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910" r:id="rId1"/>
  </p:sldMasterIdLst>
  <p:notesMasterIdLst>
    <p:notesMasterId r:id="rId34"/>
  </p:notesMasterIdLst>
  <p:handoutMasterIdLst>
    <p:handoutMasterId r:id="rId35"/>
  </p:handoutMasterIdLst>
  <p:sldIdLst>
    <p:sldId id="278" r:id="rId2"/>
    <p:sldId id="315" r:id="rId3"/>
    <p:sldId id="326" r:id="rId4"/>
    <p:sldId id="325" r:id="rId5"/>
    <p:sldId id="281" r:id="rId6"/>
    <p:sldId id="318" r:id="rId7"/>
    <p:sldId id="286" r:id="rId8"/>
    <p:sldId id="327" r:id="rId9"/>
    <p:sldId id="289" r:id="rId10"/>
    <p:sldId id="328" r:id="rId11"/>
    <p:sldId id="290" r:id="rId12"/>
    <p:sldId id="282" r:id="rId13"/>
    <p:sldId id="316" r:id="rId14"/>
    <p:sldId id="317" r:id="rId15"/>
    <p:sldId id="283" r:id="rId16"/>
    <p:sldId id="277" r:id="rId17"/>
    <p:sldId id="323" r:id="rId18"/>
    <p:sldId id="322" r:id="rId19"/>
    <p:sldId id="263" r:id="rId20"/>
    <p:sldId id="330" r:id="rId21"/>
    <p:sldId id="291" r:id="rId22"/>
    <p:sldId id="294" r:id="rId23"/>
    <p:sldId id="298" r:id="rId24"/>
    <p:sldId id="331" r:id="rId25"/>
    <p:sldId id="301" r:id="rId26"/>
    <p:sldId id="304" r:id="rId27"/>
    <p:sldId id="306" r:id="rId28"/>
    <p:sldId id="332" r:id="rId29"/>
    <p:sldId id="305" r:id="rId30"/>
    <p:sldId id="333" r:id="rId31"/>
    <p:sldId id="329" r:id="rId32"/>
    <p:sldId id="314" r:id="rId33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33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887" autoAdjust="0"/>
    <p:restoredTop sz="91748" autoAdjust="0"/>
  </p:normalViewPr>
  <p:slideViewPr>
    <p:cSldViewPr>
      <p:cViewPr>
        <p:scale>
          <a:sx n="100" d="100"/>
          <a:sy n="100" d="100"/>
        </p:scale>
        <p:origin x="-53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A7F54-57D0-FC4C-A387-BEED303BC701}" type="datetimeFigureOut">
              <a:rPr lang="en-US"/>
              <a:pPr/>
              <a:t>10/6/10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A27FA-6EF3-6E40-BC7F-556809C07337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256BC53-C898-4A7F-9E9D-B0AD80BC8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354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2B062-5542-427C-89FF-E8D4ACCB1959}" type="slidenum">
              <a:rPr lang="en-US"/>
              <a:pPr/>
              <a:t>19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BC53-C898-4A7F-9E9D-B0AD80BC835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48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155C-A7C7-4038-9190-D70E10D16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3BD4-A909-4A91-88CA-8A5D75AE43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3BD4-A909-4A91-88CA-8A5D75AE43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571-007C-4C36-82FA-8C4C78621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0A9D-D598-4C9A-8CBD-344E3F252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297363"/>
          </a:xfrm>
        </p:spPr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7B35-760C-4C50-8CBB-E44E1374F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2706"/>
            <a:ext cx="868680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2400"/>
            </a:lvl4pPr>
            <a:lvl5pPr>
              <a:spcBef>
                <a:spcPts val="600"/>
              </a:spcBef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2400"/>
            </a:lvl4pPr>
            <a:lvl5pPr>
              <a:spcBef>
                <a:spcPts val="600"/>
              </a:spcBef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F477-26B8-4122-BB22-B91FFEB4AF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DCE-AE74-47BC-B0B0-8483EDC36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0CDD-F58A-4891-9A8D-E1AEB17E7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82706"/>
            <a:ext cx="868680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7924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4166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10/7/10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416675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4166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DFC3BD4-A909-4A91-88CA-8A5D75AE438E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1" i="0" u="none" kern="1200">
          <a:solidFill>
            <a:schemeClr val="accent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0" indent="0" algn="l" defTabSz="914400" rtl="0" eaLnBrk="1" latinLnBrk="0" hangingPunct="1">
        <a:spcBef>
          <a:spcPts val="0"/>
        </a:spcBef>
        <a:buClr>
          <a:schemeClr val="bg2">
            <a:lumMod val="60000"/>
            <a:lumOff val="40000"/>
          </a:schemeClr>
        </a:buClr>
        <a:buSzPct val="90000"/>
        <a:buFontTx/>
        <a:buNone/>
        <a:tabLst>
          <a:tab pos="457200" algn="l"/>
          <a:tab pos="914400" algn="l"/>
          <a:tab pos="1371600" algn="l"/>
          <a:tab pos="1828800" algn="l"/>
        </a:tabLst>
        <a:defRPr sz="2200" kern="1200">
          <a:solidFill>
            <a:schemeClr val="tx1"/>
          </a:solidFill>
          <a:latin typeface="Courier New"/>
          <a:ea typeface="+mn-ea"/>
          <a:cs typeface="Calibri"/>
        </a:defRPr>
      </a:lvl4pPr>
      <a:lvl5pPr marL="457200" indent="0" algn="l" defTabSz="914400" rtl="0" eaLnBrk="1" latinLnBrk="0" hangingPunct="1">
        <a:spcBef>
          <a:spcPts val="0"/>
        </a:spcBef>
        <a:buClr>
          <a:schemeClr val="bg2"/>
        </a:buClr>
        <a:buSzPct val="90000"/>
        <a:buFontTx/>
        <a:buNone/>
        <a:defRPr sz="2200" kern="1200">
          <a:solidFill>
            <a:schemeClr val="tx1"/>
          </a:solidFill>
          <a:latin typeface="Courier New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xr.linux.no/linux+v2.6.13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washington.edu/education/courses/cse451/10au/projinfo.ht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cs.washington.edu/education/courses/cse451/10au/projects/cv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2057400"/>
            <a:ext cx="8513762" cy="1676400"/>
          </a:xfrm>
        </p:spPr>
        <p:txBody>
          <a:bodyPr>
            <a:noAutofit/>
          </a:bodyPr>
          <a:lstStyle/>
          <a:p>
            <a:pPr algn="ctr"/>
            <a:r>
              <a:rPr lang="en-US" sz="4800"/>
              <a:t>CSE 451: Operating Systems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6388" y="3657600"/>
            <a:ext cx="8456612" cy="1676400"/>
          </a:xfrm>
        </p:spPr>
        <p:txBody>
          <a:bodyPr>
            <a:noAutofit/>
          </a:bodyPr>
          <a:lstStyle/>
          <a:p>
            <a:pPr algn="ctr"/>
            <a:r>
              <a:rPr lang="en-US"/>
              <a:t>Section 2</a:t>
            </a:r>
          </a:p>
          <a:p>
            <a:pPr algn="ctr"/>
            <a:r>
              <a:rPr lang="en-US"/>
              <a:t>Shells and System Calls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calls vs. library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Good example: </a:t>
            </a:r>
            <a:r>
              <a:rPr lang="en-US" i="1"/>
              <a:t>exec</a:t>
            </a:r>
            <a:r>
              <a:rPr lang="en-US"/>
              <a:t> family of calls</a:t>
            </a:r>
          </a:p>
          <a:p>
            <a:pPr lvl="1"/>
            <a:r>
              <a:rPr lang="en-US"/>
              <a:t>Library calls: </a:t>
            </a:r>
            <a:r>
              <a:rPr lang="en-US" i="1"/>
              <a:t>execl</a:t>
            </a:r>
            <a:r>
              <a:rPr lang="en-US"/>
              <a:t>, </a:t>
            </a:r>
            <a:r>
              <a:rPr lang="en-US" i="1"/>
              <a:t>execlp</a:t>
            </a:r>
            <a:r>
              <a:rPr lang="en-US"/>
              <a:t>, </a:t>
            </a:r>
            <a:r>
              <a:rPr lang="en-US" i="1"/>
              <a:t>execle</a:t>
            </a:r>
            <a:r>
              <a:rPr lang="en-US"/>
              <a:t>, </a:t>
            </a:r>
            <a:r>
              <a:rPr lang="en-US" i="1"/>
              <a:t>execv</a:t>
            </a:r>
            <a:r>
              <a:rPr lang="en-US"/>
              <a:t>, </a:t>
            </a:r>
            <a:r>
              <a:rPr lang="en-US" i="1"/>
              <a:t>execvp</a:t>
            </a:r>
          </a:p>
          <a:p>
            <a:pPr lvl="1"/>
            <a:r>
              <a:rPr lang="en-US"/>
              <a:t>All map to one system call: </a:t>
            </a:r>
            <a:r>
              <a:rPr lang="en-US" i="1"/>
              <a:t>execve</a:t>
            </a:r>
            <a:endParaRPr lang="en-US"/>
          </a:p>
          <a:p>
            <a:r>
              <a:rPr lang="en-US"/>
              <a:t>Useful tools</a:t>
            </a:r>
          </a:p>
          <a:p>
            <a:pPr lvl="1"/>
            <a:r>
              <a:rPr lang="en-US"/>
              <a:t>ltrace</a:t>
            </a:r>
          </a:p>
          <a:p>
            <a:pPr lvl="1"/>
            <a:r>
              <a:rPr lang="en-US"/>
              <a:t>strace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1: adding a system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Add </a:t>
            </a:r>
            <a:r>
              <a:rPr lang="en-US" i="1"/>
              <a:t>execcounts </a:t>
            </a:r>
            <a:r>
              <a:rPr lang="en-US"/>
              <a:t>system call to Linux</a:t>
            </a:r>
          </a:p>
          <a:p>
            <a:pPr lvl="1"/>
            <a:r>
              <a:rPr lang="en-US"/>
              <a:t>Purpose: count the number of times that some other system calls are called</a:t>
            </a:r>
          </a:p>
          <a:p>
            <a:r>
              <a:rPr lang="en-US"/>
              <a:t>Steps:</a:t>
            </a:r>
          </a:p>
          <a:p>
            <a:pPr lvl="1"/>
            <a:r>
              <a:rPr lang="en-US"/>
              <a:t>Modify kernel to track these counts</a:t>
            </a:r>
          </a:p>
          <a:p>
            <a:pPr lvl="1"/>
            <a:r>
              <a:rPr lang="en-US"/>
              <a:t>Implement </a:t>
            </a:r>
            <a:r>
              <a:rPr lang="en-US" i="1"/>
              <a:t>execcounts</a:t>
            </a:r>
            <a:r>
              <a:rPr lang="en-US"/>
              <a:t> function in kernel</a:t>
            </a:r>
          </a:p>
          <a:p>
            <a:pPr lvl="1"/>
            <a:r>
              <a:rPr lang="en-US"/>
              <a:t>Add it to the system call table</a:t>
            </a:r>
          </a:p>
          <a:p>
            <a:pPr lvl="1"/>
            <a:r>
              <a:rPr lang="en-US"/>
              <a:t>Call it from your shell, print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DE11F3-B297-4F21-B2EC-953FD904F6D7}" type="slidenum">
              <a:rPr lang="en-US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60500"/>
            <a:ext cx="7889914" cy="494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Shells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Primary responsibilities:</a:t>
            </a:r>
          </a:p>
          <a:p>
            <a:pPr lvl="1"/>
            <a:r>
              <a:rPr lang="en-US"/>
              <a:t>Parse user commands</a:t>
            </a:r>
          </a:p>
          <a:p>
            <a:pPr lvl="1"/>
            <a:r>
              <a:rPr lang="en-US"/>
              <a:t>Execute commands / programs</a:t>
            </a:r>
          </a:p>
          <a:p>
            <a:pPr lvl="1"/>
            <a:r>
              <a:rPr lang="en-US"/>
              <a:t>Manage input and output streams</a:t>
            </a:r>
          </a:p>
          <a:p>
            <a:pPr lvl="1"/>
            <a:r>
              <a:rPr lang="en-US"/>
              <a:t>Job control</a:t>
            </a:r>
          </a:p>
          <a:p>
            <a:r>
              <a:rPr lang="en-US"/>
              <a:t>Examples:</a:t>
            </a:r>
          </a:p>
          <a:p>
            <a:pPr lvl="1"/>
            <a:r>
              <a:rPr lang="en-US"/>
              <a:t>UNIX: bash, csh, …</a:t>
            </a:r>
          </a:p>
          <a:p>
            <a:pPr lvl="1"/>
            <a:r>
              <a:rPr lang="en-US"/>
              <a:t>Windows: Command Prompt, PowerShell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DE11F3-B297-4F21-B2EC-953FD904F6D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UNIX shell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Internal (built-in) commands</a:t>
            </a:r>
          </a:p>
          <a:p>
            <a:pPr lvl="1"/>
            <a:r>
              <a:rPr lang="en-US"/>
              <a:t>Execute routines embedded in the shell</a:t>
            </a:r>
          </a:p>
          <a:p>
            <a:pPr lvl="1"/>
            <a:r>
              <a:rPr lang="en-US"/>
              <a:t>Manage state of the shell (e.g., current working directory, environment variables)</a:t>
            </a:r>
          </a:p>
          <a:p>
            <a:r>
              <a:rPr lang="en-US"/>
              <a:t>External programs</a:t>
            </a:r>
          </a:p>
          <a:p>
            <a:r>
              <a:rPr lang="en-US"/>
              <a:t>How can you tell external from internal?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DE11F3-B297-4F21-B2EC-953FD904F6D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UNIX shell capabilities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Redirect standard input / output / error streams</a:t>
            </a:r>
          </a:p>
          <a:p>
            <a:pPr lvl="3"/>
            <a:r>
              <a:rPr lang="en-US"/>
              <a:t>	# ./parser &lt; logfile &gt; outfile 2&gt; errfile</a:t>
            </a:r>
          </a:p>
          <a:p>
            <a:r>
              <a:rPr lang="en-US"/>
              <a:t>Command pipelines</a:t>
            </a:r>
          </a:p>
          <a:p>
            <a:pPr lvl="3"/>
            <a:r>
              <a:rPr lang="en-US"/>
              <a:t>	# ps –ef | grep java | awk ‘{print $2}’</a:t>
            </a:r>
          </a:p>
          <a:p>
            <a:r>
              <a:rPr lang="en-US"/>
              <a:t>Background execution of process</a:t>
            </a:r>
          </a:p>
          <a:p>
            <a:pPr lvl="3"/>
            <a:r>
              <a:rPr lang="en-US"/>
              <a:t>	# time make &gt; make.out &amp;</a:t>
            </a:r>
          </a:p>
          <a:p>
            <a:pPr lvl="3"/>
            <a:r>
              <a:rPr lang="en-US"/>
              <a:t>	# jobs</a:t>
            </a:r>
          </a:p>
          <a:p>
            <a:pPr lvl="3"/>
            <a:r>
              <a:rPr lang="en-US"/>
              <a:t>	[1]+  Running        time make &gt; make.out &amp;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DE11F3-B297-4F21-B2EC-953FD904F6D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CSE451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b="1">
                <a:latin typeface="Courier New" charset="0"/>
              </a:rPr>
              <a:t>CSE451Shell%</a:t>
            </a:r>
            <a:r>
              <a:rPr lang="en-US" sz="2800">
                <a:latin typeface="Courier New" charset="0"/>
              </a:rPr>
              <a:t> </a:t>
            </a:r>
            <a:r>
              <a:rPr lang="en-US" sz="2800" u="sng">
                <a:latin typeface="Courier New" charset="0"/>
              </a:rPr>
              <a:t>/bin/date</a:t>
            </a:r>
          </a:p>
          <a:p>
            <a:pPr>
              <a:buNone/>
            </a:pPr>
            <a:r>
              <a:rPr lang="en-US" sz="2800">
                <a:latin typeface="Courier New" charset="0"/>
              </a:rPr>
              <a:t>Fri Jan 16 00:05:39 PST 2004</a:t>
            </a:r>
          </a:p>
          <a:p>
            <a:pPr>
              <a:buNone/>
            </a:pPr>
            <a:r>
              <a:rPr lang="en-US" sz="2800" b="1">
                <a:latin typeface="Courier New" charset="0"/>
              </a:rPr>
              <a:t>CSE451Shell%</a:t>
            </a:r>
            <a:r>
              <a:rPr lang="en-US" sz="2800">
                <a:latin typeface="Courier New" charset="0"/>
              </a:rPr>
              <a:t> </a:t>
            </a:r>
            <a:r>
              <a:rPr lang="en-US" sz="2800" u="sng">
                <a:latin typeface="Courier New" charset="0"/>
              </a:rPr>
              <a:t>pwd</a:t>
            </a:r>
          </a:p>
          <a:p>
            <a:pPr>
              <a:buNone/>
            </a:pPr>
            <a:r>
              <a:rPr lang="en-US" sz="2800">
                <a:latin typeface="Courier New" charset="0"/>
              </a:rPr>
              <a:t>/root</a:t>
            </a:r>
          </a:p>
          <a:p>
            <a:pPr>
              <a:buNone/>
            </a:pPr>
            <a:r>
              <a:rPr lang="en-US" sz="2800" b="1">
                <a:latin typeface="Courier New" charset="0"/>
              </a:rPr>
              <a:t>CSE451Shell%</a:t>
            </a:r>
            <a:r>
              <a:rPr lang="en-US" sz="2800">
                <a:latin typeface="Courier New" charset="0"/>
              </a:rPr>
              <a:t> </a:t>
            </a:r>
            <a:r>
              <a:rPr lang="en-US" sz="2800" u="sng">
                <a:latin typeface="Courier New" charset="0"/>
              </a:rPr>
              <a:t>cd /</a:t>
            </a:r>
          </a:p>
          <a:p>
            <a:pPr>
              <a:buNone/>
            </a:pPr>
            <a:r>
              <a:rPr lang="en-US" sz="2800" b="1">
                <a:latin typeface="Courier New" charset="0"/>
              </a:rPr>
              <a:t>CSE451Shell%</a:t>
            </a:r>
            <a:r>
              <a:rPr lang="en-US" sz="2800">
                <a:latin typeface="Courier New" charset="0"/>
              </a:rPr>
              <a:t> </a:t>
            </a:r>
            <a:r>
              <a:rPr lang="en-US" sz="2800" u="sng">
                <a:latin typeface="Courier New" charset="0"/>
              </a:rPr>
              <a:t>pwd</a:t>
            </a:r>
          </a:p>
          <a:p>
            <a:pPr>
              <a:buNone/>
            </a:pPr>
            <a:r>
              <a:rPr lang="en-US" sz="2800">
                <a:latin typeface="Courier New" charset="0"/>
              </a:rPr>
              <a:t>/</a:t>
            </a:r>
          </a:p>
          <a:p>
            <a:pPr>
              <a:buNone/>
            </a:pPr>
            <a:r>
              <a:rPr lang="en-US" sz="2800" b="1">
                <a:latin typeface="Courier New" charset="0"/>
              </a:rPr>
              <a:t>CSE451Shell%</a:t>
            </a:r>
            <a:r>
              <a:rPr lang="en-US" sz="2800">
                <a:latin typeface="Courier New" charset="0"/>
              </a:rPr>
              <a:t> </a:t>
            </a:r>
            <a:r>
              <a:rPr lang="en-US" sz="2800" u="sng">
                <a:latin typeface="Courier New" charset="0"/>
              </a:rPr>
              <a:t>exit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CSE451 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Repeat these steps:</a:t>
            </a:r>
          </a:p>
          <a:p>
            <a:pPr lvl="1"/>
            <a:r>
              <a:rPr lang="en-US"/>
              <a:t>Print out prompt</a:t>
            </a:r>
          </a:p>
          <a:p>
            <a:pPr lvl="1"/>
            <a:r>
              <a:rPr lang="en-US"/>
              <a:t>Read and parse input</a:t>
            </a:r>
          </a:p>
          <a:p>
            <a:pPr lvl="1"/>
            <a:r>
              <a:rPr lang="en-US"/>
              <a:t>If built-in command:</a:t>
            </a:r>
          </a:p>
          <a:p>
            <a:pPr lvl="2"/>
            <a:r>
              <a:rPr lang="en-US"/>
              <a:t>Do it directly</a:t>
            </a:r>
          </a:p>
          <a:p>
            <a:pPr lvl="1"/>
            <a:r>
              <a:rPr lang="en-US"/>
              <a:t>Else (external program):</a:t>
            </a:r>
          </a:p>
          <a:p>
            <a:pPr lvl="2"/>
            <a:r>
              <a:rPr lang="en-US"/>
              <a:t>Launch specified program in new process</a:t>
            </a:r>
          </a:p>
          <a:p>
            <a:pPr lvl="2"/>
            <a:r>
              <a:rPr lang="en-US"/>
              <a:t>Wait for it to finish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system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i="1"/>
              <a:t>fork</a:t>
            </a:r>
          </a:p>
          <a:p>
            <a:pPr lvl="1"/>
            <a:r>
              <a:rPr lang="en-US"/>
              <a:t>Create a child process</a:t>
            </a:r>
          </a:p>
          <a:p>
            <a:r>
              <a:rPr lang="en-US" i="1"/>
              <a:t>execve</a:t>
            </a:r>
          </a:p>
          <a:p>
            <a:pPr lvl="1"/>
            <a:r>
              <a:rPr lang="en-US"/>
              <a:t>Execute a specified program</a:t>
            </a:r>
          </a:p>
          <a:p>
            <a:r>
              <a:rPr lang="en-US" i="1"/>
              <a:t>wait</a:t>
            </a:r>
          </a:p>
          <a:p>
            <a:pPr lvl="1"/>
            <a:r>
              <a:rPr lang="en-US"/>
              <a:t>wait until child process terminates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1: final product</a:t>
            </a:r>
            <a:endParaRPr lang="en-US" i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19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1828800"/>
            <a:ext cx="8534400" cy="45243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urier New" charset="0"/>
              </a:rPr>
              <a:t>CSE451Shell%</a:t>
            </a:r>
            <a:r>
              <a:rPr lang="en-US">
                <a:latin typeface="Courier New" charset="0"/>
              </a:rPr>
              <a:t> </a:t>
            </a:r>
            <a:r>
              <a:rPr lang="en-US" u="sng">
                <a:latin typeface="Courier New" charset="0"/>
              </a:rPr>
              <a:t>execcounts clear</a:t>
            </a:r>
          </a:p>
          <a:p>
            <a:r>
              <a:rPr lang="en-US" b="1">
                <a:latin typeface="Courier New" charset="0"/>
              </a:rPr>
              <a:t>CSE451Shell%</a:t>
            </a:r>
            <a:r>
              <a:rPr lang="en-US">
                <a:latin typeface="Courier New" charset="0"/>
              </a:rPr>
              <a:t> </a:t>
            </a:r>
            <a:r>
              <a:rPr lang="en-US" u="sng">
                <a:latin typeface="Courier New" charset="0"/>
              </a:rPr>
              <a:t>cd /</a:t>
            </a:r>
          </a:p>
          <a:p>
            <a:r>
              <a:rPr lang="en-US" b="1">
                <a:latin typeface="Courier New" charset="0"/>
              </a:rPr>
              <a:t>CSE451Shell%</a:t>
            </a:r>
            <a:r>
              <a:rPr lang="en-US">
                <a:latin typeface="Courier New" charset="0"/>
              </a:rPr>
              <a:t> </a:t>
            </a:r>
            <a:r>
              <a:rPr lang="en-US" u="sng">
                <a:latin typeface="Courier New" charset="0"/>
              </a:rPr>
              <a:t>pwd</a:t>
            </a:r>
          </a:p>
          <a:p>
            <a:r>
              <a:rPr lang="en-US">
                <a:latin typeface="Courier New" charset="0"/>
              </a:rPr>
              <a:t>/</a:t>
            </a:r>
          </a:p>
          <a:p>
            <a:r>
              <a:rPr lang="en-US" b="1">
                <a:latin typeface="Courier New" charset="0"/>
              </a:rPr>
              <a:t>CSE451Shell%</a:t>
            </a:r>
            <a:r>
              <a:rPr lang="en-US">
                <a:latin typeface="Courier New" charset="0"/>
              </a:rPr>
              <a:t> </a:t>
            </a:r>
            <a:r>
              <a:rPr lang="en-US" u="sng">
                <a:latin typeface="Courier New" charset="0"/>
              </a:rPr>
              <a:t>date</a:t>
            </a:r>
          </a:p>
          <a:p>
            <a:r>
              <a:rPr lang="en-US">
                <a:latin typeface="Courier New" charset="0"/>
              </a:rPr>
              <a:t>Wed Sep 29 16:52:41 PDT 2004</a:t>
            </a:r>
          </a:p>
          <a:p>
            <a:r>
              <a:rPr lang="en-US" b="1">
                <a:latin typeface="Courier New" charset="0"/>
              </a:rPr>
              <a:t>CSE451Shell%</a:t>
            </a:r>
            <a:r>
              <a:rPr lang="en-US">
                <a:latin typeface="Courier New" charset="0"/>
              </a:rPr>
              <a:t> </a:t>
            </a:r>
            <a:r>
              <a:rPr lang="en-US" u="sng">
                <a:latin typeface="Courier New" charset="0"/>
              </a:rPr>
              <a:t>time</a:t>
            </a:r>
          </a:p>
          <a:p>
            <a:r>
              <a:rPr lang="en-US">
                <a:latin typeface="Courier New" charset="0"/>
              </a:rPr>
              <a:t>Usage: time [-apvV] [-f format] [-o file] [--append] [--verbose] […]</a:t>
            </a:r>
          </a:p>
          <a:p>
            <a:r>
              <a:rPr lang="en-US" b="1">
                <a:latin typeface="Courier New" charset="0"/>
              </a:rPr>
              <a:t>CSE451Shell%</a:t>
            </a:r>
            <a:r>
              <a:rPr lang="en-US">
                <a:latin typeface="Courier New" charset="0"/>
              </a:rPr>
              <a:t> </a:t>
            </a:r>
            <a:r>
              <a:rPr lang="en-US" u="sng">
                <a:latin typeface="Courier New" charset="0"/>
              </a:rPr>
              <a:t>execcounts</a:t>
            </a:r>
          </a:p>
          <a:p>
            <a:r>
              <a:rPr lang="en-US">
                <a:latin typeface="Courier New" charset="0"/>
              </a:rPr>
              <a:t>Statistics:</a:t>
            </a:r>
          </a:p>
          <a:p>
            <a:r>
              <a:rPr lang="en-US">
                <a:latin typeface="Courier New" charset="0"/>
              </a:rPr>
              <a:t>Fork:                   3      27%</a:t>
            </a:r>
          </a:p>
          <a:p>
            <a:r>
              <a:rPr lang="en-US">
                <a:latin typeface="Courier New" charset="0"/>
              </a:rPr>
              <a:t>VFork:                  0      0%</a:t>
            </a:r>
          </a:p>
          <a:p>
            <a:r>
              <a:rPr lang="en-US">
                <a:latin typeface="Courier New" charset="0"/>
              </a:rPr>
              <a:t>Clone:                  0      0%</a:t>
            </a:r>
          </a:p>
          <a:p>
            <a:r>
              <a:rPr lang="en-US">
                <a:latin typeface="Courier New" charset="0"/>
              </a:rPr>
              <a:t>Exec:                   8      72%</a:t>
            </a:r>
          </a:p>
          <a:p>
            <a:r>
              <a:rPr lang="en-US" b="1">
                <a:latin typeface="Courier New" charset="0"/>
              </a:rPr>
              <a:t>CSE451Shell%</a:t>
            </a:r>
            <a:r>
              <a:rPr lang="en-US">
                <a:latin typeface="Courier New" charset="0"/>
              </a:rPr>
              <a:t> </a:t>
            </a:r>
            <a:r>
              <a:rPr lang="en-US" u="sng">
                <a:latin typeface="Courier New" charset="0"/>
              </a:rPr>
              <a:t>exit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OSDI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DE11F3-B297-4F21-B2EC-953FD904F6D7}" type="slidenum">
              <a:rPr lang="en-US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362200"/>
            <a:ext cx="3968163" cy="4035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786" y="2366840"/>
            <a:ext cx="3914814" cy="4033960"/>
          </a:xfrm>
          <a:prstGeom prst="rect">
            <a:avLst/>
          </a:prstGeom>
        </p:spPr>
      </p:pic>
      <p:sp>
        <p:nvSpPr>
          <p:cNvPr id="9" name="Content Placeholder 27"/>
          <p:cNvSpPr txBox="1">
            <a:spLocks/>
          </p:cNvSpPr>
          <p:nvPr/>
        </p:nvSpPr>
        <p:spPr>
          <a:xfrm>
            <a:off x="609600" y="12954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</a:pPr>
            <a:r>
              <a:rPr lang="en-US" sz="3200">
                <a:latin typeface="Calibri"/>
                <a:cs typeface="Calibri"/>
              </a:rPr>
              <a:t>Finding a Needle in a Haystack: Facebook’s Photo Storage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1: shell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Useful library functions (see man pages):</a:t>
            </a:r>
          </a:p>
          <a:p>
            <a:pPr lvl="1"/>
            <a:r>
              <a:rPr lang="en-US"/>
              <a:t>Strings: </a:t>
            </a:r>
            <a:r>
              <a:rPr lang="en-US" i="1"/>
              <a:t>strcmp, strncpy, strtok, atoi</a:t>
            </a:r>
          </a:p>
          <a:p>
            <a:pPr lvl="1"/>
            <a:r>
              <a:rPr lang="en-US"/>
              <a:t>I/O: </a:t>
            </a:r>
            <a:r>
              <a:rPr lang="en-US" i="1"/>
              <a:t>fgets</a:t>
            </a:r>
          </a:p>
          <a:p>
            <a:pPr lvl="1"/>
            <a:r>
              <a:rPr lang="en-US"/>
              <a:t>Error reporting: </a:t>
            </a:r>
            <a:r>
              <a:rPr lang="en-US" i="1"/>
              <a:t>perror</a:t>
            </a:r>
          </a:p>
          <a:p>
            <a:pPr lvl="1"/>
            <a:r>
              <a:rPr lang="en-US"/>
              <a:t>Environment variables: </a:t>
            </a:r>
            <a:r>
              <a:rPr lang="en-US" i="1"/>
              <a:t>getenv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Programming in kernel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Your shell will operate in user mode</a:t>
            </a:r>
          </a:p>
          <a:p>
            <a:r>
              <a:rPr lang="en-US"/>
              <a:t>Your system call code will be in the Linux kernel, which operates in kernel mode</a:t>
            </a:r>
          </a:p>
          <a:p>
            <a:pPr lvl="1"/>
            <a:r>
              <a:rPr lang="en-US"/>
              <a:t>Be careful - different programming rules, conventions,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Programming in kernel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Can’t use application libraries (i.e. libc); can only use functions defined by kernel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Can’t use </a:t>
            </a:r>
            <a:r>
              <a:rPr lang="en-US" i="1">
                <a:solidFill>
                  <a:prstClr val="white"/>
                </a:solidFill>
              </a:rPr>
              <a:t>printf</a:t>
            </a:r>
            <a:r>
              <a:rPr lang="en-US">
                <a:solidFill>
                  <a:prstClr val="white"/>
                </a:solidFill>
              </a:rPr>
              <a:t>, for example: use </a:t>
            </a:r>
            <a:r>
              <a:rPr lang="en-US" i="1">
                <a:solidFill>
                  <a:prstClr val="white"/>
                </a:solidFill>
              </a:rPr>
              <a:t>printk</a:t>
            </a:r>
            <a:r>
              <a:rPr lang="en-US">
                <a:solidFill>
                  <a:prstClr val="white"/>
                </a:solidFill>
              </a:rPr>
              <a:t> instead</a:t>
            </a:r>
          </a:p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Different set of header files</a:t>
            </a:r>
          </a:p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Can’t trust user space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Unsafe to directly access a pointer passed from user space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More details later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706"/>
            <a:ext cx="8229600" cy="788894"/>
          </a:xfrm>
        </p:spPr>
        <p:txBody>
          <a:bodyPr/>
          <a:lstStyle/>
          <a:p>
            <a:r>
              <a:rPr lang="en-US"/>
              <a:t>Linux development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297363"/>
          </a:xfrm>
        </p:spPr>
        <p:txBody>
          <a:bodyPr>
            <a:noAutofit/>
          </a:bodyPr>
          <a:lstStyle/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No man pages for Linux kernel functions!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Documentation/ directory in kernel source code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“The code is the documentation”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706"/>
            <a:ext cx="8229600" cy="788894"/>
          </a:xfrm>
        </p:spPr>
        <p:txBody>
          <a:bodyPr/>
          <a:lstStyle/>
          <a:p>
            <a:r>
              <a:rPr lang="en-US"/>
              <a:t>Navigating Linux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297363"/>
          </a:xfrm>
        </p:spPr>
        <p:txBody>
          <a:bodyPr>
            <a:noAutofit/>
          </a:bodyPr>
          <a:lstStyle/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Invaluable tools: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ctags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cscope</a:t>
            </a:r>
          </a:p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Linux Cross Reference (LXR)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  <a:hlinkClick r:id="rId2"/>
              </a:rPr>
              <a:t>http://lxr.linux.no/linux+v2.6.13/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Develop your code on forkbomb</a:t>
            </a:r>
          </a:p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Test your code on VMware PCs in 006</a:t>
            </a:r>
          </a:p>
          <a:p>
            <a:pPr lvl="0">
              <a:buClr>
                <a:srgbClr val="54638C"/>
              </a:buClr>
            </a:pPr>
            <a:endParaRPr lang="en-US">
              <a:solidFill>
                <a:prstClr val="white"/>
              </a:solidFill>
            </a:endParaRPr>
          </a:p>
          <a:p>
            <a:pPr lvl="0">
              <a:buClr>
                <a:srgbClr val="54638C"/>
              </a:buClr>
            </a:pPr>
            <a:r>
              <a:rPr lang="en-US" b="1" u="sng">
                <a:solidFill>
                  <a:prstClr val="white"/>
                </a:solidFill>
              </a:rPr>
              <a:t>Do not use 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3352800" cy="4571999"/>
          </a:xfrm>
        </p:spPr>
        <p:txBody>
          <a:bodyPr>
            <a:noAutofit/>
          </a:bodyPr>
          <a:lstStyle/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Software simulation of x86 architecture</a:t>
            </a:r>
          </a:p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Run an OS in a sandbox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Easily reset to known good state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26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 r="36000"/>
          <a:stretch>
            <a:fillRect/>
          </a:stretch>
        </p:blipFill>
        <p:spPr bwMode="auto">
          <a:xfrm>
            <a:off x="381000" y="1951037"/>
            <a:ext cx="4876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VMware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Go through project setup first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  <a:hlinkClick r:id="rId2"/>
              </a:rPr>
              <a:t>http://www.cs.washington.edu/education/courses/cse451/10au/projinfo.htm</a:t>
            </a:r>
            <a:endParaRPr lang="en-US">
              <a:solidFill>
                <a:prstClr val="white"/>
              </a:solidFill>
            </a:endParaRPr>
          </a:p>
          <a:p>
            <a:pPr>
              <a:buClr>
                <a:srgbClr val="54638C"/>
              </a:buClr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VMware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28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133600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286000" y="2590800"/>
            <a:ext cx="1219200" cy="0"/>
          </a:xfrm>
          <a:prstGeom prst="line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000" y="2209800"/>
            <a:ext cx="2133600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Power on /off, reset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048000" y="4191000"/>
            <a:ext cx="2667000" cy="457200"/>
          </a:xfrm>
          <a:prstGeom prst="line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81000" y="4114800"/>
            <a:ext cx="2725526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VMWare config:</a:t>
            </a:r>
          </a:p>
          <a:p>
            <a:r>
              <a:rPr lang="en-US" sz="2800" b="1">
                <a:solidFill>
                  <a:schemeClr val="hlink"/>
                </a:solidFill>
              </a:rPr>
              <a:t>d</a:t>
            </a:r>
            <a:r>
              <a:rPr lang="en-US" sz="2800" b="1">
                <a:solidFill>
                  <a:schemeClr val="hlink"/>
                </a:solidFill>
              </a:rPr>
              <a:t>on’t change!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VMware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3581399"/>
          </a:xfrm>
        </p:spPr>
        <p:txBody>
          <a:bodyPr>
            <a:noAutofit/>
          </a:bodyPr>
          <a:lstStyle/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All disks are non-persistent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Powering off loses your changes!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To reboot:</a:t>
            </a:r>
          </a:p>
          <a:p>
            <a:pPr lvl="2">
              <a:buClr>
                <a:srgbClr val="54638C"/>
              </a:buClr>
            </a:pPr>
            <a:r>
              <a:rPr lang="en-US" i="1">
                <a:solidFill>
                  <a:prstClr val="white"/>
                </a:solidFill>
              </a:rPr>
              <a:t>shutdown –r now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OSDI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DE11F3-B297-4F21-B2EC-953FD904F6D7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79602"/>
            <a:ext cx="4575849" cy="3806798"/>
          </a:xfrm>
          <a:prstGeom prst="rect">
            <a:avLst/>
          </a:prstGeom>
        </p:spPr>
      </p:pic>
      <p:sp>
        <p:nvSpPr>
          <p:cNvPr id="7" name="Content Placeholder 27"/>
          <p:cNvSpPr txBox="1">
            <a:spLocks/>
          </p:cNvSpPr>
          <p:nvPr/>
        </p:nvSpPr>
        <p:spPr>
          <a:xfrm>
            <a:off x="990600" y="5486400"/>
            <a:ext cx="7924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Results: storage costs reduced 28%; 4x greater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read throughput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VMware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There is only one user: root (password: rootpassword)</a:t>
            </a:r>
          </a:p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You will need to: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Build a Linux kernel image on forkbomb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Run VMware Player on Windows or Linux desktop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Transfer kernel image to VM (use scp)</a:t>
            </a:r>
          </a:p>
          <a:p>
            <a:pPr lvl="1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Boot your kernel in VM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Legends of computer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Andrew Tanenbaum: in class tomorrow!</a:t>
            </a:r>
          </a:p>
          <a:p>
            <a:pPr>
              <a:buClr>
                <a:srgbClr val="54638C"/>
              </a:buClr>
            </a:pPr>
            <a:endParaRPr lang="en-US">
              <a:solidFill>
                <a:prstClr val="white"/>
              </a:solidFill>
            </a:endParaRPr>
          </a:p>
          <a:p>
            <a:pPr>
              <a:buClr>
                <a:srgbClr val="54638C"/>
              </a:buClr>
            </a:pPr>
            <a:endParaRPr lang="en-US">
              <a:solidFill>
                <a:prstClr val="white"/>
              </a:solidFill>
            </a:endParaRPr>
          </a:p>
          <a:p>
            <a:pPr>
              <a:buClr>
                <a:srgbClr val="54638C"/>
              </a:buClr>
            </a:pPr>
            <a:endParaRPr lang="en-US">
              <a:solidFill>
                <a:prstClr val="white"/>
              </a:solidFill>
            </a:endParaRPr>
          </a:p>
          <a:p>
            <a:pPr>
              <a:buClr>
                <a:srgbClr val="54638C"/>
              </a:buClr>
            </a:pPr>
            <a:endParaRPr lang="en-US">
              <a:solidFill>
                <a:prstClr val="white"/>
              </a:solidFill>
            </a:endParaRPr>
          </a:p>
          <a:p>
            <a:pPr>
              <a:buClr>
                <a:srgbClr val="54638C"/>
              </a:buClr>
            </a:pPr>
            <a:r>
              <a:rPr lang="en-US">
                <a:solidFill>
                  <a:prstClr val="white"/>
                </a:solidFill>
              </a:rPr>
              <a:t>Come early to get a seat</a:t>
            </a:r>
            <a:endParaRPr lang="en-US" b="1" u="sng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581400"/>
            <a:ext cx="876300" cy="93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590800"/>
            <a:ext cx="2365963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0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How is it going?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DE11F3-B297-4F21-B2EC-953FD904F6D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Project 1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297363"/>
          </a:xfrm>
        </p:spPr>
        <p:txBody>
          <a:bodyPr>
            <a:noAutofit/>
          </a:bodyPr>
          <a:lstStyle/>
          <a:p>
            <a:r>
              <a:rPr lang="en-US"/>
              <a:t>Two main parts: </a:t>
            </a:r>
          </a:p>
          <a:p>
            <a:pPr lvl="1"/>
            <a:r>
              <a:rPr lang="en-US"/>
              <a:t>Write a simple shell in C</a:t>
            </a:r>
          </a:p>
          <a:p>
            <a:pPr lvl="1"/>
            <a:r>
              <a:rPr lang="en-US"/>
              <a:t>Add a simple system call to Linux kernel</a:t>
            </a:r>
          </a:p>
          <a:p>
            <a:r>
              <a:rPr lang="en-US"/>
              <a:t>You’ll learn:</a:t>
            </a:r>
          </a:p>
          <a:p>
            <a:pPr lvl="1"/>
            <a:r>
              <a:rPr lang="en-US"/>
              <a:t>How system calls work in Linux</a:t>
            </a:r>
          </a:p>
          <a:p>
            <a:pPr lvl="1"/>
            <a:r>
              <a:rPr lang="en-US"/>
              <a:t>How to work inside the Linux kernel</a:t>
            </a:r>
          </a:p>
          <a:p>
            <a:r>
              <a:rPr lang="en-US"/>
              <a:t>Due: Monday Oct 18, 11:59pm</a:t>
            </a:r>
          </a:p>
          <a:p>
            <a:pPr lvl="1"/>
            <a:r>
              <a:rPr lang="en-US"/>
              <a:t>Electronic turnin: code + writeup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DE11F3-B297-4F21-B2EC-953FD904F6D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1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297363"/>
          </a:xfrm>
        </p:spPr>
        <p:txBody>
          <a:bodyPr>
            <a:noAutofit/>
          </a:bodyPr>
          <a:lstStyle/>
          <a:p>
            <a:r>
              <a:rPr lang="en-US"/>
              <a:t>E-mail groups to Abdul &amp; Pete by Monday October 11</a:t>
            </a:r>
          </a:p>
          <a:p>
            <a:pPr lvl="1"/>
            <a:r>
              <a:rPr lang="en-US"/>
              <a:t>After that, assigned to random groups</a:t>
            </a:r>
          </a:p>
          <a:p>
            <a:r>
              <a:rPr lang="en-US"/>
              <a:t>One turnin per group</a:t>
            </a:r>
          </a:p>
          <a:p>
            <a:r>
              <a:rPr lang="en-US"/>
              <a:t>Use CVS for version control</a:t>
            </a:r>
          </a:p>
          <a:p>
            <a:pPr lvl="1"/>
            <a:r>
              <a:rPr lang="en-US">
                <a:hlinkClick r:id="rId3"/>
              </a:rPr>
              <a:t>http://www.cs.washington.edu/education/courses/cse451/10au/projects/cvs.html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DE11F3-B297-4F21-B2EC-953FD904F6D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Mechanism for applications to request service from the OS</a:t>
            </a:r>
          </a:p>
          <a:p>
            <a:r>
              <a:rPr lang="en-US"/>
              <a:t>How do library calls differ from system calls?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calls vs. library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142037"/>
            <a:ext cx="7924800" cy="334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/>
              <a:t>Image from: http://www.ibm.com/developerworks/linux/library/l-system-calls/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11F3-B297-4F21-B2EC-953FD904F6D7}" type="slidenum">
              <a:rPr lang="en-US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35100"/>
            <a:ext cx="7251700" cy="45847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2285</TotalTime>
  <Words>1149</Words>
  <Application>Microsoft Macintosh PowerPoint</Application>
  <PresentationFormat>On-screen Show (4:3)</PresentationFormat>
  <Paragraphs>250</Paragraphs>
  <Slides>32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Twilight</vt:lpstr>
      <vt:lpstr>CSE 451: Operating Systems</vt:lpstr>
      <vt:lpstr>OSDI 2010</vt:lpstr>
      <vt:lpstr>OSDI 2010</vt:lpstr>
      <vt:lpstr>Project 0</vt:lpstr>
      <vt:lpstr>Project 1</vt:lpstr>
      <vt:lpstr>Project 1</vt:lpstr>
      <vt:lpstr>System calls</vt:lpstr>
      <vt:lpstr>System calls</vt:lpstr>
      <vt:lpstr>System calls vs. library calls</vt:lpstr>
      <vt:lpstr>System calls vs. library calls</vt:lpstr>
      <vt:lpstr>Project 1: adding a system call</vt:lpstr>
      <vt:lpstr>Shells</vt:lpstr>
      <vt:lpstr>Shells</vt:lpstr>
      <vt:lpstr>The UNIX shell</vt:lpstr>
      <vt:lpstr>Other UNIX shell capabilities</vt:lpstr>
      <vt:lpstr>The CSE451 shell</vt:lpstr>
      <vt:lpstr>The CSE451 shell</vt:lpstr>
      <vt:lpstr>Shell system calls</vt:lpstr>
      <vt:lpstr>Project 1: final product</vt:lpstr>
      <vt:lpstr>Project 1: shell hints</vt:lpstr>
      <vt:lpstr>Programming in kernel mode</vt:lpstr>
      <vt:lpstr>Programming in kernel mode</vt:lpstr>
      <vt:lpstr>Linux development hints</vt:lpstr>
      <vt:lpstr>Navigating Linux code</vt:lpstr>
      <vt:lpstr>Computing resources</vt:lpstr>
      <vt:lpstr>VMware</vt:lpstr>
      <vt:lpstr>Using VMware</vt:lpstr>
      <vt:lpstr>Using VMware</vt:lpstr>
      <vt:lpstr>Using VMware</vt:lpstr>
      <vt:lpstr>Using VMware</vt:lpstr>
      <vt:lpstr>Legends of computer science</vt:lpstr>
      <vt:lpstr>Slide 32</vt:lpstr>
    </vt:vector>
  </TitlesOfParts>
  <Company>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451 Section 1</dc:title>
  <dc:creator>S</dc:creator>
  <cp:lastModifiedBy>Peter Hornyack</cp:lastModifiedBy>
  <cp:revision>318</cp:revision>
  <cp:lastPrinted>2010-09-30T06:51:22Z</cp:lastPrinted>
  <dcterms:created xsi:type="dcterms:W3CDTF">2010-10-07T00:44:29Z</dcterms:created>
  <dcterms:modified xsi:type="dcterms:W3CDTF">2010-10-07T15:59:56Z</dcterms:modified>
</cp:coreProperties>
</file>