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40"/>
  </p:notesMasterIdLst>
  <p:handoutMasterIdLst>
    <p:handoutMasterId r:id="rId41"/>
  </p:handoutMasterIdLst>
  <p:sldIdLst>
    <p:sldId id="278" r:id="rId2"/>
    <p:sldId id="280" r:id="rId3"/>
    <p:sldId id="315" r:id="rId4"/>
    <p:sldId id="319" r:id="rId5"/>
    <p:sldId id="281" r:id="rId6"/>
    <p:sldId id="318" r:id="rId7"/>
    <p:sldId id="282" r:id="rId8"/>
    <p:sldId id="316" r:id="rId9"/>
    <p:sldId id="317" r:id="rId10"/>
    <p:sldId id="283" r:id="rId11"/>
    <p:sldId id="258" r:id="rId12"/>
    <p:sldId id="277" r:id="rId13"/>
    <p:sldId id="286" r:id="rId14"/>
    <p:sldId id="289" r:id="rId15"/>
    <p:sldId id="290" r:id="rId16"/>
    <p:sldId id="287" r:id="rId17"/>
    <p:sldId id="288" r:id="rId18"/>
    <p:sldId id="263" r:id="rId19"/>
    <p:sldId id="291" r:id="rId20"/>
    <p:sldId id="292" r:id="rId21"/>
    <p:sldId id="294" r:id="rId22"/>
    <p:sldId id="299" r:id="rId23"/>
    <p:sldId id="293" r:id="rId24"/>
    <p:sldId id="295" r:id="rId25"/>
    <p:sldId id="298" r:id="rId26"/>
    <p:sldId id="301" r:id="rId27"/>
    <p:sldId id="304" r:id="rId28"/>
    <p:sldId id="305" r:id="rId29"/>
    <p:sldId id="306" r:id="rId30"/>
    <p:sldId id="307" r:id="rId31"/>
    <p:sldId id="310" r:id="rId32"/>
    <p:sldId id="311" r:id="rId33"/>
    <p:sldId id="308" r:id="rId34"/>
    <p:sldId id="309" r:id="rId35"/>
    <p:sldId id="312" r:id="rId36"/>
    <p:sldId id="303" r:id="rId37"/>
    <p:sldId id="313" r:id="rId38"/>
    <p:sldId id="314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 autoAdjust="0"/>
    <p:restoredTop sz="85024" autoAdjust="0"/>
  </p:normalViewPr>
  <p:slideViewPr>
    <p:cSldViewPr>
      <p:cViewPr varScale="1">
        <p:scale>
          <a:sx n="47" d="100"/>
          <a:sy n="47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/>
              <a:pPr/>
              <a:t>9/29/10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98B25-1E75-480E-AE8D-136F8A8F765D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2B062-5542-427C-89FF-E8D4ACCB1959}" type="slidenum">
              <a:rPr lang="en-US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9/30/10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8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8456612" cy="1344706"/>
          </a:xfrm>
        </p:spPr>
        <p:txBody>
          <a:bodyPr/>
          <a:lstStyle/>
          <a:p>
            <a:pPr algn="ctr"/>
            <a:r>
              <a:rPr lang="en-US"/>
              <a:t>Section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this section for?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Projects</a:t>
            </a:r>
          </a:p>
          <a:p>
            <a:r>
              <a:rPr lang="en-US"/>
              <a:t>Questions!</a:t>
            </a:r>
          </a:p>
          <a:p>
            <a:r>
              <a:rPr lang="en-US"/>
              <a:t>Extensions beyond lecture / textbook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Office Hours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/>
              <a:t>Introduction</a:t>
            </a:r>
          </a:p>
          <a:p>
            <a:r>
              <a:rPr lang="en-US"/>
              <a:t>C vs. Java</a:t>
            </a:r>
          </a:p>
          <a:p>
            <a:r>
              <a:rPr lang="en-US"/>
              <a:t>C language “features”</a:t>
            </a:r>
          </a:p>
          <a:p>
            <a:r>
              <a:rPr lang="en-US"/>
              <a:t>C pitfalls</a:t>
            </a:r>
          </a:p>
          <a:p>
            <a:r>
              <a:rPr lang="en-US"/>
              <a:t>Project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Motivation: Why 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not write OS in Java?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Motivation: Why 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not write OS in Java?</a:t>
            </a:r>
          </a:p>
          <a:p>
            <a:pPr lvl="1"/>
            <a:r>
              <a:rPr lang="en-US"/>
              <a:t>Interpreted Java code runs in VM; what does VM run on?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Motivation: Why 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not write OS in Java?</a:t>
            </a:r>
          </a:p>
          <a:p>
            <a:pPr lvl="1"/>
            <a:r>
              <a:rPr lang="en-US"/>
              <a:t>Interpreted Java code runs in VM; what does VM run on?</a:t>
            </a:r>
          </a:p>
          <a:p>
            <a:r>
              <a:rPr lang="en-US"/>
              <a:t>Precision:</a:t>
            </a:r>
          </a:p>
          <a:p>
            <a:pPr lvl="1"/>
            <a:r>
              <a:rPr lang="en-US"/>
              <a:t>Instructions</a:t>
            </a:r>
          </a:p>
          <a:p>
            <a:pPr lvl="1"/>
            <a:r>
              <a:rPr lang="en-US"/>
              <a:t>Timing</a:t>
            </a:r>
          </a:p>
          <a:p>
            <a:pPr lvl="1"/>
            <a:r>
              <a:rPr lang="en-US"/>
              <a:t>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vs. Java: Compilation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Packages</a:t>
            </a:r>
          </a:p>
          <a:p>
            <a:pPr lvl="3"/>
            <a:r>
              <a:rPr lang="en-US"/>
              <a:t>	“import java.xyz”</a:t>
            </a:r>
          </a:p>
          <a:p>
            <a:r>
              <a:rPr lang="en-US"/>
              <a:t>.class files</a:t>
            </a:r>
          </a:p>
          <a:p>
            <a:r>
              <a:rPr lang="en-US"/>
              <a:t>jar program</a:t>
            </a:r>
          </a:p>
          <a:p>
            <a:pPr lvl="1"/>
            <a:r>
              <a:rPr lang="en-US"/>
              <a:t>.jar files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/>
              <a:t>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Header files</a:t>
            </a:r>
          </a:p>
          <a:p>
            <a:pPr lvl="3"/>
            <a:r>
              <a:rPr lang="en-US"/>
              <a:t>	“#include xyz.h”</a:t>
            </a:r>
          </a:p>
          <a:p>
            <a:r>
              <a:rPr lang="en-US"/>
              <a:t>.o files</a:t>
            </a:r>
          </a:p>
          <a:p>
            <a:r>
              <a:rPr lang="en-US"/>
              <a:t>linker program</a:t>
            </a:r>
          </a:p>
          <a:p>
            <a:pPr lvl="1"/>
            <a:r>
              <a:rPr lang="en-US"/>
              <a:t>Executable files</a:t>
            </a:r>
          </a:p>
          <a:p>
            <a:pPr lvl="1"/>
            <a:r>
              <a:rPr lang="en-US"/>
              <a:t>libc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vs. Java: Constructs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Classes</a:t>
            </a:r>
          </a:p>
          <a:p>
            <a:pPr lvl="1"/>
            <a:r>
              <a:rPr lang="en-US"/>
              <a:t>Public or private members</a:t>
            </a:r>
          </a:p>
          <a:p>
            <a:r>
              <a:rPr lang="en-US"/>
              <a:t>Methods</a:t>
            </a:r>
          </a:p>
          <a:p>
            <a:pPr lvl="1"/>
            <a:r>
              <a:rPr lang="en-US"/>
              <a:t>Instantiated with class, or may be static</a:t>
            </a:r>
          </a:p>
          <a:p>
            <a:r>
              <a:rPr lang="en-US"/>
              <a:t>References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/>
              <a:t>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Structures</a:t>
            </a:r>
          </a:p>
          <a:p>
            <a:pPr lvl="1"/>
            <a:r>
              <a:rPr lang="en-US"/>
              <a:t>All members “public”</a:t>
            </a:r>
            <a:br>
              <a:rPr lang="en-US"/>
            </a:br>
            <a:endParaRPr lang="en-US"/>
          </a:p>
          <a:p>
            <a:r>
              <a:rPr lang="en-US"/>
              <a:t>Functions</a:t>
            </a:r>
          </a:p>
          <a:p>
            <a:pPr lvl="1"/>
            <a:r>
              <a:rPr lang="en-US"/>
              <a:t>Implicitly “static”</a:t>
            </a:r>
            <a:br>
              <a:rPr lang="en-US"/>
            </a:br>
            <a:endParaRPr lang="en-US"/>
          </a:p>
          <a:p>
            <a:r>
              <a:rPr lang="en-US"/>
              <a:t>Pointers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Language Features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Pointers</a:t>
            </a:r>
          </a:p>
          <a:p>
            <a:r>
              <a:rPr lang="en-US"/>
              <a:t>Pass-by-value vs. pass-by-reference</a:t>
            </a:r>
          </a:p>
          <a:p>
            <a:r>
              <a:rPr lang="en-US"/>
              <a:t>Structures</a:t>
            </a:r>
          </a:p>
          <a:p>
            <a:r>
              <a:rPr lang="en-US"/>
              <a:t>Typedefs</a:t>
            </a:r>
          </a:p>
          <a:p>
            <a:r>
              <a:rPr lang="en-US"/>
              <a:t>Explicit memory management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>
              <a:spcBef>
                <a:spcPts val="0"/>
              </a:spcBef>
            </a:pPr>
            <a:r>
              <a:rPr lang="en-US" dirty="0" err="1"/>
              <a:t>int</a:t>
            </a:r>
            <a:r>
              <a:rPr lang="en-US" dirty="0"/>
              <a:t> a = 5;</a:t>
            </a:r>
          </a:p>
          <a:p>
            <a:pPr lvl="3">
              <a:spcBef>
                <a:spcPts val="0"/>
              </a:spcBef>
            </a:pPr>
            <a:r>
              <a:rPr lang="en-US" dirty="0" err="1"/>
              <a:t>int</a:t>
            </a:r>
            <a:r>
              <a:rPr lang="en-US" dirty="0"/>
              <a:t> b = 6;</a:t>
            </a:r>
          </a:p>
          <a:p>
            <a:pPr lvl="3">
              <a:spcBef>
                <a:spcPts val="0"/>
              </a:spcBef>
            </a:pPr>
            <a:r>
              <a:rPr lang="en-US" dirty="0" err="1"/>
              <a:t>int</a:t>
            </a:r>
            <a:r>
              <a:rPr lang="en-US" dirty="0"/>
              <a:t> *pa = &amp;a;	// declares a pointer to a</a:t>
            </a:r>
          </a:p>
          <a:p>
            <a:pPr lvl="3">
              <a:spcBef>
                <a:spcPts val="0"/>
              </a:spcBef>
            </a:pPr>
            <a:r>
              <a:rPr lang="en-US" dirty="0"/>
              <a:t>					// with value as the</a:t>
            </a:r>
          </a:p>
          <a:p>
            <a:pPr lvl="3">
              <a:spcBef>
                <a:spcPts val="0"/>
              </a:spcBef>
            </a:pPr>
            <a:r>
              <a:rPr lang="en-US" dirty="0"/>
              <a:t>					// address of a</a:t>
            </a:r>
          </a:p>
          <a:p>
            <a:pPr lvl="3">
              <a:spcBef>
                <a:spcPts val="0"/>
              </a:spcBef>
            </a:pPr>
            <a:r>
              <a:rPr lang="en-US" dirty="0"/>
              <a:t>*pa = b;		// changes value of a to b</a:t>
            </a:r>
          </a:p>
          <a:p>
            <a:pPr lvl="3">
              <a:spcBef>
                <a:spcPts val="0"/>
              </a:spcBef>
            </a:pPr>
            <a:r>
              <a:rPr lang="en-US" dirty="0"/>
              <a:t>					// (a == 6)</a:t>
            </a:r>
          </a:p>
          <a:p>
            <a:pPr lvl="3">
              <a:spcBef>
                <a:spcPts val="0"/>
              </a:spcBef>
            </a:pPr>
            <a:r>
              <a:rPr lang="en-US" dirty="0"/>
              <a:t>pa = &amp;b;		// changes pa to point to</a:t>
            </a:r>
          </a:p>
          <a:p>
            <a:pPr lvl="3">
              <a:spcBef>
                <a:spcPts val="0"/>
              </a:spcBef>
            </a:pPr>
            <a:r>
              <a:rPr lang="en-US" dirty="0"/>
              <a:t>					// b’s memory location (on</a:t>
            </a:r>
          </a:p>
          <a:p>
            <a:pPr lvl="3">
              <a:spcBef>
                <a:spcPts val="0"/>
              </a:spcBef>
            </a:pPr>
            <a:r>
              <a:rPr lang="en-US" dirty="0"/>
              <a:t>					// 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you here?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int some_fn(int x, char c) { ... }</a:t>
            </a:r>
          </a:p>
          <a:p>
            <a:pPr lvl="3"/>
            <a:r>
              <a:rPr lang="en-US"/>
              <a:t>		// declares and defines a function</a:t>
            </a:r>
          </a:p>
          <a:p>
            <a:pPr lvl="3"/>
            <a:r>
              <a:rPr lang="en-US"/>
              <a:t>int (*pt_fn)(int, char) = NULL;</a:t>
            </a:r>
          </a:p>
          <a:p>
            <a:pPr lvl="3"/>
            <a:r>
              <a:rPr lang="en-US"/>
              <a:t>		// declares a pointer to a function</a:t>
            </a:r>
          </a:p>
          <a:p>
            <a:pPr lvl="3"/>
            <a:r>
              <a:rPr lang="en-US"/>
              <a:t>		// that takes an int and a char as</a:t>
            </a:r>
          </a:p>
          <a:p>
            <a:pPr lvl="3"/>
            <a:r>
              <a:rPr lang="en-US"/>
              <a:t>		// arguments and returns an int</a:t>
            </a:r>
          </a:p>
          <a:p>
            <a:pPr lvl="3"/>
            <a:r>
              <a:rPr lang="en-US"/>
              <a:t>pt_fn = &amp;some_fn;</a:t>
            </a:r>
          </a:p>
          <a:p>
            <a:pPr lvl="3"/>
            <a:r>
              <a:rPr lang="en-US"/>
              <a:t>		// assigns pointer to some_fn()’s</a:t>
            </a:r>
          </a:p>
          <a:p>
            <a:pPr lvl="3"/>
            <a:r>
              <a:rPr lang="en-US"/>
              <a:t>		// location in memory</a:t>
            </a:r>
          </a:p>
          <a:p>
            <a:pPr lvl="3"/>
            <a:r>
              <a:rPr lang="en-US"/>
              <a:t>int a = (*pt_fn)(7, ‘p’);</a:t>
            </a:r>
          </a:p>
          <a:p>
            <a:pPr lvl="3"/>
            <a:r>
              <a:rPr lang="en-US"/>
              <a:t>		// sets a to the value returned by</a:t>
            </a:r>
          </a:p>
          <a:p>
            <a:pPr lvl="3"/>
            <a:r>
              <a:rPr lang="en-US"/>
              <a:t>		// some_fn(7, ‘p’)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Array variables are really just pointers:</a:t>
            </a:r>
          </a:p>
          <a:p>
            <a:pPr lvl="3"/>
            <a:r>
              <a:rPr lang="en-US"/>
              <a:t/>
            </a:r>
            <a:br>
              <a:rPr lang="en-US"/>
            </a:br>
            <a:r>
              <a:rPr lang="en-US"/>
              <a:t>int foo[2];	// foo is a pointer to the</a:t>
            </a:r>
          </a:p>
          <a:p>
            <a:pPr lvl="3"/>
            <a:r>
              <a:rPr lang="en-US"/>
              <a:t>					// beginning of the array</a:t>
            </a:r>
          </a:p>
          <a:p>
            <a:pPr lvl="3"/>
            <a:r>
              <a:rPr lang="en-US"/>
              <a:t>*(foo+1) = 5;	// the second int in the</a:t>
            </a:r>
          </a:p>
          <a:p>
            <a:pPr lvl="3"/>
            <a:r>
              <a:rPr lang="en-US"/>
              <a:t>					// array is set to 5</a:t>
            </a:r>
          </a:p>
          <a:p>
            <a:r>
              <a:rPr lang="en-US"/>
              <a:t>Don’t use pointer arithmetic unless you have a good reason 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Pass-By-Value vs. 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3916363"/>
          </a:xfrm>
        </p:spPr>
        <p:txBody>
          <a:bodyPr>
            <a:noAutofit/>
          </a:bodyPr>
          <a:lstStyle/>
          <a:p>
            <a:pPr lvl="3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doSomething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lvl="3"/>
            <a:r>
              <a:rPr lang="en-US" dirty="0"/>
              <a:t>	return x+1;</a:t>
            </a:r>
          </a:p>
          <a:p>
            <a:pPr lvl="3"/>
            <a:r>
              <a:rPr lang="en-US" dirty="0"/>
              <a:t>}</a:t>
            </a:r>
          </a:p>
          <a:p>
            <a:pPr lvl="3"/>
            <a:r>
              <a:rPr lang="en-US" dirty="0" smtClean="0"/>
              <a:t>void</a:t>
            </a:r>
            <a:r>
              <a:rPr lang="en-US" dirty="0" smtClean="0"/>
              <a:t> </a:t>
            </a:r>
            <a:r>
              <a:rPr lang="en-US" dirty="0" err="1"/>
              <a:t>doSomethingElse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*x) {</a:t>
            </a:r>
          </a:p>
          <a:p>
            <a:pPr lvl="3"/>
            <a:r>
              <a:rPr lang="en-US" dirty="0"/>
              <a:t>	*x += 1;</a:t>
            </a:r>
          </a:p>
          <a:p>
            <a:pPr lvl="3"/>
            <a:r>
              <a:rPr lang="en-US" dirty="0"/>
              <a:t>}</a:t>
            </a:r>
          </a:p>
          <a:p>
            <a:pPr lvl="3"/>
            <a:r>
              <a:rPr lang="en-US" dirty="0"/>
              <a:t>void foo() 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 = 5;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 = </a:t>
            </a:r>
            <a:r>
              <a:rPr lang="en-US" dirty="0" err="1"/>
              <a:t>doSomething</a:t>
            </a:r>
            <a:r>
              <a:rPr lang="en-US" dirty="0"/>
              <a:t>(x);  // x==5, y==6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doSomethingElse</a:t>
            </a:r>
            <a:r>
              <a:rPr lang="en-US" dirty="0"/>
              <a:t>(&amp;x);     // x==6, y==6</a:t>
            </a:r>
          </a:p>
          <a:p>
            <a:pPr lvl="3"/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/>
              <a:t>struct foo_s {		// defines a type that</a:t>
            </a:r>
          </a:p>
          <a:p>
            <a:pPr lvl="3"/>
            <a:r>
              <a:rPr lang="en-US"/>
              <a:t>	int x;			// is referred to as a</a:t>
            </a:r>
          </a:p>
          <a:p>
            <a:pPr lvl="3"/>
            <a:r>
              <a:rPr lang="en-US"/>
              <a:t>	int y;			// “struct foo_s”.</a:t>
            </a:r>
          </a:p>
          <a:p>
            <a:pPr lvl="3"/>
            <a:r>
              <a:rPr lang="en-US"/>
              <a:t>};						// don’t forget this ;</a:t>
            </a:r>
          </a:p>
          <a:p>
            <a:pPr lvl="3"/>
            <a:endParaRPr lang="en-US"/>
          </a:p>
          <a:p>
            <a:pPr lvl="3"/>
            <a:r>
              <a:rPr lang="en-US"/>
              <a:t>struct foo_s foo;	// declares a struct</a:t>
            </a:r>
          </a:p>
          <a:p>
            <a:pPr lvl="3"/>
            <a:r>
              <a:rPr lang="en-US"/>
              <a:t>						// on the </a:t>
            </a:r>
            <a:r>
              <a:rPr lang="en-US" b="1"/>
              <a:t>stack</a:t>
            </a:r>
          </a:p>
          <a:p>
            <a:pPr lvl="3"/>
            <a:endParaRPr lang="en-US"/>
          </a:p>
          <a:p>
            <a:pPr lvl="3"/>
            <a:r>
              <a:rPr lang="en-US"/>
              <a:t>foo.x = 1;		// sets the x field</a:t>
            </a:r>
          </a:p>
          <a:p>
            <a:pPr lvl="3"/>
            <a:r>
              <a:rPr lang="en-US"/>
              <a:t>						// of the struct to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Typedefs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typedef struct foo_s *foo_t;</a:t>
            </a:r>
          </a:p>
          <a:p>
            <a:pPr lvl="3"/>
            <a:r>
              <a:rPr lang="en-US"/>
              <a:t>		// creates an alias “foo_t” for</a:t>
            </a:r>
          </a:p>
          <a:p>
            <a:pPr lvl="3"/>
            <a:r>
              <a:rPr lang="en-US"/>
              <a:t>		// pointer to foo_s struct</a:t>
            </a:r>
          </a:p>
          <a:p>
            <a:pPr lvl="3"/>
            <a:endParaRPr lang="en-US"/>
          </a:p>
          <a:p>
            <a:pPr lvl="3"/>
            <a:r>
              <a:rPr lang="en-US"/>
              <a:t>foo_t new_foo =</a:t>
            </a:r>
          </a:p>
          <a:p>
            <a:pPr lvl="3"/>
            <a:r>
              <a:rPr lang="en-US"/>
              <a:t>	(foo_t)malloc(sizeof(struct foo_s));</a:t>
            </a:r>
          </a:p>
          <a:p>
            <a:pPr lvl="3"/>
            <a:r>
              <a:rPr lang="en-US"/>
              <a:t>		// allocate a foo_s struct on the</a:t>
            </a:r>
          </a:p>
          <a:p>
            <a:pPr lvl="3"/>
            <a:r>
              <a:rPr lang="en-US"/>
              <a:t>		// </a:t>
            </a:r>
            <a:r>
              <a:rPr lang="en-US" b="1"/>
              <a:t>heap</a:t>
            </a:r>
            <a:r>
              <a:rPr lang="en-US"/>
              <a:t>; new_foo points to it</a:t>
            </a:r>
          </a:p>
          <a:p>
            <a:pPr lvl="3"/>
            <a:endParaRPr lang="en-US" b="1"/>
          </a:p>
          <a:p>
            <a:pPr lvl="3"/>
            <a:r>
              <a:rPr lang="en-US"/>
              <a:t>new_foo-&gt;x = 2;</a:t>
            </a:r>
          </a:p>
          <a:p>
            <a:pPr lvl="3"/>
            <a:r>
              <a:rPr lang="en-US"/>
              <a:t>		// “-&gt;” operator dereferences the</a:t>
            </a:r>
          </a:p>
          <a:p>
            <a:pPr lvl="3"/>
            <a:r>
              <a:rPr lang="en-US"/>
              <a:t>		// pointer and accesses the field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/>
              <a:t>Explicit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39925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Allocate memory on the heap:</a:t>
            </a:r>
          </a:p>
          <a:p>
            <a:pPr lvl="3"/>
            <a:r>
              <a:rPr lang="en-US"/>
              <a:t>		void *malloc(size_t size);</a:t>
            </a:r>
          </a:p>
          <a:p>
            <a:pPr lvl="1"/>
            <a:r>
              <a:rPr lang="en-US"/>
              <a:t>Note: may fail!</a:t>
            </a:r>
          </a:p>
          <a:p>
            <a:pPr lvl="1"/>
            <a:r>
              <a:rPr lang="en-US"/>
              <a:t>Use </a:t>
            </a:r>
            <a:r>
              <a:rPr lang="en-US" sz="2400">
                <a:latin typeface="Courier New"/>
                <a:cs typeface="Courier New"/>
              </a:rPr>
              <a:t>sizeof()</a:t>
            </a:r>
            <a:r>
              <a:rPr lang="en-US"/>
              <a:t> operator to get size</a:t>
            </a:r>
          </a:p>
          <a:p>
            <a:r>
              <a:rPr lang="en-US"/>
              <a:t>Free memory on the heap:</a:t>
            </a:r>
          </a:p>
          <a:p>
            <a:pPr lvl="3"/>
            <a:r>
              <a:rPr lang="en-US"/>
              <a:t>		void free(void *ptr);</a:t>
            </a:r>
          </a:p>
          <a:p>
            <a:pPr lvl="1">
              <a:buClr>
                <a:srgbClr val="54638C">
                  <a:lumMod val="60000"/>
                  <a:lumOff val="40000"/>
                </a:srgbClr>
              </a:buClr>
            </a:pPr>
            <a:r>
              <a:rPr lang="en-US">
                <a:solidFill>
                  <a:prstClr val="white"/>
                </a:solidFill>
              </a:rPr>
              <a:t>Pointer argument comes from previous </a:t>
            </a:r>
            <a:r>
              <a:rPr lang="en-US" sz="2400">
                <a:solidFill>
                  <a:prstClr val="white"/>
                </a:solidFill>
                <a:latin typeface="Courier New"/>
                <a:cs typeface="Courier New"/>
              </a:rPr>
              <a:t>malloc()</a:t>
            </a:r>
            <a:r>
              <a:rPr lang="en-US">
                <a:solidFill>
                  <a:prstClr val="white"/>
                </a:solidFill>
              </a:rPr>
              <a:t> 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What’s wrong and how to fix it?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/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char* city_name(float lat, float long) {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char name[100];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...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return name;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Problem: returning pointer to local (stack) memory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Solution: allocate on heap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char* city_name(float lat, float long) {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char* name =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	(char*)malloc(100*sizeof(char));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...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return name;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What’s wrong and how to fix it?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char* buf = (char*)malloc(32);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strcpy(buf, argv[1]);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Problem: potential buffer overflow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int buf_size = 32;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char* buf =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	(char*)malloc(buf_size*sizeof(char));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strncpy(buf, argv[1], buf_size);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Why are buffer overflow bugs important?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you here?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Because you want to work for Microsoft and hack on the Windows kernel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What’s wrong and how to fix it?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char* buf = (char*)malloc(32);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strncpy(buf, “hello”, 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printf(“%s\n”, buf);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buf = (char*)malloc(64);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strncpy(buf, “bye”, 64);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printf(“%s\n”, buf);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free(buf);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Problem: memory leak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char* buf = (char*)malloc(32);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strncpy(buf, “hello”, 32);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printf(“%s\n”, buf);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free(buf);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buf = (char*)malloc(64);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What’s wrong (besides ugliness) and how to fix it?</a:t>
            </a:r>
          </a:p>
          <a:p>
            <a:pPr lvl="3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 foo[2];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foo[0] = ‘H’;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foo[1] = ‘i’;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printf(“%s\n”, foo);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 Pitfalls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Problem: string is not NULL-terminated</a:t>
            </a:r>
          </a:p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Solution: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char foo[3];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foo[0] = ‘H’;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foo[1] = ‘i’;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foo[2] = ‘\0’;</a:t>
            </a:r>
          </a:p>
          <a:p>
            <a:pPr lvl="3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printf(“%s\n”, &amp;foo);</a:t>
            </a:r>
          </a:p>
          <a:p>
            <a:pPr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Easier way: </a:t>
            </a:r>
            <a:r>
              <a:rPr lang="en-US" sz="2400">
                <a:solidFill>
                  <a:prstClr val="white"/>
                </a:solidFill>
                <a:latin typeface="Courier New"/>
                <a:cs typeface="Courier New"/>
              </a:rPr>
              <a:t>char *foo = “Hi”;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Description is on course web page now</a:t>
            </a:r>
          </a:p>
          <a:p>
            <a:r>
              <a:rPr lang="en-US"/>
              <a:t>Due Friday October 8, 11:59pm</a:t>
            </a:r>
          </a:p>
          <a:p>
            <a:r>
              <a:rPr lang="en-US"/>
              <a:t>Work individually</a:t>
            </a:r>
          </a:p>
          <a:p>
            <a:pPr lvl="1"/>
            <a:r>
              <a:rPr lang="en-US"/>
              <a:t>Remaining projects in groups of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Get (re-)acquainted with C programming</a:t>
            </a:r>
          </a:p>
          <a:p>
            <a:r>
              <a:rPr lang="en-US"/>
              <a:t>Practice working in C / Linux development environment</a:t>
            </a:r>
          </a:p>
          <a:p>
            <a:r>
              <a:rPr lang="en-US"/>
              <a:t>Create data structures for use in later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Try these tools:</a:t>
            </a:r>
          </a:p>
          <a:p>
            <a:pPr lvl="1"/>
            <a:r>
              <a:rPr lang="en-US"/>
              <a:t>man pages</a:t>
            </a:r>
          </a:p>
          <a:p>
            <a:pPr lvl="1"/>
            <a:r>
              <a:rPr lang="en-US"/>
              <a:t>valgrind</a:t>
            </a:r>
          </a:p>
          <a:p>
            <a:pPr lvl="1"/>
            <a:r>
              <a:rPr lang="en-US"/>
              <a:t>gdb</a:t>
            </a:r>
          </a:p>
          <a:p>
            <a:r>
              <a:rPr lang="en-US"/>
              <a:t>Write your test cases </a:t>
            </a:r>
            <a:r>
              <a:rPr lang="en-US" b="1" u="sng"/>
              <a:t>first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Part 1: queue</a:t>
            </a:r>
          </a:p>
          <a:p>
            <a:pPr lvl="1"/>
            <a:r>
              <a:rPr lang="en-US"/>
              <a:t>To find bugs, try valgrind, then gdb</a:t>
            </a:r>
          </a:p>
          <a:p>
            <a:r>
              <a:rPr lang="en-US"/>
              <a:t>Part 2: hash table</a:t>
            </a:r>
          </a:p>
          <a:p>
            <a:pPr lvl="1"/>
            <a:r>
              <a:rPr lang="en-US"/>
              <a:t>Perform memory management carefully</a:t>
            </a:r>
          </a:p>
          <a:p>
            <a:pPr lvl="2"/>
            <a:r>
              <a:rPr lang="en-US"/>
              <a:t>Check using valgrind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you here?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trike="sngStrike" dirty="0"/>
              <a:t>Because you want to work for Microsoft and hack on the Windows kernel?</a:t>
            </a:r>
          </a:p>
          <a:p>
            <a:r>
              <a:rPr lang="en-US" dirty="0"/>
              <a:t>Because it fulfills a requirement and fits your schedule?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cares about operating systems?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3992563"/>
          </a:xfrm>
        </p:spPr>
        <p:txBody>
          <a:bodyPr/>
          <a:lstStyle/>
          <a:p>
            <a:r>
              <a:rPr lang="en-US"/>
              <a:t>Operating systems techniques apply to all other areas of computer science</a:t>
            </a:r>
          </a:p>
          <a:p>
            <a:pPr lvl="1"/>
            <a:r>
              <a:rPr lang="en-US"/>
              <a:t>Data structures; caching; concurrency; virtualization…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cares about operating systems?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3992563"/>
          </a:xfrm>
        </p:spPr>
        <p:txBody>
          <a:bodyPr/>
          <a:lstStyle/>
          <a:p>
            <a:r>
              <a:rPr lang="en-US"/>
              <a:t>Operating systems techniques apply to all other areas of computer science</a:t>
            </a:r>
          </a:p>
          <a:p>
            <a:pPr lvl="1"/>
            <a:r>
              <a:rPr lang="en-US"/>
              <a:t>Data structures; caching; concurrency; virtualization…</a:t>
            </a:r>
          </a:p>
          <a:p>
            <a:r>
              <a:rPr lang="en-US"/>
              <a:t>Operating systems </a:t>
            </a:r>
            <a:r>
              <a:rPr lang="en-US" i="1"/>
              <a:t>support</a:t>
            </a:r>
            <a:r>
              <a:rPr lang="en-US"/>
              <a:t> all other areas of computer science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we?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Peter Hornyack</a:t>
            </a:r>
          </a:p>
          <a:p>
            <a:r>
              <a:rPr lang="en-US"/>
              <a:t>Abdul Salama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we?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Peter Hornyack</a:t>
            </a:r>
          </a:p>
          <a:p>
            <a:r>
              <a:rPr lang="en-US"/>
              <a:t>Abdul Salama</a:t>
            </a:r>
          </a:p>
          <a:p>
            <a:endParaRPr lang="en-US"/>
          </a:p>
          <a:p>
            <a:r>
              <a:rPr lang="en-US"/>
              <a:t>What do we know?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we?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Peter Hornyack</a:t>
            </a:r>
          </a:p>
          <a:p>
            <a:r>
              <a:rPr lang="en-US"/>
              <a:t>Abdul Salama</a:t>
            </a:r>
          </a:p>
          <a:p>
            <a:endParaRPr lang="en-US"/>
          </a:p>
          <a:p>
            <a:r>
              <a:rPr lang="en-US"/>
              <a:t>What do we know?</a:t>
            </a:r>
          </a:p>
          <a:p>
            <a:r>
              <a:rPr lang="en-US"/>
              <a:t>Why are we 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1676</TotalTime>
  <Words>841</Words>
  <Application>Microsoft Office PowerPoint</Application>
  <PresentationFormat>On-screen Show (4:3)</PresentationFormat>
  <Paragraphs>329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Twilight</vt:lpstr>
      <vt:lpstr>CSE 451: Operating Systems</vt:lpstr>
      <vt:lpstr>Why are you here?</vt:lpstr>
      <vt:lpstr>Why are you here?</vt:lpstr>
      <vt:lpstr>Why are you here?</vt:lpstr>
      <vt:lpstr>Who cares about operating systems?</vt:lpstr>
      <vt:lpstr>Who cares about operating systems?</vt:lpstr>
      <vt:lpstr>Who are we?</vt:lpstr>
      <vt:lpstr>Who are we?</vt:lpstr>
      <vt:lpstr>Who are we?</vt:lpstr>
      <vt:lpstr>What is this section for?</vt:lpstr>
      <vt:lpstr>Office Hours</vt:lpstr>
      <vt:lpstr>Outline</vt:lpstr>
      <vt:lpstr>Motivation: Why C?</vt:lpstr>
      <vt:lpstr>Motivation: Why C?</vt:lpstr>
      <vt:lpstr>Motivation: Why C?</vt:lpstr>
      <vt:lpstr>C vs. Java: Compilation</vt:lpstr>
      <vt:lpstr>C vs. Java: Constructs</vt:lpstr>
      <vt:lpstr>C Language Features</vt:lpstr>
      <vt:lpstr>Pointers</vt:lpstr>
      <vt:lpstr>Function Pointers</vt:lpstr>
      <vt:lpstr>Pointer Arithmetic</vt:lpstr>
      <vt:lpstr>Pass-By-Value vs. Pass-By-Reference</vt:lpstr>
      <vt:lpstr>Structures</vt:lpstr>
      <vt:lpstr>Typedefs</vt:lpstr>
      <vt:lpstr>Explicit Memory Management</vt:lpstr>
      <vt:lpstr>Common C Pitfalls (1)</vt:lpstr>
      <vt:lpstr>Common C Pitfalls (1)</vt:lpstr>
      <vt:lpstr>Common C Pitfalls (2)</vt:lpstr>
      <vt:lpstr>Common C Pitfalls (2)</vt:lpstr>
      <vt:lpstr>Common C Pitfalls (3)</vt:lpstr>
      <vt:lpstr>Common C Pitfalls (3)</vt:lpstr>
      <vt:lpstr>Common C Pitfalls (4)</vt:lpstr>
      <vt:lpstr>Common C Pitfalls (4)</vt:lpstr>
      <vt:lpstr>Project 0</vt:lpstr>
      <vt:lpstr>Project 0 Goals</vt:lpstr>
      <vt:lpstr>Project 0 Tips</vt:lpstr>
      <vt:lpstr>Project 0 Tips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cse</cp:lastModifiedBy>
  <cp:revision>180</cp:revision>
  <cp:lastPrinted>2010-09-30T06:51:22Z</cp:lastPrinted>
  <dcterms:created xsi:type="dcterms:W3CDTF">2010-09-30T03:26:16Z</dcterms:created>
  <dcterms:modified xsi:type="dcterms:W3CDTF">2010-10-01T01:46:13Z</dcterms:modified>
</cp:coreProperties>
</file>