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6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3C4EB6-D2A0-479E-AA42-9B47BAC91B6D}">
  <a:tblStyle styleId="{A73C4EB6-D2A0-479E-AA42-9B47BAC91B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270B405-6F35-44A4-B2A8-386C1FC30813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7"/>
  </p:normalViewPr>
  <p:slideViewPr>
    <p:cSldViewPr snapToGrid="0">
      <p:cViewPr varScale="1">
        <p:scale>
          <a:sx n="146" d="100"/>
          <a:sy n="146" d="100"/>
        </p:scale>
        <p:origin x="96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c46232b371_2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c46232b371_2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46232b371_2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c46232b371_2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46232b371_2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c46232b371_2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c46232b371_2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c46232b371_2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c46232b371_2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c46232b371_2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c46232b371_2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c46232b371_2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c46232b371_2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c46232b371_2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c46232b371_2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c46232b371_2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c46232b371_2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c46232b371_2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c46232b371_2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c46232b371_2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c46232b371_2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c46232b371_2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46232b371_2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c46232b371_2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c46232b371_2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c46232b371_2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c46232b371_2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c46232b371_2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c46232b371_2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gc46232b371_2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c46232b371_2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gc46232b371_2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c46232b371_2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c46232b371_2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c6cd0c3e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c6cd0c3e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c6cd0c3e9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c6cd0c3e9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c6cd0c3e9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c6cd0c3e9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c6cd0c3e9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c6cd0c3e92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c6cd0c3e92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c6cd0c3e92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46232b371_2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c46232b371_2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c46232b371_2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gc46232b371_2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c46232b371_2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c46232b371_2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c46232b371_2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gc46232b371_2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c46232b371_2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gc46232b371_2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c46232b371_2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gc46232b371_2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c46232b371_2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gc46232b371_2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c46232b371_2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c46232b371_2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c46232b371_2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gc46232b371_2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c46232b371_2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gc46232b371_2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c46232b371_2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gc46232b371_2_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46232b371_2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c46232b371_2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c46232b371_2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gc46232b371_2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c46232b371_2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gc46232b371_2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c46232b371_2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gc46232b371_2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c46232b371_2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gc46232b371_2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46232b371_2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gc46232b371_2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c46232b371_2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gc46232b371_2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c46232b371_2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gc46232b371_2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c46232b371_2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gc46232b371_2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c46232b371_2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gc46232b371_2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c46232b371_2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9" name="Google Shape;579;gc46232b371_2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46232b371_2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c46232b371_2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c46232b371_2_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gc46232b371_2_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c46232b371_2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gc46232b371_2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c46232b371_2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9" name="Google Shape;609;gc46232b371_2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c46232b371_2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9" name="Google Shape;619;gc46232b371_2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c46232b371_2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9" name="Google Shape;629;gc46232b371_2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c46232b371_2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gc46232b371_2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c46232b371_2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3" name="Google Shape;643;gc46232b371_2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c46232b371_2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gc46232b371_2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c46232b371_2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8" name="Google Shape;658;gc46232b371_2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c6cd0c400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gc6cd0c400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c46232b371_2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c46232b371_2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c6cd0c4009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4" name="Google Shape;674;gc6cd0c4009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c6cd0c4009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gc6cd0c4009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c6cd0c4009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gc6cd0c4009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c6cd0c4009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8" name="Google Shape;698;gc6cd0c4009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c6cd0c4009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gc6cd0c4009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c46232b371_2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c46232b371_2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46232b371_2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c46232b371_2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c46232b371_2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c46232b371_2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311700" y="2910325"/>
            <a:ext cx="8520600" cy="792600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7" name="Google Shape;57;p14"/>
          <p:cNvCxnSpPr/>
          <p:nvPr/>
        </p:nvCxnSpPr>
        <p:spPr>
          <a:xfrm>
            <a:off x="1966950" y="2797175"/>
            <a:ext cx="5210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2" name="Google Shape;62;p15"/>
          <p:cNvCxnSpPr/>
          <p:nvPr/>
        </p:nvCxnSpPr>
        <p:spPr>
          <a:xfrm>
            <a:off x="223801" y="673436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223800" y="774150"/>
            <a:ext cx="4348200" cy="42465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2"/>
          </p:nvPr>
        </p:nvSpPr>
        <p:spPr>
          <a:xfrm>
            <a:off x="4572000" y="774175"/>
            <a:ext cx="4348200" cy="42465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8" name="Google Shape;68;p16"/>
          <p:cNvCxnSpPr/>
          <p:nvPr/>
        </p:nvCxnSpPr>
        <p:spPr>
          <a:xfrm>
            <a:off x="223801" y="673436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"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title" idx="3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solidFill>
            <a:srgbClr val="FFFFFF">
              <a:alpha val="86666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133025" y="0"/>
            <a:ext cx="901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9" name="Google Shape;79;p19"/>
          <p:cNvCxnSpPr/>
          <p:nvPr/>
        </p:nvCxnSpPr>
        <p:spPr>
          <a:xfrm>
            <a:off x="223801" y="673436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3025" y="0"/>
            <a:ext cx="901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23800" y="863550"/>
            <a:ext cx="8696400" cy="40584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nsolas"/>
              <a:buChar char="●"/>
              <a:defRPr sz="1800" b="0" i="0" u="none" strike="noStrike" cap="none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nsolas"/>
              <a:buChar char="○"/>
              <a:defRPr sz="1400" b="0" i="0" u="none" strike="noStrike" cap="none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nsolas"/>
              <a:buChar char="■"/>
              <a:defRPr sz="1400" b="0" i="0" u="none" strike="noStrike" cap="none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nsolas"/>
              <a:buChar char="●"/>
              <a:defRPr sz="1400" b="0" i="0" u="none" strike="noStrike" cap="none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nsolas"/>
              <a:buChar char="○"/>
              <a:defRPr sz="1400" b="0" i="0" u="none" strike="noStrike" cap="none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nsolas"/>
              <a:buChar char="■"/>
              <a:defRPr sz="1400" b="0" i="0" u="none" strike="noStrike" cap="none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nsolas"/>
              <a:buChar char="●"/>
              <a:defRPr sz="1400" b="0" i="0" u="none" strike="noStrike" cap="none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nsolas"/>
              <a:buChar char="○"/>
              <a:defRPr sz="1400" b="0" i="0" u="none" strike="noStrike" cap="none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onsolas"/>
              <a:buChar char="■"/>
              <a:defRPr sz="1400" b="0" i="0" u="none" strike="noStrike" cap="none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Neural networks and images</a:t>
            </a:r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Neural networks are densely connected</a:t>
            </a:r>
            <a:br>
              <a:rPr lang="en"/>
            </a:br>
            <a:r>
              <a:rPr lang="en" sz="1800"/>
              <a:t>	Each neuron in layer i connected to every neuron in layer i+1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HOG features: 36 features / 8 x 8 patch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Say we want to process images:</a:t>
            </a:r>
            <a:br>
              <a:rPr lang="en"/>
            </a:br>
            <a:r>
              <a:rPr lang="en" sz="1800"/>
              <a:t>	Input	: 256 x 256 x 3 RGB image</a:t>
            </a:r>
            <a:br>
              <a:rPr lang="en" sz="1800"/>
            </a:br>
            <a:r>
              <a:rPr lang="en" sz="1800"/>
              <a:t>	Hidden	: 32 x 32 x 36 feature map?</a:t>
            </a:r>
            <a:br>
              <a:rPr lang="en" sz="1800"/>
            </a:br>
            <a:r>
              <a:rPr lang="en" sz="1800"/>
              <a:t>	Output	: 1000 classes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pic>
        <p:nvPicPr>
          <p:cNvPr id="188" name="Google Shape;18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0075" y="157982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Sharpen Kernel: sharpens!</a:t>
            </a:r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Note: sharpen = highpass + identity!</a:t>
            </a:r>
            <a:endParaRPr/>
          </a:p>
        </p:txBody>
      </p:sp>
      <p:pic>
        <p:nvPicPr>
          <p:cNvPr id="191" name="Google Shape;19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500" y="1141113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9225" y="1141125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198" name="Google Shape;198;p3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Sobel Kernels: edges and…</a:t>
            </a:r>
            <a:endParaRPr/>
          </a:p>
        </p:txBody>
      </p:sp>
      <p:sp>
        <p:nvSpPr>
          <p:cNvPr id="199" name="Google Shape;199;p3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200" name="Google Shape;20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500" y="1141113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0075" y="291742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0075" y="84922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90250" y="9335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90253" y="3043701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210" name="Google Shape;210;p3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Sobel Kernels: edges and gradient!</a:t>
            </a:r>
            <a:endParaRPr/>
          </a:p>
        </p:txBody>
      </p:sp>
      <p:sp>
        <p:nvSpPr>
          <p:cNvPr id="211" name="Google Shape;211;p3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212" name="Google Shape;21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500" y="1141113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0075" y="291742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0075" y="84922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39225" y="1141125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221" name="Google Shape;221;p3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Cross-Correlation vs Convolution</a:t>
            </a:r>
            <a:endParaRPr/>
          </a:p>
        </p:txBody>
      </p:sp>
      <p:sp>
        <p:nvSpPr>
          <p:cNvPr id="222" name="Google Shape;222;p3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223" name="Google Shape;22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500" y="1069675"/>
            <a:ext cx="3768194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6294" y="1069675"/>
            <a:ext cx="3768194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230" name="Google Shape;230;p3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Cross-Correlation vs Convolution</a:t>
            </a:r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232" name="Google Shape;23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500" y="1069675"/>
            <a:ext cx="3768194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6294" y="1069675"/>
            <a:ext cx="3768194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8"/>
          <p:cNvSpPr/>
          <p:nvPr/>
        </p:nvSpPr>
        <p:spPr>
          <a:xfrm>
            <a:off x="106050" y="967725"/>
            <a:ext cx="4029900" cy="3723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8"/>
          <p:cNvSpPr txBox="1"/>
          <p:nvPr/>
        </p:nvSpPr>
        <p:spPr>
          <a:xfrm>
            <a:off x="3168275" y="841075"/>
            <a:ext cx="1405200" cy="357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this in HW!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241" name="Google Shape;241;p3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Cross-Correlation vs Convolution</a:t>
            </a:r>
            <a:endParaRPr/>
          </a:p>
        </p:txBody>
      </p:sp>
      <p:sp>
        <p:nvSpPr>
          <p:cNvPr id="242" name="Google Shape;242;p3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243" name="Google Shape;24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500" y="1069675"/>
            <a:ext cx="3768194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6294" y="1069675"/>
            <a:ext cx="3768194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9"/>
          <p:cNvSpPr/>
          <p:nvPr/>
        </p:nvSpPr>
        <p:spPr>
          <a:xfrm>
            <a:off x="5015450" y="1007475"/>
            <a:ext cx="4029900" cy="3723000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9"/>
          <p:cNvSpPr txBox="1"/>
          <p:nvPr/>
        </p:nvSpPr>
        <p:spPr>
          <a:xfrm>
            <a:off x="5242525" y="841075"/>
            <a:ext cx="2698200" cy="357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are nicer mathematically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solidFill>
                  <a:srgbClr val="000000"/>
                </a:solidFill>
              </a:rPr>
              <a:t>Nice math things</a:t>
            </a:r>
            <a:endParaRPr/>
          </a:p>
        </p:txBody>
      </p:sp>
      <p:sp>
        <p:nvSpPr>
          <p:cNvPr id="252" name="Google Shape;252;p4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Commutative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A*B = B*A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Associative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A*(B*C) = (A*B)*C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Distributes over addition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A*(B+C) = A*B + A*C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Plays well with scalars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x(A*B) = (xA)*B = A*(xB)</a:t>
            </a:r>
            <a:endParaRPr/>
          </a:p>
        </p:txBody>
      </p:sp>
      <p:sp>
        <p:nvSpPr>
          <p:cNvPr id="253" name="Google Shape;253;p4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"/>
          <p:cNvSpPr txBox="1">
            <a:spLocks noGrp="1"/>
          </p:cNvSpPr>
          <p:nvPr>
            <p:ph type="body" idx="1"/>
          </p:nvPr>
        </p:nvSpPr>
        <p:spPr>
          <a:xfrm>
            <a:off x="223800" y="774150"/>
            <a:ext cx="4348200" cy="42465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Neural Networks</a:t>
            </a:r>
            <a:endParaRPr sz="2400"/>
          </a:p>
          <a:p>
            <a:pPr marL="457200" lvl="0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Can learn from data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Learn to extract features that are good for a specific task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Too many connections for images</a:t>
            </a:r>
            <a:endParaRPr/>
          </a:p>
        </p:txBody>
      </p:sp>
      <p:sp>
        <p:nvSpPr>
          <p:cNvPr id="259" name="Google Shape;259;p41"/>
          <p:cNvSpPr txBox="1">
            <a:spLocks noGrp="1"/>
          </p:cNvSpPr>
          <p:nvPr>
            <p:ph type="body" idx="2"/>
          </p:nvPr>
        </p:nvSpPr>
        <p:spPr>
          <a:xfrm>
            <a:off x="4572000" y="774175"/>
            <a:ext cx="4348200" cy="42465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Convolutions</a:t>
            </a:r>
            <a:endParaRPr sz="2400"/>
          </a:p>
          <a:p>
            <a:pPr marL="457200" lvl="0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Good at extracting features from images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Static, hand designed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Same for every task</a:t>
            </a:r>
            <a:endParaRPr/>
          </a:p>
        </p:txBody>
      </p:sp>
      <p:sp>
        <p:nvSpPr>
          <p:cNvPr id="260" name="Google Shape;260;p41"/>
          <p:cNvSpPr txBox="1">
            <a:spLocks noGrp="1"/>
          </p:cNvSpPr>
          <p:nvPr>
            <p:ph type="title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sp>
        <p:nvSpPr>
          <p:cNvPr id="261" name="Google Shape;261;p41"/>
          <p:cNvSpPr txBox="1">
            <a:spLocks noGrp="1"/>
          </p:cNvSpPr>
          <p:nvPr>
            <p:ph type="title" idx="3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So the situation is...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>
            <a:spLocks noGrp="1"/>
          </p:cNvSpPr>
          <p:nvPr>
            <p:ph type="body" idx="1"/>
          </p:nvPr>
        </p:nvSpPr>
        <p:spPr>
          <a:xfrm>
            <a:off x="223800" y="774150"/>
            <a:ext cx="4348200" cy="42465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Neural Networks</a:t>
            </a:r>
            <a:endParaRPr sz="2400"/>
          </a:p>
          <a:p>
            <a:pPr marL="457200" lvl="0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Can learn from data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Learn to extract features that are good for a specific task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Too many connections for images</a:t>
            </a:r>
            <a:endParaRPr/>
          </a:p>
        </p:txBody>
      </p:sp>
      <p:sp>
        <p:nvSpPr>
          <p:cNvPr id="267" name="Google Shape;267;p42"/>
          <p:cNvSpPr txBox="1">
            <a:spLocks noGrp="1"/>
          </p:cNvSpPr>
          <p:nvPr>
            <p:ph type="body" idx="2"/>
          </p:nvPr>
        </p:nvSpPr>
        <p:spPr>
          <a:xfrm>
            <a:off x="4572000" y="774175"/>
            <a:ext cx="4348200" cy="42465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Convolutions</a:t>
            </a:r>
            <a:endParaRPr sz="2400"/>
          </a:p>
          <a:p>
            <a:pPr marL="457200" lvl="0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Good at extracting features from images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Static, hand designed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Same for every task</a:t>
            </a:r>
            <a:endParaRPr/>
          </a:p>
        </p:txBody>
      </p:sp>
      <p:sp>
        <p:nvSpPr>
          <p:cNvPr id="268" name="Google Shape;268;p42"/>
          <p:cNvSpPr txBox="1">
            <a:spLocks noGrp="1"/>
          </p:cNvSpPr>
          <p:nvPr>
            <p:ph type="title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sp>
        <p:nvSpPr>
          <p:cNvPr id="269" name="Google Shape;269;p42"/>
          <p:cNvSpPr txBox="1">
            <a:spLocks noGrp="1"/>
          </p:cNvSpPr>
          <p:nvPr>
            <p:ph type="title" idx="3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So the situation is...</a:t>
            </a:r>
            <a:endParaRPr/>
          </a:p>
        </p:txBody>
      </p:sp>
      <p:pic>
        <p:nvPicPr>
          <p:cNvPr id="270" name="Google Shape;27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3000" y="1238050"/>
            <a:ext cx="4572000" cy="3429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Too many weights!</a:t>
            </a:r>
            <a:endParaRPr/>
          </a:p>
        </p:txBody>
      </p:sp>
      <p:sp>
        <p:nvSpPr>
          <p:cNvPr id="276" name="Google Shape;276;p4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Would rather have sparse connections</a:t>
            </a:r>
            <a:br>
              <a:rPr lang="en"/>
            </a:br>
            <a:r>
              <a:rPr lang="en" sz="1800"/>
              <a:t>	Fewer weights</a:t>
            </a:r>
            <a:br>
              <a:rPr lang="en" sz="1800"/>
            </a:br>
            <a:r>
              <a:rPr lang="en" sz="1800"/>
              <a:t>	Nearby regions - related</a:t>
            </a:r>
            <a:br>
              <a:rPr lang="en" sz="1800"/>
            </a:br>
            <a:r>
              <a:rPr lang="en" sz="1800"/>
              <a:t>	Far apart - not related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Convolutions!</a:t>
            </a:r>
            <a:br>
              <a:rPr lang="en"/>
            </a:br>
            <a:r>
              <a:rPr lang="en" sz="1800"/>
              <a:t>	Just weighted sums of</a:t>
            </a:r>
            <a:br>
              <a:rPr lang="en" sz="1800"/>
            </a:br>
            <a:r>
              <a:rPr lang="en" sz="1800"/>
              <a:t>	small areas in image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 sz="1800"/>
              <a:t>	Weight sharing in different</a:t>
            </a:r>
            <a:br>
              <a:rPr lang="en" sz="1800"/>
            </a:br>
            <a:r>
              <a:rPr lang="en" sz="1800"/>
              <a:t>	locations in image</a:t>
            </a:r>
            <a:endParaRPr sz="1800"/>
          </a:p>
        </p:txBody>
      </p:sp>
      <p:sp>
        <p:nvSpPr>
          <p:cNvPr id="277" name="Google Shape;277;p4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278" name="Google Shape;27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6551" y="1992350"/>
            <a:ext cx="5383651" cy="302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Neural networks and images</a:t>
            </a:r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Neural networks are densely connected</a:t>
            </a:r>
            <a:br>
              <a:rPr lang="en"/>
            </a:br>
            <a:r>
              <a:rPr lang="en" sz="1800"/>
              <a:t>	Each neuron in layer i connected to every neuron in layer i+1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HOG features: 36 features / 8 x 8 patch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Say we want to process images:</a:t>
            </a:r>
            <a:br>
              <a:rPr lang="en"/>
            </a:br>
            <a:r>
              <a:rPr lang="en" sz="1800"/>
              <a:t>	Input	: 256 x 256 x 3 RGB image</a:t>
            </a:r>
            <a:br>
              <a:rPr lang="en" sz="1800"/>
            </a:br>
            <a:r>
              <a:rPr lang="en" sz="1800"/>
              <a:t>	Hidden	: 32 x 32 x 36 feature map?</a:t>
            </a:r>
            <a:br>
              <a:rPr lang="en" sz="1800"/>
            </a:br>
            <a:r>
              <a:rPr lang="en" sz="1800"/>
              <a:t>	Output	: 1000 classes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/>
              <a:t>Input -&gt; hidden is 7.2 billion connections!</a:t>
            </a:r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Convolutional neural networks</a:t>
            </a:r>
            <a:endParaRPr/>
          </a:p>
        </p:txBody>
      </p:sp>
      <p:sp>
        <p:nvSpPr>
          <p:cNvPr id="284" name="Google Shape;284;p4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Use convolutions instead of dense connections to process images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Takes advantage of structure in our data!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Imposes an assumption on our model:</a:t>
            </a:r>
            <a:br>
              <a:rPr lang="en"/>
            </a:br>
            <a:r>
              <a:rPr lang="en"/>
              <a:t>	Nearby pixels are related, far apart ones are less related.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/>
              <a:t>What does this do to our bias/variance??</a:t>
            </a:r>
            <a:endParaRPr/>
          </a:p>
        </p:txBody>
      </p:sp>
      <p:sp>
        <p:nvSpPr>
          <p:cNvPr id="285" name="Google Shape;285;p4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Convolutional Layer</a:t>
            </a:r>
            <a:endParaRPr/>
          </a:p>
        </p:txBody>
      </p:sp>
      <p:sp>
        <p:nvSpPr>
          <p:cNvPr id="291" name="Google Shape;291;p4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b="1"/>
              <a:t>Input:</a:t>
            </a:r>
            <a:r>
              <a:rPr lang="en"/>
              <a:t> an image</a:t>
            </a:r>
            <a:br>
              <a:rPr lang="en"/>
            </a:br>
            <a:r>
              <a:rPr lang="en" b="1"/>
              <a:t>Processing</a:t>
            </a:r>
            <a:r>
              <a:rPr lang="en"/>
              <a:t>: convolution with multiple filters</a:t>
            </a:r>
            <a:br>
              <a:rPr lang="en"/>
            </a:br>
            <a:r>
              <a:rPr lang="en" b="1"/>
              <a:t>Output</a:t>
            </a:r>
            <a:r>
              <a:rPr lang="en"/>
              <a:t>: an image, # channels = # filters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/>
              <a:t>Output still weighted sum of input (w/ activation)</a:t>
            </a:r>
            <a:endParaRPr sz="1800"/>
          </a:p>
        </p:txBody>
      </p:sp>
      <p:sp>
        <p:nvSpPr>
          <p:cNvPr id="292" name="Google Shape;292;p4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Kernel size</a:t>
            </a:r>
            <a:endParaRPr/>
          </a:p>
        </p:txBody>
      </p:sp>
      <p:sp>
        <p:nvSpPr>
          <p:cNvPr id="298" name="Google Shape;298;p4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How big the filter for a layer is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Typically 1 x 1 &lt;-&gt; 11 x 11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1 x 1 is just linear combination of channels in previous image (no spatial processing)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Filters usually have same</a:t>
            </a:r>
            <a:br>
              <a:rPr lang="en"/>
            </a:br>
            <a:r>
              <a:rPr lang="en"/>
              <a:t>number of channels as</a:t>
            </a:r>
            <a:br>
              <a:rPr lang="en"/>
            </a:br>
            <a:r>
              <a:rPr lang="en"/>
              <a:t>input image.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299" name="Google Shape;299;p4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300" name="Google Shape;30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4750" y="3157675"/>
            <a:ext cx="1863000" cy="18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7200" y="3157675"/>
            <a:ext cx="1863000" cy="186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Padding</a:t>
            </a:r>
            <a:endParaRPr/>
          </a:p>
        </p:txBody>
      </p:sp>
      <p:sp>
        <p:nvSpPr>
          <p:cNvPr id="307" name="Google Shape;307;p4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Convolutions have problems on edges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Do nothing: output a little smaller than input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Pad: add extra pixels on edge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308" name="Google Shape;308;p4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309" name="Google Shape;30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6486" y="2784375"/>
            <a:ext cx="2236299" cy="223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1212" y="2784375"/>
            <a:ext cx="2236299" cy="223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Stride</a:t>
            </a:r>
            <a:endParaRPr/>
          </a:p>
        </p:txBody>
      </p:sp>
      <p:sp>
        <p:nvSpPr>
          <p:cNvPr id="316" name="Google Shape;316;p4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How far to move filter between applications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We’ve done stride 1 convolutions up until now, approximately preserves image size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/>
              <a:t>Could move filter further, downsample image</a:t>
            </a:r>
            <a:endParaRPr/>
          </a:p>
        </p:txBody>
      </p:sp>
      <p:sp>
        <p:nvSpPr>
          <p:cNvPr id="317" name="Google Shape;317;p4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applying a filter</a:t>
            </a:r>
            <a:endParaRPr/>
          </a:p>
        </p:txBody>
      </p:sp>
      <p:sp>
        <p:nvSpPr>
          <p:cNvPr id="323" name="Google Shape;323;p4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25" name="Google Shape;325;p49"/>
          <p:cNvGraphicFramePr/>
          <p:nvPr/>
        </p:nvGraphicFramePr>
        <p:xfrm>
          <a:off x="549900" y="1631075"/>
          <a:ext cx="1531400" cy="1584840"/>
        </p:xfrm>
        <a:graphic>
          <a:graphicData uri="http://schemas.openxmlformats.org/drawingml/2006/table">
            <a:tbl>
              <a:tblPr>
                <a:noFill/>
                <a:tableStyleId>{A73C4EB6-D2A0-479E-AA42-9B47BAC91B6D}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26" name="Google Shape;326;p49"/>
          <p:cNvGraphicFramePr/>
          <p:nvPr/>
        </p:nvGraphicFramePr>
        <p:xfrm>
          <a:off x="3079525" y="1727575"/>
          <a:ext cx="1148550" cy="1188630"/>
        </p:xfrm>
        <a:graphic>
          <a:graphicData uri="http://schemas.openxmlformats.org/drawingml/2006/table">
            <a:tbl>
              <a:tblPr>
                <a:noFill/>
                <a:tableStyleId>{A73C4EB6-D2A0-479E-AA42-9B47BAC91B6D}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7" name="Google Shape;327;p49"/>
          <p:cNvSpPr/>
          <p:nvPr/>
        </p:nvSpPr>
        <p:spPr>
          <a:xfrm>
            <a:off x="564175" y="1636150"/>
            <a:ext cx="1148700" cy="1188600"/>
          </a:xfrm>
          <a:prstGeom prst="rect">
            <a:avLst/>
          </a:prstGeom>
          <a:noFill/>
          <a:ln w="762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28" name="Google Shape;328;p49"/>
          <p:cNvGraphicFramePr/>
          <p:nvPr/>
        </p:nvGraphicFramePr>
        <p:xfrm>
          <a:off x="6369000" y="1779325"/>
          <a:ext cx="765700" cy="792420"/>
        </p:xfrm>
        <a:graphic>
          <a:graphicData uri="http://schemas.openxmlformats.org/drawingml/2006/table">
            <a:tbl>
              <a:tblPr>
                <a:noFill/>
                <a:tableStyleId>{A73C4EB6-D2A0-479E-AA42-9B47BAC91B6D}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9" name="Google Shape;329;p49"/>
          <p:cNvSpPr txBox="1"/>
          <p:nvPr/>
        </p:nvSpPr>
        <p:spPr>
          <a:xfrm>
            <a:off x="708150" y="3261900"/>
            <a:ext cx="129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Input image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30" name="Google Shape;330;p49"/>
          <p:cNvSpPr txBox="1"/>
          <p:nvPr/>
        </p:nvSpPr>
        <p:spPr>
          <a:xfrm>
            <a:off x="3308125" y="2911125"/>
            <a:ext cx="85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Filter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31" name="Google Shape;331;p49"/>
          <p:cNvSpPr/>
          <p:nvPr/>
        </p:nvSpPr>
        <p:spPr>
          <a:xfrm>
            <a:off x="6369000" y="1779325"/>
            <a:ext cx="382800" cy="400200"/>
          </a:xfrm>
          <a:prstGeom prst="rect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2" name="Google Shape;332;p49"/>
          <p:cNvCxnSpPr/>
          <p:nvPr/>
        </p:nvCxnSpPr>
        <p:spPr>
          <a:xfrm>
            <a:off x="4786175" y="2341375"/>
            <a:ext cx="132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3" name="Google Shape;333;p49"/>
          <p:cNvSpPr txBox="1"/>
          <p:nvPr/>
        </p:nvSpPr>
        <p:spPr>
          <a:xfrm>
            <a:off x="592400" y="1034350"/>
            <a:ext cx="356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Filter 3x3, stride = 1, </a:t>
            </a:r>
            <a:r>
              <a:rPr lang="en" b="1">
                <a:latin typeface="Consolas"/>
                <a:ea typeface="Consolas"/>
                <a:cs typeface="Consolas"/>
                <a:sym typeface="Consolas"/>
              </a:rPr>
              <a:t>no padding</a:t>
            </a:r>
            <a:endParaRPr b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34" name="Google Shape;334;p49"/>
          <p:cNvSpPr txBox="1"/>
          <p:nvPr/>
        </p:nvSpPr>
        <p:spPr>
          <a:xfrm>
            <a:off x="6112175" y="2616475"/>
            <a:ext cx="137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Feature maps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applying a filter</a:t>
            </a:r>
            <a:endParaRPr/>
          </a:p>
        </p:txBody>
      </p:sp>
      <p:sp>
        <p:nvSpPr>
          <p:cNvPr id="340" name="Google Shape;340;p5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5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42" name="Google Shape;342;p50"/>
          <p:cNvGraphicFramePr/>
          <p:nvPr/>
        </p:nvGraphicFramePr>
        <p:xfrm>
          <a:off x="549900" y="1631075"/>
          <a:ext cx="1531400" cy="1584840"/>
        </p:xfrm>
        <a:graphic>
          <a:graphicData uri="http://schemas.openxmlformats.org/drawingml/2006/table">
            <a:tbl>
              <a:tblPr>
                <a:noFill/>
                <a:tableStyleId>{A73C4EB6-D2A0-479E-AA42-9B47BAC91B6D}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3" name="Google Shape;343;p50"/>
          <p:cNvGraphicFramePr/>
          <p:nvPr/>
        </p:nvGraphicFramePr>
        <p:xfrm>
          <a:off x="3079525" y="1727575"/>
          <a:ext cx="1148550" cy="1188630"/>
        </p:xfrm>
        <a:graphic>
          <a:graphicData uri="http://schemas.openxmlformats.org/drawingml/2006/table">
            <a:tbl>
              <a:tblPr>
                <a:noFill/>
                <a:tableStyleId>{A73C4EB6-D2A0-479E-AA42-9B47BAC91B6D}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44" name="Google Shape;344;p50"/>
          <p:cNvGraphicFramePr/>
          <p:nvPr/>
        </p:nvGraphicFramePr>
        <p:xfrm>
          <a:off x="6369000" y="1779325"/>
          <a:ext cx="765700" cy="792420"/>
        </p:xfrm>
        <a:graphic>
          <a:graphicData uri="http://schemas.openxmlformats.org/drawingml/2006/table">
            <a:tbl>
              <a:tblPr>
                <a:noFill/>
                <a:tableStyleId>{A73C4EB6-D2A0-479E-AA42-9B47BAC91B6D}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5" name="Google Shape;345;p50"/>
          <p:cNvSpPr txBox="1"/>
          <p:nvPr/>
        </p:nvSpPr>
        <p:spPr>
          <a:xfrm>
            <a:off x="708150" y="3261900"/>
            <a:ext cx="129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Input image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46" name="Google Shape;346;p50"/>
          <p:cNvSpPr txBox="1"/>
          <p:nvPr/>
        </p:nvSpPr>
        <p:spPr>
          <a:xfrm>
            <a:off x="3308125" y="2911125"/>
            <a:ext cx="85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Filter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347" name="Google Shape;347;p50"/>
          <p:cNvCxnSpPr/>
          <p:nvPr/>
        </p:nvCxnSpPr>
        <p:spPr>
          <a:xfrm>
            <a:off x="4786175" y="2341375"/>
            <a:ext cx="132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8" name="Google Shape;348;p50"/>
          <p:cNvSpPr/>
          <p:nvPr/>
        </p:nvSpPr>
        <p:spPr>
          <a:xfrm>
            <a:off x="945175" y="1636150"/>
            <a:ext cx="1148700" cy="1188600"/>
          </a:xfrm>
          <a:prstGeom prst="rect">
            <a:avLst/>
          </a:prstGeom>
          <a:noFill/>
          <a:ln w="762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50"/>
          <p:cNvSpPr/>
          <p:nvPr/>
        </p:nvSpPr>
        <p:spPr>
          <a:xfrm>
            <a:off x="6751850" y="1779325"/>
            <a:ext cx="382800" cy="400200"/>
          </a:xfrm>
          <a:prstGeom prst="rect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applying a filter</a:t>
            </a:r>
            <a:endParaRPr/>
          </a:p>
        </p:txBody>
      </p:sp>
      <p:sp>
        <p:nvSpPr>
          <p:cNvPr id="355" name="Google Shape;355;p5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6" name="Google Shape;356;p5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57" name="Google Shape;357;p51"/>
          <p:cNvGraphicFramePr/>
          <p:nvPr/>
        </p:nvGraphicFramePr>
        <p:xfrm>
          <a:off x="549900" y="1631075"/>
          <a:ext cx="1531400" cy="1584840"/>
        </p:xfrm>
        <a:graphic>
          <a:graphicData uri="http://schemas.openxmlformats.org/drawingml/2006/table">
            <a:tbl>
              <a:tblPr>
                <a:noFill/>
                <a:tableStyleId>{A73C4EB6-D2A0-479E-AA42-9B47BAC91B6D}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8" name="Google Shape;358;p51"/>
          <p:cNvGraphicFramePr/>
          <p:nvPr/>
        </p:nvGraphicFramePr>
        <p:xfrm>
          <a:off x="3079525" y="1727575"/>
          <a:ext cx="1148550" cy="1188630"/>
        </p:xfrm>
        <a:graphic>
          <a:graphicData uri="http://schemas.openxmlformats.org/drawingml/2006/table">
            <a:tbl>
              <a:tblPr>
                <a:noFill/>
                <a:tableStyleId>{A73C4EB6-D2A0-479E-AA42-9B47BAC91B6D}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9" name="Google Shape;359;p51"/>
          <p:cNvGraphicFramePr/>
          <p:nvPr/>
        </p:nvGraphicFramePr>
        <p:xfrm>
          <a:off x="6369000" y="1779325"/>
          <a:ext cx="765700" cy="792420"/>
        </p:xfrm>
        <a:graphic>
          <a:graphicData uri="http://schemas.openxmlformats.org/drawingml/2006/table">
            <a:tbl>
              <a:tblPr>
                <a:noFill/>
                <a:tableStyleId>{A73C4EB6-D2A0-479E-AA42-9B47BAC91B6D}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60" name="Google Shape;360;p51"/>
          <p:cNvSpPr txBox="1"/>
          <p:nvPr/>
        </p:nvSpPr>
        <p:spPr>
          <a:xfrm>
            <a:off x="708150" y="3261900"/>
            <a:ext cx="129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Input image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61" name="Google Shape;361;p51"/>
          <p:cNvSpPr txBox="1"/>
          <p:nvPr/>
        </p:nvSpPr>
        <p:spPr>
          <a:xfrm>
            <a:off x="3308125" y="2911125"/>
            <a:ext cx="85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Filter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62" name="Google Shape;362;p51"/>
          <p:cNvSpPr/>
          <p:nvPr/>
        </p:nvSpPr>
        <p:spPr>
          <a:xfrm>
            <a:off x="6369000" y="2141275"/>
            <a:ext cx="382800" cy="400200"/>
          </a:xfrm>
          <a:prstGeom prst="rect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endParaRPr dirty="0"/>
          </a:p>
        </p:txBody>
      </p:sp>
      <p:cxnSp>
        <p:nvCxnSpPr>
          <p:cNvPr id="363" name="Google Shape;363;p51"/>
          <p:cNvCxnSpPr/>
          <p:nvPr/>
        </p:nvCxnSpPr>
        <p:spPr>
          <a:xfrm>
            <a:off x="4786175" y="2341375"/>
            <a:ext cx="132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4" name="Google Shape;364;p51"/>
          <p:cNvSpPr/>
          <p:nvPr/>
        </p:nvSpPr>
        <p:spPr>
          <a:xfrm>
            <a:off x="549900" y="2027275"/>
            <a:ext cx="1148700" cy="1188600"/>
          </a:xfrm>
          <a:prstGeom prst="rect">
            <a:avLst/>
          </a:prstGeom>
          <a:noFill/>
          <a:ln w="762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applying a filter</a:t>
            </a:r>
            <a:endParaRPr/>
          </a:p>
        </p:txBody>
      </p:sp>
      <p:sp>
        <p:nvSpPr>
          <p:cNvPr id="370" name="Google Shape;370;p5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72" name="Google Shape;372;p52"/>
          <p:cNvGraphicFramePr/>
          <p:nvPr/>
        </p:nvGraphicFramePr>
        <p:xfrm>
          <a:off x="549900" y="1631075"/>
          <a:ext cx="1531400" cy="1584840"/>
        </p:xfrm>
        <a:graphic>
          <a:graphicData uri="http://schemas.openxmlformats.org/drawingml/2006/table">
            <a:tbl>
              <a:tblPr>
                <a:noFill/>
                <a:tableStyleId>{A73C4EB6-D2A0-479E-AA42-9B47BAC91B6D}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73" name="Google Shape;373;p52"/>
          <p:cNvGraphicFramePr/>
          <p:nvPr/>
        </p:nvGraphicFramePr>
        <p:xfrm>
          <a:off x="3079525" y="1727575"/>
          <a:ext cx="1148550" cy="1188630"/>
        </p:xfrm>
        <a:graphic>
          <a:graphicData uri="http://schemas.openxmlformats.org/drawingml/2006/table">
            <a:tbl>
              <a:tblPr>
                <a:noFill/>
                <a:tableStyleId>{A73C4EB6-D2A0-479E-AA42-9B47BAC91B6D}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74" name="Google Shape;374;p52"/>
          <p:cNvGraphicFramePr/>
          <p:nvPr>
            <p:extLst>
              <p:ext uri="{D42A27DB-BD31-4B8C-83A1-F6EECF244321}">
                <p14:modId xmlns:p14="http://schemas.microsoft.com/office/powerpoint/2010/main" val="2217862414"/>
              </p:ext>
            </p:extLst>
          </p:nvPr>
        </p:nvGraphicFramePr>
        <p:xfrm>
          <a:off x="6369000" y="1779325"/>
          <a:ext cx="765700" cy="792420"/>
        </p:xfrm>
        <a:graphic>
          <a:graphicData uri="http://schemas.openxmlformats.org/drawingml/2006/table">
            <a:tbl>
              <a:tblPr>
                <a:noFill/>
                <a:tableStyleId>{A73C4EB6-D2A0-479E-AA42-9B47BAC91B6D}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0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4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5" name="Google Shape;375;p52"/>
          <p:cNvSpPr txBox="1"/>
          <p:nvPr/>
        </p:nvSpPr>
        <p:spPr>
          <a:xfrm>
            <a:off x="708150" y="3261900"/>
            <a:ext cx="129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Input image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76" name="Google Shape;376;p52"/>
          <p:cNvSpPr txBox="1"/>
          <p:nvPr/>
        </p:nvSpPr>
        <p:spPr>
          <a:xfrm>
            <a:off x="3308125" y="2911125"/>
            <a:ext cx="85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Filter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377" name="Google Shape;377;p52"/>
          <p:cNvCxnSpPr/>
          <p:nvPr/>
        </p:nvCxnSpPr>
        <p:spPr>
          <a:xfrm>
            <a:off x="4786175" y="2341375"/>
            <a:ext cx="132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8" name="Google Shape;378;p52"/>
          <p:cNvSpPr/>
          <p:nvPr/>
        </p:nvSpPr>
        <p:spPr>
          <a:xfrm>
            <a:off x="932750" y="2027275"/>
            <a:ext cx="1148700" cy="1188600"/>
          </a:xfrm>
          <a:prstGeom prst="rect">
            <a:avLst/>
          </a:prstGeom>
          <a:noFill/>
          <a:ln w="762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2"/>
          <p:cNvSpPr/>
          <p:nvPr/>
        </p:nvSpPr>
        <p:spPr>
          <a:xfrm>
            <a:off x="6751850" y="2175525"/>
            <a:ext cx="382800" cy="400200"/>
          </a:xfrm>
          <a:prstGeom prst="rect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applying a filter</a:t>
            </a:r>
            <a:endParaRPr/>
          </a:p>
        </p:txBody>
      </p:sp>
      <p:sp>
        <p:nvSpPr>
          <p:cNvPr id="385" name="Google Shape;385;p5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87" name="Google Shape;387;p53"/>
          <p:cNvGraphicFramePr/>
          <p:nvPr/>
        </p:nvGraphicFramePr>
        <p:xfrm>
          <a:off x="3612925" y="1727575"/>
          <a:ext cx="1148550" cy="1188630"/>
        </p:xfrm>
        <a:graphic>
          <a:graphicData uri="http://schemas.openxmlformats.org/drawingml/2006/table">
            <a:tbl>
              <a:tblPr>
                <a:noFill/>
                <a:tableStyleId>{A73C4EB6-D2A0-479E-AA42-9B47BAC91B6D}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8" name="Google Shape;388;p53"/>
          <p:cNvSpPr txBox="1"/>
          <p:nvPr/>
        </p:nvSpPr>
        <p:spPr>
          <a:xfrm>
            <a:off x="962050" y="4233425"/>
            <a:ext cx="129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Input image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89" name="Google Shape;389;p53"/>
          <p:cNvSpPr txBox="1"/>
          <p:nvPr/>
        </p:nvSpPr>
        <p:spPr>
          <a:xfrm>
            <a:off x="3841525" y="2911125"/>
            <a:ext cx="85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Filter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390" name="Google Shape;390;p53"/>
          <p:cNvCxnSpPr/>
          <p:nvPr/>
        </p:nvCxnSpPr>
        <p:spPr>
          <a:xfrm>
            <a:off x="5014775" y="2341375"/>
            <a:ext cx="132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1" name="Google Shape;391;p53"/>
          <p:cNvSpPr txBox="1"/>
          <p:nvPr/>
        </p:nvSpPr>
        <p:spPr>
          <a:xfrm>
            <a:off x="592400" y="1034350"/>
            <a:ext cx="4137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Filter 3x3, stride = 1, </a:t>
            </a:r>
            <a:r>
              <a:rPr lang="en" b="1">
                <a:latin typeface="Consolas"/>
                <a:ea typeface="Consolas"/>
                <a:cs typeface="Consolas"/>
                <a:sym typeface="Consolas"/>
              </a:rPr>
              <a:t>with padding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. Usually we pad 0s.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92" name="Google Shape;392;p53"/>
          <p:cNvSpPr txBox="1"/>
          <p:nvPr/>
        </p:nvSpPr>
        <p:spPr>
          <a:xfrm>
            <a:off x="6493175" y="3378475"/>
            <a:ext cx="137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Feature maps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graphicFrame>
        <p:nvGraphicFramePr>
          <p:cNvPr id="393" name="Google Shape;393;p53"/>
          <p:cNvGraphicFramePr/>
          <p:nvPr/>
        </p:nvGraphicFramePr>
        <p:xfrm>
          <a:off x="541325" y="1704025"/>
          <a:ext cx="2297100" cy="2377260"/>
        </p:xfrm>
        <a:graphic>
          <a:graphicData uri="http://schemas.openxmlformats.org/drawingml/2006/table">
            <a:tbl>
              <a:tblPr>
                <a:noFill/>
                <a:tableStyleId>{A73C4EB6-D2A0-479E-AA42-9B47BAC91B6D}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94" name="Google Shape;394;p53"/>
          <p:cNvGraphicFramePr/>
          <p:nvPr/>
        </p:nvGraphicFramePr>
        <p:xfrm>
          <a:off x="6416975" y="1720150"/>
          <a:ext cx="1531400" cy="1584840"/>
        </p:xfrm>
        <a:graphic>
          <a:graphicData uri="http://schemas.openxmlformats.org/drawingml/2006/table">
            <a:tbl>
              <a:tblPr>
                <a:noFill/>
                <a:tableStyleId>{A73C4EB6-D2A0-479E-AA42-9B47BAC91B6D}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Too many weights!</a:t>
            </a:r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Neural networks are densely connected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/>
              <a:t>But is this really what we want when</a:t>
            </a:r>
            <a:br>
              <a:rPr lang="en"/>
            </a:br>
            <a:r>
              <a:rPr lang="en"/>
              <a:t>processing images?</a:t>
            </a:r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121" name="Google Shape;121;p27"/>
          <p:cNvPicPr preferRelativeResize="0"/>
          <p:nvPr/>
        </p:nvPicPr>
        <p:blipFill rotWithShape="1">
          <a:blip r:embed="rId3">
            <a:alphaModFix/>
          </a:blip>
          <a:srcRect r="50067"/>
          <a:stretch/>
        </p:blipFill>
        <p:spPr>
          <a:xfrm>
            <a:off x="6231999" y="1992338"/>
            <a:ext cx="2688202" cy="302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5650" y="2386150"/>
            <a:ext cx="3512700" cy="26345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3" name="Google Shape;123;p27"/>
          <p:cNvSpPr/>
          <p:nvPr/>
        </p:nvSpPr>
        <p:spPr>
          <a:xfrm>
            <a:off x="3317175" y="2659625"/>
            <a:ext cx="146400" cy="1464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7"/>
          <p:cNvSpPr/>
          <p:nvPr/>
        </p:nvSpPr>
        <p:spPr>
          <a:xfrm>
            <a:off x="5500875" y="4591725"/>
            <a:ext cx="146400" cy="1464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Implement using matrices!</a:t>
            </a:r>
            <a:endParaRPr/>
          </a:p>
        </p:txBody>
      </p:sp>
      <p:sp>
        <p:nvSpPr>
          <p:cNvPr id="400" name="Google Shape;400;p5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r>
              <a:rPr lang="en"/>
              <a:t>We want convolution to be matrix operations because matrices are fast. How?</a:t>
            </a:r>
            <a:endParaRPr/>
          </a:p>
        </p:txBody>
      </p:sp>
      <p:sp>
        <p:nvSpPr>
          <p:cNvPr id="401" name="Google Shape;401;p5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Im2col: rearrange image</a:t>
            </a:r>
            <a:endParaRPr/>
          </a:p>
        </p:txBody>
      </p:sp>
      <p:sp>
        <p:nvSpPr>
          <p:cNvPr id="407" name="Google Shape;407;p5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Take spatial blocks of image and put them into columns of a matrix.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Im2col handles kernel size, stride,</a:t>
            </a:r>
            <a:br>
              <a:rPr lang="en"/>
            </a:br>
            <a:r>
              <a:rPr lang="en"/>
              <a:t>padding, etc.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/>
              <a:t>Makes matrix with all relevant</a:t>
            </a:r>
            <a:br>
              <a:rPr lang="en"/>
            </a:br>
            <a:r>
              <a:rPr lang="en"/>
              <a:t>pixels in the image. </a:t>
            </a:r>
            <a:endParaRPr/>
          </a:p>
        </p:txBody>
      </p:sp>
      <p:sp>
        <p:nvSpPr>
          <p:cNvPr id="408" name="Google Shape;408;p5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409" name="Google Shape;409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000" y="1446475"/>
            <a:ext cx="3574201" cy="357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Im2col: rearrange image</a:t>
            </a:r>
            <a:endParaRPr/>
          </a:p>
        </p:txBody>
      </p:sp>
      <p:sp>
        <p:nvSpPr>
          <p:cNvPr id="415" name="Google Shape;415;p5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Take spatial blocks of image and put them into columns of a matrix.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Im2col handles kernel size, stride,</a:t>
            </a:r>
            <a:br>
              <a:rPr lang="en"/>
            </a:br>
            <a:r>
              <a:rPr lang="en"/>
              <a:t>padding, etc.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Makes matrix with all relevant</a:t>
            </a:r>
            <a:br>
              <a:rPr lang="en"/>
            </a:br>
            <a:r>
              <a:rPr lang="en"/>
              <a:t>pixels in the image.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/>
              <a:t>Multiple channel image stacked by channel. </a:t>
            </a:r>
            <a:endParaRPr/>
          </a:p>
        </p:txBody>
      </p:sp>
      <p:sp>
        <p:nvSpPr>
          <p:cNvPr id="416" name="Google Shape;416;p5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417" name="Google Shape;417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Images are BIG</a:t>
            </a:r>
            <a:endParaRPr/>
          </a:p>
        </p:txBody>
      </p:sp>
      <p:sp>
        <p:nvSpPr>
          <p:cNvPr id="423" name="Google Shape;423;p5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Even a 256 x 256 images has hundreds of thousands of pixels and that’s considered a small image!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Convolution: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/>
              <a:t>Aggregate information, maybe we don’t need all of the image, can subsample without throwing away useful information</a:t>
            </a:r>
            <a:endParaRPr/>
          </a:p>
        </p:txBody>
      </p:sp>
      <p:sp>
        <p:nvSpPr>
          <p:cNvPr id="424" name="Google Shape;424;p5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425" name="Google Shape;425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4363" y="1746097"/>
            <a:ext cx="2163756" cy="162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1907" y="1948863"/>
            <a:ext cx="2163756" cy="162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7106" y="2171621"/>
            <a:ext cx="2163756" cy="162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0512" y="1948875"/>
            <a:ext cx="2163725" cy="1622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9" name="Google Shape;429;p57"/>
          <p:cNvCxnSpPr/>
          <p:nvPr/>
        </p:nvCxnSpPr>
        <p:spPr>
          <a:xfrm rot="10800000" flipH="1">
            <a:off x="5100488" y="2556350"/>
            <a:ext cx="688500" cy="912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Pooling Layer</a:t>
            </a:r>
            <a:endParaRPr/>
          </a:p>
        </p:txBody>
      </p:sp>
      <p:sp>
        <p:nvSpPr>
          <p:cNvPr id="435" name="Google Shape;435;p5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b="1"/>
              <a:t>Input:</a:t>
            </a:r>
            <a:r>
              <a:rPr lang="en"/>
              <a:t> an image</a:t>
            </a:r>
            <a:br>
              <a:rPr lang="en"/>
            </a:br>
            <a:r>
              <a:rPr lang="en" b="1"/>
              <a:t>Processing</a:t>
            </a:r>
            <a:r>
              <a:rPr lang="en"/>
              <a:t>: pool pixel values over region</a:t>
            </a:r>
            <a:br>
              <a:rPr lang="en"/>
            </a:br>
            <a:r>
              <a:rPr lang="en" b="1"/>
              <a:t>Output</a:t>
            </a:r>
            <a:r>
              <a:rPr lang="en"/>
              <a:t>: an image, shrunk by a factor of the stride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Hyperparameters:</a:t>
            </a:r>
            <a:br>
              <a:rPr lang="en"/>
            </a:br>
            <a:r>
              <a:rPr lang="en" sz="1800"/>
              <a:t>	What kind of pooling? Average, mean, max, min</a:t>
            </a:r>
            <a:br>
              <a:rPr lang="en" sz="1800"/>
            </a:br>
            <a:r>
              <a:rPr lang="en" sz="1800"/>
              <a:t>	How big of stride? Controls downsampling</a:t>
            </a:r>
            <a:br>
              <a:rPr lang="en" sz="1800"/>
            </a:br>
            <a:r>
              <a:rPr lang="en" sz="1800"/>
              <a:t>	How big of region? Usually not much bigger than stride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 sz="1800"/>
              <a:t>Most common: 2x2 or 3x3 maxpooling, stride of 2</a:t>
            </a:r>
            <a:endParaRPr sz="1800"/>
          </a:p>
        </p:txBody>
      </p:sp>
      <p:sp>
        <p:nvSpPr>
          <p:cNvPr id="436" name="Google Shape;436;p5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42" name="Google Shape;442;p5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443" name="Google Shape;443;p5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444" name="Google Shape;444;p59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45" name="Google Shape;445;p59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46" name="Google Shape;446;p59"/>
          <p:cNvSpPr/>
          <p:nvPr/>
        </p:nvSpPr>
        <p:spPr>
          <a:xfrm>
            <a:off x="4556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52" name="Google Shape;452;p6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453" name="Google Shape;453;p6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454" name="Google Shape;454;p60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55" name="Google Shape;455;p60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6" name="Google Shape;456;p60"/>
          <p:cNvSpPr/>
          <p:nvPr/>
        </p:nvSpPr>
        <p:spPr>
          <a:xfrm>
            <a:off x="4556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62" name="Google Shape;462;p6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463" name="Google Shape;463;p6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464" name="Google Shape;464;p61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65" name="Google Shape;465;p61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66" name="Google Shape;466;p61"/>
          <p:cNvSpPr/>
          <p:nvPr/>
        </p:nvSpPr>
        <p:spPr>
          <a:xfrm>
            <a:off x="12592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72" name="Google Shape;472;p6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473" name="Google Shape;473;p6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474" name="Google Shape;474;p62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75" name="Google Shape;475;p62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76" name="Google Shape;476;p62"/>
          <p:cNvSpPr/>
          <p:nvPr/>
        </p:nvSpPr>
        <p:spPr>
          <a:xfrm>
            <a:off x="12592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82" name="Google Shape;482;p6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483" name="Google Shape;483;p6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484" name="Google Shape;484;p63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85" name="Google Shape;485;p63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6" name="Google Shape;486;p63"/>
          <p:cNvSpPr/>
          <p:nvPr/>
        </p:nvSpPr>
        <p:spPr>
          <a:xfrm>
            <a:off x="20620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Convolutions?</a:t>
            </a:r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132" name="Google Shape;13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025" y="1069675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92" name="Google Shape;492;p6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493" name="Google Shape;493;p6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494" name="Google Shape;494;p64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95" name="Google Shape;495;p64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96" name="Google Shape;496;p64"/>
          <p:cNvSpPr/>
          <p:nvPr/>
        </p:nvSpPr>
        <p:spPr>
          <a:xfrm>
            <a:off x="20620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502" name="Google Shape;502;p6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503" name="Google Shape;503;p6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504" name="Google Shape;504;p65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05" name="Google Shape;505;p65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06" name="Google Shape;506;p65"/>
          <p:cNvSpPr/>
          <p:nvPr/>
        </p:nvSpPr>
        <p:spPr>
          <a:xfrm>
            <a:off x="2874950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512" name="Google Shape;512;p6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513" name="Google Shape;513;p6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514" name="Google Shape;514;p66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15" name="Google Shape;515;p66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2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16" name="Google Shape;516;p66"/>
          <p:cNvSpPr/>
          <p:nvPr/>
        </p:nvSpPr>
        <p:spPr>
          <a:xfrm>
            <a:off x="466550" y="1913625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522" name="Google Shape;522;p6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523" name="Google Shape;523;p6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524" name="Google Shape;524;p67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25" name="Google Shape;525;p67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2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8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6" name="Google Shape;526;p67"/>
          <p:cNvSpPr/>
          <p:nvPr/>
        </p:nvSpPr>
        <p:spPr>
          <a:xfrm>
            <a:off x="1269350" y="1913625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532" name="Google Shape;532;p6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533" name="Google Shape;533;p6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534" name="Google Shape;534;p68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35" name="Google Shape;535;p68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2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8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6" name="Google Shape;536;p68"/>
          <p:cNvSpPr/>
          <p:nvPr/>
        </p:nvSpPr>
        <p:spPr>
          <a:xfrm>
            <a:off x="2072150" y="1913625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542" name="Google Shape;542;p6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543" name="Google Shape;543;p6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544" name="Google Shape;544;p69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45" name="Google Shape;545;p69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2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8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46" name="Google Shape;546;p69"/>
          <p:cNvSpPr/>
          <p:nvPr/>
        </p:nvSpPr>
        <p:spPr>
          <a:xfrm>
            <a:off x="2885075" y="1913625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7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552" name="Google Shape;552;p7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553" name="Google Shape;553;p7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554" name="Google Shape;554;p70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55" name="Google Shape;555;p70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2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8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6" name="Google Shape;556;p70"/>
          <p:cNvSpPr/>
          <p:nvPr/>
        </p:nvSpPr>
        <p:spPr>
          <a:xfrm>
            <a:off x="466550" y="267505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562" name="Google Shape;562;p7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563" name="Google Shape;563;p7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564" name="Google Shape;564;p71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65" name="Google Shape;565;p71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2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8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6" name="Google Shape;566;p71"/>
          <p:cNvSpPr/>
          <p:nvPr/>
        </p:nvSpPr>
        <p:spPr>
          <a:xfrm>
            <a:off x="1289600" y="267505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572" name="Google Shape;572;p7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573" name="Google Shape;573;p7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574" name="Google Shape;574;p72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75" name="Google Shape;575;p72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2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8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76" name="Google Shape;576;p72"/>
          <p:cNvSpPr/>
          <p:nvPr/>
        </p:nvSpPr>
        <p:spPr>
          <a:xfrm>
            <a:off x="2082275" y="267505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582" name="Google Shape;582;p7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583" name="Google Shape;583;p7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584" name="Google Shape;584;p73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85" name="Google Shape;585;p73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2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8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86" name="Google Shape;586;p73"/>
          <p:cNvSpPr/>
          <p:nvPr/>
        </p:nvSpPr>
        <p:spPr>
          <a:xfrm>
            <a:off x="2857475" y="267505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Convolutions on larger images</a:t>
            </a:r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140" name="Google Shape;14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025" y="1069663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592" name="Google Shape;592;p7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593" name="Google Shape;593;p7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594" name="Google Shape;594;p74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95" name="Google Shape;595;p74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2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8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8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96" name="Google Shape;596;p74"/>
          <p:cNvSpPr/>
          <p:nvPr/>
        </p:nvSpPr>
        <p:spPr>
          <a:xfrm>
            <a:off x="484775" y="3434425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602" name="Google Shape;602;p7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603" name="Google Shape;603;p7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604" name="Google Shape;604;p75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05" name="Google Shape;605;p75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2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8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8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06" name="Google Shape;606;p75"/>
          <p:cNvSpPr/>
          <p:nvPr/>
        </p:nvSpPr>
        <p:spPr>
          <a:xfrm>
            <a:off x="1289600" y="3434425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612" name="Google Shape;612;p7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613" name="Google Shape;613;p7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614" name="Google Shape;614;p76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15" name="Google Shape;615;p76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2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8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8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4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16" name="Google Shape;616;p76"/>
          <p:cNvSpPr/>
          <p:nvPr/>
        </p:nvSpPr>
        <p:spPr>
          <a:xfrm>
            <a:off x="2072150" y="3434425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622" name="Google Shape;622;p7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623" name="Google Shape;623;p7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624" name="Google Shape;624;p77"/>
          <p:cNvGraphicFramePr/>
          <p:nvPr/>
        </p:nvGraphicFramePr>
        <p:xfrm>
          <a:off x="486788" y="117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0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9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8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-2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5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-6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7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-3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4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10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strike="noStrike" cap="none"/>
                        <a:t>0</a:t>
                      </a:r>
                      <a:endParaRPr sz="1000" u="none" strike="noStrike" cap="none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25" name="Google Shape;625;p77"/>
          <p:cNvGraphicFramePr/>
          <p:nvPr/>
        </p:nvGraphicFramePr>
        <p:xfrm>
          <a:off x="6004875" y="194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{6270B405-6F35-44A4-B2A8-386C1FC30813}</a:tableStyleId>
              </a:tblPr>
              <a:tblGrid>
                <a:gridCol w="41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6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2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8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8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7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4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26" name="Google Shape;626;p77"/>
          <p:cNvSpPr/>
          <p:nvPr/>
        </p:nvSpPr>
        <p:spPr>
          <a:xfrm>
            <a:off x="2874950" y="3434425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Pooling Layer</a:t>
            </a:r>
            <a:endParaRPr/>
          </a:p>
        </p:txBody>
      </p:sp>
      <p:sp>
        <p:nvSpPr>
          <p:cNvPr id="632" name="Google Shape;632;p7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b="1"/>
              <a:t>Input:</a:t>
            </a:r>
            <a:r>
              <a:rPr lang="en"/>
              <a:t> an image</a:t>
            </a:r>
            <a:br>
              <a:rPr lang="en"/>
            </a:br>
            <a:r>
              <a:rPr lang="en" b="1"/>
              <a:t>Processing</a:t>
            </a:r>
            <a:r>
              <a:rPr lang="en"/>
              <a:t>: pool pixel values over region</a:t>
            </a:r>
            <a:br>
              <a:rPr lang="en"/>
            </a:br>
            <a:r>
              <a:rPr lang="en" b="1"/>
              <a:t>Output</a:t>
            </a:r>
            <a:r>
              <a:rPr lang="en"/>
              <a:t>: an image, shrunk by a factor of the stride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Hyperparameters:</a:t>
            </a:r>
            <a:br>
              <a:rPr lang="en"/>
            </a:br>
            <a:r>
              <a:rPr lang="en" sz="1800"/>
              <a:t>	What kind of pooling? Average, mean, max, min</a:t>
            </a:r>
            <a:br>
              <a:rPr lang="en" sz="1800"/>
            </a:br>
            <a:r>
              <a:rPr lang="en" sz="1800"/>
              <a:t>	How big of stride? Controls downsampling</a:t>
            </a:r>
            <a:br>
              <a:rPr lang="en" sz="1800"/>
            </a:br>
            <a:r>
              <a:rPr lang="en" sz="1800"/>
              <a:t>	How big of region? Usually not much bigger than stride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 sz="1800"/>
              <a:t>Most common: 2x2 or 3x3 maxpooling, stride of 2</a:t>
            </a:r>
            <a:endParaRPr sz="1800"/>
          </a:p>
        </p:txBody>
      </p:sp>
      <p:sp>
        <p:nvSpPr>
          <p:cNvPr id="633" name="Google Shape;633;p7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7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(Fully) Connected Layer</a:t>
            </a:r>
            <a:endParaRPr/>
          </a:p>
        </p:txBody>
      </p:sp>
      <p:sp>
        <p:nvSpPr>
          <p:cNvPr id="639" name="Google Shape;639;p7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The standard neural network layer where every input neuron connects to every output neuron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Often used to go from image feature map -&gt; final output or map image features to a single vector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/>
              <a:t>Eliminates spatial information</a:t>
            </a:r>
            <a:endParaRPr/>
          </a:p>
        </p:txBody>
      </p:sp>
      <p:sp>
        <p:nvSpPr>
          <p:cNvPr id="640" name="Google Shape;640;p7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Convnet Building Blocks</a:t>
            </a:r>
            <a:endParaRPr/>
          </a:p>
        </p:txBody>
      </p:sp>
      <p:sp>
        <p:nvSpPr>
          <p:cNvPr id="646" name="Google Shape;646;p8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Convolutional layers:</a:t>
            </a:r>
            <a:br>
              <a:rPr lang="en" sz="1800"/>
            </a:br>
            <a:r>
              <a:rPr lang="en" sz="1800"/>
              <a:t>	Connections are convolutions</a:t>
            </a:r>
            <a:br>
              <a:rPr lang="en" sz="1800"/>
            </a:br>
            <a:r>
              <a:rPr lang="en" sz="1800"/>
              <a:t>	Used to extract features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r>
              <a:rPr lang="en"/>
              <a:t>Pooling layers:</a:t>
            </a:r>
            <a:br>
              <a:rPr lang="en" sz="1800"/>
            </a:br>
            <a:r>
              <a:rPr lang="en" sz="1800"/>
              <a:t>	Used to downsample feature maps, make processing more efficient</a:t>
            </a:r>
            <a:br>
              <a:rPr lang="en" sz="1800"/>
            </a:br>
            <a:r>
              <a:rPr lang="en" sz="1800"/>
              <a:t>	Most common: maxpool, avgpool sometimes used at end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/>
              <a:t>Connected layers:</a:t>
            </a:r>
            <a:br>
              <a:rPr lang="en" sz="1800"/>
            </a:br>
            <a:r>
              <a:rPr lang="en" sz="1800"/>
              <a:t>	Often used as last layer, to map image features -&gt; prediction</a:t>
            </a:r>
            <a:br>
              <a:rPr lang="en" sz="1800"/>
            </a:br>
            <a:r>
              <a:rPr lang="en" sz="1800"/>
              <a:t>	No spatial information</a:t>
            </a:r>
            <a:br>
              <a:rPr lang="en" sz="1800"/>
            </a:br>
            <a:r>
              <a:rPr lang="en" sz="1800"/>
              <a:t>	Inefficient: lots of weights, no weight sharing</a:t>
            </a:r>
            <a:endParaRPr sz="1800"/>
          </a:p>
        </p:txBody>
      </p:sp>
      <p:sp>
        <p:nvSpPr>
          <p:cNvPr id="647" name="Google Shape;647;p8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8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MNIST: Handwriting recognition</a:t>
            </a:r>
            <a:endParaRPr/>
          </a:p>
        </p:txBody>
      </p:sp>
      <p:sp>
        <p:nvSpPr>
          <p:cNvPr id="653" name="Google Shape;653;p8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chemeClr val="dk1"/>
                </a:solidFill>
              </a:rPr>
              <a:t>50,000 images of handwriting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28 x 28 x 1 (grayscale)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Numbers 0-9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None/>
            </a:pP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>
                <a:solidFill>
                  <a:schemeClr val="dk1"/>
                </a:solidFill>
              </a:rPr>
              <a:t>You’re working with this in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your homework!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4" name="Google Shape;654;p8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655" name="Google Shape;655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3450" y="2249625"/>
            <a:ext cx="266700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8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LeNet: First Convnet for Images</a:t>
            </a:r>
            <a:r>
              <a:rPr lang="en" sz="2400"/>
              <a:t>*</a:t>
            </a:r>
            <a:endParaRPr sz="2400"/>
          </a:p>
        </p:txBody>
      </p:sp>
      <p:sp>
        <p:nvSpPr>
          <p:cNvPr id="661" name="Google Shape;661;p8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chemeClr val="dk1"/>
                </a:solidFill>
              </a:rPr>
              <a:t>99% accuracy on MNIST </a:t>
            </a:r>
            <a:r>
              <a:rPr lang="en"/>
              <a:t>(Yann LeCun 1998)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/>
              <a:t>Has all elements of modern convnet</a:t>
            </a:r>
            <a:br>
              <a:rPr lang="en" sz="1800"/>
            </a:br>
            <a:r>
              <a:rPr lang="en" sz="1800"/>
              <a:t>	Convolutions, maxpooling, fully connected layers</a:t>
            </a:r>
            <a:br>
              <a:rPr lang="en" sz="1800"/>
            </a:br>
            <a:r>
              <a:rPr lang="en" sz="1800"/>
              <a:t>	Logistic activations after pooling layers (nowadays use RELU)</a:t>
            </a:r>
            <a:br>
              <a:rPr lang="en" sz="1800"/>
            </a:br>
            <a:r>
              <a:rPr lang="en" sz="1800"/>
              <a:t>	Weight updates through backpropagation</a:t>
            </a:r>
            <a:endParaRPr sz="1800"/>
          </a:p>
        </p:txBody>
      </p:sp>
      <p:sp>
        <p:nvSpPr>
          <p:cNvPr id="662" name="Google Shape;662;p8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*</a:t>
            </a:r>
            <a:r>
              <a:rPr lang="en" sz="600"/>
              <a:t>probably? Maybe neocognitron but not trained w/ backprop Fukushima, Kunihiko (1980). "Neocognitron: A Self-organizing Neural Network Model for a Mechanism of Pattern Recognition Unaffected by Shift in Position" (PDF). Biological Cybernetics. 36 (4): 193–202.</a:t>
            </a:r>
            <a:endParaRPr sz="600"/>
          </a:p>
        </p:txBody>
      </p:sp>
      <p:pic>
        <p:nvPicPr>
          <p:cNvPr id="663" name="Google Shape;663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326" y="1959860"/>
            <a:ext cx="6985349" cy="392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8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AlexNet: first good network</a:t>
            </a:r>
            <a:endParaRPr/>
          </a:p>
        </p:txBody>
      </p:sp>
      <p:sp>
        <p:nvSpPr>
          <p:cNvPr id="669" name="Google Shape;669;p8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r>
              <a:rPr lang="en" sz="1800"/>
              <a:t>Entry for ImageNet challenge</a:t>
            </a:r>
            <a:br>
              <a:rPr lang="en" sz="1800"/>
            </a:br>
            <a:endParaRPr sz="1800"/>
          </a:p>
        </p:txBody>
      </p:sp>
      <p:pic>
        <p:nvPicPr>
          <p:cNvPr id="670" name="Google Shape;670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800" y="2019970"/>
            <a:ext cx="8696402" cy="3000705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8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https://papers.nips.cc/paper/4824-imagenet-classification-with-deep-convolutional-neural-networks.pdf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146" name="Google Shape;146;p3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Kernel slides across image</a:t>
            </a:r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148" name="Google Shape;14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325" y="764875"/>
            <a:ext cx="8525349" cy="426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8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AlexNet: first good network</a:t>
            </a:r>
            <a:endParaRPr/>
          </a:p>
        </p:txBody>
      </p:sp>
      <p:sp>
        <p:nvSpPr>
          <p:cNvPr id="677" name="Google Shape;677;p8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r>
              <a:rPr lang="en" sz="1800"/>
              <a:t>Entry for ImageNet challenge</a:t>
            </a:r>
            <a:br>
              <a:rPr lang="en" sz="1800"/>
            </a:br>
            <a:br>
              <a:rPr lang="en" sz="1800"/>
            </a:br>
            <a:endParaRPr sz="1800"/>
          </a:p>
        </p:txBody>
      </p:sp>
      <p:sp>
        <p:nvSpPr>
          <p:cNvPr id="678" name="Google Shape;678;p8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https://papers.nips.cc/paper/4824-imagenet-classification-with-deep-convolutional-neural-networks.pdf</a:t>
            </a:r>
            <a:endParaRPr/>
          </a:p>
        </p:txBody>
      </p:sp>
      <p:pic>
        <p:nvPicPr>
          <p:cNvPr id="679" name="Google Shape;679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5675" y="1772122"/>
            <a:ext cx="6792672" cy="33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8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What are these networks learning?</a:t>
            </a:r>
            <a:endParaRPr/>
          </a:p>
        </p:txBody>
      </p:sp>
      <p:sp>
        <p:nvSpPr>
          <p:cNvPr id="685" name="Google Shape;685;p8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r>
              <a:rPr lang="en"/>
              <a:t>Features! Here’s 1st layer of AlexNet</a:t>
            </a:r>
            <a:endParaRPr/>
          </a:p>
        </p:txBody>
      </p:sp>
      <p:sp>
        <p:nvSpPr>
          <p:cNvPr id="686" name="Google Shape;686;p8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687" name="Google Shape;687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900" y="1037150"/>
            <a:ext cx="7300200" cy="410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8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Later layers harder to visualize</a:t>
            </a:r>
            <a:endParaRPr/>
          </a:p>
        </p:txBody>
      </p:sp>
      <p:sp>
        <p:nvSpPr>
          <p:cNvPr id="693" name="Google Shape;693;p8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Combinations of lower-level</a:t>
            </a:r>
            <a:br>
              <a:rPr lang="en"/>
            </a:br>
            <a:r>
              <a:rPr lang="en"/>
              <a:t>features, not much meaning by</a:t>
            </a:r>
            <a:br>
              <a:rPr lang="en"/>
            </a:br>
            <a:r>
              <a:rPr lang="en"/>
              <a:t>themselves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n"/>
              <a:t>We can try other methods to</a:t>
            </a:r>
            <a:br>
              <a:rPr lang="en"/>
            </a:br>
            <a:r>
              <a:rPr lang="en"/>
              <a:t>visualize them, information flow</a:t>
            </a:r>
            <a:endParaRPr/>
          </a:p>
        </p:txBody>
      </p:sp>
      <p:sp>
        <p:nvSpPr>
          <p:cNvPr id="694" name="Google Shape;694;p8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695" name="Google Shape;695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036014" y="1523637"/>
            <a:ext cx="4868074" cy="273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8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What info goes through the network</a:t>
            </a:r>
            <a:endParaRPr/>
          </a:p>
        </p:txBody>
      </p:sp>
      <p:sp>
        <p:nvSpPr>
          <p:cNvPr id="701" name="Google Shape;701;p8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/>
          </a:p>
        </p:txBody>
      </p:sp>
      <p:sp>
        <p:nvSpPr>
          <p:cNvPr id="702" name="Google Shape;702;p8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https://icmlviz.github.io/icmlviz2016/assets/papers/4.pdf</a:t>
            </a:r>
            <a:endParaRPr/>
          </a:p>
        </p:txBody>
      </p:sp>
      <p:pic>
        <p:nvPicPr>
          <p:cNvPr id="703" name="Google Shape;703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4875"/>
            <a:ext cx="7565856" cy="42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4210" y="895500"/>
            <a:ext cx="784563" cy="399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Idea: find interesting images</a:t>
            </a:r>
            <a:endParaRPr/>
          </a:p>
        </p:txBody>
      </p:sp>
      <p:sp>
        <p:nvSpPr>
          <p:cNvPr id="710" name="Google Shape;710;p8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r>
              <a:rPr lang="en"/>
              <a:t>We can feed images into our network and see which ones activate certain neurons</a:t>
            </a:r>
            <a:endParaRPr/>
          </a:p>
        </p:txBody>
      </p:sp>
      <p:sp>
        <p:nvSpPr>
          <p:cNvPr id="711" name="Google Shape;711;p8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https://arxiv.org/pdf/1312.6199.pdf</a:t>
            </a:r>
            <a:endParaRPr/>
          </a:p>
        </p:txBody>
      </p:sp>
      <p:pic>
        <p:nvPicPr>
          <p:cNvPr id="712" name="Google Shape;712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8250" y="1874875"/>
            <a:ext cx="3945665" cy="112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805" y="3299881"/>
            <a:ext cx="3945660" cy="118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4543" y="3185985"/>
            <a:ext cx="3945657" cy="1416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154" name="Google Shape;154;p3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This is called box filter</a:t>
            </a:r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156" name="Google Shape;15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500" y="76487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7375" y="2827312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58" name="Google Shape;158;p31"/>
          <p:cNvCxnSpPr/>
          <p:nvPr/>
        </p:nvCxnSpPr>
        <p:spPr>
          <a:xfrm>
            <a:off x="5277275" y="265560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59" name="Google Shape;15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7475" y="333192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31"/>
          <p:cNvCxnSpPr/>
          <p:nvPr/>
        </p:nvCxnSpPr>
        <p:spPr>
          <a:xfrm rot="10800000" flipH="1">
            <a:off x="1565425" y="295390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1" name="Google Shape;161;p31"/>
          <p:cNvCxnSpPr/>
          <p:nvPr/>
        </p:nvCxnSpPr>
        <p:spPr>
          <a:xfrm>
            <a:off x="1789050" y="389490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2" name="Google Shape;162;p31"/>
          <p:cNvSpPr txBox="1"/>
          <p:nvPr/>
        </p:nvSpPr>
        <p:spPr>
          <a:xfrm>
            <a:off x="559050" y="369997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 sz="1400" b="0" i="0" u="none" strike="noStrike" cap="none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168" name="Google Shape;168;p3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Highpass Kernel: finds edges</a:t>
            </a:r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170" name="Google Shape;17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0075" y="157982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500" y="1141113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9225" y="1141125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92941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None/>
            </a:pPr>
            <a:endParaRPr sz="1800"/>
          </a:p>
        </p:txBody>
      </p:sp>
      <p:sp>
        <p:nvSpPr>
          <p:cNvPr id="178" name="Google Shape;178;p3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Identity Kernel: Does nothing!</a:t>
            </a:r>
            <a:endParaRPr/>
          </a:p>
        </p:txBody>
      </p:sp>
      <p:pic>
        <p:nvPicPr>
          <p:cNvPr id="179" name="Google Shape;17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0075" y="157982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181" name="Google Shape;18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500" y="1141113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9225" y="1141113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ood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3502</Words>
  <Application>Microsoft Macintosh PowerPoint</Application>
  <PresentationFormat>On-screen Show (16:9)</PresentationFormat>
  <Paragraphs>1706</Paragraphs>
  <Slides>64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Consolas</vt:lpstr>
      <vt:lpstr>Simple Light</vt:lpstr>
      <vt:lpstr>Good theme</vt:lpstr>
      <vt:lpstr>Neural networks and images</vt:lpstr>
      <vt:lpstr>Neural networks and images</vt:lpstr>
      <vt:lpstr>Too many weights!</vt:lpstr>
      <vt:lpstr>Convolutions?</vt:lpstr>
      <vt:lpstr>Convolutions on larger images</vt:lpstr>
      <vt:lpstr>Kernel slides across image</vt:lpstr>
      <vt:lpstr>This is called box filter</vt:lpstr>
      <vt:lpstr>Highpass Kernel: finds edges</vt:lpstr>
      <vt:lpstr>Identity Kernel: Does nothing!</vt:lpstr>
      <vt:lpstr>Sharpen Kernel: sharpens!</vt:lpstr>
      <vt:lpstr>Sobel Kernels: edges and…</vt:lpstr>
      <vt:lpstr>Sobel Kernels: edges and gradient!</vt:lpstr>
      <vt:lpstr>Cross-Correlation vs Convolution</vt:lpstr>
      <vt:lpstr>Cross-Correlation vs Convolution</vt:lpstr>
      <vt:lpstr>Cross-Correlation vs Convolution</vt:lpstr>
      <vt:lpstr>Nice math things</vt:lpstr>
      <vt:lpstr>PowerPoint Presentation</vt:lpstr>
      <vt:lpstr>PowerPoint Presentation</vt:lpstr>
      <vt:lpstr>Too many weights!</vt:lpstr>
      <vt:lpstr>Convolutional neural networks</vt:lpstr>
      <vt:lpstr>Convolutional Layer</vt:lpstr>
      <vt:lpstr>Kernel size</vt:lpstr>
      <vt:lpstr>Padding</vt:lpstr>
      <vt:lpstr>Stride</vt:lpstr>
      <vt:lpstr>Example of applying a filter</vt:lpstr>
      <vt:lpstr>Example of applying a filter</vt:lpstr>
      <vt:lpstr>Example of applying a filter</vt:lpstr>
      <vt:lpstr>Example of applying a filter</vt:lpstr>
      <vt:lpstr>Example of applying a filter</vt:lpstr>
      <vt:lpstr>Implement using matrices!</vt:lpstr>
      <vt:lpstr>Im2col: rearrange image</vt:lpstr>
      <vt:lpstr>Im2col: rearrange image</vt:lpstr>
      <vt:lpstr>Images are BIG</vt:lpstr>
      <vt:lpstr>Pooling Layer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Pooling Layer</vt:lpstr>
      <vt:lpstr>(Fully) Connected Layer</vt:lpstr>
      <vt:lpstr>Convnet Building Blocks</vt:lpstr>
      <vt:lpstr>MNIST: Handwriting recognition</vt:lpstr>
      <vt:lpstr>LeNet: First Convnet for Images*</vt:lpstr>
      <vt:lpstr>AlexNet: first good network</vt:lpstr>
      <vt:lpstr>AlexNet: first good network</vt:lpstr>
      <vt:lpstr>What are these networks learning?</vt:lpstr>
      <vt:lpstr>Later layers harder to visualize</vt:lpstr>
      <vt:lpstr>What info goes through the network</vt:lpstr>
      <vt:lpstr>Idea: find interesting images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networks and images</dc:title>
  <cp:lastModifiedBy>Yao Dou</cp:lastModifiedBy>
  <cp:revision>1</cp:revision>
  <dcterms:modified xsi:type="dcterms:W3CDTF">2021-03-11T17:36:36Z</dcterms:modified>
</cp:coreProperties>
</file>