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992" r:id="rId2"/>
    <p:sldId id="1049" r:id="rId3"/>
    <p:sldId id="538" r:id="rId4"/>
    <p:sldId id="539" r:id="rId5"/>
    <p:sldId id="540" r:id="rId6"/>
    <p:sldId id="466" r:id="rId7"/>
    <p:sldId id="468" r:id="rId8"/>
    <p:sldId id="1050" r:id="rId9"/>
    <p:sldId id="565" r:id="rId10"/>
    <p:sldId id="566" r:id="rId11"/>
    <p:sldId id="470" r:id="rId12"/>
    <p:sldId id="568" r:id="rId13"/>
    <p:sldId id="471" r:id="rId14"/>
    <p:sldId id="569" r:id="rId15"/>
    <p:sldId id="472" r:id="rId16"/>
    <p:sldId id="576" r:id="rId17"/>
    <p:sldId id="567" r:id="rId18"/>
    <p:sldId id="473" r:id="rId19"/>
    <p:sldId id="469" r:id="rId20"/>
    <p:sldId id="474" r:id="rId21"/>
    <p:sldId id="475" r:id="rId22"/>
    <p:sldId id="476" r:id="rId23"/>
    <p:sldId id="554" r:id="rId24"/>
    <p:sldId id="555" r:id="rId25"/>
    <p:sldId id="477" r:id="rId26"/>
    <p:sldId id="572" r:id="rId27"/>
    <p:sldId id="571" r:id="rId28"/>
    <p:sldId id="478" r:id="rId29"/>
    <p:sldId id="479" r:id="rId30"/>
    <p:sldId id="480" r:id="rId31"/>
    <p:sldId id="1051" r:id="rId32"/>
    <p:sldId id="536" r:id="rId33"/>
    <p:sldId id="556" r:id="rId34"/>
    <p:sldId id="557" r:id="rId35"/>
    <p:sldId id="1052" r:id="rId36"/>
    <p:sldId id="577" r:id="rId37"/>
    <p:sldId id="573" r:id="rId38"/>
    <p:sldId id="574" r:id="rId39"/>
    <p:sldId id="559" r:id="rId40"/>
    <p:sldId id="481" r:id="rId41"/>
    <p:sldId id="482" r:id="rId42"/>
    <p:sldId id="483" r:id="rId43"/>
    <p:sldId id="562" r:id="rId44"/>
    <p:sldId id="570" r:id="rId45"/>
    <p:sldId id="545" r:id="rId46"/>
    <p:sldId id="563" r:id="rId47"/>
    <p:sldId id="564" r:id="rId48"/>
    <p:sldId id="548" r:id="rId49"/>
    <p:sldId id="549" r:id="rId50"/>
    <p:sldId id="558" r:id="rId51"/>
    <p:sldId id="551" r:id="rId5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7" autoAdjust="0"/>
    <p:restoredTop sz="81250" autoAdjust="0"/>
  </p:normalViewPr>
  <p:slideViewPr>
    <p:cSldViewPr snapToGrid="0">
      <p:cViewPr varScale="1">
        <p:scale>
          <a:sx n="87" d="100"/>
          <a:sy n="87" d="100"/>
        </p:scale>
        <p:origin x="1944" y="192"/>
      </p:cViewPr>
      <p:guideLst/>
    </p:cSldViewPr>
  </p:slideViewPr>
  <p:outlineViewPr>
    <p:cViewPr>
      <p:scale>
        <a:sx n="33" d="100"/>
        <a:sy n="33" d="100"/>
      </p:scale>
      <p:origin x="0" y="-1494"/>
    </p:cViewPr>
  </p:outlineViewPr>
  <p:notesTextViewPr>
    <p:cViewPr>
      <p:scale>
        <a:sx n="1" d="1"/>
        <a:sy n="1" d="1"/>
      </p:scale>
      <p:origin x="0" y="0"/>
    </p:cViewPr>
  </p:notesTextViewPr>
  <p:notesViewPr>
    <p:cSldViewPr snapToGrid="0">
      <p:cViewPr varScale="1">
        <p:scale>
          <a:sx n="90" d="100"/>
          <a:sy n="90" d="100"/>
        </p:scale>
        <p:origin x="217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590760-6349-4916-AC87-1C38C2AD1501}"/>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DBFCDC-241A-4540-AB80-2D9026796E31}"/>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155FA2B6-64DF-45A5-B0A6-2B79F9FBA106}" type="datetimeFigureOut">
              <a:rPr lang="en-US" smtClean="0"/>
              <a:t>2/15/22</a:t>
            </a:fld>
            <a:endParaRPr lang="en-US"/>
          </a:p>
        </p:txBody>
      </p:sp>
      <p:sp>
        <p:nvSpPr>
          <p:cNvPr id="4" name="Footer Placeholder 3">
            <a:extLst>
              <a:ext uri="{FF2B5EF4-FFF2-40B4-BE49-F238E27FC236}">
                <a16:creationId xmlns:a16="http://schemas.microsoft.com/office/drawing/2014/main" id="{552ED3EA-E58B-41C8-8D20-85D1B090FBF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C8835F-593F-45E2-95FC-72DCDC5FC76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E886C08-3663-49BF-9DEE-7B05BD1047EB}" type="slidenum">
              <a:rPr lang="en-US" smtClean="0"/>
              <a:t>‹#›</a:t>
            </a:fld>
            <a:endParaRPr lang="en-US"/>
          </a:p>
        </p:txBody>
      </p:sp>
    </p:spTree>
    <p:extLst>
      <p:ext uri="{BB962C8B-B14F-4D97-AF65-F5344CB8AC3E}">
        <p14:creationId xmlns:p14="http://schemas.microsoft.com/office/powerpoint/2010/main" val="2002024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A4F021A2-133B-4ECE-BE34-64A3DFE76484}" type="datetimeFigureOut">
              <a:rPr lang="en-US" smtClean="0"/>
              <a:t>2/15/22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FBC2312-1407-45C9-99B7-1C2021C66686}" type="slidenum">
              <a:rPr lang="en-US" smtClean="0"/>
              <a:t>‹#›</a:t>
            </a:fld>
            <a:endParaRPr lang="en-US"/>
          </a:p>
        </p:txBody>
      </p:sp>
    </p:spTree>
    <p:extLst>
      <p:ext uri="{BB962C8B-B14F-4D97-AF65-F5344CB8AC3E}">
        <p14:creationId xmlns:p14="http://schemas.microsoft.com/office/powerpoint/2010/main" val="278758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C2312-1407-45C9-99B7-1C2021C66686}" type="slidenum">
              <a:rPr lang="en-US" smtClean="0"/>
              <a:t>1</a:t>
            </a:fld>
            <a:endParaRPr lang="en-US"/>
          </a:p>
        </p:txBody>
      </p:sp>
    </p:spTree>
    <p:extLst>
      <p:ext uri="{BB962C8B-B14F-4D97-AF65-F5344CB8AC3E}">
        <p14:creationId xmlns:p14="http://schemas.microsoft.com/office/powerpoint/2010/main" val="246050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A84137-CF5E-4046-A981-43B60A9353F8}" type="slidenum">
              <a:rPr lang="en-US">
                <a:solidFill>
                  <a:prstClr val="black"/>
                </a:solidFill>
              </a:rPr>
              <a:pPr/>
              <a:t>17</a:t>
            </a:fld>
            <a:endParaRPr lang="en-US">
              <a:solidFill>
                <a:prstClr val="black"/>
              </a:solidFill>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endParaRPr lang="en-US">
              <a:latin typeface="Arial" charset="0"/>
            </a:endParaRPr>
          </a:p>
        </p:txBody>
      </p:sp>
    </p:spTree>
    <p:extLst>
      <p:ext uri="{BB962C8B-B14F-4D97-AF65-F5344CB8AC3E}">
        <p14:creationId xmlns:p14="http://schemas.microsoft.com/office/powerpoint/2010/main" val="244533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F1FF2AE-C7EB-9D47-8222-514B57C3F3F6}" type="slidenum">
              <a:rPr lang="en-US">
                <a:solidFill>
                  <a:prstClr val="black"/>
                </a:solidFill>
              </a:rPr>
              <a:pPr/>
              <a:t>19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235979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EFF5CF4-E5AF-4F48-862C-DD8EC4878476}" type="slidenum">
              <a:rPr lang="en-US">
                <a:solidFill>
                  <a:prstClr val="black"/>
                </a:solidFill>
              </a:rPr>
              <a:pPr/>
              <a:t>25</a:t>
            </a:fld>
            <a:endParaRPr 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321825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p:spPr>
        <p:txBody>
          <a:bodyPr/>
          <a:lstStyle/>
          <a:p>
            <a:r>
              <a:rPr lang="en-US" dirty="0">
                <a:latin typeface="Arial" charset="0"/>
              </a:rPr>
              <a:t>This is what most commercial DBMSs implement.</a:t>
            </a:r>
          </a:p>
        </p:txBody>
      </p:sp>
      <p:sp>
        <p:nvSpPr>
          <p:cNvPr id="100356" name="Slide Number Placeholder 3"/>
          <p:cNvSpPr>
            <a:spLocks noGrp="1"/>
          </p:cNvSpPr>
          <p:nvPr>
            <p:ph type="sldNum" sz="quarter" idx="5"/>
          </p:nvPr>
        </p:nvSpPr>
        <p:spPr>
          <a:noFill/>
        </p:spPr>
        <p:txBody>
          <a:bodyPr/>
          <a:lstStyle/>
          <a:p>
            <a:fld id="{2B4A8610-3428-4A40-AE73-33F02CCE3A7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3499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&lt;= TS(t) means that we let the transaction read a version that it created as per Ullman book.</a:t>
            </a:r>
          </a:p>
        </p:txBody>
      </p:sp>
      <p:sp>
        <p:nvSpPr>
          <p:cNvPr id="4" name="Slide Number Placeholder 3"/>
          <p:cNvSpPr>
            <a:spLocks noGrp="1"/>
          </p:cNvSpPr>
          <p:nvPr>
            <p:ph type="sldNum" sz="quarter" idx="10"/>
          </p:nvPr>
        </p:nvSpPr>
        <p:spPr/>
        <p:txBody>
          <a:bodyPr/>
          <a:lstStyle/>
          <a:p>
            <a:fld id="{627BF030-8185-FD40-A608-F0A4F66CBACF}" type="slidenum">
              <a:rPr lang="en-US" smtClean="0"/>
              <a:pPr/>
              <a:t>30</a:t>
            </a:fld>
            <a:endParaRPr lang="en-US" dirty="0"/>
          </a:p>
        </p:txBody>
      </p:sp>
    </p:spTree>
    <p:extLst>
      <p:ext uri="{BB962C8B-B14F-4D97-AF65-F5344CB8AC3E}">
        <p14:creationId xmlns:p14="http://schemas.microsoft.com/office/powerpoint/2010/main" val="289080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&lt;= TS(t) means that we let the transaction read a version that it created as per Ullman book.</a:t>
            </a:r>
          </a:p>
        </p:txBody>
      </p:sp>
      <p:sp>
        <p:nvSpPr>
          <p:cNvPr id="4" name="Slide Number Placeholder 3"/>
          <p:cNvSpPr>
            <a:spLocks noGrp="1"/>
          </p:cNvSpPr>
          <p:nvPr>
            <p:ph type="sldNum" sz="quarter" idx="10"/>
          </p:nvPr>
        </p:nvSpPr>
        <p:spPr/>
        <p:txBody>
          <a:bodyPr/>
          <a:lstStyle/>
          <a:p>
            <a:fld id="{627BF030-8185-FD40-A608-F0A4F66CBACF}" type="slidenum">
              <a:rPr lang="en-US" smtClean="0"/>
              <a:pPr/>
              <a:t>31</a:t>
            </a:fld>
            <a:endParaRPr lang="en-US" dirty="0"/>
          </a:p>
        </p:txBody>
      </p:sp>
    </p:spTree>
    <p:extLst>
      <p:ext uri="{BB962C8B-B14F-4D97-AF65-F5344CB8AC3E}">
        <p14:creationId xmlns:p14="http://schemas.microsoft.com/office/powerpoint/2010/main" val="344632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this without looking at the slides</a:t>
            </a:r>
            <a:br>
              <a:rPr lang="en-US" dirty="0"/>
            </a:br>
            <a:br>
              <a:rPr lang="en-US" dirty="0"/>
            </a:br>
            <a:r>
              <a:rPr lang="en-US" dirty="0"/>
              <a:t>X means that we can delete this version. We can delete A_0 as soon as T1 creates a new version</a:t>
            </a:r>
            <a:r>
              <a:rPr lang="en-US" baseline="0" dirty="0"/>
              <a:t> but I don’t want to talk about deleting versions until the end of the example.</a:t>
            </a:r>
            <a:endParaRPr lang="en-US" dirty="0"/>
          </a:p>
        </p:txBody>
      </p:sp>
      <p:sp>
        <p:nvSpPr>
          <p:cNvPr id="4" name="Slide Number Placeholder 3"/>
          <p:cNvSpPr>
            <a:spLocks noGrp="1"/>
          </p:cNvSpPr>
          <p:nvPr>
            <p:ph type="sldNum" sz="quarter" idx="10"/>
          </p:nvPr>
        </p:nvSpPr>
        <p:spPr/>
        <p:txBody>
          <a:bodyPr/>
          <a:lstStyle/>
          <a:p>
            <a:fld id="{627BF030-8185-FD40-A608-F0A4F66CBACF}" type="slidenum">
              <a:rPr lang="en-US" smtClean="0"/>
              <a:pPr/>
              <a:t>37</a:t>
            </a:fld>
            <a:endParaRPr lang="en-US" dirty="0"/>
          </a:p>
        </p:txBody>
      </p:sp>
    </p:spTree>
    <p:extLst>
      <p:ext uri="{BB962C8B-B14F-4D97-AF65-F5344CB8AC3E}">
        <p14:creationId xmlns:p14="http://schemas.microsoft.com/office/powerpoint/2010/main" val="279128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means that we can delete this version. We can delete A_0 as soon as T1 creates a new version</a:t>
            </a:r>
            <a:r>
              <a:rPr lang="en-US" baseline="0" dirty="0"/>
              <a:t> but I don’t want to talk about deleting versions until the end of the example.</a:t>
            </a:r>
            <a:endParaRPr lang="en-US" dirty="0"/>
          </a:p>
        </p:txBody>
      </p:sp>
      <p:sp>
        <p:nvSpPr>
          <p:cNvPr id="4" name="Slide Number Placeholder 3"/>
          <p:cNvSpPr>
            <a:spLocks noGrp="1"/>
          </p:cNvSpPr>
          <p:nvPr>
            <p:ph type="sldNum" sz="quarter" idx="10"/>
          </p:nvPr>
        </p:nvSpPr>
        <p:spPr/>
        <p:txBody>
          <a:bodyPr/>
          <a:lstStyle/>
          <a:p>
            <a:fld id="{627BF030-8185-FD40-A608-F0A4F66CBACF}" type="slidenum">
              <a:rPr lang="en-US" smtClean="0"/>
              <a:pPr/>
              <a:t>38</a:t>
            </a:fld>
            <a:endParaRPr lang="en-US" dirty="0"/>
          </a:p>
        </p:txBody>
      </p:sp>
    </p:spTree>
    <p:extLst>
      <p:ext uri="{BB962C8B-B14F-4D97-AF65-F5344CB8AC3E}">
        <p14:creationId xmlns:p14="http://schemas.microsoft.com/office/powerpoint/2010/main" val="345680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a:ln/>
        </p:spPr>
      </p:sp>
      <p:sp>
        <p:nvSpPr>
          <p:cNvPr id="104451" name="Notes Placeholder 2"/>
          <p:cNvSpPr>
            <a:spLocks noGrp="1"/>
          </p:cNvSpPr>
          <p:nvPr>
            <p:ph type="body" idx="1"/>
          </p:nvPr>
        </p:nvSpPr>
        <p:spPr>
          <a:noFill/>
          <a:ln/>
        </p:spPr>
        <p:txBody>
          <a:bodyPr/>
          <a:lstStyle/>
          <a:p>
            <a:r>
              <a:rPr lang="en-US" dirty="0">
                <a:latin typeface="Arial" charset="0"/>
              </a:rPr>
              <a:t>Possible that U wrote X after T read X.</a:t>
            </a:r>
          </a:p>
          <a:p>
            <a:endParaRPr lang="en-US" dirty="0">
              <a:latin typeface="Arial" charset="0"/>
            </a:endParaRPr>
          </a:p>
          <a:p>
            <a:endParaRPr lang="en-US" dirty="0">
              <a:latin typeface="Arial" charset="0"/>
            </a:endParaRPr>
          </a:p>
          <a:p>
            <a:r>
              <a:rPr lang="en-US" dirty="0">
                <a:latin typeface="Arial" charset="0"/>
              </a:rPr>
              <a:t>address on message</a:t>
            </a:r>
          </a:p>
        </p:txBody>
      </p:sp>
      <p:sp>
        <p:nvSpPr>
          <p:cNvPr id="104452" name="Slide Number Placeholder 3"/>
          <p:cNvSpPr>
            <a:spLocks noGrp="1"/>
          </p:cNvSpPr>
          <p:nvPr>
            <p:ph type="sldNum" sz="quarter" idx="5"/>
          </p:nvPr>
        </p:nvSpPr>
        <p:spPr>
          <a:noFill/>
        </p:spPr>
        <p:txBody>
          <a:bodyPr/>
          <a:lstStyle/>
          <a:p>
            <a:fld id="{699BF1C5-FB3D-0D40-BB35-FFE165CEFB4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4603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 may want to write</a:t>
            </a:r>
            <a:r>
              <a:rPr lang="en-US" baseline="0" dirty="0"/>
              <a:t> something that U needs to write and T might get there faster since U is not done writing.</a:t>
            </a:r>
            <a:endParaRPr lang="en-US" dirty="0"/>
          </a:p>
        </p:txBody>
      </p:sp>
      <p:sp>
        <p:nvSpPr>
          <p:cNvPr id="4" name="Slide Number Placeholder 3"/>
          <p:cNvSpPr>
            <a:spLocks noGrp="1"/>
          </p:cNvSpPr>
          <p:nvPr>
            <p:ph type="sldNum" sz="quarter" idx="10"/>
          </p:nvPr>
        </p:nvSpPr>
        <p:spPr/>
        <p:txBody>
          <a:bodyPr/>
          <a:lstStyle/>
          <a:p>
            <a:fld id="{627BF030-8185-FD40-A608-F0A4F66CBACF}" type="slidenum">
              <a:rPr lang="en-US" smtClean="0"/>
              <a:pPr/>
              <a:t>42</a:t>
            </a:fld>
            <a:endParaRPr lang="en-US" dirty="0"/>
          </a:p>
        </p:txBody>
      </p:sp>
    </p:spTree>
    <p:extLst>
      <p:ext uri="{BB962C8B-B14F-4D97-AF65-F5344CB8AC3E}">
        <p14:creationId xmlns:p14="http://schemas.microsoft.com/office/powerpoint/2010/main" val="7701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E0211D10-19B6-4DF3-9AF9-583BD952DB88}" type="slidenum">
              <a:rPr lang="en-US">
                <a:solidFill>
                  <a:prstClr val="black"/>
                </a:solidFill>
                <a:latin typeface="Arial"/>
              </a:rPr>
              <a:pPr/>
              <a:t>2</a:t>
            </a:fld>
            <a:endParaRPr lang="en-US" dirty="0">
              <a:solidFill>
                <a:prstClr val="black"/>
              </a:solidFill>
              <a:latin typeface="Aria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34980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Should double-check, but if</a:t>
            </a:r>
            <a:r>
              <a:rPr lang="en-US" baseline="0" dirty="0"/>
              <a:t> I remember correctly,</a:t>
            </a:r>
            <a:r>
              <a:rPr lang="en-US" dirty="0"/>
              <a:t> in Oracle and </a:t>
            </a:r>
            <a:r>
              <a:rPr lang="en-US" dirty="0" err="1"/>
              <a:t>PostgreSQL</a:t>
            </a:r>
            <a:r>
              <a:rPr lang="en-US" dirty="0"/>
              <a:t>, one gets</a:t>
            </a:r>
            <a:r>
              <a:rPr lang="en-US" baseline="0" dirty="0"/>
              <a:t> snapshot isolation when asking for </a:t>
            </a:r>
            <a:r>
              <a:rPr lang="en-US" baseline="0" dirty="0" err="1"/>
              <a:t>serializable</a:t>
            </a:r>
            <a:r>
              <a:rPr lang="en-US" baseline="0" dirty="0"/>
              <a:t>.</a:t>
            </a:r>
          </a:p>
          <a:p>
            <a:r>
              <a:rPr lang="en-US" baseline="0" dirty="0"/>
              <a:t>In SQL Server, one can explicitly set snapshot isolation.</a:t>
            </a:r>
          </a:p>
          <a:p>
            <a:endParaRPr lang="en-US" baseline="0" dirty="0"/>
          </a:p>
          <a:p>
            <a:r>
              <a:rPr kumimoji="1" lang="en-US" sz="1200" kern="1200" dirty="0" err="1">
                <a:solidFill>
                  <a:schemeClr val="tx1"/>
                </a:solidFill>
                <a:effectLst/>
                <a:latin typeface="Arial"/>
                <a:ea typeface="+mn-ea"/>
                <a:cs typeface="+mn-cs"/>
              </a:rPr>
              <a:t>Serializable</a:t>
            </a:r>
            <a:r>
              <a:rPr kumimoji="1" lang="en-US" sz="1200" kern="1200" baseline="0" dirty="0">
                <a:solidFill>
                  <a:schemeClr val="tx1"/>
                </a:solidFill>
                <a:effectLst/>
                <a:latin typeface="Arial"/>
                <a:ea typeface="+mn-ea"/>
                <a:cs typeface="+mn-cs"/>
              </a:rPr>
              <a:t> </a:t>
            </a:r>
            <a:r>
              <a:rPr kumimoji="1" lang="en-US" sz="1200" kern="1200" dirty="0">
                <a:solidFill>
                  <a:schemeClr val="tx1"/>
                </a:solidFill>
                <a:effectLst/>
                <a:latin typeface="Arial"/>
                <a:ea typeface="+mn-ea"/>
                <a:cs typeface="+mn-cs"/>
              </a:rPr>
              <a:t>Snapshot</a:t>
            </a:r>
            <a:r>
              <a:rPr kumimoji="1" lang="en-US" sz="1200" kern="1200" baseline="0" dirty="0">
                <a:solidFill>
                  <a:schemeClr val="tx1"/>
                </a:solidFill>
                <a:effectLst/>
                <a:latin typeface="Arial"/>
                <a:ea typeface="+mn-ea"/>
                <a:cs typeface="+mn-cs"/>
              </a:rPr>
              <a:t> </a:t>
            </a:r>
            <a:r>
              <a:rPr kumimoji="1" lang="en-US" sz="1200" kern="1200" dirty="0">
                <a:solidFill>
                  <a:schemeClr val="tx1"/>
                </a:solidFill>
                <a:effectLst/>
                <a:latin typeface="Arial"/>
                <a:ea typeface="+mn-ea"/>
                <a:cs typeface="+mn-cs"/>
              </a:rPr>
              <a:t>Isolation in </a:t>
            </a:r>
            <a:r>
              <a:rPr kumimoji="1" lang="en-US" sz="1200" kern="1200" dirty="0" err="1">
                <a:solidFill>
                  <a:schemeClr val="tx1"/>
                </a:solidFill>
                <a:effectLst/>
                <a:latin typeface="Arial"/>
                <a:ea typeface="+mn-ea"/>
                <a:cs typeface="+mn-cs"/>
              </a:rPr>
              <a:t>Postgres</a:t>
            </a:r>
            <a:r>
              <a:rPr kumimoji="1" lang="en-US" sz="1200" kern="1200" dirty="0">
                <a:solidFill>
                  <a:schemeClr val="tx1"/>
                </a:solidFill>
                <a:effectLst/>
                <a:latin typeface="Arial"/>
                <a:ea typeface="+mn-ea"/>
                <a:cs typeface="+mn-cs"/>
              </a:rPr>
              <a:t> runs</a:t>
            </a:r>
          </a:p>
          <a:p>
            <a:r>
              <a:rPr kumimoji="1" lang="en-US" sz="1200" kern="1200" dirty="0">
                <a:solidFill>
                  <a:schemeClr val="tx1"/>
                </a:solidFill>
                <a:effectLst/>
                <a:latin typeface="Arial"/>
                <a:ea typeface="+mn-ea"/>
                <a:cs typeface="+mn-cs"/>
              </a:rPr>
              <a:t>transactions using snapshot isolation, but adds additional checks to</a:t>
            </a:r>
          </a:p>
          <a:p>
            <a:r>
              <a:rPr kumimoji="1" lang="en-US" sz="1200" kern="1200" dirty="0">
                <a:solidFill>
                  <a:schemeClr val="tx1"/>
                </a:solidFill>
                <a:effectLst/>
                <a:latin typeface="Arial"/>
                <a:ea typeface="+mn-ea"/>
                <a:cs typeface="+mn-cs"/>
              </a:rPr>
              <a:t>determine whether anomalies are possible. It is similar</a:t>
            </a:r>
          </a:p>
          <a:p>
            <a:r>
              <a:rPr kumimoji="1" lang="en-US" sz="1200" kern="1200" dirty="0">
                <a:solidFill>
                  <a:schemeClr val="tx1"/>
                </a:solidFill>
                <a:effectLst/>
                <a:latin typeface="Arial"/>
                <a:ea typeface="+mn-ea"/>
                <a:cs typeface="+mn-cs"/>
              </a:rPr>
              <a:t>to concurrency control protocols based on serialization graph test-</a:t>
            </a:r>
          </a:p>
          <a:p>
            <a:r>
              <a:rPr kumimoji="1" lang="en-US" sz="1200" kern="1200" dirty="0" err="1">
                <a:solidFill>
                  <a:schemeClr val="tx1"/>
                </a:solidFill>
                <a:effectLst/>
                <a:latin typeface="Arial"/>
                <a:ea typeface="+mn-ea"/>
                <a:cs typeface="+mn-cs"/>
              </a:rPr>
              <a:t>ing</a:t>
            </a:r>
            <a:r>
              <a:rPr kumimoji="1" lang="en-US" sz="1200" kern="1200" dirty="0">
                <a:solidFill>
                  <a:schemeClr val="tx1"/>
                </a:solidFill>
                <a:effectLst/>
                <a:latin typeface="Arial"/>
                <a:ea typeface="+mn-ea"/>
                <a:cs typeface="+mn-cs"/>
              </a:rPr>
              <a:t>, in that it tracks edges in the serialization graph and prevents</a:t>
            </a:r>
          </a:p>
          <a:p>
            <a:r>
              <a:rPr kumimoji="1" lang="en-US" sz="1200" kern="1200" dirty="0">
                <a:solidFill>
                  <a:schemeClr val="tx1"/>
                </a:solidFill>
                <a:effectLst/>
                <a:latin typeface="Arial"/>
                <a:ea typeface="+mn-ea"/>
                <a:cs typeface="+mn-cs"/>
              </a:rPr>
              <a:t>cycles from forming. However, rather than testing the graph for</a:t>
            </a:r>
          </a:p>
          <a:p>
            <a:r>
              <a:rPr kumimoji="1" lang="en-US" sz="1200" kern="1200" dirty="0">
                <a:solidFill>
                  <a:schemeClr val="tx1"/>
                </a:solidFill>
                <a:effectLst/>
                <a:latin typeface="Arial"/>
                <a:ea typeface="+mn-ea"/>
                <a:cs typeface="+mn-cs"/>
              </a:rPr>
              <a:t>cycles, it checks for a “dangerous structure” of two adjacent </a:t>
            </a:r>
            <a:r>
              <a:rPr kumimoji="1" lang="en-US" sz="1200" kern="1200" dirty="0" err="1">
                <a:solidFill>
                  <a:schemeClr val="tx1"/>
                </a:solidFill>
                <a:effectLst/>
                <a:latin typeface="Arial"/>
                <a:ea typeface="+mn-ea"/>
                <a:cs typeface="+mn-cs"/>
              </a:rPr>
              <a:t>rw</a:t>
            </a:r>
            <a:r>
              <a:rPr kumimoji="1" lang="en-US" sz="1200" kern="1200" dirty="0">
                <a:solidFill>
                  <a:schemeClr val="tx1"/>
                </a:solidFill>
                <a:effectLst/>
                <a:latin typeface="Arial"/>
                <a:ea typeface="+mn-ea"/>
                <a:cs typeface="+mn-cs"/>
              </a:rPr>
              <a:t>-</a:t>
            </a:r>
          </a:p>
          <a:p>
            <a:r>
              <a:rPr kumimoji="1" lang="en-US" sz="1200" kern="1200" dirty="0" err="1">
                <a:solidFill>
                  <a:schemeClr val="tx1"/>
                </a:solidFill>
                <a:effectLst/>
                <a:latin typeface="Arial"/>
                <a:ea typeface="+mn-ea"/>
                <a:cs typeface="+mn-cs"/>
              </a:rPr>
              <a:t>antidependency</a:t>
            </a:r>
            <a:r>
              <a:rPr kumimoji="1" lang="en-US" sz="1200" kern="1200" dirty="0">
                <a:solidFill>
                  <a:schemeClr val="tx1"/>
                </a:solidFill>
                <a:effectLst/>
                <a:latin typeface="Arial"/>
                <a:ea typeface="+mn-ea"/>
                <a:cs typeface="+mn-cs"/>
              </a:rPr>
              <a:t> edges. If any transaction has both an incoming</a:t>
            </a:r>
          </a:p>
          <a:p>
            <a:r>
              <a:rPr kumimoji="1" lang="en-US" sz="1200" kern="1200" dirty="0" err="1">
                <a:solidFill>
                  <a:schemeClr val="tx1"/>
                </a:solidFill>
                <a:effectLst/>
                <a:latin typeface="Arial"/>
                <a:ea typeface="+mn-ea"/>
                <a:cs typeface="+mn-cs"/>
              </a:rPr>
              <a:t>rw-antidependency</a:t>
            </a:r>
            <a:r>
              <a:rPr kumimoji="1" lang="en-US" sz="1200" kern="1200" dirty="0">
                <a:solidFill>
                  <a:schemeClr val="tx1"/>
                </a:solidFill>
                <a:effectLst/>
                <a:latin typeface="Arial"/>
                <a:ea typeface="+mn-ea"/>
                <a:cs typeface="+mn-cs"/>
              </a:rPr>
              <a:t> and an outgoing one, SSI aborts one of the trans-</a:t>
            </a:r>
          </a:p>
          <a:p>
            <a:r>
              <a:rPr kumimoji="1" lang="en-US" sz="1200" kern="1200" dirty="0">
                <a:solidFill>
                  <a:schemeClr val="tx1"/>
                </a:solidFill>
                <a:effectLst/>
                <a:latin typeface="Arial"/>
                <a:ea typeface="+mn-ea"/>
                <a:cs typeface="+mn-cs"/>
              </a:rPr>
              <a:t>actions involved. </a:t>
            </a:r>
          </a:p>
          <a:p>
            <a:r>
              <a:rPr kumimoji="1" lang="en-US" sz="1200" kern="1200" dirty="0">
                <a:solidFill>
                  <a:schemeClr val="tx1"/>
                </a:solidFill>
                <a:effectLst/>
                <a:latin typeface="Arial"/>
                <a:ea typeface="+mn-ea"/>
                <a:cs typeface="+mn-cs"/>
              </a:rPr>
              <a:t>http://</a:t>
            </a:r>
            <a:r>
              <a:rPr kumimoji="1" lang="en-US" sz="1200" kern="1200" dirty="0" err="1">
                <a:solidFill>
                  <a:schemeClr val="tx1"/>
                </a:solidFill>
                <a:effectLst/>
                <a:latin typeface="Arial"/>
                <a:ea typeface="+mn-ea"/>
                <a:cs typeface="+mn-cs"/>
              </a:rPr>
              <a:t>vldb.org</a:t>
            </a:r>
            <a:r>
              <a:rPr kumimoji="1" lang="en-US" sz="1200" kern="1200" dirty="0">
                <a:solidFill>
                  <a:schemeClr val="tx1"/>
                </a:solidFill>
                <a:effectLst/>
                <a:latin typeface="Arial"/>
                <a:ea typeface="+mn-ea"/>
                <a:cs typeface="+mn-cs"/>
              </a:rPr>
              <a:t>/</a:t>
            </a:r>
            <a:r>
              <a:rPr kumimoji="1" lang="en-US" sz="1200" kern="1200" dirty="0" err="1">
                <a:solidFill>
                  <a:schemeClr val="tx1"/>
                </a:solidFill>
                <a:effectLst/>
                <a:latin typeface="Arial"/>
                <a:ea typeface="+mn-ea"/>
                <a:cs typeface="+mn-cs"/>
              </a:rPr>
              <a:t>pvldb</a:t>
            </a:r>
            <a:r>
              <a:rPr kumimoji="1" lang="en-US" sz="1200" kern="1200" dirty="0">
                <a:solidFill>
                  <a:schemeClr val="tx1"/>
                </a:solidFill>
                <a:effectLst/>
                <a:latin typeface="Arial"/>
                <a:ea typeface="+mn-ea"/>
                <a:cs typeface="+mn-cs"/>
              </a:rPr>
              <a:t>/vol5/p1850_danrkports_vldb2012.pdf</a:t>
            </a:r>
          </a:p>
          <a:p>
            <a:endParaRPr kumimoji="1"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710B40F-8455-4C45-94D4-58D5C17A7A71}" type="slidenum">
              <a:rPr lang="en-US" smtClean="0"/>
              <a:pPr>
                <a:defRPr/>
              </a:pPr>
              <a:t>44</a:t>
            </a:fld>
            <a:endParaRPr lang="en-US"/>
          </a:p>
        </p:txBody>
      </p:sp>
    </p:spTree>
    <p:extLst>
      <p:ext uri="{BB962C8B-B14F-4D97-AF65-F5344CB8AC3E}">
        <p14:creationId xmlns:p14="http://schemas.microsoft.com/office/powerpoint/2010/main" val="51207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transaction executing under snapshot isolation appears to operate on a personal snapshot of the database, taken at the start of the transaction. When the transaction concludes, it will successfully commit only if the values updated by the transaction have not been changed externally since the snapshot was taken. Such a write-write conflict will cause the transaction to abort.</a:t>
            </a:r>
          </a:p>
          <a:p>
            <a:endParaRPr lang="en-US" dirty="0"/>
          </a:p>
          <a:p>
            <a:r>
              <a:rPr lang="en-US" dirty="0"/>
              <a:t>From </a:t>
            </a:r>
            <a:r>
              <a:rPr lang="en-US" dirty="0" err="1"/>
              <a:t>DanP’s</a:t>
            </a:r>
            <a:r>
              <a:rPr lang="en-US" dirty="0"/>
              <a:t> paper: “I</a:t>
            </a:r>
            <a:r>
              <a:rPr kumimoji="1" lang="en-US" sz="1200" kern="1200" dirty="0">
                <a:solidFill>
                  <a:schemeClr val="tx1"/>
                </a:solidFill>
                <a:effectLst/>
                <a:latin typeface="Arial"/>
                <a:ea typeface="+mn-ea"/>
                <a:cs typeface="+mn-cs"/>
              </a:rPr>
              <a:t>n snapshot isolation, all reads within a transaction see a consistent</a:t>
            </a:r>
            <a:r>
              <a:rPr kumimoji="1" lang="en-US" sz="1200" kern="1200" baseline="0" dirty="0">
                <a:solidFill>
                  <a:schemeClr val="tx1"/>
                </a:solidFill>
                <a:effectLst/>
                <a:latin typeface="Arial"/>
                <a:ea typeface="+mn-ea"/>
                <a:cs typeface="+mn-cs"/>
              </a:rPr>
              <a:t> </a:t>
            </a:r>
            <a:r>
              <a:rPr kumimoji="1" lang="en-US" sz="1200" kern="1200" dirty="0">
                <a:solidFill>
                  <a:schemeClr val="tx1"/>
                </a:solidFill>
                <a:effectLst/>
                <a:latin typeface="Arial"/>
                <a:ea typeface="+mn-ea"/>
                <a:cs typeface="+mn-cs"/>
              </a:rPr>
              <a:t>view of the database, as though the transaction operates on a private snapshot of the database taken before its first read. Section</a:t>
            </a:r>
            <a:r>
              <a:rPr kumimoji="1" lang="en-US" sz="1200" kern="1200" baseline="0" dirty="0">
                <a:solidFill>
                  <a:schemeClr val="tx1"/>
                </a:solidFill>
                <a:effectLst/>
                <a:latin typeface="Arial"/>
                <a:ea typeface="+mn-ea"/>
                <a:cs typeface="+mn-cs"/>
              </a:rPr>
              <a:t> </a:t>
            </a:r>
            <a:r>
              <a:rPr kumimoji="1" lang="en-US" sz="1200" kern="1200" dirty="0">
                <a:solidFill>
                  <a:schemeClr val="tx1"/>
                </a:solidFill>
                <a:effectLst/>
                <a:latin typeface="Arial"/>
                <a:ea typeface="+mn-ea"/>
                <a:cs typeface="+mn-cs"/>
              </a:rPr>
              <a:t>5.1</a:t>
            </a:r>
            <a:r>
              <a:rPr kumimoji="1" lang="en-US" sz="1200" kern="1200" baseline="0" dirty="0">
                <a:solidFill>
                  <a:schemeClr val="tx1"/>
                </a:solidFill>
                <a:effectLst/>
                <a:latin typeface="Arial"/>
                <a:ea typeface="+mn-ea"/>
                <a:cs typeface="+mn-cs"/>
              </a:rPr>
              <a:t> d</a:t>
            </a:r>
            <a:r>
              <a:rPr kumimoji="1" lang="en-US" sz="1200" kern="1200" dirty="0">
                <a:solidFill>
                  <a:schemeClr val="tx1"/>
                </a:solidFill>
                <a:effectLst/>
                <a:latin typeface="Arial"/>
                <a:ea typeface="+mn-ea"/>
                <a:cs typeface="+mn-cs"/>
              </a:rPr>
              <a:t>escribes how PostgreSQL implements these snapshots using versioned tuples. In addition, SI prohibits concurrent transactions from</a:t>
            </a:r>
            <a:r>
              <a:rPr kumimoji="1" lang="en-US" sz="1200" kern="1200" baseline="0" dirty="0">
                <a:solidFill>
                  <a:schemeClr val="tx1"/>
                </a:solidFill>
                <a:effectLst/>
                <a:latin typeface="Arial"/>
                <a:ea typeface="+mn-ea"/>
                <a:cs typeface="+mn-cs"/>
              </a:rPr>
              <a:t> </a:t>
            </a:r>
            <a:r>
              <a:rPr kumimoji="1" lang="en-US" sz="1200" kern="1200" dirty="0">
                <a:solidFill>
                  <a:schemeClr val="tx1"/>
                </a:solidFill>
                <a:effectLst/>
                <a:latin typeface="Arial"/>
                <a:ea typeface="+mn-ea"/>
                <a:cs typeface="+mn-cs"/>
              </a:rPr>
              <a:t>modifying the same data. Like most SI databases, PostgreSQL uses</a:t>
            </a:r>
            <a:r>
              <a:rPr kumimoji="1" lang="en-US" sz="1200" kern="1200" baseline="0" dirty="0">
                <a:solidFill>
                  <a:schemeClr val="tx1"/>
                </a:solidFill>
                <a:effectLst/>
                <a:latin typeface="Arial"/>
                <a:ea typeface="+mn-ea"/>
                <a:cs typeface="+mn-cs"/>
              </a:rPr>
              <a:t> </a:t>
            </a:r>
            <a:r>
              <a:rPr kumimoji="1" lang="en-US" sz="1200" kern="1200" dirty="0">
                <a:solidFill>
                  <a:schemeClr val="tx1"/>
                </a:solidFill>
                <a:effectLst/>
                <a:latin typeface="Arial"/>
                <a:ea typeface="+mn-ea"/>
                <a:cs typeface="+mn-cs"/>
              </a:rPr>
              <a:t>tuple-level write locks to implement this restriction.”</a:t>
            </a:r>
          </a:p>
        </p:txBody>
      </p:sp>
      <p:sp>
        <p:nvSpPr>
          <p:cNvPr id="4" name="Slide Number Placeholder 3"/>
          <p:cNvSpPr>
            <a:spLocks noGrp="1"/>
          </p:cNvSpPr>
          <p:nvPr>
            <p:ph type="sldNum" sz="quarter" idx="10"/>
          </p:nvPr>
        </p:nvSpPr>
        <p:spPr/>
        <p:txBody>
          <a:bodyPr/>
          <a:lstStyle/>
          <a:p>
            <a:pPr>
              <a:defRPr/>
            </a:pPr>
            <a:fld id="{B710B40F-8455-4C45-94D4-58D5C17A7A71}" type="slidenum">
              <a:rPr lang="en-US" smtClean="0"/>
              <a:pPr>
                <a:defRPr/>
              </a:pPr>
              <a:t>45</a:t>
            </a:fld>
            <a:endParaRPr lang="en-US"/>
          </a:p>
        </p:txBody>
      </p:sp>
    </p:spTree>
    <p:extLst>
      <p:ext uri="{BB962C8B-B14F-4D97-AF65-F5344CB8AC3E}">
        <p14:creationId xmlns:p14="http://schemas.microsoft.com/office/powerpoint/2010/main" val="274974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implement it.</a:t>
            </a:r>
          </a:p>
        </p:txBody>
      </p:sp>
      <p:sp>
        <p:nvSpPr>
          <p:cNvPr id="4" name="Slide Number Placeholder 3"/>
          <p:cNvSpPr>
            <a:spLocks noGrp="1"/>
          </p:cNvSpPr>
          <p:nvPr>
            <p:ph type="sldNum" sz="quarter" idx="10"/>
          </p:nvPr>
        </p:nvSpPr>
        <p:spPr/>
        <p:txBody>
          <a:bodyPr/>
          <a:lstStyle/>
          <a:p>
            <a:fld id="{627BF030-8185-FD40-A608-F0A4F66CBACF}" type="slidenum">
              <a:rPr lang="en-US" smtClean="0"/>
              <a:pPr/>
              <a:t>46</a:t>
            </a:fld>
            <a:endParaRPr lang="en-US" dirty="0"/>
          </a:p>
        </p:txBody>
      </p:sp>
    </p:spTree>
    <p:extLst>
      <p:ext uri="{BB962C8B-B14F-4D97-AF65-F5344CB8AC3E}">
        <p14:creationId xmlns:p14="http://schemas.microsoft.com/office/powerpoint/2010/main" val="2997544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10B40F-8455-4C45-94D4-58D5C17A7A71}" type="slidenum">
              <a:rPr lang="en-US" smtClean="0"/>
              <a:pPr>
                <a:defRPr/>
              </a:pPr>
              <a:t>49</a:t>
            </a:fld>
            <a:endParaRPr lang="en-US"/>
          </a:p>
        </p:txBody>
      </p:sp>
    </p:spTree>
    <p:extLst>
      <p:ext uri="{BB962C8B-B14F-4D97-AF65-F5344CB8AC3E}">
        <p14:creationId xmlns:p14="http://schemas.microsoft.com/office/powerpoint/2010/main" val="3296594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C2312-1407-45C9-99B7-1C2021C66686}" type="slidenum">
              <a:rPr lang="en-US" smtClean="0"/>
              <a:t>50</a:t>
            </a:fld>
            <a:endParaRPr lang="en-US"/>
          </a:p>
        </p:txBody>
      </p:sp>
    </p:spTree>
    <p:extLst>
      <p:ext uri="{BB962C8B-B14F-4D97-AF65-F5344CB8AC3E}">
        <p14:creationId xmlns:p14="http://schemas.microsoft.com/office/powerpoint/2010/main" val="377890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C4A73-D95C-EF47-8DD8-7B3872E2DD1C}" type="slidenum">
              <a:rPr lang="en-US"/>
              <a:pPr/>
              <a:t>51</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82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Say that these are well explained in the book</a:t>
            </a:r>
          </a:p>
        </p:txBody>
      </p:sp>
      <p:sp>
        <p:nvSpPr>
          <p:cNvPr id="4" name="Slide Number Placeholder 3"/>
          <p:cNvSpPr>
            <a:spLocks noGrp="1"/>
          </p:cNvSpPr>
          <p:nvPr>
            <p:ph type="sldNum" sz="quarter" idx="10"/>
          </p:nvPr>
        </p:nvSpPr>
        <p:spPr/>
        <p:txBody>
          <a:bodyPr/>
          <a:lstStyle/>
          <a:p>
            <a:pPr>
              <a:defRPr/>
            </a:pPr>
            <a:fld id="{B9FCCEE3-F38F-4B4F-9D50-01CC293E62DD}" type="slidenum">
              <a:rPr lang="en-US" smtClean="0"/>
              <a:pPr>
                <a:defRPr/>
              </a:pPr>
              <a:t>4</a:t>
            </a:fld>
            <a:endParaRPr lang="en-US"/>
          </a:p>
        </p:txBody>
      </p:sp>
    </p:spTree>
    <p:extLst>
      <p:ext uri="{BB962C8B-B14F-4D97-AF65-F5344CB8AC3E}">
        <p14:creationId xmlns:p14="http://schemas.microsoft.com/office/powerpoint/2010/main" val="317838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369DFA1-7FA5-684E-B509-B09CF929A978}" type="slidenum">
              <a:rPr lang="en-US">
                <a:solidFill>
                  <a:prstClr val="black"/>
                </a:solidFill>
              </a:rPr>
              <a:pPr/>
              <a:t>9</a:t>
            </a:fld>
            <a:endParaRPr lang="en-US">
              <a:solidFill>
                <a:prstClr val="black"/>
              </a:solidFill>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r>
              <a:rPr lang="en-US">
                <a:latin typeface="Arial" charset="0"/>
              </a:rPr>
              <a:t>The timestamp of U is given by WT(X) or by RT(X) respectively</a:t>
            </a:r>
          </a:p>
        </p:txBody>
      </p:sp>
    </p:spTree>
    <p:extLst>
      <p:ext uri="{BB962C8B-B14F-4D97-AF65-F5344CB8AC3E}">
        <p14:creationId xmlns:p14="http://schemas.microsoft.com/office/powerpoint/2010/main" val="260574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369DFA1-7FA5-684E-B509-B09CF929A978}" type="slidenum">
              <a:rPr lang="en-US">
                <a:solidFill>
                  <a:prstClr val="black"/>
                </a:solidFill>
              </a:rPr>
              <a:pPr/>
              <a:t>10</a:t>
            </a:fld>
            <a:endParaRPr lang="en-US">
              <a:solidFill>
                <a:prstClr val="black"/>
              </a:solidFill>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r>
              <a:rPr lang="en-US">
                <a:latin typeface="Arial" charset="0"/>
              </a:rPr>
              <a:t>The timestamp of U is given by WT(X) or by RT(X) respectively</a:t>
            </a:r>
          </a:p>
        </p:txBody>
      </p:sp>
    </p:spTree>
    <p:extLst>
      <p:ext uri="{BB962C8B-B14F-4D97-AF65-F5344CB8AC3E}">
        <p14:creationId xmlns:p14="http://schemas.microsoft.com/office/powerpoint/2010/main" val="373439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73069EC-73A0-194E-A492-76CE9CA194FE}" type="slidenum">
              <a:rPr lang="en-US">
                <a:solidFill>
                  <a:prstClr val="black"/>
                </a:solidFill>
              </a:rPr>
              <a:pPr/>
              <a:t>13</a:t>
            </a:fld>
            <a:endParaRPr lang="en-US">
              <a:solidFill>
                <a:prstClr val="black"/>
              </a:solidFill>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endParaRPr lang="en-US">
              <a:latin typeface="Arial" charset="0"/>
            </a:endParaRPr>
          </a:p>
        </p:txBody>
      </p:sp>
    </p:spTree>
    <p:extLst>
      <p:ext uri="{BB962C8B-B14F-4D97-AF65-F5344CB8AC3E}">
        <p14:creationId xmlns:p14="http://schemas.microsoft.com/office/powerpoint/2010/main" val="329410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73069EC-73A0-194E-A492-76CE9CA194FE}" type="slidenum">
              <a:rPr lang="en-US">
                <a:solidFill>
                  <a:prstClr val="black"/>
                </a:solidFill>
              </a:rPr>
              <a:pPr/>
              <a:t>14</a:t>
            </a:fld>
            <a:endParaRPr lang="en-US">
              <a:solidFill>
                <a:prstClr val="black"/>
              </a:solidFill>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endParaRPr lang="en-US">
              <a:latin typeface="Arial" charset="0"/>
            </a:endParaRPr>
          </a:p>
        </p:txBody>
      </p:sp>
    </p:spTree>
    <p:extLst>
      <p:ext uri="{BB962C8B-B14F-4D97-AF65-F5344CB8AC3E}">
        <p14:creationId xmlns:p14="http://schemas.microsoft.com/office/powerpoint/2010/main" val="298601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A84137-CF5E-4046-A981-43B60A9353F8}" type="slidenum">
              <a:rPr lang="en-US">
                <a:solidFill>
                  <a:prstClr val="black"/>
                </a:solidFill>
              </a:rPr>
              <a:pPr/>
              <a:t>15</a:t>
            </a:fld>
            <a:endParaRPr lang="en-US">
              <a:solidFill>
                <a:prstClr val="black"/>
              </a:solidFill>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endParaRPr lang="en-US">
              <a:latin typeface="Arial" charset="0"/>
            </a:endParaRPr>
          </a:p>
        </p:txBody>
      </p:sp>
    </p:spTree>
    <p:extLst>
      <p:ext uri="{BB962C8B-B14F-4D97-AF65-F5344CB8AC3E}">
        <p14:creationId xmlns:p14="http://schemas.microsoft.com/office/powerpoint/2010/main" val="330443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A84137-CF5E-4046-A981-43B60A9353F8}" type="slidenum">
              <a:rPr lang="en-US">
                <a:solidFill>
                  <a:prstClr val="black"/>
                </a:solidFill>
              </a:rPr>
              <a:pPr/>
              <a:t>16</a:t>
            </a:fld>
            <a:endParaRPr lang="en-US">
              <a:solidFill>
                <a:prstClr val="black"/>
              </a:solidFill>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lIns="91505" tIns="45752" rIns="91505" bIns="45752"/>
          <a:lstStyle/>
          <a:p>
            <a:pPr eaLnBrk="1" hangingPunct="1"/>
            <a:endParaRPr lang="en-US">
              <a:latin typeface="Arial" charset="0"/>
            </a:endParaRPr>
          </a:p>
        </p:txBody>
      </p:sp>
    </p:spTree>
    <p:extLst>
      <p:ext uri="{BB962C8B-B14F-4D97-AF65-F5344CB8AC3E}">
        <p14:creationId xmlns:p14="http://schemas.microsoft.com/office/powerpoint/2010/main" val="2905831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93611F-ED44-8144-898B-1F9AAFDF3CE0}" type="datetime4">
              <a:rPr lang="en-US" smtClean="0"/>
              <a:t>February 15, 2022</a:t>
            </a:fld>
            <a:endParaRPr lang="en-US"/>
          </a:p>
        </p:txBody>
      </p:sp>
      <p:sp>
        <p:nvSpPr>
          <p:cNvPr id="5" name="Footer Placeholder 4"/>
          <p:cNvSpPr>
            <a:spLocks noGrp="1"/>
          </p:cNvSpPr>
          <p:nvPr>
            <p:ph type="ftr" sz="quarter" idx="11"/>
          </p:nvPr>
        </p:nvSpPr>
        <p:spPr>
          <a:xfrm>
            <a:off x="3028950" y="6578917"/>
            <a:ext cx="3086100" cy="274320"/>
          </a:xfrm>
        </p:spPr>
        <p:txBody>
          <a:bodyPr/>
          <a:lstStyle/>
          <a:p>
            <a:r>
              <a:rPr lang="en-US"/>
              <a:t>CSE 444 - Winter 2022</a:t>
            </a:r>
          </a:p>
        </p:txBody>
      </p:sp>
      <p:sp>
        <p:nvSpPr>
          <p:cNvPr id="6" name="Slide Number Placeholder 5"/>
          <p:cNvSpPr>
            <a:spLocks noGrp="1"/>
          </p:cNvSpPr>
          <p:nvPr>
            <p:ph type="sldNum" sz="quarter" idx="12"/>
          </p:nvPr>
        </p:nvSpPr>
        <p:spPr/>
        <p:txBody>
          <a:bodyPr/>
          <a:lstStyle/>
          <a:p>
            <a:fld id="{9F5A8679-A07E-414A-A745-969A7D0FCC7D}" type="slidenum">
              <a:rPr lang="en-US" smtClean="0"/>
              <a:t>‹#›</a:t>
            </a:fld>
            <a:endParaRPr lang="en-US"/>
          </a:p>
        </p:txBody>
      </p:sp>
      <p:sp>
        <p:nvSpPr>
          <p:cNvPr id="8" name="Rectangle: Rounded Corners 7">
            <a:extLst>
              <a:ext uri="{FF2B5EF4-FFF2-40B4-BE49-F238E27FC236}">
                <a16:creationId xmlns:a16="http://schemas.microsoft.com/office/drawing/2014/main" id="{B2CAEB64-B0CF-4D99-9545-E1625B331C26}"/>
              </a:ext>
            </a:extLst>
          </p:cNvPr>
          <p:cNvSpPr/>
          <p:nvPr userDrawn="1"/>
        </p:nvSpPr>
        <p:spPr>
          <a:xfrm>
            <a:off x="473149" y="3444959"/>
            <a:ext cx="8197702" cy="171715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293300"/>
            <a:ext cx="7772400" cy="735902"/>
          </a:xfrm>
        </p:spPr>
        <p:txBody>
          <a:bodyPr anchor="ctr">
            <a:normAutofit/>
          </a:bodyPr>
          <a:lstStyle>
            <a:lvl1pPr algn="ctr">
              <a:defRPr sz="2400">
                <a:solidFill>
                  <a:schemeClr val="bg1"/>
                </a:solidFill>
              </a:defRPr>
            </a:lvl1pPr>
          </a:lstStyle>
          <a:p>
            <a:r>
              <a:rPr lang="en-US" dirty="0"/>
              <a:t>Click to edit Master title style</a:t>
            </a:r>
          </a:p>
        </p:txBody>
      </p:sp>
      <p:pic>
        <p:nvPicPr>
          <p:cNvPr id="10" name="Google Shape;68;p12">
            <a:extLst>
              <a:ext uri="{FF2B5EF4-FFF2-40B4-BE49-F238E27FC236}">
                <a16:creationId xmlns:a16="http://schemas.microsoft.com/office/drawing/2014/main" id="{FCDCE15C-8225-4D8D-A903-E7D117EA5581}"/>
              </a:ext>
            </a:extLst>
          </p:cNvPr>
          <p:cNvPicPr preferRelativeResize="0"/>
          <p:nvPr userDrawn="1"/>
        </p:nvPicPr>
        <p:blipFill rotWithShape="1">
          <a:blip r:embed="rId2">
            <a:alphaModFix/>
          </a:blip>
          <a:srcRect r="24625"/>
          <a:stretch/>
        </p:blipFill>
        <p:spPr>
          <a:xfrm>
            <a:off x="913375" y="982072"/>
            <a:ext cx="2188500" cy="2143200"/>
          </a:xfrm>
          <a:prstGeom prst="ellipse">
            <a:avLst/>
          </a:prstGeom>
          <a:noFill/>
          <a:ln w="38100" cap="flat" cmpd="sng">
            <a:solidFill>
              <a:schemeClr val="accent1">
                <a:lumMod val="75000"/>
              </a:schemeClr>
            </a:solidFill>
            <a:prstDash val="solid"/>
            <a:round/>
            <a:headEnd type="none" w="sm" len="sm"/>
            <a:tailEnd type="none" w="sm" len="sm"/>
          </a:ln>
        </p:spPr>
      </p:pic>
      <p:pic>
        <p:nvPicPr>
          <p:cNvPr id="11" name="Google Shape;71;p12">
            <a:extLst>
              <a:ext uri="{FF2B5EF4-FFF2-40B4-BE49-F238E27FC236}">
                <a16:creationId xmlns:a16="http://schemas.microsoft.com/office/drawing/2014/main" id="{0E8CB617-0092-44A5-A9E8-3BBEECD0106B}"/>
              </a:ext>
            </a:extLst>
          </p:cNvPr>
          <p:cNvPicPr preferRelativeResize="0"/>
          <p:nvPr userDrawn="1"/>
        </p:nvPicPr>
        <p:blipFill rotWithShape="1">
          <a:blip r:embed="rId3">
            <a:alphaModFix/>
          </a:blip>
          <a:srcRect l="14915" r="13446"/>
          <a:stretch/>
        </p:blipFill>
        <p:spPr>
          <a:xfrm>
            <a:off x="2591158" y="982072"/>
            <a:ext cx="2236200" cy="2143200"/>
          </a:xfrm>
          <a:prstGeom prst="ellipse">
            <a:avLst/>
          </a:prstGeom>
          <a:noFill/>
          <a:ln w="38100" cap="flat" cmpd="sng">
            <a:solidFill>
              <a:schemeClr val="accent1">
                <a:lumMod val="75000"/>
              </a:schemeClr>
            </a:solidFill>
            <a:prstDash val="solid"/>
            <a:round/>
            <a:headEnd type="none" w="sm" len="sm"/>
            <a:tailEnd type="none" w="sm" len="sm"/>
          </a:ln>
        </p:spPr>
      </p:pic>
      <p:pic>
        <p:nvPicPr>
          <p:cNvPr id="12" name="Google Shape;72;p12">
            <a:extLst>
              <a:ext uri="{FF2B5EF4-FFF2-40B4-BE49-F238E27FC236}">
                <a16:creationId xmlns:a16="http://schemas.microsoft.com/office/drawing/2014/main" id="{587682C2-512C-47F3-8851-EDF659BD9813}"/>
              </a:ext>
            </a:extLst>
          </p:cNvPr>
          <p:cNvPicPr preferRelativeResize="0"/>
          <p:nvPr userDrawn="1"/>
        </p:nvPicPr>
        <p:blipFill>
          <a:blip r:embed="rId4">
            <a:alphaModFix/>
          </a:blip>
          <a:stretch>
            <a:fillRect/>
          </a:stretch>
        </p:blipFill>
        <p:spPr>
          <a:xfrm>
            <a:off x="4316642" y="982072"/>
            <a:ext cx="2236200" cy="2143200"/>
          </a:xfrm>
          <a:prstGeom prst="ellipse">
            <a:avLst/>
          </a:prstGeom>
          <a:noFill/>
          <a:ln w="38100" cap="flat" cmpd="sng">
            <a:solidFill>
              <a:schemeClr val="accent1">
                <a:lumMod val="75000"/>
              </a:schemeClr>
            </a:solidFill>
            <a:prstDash val="solid"/>
            <a:round/>
            <a:headEnd type="none" w="sm" len="sm"/>
            <a:tailEnd type="none" w="sm" len="sm"/>
          </a:ln>
        </p:spPr>
      </p:pic>
      <p:pic>
        <p:nvPicPr>
          <p:cNvPr id="13" name="Google Shape;73;p12">
            <a:extLst>
              <a:ext uri="{FF2B5EF4-FFF2-40B4-BE49-F238E27FC236}">
                <a16:creationId xmlns:a16="http://schemas.microsoft.com/office/drawing/2014/main" id="{6DE8A822-950F-487A-9B20-F590509881AE}"/>
              </a:ext>
            </a:extLst>
          </p:cNvPr>
          <p:cNvPicPr preferRelativeResize="0"/>
          <p:nvPr userDrawn="1"/>
        </p:nvPicPr>
        <p:blipFill>
          <a:blip r:embed="rId5">
            <a:alphaModFix/>
          </a:blip>
          <a:stretch>
            <a:fillRect/>
          </a:stretch>
        </p:blipFill>
        <p:spPr>
          <a:xfrm>
            <a:off x="6042125" y="982072"/>
            <a:ext cx="2143200" cy="2143200"/>
          </a:xfrm>
          <a:prstGeom prst="ellipse">
            <a:avLst/>
          </a:prstGeom>
          <a:noFill/>
          <a:ln w="38100" cap="flat" cmpd="sng">
            <a:solidFill>
              <a:schemeClr val="accent1">
                <a:lumMod val="75000"/>
              </a:schemeClr>
            </a:solidFill>
            <a:prstDash val="solid"/>
            <a:round/>
            <a:headEnd type="none" w="sm" len="sm"/>
            <a:tailEnd type="none" w="sm" len="sm"/>
          </a:ln>
        </p:spPr>
      </p:pic>
      <p:sp>
        <p:nvSpPr>
          <p:cNvPr id="14" name="TextBox 13">
            <a:extLst>
              <a:ext uri="{FF2B5EF4-FFF2-40B4-BE49-F238E27FC236}">
                <a16:creationId xmlns:a16="http://schemas.microsoft.com/office/drawing/2014/main" id="{2DA43612-76EF-43EA-AE8F-215515F461DB}"/>
              </a:ext>
            </a:extLst>
          </p:cNvPr>
          <p:cNvSpPr txBox="1"/>
          <p:nvPr userDrawn="1"/>
        </p:nvSpPr>
        <p:spPr>
          <a:xfrm>
            <a:off x="685800" y="3604437"/>
            <a:ext cx="7772400" cy="646331"/>
          </a:xfrm>
          <a:prstGeom prst="rect">
            <a:avLst/>
          </a:prstGeom>
          <a:noFill/>
        </p:spPr>
        <p:txBody>
          <a:bodyPr wrap="square" rtlCol="0" anchor="ctr">
            <a:spAutoFit/>
          </a:bodyPr>
          <a:lstStyle/>
          <a:p>
            <a:pPr algn="ctr"/>
            <a:r>
              <a:rPr lang="en-US" sz="3600" dirty="0">
                <a:solidFill>
                  <a:schemeClr val="bg1"/>
                </a:solidFill>
                <a:latin typeface="+mj-lt"/>
              </a:rPr>
              <a:t>Introduction to Data Management</a:t>
            </a:r>
          </a:p>
        </p:txBody>
      </p:sp>
      <p:sp>
        <p:nvSpPr>
          <p:cNvPr id="15" name="TextBox 14">
            <a:extLst>
              <a:ext uri="{FF2B5EF4-FFF2-40B4-BE49-F238E27FC236}">
                <a16:creationId xmlns:a16="http://schemas.microsoft.com/office/drawing/2014/main" id="{EB18D921-320C-42CC-B12D-D33B2773A1F7}"/>
              </a:ext>
            </a:extLst>
          </p:cNvPr>
          <p:cNvSpPr txBox="1"/>
          <p:nvPr userDrawn="1"/>
        </p:nvSpPr>
        <p:spPr>
          <a:xfrm>
            <a:off x="685802" y="5270352"/>
            <a:ext cx="7772398" cy="1200329"/>
          </a:xfrm>
          <a:prstGeom prst="rect">
            <a:avLst/>
          </a:prstGeom>
          <a:noFill/>
        </p:spPr>
        <p:txBody>
          <a:bodyPr wrap="square" rtlCol="0">
            <a:spAutoFit/>
          </a:bodyPr>
          <a:lstStyle/>
          <a:p>
            <a:pPr algn="ctr"/>
            <a:r>
              <a:rPr lang="en-US" dirty="0"/>
              <a:t>Jonathan </a:t>
            </a:r>
            <a:r>
              <a:rPr lang="en-US" dirty="0" err="1"/>
              <a:t>Leang</a:t>
            </a:r>
            <a:endParaRPr lang="en-US" dirty="0"/>
          </a:p>
          <a:p>
            <a:pPr algn="ctr"/>
            <a:endParaRPr lang="en-US" dirty="0"/>
          </a:p>
          <a:p>
            <a:pPr algn="ctr"/>
            <a:r>
              <a:rPr lang="en-US" dirty="0"/>
              <a:t>Paul G. Allen School of Computer Science and Engineering</a:t>
            </a:r>
          </a:p>
          <a:p>
            <a:pPr algn="ctr"/>
            <a:r>
              <a:rPr lang="en-US" dirty="0"/>
              <a:t>University of Washington, Seattle</a:t>
            </a:r>
          </a:p>
        </p:txBody>
      </p:sp>
    </p:spTree>
    <p:extLst>
      <p:ext uri="{BB962C8B-B14F-4D97-AF65-F5344CB8AC3E}">
        <p14:creationId xmlns:p14="http://schemas.microsoft.com/office/powerpoint/2010/main" val="259233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A05053-3015-3344-B322-39F4266EAB5E}" type="datetime4">
              <a:rPr lang="en-US" smtClean="0"/>
              <a:t>February 15, 2022</a:t>
            </a:fld>
            <a:endParaRPr lang="en-US"/>
          </a:p>
        </p:txBody>
      </p:sp>
      <p:sp>
        <p:nvSpPr>
          <p:cNvPr id="4" name="Footer Placeholder 3"/>
          <p:cNvSpPr>
            <a:spLocks noGrp="1"/>
          </p:cNvSpPr>
          <p:nvPr>
            <p:ph type="ftr" sz="quarter" idx="11"/>
          </p:nvPr>
        </p:nvSpPr>
        <p:spPr/>
        <p:txBody>
          <a:bodyPr/>
          <a:lstStyle/>
          <a:p>
            <a:r>
              <a:rPr lang="en-US"/>
              <a:t>CSE 444 - Winter 2022</a:t>
            </a:r>
          </a:p>
        </p:txBody>
      </p:sp>
      <p:sp>
        <p:nvSpPr>
          <p:cNvPr id="5" name="Slide Number Placeholder 4"/>
          <p:cNvSpPr>
            <a:spLocks noGrp="1"/>
          </p:cNvSpPr>
          <p:nvPr>
            <p:ph type="sldNum" sz="quarter" idx="12"/>
          </p:nvPr>
        </p:nvSpPr>
        <p:spPr/>
        <p:txBody>
          <a:bodyPr/>
          <a:lstStyle/>
          <a:p>
            <a:fld id="{9F5A8679-A07E-414A-A745-969A7D0FCC7D}" type="slidenum">
              <a:rPr lang="en-US" smtClean="0"/>
              <a:t>‹#›</a:t>
            </a:fld>
            <a:endParaRPr lang="en-US"/>
          </a:p>
        </p:txBody>
      </p:sp>
      <p:sp>
        <p:nvSpPr>
          <p:cNvPr id="6" name="Title 1">
            <a:extLst>
              <a:ext uri="{FF2B5EF4-FFF2-40B4-BE49-F238E27FC236}">
                <a16:creationId xmlns:a16="http://schemas.microsoft.com/office/drawing/2014/main" id="{853FA2E1-FD3C-4991-8C01-2907634456E9}"/>
              </a:ext>
            </a:extLst>
          </p:cNvPr>
          <p:cNvSpPr>
            <a:spLocks noGrp="1"/>
          </p:cNvSpPr>
          <p:nvPr>
            <p:ph type="title"/>
          </p:nvPr>
        </p:nvSpPr>
        <p:spPr>
          <a:xfrm>
            <a:off x="0" y="0"/>
            <a:ext cx="9144000" cy="681037"/>
          </a:xfrm>
        </p:spPr>
        <p:txBody>
          <a:bodyPr anchor="b">
            <a:no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2592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ought Exercis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E9DBB9-FA79-4C9E-8D71-A08DAE832502}"/>
              </a:ext>
            </a:extLst>
          </p:cNvPr>
          <p:cNvSpPr>
            <a:spLocks noGrp="1"/>
          </p:cNvSpPr>
          <p:nvPr>
            <p:ph type="dt" sz="half" idx="10"/>
          </p:nvPr>
        </p:nvSpPr>
        <p:spPr/>
        <p:txBody>
          <a:bodyPr/>
          <a:lstStyle/>
          <a:p>
            <a:fld id="{833C6CA7-802F-B142-9F1F-D34AE503DCC6}" type="datetime4">
              <a:rPr lang="en-US" smtClean="0"/>
              <a:t>February 15, 2022</a:t>
            </a:fld>
            <a:endParaRPr lang="en-US" dirty="0"/>
          </a:p>
        </p:txBody>
      </p:sp>
      <p:sp>
        <p:nvSpPr>
          <p:cNvPr id="4" name="Footer Placeholder 3">
            <a:extLst>
              <a:ext uri="{FF2B5EF4-FFF2-40B4-BE49-F238E27FC236}">
                <a16:creationId xmlns:a16="http://schemas.microsoft.com/office/drawing/2014/main" id="{664CDEFB-712F-4EFD-8BAE-93BC324A377C}"/>
              </a:ext>
            </a:extLst>
          </p:cNvPr>
          <p:cNvSpPr>
            <a:spLocks noGrp="1"/>
          </p:cNvSpPr>
          <p:nvPr>
            <p:ph type="ftr" sz="quarter" idx="11"/>
          </p:nvPr>
        </p:nvSpPr>
        <p:spPr/>
        <p:txBody>
          <a:bodyPr/>
          <a:lstStyle/>
          <a:p>
            <a:r>
              <a:rPr lang="en-US"/>
              <a:t>CSE 444 - Winter 2022</a:t>
            </a:r>
            <a:endParaRPr lang="en-US" dirty="0"/>
          </a:p>
        </p:txBody>
      </p:sp>
      <p:sp>
        <p:nvSpPr>
          <p:cNvPr id="5" name="Slide Number Placeholder 4">
            <a:extLst>
              <a:ext uri="{FF2B5EF4-FFF2-40B4-BE49-F238E27FC236}">
                <a16:creationId xmlns:a16="http://schemas.microsoft.com/office/drawing/2014/main" id="{5BC9B2A5-BF95-4C7A-8F8D-F0A8AF49E9BC}"/>
              </a:ext>
            </a:extLst>
          </p:cNvPr>
          <p:cNvSpPr>
            <a:spLocks noGrp="1"/>
          </p:cNvSpPr>
          <p:nvPr>
            <p:ph type="sldNum" sz="quarter" idx="12"/>
          </p:nvPr>
        </p:nvSpPr>
        <p:spPr/>
        <p:txBody>
          <a:bodyPr/>
          <a:lstStyle/>
          <a:p>
            <a:fld id="{9F5A8679-A07E-414A-A745-969A7D0FCC7D}" type="slidenum">
              <a:rPr lang="en-US" smtClean="0"/>
              <a:pPr/>
              <a:t>‹#›</a:t>
            </a:fld>
            <a:endParaRPr lang="en-US" dirty="0"/>
          </a:p>
        </p:txBody>
      </p:sp>
      <p:pic>
        <p:nvPicPr>
          <p:cNvPr id="10" name="Graphic 9" descr="Brain">
            <a:extLst>
              <a:ext uri="{FF2B5EF4-FFF2-40B4-BE49-F238E27FC236}">
                <a16:creationId xmlns:a16="http://schemas.microsoft.com/office/drawing/2014/main" id="{A67A6281-F413-49A2-BD12-4632055139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293" y="-68836"/>
            <a:ext cx="818707" cy="818707"/>
          </a:xfrm>
          <a:prstGeom prst="rect">
            <a:avLst/>
          </a:prstGeom>
        </p:spPr>
      </p:pic>
      <p:sp>
        <p:nvSpPr>
          <p:cNvPr id="15" name="Text Placeholder 14">
            <a:extLst>
              <a:ext uri="{FF2B5EF4-FFF2-40B4-BE49-F238E27FC236}">
                <a16:creationId xmlns:a16="http://schemas.microsoft.com/office/drawing/2014/main" id="{4D69A85C-AA04-412C-A9E8-00A2BC9044C6}"/>
              </a:ext>
            </a:extLst>
          </p:cNvPr>
          <p:cNvSpPr>
            <a:spLocks noGrp="1"/>
          </p:cNvSpPr>
          <p:nvPr>
            <p:ph type="body" sz="quarter" idx="13" hasCustomPrompt="1"/>
          </p:nvPr>
        </p:nvSpPr>
        <p:spPr>
          <a:xfrm>
            <a:off x="308344" y="1020819"/>
            <a:ext cx="8527311" cy="819150"/>
          </a:xfrm>
        </p:spPr>
        <p:txBody>
          <a:bodyPr>
            <a:normAutofit/>
          </a:bodyPr>
          <a:lstStyle>
            <a:lvl1pPr marL="0" indent="0" algn="ctr">
              <a:buNone/>
              <a:defRPr sz="2400"/>
            </a:lvl1pPr>
          </a:lstStyle>
          <a:p>
            <a:pPr lvl="0"/>
            <a:r>
              <a:rPr lang="en-US" dirty="0"/>
              <a:t>Context and Question</a:t>
            </a:r>
          </a:p>
        </p:txBody>
      </p:sp>
      <p:sp>
        <p:nvSpPr>
          <p:cNvPr id="16" name="TextBox 15">
            <a:extLst>
              <a:ext uri="{FF2B5EF4-FFF2-40B4-BE49-F238E27FC236}">
                <a16:creationId xmlns:a16="http://schemas.microsoft.com/office/drawing/2014/main" id="{AF20D76A-7431-4A51-ABBB-089C4A9A2E87}"/>
              </a:ext>
            </a:extLst>
          </p:cNvPr>
          <p:cNvSpPr txBox="1"/>
          <p:nvPr userDrawn="1"/>
        </p:nvSpPr>
        <p:spPr>
          <a:xfrm>
            <a:off x="0" y="39466"/>
            <a:ext cx="3614057" cy="646331"/>
          </a:xfrm>
          <a:prstGeom prst="rect">
            <a:avLst/>
          </a:prstGeom>
          <a:noFill/>
        </p:spPr>
        <p:txBody>
          <a:bodyPr wrap="square" rtlCol="0" anchor="b">
            <a:spAutoFit/>
          </a:bodyPr>
          <a:lstStyle/>
          <a:p>
            <a:r>
              <a:rPr lang="en-US" sz="3600" dirty="0">
                <a:solidFill>
                  <a:schemeClr val="bg1"/>
                </a:solidFill>
                <a:latin typeface="+mj-lt"/>
              </a:rPr>
              <a:t>Think About This</a:t>
            </a:r>
          </a:p>
        </p:txBody>
      </p:sp>
    </p:spTree>
    <p:extLst>
      <p:ext uri="{BB962C8B-B14F-4D97-AF65-F5344CB8AC3E}">
        <p14:creationId xmlns:p14="http://schemas.microsoft.com/office/powerpoint/2010/main" val="187646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25" y="1020725"/>
            <a:ext cx="8474149" cy="522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075BF3-3F2C-334E-AF69-483CEAD0A04A}"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CSE 444 - Winter 2022</a:t>
            </a:r>
          </a:p>
        </p:txBody>
      </p:sp>
      <p:sp>
        <p:nvSpPr>
          <p:cNvPr id="6" name="Slide Number Placeholder 5"/>
          <p:cNvSpPr>
            <a:spLocks noGrp="1"/>
          </p:cNvSpPr>
          <p:nvPr>
            <p:ph type="sldNum" sz="quarter" idx="12"/>
          </p:nvPr>
        </p:nvSpPr>
        <p:spPr/>
        <p:txBody>
          <a:bodyPr/>
          <a:lstStyle/>
          <a:p>
            <a:fld id="{9F5A8679-A07E-414A-A745-969A7D0FCC7D}" type="slidenum">
              <a:rPr lang="en-US" smtClean="0"/>
              <a:t>‹#›</a:t>
            </a:fld>
            <a:endParaRPr lang="en-US"/>
          </a:p>
        </p:txBody>
      </p:sp>
      <p:sp>
        <p:nvSpPr>
          <p:cNvPr id="7" name="TextBox 6">
            <a:extLst>
              <a:ext uri="{FF2B5EF4-FFF2-40B4-BE49-F238E27FC236}">
                <a16:creationId xmlns:a16="http://schemas.microsoft.com/office/drawing/2014/main" id="{F2700A3F-A25D-4415-A62E-794BE543F58D}"/>
              </a:ext>
            </a:extLst>
          </p:cNvPr>
          <p:cNvSpPr txBox="1"/>
          <p:nvPr userDrawn="1"/>
        </p:nvSpPr>
        <p:spPr>
          <a:xfrm>
            <a:off x="0" y="39466"/>
            <a:ext cx="4017523" cy="646331"/>
          </a:xfrm>
          <a:prstGeom prst="rect">
            <a:avLst/>
          </a:prstGeom>
          <a:noFill/>
        </p:spPr>
        <p:txBody>
          <a:bodyPr wrap="square" rtlCol="0" anchor="b">
            <a:spAutoFit/>
          </a:bodyPr>
          <a:lstStyle/>
          <a:p>
            <a:r>
              <a:rPr lang="en-US" sz="3600" dirty="0">
                <a:solidFill>
                  <a:schemeClr val="bg1"/>
                </a:solidFill>
                <a:latin typeface="+mj-lt"/>
              </a:rPr>
              <a:t>On A Practical Note</a:t>
            </a:r>
          </a:p>
        </p:txBody>
      </p:sp>
      <p:pic>
        <p:nvPicPr>
          <p:cNvPr id="9" name="Graphic 8" descr="Mining Tools">
            <a:extLst>
              <a:ext uri="{FF2B5EF4-FFF2-40B4-BE49-F238E27FC236}">
                <a16:creationId xmlns:a16="http://schemas.microsoft.com/office/drawing/2014/main" id="{59BA3158-53EA-4D4E-8C0E-D4E10E2EA9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7814" y="36789"/>
            <a:ext cx="646331" cy="646331"/>
          </a:xfrm>
          <a:prstGeom prst="rect">
            <a:avLst/>
          </a:prstGeom>
        </p:spPr>
      </p:pic>
    </p:spTree>
    <p:extLst>
      <p:ext uri="{BB962C8B-B14F-4D97-AF65-F5344CB8AC3E}">
        <p14:creationId xmlns:p14="http://schemas.microsoft.com/office/powerpoint/2010/main" val="50485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1037"/>
          </a:xfrm>
        </p:spPr>
        <p:txBody>
          <a:bodyPr anchor="b">
            <a:no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925" y="1020725"/>
            <a:ext cx="8474149" cy="5220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1002-B5ED-7A43-9D9F-381BCFC898E5}"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CSE 444 - Winter 2022</a:t>
            </a:r>
          </a:p>
        </p:txBody>
      </p:sp>
      <p:sp>
        <p:nvSpPr>
          <p:cNvPr id="6" name="Slide Number Placeholder 5"/>
          <p:cNvSpPr>
            <a:spLocks noGrp="1"/>
          </p:cNvSpPr>
          <p:nvPr>
            <p:ph type="sldNum" sz="quarter" idx="12"/>
          </p:nvPr>
        </p:nvSpPr>
        <p:spPr/>
        <p:txBody>
          <a:bodyPr/>
          <a:lstStyle/>
          <a:p>
            <a:fld id="{9F5A8679-A07E-414A-A745-969A7D0FCC7D}" type="slidenum">
              <a:rPr lang="en-US" smtClean="0"/>
              <a:t>‹#›</a:t>
            </a:fld>
            <a:endParaRPr lang="en-US"/>
          </a:p>
        </p:txBody>
      </p:sp>
    </p:spTree>
    <p:extLst>
      <p:ext uri="{BB962C8B-B14F-4D97-AF65-F5344CB8AC3E}">
        <p14:creationId xmlns:p14="http://schemas.microsoft.com/office/powerpoint/2010/main" val="366755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06FC7C-5B29-4C43-ACD1-6C21AFC3116D}"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CSE 444 - Winter 2022</a:t>
            </a:r>
          </a:p>
        </p:txBody>
      </p:sp>
      <p:sp>
        <p:nvSpPr>
          <p:cNvPr id="7" name="Slide Number Placeholder 6"/>
          <p:cNvSpPr>
            <a:spLocks noGrp="1"/>
          </p:cNvSpPr>
          <p:nvPr>
            <p:ph type="sldNum" sz="quarter" idx="12"/>
          </p:nvPr>
        </p:nvSpPr>
        <p:spPr/>
        <p:txBody>
          <a:bodyPr/>
          <a:lstStyle/>
          <a:p>
            <a:fld id="{9F5A8679-A07E-414A-A745-969A7D0FCC7D}" type="slidenum">
              <a:rPr lang="en-US" smtClean="0"/>
              <a:t>‹#›</a:t>
            </a:fld>
            <a:endParaRPr lang="en-US"/>
          </a:p>
        </p:txBody>
      </p:sp>
      <p:sp>
        <p:nvSpPr>
          <p:cNvPr id="8" name="Title 1">
            <a:extLst>
              <a:ext uri="{FF2B5EF4-FFF2-40B4-BE49-F238E27FC236}">
                <a16:creationId xmlns:a16="http://schemas.microsoft.com/office/drawing/2014/main" id="{B2910662-2471-4409-A85A-D7391CEE924A}"/>
              </a:ext>
            </a:extLst>
          </p:cNvPr>
          <p:cNvSpPr>
            <a:spLocks noGrp="1"/>
          </p:cNvSpPr>
          <p:nvPr>
            <p:ph type="title"/>
          </p:nvPr>
        </p:nvSpPr>
        <p:spPr>
          <a:xfrm>
            <a:off x="0" y="0"/>
            <a:ext cx="9144000" cy="681037"/>
          </a:xfrm>
        </p:spPr>
        <p:txBody>
          <a:bodyPr anchor="b">
            <a:noAutofit/>
          </a:bodyPr>
          <a:lstStyle>
            <a:lvl1pPr>
              <a:defRPr sz="3600">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76A7D46B-7033-4BA6-A980-AE9001514B24}"/>
              </a:ext>
            </a:extLst>
          </p:cNvPr>
          <p:cNvSpPr>
            <a:spLocks noGrp="1"/>
          </p:cNvSpPr>
          <p:nvPr>
            <p:ph idx="1"/>
          </p:nvPr>
        </p:nvSpPr>
        <p:spPr>
          <a:xfrm>
            <a:off x="334926" y="1020725"/>
            <a:ext cx="4120116" cy="5220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E2A6994-5056-4657-B6E8-CDFBAF7B5F38}"/>
              </a:ext>
            </a:extLst>
          </p:cNvPr>
          <p:cNvSpPr>
            <a:spLocks noGrp="1"/>
          </p:cNvSpPr>
          <p:nvPr>
            <p:ph idx="13"/>
          </p:nvPr>
        </p:nvSpPr>
        <p:spPr>
          <a:xfrm>
            <a:off x="4688960" y="1020725"/>
            <a:ext cx="4120117" cy="5220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594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925" y="776176"/>
            <a:ext cx="4120116"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4688960" y="776176"/>
            <a:ext cx="4120115"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fld id="{415D785A-8D02-6346-A9F9-F5532330F644}" type="datetime4">
              <a:rPr lang="en-US" smtClean="0"/>
              <a:t>February 15, 2022</a:t>
            </a:fld>
            <a:endParaRPr lang="en-US"/>
          </a:p>
        </p:txBody>
      </p:sp>
      <p:sp>
        <p:nvSpPr>
          <p:cNvPr id="8" name="Footer Placeholder 7"/>
          <p:cNvSpPr>
            <a:spLocks noGrp="1"/>
          </p:cNvSpPr>
          <p:nvPr>
            <p:ph type="ftr" sz="quarter" idx="11"/>
          </p:nvPr>
        </p:nvSpPr>
        <p:spPr/>
        <p:txBody>
          <a:bodyPr/>
          <a:lstStyle/>
          <a:p>
            <a:r>
              <a:rPr lang="en-US"/>
              <a:t>CSE 444 - Winter 2022</a:t>
            </a:r>
          </a:p>
        </p:txBody>
      </p:sp>
      <p:sp>
        <p:nvSpPr>
          <p:cNvPr id="9" name="Slide Number Placeholder 8"/>
          <p:cNvSpPr>
            <a:spLocks noGrp="1"/>
          </p:cNvSpPr>
          <p:nvPr>
            <p:ph type="sldNum" sz="quarter" idx="12"/>
          </p:nvPr>
        </p:nvSpPr>
        <p:spPr/>
        <p:txBody>
          <a:bodyPr/>
          <a:lstStyle/>
          <a:p>
            <a:fld id="{9F5A8679-A07E-414A-A745-969A7D0FCC7D}" type="slidenum">
              <a:rPr lang="en-US" smtClean="0"/>
              <a:t>‹#›</a:t>
            </a:fld>
            <a:endParaRPr lang="en-US"/>
          </a:p>
        </p:txBody>
      </p:sp>
      <p:sp>
        <p:nvSpPr>
          <p:cNvPr id="10" name="Title 1">
            <a:extLst>
              <a:ext uri="{FF2B5EF4-FFF2-40B4-BE49-F238E27FC236}">
                <a16:creationId xmlns:a16="http://schemas.microsoft.com/office/drawing/2014/main" id="{049573DF-4902-4313-8F55-97F06B0304A7}"/>
              </a:ext>
            </a:extLst>
          </p:cNvPr>
          <p:cNvSpPr>
            <a:spLocks noGrp="1"/>
          </p:cNvSpPr>
          <p:nvPr>
            <p:ph type="title"/>
          </p:nvPr>
        </p:nvSpPr>
        <p:spPr>
          <a:xfrm>
            <a:off x="0" y="0"/>
            <a:ext cx="9144000" cy="681037"/>
          </a:xfrm>
        </p:spPr>
        <p:txBody>
          <a:bodyPr anchor="b">
            <a:noAutofit/>
          </a:bodyPr>
          <a:lstStyle>
            <a:lvl1pPr>
              <a:defRPr sz="3600">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E96B5560-FB33-4157-809F-3DACDFD3F91F}"/>
              </a:ext>
            </a:extLst>
          </p:cNvPr>
          <p:cNvSpPr>
            <a:spLocks noGrp="1"/>
          </p:cNvSpPr>
          <p:nvPr>
            <p:ph idx="13"/>
          </p:nvPr>
        </p:nvSpPr>
        <p:spPr>
          <a:xfrm>
            <a:off x="334925" y="1552353"/>
            <a:ext cx="4120117" cy="46889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CB77EF24-5463-42AE-9CB6-1DD7E4E160B2}"/>
              </a:ext>
            </a:extLst>
          </p:cNvPr>
          <p:cNvSpPr>
            <a:spLocks noGrp="1"/>
          </p:cNvSpPr>
          <p:nvPr>
            <p:ph idx="14"/>
          </p:nvPr>
        </p:nvSpPr>
        <p:spPr>
          <a:xfrm>
            <a:off x="4688960" y="1552353"/>
            <a:ext cx="4120117" cy="46889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54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987426"/>
            <a:ext cx="2949178" cy="4881562"/>
          </a:xfrm>
        </p:spPr>
        <p:txBody>
          <a:bodyPr>
            <a:normAutofit/>
          </a:bodyPr>
          <a:lstStyle>
            <a:lvl1pPr marL="0" indent="0">
              <a:buNone/>
              <a:defRPr sz="18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066925D3-7B79-754F-BE50-A620836497E2}"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CSE 444 - Winter 2022</a:t>
            </a:r>
          </a:p>
        </p:txBody>
      </p:sp>
      <p:sp>
        <p:nvSpPr>
          <p:cNvPr id="7" name="Slide Number Placeholder 6"/>
          <p:cNvSpPr>
            <a:spLocks noGrp="1"/>
          </p:cNvSpPr>
          <p:nvPr>
            <p:ph type="sldNum" sz="quarter" idx="12"/>
          </p:nvPr>
        </p:nvSpPr>
        <p:spPr/>
        <p:txBody>
          <a:bodyPr/>
          <a:lstStyle/>
          <a:p>
            <a:fld id="{9F5A8679-A07E-414A-A745-969A7D0FCC7D}" type="slidenum">
              <a:rPr lang="en-US" smtClean="0"/>
              <a:t>‹#›</a:t>
            </a:fld>
            <a:endParaRPr lang="en-US"/>
          </a:p>
        </p:txBody>
      </p:sp>
      <p:sp>
        <p:nvSpPr>
          <p:cNvPr id="8" name="Title 1">
            <a:extLst>
              <a:ext uri="{FF2B5EF4-FFF2-40B4-BE49-F238E27FC236}">
                <a16:creationId xmlns:a16="http://schemas.microsoft.com/office/drawing/2014/main" id="{815CB760-4791-471E-803B-668E7A01D370}"/>
              </a:ext>
            </a:extLst>
          </p:cNvPr>
          <p:cNvSpPr>
            <a:spLocks noGrp="1"/>
          </p:cNvSpPr>
          <p:nvPr>
            <p:ph type="title"/>
          </p:nvPr>
        </p:nvSpPr>
        <p:spPr>
          <a:xfrm>
            <a:off x="0" y="0"/>
            <a:ext cx="9144000" cy="681037"/>
          </a:xfrm>
        </p:spPr>
        <p:txBody>
          <a:bodyPr anchor="b">
            <a:no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059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BF47BD1-D2CE-4881-8329-CE0529821AF8}"/>
              </a:ext>
            </a:extLst>
          </p:cNvPr>
          <p:cNvSpPr/>
          <p:nvPr userDrawn="1"/>
        </p:nvSpPr>
        <p:spPr>
          <a:xfrm>
            <a:off x="0" y="6584316"/>
            <a:ext cx="2686050" cy="274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DAEDA3AE-031D-4520-8EA5-3C8CC6CB0110}"/>
              </a:ext>
            </a:extLst>
          </p:cNvPr>
          <p:cNvSpPr/>
          <p:nvPr userDrawn="1"/>
        </p:nvSpPr>
        <p:spPr>
          <a:xfrm>
            <a:off x="6457950" y="6584316"/>
            <a:ext cx="268605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Rectangle 8">
            <a:extLst>
              <a:ext uri="{FF2B5EF4-FFF2-40B4-BE49-F238E27FC236}">
                <a16:creationId xmlns:a16="http://schemas.microsoft.com/office/drawing/2014/main" id="{0AB3BC64-8BEC-4026-87D2-09FBE0DD83C5}"/>
              </a:ext>
            </a:extLst>
          </p:cNvPr>
          <p:cNvSpPr/>
          <p:nvPr userDrawn="1"/>
        </p:nvSpPr>
        <p:spPr>
          <a:xfrm>
            <a:off x="2686051" y="6583680"/>
            <a:ext cx="3771899"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Date Placeholder 3"/>
          <p:cNvSpPr>
            <a:spLocks noGrp="1"/>
          </p:cNvSpPr>
          <p:nvPr>
            <p:ph type="dt" sz="half" idx="2"/>
          </p:nvPr>
        </p:nvSpPr>
        <p:spPr>
          <a:xfrm>
            <a:off x="1" y="6578917"/>
            <a:ext cx="2057400" cy="274320"/>
          </a:xfrm>
          <a:prstGeom prst="rect">
            <a:avLst/>
          </a:prstGeom>
        </p:spPr>
        <p:txBody>
          <a:bodyPr vert="horz" lIns="91440" tIns="45720" rIns="91440" bIns="45720" rtlCol="0" anchor="ctr"/>
          <a:lstStyle>
            <a:lvl1pPr algn="l">
              <a:defRPr sz="1200">
                <a:solidFill>
                  <a:schemeClr val="bg1"/>
                </a:solidFill>
              </a:defRPr>
            </a:lvl1pPr>
          </a:lstStyle>
          <a:p>
            <a:fld id="{3488116F-B172-C946-AEBF-C378CEF9FC3B}" type="datetime4">
              <a:rPr lang="en-US" smtClean="0"/>
              <a:t>February 15, 2022</a:t>
            </a:fld>
            <a:endParaRPr lang="en-US" dirty="0"/>
          </a:p>
        </p:txBody>
      </p:sp>
      <p:sp>
        <p:nvSpPr>
          <p:cNvPr id="5" name="Footer Placeholder 4"/>
          <p:cNvSpPr>
            <a:spLocks noGrp="1"/>
          </p:cNvSpPr>
          <p:nvPr>
            <p:ph type="ftr" sz="quarter" idx="3"/>
          </p:nvPr>
        </p:nvSpPr>
        <p:spPr>
          <a:xfrm>
            <a:off x="3028950" y="6578916"/>
            <a:ext cx="3086100" cy="274319"/>
          </a:xfrm>
          <a:prstGeom prst="rect">
            <a:avLst/>
          </a:prstGeom>
        </p:spPr>
        <p:txBody>
          <a:bodyPr vert="horz" lIns="91440" tIns="45720" rIns="91440" bIns="45720" rtlCol="0" anchor="ctr"/>
          <a:lstStyle>
            <a:lvl1pPr algn="ctr">
              <a:defRPr sz="1200">
                <a:solidFill>
                  <a:schemeClr val="bg1"/>
                </a:solidFill>
              </a:defRPr>
            </a:lvl1pPr>
          </a:lstStyle>
          <a:p>
            <a:r>
              <a:rPr lang="en-US"/>
              <a:t>CSE 444 - Winter 2022</a:t>
            </a:r>
            <a:endParaRPr lang="en-US" dirty="0"/>
          </a:p>
        </p:txBody>
      </p:sp>
      <p:sp>
        <p:nvSpPr>
          <p:cNvPr id="6" name="Slide Number Placeholder 5"/>
          <p:cNvSpPr>
            <a:spLocks noGrp="1"/>
          </p:cNvSpPr>
          <p:nvPr>
            <p:ph type="sldNum" sz="quarter" idx="4"/>
          </p:nvPr>
        </p:nvSpPr>
        <p:spPr>
          <a:xfrm>
            <a:off x="7086600" y="6578917"/>
            <a:ext cx="2057400" cy="274320"/>
          </a:xfrm>
          <a:prstGeom prst="rect">
            <a:avLst/>
          </a:prstGeom>
        </p:spPr>
        <p:txBody>
          <a:bodyPr vert="horz" lIns="91440" tIns="45720" rIns="91440" bIns="45720" rtlCol="0" anchor="ctr"/>
          <a:lstStyle>
            <a:lvl1pPr algn="r">
              <a:defRPr sz="1200">
                <a:solidFill>
                  <a:schemeClr val="bg1"/>
                </a:solidFill>
              </a:defRPr>
            </a:lvl1pPr>
          </a:lstStyle>
          <a:p>
            <a:fld id="{9F5A8679-A07E-414A-A745-969A7D0FCC7D}" type="slidenum">
              <a:rPr lang="en-US" smtClean="0"/>
              <a:pPr/>
              <a:t>‹#›</a:t>
            </a:fld>
            <a:endParaRPr lang="en-US" dirty="0"/>
          </a:p>
        </p:txBody>
      </p:sp>
      <p:sp>
        <p:nvSpPr>
          <p:cNvPr id="11" name="Rectangle 10">
            <a:extLst>
              <a:ext uri="{FF2B5EF4-FFF2-40B4-BE49-F238E27FC236}">
                <a16:creationId xmlns:a16="http://schemas.microsoft.com/office/drawing/2014/main" id="{F1122162-7227-4E84-9C0F-71DCF51A4E14}"/>
              </a:ext>
            </a:extLst>
          </p:cNvPr>
          <p:cNvSpPr/>
          <p:nvPr userDrawn="1"/>
        </p:nvSpPr>
        <p:spPr>
          <a:xfrm>
            <a:off x="0" y="1"/>
            <a:ext cx="9144000" cy="68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9144000" cy="681037"/>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8033499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0" r:id="rId3"/>
    <p:sldLayoutId id="2147483671" r:id="rId4"/>
    <p:sldLayoutId id="2147483662" r:id="rId5"/>
    <p:sldLayoutId id="2147483664" r:id="rId6"/>
    <p:sldLayoutId id="2147483665" r:id="rId7"/>
    <p:sldLayoutId id="2147483669" r:id="rId8"/>
  </p:sldLayoutIdLst>
  <p:hf hdr="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B5EE-580C-0E40-97D8-3F02AC10437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6C8249A-DEDC-E240-AED7-0CD1519A26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3999" cy="6589171"/>
          </a:xfrm>
        </p:spPr>
      </p:pic>
      <p:sp>
        <p:nvSpPr>
          <p:cNvPr id="5" name="Slide Number Placeholder 4">
            <a:extLst>
              <a:ext uri="{FF2B5EF4-FFF2-40B4-BE49-F238E27FC236}">
                <a16:creationId xmlns:a16="http://schemas.microsoft.com/office/drawing/2014/main" id="{231D7BB5-0B1F-E848-9265-6CA055E41D55}"/>
              </a:ext>
            </a:extLst>
          </p:cNvPr>
          <p:cNvSpPr>
            <a:spLocks noGrp="1"/>
          </p:cNvSpPr>
          <p:nvPr>
            <p:ph type="sldNum" sz="quarter" idx="12"/>
          </p:nvPr>
        </p:nvSpPr>
        <p:spPr/>
        <p:txBody>
          <a:bodyPr/>
          <a:lstStyle/>
          <a:p>
            <a:fld id="{9F5A8679-A07E-414A-A745-969A7D0FCC7D}" type="slidenum">
              <a:rPr lang="en-US" smtClean="0"/>
              <a:t>1</a:t>
            </a:fld>
            <a:endParaRPr lang="en-US"/>
          </a:p>
        </p:txBody>
      </p:sp>
      <p:sp>
        <p:nvSpPr>
          <p:cNvPr id="3" name="Date Placeholder 2">
            <a:extLst>
              <a:ext uri="{FF2B5EF4-FFF2-40B4-BE49-F238E27FC236}">
                <a16:creationId xmlns:a16="http://schemas.microsoft.com/office/drawing/2014/main" id="{1842E519-20F4-E849-B28D-CC8D554B352F}"/>
              </a:ext>
            </a:extLst>
          </p:cNvPr>
          <p:cNvSpPr>
            <a:spLocks noGrp="1"/>
          </p:cNvSpPr>
          <p:nvPr>
            <p:ph type="dt" sz="half" idx="10"/>
          </p:nvPr>
        </p:nvSpPr>
        <p:spPr/>
        <p:txBody>
          <a:bodyPr/>
          <a:lstStyle/>
          <a:p>
            <a:fld id="{E0F8D807-505D-8949-956A-AF4CB5D4286E}" type="datetime4">
              <a:rPr lang="en-US" smtClean="0"/>
              <a:t>February 15, 2022</a:t>
            </a:fld>
            <a:endParaRPr lang="en-US" dirty="0"/>
          </a:p>
        </p:txBody>
      </p:sp>
      <p:sp>
        <p:nvSpPr>
          <p:cNvPr id="4" name="Rectangle 3">
            <a:extLst>
              <a:ext uri="{FF2B5EF4-FFF2-40B4-BE49-F238E27FC236}">
                <a16:creationId xmlns:a16="http://schemas.microsoft.com/office/drawing/2014/main" id="{5ACF428C-E6A7-EF44-91C2-E23CF47DC9EE}"/>
              </a:ext>
            </a:extLst>
          </p:cNvPr>
          <p:cNvSpPr/>
          <p:nvPr/>
        </p:nvSpPr>
        <p:spPr>
          <a:xfrm>
            <a:off x="769714" y="3564471"/>
            <a:ext cx="7604567" cy="636608"/>
          </a:xfrm>
          <a:prstGeom prst="rect">
            <a:avLst/>
          </a:prstGeom>
          <a:solidFill>
            <a:srgbClr val="2D5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351151D-17CE-8C4B-A695-410D9715F73E}"/>
              </a:ext>
            </a:extLst>
          </p:cNvPr>
          <p:cNvSpPr txBox="1">
            <a:spLocks/>
          </p:cNvSpPr>
          <p:nvPr/>
        </p:nvSpPr>
        <p:spPr>
          <a:xfrm>
            <a:off x="40508" y="3166097"/>
            <a:ext cx="9062977" cy="10194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3200" dirty="0"/>
              <a:t>Database System Internals</a:t>
            </a:r>
          </a:p>
        </p:txBody>
      </p:sp>
      <p:sp>
        <p:nvSpPr>
          <p:cNvPr id="6" name="Footer Placeholder 5">
            <a:extLst>
              <a:ext uri="{FF2B5EF4-FFF2-40B4-BE49-F238E27FC236}">
                <a16:creationId xmlns:a16="http://schemas.microsoft.com/office/drawing/2014/main" id="{8A3C3B62-AD1F-1742-B811-8A3CE47763BD}"/>
              </a:ext>
            </a:extLst>
          </p:cNvPr>
          <p:cNvSpPr>
            <a:spLocks noGrp="1"/>
          </p:cNvSpPr>
          <p:nvPr>
            <p:ph type="ftr" sz="quarter" idx="11"/>
          </p:nvPr>
        </p:nvSpPr>
        <p:spPr/>
        <p:txBody>
          <a:bodyPr/>
          <a:lstStyle/>
          <a:p>
            <a:r>
              <a:rPr lang="en-US"/>
              <a:t>CSE 444 - Winter 2022</a:t>
            </a:r>
            <a:endParaRPr lang="en-US" dirty="0"/>
          </a:p>
        </p:txBody>
      </p:sp>
      <p:sp>
        <p:nvSpPr>
          <p:cNvPr id="8" name="Title 1">
            <a:extLst>
              <a:ext uri="{FF2B5EF4-FFF2-40B4-BE49-F238E27FC236}">
                <a16:creationId xmlns:a16="http://schemas.microsoft.com/office/drawing/2014/main" id="{CFAEE160-C5E8-244A-8287-F0BB89B57B62}"/>
              </a:ext>
            </a:extLst>
          </p:cNvPr>
          <p:cNvSpPr txBox="1">
            <a:spLocks/>
          </p:cNvSpPr>
          <p:nvPr/>
        </p:nvSpPr>
        <p:spPr>
          <a:xfrm>
            <a:off x="850736" y="3984375"/>
            <a:ext cx="9062977" cy="10194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4000" dirty="0"/>
              <a:t>Optimistic Concurrency Control</a:t>
            </a:r>
          </a:p>
        </p:txBody>
      </p:sp>
    </p:spTree>
    <p:extLst>
      <p:ext uri="{BB962C8B-B14F-4D97-AF65-F5344CB8AC3E}">
        <p14:creationId xmlns:p14="http://schemas.microsoft.com/office/powerpoint/2010/main" val="4149058116"/>
      </p:ext>
    </p:extLst>
  </p:cSld>
  <p:clrMapOvr>
    <a:masterClrMapping/>
  </p:clrMapOvr>
  <mc:AlternateContent xmlns:mc="http://schemas.openxmlformats.org/markup-compatibility/2006" xmlns:p14="http://schemas.microsoft.com/office/powerpoint/2010/main">
    <mc:Choice Requires="p14">
      <p:transition spd="slow" p14:dur="2000" advClick="0" advTm="95129"/>
    </mc:Choice>
    <mc:Fallback xmlns="">
      <p:transition spd="slow" advClick="0" advTm="951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0708" y="-431661"/>
            <a:ext cx="7772400" cy="1143000"/>
          </a:xfrm>
        </p:spPr>
        <p:txBody>
          <a:bodyPr/>
          <a:lstStyle/>
          <a:p>
            <a:pPr eaLnBrk="1" hangingPunct="1"/>
            <a:r>
              <a:rPr lang="en-US" dirty="0">
                <a:latin typeface="Arial" charset="0"/>
              </a:rPr>
              <a:t>Main Idea</a:t>
            </a:r>
          </a:p>
        </p:txBody>
      </p:sp>
      <p:sp>
        <p:nvSpPr>
          <p:cNvPr id="82947" name="Rectangle 3"/>
          <p:cNvSpPr>
            <a:spLocks noGrp="1" noChangeArrowheads="1"/>
          </p:cNvSpPr>
          <p:nvPr>
            <p:ph idx="1"/>
          </p:nvPr>
        </p:nvSpPr>
        <p:spPr>
          <a:xfrm>
            <a:off x="685800" y="1676400"/>
            <a:ext cx="7772400" cy="3657600"/>
          </a:xfrm>
        </p:spPr>
        <p:txBody>
          <a:bodyPr/>
          <a:lstStyle/>
          <a:p>
            <a:pPr marL="0" indent="0" eaLnBrk="1" hangingPunct="1">
              <a:buNone/>
            </a:pPr>
            <a:r>
              <a:rPr lang="en-US" dirty="0">
                <a:latin typeface="Arial" charset="0"/>
              </a:rPr>
              <a:t>For any </a:t>
            </a:r>
            <a:r>
              <a:rPr lang="en-US" dirty="0" err="1">
                <a:solidFill>
                  <a:srgbClr val="0000FF"/>
                </a:solidFill>
                <a:latin typeface="Arial" charset="0"/>
              </a:rPr>
              <a:t>r</a:t>
            </a:r>
            <a:r>
              <a:rPr lang="en-US" baseline="-25000" dirty="0" err="1">
                <a:solidFill>
                  <a:srgbClr val="0000FF"/>
                </a:solidFill>
                <a:latin typeface="Arial" charset="0"/>
              </a:rPr>
              <a:t>T</a:t>
            </a:r>
            <a:r>
              <a:rPr lang="en-US" dirty="0">
                <a:solidFill>
                  <a:srgbClr val="0000FF"/>
                </a:solidFill>
                <a:latin typeface="Arial" charset="0"/>
              </a:rPr>
              <a:t>(X) </a:t>
            </a:r>
            <a:r>
              <a:rPr lang="en-US" dirty="0">
                <a:latin typeface="Arial" charset="0"/>
              </a:rPr>
              <a:t>or </a:t>
            </a:r>
            <a:r>
              <a:rPr lang="en-US" dirty="0" err="1">
                <a:solidFill>
                  <a:srgbClr val="0000FF"/>
                </a:solidFill>
                <a:latin typeface="Arial" charset="0"/>
              </a:rPr>
              <a:t>w</a:t>
            </a:r>
            <a:r>
              <a:rPr lang="en-US" baseline="-25000" dirty="0" err="1">
                <a:solidFill>
                  <a:srgbClr val="0000FF"/>
                </a:solidFill>
                <a:latin typeface="Arial" charset="0"/>
              </a:rPr>
              <a:t>T</a:t>
            </a:r>
            <a:r>
              <a:rPr lang="en-US" dirty="0">
                <a:solidFill>
                  <a:srgbClr val="0000FF"/>
                </a:solidFill>
                <a:latin typeface="Arial" charset="0"/>
              </a:rPr>
              <a:t>(X) </a:t>
            </a:r>
            <a:r>
              <a:rPr lang="en-US" dirty="0">
                <a:latin typeface="Arial" charset="0"/>
              </a:rPr>
              <a:t>request, check for conflicts:</a:t>
            </a:r>
          </a:p>
          <a:p>
            <a:pPr eaLnBrk="1" hangingPunct="1"/>
            <a:endParaRPr lang="en-US" dirty="0">
              <a:latin typeface="Arial" charset="0"/>
            </a:endParaRPr>
          </a:p>
          <a:p>
            <a:pPr eaLnBrk="1" hangingPunct="1"/>
            <a:r>
              <a:rPr lang="en-US" dirty="0" err="1">
                <a:latin typeface="Arial" charset="0"/>
              </a:rPr>
              <a:t>w</a:t>
            </a:r>
            <a:r>
              <a:rPr lang="en-US" baseline="-25000" dirty="0" err="1">
                <a:latin typeface="Arial" charset="0"/>
              </a:rPr>
              <a:t>U</a:t>
            </a:r>
            <a:r>
              <a:rPr lang="en-US" dirty="0">
                <a:latin typeface="Arial" charset="0"/>
              </a:rPr>
              <a:t>(X) . . . </a:t>
            </a:r>
            <a:r>
              <a:rPr lang="en-US" dirty="0" err="1">
                <a:solidFill>
                  <a:srgbClr val="0000FF"/>
                </a:solidFill>
                <a:latin typeface="Arial" charset="0"/>
              </a:rPr>
              <a:t>r</a:t>
            </a:r>
            <a:r>
              <a:rPr lang="en-US" baseline="-25000" dirty="0" err="1">
                <a:solidFill>
                  <a:srgbClr val="0000FF"/>
                </a:solidFill>
                <a:latin typeface="Arial" charset="0"/>
              </a:rPr>
              <a:t>T</a:t>
            </a:r>
            <a:r>
              <a:rPr lang="en-US" dirty="0">
                <a:solidFill>
                  <a:srgbClr val="0000FF"/>
                </a:solidFill>
                <a:latin typeface="Arial" charset="0"/>
              </a:rPr>
              <a:t>(X)</a:t>
            </a:r>
          </a:p>
          <a:p>
            <a:pPr eaLnBrk="1" hangingPunct="1"/>
            <a:r>
              <a:rPr lang="en-US" dirty="0" err="1">
                <a:latin typeface="Arial" charset="0"/>
              </a:rPr>
              <a:t>r</a:t>
            </a:r>
            <a:r>
              <a:rPr lang="en-US" baseline="-25000" dirty="0" err="1">
                <a:latin typeface="Arial" charset="0"/>
              </a:rPr>
              <a:t>U</a:t>
            </a:r>
            <a:r>
              <a:rPr lang="en-US" dirty="0">
                <a:latin typeface="Arial" charset="0"/>
              </a:rPr>
              <a:t>(X) . . . </a:t>
            </a:r>
            <a:r>
              <a:rPr lang="en-US" dirty="0" err="1">
                <a:solidFill>
                  <a:srgbClr val="0000FF"/>
                </a:solidFill>
                <a:latin typeface="Arial" charset="0"/>
              </a:rPr>
              <a:t>w</a:t>
            </a:r>
            <a:r>
              <a:rPr lang="en-US" baseline="-25000" dirty="0" err="1">
                <a:solidFill>
                  <a:srgbClr val="0000FF"/>
                </a:solidFill>
                <a:latin typeface="Arial" charset="0"/>
              </a:rPr>
              <a:t>T</a:t>
            </a:r>
            <a:r>
              <a:rPr lang="en-US" dirty="0">
                <a:solidFill>
                  <a:srgbClr val="0000FF"/>
                </a:solidFill>
                <a:latin typeface="Arial" charset="0"/>
              </a:rPr>
              <a:t>(X)</a:t>
            </a:r>
          </a:p>
          <a:p>
            <a:pPr eaLnBrk="1" hangingPunct="1"/>
            <a:r>
              <a:rPr lang="en-US" dirty="0" err="1">
                <a:latin typeface="Arial" charset="0"/>
              </a:rPr>
              <a:t>w</a:t>
            </a:r>
            <a:r>
              <a:rPr lang="en-US" baseline="-25000" dirty="0" err="1">
                <a:latin typeface="Arial" charset="0"/>
              </a:rPr>
              <a:t>U</a:t>
            </a:r>
            <a:r>
              <a:rPr lang="en-US" dirty="0">
                <a:latin typeface="Arial" charset="0"/>
              </a:rPr>
              <a:t>(X) . . . </a:t>
            </a:r>
            <a:r>
              <a:rPr lang="en-US" dirty="0" err="1">
                <a:solidFill>
                  <a:srgbClr val="0000FF"/>
                </a:solidFill>
                <a:latin typeface="Arial" charset="0"/>
              </a:rPr>
              <a:t>w</a:t>
            </a:r>
            <a:r>
              <a:rPr lang="en-US" baseline="-25000" dirty="0" err="1">
                <a:solidFill>
                  <a:srgbClr val="0000FF"/>
                </a:solidFill>
                <a:latin typeface="Arial" charset="0"/>
              </a:rPr>
              <a:t>T</a:t>
            </a:r>
            <a:r>
              <a:rPr lang="en-US" dirty="0">
                <a:solidFill>
                  <a:srgbClr val="0000FF"/>
                </a:solidFill>
                <a:latin typeface="Arial" charset="0"/>
              </a:rPr>
              <a:t>(X)</a:t>
            </a:r>
          </a:p>
        </p:txBody>
      </p:sp>
      <p:sp>
        <p:nvSpPr>
          <p:cNvPr id="82952" name="Footer Placeholder 8"/>
          <p:cNvSpPr>
            <a:spLocks noGrp="1"/>
          </p:cNvSpPr>
          <p:nvPr>
            <p:ph type="ftr" sz="quarter" idx="11"/>
          </p:nvPr>
        </p:nvSpPr>
        <p:spPr>
          <a:noFill/>
        </p:spPr>
        <p:txBody>
          <a:bodyPr/>
          <a:lstStyle/>
          <a:p>
            <a:r>
              <a:rPr lang="de-DE"/>
              <a:t>CSE 444 - Winter 2022</a:t>
            </a:r>
            <a:endParaRPr lang="en-US" dirty="0"/>
          </a:p>
        </p:txBody>
      </p:sp>
      <p:sp>
        <p:nvSpPr>
          <p:cNvPr id="82951" name="Slide Number Placeholder 9"/>
          <p:cNvSpPr>
            <a:spLocks noGrp="1"/>
          </p:cNvSpPr>
          <p:nvPr>
            <p:ph type="sldNum" sz="quarter" idx="12"/>
          </p:nvPr>
        </p:nvSpPr>
        <p:spPr>
          <a:noFill/>
        </p:spPr>
        <p:txBody>
          <a:bodyPr/>
          <a:lstStyle/>
          <a:p>
            <a:fld id="{08D9B581-4D5A-B241-A1DC-0D0F664712AB}" type="slidenum">
              <a:rPr lang="en-US" smtClean="0">
                <a:solidFill>
                  <a:srgbClr val="000000"/>
                </a:solidFill>
              </a:rPr>
              <a:pPr/>
              <a:t>10</a:t>
            </a:fld>
            <a:endParaRPr lang="en-US">
              <a:solidFill>
                <a:srgbClr val="000000"/>
              </a:solidFill>
            </a:endParaRPr>
          </a:p>
        </p:txBody>
      </p:sp>
      <p:sp>
        <p:nvSpPr>
          <p:cNvPr id="486404" name="Rectangle 4"/>
          <p:cNvSpPr>
            <a:spLocks noChangeArrowheads="1"/>
          </p:cNvSpPr>
          <p:nvPr/>
        </p:nvSpPr>
        <p:spPr bwMode="auto">
          <a:xfrm>
            <a:off x="228600" y="5486400"/>
            <a:ext cx="8766175" cy="523875"/>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When T requests </a:t>
            </a:r>
            <a:r>
              <a:rPr lang="en-US" sz="2800" dirty="0" err="1">
                <a:solidFill>
                  <a:srgbClr val="0000FF"/>
                </a:solidFill>
                <a:latin typeface="Arial" charset="0"/>
                <a:ea typeface="Arial" charset="0"/>
                <a:cs typeface="Arial" charset="0"/>
              </a:rPr>
              <a:t>r</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r>
              <a:rPr lang="en-US" sz="2800" dirty="0">
                <a:solidFill>
                  <a:srgbClr val="000000"/>
                </a:solidFill>
                <a:latin typeface="Arial" charset="0"/>
                <a:ea typeface="Arial" charset="0"/>
                <a:cs typeface="Arial" charset="0"/>
              </a:rPr>
              <a:t>, need to check </a:t>
            </a:r>
            <a:r>
              <a:rPr lang="en-US" sz="2800" dirty="0">
                <a:solidFill>
                  <a:srgbClr val="0000FF"/>
                </a:solidFill>
                <a:latin typeface="Arial" charset="0"/>
                <a:ea typeface="Arial" charset="0"/>
                <a:cs typeface="Arial" charset="0"/>
              </a:rPr>
              <a:t>TS(U)</a:t>
            </a:r>
            <a:r>
              <a:rPr lang="en-US" sz="2800" dirty="0">
                <a:solidFill>
                  <a:srgbClr val="000000"/>
                </a:solidFill>
                <a:latin typeface="Arial" charset="0"/>
                <a:ea typeface="Arial" charset="0"/>
                <a:cs typeface="Arial" charset="0"/>
              </a:rPr>
              <a:t> ≤ </a:t>
            </a:r>
            <a:r>
              <a:rPr lang="en-US" sz="2800" dirty="0">
                <a:solidFill>
                  <a:srgbClr val="0000FF"/>
                </a:solidFill>
                <a:latin typeface="Arial" charset="0"/>
                <a:ea typeface="Arial" charset="0"/>
                <a:cs typeface="Arial" charset="0"/>
              </a:rPr>
              <a:t>TS(T)</a:t>
            </a:r>
          </a:p>
        </p:txBody>
      </p:sp>
      <p:sp>
        <p:nvSpPr>
          <p:cNvPr id="82949" name="AutoShape 5"/>
          <p:cNvSpPr>
            <a:spLocks noChangeArrowheads="1"/>
          </p:cNvSpPr>
          <p:nvPr/>
        </p:nvSpPr>
        <p:spPr bwMode="auto">
          <a:xfrm>
            <a:off x="5105400" y="2514600"/>
            <a:ext cx="3651431" cy="1168539"/>
          </a:xfrm>
          <a:prstGeom prst="wedgeEllipseCallout">
            <a:avLst>
              <a:gd name="adj1" fmla="val -78733"/>
              <a:gd name="adj2" fmla="val 3149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spAutoFit/>
          </a:bodyPr>
          <a:lstStyle/>
          <a:p>
            <a:pPr algn="ctr" eaLnBrk="1" hangingPunct="1">
              <a:spcBef>
                <a:spcPct val="0"/>
              </a:spcBef>
              <a:buFontTx/>
              <a:buNone/>
            </a:pPr>
            <a:r>
              <a:rPr lang="en-US" dirty="0">
                <a:solidFill>
                  <a:srgbClr val="000000"/>
                </a:solidFill>
                <a:latin typeface="Arial" charset="0"/>
                <a:ea typeface="Arial" charset="0"/>
                <a:cs typeface="Arial" charset="0"/>
              </a:rPr>
              <a:t>How do we check</a:t>
            </a:r>
            <a:br>
              <a:rPr lang="en-US" dirty="0">
                <a:solidFill>
                  <a:srgbClr val="000000"/>
                </a:solidFill>
                <a:latin typeface="Arial" charset="0"/>
                <a:ea typeface="Arial" charset="0"/>
                <a:cs typeface="Arial" charset="0"/>
              </a:rPr>
            </a:br>
            <a:r>
              <a:rPr lang="en-US" dirty="0">
                <a:solidFill>
                  <a:srgbClr val="000000"/>
                </a:solidFill>
                <a:latin typeface="Arial" charset="0"/>
                <a:ea typeface="Arial" charset="0"/>
                <a:cs typeface="Arial" charset="0"/>
              </a:rPr>
              <a:t>if Read too late ?</a:t>
            </a:r>
          </a:p>
        </p:txBody>
      </p:sp>
      <p:sp>
        <p:nvSpPr>
          <p:cNvPr id="82950" name="AutoShape 6"/>
          <p:cNvSpPr>
            <a:spLocks noChangeArrowheads="1"/>
          </p:cNvSpPr>
          <p:nvPr/>
        </p:nvSpPr>
        <p:spPr bwMode="auto">
          <a:xfrm>
            <a:off x="6705600" y="4114800"/>
            <a:ext cx="1982788" cy="1168400"/>
          </a:xfrm>
          <a:prstGeom prst="wedgeEllipseCallout">
            <a:avLst>
              <a:gd name="adj1" fmla="val -205338"/>
              <a:gd name="adj2" fmla="val -5291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spAutoFit/>
          </a:bodyPr>
          <a:lstStyle/>
          <a:p>
            <a:pPr algn="ctr" eaLnBrk="1" hangingPunct="1">
              <a:spcBef>
                <a:spcPct val="0"/>
              </a:spcBef>
              <a:buFontTx/>
              <a:buNone/>
            </a:pPr>
            <a:r>
              <a:rPr lang="en-US">
                <a:solidFill>
                  <a:srgbClr val="000000"/>
                </a:solidFill>
                <a:latin typeface="Arial" charset="0"/>
                <a:ea typeface="Arial" charset="0"/>
                <a:cs typeface="Arial" charset="0"/>
              </a:rPr>
              <a:t>Write too</a:t>
            </a:r>
            <a:br>
              <a:rPr lang="en-US">
                <a:solidFill>
                  <a:srgbClr val="000000"/>
                </a:solidFill>
                <a:latin typeface="Arial" charset="0"/>
                <a:ea typeface="Arial" charset="0"/>
                <a:cs typeface="Arial" charset="0"/>
              </a:rPr>
            </a:br>
            <a:r>
              <a:rPr lang="en-US">
                <a:solidFill>
                  <a:srgbClr val="000000"/>
                </a:solidFill>
                <a:latin typeface="Arial" charset="0"/>
                <a:ea typeface="Arial" charset="0"/>
                <a:cs typeface="Arial" charset="0"/>
              </a:rPr>
              <a:t>late ?</a:t>
            </a:r>
          </a:p>
        </p:txBody>
      </p:sp>
      <p:sp>
        <p:nvSpPr>
          <p:cNvPr id="2" name="Date Placeholder 1">
            <a:extLst>
              <a:ext uri="{FF2B5EF4-FFF2-40B4-BE49-F238E27FC236}">
                <a16:creationId xmlns:a16="http://schemas.microsoft.com/office/drawing/2014/main" id="{1D17E96F-A1F1-924C-A8DB-311D8142B322}"/>
              </a:ext>
            </a:extLst>
          </p:cNvPr>
          <p:cNvSpPr>
            <a:spLocks noGrp="1"/>
          </p:cNvSpPr>
          <p:nvPr>
            <p:ph type="dt" sz="half" idx="10"/>
          </p:nvPr>
        </p:nvSpPr>
        <p:spPr/>
        <p:txBody>
          <a:bodyPr/>
          <a:lstStyle/>
          <a:p>
            <a:fld id="{4E340533-B58C-1742-BEB7-D13D5757C06B}" type="datetime4">
              <a:rPr lang="en-US" smtClean="0"/>
              <a:t>February 15, 2022</a:t>
            </a:fld>
            <a:endParaRPr lang="en-US"/>
          </a:p>
        </p:txBody>
      </p:sp>
    </p:spTree>
    <p:extLst>
      <p:ext uri="{BB962C8B-B14F-4D97-AF65-F5344CB8AC3E}">
        <p14:creationId xmlns:p14="http://schemas.microsoft.com/office/powerpoint/2010/main" val="408339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a:latin typeface="Arial" charset="0"/>
              </a:rPr>
              <a:t>Read Too Late</a:t>
            </a:r>
          </a:p>
        </p:txBody>
      </p:sp>
      <p:sp>
        <p:nvSpPr>
          <p:cNvPr id="88067" name="Rectangle 3"/>
          <p:cNvSpPr>
            <a:spLocks noGrp="1" noChangeArrowheads="1"/>
          </p:cNvSpPr>
          <p:nvPr>
            <p:ph idx="1"/>
          </p:nvPr>
        </p:nvSpPr>
        <p:spPr/>
        <p:txBody>
          <a:bodyPr/>
          <a:lstStyle/>
          <a:p>
            <a:pPr eaLnBrk="1" hangingPunct="1"/>
            <a:r>
              <a:rPr lang="en-US" dirty="0">
                <a:latin typeface="Arial" charset="0"/>
              </a:rPr>
              <a:t>T wants to read X</a:t>
            </a:r>
            <a:endParaRPr lang="en-US" dirty="0">
              <a:solidFill>
                <a:srgbClr val="0000FF"/>
              </a:solidFill>
              <a:latin typeface="Arial" charset="0"/>
            </a:endParaRPr>
          </a:p>
        </p:txBody>
      </p:sp>
      <p:sp>
        <p:nvSpPr>
          <p:cNvPr id="88073" name="Footer Placeholder 14"/>
          <p:cNvSpPr>
            <a:spLocks noGrp="1"/>
          </p:cNvSpPr>
          <p:nvPr>
            <p:ph type="ftr" sz="quarter" idx="11"/>
          </p:nvPr>
        </p:nvSpPr>
        <p:spPr>
          <a:noFill/>
        </p:spPr>
        <p:txBody>
          <a:bodyPr/>
          <a:lstStyle/>
          <a:p>
            <a:r>
              <a:rPr lang="de-DE"/>
              <a:t>CSE 444 - Winter 2022</a:t>
            </a:r>
            <a:endParaRPr lang="en-US" dirty="0"/>
          </a:p>
        </p:txBody>
      </p:sp>
      <p:sp>
        <p:nvSpPr>
          <p:cNvPr id="88070" name="Slide Number Placeholder 7"/>
          <p:cNvSpPr>
            <a:spLocks noGrp="1"/>
          </p:cNvSpPr>
          <p:nvPr>
            <p:ph type="sldNum" sz="quarter" idx="12"/>
          </p:nvPr>
        </p:nvSpPr>
        <p:spPr>
          <a:noFill/>
        </p:spPr>
        <p:txBody>
          <a:bodyPr/>
          <a:lstStyle/>
          <a:p>
            <a:fld id="{51E3C1FE-AFFB-C040-BBB4-98E5B15F47F5}" type="slidenum">
              <a:rPr lang="en-US" smtClean="0">
                <a:solidFill>
                  <a:srgbClr val="000000"/>
                </a:solidFill>
              </a:rPr>
              <a:pPr/>
              <a:t>11</a:t>
            </a:fld>
            <a:endParaRPr lang="en-US">
              <a:solidFill>
                <a:srgbClr val="000000"/>
              </a:solidFill>
            </a:endParaRPr>
          </a:p>
        </p:txBody>
      </p:sp>
      <p:sp>
        <p:nvSpPr>
          <p:cNvPr id="488452" name="Rectangle 4"/>
          <p:cNvSpPr>
            <a:spLocks noChangeArrowheads="1"/>
          </p:cNvSpPr>
          <p:nvPr/>
        </p:nvSpPr>
        <p:spPr bwMode="auto">
          <a:xfrm>
            <a:off x="1023938" y="3810000"/>
            <a:ext cx="6900862"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START(U) …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U</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r</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grpSp>
        <p:nvGrpSpPr>
          <p:cNvPr id="2" name="Group 13"/>
          <p:cNvGrpSpPr>
            <a:grpSpLocks/>
          </p:cNvGrpSpPr>
          <p:nvPr/>
        </p:nvGrpSpPr>
        <p:grpSpPr bwMode="auto">
          <a:xfrm>
            <a:off x="1903413" y="3124200"/>
            <a:ext cx="5413375" cy="611188"/>
            <a:chOff x="1904206" y="3352800"/>
            <a:chExt cx="5412582" cy="381794"/>
          </a:xfrm>
        </p:grpSpPr>
        <p:cxnSp>
          <p:nvCxnSpPr>
            <p:cNvPr id="88077" name="Straight Connector 9"/>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8078" name="Straight Connector 10"/>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8079" name="Straight Connector 11"/>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4"/>
          <p:cNvGrpSpPr>
            <a:grpSpLocks/>
          </p:cNvGrpSpPr>
          <p:nvPr/>
        </p:nvGrpSpPr>
        <p:grpSpPr bwMode="auto">
          <a:xfrm>
            <a:off x="3656013" y="3429000"/>
            <a:ext cx="2363787" cy="382588"/>
            <a:chOff x="1904206" y="3352800"/>
            <a:chExt cx="5412582" cy="381794"/>
          </a:xfrm>
        </p:grpSpPr>
        <p:cxnSp>
          <p:nvCxnSpPr>
            <p:cNvPr id="88074" name="Straight Connector 15"/>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8075" name="Straight Connector 16"/>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8076" name="Straight Connector 17"/>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4" name="Date Placeholder 3">
            <a:extLst>
              <a:ext uri="{FF2B5EF4-FFF2-40B4-BE49-F238E27FC236}">
                <a16:creationId xmlns:a16="http://schemas.microsoft.com/office/drawing/2014/main" id="{AE2A7DB0-136E-3B49-8A92-1E65027E38FC}"/>
              </a:ext>
            </a:extLst>
          </p:cNvPr>
          <p:cNvSpPr>
            <a:spLocks noGrp="1"/>
          </p:cNvSpPr>
          <p:nvPr>
            <p:ph type="dt" sz="half" idx="10"/>
          </p:nvPr>
        </p:nvSpPr>
        <p:spPr/>
        <p:txBody>
          <a:bodyPr/>
          <a:lstStyle/>
          <a:p>
            <a:fld id="{A1117D0A-1C81-A240-91F2-17085FFC548A}" type="datetime4">
              <a:rPr lang="en-US" smtClean="0"/>
              <a:t>February 15, 2022</a:t>
            </a:fld>
            <a:endParaRPr lang="en-US"/>
          </a:p>
        </p:txBody>
      </p:sp>
    </p:spTree>
    <p:extLst>
      <p:ext uri="{BB962C8B-B14F-4D97-AF65-F5344CB8AC3E}">
        <p14:creationId xmlns:p14="http://schemas.microsoft.com/office/powerpoint/2010/main" val="358398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a:latin typeface="Arial" charset="0"/>
              </a:rPr>
              <a:t>Read Too Late</a:t>
            </a:r>
          </a:p>
        </p:txBody>
      </p:sp>
      <p:sp>
        <p:nvSpPr>
          <p:cNvPr id="88067" name="Rectangle 3"/>
          <p:cNvSpPr>
            <a:spLocks noGrp="1" noChangeArrowheads="1"/>
          </p:cNvSpPr>
          <p:nvPr>
            <p:ph idx="1"/>
          </p:nvPr>
        </p:nvSpPr>
        <p:spPr/>
        <p:txBody>
          <a:bodyPr/>
          <a:lstStyle/>
          <a:p>
            <a:pPr eaLnBrk="1" hangingPunct="1"/>
            <a:r>
              <a:rPr lang="en-US" dirty="0">
                <a:latin typeface="Arial" charset="0"/>
              </a:rPr>
              <a:t>T wants to read X</a:t>
            </a:r>
            <a:endParaRPr lang="en-US" dirty="0">
              <a:solidFill>
                <a:srgbClr val="0000FF"/>
              </a:solidFill>
              <a:latin typeface="Arial" charset="0"/>
            </a:endParaRPr>
          </a:p>
        </p:txBody>
      </p:sp>
      <p:sp>
        <p:nvSpPr>
          <p:cNvPr id="88073" name="Footer Placeholder 14"/>
          <p:cNvSpPr>
            <a:spLocks noGrp="1"/>
          </p:cNvSpPr>
          <p:nvPr>
            <p:ph type="ftr" sz="quarter" idx="11"/>
          </p:nvPr>
        </p:nvSpPr>
        <p:spPr>
          <a:noFill/>
        </p:spPr>
        <p:txBody>
          <a:bodyPr/>
          <a:lstStyle/>
          <a:p>
            <a:r>
              <a:rPr lang="de-DE"/>
              <a:t>CSE 444 - Winter 2022</a:t>
            </a:r>
            <a:endParaRPr lang="en-US" dirty="0"/>
          </a:p>
        </p:txBody>
      </p:sp>
      <p:sp>
        <p:nvSpPr>
          <p:cNvPr id="88070" name="Slide Number Placeholder 7"/>
          <p:cNvSpPr>
            <a:spLocks noGrp="1"/>
          </p:cNvSpPr>
          <p:nvPr>
            <p:ph type="sldNum" sz="quarter" idx="12"/>
          </p:nvPr>
        </p:nvSpPr>
        <p:spPr>
          <a:noFill/>
        </p:spPr>
        <p:txBody>
          <a:bodyPr/>
          <a:lstStyle/>
          <a:p>
            <a:fld id="{51E3C1FE-AFFB-C040-BBB4-98E5B15F47F5}" type="slidenum">
              <a:rPr lang="en-US" smtClean="0">
                <a:solidFill>
                  <a:srgbClr val="000000"/>
                </a:solidFill>
              </a:rPr>
              <a:pPr/>
              <a:t>12</a:t>
            </a:fld>
            <a:endParaRPr lang="en-US">
              <a:solidFill>
                <a:srgbClr val="000000"/>
              </a:solidFill>
            </a:endParaRPr>
          </a:p>
        </p:txBody>
      </p:sp>
      <p:sp>
        <p:nvSpPr>
          <p:cNvPr id="488452" name="Rectangle 4"/>
          <p:cNvSpPr>
            <a:spLocks noChangeArrowheads="1"/>
          </p:cNvSpPr>
          <p:nvPr/>
        </p:nvSpPr>
        <p:spPr bwMode="auto">
          <a:xfrm>
            <a:off x="1023938" y="3810000"/>
            <a:ext cx="6900862"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START(U) …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U</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r</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sp>
        <p:nvSpPr>
          <p:cNvPr id="88069" name="Rectangle 5"/>
          <p:cNvSpPr>
            <a:spLocks noChangeArrowheads="1"/>
          </p:cNvSpPr>
          <p:nvPr/>
        </p:nvSpPr>
        <p:spPr bwMode="auto">
          <a:xfrm>
            <a:off x="1219200" y="5181600"/>
            <a:ext cx="6785640" cy="954107"/>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2800" dirty="0">
                <a:solidFill>
                  <a:srgbClr val="000000"/>
                </a:solidFill>
                <a:latin typeface="Arial" charset="0"/>
                <a:ea typeface="Arial" charset="0"/>
                <a:cs typeface="Arial" charset="0"/>
              </a:rPr>
              <a:t>If </a:t>
            </a:r>
            <a:r>
              <a:rPr lang="en-US" sz="2800" dirty="0">
                <a:latin typeface="Arial" charset="0"/>
              </a:rPr>
              <a:t>WT(X) &gt; </a:t>
            </a:r>
            <a:r>
              <a:rPr lang="en-US" sz="2800" dirty="0">
                <a:solidFill>
                  <a:srgbClr val="0000FF"/>
                </a:solidFill>
                <a:latin typeface="Arial" charset="0"/>
              </a:rPr>
              <a:t>TS(T) </a:t>
            </a:r>
            <a:r>
              <a:rPr lang="en-US" sz="2800" dirty="0">
                <a:solidFill>
                  <a:srgbClr val="000000"/>
                </a:solidFill>
                <a:latin typeface="Arial" charset="0"/>
                <a:ea typeface="Arial" charset="0"/>
                <a:cs typeface="Arial" charset="0"/>
              </a:rPr>
              <a:t>then need to rollback T !</a:t>
            </a:r>
            <a:br>
              <a:rPr lang="en-US" sz="2800" dirty="0">
                <a:solidFill>
                  <a:srgbClr val="000000"/>
                </a:solidFill>
                <a:latin typeface="Arial" charset="0"/>
                <a:ea typeface="Arial" charset="0"/>
                <a:cs typeface="Arial" charset="0"/>
              </a:rPr>
            </a:br>
            <a:r>
              <a:rPr lang="en-US" sz="2800" dirty="0">
                <a:solidFill>
                  <a:srgbClr val="000000"/>
                </a:solidFill>
                <a:latin typeface="Arial" charset="0"/>
                <a:ea typeface="Arial" charset="0"/>
                <a:cs typeface="Arial" charset="0"/>
              </a:rPr>
              <a:t>T tried to read </a:t>
            </a:r>
            <a:r>
              <a:rPr lang="en-US" sz="2800" b="1" dirty="0">
                <a:solidFill>
                  <a:srgbClr val="000000"/>
                </a:solidFill>
                <a:latin typeface="Arial" charset="0"/>
                <a:ea typeface="Arial" charset="0"/>
                <a:cs typeface="Arial" charset="0"/>
              </a:rPr>
              <a:t>too late</a:t>
            </a:r>
          </a:p>
        </p:txBody>
      </p:sp>
      <p:grpSp>
        <p:nvGrpSpPr>
          <p:cNvPr id="2" name="Group 13"/>
          <p:cNvGrpSpPr>
            <a:grpSpLocks/>
          </p:cNvGrpSpPr>
          <p:nvPr/>
        </p:nvGrpSpPr>
        <p:grpSpPr bwMode="auto">
          <a:xfrm>
            <a:off x="1903413" y="3124200"/>
            <a:ext cx="5413375" cy="611188"/>
            <a:chOff x="1904206" y="3352800"/>
            <a:chExt cx="5412582" cy="381794"/>
          </a:xfrm>
        </p:grpSpPr>
        <p:cxnSp>
          <p:nvCxnSpPr>
            <p:cNvPr id="88077" name="Straight Connector 9"/>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8078" name="Straight Connector 10"/>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8079" name="Straight Connector 11"/>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4"/>
          <p:cNvGrpSpPr>
            <a:grpSpLocks/>
          </p:cNvGrpSpPr>
          <p:nvPr/>
        </p:nvGrpSpPr>
        <p:grpSpPr bwMode="auto">
          <a:xfrm>
            <a:off x="3656013" y="3429000"/>
            <a:ext cx="2363787" cy="382588"/>
            <a:chOff x="1904206" y="3352800"/>
            <a:chExt cx="5412582" cy="381794"/>
          </a:xfrm>
        </p:grpSpPr>
        <p:cxnSp>
          <p:nvCxnSpPr>
            <p:cNvPr id="88074" name="Straight Connector 15"/>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8075" name="Straight Connector 16"/>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8076" name="Straight Connector 17"/>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4" name="Date Placeholder 3">
            <a:extLst>
              <a:ext uri="{FF2B5EF4-FFF2-40B4-BE49-F238E27FC236}">
                <a16:creationId xmlns:a16="http://schemas.microsoft.com/office/drawing/2014/main" id="{5DA465E2-3135-864B-A9AB-ED42D99A800A}"/>
              </a:ext>
            </a:extLst>
          </p:cNvPr>
          <p:cNvSpPr>
            <a:spLocks noGrp="1"/>
          </p:cNvSpPr>
          <p:nvPr>
            <p:ph type="dt" sz="half" idx="10"/>
          </p:nvPr>
        </p:nvSpPr>
        <p:spPr/>
        <p:txBody>
          <a:bodyPr/>
          <a:lstStyle/>
          <a:p>
            <a:fld id="{350D3CE0-7C39-F749-B919-78A5849741D8}" type="datetime4">
              <a:rPr lang="en-US" smtClean="0"/>
              <a:t>February 15, 2022</a:t>
            </a:fld>
            <a:endParaRPr lang="en-US"/>
          </a:p>
        </p:txBody>
      </p:sp>
    </p:spTree>
    <p:extLst>
      <p:ext uri="{BB962C8B-B14F-4D97-AF65-F5344CB8AC3E}">
        <p14:creationId xmlns:p14="http://schemas.microsoft.com/office/powerpoint/2010/main" val="2744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a:latin typeface="Arial" charset="0"/>
              </a:rPr>
              <a:t>Write Too Late</a:t>
            </a:r>
          </a:p>
        </p:txBody>
      </p:sp>
      <p:sp>
        <p:nvSpPr>
          <p:cNvPr id="89091" name="Rectangle 3"/>
          <p:cNvSpPr>
            <a:spLocks noGrp="1" noChangeArrowheads="1"/>
          </p:cNvSpPr>
          <p:nvPr>
            <p:ph idx="1"/>
          </p:nvPr>
        </p:nvSpPr>
        <p:spPr>
          <a:xfrm>
            <a:off x="685800" y="1981200"/>
            <a:ext cx="8153400" cy="3048000"/>
          </a:xfrm>
        </p:spPr>
        <p:txBody>
          <a:bodyPr/>
          <a:lstStyle/>
          <a:p>
            <a:pPr eaLnBrk="1" hangingPunct="1"/>
            <a:r>
              <a:rPr lang="en-US" dirty="0">
                <a:latin typeface="Arial" charset="0"/>
              </a:rPr>
              <a:t>T wants to write X</a:t>
            </a:r>
            <a:endParaRPr lang="en-US" dirty="0">
              <a:solidFill>
                <a:srgbClr val="0000FF"/>
              </a:solidFill>
              <a:latin typeface="Arial" charset="0"/>
            </a:endParaRPr>
          </a:p>
        </p:txBody>
      </p:sp>
      <p:sp>
        <p:nvSpPr>
          <p:cNvPr id="89097" name="Footer Placeholder 14"/>
          <p:cNvSpPr>
            <a:spLocks noGrp="1"/>
          </p:cNvSpPr>
          <p:nvPr>
            <p:ph type="ftr" sz="quarter" idx="11"/>
          </p:nvPr>
        </p:nvSpPr>
        <p:spPr>
          <a:noFill/>
        </p:spPr>
        <p:txBody>
          <a:bodyPr/>
          <a:lstStyle/>
          <a:p>
            <a:r>
              <a:rPr lang="de-DE"/>
              <a:t>CSE 444 - Winter 2022</a:t>
            </a:r>
            <a:endParaRPr lang="en-US" dirty="0"/>
          </a:p>
        </p:txBody>
      </p:sp>
      <p:sp>
        <p:nvSpPr>
          <p:cNvPr id="89094" name="Slide Number Placeholder 8"/>
          <p:cNvSpPr>
            <a:spLocks noGrp="1"/>
          </p:cNvSpPr>
          <p:nvPr>
            <p:ph type="sldNum" sz="quarter" idx="12"/>
          </p:nvPr>
        </p:nvSpPr>
        <p:spPr>
          <a:noFill/>
        </p:spPr>
        <p:txBody>
          <a:bodyPr/>
          <a:lstStyle/>
          <a:p>
            <a:fld id="{1733E6BA-D7A0-DA4D-915D-59658C5504BC}" type="slidenum">
              <a:rPr lang="en-US" smtClean="0">
                <a:solidFill>
                  <a:srgbClr val="000000"/>
                </a:solidFill>
              </a:rPr>
              <a:pPr/>
              <a:t>13</a:t>
            </a:fld>
            <a:endParaRPr lang="en-US">
              <a:solidFill>
                <a:srgbClr val="000000"/>
              </a:solidFill>
            </a:endParaRPr>
          </a:p>
        </p:txBody>
      </p:sp>
      <p:sp>
        <p:nvSpPr>
          <p:cNvPr id="489476" name="Rectangle 4"/>
          <p:cNvSpPr>
            <a:spLocks noChangeArrowheads="1"/>
          </p:cNvSpPr>
          <p:nvPr/>
        </p:nvSpPr>
        <p:spPr bwMode="auto">
          <a:xfrm>
            <a:off x="990600" y="3819525"/>
            <a:ext cx="6900863"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START(U) … </a:t>
            </a:r>
            <a:r>
              <a:rPr lang="en-US" sz="2800" dirty="0" err="1">
                <a:solidFill>
                  <a:srgbClr val="000000"/>
                </a:solidFill>
                <a:latin typeface="Arial" charset="0"/>
                <a:ea typeface="Arial" charset="0"/>
                <a:cs typeface="Arial" charset="0"/>
              </a:rPr>
              <a:t>r</a:t>
            </a:r>
            <a:r>
              <a:rPr lang="en-US" sz="2800" baseline="-25000" dirty="0" err="1">
                <a:solidFill>
                  <a:srgbClr val="000000"/>
                </a:solidFill>
                <a:latin typeface="Arial" charset="0"/>
                <a:ea typeface="Arial" charset="0"/>
                <a:cs typeface="Arial" charset="0"/>
              </a:rPr>
              <a:t>U</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w</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grpSp>
        <p:nvGrpSpPr>
          <p:cNvPr id="2" name="Group 9"/>
          <p:cNvGrpSpPr>
            <a:grpSpLocks/>
          </p:cNvGrpSpPr>
          <p:nvPr/>
        </p:nvGrpSpPr>
        <p:grpSpPr bwMode="auto">
          <a:xfrm>
            <a:off x="1903413" y="3124200"/>
            <a:ext cx="5413375" cy="611188"/>
            <a:chOff x="1904206" y="3352800"/>
            <a:chExt cx="5412582" cy="381794"/>
          </a:xfrm>
        </p:grpSpPr>
        <p:cxnSp>
          <p:nvCxnSpPr>
            <p:cNvPr id="89101" name="Straight Connector 10"/>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9102" name="Straight Connector 11"/>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9103" name="Straight Connector 12"/>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3"/>
          <p:cNvGrpSpPr>
            <a:grpSpLocks/>
          </p:cNvGrpSpPr>
          <p:nvPr/>
        </p:nvGrpSpPr>
        <p:grpSpPr bwMode="auto">
          <a:xfrm>
            <a:off x="3656013" y="3429000"/>
            <a:ext cx="2363787" cy="382588"/>
            <a:chOff x="1904206" y="3352800"/>
            <a:chExt cx="5412582" cy="381794"/>
          </a:xfrm>
        </p:grpSpPr>
        <p:cxnSp>
          <p:nvCxnSpPr>
            <p:cNvPr id="89098" name="Straight Connector 14"/>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9099" name="Straight Connector 15"/>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9100" name="Straight Connector 16"/>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4" name="Date Placeholder 3">
            <a:extLst>
              <a:ext uri="{FF2B5EF4-FFF2-40B4-BE49-F238E27FC236}">
                <a16:creationId xmlns:a16="http://schemas.microsoft.com/office/drawing/2014/main" id="{EEE01606-7EAF-8645-8862-ECB20E1602D7}"/>
              </a:ext>
            </a:extLst>
          </p:cNvPr>
          <p:cNvSpPr>
            <a:spLocks noGrp="1"/>
          </p:cNvSpPr>
          <p:nvPr>
            <p:ph type="dt" sz="half" idx="10"/>
          </p:nvPr>
        </p:nvSpPr>
        <p:spPr/>
        <p:txBody>
          <a:bodyPr/>
          <a:lstStyle/>
          <a:p>
            <a:fld id="{6802B962-CFCF-6449-8CC4-9F4E80292AA3}" type="datetime4">
              <a:rPr lang="en-US" smtClean="0"/>
              <a:t>February 15, 2022</a:t>
            </a:fld>
            <a:endParaRPr lang="en-US"/>
          </a:p>
        </p:txBody>
      </p:sp>
    </p:spTree>
    <p:extLst>
      <p:ext uri="{BB962C8B-B14F-4D97-AF65-F5344CB8AC3E}">
        <p14:creationId xmlns:p14="http://schemas.microsoft.com/office/powerpoint/2010/main" val="235293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a:latin typeface="Arial" charset="0"/>
              </a:rPr>
              <a:t>Write Too Late</a:t>
            </a:r>
          </a:p>
        </p:txBody>
      </p:sp>
      <p:sp>
        <p:nvSpPr>
          <p:cNvPr id="89091" name="Rectangle 3"/>
          <p:cNvSpPr>
            <a:spLocks noGrp="1" noChangeArrowheads="1"/>
          </p:cNvSpPr>
          <p:nvPr>
            <p:ph idx="1"/>
          </p:nvPr>
        </p:nvSpPr>
        <p:spPr>
          <a:xfrm>
            <a:off x="685800" y="1981200"/>
            <a:ext cx="8153400" cy="3048000"/>
          </a:xfrm>
        </p:spPr>
        <p:txBody>
          <a:bodyPr/>
          <a:lstStyle/>
          <a:p>
            <a:pPr eaLnBrk="1" hangingPunct="1"/>
            <a:r>
              <a:rPr lang="en-US" dirty="0">
                <a:latin typeface="Arial" charset="0"/>
              </a:rPr>
              <a:t>T wants to write X</a:t>
            </a:r>
            <a:endParaRPr lang="en-US" dirty="0">
              <a:solidFill>
                <a:srgbClr val="0000FF"/>
              </a:solidFill>
              <a:latin typeface="Arial" charset="0"/>
            </a:endParaRPr>
          </a:p>
        </p:txBody>
      </p:sp>
      <p:sp>
        <p:nvSpPr>
          <p:cNvPr id="89097" name="Footer Placeholder 14"/>
          <p:cNvSpPr>
            <a:spLocks noGrp="1"/>
          </p:cNvSpPr>
          <p:nvPr>
            <p:ph type="ftr" sz="quarter" idx="11"/>
          </p:nvPr>
        </p:nvSpPr>
        <p:spPr>
          <a:noFill/>
        </p:spPr>
        <p:txBody>
          <a:bodyPr/>
          <a:lstStyle/>
          <a:p>
            <a:r>
              <a:rPr lang="de-DE"/>
              <a:t>CSE 444 - Winter 2022</a:t>
            </a:r>
            <a:endParaRPr lang="en-US" dirty="0"/>
          </a:p>
        </p:txBody>
      </p:sp>
      <p:sp>
        <p:nvSpPr>
          <p:cNvPr id="89094" name="Slide Number Placeholder 8"/>
          <p:cNvSpPr>
            <a:spLocks noGrp="1"/>
          </p:cNvSpPr>
          <p:nvPr>
            <p:ph type="sldNum" sz="quarter" idx="12"/>
          </p:nvPr>
        </p:nvSpPr>
        <p:spPr>
          <a:noFill/>
        </p:spPr>
        <p:txBody>
          <a:bodyPr/>
          <a:lstStyle/>
          <a:p>
            <a:fld id="{1733E6BA-D7A0-DA4D-915D-59658C5504BC}" type="slidenum">
              <a:rPr lang="en-US" smtClean="0">
                <a:solidFill>
                  <a:srgbClr val="000000"/>
                </a:solidFill>
              </a:rPr>
              <a:pPr/>
              <a:t>14</a:t>
            </a:fld>
            <a:endParaRPr lang="en-US">
              <a:solidFill>
                <a:srgbClr val="000000"/>
              </a:solidFill>
            </a:endParaRPr>
          </a:p>
        </p:txBody>
      </p:sp>
      <p:sp>
        <p:nvSpPr>
          <p:cNvPr id="489476" name="Rectangle 4"/>
          <p:cNvSpPr>
            <a:spLocks noChangeArrowheads="1"/>
          </p:cNvSpPr>
          <p:nvPr/>
        </p:nvSpPr>
        <p:spPr bwMode="auto">
          <a:xfrm>
            <a:off x="990600" y="3819525"/>
            <a:ext cx="6900863"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START(U) … </a:t>
            </a:r>
            <a:r>
              <a:rPr lang="en-US" sz="2800" dirty="0" err="1">
                <a:solidFill>
                  <a:srgbClr val="000000"/>
                </a:solidFill>
                <a:latin typeface="Arial" charset="0"/>
                <a:ea typeface="Arial" charset="0"/>
                <a:cs typeface="Arial" charset="0"/>
              </a:rPr>
              <a:t>r</a:t>
            </a:r>
            <a:r>
              <a:rPr lang="en-US" sz="2800" baseline="-25000" dirty="0" err="1">
                <a:solidFill>
                  <a:srgbClr val="000000"/>
                </a:solidFill>
                <a:latin typeface="Arial" charset="0"/>
                <a:ea typeface="Arial" charset="0"/>
                <a:cs typeface="Arial" charset="0"/>
              </a:rPr>
              <a:t>U</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w</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sp>
        <p:nvSpPr>
          <p:cNvPr id="89093" name="Rectangle 5"/>
          <p:cNvSpPr>
            <a:spLocks noChangeArrowheads="1"/>
          </p:cNvSpPr>
          <p:nvPr/>
        </p:nvSpPr>
        <p:spPr bwMode="auto">
          <a:xfrm>
            <a:off x="1295400" y="5105400"/>
            <a:ext cx="6800003" cy="954107"/>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2800" dirty="0">
                <a:latin typeface="Arial" charset="0"/>
              </a:rPr>
              <a:t> If </a:t>
            </a:r>
            <a:r>
              <a:rPr lang="en-US" sz="2800" dirty="0">
                <a:solidFill>
                  <a:srgbClr val="000000"/>
                </a:solidFill>
                <a:latin typeface="Arial" charset="0"/>
              </a:rPr>
              <a:t>RT(X) &gt; </a:t>
            </a:r>
            <a:r>
              <a:rPr lang="en-US" sz="2800" dirty="0">
                <a:solidFill>
                  <a:srgbClr val="0000FF"/>
                </a:solidFill>
                <a:latin typeface="Arial" charset="0"/>
              </a:rPr>
              <a:t>TS(T) </a:t>
            </a:r>
            <a:r>
              <a:rPr lang="en-US" sz="2800" dirty="0">
                <a:solidFill>
                  <a:srgbClr val="000000"/>
                </a:solidFill>
                <a:latin typeface="Arial" charset="0"/>
                <a:ea typeface="Arial" charset="0"/>
                <a:cs typeface="Arial" charset="0"/>
              </a:rPr>
              <a:t>then need to rollback T !</a:t>
            </a:r>
          </a:p>
          <a:p>
            <a:pPr eaLnBrk="1" hangingPunct="1">
              <a:spcBef>
                <a:spcPct val="0"/>
              </a:spcBef>
              <a:buFontTx/>
              <a:buNone/>
            </a:pPr>
            <a:r>
              <a:rPr lang="en-US" sz="2800" dirty="0">
                <a:solidFill>
                  <a:srgbClr val="000000"/>
                </a:solidFill>
                <a:latin typeface="Arial" charset="0"/>
                <a:ea typeface="Arial" charset="0"/>
                <a:cs typeface="Arial" charset="0"/>
              </a:rPr>
              <a:t>T tried to write </a:t>
            </a:r>
            <a:r>
              <a:rPr lang="en-US" sz="2800" b="1" dirty="0">
                <a:solidFill>
                  <a:srgbClr val="000000"/>
                </a:solidFill>
                <a:latin typeface="Arial" charset="0"/>
                <a:ea typeface="Arial" charset="0"/>
                <a:cs typeface="Arial" charset="0"/>
              </a:rPr>
              <a:t>too late</a:t>
            </a:r>
          </a:p>
        </p:txBody>
      </p:sp>
      <p:grpSp>
        <p:nvGrpSpPr>
          <p:cNvPr id="2" name="Group 9"/>
          <p:cNvGrpSpPr>
            <a:grpSpLocks/>
          </p:cNvGrpSpPr>
          <p:nvPr/>
        </p:nvGrpSpPr>
        <p:grpSpPr bwMode="auto">
          <a:xfrm>
            <a:off x="1903413" y="3124200"/>
            <a:ext cx="5413375" cy="611188"/>
            <a:chOff x="1904206" y="3352800"/>
            <a:chExt cx="5412582" cy="381794"/>
          </a:xfrm>
        </p:grpSpPr>
        <p:cxnSp>
          <p:nvCxnSpPr>
            <p:cNvPr id="89101" name="Straight Connector 10"/>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9102" name="Straight Connector 11"/>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9103" name="Straight Connector 12"/>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3"/>
          <p:cNvGrpSpPr>
            <a:grpSpLocks/>
          </p:cNvGrpSpPr>
          <p:nvPr/>
        </p:nvGrpSpPr>
        <p:grpSpPr bwMode="auto">
          <a:xfrm>
            <a:off x="3656013" y="3429000"/>
            <a:ext cx="2363787" cy="382588"/>
            <a:chOff x="1904206" y="3352800"/>
            <a:chExt cx="5412582" cy="381794"/>
          </a:xfrm>
        </p:grpSpPr>
        <p:cxnSp>
          <p:nvCxnSpPr>
            <p:cNvPr id="89098" name="Straight Connector 14"/>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89099" name="Straight Connector 15"/>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89100" name="Straight Connector 16"/>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4" name="Date Placeholder 3">
            <a:extLst>
              <a:ext uri="{FF2B5EF4-FFF2-40B4-BE49-F238E27FC236}">
                <a16:creationId xmlns:a16="http://schemas.microsoft.com/office/drawing/2014/main" id="{7E0C390A-888F-854E-95ED-965A547A775E}"/>
              </a:ext>
            </a:extLst>
          </p:cNvPr>
          <p:cNvSpPr>
            <a:spLocks noGrp="1"/>
          </p:cNvSpPr>
          <p:nvPr>
            <p:ph type="dt" sz="half" idx="10"/>
          </p:nvPr>
        </p:nvSpPr>
        <p:spPr/>
        <p:txBody>
          <a:bodyPr/>
          <a:lstStyle/>
          <a:p>
            <a:fld id="{CE448E0E-F0FD-3D4F-B397-7E4A1CA97FAD}" type="datetime4">
              <a:rPr lang="en-US" smtClean="0"/>
              <a:t>February 15, 2022</a:t>
            </a:fld>
            <a:endParaRPr lang="en-US"/>
          </a:p>
        </p:txBody>
      </p:sp>
    </p:spTree>
    <p:extLst>
      <p:ext uri="{BB962C8B-B14F-4D97-AF65-F5344CB8AC3E}">
        <p14:creationId xmlns:p14="http://schemas.microsoft.com/office/powerpoint/2010/main" val="172974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a:latin typeface="Arial" charset="0"/>
              </a:rPr>
              <a:t>Thomas’ Rule</a:t>
            </a:r>
          </a:p>
        </p:txBody>
      </p:sp>
      <p:sp>
        <p:nvSpPr>
          <p:cNvPr id="91139" name="Rectangle 3"/>
          <p:cNvSpPr>
            <a:spLocks noGrp="1" noChangeArrowheads="1"/>
          </p:cNvSpPr>
          <p:nvPr>
            <p:ph idx="1"/>
          </p:nvPr>
        </p:nvSpPr>
        <p:spPr>
          <a:xfrm>
            <a:off x="685800" y="1981200"/>
            <a:ext cx="7772400" cy="1219200"/>
          </a:xfrm>
        </p:spPr>
        <p:txBody>
          <a:bodyPr/>
          <a:lstStyle/>
          <a:p>
            <a:pPr eaLnBrk="1" hangingPunct="1">
              <a:buFontTx/>
              <a:buNone/>
            </a:pPr>
            <a:r>
              <a:rPr lang="en-US" dirty="0">
                <a:latin typeface="Arial" charset="0"/>
              </a:rPr>
              <a:t>But… we can still handle it in one case:</a:t>
            </a:r>
          </a:p>
          <a:p>
            <a:pPr eaLnBrk="1" hangingPunct="1"/>
            <a:r>
              <a:rPr lang="en-US" dirty="0">
                <a:latin typeface="Arial" charset="0"/>
              </a:rPr>
              <a:t>T wants to write X</a:t>
            </a:r>
            <a:endParaRPr lang="en-US" dirty="0">
              <a:solidFill>
                <a:srgbClr val="0000FF"/>
              </a:solidFill>
              <a:latin typeface="Arial" charset="0"/>
            </a:endParaRPr>
          </a:p>
        </p:txBody>
      </p:sp>
      <p:sp>
        <p:nvSpPr>
          <p:cNvPr id="491524" name="Rectangle 4"/>
          <p:cNvSpPr>
            <a:spLocks noChangeArrowheads="1"/>
          </p:cNvSpPr>
          <p:nvPr/>
        </p:nvSpPr>
        <p:spPr bwMode="auto">
          <a:xfrm>
            <a:off x="990600" y="4227513"/>
            <a:ext cx="7007225"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START(V) …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V</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w</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grpSp>
        <p:nvGrpSpPr>
          <p:cNvPr id="2" name="Group 8"/>
          <p:cNvGrpSpPr>
            <a:grpSpLocks/>
          </p:cNvGrpSpPr>
          <p:nvPr/>
        </p:nvGrpSpPr>
        <p:grpSpPr bwMode="auto">
          <a:xfrm>
            <a:off x="1903413" y="3541713"/>
            <a:ext cx="5413375" cy="609600"/>
            <a:chOff x="1904206" y="3352800"/>
            <a:chExt cx="5412582" cy="381794"/>
          </a:xfrm>
        </p:grpSpPr>
        <p:cxnSp>
          <p:nvCxnSpPr>
            <p:cNvPr id="91149" name="Straight Connector 9"/>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1150" name="Straight Connector 10"/>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1151" name="Straight Connector 11"/>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2"/>
          <p:cNvGrpSpPr>
            <a:grpSpLocks/>
          </p:cNvGrpSpPr>
          <p:nvPr/>
        </p:nvGrpSpPr>
        <p:grpSpPr bwMode="auto">
          <a:xfrm>
            <a:off x="3656013" y="3846513"/>
            <a:ext cx="2363787" cy="381000"/>
            <a:chOff x="1904206" y="3352800"/>
            <a:chExt cx="5412582" cy="381794"/>
          </a:xfrm>
        </p:grpSpPr>
        <p:cxnSp>
          <p:nvCxnSpPr>
            <p:cNvPr id="91146" name="Straight Connector 13"/>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1147" name="Straight Connector 14"/>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1148" name="Straight Connector 15"/>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15</a:t>
            </a:fld>
            <a:endParaRPr lang="en-US">
              <a:solidFill>
                <a:prstClr val="black"/>
              </a:solidFill>
            </a:endParaRPr>
          </a:p>
        </p:txBody>
      </p:sp>
      <p:sp>
        <p:nvSpPr>
          <p:cNvPr id="4" name="Date Placeholder 3">
            <a:extLst>
              <a:ext uri="{FF2B5EF4-FFF2-40B4-BE49-F238E27FC236}">
                <a16:creationId xmlns:a16="http://schemas.microsoft.com/office/drawing/2014/main" id="{197D134E-B9A4-024E-98CA-3BAE5FF600BE}"/>
              </a:ext>
            </a:extLst>
          </p:cNvPr>
          <p:cNvSpPr>
            <a:spLocks noGrp="1"/>
          </p:cNvSpPr>
          <p:nvPr>
            <p:ph type="dt" sz="half" idx="10"/>
          </p:nvPr>
        </p:nvSpPr>
        <p:spPr/>
        <p:txBody>
          <a:bodyPr/>
          <a:lstStyle/>
          <a:p>
            <a:fld id="{93D21053-0233-404A-BE4A-B83149D5F5BB}" type="datetime4">
              <a:rPr lang="en-US" smtClean="0"/>
              <a:t>February 15, 2022</a:t>
            </a:fld>
            <a:endParaRPr lang="en-US"/>
          </a:p>
        </p:txBody>
      </p:sp>
    </p:spTree>
    <p:extLst>
      <p:ext uri="{BB962C8B-B14F-4D97-AF65-F5344CB8AC3E}">
        <p14:creationId xmlns:p14="http://schemas.microsoft.com/office/powerpoint/2010/main" val="127967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a:latin typeface="Arial" charset="0"/>
              </a:rPr>
              <a:t>Thomas’ Rule</a:t>
            </a:r>
          </a:p>
        </p:txBody>
      </p:sp>
      <p:sp>
        <p:nvSpPr>
          <p:cNvPr id="91139" name="Rectangle 3"/>
          <p:cNvSpPr>
            <a:spLocks noGrp="1" noChangeArrowheads="1"/>
          </p:cNvSpPr>
          <p:nvPr>
            <p:ph idx="1"/>
          </p:nvPr>
        </p:nvSpPr>
        <p:spPr>
          <a:xfrm>
            <a:off x="685800" y="1981200"/>
            <a:ext cx="7772400" cy="1219200"/>
          </a:xfrm>
        </p:spPr>
        <p:txBody>
          <a:bodyPr/>
          <a:lstStyle/>
          <a:p>
            <a:pPr eaLnBrk="1" hangingPunct="1">
              <a:buFontTx/>
              <a:buNone/>
            </a:pPr>
            <a:r>
              <a:rPr lang="en-US" dirty="0">
                <a:latin typeface="Arial" charset="0"/>
              </a:rPr>
              <a:t>But we can still handle it:</a:t>
            </a:r>
          </a:p>
          <a:p>
            <a:pPr eaLnBrk="1" hangingPunct="1"/>
            <a:r>
              <a:rPr lang="en-US" dirty="0">
                <a:latin typeface="Arial" charset="0"/>
              </a:rPr>
              <a:t>T wants to write X</a:t>
            </a:r>
            <a:endParaRPr lang="en-US" dirty="0">
              <a:solidFill>
                <a:srgbClr val="0000FF"/>
              </a:solidFill>
              <a:latin typeface="Arial" charset="0"/>
            </a:endParaRPr>
          </a:p>
        </p:txBody>
      </p:sp>
      <p:sp>
        <p:nvSpPr>
          <p:cNvPr id="491524" name="Rectangle 4"/>
          <p:cNvSpPr>
            <a:spLocks noChangeArrowheads="1"/>
          </p:cNvSpPr>
          <p:nvPr/>
        </p:nvSpPr>
        <p:spPr bwMode="auto">
          <a:xfrm>
            <a:off x="990600" y="4227513"/>
            <a:ext cx="7007225"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START(V) …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V</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w</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sp>
        <p:nvSpPr>
          <p:cNvPr id="91141" name="Rectangle 5"/>
          <p:cNvSpPr>
            <a:spLocks noChangeArrowheads="1"/>
          </p:cNvSpPr>
          <p:nvPr/>
        </p:nvSpPr>
        <p:spPr bwMode="auto">
          <a:xfrm>
            <a:off x="1447800" y="5029200"/>
            <a:ext cx="5997505" cy="954107"/>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buNone/>
            </a:pPr>
            <a:r>
              <a:rPr lang="en-US" sz="2800" dirty="0">
                <a:solidFill>
                  <a:srgbClr val="000000"/>
                </a:solidFill>
                <a:latin typeface="Arial" charset="0"/>
                <a:ea typeface="Arial" charset="0"/>
                <a:cs typeface="Arial" charset="0"/>
              </a:rPr>
              <a:t>If </a:t>
            </a:r>
            <a:r>
              <a:rPr lang="en-US" sz="2800" dirty="0">
                <a:solidFill>
                  <a:srgbClr val="000000"/>
                </a:solidFill>
                <a:latin typeface="Arial" charset="0"/>
              </a:rPr>
              <a:t>RT(X) ≤ </a:t>
            </a:r>
            <a:r>
              <a:rPr lang="en-US" sz="2800" dirty="0">
                <a:solidFill>
                  <a:srgbClr val="0000FF"/>
                </a:solidFill>
                <a:latin typeface="Arial" charset="0"/>
              </a:rPr>
              <a:t>TS(T)</a:t>
            </a:r>
            <a:r>
              <a:rPr lang="en-US" sz="2800" dirty="0">
                <a:latin typeface="Arial" charset="0"/>
              </a:rPr>
              <a:t>  and </a:t>
            </a:r>
            <a:r>
              <a:rPr lang="en-US" sz="2800" dirty="0">
                <a:solidFill>
                  <a:srgbClr val="000000"/>
                </a:solidFill>
                <a:latin typeface="Arial" charset="0"/>
              </a:rPr>
              <a:t>WT(X) &gt; </a:t>
            </a:r>
            <a:r>
              <a:rPr lang="en-US" sz="2800" dirty="0">
                <a:solidFill>
                  <a:srgbClr val="0000FF"/>
                </a:solidFill>
                <a:latin typeface="Arial" charset="0"/>
              </a:rPr>
              <a:t>TS(T)</a:t>
            </a:r>
            <a:br>
              <a:rPr lang="en-US" sz="2800" dirty="0">
                <a:solidFill>
                  <a:srgbClr val="0000FF"/>
                </a:solidFill>
                <a:latin typeface="Arial" charset="0"/>
              </a:rPr>
            </a:br>
            <a:r>
              <a:rPr lang="en-US" sz="2800" dirty="0">
                <a:solidFill>
                  <a:srgbClr val="000000"/>
                </a:solidFill>
                <a:latin typeface="Arial" charset="0"/>
                <a:ea typeface="Arial" charset="0"/>
                <a:cs typeface="Arial" charset="0"/>
              </a:rPr>
              <a:t>then don’t write X at all !</a:t>
            </a:r>
          </a:p>
        </p:txBody>
      </p:sp>
      <p:grpSp>
        <p:nvGrpSpPr>
          <p:cNvPr id="2" name="Group 8"/>
          <p:cNvGrpSpPr>
            <a:grpSpLocks/>
          </p:cNvGrpSpPr>
          <p:nvPr/>
        </p:nvGrpSpPr>
        <p:grpSpPr bwMode="auto">
          <a:xfrm>
            <a:off x="1903413" y="3541713"/>
            <a:ext cx="5413375" cy="609600"/>
            <a:chOff x="1904206" y="3352800"/>
            <a:chExt cx="5412582" cy="381794"/>
          </a:xfrm>
        </p:grpSpPr>
        <p:cxnSp>
          <p:nvCxnSpPr>
            <p:cNvPr id="91149" name="Straight Connector 9"/>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1150" name="Straight Connector 10"/>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1151" name="Straight Connector 11"/>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2"/>
          <p:cNvGrpSpPr>
            <a:grpSpLocks/>
          </p:cNvGrpSpPr>
          <p:nvPr/>
        </p:nvGrpSpPr>
        <p:grpSpPr bwMode="auto">
          <a:xfrm>
            <a:off x="3656013" y="3846513"/>
            <a:ext cx="2363787" cy="381000"/>
            <a:chOff x="1904206" y="3352800"/>
            <a:chExt cx="5412582" cy="381794"/>
          </a:xfrm>
        </p:grpSpPr>
        <p:cxnSp>
          <p:nvCxnSpPr>
            <p:cNvPr id="91146" name="Straight Connector 13"/>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1147" name="Straight Connector 14"/>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1148" name="Straight Connector 15"/>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16</a:t>
            </a:fld>
            <a:endParaRPr lang="en-US">
              <a:solidFill>
                <a:prstClr val="black"/>
              </a:solidFill>
            </a:endParaRPr>
          </a:p>
        </p:txBody>
      </p:sp>
      <p:sp>
        <p:nvSpPr>
          <p:cNvPr id="4" name="TextBox 3"/>
          <p:cNvSpPr txBox="1"/>
          <p:nvPr/>
        </p:nvSpPr>
        <p:spPr>
          <a:xfrm>
            <a:off x="2895600" y="6172200"/>
            <a:ext cx="310959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buNone/>
            </a:pPr>
            <a:r>
              <a:rPr lang="en-US" dirty="0">
                <a:latin typeface="Arial"/>
                <a:cs typeface="Arial"/>
              </a:rPr>
              <a:t>Why does  this work?</a:t>
            </a:r>
          </a:p>
        </p:txBody>
      </p:sp>
      <p:sp>
        <p:nvSpPr>
          <p:cNvPr id="7" name="Date Placeholder 6">
            <a:extLst>
              <a:ext uri="{FF2B5EF4-FFF2-40B4-BE49-F238E27FC236}">
                <a16:creationId xmlns:a16="http://schemas.microsoft.com/office/drawing/2014/main" id="{2DD5DF29-A735-3846-8A4C-0D4C2E8930C1}"/>
              </a:ext>
            </a:extLst>
          </p:cNvPr>
          <p:cNvSpPr>
            <a:spLocks noGrp="1"/>
          </p:cNvSpPr>
          <p:nvPr>
            <p:ph type="dt" sz="half" idx="10"/>
          </p:nvPr>
        </p:nvSpPr>
        <p:spPr/>
        <p:txBody>
          <a:bodyPr/>
          <a:lstStyle/>
          <a:p>
            <a:fld id="{6B34C805-CC8E-1643-9A6D-34BD5D1027FB}" type="datetime4">
              <a:rPr lang="en-US" smtClean="0"/>
              <a:t>February 15, 2022</a:t>
            </a:fld>
            <a:endParaRPr lang="en-US"/>
          </a:p>
        </p:txBody>
      </p:sp>
    </p:spTree>
    <p:extLst>
      <p:ext uri="{BB962C8B-B14F-4D97-AF65-F5344CB8AC3E}">
        <p14:creationId xmlns:p14="http://schemas.microsoft.com/office/powerpoint/2010/main" val="189726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a:latin typeface="Arial" charset="0"/>
              </a:rPr>
              <a:t>Thomas’ Rule</a:t>
            </a:r>
          </a:p>
        </p:txBody>
      </p:sp>
      <p:sp>
        <p:nvSpPr>
          <p:cNvPr id="91139" name="Rectangle 3"/>
          <p:cNvSpPr>
            <a:spLocks noGrp="1" noChangeArrowheads="1"/>
          </p:cNvSpPr>
          <p:nvPr>
            <p:ph idx="1"/>
          </p:nvPr>
        </p:nvSpPr>
        <p:spPr>
          <a:xfrm>
            <a:off x="685800" y="1981200"/>
            <a:ext cx="7772400" cy="1219200"/>
          </a:xfrm>
        </p:spPr>
        <p:txBody>
          <a:bodyPr/>
          <a:lstStyle/>
          <a:p>
            <a:pPr eaLnBrk="1" hangingPunct="1">
              <a:buFontTx/>
              <a:buNone/>
            </a:pPr>
            <a:r>
              <a:rPr lang="en-US" dirty="0">
                <a:latin typeface="Arial" charset="0"/>
              </a:rPr>
              <a:t>But we can still handle it:</a:t>
            </a:r>
          </a:p>
          <a:p>
            <a:pPr eaLnBrk="1" hangingPunct="1"/>
            <a:r>
              <a:rPr lang="en-US" dirty="0">
                <a:latin typeface="Arial" charset="0"/>
              </a:rPr>
              <a:t>T wants to write X</a:t>
            </a:r>
            <a:endParaRPr lang="en-US" dirty="0">
              <a:solidFill>
                <a:srgbClr val="0000FF"/>
              </a:solidFill>
              <a:latin typeface="Arial" charset="0"/>
            </a:endParaRPr>
          </a:p>
        </p:txBody>
      </p:sp>
      <p:sp>
        <p:nvSpPr>
          <p:cNvPr id="491524" name="Rectangle 4"/>
          <p:cNvSpPr>
            <a:spLocks noChangeArrowheads="1"/>
          </p:cNvSpPr>
          <p:nvPr/>
        </p:nvSpPr>
        <p:spPr bwMode="auto">
          <a:xfrm>
            <a:off x="990600" y="4227513"/>
            <a:ext cx="7007225"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START(V) …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V</a:t>
            </a:r>
            <a:r>
              <a:rPr lang="en-US" sz="2800" dirty="0">
                <a:solidFill>
                  <a:srgbClr val="000000"/>
                </a:solidFill>
                <a:latin typeface="Arial" charset="0"/>
                <a:ea typeface="Arial" charset="0"/>
                <a:cs typeface="Arial" charset="0"/>
              </a:rPr>
              <a:t>(X) . . . </a:t>
            </a:r>
            <a:r>
              <a:rPr lang="en-US" sz="2800" dirty="0" err="1">
                <a:solidFill>
                  <a:srgbClr val="0000FF"/>
                </a:solidFill>
                <a:latin typeface="Arial" charset="0"/>
                <a:ea typeface="Arial" charset="0"/>
                <a:cs typeface="Arial" charset="0"/>
              </a:rPr>
              <a:t>w</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p>
        </p:txBody>
      </p:sp>
      <p:sp>
        <p:nvSpPr>
          <p:cNvPr id="91141" name="Rectangle 5"/>
          <p:cNvSpPr>
            <a:spLocks noChangeArrowheads="1"/>
          </p:cNvSpPr>
          <p:nvPr/>
        </p:nvSpPr>
        <p:spPr bwMode="auto">
          <a:xfrm>
            <a:off x="1447800" y="5029200"/>
            <a:ext cx="5997505" cy="954107"/>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buNone/>
            </a:pPr>
            <a:r>
              <a:rPr lang="en-US" sz="2800" dirty="0">
                <a:solidFill>
                  <a:srgbClr val="000000"/>
                </a:solidFill>
                <a:latin typeface="Arial" charset="0"/>
                <a:ea typeface="Arial" charset="0"/>
                <a:cs typeface="Arial" charset="0"/>
              </a:rPr>
              <a:t>If </a:t>
            </a:r>
            <a:r>
              <a:rPr lang="en-US" sz="2800" dirty="0">
                <a:solidFill>
                  <a:srgbClr val="000000"/>
                </a:solidFill>
                <a:latin typeface="Arial" charset="0"/>
              </a:rPr>
              <a:t>RT(X) ≤ </a:t>
            </a:r>
            <a:r>
              <a:rPr lang="en-US" sz="2800" dirty="0">
                <a:solidFill>
                  <a:srgbClr val="0000FF"/>
                </a:solidFill>
                <a:latin typeface="Arial" charset="0"/>
              </a:rPr>
              <a:t>TS(T)</a:t>
            </a:r>
            <a:r>
              <a:rPr lang="en-US" sz="2800" dirty="0">
                <a:latin typeface="Arial" charset="0"/>
              </a:rPr>
              <a:t>  and </a:t>
            </a:r>
            <a:r>
              <a:rPr lang="en-US" sz="2800" dirty="0">
                <a:solidFill>
                  <a:srgbClr val="000000"/>
                </a:solidFill>
                <a:latin typeface="Arial" charset="0"/>
              </a:rPr>
              <a:t>WT(X) &gt; </a:t>
            </a:r>
            <a:r>
              <a:rPr lang="en-US" sz="2800" dirty="0">
                <a:solidFill>
                  <a:srgbClr val="0000FF"/>
                </a:solidFill>
                <a:latin typeface="Arial" charset="0"/>
              </a:rPr>
              <a:t>TS(T)</a:t>
            </a:r>
            <a:br>
              <a:rPr lang="en-US" sz="2800" dirty="0">
                <a:solidFill>
                  <a:srgbClr val="0000FF"/>
                </a:solidFill>
                <a:latin typeface="Arial" charset="0"/>
              </a:rPr>
            </a:br>
            <a:r>
              <a:rPr lang="en-US" sz="2800" dirty="0">
                <a:solidFill>
                  <a:srgbClr val="000000"/>
                </a:solidFill>
                <a:latin typeface="Arial" charset="0"/>
                <a:ea typeface="Arial" charset="0"/>
                <a:cs typeface="Arial" charset="0"/>
              </a:rPr>
              <a:t>then don’t write X at all !</a:t>
            </a:r>
          </a:p>
        </p:txBody>
      </p:sp>
      <p:grpSp>
        <p:nvGrpSpPr>
          <p:cNvPr id="2" name="Group 8"/>
          <p:cNvGrpSpPr>
            <a:grpSpLocks/>
          </p:cNvGrpSpPr>
          <p:nvPr/>
        </p:nvGrpSpPr>
        <p:grpSpPr bwMode="auto">
          <a:xfrm>
            <a:off x="1903413" y="3541713"/>
            <a:ext cx="5413375" cy="609600"/>
            <a:chOff x="1904206" y="3352800"/>
            <a:chExt cx="5412582" cy="381794"/>
          </a:xfrm>
        </p:grpSpPr>
        <p:cxnSp>
          <p:nvCxnSpPr>
            <p:cNvPr id="91149" name="Straight Connector 9"/>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1150" name="Straight Connector 10"/>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1151" name="Straight Connector 11"/>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2"/>
          <p:cNvGrpSpPr>
            <a:grpSpLocks/>
          </p:cNvGrpSpPr>
          <p:nvPr/>
        </p:nvGrpSpPr>
        <p:grpSpPr bwMode="auto">
          <a:xfrm>
            <a:off x="3656013" y="3846513"/>
            <a:ext cx="2363787" cy="381000"/>
            <a:chOff x="1904206" y="3352800"/>
            <a:chExt cx="5412582" cy="381794"/>
          </a:xfrm>
        </p:grpSpPr>
        <p:cxnSp>
          <p:nvCxnSpPr>
            <p:cNvPr id="91146" name="Straight Connector 13"/>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1147" name="Straight Connector 14"/>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1148" name="Straight Connector 15"/>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6" name="Footer Placeholder 5"/>
          <p:cNvSpPr>
            <a:spLocks noGrp="1"/>
          </p:cNvSpPr>
          <p:nvPr>
            <p:ph type="ftr" sz="quarter" idx="11"/>
          </p:nvPr>
        </p:nvSpPr>
        <p:spPr/>
        <p:txBody>
          <a:bodyPr/>
          <a:lstStyle/>
          <a:p>
            <a:pPr>
              <a:defRPr/>
            </a:pPr>
            <a:r>
              <a:rPr lang="de-DE"/>
              <a:t>CSE 444 - Winter 2022</a:t>
            </a:r>
            <a:endParaRPr lang="en-US" dirty="0"/>
          </a:p>
        </p:txBody>
      </p:sp>
      <p:sp>
        <p:nvSpPr>
          <p:cNvPr id="7" name="Slide Number Placeholder 6"/>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17</a:t>
            </a:fld>
            <a:endParaRPr lang="en-US">
              <a:solidFill>
                <a:prstClr val="black"/>
              </a:solidFill>
            </a:endParaRPr>
          </a:p>
        </p:txBody>
      </p:sp>
      <p:sp>
        <p:nvSpPr>
          <p:cNvPr id="4" name="TextBox 3"/>
          <p:cNvSpPr txBox="1"/>
          <p:nvPr/>
        </p:nvSpPr>
        <p:spPr>
          <a:xfrm>
            <a:off x="2895600" y="6172200"/>
            <a:ext cx="310959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buNone/>
            </a:pPr>
            <a:r>
              <a:rPr lang="en-US" dirty="0">
                <a:latin typeface="Arial"/>
                <a:cs typeface="Arial"/>
              </a:rPr>
              <a:t>Why does  this work?</a:t>
            </a:r>
          </a:p>
        </p:txBody>
      </p:sp>
      <p:sp>
        <p:nvSpPr>
          <p:cNvPr id="5" name="TextBox 4"/>
          <p:cNvSpPr txBox="1"/>
          <p:nvPr/>
        </p:nvSpPr>
        <p:spPr>
          <a:xfrm>
            <a:off x="6323548" y="5849034"/>
            <a:ext cx="274530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buNone/>
            </a:pPr>
            <a:r>
              <a:rPr lang="en-US" dirty="0">
                <a:latin typeface="Arial"/>
                <a:cs typeface="Arial"/>
              </a:rPr>
              <a:t>View-serializable: </a:t>
            </a:r>
          </a:p>
          <a:p>
            <a:pPr>
              <a:buNone/>
            </a:pPr>
            <a:r>
              <a:rPr lang="en-US" dirty="0">
                <a:latin typeface="Arial"/>
                <a:cs typeface="Arial"/>
              </a:rPr>
              <a:t>V will have </a:t>
            </a:r>
            <a:r>
              <a:rPr lang="en-US" dirty="0" err="1">
                <a:latin typeface="Arial"/>
                <a:cs typeface="Arial"/>
              </a:rPr>
              <a:t>overwritted</a:t>
            </a:r>
            <a:r>
              <a:rPr lang="en-US" dirty="0">
                <a:latin typeface="Arial"/>
                <a:cs typeface="Arial"/>
              </a:rPr>
              <a:t> T!</a:t>
            </a:r>
          </a:p>
        </p:txBody>
      </p:sp>
      <p:sp>
        <p:nvSpPr>
          <p:cNvPr id="8" name="Date Placeholder 7">
            <a:extLst>
              <a:ext uri="{FF2B5EF4-FFF2-40B4-BE49-F238E27FC236}">
                <a16:creationId xmlns:a16="http://schemas.microsoft.com/office/drawing/2014/main" id="{4A3DBF1B-F022-3B4B-933A-44E32BDCEC3B}"/>
              </a:ext>
            </a:extLst>
          </p:cNvPr>
          <p:cNvSpPr>
            <a:spLocks noGrp="1"/>
          </p:cNvSpPr>
          <p:nvPr>
            <p:ph type="dt" sz="half" idx="10"/>
          </p:nvPr>
        </p:nvSpPr>
        <p:spPr/>
        <p:txBody>
          <a:bodyPr/>
          <a:lstStyle/>
          <a:p>
            <a:fld id="{5C0CE6C1-AE16-6648-85CF-8A0A00F755B9}" type="datetime4">
              <a:rPr lang="en-US" smtClean="0"/>
              <a:t>February 15, 2022</a:t>
            </a:fld>
            <a:endParaRPr lang="en-US"/>
          </a:p>
        </p:txBody>
      </p:sp>
    </p:spTree>
    <p:extLst>
      <p:ext uri="{BB962C8B-B14F-4D97-AF65-F5344CB8AC3E}">
        <p14:creationId xmlns:p14="http://schemas.microsoft.com/office/powerpoint/2010/main" val="328412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a:t>
            </a:r>
            <a:r>
              <a:rPr lang="en-US" dirty="0" err="1"/>
              <a:t>Serializability</a:t>
            </a:r>
            <a:endParaRPr lang="en-US" dirty="0"/>
          </a:p>
        </p:txBody>
      </p:sp>
      <p:sp>
        <p:nvSpPr>
          <p:cNvPr id="3" name="Content Placeholder 2"/>
          <p:cNvSpPr>
            <a:spLocks noGrp="1"/>
          </p:cNvSpPr>
          <p:nvPr>
            <p:ph idx="1"/>
          </p:nvPr>
        </p:nvSpPr>
        <p:spPr/>
        <p:txBody>
          <a:bodyPr/>
          <a:lstStyle/>
          <a:p>
            <a:r>
              <a:rPr lang="en-US" dirty="0"/>
              <a:t>By using Thomas’ rule we do obtain a view-</a:t>
            </a:r>
            <a:r>
              <a:rPr lang="en-US" dirty="0" err="1"/>
              <a:t>serializable</a:t>
            </a:r>
            <a:r>
              <a:rPr lang="en-US" dirty="0"/>
              <a:t> schedule</a:t>
            </a:r>
          </a:p>
        </p:txBody>
      </p:sp>
      <p:sp>
        <p:nvSpPr>
          <p:cNvPr id="4" name="Footer Placeholder 3"/>
          <p:cNvSpPr>
            <a:spLocks noGrp="1"/>
          </p:cNvSpPr>
          <p:nvPr>
            <p:ph type="ftr" sz="quarter" idx="11"/>
          </p:nvPr>
        </p:nvSpPr>
        <p:spPr/>
        <p:txBody>
          <a:bodyPr/>
          <a:lstStyle/>
          <a:p>
            <a:r>
              <a:rPr lang="de-DE"/>
              <a:t>CSE 444 - Winter 2022</a:t>
            </a:r>
            <a:endParaRPr lang="en-US" dirty="0"/>
          </a:p>
        </p:txBody>
      </p:sp>
      <p:sp>
        <p:nvSpPr>
          <p:cNvPr id="5" name="Slide Number Placeholder 4"/>
          <p:cNvSpPr>
            <a:spLocks noGrp="1"/>
          </p:cNvSpPr>
          <p:nvPr>
            <p:ph type="sldNum" sz="quarter" idx="12"/>
          </p:nvPr>
        </p:nvSpPr>
        <p:spPr/>
        <p:txBody>
          <a:bodyPr/>
          <a:lstStyle/>
          <a:p>
            <a:fld id="{3DD83475-03F1-E84F-A88C-BC91492FCEB1}" type="slidenum">
              <a:rPr lang="en-US" smtClean="0">
                <a:solidFill>
                  <a:srgbClr val="000000"/>
                </a:solidFill>
              </a:rPr>
              <a:pPr/>
              <a:t>18</a:t>
            </a:fld>
            <a:endParaRPr lang="en-US">
              <a:solidFill>
                <a:srgbClr val="000000"/>
              </a:solidFill>
            </a:endParaRPr>
          </a:p>
        </p:txBody>
      </p:sp>
      <p:sp>
        <p:nvSpPr>
          <p:cNvPr id="6" name="Date Placeholder 5">
            <a:extLst>
              <a:ext uri="{FF2B5EF4-FFF2-40B4-BE49-F238E27FC236}">
                <a16:creationId xmlns:a16="http://schemas.microsoft.com/office/drawing/2014/main" id="{622091E1-22F6-5043-9AD4-05FF59A0AAB0}"/>
              </a:ext>
            </a:extLst>
          </p:cNvPr>
          <p:cNvSpPr>
            <a:spLocks noGrp="1"/>
          </p:cNvSpPr>
          <p:nvPr>
            <p:ph type="dt" sz="half" idx="10"/>
          </p:nvPr>
        </p:nvSpPr>
        <p:spPr/>
        <p:txBody>
          <a:bodyPr/>
          <a:lstStyle/>
          <a:p>
            <a:fld id="{A7330124-77E1-504F-AB30-9AB43B16369A}" type="datetime4">
              <a:rPr lang="en-US" smtClean="0"/>
              <a:t>February 15, 2022</a:t>
            </a:fld>
            <a:endParaRPr lang="en-US"/>
          </a:p>
        </p:txBody>
      </p:sp>
    </p:spTree>
    <p:extLst>
      <p:ext uri="{BB962C8B-B14F-4D97-AF65-F5344CB8AC3E}">
        <p14:creationId xmlns:p14="http://schemas.microsoft.com/office/powerpoint/2010/main" val="79348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US" dirty="0">
                <a:latin typeface="Arial" charset="0"/>
              </a:rPr>
              <a:t>Summary So Far</a:t>
            </a:r>
          </a:p>
        </p:txBody>
      </p:sp>
      <p:sp>
        <p:nvSpPr>
          <p:cNvPr id="86020" name="Rectangle 3"/>
          <p:cNvSpPr>
            <a:spLocks noGrp="1" noChangeArrowheads="1"/>
          </p:cNvSpPr>
          <p:nvPr>
            <p:ph idx="1"/>
          </p:nvPr>
        </p:nvSpPr>
        <p:spPr>
          <a:xfrm>
            <a:off x="457200" y="1981200"/>
            <a:ext cx="8458200" cy="4114800"/>
          </a:xfrm>
        </p:spPr>
        <p:txBody>
          <a:bodyPr/>
          <a:lstStyle/>
          <a:p>
            <a:pPr>
              <a:lnSpc>
                <a:spcPct val="90000"/>
              </a:lnSpc>
              <a:buFontTx/>
              <a:buNone/>
            </a:pPr>
            <a:r>
              <a:rPr lang="en-US" sz="2400" dirty="0">
                <a:latin typeface="Arial" charset="0"/>
              </a:rPr>
              <a:t>Only for transactions that do not abort</a:t>
            </a:r>
          </a:p>
          <a:p>
            <a:pPr>
              <a:lnSpc>
                <a:spcPct val="90000"/>
              </a:lnSpc>
              <a:buFontTx/>
              <a:buNone/>
            </a:pPr>
            <a:r>
              <a:rPr lang="en-US" sz="2400" dirty="0">
                <a:latin typeface="Arial" charset="0"/>
              </a:rPr>
              <a:t>Otherwise, may result in non-recoverable schedule</a:t>
            </a:r>
            <a:endParaRPr lang="en-US" sz="2400" dirty="0">
              <a:solidFill>
                <a:srgbClr val="FF0000"/>
              </a:solidFill>
              <a:latin typeface="Arial" charset="0"/>
            </a:endParaRPr>
          </a:p>
          <a:p>
            <a:pPr>
              <a:lnSpc>
                <a:spcPct val="90000"/>
              </a:lnSpc>
            </a:pPr>
            <a:endParaRPr lang="en-US" sz="2400" dirty="0">
              <a:latin typeface="Arial" charset="0"/>
            </a:endParaRPr>
          </a:p>
        </p:txBody>
      </p:sp>
      <p:sp>
        <p:nvSpPr>
          <p:cNvPr id="86023" name="Footer Placeholder 6"/>
          <p:cNvSpPr>
            <a:spLocks noGrp="1"/>
          </p:cNvSpPr>
          <p:nvPr>
            <p:ph type="ftr" sz="quarter" idx="11"/>
          </p:nvPr>
        </p:nvSpPr>
        <p:spPr>
          <a:noFill/>
        </p:spPr>
        <p:txBody>
          <a:bodyPr/>
          <a:lstStyle/>
          <a:p>
            <a:r>
              <a:rPr lang="de-DE"/>
              <a:t>CSE 444 - Winter 2022</a:t>
            </a:r>
            <a:endParaRPr lang="en-US" dirty="0"/>
          </a:p>
        </p:txBody>
      </p:sp>
      <p:sp>
        <p:nvSpPr>
          <p:cNvPr id="86018" name="Slide Number Placeholder 5"/>
          <p:cNvSpPr>
            <a:spLocks noGrp="1"/>
          </p:cNvSpPr>
          <p:nvPr>
            <p:ph type="sldNum" sz="quarter" idx="12"/>
          </p:nvPr>
        </p:nvSpPr>
        <p:spPr>
          <a:noFill/>
        </p:spPr>
        <p:txBody>
          <a:bodyPr/>
          <a:lstStyle/>
          <a:p>
            <a:fld id="{46293B8C-8351-B449-8C33-F09A389C9C6A}" type="slidenum">
              <a:rPr lang="en-US">
                <a:solidFill>
                  <a:srgbClr val="000000"/>
                </a:solidFill>
              </a:rPr>
              <a:pPr/>
              <a:t>19</a:t>
            </a:fld>
            <a:endParaRPr lang="en-US">
              <a:solidFill>
                <a:srgbClr val="000000"/>
              </a:solidFill>
            </a:endParaRPr>
          </a:p>
        </p:txBody>
      </p:sp>
      <p:sp>
        <p:nvSpPr>
          <p:cNvPr id="5" name="Rectangle 4"/>
          <p:cNvSpPr/>
          <p:nvPr/>
        </p:nvSpPr>
        <p:spPr>
          <a:xfrm>
            <a:off x="457200" y="3352800"/>
            <a:ext cx="7098995" cy="895630"/>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a:prstTxWarp prst="textNoShape">
              <a:avLst/>
            </a:prstTxWarp>
            <a:spAutoFit/>
          </a:bodyPr>
          <a:lstStyle/>
          <a:p>
            <a:pPr eaLnBrk="1" hangingPunct="1">
              <a:lnSpc>
                <a:spcPct val="90000"/>
              </a:lnSpc>
              <a:spcBef>
                <a:spcPct val="0"/>
              </a:spcBef>
              <a:buFontTx/>
              <a:buNone/>
            </a:pPr>
            <a:r>
              <a:rPr lang="en-US" dirty="0">
                <a:latin typeface="Arial" charset="0"/>
                <a:ea typeface="ＭＳ Ｐゴシック" charset="-128"/>
                <a:cs typeface="ＭＳ Ｐゴシック" charset="-128"/>
              </a:rPr>
              <a:t>Transaction wants to </a:t>
            </a:r>
            <a:r>
              <a:rPr lang="en-US" b="1" dirty="0">
                <a:latin typeface="Arial" charset="0"/>
                <a:ea typeface="ＭＳ Ｐゴシック" charset="-128"/>
                <a:cs typeface="ＭＳ Ｐゴシック" charset="-128"/>
              </a:rPr>
              <a:t>READ</a:t>
            </a:r>
            <a:r>
              <a:rPr lang="en-US" dirty="0">
                <a:latin typeface="Arial" charset="0"/>
                <a:ea typeface="ＭＳ Ｐゴシック" charset="-128"/>
                <a:cs typeface="ＭＳ Ｐゴシック" charset="-128"/>
              </a:rPr>
              <a:t> element X</a:t>
            </a:r>
          </a:p>
          <a:p>
            <a:pPr lvl="1" eaLnBrk="1" hangingPunct="1">
              <a:lnSpc>
                <a:spcPct val="90000"/>
              </a:lnSpc>
              <a:spcBef>
                <a:spcPct val="0"/>
              </a:spcBef>
              <a:buFontTx/>
              <a:buNone/>
            </a:pPr>
            <a:r>
              <a:rPr lang="en-US" sz="2000" dirty="0">
                <a:solidFill>
                  <a:srgbClr val="000000"/>
                </a:solidFill>
                <a:latin typeface="Arial" charset="0"/>
              </a:rPr>
              <a:t>If </a:t>
            </a:r>
            <a:r>
              <a:rPr lang="en-US" sz="2000" dirty="0">
                <a:solidFill>
                  <a:srgbClr val="0000FF"/>
                </a:solidFill>
                <a:latin typeface="Arial" charset="0"/>
              </a:rPr>
              <a:t>WT(X)</a:t>
            </a:r>
            <a:r>
              <a:rPr lang="en-US" sz="2000" dirty="0">
                <a:solidFill>
                  <a:srgbClr val="000000"/>
                </a:solidFill>
                <a:latin typeface="Arial" charset="0"/>
              </a:rPr>
              <a:t> &gt; </a:t>
            </a:r>
            <a:r>
              <a:rPr lang="en-US" sz="2000" dirty="0">
                <a:solidFill>
                  <a:srgbClr val="0000FF"/>
                </a:solidFill>
                <a:latin typeface="Arial" charset="0"/>
              </a:rPr>
              <a:t>TS(T)</a:t>
            </a:r>
            <a:r>
              <a:rPr lang="en-US" sz="2000" dirty="0">
                <a:solidFill>
                  <a:srgbClr val="000000"/>
                </a:solidFill>
                <a:latin typeface="Arial" charset="0"/>
              </a:rPr>
              <a:t> then ROLLBACK</a:t>
            </a:r>
          </a:p>
          <a:p>
            <a:pPr lvl="1" eaLnBrk="1" hangingPunct="1">
              <a:lnSpc>
                <a:spcPct val="90000"/>
              </a:lnSpc>
              <a:spcBef>
                <a:spcPct val="0"/>
              </a:spcBef>
              <a:buFontTx/>
              <a:buNone/>
            </a:pPr>
            <a:r>
              <a:rPr lang="en-US" sz="2000" dirty="0">
                <a:solidFill>
                  <a:srgbClr val="000000"/>
                </a:solidFill>
                <a:latin typeface="Arial" charset="0"/>
              </a:rPr>
              <a:t>Else READ and update </a:t>
            </a:r>
            <a:r>
              <a:rPr lang="en-US" sz="2000" dirty="0">
                <a:solidFill>
                  <a:srgbClr val="0000FF"/>
                </a:solidFill>
                <a:latin typeface="Arial" charset="0"/>
              </a:rPr>
              <a:t>RT(X)</a:t>
            </a:r>
            <a:r>
              <a:rPr lang="en-US" sz="2000" dirty="0">
                <a:solidFill>
                  <a:srgbClr val="000000"/>
                </a:solidFill>
                <a:latin typeface="Arial" charset="0"/>
              </a:rPr>
              <a:t> to larger of </a:t>
            </a:r>
            <a:r>
              <a:rPr lang="en-US" sz="2000" dirty="0">
                <a:solidFill>
                  <a:srgbClr val="0000FF"/>
                </a:solidFill>
                <a:latin typeface="Arial" charset="0"/>
              </a:rPr>
              <a:t>TS(T)</a:t>
            </a:r>
            <a:r>
              <a:rPr lang="en-US" sz="2000" dirty="0">
                <a:solidFill>
                  <a:srgbClr val="000000"/>
                </a:solidFill>
                <a:latin typeface="Arial" charset="0"/>
              </a:rPr>
              <a:t> or </a:t>
            </a:r>
            <a:r>
              <a:rPr lang="en-US" sz="2000" dirty="0">
                <a:solidFill>
                  <a:srgbClr val="0000FF"/>
                </a:solidFill>
                <a:latin typeface="Arial" charset="0"/>
              </a:rPr>
              <a:t>RT(X)</a:t>
            </a:r>
          </a:p>
        </p:txBody>
      </p:sp>
      <p:sp>
        <p:nvSpPr>
          <p:cNvPr id="6" name="Rectangle 5"/>
          <p:cNvSpPr/>
          <p:nvPr/>
        </p:nvSpPr>
        <p:spPr>
          <a:xfrm>
            <a:off x="381000" y="4724400"/>
            <a:ext cx="8206477" cy="1172629"/>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a:prstTxWarp prst="textNoShape">
              <a:avLst/>
            </a:prstTxWarp>
            <a:spAutoFit/>
          </a:bodyPr>
          <a:lstStyle/>
          <a:p>
            <a:pPr eaLnBrk="1" hangingPunct="1">
              <a:lnSpc>
                <a:spcPct val="90000"/>
              </a:lnSpc>
              <a:spcBef>
                <a:spcPct val="0"/>
              </a:spcBef>
              <a:buFontTx/>
              <a:buNone/>
            </a:pPr>
            <a:r>
              <a:rPr lang="en-US" dirty="0">
                <a:latin typeface="Arial" charset="0"/>
                <a:ea typeface="ＭＳ Ｐゴシック" charset="-128"/>
                <a:cs typeface="ＭＳ Ｐゴシック" charset="-128"/>
              </a:rPr>
              <a:t>Transaction wants to </a:t>
            </a:r>
            <a:r>
              <a:rPr lang="en-US" b="1" dirty="0">
                <a:latin typeface="Arial" charset="0"/>
                <a:ea typeface="ＭＳ Ｐゴシック" charset="-128"/>
                <a:cs typeface="ＭＳ Ｐゴシック" charset="-128"/>
              </a:rPr>
              <a:t>WRITE</a:t>
            </a:r>
            <a:r>
              <a:rPr lang="en-US" dirty="0">
                <a:latin typeface="Arial" charset="0"/>
                <a:ea typeface="ＭＳ Ｐゴシック" charset="-128"/>
                <a:cs typeface="ＭＳ Ｐゴシック" charset="-128"/>
              </a:rPr>
              <a:t> element X</a:t>
            </a:r>
          </a:p>
          <a:p>
            <a:pPr lvl="1" eaLnBrk="1" hangingPunct="1">
              <a:lnSpc>
                <a:spcPct val="90000"/>
              </a:lnSpc>
              <a:spcBef>
                <a:spcPct val="0"/>
              </a:spcBef>
              <a:buFontTx/>
              <a:buNone/>
            </a:pPr>
            <a:r>
              <a:rPr lang="en-US" sz="2000" dirty="0">
                <a:solidFill>
                  <a:srgbClr val="000000"/>
                </a:solidFill>
                <a:latin typeface="Arial" charset="0"/>
              </a:rPr>
              <a:t>If </a:t>
            </a:r>
            <a:r>
              <a:rPr lang="en-US" sz="2000" dirty="0">
                <a:solidFill>
                  <a:srgbClr val="0000FF"/>
                </a:solidFill>
                <a:latin typeface="Arial" charset="0"/>
              </a:rPr>
              <a:t>RT(X)</a:t>
            </a:r>
            <a:r>
              <a:rPr lang="en-US" sz="2000" dirty="0">
                <a:solidFill>
                  <a:srgbClr val="000000"/>
                </a:solidFill>
                <a:latin typeface="Arial" charset="0"/>
              </a:rPr>
              <a:t> &gt; </a:t>
            </a:r>
            <a:r>
              <a:rPr lang="en-US" sz="2000" dirty="0">
                <a:solidFill>
                  <a:srgbClr val="0000FF"/>
                </a:solidFill>
                <a:latin typeface="Arial" charset="0"/>
              </a:rPr>
              <a:t>TS(T)</a:t>
            </a:r>
            <a:r>
              <a:rPr lang="en-US" sz="2000" dirty="0">
                <a:solidFill>
                  <a:srgbClr val="000000"/>
                </a:solidFill>
                <a:latin typeface="Arial" charset="0"/>
              </a:rPr>
              <a:t> then ROLLBACK</a:t>
            </a:r>
          </a:p>
          <a:p>
            <a:pPr lvl="1" eaLnBrk="1" hangingPunct="1">
              <a:lnSpc>
                <a:spcPct val="90000"/>
              </a:lnSpc>
              <a:spcBef>
                <a:spcPct val="0"/>
              </a:spcBef>
              <a:buFontTx/>
              <a:buNone/>
            </a:pPr>
            <a:r>
              <a:rPr lang="en-US" sz="2000" dirty="0">
                <a:solidFill>
                  <a:srgbClr val="000000"/>
                </a:solidFill>
                <a:latin typeface="Arial" charset="0"/>
              </a:rPr>
              <a:t>Else if </a:t>
            </a:r>
            <a:r>
              <a:rPr lang="en-US" sz="2000" dirty="0">
                <a:solidFill>
                  <a:srgbClr val="0000FF"/>
                </a:solidFill>
                <a:latin typeface="Arial" charset="0"/>
              </a:rPr>
              <a:t>WT(X)</a:t>
            </a:r>
            <a:r>
              <a:rPr lang="en-US" sz="2000" dirty="0">
                <a:solidFill>
                  <a:srgbClr val="000000"/>
                </a:solidFill>
                <a:latin typeface="Arial" charset="0"/>
              </a:rPr>
              <a:t> &gt; </a:t>
            </a:r>
            <a:r>
              <a:rPr lang="en-US" sz="2000" dirty="0">
                <a:solidFill>
                  <a:srgbClr val="0000FF"/>
                </a:solidFill>
                <a:latin typeface="Arial" charset="0"/>
              </a:rPr>
              <a:t>TS(T)</a:t>
            </a:r>
            <a:r>
              <a:rPr lang="en-US" sz="2000" dirty="0">
                <a:solidFill>
                  <a:srgbClr val="000000"/>
                </a:solidFill>
                <a:latin typeface="Arial" charset="0"/>
              </a:rPr>
              <a:t> ignore write &amp; continue (</a:t>
            </a:r>
            <a:r>
              <a:rPr lang="en-US" sz="2000" dirty="0">
                <a:solidFill>
                  <a:srgbClr val="C00000"/>
                </a:solidFill>
                <a:latin typeface="Arial" charset="0"/>
              </a:rPr>
              <a:t>Thomas Write Rule</a:t>
            </a:r>
            <a:r>
              <a:rPr lang="en-US" sz="2000" dirty="0">
                <a:solidFill>
                  <a:srgbClr val="000000"/>
                </a:solidFill>
                <a:latin typeface="Arial" charset="0"/>
              </a:rPr>
              <a:t>)</a:t>
            </a:r>
          </a:p>
          <a:p>
            <a:pPr lvl="1" eaLnBrk="1" hangingPunct="1">
              <a:lnSpc>
                <a:spcPct val="90000"/>
              </a:lnSpc>
              <a:spcBef>
                <a:spcPct val="0"/>
              </a:spcBef>
              <a:buFontTx/>
              <a:buNone/>
            </a:pPr>
            <a:r>
              <a:rPr lang="en-US" sz="2000" dirty="0">
                <a:solidFill>
                  <a:srgbClr val="000000"/>
                </a:solidFill>
                <a:latin typeface="Arial" charset="0"/>
              </a:rPr>
              <a:t>Otherwise, WRITE and update </a:t>
            </a:r>
            <a:r>
              <a:rPr lang="en-US" sz="2000" dirty="0">
                <a:solidFill>
                  <a:srgbClr val="0000FF"/>
                </a:solidFill>
                <a:latin typeface="Arial" charset="0"/>
              </a:rPr>
              <a:t>WT(X)</a:t>
            </a:r>
            <a:r>
              <a:rPr lang="en-US" sz="2000" dirty="0">
                <a:solidFill>
                  <a:srgbClr val="000000"/>
                </a:solidFill>
                <a:latin typeface="Arial" charset="0"/>
              </a:rPr>
              <a:t> =</a:t>
            </a:r>
            <a:r>
              <a:rPr lang="en-US" sz="2000" dirty="0">
                <a:solidFill>
                  <a:srgbClr val="0000FF"/>
                </a:solidFill>
                <a:latin typeface="Arial" charset="0"/>
              </a:rPr>
              <a:t>TS(T)</a:t>
            </a:r>
          </a:p>
        </p:txBody>
      </p:sp>
      <p:sp>
        <p:nvSpPr>
          <p:cNvPr id="2" name="Date Placeholder 1">
            <a:extLst>
              <a:ext uri="{FF2B5EF4-FFF2-40B4-BE49-F238E27FC236}">
                <a16:creationId xmlns:a16="http://schemas.microsoft.com/office/drawing/2014/main" id="{F977F215-5223-4345-AF0D-BFD73441072D}"/>
              </a:ext>
            </a:extLst>
          </p:cNvPr>
          <p:cNvSpPr>
            <a:spLocks noGrp="1"/>
          </p:cNvSpPr>
          <p:nvPr>
            <p:ph type="dt" sz="half" idx="10"/>
          </p:nvPr>
        </p:nvSpPr>
        <p:spPr/>
        <p:txBody>
          <a:bodyPr/>
          <a:lstStyle/>
          <a:p>
            <a:fld id="{0C5ED91E-BB32-5F45-9CC6-99FB4187853E}" type="datetime4">
              <a:rPr lang="en-US" smtClean="0"/>
              <a:t>February 15, 2022</a:t>
            </a:fld>
            <a:endParaRPr lang="en-US"/>
          </a:p>
        </p:txBody>
      </p:sp>
    </p:spTree>
    <p:extLst>
      <p:ext uri="{BB962C8B-B14F-4D97-AF65-F5344CB8AC3E}">
        <p14:creationId xmlns:p14="http://schemas.microsoft.com/office/powerpoint/2010/main" val="418858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ChangeArrowheads="1"/>
          </p:cNvSpPr>
          <p:nvPr>
            <p:ph type="title"/>
          </p:nvPr>
        </p:nvSpPr>
        <p:spPr>
          <a:xfrm>
            <a:off x="0" y="-685800"/>
            <a:ext cx="7772400" cy="1371600"/>
          </a:xfrm>
        </p:spPr>
        <p:txBody>
          <a:bodyPr/>
          <a:lstStyle/>
          <a:p>
            <a:pPr eaLnBrk="1" hangingPunct="1"/>
            <a:r>
              <a:rPr lang="en-US" dirty="0">
                <a:latin typeface="Arial" pitchFamily="112" charset="0"/>
                <a:ea typeface="ＭＳ Ｐゴシック" pitchFamily="112" charset="-128"/>
                <a:cs typeface="ＭＳ Ｐゴシック" pitchFamily="112" charset="-128"/>
              </a:rPr>
              <a:t>Announcements</a:t>
            </a:r>
          </a:p>
        </p:txBody>
      </p:sp>
      <p:sp>
        <p:nvSpPr>
          <p:cNvPr id="204804" name="Rectangle 3"/>
          <p:cNvSpPr>
            <a:spLocks noGrp="1" noChangeArrowheads="1"/>
          </p:cNvSpPr>
          <p:nvPr>
            <p:ph idx="1"/>
          </p:nvPr>
        </p:nvSpPr>
        <p:spPr>
          <a:xfrm>
            <a:off x="609600" y="1193958"/>
            <a:ext cx="7924800" cy="4876800"/>
          </a:xfrm>
        </p:spPr>
        <p:txBody>
          <a:bodyPr/>
          <a:lstStyle/>
          <a:p>
            <a:pPr eaLnBrk="1" hangingPunct="1">
              <a:lnSpc>
                <a:spcPct val="90000"/>
              </a:lnSpc>
            </a:pPr>
            <a:r>
              <a:rPr lang="en-US" dirty="0">
                <a:latin typeface="Arial" pitchFamily="112" charset="0"/>
                <a:ea typeface="ＭＳ Ｐゴシック" pitchFamily="112" charset="-128"/>
                <a:cs typeface="ＭＳ Ｐゴシック" pitchFamily="112" charset="-128"/>
              </a:rPr>
              <a:t>HW 4 out now</a:t>
            </a:r>
          </a:p>
          <a:p>
            <a:pPr lvl="1"/>
            <a:r>
              <a:rPr lang="en-US" dirty="0">
                <a:latin typeface="Arial" pitchFamily="112" charset="0"/>
                <a:ea typeface="ＭＳ Ｐゴシック" pitchFamily="112" charset="-128"/>
                <a:cs typeface="ＭＳ Ｐゴシック" pitchFamily="112" charset="-128"/>
              </a:rPr>
              <a:t>Transactions (locking and OCC)</a:t>
            </a:r>
          </a:p>
          <a:p>
            <a:pPr lvl="1"/>
            <a:r>
              <a:rPr lang="en-US" dirty="0">
                <a:latin typeface="Arial" pitchFamily="112" charset="0"/>
                <a:ea typeface="ＭＳ Ｐゴシック" pitchFamily="112" charset="-128"/>
              </a:rPr>
              <a:t>Due 2/22</a:t>
            </a:r>
          </a:p>
        </p:txBody>
      </p:sp>
      <p:sp>
        <p:nvSpPr>
          <p:cNvPr id="2" name="Footer Placeholder 1"/>
          <p:cNvSpPr>
            <a:spLocks noGrp="1"/>
          </p:cNvSpPr>
          <p:nvPr>
            <p:ph type="ftr" sz="quarter" idx="11"/>
          </p:nvPr>
        </p:nvSpPr>
        <p:spPr/>
        <p:txBody>
          <a:bodyPr/>
          <a:lstStyle/>
          <a:p>
            <a:r>
              <a:rPr lang="de-DE"/>
              <a:t>CSE 444 - Winter 2022</a:t>
            </a:r>
            <a:endParaRPr lang="en-US" dirty="0"/>
          </a:p>
        </p:txBody>
      </p:sp>
      <p:sp>
        <p:nvSpPr>
          <p:cNvPr id="3" name="Slide Number Placeholder 2"/>
          <p:cNvSpPr>
            <a:spLocks noGrp="1"/>
          </p:cNvSpPr>
          <p:nvPr>
            <p:ph type="sldNum" sz="quarter" idx="12"/>
          </p:nvPr>
        </p:nvSpPr>
        <p:spPr/>
        <p:txBody>
          <a:bodyPr/>
          <a:lstStyle/>
          <a:p>
            <a:fld id="{2CE105E6-B6DA-CC49-A170-9CC5CA40304C}" type="slidenum">
              <a:rPr lang="en-US" smtClean="0"/>
              <a:pPr/>
              <a:t>2</a:t>
            </a:fld>
            <a:endParaRPr lang="en-US"/>
          </a:p>
        </p:txBody>
      </p:sp>
      <p:sp>
        <p:nvSpPr>
          <p:cNvPr id="4" name="Date Placeholder 3">
            <a:extLst>
              <a:ext uri="{FF2B5EF4-FFF2-40B4-BE49-F238E27FC236}">
                <a16:creationId xmlns:a16="http://schemas.microsoft.com/office/drawing/2014/main" id="{CFCD5D38-EC48-E643-8EC8-C37F7B6FBC69}"/>
              </a:ext>
            </a:extLst>
          </p:cNvPr>
          <p:cNvSpPr>
            <a:spLocks noGrp="1"/>
          </p:cNvSpPr>
          <p:nvPr>
            <p:ph type="dt" sz="half" idx="10"/>
          </p:nvPr>
        </p:nvSpPr>
        <p:spPr/>
        <p:txBody>
          <a:bodyPr/>
          <a:lstStyle/>
          <a:p>
            <a:fld id="{CDC4F93E-1630-BD42-BC76-7749245CEE99}" type="datetime4">
              <a:rPr lang="en-US" smtClean="0"/>
              <a:t>February 15, 2022</a:t>
            </a:fld>
            <a:endParaRPr lang="en-US"/>
          </a:p>
        </p:txBody>
      </p:sp>
    </p:spTree>
    <p:extLst>
      <p:ext uri="{BB962C8B-B14F-4D97-AF65-F5344CB8AC3E}">
        <p14:creationId xmlns:p14="http://schemas.microsoft.com/office/powerpoint/2010/main" val="211654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atin typeface="Arial" charset="0"/>
              </a:rPr>
              <a:t>Ensuring Recoverable Schedules</a:t>
            </a:r>
          </a:p>
        </p:txBody>
      </p:sp>
      <p:sp>
        <p:nvSpPr>
          <p:cNvPr id="93187" name="Content Placeholder 2"/>
          <p:cNvSpPr>
            <a:spLocks noGrp="1"/>
          </p:cNvSpPr>
          <p:nvPr>
            <p:ph idx="1"/>
          </p:nvPr>
        </p:nvSpPr>
        <p:spPr/>
        <p:txBody>
          <a:bodyPr/>
          <a:lstStyle/>
          <a:p>
            <a:pPr marL="0" indent="0">
              <a:buNone/>
            </a:pPr>
            <a:r>
              <a:rPr lang="en-US" dirty="0">
                <a:latin typeface="Arial" charset="0"/>
              </a:rPr>
              <a:t>Recall:</a:t>
            </a:r>
          </a:p>
          <a:p>
            <a:r>
              <a:rPr lang="en-US" dirty="0">
                <a:latin typeface="Arial" charset="0"/>
              </a:rPr>
              <a:t>Schedule avoids cascading aborts if whenever a transaction reads an element, then the transaction that wrote it must have </a:t>
            </a:r>
            <a:r>
              <a:rPr lang="en-US" dirty="0">
                <a:solidFill>
                  <a:srgbClr val="0000FF"/>
                </a:solidFill>
                <a:latin typeface="Arial" charset="0"/>
              </a:rPr>
              <a:t>already committed</a:t>
            </a:r>
          </a:p>
          <a:p>
            <a:endParaRPr lang="en-US" dirty="0">
              <a:latin typeface="Arial" charset="0"/>
            </a:endParaRPr>
          </a:p>
          <a:p>
            <a:r>
              <a:rPr lang="en-US" dirty="0">
                <a:latin typeface="Arial" charset="0"/>
              </a:rPr>
              <a:t>Use the commit bit </a:t>
            </a:r>
            <a:r>
              <a:rPr lang="en-US" dirty="0">
                <a:solidFill>
                  <a:srgbClr val="0000FF"/>
                </a:solidFill>
              </a:rPr>
              <a:t>C(X)</a:t>
            </a:r>
            <a:r>
              <a:rPr lang="en-US" dirty="0">
                <a:latin typeface="Arial" charset="0"/>
              </a:rPr>
              <a:t> to keep track if the transaction that </a:t>
            </a:r>
            <a:r>
              <a:rPr lang="en-US" b="1" dirty="0">
                <a:latin typeface="Arial" charset="0"/>
              </a:rPr>
              <a:t>last wrote </a:t>
            </a:r>
            <a:r>
              <a:rPr lang="en-US" dirty="0">
                <a:latin typeface="Arial" charset="0"/>
              </a:rPr>
              <a:t>X has committed</a:t>
            </a:r>
          </a:p>
          <a:p>
            <a:pPr marL="457200" lvl="1" indent="0">
              <a:buNone/>
            </a:pPr>
            <a:r>
              <a:rPr lang="en-US" dirty="0">
                <a:latin typeface="Arial" charset="0"/>
              </a:rPr>
              <a:t>(just a read will not change the commit bit)</a:t>
            </a:r>
          </a:p>
        </p:txBody>
      </p:sp>
      <p:sp>
        <p:nvSpPr>
          <p:cNvPr id="6" name="Footer Placeholder 5"/>
          <p:cNvSpPr>
            <a:spLocks noGrp="1"/>
          </p:cNvSpPr>
          <p:nvPr>
            <p:ph type="ftr" sz="quarter" idx="11"/>
          </p:nvPr>
        </p:nvSpPr>
        <p:spPr/>
        <p:txBody>
          <a:bodyPr/>
          <a:lstStyle/>
          <a:p>
            <a:r>
              <a:rPr lang="de-DE"/>
              <a:t>CSE 444 - Winter 2022</a:t>
            </a:r>
            <a:endParaRPr lang="en-US" dirty="0"/>
          </a:p>
        </p:txBody>
      </p:sp>
      <p:sp>
        <p:nvSpPr>
          <p:cNvPr id="93188" name="Slide Number Placeholder 3"/>
          <p:cNvSpPr>
            <a:spLocks noGrp="1"/>
          </p:cNvSpPr>
          <p:nvPr>
            <p:ph type="sldNum" sz="quarter" idx="12"/>
          </p:nvPr>
        </p:nvSpPr>
        <p:spPr>
          <a:noFill/>
        </p:spPr>
        <p:txBody>
          <a:bodyPr/>
          <a:lstStyle/>
          <a:p>
            <a:fld id="{C3B3414F-40B8-DA48-863A-BAEDCD9E5624}" type="slidenum">
              <a:rPr lang="en-US" smtClean="0">
                <a:solidFill>
                  <a:srgbClr val="000000"/>
                </a:solidFill>
              </a:rPr>
              <a:pPr/>
              <a:t>20</a:t>
            </a:fld>
            <a:endParaRPr lang="en-US">
              <a:solidFill>
                <a:srgbClr val="000000"/>
              </a:solidFill>
            </a:endParaRPr>
          </a:p>
        </p:txBody>
      </p:sp>
      <p:sp>
        <p:nvSpPr>
          <p:cNvPr id="2" name="Date Placeholder 1">
            <a:extLst>
              <a:ext uri="{FF2B5EF4-FFF2-40B4-BE49-F238E27FC236}">
                <a16:creationId xmlns:a16="http://schemas.microsoft.com/office/drawing/2014/main" id="{22A3F58F-DB79-E549-8E8E-BBE46C85DE5E}"/>
              </a:ext>
            </a:extLst>
          </p:cNvPr>
          <p:cNvSpPr>
            <a:spLocks noGrp="1"/>
          </p:cNvSpPr>
          <p:nvPr>
            <p:ph type="dt" sz="half" idx="10"/>
          </p:nvPr>
        </p:nvSpPr>
        <p:spPr/>
        <p:txBody>
          <a:bodyPr/>
          <a:lstStyle/>
          <a:p>
            <a:fld id="{D1F38F44-2FA8-3F4B-B87B-843FEBB9B7EB}" type="datetime4">
              <a:rPr lang="en-US" smtClean="0"/>
              <a:t>February 15, 2022</a:t>
            </a:fld>
            <a:endParaRPr lang="en-US"/>
          </a:p>
        </p:txBody>
      </p:sp>
    </p:spTree>
    <p:extLst>
      <p:ext uri="{BB962C8B-B14F-4D97-AF65-F5344CB8AC3E}">
        <p14:creationId xmlns:p14="http://schemas.microsoft.com/office/powerpoint/2010/main" val="335708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atin typeface="Arial" charset="0"/>
              </a:rPr>
              <a:t>Ensuring Recoverable Schedules</a:t>
            </a:r>
          </a:p>
        </p:txBody>
      </p:sp>
      <p:sp>
        <p:nvSpPr>
          <p:cNvPr id="94211" name="Rectangle 3"/>
          <p:cNvSpPr>
            <a:spLocks noGrp="1" noChangeArrowheads="1"/>
          </p:cNvSpPr>
          <p:nvPr>
            <p:ph idx="1"/>
          </p:nvPr>
        </p:nvSpPr>
        <p:spPr/>
        <p:txBody>
          <a:bodyPr/>
          <a:lstStyle/>
          <a:p>
            <a:pPr eaLnBrk="1" hangingPunct="1">
              <a:buFontTx/>
              <a:buNone/>
            </a:pPr>
            <a:r>
              <a:rPr lang="en-US" dirty="0">
                <a:latin typeface="Arial" charset="0"/>
              </a:rPr>
              <a:t>Read dirty data:</a:t>
            </a:r>
          </a:p>
          <a:p>
            <a:pPr eaLnBrk="1" hangingPunct="1"/>
            <a:r>
              <a:rPr lang="en-US" dirty="0">
                <a:latin typeface="Arial" charset="0"/>
              </a:rPr>
              <a:t>T wants to read X, and </a:t>
            </a:r>
            <a:r>
              <a:rPr lang="en-US" dirty="0">
                <a:solidFill>
                  <a:srgbClr val="000000"/>
                </a:solidFill>
                <a:latin typeface="Arial" charset="0"/>
              </a:rPr>
              <a:t>WT(X) </a:t>
            </a:r>
            <a:r>
              <a:rPr lang="en-US" dirty="0">
                <a:latin typeface="Arial" charset="0"/>
              </a:rPr>
              <a:t>&lt; </a:t>
            </a:r>
            <a:r>
              <a:rPr lang="en-US" dirty="0">
                <a:solidFill>
                  <a:srgbClr val="0000FF"/>
                </a:solidFill>
                <a:latin typeface="Arial" charset="0"/>
              </a:rPr>
              <a:t>TS(T)</a:t>
            </a:r>
          </a:p>
          <a:p>
            <a:pPr eaLnBrk="1" hangingPunct="1"/>
            <a:r>
              <a:rPr lang="en-US" dirty="0">
                <a:latin typeface="Arial" charset="0"/>
              </a:rPr>
              <a:t>Seems OK, but…</a:t>
            </a:r>
          </a:p>
        </p:txBody>
      </p:sp>
      <p:sp>
        <p:nvSpPr>
          <p:cNvPr id="94218" name="Footer Placeholder 16"/>
          <p:cNvSpPr>
            <a:spLocks noGrp="1"/>
          </p:cNvSpPr>
          <p:nvPr>
            <p:ph type="ftr" sz="quarter" idx="11"/>
          </p:nvPr>
        </p:nvSpPr>
        <p:spPr>
          <a:noFill/>
        </p:spPr>
        <p:txBody>
          <a:bodyPr/>
          <a:lstStyle/>
          <a:p>
            <a:r>
              <a:rPr lang="de-DE"/>
              <a:t>CSE 444 - Winter 2022</a:t>
            </a:r>
            <a:endParaRPr lang="en-US" dirty="0"/>
          </a:p>
        </p:txBody>
      </p:sp>
      <p:sp>
        <p:nvSpPr>
          <p:cNvPr id="94215" name="Slide Number Placeholder 8"/>
          <p:cNvSpPr>
            <a:spLocks noGrp="1"/>
          </p:cNvSpPr>
          <p:nvPr>
            <p:ph type="sldNum" sz="quarter" idx="12"/>
          </p:nvPr>
        </p:nvSpPr>
        <p:spPr>
          <a:noFill/>
        </p:spPr>
        <p:txBody>
          <a:bodyPr/>
          <a:lstStyle/>
          <a:p>
            <a:fld id="{171E0640-F4AF-914E-82E6-763CE16A2289}" type="slidenum">
              <a:rPr lang="en-US" smtClean="0">
                <a:solidFill>
                  <a:srgbClr val="000000"/>
                </a:solidFill>
              </a:rPr>
              <a:pPr/>
              <a:t>21</a:t>
            </a:fld>
            <a:endParaRPr lang="en-US">
              <a:solidFill>
                <a:srgbClr val="000000"/>
              </a:solidFill>
            </a:endParaRPr>
          </a:p>
        </p:txBody>
      </p:sp>
      <p:sp>
        <p:nvSpPr>
          <p:cNvPr id="493572" name="Rectangle 4"/>
          <p:cNvSpPr>
            <a:spLocks noChangeArrowheads="1"/>
          </p:cNvSpPr>
          <p:nvPr/>
        </p:nvSpPr>
        <p:spPr bwMode="auto">
          <a:xfrm>
            <a:off x="93663" y="4429125"/>
            <a:ext cx="8967787"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START(U) … START(T) …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U</a:t>
            </a:r>
            <a:r>
              <a:rPr lang="en-US" sz="2800" dirty="0">
                <a:solidFill>
                  <a:srgbClr val="000000"/>
                </a:solidFill>
                <a:latin typeface="Arial" charset="0"/>
                <a:ea typeface="Arial" charset="0"/>
                <a:cs typeface="Arial" charset="0"/>
              </a:rPr>
              <a:t>(X). . . </a:t>
            </a:r>
            <a:r>
              <a:rPr lang="en-US" sz="2800" dirty="0" err="1">
                <a:solidFill>
                  <a:srgbClr val="0000FF"/>
                </a:solidFill>
                <a:latin typeface="Arial" charset="0"/>
                <a:ea typeface="Arial" charset="0"/>
                <a:cs typeface="Arial" charset="0"/>
              </a:rPr>
              <a:t>r</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r>
              <a:rPr lang="en-US" sz="2800" dirty="0">
                <a:solidFill>
                  <a:srgbClr val="000000"/>
                </a:solidFill>
                <a:latin typeface="Arial" charset="0"/>
                <a:ea typeface="Arial" charset="0"/>
                <a:cs typeface="Arial" charset="0"/>
              </a:rPr>
              <a:t>… ABORT(U)</a:t>
            </a:r>
          </a:p>
        </p:txBody>
      </p:sp>
      <p:sp>
        <p:nvSpPr>
          <p:cNvPr id="94213" name="Rectangle 5"/>
          <p:cNvSpPr>
            <a:spLocks noChangeArrowheads="1"/>
          </p:cNvSpPr>
          <p:nvPr/>
        </p:nvSpPr>
        <p:spPr bwMode="auto">
          <a:xfrm>
            <a:off x="658813" y="5343525"/>
            <a:ext cx="8104187" cy="523875"/>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2800">
                <a:solidFill>
                  <a:srgbClr val="000000"/>
                </a:solidFill>
                <a:latin typeface="Arial" charset="0"/>
                <a:ea typeface="Arial" charset="0"/>
                <a:cs typeface="Arial" charset="0"/>
              </a:rPr>
              <a:t>If C(X)=false, T needs to wait for it to become true</a:t>
            </a:r>
          </a:p>
        </p:txBody>
      </p:sp>
      <p:sp>
        <p:nvSpPr>
          <p:cNvPr id="94214" name="Oval 6"/>
          <p:cNvSpPr>
            <a:spLocks noChangeAspect="1" noChangeArrowheads="1"/>
          </p:cNvSpPr>
          <p:nvPr/>
        </p:nvSpPr>
        <p:spPr bwMode="auto">
          <a:xfrm>
            <a:off x="5867400" y="4370388"/>
            <a:ext cx="990600" cy="735012"/>
          </a:xfrm>
          <a:prstGeom prst="ellipse">
            <a:avLst/>
          </a:prstGeom>
          <a:noFill/>
          <a:ln w="9525">
            <a:solidFill>
              <a:schemeClr val="tx1"/>
            </a:solidFill>
            <a:round/>
            <a:headEnd/>
            <a:tailEnd/>
          </a:ln>
        </p:spPr>
        <p:txBody>
          <a:bodyPr anchor="ctr">
            <a:prstTxWarp prst="textNoShape">
              <a:avLst/>
            </a:prstTxWarp>
            <a:spAutoFit/>
          </a:bodyPr>
          <a:lstStyle/>
          <a:p>
            <a:pPr eaLnBrk="1" hangingPunct="1">
              <a:spcBef>
                <a:spcPct val="0"/>
              </a:spcBef>
              <a:buFontTx/>
              <a:buNone/>
            </a:pPr>
            <a:endParaRPr lang="en-US" sz="2800">
              <a:solidFill>
                <a:srgbClr val="000000"/>
              </a:solidFill>
              <a:latin typeface="Arial" charset="0"/>
              <a:ea typeface="Arial" charset="0"/>
              <a:cs typeface="Arial" charset="0"/>
            </a:endParaRPr>
          </a:p>
        </p:txBody>
      </p:sp>
      <p:grpSp>
        <p:nvGrpSpPr>
          <p:cNvPr id="2" name="Group 13"/>
          <p:cNvGrpSpPr>
            <a:grpSpLocks/>
          </p:cNvGrpSpPr>
          <p:nvPr/>
        </p:nvGrpSpPr>
        <p:grpSpPr bwMode="auto">
          <a:xfrm>
            <a:off x="2971800" y="3886200"/>
            <a:ext cx="3429000" cy="382588"/>
            <a:chOff x="1904206" y="3352800"/>
            <a:chExt cx="5412582" cy="381794"/>
          </a:xfrm>
        </p:grpSpPr>
        <p:cxnSp>
          <p:nvCxnSpPr>
            <p:cNvPr id="94223" name="Straight Connector 14"/>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4224" name="Straight Connector 15"/>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4225" name="Straight Connector 16"/>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21"/>
          <p:cNvGrpSpPr>
            <a:grpSpLocks/>
          </p:cNvGrpSpPr>
          <p:nvPr/>
        </p:nvGrpSpPr>
        <p:grpSpPr bwMode="auto">
          <a:xfrm>
            <a:off x="762000" y="3732213"/>
            <a:ext cx="7315200" cy="611187"/>
            <a:chOff x="762001" y="3580605"/>
            <a:chExt cx="7315199" cy="610395"/>
          </a:xfrm>
        </p:grpSpPr>
        <p:cxnSp>
          <p:nvCxnSpPr>
            <p:cNvPr id="94219" name="Straight Connector 10"/>
            <p:cNvCxnSpPr>
              <a:cxnSpLocks noChangeShapeType="1"/>
            </p:cNvCxnSpPr>
            <p:nvPr/>
          </p:nvCxnSpPr>
          <p:spPr bwMode="auto">
            <a:xfrm rot="5400000" flipH="1" flipV="1">
              <a:off x="458511" y="3885365"/>
              <a:ext cx="609125" cy="2146"/>
            </a:xfrm>
            <a:prstGeom prst="line">
              <a:avLst/>
            </a:prstGeom>
            <a:noFill/>
            <a:ln w="9525">
              <a:solidFill>
                <a:schemeClr val="tx1"/>
              </a:solidFill>
              <a:prstDash val="sysDash"/>
              <a:round/>
              <a:headEnd/>
              <a:tailEnd/>
            </a:ln>
          </p:spPr>
        </p:cxnSp>
        <p:cxnSp>
          <p:nvCxnSpPr>
            <p:cNvPr id="94220" name="Straight Connector 11"/>
            <p:cNvCxnSpPr>
              <a:cxnSpLocks noChangeShapeType="1"/>
            </p:cNvCxnSpPr>
            <p:nvPr/>
          </p:nvCxnSpPr>
          <p:spPr bwMode="auto">
            <a:xfrm rot="5400000" flipH="1" flipV="1">
              <a:off x="7769418" y="3884095"/>
              <a:ext cx="609125" cy="2146"/>
            </a:xfrm>
            <a:prstGeom prst="line">
              <a:avLst/>
            </a:prstGeom>
            <a:noFill/>
            <a:ln w="9525">
              <a:solidFill>
                <a:schemeClr val="tx1"/>
              </a:solidFill>
              <a:prstDash val="sysDash"/>
              <a:round/>
              <a:headEnd/>
              <a:tailEnd/>
            </a:ln>
          </p:spPr>
        </p:cxnSp>
        <p:cxnSp>
          <p:nvCxnSpPr>
            <p:cNvPr id="94221" name="Straight Connector 12"/>
            <p:cNvCxnSpPr>
              <a:cxnSpLocks noChangeShapeType="1"/>
            </p:cNvCxnSpPr>
            <p:nvPr/>
          </p:nvCxnSpPr>
          <p:spPr bwMode="auto">
            <a:xfrm>
              <a:off x="763073" y="3580606"/>
              <a:ext cx="7314127" cy="2539"/>
            </a:xfrm>
            <a:prstGeom prst="line">
              <a:avLst/>
            </a:prstGeom>
            <a:noFill/>
            <a:ln w="9525">
              <a:solidFill>
                <a:schemeClr val="tx1"/>
              </a:solidFill>
              <a:prstDash val="sysDash"/>
              <a:round/>
              <a:headEnd/>
              <a:tailEnd/>
            </a:ln>
          </p:spPr>
        </p:cxnSp>
        <p:cxnSp>
          <p:nvCxnSpPr>
            <p:cNvPr id="94222" name="Straight Connector 20"/>
            <p:cNvCxnSpPr>
              <a:cxnSpLocks noChangeShapeType="1"/>
            </p:cNvCxnSpPr>
            <p:nvPr/>
          </p:nvCxnSpPr>
          <p:spPr bwMode="auto">
            <a:xfrm rot="5400000" flipH="1" flipV="1">
              <a:off x="4497111" y="3884890"/>
              <a:ext cx="609125" cy="2146"/>
            </a:xfrm>
            <a:prstGeom prst="line">
              <a:avLst/>
            </a:prstGeom>
            <a:noFill/>
            <a:ln w="9525">
              <a:solidFill>
                <a:schemeClr val="tx1"/>
              </a:solidFill>
              <a:prstDash val="sysDash"/>
              <a:round/>
              <a:headEnd/>
              <a:tailEnd/>
            </a:ln>
          </p:spPr>
        </p:cxnSp>
      </p:grpSp>
      <p:sp>
        <p:nvSpPr>
          <p:cNvPr id="4" name="Date Placeholder 3">
            <a:extLst>
              <a:ext uri="{FF2B5EF4-FFF2-40B4-BE49-F238E27FC236}">
                <a16:creationId xmlns:a16="http://schemas.microsoft.com/office/drawing/2014/main" id="{0FFA0138-C9F2-E24B-8F31-E11781F77B21}"/>
              </a:ext>
            </a:extLst>
          </p:cNvPr>
          <p:cNvSpPr>
            <a:spLocks noGrp="1"/>
          </p:cNvSpPr>
          <p:nvPr>
            <p:ph type="dt" sz="half" idx="10"/>
          </p:nvPr>
        </p:nvSpPr>
        <p:spPr/>
        <p:txBody>
          <a:bodyPr/>
          <a:lstStyle/>
          <a:p>
            <a:fld id="{A5AB0B2D-4C50-8447-9018-747134529297}" type="datetime4">
              <a:rPr lang="en-US" smtClean="0"/>
              <a:t>February 15, 2022</a:t>
            </a:fld>
            <a:endParaRPr lang="en-US"/>
          </a:p>
        </p:txBody>
      </p:sp>
    </p:spTree>
    <p:extLst>
      <p:ext uri="{BB962C8B-B14F-4D97-AF65-F5344CB8AC3E}">
        <p14:creationId xmlns:p14="http://schemas.microsoft.com/office/powerpoint/2010/main" val="33414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atin typeface="Arial" charset="0"/>
              </a:rPr>
              <a:t>Ensuring Recoverable Schedules</a:t>
            </a:r>
          </a:p>
        </p:txBody>
      </p:sp>
      <p:sp>
        <p:nvSpPr>
          <p:cNvPr id="95235" name="Rectangle 3"/>
          <p:cNvSpPr>
            <a:spLocks noGrp="1" noChangeArrowheads="1"/>
          </p:cNvSpPr>
          <p:nvPr>
            <p:ph idx="1"/>
          </p:nvPr>
        </p:nvSpPr>
        <p:spPr/>
        <p:txBody>
          <a:bodyPr/>
          <a:lstStyle/>
          <a:p>
            <a:pPr eaLnBrk="1" hangingPunct="1">
              <a:buFontTx/>
              <a:buNone/>
            </a:pPr>
            <a:r>
              <a:rPr lang="en-US" dirty="0">
                <a:latin typeface="Arial" charset="0"/>
              </a:rPr>
              <a:t>Thomas’ rule needs to be revised:</a:t>
            </a:r>
          </a:p>
          <a:p>
            <a:pPr eaLnBrk="1" hangingPunct="1"/>
            <a:r>
              <a:rPr lang="en-US" dirty="0">
                <a:latin typeface="Arial" charset="0"/>
              </a:rPr>
              <a:t>T wants to write X, and WT(X) &gt; </a:t>
            </a:r>
            <a:r>
              <a:rPr lang="en-US" dirty="0">
                <a:solidFill>
                  <a:srgbClr val="0000FF"/>
                </a:solidFill>
                <a:latin typeface="Arial" charset="0"/>
              </a:rPr>
              <a:t>TS(T)</a:t>
            </a:r>
          </a:p>
          <a:p>
            <a:pPr eaLnBrk="1" hangingPunct="1"/>
            <a:r>
              <a:rPr lang="en-US" dirty="0">
                <a:latin typeface="Arial" charset="0"/>
              </a:rPr>
              <a:t>Seems OK not to write at all, but …</a:t>
            </a:r>
          </a:p>
        </p:txBody>
      </p:sp>
      <p:sp>
        <p:nvSpPr>
          <p:cNvPr id="95243" name="Footer Placeholder 18"/>
          <p:cNvSpPr>
            <a:spLocks noGrp="1"/>
          </p:cNvSpPr>
          <p:nvPr>
            <p:ph type="ftr" sz="quarter" idx="11"/>
          </p:nvPr>
        </p:nvSpPr>
        <p:spPr>
          <a:noFill/>
        </p:spPr>
        <p:txBody>
          <a:bodyPr/>
          <a:lstStyle/>
          <a:p>
            <a:r>
              <a:rPr lang="de-DE"/>
              <a:t>CSE 444 - Winter 2022</a:t>
            </a:r>
            <a:endParaRPr lang="en-US" dirty="0"/>
          </a:p>
        </p:txBody>
      </p:sp>
      <p:sp>
        <p:nvSpPr>
          <p:cNvPr id="95239" name="Slide Number Placeholder 8"/>
          <p:cNvSpPr>
            <a:spLocks noGrp="1"/>
          </p:cNvSpPr>
          <p:nvPr>
            <p:ph type="sldNum" sz="quarter" idx="12"/>
          </p:nvPr>
        </p:nvSpPr>
        <p:spPr>
          <a:noFill/>
        </p:spPr>
        <p:txBody>
          <a:bodyPr/>
          <a:lstStyle/>
          <a:p>
            <a:fld id="{B0CBDF99-ADDB-304E-A1CF-5A62128BBB78}" type="slidenum">
              <a:rPr lang="en-US" smtClean="0">
                <a:solidFill>
                  <a:srgbClr val="000000"/>
                </a:solidFill>
              </a:rPr>
              <a:pPr/>
              <a:t>22</a:t>
            </a:fld>
            <a:endParaRPr lang="en-US">
              <a:solidFill>
                <a:srgbClr val="000000"/>
              </a:solidFill>
            </a:endParaRPr>
          </a:p>
        </p:txBody>
      </p:sp>
      <p:sp>
        <p:nvSpPr>
          <p:cNvPr id="494596" name="Rectangle 4"/>
          <p:cNvSpPr>
            <a:spLocks noChangeArrowheads="1"/>
          </p:cNvSpPr>
          <p:nvPr/>
        </p:nvSpPr>
        <p:spPr bwMode="auto">
          <a:xfrm>
            <a:off x="76200" y="4429125"/>
            <a:ext cx="9007475"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00"/>
                </a:solidFill>
                <a:latin typeface="Arial" charset="0"/>
                <a:ea typeface="Arial" charset="0"/>
                <a:cs typeface="Arial" charset="0"/>
              </a:rPr>
              <a:t>START(T) … START(U)… </a:t>
            </a:r>
            <a:r>
              <a:rPr lang="en-US" sz="2800" dirty="0" err="1">
                <a:solidFill>
                  <a:srgbClr val="000000"/>
                </a:solidFill>
                <a:latin typeface="Arial" charset="0"/>
                <a:ea typeface="Arial" charset="0"/>
                <a:cs typeface="Arial" charset="0"/>
              </a:rPr>
              <a:t>w</a:t>
            </a:r>
            <a:r>
              <a:rPr lang="en-US" sz="2800" baseline="-25000" dirty="0" err="1">
                <a:solidFill>
                  <a:srgbClr val="000000"/>
                </a:solidFill>
                <a:latin typeface="Arial" charset="0"/>
                <a:ea typeface="Arial" charset="0"/>
                <a:cs typeface="Arial" charset="0"/>
              </a:rPr>
              <a:t>U</a:t>
            </a:r>
            <a:r>
              <a:rPr lang="en-US" sz="2800" dirty="0">
                <a:solidFill>
                  <a:srgbClr val="000000"/>
                </a:solidFill>
                <a:latin typeface="Arial" charset="0"/>
                <a:ea typeface="Arial" charset="0"/>
                <a:cs typeface="Arial" charset="0"/>
              </a:rPr>
              <a:t>(X). . . </a:t>
            </a:r>
            <a:r>
              <a:rPr lang="en-US" sz="2800" dirty="0" err="1">
                <a:solidFill>
                  <a:srgbClr val="0000FF"/>
                </a:solidFill>
                <a:latin typeface="Arial" charset="0"/>
                <a:ea typeface="Arial" charset="0"/>
                <a:cs typeface="Arial" charset="0"/>
              </a:rPr>
              <a:t>w</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(X)</a:t>
            </a:r>
            <a:r>
              <a:rPr lang="en-US" sz="2800" dirty="0">
                <a:solidFill>
                  <a:srgbClr val="000000"/>
                </a:solidFill>
                <a:latin typeface="Arial" charset="0"/>
                <a:ea typeface="Arial" charset="0"/>
                <a:cs typeface="Arial" charset="0"/>
              </a:rPr>
              <a:t>… ABORT(U)</a:t>
            </a:r>
          </a:p>
        </p:txBody>
      </p:sp>
      <p:sp>
        <p:nvSpPr>
          <p:cNvPr id="95237" name="Rectangle 5"/>
          <p:cNvSpPr>
            <a:spLocks noChangeArrowheads="1"/>
          </p:cNvSpPr>
          <p:nvPr/>
        </p:nvSpPr>
        <p:spPr bwMode="auto">
          <a:xfrm>
            <a:off x="582613" y="5334000"/>
            <a:ext cx="8104187" cy="523875"/>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2800">
                <a:solidFill>
                  <a:srgbClr val="000000"/>
                </a:solidFill>
                <a:latin typeface="Arial" charset="0"/>
                <a:ea typeface="Arial" charset="0"/>
                <a:cs typeface="Arial" charset="0"/>
              </a:rPr>
              <a:t>If C(X)=false, T needs to wait for it to become true</a:t>
            </a:r>
          </a:p>
        </p:txBody>
      </p:sp>
      <p:sp>
        <p:nvSpPr>
          <p:cNvPr id="95238" name="Oval 6"/>
          <p:cNvSpPr>
            <a:spLocks noChangeAspect="1" noChangeArrowheads="1"/>
          </p:cNvSpPr>
          <p:nvPr/>
        </p:nvSpPr>
        <p:spPr bwMode="auto">
          <a:xfrm>
            <a:off x="5943600" y="4370387"/>
            <a:ext cx="838200" cy="735013"/>
          </a:xfrm>
          <a:prstGeom prst="ellipse">
            <a:avLst/>
          </a:prstGeom>
          <a:noFill/>
          <a:ln w="9525">
            <a:solidFill>
              <a:schemeClr val="tx1"/>
            </a:solidFill>
            <a:round/>
            <a:headEnd/>
            <a:tailEnd/>
          </a:ln>
        </p:spPr>
        <p:txBody>
          <a:bodyPr wrap="none" anchor="ctr">
            <a:prstTxWarp prst="textNoShape">
              <a:avLst/>
            </a:prstTxWarp>
            <a:noAutofit/>
          </a:bodyPr>
          <a:lstStyle/>
          <a:p>
            <a:pPr eaLnBrk="1" hangingPunct="1">
              <a:spcBef>
                <a:spcPct val="0"/>
              </a:spcBef>
              <a:buFontTx/>
              <a:buNone/>
            </a:pPr>
            <a:endParaRPr lang="en-US" sz="2800">
              <a:solidFill>
                <a:srgbClr val="000000"/>
              </a:solidFill>
              <a:latin typeface="Arial" charset="0"/>
            </a:endParaRPr>
          </a:p>
        </p:txBody>
      </p:sp>
      <p:grpSp>
        <p:nvGrpSpPr>
          <p:cNvPr id="2" name="Group 9"/>
          <p:cNvGrpSpPr>
            <a:grpSpLocks/>
          </p:cNvGrpSpPr>
          <p:nvPr/>
        </p:nvGrpSpPr>
        <p:grpSpPr bwMode="auto">
          <a:xfrm>
            <a:off x="2971800" y="3884613"/>
            <a:ext cx="1828800" cy="382587"/>
            <a:chOff x="1904206" y="3352800"/>
            <a:chExt cx="5412582" cy="381794"/>
          </a:xfrm>
        </p:grpSpPr>
        <p:cxnSp>
          <p:nvCxnSpPr>
            <p:cNvPr id="95249" name="Straight Connector 10"/>
            <p:cNvCxnSpPr>
              <a:cxnSpLocks noChangeShapeType="1"/>
            </p:cNvCxnSpPr>
            <p:nvPr/>
          </p:nvCxnSpPr>
          <p:spPr bwMode="auto">
            <a:xfrm rot="5400000" flipH="1" flipV="1">
              <a:off x="1714500" y="3543300"/>
              <a:ext cx="381000" cy="1588"/>
            </a:xfrm>
            <a:prstGeom prst="line">
              <a:avLst/>
            </a:prstGeom>
            <a:noFill/>
            <a:ln w="9525">
              <a:solidFill>
                <a:schemeClr val="tx1"/>
              </a:solidFill>
              <a:prstDash val="sysDash"/>
              <a:round/>
              <a:headEnd/>
              <a:tailEnd/>
            </a:ln>
          </p:spPr>
        </p:cxnSp>
        <p:cxnSp>
          <p:nvCxnSpPr>
            <p:cNvPr id="95250" name="Straight Connector 11"/>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5251" name="Straight Connector 12"/>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grpSp>
        <p:nvGrpSpPr>
          <p:cNvPr id="3" name="Group 13"/>
          <p:cNvGrpSpPr>
            <a:grpSpLocks/>
          </p:cNvGrpSpPr>
          <p:nvPr/>
        </p:nvGrpSpPr>
        <p:grpSpPr bwMode="auto">
          <a:xfrm>
            <a:off x="762000" y="3732213"/>
            <a:ext cx="5562600" cy="611187"/>
            <a:chOff x="762001" y="3580606"/>
            <a:chExt cx="5562599" cy="610394"/>
          </a:xfrm>
        </p:grpSpPr>
        <p:cxnSp>
          <p:nvCxnSpPr>
            <p:cNvPr id="95246" name="Straight Connector 14"/>
            <p:cNvCxnSpPr>
              <a:cxnSpLocks noChangeShapeType="1"/>
            </p:cNvCxnSpPr>
            <p:nvPr/>
          </p:nvCxnSpPr>
          <p:spPr bwMode="auto">
            <a:xfrm rot="5400000" flipH="1" flipV="1">
              <a:off x="458511" y="3885365"/>
              <a:ext cx="609125" cy="2146"/>
            </a:xfrm>
            <a:prstGeom prst="line">
              <a:avLst/>
            </a:prstGeom>
            <a:noFill/>
            <a:ln w="9525">
              <a:solidFill>
                <a:schemeClr val="tx1"/>
              </a:solidFill>
              <a:prstDash val="sysDash"/>
              <a:round/>
              <a:headEnd/>
              <a:tailEnd/>
            </a:ln>
          </p:spPr>
        </p:cxnSp>
        <p:cxnSp>
          <p:nvCxnSpPr>
            <p:cNvPr id="95247" name="Straight Connector 16"/>
            <p:cNvCxnSpPr>
              <a:cxnSpLocks noChangeShapeType="1"/>
            </p:cNvCxnSpPr>
            <p:nvPr/>
          </p:nvCxnSpPr>
          <p:spPr bwMode="auto">
            <a:xfrm>
              <a:off x="763073" y="3580606"/>
              <a:ext cx="5561527" cy="794"/>
            </a:xfrm>
            <a:prstGeom prst="line">
              <a:avLst/>
            </a:prstGeom>
            <a:noFill/>
            <a:ln w="9525">
              <a:solidFill>
                <a:schemeClr val="tx1"/>
              </a:solidFill>
              <a:prstDash val="sysDash"/>
              <a:round/>
              <a:headEnd/>
              <a:tailEnd/>
            </a:ln>
          </p:spPr>
        </p:cxnSp>
        <p:cxnSp>
          <p:nvCxnSpPr>
            <p:cNvPr id="95248" name="Straight Connector 17"/>
            <p:cNvCxnSpPr>
              <a:cxnSpLocks noChangeShapeType="1"/>
            </p:cNvCxnSpPr>
            <p:nvPr/>
          </p:nvCxnSpPr>
          <p:spPr bwMode="auto">
            <a:xfrm rot="5400000" flipH="1" flipV="1">
              <a:off x="6018964" y="3884890"/>
              <a:ext cx="609125" cy="2146"/>
            </a:xfrm>
            <a:prstGeom prst="line">
              <a:avLst/>
            </a:prstGeom>
            <a:noFill/>
            <a:ln w="9525">
              <a:solidFill>
                <a:schemeClr val="tx1"/>
              </a:solidFill>
              <a:prstDash val="sysDash"/>
              <a:round/>
              <a:headEnd/>
              <a:tailEnd/>
            </a:ln>
          </p:spPr>
        </p:cxnSp>
      </p:grpSp>
      <p:grpSp>
        <p:nvGrpSpPr>
          <p:cNvPr id="4" name="Group 28"/>
          <p:cNvGrpSpPr>
            <a:grpSpLocks/>
          </p:cNvGrpSpPr>
          <p:nvPr/>
        </p:nvGrpSpPr>
        <p:grpSpPr bwMode="auto">
          <a:xfrm>
            <a:off x="4800600" y="3886200"/>
            <a:ext cx="3048000" cy="381000"/>
            <a:chOff x="1905000" y="3352800"/>
            <a:chExt cx="5411788" cy="381000"/>
          </a:xfrm>
        </p:grpSpPr>
        <p:cxnSp>
          <p:nvCxnSpPr>
            <p:cNvPr id="95244" name="Straight Connector 30"/>
            <p:cNvCxnSpPr>
              <a:cxnSpLocks noChangeShapeType="1"/>
            </p:cNvCxnSpPr>
            <p:nvPr/>
          </p:nvCxnSpPr>
          <p:spPr bwMode="auto">
            <a:xfrm rot="5400000" flipH="1" flipV="1">
              <a:off x="7123906" y="3542506"/>
              <a:ext cx="381000" cy="1588"/>
            </a:xfrm>
            <a:prstGeom prst="line">
              <a:avLst/>
            </a:prstGeom>
            <a:noFill/>
            <a:ln w="9525">
              <a:solidFill>
                <a:schemeClr val="tx1"/>
              </a:solidFill>
              <a:prstDash val="sysDash"/>
              <a:round/>
              <a:headEnd/>
              <a:tailEnd/>
            </a:ln>
          </p:spPr>
        </p:cxnSp>
        <p:cxnSp>
          <p:nvCxnSpPr>
            <p:cNvPr id="95245" name="Straight Connector 31"/>
            <p:cNvCxnSpPr>
              <a:cxnSpLocks noChangeShapeType="1"/>
            </p:cNvCxnSpPr>
            <p:nvPr/>
          </p:nvCxnSpPr>
          <p:spPr bwMode="auto">
            <a:xfrm>
              <a:off x="1905000" y="3352800"/>
              <a:ext cx="5411788" cy="1588"/>
            </a:xfrm>
            <a:prstGeom prst="line">
              <a:avLst/>
            </a:prstGeom>
            <a:noFill/>
            <a:ln w="9525">
              <a:solidFill>
                <a:schemeClr val="tx1"/>
              </a:solidFill>
              <a:prstDash val="sysDash"/>
              <a:round/>
              <a:headEnd/>
              <a:tailEnd/>
            </a:ln>
          </p:spPr>
        </p:cxnSp>
      </p:grpSp>
      <p:sp>
        <p:nvSpPr>
          <p:cNvPr id="5" name="Date Placeholder 4">
            <a:extLst>
              <a:ext uri="{FF2B5EF4-FFF2-40B4-BE49-F238E27FC236}">
                <a16:creationId xmlns:a16="http://schemas.microsoft.com/office/drawing/2014/main" id="{EDA3DCB1-7999-FC46-A8EB-5A449AF844AA}"/>
              </a:ext>
            </a:extLst>
          </p:cNvPr>
          <p:cNvSpPr>
            <a:spLocks noGrp="1"/>
          </p:cNvSpPr>
          <p:nvPr>
            <p:ph type="dt" sz="half" idx="10"/>
          </p:nvPr>
        </p:nvSpPr>
        <p:spPr/>
        <p:txBody>
          <a:bodyPr/>
          <a:lstStyle/>
          <a:p>
            <a:fld id="{6C7622EB-877C-274D-BC93-EA0BBD1051C4}" type="datetime4">
              <a:rPr lang="en-US" smtClean="0"/>
              <a:t>February 15, 2022</a:t>
            </a:fld>
            <a:endParaRPr lang="en-US"/>
          </a:p>
        </p:txBody>
      </p:sp>
    </p:spTree>
    <p:extLst>
      <p:ext uri="{BB962C8B-B14F-4D97-AF65-F5344CB8AC3E}">
        <p14:creationId xmlns:p14="http://schemas.microsoft.com/office/powerpoint/2010/main" val="153962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a:t>Timestamp-based Scheduling</a:t>
            </a:r>
          </a:p>
        </p:txBody>
      </p:sp>
      <p:sp>
        <p:nvSpPr>
          <p:cNvPr id="60420" name="Rectangle 3"/>
          <p:cNvSpPr>
            <a:spLocks noGrp="1" noChangeArrowheads="1"/>
          </p:cNvSpPr>
          <p:nvPr>
            <p:ph type="body" idx="1"/>
          </p:nvPr>
        </p:nvSpPr>
        <p:spPr>
          <a:xfrm>
            <a:off x="685800" y="1981200"/>
            <a:ext cx="8077200" cy="4114800"/>
          </a:xfrm>
        </p:spPr>
        <p:txBody>
          <a:bodyPr/>
          <a:lstStyle/>
          <a:p>
            <a:pPr eaLnBrk="1" hangingPunct="1">
              <a:lnSpc>
                <a:spcPct val="90000"/>
              </a:lnSpc>
            </a:pPr>
            <a:r>
              <a:rPr lang="en-US" dirty="0"/>
              <a:t>When a transaction T requests </a:t>
            </a:r>
            <a:r>
              <a:rPr lang="en-US" dirty="0" err="1"/>
              <a:t>r</a:t>
            </a:r>
            <a:r>
              <a:rPr lang="en-US" baseline="-25000" dirty="0" err="1"/>
              <a:t>T</a:t>
            </a:r>
            <a:r>
              <a:rPr lang="en-US" dirty="0"/>
              <a:t>(X) or </a:t>
            </a:r>
            <a:r>
              <a:rPr lang="en-US" dirty="0" err="1"/>
              <a:t>w</a:t>
            </a:r>
            <a:r>
              <a:rPr lang="en-US" baseline="-25000" dirty="0" err="1"/>
              <a:t>T</a:t>
            </a:r>
            <a:r>
              <a:rPr lang="en-US" dirty="0"/>
              <a:t>(X),</a:t>
            </a:r>
            <a:br>
              <a:rPr lang="en-US" dirty="0"/>
            </a:br>
            <a:r>
              <a:rPr lang="en-US" dirty="0"/>
              <a:t>the scheduler examines </a:t>
            </a:r>
            <a:r>
              <a:rPr lang="en-US" dirty="0">
                <a:solidFill>
                  <a:srgbClr val="0000FF"/>
                </a:solidFill>
              </a:rPr>
              <a:t>RT(X)</a:t>
            </a:r>
            <a:r>
              <a:rPr lang="en-US" dirty="0"/>
              <a:t>, </a:t>
            </a:r>
            <a:r>
              <a:rPr lang="en-US" dirty="0">
                <a:solidFill>
                  <a:srgbClr val="0000FF"/>
                </a:solidFill>
              </a:rPr>
              <a:t>WT(X)</a:t>
            </a:r>
            <a:r>
              <a:rPr lang="en-US" dirty="0"/>
              <a:t>, </a:t>
            </a:r>
            <a:r>
              <a:rPr lang="en-US" dirty="0">
                <a:solidFill>
                  <a:srgbClr val="0000FF"/>
                </a:solidFill>
              </a:rPr>
              <a:t>C(X)</a:t>
            </a:r>
            <a:r>
              <a:rPr lang="en-US" dirty="0"/>
              <a:t>, and decides one of:</a:t>
            </a:r>
          </a:p>
          <a:p>
            <a:pPr eaLnBrk="1" hangingPunct="1">
              <a:lnSpc>
                <a:spcPct val="90000"/>
              </a:lnSpc>
              <a:buFontTx/>
              <a:buNone/>
            </a:pPr>
            <a:endParaRPr lang="en-US" dirty="0"/>
          </a:p>
          <a:p>
            <a:pPr eaLnBrk="1" hangingPunct="1">
              <a:lnSpc>
                <a:spcPct val="90000"/>
              </a:lnSpc>
              <a:buFont typeface="Times" charset="0"/>
              <a:buChar char="•"/>
            </a:pPr>
            <a:r>
              <a:rPr lang="en-US" dirty="0"/>
              <a:t>To grant the request, or</a:t>
            </a:r>
          </a:p>
          <a:p>
            <a:pPr eaLnBrk="1" hangingPunct="1">
              <a:lnSpc>
                <a:spcPct val="90000"/>
              </a:lnSpc>
              <a:buFont typeface="Times" charset="0"/>
              <a:buChar char="•"/>
            </a:pPr>
            <a:r>
              <a:rPr lang="en-US" dirty="0"/>
              <a:t>To rollback T (and restart with later timestamp)</a:t>
            </a:r>
          </a:p>
          <a:p>
            <a:pPr eaLnBrk="1" hangingPunct="1">
              <a:lnSpc>
                <a:spcPct val="90000"/>
              </a:lnSpc>
              <a:buFont typeface="Times" charset="0"/>
              <a:buChar char="•"/>
            </a:pPr>
            <a:r>
              <a:rPr lang="en-US" dirty="0"/>
              <a:t>To delay T until </a:t>
            </a:r>
            <a:r>
              <a:rPr lang="en-US" dirty="0">
                <a:solidFill>
                  <a:srgbClr val="0000FF"/>
                </a:solidFill>
              </a:rPr>
              <a:t>C(X)</a:t>
            </a:r>
            <a:r>
              <a:rPr lang="en-US" dirty="0"/>
              <a:t> = true</a:t>
            </a:r>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pPr>
                <a:defRPr/>
              </a:pPr>
              <a:t>23</a:t>
            </a:fld>
            <a:endParaRPr lang="en-US"/>
          </a:p>
        </p:txBody>
      </p:sp>
      <p:sp>
        <p:nvSpPr>
          <p:cNvPr id="2" name="Date Placeholder 1">
            <a:extLst>
              <a:ext uri="{FF2B5EF4-FFF2-40B4-BE49-F238E27FC236}">
                <a16:creationId xmlns:a16="http://schemas.microsoft.com/office/drawing/2014/main" id="{E151231B-6D4A-7D45-ADC4-832B8E695CAE}"/>
              </a:ext>
            </a:extLst>
          </p:cNvPr>
          <p:cNvSpPr>
            <a:spLocks noGrp="1"/>
          </p:cNvSpPr>
          <p:nvPr>
            <p:ph type="dt" sz="half" idx="10"/>
          </p:nvPr>
        </p:nvSpPr>
        <p:spPr/>
        <p:txBody>
          <a:bodyPr/>
          <a:lstStyle/>
          <a:p>
            <a:fld id="{BD8227AC-A6C1-194A-84DA-DA6B53561CB8}" type="datetime4">
              <a:rPr lang="en-US" smtClean="0"/>
              <a:t>February 15, 2022</a:t>
            </a:fld>
            <a:endParaRPr lang="en-US"/>
          </a:p>
        </p:txBody>
      </p:sp>
    </p:spTree>
    <p:extLst>
      <p:ext uri="{BB962C8B-B14F-4D97-AF65-F5344CB8AC3E}">
        <p14:creationId xmlns:p14="http://schemas.microsoft.com/office/powerpoint/2010/main" val="34315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t>Timestamp-based Scheduling</a:t>
            </a:r>
          </a:p>
        </p:txBody>
      </p:sp>
      <p:sp>
        <p:nvSpPr>
          <p:cNvPr id="61444" name="Rectangle 3"/>
          <p:cNvSpPr>
            <a:spLocks noGrp="1" noChangeArrowheads="1"/>
          </p:cNvSpPr>
          <p:nvPr>
            <p:ph type="body" idx="1"/>
          </p:nvPr>
        </p:nvSpPr>
        <p:spPr/>
        <p:txBody>
          <a:bodyPr/>
          <a:lstStyle/>
          <a:p>
            <a:pPr eaLnBrk="1" hangingPunct="1">
              <a:buFontTx/>
              <a:buNone/>
            </a:pPr>
            <a:r>
              <a:rPr lang="en-US" dirty="0"/>
              <a:t>RULES including commit bit</a:t>
            </a:r>
          </a:p>
          <a:p>
            <a:pPr eaLnBrk="1" hangingPunct="1"/>
            <a:r>
              <a:rPr lang="en-US" dirty="0"/>
              <a:t>There are 4 long rules in Sec. 18.8.4</a:t>
            </a:r>
          </a:p>
          <a:p>
            <a:pPr eaLnBrk="1" hangingPunct="1"/>
            <a:r>
              <a:rPr lang="en-US" dirty="0"/>
              <a:t>You should be able to derive them yourself, based on the previous slides</a:t>
            </a:r>
          </a:p>
          <a:p>
            <a:pPr eaLnBrk="1" hangingPunct="1"/>
            <a:r>
              <a:rPr lang="en-US" dirty="0"/>
              <a:t>Make sure you understand them !</a:t>
            </a:r>
          </a:p>
        </p:txBody>
      </p:sp>
      <p:sp>
        <p:nvSpPr>
          <p:cNvPr id="496644" name="Rectangle 4"/>
          <p:cNvSpPr>
            <a:spLocks noChangeArrowheads="1"/>
          </p:cNvSpPr>
          <p:nvPr/>
        </p:nvSpPr>
        <p:spPr bwMode="auto">
          <a:xfrm>
            <a:off x="1905000" y="5029200"/>
            <a:ext cx="4430700" cy="104028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a:spcBef>
                <a:spcPct val="20000"/>
              </a:spcBef>
              <a:buNone/>
              <a:defRPr/>
            </a:pPr>
            <a:r>
              <a:rPr lang="en-US" sz="2800" dirty="0">
                <a:latin typeface="Arial"/>
                <a:cs typeface="Arial"/>
              </a:rPr>
              <a:t>READING ASSIGNMENT: </a:t>
            </a:r>
          </a:p>
          <a:p>
            <a:pPr>
              <a:spcBef>
                <a:spcPct val="20000"/>
              </a:spcBef>
              <a:buNone/>
              <a:defRPr/>
            </a:pPr>
            <a:r>
              <a:rPr lang="en-US" sz="2800" dirty="0">
                <a:latin typeface="Arial"/>
                <a:cs typeface="Arial"/>
              </a:rPr>
              <a:t>Garcia-Molina et al. 18.8.4</a:t>
            </a:r>
          </a:p>
        </p:txBody>
      </p:sp>
      <p:sp>
        <p:nvSpPr>
          <p:cNvPr id="6" name="Footer Placeholder 5"/>
          <p:cNvSpPr>
            <a:spLocks noGrp="1"/>
          </p:cNvSpPr>
          <p:nvPr>
            <p:ph type="ftr" sz="quarter" idx="11"/>
          </p:nvPr>
        </p:nvSpPr>
        <p:spPr/>
        <p:txBody>
          <a:bodyPr/>
          <a:lstStyle/>
          <a:p>
            <a:pPr>
              <a:defRPr/>
            </a:pPr>
            <a:r>
              <a:rPr lang="de-DE"/>
              <a:t>CSE 444 - Winter 2022</a:t>
            </a:r>
            <a:endParaRPr lang="en-US" dirty="0"/>
          </a:p>
        </p:txBody>
      </p:sp>
      <p:sp>
        <p:nvSpPr>
          <p:cNvPr id="7" name="Slide Number Placeholder 6"/>
          <p:cNvSpPr>
            <a:spLocks noGrp="1"/>
          </p:cNvSpPr>
          <p:nvPr>
            <p:ph type="sldNum" sz="quarter" idx="12"/>
          </p:nvPr>
        </p:nvSpPr>
        <p:spPr/>
        <p:txBody>
          <a:bodyPr/>
          <a:lstStyle/>
          <a:p>
            <a:pPr>
              <a:defRPr/>
            </a:pPr>
            <a:fld id="{90A96993-A144-1A44-B596-5F476C9657F3}" type="slidenum">
              <a:rPr lang="en-US" smtClean="0"/>
              <a:pPr>
                <a:defRPr/>
              </a:pPr>
              <a:t>24</a:t>
            </a:fld>
            <a:endParaRPr lang="en-US"/>
          </a:p>
        </p:txBody>
      </p:sp>
      <p:sp>
        <p:nvSpPr>
          <p:cNvPr id="2" name="Date Placeholder 1">
            <a:extLst>
              <a:ext uri="{FF2B5EF4-FFF2-40B4-BE49-F238E27FC236}">
                <a16:creationId xmlns:a16="http://schemas.microsoft.com/office/drawing/2014/main" id="{B65D3B74-D0D0-6340-9800-5A9A6CA7CDD0}"/>
              </a:ext>
            </a:extLst>
          </p:cNvPr>
          <p:cNvSpPr>
            <a:spLocks noGrp="1"/>
          </p:cNvSpPr>
          <p:nvPr>
            <p:ph type="dt" sz="half" idx="10"/>
          </p:nvPr>
        </p:nvSpPr>
        <p:spPr/>
        <p:txBody>
          <a:bodyPr/>
          <a:lstStyle/>
          <a:p>
            <a:fld id="{091D3E32-8306-B041-87AD-E212BC8C020F}" type="datetime4">
              <a:rPr lang="en-US" smtClean="0"/>
              <a:t>February 15, 2022</a:t>
            </a:fld>
            <a:endParaRPr lang="en-US"/>
          </a:p>
        </p:txBody>
      </p:sp>
    </p:spTree>
    <p:extLst>
      <p:ext uri="{BB962C8B-B14F-4D97-AF65-F5344CB8AC3E}">
        <p14:creationId xmlns:p14="http://schemas.microsoft.com/office/powerpoint/2010/main" val="386829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a:latin typeface="Arial" charset="0"/>
              </a:rPr>
              <a:t>Timestamp-based Scheduling (sec. </a:t>
            </a:r>
            <a:r>
              <a:rPr lang="en-US" dirty="0"/>
              <a:t>18.8.4)</a:t>
            </a:r>
            <a:endParaRPr lang="en-US" dirty="0">
              <a:latin typeface="Arial" charset="0"/>
            </a:endParaRPr>
          </a:p>
        </p:txBody>
      </p:sp>
      <p:sp>
        <p:nvSpPr>
          <p:cNvPr id="96262" name="Footer Placeholder 7"/>
          <p:cNvSpPr>
            <a:spLocks noGrp="1"/>
          </p:cNvSpPr>
          <p:nvPr>
            <p:ph type="ftr" sz="quarter" idx="11"/>
          </p:nvPr>
        </p:nvSpPr>
        <p:spPr>
          <a:noFill/>
        </p:spPr>
        <p:txBody>
          <a:bodyPr/>
          <a:lstStyle/>
          <a:p>
            <a:r>
              <a:rPr lang="de-DE"/>
              <a:t>CSE 444 - Winter 2022</a:t>
            </a:r>
            <a:endParaRPr lang="en-US" dirty="0"/>
          </a:p>
        </p:txBody>
      </p:sp>
      <p:sp>
        <p:nvSpPr>
          <p:cNvPr id="96259" name="Slide Number Placeholder 5"/>
          <p:cNvSpPr>
            <a:spLocks noGrp="1"/>
          </p:cNvSpPr>
          <p:nvPr>
            <p:ph type="sldNum" sz="quarter" idx="12"/>
          </p:nvPr>
        </p:nvSpPr>
        <p:spPr>
          <a:noFill/>
        </p:spPr>
        <p:txBody>
          <a:bodyPr/>
          <a:lstStyle/>
          <a:p>
            <a:fld id="{C356D327-2BF9-C544-8E9E-CFFC9B2BC3D8}" type="slidenum">
              <a:rPr lang="en-US">
                <a:solidFill>
                  <a:srgbClr val="000000"/>
                </a:solidFill>
              </a:rPr>
              <a:pPr/>
              <a:t>25</a:t>
            </a:fld>
            <a:endParaRPr lang="en-US">
              <a:solidFill>
                <a:srgbClr val="000000"/>
              </a:solidFill>
            </a:endParaRPr>
          </a:p>
        </p:txBody>
      </p:sp>
      <p:sp>
        <p:nvSpPr>
          <p:cNvPr id="6" name="Rectangle 5"/>
          <p:cNvSpPr/>
          <p:nvPr/>
        </p:nvSpPr>
        <p:spPr>
          <a:xfrm>
            <a:off x="368300" y="2057400"/>
            <a:ext cx="8394700" cy="1428750"/>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a:prstTxWarp prst="textNoShape">
              <a:avLst/>
            </a:prstTxWarp>
            <a:spAutoFit/>
          </a:bodyPr>
          <a:lstStyle/>
          <a:p>
            <a:pPr eaLnBrk="1" hangingPunct="1">
              <a:lnSpc>
                <a:spcPct val="90000"/>
              </a:lnSpc>
              <a:spcBef>
                <a:spcPct val="0"/>
              </a:spcBef>
              <a:buFontTx/>
              <a:buNone/>
            </a:pPr>
            <a:r>
              <a:rPr lang="en-US" dirty="0">
                <a:solidFill>
                  <a:srgbClr val="FF0000"/>
                </a:solidFill>
                <a:latin typeface="Arial" charset="0"/>
                <a:ea typeface="ＭＳ Ｐゴシック" charset="-128"/>
                <a:cs typeface="ＭＳ Ｐゴシック" charset="-128"/>
              </a:rPr>
              <a:t>Transaction wants to READ element X</a:t>
            </a:r>
            <a:endParaRPr lang="en-US" dirty="0">
              <a:solidFill>
                <a:srgbClr val="000000"/>
              </a:solidFill>
              <a:latin typeface="Arial" charset="0"/>
              <a:ea typeface="ＭＳ Ｐゴシック" charset="-128"/>
              <a:cs typeface="ＭＳ Ｐゴシック" charset="-128"/>
            </a:endParaRPr>
          </a:p>
          <a:p>
            <a:pPr lvl="1" eaLnBrk="1" hangingPunct="1">
              <a:lnSpc>
                <a:spcPct val="90000"/>
              </a:lnSpc>
              <a:spcBef>
                <a:spcPct val="0"/>
              </a:spcBef>
              <a:buFontTx/>
              <a:buNone/>
            </a:pPr>
            <a:r>
              <a:rPr lang="en-US" dirty="0">
                <a:solidFill>
                  <a:srgbClr val="000000"/>
                </a:solidFill>
                <a:latin typeface="Arial" charset="0"/>
              </a:rPr>
              <a:t>If </a:t>
            </a:r>
            <a:r>
              <a:rPr lang="en-US" dirty="0">
                <a:solidFill>
                  <a:srgbClr val="0000FF"/>
                </a:solidFill>
                <a:latin typeface="Arial" charset="0"/>
              </a:rPr>
              <a:t>WT(X)</a:t>
            </a:r>
            <a:r>
              <a:rPr lang="en-US" dirty="0">
                <a:solidFill>
                  <a:srgbClr val="000000"/>
                </a:solidFill>
                <a:latin typeface="Arial" charset="0"/>
              </a:rPr>
              <a:t> &gt; </a:t>
            </a:r>
            <a:r>
              <a:rPr lang="en-US" dirty="0">
                <a:solidFill>
                  <a:srgbClr val="0000FF"/>
                </a:solidFill>
                <a:latin typeface="Arial" charset="0"/>
              </a:rPr>
              <a:t>TS(T)</a:t>
            </a:r>
            <a:r>
              <a:rPr lang="en-US" dirty="0">
                <a:solidFill>
                  <a:srgbClr val="000000"/>
                </a:solidFill>
                <a:latin typeface="Arial" charset="0"/>
              </a:rPr>
              <a:t> then ROLLBACK</a:t>
            </a:r>
          </a:p>
          <a:p>
            <a:pPr lvl="1" eaLnBrk="1" hangingPunct="1">
              <a:lnSpc>
                <a:spcPct val="90000"/>
              </a:lnSpc>
              <a:spcBef>
                <a:spcPct val="0"/>
              </a:spcBef>
              <a:buFontTx/>
              <a:buNone/>
            </a:pPr>
            <a:r>
              <a:rPr lang="en-US" dirty="0">
                <a:solidFill>
                  <a:srgbClr val="000000"/>
                </a:solidFill>
                <a:latin typeface="Arial" charset="0"/>
              </a:rPr>
              <a:t>Else If </a:t>
            </a:r>
            <a:r>
              <a:rPr lang="en-US" dirty="0">
                <a:solidFill>
                  <a:srgbClr val="0000FF"/>
                </a:solidFill>
                <a:latin typeface="Arial" charset="0"/>
              </a:rPr>
              <a:t>C(X)</a:t>
            </a:r>
            <a:r>
              <a:rPr lang="en-US" dirty="0">
                <a:solidFill>
                  <a:srgbClr val="000000"/>
                </a:solidFill>
                <a:latin typeface="Arial" charset="0"/>
              </a:rPr>
              <a:t> = false, then WAIT</a:t>
            </a:r>
          </a:p>
          <a:p>
            <a:pPr lvl="1" eaLnBrk="1" hangingPunct="1">
              <a:lnSpc>
                <a:spcPct val="90000"/>
              </a:lnSpc>
              <a:spcBef>
                <a:spcPct val="0"/>
              </a:spcBef>
              <a:buFontTx/>
              <a:buNone/>
            </a:pPr>
            <a:r>
              <a:rPr lang="en-US" dirty="0">
                <a:solidFill>
                  <a:srgbClr val="000000"/>
                </a:solidFill>
                <a:latin typeface="Arial" charset="0"/>
              </a:rPr>
              <a:t>Else READ and update </a:t>
            </a:r>
            <a:r>
              <a:rPr lang="en-US" dirty="0">
                <a:solidFill>
                  <a:srgbClr val="0000FF"/>
                </a:solidFill>
                <a:latin typeface="Arial" charset="0"/>
              </a:rPr>
              <a:t>RT(X)</a:t>
            </a:r>
            <a:r>
              <a:rPr lang="en-US" dirty="0">
                <a:solidFill>
                  <a:srgbClr val="000000"/>
                </a:solidFill>
                <a:latin typeface="Arial" charset="0"/>
              </a:rPr>
              <a:t> to larger of </a:t>
            </a:r>
            <a:r>
              <a:rPr lang="en-US" dirty="0">
                <a:solidFill>
                  <a:srgbClr val="0000FF"/>
                </a:solidFill>
                <a:latin typeface="Arial" charset="0"/>
              </a:rPr>
              <a:t>TS(T)</a:t>
            </a:r>
            <a:r>
              <a:rPr lang="en-US" dirty="0">
                <a:solidFill>
                  <a:srgbClr val="000000"/>
                </a:solidFill>
                <a:latin typeface="Arial" charset="0"/>
              </a:rPr>
              <a:t> or </a:t>
            </a:r>
            <a:r>
              <a:rPr lang="en-US" dirty="0">
                <a:solidFill>
                  <a:srgbClr val="0000FF"/>
                </a:solidFill>
                <a:latin typeface="Arial" charset="0"/>
              </a:rPr>
              <a:t>RT(X)</a:t>
            </a:r>
          </a:p>
        </p:txBody>
      </p:sp>
      <p:sp>
        <p:nvSpPr>
          <p:cNvPr id="7" name="Rectangle 6"/>
          <p:cNvSpPr/>
          <p:nvPr/>
        </p:nvSpPr>
        <p:spPr>
          <a:xfrm>
            <a:off x="360363" y="3810000"/>
            <a:ext cx="8478837" cy="2092325"/>
          </a:xfrm>
          <a:prstGeom prst="rect">
            <a:avLst/>
          </a:prstGeom>
          <a:solidFill>
            <a:schemeClr val="bg1"/>
          </a:solidFill>
          <a:ln>
            <a:solidFill>
              <a:schemeClr val="tx1"/>
            </a:solidFill>
          </a:ln>
          <a:effectLst>
            <a:outerShdw blurRad="50800" dist="38100" dir="2700000">
              <a:srgbClr val="000000">
                <a:alpha val="43000"/>
              </a:srgbClr>
            </a:outerShdw>
          </a:effectLst>
        </p:spPr>
        <p:txBody>
          <a:bodyPr wrap="none">
            <a:prstTxWarp prst="textNoShape">
              <a:avLst/>
            </a:prstTxWarp>
            <a:spAutoFit/>
          </a:bodyPr>
          <a:lstStyle/>
          <a:p>
            <a:pPr eaLnBrk="1" hangingPunct="1">
              <a:lnSpc>
                <a:spcPct val="90000"/>
              </a:lnSpc>
              <a:spcBef>
                <a:spcPct val="0"/>
              </a:spcBef>
              <a:buFontTx/>
              <a:buNone/>
            </a:pPr>
            <a:r>
              <a:rPr lang="en-US" dirty="0">
                <a:solidFill>
                  <a:srgbClr val="FF0000"/>
                </a:solidFill>
                <a:latin typeface="Arial" charset="0"/>
                <a:ea typeface="ＭＳ Ｐゴシック" charset="-128"/>
                <a:cs typeface="ＭＳ Ｐゴシック" charset="-128"/>
              </a:rPr>
              <a:t>Transaction wants to WRITE element X</a:t>
            </a:r>
            <a:endParaRPr lang="en-US" dirty="0">
              <a:solidFill>
                <a:srgbClr val="000000"/>
              </a:solidFill>
              <a:latin typeface="Arial" charset="0"/>
              <a:ea typeface="ＭＳ Ｐゴシック" charset="-128"/>
              <a:cs typeface="ＭＳ Ｐゴシック" charset="-128"/>
            </a:endParaRPr>
          </a:p>
          <a:p>
            <a:pPr lvl="1" eaLnBrk="1" hangingPunct="1">
              <a:lnSpc>
                <a:spcPct val="90000"/>
              </a:lnSpc>
              <a:spcBef>
                <a:spcPct val="0"/>
              </a:spcBef>
              <a:buFontTx/>
              <a:buNone/>
            </a:pPr>
            <a:r>
              <a:rPr lang="en-US" dirty="0">
                <a:solidFill>
                  <a:srgbClr val="000000"/>
                </a:solidFill>
                <a:latin typeface="Arial" charset="0"/>
              </a:rPr>
              <a:t>If </a:t>
            </a:r>
            <a:r>
              <a:rPr lang="en-US" dirty="0">
                <a:solidFill>
                  <a:srgbClr val="0000FF"/>
                </a:solidFill>
                <a:latin typeface="Arial" charset="0"/>
              </a:rPr>
              <a:t>RT(X)</a:t>
            </a:r>
            <a:r>
              <a:rPr lang="en-US" dirty="0">
                <a:solidFill>
                  <a:srgbClr val="000000"/>
                </a:solidFill>
                <a:latin typeface="Arial" charset="0"/>
              </a:rPr>
              <a:t> &gt; </a:t>
            </a:r>
            <a:r>
              <a:rPr lang="en-US" dirty="0">
                <a:solidFill>
                  <a:srgbClr val="0000FF"/>
                </a:solidFill>
                <a:latin typeface="Arial" charset="0"/>
              </a:rPr>
              <a:t>TS(T)</a:t>
            </a:r>
            <a:r>
              <a:rPr lang="en-US" dirty="0">
                <a:solidFill>
                  <a:srgbClr val="000000"/>
                </a:solidFill>
                <a:latin typeface="Arial" charset="0"/>
              </a:rPr>
              <a:t>  then ROLLBACK</a:t>
            </a:r>
          </a:p>
          <a:p>
            <a:pPr lvl="1" eaLnBrk="1" hangingPunct="1">
              <a:lnSpc>
                <a:spcPct val="90000"/>
              </a:lnSpc>
              <a:spcBef>
                <a:spcPct val="0"/>
              </a:spcBef>
              <a:buFontTx/>
              <a:buNone/>
            </a:pPr>
            <a:r>
              <a:rPr lang="en-US" dirty="0">
                <a:solidFill>
                  <a:srgbClr val="000000"/>
                </a:solidFill>
                <a:latin typeface="Arial" charset="0"/>
              </a:rPr>
              <a:t>Else if </a:t>
            </a:r>
            <a:r>
              <a:rPr lang="en-US" dirty="0">
                <a:solidFill>
                  <a:srgbClr val="0000FF"/>
                </a:solidFill>
                <a:latin typeface="Arial" charset="0"/>
              </a:rPr>
              <a:t>WT(X)</a:t>
            </a:r>
            <a:r>
              <a:rPr lang="en-US" dirty="0">
                <a:solidFill>
                  <a:srgbClr val="000000"/>
                </a:solidFill>
                <a:latin typeface="Arial" charset="0"/>
              </a:rPr>
              <a:t> &gt; </a:t>
            </a:r>
            <a:r>
              <a:rPr lang="en-US" dirty="0">
                <a:solidFill>
                  <a:srgbClr val="0000FF"/>
                </a:solidFill>
                <a:latin typeface="Arial" charset="0"/>
              </a:rPr>
              <a:t>TS(T)</a:t>
            </a:r>
          </a:p>
          <a:p>
            <a:pPr lvl="2" eaLnBrk="1" hangingPunct="1">
              <a:lnSpc>
                <a:spcPct val="90000"/>
              </a:lnSpc>
              <a:spcBef>
                <a:spcPct val="0"/>
              </a:spcBef>
              <a:buFontTx/>
              <a:buNone/>
            </a:pPr>
            <a:r>
              <a:rPr lang="en-US" dirty="0">
                <a:solidFill>
                  <a:srgbClr val="000000"/>
                </a:solidFill>
                <a:latin typeface="Arial" charset="0"/>
              </a:rPr>
              <a:t>Then If </a:t>
            </a:r>
            <a:r>
              <a:rPr lang="en-US" dirty="0">
                <a:solidFill>
                  <a:srgbClr val="0000FF"/>
                </a:solidFill>
                <a:latin typeface="Arial" charset="0"/>
              </a:rPr>
              <a:t>C(X)</a:t>
            </a:r>
            <a:r>
              <a:rPr lang="en-US" dirty="0">
                <a:solidFill>
                  <a:srgbClr val="000000"/>
                </a:solidFill>
                <a:latin typeface="Arial" charset="0"/>
              </a:rPr>
              <a:t> = false then WAIT </a:t>
            </a:r>
            <a:br>
              <a:rPr lang="en-US" dirty="0">
                <a:solidFill>
                  <a:srgbClr val="000000"/>
                </a:solidFill>
                <a:latin typeface="Arial" charset="0"/>
              </a:rPr>
            </a:br>
            <a:r>
              <a:rPr lang="en-US" dirty="0">
                <a:solidFill>
                  <a:srgbClr val="000000"/>
                </a:solidFill>
                <a:latin typeface="Arial" charset="0"/>
              </a:rPr>
              <a:t>          else IGNORE write (</a:t>
            </a:r>
            <a:r>
              <a:rPr lang="en-US" dirty="0">
                <a:solidFill>
                  <a:srgbClr val="FF0000"/>
                </a:solidFill>
                <a:latin typeface="Arial" charset="0"/>
              </a:rPr>
              <a:t>Thomas Write Rule</a:t>
            </a:r>
            <a:r>
              <a:rPr lang="en-US" dirty="0">
                <a:solidFill>
                  <a:srgbClr val="000000"/>
                </a:solidFill>
                <a:latin typeface="Arial" charset="0"/>
              </a:rPr>
              <a:t>) </a:t>
            </a:r>
          </a:p>
          <a:p>
            <a:pPr lvl="1" eaLnBrk="1" hangingPunct="1">
              <a:lnSpc>
                <a:spcPct val="90000"/>
              </a:lnSpc>
              <a:spcBef>
                <a:spcPct val="0"/>
              </a:spcBef>
              <a:buFontTx/>
              <a:buNone/>
            </a:pPr>
            <a:r>
              <a:rPr lang="en-US" dirty="0">
                <a:solidFill>
                  <a:srgbClr val="000000"/>
                </a:solidFill>
                <a:latin typeface="Arial" charset="0"/>
              </a:rPr>
              <a:t>Otherwise, WRITE, and update </a:t>
            </a:r>
            <a:r>
              <a:rPr lang="en-US" dirty="0">
                <a:solidFill>
                  <a:srgbClr val="0000FF"/>
                </a:solidFill>
                <a:latin typeface="Arial" charset="0"/>
              </a:rPr>
              <a:t>WT(X)</a:t>
            </a:r>
            <a:r>
              <a:rPr lang="en-US" dirty="0">
                <a:solidFill>
                  <a:srgbClr val="000000"/>
                </a:solidFill>
                <a:latin typeface="Arial" charset="0"/>
              </a:rPr>
              <a:t>=</a:t>
            </a:r>
            <a:r>
              <a:rPr lang="en-US" dirty="0">
                <a:solidFill>
                  <a:srgbClr val="0000FF"/>
                </a:solidFill>
                <a:latin typeface="Arial" charset="0"/>
              </a:rPr>
              <a:t>TS(T)</a:t>
            </a:r>
            <a:r>
              <a:rPr lang="en-US" dirty="0">
                <a:solidFill>
                  <a:srgbClr val="000000"/>
                </a:solidFill>
                <a:latin typeface="Arial" charset="0"/>
              </a:rPr>
              <a:t>, </a:t>
            </a:r>
            <a:r>
              <a:rPr lang="en-US" dirty="0">
                <a:solidFill>
                  <a:srgbClr val="0000FF"/>
                </a:solidFill>
                <a:latin typeface="Arial" charset="0"/>
              </a:rPr>
              <a:t>C(X)</a:t>
            </a:r>
            <a:r>
              <a:rPr lang="en-US" dirty="0">
                <a:solidFill>
                  <a:srgbClr val="000000"/>
                </a:solidFill>
                <a:latin typeface="Arial" charset="0"/>
              </a:rPr>
              <a:t>=false</a:t>
            </a:r>
          </a:p>
        </p:txBody>
      </p:sp>
      <p:sp>
        <p:nvSpPr>
          <p:cNvPr id="2" name="Date Placeholder 1">
            <a:extLst>
              <a:ext uri="{FF2B5EF4-FFF2-40B4-BE49-F238E27FC236}">
                <a16:creationId xmlns:a16="http://schemas.microsoft.com/office/drawing/2014/main" id="{60FEEA6A-C94D-7A40-9EB5-20AC5150BE15}"/>
              </a:ext>
            </a:extLst>
          </p:cNvPr>
          <p:cNvSpPr>
            <a:spLocks noGrp="1"/>
          </p:cNvSpPr>
          <p:nvPr>
            <p:ph type="dt" sz="half" idx="10"/>
          </p:nvPr>
        </p:nvSpPr>
        <p:spPr/>
        <p:txBody>
          <a:bodyPr/>
          <a:lstStyle/>
          <a:p>
            <a:fld id="{484557F7-53ED-1044-95A9-FA4EFC3FC8F4}" type="datetime4">
              <a:rPr lang="en-US" smtClean="0"/>
              <a:t>February 15, 2022</a:t>
            </a:fld>
            <a:endParaRPr lang="en-US"/>
          </a:p>
        </p:txBody>
      </p:sp>
    </p:spTree>
    <p:extLst>
      <p:ext uri="{BB962C8B-B14F-4D97-AF65-F5344CB8AC3E}">
        <p14:creationId xmlns:p14="http://schemas.microsoft.com/office/powerpoint/2010/main" val="163337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990600" cy="4572000"/>
          </a:xfrm>
        </p:spPr>
        <p:txBody>
          <a:bodyPr/>
          <a:lstStyle/>
          <a:p>
            <a:pPr marL="0" indent="0">
              <a:buNone/>
            </a:pPr>
            <a:r>
              <a:rPr lang="en-US" sz="2000" dirty="0"/>
              <a:t>T</a:t>
            </a:r>
            <a:r>
              <a:rPr lang="en-US" sz="2000" baseline="-25000" dirty="0"/>
              <a:t>1</a:t>
            </a:r>
          </a:p>
          <a:p>
            <a:pPr marL="0" indent="0">
              <a:buNone/>
            </a:pPr>
            <a:r>
              <a:rPr lang="en-US" sz="2000" dirty="0"/>
              <a:t>1</a:t>
            </a:r>
          </a:p>
          <a:p>
            <a:pPr marL="0" indent="0">
              <a:buNone/>
            </a:pPr>
            <a:endParaRPr lang="en-US" sz="2000" dirty="0"/>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b="1" dirty="0"/>
              <a:t>Abort</a:t>
            </a:r>
          </a:p>
        </p:txBody>
      </p:sp>
      <p:sp>
        <p:nvSpPr>
          <p:cNvPr id="6" name="Content Placeholder 2"/>
          <p:cNvSpPr txBox="1">
            <a:spLocks/>
          </p:cNvSpPr>
          <p:nvPr/>
        </p:nvSpPr>
        <p:spPr bwMode="auto">
          <a:xfrm>
            <a:off x="29718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a:t>
            </a:r>
          </a:p>
          <a:p>
            <a:pPr marL="0" indent="0">
              <a:buFontTx/>
              <a:buNone/>
            </a:pPr>
            <a:endParaRPr lang="en-US" sz="2000" dirty="0"/>
          </a:p>
          <a:p>
            <a:pPr marL="0" indent="0">
              <a:buFontTx/>
              <a:buNone/>
            </a:pPr>
            <a:r>
              <a:rPr lang="en-US" sz="2000" dirty="0"/>
              <a:t>W</a:t>
            </a:r>
            <a:r>
              <a:rPr lang="en-US" sz="2000" baseline="-25000" dirty="0"/>
              <a:t>2</a:t>
            </a:r>
            <a:r>
              <a:rPr lang="en-US" sz="2000" dirty="0"/>
              <a:t>(A)</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a:t>
            </a:r>
          </a:p>
        </p:txBody>
      </p:sp>
      <p:sp>
        <p:nvSpPr>
          <p:cNvPr id="7" name="Content Placeholder 2"/>
          <p:cNvSpPr txBox="1">
            <a:spLocks/>
          </p:cNvSpPr>
          <p:nvPr/>
        </p:nvSpPr>
        <p:spPr bwMode="auto">
          <a:xfrm>
            <a:off x="3810000" y="990600"/>
            <a:ext cx="990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r>
              <a:rPr lang="en-US" sz="2000" b="1" dirty="0"/>
              <a:t>Delay</a:t>
            </a:r>
          </a:p>
          <a:p>
            <a:pPr marL="0" indent="0">
              <a:buFontTx/>
              <a:buNone/>
            </a:pPr>
            <a:endParaRPr lang="en-US" sz="2000" b="1" dirty="0"/>
          </a:p>
          <a:p>
            <a:pPr marL="0" indent="0">
              <a:buFontTx/>
              <a:buNone/>
            </a:pPr>
            <a:r>
              <a:rPr lang="en-US" sz="2000" dirty="0"/>
              <a:t>R</a:t>
            </a:r>
            <a:r>
              <a:rPr lang="en-US" sz="2000" baseline="-25000" dirty="0"/>
              <a:t>3</a:t>
            </a:r>
            <a:r>
              <a:rPr lang="en-US" sz="2000" dirty="0"/>
              <a:t>(A)</a:t>
            </a:r>
          </a:p>
          <a:p>
            <a:pPr marL="0" indent="0">
              <a:buFontTx/>
              <a:buNone/>
            </a:pPr>
            <a:endParaRPr lang="en-US" sz="2000" dirty="0"/>
          </a:p>
          <a:p>
            <a:pPr marL="0" indent="0">
              <a:buNone/>
            </a:pPr>
            <a:r>
              <a:rPr lang="en-US" sz="2000" dirty="0"/>
              <a:t>W</a:t>
            </a:r>
            <a:r>
              <a:rPr lang="en-US" sz="2000" baseline="-25000" dirty="0"/>
              <a:t>3</a:t>
            </a:r>
            <a:r>
              <a:rPr lang="en-US" sz="2000" dirty="0"/>
              <a:t>(A)</a:t>
            </a:r>
          </a:p>
          <a:p>
            <a:pPr marL="0" indent="0">
              <a:buNone/>
            </a:pPr>
            <a:r>
              <a:rPr lang="en-US" sz="2000" b="1" dirty="0"/>
              <a:t>delay</a:t>
            </a:r>
          </a:p>
          <a:p>
            <a:pPr marL="0" indent="0">
              <a:buNone/>
            </a:pPr>
            <a:endParaRPr lang="en-US" sz="2000" b="1" dirty="0"/>
          </a:p>
          <a:p>
            <a:pPr marL="0" indent="0">
              <a:buNone/>
            </a:pPr>
            <a:r>
              <a:rPr lang="en-US" sz="2000" dirty="0"/>
              <a:t>W3(A)</a:t>
            </a:r>
          </a:p>
          <a:p>
            <a:pPr marL="0" indent="0">
              <a:buFontTx/>
              <a:buNone/>
            </a:pPr>
            <a:endParaRPr lang="en-US" sz="2000" dirty="0"/>
          </a:p>
          <a:p>
            <a:pPr marL="0" indent="0">
              <a:buFontTx/>
              <a:buNone/>
            </a:pPr>
            <a:endParaRPr lang="en-US" sz="2000" b="1" dirty="0"/>
          </a:p>
          <a:p>
            <a:pPr marL="0" indent="0">
              <a:buFontTx/>
              <a:buNone/>
            </a:pPr>
            <a:endParaRPr lang="en-US" sz="2000" b="1" dirty="0"/>
          </a:p>
        </p:txBody>
      </p:sp>
      <p:sp>
        <p:nvSpPr>
          <p:cNvPr id="8" name="Content Placeholder 2"/>
          <p:cNvSpPr txBox="1">
            <a:spLocks/>
          </p:cNvSpPr>
          <p:nvPr/>
        </p:nvSpPr>
        <p:spPr bwMode="auto">
          <a:xfrm>
            <a:off x="5562600" y="990600"/>
            <a:ext cx="2438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endParaRPr lang="en-US" sz="2000" baseline="-25000" dirty="0"/>
          </a:p>
          <a:p>
            <a:pPr marL="0" indent="0">
              <a:buFontTx/>
              <a:buNone/>
            </a:pPr>
            <a:r>
              <a:rPr lang="en-US" sz="2000" dirty="0"/>
              <a:t>RT=0</a:t>
            </a:r>
          </a:p>
          <a:p>
            <a:pPr marL="0" indent="0">
              <a:buFontTx/>
              <a:buNone/>
            </a:pPr>
            <a:r>
              <a:rPr lang="en-US" sz="2000" dirty="0"/>
              <a:t>WT=0	C=true</a:t>
            </a:r>
          </a:p>
          <a:p>
            <a:pPr marL="0" indent="0">
              <a:buFontTx/>
              <a:buNone/>
            </a:pPr>
            <a:r>
              <a:rPr lang="en-US" sz="2000" dirty="0"/>
              <a:t>WT=2	C=false</a:t>
            </a:r>
          </a:p>
          <a:p>
            <a:pPr marL="0" indent="0">
              <a:buFontTx/>
              <a:buNone/>
            </a:pPr>
            <a:r>
              <a:rPr lang="en-US" sz="2000" dirty="0"/>
              <a:t>RT=0</a:t>
            </a:r>
          </a:p>
          <a:p>
            <a:pPr marL="0" indent="0">
              <a:buFontTx/>
              <a:buNone/>
            </a:pPr>
            <a:endParaRPr lang="en-US" sz="2000" dirty="0"/>
          </a:p>
          <a:p>
            <a:pPr marL="0" indent="0">
              <a:buFontTx/>
              <a:buNone/>
            </a:pPr>
            <a:endParaRPr lang="en-US" sz="2000" dirty="0"/>
          </a:p>
          <a:p>
            <a:pPr marL="0" indent="0">
              <a:buFontTx/>
              <a:buNone/>
            </a:pPr>
            <a:r>
              <a:rPr lang="en-US" sz="2000" dirty="0"/>
              <a:t>	C=true</a:t>
            </a:r>
          </a:p>
          <a:p>
            <a:pPr marL="0" indent="0">
              <a:buFontTx/>
              <a:buNone/>
            </a:pPr>
            <a:r>
              <a:rPr lang="en-US" sz="2000" dirty="0"/>
              <a:t>RT=3</a:t>
            </a:r>
          </a:p>
          <a:p>
            <a:pPr marL="0" indent="0">
              <a:buFontTx/>
              <a:buNone/>
            </a:pPr>
            <a:r>
              <a:rPr lang="en-US" sz="2000" dirty="0"/>
              <a:t>WT=4	C=false</a:t>
            </a:r>
          </a:p>
          <a:p>
            <a:pPr marL="0" indent="0">
              <a:buFontTx/>
              <a:buNone/>
            </a:pPr>
            <a:endParaRPr lang="en-US" sz="2000" dirty="0"/>
          </a:p>
          <a:p>
            <a:pPr marL="0" indent="0">
              <a:buFontTx/>
              <a:buNone/>
            </a:pPr>
            <a:endParaRPr lang="en-US" sz="2000" dirty="0"/>
          </a:p>
          <a:p>
            <a:pPr marL="0" indent="0">
              <a:buFontTx/>
              <a:buNone/>
            </a:pPr>
            <a:r>
              <a:rPr lang="en-US" sz="2000" dirty="0"/>
              <a:t>WT=2	C=true</a:t>
            </a:r>
          </a:p>
          <a:p>
            <a:pPr marL="0" indent="0">
              <a:buFontTx/>
              <a:buNone/>
            </a:pPr>
            <a:r>
              <a:rPr lang="en-US" sz="2000" dirty="0"/>
              <a:t>WT=3	C=false</a:t>
            </a:r>
          </a:p>
        </p:txBody>
      </p:sp>
      <p:sp>
        <p:nvSpPr>
          <p:cNvPr id="12" name="Content Placeholder 2"/>
          <p:cNvSpPr txBox="1">
            <a:spLocks/>
          </p:cNvSpPr>
          <p:nvPr/>
        </p:nvSpPr>
        <p:spPr bwMode="auto">
          <a:xfrm>
            <a:off x="46482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4</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W</a:t>
            </a:r>
            <a:r>
              <a:rPr lang="en-US" sz="2000" baseline="-25000" dirty="0"/>
              <a:t>4</a:t>
            </a:r>
            <a:r>
              <a:rPr lang="en-US" sz="2000" dirty="0"/>
              <a:t>(A)</a:t>
            </a:r>
          </a:p>
          <a:p>
            <a:pPr marL="0" indent="0">
              <a:buFontTx/>
              <a:buNone/>
            </a:pPr>
            <a:endParaRPr lang="en-US" sz="2000" dirty="0"/>
          </a:p>
          <a:p>
            <a:pPr marL="0" indent="0">
              <a:buFontTx/>
              <a:buNone/>
            </a:pPr>
            <a:endParaRPr lang="en-US" sz="2000" dirty="0"/>
          </a:p>
          <a:p>
            <a:pPr marL="0" indent="0">
              <a:buFontTx/>
              <a:buNone/>
            </a:pPr>
            <a:r>
              <a:rPr lang="en-US" sz="2000" b="1" dirty="0"/>
              <a:t>abort</a:t>
            </a:r>
          </a:p>
        </p:txBody>
      </p:sp>
      <p:cxnSp>
        <p:nvCxnSpPr>
          <p:cNvPr id="14" name="Straight Connector 13"/>
          <p:cNvCxnSpPr/>
          <p:nvPr/>
        </p:nvCxnSpPr>
        <p:spPr bwMode="auto">
          <a:xfrm>
            <a:off x="1524000" y="2133600"/>
            <a:ext cx="51816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1371600"/>
            <a:ext cx="51816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895600" y="990600"/>
            <a:ext cx="0" cy="51054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810000" y="990600"/>
            <a:ext cx="0" cy="51054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4648200" y="990600"/>
            <a:ext cx="0" cy="51054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486400" y="990600"/>
            <a:ext cx="0" cy="5029200"/>
          </a:xfrm>
          <a:prstGeom prst="line">
            <a:avLst/>
          </a:prstGeom>
          <a:noFill/>
          <a:ln w="9525" cap="flat" cmpd="sng" algn="ctr">
            <a:solidFill>
              <a:schemeClr val="tx1"/>
            </a:solidFill>
            <a:prstDash val="solid"/>
            <a:round/>
            <a:headEnd type="none" w="med" len="med"/>
            <a:tailEnd type="none" w="med" len="med"/>
          </a:ln>
          <a:effectLst/>
        </p:spPr>
      </p:cxn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26</a:t>
            </a:fld>
            <a:endParaRPr lang="en-US">
              <a:solidFill>
                <a:prstClr val="black"/>
              </a:solidFill>
            </a:endParaRPr>
          </a:p>
        </p:txBody>
      </p:sp>
      <p:sp>
        <p:nvSpPr>
          <p:cNvPr id="10" name="Rectangle 9"/>
          <p:cNvSpPr/>
          <p:nvPr/>
        </p:nvSpPr>
        <p:spPr>
          <a:xfrm>
            <a:off x="5562600" y="2133600"/>
            <a:ext cx="1905000" cy="41148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22" name="Rectangle 21"/>
          <p:cNvSpPr/>
          <p:nvPr/>
        </p:nvSpPr>
        <p:spPr>
          <a:xfrm>
            <a:off x="5562600" y="2438400"/>
            <a:ext cx="1219200" cy="6858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26" name="Rectangle 25"/>
          <p:cNvSpPr/>
          <p:nvPr/>
        </p:nvSpPr>
        <p:spPr>
          <a:xfrm>
            <a:off x="2971800" y="35052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27" name="Rectangle 26"/>
          <p:cNvSpPr/>
          <p:nvPr/>
        </p:nvSpPr>
        <p:spPr>
          <a:xfrm>
            <a:off x="5562600" y="3474720"/>
            <a:ext cx="1905000" cy="41148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28" name="Rectangle 27"/>
          <p:cNvSpPr/>
          <p:nvPr/>
        </p:nvSpPr>
        <p:spPr>
          <a:xfrm>
            <a:off x="3886200" y="39624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29" name="Rectangle 28"/>
          <p:cNvSpPr/>
          <p:nvPr/>
        </p:nvSpPr>
        <p:spPr>
          <a:xfrm>
            <a:off x="5638800" y="38862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0" name="Rectangle 29"/>
          <p:cNvSpPr/>
          <p:nvPr/>
        </p:nvSpPr>
        <p:spPr>
          <a:xfrm>
            <a:off x="4724400" y="42672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1" name="Rectangle 30"/>
          <p:cNvSpPr/>
          <p:nvPr/>
        </p:nvSpPr>
        <p:spPr>
          <a:xfrm>
            <a:off x="5562600" y="4267200"/>
            <a:ext cx="1905000" cy="41148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3" name="Rectangle 32"/>
          <p:cNvSpPr/>
          <p:nvPr/>
        </p:nvSpPr>
        <p:spPr>
          <a:xfrm>
            <a:off x="4724400" y="54102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4" name="Rectangle 33"/>
          <p:cNvSpPr/>
          <p:nvPr/>
        </p:nvSpPr>
        <p:spPr>
          <a:xfrm>
            <a:off x="5562600" y="5334000"/>
            <a:ext cx="1905000" cy="41148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5" name="Rectangle 34"/>
          <p:cNvSpPr/>
          <p:nvPr/>
        </p:nvSpPr>
        <p:spPr>
          <a:xfrm>
            <a:off x="3886200" y="5791200"/>
            <a:ext cx="7620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6" name="Rectangle 35"/>
          <p:cNvSpPr/>
          <p:nvPr/>
        </p:nvSpPr>
        <p:spPr>
          <a:xfrm>
            <a:off x="5638800" y="5715000"/>
            <a:ext cx="1905000" cy="41148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7" name="Rectangle 36"/>
          <p:cNvSpPr/>
          <p:nvPr/>
        </p:nvSpPr>
        <p:spPr>
          <a:xfrm>
            <a:off x="1981199" y="2438399"/>
            <a:ext cx="838199" cy="457197"/>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8" name="Rectangle 37"/>
          <p:cNvSpPr/>
          <p:nvPr/>
        </p:nvSpPr>
        <p:spPr>
          <a:xfrm>
            <a:off x="1981199" y="2979057"/>
            <a:ext cx="914389"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9" name="Rectangle 38"/>
          <p:cNvSpPr/>
          <p:nvPr/>
        </p:nvSpPr>
        <p:spPr>
          <a:xfrm>
            <a:off x="3886200" y="28194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0" name="Rectangle 39"/>
          <p:cNvSpPr/>
          <p:nvPr/>
        </p:nvSpPr>
        <p:spPr>
          <a:xfrm>
            <a:off x="3886200" y="32004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1" name="Rectangle 40"/>
          <p:cNvSpPr/>
          <p:nvPr/>
        </p:nvSpPr>
        <p:spPr>
          <a:xfrm>
            <a:off x="3886200" y="46482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2" name="Rectangle 41"/>
          <p:cNvSpPr/>
          <p:nvPr/>
        </p:nvSpPr>
        <p:spPr>
          <a:xfrm>
            <a:off x="3886200" y="5029200"/>
            <a:ext cx="6858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cxnSp>
        <p:nvCxnSpPr>
          <p:cNvPr id="11" name="Straight Arrow Connector 10"/>
          <p:cNvCxnSpPr/>
          <p:nvPr/>
        </p:nvCxnSpPr>
        <p:spPr bwMode="auto">
          <a:xfrm>
            <a:off x="685800" y="2971800"/>
            <a:ext cx="0" cy="1295400"/>
          </a:xfrm>
          <a:prstGeom prst="straightConnector1">
            <a:avLst/>
          </a:prstGeom>
          <a:solidFill>
            <a:srgbClr val="C0C0C0"/>
          </a:solidFill>
          <a:ln w="50800" cap="flat" cmpd="sng" algn="ctr">
            <a:solidFill>
              <a:srgbClr val="0000FF"/>
            </a:solidFill>
            <a:prstDash val="solid"/>
            <a:round/>
            <a:headEnd type="none" w="med" len="med"/>
            <a:tailEnd type="triangle"/>
          </a:ln>
          <a:effectLst/>
        </p:spPr>
      </p:cxnSp>
      <p:sp>
        <p:nvSpPr>
          <p:cNvPr id="43" name="Content Placeholder 2"/>
          <p:cNvSpPr txBox="1">
            <a:spLocks/>
          </p:cNvSpPr>
          <p:nvPr/>
        </p:nvSpPr>
        <p:spPr bwMode="auto">
          <a:xfrm>
            <a:off x="266700" y="2601686"/>
            <a:ext cx="8763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b="1" kern="0" dirty="0"/>
              <a:t>Time </a:t>
            </a:r>
          </a:p>
        </p:txBody>
      </p:sp>
      <p:sp>
        <p:nvSpPr>
          <p:cNvPr id="9" name="Date Placeholder 8">
            <a:extLst>
              <a:ext uri="{FF2B5EF4-FFF2-40B4-BE49-F238E27FC236}">
                <a16:creationId xmlns:a16="http://schemas.microsoft.com/office/drawing/2014/main" id="{37722026-46E7-094A-9FA8-FE429F9E3404}"/>
              </a:ext>
            </a:extLst>
          </p:cNvPr>
          <p:cNvSpPr>
            <a:spLocks noGrp="1"/>
          </p:cNvSpPr>
          <p:nvPr>
            <p:ph type="dt" sz="half" idx="10"/>
          </p:nvPr>
        </p:nvSpPr>
        <p:spPr/>
        <p:txBody>
          <a:bodyPr/>
          <a:lstStyle/>
          <a:p>
            <a:fld id="{D968BF3D-2A84-A24D-86A5-131B7DF591B8}" type="datetime4">
              <a:rPr lang="en-US" smtClean="0"/>
              <a:t>February 15, 2022</a:t>
            </a:fld>
            <a:endParaRPr lang="en-US"/>
          </a:p>
        </p:txBody>
      </p:sp>
      <p:sp>
        <p:nvSpPr>
          <p:cNvPr id="17" name="Title 16">
            <a:extLst>
              <a:ext uri="{FF2B5EF4-FFF2-40B4-BE49-F238E27FC236}">
                <a16:creationId xmlns:a16="http://schemas.microsoft.com/office/drawing/2014/main" id="{09A6859A-9E03-474D-9725-C48648BF0F7D}"/>
              </a:ext>
            </a:extLst>
          </p:cNvPr>
          <p:cNvSpPr>
            <a:spLocks noGrp="1"/>
          </p:cNvSpPr>
          <p:nvPr>
            <p:ph type="title"/>
          </p:nvPr>
        </p:nvSpPr>
        <p:spPr/>
        <p:txBody>
          <a:bodyPr/>
          <a:lstStyle/>
          <a:p>
            <a:r>
              <a:rPr lang="en-US" dirty="0"/>
              <a:t>  </a:t>
            </a:r>
          </a:p>
        </p:txBody>
      </p:sp>
      <p:sp>
        <p:nvSpPr>
          <p:cNvPr id="44" name="Title 1">
            <a:extLst>
              <a:ext uri="{FF2B5EF4-FFF2-40B4-BE49-F238E27FC236}">
                <a16:creationId xmlns:a16="http://schemas.microsoft.com/office/drawing/2014/main" id="{27E6578E-4A97-B847-91B9-9513C7C2EEEB}"/>
              </a:ext>
            </a:extLst>
          </p:cNvPr>
          <p:cNvSpPr txBox="1">
            <a:spLocks/>
          </p:cNvSpPr>
          <p:nvPr/>
        </p:nvSpPr>
        <p:spPr>
          <a:xfrm>
            <a:off x="0" y="-431958"/>
            <a:ext cx="80772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a:t>Basic Timestamps with Commit Bit</a:t>
            </a:r>
          </a:p>
        </p:txBody>
      </p:sp>
    </p:spTree>
    <p:extLst>
      <p:ext uri="{BB962C8B-B14F-4D97-AF65-F5344CB8AC3E}">
        <p14:creationId xmlns:p14="http://schemas.microsoft.com/office/powerpoint/2010/main" val="2050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958"/>
            <a:ext cx="8077200" cy="1143000"/>
          </a:xfrm>
        </p:spPr>
        <p:txBody>
          <a:bodyPr/>
          <a:lstStyle/>
          <a:p>
            <a:r>
              <a:rPr lang="en-US" dirty="0"/>
              <a:t>Basic Timestamps with Commit Bit</a:t>
            </a:r>
          </a:p>
        </p:txBody>
      </p:sp>
      <p:sp>
        <p:nvSpPr>
          <p:cNvPr id="3" name="Content Placeholder 2"/>
          <p:cNvSpPr>
            <a:spLocks noGrp="1"/>
          </p:cNvSpPr>
          <p:nvPr>
            <p:ph idx="1"/>
          </p:nvPr>
        </p:nvSpPr>
        <p:spPr>
          <a:xfrm>
            <a:off x="1981200" y="990600"/>
            <a:ext cx="990600" cy="4572000"/>
          </a:xfrm>
        </p:spPr>
        <p:txBody>
          <a:bodyPr/>
          <a:lstStyle/>
          <a:p>
            <a:pPr marL="0" indent="0">
              <a:buNone/>
            </a:pPr>
            <a:r>
              <a:rPr lang="en-US" sz="2000" dirty="0"/>
              <a:t>T</a:t>
            </a:r>
            <a:r>
              <a:rPr lang="en-US" sz="2000" baseline="-25000" dirty="0"/>
              <a:t>1</a:t>
            </a:r>
          </a:p>
          <a:p>
            <a:pPr marL="0" indent="0">
              <a:buNone/>
            </a:pPr>
            <a:r>
              <a:rPr lang="en-US" sz="2000" dirty="0"/>
              <a:t>1</a:t>
            </a:r>
          </a:p>
          <a:p>
            <a:pPr marL="0" indent="0">
              <a:buNone/>
            </a:pPr>
            <a:endParaRPr lang="en-US" sz="2000" dirty="0"/>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b="1" dirty="0"/>
              <a:t>Abort</a:t>
            </a:r>
          </a:p>
        </p:txBody>
      </p:sp>
      <p:sp>
        <p:nvSpPr>
          <p:cNvPr id="6" name="Content Placeholder 2"/>
          <p:cNvSpPr txBox="1">
            <a:spLocks/>
          </p:cNvSpPr>
          <p:nvPr/>
        </p:nvSpPr>
        <p:spPr bwMode="auto">
          <a:xfrm>
            <a:off x="29718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a:t>
            </a:r>
          </a:p>
          <a:p>
            <a:pPr marL="0" indent="0">
              <a:buFontTx/>
              <a:buNone/>
            </a:pPr>
            <a:endParaRPr lang="en-US" sz="2000" dirty="0"/>
          </a:p>
          <a:p>
            <a:pPr marL="0" indent="0">
              <a:buFontTx/>
              <a:buNone/>
            </a:pPr>
            <a:r>
              <a:rPr lang="en-US" sz="2000" dirty="0"/>
              <a:t>W</a:t>
            </a:r>
            <a:r>
              <a:rPr lang="en-US" sz="2000" baseline="-25000" dirty="0"/>
              <a:t>2</a:t>
            </a:r>
            <a:r>
              <a:rPr lang="en-US" sz="2000" dirty="0"/>
              <a:t>(A)</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a:t>
            </a:r>
          </a:p>
        </p:txBody>
      </p:sp>
      <p:sp>
        <p:nvSpPr>
          <p:cNvPr id="7" name="Content Placeholder 2"/>
          <p:cNvSpPr txBox="1">
            <a:spLocks/>
          </p:cNvSpPr>
          <p:nvPr/>
        </p:nvSpPr>
        <p:spPr bwMode="auto">
          <a:xfrm>
            <a:off x="3810000" y="990600"/>
            <a:ext cx="990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r>
              <a:rPr lang="en-US" sz="2000" b="1" dirty="0"/>
              <a:t>Delay</a:t>
            </a:r>
          </a:p>
          <a:p>
            <a:pPr marL="0" indent="0">
              <a:buFontTx/>
              <a:buNone/>
            </a:pPr>
            <a:endParaRPr lang="en-US" sz="2000" b="1" dirty="0"/>
          </a:p>
          <a:p>
            <a:pPr marL="0" indent="0">
              <a:buFontTx/>
              <a:buNone/>
            </a:pPr>
            <a:r>
              <a:rPr lang="en-US" sz="2000" dirty="0"/>
              <a:t>R</a:t>
            </a:r>
            <a:r>
              <a:rPr lang="en-US" sz="2000" baseline="-25000" dirty="0"/>
              <a:t>3</a:t>
            </a:r>
            <a:r>
              <a:rPr lang="en-US" sz="2000" dirty="0"/>
              <a:t>(A)</a:t>
            </a:r>
          </a:p>
          <a:p>
            <a:pPr marL="0" indent="0">
              <a:buFontTx/>
              <a:buNone/>
            </a:pPr>
            <a:endParaRPr lang="en-US" sz="2000" dirty="0"/>
          </a:p>
          <a:p>
            <a:pPr marL="0" indent="0">
              <a:buNone/>
            </a:pPr>
            <a:r>
              <a:rPr lang="en-US" sz="2000" dirty="0"/>
              <a:t>W</a:t>
            </a:r>
            <a:r>
              <a:rPr lang="en-US" sz="2000" baseline="-25000" dirty="0"/>
              <a:t>3</a:t>
            </a:r>
            <a:r>
              <a:rPr lang="en-US" sz="2000" dirty="0"/>
              <a:t>(A)</a:t>
            </a:r>
          </a:p>
          <a:p>
            <a:pPr marL="0" indent="0">
              <a:buNone/>
            </a:pPr>
            <a:r>
              <a:rPr lang="en-US" sz="2000" b="1" dirty="0"/>
              <a:t>delay</a:t>
            </a:r>
          </a:p>
          <a:p>
            <a:pPr marL="0" indent="0">
              <a:buNone/>
            </a:pPr>
            <a:endParaRPr lang="en-US" sz="2000" b="1" dirty="0"/>
          </a:p>
          <a:p>
            <a:pPr marL="0" indent="0">
              <a:buNone/>
            </a:pPr>
            <a:r>
              <a:rPr lang="en-US" sz="2000" dirty="0"/>
              <a:t>W3(A)</a:t>
            </a:r>
          </a:p>
          <a:p>
            <a:pPr marL="0" indent="0">
              <a:buFontTx/>
              <a:buNone/>
            </a:pPr>
            <a:endParaRPr lang="en-US" sz="2000" dirty="0"/>
          </a:p>
          <a:p>
            <a:pPr marL="0" indent="0">
              <a:buFontTx/>
              <a:buNone/>
            </a:pPr>
            <a:endParaRPr lang="en-US" sz="2000" b="1" dirty="0"/>
          </a:p>
          <a:p>
            <a:pPr marL="0" indent="0">
              <a:buFontTx/>
              <a:buNone/>
            </a:pPr>
            <a:endParaRPr lang="en-US" sz="2000" b="1" dirty="0"/>
          </a:p>
        </p:txBody>
      </p:sp>
      <p:sp>
        <p:nvSpPr>
          <p:cNvPr id="8" name="Content Placeholder 2"/>
          <p:cNvSpPr txBox="1">
            <a:spLocks/>
          </p:cNvSpPr>
          <p:nvPr/>
        </p:nvSpPr>
        <p:spPr bwMode="auto">
          <a:xfrm>
            <a:off x="5562600" y="990600"/>
            <a:ext cx="2438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endParaRPr lang="en-US" sz="2000" baseline="-25000" dirty="0"/>
          </a:p>
          <a:p>
            <a:pPr marL="0" indent="0">
              <a:buFontTx/>
              <a:buNone/>
            </a:pPr>
            <a:r>
              <a:rPr lang="en-US" sz="2000" dirty="0"/>
              <a:t>RT=0</a:t>
            </a:r>
          </a:p>
          <a:p>
            <a:pPr marL="0" indent="0">
              <a:buFontTx/>
              <a:buNone/>
            </a:pPr>
            <a:r>
              <a:rPr lang="en-US" sz="2000" dirty="0"/>
              <a:t>WT=0	C=true</a:t>
            </a:r>
          </a:p>
          <a:p>
            <a:pPr marL="0" indent="0">
              <a:buFontTx/>
              <a:buNone/>
            </a:pPr>
            <a:r>
              <a:rPr lang="en-US" sz="2000" dirty="0"/>
              <a:t>WT=2	C=false</a:t>
            </a:r>
          </a:p>
          <a:p>
            <a:pPr marL="0" indent="0">
              <a:buFontTx/>
              <a:buNone/>
            </a:pPr>
            <a:r>
              <a:rPr lang="en-US" sz="2000" dirty="0"/>
              <a:t>RT=0</a:t>
            </a:r>
          </a:p>
          <a:p>
            <a:pPr marL="0" indent="0">
              <a:buFontTx/>
              <a:buNone/>
            </a:pPr>
            <a:endParaRPr lang="en-US" sz="2000" dirty="0"/>
          </a:p>
          <a:p>
            <a:pPr marL="0" indent="0">
              <a:buFontTx/>
              <a:buNone/>
            </a:pPr>
            <a:endParaRPr lang="en-US" sz="2000" dirty="0"/>
          </a:p>
          <a:p>
            <a:pPr marL="0" indent="0">
              <a:buFontTx/>
              <a:buNone/>
            </a:pPr>
            <a:r>
              <a:rPr lang="en-US" sz="2000" dirty="0"/>
              <a:t>	C=true</a:t>
            </a:r>
          </a:p>
          <a:p>
            <a:pPr marL="0" indent="0">
              <a:buFontTx/>
              <a:buNone/>
            </a:pPr>
            <a:r>
              <a:rPr lang="en-US" sz="2000" dirty="0"/>
              <a:t>RT=3</a:t>
            </a:r>
          </a:p>
          <a:p>
            <a:pPr marL="0" indent="0">
              <a:buFontTx/>
              <a:buNone/>
            </a:pPr>
            <a:r>
              <a:rPr lang="en-US" sz="2000" dirty="0"/>
              <a:t>WT=4	C=false</a:t>
            </a:r>
          </a:p>
          <a:p>
            <a:pPr marL="0" indent="0">
              <a:buFontTx/>
              <a:buNone/>
            </a:pPr>
            <a:endParaRPr lang="en-US" sz="2000" dirty="0"/>
          </a:p>
          <a:p>
            <a:pPr marL="0" indent="0">
              <a:buFontTx/>
              <a:buNone/>
            </a:pPr>
            <a:endParaRPr lang="en-US" sz="2000" dirty="0"/>
          </a:p>
          <a:p>
            <a:pPr marL="0" indent="0">
              <a:buFontTx/>
              <a:buNone/>
            </a:pPr>
            <a:r>
              <a:rPr lang="en-US" sz="2000" dirty="0"/>
              <a:t>WT=2	C=true</a:t>
            </a:r>
          </a:p>
          <a:p>
            <a:pPr marL="0" indent="0">
              <a:buFontTx/>
              <a:buNone/>
            </a:pPr>
            <a:r>
              <a:rPr lang="en-US" sz="2000" dirty="0"/>
              <a:t>WT=3	C=false</a:t>
            </a:r>
          </a:p>
        </p:txBody>
      </p:sp>
      <p:sp>
        <p:nvSpPr>
          <p:cNvPr id="12" name="Content Placeholder 2"/>
          <p:cNvSpPr txBox="1">
            <a:spLocks/>
          </p:cNvSpPr>
          <p:nvPr/>
        </p:nvSpPr>
        <p:spPr bwMode="auto">
          <a:xfrm>
            <a:off x="46482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4</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W</a:t>
            </a:r>
            <a:r>
              <a:rPr lang="en-US" sz="2000" baseline="-25000" dirty="0"/>
              <a:t>4</a:t>
            </a:r>
            <a:r>
              <a:rPr lang="en-US" sz="2000" dirty="0"/>
              <a:t>(A)</a:t>
            </a:r>
          </a:p>
          <a:p>
            <a:pPr marL="0" indent="0">
              <a:buFontTx/>
              <a:buNone/>
            </a:pPr>
            <a:endParaRPr lang="en-US" sz="2000" dirty="0"/>
          </a:p>
          <a:p>
            <a:pPr marL="0" indent="0">
              <a:buFontTx/>
              <a:buNone/>
            </a:pPr>
            <a:endParaRPr lang="en-US" sz="2000" dirty="0"/>
          </a:p>
          <a:p>
            <a:pPr marL="0" indent="0">
              <a:buFontTx/>
              <a:buNone/>
            </a:pPr>
            <a:r>
              <a:rPr lang="en-US" sz="2000" b="1" dirty="0"/>
              <a:t>abort</a:t>
            </a:r>
          </a:p>
        </p:txBody>
      </p:sp>
      <p:cxnSp>
        <p:nvCxnSpPr>
          <p:cNvPr id="14" name="Straight Connector 13"/>
          <p:cNvCxnSpPr/>
          <p:nvPr/>
        </p:nvCxnSpPr>
        <p:spPr bwMode="auto">
          <a:xfrm>
            <a:off x="1524000" y="2133600"/>
            <a:ext cx="51816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1371600"/>
            <a:ext cx="51816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895600" y="990600"/>
            <a:ext cx="0" cy="51054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810000" y="990600"/>
            <a:ext cx="0" cy="51054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4648200" y="990600"/>
            <a:ext cx="0" cy="51054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486400" y="990600"/>
            <a:ext cx="0" cy="5029200"/>
          </a:xfrm>
          <a:prstGeom prst="line">
            <a:avLst/>
          </a:prstGeom>
          <a:noFill/>
          <a:ln w="9525" cap="flat" cmpd="sng" algn="ctr">
            <a:solidFill>
              <a:schemeClr val="tx1"/>
            </a:solidFill>
            <a:prstDash val="solid"/>
            <a:round/>
            <a:headEnd type="none" w="med" len="med"/>
            <a:tailEnd type="none" w="med" len="med"/>
          </a:ln>
          <a:effectLst/>
        </p:spPr>
      </p:cxn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27</a:t>
            </a:fld>
            <a:endParaRPr lang="en-US">
              <a:solidFill>
                <a:prstClr val="black"/>
              </a:solidFill>
            </a:endParaRPr>
          </a:p>
        </p:txBody>
      </p:sp>
      <p:cxnSp>
        <p:nvCxnSpPr>
          <p:cNvPr id="17" name="Straight Arrow Connector 16"/>
          <p:cNvCxnSpPr/>
          <p:nvPr/>
        </p:nvCxnSpPr>
        <p:spPr bwMode="auto">
          <a:xfrm>
            <a:off x="685800" y="2971800"/>
            <a:ext cx="0" cy="1295400"/>
          </a:xfrm>
          <a:prstGeom prst="straightConnector1">
            <a:avLst/>
          </a:prstGeom>
          <a:solidFill>
            <a:srgbClr val="C0C0C0"/>
          </a:solidFill>
          <a:ln w="50800" cap="flat" cmpd="sng" algn="ctr">
            <a:solidFill>
              <a:srgbClr val="0000FF"/>
            </a:solidFill>
            <a:prstDash val="solid"/>
            <a:round/>
            <a:headEnd type="none" w="med" len="med"/>
            <a:tailEnd type="triangle"/>
          </a:ln>
          <a:effectLst/>
        </p:spPr>
      </p:cxnSp>
      <p:sp>
        <p:nvSpPr>
          <p:cNvPr id="21" name="Content Placeholder 2"/>
          <p:cNvSpPr txBox="1">
            <a:spLocks/>
          </p:cNvSpPr>
          <p:nvPr/>
        </p:nvSpPr>
        <p:spPr bwMode="auto">
          <a:xfrm>
            <a:off x="266700" y="2601686"/>
            <a:ext cx="8763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b="1" kern="0" dirty="0"/>
              <a:t>Time </a:t>
            </a:r>
          </a:p>
        </p:txBody>
      </p:sp>
      <p:sp>
        <p:nvSpPr>
          <p:cNvPr id="9" name="Date Placeholder 8">
            <a:extLst>
              <a:ext uri="{FF2B5EF4-FFF2-40B4-BE49-F238E27FC236}">
                <a16:creationId xmlns:a16="http://schemas.microsoft.com/office/drawing/2014/main" id="{66EA6DC3-8967-1043-AE9C-F42062E2EED8}"/>
              </a:ext>
            </a:extLst>
          </p:cNvPr>
          <p:cNvSpPr>
            <a:spLocks noGrp="1"/>
          </p:cNvSpPr>
          <p:nvPr>
            <p:ph type="dt" sz="half" idx="10"/>
          </p:nvPr>
        </p:nvSpPr>
        <p:spPr/>
        <p:txBody>
          <a:bodyPr/>
          <a:lstStyle/>
          <a:p>
            <a:fld id="{A13A899D-C893-9847-8570-96D4AACE79D3}" type="datetime4">
              <a:rPr lang="en-US" smtClean="0"/>
              <a:t>February 15, 2022</a:t>
            </a:fld>
            <a:endParaRPr lang="en-US"/>
          </a:p>
        </p:txBody>
      </p:sp>
    </p:spTree>
    <p:extLst>
      <p:ext uri="{BB962C8B-B14F-4D97-AF65-F5344CB8AC3E}">
        <p14:creationId xmlns:p14="http://schemas.microsoft.com/office/powerpoint/2010/main" val="2564693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rPr>
              <a:t>Summary of Timestamp-based Scheduling</a:t>
            </a:r>
          </a:p>
        </p:txBody>
      </p:sp>
      <p:sp>
        <p:nvSpPr>
          <p:cNvPr id="98307" name="Content Placeholder 3"/>
          <p:cNvSpPr>
            <a:spLocks noGrp="1"/>
          </p:cNvSpPr>
          <p:nvPr>
            <p:ph idx="1"/>
          </p:nvPr>
        </p:nvSpPr>
        <p:spPr/>
        <p:txBody>
          <a:bodyPr/>
          <a:lstStyle/>
          <a:p>
            <a:r>
              <a:rPr lang="en-US" dirty="0">
                <a:latin typeface="Arial" charset="0"/>
              </a:rPr>
              <a:t>View-</a:t>
            </a:r>
            <a:r>
              <a:rPr lang="en-US" dirty="0" err="1">
                <a:latin typeface="Arial" charset="0"/>
              </a:rPr>
              <a:t>serializable</a:t>
            </a:r>
            <a:endParaRPr lang="en-US" dirty="0">
              <a:latin typeface="Arial" charset="0"/>
            </a:endParaRPr>
          </a:p>
          <a:p>
            <a:endParaRPr lang="en-US" dirty="0">
              <a:latin typeface="Arial" charset="0"/>
            </a:endParaRPr>
          </a:p>
          <a:p>
            <a:r>
              <a:rPr lang="en-US" dirty="0">
                <a:latin typeface="Arial" charset="0"/>
              </a:rPr>
              <a:t>Avoids cascading aborts (hence: recoverable)</a:t>
            </a:r>
          </a:p>
          <a:p>
            <a:pPr lvl="1"/>
            <a:endParaRPr lang="en-US" dirty="0">
              <a:latin typeface="Arial" charset="0"/>
            </a:endParaRPr>
          </a:p>
          <a:p>
            <a:r>
              <a:rPr lang="en-US" dirty="0">
                <a:latin typeface="Arial" charset="0"/>
              </a:rPr>
              <a:t>Does NOT handle phantoms</a:t>
            </a:r>
          </a:p>
          <a:p>
            <a:pPr lvl="1"/>
            <a:r>
              <a:rPr lang="en-US" dirty="0">
                <a:latin typeface="Arial" charset="0"/>
              </a:rPr>
              <a:t>These need to be handled separately, e.g. predicate locks</a:t>
            </a:r>
          </a:p>
        </p:txBody>
      </p:sp>
      <p:sp>
        <p:nvSpPr>
          <p:cNvPr id="98309" name="Footer Placeholder 4"/>
          <p:cNvSpPr>
            <a:spLocks noGrp="1"/>
          </p:cNvSpPr>
          <p:nvPr>
            <p:ph type="ftr" sz="quarter" idx="11"/>
          </p:nvPr>
        </p:nvSpPr>
        <p:spPr>
          <a:noFill/>
        </p:spPr>
        <p:txBody>
          <a:bodyPr/>
          <a:lstStyle/>
          <a:p>
            <a:r>
              <a:rPr lang="de-DE"/>
              <a:t>CSE 444 - Winter 2022</a:t>
            </a:r>
            <a:endParaRPr lang="en-US" dirty="0"/>
          </a:p>
        </p:txBody>
      </p:sp>
      <p:sp>
        <p:nvSpPr>
          <p:cNvPr id="98308" name="Slide Number Placeholder 2"/>
          <p:cNvSpPr>
            <a:spLocks noGrp="1"/>
          </p:cNvSpPr>
          <p:nvPr>
            <p:ph type="sldNum" sz="quarter" idx="12"/>
          </p:nvPr>
        </p:nvSpPr>
        <p:spPr>
          <a:noFill/>
        </p:spPr>
        <p:txBody>
          <a:bodyPr/>
          <a:lstStyle/>
          <a:p>
            <a:fld id="{AB934A00-A8C3-C447-A919-314503099B47}" type="slidenum">
              <a:rPr lang="en-US" smtClean="0">
                <a:solidFill>
                  <a:srgbClr val="000000"/>
                </a:solidFill>
              </a:rPr>
              <a:pPr/>
              <a:t>28</a:t>
            </a:fld>
            <a:endParaRPr lang="en-US">
              <a:solidFill>
                <a:srgbClr val="000000"/>
              </a:solidFill>
            </a:endParaRPr>
          </a:p>
        </p:txBody>
      </p:sp>
      <p:sp>
        <p:nvSpPr>
          <p:cNvPr id="2" name="Date Placeholder 1">
            <a:extLst>
              <a:ext uri="{FF2B5EF4-FFF2-40B4-BE49-F238E27FC236}">
                <a16:creationId xmlns:a16="http://schemas.microsoft.com/office/drawing/2014/main" id="{2D0716FC-3CC3-3A44-96C5-C7AFA0F273E7}"/>
              </a:ext>
            </a:extLst>
          </p:cNvPr>
          <p:cNvSpPr>
            <a:spLocks noGrp="1"/>
          </p:cNvSpPr>
          <p:nvPr>
            <p:ph type="dt" sz="half" idx="10"/>
          </p:nvPr>
        </p:nvSpPr>
        <p:spPr/>
        <p:txBody>
          <a:bodyPr/>
          <a:lstStyle/>
          <a:p>
            <a:fld id="{E45FF0B4-7E8E-C647-A74D-E9F2AFEC87A0}" type="datetime4">
              <a:rPr lang="en-US" smtClean="0"/>
              <a:t>February 15, 2022</a:t>
            </a:fld>
            <a:endParaRPr lang="en-US"/>
          </a:p>
        </p:txBody>
      </p:sp>
    </p:spTree>
    <p:extLst>
      <p:ext uri="{BB962C8B-B14F-4D97-AF65-F5344CB8AC3E}">
        <p14:creationId xmlns:p14="http://schemas.microsoft.com/office/powerpoint/2010/main" val="233646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atin typeface="Arial" charset="0"/>
              </a:rPr>
              <a:t>Multiversion Timestamp</a:t>
            </a:r>
          </a:p>
        </p:txBody>
      </p:sp>
      <p:sp>
        <p:nvSpPr>
          <p:cNvPr id="99331" name="Rectangle 3"/>
          <p:cNvSpPr>
            <a:spLocks noGrp="1" noChangeArrowheads="1"/>
          </p:cNvSpPr>
          <p:nvPr>
            <p:ph idx="1"/>
          </p:nvPr>
        </p:nvSpPr>
        <p:spPr>
          <a:xfrm>
            <a:off x="685800" y="1981200"/>
            <a:ext cx="8001000" cy="4114800"/>
          </a:xfrm>
        </p:spPr>
        <p:txBody>
          <a:bodyPr/>
          <a:lstStyle/>
          <a:p>
            <a:pPr eaLnBrk="1" hangingPunct="1">
              <a:lnSpc>
                <a:spcPct val="90000"/>
              </a:lnSpc>
            </a:pPr>
            <a:r>
              <a:rPr lang="en-US" sz="2800" dirty="0">
                <a:latin typeface="Arial" charset="0"/>
              </a:rPr>
              <a:t>When transaction T requests r(X)</a:t>
            </a:r>
            <a:br>
              <a:rPr lang="en-US" sz="2800" dirty="0">
                <a:latin typeface="Arial" charset="0"/>
              </a:rPr>
            </a:br>
            <a:r>
              <a:rPr lang="en-US" sz="2800" dirty="0">
                <a:latin typeface="Arial" charset="0"/>
              </a:rPr>
              <a:t>but </a:t>
            </a:r>
            <a:r>
              <a:rPr lang="en-US" sz="2800" dirty="0">
                <a:solidFill>
                  <a:srgbClr val="0000FF"/>
                </a:solidFill>
                <a:latin typeface="Arial" charset="0"/>
              </a:rPr>
              <a:t>WT(X)</a:t>
            </a:r>
            <a:r>
              <a:rPr lang="en-US" sz="2800" dirty="0">
                <a:latin typeface="Arial" charset="0"/>
              </a:rPr>
              <a:t> &gt; </a:t>
            </a:r>
            <a:r>
              <a:rPr lang="en-US" sz="2800" dirty="0">
                <a:solidFill>
                  <a:srgbClr val="0000FF"/>
                </a:solidFill>
                <a:latin typeface="Arial" charset="0"/>
              </a:rPr>
              <a:t>TS(T)</a:t>
            </a:r>
            <a:r>
              <a:rPr lang="en-US" sz="2800" dirty="0">
                <a:latin typeface="Arial" charset="0"/>
              </a:rPr>
              <a:t>, then T must rollback</a:t>
            </a:r>
          </a:p>
          <a:p>
            <a:pPr eaLnBrk="1" hangingPunct="1">
              <a:lnSpc>
                <a:spcPct val="90000"/>
              </a:lnSpc>
            </a:pPr>
            <a:endParaRPr lang="en-US" sz="2800" dirty="0">
              <a:latin typeface="Arial" charset="0"/>
            </a:endParaRPr>
          </a:p>
          <a:p>
            <a:pPr eaLnBrk="1" hangingPunct="1">
              <a:lnSpc>
                <a:spcPct val="90000"/>
              </a:lnSpc>
            </a:pPr>
            <a:r>
              <a:rPr lang="en-US" sz="2800" dirty="0">
                <a:latin typeface="Arial" charset="0"/>
              </a:rPr>
              <a:t>Idea: keep multiple versions of X:</a:t>
            </a:r>
            <a:br>
              <a:rPr lang="en-US" sz="2800" dirty="0">
                <a:latin typeface="Arial" charset="0"/>
              </a:rPr>
            </a:br>
            <a:r>
              <a:rPr lang="en-US" sz="2800" dirty="0" err="1">
                <a:latin typeface="Arial" charset="0"/>
              </a:rPr>
              <a:t>X</a:t>
            </a:r>
            <a:r>
              <a:rPr lang="en-US" sz="2800" baseline="-25000" dirty="0" err="1">
                <a:latin typeface="Arial" charset="0"/>
              </a:rPr>
              <a:t>t</a:t>
            </a:r>
            <a:r>
              <a:rPr lang="en-US" sz="2800" dirty="0">
                <a:latin typeface="Arial" charset="0"/>
              </a:rPr>
              <a:t>, X</a:t>
            </a:r>
            <a:r>
              <a:rPr lang="en-US" sz="2800" baseline="-25000" dirty="0">
                <a:latin typeface="Arial" charset="0"/>
              </a:rPr>
              <a:t>t-1</a:t>
            </a:r>
            <a:r>
              <a:rPr lang="en-US" sz="2800" dirty="0">
                <a:latin typeface="Arial" charset="0"/>
              </a:rPr>
              <a:t>, X</a:t>
            </a:r>
            <a:r>
              <a:rPr lang="en-US" sz="2800" baseline="-25000" dirty="0">
                <a:latin typeface="Arial" charset="0"/>
              </a:rPr>
              <a:t>t-2</a:t>
            </a:r>
            <a:r>
              <a:rPr lang="en-US" sz="2800" dirty="0">
                <a:latin typeface="Arial" charset="0"/>
              </a:rPr>
              <a:t>, . . .</a:t>
            </a:r>
          </a:p>
        </p:txBody>
      </p:sp>
      <p:sp>
        <p:nvSpPr>
          <p:cNvPr id="99334" name="Footer Placeholder 5"/>
          <p:cNvSpPr>
            <a:spLocks noGrp="1"/>
          </p:cNvSpPr>
          <p:nvPr>
            <p:ph type="ftr" sz="quarter" idx="11"/>
          </p:nvPr>
        </p:nvSpPr>
        <p:spPr>
          <a:noFill/>
        </p:spPr>
        <p:txBody>
          <a:bodyPr/>
          <a:lstStyle/>
          <a:p>
            <a:r>
              <a:rPr lang="de-DE"/>
              <a:t>CSE 444 - Winter 2022</a:t>
            </a:r>
            <a:endParaRPr lang="en-US" dirty="0"/>
          </a:p>
        </p:txBody>
      </p:sp>
      <p:sp>
        <p:nvSpPr>
          <p:cNvPr id="99333" name="Slide Number Placeholder 6"/>
          <p:cNvSpPr>
            <a:spLocks noGrp="1"/>
          </p:cNvSpPr>
          <p:nvPr>
            <p:ph type="sldNum" sz="quarter" idx="12"/>
          </p:nvPr>
        </p:nvSpPr>
        <p:spPr>
          <a:noFill/>
        </p:spPr>
        <p:txBody>
          <a:bodyPr/>
          <a:lstStyle/>
          <a:p>
            <a:fld id="{D08297C3-844A-584A-A069-3385ECEB0E00}" type="slidenum">
              <a:rPr lang="en-US" smtClean="0">
                <a:solidFill>
                  <a:srgbClr val="000000"/>
                </a:solidFill>
              </a:rPr>
              <a:pPr/>
              <a:t>29</a:t>
            </a:fld>
            <a:endParaRPr lang="en-US">
              <a:solidFill>
                <a:srgbClr val="000000"/>
              </a:solidFill>
            </a:endParaRPr>
          </a:p>
        </p:txBody>
      </p:sp>
      <p:sp>
        <p:nvSpPr>
          <p:cNvPr id="497668" name="Rectangle 4"/>
          <p:cNvSpPr>
            <a:spLocks noChangeArrowheads="1"/>
          </p:cNvSpPr>
          <p:nvPr/>
        </p:nvSpPr>
        <p:spPr bwMode="auto">
          <a:xfrm>
            <a:off x="1371600" y="4267200"/>
            <a:ext cx="5335588" cy="52387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buFontTx/>
              <a:buNone/>
            </a:pPr>
            <a:r>
              <a:rPr lang="en-US" sz="2800" dirty="0">
                <a:solidFill>
                  <a:srgbClr val="0000FF"/>
                </a:solidFill>
                <a:latin typeface="Arial" charset="0"/>
                <a:ea typeface="Arial" charset="0"/>
                <a:cs typeface="Arial" charset="0"/>
              </a:rPr>
              <a:t>TS(</a:t>
            </a:r>
            <a:r>
              <a:rPr lang="en-US" sz="2800" dirty="0" err="1">
                <a:solidFill>
                  <a:srgbClr val="0000FF"/>
                </a:solidFill>
                <a:latin typeface="Arial" charset="0"/>
                <a:ea typeface="Arial" charset="0"/>
                <a:cs typeface="Arial" charset="0"/>
              </a:rPr>
              <a:t>X</a:t>
            </a:r>
            <a:r>
              <a:rPr lang="en-US" sz="2800" baseline="-25000" dirty="0" err="1">
                <a:solidFill>
                  <a:srgbClr val="0000FF"/>
                </a:solidFill>
                <a:latin typeface="Arial" charset="0"/>
                <a:ea typeface="Arial" charset="0"/>
                <a:cs typeface="Arial" charset="0"/>
              </a:rPr>
              <a:t>t</a:t>
            </a:r>
            <a:r>
              <a:rPr lang="en-US" sz="2800" dirty="0">
                <a:solidFill>
                  <a:srgbClr val="0000FF"/>
                </a:solidFill>
                <a:latin typeface="Arial" charset="0"/>
                <a:ea typeface="Arial" charset="0"/>
                <a:cs typeface="Arial" charset="0"/>
              </a:rPr>
              <a:t>) </a:t>
            </a:r>
            <a:r>
              <a:rPr lang="en-US" sz="2800" dirty="0">
                <a:solidFill>
                  <a:srgbClr val="000000"/>
                </a:solidFill>
                <a:latin typeface="Arial" charset="0"/>
                <a:ea typeface="Arial" charset="0"/>
                <a:cs typeface="Arial" charset="0"/>
              </a:rPr>
              <a:t>&gt; </a:t>
            </a:r>
            <a:r>
              <a:rPr lang="en-US" sz="2800" dirty="0">
                <a:solidFill>
                  <a:srgbClr val="0000FF"/>
                </a:solidFill>
                <a:latin typeface="Arial" charset="0"/>
                <a:ea typeface="Arial" charset="0"/>
                <a:cs typeface="Arial" charset="0"/>
              </a:rPr>
              <a:t>TS(X</a:t>
            </a:r>
            <a:r>
              <a:rPr lang="en-US" sz="2800" baseline="-25000" dirty="0">
                <a:solidFill>
                  <a:srgbClr val="0000FF"/>
                </a:solidFill>
                <a:latin typeface="Arial" charset="0"/>
                <a:ea typeface="Arial" charset="0"/>
                <a:cs typeface="Arial" charset="0"/>
              </a:rPr>
              <a:t>t-1</a:t>
            </a:r>
            <a:r>
              <a:rPr lang="en-US" sz="2800" dirty="0">
                <a:solidFill>
                  <a:srgbClr val="0000FF"/>
                </a:solidFill>
                <a:latin typeface="Arial" charset="0"/>
                <a:ea typeface="Arial" charset="0"/>
                <a:cs typeface="Arial" charset="0"/>
              </a:rPr>
              <a:t>)</a:t>
            </a:r>
            <a:r>
              <a:rPr lang="en-US" sz="2800" dirty="0">
                <a:solidFill>
                  <a:srgbClr val="000000"/>
                </a:solidFill>
                <a:latin typeface="Arial" charset="0"/>
                <a:ea typeface="Arial" charset="0"/>
                <a:cs typeface="Arial" charset="0"/>
              </a:rPr>
              <a:t> &gt; </a:t>
            </a:r>
            <a:r>
              <a:rPr lang="en-US" sz="2800" dirty="0">
                <a:solidFill>
                  <a:srgbClr val="0000FF"/>
                </a:solidFill>
                <a:latin typeface="Arial" charset="0"/>
                <a:ea typeface="Arial" charset="0"/>
                <a:cs typeface="Arial" charset="0"/>
              </a:rPr>
              <a:t>TS(X</a:t>
            </a:r>
            <a:r>
              <a:rPr lang="en-US" sz="2800" baseline="-25000" dirty="0">
                <a:solidFill>
                  <a:srgbClr val="0000FF"/>
                </a:solidFill>
                <a:latin typeface="Arial" charset="0"/>
                <a:ea typeface="Arial" charset="0"/>
                <a:cs typeface="Arial" charset="0"/>
              </a:rPr>
              <a:t>t-2</a:t>
            </a:r>
            <a:r>
              <a:rPr lang="en-US" sz="2800" dirty="0">
                <a:solidFill>
                  <a:srgbClr val="0000FF"/>
                </a:solidFill>
                <a:latin typeface="Arial" charset="0"/>
                <a:ea typeface="Arial" charset="0"/>
                <a:cs typeface="Arial" charset="0"/>
              </a:rPr>
              <a:t>)</a:t>
            </a:r>
            <a:r>
              <a:rPr lang="en-US" sz="2800" dirty="0">
                <a:solidFill>
                  <a:srgbClr val="000000"/>
                </a:solidFill>
                <a:latin typeface="Arial" charset="0"/>
                <a:ea typeface="Arial" charset="0"/>
                <a:cs typeface="Arial" charset="0"/>
              </a:rPr>
              <a:t> &gt; . . .</a:t>
            </a:r>
          </a:p>
        </p:txBody>
      </p:sp>
      <p:sp>
        <p:nvSpPr>
          <p:cNvPr id="2" name="Date Placeholder 1">
            <a:extLst>
              <a:ext uri="{FF2B5EF4-FFF2-40B4-BE49-F238E27FC236}">
                <a16:creationId xmlns:a16="http://schemas.microsoft.com/office/drawing/2014/main" id="{20FD9088-2D6E-CD48-870F-A50B07CCEFA3}"/>
              </a:ext>
            </a:extLst>
          </p:cNvPr>
          <p:cNvSpPr>
            <a:spLocks noGrp="1"/>
          </p:cNvSpPr>
          <p:nvPr>
            <p:ph type="dt" sz="half" idx="10"/>
          </p:nvPr>
        </p:nvSpPr>
        <p:spPr/>
        <p:txBody>
          <a:bodyPr/>
          <a:lstStyle/>
          <a:p>
            <a:fld id="{19C80DB9-E108-214F-9B85-CFDC14F6333D}" type="datetime4">
              <a:rPr lang="en-US" smtClean="0"/>
              <a:t>February 15, 2022</a:t>
            </a:fld>
            <a:endParaRPr lang="en-US"/>
          </a:p>
        </p:txBody>
      </p:sp>
    </p:spTree>
    <p:extLst>
      <p:ext uri="{BB962C8B-B14F-4D97-AF65-F5344CB8AC3E}">
        <p14:creationId xmlns:p14="http://schemas.microsoft.com/office/powerpoint/2010/main" val="338638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Pessimistic vs. Optimistic</a:t>
            </a:r>
          </a:p>
        </p:txBody>
      </p:sp>
      <p:sp>
        <p:nvSpPr>
          <p:cNvPr id="3" name="Content Placeholder 2"/>
          <p:cNvSpPr>
            <a:spLocks noGrp="1"/>
          </p:cNvSpPr>
          <p:nvPr>
            <p:ph idx="1"/>
          </p:nvPr>
        </p:nvSpPr>
        <p:spPr/>
        <p:txBody>
          <a:bodyPr/>
          <a:lstStyle/>
          <a:p>
            <a:r>
              <a:rPr lang="en-US" sz="2400" dirty="0">
                <a:solidFill>
                  <a:srgbClr val="0000FF"/>
                </a:solidFill>
              </a:rPr>
              <a:t>Pessimistic CC </a:t>
            </a:r>
            <a:r>
              <a:rPr lang="en-US" sz="2400" dirty="0"/>
              <a:t>(locking)</a:t>
            </a:r>
          </a:p>
          <a:p>
            <a:pPr lvl="1"/>
            <a:r>
              <a:rPr lang="en-US" sz="2000" dirty="0"/>
              <a:t>Prevents </a:t>
            </a:r>
            <a:r>
              <a:rPr lang="en-US" sz="2000" dirty="0" err="1"/>
              <a:t>unserializable</a:t>
            </a:r>
            <a:r>
              <a:rPr lang="en-US" sz="2000" dirty="0"/>
              <a:t> schedules</a:t>
            </a:r>
          </a:p>
          <a:p>
            <a:pPr lvl="1"/>
            <a:r>
              <a:rPr lang="en-US" sz="2000" dirty="0"/>
              <a:t>Never abort for </a:t>
            </a:r>
            <a:r>
              <a:rPr lang="en-US" sz="2000" dirty="0" err="1"/>
              <a:t>serializability</a:t>
            </a:r>
            <a:r>
              <a:rPr lang="en-US" sz="2000" dirty="0"/>
              <a:t> (but may abort for deadlocks)</a:t>
            </a:r>
          </a:p>
          <a:p>
            <a:pPr lvl="1"/>
            <a:r>
              <a:rPr lang="en-US" sz="2000" dirty="0"/>
              <a:t>Best for workloads with high levels of contention</a:t>
            </a:r>
          </a:p>
          <a:p>
            <a:endParaRPr lang="en-US" sz="2400" dirty="0"/>
          </a:p>
          <a:p>
            <a:r>
              <a:rPr lang="en-US" sz="2400" dirty="0">
                <a:solidFill>
                  <a:srgbClr val="0000FF"/>
                </a:solidFill>
              </a:rPr>
              <a:t>Optimistic CC </a:t>
            </a:r>
            <a:r>
              <a:rPr lang="en-US" sz="2400" dirty="0"/>
              <a:t>(timestamp, multi-version, validation)</a:t>
            </a:r>
          </a:p>
          <a:p>
            <a:pPr lvl="1"/>
            <a:r>
              <a:rPr lang="en-US" sz="2000" dirty="0"/>
              <a:t>Assume schedule will be </a:t>
            </a:r>
            <a:r>
              <a:rPr lang="en-US" sz="2000" dirty="0" err="1"/>
              <a:t>serializable</a:t>
            </a:r>
            <a:endParaRPr lang="en-US" sz="2000" dirty="0"/>
          </a:p>
          <a:p>
            <a:pPr lvl="1"/>
            <a:r>
              <a:rPr lang="en-US" sz="2000" dirty="0"/>
              <a:t>Abort when conflicts detected</a:t>
            </a:r>
          </a:p>
          <a:p>
            <a:pPr lvl="1"/>
            <a:r>
              <a:rPr lang="en-US" sz="2000" dirty="0"/>
              <a:t>Best for workloads with low levels of contention</a:t>
            </a:r>
          </a:p>
        </p:txBody>
      </p:sp>
      <p:sp>
        <p:nvSpPr>
          <p:cNvPr id="4" name="Footer Placeholder 3"/>
          <p:cNvSpPr>
            <a:spLocks noGrp="1"/>
          </p:cNvSpPr>
          <p:nvPr>
            <p:ph type="ftr" sz="quarter" idx="11"/>
          </p:nvPr>
        </p:nvSpPr>
        <p:spPr/>
        <p:txBody>
          <a:bodyPr/>
          <a:lstStyle/>
          <a:p>
            <a:r>
              <a:rPr lang="de-DE"/>
              <a:t>CSE 444 - Winter 2022</a:t>
            </a:r>
            <a:endParaRPr lang="en-US" dirty="0"/>
          </a:p>
        </p:txBody>
      </p:sp>
      <p:sp>
        <p:nvSpPr>
          <p:cNvPr id="5" name="Slide Number Placeholder 4"/>
          <p:cNvSpPr>
            <a:spLocks noGrp="1"/>
          </p:cNvSpPr>
          <p:nvPr>
            <p:ph type="sldNum" sz="quarter" idx="12"/>
          </p:nvPr>
        </p:nvSpPr>
        <p:spPr/>
        <p:txBody>
          <a:bodyPr/>
          <a:lstStyle/>
          <a:p>
            <a:fld id="{2CE105E6-B6DA-CC49-A170-9CC5CA40304C}" type="slidenum">
              <a:rPr lang="en-US" smtClean="0"/>
              <a:pPr/>
              <a:t>3</a:t>
            </a:fld>
            <a:endParaRPr lang="en-US"/>
          </a:p>
        </p:txBody>
      </p:sp>
      <p:sp>
        <p:nvSpPr>
          <p:cNvPr id="6" name="Date Placeholder 5">
            <a:extLst>
              <a:ext uri="{FF2B5EF4-FFF2-40B4-BE49-F238E27FC236}">
                <a16:creationId xmlns:a16="http://schemas.microsoft.com/office/drawing/2014/main" id="{201EB9F3-0678-C446-BFE7-EB47A13CF7AB}"/>
              </a:ext>
            </a:extLst>
          </p:cNvPr>
          <p:cNvSpPr>
            <a:spLocks noGrp="1"/>
          </p:cNvSpPr>
          <p:nvPr>
            <p:ph type="dt" sz="half" idx="10"/>
          </p:nvPr>
        </p:nvSpPr>
        <p:spPr/>
        <p:txBody>
          <a:bodyPr/>
          <a:lstStyle/>
          <a:p>
            <a:fld id="{F0417EE8-DBD6-9749-9DC3-14D293256C3E}" type="datetime4">
              <a:rPr lang="en-US" smtClean="0"/>
              <a:t>February 15, 2022</a:t>
            </a:fld>
            <a:endParaRPr lang="en-US"/>
          </a:p>
        </p:txBody>
      </p:sp>
    </p:spTree>
    <p:extLst>
      <p:ext uri="{BB962C8B-B14F-4D97-AF65-F5344CB8AC3E}">
        <p14:creationId xmlns:p14="http://schemas.microsoft.com/office/powerpoint/2010/main" val="131204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449943"/>
            <a:ext cx="7772400" cy="1143000"/>
          </a:xfrm>
        </p:spPr>
        <p:txBody>
          <a:bodyPr/>
          <a:lstStyle/>
          <a:p>
            <a:pPr eaLnBrk="1" hangingPunct="1"/>
            <a:r>
              <a:rPr lang="en-US" dirty="0">
                <a:latin typeface="Arial" charset="0"/>
              </a:rPr>
              <a:t>Details</a:t>
            </a:r>
          </a:p>
        </p:txBody>
      </p:sp>
      <p:sp>
        <p:nvSpPr>
          <p:cNvPr id="101379" name="Rectangle 3"/>
          <p:cNvSpPr>
            <a:spLocks noGrp="1" noChangeArrowheads="1"/>
          </p:cNvSpPr>
          <p:nvPr>
            <p:ph idx="1"/>
          </p:nvPr>
        </p:nvSpPr>
        <p:spPr>
          <a:xfrm>
            <a:off x="685800" y="1157514"/>
            <a:ext cx="8229600" cy="4114800"/>
          </a:xfrm>
        </p:spPr>
        <p:txBody>
          <a:bodyPr>
            <a:normAutofit/>
          </a:bodyPr>
          <a:lstStyle/>
          <a:p>
            <a:pPr eaLnBrk="1" hangingPunct="1">
              <a:lnSpc>
                <a:spcPct val="90000"/>
              </a:lnSpc>
            </a:pPr>
            <a:r>
              <a:rPr lang="en-US" sz="2400" dirty="0">
                <a:latin typeface="Arial" charset="0"/>
              </a:rPr>
              <a:t>When </a:t>
            </a:r>
            <a:r>
              <a:rPr lang="en-US" sz="2400" dirty="0" err="1">
                <a:solidFill>
                  <a:srgbClr val="0000FF"/>
                </a:solidFill>
                <a:latin typeface="Arial" charset="0"/>
              </a:rPr>
              <a:t>w</a:t>
            </a:r>
            <a:r>
              <a:rPr lang="en-US" sz="2400" baseline="-25000" dirty="0" err="1">
                <a:solidFill>
                  <a:srgbClr val="0000FF"/>
                </a:solidFill>
                <a:latin typeface="Arial" charset="0"/>
              </a:rPr>
              <a:t>T</a:t>
            </a:r>
            <a:r>
              <a:rPr lang="en-US" sz="2400" dirty="0">
                <a:solidFill>
                  <a:srgbClr val="0000FF"/>
                </a:solidFill>
                <a:latin typeface="Arial" charset="0"/>
              </a:rPr>
              <a:t>(X)</a:t>
            </a:r>
            <a:r>
              <a:rPr lang="en-US" sz="2400" dirty="0">
                <a:latin typeface="Arial" charset="0"/>
              </a:rPr>
              <a:t> occurs, </a:t>
            </a:r>
          </a:p>
          <a:p>
            <a:pPr marL="0" indent="0" eaLnBrk="1" hangingPunct="1">
              <a:lnSpc>
                <a:spcPct val="90000"/>
              </a:lnSpc>
              <a:buNone/>
            </a:pPr>
            <a:r>
              <a:rPr lang="en-US" sz="2400" dirty="0">
                <a:latin typeface="Arial" charset="0"/>
              </a:rPr>
              <a:t>    if the write is legal then</a:t>
            </a:r>
          </a:p>
          <a:p>
            <a:pPr eaLnBrk="1" hangingPunct="1">
              <a:lnSpc>
                <a:spcPct val="90000"/>
              </a:lnSpc>
              <a:buFontTx/>
              <a:buNone/>
            </a:pPr>
            <a:r>
              <a:rPr lang="en-US" sz="2400" dirty="0">
                <a:latin typeface="Arial" charset="0"/>
              </a:rPr>
              <a:t>	create a </a:t>
            </a:r>
            <a:r>
              <a:rPr lang="en-US" sz="2400" dirty="0">
                <a:solidFill>
                  <a:srgbClr val="FF0000"/>
                </a:solidFill>
                <a:latin typeface="Arial" charset="0"/>
              </a:rPr>
              <a:t>new version</a:t>
            </a:r>
            <a:r>
              <a:rPr lang="en-US" sz="2400" dirty="0">
                <a:latin typeface="Arial" charset="0"/>
              </a:rPr>
              <a:t>, denoted  </a:t>
            </a:r>
            <a:r>
              <a:rPr lang="en-US" sz="2400" dirty="0" err="1">
                <a:latin typeface="Arial" charset="0"/>
              </a:rPr>
              <a:t>X</a:t>
            </a:r>
            <a:r>
              <a:rPr lang="en-US" sz="2400" baseline="-25000" dirty="0" err="1">
                <a:latin typeface="Arial" charset="0"/>
              </a:rPr>
              <a:t>t</a:t>
            </a:r>
            <a:r>
              <a:rPr lang="en-US" sz="2400" dirty="0">
                <a:latin typeface="Arial" charset="0"/>
              </a:rPr>
              <a:t> where t = </a:t>
            </a:r>
            <a:r>
              <a:rPr lang="en-US" sz="2400" dirty="0">
                <a:solidFill>
                  <a:srgbClr val="0000FF"/>
                </a:solidFill>
                <a:latin typeface="Arial" charset="0"/>
              </a:rPr>
              <a:t>TS(T)</a:t>
            </a:r>
          </a:p>
          <a:p>
            <a:pPr eaLnBrk="1" hangingPunct="1">
              <a:lnSpc>
                <a:spcPct val="90000"/>
              </a:lnSpc>
            </a:pPr>
            <a:endParaRPr lang="en-US" sz="2400" dirty="0">
              <a:latin typeface="Arial" charset="0"/>
            </a:endParaRPr>
          </a:p>
        </p:txBody>
      </p:sp>
      <p:sp>
        <p:nvSpPr>
          <p:cNvPr id="101380" name="Slide Number Placeholder 5"/>
          <p:cNvSpPr>
            <a:spLocks noGrp="1"/>
          </p:cNvSpPr>
          <p:nvPr>
            <p:ph type="sldNum" sz="quarter" idx="12"/>
          </p:nvPr>
        </p:nvSpPr>
        <p:spPr>
          <a:noFill/>
        </p:spPr>
        <p:txBody>
          <a:bodyPr/>
          <a:lstStyle/>
          <a:p>
            <a:fld id="{A9E60D8E-5141-5F4D-B243-82B925060D84}" type="slidenum">
              <a:rPr lang="en-US" smtClean="0">
                <a:solidFill>
                  <a:srgbClr val="000000"/>
                </a:solidFill>
              </a:rPr>
              <a:pPr/>
              <a:t>30</a:t>
            </a:fld>
            <a:endParaRPr lang="en-US">
              <a:solidFill>
                <a:srgbClr val="000000"/>
              </a:solidFill>
            </a:endParaRPr>
          </a:p>
        </p:txBody>
      </p: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Date Placeholder 2">
            <a:extLst>
              <a:ext uri="{FF2B5EF4-FFF2-40B4-BE49-F238E27FC236}">
                <a16:creationId xmlns:a16="http://schemas.microsoft.com/office/drawing/2014/main" id="{F022FFB0-4E18-F148-A08F-B62FD5D2CE99}"/>
              </a:ext>
            </a:extLst>
          </p:cNvPr>
          <p:cNvSpPr>
            <a:spLocks noGrp="1"/>
          </p:cNvSpPr>
          <p:nvPr>
            <p:ph type="dt" sz="half" idx="10"/>
          </p:nvPr>
        </p:nvSpPr>
        <p:spPr/>
        <p:txBody>
          <a:bodyPr/>
          <a:lstStyle/>
          <a:p>
            <a:fld id="{BF74152B-735A-7148-B236-50274E86E18A}" type="datetime4">
              <a:rPr lang="en-US" smtClean="0"/>
              <a:t>February 15, 2022</a:t>
            </a:fld>
            <a:endParaRPr lang="en-US"/>
          </a:p>
        </p:txBody>
      </p:sp>
    </p:spTree>
    <p:extLst>
      <p:ext uri="{BB962C8B-B14F-4D97-AF65-F5344CB8AC3E}">
        <p14:creationId xmlns:p14="http://schemas.microsoft.com/office/powerpoint/2010/main" val="287511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449943"/>
            <a:ext cx="7772400" cy="1143000"/>
          </a:xfrm>
        </p:spPr>
        <p:txBody>
          <a:bodyPr/>
          <a:lstStyle/>
          <a:p>
            <a:pPr eaLnBrk="1" hangingPunct="1"/>
            <a:r>
              <a:rPr lang="en-US" dirty="0">
                <a:latin typeface="Arial" charset="0"/>
              </a:rPr>
              <a:t>Details</a:t>
            </a:r>
          </a:p>
        </p:txBody>
      </p:sp>
      <p:sp>
        <p:nvSpPr>
          <p:cNvPr id="101379" name="Rectangle 3"/>
          <p:cNvSpPr>
            <a:spLocks noGrp="1" noChangeArrowheads="1"/>
          </p:cNvSpPr>
          <p:nvPr>
            <p:ph idx="1"/>
          </p:nvPr>
        </p:nvSpPr>
        <p:spPr>
          <a:xfrm>
            <a:off x="685800" y="1157513"/>
            <a:ext cx="8229600" cy="5069115"/>
          </a:xfrm>
        </p:spPr>
        <p:txBody>
          <a:bodyPr>
            <a:normAutofit lnSpcReduction="10000"/>
          </a:bodyPr>
          <a:lstStyle/>
          <a:p>
            <a:pPr eaLnBrk="1" hangingPunct="1">
              <a:lnSpc>
                <a:spcPct val="90000"/>
              </a:lnSpc>
            </a:pPr>
            <a:r>
              <a:rPr lang="en-US" sz="2400" dirty="0">
                <a:latin typeface="Arial" charset="0"/>
              </a:rPr>
              <a:t>When </a:t>
            </a:r>
            <a:r>
              <a:rPr lang="en-US" sz="2400" dirty="0" err="1">
                <a:solidFill>
                  <a:srgbClr val="0000FF"/>
                </a:solidFill>
                <a:latin typeface="Arial" charset="0"/>
              </a:rPr>
              <a:t>w</a:t>
            </a:r>
            <a:r>
              <a:rPr lang="en-US" sz="2400" baseline="-25000" dirty="0" err="1">
                <a:solidFill>
                  <a:srgbClr val="0000FF"/>
                </a:solidFill>
                <a:latin typeface="Arial" charset="0"/>
              </a:rPr>
              <a:t>T</a:t>
            </a:r>
            <a:r>
              <a:rPr lang="en-US" sz="2400" dirty="0">
                <a:solidFill>
                  <a:srgbClr val="0000FF"/>
                </a:solidFill>
                <a:latin typeface="Arial" charset="0"/>
              </a:rPr>
              <a:t>(X)</a:t>
            </a:r>
            <a:r>
              <a:rPr lang="en-US" sz="2400" dirty="0">
                <a:latin typeface="Arial" charset="0"/>
              </a:rPr>
              <a:t> occurs, </a:t>
            </a:r>
          </a:p>
          <a:p>
            <a:pPr marL="0" indent="0" eaLnBrk="1" hangingPunct="1">
              <a:lnSpc>
                <a:spcPct val="90000"/>
              </a:lnSpc>
              <a:buNone/>
            </a:pPr>
            <a:r>
              <a:rPr lang="en-US" sz="2400" dirty="0">
                <a:latin typeface="Arial" charset="0"/>
              </a:rPr>
              <a:t>    if the write is legal then</a:t>
            </a:r>
          </a:p>
          <a:p>
            <a:pPr eaLnBrk="1" hangingPunct="1">
              <a:lnSpc>
                <a:spcPct val="90000"/>
              </a:lnSpc>
              <a:buFontTx/>
              <a:buNone/>
            </a:pPr>
            <a:r>
              <a:rPr lang="en-US" sz="2400" dirty="0">
                <a:latin typeface="Arial" charset="0"/>
              </a:rPr>
              <a:t>	create a </a:t>
            </a:r>
            <a:r>
              <a:rPr lang="en-US" sz="2400" dirty="0">
                <a:solidFill>
                  <a:srgbClr val="FF0000"/>
                </a:solidFill>
                <a:latin typeface="Arial" charset="0"/>
              </a:rPr>
              <a:t>new version</a:t>
            </a:r>
            <a:r>
              <a:rPr lang="en-US" sz="2400" dirty="0">
                <a:latin typeface="Arial" charset="0"/>
              </a:rPr>
              <a:t>, denoted  </a:t>
            </a:r>
            <a:r>
              <a:rPr lang="en-US" sz="2400" dirty="0" err="1">
                <a:latin typeface="Arial" charset="0"/>
              </a:rPr>
              <a:t>X</a:t>
            </a:r>
            <a:r>
              <a:rPr lang="en-US" sz="2400" baseline="-25000" dirty="0" err="1">
                <a:latin typeface="Arial" charset="0"/>
              </a:rPr>
              <a:t>t</a:t>
            </a:r>
            <a:r>
              <a:rPr lang="en-US" sz="2400" dirty="0">
                <a:latin typeface="Arial" charset="0"/>
              </a:rPr>
              <a:t> where t = </a:t>
            </a:r>
            <a:r>
              <a:rPr lang="en-US" sz="2400" dirty="0">
                <a:solidFill>
                  <a:srgbClr val="0000FF"/>
                </a:solidFill>
                <a:latin typeface="Arial" charset="0"/>
              </a:rPr>
              <a:t>TS(T)</a:t>
            </a:r>
          </a:p>
          <a:p>
            <a:pPr eaLnBrk="1" hangingPunct="1">
              <a:lnSpc>
                <a:spcPct val="90000"/>
              </a:lnSpc>
            </a:pPr>
            <a:endParaRPr lang="en-US" sz="2400" dirty="0">
              <a:latin typeface="Arial" charset="0"/>
            </a:endParaRPr>
          </a:p>
          <a:p>
            <a:pPr eaLnBrk="1" hangingPunct="1">
              <a:lnSpc>
                <a:spcPct val="90000"/>
              </a:lnSpc>
            </a:pPr>
            <a:r>
              <a:rPr lang="en-US" sz="2400" dirty="0">
                <a:latin typeface="Arial" charset="0"/>
              </a:rPr>
              <a:t>When </a:t>
            </a:r>
            <a:r>
              <a:rPr lang="en-US" sz="2400" dirty="0" err="1">
                <a:solidFill>
                  <a:srgbClr val="0000FF"/>
                </a:solidFill>
                <a:latin typeface="Arial" charset="0"/>
              </a:rPr>
              <a:t>r</a:t>
            </a:r>
            <a:r>
              <a:rPr lang="en-US" sz="2400" baseline="-25000" dirty="0" err="1">
                <a:solidFill>
                  <a:srgbClr val="0000FF"/>
                </a:solidFill>
                <a:latin typeface="Arial" charset="0"/>
              </a:rPr>
              <a:t>T</a:t>
            </a:r>
            <a:r>
              <a:rPr lang="en-US" sz="2400" dirty="0">
                <a:solidFill>
                  <a:srgbClr val="0000FF"/>
                </a:solidFill>
                <a:latin typeface="Arial" charset="0"/>
              </a:rPr>
              <a:t>(X)</a:t>
            </a:r>
            <a:r>
              <a:rPr lang="en-US" sz="2400" dirty="0">
                <a:latin typeface="Arial" charset="0"/>
              </a:rPr>
              <a:t> occurs, </a:t>
            </a:r>
          </a:p>
          <a:p>
            <a:pPr eaLnBrk="1" hangingPunct="1">
              <a:lnSpc>
                <a:spcPct val="90000"/>
              </a:lnSpc>
              <a:buFontTx/>
              <a:buNone/>
            </a:pPr>
            <a:r>
              <a:rPr lang="en-US" sz="2400" dirty="0">
                <a:latin typeface="Arial" charset="0"/>
              </a:rPr>
              <a:t>	</a:t>
            </a:r>
            <a:r>
              <a:rPr lang="en-US" sz="2400" dirty="0">
                <a:solidFill>
                  <a:srgbClr val="000000"/>
                </a:solidFill>
                <a:latin typeface="Arial" charset="0"/>
              </a:rPr>
              <a:t>find </a:t>
            </a:r>
            <a:r>
              <a:rPr lang="en-US" sz="2400" dirty="0">
                <a:solidFill>
                  <a:srgbClr val="FF0000"/>
                </a:solidFill>
                <a:latin typeface="Arial" charset="0"/>
              </a:rPr>
              <a:t>most recent version </a:t>
            </a:r>
            <a:r>
              <a:rPr lang="en-US" sz="2400" dirty="0" err="1">
                <a:solidFill>
                  <a:srgbClr val="000000"/>
                </a:solidFill>
                <a:latin typeface="Arial" charset="0"/>
              </a:rPr>
              <a:t>X</a:t>
            </a:r>
            <a:r>
              <a:rPr lang="en-US" sz="2400" baseline="-25000" dirty="0" err="1">
                <a:solidFill>
                  <a:srgbClr val="000000"/>
                </a:solidFill>
                <a:latin typeface="Arial" charset="0"/>
              </a:rPr>
              <a:t>t</a:t>
            </a:r>
            <a:r>
              <a:rPr lang="en-US" sz="2400" dirty="0">
                <a:solidFill>
                  <a:srgbClr val="000000"/>
                </a:solidFill>
                <a:latin typeface="Arial" charset="0"/>
              </a:rPr>
              <a:t> such that t &lt;= </a:t>
            </a:r>
            <a:r>
              <a:rPr lang="en-US" sz="2400" dirty="0">
                <a:solidFill>
                  <a:srgbClr val="0000FF"/>
                </a:solidFill>
                <a:latin typeface="Arial" charset="0"/>
              </a:rPr>
              <a:t>TS(T)</a:t>
            </a:r>
            <a:endParaRPr lang="en-US" sz="2400" dirty="0">
              <a:latin typeface="Arial" charset="0"/>
            </a:endParaRPr>
          </a:p>
          <a:p>
            <a:pPr eaLnBrk="1" hangingPunct="1">
              <a:lnSpc>
                <a:spcPct val="90000"/>
              </a:lnSpc>
              <a:buFontTx/>
              <a:buNone/>
            </a:pPr>
            <a:r>
              <a:rPr lang="en-US" sz="2400" dirty="0">
                <a:latin typeface="Arial" charset="0"/>
              </a:rPr>
              <a:t>	Notes:</a:t>
            </a:r>
          </a:p>
          <a:p>
            <a:pPr lvl="1" eaLnBrk="1" hangingPunct="1">
              <a:lnSpc>
                <a:spcPct val="90000"/>
              </a:lnSpc>
            </a:pPr>
            <a:r>
              <a:rPr lang="en-US" sz="2000" dirty="0">
                <a:solidFill>
                  <a:srgbClr val="0000FF"/>
                </a:solidFill>
                <a:latin typeface="Arial" charset="0"/>
              </a:rPr>
              <a:t>WT(</a:t>
            </a:r>
            <a:r>
              <a:rPr lang="en-US" sz="2000" dirty="0" err="1">
                <a:solidFill>
                  <a:srgbClr val="0000FF"/>
                </a:solidFill>
                <a:latin typeface="Arial" charset="0"/>
              </a:rPr>
              <a:t>X</a:t>
            </a:r>
            <a:r>
              <a:rPr lang="en-US" sz="2000" baseline="-25000" dirty="0" err="1">
                <a:solidFill>
                  <a:srgbClr val="0000FF"/>
                </a:solidFill>
                <a:latin typeface="Arial" charset="0"/>
              </a:rPr>
              <a:t>t</a:t>
            </a:r>
            <a:r>
              <a:rPr lang="en-US" sz="2000" dirty="0">
                <a:solidFill>
                  <a:srgbClr val="0000FF"/>
                </a:solidFill>
                <a:latin typeface="Arial" charset="0"/>
              </a:rPr>
              <a:t>)  </a:t>
            </a:r>
            <a:r>
              <a:rPr lang="en-US" sz="2000" dirty="0">
                <a:latin typeface="Arial" charset="0"/>
              </a:rPr>
              <a:t>= t and it never changes for that version</a:t>
            </a:r>
          </a:p>
          <a:p>
            <a:pPr lvl="1" eaLnBrk="1" hangingPunct="1">
              <a:lnSpc>
                <a:spcPct val="90000"/>
              </a:lnSpc>
            </a:pPr>
            <a:r>
              <a:rPr lang="en-US" sz="2000" dirty="0">
                <a:solidFill>
                  <a:srgbClr val="0000FF"/>
                </a:solidFill>
                <a:latin typeface="Arial" charset="0"/>
              </a:rPr>
              <a:t>RT(</a:t>
            </a:r>
            <a:r>
              <a:rPr lang="en-US" sz="2000" dirty="0" err="1">
                <a:solidFill>
                  <a:srgbClr val="0000FF"/>
                </a:solidFill>
                <a:latin typeface="Arial" charset="0"/>
              </a:rPr>
              <a:t>X</a:t>
            </a:r>
            <a:r>
              <a:rPr lang="en-US" sz="2000" baseline="-25000" dirty="0" err="1">
                <a:solidFill>
                  <a:srgbClr val="0000FF"/>
                </a:solidFill>
                <a:latin typeface="Arial" charset="0"/>
              </a:rPr>
              <a:t>t</a:t>
            </a:r>
            <a:r>
              <a:rPr lang="en-US" sz="2000" dirty="0">
                <a:solidFill>
                  <a:srgbClr val="0000FF"/>
                </a:solidFill>
                <a:latin typeface="Arial" charset="0"/>
              </a:rPr>
              <a:t>) </a:t>
            </a:r>
            <a:r>
              <a:rPr lang="en-US" sz="2000" dirty="0">
                <a:latin typeface="Arial" charset="0"/>
              </a:rPr>
              <a:t>must still be maintained to check legality of writes</a:t>
            </a:r>
          </a:p>
          <a:p>
            <a:pPr eaLnBrk="1" hangingPunct="1">
              <a:lnSpc>
                <a:spcPct val="90000"/>
              </a:lnSpc>
            </a:pPr>
            <a:endParaRPr lang="en-US" sz="2400" dirty="0">
              <a:latin typeface="Arial" charset="0"/>
            </a:endParaRPr>
          </a:p>
          <a:p>
            <a:pPr eaLnBrk="1" hangingPunct="1">
              <a:lnSpc>
                <a:spcPct val="90000"/>
              </a:lnSpc>
            </a:pPr>
            <a:r>
              <a:rPr lang="en-US" sz="2400" dirty="0">
                <a:latin typeface="Arial" charset="0"/>
              </a:rPr>
              <a:t>Can delete </a:t>
            </a:r>
            <a:r>
              <a:rPr lang="en-US" sz="2400" dirty="0" err="1">
                <a:latin typeface="Arial" charset="0"/>
              </a:rPr>
              <a:t>X</a:t>
            </a:r>
            <a:r>
              <a:rPr lang="en-US" sz="2400" baseline="-25000" dirty="0" err="1">
                <a:latin typeface="Arial" charset="0"/>
              </a:rPr>
              <a:t>t</a:t>
            </a:r>
            <a:r>
              <a:rPr lang="en-US" sz="2400" dirty="0">
                <a:latin typeface="Arial" charset="0"/>
              </a:rPr>
              <a:t> if we have a later version X</a:t>
            </a:r>
            <a:r>
              <a:rPr lang="en-US" sz="2400" baseline="-25000" dirty="0">
                <a:latin typeface="Arial" charset="0"/>
              </a:rPr>
              <a:t>t1</a:t>
            </a:r>
            <a:r>
              <a:rPr lang="en-US" sz="2400" dirty="0">
                <a:latin typeface="Arial" charset="0"/>
              </a:rPr>
              <a:t> and all active transactions T have </a:t>
            </a:r>
            <a:r>
              <a:rPr lang="en-US" sz="2400" dirty="0">
                <a:solidFill>
                  <a:srgbClr val="0000FF"/>
                </a:solidFill>
                <a:latin typeface="Arial" charset="0"/>
              </a:rPr>
              <a:t>TS(T)</a:t>
            </a:r>
            <a:r>
              <a:rPr lang="en-US" sz="2400" dirty="0">
                <a:latin typeface="Arial" charset="0"/>
              </a:rPr>
              <a:t> &gt; t1</a:t>
            </a:r>
          </a:p>
        </p:txBody>
      </p:sp>
      <p:sp>
        <p:nvSpPr>
          <p:cNvPr id="101380" name="Slide Number Placeholder 5"/>
          <p:cNvSpPr>
            <a:spLocks noGrp="1"/>
          </p:cNvSpPr>
          <p:nvPr>
            <p:ph type="sldNum" sz="quarter" idx="12"/>
          </p:nvPr>
        </p:nvSpPr>
        <p:spPr>
          <a:noFill/>
        </p:spPr>
        <p:txBody>
          <a:bodyPr/>
          <a:lstStyle/>
          <a:p>
            <a:fld id="{A9E60D8E-5141-5F4D-B243-82B925060D84}" type="slidenum">
              <a:rPr lang="en-US" smtClean="0">
                <a:solidFill>
                  <a:srgbClr val="000000"/>
                </a:solidFill>
              </a:rPr>
              <a:pPr/>
              <a:t>31</a:t>
            </a:fld>
            <a:endParaRPr lang="en-US">
              <a:solidFill>
                <a:srgbClr val="000000"/>
              </a:solidFill>
            </a:endParaRPr>
          </a:p>
        </p:txBody>
      </p: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Date Placeholder 2">
            <a:extLst>
              <a:ext uri="{FF2B5EF4-FFF2-40B4-BE49-F238E27FC236}">
                <a16:creationId xmlns:a16="http://schemas.microsoft.com/office/drawing/2014/main" id="{F022FFB0-4E18-F148-A08F-B62FD5D2CE99}"/>
              </a:ext>
            </a:extLst>
          </p:cNvPr>
          <p:cNvSpPr>
            <a:spLocks noGrp="1"/>
          </p:cNvSpPr>
          <p:nvPr>
            <p:ph type="dt" sz="half" idx="10"/>
          </p:nvPr>
        </p:nvSpPr>
        <p:spPr/>
        <p:txBody>
          <a:bodyPr/>
          <a:lstStyle/>
          <a:p>
            <a:fld id="{5E6B04D0-F370-3B45-8A95-681BDD7C8563}" type="datetime4">
              <a:rPr lang="en-US" smtClean="0"/>
              <a:t>February 15, 2022</a:t>
            </a:fld>
            <a:endParaRPr lang="en-US"/>
          </a:p>
        </p:txBody>
      </p:sp>
    </p:spTree>
    <p:extLst>
      <p:ext uri="{BB962C8B-B14F-4D97-AF65-F5344CB8AC3E}">
        <p14:creationId xmlns:p14="http://schemas.microsoft.com/office/powerpoint/2010/main" val="341073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Example (in class)</a:t>
            </a:r>
            <a:endParaRPr lang="en-US" dirty="0"/>
          </a:p>
        </p:txBody>
      </p:sp>
      <p:sp>
        <p:nvSpPr>
          <p:cNvPr id="4" name="Footer Placeholder 3"/>
          <p:cNvSpPr>
            <a:spLocks noGrp="1"/>
          </p:cNvSpPr>
          <p:nvPr>
            <p:ph type="ftr" sz="quarter" idx="11"/>
          </p:nvPr>
        </p:nvSpPr>
        <p:spPr/>
        <p:txBody>
          <a:bodyPr/>
          <a:lstStyle/>
          <a:p>
            <a:r>
              <a:rPr lang="de-DE"/>
              <a:t>CSE 444 - Winter 2022</a:t>
            </a:r>
            <a:endParaRPr lang="en-US" dirty="0"/>
          </a:p>
        </p:txBody>
      </p:sp>
      <p:sp>
        <p:nvSpPr>
          <p:cNvPr id="5" name="Slide Number Placeholder 4"/>
          <p:cNvSpPr>
            <a:spLocks noGrp="1"/>
          </p:cNvSpPr>
          <p:nvPr>
            <p:ph type="sldNum" sz="quarter" idx="12"/>
          </p:nvPr>
        </p:nvSpPr>
        <p:spPr/>
        <p:txBody>
          <a:bodyPr/>
          <a:lstStyle/>
          <a:p>
            <a:fld id="{3DD83475-03F1-E84F-A88C-BC91492FCEB1}" type="slidenum">
              <a:rPr lang="en-US" smtClean="0">
                <a:solidFill>
                  <a:srgbClr val="000000"/>
                </a:solidFill>
              </a:rPr>
              <a:pPr/>
              <a:t>32</a:t>
            </a:fld>
            <a:endParaRPr lang="en-US">
              <a:solidFill>
                <a:srgbClr val="000000"/>
              </a:solidFill>
            </a:endParaRPr>
          </a:p>
        </p:txBody>
      </p:sp>
      <p:sp>
        <p:nvSpPr>
          <p:cNvPr id="6" name="TextBox 5"/>
          <p:cNvSpPr txBox="1"/>
          <p:nvPr/>
        </p:nvSpPr>
        <p:spPr>
          <a:xfrm>
            <a:off x="4144669" y="1923944"/>
            <a:ext cx="3902631" cy="584776"/>
          </a:xfrm>
          <a:prstGeom prst="rect">
            <a:avLst/>
          </a:prstGeom>
          <a:noFill/>
        </p:spPr>
        <p:txBody>
          <a:bodyPr wrap="none" rtlCol="0">
            <a:spAutoFit/>
          </a:bodyPr>
          <a:lstStyle/>
          <a:p>
            <a:pPr>
              <a:buNone/>
            </a:pPr>
            <a:r>
              <a:rPr lang="en-US" sz="3200" dirty="0">
                <a:latin typeface="Arial"/>
                <a:cs typeface="Arial"/>
              </a:rPr>
              <a:t>X</a:t>
            </a:r>
            <a:r>
              <a:rPr lang="en-US" sz="3200" baseline="-25000" dirty="0">
                <a:latin typeface="Arial"/>
                <a:cs typeface="Arial"/>
              </a:rPr>
              <a:t>3</a:t>
            </a:r>
            <a:r>
              <a:rPr lang="en-US" sz="3200" dirty="0">
                <a:latin typeface="Arial"/>
                <a:cs typeface="Arial"/>
              </a:rPr>
              <a:t>     X</a:t>
            </a:r>
            <a:r>
              <a:rPr lang="en-US" sz="3200" baseline="-25000" dirty="0">
                <a:latin typeface="Arial"/>
                <a:cs typeface="Arial"/>
              </a:rPr>
              <a:t>9</a:t>
            </a:r>
            <a:r>
              <a:rPr lang="en-US" sz="3200" dirty="0">
                <a:latin typeface="Arial"/>
                <a:cs typeface="Arial"/>
              </a:rPr>
              <a:t>     X</a:t>
            </a:r>
            <a:r>
              <a:rPr lang="en-US" sz="3200" baseline="-25000" dirty="0">
                <a:latin typeface="Arial"/>
                <a:cs typeface="Arial"/>
              </a:rPr>
              <a:t>12</a:t>
            </a:r>
            <a:r>
              <a:rPr lang="en-US" sz="3200" dirty="0">
                <a:latin typeface="Arial"/>
                <a:cs typeface="Arial"/>
              </a:rPr>
              <a:t>     X</a:t>
            </a:r>
            <a:r>
              <a:rPr lang="en-US" sz="3200" baseline="-25000" dirty="0">
                <a:latin typeface="Arial"/>
                <a:cs typeface="Arial"/>
              </a:rPr>
              <a:t>18</a:t>
            </a:r>
          </a:p>
        </p:txBody>
      </p:sp>
      <p:sp>
        <p:nvSpPr>
          <p:cNvPr id="7" name="TextBox 6"/>
          <p:cNvSpPr txBox="1"/>
          <p:nvPr/>
        </p:nvSpPr>
        <p:spPr>
          <a:xfrm>
            <a:off x="762000" y="2743200"/>
            <a:ext cx="7285300" cy="3539430"/>
          </a:xfrm>
          <a:prstGeom prst="rect">
            <a:avLst/>
          </a:prstGeom>
          <a:noFill/>
        </p:spPr>
        <p:txBody>
          <a:bodyPr wrap="none" rtlCol="0">
            <a:spAutoFit/>
          </a:bodyPr>
          <a:lstStyle/>
          <a:p>
            <a:pPr>
              <a:buNone/>
            </a:pPr>
            <a:r>
              <a:rPr lang="en-US" sz="3200" dirty="0">
                <a:latin typeface="Arial"/>
                <a:cs typeface="Arial"/>
              </a:rPr>
              <a:t>R</a:t>
            </a:r>
            <a:r>
              <a:rPr lang="en-US" sz="3200" baseline="-25000" dirty="0">
                <a:latin typeface="Arial"/>
                <a:cs typeface="Arial"/>
              </a:rPr>
              <a:t>6</a:t>
            </a:r>
            <a:r>
              <a:rPr lang="en-US" sz="3200" dirty="0">
                <a:latin typeface="Arial"/>
                <a:cs typeface="Arial"/>
              </a:rPr>
              <a:t>(X)  -- Read X</a:t>
            </a:r>
            <a:r>
              <a:rPr lang="en-US" sz="3200" baseline="-25000" dirty="0">
                <a:latin typeface="Arial"/>
                <a:cs typeface="Arial"/>
              </a:rPr>
              <a:t>3</a:t>
            </a:r>
          </a:p>
          <a:p>
            <a:pPr>
              <a:buNone/>
            </a:pPr>
            <a:r>
              <a:rPr lang="en-US" sz="3200" dirty="0">
                <a:latin typeface="Arial"/>
                <a:cs typeface="Arial"/>
              </a:rPr>
              <a:t>W</a:t>
            </a:r>
            <a:r>
              <a:rPr lang="en-US" sz="3200" baseline="-25000" dirty="0">
                <a:latin typeface="Arial"/>
                <a:cs typeface="Arial"/>
              </a:rPr>
              <a:t>21</a:t>
            </a:r>
            <a:r>
              <a:rPr lang="en-US" sz="3200" dirty="0">
                <a:latin typeface="Arial"/>
                <a:cs typeface="Arial"/>
              </a:rPr>
              <a:t>(X) – Check read timestamp of X</a:t>
            </a:r>
            <a:r>
              <a:rPr lang="en-US" sz="3200" baseline="-25000" dirty="0">
                <a:latin typeface="Arial"/>
                <a:cs typeface="Arial"/>
              </a:rPr>
              <a:t>18</a:t>
            </a:r>
            <a:r>
              <a:rPr lang="en-US" sz="3200" dirty="0">
                <a:latin typeface="Arial"/>
                <a:cs typeface="Arial"/>
              </a:rPr>
              <a:t> </a:t>
            </a:r>
          </a:p>
          <a:p>
            <a:pPr>
              <a:buNone/>
            </a:pPr>
            <a:r>
              <a:rPr lang="en-US" sz="3200" dirty="0">
                <a:latin typeface="Arial"/>
                <a:cs typeface="Arial"/>
              </a:rPr>
              <a:t>R</a:t>
            </a:r>
            <a:r>
              <a:rPr lang="en-US" sz="3200" baseline="-25000" dirty="0">
                <a:latin typeface="Arial"/>
                <a:cs typeface="Arial"/>
              </a:rPr>
              <a:t>15</a:t>
            </a:r>
            <a:r>
              <a:rPr lang="en-US" sz="3200" dirty="0">
                <a:latin typeface="Arial"/>
                <a:cs typeface="Arial"/>
              </a:rPr>
              <a:t>(X) – Read X</a:t>
            </a:r>
            <a:r>
              <a:rPr lang="en-US" sz="3200" baseline="-25000" dirty="0">
                <a:latin typeface="Arial"/>
                <a:cs typeface="Arial"/>
              </a:rPr>
              <a:t>12</a:t>
            </a:r>
          </a:p>
          <a:p>
            <a:pPr>
              <a:buNone/>
            </a:pPr>
            <a:r>
              <a:rPr lang="en-US" sz="3200" dirty="0">
                <a:latin typeface="Arial"/>
                <a:cs typeface="Arial"/>
              </a:rPr>
              <a:t>W</a:t>
            </a:r>
            <a:r>
              <a:rPr lang="en-US" sz="3200" baseline="-25000" dirty="0">
                <a:latin typeface="Arial"/>
                <a:cs typeface="Arial"/>
              </a:rPr>
              <a:t>5</a:t>
            </a:r>
            <a:r>
              <a:rPr lang="en-US" sz="3200" dirty="0">
                <a:latin typeface="Arial"/>
                <a:cs typeface="Arial"/>
              </a:rPr>
              <a:t>(X) – Check read timestamp of X</a:t>
            </a:r>
            <a:r>
              <a:rPr lang="en-US" sz="3200" baseline="-25000" dirty="0">
                <a:latin typeface="Arial"/>
                <a:cs typeface="Arial"/>
              </a:rPr>
              <a:t>3</a:t>
            </a:r>
          </a:p>
          <a:p>
            <a:pPr>
              <a:buNone/>
            </a:pPr>
            <a:endParaRPr lang="en-US" sz="3200" dirty="0">
              <a:latin typeface="Arial"/>
              <a:cs typeface="Arial"/>
            </a:endParaRPr>
          </a:p>
          <a:p>
            <a:pPr>
              <a:buNone/>
            </a:pPr>
            <a:r>
              <a:rPr lang="en-US" sz="3200" dirty="0">
                <a:latin typeface="Arial"/>
                <a:cs typeface="Arial"/>
              </a:rPr>
              <a:t>When can we delete X</a:t>
            </a:r>
            <a:r>
              <a:rPr lang="en-US" sz="3200" baseline="-25000" dirty="0">
                <a:latin typeface="Arial"/>
                <a:cs typeface="Arial"/>
              </a:rPr>
              <a:t>3</a:t>
            </a:r>
            <a:r>
              <a:rPr lang="en-US" sz="3200" dirty="0">
                <a:latin typeface="Arial"/>
                <a:cs typeface="Arial"/>
              </a:rPr>
              <a:t>?</a:t>
            </a:r>
          </a:p>
        </p:txBody>
      </p:sp>
      <p:sp>
        <p:nvSpPr>
          <p:cNvPr id="3" name="Rectangle 2"/>
          <p:cNvSpPr/>
          <p:nvPr/>
        </p:nvSpPr>
        <p:spPr>
          <a:xfrm>
            <a:off x="228600" y="1981200"/>
            <a:ext cx="3733800" cy="461665"/>
          </a:xfrm>
          <a:prstGeom prst="rect">
            <a:avLst/>
          </a:prstGeom>
        </p:spPr>
        <p:txBody>
          <a:bodyPr wrap="square">
            <a:spAutoFit/>
          </a:bodyPr>
          <a:lstStyle/>
          <a:p>
            <a:pPr>
              <a:buNone/>
            </a:pPr>
            <a:r>
              <a:rPr lang="en-US" b="1">
                <a:solidFill>
                  <a:srgbClr val="5330E1"/>
                </a:solidFill>
                <a:latin typeface="Menlo" charset="0"/>
              </a:rPr>
              <a:t>Four versions of X:</a:t>
            </a:r>
            <a:endParaRPr lang="en-US" dirty="0">
              <a:solidFill>
                <a:srgbClr val="5330E1"/>
              </a:solidFill>
              <a:effectLst/>
              <a:latin typeface="Menlo" charset="0"/>
            </a:endParaRPr>
          </a:p>
        </p:txBody>
      </p:sp>
      <p:sp>
        <p:nvSpPr>
          <p:cNvPr id="8" name="Date Placeholder 7">
            <a:extLst>
              <a:ext uri="{FF2B5EF4-FFF2-40B4-BE49-F238E27FC236}">
                <a16:creationId xmlns:a16="http://schemas.microsoft.com/office/drawing/2014/main" id="{BFD6888E-B64C-A943-AC35-0CB5EC79375D}"/>
              </a:ext>
            </a:extLst>
          </p:cNvPr>
          <p:cNvSpPr>
            <a:spLocks noGrp="1"/>
          </p:cNvSpPr>
          <p:nvPr>
            <p:ph type="dt" sz="half" idx="10"/>
          </p:nvPr>
        </p:nvSpPr>
        <p:spPr/>
        <p:txBody>
          <a:bodyPr/>
          <a:lstStyle/>
          <a:p>
            <a:fld id="{AD7B51FA-F44F-BB4B-BC0D-FC53028240B0}" type="datetime4">
              <a:rPr lang="en-US" smtClean="0"/>
              <a:t>February 15, 2022</a:t>
            </a:fld>
            <a:endParaRPr lang="en-US"/>
          </a:p>
        </p:txBody>
      </p:sp>
    </p:spTree>
    <p:extLst>
      <p:ext uri="{BB962C8B-B14F-4D97-AF65-F5344CB8AC3E}">
        <p14:creationId xmlns:p14="http://schemas.microsoft.com/office/powerpoint/2010/main" val="3740037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 Basic Timestamps</a:t>
            </a:r>
          </a:p>
        </p:txBody>
      </p:sp>
      <p:sp>
        <p:nvSpPr>
          <p:cNvPr id="3" name="Content Placeholder 2"/>
          <p:cNvSpPr>
            <a:spLocks noGrp="1"/>
          </p:cNvSpPr>
          <p:nvPr>
            <p:ph idx="1"/>
          </p:nvPr>
        </p:nvSpPr>
        <p:spPr>
          <a:xfrm>
            <a:off x="1981200" y="1524000"/>
            <a:ext cx="990600" cy="4572000"/>
          </a:xfrm>
        </p:spPr>
        <p:txBody>
          <a:bodyPr/>
          <a:lstStyle/>
          <a:p>
            <a:pPr marL="0" indent="0">
              <a:buNone/>
            </a:pPr>
            <a:r>
              <a:rPr lang="en-US" sz="2000" dirty="0"/>
              <a:t>T</a:t>
            </a:r>
            <a:r>
              <a:rPr lang="en-US" sz="2000" baseline="-25000" dirty="0"/>
              <a:t>1</a:t>
            </a:r>
          </a:p>
          <a:p>
            <a:pPr marL="0" indent="0">
              <a:buNone/>
            </a:pPr>
            <a:r>
              <a:rPr lang="en-US" sz="2000" dirty="0"/>
              <a:t>150</a:t>
            </a:r>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dirty="0"/>
              <a:t>W</a:t>
            </a:r>
            <a:r>
              <a:rPr lang="en-US" sz="2000" baseline="-25000" dirty="0"/>
              <a:t>1</a:t>
            </a:r>
            <a:r>
              <a:rPr lang="en-US" sz="2000" dirty="0"/>
              <a:t>(A)</a:t>
            </a:r>
          </a:p>
        </p:txBody>
      </p:sp>
      <p:sp>
        <p:nvSpPr>
          <p:cNvPr id="6" name="Content Placeholder 2"/>
          <p:cNvSpPr txBox="1">
            <a:spLocks/>
          </p:cNvSpPr>
          <p:nvPr/>
        </p:nvSpPr>
        <p:spPr bwMode="auto">
          <a:xfrm>
            <a:off x="29718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2</a:t>
            </a:r>
            <a:r>
              <a:rPr lang="en-US" sz="2000" dirty="0"/>
              <a:t>(A)</a:t>
            </a:r>
          </a:p>
          <a:p>
            <a:pPr marL="0" indent="0">
              <a:buFontTx/>
              <a:buNone/>
            </a:pPr>
            <a:r>
              <a:rPr lang="en-US" sz="2000" dirty="0"/>
              <a:t>W</a:t>
            </a:r>
            <a:r>
              <a:rPr lang="en-US" sz="2000" baseline="-25000" dirty="0"/>
              <a:t>2</a:t>
            </a:r>
            <a:r>
              <a:rPr lang="en-US" sz="2000" dirty="0"/>
              <a:t>(A)</a:t>
            </a:r>
          </a:p>
        </p:txBody>
      </p:sp>
      <p:sp>
        <p:nvSpPr>
          <p:cNvPr id="7" name="Content Placeholder 2"/>
          <p:cNvSpPr txBox="1">
            <a:spLocks/>
          </p:cNvSpPr>
          <p:nvPr/>
        </p:nvSpPr>
        <p:spPr bwMode="auto">
          <a:xfrm>
            <a:off x="38100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175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r>
              <a:rPr lang="en-US" sz="2000" b="1" dirty="0"/>
              <a:t>Abort</a:t>
            </a:r>
          </a:p>
        </p:txBody>
      </p:sp>
      <p:sp>
        <p:nvSpPr>
          <p:cNvPr id="8" name="Content Placeholder 2"/>
          <p:cNvSpPr txBox="1">
            <a:spLocks/>
          </p:cNvSpPr>
          <p:nvPr/>
        </p:nvSpPr>
        <p:spPr bwMode="auto">
          <a:xfrm>
            <a:off x="55626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endParaRPr lang="en-US" sz="2000" baseline="-25000" dirty="0"/>
          </a:p>
          <a:p>
            <a:pPr marL="0" indent="0">
              <a:buFontTx/>
              <a:buNone/>
            </a:pPr>
            <a:r>
              <a:rPr lang="en-US" sz="2000" dirty="0"/>
              <a:t>RT=0</a:t>
            </a:r>
          </a:p>
          <a:p>
            <a:pPr marL="0" indent="0">
              <a:buFontTx/>
              <a:buNone/>
            </a:pPr>
            <a:r>
              <a:rPr lang="en-US" sz="2000" dirty="0"/>
              <a:t>WT=0</a:t>
            </a:r>
          </a:p>
          <a:p>
            <a:pPr marL="0" indent="0">
              <a:buFontTx/>
              <a:buNone/>
            </a:pPr>
            <a:r>
              <a:rPr lang="en-US" sz="2000" dirty="0"/>
              <a:t>RT=150</a:t>
            </a:r>
          </a:p>
          <a:p>
            <a:pPr marL="0" indent="0">
              <a:buFontTx/>
              <a:buNone/>
            </a:pPr>
            <a:r>
              <a:rPr lang="en-US" sz="2000" dirty="0"/>
              <a:t>WT=150</a:t>
            </a:r>
          </a:p>
          <a:p>
            <a:pPr marL="0" indent="0">
              <a:buFontTx/>
              <a:buNone/>
            </a:pPr>
            <a:r>
              <a:rPr lang="en-US" sz="2000" dirty="0"/>
              <a:t>RT=200</a:t>
            </a:r>
          </a:p>
          <a:p>
            <a:pPr marL="0" indent="0">
              <a:buFontTx/>
              <a:buNone/>
            </a:pPr>
            <a:r>
              <a:rPr lang="en-US" sz="2000" dirty="0"/>
              <a:t>WT=200</a:t>
            </a:r>
          </a:p>
          <a:p>
            <a:pPr marL="0" indent="0">
              <a:buFontTx/>
              <a:buNone/>
            </a:pPr>
            <a:endParaRPr lang="en-US" sz="2000" dirty="0"/>
          </a:p>
          <a:p>
            <a:pPr marL="0" indent="0">
              <a:buFontTx/>
              <a:buNone/>
            </a:pPr>
            <a:endParaRPr lang="en-US" sz="2000" dirty="0"/>
          </a:p>
          <a:p>
            <a:pPr marL="0" indent="0">
              <a:buFontTx/>
              <a:buNone/>
            </a:pPr>
            <a:r>
              <a:rPr lang="en-US" sz="2000" dirty="0"/>
              <a:t>RT=225</a:t>
            </a:r>
          </a:p>
        </p:txBody>
      </p:sp>
      <p:sp>
        <p:nvSpPr>
          <p:cNvPr id="12" name="Content Placeholder 2"/>
          <p:cNvSpPr txBox="1">
            <a:spLocks/>
          </p:cNvSpPr>
          <p:nvPr/>
        </p:nvSpPr>
        <p:spPr bwMode="auto">
          <a:xfrm>
            <a:off x="46482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225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4</a:t>
            </a:r>
            <a:r>
              <a:rPr lang="en-US" sz="2000" dirty="0"/>
              <a:t>(A)</a:t>
            </a:r>
          </a:p>
        </p:txBody>
      </p:sp>
      <p:cxnSp>
        <p:nvCxnSpPr>
          <p:cNvPr id="14" name="Straight Connector 13"/>
          <p:cNvCxnSpPr/>
          <p:nvPr/>
        </p:nvCxnSpPr>
        <p:spPr bwMode="auto">
          <a:xfrm>
            <a:off x="1524000" y="2667000"/>
            <a:ext cx="51816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1905000"/>
            <a:ext cx="51816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8956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8100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46482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486400" y="15240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33</a:t>
            </a:fld>
            <a:endParaRPr lang="en-US">
              <a:solidFill>
                <a:prstClr val="black"/>
              </a:solidFill>
            </a:endParaRPr>
          </a:p>
        </p:txBody>
      </p:sp>
      <p:sp>
        <p:nvSpPr>
          <p:cNvPr id="9" name="TextBox 8"/>
          <p:cNvSpPr txBox="1"/>
          <p:nvPr/>
        </p:nvSpPr>
        <p:spPr>
          <a:xfrm>
            <a:off x="152400" y="1828800"/>
            <a:ext cx="1934953" cy="461665"/>
          </a:xfrm>
          <a:prstGeom prst="rect">
            <a:avLst/>
          </a:prstGeom>
          <a:noFill/>
        </p:spPr>
        <p:txBody>
          <a:bodyPr wrap="none" rtlCol="0">
            <a:spAutoFit/>
          </a:bodyPr>
          <a:lstStyle/>
          <a:p>
            <a:pPr>
              <a:buNone/>
            </a:pPr>
            <a:r>
              <a:rPr lang="en-US">
                <a:latin typeface="Arial"/>
                <a:cs typeface="Arial"/>
              </a:rPr>
              <a:t>Timestamps</a:t>
            </a:r>
            <a:r>
              <a:rPr lang="en-US" dirty="0">
                <a:latin typeface="Arial"/>
                <a:cs typeface="Arial"/>
              </a:rPr>
              <a:t>:</a:t>
            </a:r>
          </a:p>
        </p:txBody>
      </p:sp>
      <p:sp>
        <p:nvSpPr>
          <p:cNvPr id="10" name="Date Placeholder 9">
            <a:extLst>
              <a:ext uri="{FF2B5EF4-FFF2-40B4-BE49-F238E27FC236}">
                <a16:creationId xmlns:a16="http://schemas.microsoft.com/office/drawing/2014/main" id="{7D28DA39-B998-7E46-8CB5-76490CBE8CDB}"/>
              </a:ext>
            </a:extLst>
          </p:cNvPr>
          <p:cNvSpPr>
            <a:spLocks noGrp="1"/>
          </p:cNvSpPr>
          <p:nvPr>
            <p:ph type="dt" sz="half" idx="10"/>
          </p:nvPr>
        </p:nvSpPr>
        <p:spPr/>
        <p:txBody>
          <a:bodyPr/>
          <a:lstStyle/>
          <a:p>
            <a:fld id="{BB75EB4D-2EFB-3746-BF24-81C5A22CCCC4}" type="datetime4">
              <a:rPr lang="en-US" smtClean="0"/>
              <a:t>February 15, 2022</a:t>
            </a:fld>
            <a:endParaRPr lang="en-US"/>
          </a:p>
        </p:txBody>
      </p:sp>
    </p:spTree>
    <p:extLst>
      <p:ext uri="{BB962C8B-B14F-4D97-AF65-F5344CB8AC3E}">
        <p14:creationId xmlns:p14="http://schemas.microsoft.com/office/powerpoint/2010/main" val="1330891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 </a:t>
            </a:r>
            <a:r>
              <a:rPr lang="en-US" dirty="0" err="1"/>
              <a:t>Multiversion</a:t>
            </a:r>
            <a:r>
              <a:rPr lang="en-US" dirty="0"/>
              <a:t> </a:t>
            </a:r>
          </a:p>
        </p:txBody>
      </p:sp>
      <p:sp>
        <p:nvSpPr>
          <p:cNvPr id="3" name="Content Placeholder 2"/>
          <p:cNvSpPr>
            <a:spLocks noGrp="1"/>
          </p:cNvSpPr>
          <p:nvPr>
            <p:ph idx="1"/>
          </p:nvPr>
        </p:nvSpPr>
        <p:spPr>
          <a:xfrm>
            <a:off x="685800" y="1524000"/>
            <a:ext cx="990600" cy="4572000"/>
          </a:xfrm>
        </p:spPr>
        <p:txBody>
          <a:bodyPr/>
          <a:lstStyle/>
          <a:p>
            <a:pPr marL="0" indent="0">
              <a:buNone/>
            </a:pPr>
            <a:r>
              <a:rPr lang="en-US" sz="2000" dirty="0"/>
              <a:t>T</a:t>
            </a:r>
            <a:r>
              <a:rPr lang="en-US" sz="2000" baseline="-25000" dirty="0"/>
              <a:t>1</a:t>
            </a:r>
          </a:p>
          <a:p>
            <a:pPr marL="0" indent="0">
              <a:buNone/>
            </a:pPr>
            <a:r>
              <a:rPr lang="en-US" sz="2000" dirty="0"/>
              <a:t>150</a:t>
            </a:r>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dirty="0"/>
              <a:t>W</a:t>
            </a:r>
            <a:r>
              <a:rPr lang="en-US" sz="2000" baseline="-25000" dirty="0"/>
              <a:t>1</a:t>
            </a:r>
            <a:r>
              <a:rPr lang="en-US" sz="2000" dirty="0"/>
              <a:t>(A)</a:t>
            </a:r>
          </a:p>
        </p:txBody>
      </p:sp>
      <p:sp>
        <p:nvSpPr>
          <p:cNvPr id="6" name="Content Placeholder 2"/>
          <p:cNvSpPr txBox="1">
            <a:spLocks/>
          </p:cNvSpPr>
          <p:nvPr/>
        </p:nvSpPr>
        <p:spPr bwMode="auto">
          <a:xfrm>
            <a:off x="16764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2</a:t>
            </a:r>
            <a:r>
              <a:rPr lang="en-US" sz="2000" dirty="0"/>
              <a:t>(A)</a:t>
            </a:r>
          </a:p>
          <a:p>
            <a:pPr marL="0" indent="0">
              <a:buFontTx/>
              <a:buNone/>
            </a:pPr>
            <a:r>
              <a:rPr lang="en-US" sz="2000" dirty="0"/>
              <a:t>W</a:t>
            </a:r>
            <a:r>
              <a:rPr lang="en-US" sz="2000" baseline="-25000" dirty="0"/>
              <a:t>2</a:t>
            </a:r>
            <a:r>
              <a:rPr lang="en-US" sz="2000" dirty="0"/>
              <a:t>(A)</a:t>
            </a:r>
          </a:p>
        </p:txBody>
      </p:sp>
      <p:sp>
        <p:nvSpPr>
          <p:cNvPr id="7" name="Content Placeholder 2"/>
          <p:cNvSpPr txBox="1">
            <a:spLocks/>
          </p:cNvSpPr>
          <p:nvPr/>
        </p:nvSpPr>
        <p:spPr bwMode="auto">
          <a:xfrm>
            <a:off x="25146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175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r>
              <a:rPr lang="en-US" sz="2000" dirty="0"/>
              <a:t>W</a:t>
            </a:r>
            <a:r>
              <a:rPr lang="en-US" sz="2000" baseline="-25000" dirty="0"/>
              <a:t>3</a:t>
            </a:r>
            <a:r>
              <a:rPr lang="en-US" sz="2000" dirty="0"/>
              <a:t>(A)</a:t>
            </a:r>
          </a:p>
          <a:p>
            <a:pPr marL="0" indent="0">
              <a:buFontTx/>
              <a:buNone/>
            </a:pPr>
            <a:r>
              <a:rPr lang="en-US" sz="2000" b="1" dirty="0"/>
              <a:t>abort</a:t>
            </a:r>
          </a:p>
        </p:txBody>
      </p:sp>
      <p:sp>
        <p:nvSpPr>
          <p:cNvPr id="8" name="Content Placeholder 2"/>
          <p:cNvSpPr txBox="1">
            <a:spLocks/>
          </p:cNvSpPr>
          <p:nvPr/>
        </p:nvSpPr>
        <p:spPr bwMode="auto">
          <a:xfrm>
            <a:off x="42672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0</a:t>
            </a:r>
          </a:p>
          <a:p>
            <a:pPr marL="0" indent="0">
              <a:buFontTx/>
              <a:buNone/>
            </a:pPr>
            <a:endParaRPr lang="en-US" sz="2000" dirty="0"/>
          </a:p>
          <a:p>
            <a:pPr marL="0" indent="0">
              <a:buFontTx/>
              <a:buNone/>
            </a:pPr>
            <a:endParaRPr lang="en-US" sz="2000" dirty="0"/>
          </a:p>
          <a:p>
            <a:pPr marL="0" indent="0">
              <a:buFontTx/>
              <a:buNone/>
            </a:pPr>
            <a:r>
              <a:rPr lang="en-US" sz="2000" dirty="0"/>
              <a:t>RT=150</a:t>
            </a:r>
          </a:p>
          <a:p>
            <a:pPr marL="0" indent="0">
              <a:buFontTx/>
              <a:buNone/>
            </a:pPr>
            <a:endParaRPr lang="en-US" sz="2000" dirty="0"/>
          </a:p>
          <a:p>
            <a:pPr marL="0" indent="0">
              <a:buFontTx/>
              <a:buNone/>
            </a:pPr>
            <a:endParaRPr lang="en-US" sz="2000" dirty="0"/>
          </a:p>
        </p:txBody>
      </p:sp>
      <p:sp>
        <p:nvSpPr>
          <p:cNvPr id="12" name="Content Placeholder 2"/>
          <p:cNvSpPr txBox="1">
            <a:spLocks/>
          </p:cNvSpPr>
          <p:nvPr/>
        </p:nvSpPr>
        <p:spPr bwMode="auto">
          <a:xfrm>
            <a:off x="33528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225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4</a:t>
            </a:r>
            <a:r>
              <a:rPr lang="en-US" sz="2000" dirty="0"/>
              <a:t>(A)</a:t>
            </a:r>
          </a:p>
        </p:txBody>
      </p:sp>
      <p:cxnSp>
        <p:nvCxnSpPr>
          <p:cNvPr id="14" name="Straight Connector 13"/>
          <p:cNvCxnSpPr/>
          <p:nvPr/>
        </p:nvCxnSpPr>
        <p:spPr bwMode="auto">
          <a:xfrm>
            <a:off x="228600" y="2667000"/>
            <a:ext cx="76200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28600" y="1905000"/>
            <a:ext cx="76200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6002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5146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3528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191000" y="15240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17" name="Content Placeholder 2"/>
          <p:cNvSpPr txBox="1">
            <a:spLocks/>
          </p:cNvSpPr>
          <p:nvPr/>
        </p:nvSpPr>
        <p:spPr bwMode="auto">
          <a:xfrm>
            <a:off x="54102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150</a:t>
            </a:r>
          </a:p>
          <a:p>
            <a:pPr marL="0" indent="0">
              <a:buFontTx/>
              <a:buNone/>
            </a:pPr>
            <a:endParaRPr lang="en-US" sz="2000" baseline="-25000" dirty="0"/>
          </a:p>
          <a:p>
            <a:pPr marL="0" indent="0">
              <a:buFontTx/>
              <a:buNone/>
            </a:pPr>
            <a:endParaRPr lang="en-US" sz="2000" baseline="-25000" dirty="0"/>
          </a:p>
          <a:p>
            <a:pPr marL="0" indent="0">
              <a:buFontTx/>
              <a:buNone/>
            </a:pPr>
            <a:endParaRPr lang="en-US" sz="2000" baseline="-25000" dirty="0"/>
          </a:p>
          <a:p>
            <a:pPr marL="0" indent="0">
              <a:buFontTx/>
              <a:buNone/>
            </a:pPr>
            <a:endParaRPr lang="en-US" sz="2000" dirty="0"/>
          </a:p>
          <a:p>
            <a:pPr marL="0" indent="0">
              <a:buFontTx/>
              <a:buNone/>
            </a:pPr>
            <a:r>
              <a:rPr lang="en-US" sz="2000" dirty="0"/>
              <a:t>Create</a:t>
            </a:r>
          </a:p>
          <a:p>
            <a:pPr marL="0" indent="0">
              <a:buFontTx/>
              <a:buNone/>
            </a:pPr>
            <a:r>
              <a:rPr lang="en-US" sz="2000" dirty="0"/>
              <a:t>RT=200</a:t>
            </a:r>
          </a:p>
          <a:p>
            <a:pPr marL="0" indent="0">
              <a:buFontTx/>
              <a:buNone/>
            </a:pPr>
            <a:endParaRPr lang="en-US" sz="2000" dirty="0"/>
          </a:p>
          <a:p>
            <a:pPr marL="0" indent="0">
              <a:buFontTx/>
              <a:buNone/>
            </a:pPr>
            <a:r>
              <a:rPr lang="en-US" sz="2000" dirty="0"/>
              <a:t>RT=200</a:t>
            </a:r>
          </a:p>
        </p:txBody>
      </p:sp>
      <p:sp>
        <p:nvSpPr>
          <p:cNvPr id="21" name="Content Placeholder 2"/>
          <p:cNvSpPr txBox="1">
            <a:spLocks/>
          </p:cNvSpPr>
          <p:nvPr/>
        </p:nvSpPr>
        <p:spPr bwMode="auto">
          <a:xfrm>
            <a:off x="66294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Create</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RT=225</a:t>
            </a:r>
          </a:p>
          <a:p>
            <a:pPr marL="0" indent="0">
              <a:buFontTx/>
              <a:buNone/>
            </a:pPr>
            <a:endParaRPr lang="en-US" sz="2000" dirty="0"/>
          </a:p>
          <a:p>
            <a:pPr marL="0" indent="0">
              <a:buFontTx/>
              <a:buNone/>
            </a:pPr>
            <a:endParaRPr lang="en-US" sz="2000" baseline="-25000" dirty="0"/>
          </a:p>
          <a:p>
            <a:pPr marL="0" indent="0">
              <a:buFontTx/>
              <a:buNone/>
            </a:pPr>
            <a:endParaRPr lang="en-US" sz="2000" baseline="-25000" dirty="0"/>
          </a:p>
        </p:txBody>
      </p: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34</a:t>
            </a:fld>
            <a:endParaRPr lang="en-US">
              <a:solidFill>
                <a:prstClr val="black"/>
              </a:solidFill>
            </a:endParaRPr>
          </a:p>
        </p:txBody>
      </p:sp>
      <p:sp>
        <p:nvSpPr>
          <p:cNvPr id="9" name="Date Placeholder 8">
            <a:extLst>
              <a:ext uri="{FF2B5EF4-FFF2-40B4-BE49-F238E27FC236}">
                <a16:creationId xmlns:a16="http://schemas.microsoft.com/office/drawing/2014/main" id="{F4F95F45-6714-4845-B6C8-AB5D01E493A2}"/>
              </a:ext>
            </a:extLst>
          </p:cNvPr>
          <p:cNvSpPr>
            <a:spLocks noGrp="1"/>
          </p:cNvSpPr>
          <p:nvPr>
            <p:ph type="dt" sz="half" idx="10"/>
          </p:nvPr>
        </p:nvSpPr>
        <p:spPr/>
        <p:txBody>
          <a:bodyPr/>
          <a:lstStyle/>
          <a:p>
            <a:fld id="{9DA9AD3C-6209-5049-A775-85432A6D8711}" type="datetime4">
              <a:rPr lang="en-US" smtClean="0"/>
              <a:t>February 15, 2022</a:t>
            </a:fld>
            <a:endParaRPr lang="en-US"/>
          </a:p>
        </p:txBody>
      </p:sp>
      <p:sp>
        <p:nvSpPr>
          <p:cNvPr id="10" name="Rectangle 9">
            <a:extLst>
              <a:ext uri="{FF2B5EF4-FFF2-40B4-BE49-F238E27FC236}">
                <a16:creationId xmlns:a16="http://schemas.microsoft.com/office/drawing/2014/main" id="{E2C0C739-675A-CF42-9BE3-C732987CE6B6}"/>
              </a:ext>
            </a:extLst>
          </p:cNvPr>
          <p:cNvSpPr/>
          <p:nvPr/>
        </p:nvSpPr>
        <p:spPr>
          <a:xfrm>
            <a:off x="685800" y="4833122"/>
            <a:ext cx="7617542" cy="150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009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 </a:t>
            </a:r>
            <a:r>
              <a:rPr lang="en-US" dirty="0" err="1"/>
              <a:t>Multiversion</a:t>
            </a:r>
            <a:r>
              <a:rPr lang="en-US" dirty="0"/>
              <a:t> </a:t>
            </a:r>
          </a:p>
        </p:txBody>
      </p:sp>
      <p:sp>
        <p:nvSpPr>
          <p:cNvPr id="3" name="Content Placeholder 2"/>
          <p:cNvSpPr>
            <a:spLocks noGrp="1"/>
          </p:cNvSpPr>
          <p:nvPr>
            <p:ph idx="1"/>
          </p:nvPr>
        </p:nvSpPr>
        <p:spPr>
          <a:xfrm>
            <a:off x="685800" y="1524000"/>
            <a:ext cx="990600" cy="4572000"/>
          </a:xfrm>
        </p:spPr>
        <p:txBody>
          <a:bodyPr/>
          <a:lstStyle/>
          <a:p>
            <a:pPr marL="0" indent="0">
              <a:buNone/>
            </a:pPr>
            <a:r>
              <a:rPr lang="en-US" sz="2000" dirty="0"/>
              <a:t>T</a:t>
            </a:r>
            <a:r>
              <a:rPr lang="en-US" sz="2000" baseline="-25000" dirty="0"/>
              <a:t>1</a:t>
            </a:r>
          </a:p>
          <a:p>
            <a:pPr marL="0" indent="0">
              <a:buNone/>
            </a:pPr>
            <a:r>
              <a:rPr lang="en-US" sz="2000" dirty="0"/>
              <a:t>150</a:t>
            </a:r>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dirty="0"/>
              <a:t>W</a:t>
            </a:r>
            <a:r>
              <a:rPr lang="en-US" sz="2000" baseline="-25000" dirty="0"/>
              <a:t>1</a:t>
            </a:r>
            <a:r>
              <a:rPr lang="en-US" sz="2000" dirty="0"/>
              <a:t>(A)</a:t>
            </a:r>
          </a:p>
        </p:txBody>
      </p:sp>
      <p:sp>
        <p:nvSpPr>
          <p:cNvPr id="6" name="Content Placeholder 2"/>
          <p:cNvSpPr txBox="1">
            <a:spLocks/>
          </p:cNvSpPr>
          <p:nvPr/>
        </p:nvSpPr>
        <p:spPr bwMode="auto">
          <a:xfrm>
            <a:off x="16764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2</a:t>
            </a:r>
            <a:r>
              <a:rPr lang="en-US" sz="2000" dirty="0"/>
              <a:t>(A)</a:t>
            </a:r>
          </a:p>
          <a:p>
            <a:pPr marL="0" indent="0">
              <a:buFontTx/>
              <a:buNone/>
            </a:pPr>
            <a:r>
              <a:rPr lang="en-US" sz="2000" dirty="0"/>
              <a:t>W</a:t>
            </a:r>
            <a:r>
              <a:rPr lang="en-US" sz="2000" baseline="-25000" dirty="0"/>
              <a:t>2</a:t>
            </a:r>
            <a:r>
              <a:rPr lang="en-US" sz="2000" dirty="0"/>
              <a:t>(A)</a:t>
            </a:r>
          </a:p>
        </p:txBody>
      </p:sp>
      <p:sp>
        <p:nvSpPr>
          <p:cNvPr id="7" name="Content Placeholder 2"/>
          <p:cNvSpPr txBox="1">
            <a:spLocks/>
          </p:cNvSpPr>
          <p:nvPr/>
        </p:nvSpPr>
        <p:spPr bwMode="auto">
          <a:xfrm>
            <a:off x="25146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175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r>
              <a:rPr lang="en-US" sz="2000" dirty="0"/>
              <a:t>W</a:t>
            </a:r>
            <a:r>
              <a:rPr lang="en-US" sz="2000" baseline="-25000" dirty="0"/>
              <a:t>3</a:t>
            </a:r>
            <a:r>
              <a:rPr lang="en-US" sz="2000" dirty="0"/>
              <a:t>(A)</a:t>
            </a:r>
          </a:p>
          <a:p>
            <a:pPr marL="0" indent="0">
              <a:buFontTx/>
              <a:buNone/>
            </a:pPr>
            <a:r>
              <a:rPr lang="en-US" sz="2000" b="1" dirty="0"/>
              <a:t>abort</a:t>
            </a:r>
          </a:p>
        </p:txBody>
      </p:sp>
      <p:sp>
        <p:nvSpPr>
          <p:cNvPr id="8" name="Content Placeholder 2"/>
          <p:cNvSpPr txBox="1">
            <a:spLocks/>
          </p:cNvSpPr>
          <p:nvPr/>
        </p:nvSpPr>
        <p:spPr bwMode="auto">
          <a:xfrm>
            <a:off x="42672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0</a:t>
            </a:r>
          </a:p>
          <a:p>
            <a:pPr marL="0" indent="0">
              <a:buFontTx/>
              <a:buNone/>
            </a:pPr>
            <a:endParaRPr lang="en-US" sz="2000" dirty="0"/>
          </a:p>
          <a:p>
            <a:pPr marL="0" indent="0">
              <a:buFontTx/>
              <a:buNone/>
            </a:pPr>
            <a:endParaRPr lang="en-US" sz="2000" dirty="0"/>
          </a:p>
          <a:p>
            <a:pPr marL="0" indent="0">
              <a:buFontTx/>
              <a:buNone/>
            </a:pPr>
            <a:r>
              <a:rPr lang="en-US" sz="2000" dirty="0"/>
              <a:t>RT=150</a:t>
            </a:r>
          </a:p>
          <a:p>
            <a:pPr marL="0" indent="0">
              <a:buFontTx/>
              <a:buNone/>
            </a:pPr>
            <a:endParaRPr lang="en-US" sz="2000" dirty="0"/>
          </a:p>
          <a:p>
            <a:pPr marL="0" indent="0">
              <a:buFontTx/>
              <a:buNone/>
            </a:pPr>
            <a:endParaRPr lang="en-US" sz="2000" dirty="0"/>
          </a:p>
        </p:txBody>
      </p:sp>
      <p:sp>
        <p:nvSpPr>
          <p:cNvPr id="12" name="Content Placeholder 2"/>
          <p:cNvSpPr txBox="1">
            <a:spLocks/>
          </p:cNvSpPr>
          <p:nvPr/>
        </p:nvSpPr>
        <p:spPr bwMode="auto">
          <a:xfrm>
            <a:off x="33528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225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4</a:t>
            </a:r>
            <a:r>
              <a:rPr lang="en-US" sz="2000" dirty="0"/>
              <a:t>(A)</a:t>
            </a:r>
          </a:p>
        </p:txBody>
      </p:sp>
      <p:cxnSp>
        <p:nvCxnSpPr>
          <p:cNvPr id="14" name="Straight Connector 13"/>
          <p:cNvCxnSpPr/>
          <p:nvPr/>
        </p:nvCxnSpPr>
        <p:spPr bwMode="auto">
          <a:xfrm>
            <a:off x="228600" y="2667000"/>
            <a:ext cx="76200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28600" y="1905000"/>
            <a:ext cx="76200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6002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5146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3528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191000" y="15240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17" name="Content Placeholder 2"/>
          <p:cNvSpPr txBox="1">
            <a:spLocks/>
          </p:cNvSpPr>
          <p:nvPr/>
        </p:nvSpPr>
        <p:spPr bwMode="auto">
          <a:xfrm>
            <a:off x="54102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150</a:t>
            </a:r>
          </a:p>
          <a:p>
            <a:pPr marL="0" indent="0">
              <a:buFontTx/>
              <a:buNone/>
            </a:pPr>
            <a:endParaRPr lang="en-US" sz="2000" baseline="-25000" dirty="0"/>
          </a:p>
          <a:p>
            <a:pPr marL="0" indent="0">
              <a:buFontTx/>
              <a:buNone/>
            </a:pPr>
            <a:endParaRPr lang="en-US" sz="2000" baseline="-25000" dirty="0"/>
          </a:p>
          <a:p>
            <a:pPr marL="0" indent="0">
              <a:buFontTx/>
              <a:buNone/>
            </a:pPr>
            <a:endParaRPr lang="en-US" sz="2000" baseline="-25000" dirty="0"/>
          </a:p>
          <a:p>
            <a:pPr marL="0" indent="0">
              <a:buFontTx/>
              <a:buNone/>
            </a:pPr>
            <a:endParaRPr lang="en-US" sz="2000" dirty="0"/>
          </a:p>
          <a:p>
            <a:pPr marL="0" indent="0">
              <a:buFontTx/>
              <a:buNone/>
            </a:pPr>
            <a:r>
              <a:rPr lang="en-US" sz="2000" dirty="0"/>
              <a:t>Create</a:t>
            </a:r>
          </a:p>
          <a:p>
            <a:pPr marL="0" indent="0">
              <a:buFontTx/>
              <a:buNone/>
            </a:pPr>
            <a:r>
              <a:rPr lang="en-US" sz="2000" dirty="0"/>
              <a:t>RT=200</a:t>
            </a:r>
          </a:p>
          <a:p>
            <a:pPr marL="0" indent="0">
              <a:buFontTx/>
              <a:buNone/>
            </a:pPr>
            <a:endParaRPr lang="en-US" sz="2000" dirty="0"/>
          </a:p>
          <a:p>
            <a:pPr marL="0" indent="0">
              <a:buFontTx/>
              <a:buNone/>
            </a:pPr>
            <a:r>
              <a:rPr lang="en-US" sz="2000" dirty="0"/>
              <a:t>RT=200</a:t>
            </a:r>
          </a:p>
        </p:txBody>
      </p:sp>
      <p:sp>
        <p:nvSpPr>
          <p:cNvPr id="21" name="Content Placeholder 2"/>
          <p:cNvSpPr txBox="1">
            <a:spLocks/>
          </p:cNvSpPr>
          <p:nvPr/>
        </p:nvSpPr>
        <p:spPr bwMode="auto">
          <a:xfrm>
            <a:off x="66294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Create</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RT=225</a:t>
            </a:r>
          </a:p>
          <a:p>
            <a:pPr marL="0" indent="0">
              <a:buFontTx/>
              <a:buNone/>
            </a:pPr>
            <a:endParaRPr lang="en-US" sz="2000" dirty="0"/>
          </a:p>
          <a:p>
            <a:pPr marL="0" indent="0">
              <a:buFontTx/>
              <a:buNone/>
            </a:pPr>
            <a:endParaRPr lang="en-US" sz="2000" baseline="-25000" dirty="0"/>
          </a:p>
          <a:p>
            <a:pPr marL="0" indent="0">
              <a:buFontTx/>
              <a:buNone/>
            </a:pPr>
            <a:endParaRPr lang="en-US" sz="2000" baseline="-25000" dirty="0"/>
          </a:p>
        </p:txBody>
      </p: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35</a:t>
            </a:fld>
            <a:endParaRPr lang="en-US">
              <a:solidFill>
                <a:prstClr val="black"/>
              </a:solidFill>
            </a:endParaRPr>
          </a:p>
        </p:txBody>
      </p:sp>
      <p:sp>
        <p:nvSpPr>
          <p:cNvPr id="9" name="Date Placeholder 8">
            <a:extLst>
              <a:ext uri="{FF2B5EF4-FFF2-40B4-BE49-F238E27FC236}">
                <a16:creationId xmlns:a16="http://schemas.microsoft.com/office/drawing/2014/main" id="{F4F95F45-6714-4845-B6C8-AB5D01E493A2}"/>
              </a:ext>
            </a:extLst>
          </p:cNvPr>
          <p:cNvSpPr>
            <a:spLocks noGrp="1"/>
          </p:cNvSpPr>
          <p:nvPr>
            <p:ph type="dt" sz="half" idx="10"/>
          </p:nvPr>
        </p:nvSpPr>
        <p:spPr/>
        <p:txBody>
          <a:bodyPr/>
          <a:lstStyle/>
          <a:p>
            <a:fld id="{9DA9AD3C-6209-5049-A775-85432A6D8711}" type="datetime4">
              <a:rPr lang="en-US" smtClean="0"/>
              <a:t>February 15, 2022</a:t>
            </a:fld>
            <a:endParaRPr lang="en-US"/>
          </a:p>
        </p:txBody>
      </p:sp>
      <p:sp>
        <p:nvSpPr>
          <p:cNvPr id="22" name="Rectangle 21">
            <a:extLst>
              <a:ext uri="{FF2B5EF4-FFF2-40B4-BE49-F238E27FC236}">
                <a16:creationId xmlns:a16="http://schemas.microsoft.com/office/drawing/2014/main" id="{BD6ECEF1-4F07-C14A-AD71-AF9D802B40AF}"/>
              </a:ext>
            </a:extLst>
          </p:cNvPr>
          <p:cNvSpPr/>
          <p:nvPr/>
        </p:nvSpPr>
        <p:spPr>
          <a:xfrm>
            <a:off x="685800" y="4833122"/>
            <a:ext cx="7617542" cy="150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991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 </a:t>
            </a:r>
            <a:r>
              <a:rPr lang="en-US" dirty="0" err="1"/>
              <a:t>Multiversion</a:t>
            </a:r>
            <a:r>
              <a:rPr lang="en-US" dirty="0"/>
              <a:t> </a:t>
            </a:r>
          </a:p>
        </p:txBody>
      </p:sp>
      <p:sp>
        <p:nvSpPr>
          <p:cNvPr id="3" name="Content Placeholder 2"/>
          <p:cNvSpPr>
            <a:spLocks noGrp="1"/>
          </p:cNvSpPr>
          <p:nvPr>
            <p:ph idx="1"/>
          </p:nvPr>
        </p:nvSpPr>
        <p:spPr>
          <a:xfrm>
            <a:off x="685800" y="1524000"/>
            <a:ext cx="990600" cy="4572000"/>
          </a:xfrm>
        </p:spPr>
        <p:txBody>
          <a:bodyPr/>
          <a:lstStyle/>
          <a:p>
            <a:pPr marL="0" indent="0">
              <a:buNone/>
            </a:pPr>
            <a:r>
              <a:rPr lang="en-US" sz="2000" dirty="0"/>
              <a:t>T</a:t>
            </a:r>
            <a:r>
              <a:rPr lang="en-US" sz="2000" baseline="-25000" dirty="0"/>
              <a:t>1</a:t>
            </a:r>
          </a:p>
          <a:p>
            <a:pPr marL="0" indent="0">
              <a:buNone/>
            </a:pPr>
            <a:r>
              <a:rPr lang="en-US" sz="2000" dirty="0"/>
              <a:t>150</a:t>
            </a:r>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dirty="0"/>
              <a:t>W</a:t>
            </a:r>
            <a:r>
              <a:rPr lang="en-US" sz="2000" baseline="-25000" dirty="0"/>
              <a:t>1</a:t>
            </a:r>
            <a:r>
              <a:rPr lang="en-US" sz="2000" dirty="0"/>
              <a:t>(A)</a:t>
            </a:r>
          </a:p>
        </p:txBody>
      </p:sp>
      <p:sp>
        <p:nvSpPr>
          <p:cNvPr id="6" name="Content Placeholder 2"/>
          <p:cNvSpPr txBox="1">
            <a:spLocks/>
          </p:cNvSpPr>
          <p:nvPr/>
        </p:nvSpPr>
        <p:spPr bwMode="auto">
          <a:xfrm>
            <a:off x="16764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2</a:t>
            </a:r>
            <a:r>
              <a:rPr lang="en-US" sz="2000" dirty="0"/>
              <a:t>(A)</a:t>
            </a:r>
          </a:p>
          <a:p>
            <a:pPr marL="0" indent="0">
              <a:buFontTx/>
              <a:buNone/>
            </a:pPr>
            <a:r>
              <a:rPr lang="en-US" sz="2000" dirty="0"/>
              <a:t>W</a:t>
            </a:r>
            <a:r>
              <a:rPr lang="en-US" sz="2000" baseline="-25000" dirty="0"/>
              <a:t>2</a:t>
            </a:r>
            <a:r>
              <a:rPr lang="en-US" sz="2000" dirty="0"/>
              <a:t>(A)</a:t>
            </a:r>
          </a:p>
        </p:txBody>
      </p:sp>
      <p:sp>
        <p:nvSpPr>
          <p:cNvPr id="7" name="Content Placeholder 2"/>
          <p:cNvSpPr txBox="1">
            <a:spLocks/>
          </p:cNvSpPr>
          <p:nvPr/>
        </p:nvSpPr>
        <p:spPr bwMode="auto">
          <a:xfrm>
            <a:off x="25146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175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r>
              <a:rPr lang="en-US" sz="2000" dirty="0"/>
              <a:t>W</a:t>
            </a:r>
            <a:r>
              <a:rPr lang="en-US" sz="2000" baseline="-25000" dirty="0"/>
              <a:t>3</a:t>
            </a:r>
            <a:r>
              <a:rPr lang="en-US" sz="2000" dirty="0"/>
              <a:t>(A)</a:t>
            </a:r>
          </a:p>
          <a:p>
            <a:pPr marL="0" indent="0">
              <a:buFontTx/>
              <a:buNone/>
            </a:pPr>
            <a:r>
              <a:rPr lang="en-US" sz="2000" b="1" dirty="0"/>
              <a:t>abort</a:t>
            </a:r>
          </a:p>
        </p:txBody>
      </p:sp>
      <p:sp>
        <p:nvSpPr>
          <p:cNvPr id="8" name="Content Placeholder 2"/>
          <p:cNvSpPr txBox="1">
            <a:spLocks/>
          </p:cNvSpPr>
          <p:nvPr/>
        </p:nvSpPr>
        <p:spPr bwMode="auto">
          <a:xfrm>
            <a:off x="42672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0</a:t>
            </a:r>
          </a:p>
          <a:p>
            <a:pPr marL="0" indent="0">
              <a:buFontTx/>
              <a:buNone/>
            </a:pPr>
            <a:endParaRPr lang="en-US" sz="2000" dirty="0"/>
          </a:p>
          <a:p>
            <a:pPr marL="0" indent="0">
              <a:buFontTx/>
              <a:buNone/>
            </a:pPr>
            <a:endParaRPr lang="en-US" sz="2000" dirty="0"/>
          </a:p>
          <a:p>
            <a:pPr marL="0" indent="0">
              <a:buFontTx/>
              <a:buNone/>
            </a:pPr>
            <a:r>
              <a:rPr lang="en-US" sz="2000" dirty="0"/>
              <a:t>RT=150</a:t>
            </a:r>
          </a:p>
          <a:p>
            <a:pPr marL="0" indent="0">
              <a:buFontTx/>
              <a:buNone/>
            </a:pPr>
            <a:endParaRPr lang="en-US" sz="2000" dirty="0"/>
          </a:p>
          <a:p>
            <a:pPr marL="0" indent="0">
              <a:buFontTx/>
              <a:buNone/>
            </a:pPr>
            <a:endParaRPr lang="en-US" sz="2000" dirty="0"/>
          </a:p>
        </p:txBody>
      </p:sp>
      <p:sp>
        <p:nvSpPr>
          <p:cNvPr id="12" name="Content Placeholder 2"/>
          <p:cNvSpPr txBox="1">
            <a:spLocks/>
          </p:cNvSpPr>
          <p:nvPr/>
        </p:nvSpPr>
        <p:spPr bwMode="auto">
          <a:xfrm>
            <a:off x="3352800" y="15240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225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4</a:t>
            </a:r>
            <a:r>
              <a:rPr lang="en-US" sz="2000" dirty="0"/>
              <a:t>(A)</a:t>
            </a:r>
          </a:p>
        </p:txBody>
      </p:sp>
      <p:cxnSp>
        <p:nvCxnSpPr>
          <p:cNvPr id="14" name="Straight Connector 13"/>
          <p:cNvCxnSpPr/>
          <p:nvPr/>
        </p:nvCxnSpPr>
        <p:spPr bwMode="auto">
          <a:xfrm>
            <a:off x="228600" y="2667000"/>
            <a:ext cx="76200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28600" y="1905000"/>
            <a:ext cx="76200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6002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5146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352800" y="15240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191000" y="15240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17" name="Content Placeholder 2"/>
          <p:cNvSpPr txBox="1">
            <a:spLocks/>
          </p:cNvSpPr>
          <p:nvPr/>
        </p:nvSpPr>
        <p:spPr bwMode="auto">
          <a:xfrm>
            <a:off x="54102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150</a:t>
            </a:r>
          </a:p>
          <a:p>
            <a:pPr marL="0" indent="0">
              <a:buFontTx/>
              <a:buNone/>
            </a:pPr>
            <a:endParaRPr lang="en-US" sz="2000" baseline="-25000" dirty="0"/>
          </a:p>
          <a:p>
            <a:pPr marL="0" indent="0">
              <a:buFontTx/>
              <a:buNone/>
            </a:pPr>
            <a:endParaRPr lang="en-US" sz="2000" baseline="-25000" dirty="0"/>
          </a:p>
          <a:p>
            <a:pPr marL="0" indent="0">
              <a:buFontTx/>
              <a:buNone/>
            </a:pPr>
            <a:endParaRPr lang="en-US" sz="2000" baseline="-25000" dirty="0"/>
          </a:p>
          <a:p>
            <a:pPr marL="0" indent="0">
              <a:buFontTx/>
              <a:buNone/>
            </a:pPr>
            <a:endParaRPr lang="en-US" sz="2000" dirty="0"/>
          </a:p>
          <a:p>
            <a:pPr marL="0" indent="0">
              <a:buFontTx/>
              <a:buNone/>
            </a:pPr>
            <a:r>
              <a:rPr lang="en-US" sz="2000" dirty="0"/>
              <a:t>Create</a:t>
            </a:r>
          </a:p>
          <a:p>
            <a:pPr marL="0" indent="0">
              <a:buFontTx/>
              <a:buNone/>
            </a:pPr>
            <a:r>
              <a:rPr lang="en-US" sz="2000" dirty="0"/>
              <a:t>RT=200</a:t>
            </a:r>
          </a:p>
          <a:p>
            <a:pPr marL="0" indent="0">
              <a:buFontTx/>
              <a:buNone/>
            </a:pPr>
            <a:endParaRPr lang="en-US" sz="2000" dirty="0"/>
          </a:p>
          <a:p>
            <a:pPr marL="0" indent="0">
              <a:buFontTx/>
              <a:buNone/>
            </a:pPr>
            <a:r>
              <a:rPr lang="en-US" sz="2000" dirty="0"/>
              <a:t>RT=200</a:t>
            </a:r>
          </a:p>
        </p:txBody>
      </p:sp>
      <p:sp>
        <p:nvSpPr>
          <p:cNvPr id="21" name="Content Placeholder 2"/>
          <p:cNvSpPr txBox="1">
            <a:spLocks/>
          </p:cNvSpPr>
          <p:nvPr/>
        </p:nvSpPr>
        <p:spPr bwMode="auto">
          <a:xfrm>
            <a:off x="6629400" y="15240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200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Create</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RT=225</a:t>
            </a:r>
          </a:p>
          <a:p>
            <a:pPr marL="0" indent="0">
              <a:buFontTx/>
              <a:buNone/>
            </a:pPr>
            <a:endParaRPr lang="en-US" sz="2000" dirty="0"/>
          </a:p>
          <a:p>
            <a:pPr marL="0" indent="0">
              <a:buFontTx/>
              <a:buNone/>
            </a:pPr>
            <a:endParaRPr lang="en-US" sz="2000" baseline="-25000" dirty="0"/>
          </a:p>
          <a:p>
            <a:pPr marL="0" indent="0">
              <a:buFontTx/>
              <a:buNone/>
            </a:pPr>
            <a:endParaRPr lang="en-US" sz="2000" baseline="-25000" dirty="0"/>
          </a:p>
        </p:txBody>
      </p: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36</a:t>
            </a:fld>
            <a:endParaRPr lang="en-US">
              <a:solidFill>
                <a:prstClr val="black"/>
              </a:solidFill>
            </a:endParaRPr>
          </a:p>
        </p:txBody>
      </p:sp>
      <p:sp>
        <p:nvSpPr>
          <p:cNvPr id="9" name="Rectangle 8">
            <a:extLst>
              <a:ext uri="{FF2B5EF4-FFF2-40B4-BE49-F238E27FC236}">
                <a16:creationId xmlns:a16="http://schemas.microsoft.com/office/drawing/2014/main" id="{0F33E071-3440-6A4D-9A68-965EAD18D017}"/>
              </a:ext>
            </a:extLst>
          </p:cNvPr>
          <p:cNvSpPr/>
          <p:nvPr/>
        </p:nvSpPr>
        <p:spPr>
          <a:xfrm>
            <a:off x="2400323" y="1905000"/>
            <a:ext cx="838185" cy="457194"/>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indent="0" algn="ctr" eaLnBrk="1" hangingPunct="1">
              <a:buNone/>
            </a:pPr>
            <a:endParaRPr lang="en-US" dirty="0">
              <a:latin typeface="+mn-lt"/>
            </a:endParaRPr>
          </a:p>
        </p:txBody>
      </p:sp>
      <p:sp>
        <p:nvSpPr>
          <p:cNvPr id="22" name="Rectangle 21">
            <a:extLst>
              <a:ext uri="{FF2B5EF4-FFF2-40B4-BE49-F238E27FC236}">
                <a16:creationId xmlns:a16="http://schemas.microsoft.com/office/drawing/2014/main" id="{05F1199B-EE48-EE4B-A6AA-B6927A369758}"/>
              </a:ext>
            </a:extLst>
          </p:cNvPr>
          <p:cNvSpPr/>
          <p:nvPr/>
        </p:nvSpPr>
        <p:spPr>
          <a:xfrm>
            <a:off x="5408420" y="4038600"/>
            <a:ext cx="1144780" cy="457194"/>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indent="0" algn="ctr" eaLnBrk="1" hangingPunct="1">
              <a:buNone/>
            </a:pPr>
            <a:endParaRPr lang="en-US" dirty="0">
              <a:latin typeface="+mn-lt"/>
            </a:endParaRPr>
          </a:p>
        </p:txBody>
      </p:sp>
      <p:sp>
        <p:nvSpPr>
          <p:cNvPr id="10" name="Date Placeholder 9">
            <a:extLst>
              <a:ext uri="{FF2B5EF4-FFF2-40B4-BE49-F238E27FC236}">
                <a16:creationId xmlns:a16="http://schemas.microsoft.com/office/drawing/2014/main" id="{D59D2BD4-3D09-414B-9498-EF5AC241745D}"/>
              </a:ext>
            </a:extLst>
          </p:cNvPr>
          <p:cNvSpPr>
            <a:spLocks noGrp="1"/>
          </p:cNvSpPr>
          <p:nvPr>
            <p:ph type="dt" sz="half" idx="10"/>
          </p:nvPr>
        </p:nvSpPr>
        <p:spPr/>
        <p:txBody>
          <a:bodyPr/>
          <a:lstStyle/>
          <a:p>
            <a:fld id="{3546E7F6-792C-6545-BCB4-8A59125F29C6}" type="datetime4">
              <a:rPr lang="en-US" smtClean="0"/>
              <a:t>February 15, 2022</a:t>
            </a:fld>
            <a:endParaRPr lang="en-US"/>
          </a:p>
        </p:txBody>
      </p:sp>
      <p:sp>
        <p:nvSpPr>
          <p:cNvPr id="23" name="Rectangle 22">
            <a:extLst>
              <a:ext uri="{FF2B5EF4-FFF2-40B4-BE49-F238E27FC236}">
                <a16:creationId xmlns:a16="http://schemas.microsoft.com/office/drawing/2014/main" id="{8575AA37-D5E0-944B-A422-6A825CED4355}"/>
              </a:ext>
            </a:extLst>
          </p:cNvPr>
          <p:cNvSpPr/>
          <p:nvPr/>
        </p:nvSpPr>
        <p:spPr>
          <a:xfrm>
            <a:off x="685800" y="4833122"/>
            <a:ext cx="7617542" cy="150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78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bwMode="auto">
          <a:xfrm>
            <a:off x="35052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5</a:t>
            </a:r>
          </a:p>
          <a:p>
            <a:pPr marL="0" indent="0">
              <a:buFontTx/>
              <a:buNone/>
            </a:pPr>
            <a:r>
              <a:rPr lang="en-US" sz="2000" dirty="0"/>
              <a:t>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5</a:t>
            </a:r>
            <a:r>
              <a:rPr lang="en-US" sz="2000" dirty="0"/>
              <a:t>(A)</a:t>
            </a:r>
          </a:p>
          <a:p>
            <a:pPr marL="0" indent="0">
              <a:buFontTx/>
              <a:buNone/>
            </a:pPr>
            <a:r>
              <a:rPr lang="en-US" sz="2000" dirty="0"/>
              <a:t>W</a:t>
            </a:r>
            <a:r>
              <a:rPr lang="en-US" sz="2000" baseline="-25000" dirty="0"/>
              <a:t>5</a:t>
            </a:r>
            <a:r>
              <a:rPr lang="en-US" sz="2000" dirty="0"/>
              <a:t>(A)</a:t>
            </a:r>
          </a:p>
        </p:txBody>
      </p:sp>
      <p:sp>
        <p:nvSpPr>
          <p:cNvPr id="2" name="Title 1"/>
          <p:cNvSpPr>
            <a:spLocks noGrp="1"/>
          </p:cNvSpPr>
          <p:nvPr>
            <p:ph type="title"/>
          </p:nvPr>
        </p:nvSpPr>
        <p:spPr>
          <a:xfrm>
            <a:off x="101599" y="26897"/>
            <a:ext cx="9169401" cy="685800"/>
          </a:xfrm>
        </p:spPr>
        <p:txBody>
          <a:bodyPr/>
          <a:lstStyle/>
          <a:p>
            <a:r>
              <a:rPr lang="en-US" dirty="0"/>
              <a:t>Second Example w/ </a:t>
            </a:r>
            <a:r>
              <a:rPr lang="en-US" dirty="0" err="1"/>
              <a:t>Multiversion</a:t>
            </a:r>
            <a:r>
              <a:rPr lang="en-US" dirty="0"/>
              <a:t> </a:t>
            </a:r>
          </a:p>
        </p:txBody>
      </p:sp>
      <p:sp>
        <p:nvSpPr>
          <p:cNvPr id="3" name="Content Placeholder 2"/>
          <p:cNvSpPr>
            <a:spLocks noGrp="1"/>
          </p:cNvSpPr>
          <p:nvPr>
            <p:ph idx="1"/>
          </p:nvPr>
        </p:nvSpPr>
        <p:spPr>
          <a:xfrm>
            <a:off x="76200" y="990600"/>
            <a:ext cx="990600" cy="4572000"/>
          </a:xfrm>
        </p:spPr>
        <p:txBody>
          <a:bodyPr>
            <a:normAutofit lnSpcReduction="10000"/>
          </a:bodyPr>
          <a:lstStyle/>
          <a:p>
            <a:pPr marL="0" indent="0">
              <a:buNone/>
            </a:pPr>
            <a:r>
              <a:rPr lang="en-US" sz="2000" dirty="0"/>
              <a:t>T</a:t>
            </a:r>
            <a:r>
              <a:rPr lang="en-US" sz="2000" baseline="-25000" dirty="0"/>
              <a:t>1</a:t>
            </a:r>
          </a:p>
          <a:p>
            <a:pPr marL="0" indent="0">
              <a:buNone/>
            </a:pPr>
            <a:r>
              <a:rPr lang="en-US" sz="2000" dirty="0"/>
              <a:t>1</a:t>
            </a:r>
          </a:p>
          <a:p>
            <a:pPr marL="0" indent="0">
              <a:buNone/>
            </a:pPr>
            <a:endParaRPr lang="en-US" sz="2000" dirty="0"/>
          </a:p>
          <a:p>
            <a:pPr marL="0" indent="0">
              <a:buNone/>
            </a:pPr>
            <a:r>
              <a:rPr lang="en-US" sz="2000" dirty="0"/>
              <a:t>W1(A)</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dirty="0"/>
              <a:t>C</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6" name="Content Placeholder 2"/>
          <p:cNvSpPr txBox="1">
            <a:spLocks/>
          </p:cNvSpPr>
          <p:nvPr/>
        </p:nvSpPr>
        <p:spPr bwMode="auto">
          <a:xfrm>
            <a:off x="9144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a:t>
            </a:r>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2</a:t>
            </a:r>
            <a:r>
              <a:rPr lang="en-US" sz="2000" dirty="0"/>
              <a:t>(A)</a:t>
            </a:r>
          </a:p>
          <a:p>
            <a:pPr marL="0" indent="0">
              <a:buFontTx/>
              <a:buNone/>
            </a:pPr>
            <a:endParaRPr lang="en-US" sz="2000" dirty="0"/>
          </a:p>
          <a:p>
            <a:pPr marL="0" indent="0">
              <a:buFontTx/>
              <a:buNone/>
            </a:pPr>
            <a:r>
              <a:rPr lang="en-US" sz="2000" dirty="0"/>
              <a:t>W</a:t>
            </a:r>
            <a:r>
              <a:rPr lang="en-US" sz="2000" baseline="-25000" dirty="0"/>
              <a:t>2</a:t>
            </a:r>
            <a:r>
              <a:rPr lang="en-US" sz="2000" dirty="0"/>
              <a:t>(A)</a:t>
            </a:r>
          </a:p>
          <a:p>
            <a:pPr marL="0" indent="0">
              <a:buFontTx/>
              <a:buNone/>
            </a:pPr>
            <a:r>
              <a:rPr lang="en-US" sz="2000" b="1" dirty="0"/>
              <a:t>abort</a:t>
            </a:r>
          </a:p>
          <a:p>
            <a:pPr marL="0" indent="0">
              <a:buFontTx/>
              <a:buNone/>
            </a:pPr>
            <a:endParaRPr lang="en-US" sz="2000" dirty="0"/>
          </a:p>
          <a:p>
            <a:pPr marL="0" indent="0">
              <a:buFontTx/>
              <a:buNone/>
            </a:pPr>
            <a:endParaRPr lang="en-US" sz="2000" dirty="0"/>
          </a:p>
          <a:p>
            <a:pPr marL="0" indent="0">
              <a:buFontTx/>
              <a:buNone/>
            </a:pPr>
            <a:endParaRPr lang="en-US" sz="2000" dirty="0"/>
          </a:p>
        </p:txBody>
      </p:sp>
      <p:sp>
        <p:nvSpPr>
          <p:cNvPr id="7" name="Content Placeholder 2"/>
          <p:cNvSpPr txBox="1">
            <a:spLocks/>
          </p:cNvSpPr>
          <p:nvPr/>
        </p:nvSpPr>
        <p:spPr bwMode="auto">
          <a:xfrm>
            <a:off x="18288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p:txBody>
      </p:sp>
      <p:sp>
        <p:nvSpPr>
          <p:cNvPr id="8" name="Content Placeholder 2"/>
          <p:cNvSpPr txBox="1">
            <a:spLocks/>
          </p:cNvSpPr>
          <p:nvPr/>
        </p:nvSpPr>
        <p:spPr bwMode="auto">
          <a:xfrm>
            <a:off x="43434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X</a:t>
            </a:r>
          </a:p>
        </p:txBody>
      </p:sp>
      <p:sp>
        <p:nvSpPr>
          <p:cNvPr id="12" name="Content Placeholder 2"/>
          <p:cNvSpPr txBox="1">
            <a:spLocks/>
          </p:cNvSpPr>
          <p:nvPr/>
        </p:nvSpPr>
        <p:spPr bwMode="auto">
          <a:xfrm>
            <a:off x="26670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4</a:t>
            </a:r>
          </a:p>
          <a:p>
            <a:pPr marL="0" indent="0">
              <a:buFontTx/>
              <a:buNone/>
            </a:pPr>
            <a:r>
              <a:rPr lang="en-US" sz="2000" dirty="0"/>
              <a:t>W</a:t>
            </a:r>
            <a:r>
              <a:rPr lang="en-US" sz="2000" baseline="-25000" dirty="0"/>
              <a:t>4</a:t>
            </a:r>
            <a:r>
              <a:rPr lang="en-US" sz="2000" dirty="0"/>
              <a:t>(A)</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4</a:t>
            </a:r>
            <a:r>
              <a:rPr lang="en-US" sz="2000" dirty="0"/>
              <a:t>(A)</a:t>
            </a:r>
          </a:p>
        </p:txBody>
      </p:sp>
      <p:cxnSp>
        <p:nvCxnSpPr>
          <p:cNvPr id="14" name="Straight Connector 13"/>
          <p:cNvCxnSpPr/>
          <p:nvPr/>
        </p:nvCxnSpPr>
        <p:spPr bwMode="auto">
          <a:xfrm>
            <a:off x="76200" y="1752600"/>
            <a:ext cx="88392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6200" y="1371600"/>
            <a:ext cx="8839200" cy="0"/>
          </a:xfrm>
          <a:prstGeom prst="line">
            <a:avLst/>
          </a:prstGeom>
          <a:noFill/>
          <a:ln w="9525" cap="flat" cmpd="sng" algn="ctr">
            <a:solidFill>
              <a:schemeClr val="tx1"/>
            </a:solidFill>
            <a:prstDash val="solid"/>
            <a:round/>
            <a:headEnd type="none" w="med" len="med"/>
            <a:tailEnd type="none" w="med" len="med"/>
          </a:ln>
          <a:effectLst/>
        </p:spPr>
      </p:cxnSp>
      <p:sp>
        <p:nvSpPr>
          <p:cNvPr id="17" name="Content Placeholder 2"/>
          <p:cNvSpPr txBox="1">
            <a:spLocks/>
          </p:cNvSpPr>
          <p:nvPr/>
        </p:nvSpPr>
        <p:spPr bwMode="auto">
          <a:xfrm>
            <a:off x="48006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1</a:t>
            </a:r>
          </a:p>
          <a:p>
            <a:pPr marL="0" indent="0">
              <a:buFontTx/>
              <a:buNone/>
            </a:pPr>
            <a:endParaRPr lang="en-US" sz="2000" baseline="-25000" dirty="0"/>
          </a:p>
          <a:p>
            <a:pPr marL="0" indent="0">
              <a:buFontTx/>
              <a:buNone/>
            </a:pPr>
            <a:endParaRPr lang="en-US" sz="2000" baseline="-25000" dirty="0"/>
          </a:p>
          <a:p>
            <a:pPr marL="0" indent="0">
              <a:buFontTx/>
              <a:buNone/>
            </a:pPr>
            <a:endParaRPr lang="en-US" sz="2000" baseline="-25000" dirty="0"/>
          </a:p>
          <a:p>
            <a:pPr marL="0" indent="0">
              <a:buFontTx/>
              <a:buNone/>
            </a:pPr>
            <a:r>
              <a:rPr lang="en-US" sz="2000" dirty="0"/>
              <a:t>Create</a:t>
            </a:r>
          </a:p>
          <a:p>
            <a:pPr marL="0" indent="0">
              <a:buFontTx/>
              <a:buNone/>
            </a:pPr>
            <a:r>
              <a:rPr lang="en-US" sz="2000" dirty="0"/>
              <a:t>RT=2</a:t>
            </a:r>
          </a:p>
          <a:p>
            <a:pPr marL="0" indent="0">
              <a:buFontTx/>
              <a:buNone/>
            </a:pPr>
            <a:r>
              <a:rPr lang="en-US" sz="2000" dirty="0"/>
              <a:t>RT=3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RT=3</a:t>
            </a:r>
          </a:p>
          <a:p>
            <a:pPr marL="0" indent="0">
              <a:buFontTx/>
              <a:buNone/>
            </a:pPr>
            <a:endParaRPr lang="en-US" sz="2000" dirty="0"/>
          </a:p>
          <a:p>
            <a:pPr marL="0" indent="0">
              <a:buFontTx/>
              <a:buNone/>
            </a:pPr>
            <a:r>
              <a:rPr lang="en-US" sz="2000" dirty="0"/>
              <a:t>X</a:t>
            </a:r>
          </a:p>
          <a:p>
            <a:pPr marL="0" indent="0">
              <a:buFontTx/>
              <a:buNone/>
            </a:pPr>
            <a:endParaRPr lang="en-US" sz="2000" dirty="0"/>
          </a:p>
          <a:p>
            <a:pPr marL="0" indent="0">
              <a:buFontTx/>
              <a:buNone/>
            </a:pPr>
            <a:endParaRPr lang="en-US" sz="2000" dirty="0"/>
          </a:p>
        </p:txBody>
      </p:sp>
      <p:sp>
        <p:nvSpPr>
          <p:cNvPr id="21" name="Content Placeholder 2"/>
          <p:cNvSpPr txBox="1">
            <a:spLocks/>
          </p:cNvSpPr>
          <p:nvPr/>
        </p:nvSpPr>
        <p:spPr bwMode="auto">
          <a:xfrm>
            <a:off x="55626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2</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baseline="-25000" dirty="0"/>
          </a:p>
          <a:p>
            <a:pPr marL="0" indent="0">
              <a:buFontTx/>
              <a:buNone/>
            </a:pPr>
            <a:endParaRPr lang="en-US" sz="2000" baseline="-25000" dirty="0"/>
          </a:p>
        </p:txBody>
      </p: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37</a:t>
            </a:fld>
            <a:endParaRPr lang="en-US">
              <a:solidFill>
                <a:prstClr val="black"/>
              </a:solidFill>
            </a:endParaRPr>
          </a:p>
        </p:txBody>
      </p:sp>
      <p:sp>
        <p:nvSpPr>
          <p:cNvPr id="22" name="Content Placeholder 2"/>
          <p:cNvSpPr txBox="1">
            <a:spLocks/>
          </p:cNvSpPr>
          <p:nvPr/>
        </p:nvSpPr>
        <p:spPr bwMode="auto">
          <a:xfrm>
            <a:off x="64008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p:txBody>
      </p:sp>
      <p:sp>
        <p:nvSpPr>
          <p:cNvPr id="24" name="Content Placeholder 2"/>
          <p:cNvSpPr txBox="1">
            <a:spLocks/>
          </p:cNvSpPr>
          <p:nvPr/>
        </p:nvSpPr>
        <p:spPr bwMode="auto">
          <a:xfrm>
            <a:off x="72390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4</a:t>
            </a:r>
          </a:p>
          <a:p>
            <a:pPr marL="0" indent="0">
              <a:buFontTx/>
              <a:buNone/>
            </a:pPr>
            <a:endParaRPr lang="en-US" sz="2000" dirty="0"/>
          </a:p>
          <a:p>
            <a:pPr marL="0" indent="0">
              <a:buFontTx/>
              <a:buNone/>
            </a:pPr>
            <a:r>
              <a:rPr lang="en-US" sz="2000" dirty="0"/>
              <a:t>Create</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RT=5</a:t>
            </a:r>
          </a:p>
          <a:p>
            <a:pPr marL="0" indent="0">
              <a:buFontTx/>
              <a:buNone/>
            </a:pPr>
            <a:endParaRPr lang="en-US" sz="2000" baseline="-25000" dirty="0"/>
          </a:p>
          <a:p>
            <a:pPr marL="0" indent="0">
              <a:buNone/>
            </a:pPr>
            <a:r>
              <a:rPr lang="en-US" sz="2000" dirty="0"/>
              <a:t>RT=5</a:t>
            </a:r>
          </a:p>
          <a:p>
            <a:pPr marL="0" indent="0">
              <a:buFontTx/>
              <a:buNone/>
            </a:pPr>
            <a:endParaRPr lang="en-US" sz="2000" baseline="-25000" dirty="0"/>
          </a:p>
          <a:p>
            <a:pPr marL="0" indent="0">
              <a:buFontTx/>
              <a:buNone/>
            </a:pPr>
            <a:endParaRPr lang="en-US" sz="2000" baseline="-25000" dirty="0"/>
          </a:p>
        </p:txBody>
      </p:sp>
      <p:sp>
        <p:nvSpPr>
          <p:cNvPr id="25" name="Content Placeholder 2"/>
          <p:cNvSpPr txBox="1">
            <a:spLocks/>
          </p:cNvSpPr>
          <p:nvPr/>
        </p:nvSpPr>
        <p:spPr bwMode="auto">
          <a:xfrm>
            <a:off x="80010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Create</a:t>
            </a:r>
          </a:p>
          <a:p>
            <a:pPr marL="0" indent="0">
              <a:buFontTx/>
              <a:buNone/>
            </a:pPr>
            <a:endParaRPr lang="en-US" sz="2000" baseline="-25000" dirty="0"/>
          </a:p>
          <a:p>
            <a:pPr marL="0" indent="0">
              <a:buFontTx/>
              <a:buNone/>
            </a:pPr>
            <a:endParaRPr lang="en-US" sz="2000" baseline="-25000" dirty="0"/>
          </a:p>
        </p:txBody>
      </p:sp>
      <p:sp>
        <p:nvSpPr>
          <p:cNvPr id="28" name="Rectangle 27"/>
          <p:cNvSpPr/>
          <p:nvPr/>
        </p:nvSpPr>
        <p:spPr>
          <a:xfrm>
            <a:off x="7315200" y="17526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29" name="Rectangle 28"/>
          <p:cNvSpPr/>
          <p:nvPr/>
        </p:nvSpPr>
        <p:spPr>
          <a:xfrm>
            <a:off x="76200" y="21336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0" name="Rectangle 29"/>
          <p:cNvSpPr/>
          <p:nvPr/>
        </p:nvSpPr>
        <p:spPr>
          <a:xfrm>
            <a:off x="4876800" y="2057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1" name="Rectangle 30"/>
          <p:cNvSpPr/>
          <p:nvPr/>
        </p:nvSpPr>
        <p:spPr>
          <a:xfrm>
            <a:off x="990600" y="25146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2" name="Rectangle 31"/>
          <p:cNvSpPr/>
          <p:nvPr/>
        </p:nvSpPr>
        <p:spPr>
          <a:xfrm>
            <a:off x="4800600" y="2438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3" name="Rectangle 32"/>
          <p:cNvSpPr/>
          <p:nvPr/>
        </p:nvSpPr>
        <p:spPr>
          <a:xfrm>
            <a:off x="1905000" y="2819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4" name="Rectangle 33"/>
          <p:cNvSpPr/>
          <p:nvPr/>
        </p:nvSpPr>
        <p:spPr>
          <a:xfrm>
            <a:off x="4800600" y="2819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5" name="Rectangle 34"/>
          <p:cNvSpPr/>
          <p:nvPr/>
        </p:nvSpPr>
        <p:spPr>
          <a:xfrm>
            <a:off x="990600" y="32766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6" name="Rectangle 35"/>
          <p:cNvSpPr/>
          <p:nvPr/>
        </p:nvSpPr>
        <p:spPr>
          <a:xfrm>
            <a:off x="990600" y="3581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7" name="Rectangle 36"/>
          <p:cNvSpPr/>
          <p:nvPr/>
        </p:nvSpPr>
        <p:spPr>
          <a:xfrm>
            <a:off x="3505200" y="3581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8" name="Rectangle 37"/>
          <p:cNvSpPr/>
          <p:nvPr/>
        </p:nvSpPr>
        <p:spPr>
          <a:xfrm>
            <a:off x="7315200" y="3581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39" name="Rectangle 38"/>
          <p:cNvSpPr/>
          <p:nvPr/>
        </p:nvSpPr>
        <p:spPr>
          <a:xfrm>
            <a:off x="3505200" y="3962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0" name="Rectangle 39"/>
          <p:cNvSpPr/>
          <p:nvPr/>
        </p:nvSpPr>
        <p:spPr>
          <a:xfrm>
            <a:off x="8001000" y="38862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1" name="Rectangle 40"/>
          <p:cNvSpPr/>
          <p:nvPr/>
        </p:nvSpPr>
        <p:spPr>
          <a:xfrm>
            <a:off x="2590800" y="4343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3" name="Rectangle 42"/>
          <p:cNvSpPr/>
          <p:nvPr/>
        </p:nvSpPr>
        <p:spPr>
          <a:xfrm>
            <a:off x="4741" y="46482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4" name="Rectangle 43"/>
          <p:cNvSpPr/>
          <p:nvPr/>
        </p:nvSpPr>
        <p:spPr>
          <a:xfrm>
            <a:off x="4876800" y="46482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5" name="Rectangle 44"/>
          <p:cNvSpPr/>
          <p:nvPr/>
        </p:nvSpPr>
        <p:spPr>
          <a:xfrm>
            <a:off x="76200" y="50292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6" name="Rectangle 45"/>
          <p:cNvSpPr/>
          <p:nvPr/>
        </p:nvSpPr>
        <p:spPr>
          <a:xfrm>
            <a:off x="4267200" y="50292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7" name="Rectangle 46"/>
          <p:cNvSpPr/>
          <p:nvPr/>
        </p:nvSpPr>
        <p:spPr>
          <a:xfrm>
            <a:off x="1828800" y="54102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48" name="Rectangle 47"/>
          <p:cNvSpPr/>
          <p:nvPr/>
        </p:nvSpPr>
        <p:spPr>
          <a:xfrm>
            <a:off x="4800600" y="54864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cxnSp>
        <p:nvCxnSpPr>
          <p:cNvPr id="16" name="Straight Connector 15"/>
          <p:cNvCxnSpPr/>
          <p:nvPr/>
        </p:nvCxnSpPr>
        <p:spPr bwMode="auto">
          <a:xfrm>
            <a:off x="9144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8288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26670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35052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267200" y="9906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49" name="Rectangle 48"/>
          <p:cNvSpPr/>
          <p:nvPr/>
        </p:nvSpPr>
        <p:spPr>
          <a:xfrm>
            <a:off x="7239000" y="4191000"/>
            <a:ext cx="838200" cy="381000"/>
          </a:xfrm>
          <a:prstGeom prst="rect">
            <a:avLst/>
          </a:prstGeom>
          <a:solidFill>
            <a:schemeClr val="bg1"/>
          </a:solidFill>
          <a:ln>
            <a:solidFill>
              <a:schemeClr val="bg1"/>
            </a:solidFill>
          </a:ln>
          <a:effectLst/>
        </p:spPr>
        <p:txBody>
          <a:bodyPr wrap="square" rtlCol="0" anchor="ctr">
            <a:spAutoFit/>
          </a:bodyPr>
          <a:lstStyle/>
          <a:p>
            <a:pPr marL="0" indent="0" algn="ctr" eaLnBrk="1" hangingPunct="1">
              <a:buNone/>
            </a:pPr>
            <a:endParaRPr lang="en-US" dirty="0">
              <a:latin typeface="+mn-lt"/>
            </a:endParaRPr>
          </a:p>
        </p:txBody>
      </p:sp>
      <p:sp>
        <p:nvSpPr>
          <p:cNvPr id="9" name="Date Placeholder 8">
            <a:extLst>
              <a:ext uri="{FF2B5EF4-FFF2-40B4-BE49-F238E27FC236}">
                <a16:creationId xmlns:a16="http://schemas.microsoft.com/office/drawing/2014/main" id="{151D0BA7-435D-4840-A234-3801075BC37D}"/>
              </a:ext>
            </a:extLst>
          </p:cNvPr>
          <p:cNvSpPr>
            <a:spLocks noGrp="1"/>
          </p:cNvSpPr>
          <p:nvPr>
            <p:ph type="dt" sz="half" idx="10"/>
          </p:nvPr>
        </p:nvSpPr>
        <p:spPr/>
        <p:txBody>
          <a:bodyPr/>
          <a:lstStyle/>
          <a:p>
            <a:fld id="{42E45B1B-D730-644A-BA53-B69547E7F5BA}" type="datetime4">
              <a:rPr lang="en-US" smtClean="0"/>
              <a:t>February 15, 2022</a:t>
            </a:fld>
            <a:endParaRPr lang="en-US"/>
          </a:p>
        </p:txBody>
      </p:sp>
    </p:spTree>
    <p:extLst>
      <p:ext uri="{BB962C8B-B14F-4D97-AF65-F5344CB8AC3E}">
        <p14:creationId xmlns:p14="http://schemas.microsoft.com/office/powerpoint/2010/main" val="199899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48" grpId="0" animBg="1"/>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991100"/>
            <a:ext cx="7772400" cy="1143000"/>
          </a:xfrm>
        </p:spPr>
        <p:txBody>
          <a:bodyPr/>
          <a:lstStyle/>
          <a:p>
            <a:r>
              <a:rPr lang="en-US" sz="2000" dirty="0">
                <a:solidFill>
                  <a:schemeClr val="tx1"/>
                </a:solidFill>
              </a:rPr>
              <a:t>X means that we can delete this version</a:t>
            </a:r>
          </a:p>
        </p:txBody>
      </p:sp>
      <p:sp>
        <p:nvSpPr>
          <p:cNvPr id="3" name="Content Placeholder 2"/>
          <p:cNvSpPr>
            <a:spLocks noGrp="1"/>
          </p:cNvSpPr>
          <p:nvPr>
            <p:ph idx="1"/>
          </p:nvPr>
        </p:nvSpPr>
        <p:spPr>
          <a:xfrm>
            <a:off x="76200" y="990600"/>
            <a:ext cx="990600" cy="4572000"/>
          </a:xfrm>
        </p:spPr>
        <p:txBody>
          <a:bodyPr>
            <a:normAutofit lnSpcReduction="10000"/>
          </a:bodyPr>
          <a:lstStyle/>
          <a:p>
            <a:pPr marL="0" indent="0">
              <a:buNone/>
            </a:pPr>
            <a:r>
              <a:rPr lang="en-US" sz="2000" dirty="0"/>
              <a:t>T</a:t>
            </a:r>
            <a:r>
              <a:rPr lang="en-US" sz="2000" baseline="-25000" dirty="0"/>
              <a:t>1</a:t>
            </a:r>
          </a:p>
          <a:p>
            <a:pPr marL="0" indent="0">
              <a:buNone/>
            </a:pPr>
            <a:r>
              <a:rPr lang="en-US" sz="2000" dirty="0"/>
              <a:t>1</a:t>
            </a:r>
          </a:p>
          <a:p>
            <a:pPr marL="0" indent="0">
              <a:buNone/>
            </a:pPr>
            <a:endParaRPr lang="en-US" sz="2000" dirty="0"/>
          </a:p>
          <a:p>
            <a:pPr marL="0" indent="0">
              <a:buNone/>
            </a:pPr>
            <a:r>
              <a:rPr lang="en-US" sz="2000" dirty="0"/>
              <a:t>W1(A)</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R</a:t>
            </a:r>
            <a:r>
              <a:rPr lang="en-US" sz="2000" baseline="-25000" dirty="0"/>
              <a:t>1</a:t>
            </a:r>
            <a:r>
              <a:rPr lang="en-US" sz="2000" dirty="0"/>
              <a:t>(A)</a:t>
            </a:r>
          </a:p>
          <a:p>
            <a:pPr marL="0" indent="0">
              <a:buNone/>
            </a:pPr>
            <a:r>
              <a:rPr lang="en-US" sz="2000" dirty="0"/>
              <a:t>C</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6" name="Content Placeholder 2"/>
          <p:cNvSpPr txBox="1">
            <a:spLocks/>
          </p:cNvSpPr>
          <p:nvPr/>
        </p:nvSpPr>
        <p:spPr bwMode="auto">
          <a:xfrm>
            <a:off x="9144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2</a:t>
            </a:r>
          </a:p>
          <a:p>
            <a:pPr marL="0" indent="0">
              <a:buFontTx/>
              <a:buNone/>
            </a:pPr>
            <a:r>
              <a:rPr lang="en-US" sz="2000" dirty="0"/>
              <a:t>2</a:t>
            </a:r>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2</a:t>
            </a:r>
            <a:r>
              <a:rPr lang="en-US" sz="2000" dirty="0"/>
              <a:t>(A)</a:t>
            </a:r>
          </a:p>
          <a:p>
            <a:pPr marL="0" indent="0">
              <a:buFontTx/>
              <a:buNone/>
            </a:pPr>
            <a:endParaRPr lang="en-US" sz="2000" dirty="0"/>
          </a:p>
          <a:p>
            <a:pPr marL="0" indent="0">
              <a:buFontTx/>
              <a:buNone/>
            </a:pPr>
            <a:r>
              <a:rPr lang="en-US" sz="2000" dirty="0"/>
              <a:t>W</a:t>
            </a:r>
            <a:r>
              <a:rPr lang="en-US" sz="2000" baseline="-25000" dirty="0"/>
              <a:t>2</a:t>
            </a:r>
            <a:r>
              <a:rPr lang="en-US" sz="2000" dirty="0"/>
              <a:t>(A)</a:t>
            </a:r>
          </a:p>
          <a:p>
            <a:pPr marL="0" indent="0">
              <a:buFontTx/>
              <a:buNone/>
            </a:pPr>
            <a:r>
              <a:rPr lang="en-US" sz="2000" b="1" dirty="0"/>
              <a:t>abort</a:t>
            </a:r>
          </a:p>
          <a:p>
            <a:pPr marL="0" indent="0">
              <a:buFontTx/>
              <a:buNone/>
            </a:pPr>
            <a:endParaRPr lang="en-US" sz="2000" dirty="0"/>
          </a:p>
          <a:p>
            <a:pPr marL="0" indent="0">
              <a:buFontTx/>
              <a:buNone/>
            </a:pPr>
            <a:endParaRPr lang="en-US" sz="2000" dirty="0"/>
          </a:p>
          <a:p>
            <a:pPr marL="0" indent="0">
              <a:buFontTx/>
              <a:buNone/>
            </a:pPr>
            <a:endParaRPr lang="en-US" sz="2000" dirty="0"/>
          </a:p>
        </p:txBody>
      </p:sp>
      <p:sp>
        <p:nvSpPr>
          <p:cNvPr id="7" name="Content Placeholder 2"/>
          <p:cNvSpPr txBox="1">
            <a:spLocks/>
          </p:cNvSpPr>
          <p:nvPr/>
        </p:nvSpPr>
        <p:spPr bwMode="auto">
          <a:xfrm>
            <a:off x="18288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3</a:t>
            </a:r>
          </a:p>
          <a:p>
            <a:pPr marL="0" indent="0">
              <a:buFontTx/>
              <a:buNone/>
            </a:pPr>
            <a:r>
              <a:rPr lang="en-US" sz="2000" dirty="0"/>
              <a: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3</a:t>
            </a:r>
            <a:r>
              <a:rPr lang="en-US" sz="2000" dirty="0"/>
              <a:t>(A)</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p:txBody>
      </p:sp>
      <p:sp>
        <p:nvSpPr>
          <p:cNvPr id="8" name="Content Placeholder 2"/>
          <p:cNvSpPr txBox="1">
            <a:spLocks/>
          </p:cNvSpPr>
          <p:nvPr/>
        </p:nvSpPr>
        <p:spPr bwMode="auto">
          <a:xfrm>
            <a:off x="43434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0</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X</a:t>
            </a:r>
          </a:p>
        </p:txBody>
      </p:sp>
      <p:sp>
        <p:nvSpPr>
          <p:cNvPr id="12" name="Content Placeholder 2"/>
          <p:cNvSpPr txBox="1">
            <a:spLocks/>
          </p:cNvSpPr>
          <p:nvPr/>
        </p:nvSpPr>
        <p:spPr bwMode="auto">
          <a:xfrm>
            <a:off x="26670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4</a:t>
            </a:r>
          </a:p>
          <a:p>
            <a:pPr marL="0" indent="0">
              <a:buFontTx/>
              <a:buNone/>
            </a:pPr>
            <a:r>
              <a:rPr lang="en-US" sz="2000" dirty="0"/>
              <a:t>4</a:t>
            </a:r>
          </a:p>
          <a:p>
            <a:pPr marL="0" indent="0">
              <a:buFontTx/>
              <a:buNone/>
            </a:pPr>
            <a:r>
              <a:rPr lang="en-US" sz="2000" dirty="0"/>
              <a:t>W</a:t>
            </a:r>
            <a:r>
              <a:rPr lang="en-US" sz="2000" baseline="-25000" dirty="0"/>
              <a:t>4</a:t>
            </a:r>
            <a:r>
              <a:rPr lang="en-US" sz="2000" dirty="0"/>
              <a:t>(A)</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4</a:t>
            </a:r>
            <a:r>
              <a:rPr lang="en-US" sz="2000" dirty="0"/>
              <a:t>(A)</a:t>
            </a:r>
          </a:p>
        </p:txBody>
      </p:sp>
      <p:cxnSp>
        <p:nvCxnSpPr>
          <p:cNvPr id="14" name="Straight Connector 13"/>
          <p:cNvCxnSpPr/>
          <p:nvPr/>
        </p:nvCxnSpPr>
        <p:spPr bwMode="auto">
          <a:xfrm>
            <a:off x="76200" y="1752600"/>
            <a:ext cx="883920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6200" y="1371600"/>
            <a:ext cx="883920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9144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8288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2667000" y="990600"/>
            <a:ext cx="0" cy="457200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267200" y="9906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17" name="Content Placeholder 2"/>
          <p:cNvSpPr txBox="1">
            <a:spLocks/>
          </p:cNvSpPr>
          <p:nvPr/>
        </p:nvSpPr>
        <p:spPr bwMode="auto">
          <a:xfrm>
            <a:off x="48006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1</a:t>
            </a:r>
          </a:p>
          <a:p>
            <a:pPr marL="0" indent="0">
              <a:buFontTx/>
              <a:buNone/>
            </a:pPr>
            <a:endParaRPr lang="en-US" sz="2000" baseline="-25000" dirty="0"/>
          </a:p>
          <a:p>
            <a:pPr marL="0" indent="0">
              <a:buFontTx/>
              <a:buNone/>
            </a:pPr>
            <a:endParaRPr lang="en-US" sz="2000" baseline="-25000" dirty="0"/>
          </a:p>
          <a:p>
            <a:pPr marL="0" indent="0">
              <a:buFontTx/>
              <a:buNone/>
            </a:pPr>
            <a:endParaRPr lang="en-US" sz="2000" baseline="-25000" dirty="0"/>
          </a:p>
          <a:p>
            <a:pPr marL="0" indent="0">
              <a:buFontTx/>
              <a:buNone/>
            </a:pPr>
            <a:r>
              <a:rPr lang="en-US" sz="2000" dirty="0"/>
              <a:t>Create</a:t>
            </a:r>
          </a:p>
          <a:p>
            <a:pPr marL="0" indent="0">
              <a:buFontTx/>
              <a:buNone/>
            </a:pPr>
            <a:r>
              <a:rPr lang="en-US" sz="2000" dirty="0"/>
              <a:t>RT=2</a:t>
            </a:r>
          </a:p>
          <a:p>
            <a:pPr marL="0" indent="0">
              <a:buFontTx/>
              <a:buNone/>
            </a:pPr>
            <a:r>
              <a:rPr lang="en-US" sz="2000" dirty="0"/>
              <a:t>RT=3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RT=3</a:t>
            </a:r>
          </a:p>
          <a:p>
            <a:pPr marL="0" indent="0">
              <a:buFontTx/>
              <a:buNone/>
            </a:pPr>
            <a:endParaRPr lang="en-US" sz="2000" dirty="0"/>
          </a:p>
          <a:p>
            <a:pPr marL="0" indent="0">
              <a:buFontTx/>
              <a:buNone/>
            </a:pPr>
            <a:r>
              <a:rPr lang="en-US" sz="2000" dirty="0"/>
              <a:t>X</a:t>
            </a:r>
          </a:p>
          <a:p>
            <a:pPr marL="0" indent="0">
              <a:buFontTx/>
              <a:buNone/>
            </a:pPr>
            <a:endParaRPr lang="en-US" sz="2000" dirty="0"/>
          </a:p>
          <a:p>
            <a:pPr marL="0" indent="0">
              <a:buFontTx/>
              <a:buNone/>
            </a:pPr>
            <a:endParaRPr lang="en-US" sz="2000" dirty="0"/>
          </a:p>
        </p:txBody>
      </p:sp>
      <p:sp>
        <p:nvSpPr>
          <p:cNvPr id="21" name="Content Placeholder 2"/>
          <p:cNvSpPr txBox="1">
            <a:spLocks/>
          </p:cNvSpPr>
          <p:nvPr/>
        </p:nvSpPr>
        <p:spPr bwMode="auto">
          <a:xfrm>
            <a:off x="55626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2</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baseline="-25000" dirty="0"/>
          </a:p>
          <a:p>
            <a:pPr marL="0" indent="0">
              <a:buFontTx/>
              <a:buNone/>
            </a:pPr>
            <a:endParaRPr lang="en-US" sz="2000" baseline="-25000" dirty="0"/>
          </a:p>
        </p:txBody>
      </p:sp>
      <p:sp>
        <p:nvSpPr>
          <p:cNvPr id="4" name="Footer Placeholder 3"/>
          <p:cNvSpPr>
            <a:spLocks noGrp="1"/>
          </p:cNvSpPr>
          <p:nvPr>
            <p:ph type="ftr" sz="quarter" idx="11"/>
          </p:nvPr>
        </p:nvSpPr>
        <p:spPr/>
        <p:txBody>
          <a:bodyPr/>
          <a:lstStyle/>
          <a:p>
            <a:pPr>
              <a:defRPr/>
            </a:pPr>
            <a:r>
              <a:rPr lang="de-DE"/>
              <a:t>CSE 444 - Winter 2022</a:t>
            </a:r>
            <a:endParaRPr lang="en-US" dirty="0"/>
          </a:p>
        </p:txBody>
      </p:sp>
      <p:sp>
        <p:nvSpPr>
          <p:cNvPr id="5" name="Slide Number Placeholder 4"/>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38</a:t>
            </a:fld>
            <a:endParaRPr lang="en-US">
              <a:solidFill>
                <a:prstClr val="black"/>
              </a:solidFill>
            </a:endParaRPr>
          </a:p>
        </p:txBody>
      </p:sp>
      <p:sp>
        <p:nvSpPr>
          <p:cNvPr id="22" name="Content Placeholder 2"/>
          <p:cNvSpPr txBox="1">
            <a:spLocks/>
          </p:cNvSpPr>
          <p:nvPr/>
        </p:nvSpPr>
        <p:spPr bwMode="auto">
          <a:xfrm>
            <a:off x="64008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3</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p:txBody>
      </p:sp>
      <p:sp>
        <p:nvSpPr>
          <p:cNvPr id="24" name="Content Placeholder 2"/>
          <p:cNvSpPr txBox="1">
            <a:spLocks/>
          </p:cNvSpPr>
          <p:nvPr/>
        </p:nvSpPr>
        <p:spPr bwMode="auto">
          <a:xfrm>
            <a:off x="72390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4</a:t>
            </a:r>
          </a:p>
          <a:p>
            <a:pPr marL="0" indent="0">
              <a:buFontTx/>
              <a:buNone/>
            </a:pPr>
            <a:endParaRPr lang="en-US" sz="2000" dirty="0"/>
          </a:p>
          <a:p>
            <a:pPr marL="0" indent="0">
              <a:buFontTx/>
              <a:buNone/>
            </a:pPr>
            <a:r>
              <a:rPr lang="en-US" sz="2000" dirty="0"/>
              <a:t>Create</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RT=5</a:t>
            </a:r>
          </a:p>
          <a:p>
            <a:pPr marL="0" indent="0">
              <a:buFontTx/>
              <a:buNone/>
            </a:pPr>
            <a:endParaRPr lang="en-US" sz="2000" baseline="-25000" dirty="0"/>
          </a:p>
          <a:p>
            <a:pPr marL="0" indent="0">
              <a:buNone/>
            </a:pPr>
            <a:r>
              <a:rPr lang="en-US" sz="2000" dirty="0"/>
              <a:t>RT=5</a:t>
            </a:r>
          </a:p>
          <a:p>
            <a:pPr marL="0" indent="0">
              <a:buFontTx/>
              <a:buNone/>
            </a:pPr>
            <a:endParaRPr lang="en-US" sz="2000" baseline="-25000" dirty="0"/>
          </a:p>
          <a:p>
            <a:pPr marL="0" indent="0">
              <a:buFontTx/>
              <a:buNone/>
            </a:pPr>
            <a:endParaRPr lang="en-US" sz="2000" baseline="-25000" dirty="0"/>
          </a:p>
        </p:txBody>
      </p:sp>
      <p:sp>
        <p:nvSpPr>
          <p:cNvPr id="25" name="Content Placeholder 2"/>
          <p:cNvSpPr txBox="1">
            <a:spLocks/>
          </p:cNvSpPr>
          <p:nvPr/>
        </p:nvSpPr>
        <p:spPr bwMode="auto">
          <a:xfrm>
            <a:off x="8001000" y="990600"/>
            <a:ext cx="1219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A</a:t>
            </a:r>
            <a:r>
              <a:rPr lang="en-US" sz="2000" baseline="-25000" dirty="0"/>
              <a:t>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Create</a:t>
            </a:r>
          </a:p>
          <a:p>
            <a:pPr marL="0" indent="0">
              <a:buFontTx/>
              <a:buNone/>
            </a:pPr>
            <a:endParaRPr lang="en-US" sz="2000" baseline="-25000" dirty="0"/>
          </a:p>
          <a:p>
            <a:pPr marL="0" indent="0">
              <a:buFontTx/>
              <a:buNone/>
            </a:pPr>
            <a:endParaRPr lang="en-US" sz="2000" baseline="-25000" dirty="0"/>
          </a:p>
        </p:txBody>
      </p:sp>
      <p:sp>
        <p:nvSpPr>
          <p:cNvPr id="26" name="Content Placeholder 2"/>
          <p:cNvSpPr txBox="1">
            <a:spLocks/>
          </p:cNvSpPr>
          <p:nvPr/>
        </p:nvSpPr>
        <p:spPr bwMode="auto">
          <a:xfrm>
            <a:off x="3505200" y="990600"/>
            <a:ext cx="99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4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18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dirty="0"/>
              <a:t>T</a:t>
            </a:r>
            <a:r>
              <a:rPr lang="en-US" sz="2000" baseline="-25000" dirty="0"/>
              <a:t>5</a:t>
            </a:r>
          </a:p>
          <a:p>
            <a:pPr marL="0" indent="0">
              <a:buFontTx/>
              <a:buNone/>
            </a:pPr>
            <a:r>
              <a:rPr lang="en-US" sz="2000" dirty="0"/>
              <a:t>5</a:t>
            </a:r>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endParaRPr lang="en-US" sz="2000" dirty="0"/>
          </a:p>
          <a:p>
            <a:pPr marL="0" indent="0">
              <a:buFontTx/>
              <a:buNone/>
            </a:pPr>
            <a:r>
              <a:rPr lang="en-US" sz="2000" dirty="0"/>
              <a:t>R</a:t>
            </a:r>
            <a:r>
              <a:rPr lang="en-US" sz="2000" baseline="-25000" dirty="0"/>
              <a:t>5</a:t>
            </a:r>
            <a:r>
              <a:rPr lang="en-US" sz="2000" dirty="0"/>
              <a:t>(A)</a:t>
            </a:r>
          </a:p>
          <a:p>
            <a:pPr marL="0" indent="0">
              <a:buFontTx/>
              <a:buNone/>
            </a:pPr>
            <a:r>
              <a:rPr lang="en-US" sz="2000" dirty="0"/>
              <a:t>W</a:t>
            </a:r>
            <a:r>
              <a:rPr lang="en-US" sz="2000" baseline="-25000" dirty="0"/>
              <a:t>5</a:t>
            </a:r>
            <a:r>
              <a:rPr lang="en-US" sz="2000" dirty="0"/>
              <a:t>(A)</a:t>
            </a:r>
          </a:p>
        </p:txBody>
      </p:sp>
      <p:cxnSp>
        <p:nvCxnSpPr>
          <p:cNvPr id="27" name="Straight Connector 26"/>
          <p:cNvCxnSpPr/>
          <p:nvPr/>
        </p:nvCxnSpPr>
        <p:spPr bwMode="auto">
          <a:xfrm>
            <a:off x="3505200" y="990600"/>
            <a:ext cx="0" cy="4572000"/>
          </a:xfrm>
          <a:prstGeom prst="line">
            <a:avLst/>
          </a:prstGeom>
          <a:noFill/>
          <a:ln w="9525" cap="flat" cmpd="sng" algn="ctr">
            <a:solidFill>
              <a:schemeClr val="tx1"/>
            </a:solidFill>
            <a:prstDash val="solid"/>
            <a:round/>
            <a:headEnd type="none" w="med" len="med"/>
            <a:tailEnd type="none" w="med" len="med"/>
          </a:ln>
          <a:effectLst/>
        </p:spPr>
      </p:cxnSp>
      <p:sp>
        <p:nvSpPr>
          <p:cNvPr id="9" name="Date Placeholder 8">
            <a:extLst>
              <a:ext uri="{FF2B5EF4-FFF2-40B4-BE49-F238E27FC236}">
                <a16:creationId xmlns:a16="http://schemas.microsoft.com/office/drawing/2014/main" id="{4CC05562-F41A-C84E-B301-E29AC32E1780}"/>
              </a:ext>
            </a:extLst>
          </p:cNvPr>
          <p:cNvSpPr>
            <a:spLocks noGrp="1"/>
          </p:cNvSpPr>
          <p:nvPr>
            <p:ph type="dt" sz="half" idx="10"/>
          </p:nvPr>
        </p:nvSpPr>
        <p:spPr/>
        <p:txBody>
          <a:bodyPr/>
          <a:lstStyle/>
          <a:p>
            <a:fld id="{165AF279-4511-AC4B-970C-DAFB1AEE3C22}" type="datetime4">
              <a:rPr lang="en-US" smtClean="0"/>
              <a:t>February 15, 2022</a:t>
            </a:fld>
            <a:endParaRPr lang="en-US"/>
          </a:p>
        </p:txBody>
      </p:sp>
      <p:sp>
        <p:nvSpPr>
          <p:cNvPr id="28" name="Title 1">
            <a:extLst>
              <a:ext uri="{FF2B5EF4-FFF2-40B4-BE49-F238E27FC236}">
                <a16:creationId xmlns:a16="http://schemas.microsoft.com/office/drawing/2014/main" id="{2C3B5B0A-8E32-9845-B76C-7B484F354B43}"/>
              </a:ext>
            </a:extLst>
          </p:cNvPr>
          <p:cNvSpPr txBox="1">
            <a:spLocks/>
          </p:cNvSpPr>
          <p:nvPr/>
        </p:nvSpPr>
        <p:spPr>
          <a:xfrm>
            <a:off x="101599" y="26897"/>
            <a:ext cx="9169401"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a:t>Second Example w/ Multiversion </a:t>
            </a:r>
            <a:endParaRPr lang="en-US" dirty="0"/>
          </a:p>
        </p:txBody>
      </p:sp>
    </p:spTree>
    <p:extLst>
      <p:ext uri="{BB962C8B-B14F-4D97-AF65-F5344CB8AC3E}">
        <p14:creationId xmlns:p14="http://schemas.microsoft.com/office/powerpoint/2010/main" val="1663141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Outline</a:t>
            </a:r>
          </a:p>
        </p:txBody>
      </p:sp>
      <p:sp>
        <p:nvSpPr>
          <p:cNvPr id="16388" name="Rectangle 3"/>
          <p:cNvSpPr>
            <a:spLocks noGrp="1" noChangeArrowheads="1"/>
          </p:cNvSpPr>
          <p:nvPr>
            <p:ph type="body" idx="1"/>
          </p:nvPr>
        </p:nvSpPr>
        <p:spPr/>
        <p:txBody>
          <a:bodyPr/>
          <a:lstStyle/>
          <a:p>
            <a:pPr eaLnBrk="1" hangingPunct="1"/>
            <a:r>
              <a:rPr lang="en-US" dirty="0"/>
              <a:t>Concurrency control by timestamps (18.8)</a:t>
            </a:r>
          </a:p>
          <a:p>
            <a:pPr eaLnBrk="1" hangingPunct="1"/>
            <a:r>
              <a:rPr lang="en-US" dirty="0">
                <a:solidFill>
                  <a:srgbClr val="0000FF"/>
                </a:solidFill>
              </a:rPr>
              <a:t>Concurrency control by validation (18.9)</a:t>
            </a:r>
          </a:p>
          <a:p>
            <a:pPr eaLnBrk="1" hangingPunct="1"/>
            <a:r>
              <a:rPr lang="en-US" dirty="0"/>
              <a:t>Snapshot Isolation</a:t>
            </a:r>
            <a:endParaRPr lang="en-US" dirty="0">
              <a:solidFill>
                <a:srgbClr val="660066"/>
              </a:solidFill>
            </a:endParaRPr>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pPr>
                <a:defRPr/>
              </a:pPr>
              <a:t>39</a:t>
            </a:fld>
            <a:endParaRPr lang="en-US"/>
          </a:p>
        </p:txBody>
      </p:sp>
      <p:sp>
        <p:nvSpPr>
          <p:cNvPr id="2" name="Date Placeholder 1">
            <a:extLst>
              <a:ext uri="{FF2B5EF4-FFF2-40B4-BE49-F238E27FC236}">
                <a16:creationId xmlns:a16="http://schemas.microsoft.com/office/drawing/2014/main" id="{43AB6A08-BD6C-B444-8602-837C57BA909E}"/>
              </a:ext>
            </a:extLst>
          </p:cNvPr>
          <p:cNvSpPr>
            <a:spLocks noGrp="1"/>
          </p:cNvSpPr>
          <p:nvPr>
            <p:ph type="dt" sz="half" idx="10"/>
          </p:nvPr>
        </p:nvSpPr>
        <p:spPr/>
        <p:txBody>
          <a:bodyPr/>
          <a:lstStyle/>
          <a:p>
            <a:fld id="{C541CBEE-CF8F-AA4D-8C66-64413C90926B}" type="datetime4">
              <a:rPr lang="en-US" smtClean="0"/>
              <a:t>February 15, 2022</a:t>
            </a:fld>
            <a:endParaRPr lang="en-US"/>
          </a:p>
        </p:txBody>
      </p:sp>
    </p:spTree>
    <p:extLst>
      <p:ext uri="{BB962C8B-B14F-4D97-AF65-F5344CB8AC3E}">
        <p14:creationId xmlns:p14="http://schemas.microsoft.com/office/powerpoint/2010/main" val="314116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Outline</a:t>
            </a:r>
          </a:p>
        </p:txBody>
      </p:sp>
      <p:sp>
        <p:nvSpPr>
          <p:cNvPr id="16388" name="Rectangle 3"/>
          <p:cNvSpPr>
            <a:spLocks noGrp="1" noChangeArrowheads="1"/>
          </p:cNvSpPr>
          <p:nvPr>
            <p:ph type="body" idx="1"/>
          </p:nvPr>
        </p:nvSpPr>
        <p:spPr/>
        <p:txBody>
          <a:bodyPr/>
          <a:lstStyle/>
          <a:p>
            <a:pPr eaLnBrk="1" hangingPunct="1"/>
            <a:r>
              <a:rPr lang="en-US" dirty="0">
                <a:solidFill>
                  <a:srgbClr val="0000FF"/>
                </a:solidFill>
              </a:rPr>
              <a:t>Concurrency control by timestamps (18.8)</a:t>
            </a:r>
          </a:p>
          <a:p>
            <a:pPr eaLnBrk="1" hangingPunct="1"/>
            <a:endParaRPr lang="en-US" dirty="0"/>
          </a:p>
          <a:p>
            <a:pPr eaLnBrk="1" hangingPunct="1"/>
            <a:r>
              <a:rPr lang="en-US" dirty="0"/>
              <a:t>Concurrency control by validation (18.9)</a:t>
            </a:r>
          </a:p>
          <a:p>
            <a:pPr eaLnBrk="1" hangingPunct="1"/>
            <a:endParaRPr lang="en-US" dirty="0"/>
          </a:p>
          <a:p>
            <a:pPr eaLnBrk="1" hangingPunct="1"/>
            <a:r>
              <a:rPr lang="en-US" dirty="0"/>
              <a:t>Snapshot Isolation</a:t>
            </a:r>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pPr>
                <a:defRPr/>
              </a:pPr>
              <a:t>4</a:t>
            </a:fld>
            <a:endParaRPr lang="en-US"/>
          </a:p>
        </p:txBody>
      </p:sp>
      <p:sp>
        <p:nvSpPr>
          <p:cNvPr id="2" name="Date Placeholder 1">
            <a:extLst>
              <a:ext uri="{FF2B5EF4-FFF2-40B4-BE49-F238E27FC236}">
                <a16:creationId xmlns:a16="http://schemas.microsoft.com/office/drawing/2014/main" id="{D91304E8-48D3-9448-B472-F45A4F9C3137}"/>
              </a:ext>
            </a:extLst>
          </p:cNvPr>
          <p:cNvSpPr>
            <a:spLocks noGrp="1"/>
          </p:cNvSpPr>
          <p:nvPr>
            <p:ph type="dt" sz="half" idx="10"/>
          </p:nvPr>
        </p:nvSpPr>
        <p:spPr/>
        <p:txBody>
          <a:bodyPr/>
          <a:lstStyle/>
          <a:p>
            <a:fld id="{27106253-A1F1-0D4B-A1EC-81BF46B4DF45}" type="datetime4">
              <a:rPr lang="en-US" smtClean="0"/>
              <a:t>February 15, 2022</a:t>
            </a:fld>
            <a:endParaRPr lang="en-US"/>
          </a:p>
        </p:txBody>
      </p:sp>
    </p:spTree>
    <p:extLst>
      <p:ext uri="{BB962C8B-B14F-4D97-AF65-F5344CB8AC3E}">
        <p14:creationId xmlns:p14="http://schemas.microsoft.com/office/powerpoint/2010/main" val="1236550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atin typeface="Arial" charset="0"/>
              </a:rPr>
              <a:t>Concurrency Control by Validation</a:t>
            </a:r>
          </a:p>
        </p:txBody>
      </p:sp>
      <p:sp>
        <p:nvSpPr>
          <p:cNvPr id="102403" name="Rectangle 3"/>
          <p:cNvSpPr>
            <a:spLocks noGrp="1" noChangeArrowheads="1"/>
          </p:cNvSpPr>
          <p:nvPr>
            <p:ph idx="1"/>
          </p:nvPr>
        </p:nvSpPr>
        <p:spPr>
          <a:xfrm>
            <a:off x="685800" y="1981200"/>
            <a:ext cx="7772400" cy="3429000"/>
          </a:xfrm>
        </p:spPr>
        <p:txBody>
          <a:bodyPr/>
          <a:lstStyle/>
          <a:p>
            <a:pPr eaLnBrk="1" hangingPunct="1"/>
            <a:r>
              <a:rPr lang="en-US" sz="2400" dirty="0">
                <a:latin typeface="Arial" charset="0"/>
              </a:rPr>
              <a:t>Each transaction T defines:</a:t>
            </a:r>
          </a:p>
          <a:p>
            <a:pPr lvl="1" eaLnBrk="1" hangingPunct="1"/>
            <a:r>
              <a:rPr lang="en-US" sz="2000" dirty="0">
                <a:latin typeface="Arial" charset="0"/>
              </a:rPr>
              <a:t>Read set </a:t>
            </a:r>
            <a:r>
              <a:rPr lang="en-US" sz="2000" dirty="0">
                <a:solidFill>
                  <a:srgbClr val="0000FF"/>
                </a:solidFill>
                <a:latin typeface="Arial" charset="0"/>
              </a:rPr>
              <a:t>RS(T) </a:t>
            </a:r>
            <a:r>
              <a:rPr lang="en-US" sz="2000" dirty="0">
                <a:latin typeface="Arial" charset="0"/>
              </a:rPr>
              <a:t>= the elements it reads</a:t>
            </a:r>
          </a:p>
          <a:p>
            <a:pPr lvl="1" eaLnBrk="1" hangingPunct="1"/>
            <a:r>
              <a:rPr lang="en-US" sz="2000" dirty="0">
                <a:latin typeface="Arial" charset="0"/>
              </a:rPr>
              <a:t>Write set </a:t>
            </a:r>
            <a:r>
              <a:rPr lang="en-US" sz="2000" dirty="0">
                <a:solidFill>
                  <a:srgbClr val="0000FF"/>
                </a:solidFill>
                <a:latin typeface="Arial" charset="0"/>
              </a:rPr>
              <a:t>WS(T) </a:t>
            </a:r>
            <a:r>
              <a:rPr lang="en-US" sz="2000" dirty="0">
                <a:latin typeface="Arial" charset="0"/>
              </a:rPr>
              <a:t>= the elements it writes</a:t>
            </a:r>
          </a:p>
          <a:p>
            <a:pPr eaLnBrk="1" hangingPunct="1"/>
            <a:endParaRPr lang="en-US" sz="2400" dirty="0">
              <a:latin typeface="Arial" charset="0"/>
            </a:endParaRPr>
          </a:p>
          <a:p>
            <a:pPr eaLnBrk="1" hangingPunct="1"/>
            <a:r>
              <a:rPr lang="en-US" sz="2400" dirty="0">
                <a:latin typeface="Arial" charset="0"/>
              </a:rPr>
              <a:t>Each transaction T has three phases:</a:t>
            </a:r>
          </a:p>
          <a:p>
            <a:pPr lvl="1" eaLnBrk="1" hangingPunct="1"/>
            <a:r>
              <a:rPr lang="en-US" sz="2000" dirty="0">
                <a:latin typeface="Arial" charset="0"/>
              </a:rPr>
              <a:t>Read phase;  time = </a:t>
            </a:r>
            <a:r>
              <a:rPr lang="en-US" sz="2000" dirty="0">
                <a:solidFill>
                  <a:srgbClr val="0000FF"/>
                </a:solidFill>
                <a:latin typeface="Arial" charset="0"/>
              </a:rPr>
              <a:t>START(T)</a:t>
            </a:r>
          </a:p>
          <a:p>
            <a:pPr lvl="1" eaLnBrk="1" hangingPunct="1"/>
            <a:r>
              <a:rPr lang="en-US" sz="2000" dirty="0">
                <a:latin typeface="Arial" charset="0"/>
              </a:rPr>
              <a:t>Validate phase (may need to rollback); time = </a:t>
            </a:r>
            <a:r>
              <a:rPr lang="en-US" sz="2000" dirty="0">
                <a:solidFill>
                  <a:srgbClr val="0000FF"/>
                </a:solidFill>
                <a:latin typeface="Arial" charset="0"/>
              </a:rPr>
              <a:t>VAL(T)</a:t>
            </a:r>
          </a:p>
          <a:p>
            <a:pPr lvl="1" eaLnBrk="1" hangingPunct="1"/>
            <a:r>
              <a:rPr lang="en-US" sz="2000" dirty="0">
                <a:latin typeface="Arial" charset="0"/>
              </a:rPr>
              <a:t>Write phase; time = </a:t>
            </a:r>
            <a:r>
              <a:rPr lang="en-US" sz="2000" dirty="0">
                <a:solidFill>
                  <a:srgbClr val="0000FF"/>
                </a:solidFill>
                <a:latin typeface="Arial" charset="0"/>
              </a:rPr>
              <a:t>FIN(T)</a:t>
            </a:r>
          </a:p>
        </p:txBody>
      </p:sp>
      <p:sp>
        <p:nvSpPr>
          <p:cNvPr id="500740" name="Rectangle 4"/>
          <p:cNvSpPr>
            <a:spLocks noChangeArrowheads="1"/>
          </p:cNvSpPr>
          <p:nvPr/>
        </p:nvSpPr>
        <p:spPr bwMode="auto">
          <a:xfrm>
            <a:off x="685800" y="5562600"/>
            <a:ext cx="7621588" cy="523875"/>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eaLnBrk="1" hangingPunct="1">
              <a:buFontTx/>
              <a:buNone/>
            </a:pPr>
            <a:r>
              <a:rPr lang="en-US" sz="2800">
                <a:solidFill>
                  <a:srgbClr val="FF0000"/>
                </a:solidFill>
                <a:latin typeface="Arial" charset="0"/>
                <a:ea typeface="Arial" charset="0"/>
                <a:cs typeface="Arial" charset="0"/>
              </a:rPr>
              <a:t>Main invariant: the serialization order is VAL(T)</a:t>
            </a:r>
          </a:p>
        </p:txBody>
      </p: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Slide Number Placeholder 2"/>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40</a:t>
            </a:fld>
            <a:endParaRPr lang="en-US">
              <a:solidFill>
                <a:prstClr val="black"/>
              </a:solidFill>
            </a:endParaRPr>
          </a:p>
        </p:txBody>
      </p:sp>
      <p:sp>
        <p:nvSpPr>
          <p:cNvPr id="4" name="Date Placeholder 3">
            <a:extLst>
              <a:ext uri="{FF2B5EF4-FFF2-40B4-BE49-F238E27FC236}">
                <a16:creationId xmlns:a16="http://schemas.microsoft.com/office/drawing/2014/main" id="{A4D8DEB7-35EE-EB4C-B0D6-761E0216F57C}"/>
              </a:ext>
            </a:extLst>
          </p:cNvPr>
          <p:cNvSpPr>
            <a:spLocks noGrp="1"/>
          </p:cNvSpPr>
          <p:nvPr>
            <p:ph type="dt" sz="half" idx="10"/>
          </p:nvPr>
        </p:nvSpPr>
        <p:spPr/>
        <p:txBody>
          <a:bodyPr/>
          <a:lstStyle/>
          <a:p>
            <a:fld id="{468036B4-097E-814F-99DB-79A287D823A7}" type="datetime4">
              <a:rPr lang="en-US" smtClean="0"/>
              <a:t>February 15, 2022</a:t>
            </a:fld>
            <a:endParaRPr lang="en-US"/>
          </a:p>
        </p:txBody>
      </p:sp>
    </p:spTree>
    <p:extLst>
      <p:ext uri="{BB962C8B-B14F-4D97-AF65-F5344CB8AC3E}">
        <p14:creationId xmlns:p14="http://schemas.microsoft.com/office/powerpoint/2010/main" val="1653148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a:latin typeface="Arial" charset="0"/>
              </a:rPr>
              <a:t>Avoid </a:t>
            </a:r>
            <a:r>
              <a:rPr lang="en-US" dirty="0" err="1">
                <a:latin typeface="Arial" charset="0"/>
              </a:rPr>
              <a:t>r</a:t>
            </a:r>
            <a:r>
              <a:rPr lang="en-US" baseline="-25000" dirty="0" err="1">
                <a:latin typeface="Arial" charset="0"/>
              </a:rPr>
              <a:t>T</a:t>
            </a:r>
            <a:r>
              <a:rPr lang="en-US" dirty="0">
                <a:latin typeface="Arial" charset="0"/>
              </a:rPr>
              <a:t>(X) - </a:t>
            </a:r>
            <a:r>
              <a:rPr lang="en-US" dirty="0" err="1">
                <a:latin typeface="Arial" charset="0"/>
              </a:rPr>
              <a:t>w</a:t>
            </a:r>
            <a:r>
              <a:rPr lang="en-US" baseline="-25000" dirty="0" err="1">
                <a:latin typeface="Arial" charset="0"/>
              </a:rPr>
              <a:t>U</a:t>
            </a:r>
            <a:r>
              <a:rPr lang="en-US" dirty="0">
                <a:latin typeface="Arial" charset="0"/>
              </a:rPr>
              <a:t>(X) Conflicts</a:t>
            </a:r>
          </a:p>
        </p:txBody>
      </p:sp>
      <p:graphicFrame>
        <p:nvGraphicFramePr>
          <p:cNvPr id="501763" name="Group 3"/>
          <p:cNvGraphicFramePr>
            <a:graphicFrameLocks noGrp="1"/>
          </p:cNvGraphicFramePr>
          <p:nvPr/>
        </p:nvGraphicFramePr>
        <p:xfrm>
          <a:off x="685800" y="2743200"/>
          <a:ext cx="6324600" cy="457200"/>
        </p:xfrm>
        <a:graphic>
          <a:graphicData uri="http://schemas.openxmlformats.org/drawingml/2006/table">
            <a:tbl>
              <a:tblPr/>
              <a:tblGrid>
                <a:gridCol w="7048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U:</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Read phase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Validate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Write phase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3438" name="Rectangle 17"/>
          <p:cNvSpPr>
            <a:spLocks noChangeArrowheads="1"/>
          </p:cNvSpPr>
          <p:nvPr/>
        </p:nvSpPr>
        <p:spPr bwMode="auto">
          <a:xfrm>
            <a:off x="609600" y="1905000"/>
            <a:ext cx="1592263"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a:solidFill>
                  <a:srgbClr val="000000"/>
                </a:solidFill>
                <a:latin typeface="Arial" charset="0"/>
                <a:ea typeface="Arial" charset="0"/>
                <a:cs typeface="Arial" charset="0"/>
              </a:rPr>
              <a:t>START(U)</a:t>
            </a:r>
          </a:p>
        </p:txBody>
      </p:sp>
      <p:sp>
        <p:nvSpPr>
          <p:cNvPr id="103439" name="Rectangle 18"/>
          <p:cNvSpPr>
            <a:spLocks noChangeArrowheads="1"/>
          </p:cNvSpPr>
          <p:nvPr/>
        </p:nvSpPr>
        <p:spPr bwMode="auto">
          <a:xfrm>
            <a:off x="4343400" y="1828800"/>
            <a:ext cx="1171575"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dirty="0">
                <a:solidFill>
                  <a:srgbClr val="000000"/>
                </a:solidFill>
                <a:latin typeface="Arial" charset="0"/>
                <a:ea typeface="Arial" charset="0"/>
                <a:cs typeface="Arial" charset="0"/>
              </a:rPr>
              <a:t>VAL(U)</a:t>
            </a:r>
          </a:p>
        </p:txBody>
      </p:sp>
      <p:sp>
        <p:nvSpPr>
          <p:cNvPr id="103440" name="Rectangle 19"/>
          <p:cNvSpPr>
            <a:spLocks noChangeArrowheads="1"/>
          </p:cNvSpPr>
          <p:nvPr/>
        </p:nvSpPr>
        <p:spPr bwMode="auto">
          <a:xfrm>
            <a:off x="6477000" y="1828800"/>
            <a:ext cx="1100138" cy="457200"/>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a:solidFill>
                  <a:srgbClr val="000000"/>
                </a:solidFill>
                <a:latin typeface="Arial" charset="0"/>
                <a:ea typeface="Arial" charset="0"/>
                <a:cs typeface="Arial" charset="0"/>
              </a:rPr>
              <a:t>FIN(U)</a:t>
            </a:r>
          </a:p>
        </p:txBody>
      </p:sp>
      <p:cxnSp>
        <p:nvCxnSpPr>
          <p:cNvPr id="103441" name="AutoShape 20"/>
          <p:cNvCxnSpPr>
            <a:cxnSpLocks noChangeShapeType="1"/>
            <a:stCxn id="103438" idx="2"/>
          </p:cNvCxnSpPr>
          <p:nvPr/>
        </p:nvCxnSpPr>
        <p:spPr bwMode="auto">
          <a:xfrm rot="5400000">
            <a:off x="1217613" y="2540000"/>
            <a:ext cx="361950" cy="15875"/>
          </a:xfrm>
          <a:prstGeom prst="straightConnector1">
            <a:avLst/>
          </a:prstGeom>
          <a:noFill/>
          <a:ln w="9525">
            <a:solidFill>
              <a:schemeClr val="tx1"/>
            </a:solidFill>
            <a:round/>
            <a:headEnd/>
            <a:tailEnd type="triangle" w="med" len="med"/>
          </a:ln>
        </p:spPr>
      </p:cxnSp>
      <p:cxnSp>
        <p:nvCxnSpPr>
          <p:cNvPr id="103442" name="AutoShape 21"/>
          <p:cNvCxnSpPr>
            <a:cxnSpLocks noChangeShapeType="1"/>
            <a:stCxn id="103439" idx="2"/>
          </p:cNvCxnSpPr>
          <p:nvPr/>
        </p:nvCxnSpPr>
        <p:spPr bwMode="auto">
          <a:xfrm rot="16200000" flipH="1">
            <a:off x="4722813" y="2497138"/>
            <a:ext cx="452437" cy="39687"/>
          </a:xfrm>
          <a:prstGeom prst="straightConnector1">
            <a:avLst/>
          </a:prstGeom>
          <a:noFill/>
          <a:ln w="9525">
            <a:solidFill>
              <a:schemeClr val="tx1"/>
            </a:solidFill>
            <a:round/>
            <a:headEnd/>
            <a:tailEnd type="triangle" w="med" len="med"/>
          </a:ln>
        </p:spPr>
      </p:cxnSp>
      <p:cxnSp>
        <p:nvCxnSpPr>
          <p:cNvPr id="103443" name="AutoShape 22"/>
          <p:cNvCxnSpPr>
            <a:cxnSpLocks noChangeShapeType="1"/>
            <a:stCxn id="103440" idx="2"/>
          </p:cNvCxnSpPr>
          <p:nvPr/>
        </p:nvCxnSpPr>
        <p:spPr bwMode="auto">
          <a:xfrm flipH="1">
            <a:off x="7010400" y="2286000"/>
            <a:ext cx="17463" cy="442913"/>
          </a:xfrm>
          <a:prstGeom prst="straightConnector1">
            <a:avLst/>
          </a:prstGeom>
          <a:noFill/>
          <a:ln w="9525">
            <a:solidFill>
              <a:schemeClr val="tx1"/>
            </a:solidFill>
            <a:round/>
            <a:headEnd/>
            <a:tailEnd type="triangle" w="med" len="med"/>
          </a:ln>
        </p:spPr>
      </p:cxnSp>
      <p:graphicFrame>
        <p:nvGraphicFramePr>
          <p:cNvPr id="501783" name="Group 23"/>
          <p:cNvGraphicFramePr>
            <a:graphicFrameLocks noGrp="1"/>
          </p:cNvGraphicFramePr>
          <p:nvPr/>
        </p:nvGraphicFramePr>
        <p:xfrm>
          <a:off x="3524250" y="3657600"/>
          <a:ext cx="4552950" cy="457200"/>
        </p:xfrm>
        <a:graphic>
          <a:graphicData uri="http://schemas.openxmlformats.org/drawingml/2006/table">
            <a:tbl>
              <a:tblPr/>
              <a:tblGrid>
                <a:gridCol w="7048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Arial" charset="0"/>
                          <a:ea typeface="Arial" charset="0"/>
                          <a:cs typeface="Arial" charset="0"/>
                        </a:rPr>
                        <a:t>T</a:t>
                      </a:r>
                      <a:r>
                        <a:rPr kumimoji="0" lang="en-US" sz="2400" b="0" i="0" u="none" strike="noStrike" cap="none" normalizeH="0" baseline="0" dirty="0">
                          <a:ln>
                            <a:noFill/>
                          </a:ln>
                          <a:solidFill>
                            <a:schemeClr val="tx1"/>
                          </a:solidFill>
                          <a:effectLst/>
                          <a:latin typeface="Arial" charset="0"/>
                          <a:ea typeface="Arial" charset="0"/>
                          <a:cs typeface="Arial" charset="0"/>
                        </a:rPr>
                        <a:t>:</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Read phase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ea typeface="Arial" charset="0"/>
                          <a:cs typeface="Arial" charset="0"/>
                        </a:rPr>
                        <a:t>Validate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3453" name="Rectangle 35"/>
          <p:cNvSpPr>
            <a:spLocks noChangeArrowheads="1"/>
          </p:cNvSpPr>
          <p:nvPr/>
        </p:nvSpPr>
        <p:spPr bwMode="auto">
          <a:xfrm>
            <a:off x="3448050" y="4403725"/>
            <a:ext cx="1557338"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dirty="0">
                <a:solidFill>
                  <a:srgbClr val="000000"/>
                </a:solidFill>
                <a:latin typeface="Arial" charset="0"/>
                <a:ea typeface="Arial" charset="0"/>
                <a:cs typeface="Arial" charset="0"/>
              </a:rPr>
              <a:t>START(T)</a:t>
            </a:r>
          </a:p>
        </p:txBody>
      </p:sp>
      <p:cxnSp>
        <p:nvCxnSpPr>
          <p:cNvPr id="103454" name="AutoShape 36"/>
          <p:cNvCxnSpPr>
            <a:cxnSpLocks noChangeShapeType="1"/>
            <a:stCxn id="103453" idx="0"/>
          </p:cNvCxnSpPr>
          <p:nvPr/>
        </p:nvCxnSpPr>
        <p:spPr bwMode="auto">
          <a:xfrm rot="5400000" flipH="1" flipV="1">
            <a:off x="4106863" y="4281488"/>
            <a:ext cx="242887" cy="1587"/>
          </a:xfrm>
          <a:prstGeom prst="straightConnector1">
            <a:avLst/>
          </a:prstGeom>
          <a:noFill/>
          <a:ln w="9525">
            <a:solidFill>
              <a:schemeClr val="tx1"/>
            </a:solidFill>
            <a:round/>
            <a:headEnd/>
            <a:tailEnd type="triangle" w="med" len="med"/>
          </a:ln>
        </p:spPr>
      </p:cxnSp>
      <p:sp>
        <p:nvSpPr>
          <p:cNvPr id="501797" name="Rectangle 37"/>
          <p:cNvSpPr>
            <a:spLocks noChangeArrowheads="1"/>
          </p:cNvSpPr>
          <p:nvPr/>
        </p:nvSpPr>
        <p:spPr bwMode="auto">
          <a:xfrm>
            <a:off x="381000" y="4876800"/>
            <a:ext cx="8591550" cy="1274763"/>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eaLnBrk="1" hangingPunct="1">
              <a:buFontTx/>
              <a:buNone/>
            </a:pPr>
            <a:r>
              <a:rPr lang="en-US" dirty="0">
                <a:solidFill>
                  <a:srgbClr val="000000"/>
                </a:solidFill>
                <a:latin typeface="Arial" charset="0"/>
                <a:ea typeface="Arial" charset="0"/>
                <a:cs typeface="Arial" charset="0"/>
              </a:rPr>
              <a:t>IF  </a:t>
            </a:r>
            <a:r>
              <a:rPr lang="en-US" dirty="0">
                <a:solidFill>
                  <a:srgbClr val="0000FF"/>
                </a:solidFill>
                <a:latin typeface="Arial" charset="0"/>
                <a:ea typeface="Arial" charset="0"/>
                <a:cs typeface="Arial" charset="0"/>
              </a:rPr>
              <a:t>RS(T) </a:t>
            </a:r>
            <a:r>
              <a:rPr lang="en-US" dirty="0">
                <a:solidFill>
                  <a:srgbClr val="000000"/>
                </a:solidFill>
                <a:latin typeface="Arial" charset="0"/>
                <a:ea typeface="Arial" charset="0"/>
                <a:cs typeface="Arial" charset="0"/>
                <a:sym typeface="Symbol" charset="2"/>
              </a:rPr>
              <a:t>∩ WS(U) and </a:t>
            </a:r>
            <a:r>
              <a:rPr lang="en-US" dirty="0">
                <a:solidFill>
                  <a:srgbClr val="000000"/>
                </a:solidFill>
                <a:latin typeface="Arial" charset="0"/>
                <a:ea typeface="Arial" charset="0"/>
                <a:cs typeface="Arial" charset="0"/>
              </a:rPr>
              <a:t>FIN(U) &gt; </a:t>
            </a:r>
            <a:r>
              <a:rPr lang="en-US" dirty="0">
                <a:solidFill>
                  <a:srgbClr val="0000FF"/>
                </a:solidFill>
                <a:latin typeface="Arial" charset="0"/>
                <a:ea typeface="Arial" charset="0"/>
                <a:cs typeface="Arial" charset="0"/>
              </a:rPr>
              <a:t>START(T) </a:t>
            </a:r>
            <a:br>
              <a:rPr lang="en-US" dirty="0">
                <a:solidFill>
                  <a:srgbClr val="000000"/>
                </a:solidFill>
                <a:latin typeface="Arial" charset="0"/>
                <a:ea typeface="Arial" charset="0"/>
                <a:cs typeface="Arial" charset="0"/>
                <a:sym typeface="Symbol" charset="2"/>
              </a:rPr>
            </a:br>
            <a:r>
              <a:rPr lang="en-US" dirty="0">
                <a:solidFill>
                  <a:srgbClr val="000000"/>
                </a:solidFill>
                <a:latin typeface="Arial" charset="0"/>
                <a:ea typeface="Arial" charset="0"/>
                <a:cs typeface="Arial" charset="0"/>
                <a:sym typeface="Symbol" charset="2"/>
              </a:rPr>
              <a:t>        (</a:t>
            </a:r>
            <a:r>
              <a:rPr lang="en-US" dirty="0">
                <a:solidFill>
                  <a:srgbClr val="000000"/>
                </a:solidFill>
                <a:latin typeface="Arial" charset="0"/>
                <a:ea typeface="Arial" charset="0"/>
                <a:cs typeface="Arial" charset="0"/>
              </a:rPr>
              <a:t>U has validated and  U has not finished before </a:t>
            </a:r>
            <a:r>
              <a:rPr lang="en-US" dirty="0">
                <a:solidFill>
                  <a:srgbClr val="0000FF"/>
                </a:solidFill>
                <a:latin typeface="Arial" charset="0"/>
                <a:ea typeface="Arial" charset="0"/>
                <a:cs typeface="Arial" charset="0"/>
              </a:rPr>
              <a:t>T</a:t>
            </a:r>
            <a:r>
              <a:rPr lang="en-US" dirty="0">
                <a:solidFill>
                  <a:srgbClr val="000000"/>
                </a:solidFill>
                <a:latin typeface="Arial" charset="0"/>
                <a:ea typeface="Arial" charset="0"/>
                <a:cs typeface="Arial" charset="0"/>
              </a:rPr>
              <a:t> begun)</a:t>
            </a:r>
          </a:p>
          <a:p>
            <a:pPr eaLnBrk="1" hangingPunct="1">
              <a:buFontTx/>
              <a:buNone/>
            </a:pPr>
            <a:r>
              <a:rPr lang="en-US" dirty="0">
                <a:solidFill>
                  <a:srgbClr val="000000"/>
                </a:solidFill>
                <a:latin typeface="Arial" charset="0"/>
                <a:ea typeface="Arial" charset="0"/>
                <a:cs typeface="Arial" charset="0"/>
              </a:rPr>
              <a:t>Then </a:t>
            </a:r>
            <a:r>
              <a:rPr lang="en-US" dirty="0">
                <a:solidFill>
                  <a:srgbClr val="FF0000"/>
                </a:solidFill>
                <a:latin typeface="Arial" charset="0"/>
                <a:ea typeface="Arial" charset="0"/>
                <a:cs typeface="Arial" charset="0"/>
              </a:rPr>
              <a:t>ROLLBACK(T)</a:t>
            </a:r>
          </a:p>
        </p:txBody>
      </p:sp>
      <p:cxnSp>
        <p:nvCxnSpPr>
          <p:cNvPr id="103456" name="AutoShape 38"/>
          <p:cNvCxnSpPr>
            <a:cxnSpLocks noChangeShapeType="1"/>
          </p:cNvCxnSpPr>
          <p:nvPr/>
        </p:nvCxnSpPr>
        <p:spPr bwMode="auto">
          <a:xfrm flipH="1">
            <a:off x="5191125" y="3260725"/>
            <a:ext cx="790575" cy="396875"/>
          </a:xfrm>
          <a:prstGeom prst="straightConnector1">
            <a:avLst/>
          </a:prstGeom>
          <a:noFill/>
          <a:ln w="9525">
            <a:solidFill>
              <a:schemeClr val="tx1"/>
            </a:solidFill>
            <a:round/>
            <a:headEnd/>
            <a:tailEnd/>
          </a:ln>
        </p:spPr>
      </p:cxnSp>
      <p:sp>
        <p:nvSpPr>
          <p:cNvPr id="103457" name="Rectangle 39"/>
          <p:cNvSpPr>
            <a:spLocks noChangeArrowheads="1"/>
          </p:cNvSpPr>
          <p:nvPr/>
        </p:nvSpPr>
        <p:spPr bwMode="auto">
          <a:xfrm>
            <a:off x="5867400" y="3276600"/>
            <a:ext cx="925513" cy="338138"/>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1600">
                <a:solidFill>
                  <a:srgbClr val="000000"/>
                </a:solidFill>
                <a:latin typeface="Arial" charset="0"/>
                <a:ea typeface="Arial" charset="0"/>
                <a:cs typeface="Arial" charset="0"/>
              </a:rPr>
              <a:t>conflicts</a:t>
            </a:r>
          </a:p>
        </p:txBody>
      </p:sp>
      <p:sp>
        <p:nvSpPr>
          <p:cNvPr id="18" name="Rectangle 35"/>
          <p:cNvSpPr>
            <a:spLocks noChangeArrowheads="1"/>
          </p:cNvSpPr>
          <p:nvPr/>
        </p:nvSpPr>
        <p:spPr bwMode="auto">
          <a:xfrm>
            <a:off x="7497836" y="4407576"/>
            <a:ext cx="1136549" cy="461665"/>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dirty="0">
                <a:solidFill>
                  <a:srgbClr val="FF0000"/>
                </a:solidFill>
                <a:latin typeface="Arial" charset="0"/>
                <a:ea typeface="Arial" charset="0"/>
                <a:cs typeface="Arial" charset="0"/>
              </a:rPr>
              <a:t>VAL(T)</a:t>
            </a:r>
          </a:p>
        </p:txBody>
      </p:sp>
      <p:cxnSp>
        <p:nvCxnSpPr>
          <p:cNvPr id="19" name="AutoShape 36"/>
          <p:cNvCxnSpPr>
            <a:cxnSpLocks noChangeShapeType="1"/>
          </p:cNvCxnSpPr>
          <p:nvPr/>
        </p:nvCxnSpPr>
        <p:spPr bwMode="auto">
          <a:xfrm rot="5400000" flipH="1" flipV="1">
            <a:off x="7940822" y="4235450"/>
            <a:ext cx="242887" cy="1587"/>
          </a:xfrm>
          <a:prstGeom prst="straightConnector1">
            <a:avLst/>
          </a:prstGeom>
          <a:noFill/>
          <a:ln w="9525">
            <a:solidFill>
              <a:schemeClr val="tx1"/>
            </a:solidFill>
            <a:round/>
            <a:headEnd/>
            <a:tailEnd type="triangle" w="med" len="med"/>
          </a:ln>
        </p:spPr>
      </p:cxn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Slide Number Placeholder 2"/>
          <p:cNvSpPr>
            <a:spLocks noGrp="1"/>
          </p:cNvSpPr>
          <p:nvPr>
            <p:ph type="sldNum" sz="quarter" idx="12"/>
          </p:nvPr>
        </p:nvSpPr>
        <p:spPr/>
        <p:txBody>
          <a:bodyPr/>
          <a:lstStyle/>
          <a:p>
            <a:pPr>
              <a:defRPr/>
            </a:pPr>
            <a:fld id="{43E92C81-7BB1-DF41-862F-6C5449C5FAEF}" type="slidenum">
              <a:rPr lang="en-US" smtClean="0">
                <a:solidFill>
                  <a:prstClr val="black"/>
                </a:solidFill>
              </a:rPr>
              <a:pPr>
                <a:defRPr/>
              </a:pPr>
              <a:t>41</a:t>
            </a:fld>
            <a:endParaRPr lang="en-US">
              <a:solidFill>
                <a:prstClr val="black"/>
              </a:solidFill>
            </a:endParaRPr>
          </a:p>
        </p:txBody>
      </p:sp>
      <p:sp>
        <p:nvSpPr>
          <p:cNvPr id="4" name="Date Placeholder 3">
            <a:extLst>
              <a:ext uri="{FF2B5EF4-FFF2-40B4-BE49-F238E27FC236}">
                <a16:creationId xmlns:a16="http://schemas.microsoft.com/office/drawing/2014/main" id="{AF1E4D58-358A-CA47-B154-80059A23D4B3}"/>
              </a:ext>
            </a:extLst>
          </p:cNvPr>
          <p:cNvSpPr>
            <a:spLocks noGrp="1"/>
          </p:cNvSpPr>
          <p:nvPr>
            <p:ph type="dt" sz="half" idx="10"/>
          </p:nvPr>
        </p:nvSpPr>
        <p:spPr/>
        <p:txBody>
          <a:bodyPr/>
          <a:lstStyle/>
          <a:p>
            <a:fld id="{98D73A75-E040-EE4F-8E70-06863477C15A}" type="datetime4">
              <a:rPr lang="en-US" smtClean="0"/>
              <a:t>February 15, 2022</a:t>
            </a:fld>
            <a:endParaRPr lang="en-US"/>
          </a:p>
        </p:txBody>
      </p:sp>
    </p:spTree>
    <p:extLst>
      <p:ext uri="{BB962C8B-B14F-4D97-AF65-F5344CB8AC3E}">
        <p14:creationId xmlns:p14="http://schemas.microsoft.com/office/powerpoint/2010/main" val="4129471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a:latin typeface="Arial" charset="0"/>
              </a:rPr>
              <a:t>Avoid </a:t>
            </a:r>
            <a:r>
              <a:rPr lang="en-US" dirty="0" err="1">
                <a:latin typeface="Arial" charset="0"/>
              </a:rPr>
              <a:t>w</a:t>
            </a:r>
            <a:r>
              <a:rPr lang="en-US" baseline="-25000" dirty="0" err="1">
                <a:latin typeface="Arial" charset="0"/>
              </a:rPr>
              <a:t>T</a:t>
            </a:r>
            <a:r>
              <a:rPr lang="en-US" dirty="0">
                <a:latin typeface="Arial" charset="0"/>
              </a:rPr>
              <a:t>(X) - </a:t>
            </a:r>
            <a:r>
              <a:rPr lang="en-US" dirty="0" err="1">
                <a:latin typeface="Arial" charset="0"/>
              </a:rPr>
              <a:t>w</a:t>
            </a:r>
            <a:r>
              <a:rPr lang="en-US" baseline="-25000" dirty="0" err="1">
                <a:latin typeface="Arial" charset="0"/>
              </a:rPr>
              <a:t>U</a:t>
            </a:r>
            <a:r>
              <a:rPr lang="en-US" dirty="0">
                <a:latin typeface="Arial" charset="0"/>
              </a:rPr>
              <a:t>(X) Conflicts</a:t>
            </a:r>
          </a:p>
        </p:txBody>
      </p:sp>
      <p:graphicFrame>
        <p:nvGraphicFramePr>
          <p:cNvPr id="502787" name="Group 3"/>
          <p:cNvGraphicFramePr>
            <a:graphicFrameLocks noGrp="1"/>
          </p:cNvGraphicFramePr>
          <p:nvPr/>
        </p:nvGraphicFramePr>
        <p:xfrm>
          <a:off x="228600" y="2971800"/>
          <a:ext cx="6324600" cy="457200"/>
        </p:xfrm>
        <a:graphic>
          <a:graphicData uri="http://schemas.openxmlformats.org/drawingml/2006/table">
            <a:tbl>
              <a:tblPr/>
              <a:tblGrid>
                <a:gridCol w="7048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U:</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Read phase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Validate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Write phase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5486" name="Rectangle 17"/>
          <p:cNvSpPr>
            <a:spLocks noChangeArrowheads="1"/>
          </p:cNvSpPr>
          <p:nvPr/>
        </p:nvSpPr>
        <p:spPr bwMode="auto">
          <a:xfrm>
            <a:off x="152400" y="2133600"/>
            <a:ext cx="1592263"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a:solidFill>
                  <a:srgbClr val="000000"/>
                </a:solidFill>
                <a:latin typeface="Arial" charset="0"/>
                <a:ea typeface="Arial" charset="0"/>
                <a:cs typeface="Arial" charset="0"/>
              </a:rPr>
              <a:t>START(U)</a:t>
            </a:r>
          </a:p>
        </p:txBody>
      </p:sp>
      <p:sp>
        <p:nvSpPr>
          <p:cNvPr id="105487" name="Rectangle 18"/>
          <p:cNvSpPr>
            <a:spLocks noChangeArrowheads="1"/>
          </p:cNvSpPr>
          <p:nvPr/>
        </p:nvSpPr>
        <p:spPr bwMode="auto">
          <a:xfrm>
            <a:off x="3886200" y="2057400"/>
            <a:ext cx="1171575"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a:solidFill>
                  <a:srgbClr val="000000"/>
                </a:solidFill>
                <a:latin typeface="Arial" charset="0"/>
                <a:ea typeface="Arial" charset="0"/>
                <a:cs typeface="Arial" charset="0"/>
              </a:rPr>
              <a:t>VAL(U)</a:t>
            </a:r>
          </a:p>
        </p:txBody>
      </p:sp>
      <p:sp>
        <p:nvSpPr>
          <p:cNvPr id="105488" name="Rectangle 19"/>
          <p:cNvSpPr>
            <a:spLocks noChangeArrowheads="1"/>
          </p:cNvSpPr>
          <p:nvPr/>
        </p:nvSpPr>
        <p:spPr bwMode="auto">
          <a:xfrm>
            <a:off x="6019800" y="2057400"/>
            <a:ext cx="1100138" cy="457200"/>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a:solidFill>
                  <a:srgbClr val="000000"/>
                </a:solidFill>
                <a:latin typeface="Arial" charset="0"/>
                <a:ea typeface="Arial" charset="0"/>
                <a:cs typeface="Arial" charset="0"/>
              </a:rPr>
              <a:t>FIN(U)</a:t>
            </a:r>
          </a:p>
        </p:txBody>
      </p:sp>
      <p:cxnSp>
        <p:nvCxnSpPr>
          <p:cNvPr id="105489" name="AutoShape 20"/>
          <p:cNvCxnSpPr>
            <a:cxnSpLocks noChangeShapeType="1"/>
            <a:stCxn id="105486" idx="2"/>
          </p:cNvCxnSpPr>
          <p:nvPr/>
        </p:nvCxnSpPr>
        <p:spPr bwMode="auto">
          <a:xfrm rot="5400000">
            <a:off x="760413" y="2768600"/>
            <a:ext cx="361950" cy="15875"/>
          </a:xfrm>
          <a:prstGeom prst="straightConnector1">
            <a:avLst/>
          </a:prstGeom>
          <a:noFill/>
          <a:ln w="9525">
            <a:solidFill>
              <a:schemeClr val="tx1"/>
            </a:solidFill>
            <a:round/>
            <a:headEnd/>
            <a:tailEnd type="triangle" w="med" len="med"/>
          </a:ln>
        </p:spPr>
      </p:cxnSp>
      <p:cxnSp>
        <p:nvCxnSpPr>
          <p:cNvPr id="105490" name="AutoShape 21"/>
          <p:cNvCxnSpPr>
            <a:cxnSpLocks noChangeShapeType="1"/>
            <a:stCxn id="105487" idx="2"/>
          </p:cNvCxnSpPr>
          <p:nvPr/>
        </p:nvCxnSpPr>
        <p:spPr bwMode="auto">
          <a:xfrm rot="16200000" flipH="1">
            <a:off x="4295775" y="2695576"/>
            <a:ext cx="376237" cy="23812"/>
          </a:xfrm>
          <a:prstGeom prst="straightConnector1">
            <a:avLst/>
          </a:prstGeom>
          <a:noFill/>
          <a:ln w="9525">
            <a:solidFill>
              <a:schemeClr val="tx1"/>
            </a:solidFill>
            <a:round/>
            <a:headEnd/>
            <a:tailEnd type="triangle" w="med" len="med"/>
          </a:ln>
        </p:spPr>
      </p:cxnSp>
      <p:cxnSp>
        <p:nvCxnSpPr>
          <p:cNvPr id="105491" name="AutoShape 22"/>
          <p:cNvCxnSpPr>
            <a:cxnSpLocks noChangeShapeType="1"/>
            <a:stCxn id="105488" idx="2"/>
          </p:cNvCxnSpPr>
          <p:nvPr/>
        </p:nvCxnSpPr>
        <p:spPr bwMode="auto">
          <a:xfrm flipH="1">
            <a:off x="6553200" y="2514600"/>
            <a:ext cx="17463" cy="442913"/>
          </a:xfrm>
          <a:prstGeom prst="straightConnector1">
            <a:avLst/>
          </a:prstGeom>
          <a:noFill/>
          <a:ln w="9525">
            <a:solidFill>
              <a:schemeClr val="tx1"/>
            </a:solidFill>
            <a:round/>
            <a:headEnd/>
            <a:tailEnd type="triangle" w="med" len="med"/>
          </a:ln>
        </p:spPr>
      </p:cxnSp>
      <p:graphicFrame>
        <p:nvGraphicFramePr>
          <p:cNvPr id="502807" name="Group 23"/>
          <p:cNvGraphicFramePr>
            <a:graphicFrameLocks noGrp="1"/>
          </p:cNvGraphicFramePr>
          <p:nvPr/>
        </p:nvGraphicFramePr>
        <p:xfrm>
          <a:off x="1600200" y="3733800"/>
          <a:ext cx="6705600" cy="457200"/>
        </p:xfrm>
        <a:graphic>
          <a:graphicData uri="http://schemas.openxmlformats.org/drawingml/2006/table">
            <a:tbl>
              <a:tblPr/>
              <a:tblGrid>
                <a:gridCol w="7048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Arial" charset="0"/>
                          <a:ea typeface="Arial" charset="0"/>
                          <a:cs typeface="Arial" charset="0"/>
                        </a:rPr>
                        <a:t>T</a:t>
                      </a:r>
                      <a:r>
                        <a:rPr kumimoji="0" lang="en-US" sz="2400" b="0" i="0" u="none" strike="noStrike" cap="none" normalizeH="0" baseline="0" dirty="0">
                          <a:ln>
                            <a:noFill/>
                          </a:ln>
                          <a:solidFill>
                            <a:schemeClr val="tx1"/>
                          </a:solidFill>
                          <a:effectLst/>
                          <a:latin typeface="Arial" charset="0"/>
                          <a:ea typeface="Arial" charset="0"/>
                          <a:cs typeface="Arial" charset="0"/>
                        </a:rPr>
                        <a:t>:</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Read phase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ea typeface="Arial" charset="0"/>
                          <a:cs typeface="Arial" charset="0"/>
                        </a:rPr>
                        <a:t>Validate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Arial" charset="0"/>
                          <a:ea typeface="Arial" charset="0"/>
                          <a:cs typeface="Arial" charset="0"/>
                        </a:rPr>
                        <a:t>Write phase ?</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5502" name="Rectangle 39"/>
          <p:cNvSpPr>
            <a:spLocks noChangeArrowheads="1"/>
          </p:cNvSpPr>
          <p:nvPr/>
        </p:nvSpPr>
        <p:spPr bwMode="auto">
          <a:xfrm>
            <a:off x="1524000" y="4479925"/>
            <a:ext cx="1557338"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a:solidFill>
                  <a:srgbClr val="000000"/>
                </a:solidFill>
                <a:latin typeface="Arial" charset="0"/>
                <a:ea typeface="Arial" charset="0"/>
                <a:cs typeface="Arial" charset="0"/>
              </a:rPr>
              <a:t>START(T)</a:t>
            </a:r>
          </a:p>
        </p:txBody>
      </p:sp>
      <p:sp>
        <p:nvSpPr>
          <p:cNvPr id="105503" name="Rectangle 40"/>
          <p:cNvSpPr>
            <a:spLocks noChangeArrowheads="1"/>
          </p:cNvSpPr>
          <p:nvPr/>
        </p:nvSpPr>
        <p:spPr bwMode="auto">
          <a:xfrm>
            <a:off x="5581650" y="4495800"/>
            <a:ext cx="1136650" cy="46196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dirty="0">
                <a:solidFill>
                  <a:srgbClr val="FF0000"/>
                </a:solidFill>
                <a:latin typeface="Arial" charset="0"/>
                <a:ea typeface="Arial" charset="0"/>
                <a:cs typeface="Arial" charset="0"/>
              </a:rPr>
              <a:t>VAL(T)</a:t>
            </a:r>
          </a:p>
        </p:txBody>
      </p:sp>
      <p:cxnSp>
        <p:nvCxnSpPr>
          <p:cNvPr id="105504" name="AutoShape 41"/>
          <p:cNvCxnSpPr>
            <a:cxnSpLocks noChangeShapeType="1"/>
            <a:stCxn id="105502" idx="0"/>
          </p:cNvCxnSpPr>
          <p:nvPr/>
        </p:nvCxnSpPr>
        <p:spPr bwMode="auto">
          <a:xfrm rot="5400000" flipH="1" flipV="1">
            <a:off x="2182813" y="4357688"/>
            <a:ext cx="242887" cy="1587"/>
          </a:xfrm>
          <a:prstGeom prst="straightConnector1">
            <a:avLst/>
          </a:prstGeom>
          <a:noFill/>
          <a:ln w="9525">
            <a:solidFill>
              <a:schemeClr val="tx1"/>
            </a:solidFill>
            <a:round/>
            <a:headEnd/>
            <a:tailEnd type="triangle" w="med" len="med"/>
          </a:ln>
        </p:spPr>
      </p:cxnSp>
      <p:cxnSp>
        <p:nvCxnSpPr>
          <p:cNvPr id="105505" name="AutoShape 42"/>
          <p:cNvCxnSpPr>
            <a:cxnSpLocks noChangeShapeType="1"/>
          </p:cNvCxnSpPr>
          <p:nvPr/>
        </p:nvCxnSpPr>
        <p:spPr bwMode="auto">
          <a:xfrm rot="16200000" flipV="1">
            <a:off x="6002337" y="4402138"/>
            <a:ext cx="320675" cy="19050"/>
          </a:xfrm>
          <a:prstGeom prst="straightConnector1">
            <a:avLst/>
          </a:prstGeom>
          <a:noFill/>
          <a:ln w="9525">
            <a:solidFill>
              <a:schemeClr val="tx1"/>
            </a:solidFill>
            <a:round/>
            <a:headEnd/>
            <a:tailEnd type="triangle" w="med" len="med"/>
          </a:ln>
        </p:spPr>
      </p:cxnSp>
      <p:sp>
        <p:nvSpPr>
          <p:cNvPr id="502827" name="Rectangle 43"/>
          <p:cNvSpPr>
            <a:spLocks noChangeArrowheads="1"/>
          </p:cNvSpPr>
          <p:nvPr/>
        </p:nvSpPr>
        <p:spPr bwMode="auto">
          <a:xfrm>
            <a:off x="76200" y="4953000"/>
            <a:ext cx="8950325" cy="1274763"/>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eaLnBrk="1" hangingPunct="1">
              <a:buFontTx/>
              <a:buNone/>
            </a:pPr>
            <a:r>
              <a:rPr lang="en-US" dirty="0">
                <a:solidFill>
                  <a:srgbClr val="000000"/>
                </a:solidFill>
                <a:latin typeface="Arial" charset="0"/>
                <a:ea typeface="Arial" charset="0"/>
                <a:cs typeface="Arial" charset="0"/>
              </a:rPr>
              <a:t>IF  </a:t>
            </a:r>
            <a:r>
              <a:rPr lang="en-US" dirty="0">
                <a:solidFill>
                  <a:srgbClr val="0000FF"/>
                </a:solidFill>
                <a:latin typeface="Arial" charset="0"/>
                <a:ea typeface="Arial" charset="0"/>
                <a:cs typeface="Arial" charset="0"/>
              </a:rPr>
              <a:t>WS(T) </a:t>
            </a:r>
            <a:r>
              <a:rPr lang="en-US" dirty="0">
                <a:solidFill>
                  <a:srgbClr val="000000"/>
                </a:solidFill>
                <a:latin typeface="Arial" charset="0"/>
                <a:ea typeface="Arial" charset="0"/>
                <a:cs typeface="Arial" charset="0"/>
                <a:sym typeface="Symbol" charset="2"/>
              </a:rPr>
              <a:t>∩ WS(U) and </a:t>
            </a:r>
            <a:r>
              <a:rPr lang="en-US" dirty="0">
                <a:solidFill>
                  <a:srgbClr val="000000"/>
                </a:solidFill>
                <a:latin typeface="Arial" charset="0"/>
                <a:ea typeface="Arial" charset="0"/>
                <a:cs typeface="Arial" charset="0"/>
              </a:rPr>
              <a:t>FIN(U) &gt; </a:t>
            </a:r>
            <a:r>
              <a:rPr lang="en-US" dirty="0">
                <a:solidFill>
                  <a:srgbClr val="FF0000"/>
                </a:solidFill>
                <a:latin typeface="Arial" charset="0"/>
                <a:ea typeface="Arial" charset="0"/>
                <a:cs typeface="Arial" charset="0"/>
              </a:rPr>
              <a:t>VAL(T) </a:t>
            </a:r>
            <a:br>
              <a:rPr lang="en-US" dirty="0">
                <a:solidFill>
                  <a:srgbClr val="000000"/>
                </a:solidFill>
                <a:latin typeface="Arial" charset="0"/>
                <a:ea typeface="Arial" charset="0"/>
                <a:cs typeface="Arial" charset="0"/>
                <a:sym typeface="Symbol" charset="2"/>
              </a:rPr>
            </a:br>
            <a:r>
              <a:rPr lang="en-US" dirty="0">
                <a:solidFill>
                  <a:srgbClr val="000000"/>
                </a:solidFill>
                <a:latin typeface="Arial" charset="0"/>
                <a:ea typeface="Arial" charset="0"/>
                <a:cs typeface="Arial" charset="0"/>
                <a:sym typeface="Symbol" charset="2"/>
              </a:rPr>
              <a:t>        (</a:t>
            </a:r>
            <a:r>
              <a:rPr lang="en-US" dirty="0">
                <a:solidFill>
                  <a:srgbClr val="000000"/>
                </a:solidFill>
                <a:latin typeface="Arial" charset="0"/>
                <a:ea typeface="Arial" charset="0"/>
                <a:cs typeface="Arial" charset="0"/>
              </a:rPr>
              <a:t>U has validated and  U has not finished before </a:t>
            </a:r>
            <a:r>
              <a:rPr lang="en-US" dirty="0">
                <a:solidFill>
                  <a:srgbClr val="0000FF"/>
                </a:solidFill>
                <a:latin typeface="Arial" charset="0"/>
                <a:ea typeface="Arial" charset="0"/>
                <a:cs typeface="Arial" charset="0"/>
              </a:rPr>
              <a:t>T</a:t>
            </a:r>
            <a:r>
              <a:rPr lang="en-US" dirty="0">
                <a:solidFill>
                  <a:srgbClr val="000000"/>
                </a:solidFill>
                <a:latin typeface="Arial" charset="0"/>
                <a:ea typeface="Arial" charset="0"/>
                <a:cs typeface="Arial" charset="0"/>
              </a:rPr>
              <a:t> validates)</a:t>
            </a:r>
          </a:p>
          <a:p>
            <a:pPr eaLnBrk="1" hangingPunct="1">
              <a:buFontTx/>
              <a:buNone/>
            </a:pPr>
            <a:r>
              <a:rPr lang="en-US" dirty="0">
                <a:solidFill>
                  <a:srgbClr val="000000"/>
                </a:solidFill>
                <a:latin typeface="Arial" charset="0"/>
                <a:ea typeface="Arial" charset="0"/>
                <a:cs typeface="Arial" charset="0"/>
              </a:rPr>
              <a:t>Then </a:t>
            </a:r>
            <a:r>
              <a:rPr lang="en-US" dirty="0">
                <a:solidFill>
                  <a:srgbClr val="FF0000"/>
                </a:solidFill>
                <a:latin typeface="Arial" charset="0"/>
                <a:ea typeface="Arial" charset="0"/>
                <a:cs typeface="Arial" charset="0"/>
              </a:rPr>
              <a:t>ROLLBACK(T)</a:t>
            </a:r>
          </a:p>
        </p:txBody>
      </p:sp>
      <p:sp>
        <p:nvSpPr>
          <p:cNvPr id="105507" name="Rectangle 44"/>
          <p:cNvSpPr>
            <a:spLocks noChangeArrowheads="1"/>
          </p:cNvSpPr>
          <p:nvPr/>
        </p:nvSpPr>
        <p:spPr bwMode="auto">
          <a:xfrm>
            <a:off x="6934200" y="3352800"/>
            <a:ext cx="925513" cy="338138"/>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1600">
                <a:solidFill>
                  <a:srgbClr val="000000"/>
                </a:solidFill>
                <a:latin typeface="Arial" charset="0"/>
                <a:ea typeface="Arial" charset="0"/>
                <a:cs typeface="Arial" charset="0"/>
              </a:rPr>
              <a:t>conflicts</a:t>
            </a:r>
          </a:p>
        </p:txBody>
      </p:sp>
      <p:cxnSp>
        <p:nvCxnSpPr>
          <p:cNvPr id="105508" name="AutoShape 45"/>
          <p:cNvCxnSpPr>
            <a:cxnSpLocks noChangeShapeType="1"/>
          </p:cNvCxnSpPr>
          <p:nvPr/>
        </p:nvCxnSpPr>
        <p:spPr bwMode="auto">
          <a:xfrm>
            <a:off x="5524500" y="3489325"/>
            <a:ext cx="1704975" cy="244475"/>
          </a:xfrm>
          <a:prstGeom prst="straightConnector1">
            <a:avLst/>
          </a:prstGeom>
          <a:noFill/>
          <a:ln w="9525">
            <a:solidFill>
              <a:schemeClr val="tx1"/>
            </a:solidFill>
            <a:round/>
            <a:headEnd/>
            <a:tailEnd/>
          </a:ln>
        </p:spPr>
      </p:cxn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Slide Number Placeholder 2"/>
          <p:cNvSpPr>
            <a:spLocks noGrp="1"/>
          </p:cNvSpPr>
          <p:nvPr>
            <p:ph type="sldNum" sz="quarter" idx="12"/>
          </p:nvPr>
        </p:nvSpPr>
        <p:spPr/>
        <p:txBody>
          <a:bodyPr/>
          <a:lstStyle/>
          <a:p>
            <a:pPr>
              <a:defRPr/>
            </a:pPr>
            <a:fld id="{43E92C81-7BB1-DF41-862F-6C5449C5FAEF}" type="slidenum">
              <a:rPr lang="en-US" smtClean="0">
                <a:solidFill>
                  <a:prstClr val="black"/>
                </a:solidFill>
              </a:rPr>
              <a:pPr>
                <a:defRPr/>
              </a:pPr>
              <a:t>42</a:t>
            </a:fld>
            <a:endParaRPr lang="en-US">
              <a:solidFill>
                <a:prstClr val="black"/>
              </a:solidFill>
            </a:endParaRPr>
          </a:p>
        </p:txBody>
      </p:sp>
      <p:sp>
        <p:nvSpPr>
          <p:cNvPr id="4" name="Date Placeholder 3">
            <a:extLst>
              <a:ext uri="{FF2B5EF4-FFF2-40B4-BE49-F238E27FC236}">
                <a16:creationId xmlns:a16="http://schemas.microsoft.com/office/drawing/2014/main" id="{91D7BC38-6EA6-4242-AA2F-1B7C99E1F743}"/>
              </a:ext>
            </a:extLst>
          </p:cNvPr>
          <p:cNvSpPr>
            <a:spLocks noGrp="1"/>
          </p:cNvSpPr>
          <p:nvPr>
            <p:ph type="dt" sz="half" idx="10"/>
          </p:nvPr>
        </p:nvSpPr>
        <p:spPr/>
        <p:txBody>
          <a:bodyPr/>
          <a:lstStyle/>
          <a:p>
            <a:fld id="{100C599A-0974-BC45-8972-8B350749EF85}" type="datetime4">
              <a:rPr lang="en-US" smtClean="0"/>
              <a:t>February 15, 2022</a:t>
            </a:fld>
            <a:endParaRPr lang="en-US"/>
          </a:p>
        </p:txBody>
      </p:sp>
    </p:spTree>
    <p:extLst>
      <p:ext uri="{BB962C8B-B14F-4D97-AF65-F5344CB8AC3E}">
        <p14:creationId xmlns:p14="http://schemas.microsoft.com/office/powerpoint/2010/main" val="2361051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Outline</a:t>
            </a:r>
          </a:p>
        </p:txBody>
      </p:sp>
      <p:sp>
        <p:nvSpPr>
          <p:cNvPr id="16388" name="Rectangle 3"/>
          <p:cNvSpPr>
            <a:spLocks noGrp="1" noChangeArrowheads="1"/>
          </p:cNvSpPr>
          <p:nvPr>
            <p:ph type="body" idx="1"/>
          </p:nvPr>
        </p:nvSpPr>
        <p:spPr/>
        <p:txBody>
          <a:bodyPr/>
          <a:lstStyle/>
          <a:p>
            <a:pPr eaLnBrk="1" hangingPunct="1"/>
            <a:r>
              <a:rPr lang="en-US" dirty="0"/>
              <a:t>Concurrency control by timestamps (18.8)</a:t>
            </a:r>
          </a:p>
          <a:p>
            <a:pPr eaLnBrk="1" hangingPunct="1"/>
            <a:r>
              <a:rPr lang="en-US" dirty="0"/>
              <a:t>Concurrency control by validation (18.9)</a:t>
            </a:r>
          </a:p>
          <a:p>
            <a:pPr eaLnBrk="1" hangingPunct="1"/>
            <a:r>
              <a:rPr lang="en-US" dirty="0">
                <a:solidFill>
                  <a:srgbClr val="0000FF"/>
                </a:solidFill>
              </a:rPr>
              <a:t>Snapshot Isolation</a:t>
            </a:r>
          </a:p>
          <a:p>
            <a:pPr lvl="1" eaLnBrk="1" hangingPunct="1"/>
            <a:r>
              <a:rPr lang="en-US" dirty="0"/>
              <a:t>Not in the book, but good overview in Wikipedia</a:t>
            </a:r>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pPr>
                <a:defRPr/>
              </a:pPr>
              <a:t>43</a:t>
            </a:fld>
            <a:endParaRPr lang="en-US"/>
          </a:p>
        </p:txBody>
      </p:sp>
      <p:sp>
        <p:nvSpPr>
          <p:cNvPr id="2" name="Date Placeholder 1">
            <a:extLst>
              <a:ext uri="{FF2B5EF4-FFF2-40B4-BE49-F238E27FC236}">
                <a16:creationId xmlns:a16="http://schemas.microsoft.com/office/drawing/2014/main" id="{5F90DCCD-EBCA-BE49-A157-2206FC29A6B2}"/>
              </a:ext>
            </a:extLst>
          </p:cNvPr>
          <p:cNvSpPr>
            <a:spLocks noGrp="1"/>
          </p:cNvSpPr>
          <p:nvPr>
            <p:ph type="dt" sz="half" idx="10"/>
          </p:nvPr>
        </p:nvSpPr>
        <p:spPr/>
        <p:txBody>
          <a:bodyPr/>
          <a:lstStyle/>
          <a:p>
            <a:fld id="{FD7EA605-627E-B847-8C69-47E5C088C6D5}" type="datetime4">
              <a:rPr lang="en-US" smtClean="0"/>
              <a:t>February 15, 2022</a:t>
            </a:fld>
            <a:endParaRPr lang="en-US"/>
          </a:p>
        </p:txBody>
      </p:sp>
    </p:spTree>
    <p:extLst>
      <p:ext uri="{BB962C8B-B14F-4D97-AF65-F5344CB8AC3E}">
        <p14:creationId xmlns:p14="http://schemas.microsoft.com/office/powerpoint/2010/main" val="1408102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t>Snapshot Isolation</a:t>
            </a:r>
          </a:p>
        </p:txBody>
      </p:sp>
      <p:sp>
        <p:nvSpPr>
          <p:cNvPr id="56323" name="Content Placeholder 2"/>
          <p:cNvSpPr>
            <a:spLocks noGrp="1"/>
          </p:cNvSpPr>
          <p:nvPr>
            <p:ph idx="1"/>
          </p:nvPr>
        </p:nvSpPr>
        <p:spPr>
          <a:xfrm>
            <a:off x="533400" y="1371600"/>
            <a:ext cx="8077200" cy="4114800"/>
          </a:xfrm>
        </p:spPr>
        <p:txBody>
          <a:bodyPr/>
          <a:lstStyle/>
          <a:p>
            <a:pPr eaLnBrk="1" hangingPunct="1"/>
            <a:r>
              <a:rPr lang="en-US" sz="2400" dirty="0">
                <a:solidFill>
                  <a:srgbClr val="0000FF"/>
                </a:solidFill>
              </a:rPr>
              <a:t>A type of </a:t>
            </a:r>
            <a:r>
              <a:rPr lang="en-US" sz="2400" dirty="0" err="1">
                <a:solidFill>
                  <a:srgbClr val="0000FF"/>
                </a:solidFill>
              </a:rPr>
              <a:t>multiversion</a:t>
            </a:r>
            <a:r>
              <a:rPr lang="en-US" sz="2400" dirty="0">
                <a:solidFill>
                  <a:srgbClr val="0000FF"/>
                </a:solidFill>
              </a:rPr>
              <a:t> concurrency control algorithm</a:t>
            </a:r>
          </a:p>
          <a:p>
            <a:pPr eaLnBrk="1" hangingPunct="1"/>
            <a:r>
              <a:rPr lang="en-US" sz="2400" dirty="0">
                <a:solidFill>
                  <a:srgbClr val="0000FF"/>
                </a:solidFill>
              </a:rPr>
              <a:t>Provides yet another level of isolation</a:t>
            </a:r>
          </a:p>
          <a:p>
            <a:pPr marL="0" indent="0" eaLnBrk="1" hangingPunct="1">
              <a:buNone/>
            </a:pPr>
            <a:endParaRPr lang="en-US" sz="2400" dirty="0"/>
          </a:p>
          <a:p>
            <a:pPr eaLnBrk="1" hangingPunct="1"/>
            <a:r>
              <a:rPr lang="en-US" sz="2400" dirty="0"/>
              <a:t>Very efficient, and very popular</a:t>
            </a:r>
          </a:p>
          <a:p>
            <a:pPr lvl="1" eaLnBrk="1" hangingPunct="1"/>
            <a:r>
              <a:rPr lang="en-US" sz="2000" dirty="0"/>
              <a:t>Oracle, PostgreSQL, SQL Server 2005</a:t>
            </a:r>
          </a:p>
          <a:p>
            <a:pPr lvl="1" eaLnBrk="1" hangingPunct="1"/>
            <a:endParaRPr lang="en-US" sz="2000" dirty="0"/>
          </a:p>
          <a:p>
            <a:pPr eaLnBrk="1" hangingPunct="1"/>
            <a:r>
              <a:rPr lang="en-US" sz="2400" dirty="0"/>
              <a:t>Prevents many classical anomalies BUT…</a:t>
            </a:r>
          </a:p>
          <a:p>
            <a:pPr eaLnBrk="1" hangingPunct="1"/>
            <a:r>
              <a:rPr lang="en-US" sz="2400" dirty="0"/>
              <a:t>Not </a:t>
            </a:r>
            <a:r>
              <a:rPr lang="en-US" sz="2400" dirty="0" err="1"/>
              <a:t>serializable</a:t>
            </a:r>
            <a:r>
              <a:rPr lang="en-US" sz="2400" dirty="0"/>
              <a:t> (!), yet ORACLE and </a:t>
            </a:r>
            <a:r>
              <a:rPr lang="en-US" sz="2400" dirty="0" err="1"/>
              <a:t>PostgreSQL</a:t>
            </a:r>
            <a:r>
              <a:rPr lang="en-US" sz="2400" dirty="0"/>
              <a:t> use it even for SERIALIZABLE transactions!</a:t>
            </a:r>
          </a:p>
          <a:p>
            <a:pPr lvl="1" eaLnBrk="1" hangingPunct="1"/>
            <a:r>
              <a:rPr lang="en-US" sz="2000" dirty="0"/>
              <a:t>But “</a:t>
            </a:r>
            <a:r>
              <a:rPr lang="en-US" sz="2000" dirty="0" err="1"/>
              <a:t>serializable</a:t>
            </a:r>
            <a:r>
              <a:rPr lang="en-US" sz="2000" dirty="0"/>
              <a:t> snapshot isolation” now in </a:t>
            </a:r>
            <a:r>
              <a:rPr lang="en-US" sz="2000" dirty="0" err="1"/>
              <a:t>PostgreSQL</a:t>
            </a:r>
            <a:endParaRPr lang="en-US" sz="2000" dirty="0"/>
          </a:p>
        </p:txBody>
      </p:sp>
      <p:sp>
        <p:nvSpPr>
          <p:cNvPr id="56324" name="Slide Number Placeholder 3"/>
          <p:cNvSpPr>
            <a:spLocks noGrp="1"/>
          </p:cNvSpPr>
          <p:nvPr>
            <p:ph type="sldNum" sz="quarter" idx="12"/>
          </p:nvPr>
        </p:nvSpPr>
        <p:spPr>
          <a:noFill/>
        </p:spPr>
        <p:txBody>
          <a:bodyPr/>
          <a:lstStyle/>
          <a:p>
            <a:fld id="{898A29CB-4E18-734E-AA2C-44B0C6F038BB}" type="slidenum">
              <a:rPr lang="en-US" smtClean="0"/>
              <a:pPr/>
              <a:t>44</a:t>
            </a:fld>
            <a:endParaRPr lang="en-US"/>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2" name="Date Placeholder 1">
            <a:extLst>
              <a:ext uri="{FF2B5EF4-FFF2-40B4-BE49-F238E27FC236}">
                <a16:creationId xmlns:a16="http://schemas.microsoft.com/office/drawing/2014/main" id="{EFE50F6C-CFF2-A241-B6A5-7DDDF98D8233}"/>
              </a:ext>
            </a:extLst>
          </p:cNvPr>
          <p:cNvSpPr>
            <a:spLocks noGrp="1"/>
          </p:cNvSpPr>
          <p:nvPr>
            <p:ph type="dt" sz="half" idx="10"/>
          </p:nvPr>
        </p:nvSpPr>
        <p:spPr/>
        <p:txBody>
          <a:bodyPr/>
          <a:lstStyle/>
          <a:p>
            <a:fld id="{5296F626-E6B4-2243-9CCE-7BEA2E355DCE}" type="datetime4">
              <a:rPr lang="en-US" smtClean="0"/>
              <a:t>February 15, 2022</a:t>
            </a:fld>
            <a:endParaRPr lang="en-US"/>
          </a:p>
        </p:txBody>
      </p:sp>
    </p:spTree>
    <p:extLst>
      <p:ext uri="{BB962C8B-B14F-4D97-AF65-F5344CB8AC3E}">
        <p14:creationId xmlns:p14="http://schemas.microsoft.com/office/powerpoint/2010/main" val="661661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a:t>Snapshot Isolation Overview</a:t>
            </a:r>
          </a:p>
        </p:txBody>
      </p:sp>
      <p:sp>
        <p:nvSpPr>
          <p:cNvPr id="57347" name="Content Placeholder 2"/>
          <p:cNvSpPr>
            <a:spLocks noGrp="1"/>
          </p:cNvSpPr>
          <p:nvPr>
            <p:ph idx="1"/>
          </p:nvPr>
        </p:nvSpPr>
        <p:spPr>
          <a:xfrm>
            <a:off x="304800" y="1226457"/>
            <a:ext cx="8534400" cy="4114800"/>
          </a:xfrm>
        </p:spPr>
        <p:txBody>
          <a:bodyPr/>
          <a:lstStyle/>
          <a:p>
            <a:pPr eaLnBrk="1" hangingPunct="1"/>
            <a:r>
              <a:rPr lang="en-US" sz="2400" dirty="0"/>
              <a:t>Each transactions receives a timestamp TS(T)</a:t>
            </a:r>
          </a:p>
          <a:p>
            <a:pPr eaLnBrk="1" hangingPunct="1"/>
            <a:endParaRPr lang="en-US" sz="2400" dirty="0"/>
          </a:p>
          <a:p>
            <a:pPr eaLnBrk="1" hangingPunct="1"/>
            <a:r>
              <a:rPr lang="en-US" sz="2400" dirty="0"/>
              <a:t>Transaction T sees snapshot at time TS(T) of the database</a:t>
            </a:r>
          </a:p>
          <a:p>
            <a:pPr eaLnBrk="1" hangingPunct="1"/>
            <a:endParaRPr lang="en-US" sz="2400" dirty="0"/>
          </a:p>
          <a:p>
            <a:pPr eaLnBrk="1" hangingPunct="1"/>
            <a:r>
              <a:rPr lang="en-US" sz="2400" dirty="0"/>
              <a:t>W/W conflicts resolved by “</a:t>
            </a:r>
            <a:r>
              <a:rPr lang="en-US" sz="2400" b="1" dirty="0"/>
              <a:t>first committer wins</a:t>
            </a:r>
            <a:r>
              <a:rPr lang="en-US" sz="2400" dirty="0"/>
              <a:t>” rule</a:t>
            </a:r>
          </a:p>
          <a:p>
            <a:pPr lvl="1" eaLnBrk="1" hangingPunct="1"/>
            <a:r>
              <a:rPr lang="en-US" sz="2000" dirty="0"/>
              <a:t>Loser gets aborted</a:t>
            </a:r>
            <a:endParaRPr lang="en-US" dirty="0"/>
          </a:p>
          <a:p>
            <a:pPr eaLnBrk="1" hangingPunct="1"/>
            <a:endParaRPr lang="en-US" sz="2400" dirty="0"/>
          </a:p>
          <a:p>
            <a:pPr eaLnBrk="1" hangingPunct="1"/>
            <a:r>
              <a:rPr lang="en-US" sz="2400" dirty="0"/>
              <a:t>R/W conflicts are ignored</a:t>
            </a:r>
          </a:p>
          <a:p>
            <a:pPr eaLnBrk="1" hangingPunct="1"/>
            <a:endParaRPr lang="en-US" sz="2400" dirty="0"/>
          </a:p>
        </p:txBody>
      </p:sp>
      <p:sp>
        <p:nvSpPr>
          <p:cNvPr id="2" name="Footer Placeholder 1"/>
          <p:cNvSpPr>
            <a:spLocks noGrp="1"/>
          </p:cNvSpPr>
          <p:nvPr>
            <p:ph type="ftr" sz="quarter" idx="11"/>
          </p:nvPr>
        </p:nvSpPr>
        <p:spPr/>
        <p:txBody>
          <a:bodyPr/>
          <a:lstStyle/>
          <a:p>
            <a:pPr>
              <a:defRPr/>
            </a:pPr>
            <a:r>
              <a:rPr lang="de-DE">
                <a:solidFill>
                  <a:prstClr val="black"/>
                </a:solidFill>
              </a:rPr>
              <a:t>CSE 444 - Winter 2022</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90A96993-A144-1A44-B596-5F476C9657F3}" type="slidenum">
              <a:rPr lang="en-US" smtClean="0">
                <a:solidFill>
                  <a:prstClr val="black"/>
                </a:solidFill>
              </a:rPr>
              <a:pPr>
                <a:defRPr/>
              </a:pPr>
              <a:t>45</a:t>
            </a:fld>
            <a:endParaRPr lang="en-US">
              <a:solidFill>
                <a:prstClr val="black"/>
              </a:solidFill>
            </a:endParaRPr>
          </a:p>
        </p:txBody>
      </p:sp>
      <p:sp>
        <p:nvSpPr>
          <p:cNvPr id="4" name="Date Placeholder 3">
            <a:extLst>
              <a:ext uri="{FF2B5EF4-FFF2-40B4-BE49-F238E27FC236}">
                <a16:creationId xmlns:a16="http://schemas.microsoft.com/office/drawing/2014/main" id="{56A0196D-CF79-DD41-8BF4-BE25D10D27D9}"/>
              </a:ext>
            </a:extLst>
          </p:cNvPr>
          <p:cNvSpPr>
            <a:spLocks noGrp="1"/>
          </p:cNvSpPr>
          <p:nvPr>
            <p:ph type="dt" sz="half" idx="10"/>
          </p:nvPr>
        </p:nvSpPr>
        <p:spPr/>
        <p:txBody>
          <a:bodyPr/>
          <a:lstStyle/>
          <a:p>
            <a:fld id="{025E2231-CCC6-8944-9073-B7D0AC391617}" type="datetime4">
              <a:rPr lang="en-US" smtClean="0"/>
              <a:t>February 15, 2022</a:t>
            </a:fld>
            <a:endParaRPr lang="en-US"/>
          </a:p>
        </p:txBody>
      </p:sp>
    </p:spTree>
    <p:extLst>
      <p:ext uri="{BB962C8B-B14F-4D97-AF65-F5344CB8AC3E}">
        <p14:creationId xmlns:p14="http://schemas.microsoft.com/office/powerpoint/2010/main" val="719959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a:latin typeface="Arial" charset="0"/>
              </a:rPr>
              <a:t>Snapshot Isolation Details</a:t>
            </a:r>
          </a:p>
        </p:txBody>
      </p:sp>
      <p:sp>
        <p:nvSpPr>
          <p:cNvPr id="108547" name="Content Placeholder 2"/>
          <p:cNvSpPr>
            <a:spLocks noGrp="1"/>
          </p:cNvSpPr>
          <p:nvPr>
            <p:ph idx="1"/>
          </p:nvPr>
        </p:nvSpPr>
        <p:spPr/>
        <p:txBody>
          <a:bodyPr/>
          <a:lstStyle/>
          <a:p>
            <a:r>
              <a:rPr lang="en-US" dirty="0" err="1">
                <a:latin typeface="Arial" charset="0"/>
              </a:rPr>
              <a:t>Multiversion</a:t>
            </a:r>
            <a:r>
              <a:rPr lang="en-US" dirty="0">
                <a:latin typeface="Arial" charset="0"/>
              </a:rPr>
              <a:t> concurrency control:</a:t>
            </a:r>
          </a:p>
          <a:p>
            <a:pPr lvl="1"/>
            <a:r>
              <a:rPr lang="en-US" dirty="0">
                <a:latin typeface="Arial" charset="0"/>
              </a:rPr>
              <a:t>Versions of X:   X</a:t>
            </a:r>
            <a:r>
              <a:rPr lang="en-US" baseline="-25000" dirty="0">
                <a:latin typeface="Arial" charset="0"/>
              </a:rPr>
              <a:t>t1</a:t>
            </a:r>
            <a:r>
              <a:rPr lang="en-US" dirty="0">
                <a:latin typeface="Arial" charset="0"/>
              </a:rPr>
              <a:t>, X</a:t>
            </a:r>
            <a:r>
              <a:rPr lang="en-US" baseline="-25000" dirty="0">
                <a:latin typeface="Arial" charset="0"/>
              </a:rPr>
              <a:t>t2</a:t>
            </a:r>
            <a:r>
              <a:rPr lang="en-US" dirty="0">
                <a:latin typeface="Arial" charset="0"/>
              </a:rPr>
              <a:t>, X</a:t>
            </a:r>
            <a:r>
              <a:rPr lang="en-US" baseline="-25000" dirty="0">
                <a:latin typeface="Arial" charset="0"/>
              </a:rPr>
              <a:t>t3</a:t>
            </a:r>
            <a:r>
              <a:rPr lang="en-US" dirty="0">
                <a:latin typeface="Arial" charset="0"/>
              </a:rPr>
              <a:t>, . . .</a:t>
            </a:r>
          </a:p>
          <a:p>
            <a:r>
              <a:rPr lang="en-US" dirty="0">
                <a:latin typeface="Arial" charset="0"/>
              </a:rPr>
              <a:t>When T reads X, return X</a:t>
            </a:r>
            <a:r>
              <a:rPr lang="en-US" baseline="-25000" dirty="0">
                <a:latin typeface="Arial" charset="0"/>
              </a:rPr>
              <a:t>TS(T)</a:t>
            </a:r>
            <a:r>
              <a:rPr lang="en-US" dirty="0">
                <a:latin typeface="Arial" charset="0"/>
              </a:rPr>
              <a:t>.</a:t>
            </a:r>
          </a:p>
          <a:p>
            <a:r>
              <a:rPr lang="en-US" dirty="0">
                <a:latin typeface="Arial" charset="0"/>
              </a:rPr>
              <a:t>When T writes X (to avoid lost update):</a:t>
            </a:r>
          </a:p>
          <a:p>
            <a:pPr lvl="1"/>
            <a:r>
              <a:rPr lang="en-US" dirty="0">
                <a:latin typeface="Arial" charset="0"/>
              </a:rPr>
              <a:t>If latest version of X is TS(T) then </a:t>
            </a:r>
            <a:r>
              <a:rPr lang="en-US" dirty="0">
                <a:solidFill>
                  <a:srgbClr val="0000FF"/>
                </a:solidFill>
                <a:latin typeface="Arial" charset="0"/>
              </a:rPr>
              <a:t>proceed</a:t>
            </a:r>
          </a:p>
          <a:p>
            <a:pPr lvl="1"/>
            <a:r>
              <a:rPr lang="en-US" dirty="0">
                <a:latin typeface="Arial" charset="0"/>
              </a:rPr>
              <a:t>Else if C(X) = true then </a:t>
            </a:r>
            <a:r>
              <a:rPr lang="en-US" dirty="0">
                <a:solidFill>
                  <a:srgbClr val="0000FF"/>
                </a:solidFill>
                <a:latin typeface="Arial" charset="0"/>
              </a:rPr>
              <a:t>abort</a:t>
            </a:r>
          </a:p>
          <a:p>
            <a:pPr lvl="1"/>
            <a:r>
              <a:rPr lang="en-US" dirty="0">
                <a:latin typeface="Arial" charset="0"/>
              </a:rPr>
              <a:t>Else if C(X) = false then </a:t>
            </a:r>
            <a:r>
              <a:rPr lang="en-US" dirty="0">
                <a:solidFill>
                  <a:srgbClr val="0000FF"/>
                </a:solidFill>
                <a:latin typeface="Arial" charset="0"/>
              </a:rPr>
              <a:t>wait</a:t>
            </a:r>
          </a:p>
          <a:p>
            <a:pPr marL="457200" indent="-457200">
              <a:buFont typeface="Arial"/>
              <a:buChar char="•"/>
            </a:pPr>
            <a:r>
              <a:rPr lang="en-US" dirty="0">
                <a:latin typeface="Arial" charset="0"/>
              </a:rPr>
              <a:t>When T commits, write its updates to disk</a:t>
            </a:r>
          </a:p>
        </p:txBody>
      </p:sp>
      <p:sp>
        <p:nvSpPr>
          <p:cNvPr id="5" name="Footer Placeholder 4"/>
          <p:cNvSpPr>
            <a:spLocks noGrp="1"/>
          </p:cNvSpPr>
          <p:nvPr>
            <p:ph type="ftr" sz="quarter" idx="11"/>
          </p:nvPr>
        </p:nvSpPr>
        <p:spPr/>
        <p:txBody>
          <a:bodyPr/>
          <a:lstStyle/>
          <a:p>
            <a:r>
              <a:rPr lang="de-DE">
                <a:solidFill>
                  <a:srgbClr val="000000"/>
                </a:solidFill>
              </a:rPr>
              <a:t>CSE 444 - Winter 2022</a:t>
            </a:r>
            <a:endParaRPr lang="en-US" dirty="0">
              <a:solidFill>
                <a:srgbClr val="000000"/>
              </a:solidFill>
            </a:endParaRPr>
          </a:p>
        </p:txBody>
      </p:sp>
      <p:sp>
        <p:nvSpPr>
          <p:cNvPr id="108548" name="Slide Number Placeholder 3"/>
          <p:cNvSpPr>
            <a:spLocks noGrp="1"/>
          </p:cNvSpPr>
          <p:nvPr>
            <p:ph type="sldNum" sz="quarter" idx="12"/>
          </p:nvPr>
        </p:nvSpPr>
        <p:spPr>
          <a:noFill/>
        </p:spPr>
        <p:txBody>
          <a:bodyPr/>
          <a:lstStyle/>
          <a:p>
            <a:fld id="{0CA9C79C-5165-7D4F-952F-DDC298DF09D6}" type="slidenum">
              <a:rPr lang="en-US" smtClean="0">
                <a:solidFill>
                  <a:srgbClr val="000000"/>
                </a:solidFill>
              </a:rPr>
              <a:pPr/>
              <a:t>46</a:t>
            </a:fld>
            <a:endParaRPr lang="en-US">
              <a:solidFill>
                <a:srgbClr val="000000"/>
              </a:solidFill>
            </a:endParaRPr>
          </a:p>
        </p:txBody>
      </p:sp>
      <p:sp>
        <p:nvSpPr>
          <p:cNvPr id="2" name="Date Placeholder 1">
            <a:extLst>
              <a:ext uri="{FF2B5EF4-FFF2-40B4-BE49-F238E27FC236}">
                <a16:creationId xmlns:a16="http://schemas.microsoft.com/office/drawing/2014/main" id="{56A92AC5-C96C-6349-A734-26CC2DDA4990}"/>
              </a:ext>
            </a:extLst>
          </p:cNvPr>
          <p:cNvSpPr>
            <a:spLocks noGrp="1"/>
          </p:cNvSpPr>
          <p:nvPr>
            <p:ph type="dt" sz="half" idx="10"/>
          </p:nvPr>
        </p:nvSpPr>
        <p:spPr/>
        <p:txBody>
          <a:bodyPr/>
          <a:lstStyle/>
          <a:p>
            <a:fld id="{D8EA9544-2FB6-CB4A-B9C5-6DC947B13C3F}" type="datetime4">
              <a:rPr lang="en-US" smtClean="0"/>
              <a:t>February 15, 2022</a:t>
            </a:fld>
            <a:endParaRPr lang="en-US"/>
          </a:p>
        </p:txBody>
      </p:sp>
    </p:spTree>
    <p:extLst>
      <p:ext uri="{BB962C8B-B14F-4D97-AF65-F5344CB8AC3E}">
        <p14:creationId xmlns:p14="http://schemas.microsoft.com/office/powerpoint/2010/main" val="3423630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rPr>
              <a:t>What Works and What Not</a:t>
            </a:r>
          </a:p>
        </p:txBody>
      </p:sp>
      <p:sp>
        <p:nvSpPr>
          <p:cNvPr id="109571" name="Content Placeholder 2"/>
          <p:cNvSpPr>
            <a:spLocks noGrp="1"/>
          </p:cNvSpPr>
          <p:nvPr>
            <p:ph idx="1"/>
          </p:nvPr>
        </p:nvSpPr>
        <p:spPr/>
        <p:txBody>
          <a:bodyPr/>
          <a:lstStyle/>
          <a:p>
            <a:r>
              <a:rPr lang="en-US" dirty="0">
                <a:latin typeface="Arial" charset="0"/>
              </a:rPr>
              <a:t>No dirty reads (Why ?)</a:t>
            </a:r>
          </a:p>
          <a:p>
            <a:pPr lvl="1"/>
            <a:r>
              <a:rPr lang="en-US" dirty="0">
                <a:latin typeface="Arial" charset="0"/>
              </a:rPr>
              <a:t>Start each snapshot with consistent state</a:t>
            </a:r>
          </a:p>
          <a:p>
            <a:r>
              <a:rPr lang="en-US" dirty="0">
                <a:latin typeface="Arial" charset="0"/>
              </a:rPr>
              <a:t>No inconsistent reads (Why ?)</a:t>
            </a:r>
          </a:p>
          <a:p>
            <a:pPr lvl="1"/>
            <a:r>
              <a:rPr lang="en-US" dirty="0">
                <a:latin typeface="Arial" charset="0"/>
              </a:rPr>
              <a:t>Two reads by the same transaction will read same snapshot</a:t>
            </a:r>
          </a:p>
          <a:p>
            <a:r>
              <a:rPr lang="en-US" dirty="0">
                <a:latin typeface="Arial" charset="0"/>
              </a:rPr>
              <a:t>No lost updates (“first committer wins”)</a:t>
            </a:r>
          </a:p>
          <a:p>
            <a:r>
              <a:rPr lang="en-US" dirty="0">
                <a:latin typeface="Arial" charset="0"/>
              </a:rPr>
              <a:t>Moreover: no reads are ever delayed</a:t>
            </a:r>
          </a:p>
          <a:p>
            <a:endParaRPr lang="en-US" dirty="0">
              <a:latin typeface="Arial" charset="0"/>
            </a:endParaRPr>
          </a:p>
          <a:p>
            <a:r>
              <a:rPr lang="en-US" dirty="0">
                <a:latin typeface="Arial" charset="0"/>
              </a:rPr>
              <a:t>However: read-write conflicts not caught!</a:t>
            </a:r>
          </a:p>
          <a:p>
            <a:pPr lvl="1"/>
            <a:r>
              <a:rPr lang="en-US" dirty="0">
                <a:latin typeface="Arial" charset="0"/>
              </a:rPr>
              <a:t>A </a:t>
            </a:r>
            <a:r>
              <a:rPr lang="en-US" dirty="0" err="1">
                <a:latin typeface="Arial" charset="0"/>
              </a:rPr>
              <a:t>txn</a:t>
            </a:r>
            <a:r>
              <a:rPr lang="en-US" dirty="0">
                <a:latin typeface="Arial" charset="0"/>
              </a:rPr>
              <a:t> can read and commit even though the value had changed in the middle</a:t>
            </a:r>
          </a:p>
        </p:txBody>
      </p:sp>
      <p:sp>
        <p:nvSpPr>
          <p:cNvPr id="5" name="Footer Placeholder 4"/>
          <p:cNvSpPr>
            <a:spLocks noGrp="1"/>
          </p:cNvSpPr>
          <p:nvPr>
            <p:ph type="ftr" sz="quarter" idx="11"/>
          </p:nvPr>
        </p:nvSpPr>
        <p:spPr/>
        <p:txBody>
          <a:bodyPr/>
          <a:lstStyle/>
          <a:p>
            <a:r>
              <a:rPr lang="de-DE">
                <a:solidFill>
                  <a:srgbClr val="000000"/>
                </a:solidFill>
              </a:rPr>
              <a:t>CSE 444 - Winter 2022</a:t>
            </a:r>
            <a:endParaRPr lang="en-US" dirty="0">
              <a:solidFill>
                <a:srgbClr val="000000"/>
              </a:solidFill>
            </a:endParaRPr>
          </a:p>
        </p:txBody>
      </p:sp>
      <p:sp>
        <p:nvSpPr>
          <p:cNvPr id="109572" name="Slide Number Placeholder 3"/>
          <p:cNvSpPr>
            <a:spLocks noGrp="1"/>
          </p:cNvSpPr>
          <p:nvPr>
            <p:ph type="sldNum" sz="quarter" idx="12"/>
          </p:nvPr>
        </p:nvSpPr>
        <p:spPr>
          <a:noFill/>
        </p:spPr>
        <p:txBody>
          <a:bodyPr/>
          <a:lstStyle/>
          <a:p>
            <a:fld id="{B66ACCD8-F230-0949-A2C6-0A713C01E708}" type="slidenum">
              <a:rPr lang="en-US" smtClean="0">
                <a:solidFill>
                  <a:srgbClr val="000000"/>
                </a:solidFill>
              </a:rPr>
              <a:pPr/>
              <a:t>47</a:t>
            </a:fld>
            <a:endParaRPr lang="en-US">
              <a:solidFill>
                <a:srgbClr val="000000"/>
              </a:solidFill>
            </a:endParaRPr>
          </a:p>
        </p:txBody>
      </p:sp>
      <p:sp>
        <p:nvSpPr>
          <p:cNvPr id="2" name="Date Placeholder 1">
            <a:extLst>
              <a:ext uri="{FF2B5EF4-FFF2-40B4-BE49-F238E27FC236}">
                <a16:creationId xmlns:a16="http://schemas.microsoft.com/office/drawing/2014/main" id="{3A066D13-1D8B-FD4D-8CEC-803AAB20CE57}"/>
              </a:ext>
            </a:extLst>
          </p:cNvPr>
          <p:cNvSpPr>
            <a:spLocks noGrp="1"/>
          </p:cNvSpPr>
          <p:nvPr>
            <p:ph type="dt" sz="half" idx="10"/>
          </p:nvPr>
        </p:nvSpPr>
        <p:spPr/>
        <p:txBody>
          <a:bodyPr/>
          <a:lstStyle/>
          <a:p>
            <a:fld id="{83995E3C-711D-654D-A4C6-2DF831D34D84}" type="datetime4">
              <a:rPr lang="en-US" smtClean="0"/>
              <a:t>February 15, 2022</a:t>
            </a:fld>
            <a:endParaRPr lang="en-US"/>
          </a:p>
        </p:txBody>
      </p:sp>
    </p:spTree>
    <p:extLst>
      <p:ext uri="{BB962C8B-B14F-4D97-AF65-F5344CB8AC3E}">
        <p14:creationId xmlns:p14="http://schemas.microsoft.com/office/powerpoint/2010/main" val="4125382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Write Skew</a:t>
            </a:r>
          </a:p>
        </p:txBody>
      </p:sp>
      <p:sp>
        <p:nvSpPr>
          <p:cNvPr id="60419" name="Slide Number Placeholder 3"/>
          <p:cNvSpPr>
            <a:spLocks noGrp="1"/>
          </p:cNvSpPr>
          <p:nvPr>
            <p:ph type="sldNum" sz="quarter" idx="12"/>
          </p:nvPr>
        </p:nvSpPr>
        <p:spPr>
          <a:noFill/>
        </p:spPr>
        <p:txBody>
          <a:bodyPr/>
          <a:lstStyle/>
          <a:p>
            <a:fld id="{DFF26570-D53F-C742-88AF-C1B1D3566B0F}" type="slidenum">
              <a:rPr lang="en-US" smtClean="0"/>
              <a:pPr/>
              <a:t>48</a:t>
            </a:fld>
            <a:endParaRPr lang="en-US"/>
          </a:p>
        </p:txBody>
      </p:sp>
      <p:sp>
        <p:nvSpPr>
          <p:cNvPr id="5" name="Rectangle 3"/>
          <p:cNvSpPr>
            <a:spLocks noChangeArrowheads="1"/>
          </p:cNvSpPr>
          <p:nvPr/>
        </p:nvSpPr>
        <p:spPr bwMode="auto">
          <a:xfrm>
            <a:off x="457200" y="1905000"/>
            <a:ext cx="4201390" cy="1938992"/>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0" hangingPunct="0">
              <a:buNone/>
              <a:defRPr/>
            </a:pPr>
            <a:r>
              <a:rPr lang="en-US" dirty="0">
                <a:latin typeface="Arial"/>
                <a:cs typeface="Arial"/>
              </a:rPr>
              <a:t>T1:</a:t>
            </a:r>
            <a:br>
              <a:rPr lang="en-US" dirty="0">
                <a:latin typeface="Arial"/>
                <a:cs typeface="Arial"/>
              </a:rPr>
            </a:br>
            <a:r>
              <a:rPr lang="en-US" dirty="0">
                <a:latin typeface="Arial"/>
                <a:cs typeface="Arial"/>
              </a:rPr>
              <a:t>   READ(X);</a:t>
            </a:r>
            <a:br>
              <a:rPr lang="en-US" dirty="0">
                <a:latin typeface="Arial"/>
                <a:cs typeface="Arial"/>
              </a:rPr>
            </a:br>
            <a:r>
              <a:rPr lang="en-US" dirty="0">
                <a:latin typeface="Arial"/>
                <a:cs typeface="Arial"/>
              </a:rPr>
              <a:t>   if X &gt;= 50</a:t>
            </a:r>
            <a:br>
              <a:rPr lang="en-US" dirty="0">
                <a:latin typeface="Arial"/>
                <a:cs typeface="Arial"/>
              </a:rPr>
            </a:br>
            <a:r>
              <a:rPr lang="en-US" dirty="0">
                <a:latin typeface="Arial"/>
                <a:cs typeface="Arial"/>
              </a:rPr>
              <a:t>         then Y = -50; WRITE(Y)</a:t>
            </a:r>
            <a:br>
              <a:rPr lang="en-US" dirty="0">
                <a:latin typeface="Arial"/>
                <a:cs typeface="Arial"/>
              </a:rPr>
            </a:br>
            <a:r>
              <a:rPr lang="en-US" dirty="0">
                <a:latin typeface="Arial"/>
                <a:cs typeface="Arial"/>
              </a:rPr>
              <a:t>   COMMIT</a:t>
            </a:r>
          </a:p>
        </p:txBody>
      </p:sp>
      <p:sp>
        <p:nvSpPr>
          <p:cNvPr id="6" name="Rectangle 3"/>
          <p:cNvSpPr>
            <a:spLocks noChangeArrowheads="1"/>
          </p:cNvSpPr>
          <p:nvPr/>
        </p:nvSpPr>
        <p:spPr bwMode="auto">
          <a:xfrm>
            <a:off x="4800600" y="1905000"/>
            <a:ext cx="4212511" cy="1938992"/>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0" hangingPunct="0">
              <a:buNone/>
              <a:defRPr/>
            </a:pPr>
            <a:r>
              <a:rPr lang="en-US" dirty="0">
                <a:latin typeface="Arial"/>
                <a:cs typeface="Arial"/>
              </a:rPr>
              <a:t>T2:</a:t>
            </a:r>
            <a:br>
              <a:rPr lang="en-US" dirty="0">
                <a:latin typeface="Arial"/>
                <a:cs typeface="Arial"/>
              </a:rPr>
            </a:br>
            <a:r>
              <a:rPr lang="en-US" dirty="0">
                <a:latin typeface="Arial"/>
                <a:cs typeface="Arial"/>
              </a:rPr>
              <a:t>   READ(Y);</a:t>
            </a:r>
            <a:br>
              <a:rPr lang="en-US" dirty="0">
                <a:latin typeface="Arial"/>
                <a:cs typeface="Arial"/>
              </a:rPr>
            </a:br>
            <a:r>
              <a:rPr lang="en-US" dirty="0">
                <a:latin typeface="Arial"/>
                <a:cs typeface="Arial"/>
              </a:rPr>
              <a:t>   if Y &gt;= 50</a:t>
            </a:r>
            <a:br>
              <a:rPr lang="en-US" dirty="0">
                <a:latin typeface="Arial"/>
                <a:cs typeface="Arial"/>
              </a:rPr>
            </a:br>
            <a:r>
              <a:rPr lang="en-US" dirty="0">
                <a:latin typeface="Arial"/>
                <a:cs typeface="Arial"/>
              </a:rPr>
              <a:t>         then X = -50; WRITE(X)</a:t>
            </a:r>
            <a:br>
              <a:rPr lang="en-US" dirty="0">
                <a:latin typeface="Arial"/>
                <a:cs typeface="Arial"/>
              </a:rPr>
            </a:br>
            <a:r>
              <a:rPr lang="en-US" dirty="0">
                <a:latin typeface="Arial"/>
                <a:cs typeface="Arial"/>
              </a:rPr>
              <a:t>   COMMIT</a:t>
            </a:r>
          </a:p>
        </p:txBody>
      </p:sp>
      <p:sp>
        <p:nvSpPr>
          <p:cNvPr id="60422" name="TextBox 6"/>
          <p:cNvSpPr txBox="1">
            <a:spLocks noChangeArrowheads="1"/>
          </p:cNvSpPr>
          <p:nvPr/>
        </p:nvSpPr>
        <p:spPr bwMode="auto">
          <a:xfrm>
            <a:off x="838200" y="4114800"/>
            <a:ext cx="2237962" cy="461665"/>
          </a:xfrm>
          <a:prstGeom prst="rect">
            <a:avLst/>
          </a:prstGeom>
          <a:noFill/>
          <a:ln w="9525">
            <a:noFill/>
            <a:miter lim="800000"/>
            <a:headEnd/>
            <a:tailEnd/>
          </a:ln>
        </p:spPr>
        <p:txBody>
          <a:bodyPr wrap="none">
            <a:prstTxWarp prst="textNoShape">
              <a:avLst/>
            </a:prstTxWarp>
            <a:spAutoFit/>
          </a:bodyPr>
          <a:lstStyle/>
          <a:p>
            <a:pPr>
              <a:buNone/>
            </a:pPr>
            <a:r>
              <a:rPr lang="en-US" dirty="0">
                <a:latin typeface="Arial"/>
                <a:cs typeface="Arial"/>
              </a:rPr>
              <a:t>In our notation:</a:t>
            </a:r>
          </a:p>
        </p:txBody>
      </p:sp>
      <p:sp>
        <p:nvSpPr>
          <p:cNvPr id="8" name="Rectangle 3"/>
          <p:cNvSpPr>
            <a:spLocks noChangeArrowheads="1"/>
          </p:cNvSpPr>
          <p:nvPr/>
        </p:nvSpPr>
        <p:spPr bwMode="auto">
          <a:xfrm>
            <a:off x="2209800" y="4648200"/>
            <a:ext cx="4750068" cy="461665"/>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0" hangingPunct="0">
              <a:buNone/>
              <a:defRPr/>
            </a:pPr>
            <a:r>
              <a:rPr lang="en-US" dirty="0">
                <a:latin typeface="Arial"/>
                <a:cs typeface="Arial"/>
              </a:rPr>
              <a:t>R</a:t>
            </a:r>
            <a:r>
              <a:rPr lang="en-US" baseline="-25000" dirty="0">
                <a:latin typeface="Arial"/>
                <a:cs typeface="Arial"/>
              </a:rPr>
              <a:t>1</a:t>
            </a:r>
            <a:r>
              <a:rPr lang="en-US" dirty="0">
                <a:latin typeface="Arial"/>
                <a:cs typeface="Arial"/>
              </a:rPr>
              <a:t>(X), R</a:t>
            </a:r>
            <a:r>
              <a:rPr lang="en-US" baseline="-25000" dirty="0">
                <a:latin typeface="Arial"/>
                <a:cs typeface="Arial"/>
              </a:rPr>
              <a:t>2</a:t>
            </a:r>
            <a:r>
              <a:rPr lang="en-US" dirty="0">
                <a:latin typeface="Arial"/>
                <a:cs typeface="Arial"/>
              </a:rPr>
              <a:t>(Y), W</a:t>
            </a:r>
            <a:r>
              <a:rPr lang="en-US" baseline="-25000" dirty="0">
                <a:latin typeface="Arial"/>
                <a:cs typeface="Arial"/>
              </a:rPr>
              <a:t>1</a:t>
            </a:r>
            <a:r>
              <a:rPr lang="en-US" dirty="0">
                <a:latin typeface="Arial"/>
                <a:cs typeface="Arial"/>
              </a:rPr>
              <a:t>(Y), W</a:t>
            </a:r>
            <a:r>
              <a:rPr lang="en-US" baseline="-25000" dirty="0">
                <a:latin typeface="Arial"/>
                <a:cs typeface="Arial"/>
              </a:rPr>
              <a:t>2</a:t>
            </a:r>
            <a:r>
              <a:rPr lang="en-US" dirty="0">
                <a:latin typeface="Arial"/>
                <a:cs typeface="Arial"/>
              </a:rPr>
              <a:t>(X), C</a:t>
            </a:r>
            <a:r>
              <a:rPr lang="en-US" baseline="-25000" dirty="0">
                <a:latin typeface="Arial"/>
                <a:cs typeface="Arial"/>
              </a:rPr>
              <a:t>1</a:t>
            </a:r>
            <a:r>
              <a:rPr lang="en-US" dirty="0">
                <a:latin typeface="Arial"/>
                <a:cs typeface="Arial"/>
              </a:rPr>
              <a:t>,C</a:t>
            </a:r>
            <a:r>
              <a:rPr lang="en-US" baseline="-25000" dirty="0">
                <a:latin typeface="Arial"/>
                <a:cs typeface="Arial"/>
              </a:rPr>
              <a:t>2</a:t>
            </a:r>
            <a:endParaRPr lang="en-US" dirty="0">
              <a:latin typeface="Arial"/>
              <a:cs typeface="Arial"/>
            </a:endParaRPr>
          </a:p>
        </p:txBody>
      </p:sp>
      <p:sp>
        <p:nvSpPr>
          <p:cNvPr id="60424" name="TextBox 8"/>
          <p:cNvSpPr txBox="1">
            <a:spLocks noChangeArrowheads="1"/>
          </p:cNvSpPr>
          <p:nvPr/>
        </p:nvSpPr>
        <p:spPr bwMode="auto">
          <a:xfrm>
            <a:off x="914400" y="5265003"/>
            <a:ext cx="7296439" cy="830997"/>
          </a:xfrm>
          <a:prstGeom prst="rect">
            <a:avLst/>
          </a:prstGeom>
          <a:noFill/>
          <a:ln w="9525">
            <a:noFill/>
            <a:miter lim="800000"/>
            <a:headEnd/>
            <a:tailEnd/>
          </a:ln>
        </p:spPr>
        <p:txBody>
          <a:bodyPr wrap="none">
            <a:prstTxWarp prst="textNoShape">
              <a:avLst/>
            </a:prstTxWarp>
            <a:spAutoFit/>
          </a:bodyPr>
          <a:lstStyle/>
          <a:p>
            <a:pPr>
              <a:buNone/>
            </a:pPr>
            <a:r>
              <a:rPr lang="en-US" dirty="0">
                <a:latin typeface="Arial"/>
                <a:cs typeface="Arial"/>
              </a:rPr>
              <a:t>Starting with X=50,Y=50, we end with X=-50, Y=-50.</a:t>
            </a:r>
            <a:br>
              <a:rPr lang="en-US" dirty="0">
                <a:latin typeface="Arial"/>
                <a:cs typeface="Arial"/>
              </a:rPr>
            </a:br>
            <a:r>
              <a:rPr lang="en-US" dirty="0">
                <a:latin typeface="Arial"/>
                <a:cs typeface="Arial"/>
              </a:rPr>
              <a:t>Non-</a:t>
            </a:r>
            <a:r>
              <a:rPr lang="en-US" dirty="0" err="1">
                <a:latin typeface="Arial"/>
                <a:cs typeface="Arial"/>
              </a:rPr>
              <a:t>serializable</a:t>
            </a:r>
            <a:r>
              <a:rPr lang="en-US" dirty="0">
                <a:latin typeface="Arial"/>
                <a:cs typeface="Arial"/>
              </a:rPr>
              <a:t> !!!</a:t>
            </a:r>
          </a:p>
        </p:txBody>
      </p:sp>
      <p:sp>
        <p:nvSpPr>
          <p:cNvPr id="9" name="Footer Placeholder 8"/>
          <p:cNvSpPr>
            <a:spLocks noGrp="1"/>
          </p:cNvSpPr>
          <p:nvPr>
            <p:ph type="ftr" sz="quarter" idx="11"/>
          </p:nvPr>
        </p:nvSpPr>
        <p:spPr/>
        <p:txBody>
          <a:bodyPr/>
          <a:lstStyle/>
          <a:p>
            <a:pPr>
              <a:defRPr/>
            </a:pPr>
            <a:r>
              <a:rPr lang="de-DE"/>
              <a:t>CSE 444 - Winter 2022</a:t>
            </a:r>
            <a:endParaRPr lang="en-US" dirty="0"/>
          </a:p>
        </p:txBody>
      </p:sp>
      <p:sp>
        <p:nvSpPr>
          <p:cNvPr id="2" name="Date Placeholder 1">
            <a:extLst>
              <a:ext uri="{FF2B5EF4-FFF2-40B4-BE49-F238E27FC236}">
                <a16:creationId xmlns:a16="http://schemas.microsoft.com/office/drawing/2014/main" id="{27B8708B-9187-2848-AAC8-50052678E668}"/>
              </a:ext>
            </a:extLst>
          </p:cNvPr>
          <p:cNvSpPr>
            <a:spLocks noGrp="1"/>
          </p:cNvSpPr>
          <p:nvPr>
            <p:ph type="dt" sz="half" idx="10"/>
          </p:nvPr>
        </p:nvSpPr>
        <p:spPr/>
        <p:txBody>
          <a:bodyPr/>
          <a:lstStyle/>
          <a:p>
            <a:fld id="{C49C0CE7-08FB-D144-8E11-120AE5EDF500}" type="datetime4">
              <a:rPr lang="en-US" smtClean="0"/>
              <a:t>February 15, 2022</a:t>
            </a:fld>
            <a:endParaRPr lang="en-US"/>
          </a:p>
        </p:txBody>
      </p:sp>
    </p:spTree>
    <p:extLst>
      <p:ext uri="{BB962C8B-B14F-4D97-AF65-F5344CB8AC3E}">
        <p14:creationId xmlns:p14="http://schemas.microsoft.com/office/powerpoint/2010/main" val="842909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t>Write Skews Can Be Serious</a:t>
            </a:r>
          </a:p>
        </p:txBody>
      </p:sp>
      <p:sp>
        <p:nvSpPr>
          <p:cNvPr id="61443" name="Content Placeholder 3"/>
          <p:cNvSpPr>
            <a:spLocks noGrp="1"/>
          </p:cNvSpPr>
          <p:nvPr>
            <p:ph idx="1"/>
          </p:nvPr>
        </p:nvSpPr>
        <p:spPr>
          <a:xfrm>
            <a:off x="228600" y="1143000"/>
            <a:ext cx="8839200" cy="4114800"/>
          </a:xfrm>
        </p:spPr>
        <p:txBody>
          <a:bodyPr/>
          <a:lstStyle/>
          <a:p>
            <a:r>
              <a:rPr lang="en-US" dirty="0" err="1"/>
              <a:t>Acidicland</a:t>
            </a:r>
            <a:r>
              <a:rPr lang="en-US" dirty="0"/>
              <a:t> had two viceroys, Delta and Rho</a:t>
            </a:r>
          </a:p>
          <a:p>
            <a:r>
              <a:rPr lang="en-US" dirty="0"/>
              <a:t>Budget had two registers: </a:t>
            </a:r>
            <a:r>
              <a:rPr lang="en-US" dirty="0" err="1"/>
              <a:t>taXes</a:t>
            </a:r>
            <a:r>
              <a:rPr lang="en-US" dirty="0"/>
              <a:t>, and </a:t>
            </a:r>
            <a:r>
              <a:rPr lang="en-US" dirty="0" err="1"/>
              <a:t>spendYng</a:t>
            </a:r>
            <a:endParaRPr lang="en-US" dirty="0"/>
          </a:p>
          <a:p>
            <a:r>
              <a:rPr lang="en-US" dirty="0"/>
              <a:t>They had high taxes and low spending…</a:t>
            </a:r>
          </a:p>
        </p:txBody>
      </p:sp>
      <p:sp>
        <p:nvSpPr>
          <p:cNvPr id="61444" name="Slide Number Placeholder 2"/>
          <p:cNvSpPr>
            <a:spLocks noGrp="1"/>
          </p:cNvSpPr>
          <p:nvPr>
            <p:ph type="sldNum" sz="quarter" idx="12"/>
          </p:nvPr>
        </p:nvSpPr>
        <p:spPr>
          <a:noFill/>
        </p:spPr>
        <p:txBody>
          <a:bodyPr/>
          <a:lstStyle/>
          <a:p>
            <a:fld id="{0EBC78BA-23E0-D547-9932-2E6F5CEFD367}" type="slidenum">
              <a:rPr lang="en-US" smtClean="0"/>
              <a:pPr/>
              <a:t>49</a:t>
            </a:fld>
            <a:endParaRPr lang="en-US"/>
          </a:p>
        </p:txBody>
      </p:sp>
      <p:sp>
        <p:nvSpPr>
          <p:cNvPr id="5" name="Rectangle 3"/>
          <p:cNvSpPr>
            <a:spLocks noChangeArrowheads="1"/>
          </p:cNvSpPr>
          <p:nvPr/>
        </p:nvSpPr>
        <p:spPr bwMode="auto">
          <a:xfrm>
            <a:off x="228600" y="3381828"/>
            <a:ext cx="4665911" cy="2308324"/>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0" hangingPunct="0">
              <a:buNone/>
              <a:defRPr/>
            </a:pPr>
            <a:r>
              <a:rPr lang="en-US" dirty="0">
                <a:latin typeface="Arial"/>
                <a:cs typeface="Arial"/>
              </a:rPr>
              <a:t>Delta:</a:t>
            </a:r>
            <a:br>
              <a:rPr lang="en-US" dirty="0">
                <a:latin typeface="Arial"/>
                <a:cs typeface="Arial"/>
              </a:rPr>
            </a:br>
            <a:r>
              <a:rPr lang="en-US" dirty="0">
                <a:latin typeface="Arial"/>
                <a:cs typeface="Arial"/>
              </a:rPr>
              <a:t>   </a:t>
            </a:r>
            <a:r>
              <a:rPr lang="en-US" dirty="0" err="1">
                <a:latin typeface="Arial"/>
                <a:cs typeface="Arial"/>
              </a:rPr>
              <a:t>READ(taXes</a:t>
            </a:r>
            <a:r>
              <a:rPr lang="en-US" dirty="0">
                <a:latin typeface="Arial"/>
                <a:cs typeface="Arial"/>
              </a:rPr>
              <a:t>);</a:t>
            </a:r>
            <a:br>
              <a:rPr lang="en-US" dirty="0">
                <a:latin typeface="Arial"/>
                <a:cs typeface="Arial"/>
              </a:rPr>
            </a:br>
            <a:r>
              <a:rPr lang="en-US" dirty="0">
                <a:latin typeface="Arial"/>
                <a:cs typeface="Arial"/>
              </a:rPr>
              <a:t>   if </a:t>
            </a:r>
            <a:r>
              <a:rPr lang="en-US" dirty="0" err="1">
                <a:latin typeface="Arial"/>
                <a:cs typeface="Arial"/>
              </a:rPr>
              <a:t>taXes</a:t>
            </a:r>
            <a:r>
              <a:rPr lang="en-US" dirty="0">
                <a:latin typeface="Arial"/>
                <a:cs typeface="Arial"/>
              </a:rPr>
              <a:t> = ‘High’</a:t>
            </a:r>
            <a:br>
              <a:rPr lang="en-US" dirty="0">
                <a:latin typeface="Arial"/>
                <a:cs typeface="Arial"/>
              </a:rPr>
            </a:br>
            <a:r>
              <a:rPr lang="en-US" dirty="0">
                <a:latin typeface="Arial"/>
                <a:cs typeface="Arial"/>
              </a:rPr>
              <a:t>         then { </a:t>
            </a:r>
            <a:r>
              <a:rPr lang="en-US" dirty="0" err="1">
                <a:latin typeface="Arial"/>
                <a:cs typeface="Arial"/>
              </a:rPr>
              <a:t>spendYng</a:t>
            </a:r>
            <a:r>
              <a:rPr lang="en-US" dirty="0">
                <a:latin typeface="Arial"/>
                <a:cs typeface="Arial"/>
              </a:rPr>
              <a:t> = ‘Raise’;</a:t>
            </a:r>
            <a:br>
              <a:rPr lang="en-US" dirty="0">
                <a:latin typeface="Arial"/>
                <a:cs typeface="Arial"/>
              </a:rPr>
            </a:br>
            <a:r>
              <a:rPr lang="en-US" dirty="0">
                <a:latin typeface="Arial"/>
                <a:cs typeface="Arial"/>
              </a:rPr>
              <a:t>                    </a:t>
            </a:r>
            <a:r>
              <a:rPr lang="en-US" dirty="0" err="1">
                <a:latin typeface="Arial"/>
                <a:cs typeface="Arial"/>
              </a:rPr>
              <a:t>WRITE(spendYng</a:t>
            </a:r>
            <a:r>
              <a:rPr lang="en-US" dirty="0">
                <a:latin typeface="Arial"/>
                <a:cs typeface="Arial"/>
              </a:rPr>
              <a:t>) }</a:t>
            </a:r>
            <a:br>
              <a:rPr lang="en-US" dirty="0">
                <a:latin typeface="Arial"/>
                <a:cs typeface="Arial"/>
              </a:rPr>
            </a:br>
            <a:r>
              <a:rPr lang="en-US" dirty="0">
                <a:latin typeface="Arial"/>
                <a:cs typeface="Arial"/>
              </a:rPr>
              <a:t>   COMMIT</a:t>
            </a:r>
          </a:p>
        </p:txBody>
      </p:sp>
      <p:sp>
        <p:nvSpPr>
          <p:cNvPr id="6" name="Rectangle 3"/>
          <p:cNvSpPr>
            <a:spLocks noChangeArrowheads="1"/>
          </p:cNvSpPr>
          <p:nvPr/>
        </p:nvSpPr>
        <p:spPr bwMode="auto">
          <a:xfrm>
            <a:off x="5010372" y="3381828"/>
            <a:ext cx="3981228" cy="2308324"/>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0" hangingPunct="0">
              <a:buNone/>
              <a:defRPr/>
            </a:pPr>
            <a:r>
              <a:rPr lang="en-US" dirty="0">
                <a:latin typeface="Arial"/>
                <a:cs typeface="Arial"/>
              </a:rPr>
              <a:t>Rho:</a:t>
            </a:r>
            <a:br>
              <a:rPr lang="en-US" dirty="0">
                <a:latin typeface="Arial"/>
                <a:cs typeface="Arial"/>
              </a:rPr>
            </a:br>
            <a:r>
              <a:rPr lang="en-US" dirty="0">
                <a:latin typeface="Arial"/>
                <a:cs typeface="Arial"/>
              </a:rPr>
              <a:t>   </a:t>
            </a:r>
            <a:r>
              <a:rPr lang="en-US" dirty="0" err="1">
                <a:latin typeface="Arial"/>
                <a:cs typeface="Arial"/>
              </a:rPr>
              <a:t>READ(spendYng</a:t>
            </a:r>
            <a:r>
              <a:rPr lang="en-US" dirty="0">
                <a:latin typeface="Arial"/>
                <a:cs typeface="Arial"/>
              </a:rPr>
              <a:t>);</a:t>
            </a:r>
            <a:br>
              <a:rPr lang="en-US" dirty="0">
                <a:latin typeface="Arial"/>
                <a:cs typeface="Arial"/>
              </a:rPr>
            </a:br>
            <a:r>
              <a:rPr lang="en-US" dirty="0">
                <a:latin typeface="Arial"/>
                <a:cs typeface="Arial"/>
              </a:rPr>
              <a:t>   if </a:t>
            </a:r>
            <a:r>
              <a:rPr lang="en-US" dirty="0" err="1">
                <a:latin typeface="Arial"/>
                <a:cs typeface="Arial"/>
              </a:rPr>
              <a:t>spendYng</a:t>
            </a:r>
            <a:r>
              <a:rPr lang="en-US" dirty="0">
                <a:latin typeface="Arial"/>
                <a:cs typeface="Arial"/>
              </a:rPr>
              <a:t> = ‘Low’</a:t>
            </a:r>
            <a:br>
              <a:rPr lang="en-US" dirty="0">
                <a:latin typeface="Arial"/>
                <a:cs typeface="Arial"/>
              </a:rPr>
            </a:br>
            <a:r>
              <a:rPr lang="en-US" dirty="0">
                <a:latin typeface="Arial"/>
                <a:cs typeface="Arial"/>
              </a:rPr>
              <a:t>         then {</a:t>
            </a:r>
            <a:r>
              <a:rPr lang="en-US" dirty="0" err="1">
                <a:latin typeface="Arial"/>
                <a:cs typeface="Arial"/>
              </a:rPr>
              <a:t>taXes</a:t>
            </a:r>
            <a:r>
              <a:rPr lang="en-US" dirty="0">
                <a:latin typeface="Arial"/>
                <a:cs typeface="Arial"/>
              </a:rPr>
              <a:t> = ‘Cut’;</a:t>
            </a:r>
            <a:br>
              <a:rPr lang="en-US" dirty="0">
                <a:latin typeface="Arial"/>
                <a:cs typeface="Arial"/>
              </a:rPr>
            </a:br>
            <a:r>
              <a:rPr lang="en-US" dirty="0">
                <a:latin typeface="Arial"/>
                <a:cs typeface="Arial"/>
              </a:rPr>
              <a:t>                   </a:t>
            </a:r>
            <a:r>
              <a:rPr lang="en-US" dirty="0" err="1">
                <a:latin typeface="Arial"/>
                <a:cs typeface="Arial"/>
              </a:rPr>
              <a:t>WRITE(taXes</a:t>
            </a:r>
            <a:r>
              <a:rPr lang="en-US" dirty="0">
                <a:latin typeface="Arial"/>
                <a:cs typeface="Arial"/>
              </a:rPr>
              <a:t>) }</a:t>
            </a:r>
            <a:br>
              <a:rPr lang="en-US" dirty="0">
                <a:latin typeface="Arial"/>
                <a:cs typeface="Arial"/>
              </a:rPr>
            </a:br>
            <a:r>
              <a:rPr lang="en-US" dirty="0">
                <a:latin typeface="Arial"/>
                <a:cs typeface="Arial"/>
              </a:rPr>
              <a:t>   COMMIT</a:t>
            </a:r>
          </a:p>
        </p:txBody>
      </p:sp>
      <p:sp>
        <p:nvSpPr>
          <p:cNvPr id="61447" name="TextBox 6"/>
          <p:cNvSpPr txBox="1">
            <a:spLocks noChangeArrowheads="1"/>
          </p:cNvSpPr>
          <p:nvPr/>
        </p:nvSpPr>
        <p:spPr bwMode="auto">
          <a:xfrm>
            <a:off x="1987981" y="5906608"/>
            <a:ext cx="5813060" cy="523220"/>
          </a:xfrm>
          <a:prstGeom prst="rect">
            <a:avLst/>
          </a:prstGeom>
          <a:noFill/>
          <a:ln w="9525">
            <a:noFill/>
            <a:miter lim="800000"/>
            <a:headEnd/>
            <a:tailEnd/>
          </a:ln>
        </p:spPr>
        <p:txBody>
          <a:bodyPr wrap="none">
            <a:prstTxWarp prst="textNoShape">
              <a:avLst/>
            </a:prstTxWarp>
            <a:spAutoFit/>
          </a:bodyPr>
          <a:lstStyle/>
          <a:p>
            <a:pPr>
              <a:buNone/>
            </a:pPr>
            <a:r>
              <a:rPr lang="en-US" sz="2800" dirty="0">
                <a:latin typeface="Arial"/>
                <a:cs typeface="Arial"/>
              </a:rPr>
              <a:t>… and they ran a deficit ever since.</a:t>
            </a:r>
          </a:p>
        </p:txBody>
      </p:sp>
      <p:sp>
        <p:nvSpPr>
          <p:cNvPr id="2" name="Date Placeholder 1">
            <a:extLst>
              <a:ext uri="{FF2B5EF4-FFF2-40B4-BE49-F238E27FC236}">
                <a16:creationId xmlns:a16="http://schemas.microsoft.com/office/drawing/2014/main" id="{A81FB326-835F-214D-A0E5-AE46BE76D4FD}"/>
              </a:ext>
            </a:extLst>
          </p:cNvPr>
          <p:cNvSpPr>
            <a:spLocks noGrp="1"/>
          </p:cNvSpPr>
          <p:nvPr>
            <p:ph type="dt" sz="half" idx="10"/>
          </p:nvPr>
        </p:nvSpPr>
        <p:spPr/>
        <p:txBody>
          <a:bodyPr/>
          <a:lstStyle/>
          <a:p>
            <a:fld id="{CF018CBF-8049-C948-874F-341F2AF8E639}" type="datetime4">
              <a:rPr lang="en-US" smtClean="0"/>
              <a:t>February 15, 2022</a:t>
            </a:fld>
            <a:endParaRPr lang="en-US"/>
          </a:p>
        </p:txBody>
      </p:sp>
      <p:sp>
        <p:nvSpPr>
          <p:cNvPr id="3" name="Footer Placeholder 2">
            <a:extLst>
              <a:ext uri="{FF2B5EF4-FFF2-40B4-BE49-F238E27FC236}">
                <a16:creationId xmlns:a16="http://schemas.microsoft.com/office/drawing/2014/main" id="{1DE1C586-686F-4842-8D2B-3DC17E7C332E}"/>
              </a:ext>
            </a:extLst>
          </p:cNvPr>
          <p:cNvSpPr>
            <a:spLocks noGrp="1"/>
          </p:cNvSpPr>
          <p:nvPr>
            <p:ph type="ftr" sz="quarter" idx="11"/>
          </p:nvPr>
        </p:nvSpPr>
        <p:spPr/>
        <p:txBody>
          <a:bodyPr/>
          <a:lstStyle/>
          <a:p>
            <a:r>
              <a:rPr lang="en-US"/>
              <a:t>CSE 444 - Winter 2022</a:t>
            </a:r>
          </a:p>
        </p:txBody>
      </p:sp>
    </p:spTree>
    <p:extLst>
      <p:ext uri="{BB962C8B-B14F-4D97-AF65-F5344CB8AC3E}">
        <p14:creationId xmlns:p14="http://schemas.microsoft.com/office/powerpoint/2010/main" val="151192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t>Timestamps</a:t>
            </a:r>
          </a:p>
        </p:txBody>
      </p:sp>
      <p:sp>
        <p:nvSpPr>
          <p:cNvPr id="48132" name="Rectangle 3"/>
          <p:cNvSpPr>
            <a:spLocks noGrp="1" noChangeArrowheads="1"/>
          </p:cNvSpPr>
          <p:nvPr>
            <p:ph type="body" idx="1"/>
          </p:nvPr>
        </p:nvSpPr>
        <p:spPr>
          <a:xfrm>
            <a:off x="457200" y="1981200"/>
            <a:ext cx="8534400" cy="4114800"/>
          </a:xfrm>
        </p:spPr>
        <p:txBody>
          <a:bodyPr/>
          <a:lstStyle/>
          <a:p>
            <a:pPr eaLnBrk="1" hangingPunct="1">
              <a:lnSpc>
                <a:spcPct val="90000"/>
              </a:lnSpc>
            </a:pPr>
            <a:r>
              <a:rPr lang="en-US" dirty="0"/>
              <a:t>Each transaction receives unique timestamp </a:t>
            </a:r>
            <a:r>
              <a:rPr lang="en-US" dirty="0">
                <a:solidFill>
                  <a:srgbClr val="0000FF"/>
                </a:solidFill>
              </a:rPr>
              <a:t>TS(T)</a:t>
            </a:r>
          </a:p>
          <a:p>
            <a:pPr eaLnBrk="1" hangingPunct="1">
              <a:lnSpc>
                <a:spcPct val="90000"/>
              </a:lnSpc>
              <a:buFontTx/>
              <a:buNone/>
            </a:pPr>
            <a:endParaRPr lang="en-US" dirty="0"/>
          </a:p>
          <a:p>
            <a:pPr eaLnBrk="1" hangingPunct="1">
              <a:lnSpc>
                <a:spcPct val="90000"/>
              </a:lnSpc>
              <a:buFontTx/>
              <a:buNone/>
            </a:pPr>
            <a:r>
              <a:rPr lang="en-US" dirty="0"/>
              <a:t>Could be:</a:t>
            </a:r>
          </a:p>
          <a:p>
            <a:pPr eaLnBrk="1" hangingPunct="1">
              <a:lnSpc>
                <a:spcPct val="90000"/>
              </a:lnSpc>
            </a:pPr>
            <a:endParaRPr lang="en-US" dirty="0"/>
          </a:p>
          <a:p>
            <a:pPr eaLnBrk="1" hangingPunct="1">
              <a:lnSpc>
                <a:spcPct val="90000"/>
              </a:lnSpc>
            </a:pPr>
            <a:r>
              <a:rPr lang="en-US" dirty="0"/>
              <a:t>The system’s clock</a:t>
            </a:r>
          </a:p>
          <a:p>
            <a:pPr eaLnBrk="1" hangingPunct="1">
              <a:lnSpc>
                <a:spcPct val="90000"/>
              </a:lnSpc>
            </a:pPr>
            <a:r>
              <a:rPr lang="en-US" dirty="0"/>
              <a:t>A unique counter, incremented by the scheduler</a:t>
            </a:r>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pPr>
                <a:defRPr/>
              </a:pPr>
              <a:t>5</a:t>
            </a:fld>
            <a:endParaRPr lang="en-US"/>
          </a:p>
        </p:txBody>
      </p:sp>
      <p:sp>
        <p:nvSpPr>
          <p:cNvPr id="2" name="Date Placeholder 1">
            <a:extLst>
              <a:ext uri="{FF2B5EF4-FFF2-40B4-BE49-F238E27FC236}">
                <a16:creationId xmlns:a16="http://schemas.microsoft.com/office/drawing/2014/main" id="{489F6080-47DB-B54C-9E9D-634A72D66217}"/>
              </a:ext>
            </a:extLst>
          </p:cNvPr>
          <p:cNvSpPr>
            <a:spLocks noGrp="1"/>
          </p:cNvSpPr>
          <p:nvPr>
            <p:ph type="dt" sz="half" idx="10"/>
          </p:nvPr>
        </p:nvSpPr>
        <p:spPr/>
        <p:txBody>
          <a:bodyPr/>
          <a:lstStyle/>
          <a:p>
            <a:fld id="{DC7E8B02-D2A5-2F4E-A924-61CF87F58DCA}" type="datetime4">
              <a:rPr lang="en-US" smtClean="0"/>
              <a:t>February 15, 2022</a:t>
            </a:fld>
            <a:endParaRPr lang="en-US"/>
          </a:p>
        </p:txBody>
      </p:sp>
    </p:spTree>
    <p:extLst>
      <p:ext uri="{BB962C8B-B14F-4D97-AF65-F5344CB8AC3E}">
        <p14:creationId xmlns:p14="http://schemas.microsoft.com/office/powerpoint/2010/main" val="3793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dirty="0"/>
              <a:t>Discussion: Tradeoffs</a:t>
            </a:r>
          </a:p>
        </p:txBody>
      </p:sp>
      <p:sp>
        <p:nvSpPr>
          <p:cNvPr id="64516" name="Rectangle 3"/>
          <p:cNvSpPr>
            <a:spLocks noGrp="1" noChangeArrowheads="1"/>
          </p:cNvSpPr>
          <p:nvPr>
            <p:ph type="body" idx="1"/>
          </p:nvPr>
        </p:nvSpPr>
        <p:spPr/>
        <p:txBody>
          <a:bodyPr/>
          <a:lstStyle/>
          <a:p>
            <a:pPr eaLnBrk="1" hangingPunct="1">
              <a:lnSpc>
                <a:spcPct val="90000"/>
              </a:lnSpc>
            </a:pPr>
            <a:r>
              <a:rPr lang="en-US" sz="2400" dirty="0">
                <a:solidFill>
                  <a:srgbClr val="FF0000"/>
                </a:solidFill>
              </a:rPr>
              <a:t>Pessimistic CC: Locks</a:t>
            </a:r>
            <a:endParaRPr lang="en-US" sz="2400" dirty="0"/>
          </a:p>
          <a:p>
            <a:pPr lvl="1" eaLnBrk="1" hangingPunct="1">
              <a:lnSpc>
                <a:spcPct val="90000"/>
              </a:lnSpc>
            </a:pPr>
            <a:r>
              <a:rPr lang="en-US" sz="2000" dirty="0"/>
              <a:t>Great when there are many conflicts</a:t>
            </a:r>
          </a:p>
          <a:p>
            <a:pPr lvl="1" eaLnBrk="1" hangingPunct="1">
              <a:lnSpc>
                <a:spcPct val="90000"/>
              </a:lnSpc>
            </a:pPr>
            <a:r>
              <a:rPr lang="en-US" sz="2000" dirty="0"/>
              <a:t>Poor when there are few conflicts</a:t>
            </a:r>
          </a:p>
          <a:p>
            <a:pPr lvl="1" eaLnBrk="1" hangingPunct="1">
              <a:lnSpc>
                <a:spcPct val="90000"/>
              </a:lnSpc>
            </a:pPr>
            <a:endParaRPr lang="en-US" sz="2000" dirty="0"/>
          </a:p>
          <a:p>
            <a:pPr eaLnBrk="1" hangingPunct="1">
              <a:lnSpc>
                <a:spcPct val="90000"/>
              </a:lnSpc>
            </a:pPr>
            <a:r>
              <a:rPr lang="en-US" sz="2400" dirty="0">
                <a:solidFill>
                  <a:srgbClr val="0000FF"/>
                </a:solidFill>
              </a:rPr>
              <a:t>Optimistic CC: Timestamps, Validation, SI</a:t>
            </a:r>
          </a:p>
          <a:p>
            <a:pPr lvl="1" eaLnBrk="1" hangingPunct="1">
              <a:lnSpc>
                <a:spcPct val="90000"/>
              </a:lnSpc>
            </a:pPr>
            <a:r>
              <a:rPr lang="en-US" sz="2000" dirty="0"/>
              <a:t>Poor when there are many conflicts (rollbacks)</a:t>
            </a:r>
          </a:p>
          <a:p>
            <a:pPr lvl="1" eaLnBrk="1" hangingPunct="1">
              <a:lnSpc>
                <a:spcPct val="90000"/>
              </a:lnSpc>
            </a:pPr>
            <a:r>
              <a:rPr lang="en-US" sz="2000" dirty="0"/>
              <a:t>Great when there are few conflicts</a:t>
            </a:r>
          </a:p>
          <a:p>
            <a:pPr lvl="1" eaLnBrk="1" hangingPunct="1">
              <a:lnSpc>
                <a:spcPct val="90000"/>
              </a:lnSpc>
            </a:pPr>
            <a:endParaRPr lang="en-US" sz="2000" dirty="0"/>
          </a:p>
          <a:p>
            <a:pPr eaLnBrk="1" hangingPunct="1">
              <a:lnSpc>
                <a:spcPct val="90000"/>
              </a:lnSpc>
            </a:pPr>
            <a:r>
              <a:rPr lang="en-US" sz="2400" dirty="0"/>
              <a:t>Compromise</a:t>
            </a:r>
          </a:p>
          <a:p>
            <a:pPr lvl="1" eaLnBrk="1" hangingPunct="1">
              <a:lnSpc>
                <a:spcPct val="90000"/>
              </a:lnSpc>
            </a:pPr>
            <a:r>
              <a:rPr lang="en-US" sz="2000" dirty="0"/>
              <a:t>READ ONLY transactions </a:t>
            </a:r>
            <a:r>
              <a:rPr lang="en-US" sz="2000" dirty="0" err="1">
                <a:sym typeface="Symbol" charset="2"/>
              </a:rPr>
              <a:t></a:t>
            </a:r>
            <a:r>
              <a:rPr lang="en-US" sz="2000" dirty="0"/>
              <a:t> timestamps</a:t>
            </a:r>
          </a:p>
          <a:p>
            <a:pPr lvl="1" eaLnBrk="1" hangingPunct="1">
              <a:lnSpc>
                <a:spcPct val="90000"/>
              </a:lnSpc>
            </a:pPr>
            <a:r>
              <a:rPr lang="en-US" sz="2000" dirty="0"/>
              <a:t>READ/WRITE transactions </a:t>
            </a:r>
            <a:r>
              <a:rPr lang="en-US" sz="2000" dirty="0" err="1">
                <a:sym typeface="Symbol" charset="2"/>
              </a:rPr>
              <a:t></a:t>
            </a:r>
            <a:r>
              <a:rPr lang="en-US" sz="2000" dirty="0"/>
              <a:t> locks</a:t>
            </a:r>
          </a:p>
        </p:txBody>
      </p:sp>
      <p:sp>
        <p:nvSpPr>
          <p:cNvPr id="5" name="Footer Placeholder 4"/>
          <p:cNvSpPr>
            <a:spLocks noGrp="1"/>
          </p:cNvSpPr>
          <p:nvPr>
            <p:ph type="ftr" sz="quarter" idx="11"/>
          </p:nvPr>
        </p:nvSpPr>
        <p:spPr/>
        <p:txBody>
          <a:bodyPr/>
          <a:lstStyle/>
          <a:p>
            <a:pPr>
              <a:defRPr/>
            </a:pPr>
            <a:r>
              <a:rPr lang="de-DE"/>
              <a:t>CSE 444 - Winter 2022</a:t>
            </a:r>
            <a:endParaRPr lang="en-US" dirty="0"/>
          </a:p>
        </p:txBody>
      </p:sp>
      <p:sp>
        <p:nvSpPr>
          <p:cNvPr id="6" name="Slide Number Placeholder 5"/>
          <p:cNvSpPr>
            <a:spLocks noGrp="1"/>
          </p:cNvSpPr>
          <p:nvPr>
            <p:ph type="sldNum" sz="quarter" idx="12"/>
          </p:nvPr>
        </p:nvSpPr>
        <p:spPr/>
        <p:txBody>
          <a:bodyPr/>
          <a:lstStyle/>
          <a:p>
            <a:pPr>
              <a:defRPr/>
            </a:pPr>
            <a:fld id="{90A96993-A144-1A44-B596-5F476C9657F3}" type="slidenum">
              <a:rPr lang="en-US" smtClean="0"/>
              <a:pPr>
                <a:defRPr/>
              </a:pPr>
              <a:t>50</a:t>
            </a:fld>
            <a:endParaRPr lang="en-US"/>
          </a:p>
        </p:txBody>
      </p:sp>
      <p:sp>
        <p:nvSpPr>
          <p:cNvPr id="2" name="Date Placeholder 1">
            <a:extLst>
              <a:ext uri="{FF2B5EF4-FFF2-40B4-BE49-F238E27FC236}">
                <a16:creationId xmlns:a16="http://schemas.microsoft.com/office/drawing/2014/main" id="{61C3E5B1-B72D-694B-A3ED-0265D5673E52}"/>
              </a:ext>
            </a:extLst>
          </p:cNvPr>
          <p:cNvSpPr>
            <a:spLocks noGrp="1"/>
          </p:cNvSpPr>
          <p:nvPr>
            <p:ph type="dt" sz="half" idx="10"/>
          </p:nvPr>
        </p:nvSpPr>
        <p:spPr/>
        <p:txBody>
          <a:bodyPr/>
          <a:lstStyle/>
          <a:p>
            <a:fld id="{6FAD13B8-24AB-E147-9530-06D7C5B1B402}" type="datetime4">
              <a:rPr lang="en-US" smtClean="0"/>
              <a:t>February 15, 2022</a:t>
            </a:fld>
            <a:endParaRPr lang="en-US"/>
          </a:p>
        </p:txBody>
      </p:sp>
    </p:spTree>
    <p:extLst>
      <p:ext uri="{BB962C8B-B14F-4D97-AF65-F5344CB8AC3E}">
        <p14:creationId xmlns:p14="http://schemas.microsoft.com/office/powerpoint/2010/main" val="294725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B50DF6-0871-FE4B-9D1D-2BCCC51FEB37}" type="slidenum">
              <a:rPr lang="en-US"/>
              <a:pPr/>
              <a:t>51</a:t>
            </a:fld>
            <a:endParaRPr lang="en-US"/>
          </a:p>
        </p:txBody>
      </p:sp>
      <p:sp>
        <p:nvSpPr>
          <p:cNvPr id="789506" name="Rectangle 2"/>
          <p:cNvSpPr>
            <a:spLocks noGrp="1" noChangeArrowheads="1"/>
          </p:cNvSpPr>
          <p:nvPr>
            <p:ph type="title"/>
          </p:nvPr>
        </p:nvSpPr>
        <p:spPr/>
        <p:txBody>
          <a:bodyPr/>
          <a:lstStyle/>
          <a:p>
            <a:r>
              <a:rPr lang="en-US"/>
              <a:t>Commercial Systems</a:t>
            </a:r>
          </a:p>
        </p:txBody>
      </p:sp>
      <p:sp>
        <p:nvSpPr>
          <p:cNvPr id="789507" name="Rectangle 3"/>
          <p:cNvSpPr>
            <a:spLocks noGrp="1" noChangeArrowheads="1"/>
          </p:cNvSpPr>
          <p:nvPr>
            <p:ph type="body" idx="1"/>
          </p:nvPr>
        </p:nvSpPr>
        <p:spPr>
          <a:xfrm>
            <a:off x="457200" y="1676400"/>
            <a:ext cx="8382000" cy="4419600"/>
          </a:xfrm>
        </p:spPr>
        <p:txBody>
          <a:bodyPr/>
          <a:lstStyle/>
          <a:p>
            <a:pPr marL="0" indent="0">
              <a:buNone/>
            </a:pPr>
            <a:r>
              <a:rPr lang="en-US" dirty="0"/>
              <a:t>Always check documentation!</a:t>
            </a:r>
          </a:p>
          <a:p>
            <a:r>
              <a:rPr lang="en-US" dirty="0">
                <a:solidFill>
                  <a:srgbClr val="0000FF"/>
                </a:solidFill>
              </a:rPr>
              <a:t>DB2</a:t>
            </a:r>
            <a:r>
              <a:rPr lang="en-US" dirty="0"/>
              <a:t>: Strict 2PL</a:t>
            </a:r>
          </a:p>
          <a:p>
            <a:r>
              <a:rPr lang="en-US" dirty="0">
                <a:solidFill>
                  <a:srgbClr val="0000FF"/>
                </a:solidFill>
              </a:rPr>
              <a:t>SQL Server</a:t>
            </a:r>
            <a:r>
              <a:rPr lang="en-US" dirty="0"/>
              <a:t>:</a:t>
            </a:r>
          </a:p>
          <a:p>
            <a:pPr lvl="1"/>
            <a:r>
              <a:rPr lang="en-US" dirty="0"/>
              <a:t>Strict 2PL for standard 4 levels of isolation</a:t>
            </a:r>
          </a:p>
          <a:p>
            <a:pPr lvl="1"/>
            <a:r>
              <a:rPr lang="en-US" dirty="0" err="1"/>
              <a:t>Multiversion</a:t>
            </a:r>
            <a:r>
              <a:rPr lang="en-US" dirty="0"/>
              <a:t> concurrency control for snapshot isolation</a:t>
            </a:r>
            <a:endParaRPr lang="en-US" dirty="0">
              <a:solidFill>
                <a:srgbClr val="0000FF"/>
              </a:solidFill>
            </a:endParaRPr>
          </a:p>
          <a:p>
            <a:r>
              <a:rPr lang="en-US" dirty="0">
                <a:solidFill>
                  <a:srgbClr val="0000FF"/>
                </a:solidFill>
              </a:rPr>
              <a:t>PostgreSQL: </a:t>
            </a:r>
            <a:r>
              <a:rPr lang="en-US" dirty="0"/>
              <a:t>SI; recently: serializable SI (!)</a:t>
            </a:r>
          </a:p>
          <a:p>
            <a:r>
              <a:rPr lang="en-US" dirty="0">
                <a:solidFill>
                  <a:srgbClr val="0000FF"/>
                </a:solidFill>
              </a:rPr>
              <a:t>Oracle: </a:t>
            </a:r>
            <a:r>
              <a:rPr lang="en-US" dirty="0"/>
              <a:t>SI</a:t>
            </a:r>
          </a:p>
        </p:txBody>
      </p:sp>
      <p:sp>
        <p:nvSpPr>
          <p:cNvPr id="6" name="Footer Placeholder 4"/>
          <p:cNvSpPr>
            <a:spLocks noGrp="1"/>
          </p:cNvSpPr>
          <p:nvPr>
            <p:ph type="ftr" sz="quarter" idx="11"/>
          </p:nvPr>
        </p:nvSpPr>
        <p:spPr>
          <a:xfrm>
            <a:off x="2743200" y="6248400"/>
            <a:ext cx="3886200" cy="457200"/>
          </a:xfrm>
        </p:spPr>
        <p:txBody>
          <a:bodyPr/>
          <a:lstStyle/>
          <a:p>
            <a:pPr>
              <a:defRPr/>
            </a:pPr>
            <a:r>
              <a:rPr lang="de-DE"/>
              <a:t>CSE 444 - Winter 2022</a:t>
            </a:r>
            <a:endParaRPr lang="en-US" dirty="0"/>
          </a:p>
        </p:txBody>
      </p:sp>
      <p:sp>
        <p:nvSpPr>
          <p:cNvPr id="2" name="Date Placeholder 1">
            <a:extLst>
              <a:ext uri="{FF2B5EF4-FFF2-40B4-BE49-F238E27FC236}">
                <a16:creationId xmlns:a16="http://schemas.microsoft.com/office/drawing/2014/main" id="{BED39293-B4ED-F14F-A57F-8567E1DF865C}"/>
              </a:ext>
            </a:extLst>
          </p:cNvPr>
          <p:cNvSpPr>
            <a:spLocks noGrp="1"/>
          </p:cNvSpPr>
          <p:nvPr>
            <p:ph type="dt" sz="half" idx="10"/>
          </p:nvPr>
        </p:nvSpPr>
        <p:spPr/>
        <p:txBody>
          <a:bodyPr/>
          <a:lstStyle/>
          <a:p>
            <a:fld id="{DDA9EAE3-26F9-094A-9ED3-EA510F7C9850}" type="datetime4">
              <a:rPr lang="en-US" smtClean="0"/>
              <a:t>February 15, 2022</a:t>
            </a:fld>
            <a:endParaRPr lang="en-US"/>
          </a:p>
        </p:txBody>
      </p:sp>
    </p:spTree>
    <p:extLst>
      <p:ext uri="{BB962C8B-B14F-4D97-AF65-F5344CB8AC3E}">
        <p14:creationId xmlns:p14="http://schemas.microsoft.com/office/powerpoint/2010/main" val="227377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atin typeface="Arial" charset="0"/>
              </a:rPr>
              <a:t>Timestamps</a:t>
            </a:r>
          </a:p>
        </p:txBody>
      </p:sp>
      <p:sp>
        <p:nvSpPr>
          <p:cNvPr id="7" name="Footer Placeholder 6"/>
          <p:cNvSpPr>
            <a:spLocks noGrp="1"/>
          </p:cNvSpPr>
          <p:nvPr>
            <p:ph type="ftr" sz="quarter" idx="11"/>
          </p:nvPr>
        </p:nvSpPr>
        <p:spPr/>
        <p:txBody>
          <a:bodyPr/>
          <a:lstStyle/>
          <a:p>
            <a:r>
              <a:rPr lang="de-DE"/>
              <a:t>CSE 444 - Winter 2022</a:t>
            </a:r>
            <a:endParaRPr lang="en-US" dirty="0"/>
          </a:p>
        </p:txBody>
      </p:sp>
      <p:sp>
        <p:nvSpPr>
          <p:cNvPr id="81925" name="Slide Number Placeholder 6"/>
          <p:cNvSpPr>
            <a:spLocks noGrp="1"/>
          </p:cNvSpPr>
          <p:nvPr>
            <p:ph type="sldNum" sz="quarter" idx="12"/>
          </p:nvPr>
        </p:nvSpPr>
        <p:spPr>
          <a:noFill/>
        </p:spPr>
        <p:txBody>
          <a:bodyPr/>
          <a:lstStyle/>
          <a:p>
            <a:fld id="{B76CB00B-054B-5340-A21C-F90D2FFF6FDA}" type="slidenum">
              <a:rPr lang="en-US" smtClean="0">
                <a:solidFill>
                  <a:srgbClr val="000000"/>
                </a:solidFill>
              </a:rPr>
              <a:pPr/>
              <a:t>6</a:t>
            </a:fld>
            <a:endParaRPr lang="en-US">
              <a:solidFill>
                <a:srgbClr val="000000"/>
              </a:solidFill>
            </a:endParaRPr>
          </a:p>
        </p:txBody>
      </p:sp>
      <p:sp>
        <p:nvSpPr>
          <p:cNvPr id="484355" name="Rectangle 3"/>
          <p:cNvSpPr>
            <a:spLocks noChangeArrowheads="1"/>
          </p:cNvSpPr>
          <p:nvPr/>
        </p:nvSpPr>
        <p:spPr bwMode="auto">
          <a:xfrm>
            <a:off x="1219200" y="3200400"/>
            <a:ext cx="6572250" cy="954088"/>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eaLnBrk="1" hangingPunct="1">
              <a:buFontTx/>
              <a:buNone/>
            </a:pPr>
            <a:r>
              <a:rPr lang="en-US" sz="2800" dirty="0">
                <a:solidFill>
                  <a:srgbClr val="FF0000"/>
                </a:solidFill>
                <a:latin typeface="Arial" charset="0"/>
                <a:ea typeface="Arial" charset="0"/>
                <a:cs typeface="Arial" charset="0"/>
              </a:rPr>
              <a:t>The timestamp order defines</a:t>
            </a:r>
            <a:br>
              <a:rPr lang="en-US" sz="2800" dirty="0">
                <a:solidFill>
                  <a:srgbClr val="FF0000"/>
                </a:solidFill>
                <a:latin typeface="Arial" charset="0"/>
                <a:ea typeface="Arial" charset="0"/>
                <a:cs typeface="Arial" charset="0"/>
              </a:rPr>
            </a:br>
            <a:r>
              <a:rPr lang="en-US" sz="2800" dirty="0">
                <a:solidFill>
                  <a:srgbClr val="FF0000"/>
                </a:solidFill>
                <a:latin typeface="Arial" charset="0"/>
                <a:ea typeface="Arial" charset="0"/>
                <a:cs typeface="Arial" charset="0"/>
              </a:rPr>
              <a:t> the serialization order of the transaction</a:t>
            </a:r>
            <a:endParaRPr lang="en-US" sz="2000" dirty="0">
              <a:solidFill>
                <a:srgbClr val="FF0000"/>
              </a:solidFill>
              <a:latin typeface="Arial" charset="0"/>
              <a:ea typeface="Arial" charset="0"/>
              <a:cs typeface="Arial" charset="0"/>
            </a:endParaRPr>
          </a:p>
        </p:txBody>
      </p:sp>
      <p:sp>
        <p:nvSpPr>
          <p:cNvPr id="81924" name="Rectangle 4"/>
          <p:cNvSpPr>
            <a:spLocks noChangeArrowheads="1"/>
          </p:cNvSpPr>
          <p:nvPr/>
        </p:nvSpPr>
        <p:spPr bwMode="auto">
          <a:xfrm>
            <a:off x="990600" y="1981200"/>
            <a:ext cx="2852738" cy="584200"/>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3200">
                <a:solidFill>
                  <a:srgbClr val="000000"/>
                </a:solidFill>
                <a:latin typeface="Arial" charset="0"/>
                <a:ea typeface="Arial" charset="0"/>
                <a:cs typeface="Arial" charset="0"/>
              </a:rPr>
              <a:t>Main invariant:</a:t>
            </a:r>
          </a:p>
        </p:txBody>
      </p:sp>
      <p:sp>
        <p:nvSpPr>
          <p:cNvPr id="81926" name="Rectangle 4"/>
          <p:cNvSpPr>
            <a:spLocks noChangeArrowheads="1"/>
          </p:cNvSpPr>
          <p:nvPr/>
        </p:nvSpPr>
        <p:spPr bwMode="auto">
          <a:xfrm>
            <a:off x="76200" y="4495800"/>
            <a:ext cx="8829675" cy="1077913"/>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None/>
            </a:pPr>
            <a:r>
              <a:rPr lang="en-US" sz="3200" dirty="0">
                <a:solidFill>
                  <a:srgbClr val="000000"/>
                </a:solidFill>
                <a:latin typeface="Arial" charset="0"/>
                <a:ea typeface="Arial" charset="0"/>
                <a:cs typeface="Arial" charset="0"/>
              </a:rPr>
              <a:t>Will generate a schedule that is view-equivalent</a:t>
            </a:r>
            <a:br>
              <a:rPr lang="en-US" sz="3200" dirty="0">
                <a:solidFill>
                  <a:srgbClr val="000000"/>
                </a:solidFill>
                <a:latin typeface="Arial" charset="0"/>
                <a:ea typeface="Arial" charset="0"/>
                <a:cs typeface="Arial" charset="0"/>
              </a:rPr>
            </a:br>
            <a:r>
              <a:rPr lang="en-US" sz="3200" dirty="0">
                <a:solidFill>
                  <a:srgbClr val="000000"/>
                </a:solidFill>
                <a:latin typeface="Arial" charset="0"/>
                <a:ea typeface="Arial" charset="0"/>
                <a:cs typeface="Arial" charset="0"/>
              </a:rPr>
              <a:t>to a serial schedule, and recoverable</a:t>
            </a:r>
          </a:p>
        </p:txBody>
      </p:sp>
      <p:sp>
        <p:nvSpPr>
          <p:cNvPr id="2" name="Date Placeholder 1">
            <a:extLst>
              <a:ext uri="{FF2B5EF4-FFF2-40B4-BE49-F238E27FC236}">
                <a16:creationId xmlns:a16="http://schemas.microsoft.com/office/drawing/2014/main" id="{94ADEE20-0E61-AA4E-BF28-8BBB7AC41BE5}"/>
              </a:ext>
            </a:extLst>
          </p:cNvPr>
          <p:cNvSpPr>
            <a:spLocks noGrp="1"/>
          </p:cNvSpPr>
          <p:nvPr>
            <p:ph type="dt" sz="half" idx="10"/>
          </p:nvPr>
        </p:nvSpPr>
        <p:spPr/>
        <p:txBody>
          <a:bodyPr/>
          <a:lstStyle/>
          <a:p>
            <a:fld id="{C6588B23-EBBB-0345-B0CA-31D556A10152}" type="datetime4">
              <a:rPr lang="en-US" smtClean="0"/>
              <a:t>February 15, 2022</a:t>
            </a:fld>
            <a:endParaRPr lang="en-US"/>
          </a:p>
        </p:txBody>
      </p:sp>
    </p:spTree>
    <p:extLst>
      <p:ext uri="{BB962C8B-B14F-4D97-AF65-F5344CB8AC3E}">
        <p14:creationId xmlns:p14="http://schemas.microsoft.com/office/powerpoint/2010/main" val="341256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atin typeface="Arial" charset="0"/>
              </a:rPr>
              <a:t>Timestamps</a:t>
            </a:r>
          </a:p>
        </p:txBody>
      </p:sp>
      <p:sp>
        <p:nvSpPr>
          <p:cNvPr id="84995" name="Rectangle 3"/>
          <p:cNvSpPr>
            <a:spLocks noGrp="1" noChangeArrowheads="1"/>
          </p:cNvSpPr>
          <p:nvPr>
            <p:ph idx="1"/>
          </p:nvPr>
        </p:nvSpPr>
        <p:spPr>
          <a:xfrm>
            <a:off x="334925" y="1020725"/>
            <a:ext cx="8692961" cy="5220587"/>
          </a:xfrm>
        </p:spPr>
        <p:txBody>
          <a:bodyPr/>
          <a:lstStyle/>
          <a:p>
            <a:pPr eaLnBrk="1" hangingPunct="1">
              <a:lnSpc>
                <a:spcPct val="90000"/>
              </a:lnSpc>
              <a:buFontTx/>
              <a:buNone/>
            </a:pPr>
            <a:r>
              <a:rPr lang="en-US" dirty="0">
                <a:latin typeface="Arial" charset="0"/>
              </a:rPr>
              <a:t>With each element X, associate</a:t>
            </a:r>
          </a:p>
          <a:p>
            <a:pPr eaLnBrk="1" hangingPunct="1">
              <a:lnSpc>
                <a:spcPct val="90000"/>
              </a:lnSpc>
            </a:pPr>
            <a:r>
              <a:rPr lang="en-US" dirty="0">
                <a:solidFill>
                  <a:srgbClr val="0000FF"/>
                </a:solidFill>
                <a:latin typeface="Arial" charset="0"/>
              </a:rPr>
              <a:t>RT(X)</a:t>
            </a:r>
            <a:r>
              <a:rPr lang="en-US" dirty="0">
                <a:latin typeface="Arial" charset="0"/>
              </a:rPr>
              <a:t> = the highest timestamp of any transaction U that read X</a:t>
            </a:r>
          </a:p>
          <a:p>
            <a:pPr eaLnBrk="1" hangingPunct="1">
              <a:lnSpc>
                <a:spcPct val="90000"/>
              </a:lnSpc>
            </a:pPr>
            <a:endParaRPr lang="en-US" dirty="0">
              <a:solidFill>
                <a:srgbClr val="0000FF"/>
              </a:solidFill>
              <a:latin typeface="Arial" charset="0"/>
            </a:endParaRPr>
          </a:p>
          <a:p>
            <a:pPr eaLnBrk="1" hangingPunct="1">
              <a:lnSpc>
                <a:spcPct val="90000"/>
              </a:lnSpc>
            </a:pPr>
            <a:r>
              <a:rPr lang="en-US" dirty="0">
                <a:solidFill>
                  <a:srgbClr val="0000FF"/>
                </a:solidFill>
                <a:latin typeface="Arial" charset="0"/>
              </a:rPr>
              <a:t>WT(X) </a:t>
            </a:r>
            <a:r>
              <a:rPr lang="en-US" dirty="0">
                <a:latin typeface="Arial" charset="0"/>
              </a:rPr>
              <a:t>= the highest timestamp of any transaction U that wrote X</a:t>
            </a:r>
          </a:p>
          <a:p>
            <a:pPr eaLnBrk="1" hangingPunct="1">
              <a:lnSpc>
                <a:spcPct val="90000"/>
              </a:lnSpc>
            </a:pPr>
            <a:endParaRPr lang="en-US" dirty="0">
              <a:solidFill>
                <a:srgbClr val="0000FF"/>
              </a:solidFill>
              <a:latin typeface="Arial" charset="0"/>
            </a:endParaRPr>
          </a:p>
          <a:p>
            <a:pPr eaLnBrk="1" hangingPunct="1">
              <a:lnSpc>
                <a:spcPct val="90000"/>
              </a:lnSpc>
            </a:pPr>
            <a:r>
              <a:rPr lang="en-US" dirty="0">
                <a:solidFill>
                  <a:srgbClr val="0000FF"/>
                </a:solidFill>
                <a:latin typeface="Arial" charset="0"/>
              </a:rPr>
              <a:t>C(X) </a:t>
            </a:r>
            <a:r>
              <a:rPr lang="en-US" dirty="0">
                <a:latin typeface="Arial" charset="0"/>
              </a:rPr>
              <a:t>= the commit bit: true when transaction with highest timestamp that </a:t>
            </a:r>
            <a:r>
              <a:rPr lang="en-US" b="1" dirty="0">
                <a:latin typeface="Arial" charset="0"/>
              </a:rPr>
              <a:t>wrote</a:t>
            </a:r>
            <a:r>
              <a:rPr lang="en-US" dirty="0">
                <a:latin typeface="Arial" charset="0"/>
              </a:rPr>
              <a:t> X committed</a:t>
            </a:r>
          </a:p>
        </p:txBody>
      </p:sp>
      <p:sp>
        <p:nvSpPr>
          <p:cNvPr id="84997" name="Slide Number Placeholder 6"/>
          <p:cNvSpPr>
            <a:spLocks noGrp="1"/>
          </p:cNvSpPr>
          <p:nvPr>
            <p:ph type="sldNum" sz="quarter" idx="12"/>
          </p:nvPr>
        </p:nvSpPr>
        <p:spPr>
          <a:noFill/>
        </p:spPr>
        <p:txBody>
          <a:bodyPr/>
          <a:lstStyle/>
          <a:p>
            <a:fld id="{2E1EB87F-D135-4A43-BE0F-6AF9F3097BF2}" type="slidenum">
              <a:rPr lang="en-US" smtClean="0">
                <a:solidFill>
                  <a:srgbClr val="000000"/>
                </a:solidFill>
              </a:rPr>
              <a:pPr/>
              <a:t>7</a:t>
            </a:fld>
            <a:endParaRPr lang="en-US">
              <a:solidFill>
                <a:srgbClr val="000000"/>
              </a:solidFill>
            </a:endParaRPr>
          </a:p>
        </p:txBody>
      </p: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Date Placeholder 2">
            <a:extLst>
              <a:ext uri="{FF2B5EF4-FFF2-40B4-BE49-F238E27FC236}">
                <a16:creationId xmlns:a16="http://schemas.microsoft.com/office/drawing/2014/main" id="{1540FE1C-3CF0-B943-8C07-F848C48BA3A0}"/>
              </a:ext>
            </a:extLst>
          </p:cNvPr>
          <p:cNvSpPr>
            <a:spLocks noGrp="1"/>
          </p:cNvSpPr>
          <p:nvPr>
            <p:ph type="dt" sz="half" idx="10"/>
          </p:nvPr>
        </p:nvSpPr>
        <p:spPr/>
        <p:txBody>
          <a:bodyPr/>
          <a:lstStyle/>
          <a:p>
            <a:fld id="{2F9762B8-7CA5-E04A-A3BC-E6B82422DCBF}" type="datetime4">
              <a:rPr lang="en-US" smtClean="0"/>
              <a:t>February 15, 2022</a:t>
            </a:fld>
            <a:endParaRPr lang="en-US"/>
          </a:p>
        </p:txBody>
      </p:sp>
    </p:spTree>
    <p:extLst>
      <p:ext uri="{BB962C8B-B14F-4D97-AF65-F5344CB8AC3E}">
        <p14:creationId xmlns:p14="http://schemas.microsoft.com/office/powerpoint/2010/main" val="320532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atin typeface="Arial" charset="0"/>
              </a:rPr>
              <a:t>Timestamps</a:t>
            </a:r>
          </a:p>
        </p:txBody>
      </p:sp>
      <p:sp>
        <p:nvSpPr>
          <p:cNvPr id="84995" name="Rectangle 3"/>
          <p:cNvSpPr>
            <a:spLocks noGrp="1" noChangeArrowheads="1"/>
          </p:cNvSpPr>
          <p:nvPr>
            <p:ph idx="1"/>
          </p:nvPr>
        </p:nvSpPr>
        <p:spPr>
          <a:xfrm>
            <a:off x="334925" y="1020725"/>
            <a:ext cx="8809075" cy="5351046"/>
          </a:xfrm>
        </p:spPr>
        <p:txBody>
          <a:bodyPr>
            <a:normAutofit/>
          </a:bodyPr>
          <a:lstStyle/>
          <a:p>
            <a:pPr eaLnBrk="1" hangingPunct="1">
              <a:lnSpc>
                <a:spcPct val="90000"/>
              </a:lnSpc>
              <a:buFontTx/>
              <a:buNone/>
            </a:pPr>
            <a:r>
              <a:rPr lang="en-US" dirty="0">
                <a:latin typeface="Arial" charset="0"/>
              </a:rPr>
              <a:t>With each element X, associate</a:t>
            </a:r>
          </a:p>
          <a:p>
            <a:pPr eaLnBrk="1" hangingPunct="1">
              <a:lnSpc>
                <a:spcPct val="90000"/>
              </a:lnSpc>
            </a:pPr>
            <a:r>
              <a:rPr lang="en-US" dirty="0">
                <a:solidFill>
                  <a:srgbClr val="0000FF"/>
                </a:solidFill>
                <a:latin typeface="Arial" charset="0"/>
              </a:rPr>
              <a:t>RT(X)</a:t>
            </a:r>
            <a:r>
              <a:rPr lang="en-US" dirty="0">
                <a:latin typeface="Arial" charset="0"/>
              </a:rPr>
              <a:t> = the highest timestamp of any transaction U that read X</a:t>
            </a:r>
          </a:p>
          <a:p>
            <a:pPr eaLnBrk="1" hangingPunct="1">
              <a:lnSpc>
                <a:spcPct val="90000"/>
              </a:lnSpc>
            </a:pPr>
            <a:endParaRPr lang="en-US" dirty="0">
              <a:solidFill>
                <a:srgbClr val="0000FF"/>
              </a:solidFill>
              <a:latin typeface="Arial" charset="0"/>
            </a:endParaRPr>
          </a:p>
          <a:p>
            <a:pPr eaLnBrk="1" hangingPunct="1">
              <a:lnSpc>
                <a:spcPct val="90000"/>
              </a:lnSpc>
            </a:pPr>
            <a:r>
              <a:rPr lang="en-US" dirty="0">
                <a:solidFill>
                  <a:srgbClr val="0000FF"/>
                </a:solidFill>
                <a:latin typeface="Arial" charset="0"/>
              </a:rPr>
              <a:t>WT(X) </a:t>
            </a:r>
            <a:r>
              <a:rPr lang="en-US" dirty="0">
                <a:latin typeface="Arial" charset="0"/>
              </a:rPr>
              <a:t>= the highest timestamp of any transaction U that wrote X</a:t>
            </a:r>
          </a:p>
          <a:p>
            <a:pPr eaLnBrk="1" hangingPunct="1">
              <a:lnSpc>
                <a:spcPct val="90000"/>
              </a:lnSpc>
            </a:pPr>
            <a:endParaRPr lang="en-US" dirty="0">
              <a:solidFill>
                <a:srgbClr val="0000FF"/>
              </a:solidFill>
              <a:latin typeface="Arial" charset="0"/>
            </a:endParaRPr>
          </a:p>
          <a:p>
            <a:pPr eaLnBrk="1" hangingPunct="1">
              <a:lnSpc>
                <a:spcPct val="90000"/>
              </a:lnSpc>
            </a:pPr>
            <a:r>
              <a:rPr lang="en-US" dirty="0">
                <a:solidFill>
                  <a:srgbClr val="0000FF"/>
                </a:solidFill>
                <a:latin typeface="Arial" charset="0"/>
              </a:rPr>
              <a:t>C(X) </a:t>
            </a:r>
            <a:r>
              <a:rPr lang="en-US" dirty="0">
                <a:latin typeface="Arial" charset="0"/>
              </a:rPr>
              <a:t>= the commit bit: true when transaction with highest timestamp that </a:t>
            </a:r>
            <a:r>
              <a:rPr lang="en-US" b="1" dirty="0">
                <a:latin typeface="Arial" charset="0"/>
              </a:rPr>
              <a:t>wrote</a:t>
            </a:r>
            <a:r>
              <a:rPr lang="en-US" dirty="0">
                <a:latin typeface="Arial" charset="0"/>
              </a:rPr>
              <a:t> X committed</a:t>
            </a:r>
          </a:p>
          <a:p>
            <a:pPr eaLnBrk="1" hangingPunct="1">
              <a:lnSpc>
                <a:spcPct val="90000"/>
              </a:lnSpc>
            </a:pPr>
            <a:endParaRPr lang="en-US" dirty="0">
              <a:latin typeface="Arial" charset="0"/>
            </a:endParaRPr>
          </a:p>
          <a:p>
            <a:pPr marL="0" indent="0" eaLnBrk="1" hangingPunct="1">
              <a:lnSpc>
                <a:spcPct val="90000"/>
              </a:lnSpc>
              <a:buNone/>
            </a:pPr>
            <a:r>
              <a:rPr lang="en-US" dirty="0">
                <a:latin typeface="Arial" charset="0"/>
              </a:rPr>
              <a:t>If transactions abort, we must </a:t>
            </a:r>
            <a:r>
              <a:rPr lang="en-US" b="1" dirty="0">
                <a:latin typeface="Arial" charset="0"/>
              </a:rPr>
              <a:t>reset the timestamps</a:t>
            </a:r>
          </a:p>
        </p:txBody>
      </p:sp>
      <p:sp>
        <p:nvSpPr>
          <p:cNvPr id="84997" name="Slide Number Placeholder 6"/>
          <p:cNvSpPr>
            <a:spLocks noGrp="1"/>
          </p:cNvSpPr>
          <p:nvPr>
            <p:ph type="sldNum" sz="quarter" idx="12"/>
          </p:nvPr>
        </p:nvSpPr>
        <p:spPr>
          <a:noFill/>
        </p:spPr>
        <p:txBody>
          <a:bodyPr/>
          <a:lstStyle/>
          <a:p>
            <a:fld id="{2E1EB87F-D135-4A43-BE0F-6AF9F3097BF2}" type="slidenum">
              <a:rPr lang="en-US" smtClean="0">
                <a:solidFill>
                  <a:srgbClr val="000000"/>
                </a:solidFill>
              </a:rPr>
              <a:pPr/>
              <a:t>8</a:t>
            </a:fld>
            <a:endParaRPr lang="en-US">
              <a:solidFill>
                <a:srgbClr val="000000"/>
              </a:solidFill>
            </a:endParaRPr>
          </a:p>
        </p:txBody>
      </p:sp>
      <p:sp>
        <p:nvSpPr>
          <p:cNvPr id="2" name="Footer Placeholder 1"/>
          <p:cNvSpPr>
            <a:spLocks noGrp="1"/>
          </p:cNvSpPr>
          <p:nvPr>
            <p:ph type="ftr" sz="quarter" idx="11"/>
          </p:nvPr>
        </p:nvSpPr>
        <p:spPr/>
        <p:txBody>
          <a:bodyPr/>
          <a:lstStyle/>
          <a:p>
            <a:pPr>
              <a:defRPr/>
            </a:pPr>
            <a:r>
              <a:rPr lang="de-DE"/>
              <a:t>CSE 444 - Winter 2022</a:t>
            </a:r>
            <a:endParaRPr lang="en-US" dirty="0"/>
          </a:p>
        </p:txBody>
      </p:sp>
      <p:sp>
        <p:nvSpPr>
          <p:cNvPr id="3" name="Date Placeholder 2">
            <a:extLst>
              <a:ext uri="{FF2B5EF4-FFF2-40B4-BE49-F238E27FC236}">
                <a16:creationId xmlns:a16="http://schemas.microsoft.com/office/drawing/2014/main" id="{1540FE1C-3CF0-B943-8C07-F848C48BA3A0}"/>
              </a:ext>
            </a:extLst>
          </p:cNvPr>
          <p:cNvSpPr>
            <a:spLocks noGrp="1"/>
          </p:cNvSpPr>
          <p:nvPr>
            <p:ph type="dt" sz="half" idx="10"/>
          </p:nvPr>
        </p:nvSpPr>
        <p:spPr/>
        <p:txBody>
          <a:bodyPr/>
          <a:lstStyle/>
          <a:p>
            <a:fld id="{8F7E761C-B7BD-B044-A350-4EE57A283F78}" type="datetime4">
              <a:rPr lang="en-US" smtClean="0"/>
              <a:t>February 15, 2022</a:t>
            </a:fld>
            <a:endParaRPr lang="en-US"/>
          </a:p>
        </p:txBody>
      </p:sp>
      <p:sp>
        <p:nvSpPr>
          <p:cNvPr id="7" name="Oval 6">
            <a:extLst>
              <a:ext uri="{FF2B5EF4-FFF2-40B4-BE49-F238E27FC236}">
                <a16:creationId xmlns:a16="http://schemas.microsoft.com/office/drawing/2014/main" id="{249FFBFA-FC68-5A48-9A74-277C95FE9735}"/>
              </a:ext>
            </a:extLst>
          </p:cNvPr>
          <p:cNvSpPr>
            <a:spLocks noChangeAspect="1" noChangeArrowheads="1"/>
          </p:cNvSpPr>
          <p:nvPr/>
        </p:nvSpPr>
        <p:spPr bwMode="auto">
          <a:xfrm>
            <a:off x="0" y="5578702"/>
            <a:ext cx="9144000" cy="880156"/>
          </a:xfrm>
          <a:prstGeom prst="ellipse">
            <a:avLst/>
          </a:prstGeom>
          <a:noFill/>
          <a:ln w="9525">
            <a:solidFill>
              <a:schemeClr val="tx1"/>
            </a:solidFill>
            <a:round/>
            <a:headEnd/>
            <a:tailEnd/>
          </a:ln>
        </p:spPr>
        <p:txBody>
          <a:bodyPr wrap="none" anchor="ctr">
            <a:prstTxWarp prst="textNoShape">
              <a:avLst/>
            </a:prstTxWarp>
            <a:noAutofit/>
          </a:bodyPr>
          <a:lstStyle/>
          <a:p>
            <a:pPr eaLnBrk="1" hangingPunct="1">
              <a:spcBef>
                <a:spcPct val="0"/>
              </a:spcBef>
              <a:buFontTx/>
              <a:buNone/>
            </a:pPr>
            <a:endParaRPr lang="en-US" sz="2800">
              <a:solidFill>
                <a:srgbClr val="000000"/>
              </a:solidFill>
              <a:latin typeface="Arial" charset="0"/>
            </a:endParaRPr>
          </a:p>
        </p:txBody>
      </p:sp>
    </p:spTree>
    <p:extLst>
      <p:ext uri="{BB962C8B-B14F-4D97-AF65-F5344CB8AC3E}">
        <p14:creationId xmlns:p14="http://schemas.microsoft.com/office/powerpoint/2010/main" val="398325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457200"/>
            <a:ext cx="7772400" cy="1143000"/>
          </a:xfrm>
        </p:spPr>
        <p:txBody>
          <a:bodyPr/>
          <a:lstStyle/>
          <a:p>
            <a:pPr eaLnBrk="1" hangingPunct="1"/>
            <a:r>
              <a:rPr lang="en-US" dirty="0">
                <a:latin typeface="Arial" charset="0"/>
              </a:rPr>
              <a:t>Main Idea</a:t>
            </a:r>
          </a:p>
        </p:txBody>
      </p:sp>
      <p:sp>
        <p:nvSpPr>
          <p:cNvPr id="82947" name="Rectangle 3"/>
          <p:cNvSpPr>
            <a:spLocks noGrp="1" noChangeArrowheads="1"/>
          </p:cNvSpPr>
          <p:nvPr>
            <p:ph idx="1"/>
          </p:nvPr>
        </p:nvSpPr>
        <p:spPr>
          <a:xfrm>
            <a:off x="685800" y="1676400"/>
            <a:ext cx="7772400" cy="3657600"/>
          </a:xfrm>
        </p:spPr>
        <p:txBody>
          <a:bodyPr/>
          <a:lstStyle/>
          <a:p>
            <a:pPr marL="0" indent="0" eaLnBrk="1" hangingPunct="1">
              <a:buNone/>
            </a:pPr>
            <a:r>
              <a:rPr lang="en-US" dirty="0">
                <a:latin typeface="Arial" charset="0"/>
              </a:rPr>
              <a:t>For any </a:t>
            </a:r>
            <a:r>
              <a:rPr lang="en-US" dirty="0" err="1">
                <a:solidFill>
                  <a:srgbClr val="0000FF"/>
                </a:solidFill>
                <a:latin typeface="Arial" charset="0"/>
              </a:rPr>
              <a:t>r</a:t>
            </a:r>
            <a:r>
              <a:rPr lang="en-US" baseline="-25000" dirty="0" err="1">
                <a:solidFill>
                  <a:srgbClr val="0000FF"/>
                </a:solidFill>
                <a:latin typeface="Arial" charset="0"/>
              </a:rPr>
              <a:t>T</a:t>
            </a:r>
            <a:r>
              <a:rPr lang="en-US" dirty="0">
                <a:solidFill>
                  <a:srgbClr val="0000FF"/>
                </a:solidFill>
                <a:latin typeface="Arial" charset="0"/>
              </a:rPr>
              <a:t>(X) </a:t>
            </a:r>
            <a:r>
              <a:rPr lang="en-US" dirty="0">
                <a:latin typeface="Arial" charset="0"/>
              </a:rPr>
              <a:t>or </a:t>
            </a:r>
            <a:r>
              <a:rPr lang="en-US" dirty="0" err="1">
                <a:solidFill>
                  <a:srgbClr val="0000FF"/>
                </a:solidFill>
                <a:latin typeface="Arial" charset="0"/>
              </a:rPr>
              <a:t>w</a:t>
            </a:r>
            <a:r>
              <a:rPr lang="en-US" baseline="-25000" dirty="0" err="1">
                <a:solidFill>
                  <a:srgbClr val="0000FF"/>
                </a:solidFill>
                <a:latin typeface="Arial" charset="0"/>
              </a:rPr>
              <a:t>T</a:t>
            </a:r>
            <a:r>
              <a:rPr lang="en-US" dirty="0">
                <a:solidFill>
                  <a:srgbClr val="0000FF"/>
                </a:solidFill>
                <a:latin typeface="Arial" charset="0"/>
              </a:rPr>
              <a:t>(X) </a:t>
            </a:r>
            <a:r>
              <a:rPr lang="en-US" dirty="0">
                <a:latin typeface="Arial" charset="0"/>
              </a:rPr>
              <a:t>request, check for conflicts:</a:t>
            </a:r>
          </a:p>
          <a:p>
            <a:pPr eaLnBrk="1" hangingPunct="1"/>
            <a:endParaRPr lang="en-US" dirty="0">
              <a:latin typeface="Arial" charset="0"/>
            </a:endParaRPr>
          </a:p>
          <a:p>
            <a:pPr eaLnBrk="1" hangingPunct="1"/>
            <a:r>
              <a:rPr lang="en-US" dirty="0" err="1">
                <a:latin typeface="Arial" charset="0"/>
              </a:rPr>
              <a:t>w</a:t>
            </a:r>
            <a:r>
              <a:rPr lang="en-US" baseline="-25000" dirty="0" err="1">
                <a:latin typeface="Arial" charset="0"/>
              </a:rPr>
              <a:t>U</a:t>
            </a:r>
            <a:r>
              <a:rPr lang="en-US" dirty="0">
                <a:latin typeface="Arial" charset="0"/>
              </a:rPr>
              <a:t>(X) . . . </a:t>
            </a:r>
            <a:r>
              <a:rPr lang="en-US" dirty="0" err="1">
                <a:solidFill>
                  <a:srgbClr val="0000FF"/>
                </a:solidFill>
                <a:latin typeface="Arial" charset="0"/>
              </a:rPr>
              <a:t>r</a:t>
            </a:r>
            <a:r>
              <a:rPr lang="en-US" baseline="-25000" dirty="0" err="1">
                <a:solidFill>
                  <a:srgbClr val="0000FF"/>
                </a:solidFill>
                <a:latin typeface="Arial" charset="0"/>
              </a:rPr>
              <a:t>T</a:t>
            </a:r>
            <a:r>
              <a:rPr lang="en-US" dirty="0">
                <a:solidFill>
                  <a:srgbClr val="0000FF"/>
                </a:solidFill>
                <a:latin typeface="Arial" charset="0"/>
              </a:rPr>
              <a:t>(X)</a:t>
            </a:r>
          </a:p>
          <a:p>
            <a:pPr eaLnBrk="1" hangingPunct="1"/>
            <a:r>
              <a:rPr lang="en-US" dirty="0" err="1">
                <a:latin typeface="Arial" charset="0"/>
              </a:rPr>
              <a:t>r</a:t>
            </a:r>
            <a:r>
              <a:rPr lang="en-US" baseline="-25000" dirty="0" err="1">
                <a:latin typeface="Arial" charset="0"/>
              </a:rPr>
              <a:t>U</a:t>
            </a:r>
            <a:r>
              <a:rPr lang="en-US" dirty="0">
                <a:latin typeface="Arial" charset="0"/>
              </a:rPr>
              <a:t>(X) . . . </a:t>
            </a:r>
            <a:r>
              <a:rPr lang="en-US" dirty="0" err="1">
                <a:solidFill>
                  <a:srgbClr val="0000FF"/>
                </a:solidFill>
                <a:latin typeface="Arial" charset="0"/>
              </a:rPr>
              <a:t>w</a:t>
            </a:r>
            <a:r>
              <a:rPr lang="en-US" baseline="-25000" dirty="0" err="1">
                <a:solidFill>
                  <a:srgbClr val="0000FF"/>
                </a:solidFill>
                <a:latin typeface="Arial" charset="0"/>
              </a:rPr>
              <a:t>T</a:t>
            </a:r>
            <a:r>
              <a:rPr lang="en-US" dirty="0">
                <a:solidFill>
                  <a:srgbClr val="0000FF"/>
                </a:solidFill>
                <a:latin typeface="Arial" charset="0"/>
              </a:rPr>
              <a:t>(X)</a:t>
            </a:r>
          </a:p>
          <a:p>
            <a:pPr eaLnBrk="1" hangingPunct="1"/>
            <a:r>
              <a:rPr lang="en-US" dirty="0" err="1">
                <a:latin typeface="Arial" charset="0"/>
              </a:rPr>
              <a:t>w</a:t>
            </a:r>
            <a:r>
              <a:rPr lang="en-US" baseline="-25000" dirty="0" err="1">
                <a:latin typeface="Arial" charset="0"/>
              </a:rPr>
              <a:t>U</a:t>
            </a:r>
            <a:r>
              <a:rPr lang="en-US" dirty="0">
                <a:latin typeface="Arial" charset="0"/>
              </a:rPr>
              <a:t>(X) . . . </a:t>
            </a:r>
            <a:r>
              <a:rPr lang="en-US" dirty="0" err="1">
                <a:solidFill>
                  <a:srgbClr val="0000FF"/>
                </a:solidFill>
                <a:latin typeface="Arial" charset="0"/>
              </a:rPr>
              <a:t>w</a:t>
            </a:r>
            <a:r>
              <a:rPr lang="en-US" baseline="-25000" dirty="0" err="1">
                <a:solidFill>
                  <a:srgbClr val="0000FF"/>
                </a:solidFill>
                <a:latin typeface="Arial" charset="0"/>
              </a:rPr>
              <a:t>T</a:t>
            </a:r>
            <a:r>
              <a:rPr lang="en-US" dirty="0">
                <a:solidFill>
                  <a:srgbClr val="0000FF"/>
                </a:solidFill>
                <a:latin typeface="Arial" charset="0"/>
              </a:rPr>
              <a:t>(X)</a:t>
            </a:r>
          </a:p>
        </p:txBody>
      </p:sp>
      <p:sp>
        <p:nvSpPr>
          <p:cNvPr id="82952" name="Footer Placeholder 8"/>
          <p:cNvSpPr>
            <a:spLocks noGrp="1"/>
          </p:cNvSpPr>
          <p:nvPr>
            <p:ph type="ftr" sz="quarter" idx="11"/>
          </p:nvPr>
        </p:nvSpPr>
        <p:spPr>
          <a:noFill/>
        </p:spPr>
        <p:txBody>
          <a:bodyPr/>
          <a:lstStyle/>
          <a:p>
            <a:r>
              <a:rPr lang="de-DE"/>
              <a:t>CSE 444 - Winter 2022</a:t>
            </a:r>
            <a:endParaRPr lang="en-US" dirty="0"/>
          </a:p>
        </p:txBody>
      </p:sp>
      <p:sp>
        <p:nvSpPr>
          <p:cNvPr id="82951" name="Slide Number Placeholder 9"/>
          <p:cNvSpPr>
            <a:spLocks noGrp="1"/>
          </p:cNvSpPr>
          <p:nvPr>
            <p:ph type="sldNum" sz="quarter" idx="12"/>
          </p:nvPr>
        </p:nvSpPr>
        <p:spPr>
          <a:noFill/>
        </p:spPr>
        <p:txBody>
          <a:bodyPr/>
          <a:lstStyle/>
          <a:p>
            <a:fld id="{08D9B581-4D5A-B241-A1DC-0D0F664712AB}" type="slidenum">
              <a:rPr lang="en-US" smtClean="0">
                <a:solidFill>
                  <a:srgbClr val="000000"/>
                </a:solidFill>
              </a:rPr>
              <a:pPr/>
              <a:t>9</a:t>
            </a:fld>
            <a:endParaRPr lang="en-US">
              <a:solidFill>
                <a:srgbClr val="000000"/>
              </a:solidFill>
            </a:endParaRPr>
          </a:p>
        </p:txBody>
      </p:sp>
      <p:sp>
        <p:nvSpPr>
          <p:cNvPr id="82949" name="AutoShape 5"/>
          <p:cNvSpPr>
            <a:spLocks noChangeArrowheads="1"/>
          </p:cNvSpPr>
          <p:nvPr/>
        </p:nvSpPr>
        <p:spPr bwMode="auto">
          <a:xfrm>
            <a:off x="5105400" y="2514600"/>
            <a:ext cx="3651431" cy="1168539"/>
          </a:xfrm>
          <a:prstGeom prst="wedgeEllipseCallout">
            <a:avLst>
              <a:gd name="adj1" fmla="val -78733"/>
              <a:gd name="adj2" fmla="val 3149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spAutoFit/>
          </a:bodyPr>
          <a:lstStyle/>
          <a:p>
            <a:pPr algn="ctr" eaLnBrk="1" hangingPunct="1">
              <a:spcBef>
                <a:spcPct val="0"/>
              </a:spcBef>
              <a:buFontTx/>
              <a:buNone/>
            </a:pPr>
            <a:r>
              <a:rPr lang="en-US" dirty="0">
                <a:solidFill>
                  <a:srgbClr val="000000"/>
                </a:solidFill>
                <a:latin typeface="Arial" charset="0"/>
                <a:ea typeface="Arial" charset="0"/>
                <a:cs typeface="Arial" charset="0"/>
              </a:rPr>
              <a:t>How do we check</a:t>
            </a:r>
            <a:br>
              <a:rPr lang="en-US" dirty="0">
                <a:solidFill>
                  <a:srgbClr val="000000"/>
                </a:solidFill>
                <a:latin typeface="Arial" charset="0"/>
                <a:ea typeface="Arial" charset="0"/>
                <a:cs typeface="Arial" charset="0"/>
              </a:rPr>
            </a:br>
            <a:r>
              <a:rPr lang="en-US" dirty="0">
                <a:solidFill>
                  <a:srgbClr val="000000"/>
                </a:solidFill>
                <a:latin typeface="Arial" charset="0"/>
                <a:ea typeface="Arial" charset="0"/>
                <a:cs typeface="Arial" charset="0"/>
              </a:rPr>
              <a:t>if Read too late ?</a:t>
            </a:r>
          </a:p>
        </p:txBody>
      </p:sp>
      <p:sp>
        <p:nvSpPr>
          <p:cNvPr id="82950" name="AutoShape 6"/>
          <p:cNvSpPr>
            <a:spLocks noChangeArrowheads="1"/>
          </p:cNvSpPr>
          <p:nvPr/>
        </p:nvSpPr>
        <p:spPr bwMode="auto">
          <a:xfrm>
            <a:off x="6705600" y="4114800"/>
            <a:ext cx="1982788" cy="1168400"/>
          </a:xfrm>
          <a:prstGeom prst="wedgeEllipseCallout">
            <a:avLst>
              <a:gd name="adj1" fmla="val -205338"/>
              <a:gd name="adj2" fmla="val -5291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spAutoFit/>
          </a:bodyPr>
          <a:lstStyle/>
          <a:p>
            <a:pPr algn="ctr" eaLnBrk="1" hangingPunct="1">
              <a:spcBef>
                <a:spcPct val="0"/>
              </a:spcBef>
              <a:buFontTx/>
              <a:buNone/>
            </a:pPr>
            <a:r>
              <a:rPr lang="en-US">
                <a:solidFill>
                  <a:srgbClr val="000000"/>
                </a:solidFill>
                <a:latin typeface="Arial" charset="0"/>
                <a:ea typeface="Arial" charset="0"/>
                <a:cs typeface="Arial" charset="0"/>
              </a:rPr>
              <a:t>Write too</a:t>
            </a:r>
            <a:br>
              <a:rPr lang="en-US">
                <a:solidFill>
                  <a:srgbClr val="000000"/>
                </a:solidFill>
                <a:latin typeface="Arial" charset="0"/>
                <a:ea typeface="Arial" charset="0"/>
                <a:cs typeface="Arial" charset="0"/>
              </a:rPr>
            </a:br>
            <a:r>
              <a:rPr lang="en-US">
                <a:solidFill>
                  <a:srgbClr val="000000"/>
                </a:solidFill>
                <a:latin typeface="Arial" charset="0"/>
                <a:ea typeface="Arial" charset="0"/>
                <a:cs typeface="Arial" charset="0"/>
              </a:rPr>
              <a:t>late ?</a:t>
            </a:r>
          </a:p>
        </p:txBody>
      </p:sp>
      <p:sp>
        <p:nvSpPr>
          <p:cNvPr id="2" name="Date Placeholder 1">
            <a:extLst>
              <a:ext uri="{FF2B5EF4-FFF2-40B4-BE49-F238E27FC236}">
                <a16:creationId xmlns:a16="http://schemas.microsoft.com/office/drawing/2014/main" id="{0ADBAE2D-44EC-5D4F-905C-6055EC91CB43}"/>
              </a:ext>
            </a:extLst>
          </p:cNvPr>
          <p:cNvSpPr>
            <a:spLocks noGrp="1"/>
          </p:cNvSpPr>
          <p:nvPr>
            <p:ph type="dt" sz="half" idx="10"/>
          </p:nvPr>
        </p:nvSpPr>
        <p:spPr/>
        <p:txBody>
          <a:bodyPr/>
          <a:lstStyle/>
          <a:p>
            <a:fld id="{77F91EF4-CDF7-7E49-ADB7-D1B85E3FB901}" type="datetime4">
              <a:rPr lang="en-US" smtClean="0"/>
              <a:t>February 15, 2022</a:t>
            </a:fld>
            <a:endParaRPr lang="en-US"/>
          </a:p>
        </p:txBody>
      </p:sp>
    </p:spTree>
    <p:extLst>
      <p:ext uri="{BB962C8B-B14F-4D97-AF65-F5344CB8AC3E}">
        <p14:creationId xmlns:p14="http://schemas.microsoft.com/office/powerpoint/2010/main" val="2163430445"/>
      </p:ext>
    </p:extLst>
  </p:cSld>
  <p:clrMapOvr>
    <a:masterClrMapping/>
  </p:clrMapOvr>
</p:sld>
</file>

<file path=ppt/theme/theme1.xml><?xml version="1.0" encoding="utf-8"?>
<a:theme xmlns:a="http://schemas.openxmlformats.org/drawingml/2006/main" name="Beam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33803</TotalTime>
  <Words>3405</Words>
  <Application>Microsoft Macintosh PowerPoint</Application>
  <PresentationFormat>On-screen Show (4:3)</PresentationFormat>
  <Paragraphs>1099</Paragraphs>
  <Slides>51</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Menlo</vt:lpstr>
      <vt:lpstr>Times</vt:lpstr>
      <vt:lpstr>Wingdings</vt:lpstr>
      <vt:lpstr>Beamer</vt:lpstr>
      <vt:lpstr>PowerPoint Presentation</vt:lpstr>
      <vt:lpstr>Announcements</vt:lpstr>
      <vt:lpstr>Pessimistic vs. Optimistic</vt:lpstr>
      <vt:lpstr>Outline</vt:lpstr>
      <vt:lpstr>Timestamps</vt:lpstr>
      <vt:lpstr>Timestamps</vt:lpstr>
      <vt:lpstr>Timestamps</vt:lpstr>
      <vt:lpstr>Timestamps</vt:lpstr>
      <vt:lpstr>Main Idea</vt:lpstr>
      <vt:lpstr>Main Idea</vt:lpstr>
      <vt:lpstr>Read Too Late</vt:lpstr>
      <vt:lpstr>Read Too Late</vt:lpstr>
      <vt:lpstr>Write Too Late</vt:lpstr>
      <vt:lpstr>Write Too Late</vt:lpstr>
      <vt:lpstr>Thomas’ Rule</vt:lpstr>
      <vt:lpstr>Thomas’ Rule</vt:lpstr>
      <vt:lpstr>Thomas’ Rule</vt:lpstr>
      <vt:lpstr>View-Serializability</vt:lpstr>
      <vt:lpstr>Summary So Far</vt:lpstr>
      <vt:lpstr>Ensuring Recoverable Schedules</vt:lpstr>
      <vt:lpstr>Ensuring Recoverable Schedules</vt:lpstr>
      <vt:lpstr>Ensuring Recoverable Schedules</vt:lpstr>
      <vt:lpstr>Timestamp-based Scheduling</vt:lpstr>
      <vt:lpstr>Timestamp-based Scheduling</vt:lpstr>
      <vt:lpstr>Timestamp-based Scheduling (sec. 18.8.4)</vt:lpstr>
      <vt:lpstr>  </vt:lpstr>
      <vt:lpstr>Basic Timestamps with Commit Bit</vt:lpstr>
      <vt:lpstr>Summary of Timestamp-based Scheduling</vt:lpstr>
      <vt:lpstr>Multiversion Timestamp</vt:lpstr>
      <vt:lpstr>Details</vt:lpstr>
      <vt:lpstr>Details</vt:lpstr>
      <vt:lpstr>Example (in class)</vt:lpstr>
      <vt:lpstr>Example w/ Basic Timestamps</vt:lpstr>
      <vt:lpstr>Example w/ Multiversion </vt:lpstr>
      <vt:lpstr>Example w/ Multiversion </vt:lpstr>
      <vt:lpstr>Example w/ Multiversion </vt:lpstr>
      <vt:lpstr>Second Example w/ Multiversion </vt:lpstr>
      <vt:lpstr>X means that we can delete this version</vt:lpstr>
      <vt:lpstr>Outline</vt:lpstr>
      <vt:lpstr>Concurrency Control by Validation</vt:lpstr>
      <vt:lpstr>Avoid rT(X) - wU(X) Conflicts</vt:lpstr>
      <vt:lpstr>Avoid wT(X) - wU(X) Conflicts</vt:lpstr>
      <vt:lpstr>Outline</vt:lpstr>
      <vt:lpstr>Snapshot Isolation</vt:lpstr>
      <vt:lpstr>Snapshot Isolation Overview</vt:lpstr>
      <vt:lpstr>Snapshot Isolation Details</vt:lpstr>
      <vt:lpstr>What Works and What Not</vt:lpstr>
      <vt:lpstr>Write Skew</vt:lpstr>
      <vt:lpstr>Write Skews Can Be Serious</vt:lpstr>
      <vt:lpstr>Discussion: Tradeoffs</vt:lpstr>
      <vt:lpstr>Commercial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Ho</dc:creator>
  <cp:lastModifiedBy>Microsoft Office User</cp:lastModifiedBy>
  <cp:revision>246</cp:revision>
  <cp:lastPrinted>2022-02-11T23:10:07Z</cp:lastPrinted>
  <dcterms:created xsi:type="dcterms:W3CDTF">2018-12-30T01:22:30Z</dcterms:created>
  <dcterms:modified xsi:type="dcterms:W3CDTF">2022-02-17T00:37:39Z</dcterms:modified>
</cp:coreProperties>
</file>