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4" r:id="rId7"/>
    <p:sldId id="261" r:id="rId8"/>
    <p:sldId id="265" r:id="rId9"/>
    <p:sldId id="262"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554" autoAdjust="0"/>
  </p:normalViewPr>
  <p:slideViewPr>
    <p:cSldViewPr snapToGrid="0" snapToObjects="1">
      <p:cViewPr varScale="1">
        <p:scale>
          <a:sx n="60" d="100"/>
          <a:sy n="60" d="100"/>
        </p:scale>
        <p:origin x="-21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F8F635-970B-7644-82A8-87904FDD2ED2}" type="datetimeFigureOut">
              <a:rPr lang="en-US" smtClean="0"/>
              <a:t>5/10/12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006D3D-3D72-4644-8539-DB3E0A18F1A1}" type="slidenum">
              <a:rPr lang="en-US" smtClean="0"/>
              <a:t>‹#›</a:t>
            </a:fld>
            <a:endParaRPr lang="en-US"/>
          </a:p>
        </p:txBody>
      </p:sp>
    </p:spTree>
    <p:extLst>
      <p:ext uri="{BB962C8B-B14F-4D97-AF65-F5344CB8AC3E}">
        <p14:creationId xmlns:p14="http://schemas.microsoft.com/office/powerpoint/2010/main" val="8430938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Indicates an</a:t>
            </a:r>
            <a:r>
              <a:rPr lang="en-US" baseline="0" dirty="0" smtClean="0"/>
              <a:t> </a:t>
            </a:r>
            <a:r>
              <a:rPr lang="en-US" dirty="0" smtClean="0"/>
              <a:t>incomplete checkpoint. Do not start a checkpoint!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a:t>
            </a:r>
          </a:p>
          <a:p>
            <a:endParaRPr lang="en-US" dirty="0"/>
          </a:p>
        </p:txBody>
      </p:sp>
      <p:sp>
        <p:nvSpPr>
          <p:cNvPr id="4" name="Slide Number Placeholder 3"/>
          <p:cNvSpPr>
            <a:spLocks noGrp="1"/>
          </p:cNvSpPr>
          <p:nvPr>
            <p:ph type="sldNum" sz="quarter" idx="10"/>
          </p:nvPr>
        </p:nvSpPr>
        <p:spPr/>
        <p:txBody>
          <a:bodyPr/>
          <a:lstStyle/>
          <a:p>
            <a:fld id="{5C006D3D-3D72-4644-8539-DB3E0A18F1A1}" type="slidenum">
              <a:rPr lang="en-US" smtClean="0"/>
              <a:t>3</a:t>
            </a:fld>
            <a:endParaRPr lang="en-US"/>
          </a:p>
        </p:txBody>
      </p:sp>
    </p:spTree>
    <p:extLst>
      <p:ext uri="{BB962C8B-B14F-4D97-AF65-F5344CB8AC3E}">
        <p14:creationId xmlns:p14="http://schemas.microsoft.com/office/powerpoint/2010/main" val="925412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a:t>
            </a:r>
            <a:r>
              <a:rPr lang="en-US" baseline="0" dirty="0" smtClean="0"/>
              <a:t> </a:t>
            </a:r>
            <a:r>
              <a:rPr lang="en-US" dirty="0" smtClean="0"/>
              <a:t>the example with the index structures. Split. </a:t>
            </a:r>
          </a:p>
          <a:p>
            <a:endParaRPr lang="en-US" dirty="0" smtClean="0"/>
          </a:p>
          <a:p>
            <a:r>
              <a:rPr lang="en-US" dirty="0" smtClean="0"/>
              <a:t>T1 starts and</a:t>
            </a:r>
            <a:r>
              <a:rPr lang="en-US" baseline="0" dirty="0" smtClean="0"/>
              <a:t> inserts one tuple. Then T2 inserts three tuples and commits. T1 aborts. </a:t>
            </a:r>
            <a:endParaRPr lang="en-US" dirty="0"/>
          </a:p>
        </p:txBody>
      </p:sp>
      <p:sp>
        <p:nvSpPr>
          <p:cNvPr id="4" name="Slide Number Placeholder 3"/>
          <p:cNvSpPr>
            <a:spLocks noGrp="1"/>
          </p:cNvSpPr>
          <p:nvPr>
            <p:ph type="sldNum" sz="quarter" idx="10"/>
          </p:nvPr>
        </p:nvSpPr>
        <p:spPr/>
        <p:txBody>
          <a:bodyPr/>
          <a:lstStyle/>
          <a:p>
            <a:fld id="{5C006D3D-3D72-4644-8539-DB3E0A18F1A1}" type="slidenum">
              <a:rPr lang="en-US" smtClean="0"/>
              <a:t>4</a:t>
            </a:fld>
            <a:endParaRPr lang="en-US"/>
          </a:p>
        </p:txBody>
      </p:sp>
    </p:spTree>
    <p:extLst>
      <p:ext uri="{BB962C8B-B14F-4D97-AF65-F5344CB8AC3E}">
        <p14:creationId xmlns:p14="http://schemas.microsoft.com/office/powerpoint/2010/main" val="2403114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each uncommitted transaction sum up the number of non-recovery </a:t>
            </a:r>
            <a:r>
              <a:rPr lang="en-US" baseline="0" dirty="0" err="1" smtClean="0"/>
              <a:t>lsns</a:t>
            </a:r>
            <a:r>
              <a:rPr lang="en-US" baseline="0" dirty="0" smtClean="0"/>
              <a:t> (including the start).</a:t>
            </a:r>
            <a:endParaRPr lang="en-US" dirty="0"/>
          </a:p>
        </p:txBody>
      </p:sp>
      <p:sp>
        <p:nvSpPr>
          <p:cNvPr id="4" name="Slide Number Placeholder 3"/>
          <p:cNvSpPr>
            <a:spLocks noGrp="1"/>
          </p:cNvSpPr>
          <p:nvPr>
            <p:ph type="sldNum" sz="quarter" idx="10"/>
          </p:nvPr>
        </p:nvSpPr>
        <p:spPr/>
        <p:txBody>
          <a:bodyPr/>
          <a:lstStyle/>
          <a:p>
            <a:fld id="{5C006D3D-3D72-4644-8539-DB3E0A18F1A1}" type="slidenum">
              <a:rPr lang="en-US" smtClean="0"/>
              <a:t>5</a:t>
            </a:fld>
            <a:endParaRPr lang="en-US"/>
          </a:p>
        </p:txBody>
      </p:sp>
    </p:spTree>
    <p:extLst>
      <p:ext uri="{BB962C8B-B14F-4D97-AF65-F5344CB8AC3E}">
        <p14:creationId xmlns:p14="http://schemas.microsoft.com/office/powerpoint/2010/main" val="1562745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a:t>
            </a:r>
            <a:r>
              <a:rPr lang="en-US" baseline="0" dirty="0" smtClean="0"/>
              <a:t> a 2 column table: Action. Invariant by the checkpoint.</a:t>
            </a:r>
            <a:endParaRPr lang="en-US" dirty="0" smtClean="0"/>
          </a:p>
          <a:p>
            <a:endParaRPr lang="en-US" dirty="0" smtClean="0"/>
          </a:p>
          <a:p>
            <a:r>
              <a:rPr lang="en-US" dirty="0" smtClean="0"/>
              <a:t>Redo the effect of all committed</a:t>
            </a:r>
            <a:r>
              <a:rPr lang="en-US" baseline="0" dirty="0" smtClean="0"/>
              <a:t> or aborted transactions at and since the last successful checkpoint. </a:t>
            </a:r>
            <a:r>
              <a:rPr lang="en-US" dirty="0" smtClean="0"/>
              <a:t>Redo log needs the minimum of the the </a:t>
            </a:r>
            <a:r>
              <a:rPr lang="en-US" dirty="0" err="1" smtClean="0"/>
              <a:t>recoveryLSN</a:t>
            </a:r>
            <a:r>
              <a:rPr lang="en-US" baseline="0" dirty="0" smtClean="0"/>
              <a:t> of the dirty pages</a:t>
            </a:r>
            <a:r>
              <a:rPr lang="en-US" dirty="0" smtClean="0"/>
              <a:t> of all </a:t>
            </a:r>
            <a:r>
              <a:rPr lang="en-US" baseline="0" dirty="0" smtClean="0"/>
              <a:t>committed or aborted transactions at the time of failure that have not been check-pointed. (May go a long way back if there is a long uncommitted transaction.) This information is present </a:t>
            </a:r>
          </a:p>
          <a:p>
            <a:endParaRPr lang="en-US" baseline="0" dirty="0" smtClean="0"/>
          </a:p>
          <a:p>
            <a:r>
              <a:rPr lang="en-US" baseline="0" dirty="0" smtClean="0"/>
              <a:t>Undo the effects of the transactions that did not commit or abort since the beginning of the last successful checkpoint. Undo log needs the minimum of the last uncommitted transaction. (If a successful checkpoint is taken, then the up until the checkpoint’s beginning.)</a:t>
            </a:r>
            <a:endParaRPr lang="en-US" dirty="0"/>
          </a:p>
        </p:txBody>
      </p:sp>
      <p:sp>
        <p:nvSpPr>
          <p:cNvPr id="4" name="Slide Number Placeholder 3"/>
          <p:cNvSpPr>
            <a:spLocks noGrp="1"/>
          </p:cNvSpPr>
          <p:nvPr>
            <p:ph type="sldNum" sz="quarter" idx="10"/>
          </p:nvPr>
        </p:nvSpPr>
        <p:spPr/>
        <p:txBody>
          <a:bodyPr/>
          <a:lstStyle/>
          <a:p>
            <a:fld id="{5C006D3D-3D72-4644-8539-DB3E0A18F1A1}" type="slidenum">
              <a:rPr lang="en-US" smtClean="0"/>
              <a:t>7</a:t>
            </a:fld>
            <a:endParaRPr lang="en-US"/>
          </a:p>
        </p:txBody>
      </p:sp>
    </p:spTree>
    <p:extLst>
      <p:ext uri="{BB962C8B-B14F-4D97-AF65-F5344CB8AC3E}">
        <p14:creationId xmlns:p14="http://schemas.microsoft.com/office/powerpoint/2010/main" val="955762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is Undo: Active transactions were committed before the end of checkpoint.</a:t>
            </a:r>
          </a:p>
          <a:p>
            <a:endParaRPr lang="en-US" baseline="0" dirty="0" smtClean="0"/>
          </a:p>
          <a:p>
            <a:r>
              <a:rPr lang="en-US" baseline="0" dirty="0" smtClean="0"/>
              <a:t>A is Redo: T1’s edits were materialized to disk.</a:t>
            </a:r>
          </a:p>
          <a:p>
            <a:endParaRPr lang="en-US" baseline="0" dirty="0" smtClean="0"/>
          </a:p>
          <a:p>
            <a:r>
              <a:rPr lang="en-US" baseline="0" dirty="0" smtClean="0"/>
              <a:t>T2 and T3.</a:t>
            </a:r>
          </a:p>
          <a:p>
            <a:endParaRPr lang="en-US" baseline="0" dirty="0" smtClean="0"/>
          </a:p>
          <a:p>
            <a:r>
              <a:rPr lang="en-US" baseline="0" dirty="0" smtClean="0"/>
              <a:t>What do we do for Redo log? Find that T2 committed, T3 committed. Redo their effects. Ignore T4.</a:t>
            </a:r>
          </a:p>
          <a:p>
            <a:endParaRPr lang="en-US" baseline="0" dirty="0" smtClean="0"/>
          </a:p>
          <a:p>
            <a:r>
              <a:rPr lang="en-US" baseline="0" dirty="0" smtClean="0"/>
              <a:t>What do we do for the Undo log? </a:t>
            </a:r>
            <a:r>
              <a:rPr lang="en-US" baseline="0" dirty="0" err="1" smtClean="0"/>
              <a:t>Unfo</a:t>
            </a:r>
            <a:r>
              <a:rPr lang="en-US" baseline="0" dirty="0" smtClean="0"/>
              <a:t> T4. Go </a:t>
            </a:r>
            <a:r>
              <a:rPr lang="en-US" baseline="0" dirty="0" err="1" smtClean="0"/>
              <a:t>upto</a:t>
            </a:r>
            <a:r>
              <a:rPr lang="en-US" baseline="0" dirty="0" smtClean="0"/>
              <a:t> the start of checkpoint.</a:t>
            </a:r>
            <a:endParaRPr lang="en-US" dirty="0"/>
          </a:p>
        </p:txBody>
      </p:sp>
      <p:sp>
        <p:nvSpPr>
          <p:cNvPr id="4" name="Slide Number Placeholder 3"/>
          <p:cNvSpPr>
            <a:spLocks noGrp="1"/>
          </p:cNvSpPr>
          <p:nvPr>
            <p:ph type="sldNum" sz="quarter" idx="10"/>
          </p:nvPr>
        </p:nvSpPr>
        <p:spPr/>
        <p:txBody>
          <a:bodyPr/>
          <a:lstStyle/>
          <a:p>
            <a:fld id="{5C006D3D-3D72-4644-8539-DB3E0A18F1A1}" type="slidenum">
              <a:rPr lang="en-US" smtClean="0"/>
              <a:t>9</a:t>
            </a:fld>
            <a:endParaRPr lang="en-US"/>
          </a:p>
        </p:txBody>
      </p:sp>
    </p:spTree>
    <p:extLst>
      <p:ext uri="{BB962C8B-B14F-4D97-AF65-F5344CB8AC3E}">
        <p14:creationId xmlns:p14="http://schemas.microsoft.com/office/powerpoint/2010/main" val="176099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F5F8A6-4FF1-F046-8BF2-FD0BF6F0096F}" type="datetimeFigureOut">
              <a:rPr lang="en-US" smtClean="0"/>
              <a:t>5/10/12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11F02-73F3-6E4F-8C44-CC561C428CDF}" type="slidenum">
              <a:rPr lang="en-US" smtClean="0"/>
              <a:t>‹#›</a:t>
            </a:fld>
            <a:endParaRPr lang="en-US"/>
          </a:p>
        </p:txBody>
      </p:sp>
    </p:spTree>
    <p:extLst>
      <p:ext uri="{BB962C8B-B14F-4D97-AF65-F5344CB8AC3E}">
        <p14:creationId xmlns:p14="http://schemas.microsoft.com/office/powerpoint/2010/main" val="543444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5F8A6-4FF1-F046-8BF2-FD0BF6F0096F}" type="datetimeFigureOut">
              <a:rPr lang="en-US" smtClean="0"/>
              <a:t>5/10/12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11F02-73F3-6E4F-8C44-CC561C428CDF}" type="slidenum">
              <a:rPr lang="en-US" smtClean="0"/>
              <a:t>‹#›</a:t>
            </a:fld>
            <a:endParaRPr lang="en-US"/>
          </a:p>
        </p:txBody>
      </p:sp>
    </p:spTree>
    <p:extLst>
      <p:ext uri="{BB962C8B-B14F-4D97-AF65-F5344CB8AC3E}">
        <p14:creationId xmlns:p14="http://schemas.microsoft.com/office/powerpoint/2010/main" val="4131195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5F8A6-4FF1-F046-8BF2-FD0BF6F0096F}" type="datetimeFigureOut">
              <a:rPr lang="en-US" smtClean="0"/>
              <a:t>5/10/12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11F02-73F3-6E4F-8C44-CC561C428CDF}" type="slidenum">
              <a:rPr lang="en-US" smtClean="0"/>
              <a:t>‹#›</a:t>
            </a:fld>
            <a:endParaRPr lang="en-US"/>
          </a:p>
        </p:txBody>
      </p:sp>
    </p:spTree>
    <p:extLst>
      <p:ext uri="{BB962C8B-B14F-4D97-AF65-F5344CB8AC3E}">
        <p14:creationId xmlns:p14="http://schemas.microsoft.com/office/powerpoint/2010/main" val="398754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5F8A6-4FF1-F046-8BF2-FD0BF6F0096F}" type="datetimeFigureOut">
              <a:rPr lang="en-US" smtClean="0"/>
              <a:t>5/10/12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11F02-73F3-6E4F-8C44-CC561C428CDF}" type="slidenum">
              <a:rPr lang="en-US" smtClean="0"/>
              <a:t>‹#›</a:t>
            </a:fld>
            <a:endParaRPr lang="en-US"/>
          </a:p>
        </p:txBody>
      </p:sp>
    </p:spTree>
    <p:extLst>
      <p:ext uri="{BB962C8B-B14F-4D97-AF65-F5344CB8AC3E}">
        <p14:creationId xmlns:p14="http://schemas.microsoft.com/office/powerpoint/2010/main" val="2027126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5F8A6-4FF1-F046-8BF2-FD0BF6F0096F}" type="datetimeFigureOut">
              <a:rPr lang="en-US" smtClean="0"/>
              <a:t>5/10/12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11F02-73F3-6E4F-8C44-CC561C428CDF}" type="slidenum">
              <a:rPr lang="en-US" smtClean="0"/>
              <a:t>‹#›</a:t>
            </a:fld>
            <a:endParaRPr lang="en-US"/>
          </a:p>
        </p:txBody>
      </p:sp>
    </p:spTree>
    <p:extLst>
      <p:ext uri="{BB962C8B-B14F-4D97-AF65-F5344CB8AC3E}">
        <p14:creationId xmlns:p14="http://schemas.microsoft.com/office/powerpoint/2010/main" val="2749412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F5F8A6-4FF1-F046-8BF2-FD0BF6F0096F}" type="datetimeFigureOut">
              <a:rPr lang="en-US" smtClean="0"/>
              <a:t>5/10/12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11F02-73F3-6E4F-8C44-CC561C428CDF}" type="slidenum">
              <a:rPr lang="en-US" smtClean="0"/>
              <a:t>‹#›</a:t>
            </a:fld>
            <a:endParaRPr lang="en-US"/>
          </a:p>
        </p:txBody>
      </p:sp>
    </p:spTree>
    <p:extLst>
      <p:ext uri="{BB962C8B-B14F-4D97-AF65-F5344CB8AC3E}">
        <p14:creationId xmlns:p14="http://schemas.microsoft.com/office/powerpoint/2010/main" val="535237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F5F8A6-4FF1-F046-8BF2-FD0BF6F0096F}" type="datetimeFigureOut">
              <a:rPr lang="en-US" smtClean="0"/>
              <a:t>5/10/12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11F02-73F3-6E4F-8C44-CC561C428CDF}" type="slidenum">
              <a:rPr lang="en-US" smtClean="0"/>
              <a:t>‹#›</a:t>
            </a:fld>
            <a:endParaRPr lang="en-US"/>
          </a:p>
        </p:txBody>
      </p:sp>
    </p:spTree>
    <p:extLst>
      <p:ext uri="{BB962C8B-B14F-4D97-AF65-F5344CB8AC3E}">
        <p14:creationId xmlns:p14="http://schemas.microsoft.com/office/powerpoint/2010/main" val="11585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F5F8A6-4FF1-F046-8BF2-FD0BF6F0096F}" type="datetimeFigureOut">
              <a:rPr lang="en-US" smtClean="0"/>
              <a:t>5/10/12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11F02-73F3-6E4F-8C44-CC561C428CDF}" type="slidenum">
              <a:rPr lang="en-US" smtClean="0"/>
              <a:t>‹#›</a:t>
            </a:fld>
            <a:endParaRPr lang="en-US"/>
          </a:p>
        </p:txBody>
      </p:sp>
    </p:spTree>
    <p:extLst>
      <p:ext uri="{BB962C8B-B14F-4D97-AF65-F5344CB8AC3E}">
        <p14:creationId xmlns:p14="http://schemas.microsoft.com/office/powerpoint/2010/main" val="3486406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5F8A6-4FF1-F046-8BF2-FD0BF6F0096F}" type="datetimeFigureOut">
              <a:rPr lang="en-US" smtClean="0"/>
              <a:t>5/10/12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11F02-73F3-6E4F-8C44-CC561C428CDF}" type="slidenum">
              <a:rPr lang="en-US" smtClean="0"/>
              <a:t>‹#›</a:t>
            </a:fld>
            <a:endParaRPr lang="en-US"/>
          </a:p>
        </p:txBody>
      </p:sp>
    </p:spTree>
    <p:extLst>
      <p:ext uri="{BB962C8B-B14F-4D97-AF65-F5344CB8AC3E}">
        <p14:creationId xmlns:p14="http://schemas.microsoft.com/office/powerpoint/2010/main" val="21071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5F8A6-4FF1-F046-8BF2-FD0BF6F0096F}" type="datetimeFigureOut">
              <a:rPr lang="en-US" smtClean="0"/>
              <a:t>5/10/12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11F02-73F3-6E4F-8C44-CC561C428CDF}" type="slidenum">
              <a:rPr lang="en-US" smtClean="0"/>
              <a:t>‹#›</a:t>
            </a:fld>
            <a:endParaRPr lang="en-US"/>
          </a:p>
        </p:txBody>
      </p:sp>
    </p:spTree>
    <p:extLst>
      <p:ext uri="{BB962C8B-B14F-4D97-AF65-F5344CB8AC3E}">
        <p14:creationId xmlns:p14="http://schemas.microsoft.com/office/powerpoint/2010/main" val="1062217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5F8A6-4FF1-F046-8BF2-FD0BF6F0096F}" type="datetimeFigureOut">
              <a:rPr lang="en-US" smtClean="0"/>
              <a:t>5/10/12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11F02-73F3-6E4F-8C44-CC561C428CDF}" type="slidenum">
              <a:rPr lang="en-US" smtClean="0"/>
              <a:t>‹#›</a:t>
            </a:fld>
            <a:endParaRPr lang="en-US"/>
          </a:p>
        </p:txBody>
      </p:sp>
    </p:spTree>
    <p:extLst>
      <p:ext uri="{BB962C8B-B14F-4D97-AF65-F5344CB8AC3E}">
        <p14:creationId xmlns:p14="http://schemas.microsoft.com/office/powerpoint/2010/main" val="39717783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5F8A6-4FF1-F046-8BF2-FD0BF6F0096F}" type="datetimeFigureOut">
              <a:rPr lang="en-US" smtClean="0"/>
              <a:t>5/10/12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11F02-73F3-6E4F-8C44-CC561C428CDF}" type="slidenum">
              <a:rPr lang="en-US" smtClean="0"/>
              <a:t>‹#›</a:t>
            </a:fld>
            <a:endParaRPr lang="en-US"/>
          </a:p>
        </p:txBody>
      </p:sp>
    </p:spTree>
    <p:extLst>
      <p:ext uri="{BB962C8B-B14F-4D97-AF65-F5344CB8AC3E}">
        <p14:creationId xmlns:p14="http://schemas.microsoft.com/office/powerpoint/2010/main" val="978214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Section 7: Recovery</a:t>
            </a:r>
            <a:endParaRPr lang="en-US" dirty="0"/>
          </a:p>
        </p:txBody>
      </p:sp>
      <p:sp>
        <p:nvSpPr>
          <p:cNvPr id="3" name="Subtitle 2"/>
          <p:cNvSpPr>
            <a:spLocks noGrp="1"/>
          </p:cNvSpPr>
          <p:nvPr>
            <p:ph type="subTitle" idx="1"/>
          </p:nvPr>
        </p:nvSpPr>
        <p:spPr/>
        <p:txBody>
          <a:bodyPr/>
          <a:lstStyle/>
          <a:p>
            <a:r>
              <a:rPr lang="en-US" dirty="0" smtClean="0"/>
              <a:t>Undo logging</a:t>
            </a:r>
          </a:p>
          <a:p>
            <a:r>
              <a:rPr lang="en-US" dirty="0" smtClean="0"/>
              <a:t>Redo logging</a:t>
            </a:r>
          </a:p>
          <a:p>
            <a:r>
              <a:rPr lang="en-US" dirty="0" smtClean="0"/>
              <a:t>ARIES</a:t>
            </a:r>
            <a:endParaRPr lang="en-US" dirty="0"/>
          </a:p>
        </p:txBody>
      </p:sp>
    </p:spTree>
    <p:extLst>
      <p:ext uri="{BB962C8B-B14F-4D97-AF65-F5344CB8AC3E}">
        <p14:creationId xmlns:p14="http://schemas.microsoft.com/office/powerpoint/2010/main" val="4293989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the previous logs</a:t>
            </a:r>
            <a:endParaRPr lang="en-US" dirty="0"/>
          </a:p>
        </p:txBody>
      </p:sp>
      <p:sp>
        <p:nvSpPr>
          <p:cNvPr id="3" name="Content Placeholder 2"/>
          <p:cNvSpPr>
            <a:spLocks noGrp="1"/>
          </p:cNvSpPr>
          <p:nvPr>
            <p:ph idx="1"/>
          </p:nvPr>
        </p:nvSpPr>
        <p:spPr/>
        <p:txBody>
          <a:bodyPr/>
          <a:lstStyle/>
          <a:p>
            <a:r>
              <a:rPr lang="en-US" dirty="0" smtClean="0"/>
              <a:t>One of these is an undo log, the other is a redo log. Identify the correct one. </a:t>
            </a:r>
          </a:p>
          <a:p>
            <a:r>
              <a:rPr lang="en-US" dirty="0" smtClean="0"/>
              <a:t>What are the missing transactions in BEGIN CHECKPOINT?</a:t>
            </a:r>
          </a:p>
          <a:p>
            <a:r>
              <a:rPr lang="en-US" dirty="0" smtClean="0"/>
              <a:t>What steps do we take to recover from the REDO log?</a:t>
            </a:r>
          </a:p>
          <a:p>
            <a:r>
              <a:rPr lang="en-US" dirty="0" smtClean="0"/>
              <a:t>What steps do we take to recover from the UNDO log?</a:t>
            </a:r>
            <a:endParaRPr lang="en-US" dirty="0"/>
          </a:p>
        </p:txBody>
      </p:sp>
    </p:spTree>
    <p:extLst>
      <p:ext uri="{BB962C8B-B14F-4D97-AF65-F5344CB8AC3E}">
        <p14:creationId xmlns:p14="http://schemas.microsoft.com/office/powerpoint/2010/main" val="598542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Checkpointing</a:t>
            </a:r>
            <a:endParaRPr lang="en-US" dirty="0"/>
          </a:p>
        </p:txBody>
      </p:sp>
      <p:sp>
        <p:nvSpPr>
          <p:cNvPr id="3" name="Content Placeholder 2"/>
          <p:cNvSpPr>
            <a:spLocks noGrp="1"/>
          </p:cNvSpPr>
          <p:nvPr>
            <p:ph idx="1"/>
          </p:nvPr>
        </p:nvSpPr>
        <p:spPr/>
        <p:txBody>
          <a:bodyPr/>
          <a:lstStyle/>
          <a:p>
            <a:r>
              <a:rPr lang="en-US" dirty="0" smtClean="0"/>
              <a:t>START_CKPT</a:t>
            </a:r>
          </a:p>
          <a:p>
            <a:endParaRPr lang="en-US" dirty="0"/>
          </a:p>
          <a:p>
            <a:r>
              <a:rPr lang="en-US" dirty="0" smtClean="0"/>
              <a:t>END_CKPT</a:t>
            </a:r>
          </a:p>
          <a:p>
            <a:endParaRPr lang="en-US" dirty="0"/>
          </a:p>
          <a:p>
            <a:r>
              <a:rPr lang="en-US" dirty="0" smtClean="0"/>
              <a:t>MASTER_LOG_RECORD</a:t>
            </a:r>
            <a:endParaRPr lang="en-US" dirty="0" smtClean="0"/>
          </a:p>
        </p:txBody>
      </p:sp>
    </p:spTree>
    <p:extLst>
      <p:ext uri="{BB962C8B-B14F-4D97-AF65-F5344CB8AC3E}">
        <p14:creationId xmlns:p14="http://schemas.microsoft.com/office/powerpoint/2010/main" val="4224425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What happens if	a second </a:t>
            </a:r>
            <a:r>
              <a:rPr lang="en-US" dirty="0" err="1" smtClean="0"/>
              <a:t>begin_checkpoint</a:t>
            </a:r>
            <a:r>
              <a:rPr lang="en-US" dirty="0" smtClean="0"/>
              <a:t> record is encountered	during the Analysis phase?</a:t>
            </a:r>
          </a:p>
          <a:p>
            <a:r>
              <a:rPr lang="en-US" dirty="0" smtClean="0"/>
              <a:t>Can a second </a:t>
            </a:r>
            <a:r>
              <a:rPr lang="en-US" dirty="0" err="1" smtClean="0"/>
              <a:t>end_checkpoint</a:t>
            </a:r>
            <a:r>
              <a:rPr lang="en-US" dirty="0" smtClean="0"/>
              <a:t> record be encountered during the Analysis phase?</a:t>
            </a:r>
            <a:endParaRPr lang="en-US" dirty="0"/>
          </a:p>
        </p:txBody>
      </p:sp>
    </p:spTree>
    <p:extLst>
      <p:ext uri="{BB962C8B-B14F-4D97-AF65-F5344CB8AC3E}">
        <p14:creationId xmlns:p14="http://schemas.microsoft.com/office/powerpoint/2010/main" val="1778897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Physiological Log Records</a:t>
            </a:r>
            <a:endParaRPr lang="en-US" dirty="0"/>
          </a:p>
        </p:txBody>
      </p:sp>
      <p:sp>
        <p:nvSpPr>
          <p:cNvPr id="3" name="Content Placeholder 2"/>
          <p:cNvSpPr>
            <a:spLocks noGrp="1"/>
          </p:cNvSpPr>
          <p:nvPr>
            <p:ph idx="1"/>
          </p:nvPr>
        </p:nvSpPr>
        <p:spPr/>
        <p:txBody>
          <a:bodyPr/>
          <a:lstStyle/>
          <a:p>
            <a:r>
              <a:rPr lang="en-US" dirty="0" smtClean="0"/>
              <a:t>Why is the use of CLRs important for the use of undo actions that are not the physical inverse of the original update?</a:t>
            </a:r>
            <a:endParaRPr lang="en-US" dirty="0"/>
          </a:p>
        </p:txBody>
      </p:sp>
    </p:spTree>
    <p:extLst>
      <p:ext uri="{BB962C8B-B14F-4D97-AF65-F5344CB8AC3E}">
        <p14:creationId xmlns:p14="http://schemas.microsoft.com/office/powerpoint/2010/main" val="279726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Aries: Failures During Recovery</a:t>
            </a:r>
            <a:endParaRPr lang="en-US" dirty="0"/>
          </a:p>
        </p:txBody>
      </p:sp>
      <p:sp>
        <p:nvSpPr>
          <p:cNvPr id="3" name="Content Placeholder 2"/>
          <p:cNvSpPr>
            <a:spLocks noGrp="1"/>
          </p:cNvSpPr>
          <p:nvPr>
            <p:ph idx="1"/>
          </p:nvPr>
        </p:nvSpPr>
        <p:spPr/>
        <p:txBody>
          <a:bodyPr/>
          <a:lstStyle/>
          <a:p>
            <a:r>
              <a:rPr lang="en-US" dirty="0" smtClean="0"/>
              <a:t>If the system fails repeatedly during recovery, what is the maximum number of log records that can be written before restart completes successfully?</a:t>
            </a:r>
            <a:endParaRPr lang="en-US" dirty="0"/>
          </a:p>
        </p:txBody>
      </p:sp>
    </p:spTree>
    <p:extLst>
      <p:ext uri="{BB962C8B-B14F-4D97-AF65-F5344CB8AC3E}">
        <p14:creationId xmlns:p14="http://schemas.microsoft.com/office/powerpoint/2010/main" val="571233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Failures During Recovery</a:t>
            </a:r>
            <a:endParaRPr lang="en-US" dirty="0"/>
          </a:p>
        </p:txBody>
      </p:sp>
      <p:pic>
        <p:nvPicPr>
          <p:cNvPr id="5" name="Picture 4" descr="Screen shot 2012-05-10 at 9.17.2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6797" y="1587501"/>
            <a:ext cx="6336506" cy="4757737"/>
          </a:xfrm>
          <a:prstGeom prst="rect">
            <a:avLst/>
          </a:prstGeom>
        </p:spPr>
      </p:pic>
    </p:spTree>
    <p:extLst>
      <p:ext uri="{BB962C8B-B14F-4D97-AF65-F5344CB8AC3E}">
        <p14:creationId xmlns:p14="http://schemas.microsoft.com/office/powerpoint/2010/main" val="3568288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Truncating the Log</a:t>
            </a:r>
            <a:endParaRPr lang="en-US" dirty="0"/>
          </a:p>
        </p:txBody>
      </p:sp>
      <p:sp>
        <p:nvSpPr>
          <p:cNvPr id="3" name="Content Placeholder 2"/>
          <p:cNvSpPr>
            <a:spLocks noGrp="1"/>
          </p:cNvSpPr>
          <p:nvPr>
            <p:ph idx="1"/>
          </p:nvPr>
        </p:nvSpPr>
        <p:spPr/>
        <p:txBody>
          <a:bodyPr/>
          <a:lstStyle/>
          <a:p>
            <a:r>
              <a:rPr lang="en-US" dirty="0" smtClean="0"/>
              <a:t>What is the oldest log record we need to retain in the following systems:</a:t>
            </a:r>
          </a:p>
          <a:p>
            <a:pPr lvl="1"/>
            <a:r>
              <a:rPr lang="en-US" dirty="0" smtClean="0"/>
              <a:t>Redo logging</a:t>
            </a:r>
          </a:p>
          <a:p>
            <a:pPr lvl="1"/>
            <a:r>
              <a:rPr lang="en-US" dirty="0" smtClean="0"/>
              <a:t>Undo logging</a:t>
            </a:r>
          </a:p>
          <a:p>
            <a:pPr lvl="1"/>
            <a:r>
              <a:rPr lang="en-US" dirty="0" smtClean="0"/>
              <a:t>Aries</a:t>
            </a:r>
            <a:endParaRPr lang="en-US" dirty="0"/>
          </a:p>
        </p:txBody>
      </p:sp>
    </p:spTree>
    <p:extLst>
      <p:ext uri="{BB962C8B-B14F-4D97-AF65-F5344CB8AC3E}">
        <p14:creationId xmlns:p14="http://schemas.microsoft.com/office/powerpoint/2010/main" val="366915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Truncating the Log</a:t>
            </a:r>
            <a:endParaRPr lang="en-US" dirty="0"/>
          </a:p>
        </p:txBody>
      </p:sp>
      <p:pic>
        <p:nvPicPr>
          <p:cNvPr id="4" name="Picture 3" descr="Screen shot 2012-05-10 at 9.17.0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70" y="1417638"/>
            <a:ext cx="6343650" cy="4779168"/>
          </a:xfrm>
          <a:prstGeom prst="rect">
            <a:avLst/>
          </a:prstGeom>
        </p:spPr>
      </p:pic>
    </p:spTree>
    <p:extLst>
      <p:ext uri="{BB962C8B-B14F-4D97-AF65-F5344CB8AC3E}">
        <p14:creationId xmlns:p14="http://schemas.microsoft.com/office/powerpoint/2010/main" val="2086726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87321472"/>
              </p:ext>
            </p:extLst>
          </p:nvPr>
        </p:nvGraphicFramePr>
        <p:xfrm>
          <a:off x="419100" y="119379"/>
          <a:ext cx="8229600" cy="66751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T1</a:t>
                      </a:r>
                      <a:endParaRPr lang="en-US" dirty="0"/>
                    </a:p>
                  </a:txBody>
                  <a:tcPr/>
                </a:tc>
                <a:tc>
                  <a:txBody>
                    <a:bodyPr/>
                    <a:lstStyle/>
                    <a:p>
                      <a:r>
                        <a:rPr lang="en-US" dirty="0" smtClean="0"/>
                        <a:t>T2</a:t>
                      </a:r>
                      <a:endParaRPr lang="en-US" dirty="0"/>
                    </a:p>
                  </a:txBody>
                  <a:tcPr/>
                </a:tc>
              </a:tr>
              <a:tr h="370840">
                <a:tc>
                  <a:txBody>
                    <a:bodyPr/>
                    <a:lstStyle/>
                    <a:p>
                      <a:r>
                        <a:rPr lang="en-US" dirty="0" smtClean="0"/>
                        <a:t>&lt;START</a:t>
                      </a:r>
                      <a:r>
                        <a:rPr lang="en-US" baseline="0" dirty="0" smtClean="0"/>
                        <a:t> T1&gt;</a:t>
                      </a:r>
                      <a:endParaRPr lang="en-US" dirty="0"/>
                    </a:p>
                  </a:txBody>
                  <a:tcPr/>
                </a:tc>
                <a:tc>
                  <a:txBody>
                    <a:bodyPr/>
                    <a:lstStyle/>
                    <a:p>
                      <a:r>
                        <a:rPr lang="en-US" dirty="0" smtClean="0"/>
                        <a:t>&lt;START</a:t>
                      </a:r>
                      <a:r>
                        <a:rPr lang="en-US" baseline="0" dirty="0" smtClean="0"/>
                        <a:t> T1&gt;</a:t>
                      </a:r>
                      <a:endParaRPr lang="en-US" dirty="0"/>
                    </a:p>
                  </a:txBody>
                  <a:tcPr/>
                </a:tc>
              </a:tr>
              <a:tr h="370840">
                <a:tc>
                  <a:txBody>
                    <a:bodyPr/>
                    <a:lstStyle/>
                    <a:p>
                      <a:r>
                        <a:rPr lang="en-US" dirty="0" smtClean="0"/>
                        <a:t>&lt;T1,</a:t>
                      </a:r>
                      <a:r>
                        <a:rPr lang="en-US" baseline="0" dirty="0" smtClean="0"/>
                        <a:t> A, a&gt;</a:t>
                      </a:r>
                      <a:endParaRPr lang="en-US" dirty="0"/>
                    </a:p>
                  </a:txBody>
                  <a:tcPr/>
                </a:tc>
                <a:tc>
                  <a:txBody>
                    <a:bodyPr/>
                    <a:lstStyle/>
                    <a:p>
                      <a:r>
                        <a:rPr lang="en-US" dirty="0" smtClean="0"/>
                        <a:t>&lt;T1,</a:t>
                      </a:r>
                      <a:r>
                        <a:rPr lang="en-US" baseline="0" dirty="0" smtClean="0"/>
                        <a:t> A, a&gt;</a:t>
                      </a:r>
                      <a:endParaRPr lang="en-US" dirty="0"/>
                    </a:p>
                  </a:txBody>
                  <a:tcPr/>
                </a:tc>
              </a:tr>
              <a:tr h="370840">
                <a:tc>
                  <a:txBody>
                    <a:bodyPr/>
                    <a:lstStyle/>
                    <a:p>
                      <a:r>
                        <a:rPr lang="en-US" dirty="0" smtClean="0"/>
                        <a:t>&lt;T1, B, b&gt;</a:t>
                      </a:r>
                      <a:endParaRPr lang="en-US" dirty="0"/>
                    </a:p>
                  </a:txBody>
                  <a:tcPr/>
                </a:tc>
                <a:tc>
                  <a:txBody>
                    <a:bodyPr/>
                    <a:lstStyle/>
                    <a:p>
                      <a:r>
                        <a:rPr lang="en-US" dirty="0" smtClean="0"/>
                        <a:t>&lt;T1, B, b&gt;</a:t>
                      </a:r>
                      <a:endParaRPr lang="en-US" dirty="0"/>
                    </a:p>
                  </a:txBody>
                  <a:tcPr/>
                </a:tc>
              </a:tr>
              <a:tr h="370840">
                <a:tc>
                  <a:txBody>
                    <a:bodyPr/>
                    <a:lstStyle/>
                    <a:p>
                      <a:r>
                        <a:rPr lang="en-US" dirty="0" smtClean="0"/>
                        <a:t>&lt;START T2&gt;</a:t>
                      </a:r>
                      <a:endParaRPr lang="en-US" dirty="0"/>
                    </a:p>
                  </a:txBody>
                  <a:tcPr/>
                </a:tc>
                <a:tc>
                  <a:txBody>
                    <a:bodyPr/>
                    <a:lstStyle/>
                    <a:p>
                      <a:r>
                        <a:rPr lang="en-US" dirty="0" smtClean="0"/>
                        <a:t>&lt;START T2&gt;</a:t>
                      </a:r>
                      <a:endParaRPr lang="en-US" dirty="0"/>
                    </a:p>
                  </a:txBody>
                  <a:tcPr/>
                </a:tc>
              </a:tr>
              <a:tr h="370840">
                <a:tc>
                  <a:txBody>
                    <a:bodyPr/>
                    <a:lstStyle/>
                    <a:p>
                      <a:r>
                        <a:rPr lang="en-US" dirty="0" smtClean="0"/>
                        <a:t>&lt;T2, C,</a:t>
                      </a:r>
                      <a:r>
                        <a:rPr lang="en-US" baseline="0" dirty="0" smtClean="0"/>
                        <a:t> c&gt;</a:t>
                      </a:r>
                      <a:endParaRPr lang="en-US" dirty="0"/>
                    </a:p>
                  </a:txBody>
                  <a:tcPr/>
                </a:tc>
                <a:tc>
                  <a:txBody>
                    <a:bodyPr/>
                    <a:lstStyle/>
                    <a:p>
                      <a:r>
                        <a:rPr lang="en-US" dirty="0" smtClean="0"/>
                        <a:t>&lt;T2, C,</a:t>
                      </a:r>
                      <a:r>
                        <a:rPr lang="en-US" baseline="0" dirty="0" smtClean="0"/>
                        <a:t> c&gt;</a:t>
                      </a:r>
                      <a:endParaRPr lang="en-US" dirty="0"/>
                    </a:p>
                  </a:txBody>
                  <a:tcPr/>
                </a:tc>
              </a:tr>
              <a:tr h="370840">
                <a:tc>
                  <a:txBody>
                    <a:bodyPr/>
                    <a:lstStyle/>
                    <a:p>
                      <a:r>
                        <a:rPr lang="en-US" dirty="0" smtClean="0"/>
                        <a:t>&lt;START</a:t>
                      </a:r>
                      <a:r>
                        <a:rPr lang="en-US" baseline="0" dirty="0" smtClean="0"/>
                        <a:t> T3&gt;</a:t>
                      </a:r>
                      <a:endParaRPr lang="en-US" dirty="0"/>
                    </a:p>
                  </a:txBody>
                  <a:tcPr/>
                </a:tc>
                <a:tc>
                  <a:txBody>
                    <a:bodyPr/>
                    <a:lstStyle/>
                    <a:p>
                      <a:r>
                        <a:rPr lang="en-US" dirty="0" smtClean="0"/>
                        <a:t>&lt;START</a:t>
                      </a:r>
                      <a:r>
                        <a:rPr lang="en-US" baseline="0" dirty="0" smtClean="0"/>
                        <a:t> T3&gt;</a:t>
                      </a:r>
                      <a:endParaRPr lang="en-US" dirty="0"/>
                    </a:p>
                  </a:txBody>
                  <a:tcPr/>
                </a:tc>
              </a:tr>
              <a:tr h="370840">
                <a:tc>
                  <a:txBody>
                    <a:bodyPr/>
                    <a:lstStyle/>
                    <a:p>
                      <a:r>
                        <a:rPr lang="en-US" dirty="0" smtClean="0"/>
                        <a:t>&lt;T3, D, d&gt;</a:t>
                      </a:r>
                      <a:endParaRPr lang="en-US" dirty="0"/>
                    </a:p>
                  </a:txBody>
                  <a:tcPr/>
                </a:tc>
                <a:tc>
                  <a:txBody>
                    <a:bodyPr/>
                    <a:lstStyle/>
                    <a:p>
                      <a:r>
                        <a:rPr lang="en-US" dirty="0" smtClean="0"/>
                        <a:t>&lt;T3, D, d&gt;</a:t>
                      </a:r>
                      <a:endParaRPr lang="en-US" dirty="0"/>
                    </a:p>
                  </a:txBody>
                  <a:tcPr/>
                </a:tc>
              </a:tr>
              <a:tr h="370840">
                <a:tc>
                  <a:txBody>
                    <a:bodyPr/>
                    <a:lstStyle/>
                    <a:p>
                      <a:r>
                        <a:rPr lang="en-US" dirty="0" smtClean="0"/>
                        <a:t>&lt;COMMIT T1&gt;</a:t>
                      </a:r>
                      <a:endParaRPr lang="en-US" dirty="0"/>
                    </a:p>
                  </a:txBody>
                  <a:tcPr/>
                </a:tc>
                <a:tc>
                  <a:txBody>
                    <a:bodyPr/>
                    <a:lstStyle/>
                    <a:p>
                      <a:r>
                        <a:rPr lang="en-US" dirty="0" smtClean="0"/>
                        <a:t>&lt;COMMIT T1&gt;</a:t>
                      </a:r>
                      <a:endParaRPr lang="en-US" dirty="0"/>
                    </a:p>
                  </a:txBody>
                  <a:tcPr/>
                </a:tc>
              </a:tr>
              <a:tr h="370840">
                <a:tc>
                  <a:txBody>
                    <a:bodyPr/>
                    <a:lstStyle/>
                    <a:p>
                      <a:r>
                        <a:rPr lang="en-US" dirty="0" smtClean="0">
                          <a:solidFill>
                            <a:srgbClr val="FF0000"/>
                          </a:solidFill>
                        </a:rPr>
                        <a:t>&lt;START</a:t>
                      </a:r>
                      <a:r>
                        <a:rPr lang="en-US" baseline="0" dirty="0" smtClean="0">
                          <a:solidFill>
                            <a:srgbClr val="FF0000"/>
                          </a:solidFill>
                        </a:rPr>
                        <a:t> CKPT(…)&gt;</a:t>
                      </a:r>
                      <a:endParaRPr lang="en-US" dirty="0">
                        <a:solidFill>
                          <a:srgbClr val="FF0000"/>
                        </a:solidFill>
                      </a:endParaRPr>
                    </a:p>
                  </a:txBody>
                  <a:tcPr/>
                </a:tc>
                <a:tc>
                  <a:txBody>
                    <a:bodyPr/>
                    <a:lstStyle/>
                    <a:p>
                      <a:r>
                        <a:rPr lang="en-US" dirty="0" smtClean="0">
                          <a:solidFill>
                            <a:srgbClr val="FF0000"/>
                          </a:solidFill>
                        </a:rPr>
                        <a:t>&lt;START</a:t>
                      </a:r>
                      <a:r>
                        <a:rPr lang="en-US" baseline="0" dirty="0" smtClean="0">
                          <a:solidFill>
                            <a:srgbClr val="FF0000"/>
                          </a:solidFill>
                        </a:rPr>
                        <a:t> CKPT(…)&gt;</a:t>
                      </a:r>
                      <a:endParaRPr lang="en-US" dirty="0">
                        <a:solidFill>
                          <a:srgbClr val="FF0000"/>
                        </a:solidFill>
                      </a:endParaRPr>
                    </a:p>
                  </a:txBody>
                  <a:tcPr/>
                </a:tc>
              </a:tr>
              <a:tr h="370840">
                <a:tc>
                  <a:txBody>
                    <a:bodyPr/>
                    <a:lstStyle/>
                    <a:p>
                      <a:r>
                        <a:rPr lang="en-US" dirty="0" smtClean="0"/>
                        <a:t>&lt;T2, E,</a:t>
                      </a:r>
                      <a:r>
                        <a:rPr lang="en-US" baseline="0" dirty="0" smtClean="0"/>
                        <a:t> e&gt;</a:t>
                      </a:r>
                      <a:endParaRPr lang="en-US" dirty="0"/>
                    </a:p>
                  </a:txBody>
                  <a:tcPr/>
                </a:tc>
                <a:tc>
                  <a:txBody>
                    <a:bodyPr/>
                    <a:lstStyle/>
                    <a:p>
                      <a:r>
                        <a:rPr lang="en-US" dirty="0" smtClean="0"/>
                        <a:t>&lt;T2, E,</a:t>
                      </a:r>
                      <a:r>
                        <a:rPr lang="en-US" baseline="0" dirty="0" smtClean="0"/>
                        <a:t> e&gt;</a:t>
                      </a:r>
                      <a:endParaRPr lang="en-US" dirty="0"/>
                    </a:p>
                  </a:txBody>
                  <a:tcPr/>
                </a:tc>
              </a:tr>
              <a:tr h="370840">
                <a:tc>
                  <a:txBody>
                    <a:bodyPr/>
                    <a:lstStyle/>
                    <a:p>
                      <a:r>
                        <a:rPr lang="en-US" dirty="0" smtClean="0"/>
                        <a:t>&lt;START T4&gt;</a:t>
                      </a:r>
                      <a:endParaRPr lang="en-US" dirty="0"/>
                    </a:p>
                  </a:txBody>
                  <a:tcPr/>
                </a:tc>
                <a:tc>
                  <a:txBody>
                    <a:bodyPr/>
                    <a:lstStyle/>
                    <a:p>
                      <a:r>
                        <a:rPr lang="en-US" dirty="0" smtClean="0"/>
                        <a:t>&lt;START T4&gt;</a:t>
                      </a:r>
                      <a:endParaRPr lang="en-US" dirty="0"/>
                    </a:p>
                  </a:txBody>
                  <a:tcPr/>
                </a:tc>
              </a:tr>
              <a:tr h="370840">
                <a:tc>
                  <a:txBody>
                    <a:bodyPr/>
                    <a:lstStyle/>
                    <a:p>
                      <a:r>
                        <a:rPr lang="en-US" dirty="0" smtClean="0"/>
                        <a:t>&lt;T4, F, f&gt;</a:t>
                      </a:r>
                      <a:endParaRPr lang="en-US" dirty="0"/>
                    </a:p>
                  </a:txBody>
                  <a:tcPr/>
                </a:tc>
                <a:tc>
                  <a:txBody>
                    <a:bodyPr/>
                    <a:lstStyle/>
                    <a:p>
                      <a:r>
                        <a:rPr lang="en-US" dirty="0" smtClean="0"/>
                        <a:t>&lt;T4, F, f&gt;</a:t>
                      </a:r>
                      <a:endParaRPr lang="en-US" dirty="0"/>
                    </a:p>
                  </a:txBody>
                  <a:tcPr/>
                </a:tc>
              </a:tr>
              <a:tr h="370840">
                <a:tc>
                  <a:txBody>
                    <a:bodyPr/>
                    <a:lstStyle/>
                    <a:p>
                      <a:r>
                        <a:rPr lang="en-US" dirty="0" smtClean="0"/>
                        <a:t>&lt;T3,</a:t>
                      </a:r>
                      <a:r>
                        <a:rPr lang="en-US" baseline="0" dirty="0" smtClean="0"/>
                        <a:t> G, g&gt;</a:t>
                      </a:r>
                      <a:endParaRPr lang="en-US" dirty="0"/>
                    </a:p>
                  </a:txBody>
                  <a:tcPr/>
                </a:tc>
                <a:tc>
                  <a:txBody>
                    <a:bodyPr/>
                    <a:lstStyle/>
                    <a:p>
                      <a:r>
                        <a:rPr lang="en-US" dirty="0" smtClean="0"/>
                        <a:t>&lt;T3,</a:t>
                      </a:r>
                      <a:r>
                        <a:rPr lang="en-US" baseline="0" dirty="0" smtClean="0"/>
                        <a:t> G, g&gt;</a:t>
                      </a:r>
                      <a:endParaRPr lang="en-US" dirty="0"/>
                    </a:p>
                  </a:txBody>
                  <a:tcPr/>
                </a:tc>
              </a:tr>
              <a:tr h="370840">
                <a:tc>
                  <a:txBody>
                    <a:bodyPr/>
                    <a:lstStyle/>
                    <a:p>
                      <a:r>
                        <a:rPr lang="en-US" dirty="0" smtClean="0"/>
                        <a:t>&lt;COMMIT T3&gt;</a:t>
                      </a:r>
                      <a:endParaRPr lang="en-US" dirty="0"/>
                    </a:p>
                  </a:txBody>
                  <a:tcPr/>
                </a:tc>
                <a:tc>
                  <a:txBody>
                    <a:bodyPr/>
                    <a:lstStyle/>
                    <a:p>
                      <a:r>
                        <a:rPr lang="en-US" dirty="0" smtClean="0"/>
                        <a:t>&lt;COMMIT T3&gt;</a:t>
                      </a:r>
                      <a:endParaRPr lang="en-US" dirty="0"/>
                    </a:p>
                  </a:txBody>
                  <a:tcPr/>
                </a:tc>
              </a:tr>
              <a:tr h="370840">
                <a:tc>
                  <a:txBody>
                    <a:bodyPr/>
                    <a:lstStyle/>
                    <a:p>
                      <a:r>
                        <a:rPr lang="en-US" dirty="0" smtClean="0">
                          <a:solidFill>
                            <a:srgbClr val="FF0000"/>
                          </a:solidFill>
                        </a:rPr>
                        <a:t>&lt;END CKPT&gt;</a:t>
                      </a:r>
                      <a:endParaRPr lang="en-US"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&lt;COMMIT T2&gt;</a:t>
                      </a:r>
                    </a:p>
                  </a:txBody>
                  <a:tcPr/>
                </a:tc>
              </a:tr>
              <a:tr h="370840">
                <a:tc>
                  <a:txBody>
                    <a:bodyPr/>
                    <a:lstStyle/>
                    <a:p>
                      <a:r>
                        <a:rPr lang="en-US" dirty="0" smtClean="0"/>
                        <a:t>&lt;COMMIT T2&gt;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&lt;END CKPT&gt;</a:t>
                      </a:r>
                    </a:p>
                  </a:txBody>
                  <a:tcPr/>
                </a:tc>
              </a:tr>
              <a:tr h="370840">
                <a:tc>
                  <a:txBody>
                    <a:bodyPr/>
                    <a:lstStyle/>
                    <a:p>
                      <a:pPr algn="ctr"/>
                      <a:r>
                        <a:rPr lang="en-US" b="1" dirty="0" smtClean="0">
                          <a:solidFill>
                            <a:srgbClr val="FF0000"/>
                          </a:solidFill>
                        </a:rPr>
                        <a:t>Failure</a:t>
                      </a:r>
                      <a:endParaRPr lang="en-US" b="1" dirty="0">
                        <a:solidFill>
                          <a:srgbClr val="FF0000"/>
                        </a:solidFill>
                      </a:endParaRPr>
                    </a:p>
                  </a:txBody>
                  <a:tcPr/>
                </a:tc>
                <a:tc>
                  <a:txBody>
                    <a:bodyPr/>
                    <a:lstStyle/>
                    <a:p>
                      <a:pPr algn="ctr"/>
                      <a:r>
                        <a:rPr lang="en-US" b="1" dirty="0" smtClean="0">
                          <a:solidFill>
                            <a:srgbClr val="FF0000"/>
                          </a:solidFill>
                        </a:rPr>
                        <a:t>Failure</a:t>
                      </a:r>
                      <a:endParaRPr lang="en-US" b="1" dirty="0">
                        <a:solidFill>
                          <a:srgbClr val="FF0000"/>
                        </a:solidFill>
                      </a:endParaRPr>
                    </a:p>
                  </a:txBody>
                  <a:tcPr/>
                </a:tc>
              </a:tr>
            </a:tbl>
          </a:graphicData>
        </a:graphic>
      </p:graphicFrame>
    </p:spTree>
    <p:extLst>
      <p:ext uri="{BB962C8B-B14F-4D97-AF65-F5344CB8AC3E}">
        <p14:creationId xmlns:p14="http://schemas.microsoft.com/office/powerpoint/2010/main" val="1602968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547</TotalTime>
  <Words>610</Words>
  <Application>Microsoft Macintosh PowerPoint</Application>
  <PresentationFormat>On-screen Show (4:3)</PresentationFormat>
  <Paragraphs>91</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Section 7: Recovery</vt:lpstr>
      <vt:lpstr>Checkpointing</vt:lpstr>
      <vt:lpstr>Questions</vt:lpstr>
      <vt:lpstr>Physiological Log Records</vt:lpstr>
      <vt:lpstr>Aries: Failures During Recovery</vt:lpstr>
      <vt:lpstr>Failures During Recovery</vt:lpstr>
      <vt:lpstr>Truncating the Log</vt:lpstr>
      <vt:lpstr>Truncating the Log</vt:lpstr>
      <vt:lpstr>PowerPoint Presentation</vt:lpstr>
      <vt:lpstr>Questions about the previous logs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dc:title>
  <dc:creator>Prasang Upadhyaya</dc:creator>
  <cp:lastModifiedBy>Prasang Upadhyaya</cp:lastModifiedBy>
  <cp:revision>16</cp:revision>
  <dcterms:created xsi:type="dcterms:W3CDTF">2012-05-10T05:30:51Z</dcterms:created>
  <dcterms:modified xsi:type="dcterms:W3CDTF">2012-05-10T16:20:23Z</dcterms:modified>
</cp:coreProperties>
</file>