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3" r:id="rId3"/>
    <p:sldId id="260" r:id="rId4"/>
    <p:sldId id="257" r:id="rId5"/>
    <p:sldId id="259" r:id="rId6"/>
    <p:sldId id="258" r:id="rId7"/>
    <p:sldId id="261" r:id="rId8"/>
    <p:sldId id="262"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3" d="100"/>
          <a:sy n="93" d="100"/>
        </p:scale>
        <p:origin x="-10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79F2B4-26C6-8B43-AE99-EB8A5B841F75}" type="datetimeFigureOut">
              <a:rPr lang="en-US" smtClean="0"/>
              <a:t>5/3/12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FF366B-700B-794D-903E-FEBFE21D81BF}" type="slidenum">
              <a:rPr lang="en-US" smtClean="0"/>
              <a:t>‹#›</a:t>
            </a:fld>
            <a:endParaRPr lang="en-US"/>
          </a:p>
        </p:txBody>
      </p:sp>
    </p:spTree>
    <p:extLst>
      <p:ext uri="{BB962C8B-B14F-4D97-AF65-F5344CB8AC3E}">
        <p14:creationId xmlns:p14="http://schemas.microsoft.com/office/powerpoint/2010/main" val="33350442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Ensures</a:t>
            </a:r>
            <a:r>
              <a:rPr lang="en-US" baseline="0" dirty="0" smtClean="0"/>
              <a:t> that there can be at most one potential writer (and many readers). Without the update lock, you may start out with no writers but many potential writers. And these potential writers may be waiting for the other readers to finish before they write creating a deadlock.</a:t>
            </a:r>
            <a:endParaRPr lang="en-US" dirty="0"/>
          </a:p>
        </p:txBody>
      </p:sp>
      <p:sp>
        <p:nvSpPr>
          <p:cNvPr id="4" name="Slide Number Placeholder 3"/>
          <p:cNvSpPr>
            <a:spLocks noGrp="1"/>
          </p:cNvSpPr>
          <p:nvPr>
            <p:ph type="sldNum" sz="quarter" idx="10"/>
          </p:nvPr>
        </p:nvSpPr>
        <p:spPr/>
        <p:txBody>
          <a:bodyPr/>
          <a:lstStyle/>
          <a:p>
            <a:fld id="{53FF366B-700B-794D-903E-FEBFE21D81BF}" type="slidenum">
              <a:rPr lang="en-US" smtClean="0"/>
              <a:t>7</a:t>
            </a:fld>
            <a:endParaRPr lang="en-US"/>
          </a:p>
        </p:txBody>
      </p:sp>
    </p:spTree>
    <p:extLst>
      <p:ext uri="{BB962C8B-B14F-4D97-AF65-F5344CB8AC3E}">
        <p14:creationId xmlns:p14="http://schemas.microsoft.com/office/powerpoint/2010/main" val="269629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type of locking permits not only interleaving transactions but performing truly concurrent read/write operations.</a:t>
            </a:r>
            <a:endParaRPr lang="en-US" dirty="0"/>
          </a:p>
        </p:txBody>
      </p:sp>
      <p:sp>
        <p:nvSpPr>
          <p:cNvPr id="4" name="Slide Number Placeholder 3"/>
          <p:cNvSpPr>
            <a:spLocks noGrp="1"/>
          </p:cNvSpPr>
          <p:nvPr>
            <p:ph type="sldNum" sz="quarter" idx="10"/>
          </p:nvPr>
        </p:nvSpPr>
        <p:spPr/>
        <p:txBody>
          <a:bodyPr/>
          <a:lstStyle/>
          <a:p>
            <a:fld id="{53FF366B-700B-794D-903E-FEBFE21D81BF}" type="slidenum">
              <a:rPr lang="en-US" smtClean="0"/>
              <a:t>10</a:t>
            </a:fld>
            <a:endParaRPr lang="en-US"/>
          </a:p>
        </p:txBody>
      </p:sp>
    </p:spTree>
    <p:extLst>
      <p:ext uri="{BB962C8B-B14F-4D97-AF65-F5344CB8AC3E}">
        <p14:creationId xmlns:p14="http://schemas.microsoft.com/office/powerpoint/2010/main" val="4007733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EF2CC6-B7D0-3745-A1DE-68AC09793267}" type="datetimeFigureOut">
              <a:rPr lang="en-US" smtClean="0"/>
              <a:t>5/3/12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692B0-0501-6F4D-A13A-81756BC2827E}" type="slidenum">
              <a:rPr lang="en-US" smtClean="0"/>
              <a:t>‹#›</a:t>
            </a:fld>
            <a:endParaRPr lang="en-US"/>
          </a:p>
        </p:txBody>
      </p:sp>
    </p:spTree>
    <p:extLst>
      <p:ext uri="{BB962C8B-B14F-4D97-AF65-F5344CB8AC3E}">
        <p14:creationId xmlns:p14="http://schemas.microsoft.com/office/powerpoint/2010/main" val="3237080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EF2CC6-B7D0-3745-A1DE-68AC09793267}" type="datetimeFigureOut">
              <a:rPr lang="en-US" smtClean="0"/>
              <a:t>5/3/12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692B0-0501-6F4D-A13A-81756BC2827E}" type="slidenum">
              <a:rPr lang="en-US" smtClean="0"/>
              <a:t>‹#›</a:t>
            </a:fld>
            <a:endParaRPr lang="en-US"/>
          </a:p>
        </p:txBody>
      </p:sp>
    </p:spTree>
    <p:extLst>
      <p:ext uri="{BB962C8B-B14F-4D97-AF65-F5344CB8AC3E}">
        <p14:creationId xmlns:p14="http://schemas.microsoft.com/office/powerpoint/2010/main" val="194252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EF2CC6-B7D0-3745-A1DE-68AC09793267}" type="datetimeFigureOut">
              <a:rPr lang="en-US" smtClean="0"/>
              <a:t>5/3/12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692B0-0501-6F4D-A13A-81756BC2827E}" type="slidenum">
              <a:rPr lang="en-US" smtClean="0"/>
              <a:t>‹#›</a:t>
            </a:fld>
            <a:endParaRPr lang="en-US"/>
          </a:p>
        </p:txBody>
      </p:sp>
    </p:spTree>
    <p:extLst>
      <p:ext uri="{BB962C8B-B14F-4D97-AF65-F5344CB8AC3E}">
        <p14:creationId xmlns:p14="http://schemas.microsoft.com/office/powerpoint/2010/main" val="115678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EF2CC6-B7D0-3745-A1DE-68AC09793267}" type="datetimeFigureOut">
              <a:rPr lang="en-US" smtClean="0"/>
              <a:t>5/3/12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692B0-0501-6F4D-A13A-81756BC2827E}" type="slidenum">
              <a:rPr lang="en-US" smtClean="0"/>
              <a:t>‹#›</a:t>
            </a:fld>
            <a:endParaRPr lang="en-US"/>
          </a:p>
        </p:txBody>
      </p:sp>
    </p:spTree>
    <p:extLst>
      <p:ext uri="{BB962C8B-B14F-4D97-AF65-F5344CB8AC3E}">
        <p14:creationId xmlns:p14="http://schemas.microsoft.com/office/powerpoint/2010/main" val="3680363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EF2CC6-B7D0-3745-A1DE-68AC09793267}" type="datetimeFigureOut">
              <a:rPr lang="en-US" smtClean="0"/>
              <a:t>5/3/12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692B0-0501-6F4D-A13A-81756BC2827E}" type="slidenum">
              <a:rPr lang="en-US" smtClean="0"/>
              <a:t>‹#›</a:t>
            </a:fld>
            <a:endParaRPr lang="en-US"/>
          </a:p>
        </p:txBody>
      </p:sp>
    </p:spTree>
    <p:extLst>
      <p:ext uri="{BB962C8B-B14F-4D97-AF65-F5344CB8AC3E}">
        <p14:creationId xmlns:p14="http://schemas.microsoft.com/office/powerpoint/2010/main" val="51434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EF2CC6-B7D0-3745-A1DE-68AC09793267}" type="datetimeFigureOut">
              <a:rPr lang="en-US" smtClean="0"/>
              <a:t>5/3/12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692B0-0501-6F4D-A13A-81756BC2827E}" type="slidenum">
              <a:rPr lang="en-US" smtClean="0"/>
              <a:t>‹#›</a:t>
            </a:fld>
            <a:endParaRPr lang="en-US"/>
          </a:p>
        </p:txBody>
      </p:sp>
    </p:spTree>
    <p:extLst>
      <p:ext uri="{BB962C8B-B14F-4D97-AF65-F5344CB8AC3E}">
        <p14:creationId xmlns:p14="http://schemas.microsoft.com/office/powerpoint/2010/main" val="130271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EF2CC6-B7D0-3745-A1DE-68AC09793267}" type="datetimeFigureOut">
              <a:rPr lang="en-US" smtClean="0"/>
              <a:t>5/3/12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C692B0-0501-6F4D-A13A-81756BC2827E}" type="slidenum">
              <a:rPr lang="en-US" smtClean="0"/>
              <a:t>‹#›</a:t>
            </a:fld>
            <a:endParaRPr lang="en-US"/>
          </a:p>
        </p:txBody>
      </p:sp>
    </p:spTree>
    <p:extLst>
      <p:ext uri="{BB962C8B-B14F-4D97-AF65-F5344CB8AC3E}">
        <p14:creationId xmlns:p14="http://schemas.microsoft.com/office/powerpoint/2010/main" val="235969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EF2CC6-B7D0-3745-A1DE-68AC09793267}" type="datetimeFigureOut">
              <a:rPr lang="en-US" smtClean="0"/>
              <a:t>5/3/12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C692B0-0501-6F4D-A13A-81756BC2827E}" type="slidenum">
              <a:rPr lang="en-US" smtClean="0"/>
              <a:t>‹#›</a:t>
            </a:fld>
            <a:endParaRPr lang="en-US"/>
          </a:p>
        </p:txBody>
      </p:sp>
    </p:spTree>
    <p:extLst>
      <p:ext uri="{BB962C8B-B14F-4D97-AF65-F5344CB8AC3E}">
        <p14:creationId xmlns:p14="http://schemas.microsoft.com/office/powerpoint/2010/main" val="3357189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F2CC6-B7D0-3745-A1DE-68AC09793267}" type="datetimeFigureOut">
              <a:rPr lang="en-US" smtClean="0"/>
              <a:t>5/3/12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C692B0-0501-6F4D-A13A-81756BC2827E}" type="slidenum">
              <a:rPr lang="en-US" smtClean="0"/>
              <a:t>‹#›</a:t>
            </a:fld>
            <a:endParaRPr lang="en-US"/>
          </a:p>
        </p:txBody>
      </p:sp>
    </p:spTree>
    <p:extLst>
      <p:ext uri="{BB962C8B-B14F-4D97-AF65-F5344CB8AC3E}">
        <p14:creationId xmlns:p14="http://schemas.microsoft.com/office/powerpoint/2010/main" val="543914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F2CC6-B7D0-3745-A1DE-68AC09793267}" type="datetimeFigureOut">
              <a:rPr lang="en-US" smtClean="0"/>
              <a:t>5/3/12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692B0-0501-6F4D-A13A-81756BC2827E}" type="slidenum">
              <a:rPr lang="en-US" smtClean="0"/>
              <a:t>‹#›</a:t>
            </a:fld>
            <a:endParaRPr lang="en-US"/>
          </a:p>
        </p:txBody>
      </p:sp>
    </p:spTree>
    <p:extLst>
      <p:ext uri="{BB962C8B-B14F-4D97-AF65-F5344CB8AC3E}">
        <p14:creationId xmlns:p14="http://schemas.microsoft.com/office/powerpoint/2010/main" val="396790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F2CC6-B7D0-3745-A1DE-68AC09793267}" type="datetimeFigureOut">
              <a:rPr lang="en-US" smtClean="0"/>
              <a:t>5/3/12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692B0-0501-6F4D-A13A-81756BC2827E}" type="slidenum">
              <a:rPr lang="en-US" smtClean="0"/>
              <a:t>‹#›</a:t>
            </a:fld>
            <a:endParaRPr lang="en-US"/>
          </a:p>
        </p:txBody>
      </p:sp>
    </p:spTree>
    <p:extLst>
      <p:ext uri="{BB962C8B-B14F-4D97-AF65-F5344CB8AC3E}">
        <p14:creationId xmlns:p14="http://schemas.microsoft.com/office/powerpoint/2010/main" val="32900635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F2CC6-B7D0-3745-A1DE-68AC09793267}" type="datetimeFigureOut">
              <a:rPr lang="en-US" smtClean="0"/>
              <a:t>5/3/12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692B0-0501-6F4D-A13A-81756BC2827E}" type="slidenum">
              <a:rPr lang="en-US" smtClean="0"/>
              <a:t>‹#›</a:t>
            </a:fld>
            <a:endParaRPr lang="en-US"/>
          </a:p>
        </p:txBody>
      </p:sp>
    </p:spTree>
    <p:extLst>
      <p:ext uri="{BB962C8B-B14F-4D97-AF65-F5344CB8AC3E}">
        <p14:creationId xmlns:p14="http://schemas.microsoft.com/office/powerpoint/2010/main" val="696365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Transactions </a:t>
            </a:r>
            <a:endParaRPr lang="en-US" dirty="0"/>
          </a:p>
        </p:txBody>
      </p:sp>
      <p:sp>
        <p:nvSpPr>
          <p:cNvPr id="3" name="Subtitle 2"/>
          <p:cNvSpPr>
            <a:spLocks noGrp="1"/>
          </p:cNvSpPr>
          <p:nvPr>
            <p:ph type="subTitle" idx="1"/>
          </p:nvPr>
        </p:nvSpPr>
        <p:spPr/>
        <p:txBody>
          <a:bodyPr/>
          <a:lstStyle/>
          <a:p>
            <a:r>
              <a:rPr lang="en-US" dirty="0" smtClean="0"/>
              <a:t>Concurrency Control</a:t>
            </a:r>
            <a:endParaRPr lang="en-US" dirty="0"/>
          </a:p>
        </p:txBody>
      </p:sp>
    </p:spTree>
    <p:extLst>
      <p:ext uri="{BB962C8B-B14F-4D97-AF65-F5344CB8AC3E}">
        <p14:creationId xmlns:p14="http://schemas.microsoft.com/office/powerpoint/2010/main" val="3317437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Multiple Granularities</a:t>
            </a:r>
            <a:endParaRPr lang="en-US" dirty="0"/>
          </a:p>
        </p:txBody>
      </p:sp>
      <p:sp>
        <p:nvSpPr>
          <p:cNvPr id="5" name="Content Placeholder 4"/>
          <p:cNvSpPr>
            <a:spLocks noGrp="1"/>
          </p:cNvSpPr>
          <p:nvPr>
            <p:ph idx="1"/>
          </p:nvPr>
        </p:nvSpPr>
        <p:spPr/>
        <p:txBody>
          <a:bodyPr/>
          <a:lstStyle/>
          <a:p>
            <a:r>
              <a:rPr lang="en-US" sz="7200" dirty="0" smtClean="0"/>
              <a:t>Relations</a:t>
            </a:r>
          </a:p>
          <a:p>
            <a:pPr lvl="1"/>
            <a:r>
              <a:rPr lang="en-US" sz="4800" dirty="0" smtClean="0"/>
              <a:t>Blocks</a:t>
            </a:r>
          </a:p>
          <a:p>
            <a:pPr lvl="2"/>
            <a:r>
              <a:rPr lang="en-US" sz="3200" dirty="0" smtClean="0"/>
              <a:t>Tuples</a:t>
            </a:r>
            <a:endParaRPr lang="en-US" sz="3200" dirty="0"/>
          </a:p>
        </p:txBody>
      </p:sp>
    </p:spTree>
    <p:extLst>
      <p:ext uri="{BB962C8B-B14F-4D97-AF65-F5344CB8AC3E}">
        <p14:creationId xmlns:p14="http://schemas.microsoft.com/office/powerpoint/2010/main" val="80154771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 Locks</a:t>
            </a:r>
            <a:endParaRPr lang="en-US" dirty="0"/>
          </a:p>
        </p:txBody>
      </p:sp>
      <p:sp>
        <p:nvSpPr>
          <p:cNvPr id="3" name="Content Placeholder 2"/>
          <p:cNvSpPr>
            <a:spLocks noGrp="1"/>
          </p:cNvSpPr>
          <p:nvPr>
            <p:ph idx="1"/>
          </p:nvPr>
        </p:nvSpPr>
        <p:spPr/>
        <p:txBody>
          <a:bodyPr/>
          <a:lstStyle/>
          <a:p>
            <a:r>
              <a:rPr lang="en-US" dirty="0" smtClean="0"/>
              <a:t>Represented as </a:t>
            </a:r>
            <a:r>
              <a:rPr lang="en-US" b="1" dirty="0" smtClean="0"/>
              <a:t>IS </a:t>
            </a:r>
            <a:r>
              <a:rPr lang="en-US" dirty="0" smtClean="0"/>
              <a:t>for </a:t>
            </a:r>
            <a:r>
              <a:rPr lang="en-US" b="1" dirty="0" smtClean="0">
                <a:solidFill>
                  <a:srgbClr val="C0504D"/>
                </a:solidFill>
              </a:rPr>
              <a:t>intention to share a descendant</a:t>
            </a:r>
            <a:r>
              <a:rPr lang="en-US" dirty="0" smtClean="0"/>
              <a:t>, and </a:t>
            </a:r>
            <a:r>
              <a:rPr lang="en-US" b="1" dirty="0" smtClean="0"/>
              <a:t>IX</a:t>
            </a:r>
            <a:r>
              <a:rPr lang="en-US" dirty="0" smtClean="0"/>
              <a:t> for </a:t>
            </a:r>
            <a:r>
              <a:rPr lang="en-US" b="1" dirty="0" smtClean="0">
                <a:solidFill>
                  <a:srgbClr val="C0504D"/>
                </a:solidFill>
              </a:rPr>
              <a:t>intention to write a descendant</a:t>
            </a:r>
            <a:r>
              <a:rPr lang="en-US" dirty="0" smtClean="0"/>
              <a:t>.</a:t>
            </a:r>
          </a:p>
          <a:p>
            <a:r>
              <a:rPr lang="en-US" dirty="0" smtClean="0"/>
              <a:t>Acquire an intention lock on the </a:t>
            </a:r>
            <a:r>
              <a:rPr lang="en-US" b="1" dirty="0" smtClean="0"/>
              <a:t>parent</a:t>
            </a:r>
            <a:r>
              <a:rPr lang="en-US" dirty="0" smtClean="0"/>
              <a:t> </a:t>
            </a:r>
            <a:r>
              <a:rPr lang="en-US" b="1" dirty="0" smtClean="0">
                <a:solidFill>
                  <a:srgbClr val="C0504D"/>
                </a:solidFill>
              </a:rPr>
              <a:t>before </a:t>
            </a:r>
            <a:r>
              <a:rPr lang="en-US" dirty="0" smtClean="0"/>
              <a:t>acquiring </a:t>
            </a:r>
            <a:r>
              <a:rPr lang="en-US" b="1" dirty="0" smtClean="0">
                <a:solidFill>
                  <a:srgbClr val="C0504D"/>
                </a:solidFill>
              </a:rPr>
              <a:t>any lock </a:t>
            </a:r>
            <a:r>
              <a:rPr lang="en-US" dirty="0" smtClean="0"/>
              <a:t>on a </a:t>
            </a:r>
            <a:r>
              <a:rPr lang="en-US" b="1" dirty="0" smtClean="0"/>
              <a:t>child</a:t>
            </a:r>
            <a:r>
              <a:rPr lang="en-US" dirty="0" smtClean="0"/>
              <a:t>.</a:t>
            </a:r>
            <a:endParaRPr lang="en-US" dirty="0"/>
          </a:p>
        </p:txBody>
      </p:sp>
    </p:spTree>
    <p:extLst>
      <p:ext uri="{BB962C8B-B14F-4D97-AF65-F5344CB8AC3E}">
        <p14:creationId xmlns:p14="http://schemas.microsoft.com/office/powerpoint/2010/main" val="376421547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en-US" dirty="0"/>
          </a:p>
        </p:txBody>
      </p:sp>
      <p:sp>
        <p:nvSpPr>
          <p:cNvPr id="3" name="Content Placeholder 2"/>
          <p:cNvSpPr>
            <a:spLocks noGrp="1"/>
          </p:cNvSpPr>
          <p:nvPr>
            <p:ph idx="1"/>
          </p:nvPr>
        </p:nvSpPr>
        <p:spPr>
          <a:xfrm>
            <a:off x="457200" y="1600201"/>
            <a:ext cx="8229600" cy="1678054"/>
          </a:xfrm>
        </p:spPr>
        <p:txBody>
          <a:bodyPr/>
          <a:lstStyle/>
          <a:p>
            <a:r>
              <a:rPr lang="en-US" dirty="0" smtClean="0"/>
              <a:t>Intention-lock the parents before using </a:t>
            </a:r>
            <a:r>
              <a:rPr lang="en-US" b="1" dirty="0" smtClean="0"/>
              <a:t>SL </a:t>
            </a:r>
            <a:r>
              <a:rPr lang="en-US" dirty="0" smtClean="0"/>
              <a:t>or </a:t>
            </a:r>
            <a:r>
              <a:rPr lang="en-US" b="1" dirty="0" smtClean="0"/>
              <a:t>XL</a:t>
            </a:r>
            <a:r>
              <a:rPr lang="en-US" dirty="0" smtClean="0"/>
              <a:t> on an element.</a:t>
            </a:r>
          </a:p>
          <a:p>
            <a:r>
              <a:rPr lang="en-US" dirty="0" smtClean="0"/>
              <a:t>If at the element to lock, request a lock.</a:t>
            </a:r>
          </a:p>
        </p:txBody>
      </p:sp>
      <p:graphicFrame>
        <p:nvGraphicFramePr>
          <p:cNvPr id="4" name="Content Placeholder 3"/>
          <p:cNvGraphicFramePr>
            <a:graphicFrameLocks/>
          </p:cNvGraphicFramePr>
          <p:nvPr>
            <p:extLst>
              <p:ext uri="{D42A27DB-BD31-4B8C-83A1-F6EECF244321}">
                <p14:modId xmlns:p14="http://schemas.microsoft.com/office/powerpoint/2010/main" val="4120941327"/>
              </p:ext>
            </p:extLst>
          </p:nvPr>
        </p:nvGraphicFramePr>
        <p:xfrm>
          <a:off x="2668128" y="3608499"/>
          <a:ext cx="3800360" cy="1854200"/>
        </p:xfrm>
        <a:graphic>
          <a:graphicData uri="http://schemas.openxmlformats.org/drawingml/2006/table">
            <a:tbl>
              <a:tblPr firstRow="1" bandRow="1">
                <a:tableStyleId>{5C22544A-7EE6-4342-B048-85BDC9FD1C3A}</a:tableStyleId>
              </a:tblPr>
              <a:tblGrid>
                <a:gridCol w="760072"/>
                <a:gridCol w="760072"/>
                <a:gridCol w="760072"/>
                <a:gridCol w="760072"/>
                <a:gridCol w="760072"/>
              </a:tblGrid>
              <a:tr h="370840">
                <a:tc>
                  <a:txBody>
                    <a:bodyPr/>
                    <a:lstStyle/>
                    <a:p>
                      <a:pPr algn="ctr"/>
                      <a:endParaRPr lang="en-US" sz="1800" b="1" dirty="0"/>
                    </a:p>
                  </a:txBody>
                  <a:tcPr/>
                </a:tc>
                <a:tc>
                  <a:txBody>
                    <a:bodyPr/>
                    <a:lstStyle/>
                    <a:p>
                      <a:pPr algn="ctr"/>
                      <a:r>
                        <a:rPr lang="en-US" sz="1800" dirty="0" smtClean="0"/>
                        <a:t>IS</a:t>
                      </a:r>
                      <a:endParaRPr lang="en-US" sz="1800" dirty="0"/>
                    </a:p>
                  </a:txBody>
                  <a:tcPr/>
                </a:tc>
                <a:tc>
                  <a:txBody>
                    <a:bodyPr/>
                    <a:lstStyle/>
                    <a:p>
                      <a:pPr algn="ctr"/>
                      <a:r>
                        <a:rPr lang="en-US" sz="1800" dirty="0" smtClean="0"/>
                        <a:t>IX</a:t>
                      </a:r>
                      <a:endParaRPr lang="en-US" sz="1800" dirty="0"/>
                    </a:p>
                  </a:txBody>
                  <a:tcPr/>
                </a:tc>
                <a:tc>
                  <a:txBody>
                    <a:bodyPr/>
                    <a:lstStyle/>
                    <a:p>
                      <a:pPr algn="ctr"/>
                      <a:r>
                        <a:rPr lang="en-US" sz="1800" dirty="0" smtClean="0"/>
                        <a:t>S</a:t>
                      </a:r>
                      <a:endParaRPr lang="en-US" sz="1800" dirty="0"/>
                    </a:p>
                  </a:txBody>
                  <a:tcPr/>
                </a:tc>
                <a:tc>
                  <a:txBody>
                    <a:bodyPr/>
                    <a:lstStyle/>
                    <a:p>
                      <a:pPr algn="ctr"/>
                      <a:r>
                        <a:rPr lang="en-US" sz="1800" dirty="0" smtClean="0"/>
                        <a:t>X</a:t>
                      </a:r>
                      <a:endParaRPr lang="en-US" sz="1800" dirty="0"/>
                    </a:p>
                  </a:txBody>
                  <a:tcPr/>
                </a:tc>
              </a:tr>
              <a:tr h="370840">
                <a:tc>
                  <a:txBody>
                    <a:bodyPr/>
                    <a:lstStyle/>
                    <a:p>
                      <a:pPr algn="ctr"/>
                      <a:r>
                        <a:rPr lang="en-US" sz="1800" b="1" dirty="0" smtClean="0"/>
                        <a:t>IS</a:t>
                      </a:r>
                      <a:endParaRPr lang="en-US" sz="1800" b="1" dirty="0"/>
                    </a:p>
                  </a:txBody>
                  <a:tcPr/>
                </a:tc>
                <a:tc>
                  <a:txBody>
                    <a:bodyPr/>
                    <a:lstStyle/>
                    <a:p>
                      <a:pPr algn="ctr"/>
                      <a:r>
                        <a:rPr lang="en-US" sz="1800" dirty="0" smtClean="0">
                          <a:solidFill>
                            <a:schemeClr val="accent2"/>
                          </a:solidFill>
                        </a:rPr>
                        <a:t>Yes</a:t>
                      </a:r>
                      <a:endParaRPr lang="en-US" sz="1800" dirty="0">
                        <a:solidFill>
                          <a:schemeClr val="accent2"/>
                        </a:solidFill>
                      </a:endParaRPr>
                    </a:p>
                  </a:txBody>
                  <a:tcPr/>
                </a:tc>
                <a:tc>
                  <a:txBody>
                    <a:bodyPr/>
                    <a:lstStyle/>
                    <a:p>
                      <a:pPr algn="ctr"/>
                      <a:r>
                        <a:rPr lang="en-US" sz="1800" dirty="0" smtClean="0">
                          <a:solidFill>
                            <a:schemeClr val="accent2"/>
                          </a:solidFill>
                        </a:rPr>
                        <a:t>Yes</a:t>
                      </a:r>
                      <a:endParaRPr lang="en-US" sz="1800" dirty="0">
                        <a:solidFill>
                          <a:schemeClr val="accent2"/>
                        </a:solidFill>
                      </a:endParaRPr>
                    </a:p>
                  </a:txBody>
                  <a:tcPr/>
                </a:tc>
                <a:tc>
                  <a:txBody>
                    <a:bodyPr/>
                    <a:lstStyle/>
                    <a:p>
                      <a:pPr algn="ctr"/>
                      <a:r>
                        <a:rPr lang="en-US" sz="1800" dirty="0" smtClean="0">
                          <a:solidFill>
                            <a:srgbClr val="C0504D"/>
                          </a:solidFill>
                        </a:rPr>
                        <a:t>Yes</a:t>
                      </a:r>
                      <a:endParaRPr lang="en-US" sz="1800" dirty="0">
                        <a:solidFill>
                          <a:srgbClr val="C0504D"/>
                        </a:solidFill>
                      </a:endParaRPr>
                    </a:p>
                  </a:txBody>
                  <a:tcPr/>
                </a:tc>
                <a:tc>
                  <a:txBody>
                    <a:bodyPr/>
                    <a:lstStyle/>
                    <a:p>
                      <a:pPr algn="ctr"/>
                      <a:r>
                        <a:rPr lang="en-US" sz="1800" dirty="0" smtClean="0">
                          <a:solidFill>
                            <a:srgbClr val="C0504D"/>
                          </a:solidFill>
                        </a:rPr>
                        <a:t>No</a:t>
                      </a:r>
                      <a:endParaRPr lang="en-US" sz="1800" dirty="0">
                        <a:solidFill>
                          <a:srgbClr val="C0504D"/>
                        </a:solidFill>
                      </a:endParaRPr>
                    </a:p>
                  </a:txBody>
                  <a:tcPr/>
                </a:tc>
              </a:tr>
              <a:tr h="370840">
                <a:tc>
                  <a:txBody>
                    <a:bodyPr/>
                    <a:lstStyle/>
                    <a:p>
                      <a:pPr algn="ctr"/>
                      <a:r>
                        <a:rPr lang="en-US" sz="1800" b="1" dirty="0" smtClean="0"/>
                        <a:t>IX</a:t>
                      </a:r>
                      <a:endParaRPr lang="en-US" sz="1800" b="1" dirty="0"/>
                    </a:p>
                  </a:txBody>
                  <a:tcPr/>
                </a:tc>
                <a:tc>
                  <a:txBody>
                    <a:bodyPr/>
                    <a:lstStyle/>
                    <a:p>
                      <a:pPr algn="ctr"/>
                      <a:r>
                        <a:rPr lang="en-US" sz="1800" dirty="0" smtClean="0">
                          <a:solidFill>
                            <a:schemeClr val="accent2"/>
                          </a:solidFill>
                        </a:rPr>
                        <a:t>Yes</a:t>
                      </a:r>
                      <a:endParaRPr lang="en-US" sz="1800" dirty="0">
                        <a:solidFill>
                          <a:schemeClr val="accent2"/>
                        </a:solidFill>
                      </a:endParaRPr>
                    </a:p>
                  </a:txBody>
                  <a:tcPr/>
                </a:tc>
                <a:tc>
                  <a:txBody>
                    <a:bodyPr/>
                    <a:lstStyle/>
                    <a:p>
                      <a:pPr algn="ctr"/>
                      <a:r>
                        <a:rPr lang="en-US" sz="1800" dirty="0" smtClean="0">
                          <a:solidFill>
                            <a:schemeClr val="accent2"/>
                          </a:solidFill>
                        </a:rPr>
                        <a:t>Yes</a:t>
                      </a:r>
                      <a:endParaRPr lang="en-US" sz="1800" dirty="0">
                        <a:solidFill>
                          <a:schemeClr val="accent2"/>
                        </a:solidFill>
                      </a:endParaRPr>
                    </a:p>
                  </a:txBody>
                  <a:tcPr/>
                </a:tc>
                <a:tc>
                  <a:txBody>
                    <a:bodyPr/>
                    <a:lstStyle/>
                    <a:p>
                      <a:pPr algn="ctr"/>
                      <a:r>
                        <a:rPr lang="en-US" sz="1800" dirty="0" smtClean="0">
                          <a:solidFill>
                            <a:srgbClr val="C0504D"/>
                          </a:solidFill>
                        </a:rPr>
                        <a:t>No</a:t>
                      </a:r>
                      <a:endParaRPr lang="en-US" sz="1800" dirty="0">
                        <a:solidFill>
                          <a:srgbClr val="C0504D"/>
                        </a:solidFill>
                      </a:endParaRPr>
                    </a:p>
                  </a:txBody>
                  <a:tcPr/>
                </a:tc>
                <a:tc>
                  <a:txBody>
                    <a:bodyPr/>
                    <a:lstStyle/>
                    <a:p>
                      <a:pPr algn="ctr"/>
                      <a:r>
                        <a:rPr lang="en-US" sz="1800" dirty="0" smtClean="0">
                          <a:solidFill>
                            <a:srgbClr val="C0504D"/>
                          </a:solidFill>
                        </a:rPr>
                        <a:t>No</a:t>
                      </a:r>
                      <a:endParaRPr lang="en-US" sz="1800" dirty="0">
                        <a:solidFill>
                          <a:srgbClr val="C0504D"/>
                        </a:solidFill>
                      </a:endParaRPr>
                    </a:p>
                  </a:txBody>
                  <a:tcPr/>
                </a:tc>
              </a:tr>
              <a:tr h="370840">
                <a:tc>
                  <a:txBody>
                    <a:bodyPr/>
                    <a:lstStyle/>
                    <a:p>
                      <a:pPr algn="ctr"/>
                      <a:r>
                        <a:rPr lang="en-US" sz="1800" b="1" dirty="0" smtClean="0"/>
                        <a:t>S</a:t>
                      </a:r>
                      <a:endParaRPr lang="en-US" sz="1800" b="1" dirty="0"/>
                    </a:p>
                  </a:txBody>
                  <a:tcPr/>
                </a:tc>
                <a:tc>
                  <a:txBody>
                    <a:bodyPr/>
                    <a:lstStyle/>
                    <a:p>
                      <a:pPr algn="ctr"/>
                      <a:r>
                        <a:rPr lang="en-US" sz="1800" dirty="0" smtClean="0">
                          <a:solidFill>
                            <a:srgbClr val="C0504D"/>
                          </a:solidFill>
                        </a:rPr>
                        <a:t>Yes</a:t>
                      </a:r>
                      <a:endParaRPr lang="en-US" sz="1800" dirty="0">
                        <a:solidFill>
                          <a:srgbClr val="C0504D"/>
                        </a:solidFill>
                      </a:endParaRPr>
                    </a:p>
                  </a:txBody>
                  <a:tcPr/>
                </a:tc>
                <a:tc>
                  <a:txBody>
                    <a:bodyPr/>
                    <a:lstStyle/>
                    <a:p>
                      <a:pPr algn="ctr"/>
                      <a:r>
                        <a:rPr lang="en-US" sz="1800" dirty="0" smtClean="0">
                          <a:solidFill>
                            <a:srgbClr val="C0504D"/>
                          </a:solidFill>
                        </a:rPr>
                        <a:t>No</a:t>
                      </a:r>
                      <a:endParaRPr lang="en-US" sz="1800" dirty="0">
                        <a:solidFill>
                          <a:srgbClr val="C0504D"/>
                        </a:solidFill>
                      </a:endParaRPr>
                    </a:p>
                  </a:txBody>
                  <a:tcPr/>
                </a:tc>
                <a:tc>
                  <a:txBody>
                    <a:bodyPr/>
                    <a:lstStyle/>
                    <a:p>
                      <a:pPr algn="ctr"/>
                      <a:r>
                        <a:rPr lang="en-US" sz="1800" dirty="0" smtClean="0">
                          <a:solidFill>
                            <a:schemeClr val="tx1"/>
                          </a:solidFill>
                        </a:rPr>
                        <a:t>Yes</a:t>
                      </a:r>
                      <a:endParaRPr lang="en-US" sz="1800" dirty="0">
                        <a:solidFill>
                          <a:schemeClr val="tx1"/>
                        </a:solidFill>
                      </a:endParaRPr>
                    </a:p>
                  </a:txBody>
                  <a:tcPr/>
                </a:tc>
                <a:tc>
                  <a:txBody>
                    <a:bodyPr/>
                    <a:lstStyle/>
                    <a:p>
                      <a:pPr algn="ctr"/>
                      <a:r>
                        <a:rPr lang="en-US" sz="1800" dirty="0" smtClean="0">
                          <a:solidFill>
                            <a:schemeClr val="tx1"/>
                          </a:solidFill>
                        </a:rPr>
                        <a:t>No</a:t>
                      </a:r>
                      <a:endParaRPr lang="en-US" sz="1800" dirty="0">
                        <a:solidFill>
                          <a:schemeClr val="tx1"/>
                        </a:solidFill>
                      </a:endParaRPr>
                    </a:p>
                  </a:txBody>
                  <a:tcPr/>
                </a:tc>
              </a:tr>
              <a:tr h="370840">
                <a:tc>
                  <a:txBody>
                    <a:bodyPr/>
                    <a:lstStyle/>
                    <a:p>
                      <a:pPr algn="ctr"/>
                      <a:r>
                        <a:rPr lang="en-US" sz="1800" b="1" dirty="0" smtClean="0"/>
                        <a:t>X</a:t>
                      </a:r>
                      <a:endParaRPr lang="en-US" sz="1800" b="1" dirty="0"/>
                    </a:p>
                  </a:txBody>
                  <a:tcPr/>
                </a:tc>
                <a:tc>
                  <a:txBody>
                    <a:bodyPr/>
                    <a:lstStyle/>
                    <a:p>
                      <a:pPr algn="ctr"/>
                      <a:r>
                        <a:rPr lang="en-US" sz="1800" dirty="0" smtClean="0">
                          <a:solidFill>
                            <a:srgbClr val="C0504D"/>
                          </a:solidFill>
                        </a:rPr>
                        <a:t>No</a:t>
                      </a:r>
                      <a:endParaRPr lang="en-US" sz="1800" dirty="0">
                        <a:solidFill>
                          <a:srgbClr val="C0504D"/>
                        </a:solidFill>
                      </a:endParaRPr>
                    </a:p>
                  </a:txBody>
                  <a:tcPr/>
                </a:tc>
                <a:tc>
                  <a:txBody>
                    <a:bodyPr/>
                    <a:lstStyle/>
                    <a:p>
                      <a:pPr algn="ctr"/>
                      <a:r>
                        <a:rPr lang="en-US" sz="1800" dirty="0" smtClean="0">
                          <a:solidFill>
                            <a:srgbClr val="C0504D"/>
                          </a:solidFill>
                        </a:rPr>
                        <a:t>No</a:t>
                      </a:r>
                      <a:endParaRPr lang="en-US" sz="1800" dirty="0">
                        <a:solidFill>
                          <a:srgbClr val="C0504D"/>
                        </a:solidFill>
                      </a:endParaRPr>
                    </a:p>
                  </a:txBody>
                  <a:tcPr/>
                </a:tc>
                <a:tc>
                  <a:txBody>
                    <a:bodyPr/>
                    <a:lstStyle/>
                    <a:p>
                      <a:pPr algn="ctr"/>
                      <a:r>
                        <a:rPr lang="en-US" sz="1800" dirty="0" smtClean="0">
                          <a:solidFill>
                            <a:schemeClr val="tx1"/>
                          </a:solidFill>
                        </a:rPr>
                        <a:t>No</a:t>
                      </a:r>
                      <a:endParaRPr lang="en-US" sz="1800" dirty="0">
                        <a:solidFill>
                          <a:schemeClr val="tx1"/>
                        </a:solidFill>
                      </a:endParaRPr>
                    </a:p>
                  </a:txBody>
                  <a:tcPr/>
                </a:tc>
                <a:tc>
                  <a:txBody>
                    <a:bodyPr/>
                    <a:lstStyle/>
                    <a:p>
                      <a:pPr algn="ctr"/>
                      <a:r>
                        <a:rPr lang="en-US" sz="1800" dirty="0" smtClean="0">
                          <a:solidFill>
                            <a:schemeClr val="tx1"/>
                          </a:solidFill>
                        </a:rPr>
                        <a:t>No</a:t>
                      </a:r>
                      <a:endParaRPr lang="en-US" sz="1800" dirty="0">
                        <a:solidFill>
                          <a:schemeClr val="tx1"/>
                        </a:solidFill>
                      </a:endParaRPr>
                    </a:p>
                  </a:txBody>
                  <a:tcPr/>
                </a:tc>
              </a:tr>
            </a:tbl>
          </a:graphicData>
        </a:graphic>
      </p:graphicFrame>
    </p:spTree>
    <p:extLst>
      <p:ext uri="{BB962C8B-B14F-4D97-AF65-F5344CB8AC3E}">
        <p14:creationId xmlns:p14="http://schemas.microsoft.com/office/powerpoint/2010/main" val="15870666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Update Locks</a:t>
            </a:r>
            <a:endParaRPr lang="en-US" dirty="0"/>
          </a:p>
        </p:txBody>
      </p:sp>
      <p:sp>
        <p:nvSpPr>
          <p:cNvPr id="5" name="Text Placeholder 4"/>
          <p:cNvSpPr>
            <a:spLocks noGrp="1"/>
          </p:cNvSpPr>
          <p:nvPr>
            <p:ph type="body" idx="1"/>
          </p:nvPr>
        </p:nvSpPr>
        <p:spPr/>
        <p:txBody>
          <a:bodyPr/>
          <a:lstStyle/>
          <a:p>
            <a:r>
              <a:rPr lang="en-US" dirty="0" smtClean="0"/>
              <a:t>Improved lock-based concurrency with multiple writes</a:t>
            </a:r>
            <a:endParaRPr lang="en-US" dirty="0"/>
          </a:p>
        </p:txBody>
      </p:sp>
    </p:spTree>
    <p:extLst>
      <p:ext uri="{BB962C8B-B14F-4D97-AF65-F5344CB8AC3E}">
        <p14:creationId xmlns:p14="http://schemas.microsoft.com/office/powerpoint/2010/main" val="35514950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&amp; Exclusive Locks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2111707"/>
              </p:ext>
            </p:extLst>
          </p:nvPr>
        </p:nvGraphicFramePr>
        <p:xfrm>
          <a:off x="2668128" y="2840620"/>
          <a:ext cx="3800361" cy="1371600"/>
        </p:xfrm>
        <a:graphic>
          <a:graphicData uri="http://schemas.openxmlformats.org/drawingml/2006/table">
            <a:tbl>
              <a:tblPr firstRow="1" bandRow="1">
                <a:tableStyleId>{5C22544A-7EE6-4342-B048-85BDC9FD1C3A}</a:tableStyleId>
              </a:tblPr>
              <a:tblGrid>
                <a:gridCol w="1266787"/>
                <a:gridCol w="1266787"/>
                <a:gridCol w="1266787"/>
              </a:tblGrid>
              <a:tr h="370840">
                <a:tc>
                  <a:txBody>
                    <a:bodyPr/>
                    <a:lstStyle/>
                    <a:p>
                      <a:pPr algn="ctr"/>
                      <a:endParaRPr lang="en-US" sz="2400" b="1" dirty="0"/>
                    </a:p>
                  </a:txBody>
                  <a:tcPr/>
                </a:tc>
                <a:tc>
                  <a:txBody>
                    <a:bodyPr/>
                    <a:lstStyle/>
                    <a:p>
                      <a:pPr algn="ctr"/>
                      <a:r>
                        <a:rPr lang="en-US" sz="2400" dirty="0" smtClean="0"/>
                        <a:t>SL</a:t>
                      </a:r>
                      <a:endParaRPr lang="en-US" sz="2400" dirty="0"/>
                    </a:p>
                  </a:txBody>
                  <a:tcPr/>
                </a:tc>
                <a:tc>
                  <a:txBody>
                    <a:bodyPr/>
                    <a:lstStyle/>
                    <a:p>
                      <a:pPr algn="ctr"/>
                      <a:r>
                        <a:rPr lang="en-US" sz="2400" dirty="0" smtClean="0"/>
                        <a:t>XL</a:t>
                      </a:r>
                      <a:endParaRPr lang="en-US" sz="2400" dirty="0"/>
                    </a:p>
                  </a:txBody>
                  <a:tcPr/>
                </a:tc>
              </a:tr>
              <a:tr h="370840">
                <a:tc>
                  <a:txBody>
                    <a:bodyPr/>
                    <a:lstStyle/>
                    <a:p>
                      <a:pPr algn="ctr"/>
                      <a:r>
                        <a:rPr lang="en-US" sz="2400" b="1" dirty="0" smtClean="0"/>
                        <a:t>SL</a:t>
                      </a:r>
                      <a:endParaRPr lang="en-US" sz="2400" b="1" dirty="0"/>
                    </a:p>
                  </a:txBody>
                  <a:tcPr/>
                </a:tc>
                <a:tc>
                  <a:txBody>
                    <a:bodyPr/>
                    <a:lstStyle/>
                    <a:p>
                      <a:pPr algn="ctr"/>
                      <a:r>
                        <a:rPr lang="en-US" sz="2400" dirty="0" smtClean="0"/>
                        <a:t>Yes</a:t>
                      </a:r>
                      <a:endParaRPr lang="en-US" sz="2400" dirty="0"/>
                    </a:p>
                  </a:txBody>
                  <a:tcPr/>
                </a:tc>
                <a:tc>
                  <a:txBody>
                    <a:bodyPr/>
                    <a:lstStyle/>
                    <a:p>
                      <a:pPr algn="ctr"/>
                      <a:r>
                        <a:rPr lang="en-US" sz="2400" dirty="0" smtClean="0"/>
                        <a:t>No</a:t>
                      </a:r>
                      <a:endParaRPr lang="en-US" sz="2400" dirty="0"/>
                    </a:p>
                  </a:txBody>
                  <a:tcPr/>
                </a:tc>
              </a:tr>
              <a:tr h="370840">
                <a:tc>
                  <a:txBody>
                    <a:bodyPr/>
                    <a:lstStyle/>
                    <a:p>
                      <a:pPr algn="ctr"/>
                      <a:r>
                        <a:rPr lang="en-US" sz="2400" b="1" dirty="0" smtClean="0"/>
                        <a:t>XL</a:t>
                      </a:r>
                      <a:endParaRPr lang="en-US" sz="2400" b="1" dirty="0"/>
                    </a:p>
                  </a:txBody>
                  <a:tcPr/>
                </a:tc>
                <a:tc>
                  <a:txBody>
                    <a:bodyPr/>
                    <a:lstStyle/>
                    <a:p>
                      <a:pPr algn="ctr"/>
                      <a:r>
                        <a:rPr lang="en-US" sz="2400" dirty="0" smtClean="0"/>
                        <a:t>No</a:t>
                      </a:r>
                      <a:endParaRPr lang="en-US" sz="2400" dirty="0"/>
                    </a:p>
                  </a:txBody>
                  <a:tcPr/>
                </a:tc>
                <a:tc>
                  <a:txBody>
                    <a:bodyPr/>
                    <a:lstStyle/>
                    <a:p>
                      <a:pPr algn="ctr"/>
                      <a:r>
                        <a:rPr lang="en-US" sz="2400" dirty="0" smtClean="0"/>
                        <a:t>No</a:t>
                      </a:r>
                      <a:endParaRPr lang="en-US" sz="2400" dirty="0"/>
                    </a:p>
                  </a:txBody>
                  <a:tcPr/>
                </a:tc>
              </a:tr>
            </a:tbl>
          </a:graphicData>
        </a:graphic>
      </p:graphicFrame>
    </p:spTree>
    <p:extLst>
      <p:ext uri="{BB962C8B-B14F-4D97-AF65-F5344CB8AC3E}">
        <p14:creationId xmlns:p14="http://schemas.microsoft.com/office/powerpoint/2010/main" val="41133422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8216175"/>
              </p:ext>
            </p:extLst>
          </p:nvPr>
        </p:nvGraphicFramePr>
        <p:xfrm>
          <a:off x="457200" y="1600200"/>
          <a:ext cx="8229600" cy="44500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T1</a:t>
                      </a:r>
                      <a:endParaRPr lang="en-US" dirty="0"/>
                    </a:p>
                  </a:txBody>
                  <a:tcPr/>
                </a:tc>
                <a:tc>
                  <a:txBody>
                    <a:bodyPr/>
                    <a:lstStyle/>
                    <a:p>
                      <a:r>
                        <a:rPr lang="en-US" dirty="0" smtClean="0"/>
                        <a:t>T2</a:t>
                      </a:r>
                      <a:endParaRPr lang="en-US" dirty="0"/>
                    </a:p>
                  </a:txBody>
                  <a:tcPr/>
                </a:tc>
              </a:tr>
              <a:tr h="370840">
                <a:tc>
                  <a:txBody>
                    <a:bodyPr/>
                    <a:lstStyle/>
                    <a:p>
                      <a:r>
                        <a:rPr lang="en-US" dirty="0" smtClean="0"/>
                        <a:t>SL(A</a:t>
                      </a:r>
                      <a:r>
                        <a:rPr lang="en-US" baseline="0" dirty="0" smtClean="0"/>
                        <a:t>); R(A)</a:t>
                      </a:r>
                      <a:endParaRPr lang="en-US" dirty="0"/>
                    </a:p>
                  </a:txBody>
                  <a:tcPr/>
                </a:tc>
                <a:tc>
                  <a:txBody>
                    <a:bodyPr/>
                    <a:lstStyle/>
                    <a:p>
                      <a:endParaRPr lang="en-US" dirty="0" smtClean="0"/>
                    </a:p>
                  </a:txBody>
                  <a:tcPr/>
                </a:tc>
              </a:tr>
              <a:tr h="370840">
                <a:tc>
                  <a:txBody>
                    <a:bodyPr/>
                    <a:lstStyle/>
                    <a:p>
                      <a:endParaRPr lang="en-US" dirty="0"/>
                    </a:p>
                  </a:txBody>
                  <a:tcPr/>
                </a:tc>
                <a:tc>
                  <a:txBody>
                    <a:bodyPr/>
                    <a:lstStyle/>
                    <a:p>
                      <a:r>
                        <a:rPr lang="en-US" dirty="0" smtClean="0"/>
                        <a:t>SL(A); R(A)</a:t>
                      </a:r>
                    </a:p>
                  </a:txBody>
                  <a:tcPr/>
                </a:tc>
              </a:tr>
              <a:tr h="370840">
                <a:tc>
                  <a:txBody>
                    <a:bodyPr/>
                    <a:lstStyle/>
                    <a:p>
                      <a:endParaRPr lang="en-US" dirty="0"/>
                    </a:p>
                  </a:txBody>
                  <a:tcPr/>
                </a:tc>
                <a:tc>
                  <a:txBody>
                    <a:bodyPr/>
                    <a:lstStyle/>
                    <a:p>
                      <a:r>
                        <a:rPr lang="en-US" dirty="0" smtClean="0"/>
                        <a:t>SL(B); R(B)</a:t>
                      </a:r>
                    </a:p>
                  </a:txBody>
                  <a:tcPr/>
                </a:tc>
              </a:tr>
              <a:tr h="370840">
                <a:tc>
                  <a:txBody>
                    <a:bodyPr/>
                    <a:lstStyle/>
                    <a:p>
                      <a:r>
                        <a:rPr lang="en-US" dirty="0" smtClean="0"/>
                        <a:t>XL(B) </a:t>
                      </a:r>
                      <a:r>
                        <a:rPr lang="en-US" b="1" dirty="0" smtClean="0">
                          <a:solidFill>
                            <a:srgbClr val="FF0000"/>
                          </a:solidFill>
                        </a:rPr>
                        <a:t>Denied</a:t>
                      </a:r>
                      <a:endParaRPr lang="en-US" b="1" dirty="0">
                        <a:solidFill>
                          <a:srgbClr val="FF0000"/>
                        </a:solidFill>
                      </a:endParaRPr>
                    </a:p>
                  </a:txBody>
                  <a:tcPr/>
                </a:tc>
                <a:tc>
                  <a:txBody>
                    <a:bodyPr/>
                    <a:lstStyle/>
                    <a:p>
                      <a:endParaRPr lang="en-US" dirty="0" smtClean="0"/>
                    </a:p>
                  </a:txBody>
                  <a:tcPr/>
                </a:tc>
              </a:tr>
              <a:tr h="370840">
                <a:tc>
                  <a:txBody>
                    <a:bodyPr/>
                    <a:lstStyle/>
                    <a:p>
                      <a:endParaRPr lang="en-US" b="1" dirty="0">
                        <a:solidFill>
                          <a:srgbClr val="FF0000"/>
                        </a:solidFill>
                      </a:endParaRPr>
                    </a:p>
                  </a:txBody>
                  <a:tcPr/>
                </a:tc>
                <a:tc>
                  <a:txBody>
                    <a:bodyPr/>
                    <a:lstStyle/>
                    <a:p>
                      <a:r>
                        <a:rPr lang="en-US" dirty="0" smtClean="0"/>
                        <a:t>SL(C);</a:t>
                      </a:r>
                      <a:r>
                        <a:rPr lang="en-US" baseline="0" dirty="0" smtClean="0"/>
                        <a:t> R(C)</a:t>
                      </a:r>
                      <a:endParaRPr lang="en-US" dirty="0" smtClean="0"/>
                    </a:p>
                  </a:txBody>
                  <a:tcPr/>
                </a:tc>
              </a:tr>
              <a:tr h="370840">
                <a:tc>
                  <a:txBody>
                    <a:bodyPr/>
                    <a:lstStyle/>
                    <a:p>
                      <a:endParaRPr lang="en-US" b="1" dirty="0">
                        <a:solidFill>
                          <a:srgbClr val="FF0000"/>
                        </a:solidFill>
                      </a:endParaRPr>
                    </a:p>
                  </a:txBody>
                  <a:tcPr/>
                </a:tc>
                <a:tc>
                  <a:txBody>
                    <a:bodyPr/>
                    <a:lstStyle/>
                    <a:p>
                      <a:r>
                        <a:rPr lang="en-US" dirty="0" smtClean="0"/>
                        <a:t>U(A); U(B); U(C)</a:t>
                      </a:r>
                    </a:p>
                  </a:txBody>
                  <a:tcPr/>
                </a:tc>
              </a:tr>
              <a:tr h="370840">
                <a:tc>
                  <a:txBody>
                    <a:bodyPr/>
                    <a:lstStyle/>
                    <a:p>
                      <a:r>
                        <a:rPr lang="en-US" b="0" dirty="0" smtClean="0">
                          <a:solidFill>
                            <a:schemeClr val="tx1"/>
                          </a:solidFill>
                        </a:rPr>
                        <a:t>XL(B);</a:t>
                      </a:r>
                      <a:r>
                        <a:rPr lang="en-US" b="0" baseline="0" dirty="0" smtClean="0">
                          <a:solidFill>
                            <a:schemeClr val="tx1"/>
                          </a:solidFill>
                        </a:rPr>
                        <a:t> R(B)</a:t>
                      </a:r>
                      <a:endParaRPr lang="en-US" b="0" dirty="0">
                        <a:solidFill>
                          <a:schemeClr val="tx1"/>
                        </a:solidFill>
                      </a:endParaRPr>
                    </a:p>
                  </a:txBody>
                  <a:tcPr/>
                </a:tc>
                <a:tc>
                  <a:txBody>
                    <a:bodyPr/>
                    <a:lstStyle/>
                    <a:p>
                      <a:endParaRPr lang="en-US" dirty="0" smtClean="0"/>
                    </a:p>
                  </a:txBody>
                  <a:tcPr/>
                </a:tc>
              </a:tr>
              <a:tr h="370840">
                <a:tc>
                  <a:txBody>
                    <a:bodyPr/>
                    <a:lstStyle/>
                    <a:p>
                      <a:r>
                        <a:rPr lang="en-US" dirty="0" smtClean="0"/>
                        <a:t>…</a:t>
                      </a:r>
                      <a:endParaRPr lang="en-US" dirty="0"/>
                    </a:p>
                  </a:txBody>
                  <a:tcPr/>
                </a:tc>
                <a:tc>
                  <a:txBody>
                    <a:bodyPr/>
                    <a:lstStyle/>
                    <a:p>
                      <a:endParaRPr lang="en-US" dirty="0" smtClean="0"/>
                    </a:p>
                  </a:txBody>
                  <a:tcPr/>
                </a:tc>
              </a:tr>
              <a:tr h="370840">
                <a:tc>
                  <a:txBody>
                    <a:bodyPr/>
                    <a:lstStyle/>
                    <a:p>
                      <a:r>
                        <a:rPr lang="en-US" dirty="0" smtClean="0"/>
                        <a:t>…</a:t>
                      </a:r>
                      <a:endParaRPr lang="en-US" dirty="0"/>
                    </a:p>
                  </a:txBody>
                  <a:tcPr/>
                </a:tc>
                <a:tc>
                  <a:txBody>
                    <a:bodyPr/>
                    <a:lstStyle/>
                    <a:p>
                      <a:endParaRPr lang="en-US" dirty="0" smtClean="0"/>
                    </a:p>
                  </a:txBody>
                  <a:tcPr/>
                </a:tc>
              </a:tr>
              <a:tr h="370840">
                <a:tc>
                  <a:txBody>
                    <a:bodyPr/>
                    <a:lstStyle/>
                    <a:p>
                      <a:r>
                        <a:rPr lang="en-US" b="0" dirty="0" smtClean="0">
                          <a:solidFill>
                            <a:schemeClr val="tx1"/>
                          </a:solidFill>
                        </a:rPr>
                        <a:t>W(B)</a:t>
                      </a:r>
                      <a:endParaRPr lang="en-US" b="0" dirty="0">
                        <a:solidFill>
                          <a:schemeClr val="tx1"/>
                        </a:solidFill>
                      </a:endParaRPr>
                    </a:p>
                  </a:txBody>
                  <a:tcPr/>
                </a:tc>
                <a:tc>
                  <a:txBody>
                    <a:bodyPr/>
                    <a:lstStyle/>
                    <a:p>
                      <a:endParaRPr lang="en-US" dirty="0" smtClean="0"/>
                    </a:p>
                  </a:txBody>
                  <a:tcPr/>
                </a:tc>
              </a:tr>
              <a:tr h="370840">
                <a:tc>
                  <a:txBody>
                    <a:bodyPr/>
                    <a:lstStyle/>
                    <a:p>
                      <a:r>
                        <a:rPr lang="en-US" b="0" dirty="0" smtClean="0">
                          <a:solidFill>
                            <a:schemeClr val="tx1"/>
                          </a:solidFill>
                        </a:rPr>
                        <a:t>U(A); U(B)</a:t>
                      </a:r>
                      <a:endParaRPr lang="en-US" b="0" dirty="0">
                        <a:solidFill>
                          <a:schemeClr val="tx1"/>
                        </a:solidFill>
                      </a:endParaRPr>
                    </a:p>
                  </a:txBody>
                  <a:tcPr/>
                </a:tc>
                <a:tc>
                  <a:txBody>
                    <a:bodyPr/>
                    <a:lstStyle/>
                    <a:p>
                      <a:endParaRPr lang="en-US" dirty="0" smtClean="0"/>
                    </a:p>
                  </a:txBody>
                  <a:tcPr/>
                </a:tc>
              </a:tr>
            </a:tbl>
          </a:graphicData>
        </a:graphic>
      </p:graphicFrame>
      <p:sp>
        <p:nvSpPr>
          <p:cNvPr id="5" name="TextBox 4"/>
          <p:cNvSpPr txBox="1"/>
          <p:nvPr/>
        </p:nvSpPr>
        <p:spPr>
          <a:xfrm>
            <a:off x="3949078" y="6113503"/>
            <a:ext cx="1238590" cy="461665"/>
          </a:xfrm>
          <a:prstGeom prst="rect">
            <a:avLst/>
          </a:prstGeom>
          <a:noFill/>
        </p:spPr>
        <p:txBody>
          <a:bodyPr wrap="none" rtlCol="0">
            <a:spAutoFit/>
          </a:bodyPr>
          <a:lstStyle/>
          <a:p>
            <a:pPr algn="ctr"/>
            <a:r>
              <a:rPr lang="en-US" sz="2400" b="1" dirty="0" smtClean="0"/>
              <a:t>11 steps</a:t>
            </a:r>
            <a:endParaRPr lang="en-US" sz="2400" b="1" dirty="0"/>
          </a:p>
        </p:txBody>
      </p:sp>
    </p:spTree>
    <p:extLst>
      <p:ext uri="{BB962C8B-B14F-4D97-AF65-F5344CB8AC3E}">
        <p14:creationId xmlns:p14="http://schemas.microsoft.com/office/powerpoint/2010/main" val="11434487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Upgrading Locks</a:t>
            </a:r>
            <a:endParaRPr lang="en-US" dirty="0"/>
          </a:p>
        </p:txBody>
      </p:sp>
      <p:sp>
        <p:nvSpPr>
          <p:cNvPr id="3" name="Content Placeholder 2"/>
          <p:cNvSpPr>
            <a:spLocks noGrp="1"/>
          </p:cNvSpPr>
          <p:nvPr>
            <p:ph idx="1"/>
          </p:nvPr>
        </p:nvSpPr>
        <p:spPr/>
        <p:txBody>
          <a:bodyPr/>
          <a:lstStyle/>
          <a:p>
            <a:r>
              <a:rPr lang="en-US" dirty="0" smtClean="0"/>
              <a:t>Use Shared Locks when reading</a:t>
            </a:r>
          </a:p>
          <a:p>
            <a:r>
              <a:rPr lang="en-US" b="1" dirty="0" smtClean="0">
                <a:solidFill>
                  <a:srgbClr val="C0504D"/>
                </a:solidFill>
              </a:rPr>
              <a:t>Upgrade</a:t>
            </a:r>
            <a:r>
              <a:rPr lang="en-US" dirty="0" smtClean="0"/>
              <a:t> (if possible) to Exclusive Lock when </a:t>
            </a:r>
            <a:r>
              <a:rPr lang="en-US" b="1" dirty="0" smtClean="0">
                <a:solidFill>
                  <a:srgbClr val="C0504D"/>
                </a:solidFill>
              </a:rPr>
              <a:t>just before writing</a:t>
            </a:r>
          </a:p>
          <a:p>
            <a:pPr lvl="1"/>
            <a:r>
              <a:rPr lang="en-US" dirty="0" smtClean="0"/>
              <a:t>Block if upgrade is denied.</a:t>
            </a:r>
            <a:endParaRPr lang="en-US" dirty="0"/>
          </a:p>
        </p:txBody>
      </p:sp>
    </p:spTree>
    <p:extLst>
      <p:ext uri="{BB962C8B-B14F-4D97-AF65-F5344CB8AC3E}">
        <p14:creationId xmlns:p14="http://schemas.microsoft.com/office/powerpoint/2010/main" val="17267014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Upgrading Locks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5612435"/>
              </p:ext>
            </p:extLst>
          </p:nvPr>
        </p:nvGraphicFramePr>
        <p:xfrm>
          <a:off x="457200" y="1600200"/>
          <a:ext cx="8229600" cy="33375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T1</a:t>
                      </a:r>
                      <a:endParaRPr lang="en-US" dirty="0"/>
                    </a:p>
                  </a:txBody>
                  <a:tcPr/>
                </a:tc>
                <a:tc>
                  <a:txBody>
                    <a:bodyPr/>
                    <a:lstStyle/>
                    <a:p>
                      <a:r>
                        <a:rPr lang="en-US" dirty="0" smtClean="0"/>
                        <a:t>T2</a:t>
                      </a:r>
                      <a:endParaRPr lang="en-US" dirty="0"/>
                    </a:p>
                  </a:txBody>
                  <a:tcPr/>
                </a:tc>
              </a:tr>
              <a:tr h="370840">
                <a:tc>
                  <a:txBody>
                    <a:bodyPr/>
                    <a:lstStyle/>
                    <a:p>
                      <a:r>
                        <a:rPr lang="en-US" dirty="0" smtClean="0"/>
                        <a:t>SL(A</a:t>
                      </a:r>
                      <a:r>
                        <a:rPr lang="en-US" baseline="0" dirty="0" smtClean="0"/>
                        <a:t>); R(A)</a:t>
                      </a:r>
                      <a:endParaRPr lang="en-US" dirty="0"/>
                    </a:p>
                  </a:txBody>
                  <a:tcPr/>
                </a:tc>
                <a:tc>
                  <a:txBody>
                    <a:bodyPr/>
                    <a:lstStyle/>
                    <a:p>
                      <a:endParaRPr lang="en-US" dirty="0" smtClean="0"/>
                    </a:p>
                  </a:txBody>
                  <a:tcPr/>
                </a:tc>
              </a:tr>
              <a:tr h="370840">
                <a:tc>
                  <a:txBody>
                    <a:bodyPr/>
                    <a:lstStyle/>
                    <a:p>
                      <a:endParaRPr lang="en-US" dirty="0"/>
                    </a:p>
                  </a:txBody>
                  <a:tcPr/>
                </a:tc>
                <a:tc>
                  <a:txBody>
                    <a:bodyPr/>
                    <a:lstStyle/>
                    <a:p>
                      <a:r>
                        <a:rPr lang="en-US" dirty="0" smtClean="0"/>
                        <a:t>SL(A); R(A)</a:t>
                      </a:r>
                    </a:p>
                  </a:txBody>
                  <a:tcPr/>
                </a:tc>
              </a:tr>
              <a:tr h="370840">
                <a:tc>
                  <a:txBody>
                    <a:bodyPr/>
                    <a:lstStyle/>
                    <a:p>
                      <a:endParaRPr lang="en-US" dirty="0"/>
                    </a:p>
                  </a:txBody>
                  <a:tcPr/>
                </a:tc>
                <a:tc>
                  <a:txBody>
                    <a:bodyPr/>
                    <a:lstStyle/>
                    <a:p>
                      <a:r>
                        <a:rPr lang="en-US" dirty="0" smtClean="0"/>
                        <a:t>SL(B); R(B)</a:t>
                      </a:r>
                    </a:p>
                  </a:txBody>
                  <a:tcPr/>
                </a:tc>
              </a:tr>
              <a:tr h="370840">
                <a:tc>
                  <a:txBody>
                    <a:bodyPr/>
                    <a:lstStyle/>
                    <a:p>
                      <a:r>
                        <a:rPr lang="en-US" dirty="0" smtClean="0">
                          <a:solidFill>
                            <a:schemeClr val="accent2"/>
                          </a:solidFill>
                        </a:rPr>
                        <a:t>SL(B);</a:t>
                      </a:r>
                      <a:r>
                        <a:rPr lang="en-US" b="0" dirty="0" smtClean="0">
                          <a:solidFill>
                            <a:schemeClr val="accent2"/>
                          </a:solidFill>
                        </a:rPr>
                        <a:t> R(B)</a:t>
                      </a:r>
                      <a:endParaRPr lang="en-US" b="0" dirty="0">
                        <a:solidFill>
                          <a:schemeClr val="accent2"/>
                        </a:solidFill>
                      </a:endParaRPr>
                    </a:p>
                  </a:txBody>
                  <a:tcPr/>
                </a:tc>
                <a:tc>
                  <a:txBody>
                    <a:bodyPr/>
                    <a:lstStyle/>
                    <a:p>
                      <a:endParaRPr lang="en-US" dirty="0" smtClean="0"/>
                    </a:p>
                  </a:txBody>
                  <a:tcPr/>
                </a:tc>
              </a:tr>
              <a:tr h="370840">
                <a:tc>
                  <a:txBody>
                    <a:bodyPr/>
                    <a:lstStyle/>
                    <a:p>
                      <a:r>
                        <a:rPr lang="en-US" dirty="0" smtClean="0">
                          <a:solidFill>
                            <a:srgbClr val="C0504D"/>
                          </a:solidFill>
                        </a:rPr>
                        <a:t>…</a:t>
                      </a:r>
                      <a:endParaRPr lang="en-US" b="1" dirty="0">
                        <a:solidFill>
                          <a:srgbClr val="C0504D"/>
                        </a:solidFill>
                      </a:endParaRPr>
                    </a:p>
                  </a:txBody>
                  <a:tcPr/>
                </a:tc>
                <a:tc>
                  <a:txBody>
                    <a:bodyPr/>
                    <a:lstStyle/>
                    <a:p>
                      <a:r>
                        <a:rPr lang="en-US" dirty="0" smtClean="0"/>
                        <a:t>SL(C);</a:t>
                      </a:r>
                      <a:r>
                        <a:rPr lang="en-US" baseline="0" dirty="0" smtClean="0"/>
                        <a:t> R(C)</a:t>
                      </a:r>
                      <a:endParaRPr lang="en-US" dirty="0" smtClean="0"/>
                    </a:p>
                  </a:txBody>
                  <a:tcPr/>
                </a:tc>
              </a:tr>
              <a:tr h="370840">
                <a:tc>
                  <a:txBody>
                    <a:bodyPr/>
                    <a:lstStyle/>
                    <a:p>
                      <a:r>
                        <a:rPr lang="en-US" dirty="0" smtClean="0">
                          <a:solidFill>
                            <a:srgbClr val="C0504D"/>
                          </a:solidFill>
                        </a:rPr>
                        <a:t>…</a:t>
                      </a:r>
                      <a:endParaRPr lang="en-US" b="1" dirty="0">
                        <a:solidFill>
                          <a:srgbClr val="C0504D"/>
                        </a:solidFill>
                      </a:endParaRPr>
                    </a:p>
                  </a:txBody>
                  <a:tcPr/>
                </a:tc>
                <a:tc>
                  <a:txBody>
                    <a:bodyPr/>
                    <a:lstStyle/>
                    <a:p>
                      <a:r>
                        <a:rPr lang="en-US" dirty="0" smtClean="0"/>
                        <a:t>U(A); U(B); U(C)</a:t>
                      </a:r>
                    </a:p>
                  </a:txBody>
                  <a:tcPr/>
                </a:tc>
              </a:tr>
              <a:tr h="370840">
                <a:tc>
                  <a:txBody>
                    <a:bodyPr/>
                    <a:lstStyle/>
                    <a:p>
                      <a:r>
                        <a:rPr lang="en-US" b="0" dirty="0" smtClean="0">
                          <a:solidFill>
                            <a:srgbClr val="C0504D"/>
                          </a:solidFill>
                        </a:rPr>
                        <a:t>XL(B);</a:t>
                      </a:r>
                      <a:r>
                        <a:rPr lang="en-US" b="0" baseline="0" dirty="0" smtClean="0">
                          <a:solidFill>
                            <a:srgbClr val="C0504D"/>
                          </a:solidFill>
                        </a:rPr>
                        <a:t> </a:t>
                      </a:r>
                      <a:r>
                        <a:rPr lang="en-US" b="0" baseline="0" dirty="0" smtClean="0">
                          <a:solidFill>
                            <a:srgbClr val="C0504D"/>
                          </a:solidFill>
                        </a:rPr>
                        <a:t>W(</a:t>
                      </a:r>
                      <a:r>
                        <a:rPr lang="en-US" b="0" baseline="0" dirty="0" smtClean="0">
                          <a:solidFill>
                            <a:srgbClr val="C0504D"/>
                          </a:solidFill>
                        </a:rPr>
                        <a:t>B)</a:t>
                      </a:r>
                      <a:endParaRPr lang="en-US" b="0" dirty="0">
                        <a:solidFill>
                          <a:srgbClr val="C0504D"/>
                        </a:solidFill>
                      </a:endParaRPr>
                    </a:p>
                  </a:txBody>
                  <a:tcPr/>
                </a:tc>
                <a:tc>
                  <a:txBody>
                    <a:bodyPr/>
                    <a:lstStyle/>
                    <a:p>
                      <a:endParaRPr lang="en-US" dirty="0" smtClean="0"/>
                    </a:p>
                  </a:txBody>
                  <a:tcPr/>
                </a:tc>
              </a:tr>
              <a:tr h="370840">
                <a:tc>
                  <a:txBody>
                    <a:bodyPr/>
                    <a:lstStyle/>
                    <a:p>
                      <a:r>
                        <a:rPr lang="en-US" b="0" dirty="0" smtClean="0">
                          <a:solidFill>
                            <a:srgbClr val="C0504D"/>
                          </a:solidFill>
                        </a:rPr>
                        <a:t>U(A); U(B)</a:t>
                      </a:r>
                      <a:endParaRPr lang="en-US" b="0" dirty="0">
                        <a:solidFill>
                          <a:srgbClr val="C0504D"/>
                        </a:solidFill>
                      </a:endParaRPr>
                    </a:p>
                  </a:txBody>
                  <a:tcPr/>
                </a:tc>
                <a:tc>
                  <a:txBody>
                    <a:bodyPr/>
                    <a:lstStyle/>
                    <a:p>
                      <a:endParaRPr lang="en-US" dirty="0" smtClean="0"/>
                    </a:p>
                  </a:txBody>
                  <a:tcPr/>
                </a:tc>
              </a:tr>
            </a:tbl>
          </a:graphicData>
        </a:graphic>
      </p:graphicFrame>
      <p:sp>
        <p:nvSpPr>
          <p:cNvPr id="5" name="TextBox 4"/>
          <p:cNvSpPr txBox="1"/>
          <p:nvPr/>
        </p:nvSpPr>
        <p:spPr>
          <a:xfrm>
            <a:off x="4086915" y="5744171"/>
            <a:ext cx="1182836" cy="461665"/>
          </a:xfrm>
          <a:prstGeom prst="rect">
            <a:avLst/>
          </a:prstGeom>
          <a:noFill/>
        </p:spPr>
        <p:txBody>
          <a:bodyPr wrap="none" rtlCol="0">
            <a:spAutoFit/>
          </a:bodyPr>
          <a:lstStyle/>
          <a:p>
            <a:r>
              <a:rPr lang="en-US" sz="2400" b="1" dirty="0">
                <a:solidFill>
                  <a:srgbClr val="000000"/>
                </a:solidFill>
              </a:rPr>
              <a:t>9</a:t>
            </a:r>
            <a:r>
              <a:rPr lang="en-US" sz="2400" b="1" dirty="0" smtClean="0">
                <a:solidFill>
                  <a:srgbClr val="000000"/>
                </a:solidFill>
              </a:rPr>
              <a:t> steps!</a:t>
            </a:r>
            <a:endParaRPr lang="en-US" sz="2400" b="1" dirty="0">
              <a:solidFill>
                <a:srgbClr val="000000"/>
              </a:solidFill>
            </a:endParaRPr>
          </a:p>
        </p:txBody>
      </p:sp>
    </p:spTree>
    <p:extLst>
      <p:ext uri="{BB962C8B-B14F-4D97-AF65-F5344CB8AC3E}">
        <p14:creationId xmlns:p14="http://schemas.microsoft.com/office/powerpoint/2010/main" val="223452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Deadlocks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7338411"/>
              </p:ext>
            </p:extLst>
          </p:nvPr>
        </p:nvGraphicFramePr>
        <p:xfrm>
          <a:off x="457200" y="1600200"/>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T1</a:t>
                      </a:r>
                      <a:endParaRPr lang="en-US" dirty="0"/>
                    </a:p>
                  </a:txBody>
                  <a:tcPr/>
                </a:tc>
                <a:tc>
                  <a:txBody>
                    <a:bodyPr/>
                    <a:lstStyle/>
                    <a:p>
                      <a:r>
                        <a:rPr lang="en-US" dirty="0" smtClean="0"/>
                        <a:t>T2</a:t>
                      </a:r>
                      <a:endParaRPr lang="en-US" dirty="0"/>
                    </a:p>
                  </a:txBody>
                  <a:tcPr/>
                </a:tc>
              </a:tr>
              <a:tr h="370840">
                <a:tc>
                  <a:txBody>
                    <a:bodyPr/>
                    <a:lstStyle/>
                    <a:p>
                      <a:r>
                        <a:rPr lang="en-US" dirty="0" smtClean="0"/>
                        <a:t>SL(A</a:t>
                      </a:r>
                      <a:r>
                        <a:rPr lang="en-US" baseline="0" dirty="0" smtClean="0"/>
                        <a:t>); R(A)</a:t>
                      </a:r>
                      <a:endParaRPr lang="en-US" dirty="0"/>
                    </a:p>
                  </a:txBody>
                  <a:tcPr/>
                </a:tc>
                <a:tc>
                  <a:txBody>
                    <a:bodyPr/>
                    <a:lstStyle/>
                    <a:p>
                      <a:endParaRPr lang="en-US" dirty="0" smtClean="0"/>
                    </a:p>
                  </a:txBody>
                  <a:tcPr/>
                </a:tc>
              </a:tr>
              <a:tr h="370840">
                <a:tc>
                  <a:txBody>
                    <a:bodyPr/>
                    <a:lstStyle/>
                    <a:p>
                      <a:endParaRPr lang="en-US" dirty="0"/>
                    </a:p>
                  </a:txBody>
                  <a:tcPr/>
                </a:tc>
                <a:tc>
                  <a:txBody>
                    <a:bodyPr/>
                    <a:lstStyle/>
                    <a:p>
                      <a:r>
                        <a:rPr lang="en-US" dirty="0" smtClean="0"/>
                        <a:t>SL(A); R(A)</a:t>
                      </a:r>
                    </a:p>
                  </a:txBody>
                  <a:tcPr/>
                </a:tc>
              </a:tr>
              <a:tr h="370840">
                <a:tc>
                  <a:txBody>
                    <a:bodyPr/>
                    <a:lstStyle/>
                    <a:p>
                      <a:r>
                        <a:rPr lang="en-US" dirty="0" smtClean="0"/>
                        <a:t>XL(A) </a:t>
                      </a:r>
                      <a:r>
                        <a:rPr lang="en-US" b="1" dirty="0" smtClean="0">
                          <a:solidFill>
                            <a:srgbClr val="C0504D"/>
                          </a:solidFill>
                        </a:rPr>
                        <a:t>Denied</a:t>
                      </a:r>
                      <a:endParaRPr lang="en-US" b="1" dirty="0">
                        <a:solidFill>
                          <a:srgbClr val="C0504D"/>
                        </a:solidFill>
                      </a:endParaRPr>
                    </a:p>
                  </a:txBody>
                  <a:tcPr/>
                </a:tc>
                <a:tc>
                  <a:txBody>
                    <a:bodyPr/>
                    <a:lstStyle/>
                    <a:p>
                      <a:endParaRPr lang="en-US" dirty="0"/>
                    </a:p>
                  </a:txBody>
                  <a:tcPr/>
                </a:tc>
              </a:tr>
              <a:tr h="370840">
                <a:tc>
                  <a:txBody>
                    <a:bodyPr/>
                    <a:lstStyle/>
                    <a:p>
                      <a:endParaRPr lang="en-US" b="0" dirty="0">
                        <a:solidFill>
                          <a:schemeClr val="accent2"/>
                        </a:solidFill>
                      </a:endParaRPr>
                    </a:p>
                  </a:txBody>
                  <a:tcPr/>
                </a:tc>
                <a:tc>
                  <a:txBody>
                    <a:bodyPr/>
                    <a:lstStyle/>
                    <a:p>
                      <a:r>
                        <a:rPr lang="en-US" dirty="0" smtClean="0"/>
                        <a:t>XL(A) </a:t>
                      </a:r>
                      <a:r>
                        <a:rPr lang="en-US" b="1" dirty="0" smtClean="0">
                          <a:solidFill>
                            <a:srgbClr val="C0504D"/>
                          </a:solidFill>
                        </a:rPr>
                        <a:t>Denied</a:t>
                      </a:r>
                      <a:endParaRPr lang="en-US" b="1" dirty="0">
                        <a:solidFill>
                          <a:srgbClr val="C0504D"/>
                        </a:solidFill>
                      </a:endParaRPr>
                    </a:p>
                  </a:txBody>
                  <a:tcPr/>
                </a:tc>
              </a:tr>
            </a:tbl>
          </a:graphicData>
        </a:graphic>
      </p:graphicFrame>
      <p:sp>
        <p:nvSpPr>
          <p:cNvPr id="3" name="TextBox 2"/>
          <p:cNvSpPr txBox="1"/>
          <p:nvPr/>
        </p:nvSpPr>
        <p:spPr>
          <a:xfrm>
            <a:off x="2615733" y="3750795"/>
            <a:ext cx="3883733" cy="369332"/>
          </a:xfrm>
          <a:prstGeom prst="rect">
            <a:avLst/>
          </a:prstGeom>
          <a:noFill/>
        </p:spPr>
        <p:txBody>
          <a:bodyPr wrap="none" rtlCol="0">
            <a:spAutoFit/>
          </a:bodyPr>
          <a:lstStyle/>
          <a:p>
            <a:pPr algn="ctr"/>
            <a:r>
              <a:rPr lang="en-US" dirty="0" smtClean="0"/>
              <a:t>A new lock called the Update Lock (UL).</a:t>
            </a:r>
            <a:endParaRPr lang="en-US" dirty="0"/>
          </a:p>
        </p:txBody>
      </p:sp>
      <p:sp>
        <p:nvSpPr>
          <p:cNvPr id="7" name="TextBox 6"/>
          <p:cNvSpPr txBox="1"/>
          <p:nvPr/>
        </p:nvSpPr>
        <p:spPr>
          <a:xfrm>
            <a:off x="1835926" y="4213173"/>
            <a:ext cx="5573837" cy="369332"/>
          </a:xfrm>
          <a:prstGeom prst="rect">
            <a:avLst/>
          </a:prstGeom>
          <a:noFill/>
        </p:spPr>
        <p:txBody>
          <a:bodyPr wrap="none" rtlCol="0">
            <a:spAutoFit/>
          </a:bodyPr>
          <a:lstStyle/>
          <a:p>
            <a:r>
              <a:rPr lang="en-US" dirty="0" smtClean="0"/>
              <a:t>Similar to a Shared Lock except </a:t>
            </a:r>
            <a:r>
              <a:rPr lang="en-US" b="1" dirty="0" smtClean="0">
                <a:solidFill>
                  <a:srgbClr val="C0504D"/>
                </a:solidFill>
              </a:rPr>
              <a:t>only UL can be upgraded.</a:t>
            </a:r>
            <a:r>
              <a:rPr lang="en-US" dirty="0" smtClean="0"/>
              <a:t> </a:t>
            </a:r>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1109327456"/>
              </p:ext>
            </p:extLst>
          </p:nvPr>
        </p:nvGraphicFramePr>
        <p:xfrm>
          <a:off x="2668128" y="4917832"/>
          <a:ext cx="3800360" cy="1483360"/>
        </p:xfrm>
        <a:graphic>
          <a:graphicData uri="http://schemas.openxmlformats.org/drawingml/2006/table">
            <a:tbl>
              <a:tblPr firstRow="1" bandRow="1">
                <a:tableStyleId>{5C22544A-7EE6-4342-B048-85BDC9FD1C3A}</a:tableStyleId>
              </a:tblPr>
              <a:tblGrid>
                <a:gridCol w="950090"/>
                <a:gridCol w="950090"/>
                <a:gridCol w="950090"/>
                <a:gridCol w="950090"/>
              </a:tblGrid>
              <a:tr h="370840">
                <a:tc>
                  <a:txBody>
                    <a:bodyPr/>
                    <a:lstStyle/>
                    <a:p>
                      <a:pPr algn="ctr"/>
                      <a:endParaRPr lang="en-US" sz="1800" b="1" dirty="0"/>
                    </a:p>
                  </a:txBody>
                  <a:tcPr/>
                </a:tc>
                <a:tc>
                  <a:txBody>
                    <a:bodyPr/>
                    <a:lstStyle/>
                    <a:p>
                      <a:pPr algn="ctr"/>
                      <a:r>
                        <a:rPr lang="en-US" sz="1800" dirty="0" smtClean="0"/>
                        <a:t>SL</a:t>
                      </a:r>
                      <a:endParaRPr lang="en-US" sz="1800" dirty="0"/>
                    </a:p>
                  </a:txBody>
                  <a:tcPr/>
                </a:tc>
                <a:tc>
                  <a:txBody>
                    <a:bodyPr/>
                    <a:lstStyle/>
                    <a:p>
                      <a:pPr algn="ctr"/>
                      <a:r>
                        <a:rPr lang="en-US" sz="1800" dirty="0" smtClean="0"/>
                        <a:t>XL</a:t>
                      </a:r>
                      <a:endParaRPr lang="en-US" sz="1800" dirty="0"/>
                    </a:p>
                  </a:txBody>
                  <a:tcPr/>
                </a:tc>
                <a:tc>
                  <a:txBody>
                    <a:bodyPr/>
                    <a:lstStyle/>
                    <a:p>
                      <a:pPr algn="ctr"/>
                      <a:r>
                        <a:rPr lang="en-US" sz="1800" dirty="0" smtClean="0"/>
                        <a:t>UL</a:t>
                      </a:r>
                      <a:endParaRPr lang="en-US" sz="1800" dirty="0"/>
                    </a:p>
                  </a:txBody>
                  <a:tcPr/>
                </a:tc>
              </a:tr>
              <a:tr h="370840">
                <a:tc>
                  <a:txBody>
                    <a:bodyPr/>
                    <a:lstStyle/>
                    <a:p>
                      <a:pPr algn="ctr"/>
                      <a:r>
                        <a:rPr lang="en-US" sz="1800" b="1" dirty="0" smtClean="0"/>
                        <a:t>SL</a:t>
                      </a:r>
                      <a:endParaRPr lang="en-US" sz="1800" b="1" dirty="0"/>
                    </a:p>
                  </a:txBody>
                  <a:tcPr/>
                </a:tc>
                <a:tc>
                  <a:txBody>
                    <a:bodyPr/>
                    <a:lstStyle/>
                    <a:p>
                      <a:pPr algn="ctr"/>
                      <a:r>
                        <a:rPr lang="en-US" sz="1800" dirty="0" smtClean="0"/>
                        <a:t>Yes</a:t>
                      </a:r>
                      <a:endParaRPr lang="en-US" sz="1800" dirty="0"/>
                    </a:p>
                  </a:txBody>
                  <a:tcPr/>
                </a:tc>
                <a:tc>
                  <a:txBody>
                    <a:bodyPr/>
                    <a:lstStyle/>
                    <a:p>
                      <a:pPr algn="ctr"/>
                      <a:r>
                        <a:rPr lang="en-US" sz="1800" dirty="0" smtClean="0"/>
                        <a:t>No</a:t>
                      </a:r>
                      <a:endParaRPr lang="en-US" sz="1800" dirty="0"/>
                    </a:p>
                  </a:txBody>
                  <a:tcPr/>
                </a:tc>
                <a:tc>
                  <a:txBody>
                    <a:bodyPr/>
                    <a:lstStyle/>
                    <a:p>
                      <a:pPr algn="ctr"/>
                      <a:r>
                        <a:rPr lang="en-US" sz="1800" dirty="0" smtClean="0">
                          <a:solidFill>
                            <a:srgbClr val="C0504D"/>
                          </a:solidFill>
                        </a:rPr>
                        <a:t>Yes</a:t>
                      </a:r>
                      <a:endParaRPr lang="en-US" sz="1800" dirty="0">
                        <a:solidFill>
                          <a:srgbClr val="C0504D"/>
                        </a:solidFill>
                      </a:endParaRPr>
                    </a:p>
                  </a:txBody>
                  <a:tcPr/>
                </a:tc>
              </a:tr>
              <a:tr h="370840">
                <a:tc>
                  <a:txBody>
                    <a:bodyPr/>
                    <a:lstStyle/>
                    <a:p>
                      <a:pPr algn="ctr"/>
                      <a:r>
                        <a:rPr lang="en-US" sz="1800" b="1" dirty="0" smtClean="0"/>
                        <a:t>XL</a:t>
                      </a:r>
                      <a:endParaRPr lang="en-US" sz="1800" b="1" dirty="0"/>
                    </a:p>
                  </a:txBody>
                  <a:tcPr/>
                </a:tc>
                <a:tc>
                  <a:txBody>
                    <a:bodyPr/>
                    <a:lstStyle/>
                    <a:p>
                      <a:pPr algn="ctr"/>
                      <a:r>
                        <a:rPr lang="en-US" sz="1800" dirty="0" smtClean="0"/>
                        <a:t>No</a:t>
                      </a:r>
                      <a:endParaRPr lang="en-US" sz="1800" dirty="0"/>
                    </a:p>
                  </a:txBody>
                  <a:tcPr/>
                </a:tc>
                <a:tc>
                  <a:txBody>
                    <a:bodyPr/>
                    <a:lstStyle/>
                    <a:p>
                      <a:pPr algn="ctr"/>
                      <a:r>
                        <a:rPr lang="en-US" sz="1800" dirty="0" smtClean="0"/>
                        <a:t>No</a:t>
                      </a:r>
                      <a:endParaRPr lang="en-US" sz="1800" dirty="0"/>
                    </a:p>
                  </a:txBody>
                  <a:tcPr/>
                </a:tc>
                <a:tc>
                  <a:txBody>
                    <a:bodyPr/>
                    <a:lstStyle/>
                    <a:p>
                      <a:pPr algn="ctr"/>
                      <a:r>
                        <a:rPr lang="en-US" sz="1800" dirty="0" smtClean="0">
                          <a:solidFill>
                            <a:srgbClr val="C0504D"/>
                          </a:solidFill>
                        </a:rPr>
                        <a:t>No</a:t>
                      </a:r>
                      <a:endParaRPr lang="en-US" sz="1800" dirty="0">
                        <a:solidFill>
                          <a:srgbClr val="C0504D"/>
                        </a:solidFill>
                      </a:endParaRPr>
                    </a:p>
                  </a:txBody>
                  <a:tcPr/>
                </a:tc>
              </a:tr>
              <a:tr h="370840">
                <a:tc>
                  <a:txBody>
                    <a:bodyPr/>
                    <a:lstStyle/>
                    <a:p>
                      <a:pPr algn="ctr"/>
                      <a:r>
                        <a:rPr lang="en-US" sz="1800" b="1" dirty="0" smtClean="0"/>
                        <a:t>UL</a:t>
                      </a:r>
                      <a:endParaRPr lang="en-US" sz="1800" b="1" dirty="0"/>
                    </a:p>
                  </a:txBody>
                  <a:tcPr/>
                </a:tc>
                <a:tc>
                  <a:txBody>
                    <a:bodyPr/>
                    <a:lstStyle/>
                    <a:p>
                      <a:pPr algn="ctr"/>
                      <a:r>
                        <a:rPr lang="en-US" sz="1800" dirty="0" smtClean="0">
                          <a:solidFill>
                            <a:srgbClr val="C0504D"/>
                          </a:solidFill>
                        </a:rPr>
                        <a:t>No</a:t>
                      </a:r>
                      <a:endParaRPr lang="en-US" sz="1800" dirty="0">
                        <a:solidFill>
                          <a:srgbClr val="C0504D"/>
                        </a:solidFill>
                      </a:endParaRPr>
                    </a:p>
                  </a:txBody>
                  <a:tcPr/>
                </a:tc>
                <a:tc>
                  <a:txBody>
                    <a:bodyPr/>
                    <a:lstStyle/>
                    <a:p>
                      <a:pPr algn="ctr"/>
                      <a:r>
                        <a:rPr lang="en-US" sz="1800" dirty="0" smtClean="0">
                          <a:solidFill>
                            <a:srgbClr val="C0504D"/>
                          </a:solidFill>
                        </a:rPr>
                        <a:t>No</a:t>
                      </a:r>
                      <a:endParaRPr lang="en-US" sz="1800" dirty="0">
                        <a:solidFill>
                          <a:srgbClr val="C0504D"/>
                        </a:solidFill>
                      </a:endParaRPr>
                    </a:p>
                  </a:txBody>
                  <a:tcPr/>
                </a:tc>
                <a:tc>
                  <a:txBody>
                    <a:bodyPr/>
                    <a:lstStyle/>
                    <a:p>
                      <a:pPr algn="ctr"/>
                      <a:r>
                        <a:rPr lang="en-US" sz="1800" dirty="0" smtClean="0">
                          <a:solidFill>
                            <a:srgbClr val="C0504D"/>
                          </a:solidFill>
                        </a:rPr>
                        <a:t>No</a:t>
                      </a:r>
                      <a:endParaRPr lang="en-US" sz="1800" dirty="0">
                        <a:solidFill>
                          <a:srgbClr val="C0504D"/>
                        </a:solidFill>
                      </a:endParaRPr>
                    </a:p>
                  </a:txBody>
                  <a:tcPr/>
                </a:tc>
              </a:tr>
            </a:tbl>
          </a:graphicData>
        </a:graphic>
      </p:graphicFrame>
      <p:sp>
        <p:nvSpPr>
          <p:cNvPr id="9" name="TextBox 8"/>
          <p:cNvSpPr txBox="1"/>
          <p:nvPr/>
        </p:nvSpPr>
        <p:spPr>
          <a:xfrm>
            <a:off x="6876389" y="5446450"/>
            <a:ext cx="1847381" cy="369332"/>
          </a:xfrm>
          <a:prstGeom prst="rect">
            <a:avLst/>
          </a:prstGeom>
          <a:noFill/>
        </p:spPr>
        <p:txBody>
          <a:bodyPr wrap="none" rtlCol="0">
            <a:spAutoFit/>
          </a:bodyPr>
          <a:lstStyle/>
          <a:p>
            <a:r>
              <a:rPr lang="en-US" b="1" dirty="0" smtClean="0">
                <a:solidFill>
                  <a:srgbClr val="C0504D"/>
                </a:solidFill>
              </a:rPr>
              <a:t>Not symmetrical!</a:t>
            </a:r>
            <a:endParaRPr lang="en-US" b="1" dirty="0">
              <a:solidFill>
                <a:srgbClr val="C0504D"/>
              </a:solidFill>
            </a:endParaRPr>
          </a:p>
        </p:txBody>
      </p:sp>
    </p:spTree>
    <p:extLst>
      <p:ext uri="{BB962C8B-B14F-4D97-AF65-F5344CB8AC3E}">
        <p14:creationId xmlns:p14="http://schemas.microsoft.com/office/powerpoint/2010/main" val="19126436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2871025"/>
              </p:ext>
            </p:extLst>
          </p:nvPr>
        </p:nvGraphicFramePr>
        <p:xfrm>
          <a:off x="457200" y="1600200"/>
          <a:ext cx="8229600" cy="22250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T1</a:t>
                      </a:r>
                      <a:endParaRPr lang="en-US" dirty="0"/>
                    </a:p>
                  </a:txBody>
                  <a:tcPr/>
                </a:tc>
                <a:tc>
                  <a:txBody>
                    <a:bodyPr/>
                    <a:lstStyle/>
                    <a:p>
                      <a:r>
                        <a:rPr lang="en-US" dirty="0" smtClean="0"/>
                        <a:t>T2</a:t>
                      </a:r>
                      <a:endParaRPr lang="en-US" dirty="0"/>
                    </a:p>
                  </a:txBody>
                  <a:tcPr/>
                </a:tc>
              </a:tr>
              <a:tr h="370840">
                <a:tc>
                  <a:txBody>
                    <a:bodyPr/>
                    <a:lstStyle/>
                    <a:p>
                      <a:r>
                        <a:rPr lang="en-US" dirty="0" smtClean="0"/>
                        <a:t>UL(A</a:t>
                      </a:r>
                      <a:r>
                        <a:rPr lang="en-US" baseline="0" dirty="0" smtClean="0"/>
                        <a:t>); R(A)</a:t>
                      </a:r>
                      <a:endParaRPr lang="en-US" dirty="0"/>
                    </a:p>
                  </a:txBody>
                  <a:tcPr/>
                </a:tc>
                <a:tc>
                  <a:txBody>
                    <a:bodyPr/>
                    <a:lstStyle/>
                    <a:p>
                      <a:endParaRPr lang="en-US" dirty="0" smtClean="0"/>
                    </a:p>
                  </a:txBody>
                  <a:tcPr/>
                </a:tc>
              </a:tr>
              <a:tr h="370840">
                <a:tc>
                  <a:txBody>
                    <a:bodyPr/>
                    <a:lstStyle/>
                    <a:p>
                      <a:endParaRPr lang="en-US" dirty="0"/>
                    </a:p>
                  </a:txBody>
                  <a:tcPr/>
                </a:tc>
                <a:tc>
                  <a:txBody>
                    <a:bodyPr/>
                    <a:lstStyle/>
                    <a:p>
                      <a:r>
                        <a:rPr lang="en-US" dirty="0" smtClean="0"/>
                        <a:t>UL(A); </a:t>
                      </a:r>
                      <a:r>
                        <a:rPr lang="en-US" b="1" dirty="0" smtClean="0">
                          <a:solidFill>
                            <a:schemeClr val="accent2"/>
                          </a:solidFill>
                        </a:rPr>
                        <a:t>Denied</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XL(A); W(A);</a:t>
                      </a:r>
                      <a:r>
                        <a:rPr lang="en-US" b="0" dirty="0" smtClean="0">
                          <a:solidFill>
                            <a:schemeClr val="tx1"/>
                          </a:solidFill>
                        </a:rPr>
                        <a:t> U(A)</a:t>
                      </a:r>
                    </a:p>
                  </a:txBody>
                  <a:tcPr/>
                </a:tc>
                <a:tc>
                  <a:txBody>
                    <a:bodyPr/>
                    <a:lstStyle/>
                    <a:p>
                      <a:endParaRPr lang="en-US" dirty="0"/>
                    </a:p>
                  </a:txBody>
                  <a:tcPr/>
                </a:tc>
              </a:tr>
              <a:tr h="370840">
                <a:tc>
                  <a:txBody>
                    <a:bodyPr/>
                    <a:lstStyle/>
                    <a:p>
                      <a:endParaRPr lang="en-US" b="0" dirty="0">
                        <a:solidFill>
                          <a:schemeClr val="tx1"/>
                        </a:solidFill>
                      </a:endParaRPr>
                    </a:p>
                  </a:txBody>
                  <a:tcPr/>
                </a:tc>
                <a:tc>
                  <a:txBody>
                    <a:bodyPr/>
                    <a:lstStyle/>
                    <a:p>
                      <a:r>
                        <a:rPr lang="en-US" b="0" dirty="0" smtClean="0">
                          <a:solidFill>
                            <a:srgbClr val="000000"/>
                          </a:solidFill>
                        </a:rPr>
                        <a:t>UL(A); R(A)</a:t>
                      </a:r>
                      <a:endParaRPr lang="en-US" b="0" dirty="0">
                        <a:solidFill>
                          <a:srgbClr val="000000"/>
                        </a:solidFill>
                      </a:endParaRPr>
                    </a:p>
                  </a:txBody>
                  <a:tcPr/>
                </a:tc>
              </a:tr>
              <a:tr h="370840">
                <a:tc>
                  <a:txBody>
                    <a:bodyPr/>
                    <a:lstStyle/>
                    <a:p>
                      <a:endParaRPr lang="en-US" b="0" dirty="0">
                        <a:solidFill>
                          <a:schemeClr val="tx1"/>
                        </a:solidFill>
                      </a:endParaRPr>
                    </a:p>
                  </a:txBody>
                  <a:tcPr/>
                </a:tc>
                <a:tc>
                  <a:txBody>
                    <a:bodyPr/>
                    <a:lstStyle/>
                    <a:p>
                      <a:r>
                        <a:rPr lang="en-US" b="0" dirty="0" smtClean="0">
                          <a:solidFill>
                            <a:srgbClr val="000000"/>
                          </a:solidFill>
                        </a:rPr>
                        <a:t>XL(A); W(A); U(A)</a:t>
                      </a:r>
                      <a:endParaRPr lang="en-US" b="0" dirty="0">
                        <a:solidFill>
                          <a:srgbClr val="000000"/>
                        </a:solidFill>
                      </a:endParaRPr>
                    </a:p>
                  </a:txBody>
                  <a:tcPr/>
                </a:tc>
              </a:tr>
            </a:tbl>
          </a:graphicData>
        </a:graphic>
      </p:graphicFrame>
    </p:spTree>
    <p:extLst>
      <p:ext uri="{BB962C8B-B14F-4D97-AF65-F5344CB8AC3E}">
        <p14:creationId xmlns:p14="http://schemas.microsoft.com/office/powerpoint/2010/main" val="31612977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Hierarchical locking</a:t>
            </a:r>
            <a:endParaRPr lang="en-US" dirty="0"/>
          </a:p>
        </p:txBody>
      </p:sp>
      <p:sp>
        <p:nvSpPr>
          <p:cNvPr id="5" name="Text Placeholder 4"/>
          <p:cNvSpPr>
            <a:spLocks noGrp="1"/>
          </p:cNvSpPr>
          <p:nvPr>
            <p:ph type="body" idx="1"/>
          </p:nvPr>
        </p:nvSpPr>
        <p:spPr/>
        <p:txBody>
          <a:bodyPr/>
          <a:lstStyle/>
          <a:p>
            <a:r>
              <a:rPr lang="en-US" dirty="0" smtClean="0"/>
              <a:t>Improved lock-based concurrency with hierarchical data</a:t>
            </a:r>
            <a:endParaRPr lang="en-US" dirty="0"/>
          </a:p>
        </p:txBody>
      </p:sp>
    </p:spTree>
    <p:extLst>
      <p:ext uri="{BB962C8B-B14F-4D97-AF65-F5344CB8AC3E}">
        <p14:creationId xmlns:p14="http://schemas.microsoft.com/office/powerpoint/2010/main" val="3643863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TotalTime>
  <Words>522</Words>
  <Application>Microsoft Macintosh PowerPoint</Application>
  <PresentationFormat>On-screen Show (4:3)</PresentationFormat>
  <Paragraphs>119</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Transactions </vt:lpstr>
      <vt:lpstr>Update Locks</vt:lpstr>
      <vt:lpstr>Shared &amp; Exclusive Locks</vt:lpstr>
      <vt:lpstr>An Example</vt:lpstr>
      <vt:lpstr>Upgrading Locks</vt:lpstr>
      <vt:lpstr>Upgrading Locks</vt:lpstr>
      <vt:lpstr>Deadlocks</vt:lpstr>
      <vt:lpstr>Example</vt:lpstr>
      <vt:lpstr>Hierarchical locking</vt:lpstr>
      <vt:lpstr>Multiple Granularities</vt:lpstr>
      <vt:lpstr>Intention Locks</vt:lpstr>
      <vt:lpstr>Rules</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Transactions </dc:title>
  <dc:creator>Prasang Upadhyaya</dc:creator>
  <cp:lastModifiedBy>Prasang Upadhyaya</cp:lastModifiedBy>
  <cp:revision>21</cp:revision>
  <dcterms:created xsi:type="dcterms:W3CDTF">2012-05-03T07:26:04Z</dcterms:created>
  <dcterms:modified xsi:type="dcterms:W3CDTF">2012-05-03T17:23:44Z</dcterms:modified>
</cp:coreProperties>
</file>