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59" r:id="rId3"/>
    <p:sldId id="304" r:id="rId4"/>
    <p:sldId id="267" r:id="rId5"/>
    <p:sldId id="275" r:id="rId6"/>
    <p:sldId id="279" r:id="rId7"/>
    <p:sldId id="280" r:id="rId8"/>
    <p:sldId id="276" r:id="rId9"/>
    <p:sldId id="277" r:id="rId10"/>
    <p:sldId id="278" r:id="rId11"/>
    <p:sldId id="281" r:id="rId12"/>
    <p:sldId id="283" r:id="rId13"/>
    <p:sldId id="286" r:id="rId14"/>
    <p:sldId id="287" r:id="rId15"/>
    <p:sldId id="282" r:id="rId16"/>
    <p:sldId id="290" r:id="rId17"/>
    <p:sldId id="291" r:id="rId18"/>
    <p:sldId id="288" r:id="rId19"/>
    <p:sldId id="289" r:id="rId20"/>
    <p:sldId id="292" r:id="rId21"/>
    <p:sldId id="294" r:id="rId22"/>
    <p:sldId id="295" r:id="rId23"/>
    <p:sldId id="296" r:id="rId24"/>
    <p:sldId id="297" r:id="rId25"/>
    <p:sldId id="298" r:id="rId26"/>
    <p:sldId id="299" r:id="rId27"/>
    <p:sldId id="302" r:id="rId28"/>
    <p:sldId id="301" r:id="rId29"/>
    <p:sldId id="303" r:id="rId30"/>
  </p:sldIdLst>
  <p:sldSz cx="12192000" cy="6858000"/>
  <p:notesSz cx="6858000" cy="9144000"/>
  <p:embeddedFontLst>
    <p:embeddedFont>
      <p:font typeface="Segoe UI Light" panose="020B0502040204020203" pitchFamily="34" charset="0"/>
      <p:regular r:id="rId32"/>
      <p:italic r:id="rId33"/>
    </p:embeddedFont>
    <p:embeddedFont>
      <p:font typeface="Roboto Lt" pitchFamily="2" charset="0"/>
      <p:regular r:id="rId34"/>
      <p:italic r:id="rId35"/>
    </p:embeddedFont>
    <p:embeddedFont>
      <p:font typeface="Calibri Light" panose="020F0302020204030204" pitchFamily="34" charset="0"/>
      <p:regular r:id="rId36"/>
      <p:italic r:id="rId37"/>
    </p:embeddedFont>
    <p:embeddedFont>
      <p:font typeface="Raleway" pitchFamily="2" charset="0"/>
      <p:regular r:id="rId38"/>
    </p:embeddedFont>
    <p:embeddedFont>
      <p:font typeface="Georgia" panose="02040502050405020303" pitchFamily="18" charset="0"/>
      <p:regular r:id="rId39"/>
      <p:bold r:id="rId40"/>
      <p:italic r:id="rId41"/>
      <p:boldItalic r:id="rId42"/>
    </p:embeddedFont>
    <p:embeddedFont>
      <p:font typeface="Roboto" pitchFamily="2"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Moire Light" panose="02000304030000020004" pitchFamily="2"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6B6B"/>
    <a:srgbClr val="3B3B3B"/>
    <a:srgbClr val="FFFFFF"/>
    <a:srgbClr val="626262"/>
    <a:srgbClr val="9D9D9D"/>
    <a:srgbClr val="8F0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636" autoAdjust="0"/>
  </p:normalViewPr>
  <p:slideViewPr>
    <p:cSldViewPr snapToGrid="0">
      <p:cViewPr varScale="1">
        <p:scale>
          <a:sx n="55" d="100"/>
          <a:sy n="55" d="100"/>
        </p:scale>
        <p:origin x="121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F77BF-EFEB-4446-AB34-3A6D07BEAB37}" type="datetimeFigureOut">
              <a:rPr lang="en-US" smtClean="0"/>
              <a:t>5/22/2013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BC04F-4042-4FF7-B32E-E857CC966D76}" type="slidenum">
              <a:rPr lang="en-US" smtClean="0"/>
              <a:t>‹#›</a:t>
            </a:fld>
            <a:endParaRPr lang="en-US"/>
          </a:p>
        </p:txBody>
      </p:sp>
    </p:spTree>
    <p:extLst>
      <p:ext uri="{BB962C8B-B14F-4D97-AF65-F5344CB8AC3E}">
        <p14:creationId xmlns:p14="http://schemas.microsoft.com/office/powerpoint/2010/main" val="137438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in this is subjective, so take</a:t>
            </a:r>
            <a:r>
              <a:rPr lang="en-US" baseline="0" dirty="0" smtClean="0"/>
              <a:t> it with a grain of salt.</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3</a:t>
            </a:fld>
            <a:endParaRPr lang="en-US"/>
          </a:p>
        </p:txBody>
      </p:sp>
    </p:spTree>
    <p:extLst>
      <p:ext uri="{BB962C8B-B14F-4D97-AF65-F5344CB8AC3E}">
        <p14:creationId xmlns:p14="http://schemas.microsoft.com/office/powerpoint/2010/main" val="948064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your resolution is too low, the serifs don’t get rendered properly and serif typefaces end up looking terrible. Consider that while 300dpi is high for a screen, physically printed type can be approximated at 12,000dpi. Less of an issue as we get better at digital typography, high resolution screen design, and </a:t>
            </a:r>
            <a:r>
              <a:rPr lang="en-US" baseline="0" dirty="0" err="1" smtClean="0"/>
              <a:t>subpixel</a:t>
            </a:r>
            <a:r>
              <a:rPr lang="en-US" baseline="0" dirty="0" smtClean="0"/>
              <a:t> hinting/aliasing.</a:t>
            </a:r>
            <a:endParaRPr lang="en-US" dirty="0"/>
          </a:p>
        </p:txBody>
      </p:sp>
      <p:sp>
        <p:nvSpPr>
          <p:cNvPr id="4" name="Slide Number Placeholder 3"/>
          <p:cNvSpPr>
            <a:spLocks noGrp="1"/>
          </p:cNvSpPr>
          <p:nvPr>
            <p:ph type="sldNum" sz="quarter" idx="10"/>
          </p:nvPr>
        </p:nvSpPr>
        <p:spPr/>
        <p:txBody>
          <a:bodyPr/>
          <a:lstStyle/>
          <a:p>
            <a:fld id="{8FA73108-CBCE-4A27-9B83-335FB3E7BD85}" type="slidenum">
              <a:rPr lang="en-US" smtClean="0"/>
              <a:t>13</a:t>
            </a:fld>
            <a:endParaRPr lang="en-US"/>
          </a:p>
        </p:txBody>
      </p:sp>
    </p:spTree>
    <p:extLst>
      <p:ext uri="{BB962C8B-B14F-4D97-AF65-F5344CB8AC3E}">
        <p14:creationId xmlns:p14="http://schemas.microsoft.com/office/powerpoint/2010/main" val="194255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 huge debate about whether</a:t>
            </a:r>
            <a:r>
              <a:rPr lang="en-US" baseline="0" dirty="0" smtClean="0"/>
              <a:t> serif or sans-serif is more readable. Studies on this tend to disagree with one another, so you’re probably fine using whichever you want (especially if you’re working with high-resolution displays).</a:t>
            </a:r>
            <a:endParaRPr lang="en-US" dirty="0"/>
          </a:p>
        </p:txBody>
      </p:sp>
      <p:sp>
        <p:nvSpPr>
          <p:cNvPr id="4" name="Slide Number Placeholder 3"/>
          <p:cNvSpPr>
            <a:spLocks noGrp="1"/>
          </p:cNvSpPr>
          <p:nvPr>
            <p:ph type="sldNum" sz="quarter" idx="10"/>
          </p:nvPr>
        </p:nvSpPr>
        <p:spPr/>
        <p:txBody>
          <a:bodyPr/>
          <a:lstStyle/>
          <a:p>
            <a:fld id="{8FA73108-CBCE-4A27-9B83-335FB3E7BD85}" type="slidenum">
              <a:rPr lang="en-US" smtClean="0"/>
              <a:t>14</a:t>
            </a:fld>
            <a:endParaRPr lang="en-US"/>
          </a:p>
        </p:txBody>
      </p:sp>
    </p:spTree>
    <p:extLst>
      <p:ext uri="{BB962C8B-B14F-4D97-AF65-F5344CB8AC3E}">
        <p14:creationId xmlns:p14="http://schemas.microsoft.com/office/powerpoint/2010/main" val="49261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each of these lines of text for</a:t>
            </a:r>
            <a:r>
              <a:rPr lang="en-US" baseline="0" dirty="0" smtClean="0"/>
              <a:t> a moment.</a:t>
            </a:r>
          </a:p>
          <a:p>
            <a:pPr marL="171450" indent="-171450">
              <a:buFont typeface="Arial" panose="020B0604020202020204" pitchFamily="34" charset="0"/>
              <a:buChar char="•"/>
            </a:pPr>
            <a:r>
              <a:rPr lang="en-US" baseline="0" dirty="0" smtClean="0"/>
              <a:t>What shape are the characters?</a:t>
            </a:r>
          </a:p>
          <a:p>
            <a:pPr marL="171450" indent="-171450">
              <a:buFont typeface="Arial" panose="020B0604020202020204" pitchFamily="34" charset="0"/>
              <a:buChar char="•"/>
            </a:pPr>
            <a:r>
              <a:rPr lang="en-US" baseline="0" dirty="0" smtClean="0"/>
              <a:t>What is the weight of the text?</a:t>
            </a:r>
          </a:p>
          <a:p>
            <a:pPr marL="171450" indent="-171450">
              <a:buFont typeface="Arial" panose="020B0604020202020204" pitchFamily="34" charset="0"/>
              <a:buChar char="•"/>
            </a:pPr>
            <a:r>
              <a:rPr lang="en-US" baseline="0" dirty="0" smtClean="0"/>
              <a:t>What are their x-heights?</a:t>
            </a:r>
          </a:p>
          <a:p>
            <a:pPr marL="171450" indent="-171450">
              <a:buFont typeface="Arial" panose="020B0604020202020204" pitchFamily="34" charset="0"/>
              <a:buChar char="•"/>
            </a:pPr>
            <a:r>
              <a:rPr lang="en-US" baseline="0" dirty="0" smtClean="0"/>
              <a:t>What personality do you associate with each typeface?</a:t>
            </a:r>
          </a:p>
          <a:p>
            <a:pPr marL="171450" indent="-171450">
              <a:buFont typeface="Arial" panose="020B0604020202020204" pitchFamily="34" charset="0"/>
              <a:buChar char="•"/>
            </a:pPr>
            <a:r>
              <a:rPr lang="en-US" dirty="0" smtClean="0"/>
              <a:t>What might you use each one for?</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15</a:t>
            </a:fld>
            <a:endParaRPr lang="en-US"/>
          </a:p>
        </p:txBody>
      </p:sp>
    </p:spTree>
    <p:extLst>
      <p:ext uri="{BB962C8B-B14F-4D97-AF65-F5344CB8AC3E}">
        <p14:creationId xmlns:p14="http://schemas.microsoft.com/office/powerpoint/2010/main" val="1163925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Tight leading leads to a collision between ascenders and </a:t>
            </a:r>
            <a:r>
              <a:rPr lang="en-US" baseline="0" dirty="0" err="1" smtClean="0"/>
              <a:t>descenders</a:t>
            </a:r>
            <a:r>
              <a:rPr lang="en-US" baseline="0" dirty="0" smtClean="0"/>
              <a:t>, while loose leading dissociates the different lines of text and makes it harder to keep track of position as your eye jumps from the end of one line to the beginning of the next. Generally, the most readable leading is 120% (so, for 12pt type, you would set your leading to 14.4pt). Fun fact: Microsoft Word now defaults to 1.2 spacing for this reason.</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17</a:t>
            </a:fld>
            <a:endParaRPr lang="en-US"/>
          </a:p>
        </p:txBody>
      </p:sp>
    </p:spTree>
    <p:extLst>
      <p:ext uri="{BB962C8B-B14F-4D97-AF65-F5344CB8AC3E}">
        <p14:creationId xmlns:p14="http://schemas.microsoft.com/office/powerpoint/2010/main" val="773343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Kerning</a:t>
            </a:r>
            <a:r>
              <a:rPr lang="en-US" baseline="0" dirty="0" smtClean="0"/>
              <a:t> can really make or break a design. If you don’t believe me, spend 15 minutes on this website and look for the errors in each picture.</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18</a:t>
            </a:fld>
            <a:endParaRPr lang="en-US"/>
          </a:p>
        </p:txBody>
      </p:sp>
    </p:spTree>
    <p:extLst>
      <p:ext uri="{BB962C8B-B14F-4D97-AF65-F5344CB8AC3E}">
        <p14:creationId xmlns:p14="http://schemas.microsoft.com/office/powerpoint/2010/main" val="3142932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problems can you find with this? It’s funny, but it also makes me grind my</a:t>
            </a:r>
            <a:r>
              <a:rPr lang="en-US" baseline="0" dirty="0" smtClean="0"/>
              <a:t> teeth so I can’t look at it for too long without risking dental problems.</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19</a:t>
            </a:fld>
            <a:endParaRPr lang="en-US"/>
          </a:p>
        </p:txBody>
      </p:sp>
    </p:spTree>
    <p:extLst>
      <p:ext uri="{BB962C8B-B14F-4D97-AF65-F5344CB8AC3E}">
        <p14:creationId xmlns:p14="http://schemas.microsoft.com/office/powerpoint/2010/main" val="4285036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 difference</a:t>
            </a:r>
            <a:r>
              <a:rPr lang="en-US" baseline="0" dirty="0" smtClean="0"/>
              <a:t> between these designs? One is very Web 2.0 (or Web 1.7), and the other is very modern (or at least following current trends). The big difference is depth – compare the bevels, drop shadows, and lighting changes of the design on the left to the flat design on the right.</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20</a:t>
            </a:fld>
            <a:endParaRPr lang="en-US"/>
          </a:p>
        </p:txBody>
      </p:sp>
    </p:spTree>
    <p:extLst>
      <p:ext uri="{BB962C8B-B14F-4D97-AF65-F5344CB8AC3E}">
        <p14:creationId xmlns:p14="http://schemas.microsoft.com/office/powerpoint/2010/main" val="3390008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me, a</a:t>
            </a:r>
            <a:r>
              <a:rPr lang="en-US" baseline="0" dirty="0" smtClean="0"/>
              <a:t> good UI isn’t completely flat – depth gives us important cues about how to process information.</a:t>
            </a:r>
          </a:p>
          <a:p>
            <a:endParaRPr lang="en-US" baseline="0" dirty="0" smtClean="0"/>
          </a:p>
          <a:p>
            <a:r>
              <a:rPr lang="en-US" baseline="0" dirty="0" smtClean="0"/>
              <a:t>Imagine a website interface as having layers that are closer to you and farther from you. The background would be the farthest away and least important, while headers and footers would be closer to you. The actual content of the page, though, would be the most important and closest to you. Consider the image above as a webpage that has been rotated away from you slightly – can you see the layers of content?</a:t>
            </a:r>
          </a:p>
          <a:p>
            <a:endParaRPr lang="en-US" baseline="0" dirty="0" smtClean="0"/>
          </a:p>
          <a:p>
            <a:r>
              <a:rPr lang="en-US" baseline="0" dirty="0" smtClean="0"/>
              <a:t>The key to giving the cues without being cheesy or distracting is to keep it subtle. If we were to “measure” the height of a UI, this would be millimeters, not inches.</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21</a:t>
            </a:fld>
            <a:endParaRPr lang="en-US"/>
          </a:p>
        </p:txBody>
      </p:sp>
    </p:spTree>
    <p:extLst>
      <p:ext uri="{BB962C8B-B14F-4D97-AF65-F5344CB8AC3E}">
        <p14:creationId xmlns:p14="http://schemas.microsoft.com/office/powerpoint/2010/main" val="157987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an example of subtle depth. Compare this</a:t>
            </a:r>
            <a:r>
              <a:rPr lang="en-US" baseline="0" dirty="0" smtClean="0"/>
              <a:t> video display…</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22</a:t>
            </a:fld>
            <a:endParaRPr lang="en-US"/>
          </a:p>
        </p:txBody>
      </p:sp>
    </p:spTree>
    <p:extLst>
      <p:ext uri="{BB962C8B-B14F-4D97-AF65-F5344CB8AC3E}">
        <p14:creationId xmlns:p14="http://schemas.microsoft.com/office/powerpoint/2010/main" val="1876216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this one. Flip back and forth a few times. What’s the difference between</a:t>
            </a:r>
            <a:r>
              <a:rPr lang="en-US" baseline="0" dirty="0" smtClean="0"/>
              <a:t> them?</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23</a:t>
            </a:fld>
            <a:endParaRPr lang="en-US"/>
          </a:p>
        </p:txBody>
      </p:sp>
    </p:spTree>
    <p:extLst>
      <p:ext uri="{BB962C8B-B14F-4D97-AF65-F5344CB8AC3E}">
        <p14:creationId xmlns:p14="http://schemas.microsoft.com/office/powerpoint/2010/main" val="367005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Grids</a:t>
            </a:r>
            <a:r>
              <a:rPr lang="en-US" baseline="0" dirty="0" smtClean="0"/>
              <a:t> come from typography, where the grid and alignment systems are based on the size of the type.</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5</a:t>
            </a:fld>
            <a:endParaRPr lang="en-US"/>
          </a:p>
        </p:txBody>
      </p:sp>
    </p:spTree>
    <p:extLst>
      <p:ext uri="{BB962C8B-B14F-4D97-AF65-F5344CB8AC3E}">
        <p14:creationId xmlns:p14="http://schemas.microsoft.com/office/powerpoint/2010/main" val="2000809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turns out that the second image has very, very subtle depth. It’s very hard to spot by looking at it with your naked eye, but it definitely has a subconscious effect. There is a very light drop shadow on the video that pushes it forward slightly, as you can see from this color dropper (the two samples are from where the arrows are).</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24</a:t>
            </a:fld>
            <a:endParaRPr lang="en-US"/>
          </a:p>
        </p:txBody>
      </p:sp>
    </p:spTree>
    <p:extLst>
      <p:ext uri="{BB962C8B-B14F-4D97-AF65-F5344CB8AC3E}">
        <p14:creationId xmlns:p14="http://schemas.microsoft.com/office/powerpoint/2010/main" val="1481161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Windows 8 start screen is another example of depth. During the release preview, the background for</a:t>
            </a:r>
            <a:r>
              <a:rPr lang="en-US" baseline="0" dirty="0" smtClean="0"/>
              <a:t> the start screen was a solid block of color, and it made the whole screen too flat and overwhelming (especially with all of the different colored blocks). It was too hard to tell which information was most important. Luckily, they added these “tattoos” to the background. Because the tiles cover the designs, your brain knows that the tiles are “in front” of the background and can assign priority to them.</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25</a:t>
            </a:fld>
            <a:endParaRPr lang="en-US"/>
          </a:p>
        </p:txBody>
      </p:sp>
    </p:spTree>
    <p:extLst>
      <p:ext uri="{BB962C8B-B14F-4D97-AF65-F5344CB8AC3E}">
        <p14:creationId xmlns:p14="http://schemas.microsoft.com/office/powerpoint/2010/main" val="3020463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may be easier to</a:t>
            </a:r>
            <a:r>
              <a:rPr lang="en-US" baseline="0" dirty="0" smtClean="0"/>
              <a:t> see with the tiles grayed out.</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26</a:t>
            </a:fld>
            <a:endParaRPr lang="en-US"/>
          </a:p>
        </p:txBody>
      </p:sp>
    </p:spTree>
    <p:extLst>
      <p:ext uri="{BB962C8B-B14F-4D97-AF65-F5344CB8AC3E}">
        <p14:creationId xmlns:p14="http://schemas.microsoft.com/office/powerpoint/2010/main" val="3619774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Texture is also a great way to make</a:t>
            </a:r>
            <a:r>
              <a:rPr lang="en-US" baseline="0" dirty="0" smtClean="0"/>
              <a:t> an interface feel like it has a little bit of depth. This website is a nice place to find free texture tiles.</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27</a:t>
            </a:fld>
            <a:endParaRPr lang="en-US"/>
          </a:p>
        </p:txBody>
      </p:sp>
    </p:spTree>
    <p:extLst>
      <p:ext uri="{BB962C8B-B14F-4D97-AF65-F5344CB8AC3E}">
        <p14:creationId xmlns:p14="http://schemas.microsoft.com/office/powerpoint/2010/main" val="2134392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for emphasis, this is what a page looks like with and without texture. In addition to adding depth, it also adds character.</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28</a:t>
            </a:fld>
            <a:endParaRPr lang="en-US"/>
          </a:p>
        </p:txBody>
      </p:sp>
    </p:spTree>
    <p:extLst>
      <p:ext uri="{BB962C8B-B14F-4D97-AF65-F5344CB8AC3E}">
        <p14:creationId xmlns:p14="http://schemas.microsoft.com/office/powerpoint/2010/main" val="1286808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bit of an aside,</a:t>
            </a:r>
            <a:r>
              <a:rPr lang="en-US" baseline="0" dirty="0" smtClean="0"/>
              <a:t> but this website is a great resource for iconography. Don’t make your own icons unless your project is to make icons!</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29</a:t>
            </a:fld>
            <a:endParaRPr lang="en-US"/>
          </a:p>
        </p:txBody>
      </p:sp>
    </p:spTree>
    <p:extLst>
      <p:ext uri="{BB962C8B-B14F-4D97-AF65-F5344CB8AC3E}">
        <p14:creationId xmlns:p14="http://schemas.microsoft.com/office/powerpoint/2010/main" val="81087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Nothing is centered on the page</a:t>
            </a:r>
          </a:p>
          <a:p>
            <a:pPr marL="171450" indent="-171450">
              <a:buFont typeface="Arial" panose="020B0604020202020204" pitchFamily="34" charset="0"/>
              <a:buChar char="•"/>
            </a:pPr>
            <a:r>
              <a:rPr lang="en-US" dirty="0" smtClean="0"/>
              <a:t>The leading (line-height)</a:t>
            </a:r>
            <a:r>
              <a:rPr lang="en-US" baseline="0" dirty="0" smtClean="0"/>
              <a:t> is inconsistent</a:t>
            </a:r>
          </a:p>
          <a:p>
            <a:pPr marL="171450" indent="-171450">
              <a:buFont typeface="Arial" panose="020B0604020202020204" pitchFamily="34" charset="0"/>
              <a:buChar char="•"/>
            </a:pPr>
            <a:r>
              <a:rPr lang="en-US" baseline="0" dirty="0" smtClean="0"/>
              <a:t>The text is center aligned, so there are no clear/consistent edges</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6</a:t>
            </a:fld>
            <a:endParaRPr lang="en-US"/>
          </a:p>
        </p:txBody>
      </p:sp>
    </p:spTree>
    <p:extLst>
      <p:ext uri="{BB962C8B-B14F-4D97-AF65-F5344CB8AC3E}">
        <p14:creationId xmlns:p14="http://schemas.microsoft.com/office/powerpoint/2010/main" val="140737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Consistent leading that’s tuned to the type</a:t>
            </a:r>
          </a:p>
          <a:p>
            <a:pPr marL="171450" indent="-171450">
              <a:buFont typeface="Arial" panose="020B0604020202020204" pitchFamily="34" charset="0"/>
              <a:buChar char="•"/>
            </a:pPr>
            <a:r>
              <a:rPr lang="en-US" dirty="0" smtClean="0"/>
              <a:t>Things are left-aligned, creating</a:t>
            </a:r>
            <a:r>
              <a:rPr lang="en-US" baseline="0" dirty="0" smtClean="0"/>
              <a:t> an edge that your eye can lock onto when jumping to a new line (assuming reading left to right)</a:t>
            </a:r>
          </a:p>
          <a:p>
            <a:pPr marL="171450" indent="-171450">
              <a:buFont typeface="Arial" panose="020B0604020202020204" pitchFamily="34" charset="0"/>
              <a:buChar char="•"/>
            </a:pPr>
            <a:r>
              <a:rPr lang="en-US" baseline="0" dirty="0" smtClean="0"/>
              <a:t>The entire block of the text is visually centered</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7</a:t>
            </a:fld>
            <a:endParaRPr lang="en-US"/>
          </a:p>
        </p:txBody>
      </p:sp>
    </p:spTree>
    <p:extLst>
      <p:ext uri="{BB962C8B-B14F-4D97-AF65-F5344CB8AC3E}">
        <p14:creationId xmlns:p14="http://schemas.microsoft.com/office/powerpoint/2010/main" val="350896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good example of typographic grids in action. Note the use of ratios and harmony in the pull quotes and </a:t>
            </a:r>
            <a:r>
              <a:rPr lang="en-US" baseline="0" dirty="0" err="1" smtClean="0"/>
              <a:t>sidenotes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8</a:t>
            </a:fld>
            <a:endParaRPr lang="en-US"/>
          </a:p>
        </p:txBody>
      </p:sp>
    </p:spTree>
    <p:extLst>
      <p:ext uri="{BB962C8B-B14F-4D97-AF65-F5344CB8AC3E}">
        <p14:creationId xmlns:p14="http://schemas.microsoft.com/office/powerpoint/2010/main" val="1424926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Bootstrap is an imperfect tool, but it does make it quite easy to implement a grid system.</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9</a:t>
            </a:fld>
            <a:endParaRPr lang="en-US"/>
          </a:p>
        </p:txBody>
      </p:sp>
    </p:spTree>
    <p:extLst>
      <p:ext uri="{BB962C8B-B14F-4D97-AF65-F5344CB8AC3E}">
        <p14:creationId xmlns:p14="http://schemas.microsoft.com/office/powerpoint/2010/main" val="117239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end of the day, locking your design tightly to a grid isn’t always necessary, and a more experienced designer will know when (and how) to break the grid. However, even when breaking out of a typographic grid, alignment is still very important.</a:t>
            </a:r>
          </a:p>
          <a:p>
            <a:endParaRPr lang="en-US" baseline="0" dirty="0" smtClean="0"/>
          </a:p>
          <a:p>
            <a:r>
              <a:rPr lang="en-US" baseline="0" dirty="0" smtClean="0"/>
              <a:t>Consider this wallpaper – even though it breaks out of the grid, there is still clear alignment and some very strong lines (such as the line that the Y in “typefaces” is on).</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10</a:t>
            </a:fld>
            <a:endParaRPr lang="en-US"/>
          </a:p>
        </p:txBody>
      </p:sp>
    </p:spTree>
    <p:extLst>
      <p:ext uri="{BB962C8B-B14F-4D97-AF65-F5344CB8AC3E}">
        <p14:creationId xmlns:p14="http://schemas.microsoft.com/office/powerpoint/2010/main" val="107750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Typography is complicated and has an awful</a:t>
            </a:r>
            <a:r>
              <a:rPr lang="en-US" baseline="0" dirty="0" smtClean="0"/>
              <a:t> lot of elements to consider. Important terms to know:</a:t>
            </a:r>
          </a:p>
          <a:p>
            <a:pPr marL="171450" indent="-171450">
              <a:buFont typeface="Arial" panose="020B0604020202020204" pitchFamily="34" charset="0"/>
              <a:buChar char="•"/>
            </a:pPr>
            <a:r>
              <a:rPr lang="en-US" baseline="0" dirty="0" smtClean="0"/>
              <a:t>Ascenders and </a:t>
            </a:r>
            <a:r>
              <a:rPr lang="en-US" baseline="0" dirty="0" err="1" smtClean="0"/>
              <a:t>descenders</a:t>
            </a:r>
            <a:r>
              <a:rPr lang="en-US" baseline="0" dirty="0" smtClean="0"/>
              <a:t> – if you set your leading too tightly, these can collide into one another, which is bad, but if you do it right you can get cool synergies by getting a </a:t>
            </a:r>
            <a:r>
              <a:rPr lang="en-US" baseline="0" dirty="0" err="1" smtClean="0"/>
              <a:t>descender</a:t>
            </a:r>
            <a:r>
              <a:rPr lang="en-US" baseline="0" dirty="0" smtClean="0"/>
              <a:t> from the top line and an ascender from the bottom line to lock together when they are separated horizontally (hard to do right)</a:t>
            </a:r>
          </a:p>
          <a:p>
            <a:pPr marL="171450" indent="-171450">
              <a:buFont typeface="Arial" panose="020B0604020202020204" pitchFamily="34" charset="0"/>
              <a:buChar char="•"/>
            </a:pPr>
            <a:r>
              <a:rPr lang="en-US" dirty="0" smtClean="0"/>
              <a:t>Cap height, baseline, and x-height – high x-height is associated with a friendlier character and improved readability in small sizes, while small x-height</a:t>
            </a:r>
            <a:r>
              <a:rPr lang="en-US" baseline="0" dirty="0" smtClean="0"/>
              <a:t> is considered more formal and serious</a:t>
            </a:r>
          </a:p>
          <a:p>
            <a:pPr marL="171450" indent="-171450">
              <a:buFont typeface="Arial" panose="020B0604020202020204" pitchFamily="34" charset="0"/>
              <a:buChar char="•"/>
            </a:pPr>
            <a:r>
              <a:rPr lang="en-US" baseline="0" dirty="0" smtClean="0"/>
              <a:t>Leading – sometimes called line-height</a:t>
            </a:r>
          </a:p>
          <a:p>
            <a:pPr marL="171450" indent="-171450">
              <a:buFont typeface="Arial" panose="020B0604020202020204" pitchFamily="34" charset="0"/>
              <a:buChar char="•"/>
            </a:pPr>
            <a:r>
              <a:rPr lang="en-US" baseline="0" dirty="0" smtClean="0"/>
              <a:t>Kerning</a:t>
            </a:r>
            <a:endParaRPr lang="en-US" dirty="0"/>
          </a:p>
        </p:txBody>
      </p:sp>
      <p:sp>
        <p:nvSpPr>
          <p:cNvPr id="4" name="Slide Number Placeholder 3"/>
          <p:cNvSpPr>
            <a:spLocks noGrp="1"/>
          </p:cNvSpPr>
          <p:nvPr>
            <p:ph type="sldNum" sz="quarter" idx="10"/>
          </p:nvPr>
        </p:nvSpPr>
        <p:spPr/>
        <p:txBody>
          <a:bodyPr/>
          <a:lstStyle/>
          <a:p>
            <a:fld id="{EF5BC04F-4042-4FF7-B32E-E857CC966D76}" type="slidenum">
              <a:rPr lang="en-US" smtClean="0"/>
              <a:t>11</a:t>
            </a:fld>
            <a:endParaRPr lang="en-US"/>
          </a:p>
        </p:txBody>
      </p:sp>
    </p:spTree>
    <p:extLst>
      <p:ext uri="{BB962C8B-B14F-4D97-AF65-F5344CB8AC3E}">
        <p14:creationId xmlns:p14="http://schemas.microsoft.com/office/powerpoint/2010/main" val="2812612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A73108-CBCE-4A27-9B83-335FB3E7BD85}" type="slidenum">
              <a:rPr lang="en-US" smtClean="0"/>
              <a:t>12</a:t>
            </a:fld>
            <a:endParaRPr lang="en-US"/>
          </a:p>
        </p:txBody>
      </p:sp>
    </p:spTree>
    <p:extLst>
      <p:ext uri="{BB962C8B-B14F-4D97-AF65-F5344CB8AC3E}">
        <p14:creationId xmlns:p14="http://schemas.microsoft.com/office/powerpoint/2010/main" val="2600374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D1CAE2-659D-4B8D-ABCE-39ABD302CC67}" type="datetimeFigureOut">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42F4-3C19-4E4F-A819-E50109993923}" type="slidenum">
              <a:rPr lang="en-US" smtClean="0"/>
              <a:t>‹#›</a:t>
            </a:fld>
            <a:endParaRPr lang="en-US"/>
          </a:p>
        </p:txBody>
      </p:sp>
    </p:spTree>
    <p:extLst>
      <p:ext uri="{BB962C8B-B14F-4D97-AF65-F5344CB8AC3E}">
        <p14:creationId xmlns:p14="http://schemas.microsoft.com/office/powerpoint/2010/main" val="349446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1CAE2-659D-4B8D-ABCE-39ABD302CC67}" type="datetimeFigureOut">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42F4-3C19-4E4F-A819-E50109993923}" type="slidenum">
              <a:rPr lang="en-US" smtClean="0"/>
              <a:t>‹#›</a:t>
            </a:fld>
            <a:endParaRPr lang="en-US"/>
          </a:p>
        </p:txBody>
      </p:sp>
    </p:spTree>
    <p:extLst>
      <p:ext uri="{BB962C8B-B14F-4D97-AF65-F5344CB8AC3E}">
        <p14:creationId xmlns:p14="http://schemas.microsoft.com/office/powerpoint/2010/main" val="426517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1CAE2-659D-4B8D-ABCE-39ABD302CC67}" type="datetimeFigureOut">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42F4-3C19-4E4F-A819-E50109993923}" type="slidenum">
              <a:rPr lang="en-US" smtClean="0"/>
              <a:t>‹#›</a:t>
            </a:fld>
            <a:endParaRPr lang="en-US"/>
          </a:p>
        </p:txBody>
      </p:sp>
    </p:spTree>
    <p:extLst>
      <p:ext uri="{BB962C8B-B14F-4D97-AF65-F5344CB8AC3E}">
        <p14:creationId xmlns:p14="http://schemas.microsoft.com/office/powerpoint/2010/main" val="266393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1CAE2-659D-4B8D-ABCE-39ABD302CC67}" type="datetimeFigureOut">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42F4-3C19-4E4F-A819-E50109993923}" type="slidenum">
              <a:rPr lang="en-US" smtClean="0"/>
              <a:t>‹#›</a:t>
            </a:fld>
            <a:endParaRPr lang="en-US"/>
          </a:p>
        </p:txBody>
      </p:sp>
    </p:spTree>
    <p:extLst>
      <p:ext uri="{BB962C8B-B14F-4D97-AF65-F5344CB8AC3E}">
        <p14:creationId xmlns:p14="http://schemas.microsoft.com/office/powerpoint/2010/main" val="35591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D1CAE2-659D-4B8D-ABCE-39ABD302CC67}" type="datetimeFigureOut">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42F4-3C19-4E4F-A819-E50109993923}" type="slidenum">
              <a:rPr lang="en-US" smtClean="0"/>
              <a:t>‹#›</a:t>
            </a:fld>
            <a:endParaRPr lang="en-US"/>
          </a:p>
        </p:txBody>
      </p:sp>
    </p:spTree>
    <p:extLst>
      <p:ext uri="{BB962C8B-B14F-4D97-AF65-F5344CB8AC3E}">
        <p14:creationId xmlns:p14="http://schemas.microsoft.com/office/powerpoint/2010/main" val="84010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D1CAE2-659D-4B8D-ABCE-39ABD302CC67}" type="datetimeFigureOut">
              <a:rPr lang="en-US" smtClean="0"/>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842F4-3C19-4E4F-A819-E50109993923}" type="slidenum">
              <a:rPr lang="en-US" smtClean="0"/>
              <a:t>‹#›</a:t>
            </a:fld>
            <a:endParaRPr lang="en-US"/>
          </a:p>
        </p:txBody>
      </p:sp>
    </p:spTree>
    <p:extLst>
      <p:ext uri="{BB962C8B-B14F-4D97-AF65-F5344CB8AC3E}">
        <p14:creationId xmlns:p14="http://schemas.microsoft.com/office/powerpoint/2010/main" val="394230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D1CAE2-659D-4B8D-ABCE-39ABD302CC67}" type="datetimeFigureOut">
              <a:rPr lang="en-US" smtClean="0"/>
              <a:t>5/22/2013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842F4-3C19-4E4F-A819-E50109993923}" type="slidenum">
              <a:rPr lang="en-US" smtClean="0"/>
              <a:t>‹#›</a:t>
            </a:fld>
            <a:endParaRPr lang="en-US"/>
          </a:p>
        </p:txBody>
      </p:sp>
    </p:spTree>
    <p:extLst>
      <p:ext uri="{BB962C8B-B14F-4D97-AF65-F5344CB8AC3E}">
        <p14:creationId xmlns:p14="http://schemas.microsoft.com/office/powerpoint/2010/main" val="51130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D1CAE2-659D-4B8D-ABCE-39ABD302CC67}" type="datetimeFigureOut">
              <a:rPr lang="en-US" smtClean="0"/>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4842F4-3C19-4E4F-A819-E50109993923}" type="slidenum">
              <a:rPr lang="en-US" smtClean="0"/>
              <a:t>‹#›</a:t>
            </a:fld>
            <a:endParaRPr lang="en-US"/>
          </a:p>
        </p:txBody>
      </p:sp>
    </p:spTree>
    <p:extLst>
      <p:ext uri="{BB962C8B-B14F-4D97-AF65-F5344CB8AC3E}">
        <p14:creationId xmlns:p14="http://schemas.microsoft.com/office/powerpoint/2010/main" val="366523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1CAE2-659D-4B8D-ABCE-39ABD302CC67}" type="datetimeFigureOut">
              <a:rPr lang="en-US" smtClean="0"/>
              <a:t>5/22/2013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4842F4-3C19-4E4F-A819-E50109993923}" type="slidenum">
              <a:rPr lang="en-US" smtClean="0"/>
              <a:t>‹#›</a:t>
            </a:fld>
            <a:endParaRPr lang="en-US"/>
          </a:p>
        </p:txBody>
      </p:sp>
    </p:spTree>
    <p:extLst>
      <p:ext uri="{BB962C8B-B14F-4D97-AF65-F5344CB8AC3E}">
        <p14:creationId xmlns:p14="http://schemas.microsoft.com/office/powerpoint/2010/main" val="107755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1CAE2-659D-4B8D-ABCE-39ABD302CC67}" type="datetimeFigureOut">
              <a:rPr lang="en-US" smtClean="0"/>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842F4-3C19-4E4F-A819-E50109993923}" type="slidenum">
              <a:rPr lang="en-US" smtClean="0"/>
              <a:t>‹#›</a:t>
            </a:fld>
            <a:endParaRPr lang="en-US"/>
          </a:p>
        </p:txBody>
      </p:sp>
    </p:spTree>
    <p:extLst>
      <p:ext uri="{BB962C8B-B14F-4D97-AF65-F5344CB8AC3E}">
        <p14:creationId xmlns:p14="http://schemas.microsoft.com/office/powerpoint/2010/main" val="117267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1CAE2-659D-4B8D-ABCE-39ABD302CC67}" type="datetimeFigureOut">
              <a:rPr lang="en-US" smtClean="0"/>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842F4-3C19-4E4F-A819-E50109993923}" type="slidenum">
              <a:rPr lang="en-US" smtClean="0"/>
              <a:t>‹#›</a:t>
            </a:fld>
            <a:endParaRPr lang="en-US"/>
          </a:p>
        </p:txBody>
      </p:sp>
    </p:spTree>
    <p:extLst>
      <p:ext uri="{BB962C8B-B14F-4D97-AF65-F5344CB8AC3E}">
        <p14:creationId xmlns:p14="http://schemas.microsoft.com/office/powerpoint/2010/main" val="401831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1CAE2-659D-4B8D-ABCE-39ABD302CC67}" type="datetimeFigureOut">
              <a:rPr lang="en-US" smtClean="0"/>
              <a:t>5/22/2013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842F4-3C19-4E4F-A819-E50109993923}" type="slidenum">
              <a:rPr lang="en-US" smtClean="0"/>
              <a:t>‹#›</a:t>
            </a:fld>
            <a:endParaRPr lang="en-US"/>
          </a:p>
        </p:txBody>
      </p:sp>
    </p:spTree>
    <p:extLst>
      <p:ext uri="{BB962C8B-B14F-4D97-AF65-F5344CB8AC3E}">
        <p14:creationId xmlns:p14="http://schemas.microsoft.com/office/powerpoint/2010/main" val="3473221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77856"/>
            <a:ext cx="9144000" cy="2387600"/>
          </a:xfrm>
        </p:spPr>
        <p:txBody>
          <a:bodyPr>
            <a:normAutofit/>
          </a:bodyPr>
          <a:lstStyle/>
          <a:p>
            <a:r>
              <a:rPr lang="en-US" dirty="0" smtClean="0">
                <a:latin typeface="Raleway" pitchFamily="2" charset="0"/>
                <a:ea typeface="Raleway" pitchFamily="2" charset="0"/>
              </a:rPr>
              <a:t>Visual Design</a:t>
            </a:r>
            <a:endParaRPr lang="en-US" dirty="0">
              <a:latin typeface="Raleway" pitchFamily="2" charset="0"/>
              <a:ea typeface="Raleway" pitchFamily="2" charset="0"/>
            </a:endParaRPr>
          </a:p>
        </p:txBody>
      </p:sp>
    </p:spTree>
    <p:extLst>
      <p:ext uri="{BB962C8B-B14F-4D97-AF65-F5344CB8AC3E}">
        <p14:creationId xmlns:p14="http://schemas.microsoft.com/office/powerpoint/2010/main" val="2547835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21412"/>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75000"/>
                    <a:lumOff val="25000"/>
                  </a:schemeClr>
                </a:solidFill>
                <a:latin typeface="Raleway" pitchFamily="2" charset="0"/>
                <a:ea typeface="Raleway" pitchFamily="2" charset="0"/>
              </a:rPr>
              <a:t>grids and alignment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527" y="1294129"/>
            <a:ext cx="7636947" cy="4780729"/>
          </a:xfrm>
          <a:prstGeom prst="rect">
            <a:avLst/>
          </a:prstGeom>
        </p:spPr>
      </p:pic>
    </p:spTree>
    <p:extLst>
      <p:ext uri="{BB962C8B-B14F-4D97-AF65-F5344CB8AC3E}">
        <p14:creationId xmlns:p14="http://schemas.microsoft.com/office/powerpoint/2010/main" val="24347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34" y="-121023"/>
            <a:ext cx="12628469" cy="7100047"/>
          </a:xfrm>
          <a:prstGeom prst="rect">
            <a:avLst/>
          </a:prstGeom>
        </p:spPr>
      </p:pic>
    </p:spTree>
    <p:extLst>
      <p:ext uri="{BB962C8B-B14F-4D97-AF65-F5344CB8AC3E}">
        <p14:creationId xmlns:p14="http://schemas.microsoft.com/office/powerpoint/2010/main" val="3111161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3512808"/>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smtClean="0">
                <a:solidFill>
                  <a:srgbClr val="8F09E1"/>
                </a:solidFill>
                <a:latin typeface="Georgia" panose="02040502050405020303" pitchFamily="18" charset="0"/>
                <a:ea typeface="Raleway" pitchFamily="2" charset="0"/>
              </a:rPr>
              <a:t>serif</a:t>
            </a:r>
            <a:r>
              <a:rPr lang="en-US" sz="6000" dirty="0" smtClean="0">
                <a:latin typeface="Raleway" pitchFamily="2" charset="0"/>
                <a:ea typeface="Raleway" pitchFamily="2" charset="0"/>
              </a:rPr>
              <a:t> vs.</a:t>
            </a:r>
            <a:r>
              <a:rPr lang="en-US" sz="6000" dirty="0" smtClean="0">
                <a:solidFill>
                  <a:srgbClr val="00B0F0"/>
                </a:solidFill>
                <a:latin typeface="Raleway" pitchFamily="2" charset="0"/>
                <a:ea typeface="Raleway" pitchFamily="2" charset="0"/>
              </a:rPr>
              <a:t> </a:t>
            </a:r>
            <a:r>
              <a:rPr lang="en-US" sz="6000" dirty="0" smtClean="0">
                <a:solidFill>
                  <a:srgbClr val="8F09E1"/>
                </a:solidFill>
                <a:latin typeface="Roboto" pitchFamily="2" charset="0"/>
                <a:ea typeface="Roboto" pitchFamily="2" charset="0"/>
              </a:rPr>
              <a:t>sans-serif</a:t>
            </a:r>
          </a:p>
        </p:txBody>
      </p:sp>
    </p:spTree>
    <p:extLst>
      <p:ext uri="{BB962C8B-B14F-4D97-AF65-F5344CB8AC3E}">
        <p14:creationId xmlns:p14="http://schemas.microsoft.com/office/powerpoint/2010/main" val="795004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3512808"/>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smtClean="0">
                <a:solidFill>
                  <a:srgbClr val="8F09E1"/>
                </a:solidFill>
                <a:latin typeface="Georgia" panose="02040502050405020303" pitchFamily="18" charset="0"/>
                <a:ea typeface="Raleway" pitchFamily="2" charset="0"/>
              </a:rPr>
              <a:t>serif</a:t>
            </a:r>
            <a:r>
              <a:rPr lang="en-US" sz="6000" dirty="0" smtClean="0">
                <a:latin typeface="Raleway" pitchFamily="2" charset="0"/>
                <a:ea typeface="Raleway" pitchFamily="2" charset="0"/>
              </a:rPr>
              <a:t> vs.</a:t>
            </a:r>
            <a:r>
              <a:rPr lang="en-US" sz="6000" dirty="0" smtClean="0">
                <a:solidFill>
                  <a:srgbClr val="00B0F0"/>
                </a:solidFill>
                <a:latin typeface="Raleway" pitchFamily="2" charset="0"/>
                <a:ea typeface="Raleway" pitchFamily="2" charset="0"/>
              </a:rPr>
              <a:t> </a:t>
            </a:r>
            <a:r>
              <a:rPr lang="en-US" sz="6000" dirty="0" smtClean="0">
                <a:solidFill>
                  <a:srgbClr val="8F09E1"/>
                </a:solidFill>
                <a:latin typeface="Roboto" pitchFamily="2" charset="0"/>
                <a:ea typeface="Roboto" pitchFamily="2" charset="0"/>
              </a:rPr>
              <a:t>sans-serif</a:t>
            </a:r>
          </a:p>
        </p:txBody>
      </p:sp>
      <p:sp>
        <p:nvSpPr>
          <p:cNvPr id="3" name="Rectangular Callout 2"/>
          <p:cNvSpPr/>
          <p:nvPr/>
        </p:nvSpPr>
        <p:spPr>
          <a:xfrm>
            <a:off x="1734671" y="1142998"/>
            <a:ext cx="4464423" cy="1976718"/>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2"/>
          <p:cNvSpPr txBox="1">
            <a:spLocks/>
          </p:cNvSpPr>
          <p:nvPr/>
        </p:nvSpPr>
        <p:spPr>
          <a:xfrm>
            <a:off x="2043952" y="1281813"/>
            <a:ext cx="3966884" cy="16496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400" dirty="0" smtClean="0">
                <a:solidFill>
                  <a:schemeClr val="bg1"/>
                </a:solidFill>
                <a:latin typeface="Georgia" panose="02040502050405020303" pitchFamily="18" charset="0"/>
              </a:rPr>
              <a:t>More popular for print design, best at high resolution</a:t>
            </a:r>
            <a:endParaRPr lang="en-US" sz="3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7865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3512808"/>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smtClean="0">
                <a:solidFill>
                  <a:srgbClr val="8F09E1"/>
                </a:solidFill>
                <a:latin typeface="Georgia" panose="02040502050405020303" pitchFamily="18" charset="0"/>
                <a:ea typeface="Raleway" pitchFamily="2" charset="0"/>
              </a:rPr>
              <a:t>serif</a:t>
            </a:r>
            <a:r>
              <a:rPr lang="en-US" sz="6000" dirty="0" smtClean="0">
                <a:latin typeface="Raleway" pitchFamily="2" charset="0"/>
                <a:ea typeface="Raleway" pitchFamily="2" charset="0"/>
              </a:rPr>
              <a:t> vs.</a:t>
            </a:r>
            <a:r>
              <a:rPr lang="en-US" sz="6000" dirty="0" smtClean="0">
                <a:solidFill>
                  <a:srgbClr val="00B0F0"/>
                </a:solidFill>
                <a:latin typeface="Raleway" pitchFamily="2" charset="0"/>
                <a:ea typeface="Raleway" pitchFamily="2" charset="0"/>
              </a:rPr>
              <a:t> </a:t>
            </a:r>
            <a:r>
              <a:rPr lang="en-US" sz="6000" dirty="0" smtClean="0">
                <a:solidFill>
                  <a:srgbClr val="8F09E1"/>
                </a:solidFill>
                <a:latin typeface="Roboto" pitchFamily="2" charset="0"/>
                <a:ea typeface="Roboto" pitchFamily="2" charset="0"/>
              </a:rPr>
              <a:t>sans-serif</a:t>
            </a:r>
          </a:p>
        </p:txBody>
      </p:sp>
      <p:sp>
        <p:nvSpPr>
          <p:cNvPr id="3" name="Rectangular Callout 2"/>
          <p:cNvSpPr/>
          <p:nvPr/>
        </p:nvSpPr>
        <p:spPr>
          <a:xfrm>
            <a:off x="5983941" y="1142998"/>
            <a:ext cx="4464423" cy="1976718"/>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2"/>
          <p:cNvSpPr txBox="1">
            <a:spLocks/>
          </p:cNvSpPr>
          <p:nvPr/>
        </p:nvSpPr>
        <p:spPr>
          <a:xfrm>
            <a:off x="6333562" y="1281813"/>
            <a:ext cx="4155141" cy="1649644"/>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4800" dirty="0" smtClean="0">
                <a:solidFill>
                  <a:schemeClr val="bg1"/>
                </a:solidFill>
                <a:latin typeface="Georgia" panose="02040502050405020303" pitchFamily="18" charset="0"/>
              </a:rPr>
              <a:t>More popular for web design, robust at low resolution</a:t>
            </a:r>
            <a:endParaRPr lang="en-US" sz="4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076494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77671" y="2147466"/>
            <a:ext cx="643666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tx1">
                    <a:lumMod val="75000"/>
                    <a:lumOff val="25000"/>
                  </a:schemeClr>
                </a:solidFill>
                <a:latin typeface="Roboto Lt" pitchFamily="2" charset="0"/>
                <a:ea typeface="Roboto Lt" pitchFamily="2" charset="0"/>
              </a:rPr>
              <a:t>What’s the difference</a:t>
            </a:r>
          </a:p>
        </p:txBody>
      </p:sp>
      <p:sp>
        <p:nvSpPr>
          <p:cNvPr id="3" name="Title 1"/>
          <p:cNvSpPr txBox="1">
            <a:spLocks/>
          </p:cNvSpPr>
          <p:nvPr/>
        </p:nvSpPr>
        <p:spPr>
          <a:xfrm>
            <a:off x="2877670" y="3001822"/>
            <a:ext cx="643666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75000"/>
                    <a:lumOff val="25000"/>
                  </a:schemeClr>
                </a:solidFill>
                <a:latin typeface="Moire Light" panose="02000304030000020004" pitchFamily="2" charset="0"/>
                <a:ea typeface="Raleway" pitchFamily="2" charset="0"/>
              </a:rPr>
              <a:t>b</a:t>
            </a:r>
            <a:r>
              <a:rPr lang="en-US" sz="4800" dirty="0" smtClean="0">
                <a:solidFill>
                  <a:schemeClr val="tx1">
                    <a:lumMod val="75000"/>
                    <a:lumOff val="25000"/>
                  </a:schemeClr>
                </a:solidFill>
                <a:latin typeface="Moire Light" panose="02000304030000020004" pitchFamily="2" charset="0"/>
                <a:ea typeface="Raleway" pitchFamily="2" charset="0"/>
              </a:rPr>
              <a:t>etween all three</a:t>
            </a:r>
          </a:p>
        </p:txBody>
      </p:sp>
      <p:sp>
        <p:nvSpPr>
          <p:cNvPr id="4" name="Title 1"/>
          <p:cNvSpPr txBox="1">
            <a:spLocks/>
          </p:cNvSpPr>
          <p:nvPr/>
        </p:nvSpPr>
        <p:spPr>
          <a:xfrm>
            <a:off x="2877670" y="3856178"/>
            <a:ext cx="643666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tx1">
                    <a:lumMod val="75000"/>
                    <a:lumOff val="25000"/>
                  </a:schemeClr>
                </a:solidFill>
                <a:latin typeface="Segoe UI Light" panose="020B0502040204020203" pitchFamily="34" charset="0"/>
                <a:ea typeface="Raleway" pitchFamily="2" charset="0"/>
                <a:cs typeface="Segoe UI Light" panose="020B0502040204020203" pitchFamily="34" charset="0"/>
              </a:rPr>
              <a:t>of these lines?</a:t>
            </a:r>
          </a:p>
        </p:txBody>
      </p:sp>
    </p:spTree>
    <p:extLst>
      <p:ext uri="{BB962C8B-B14F-4D97-AF65-F5344CB8AC3E}">
        <p14:creationId xmlns:p14="http://schemas.microsoft.com/office/powerpoint/2010/main" val="332791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2247" y="1528905"/>
            <a:ext cx="4195482" cy="17925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800" dirty="0" smtClean="0">
                <a:solidFill>
                  <a:schemeClr val="tx1">
                    <a:lumMod val="75000"/>
                    <a:lumOff val="25000"/>
                  </a:schemeClr>
                </a:solidFill>
                <a:latin typeface="Georgia" panose="02040502050405020303" pitchFamily="18" charset="0"/>
                <a:ea typeface="Roboto Lt" pitchFamily="2" charset="0"/>
              </a:rPr>
              <a:t>Let’s compare</a:t>
            </a:r>
          </a:p>
          <a:p>
            <a:pPr>
              <a:lnSpc>
                <a:spcPct val="80000"/>
              </a:lnSpc>
            </a:pPr>
            <a:r>
              <a:rPr lang="en-US" sz="4800" i="1" dirty="0" smtClean="0">
                <a:solidFill>
                  <a:srgbClr val="8F09E1"/>
                </a:solidFill>
                <a:latin typeface="Georgia" panose="02040502050405020303" pitchFamily="18" charset="0"/>
                <a:ea typeface="Roboto Lt" pitchFamily="2" charset="0"/>
              </a:rPr>
              <a:t>tight leading</a:t>
            </a:r>
          </a:p>
        </p:txBody>
      </p:sp>
      <p:sp>
        <p:nvSpPr>
          <p:cNvPr id="5" name="Title 1"/>
          <p:cNvSpPr txBox="1">
            <a:spLocks/>
          </p:cNvSpPr>
          <p:nvPr/>
        </p:nvSpPr>
        <p:spPr>
          <a:xfrm>
            <a:off x="6037729" y="3371149"/>
            <a:ext cx="4195482" cy="17925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800" dirty="0" smtClean="0">
                <a:solidFill>
                  <a:schemeClr val="tx1">
                    <a:lumMod val="75000"/>
                    <a:lumOff val="25000"/>
                  </a:schemeClr>
                </a:solidFill>
                <a:latin typeface="Georgia" panose="02040502050405020303" pitchFamily="18" charset="0"/>
                <a:ea typeface="Roboto Lt" pitchFamily="2" charset="0"/>
              </a:rPr>
              <a:t>To some</a:t>
            </a:r>
          </a:p>
          <a:p>
            <a:pPr>
              <a:lnSpc>
                <a:spcPct val="150000"/>
              </a:lnSpc>
            </a:pPr>
            <a:r>
              <a:rPr lang="en-US" sz="4800" i="1" dirty="0" smtClean="0">
                <a:solidFill>
                  <a:srgbClr val="8F09E1"/>
                </a:solidFill>
                <a:latin typeface="Georgia" panose="02040502050405020303" pitchFamily="18" charset="0"/>
                <a:ea typeface="Roboto Lt" pitchFamily="2" charset="0"/>
              </a:rPr>
              <a:t>loose leading</a:t>
            </a:r>
          </a:p>
        </p:txBody>
      </p:sp>
    </p:spTree>
    <p:extLst>
      <p:ext uri="{BB962C8B-B14F-4D97-AF65-F5344CB8AC3E}">
        <p14:creationId xmlns:p14="http://schemas.microsoft.com/office/powerpoint/2010/main" val="664871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2247" y="1528905"/>
            <a:ext cx="4195482" cy="17925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800" dirty="0" smtClean="0">
                <a:solidFill>
                  <a:schemeClr val="tx1">
                    <a:lumMod val="75000"/>
                    <a:lumOff val="25000"/>
                  </a:schemeClr>
                </a:solidFill>
                <a:latin typeface="Georgia" panose="02040502050405020303" pitchFamily="18" charset="0"/>
                <a:ea typeface="Roboto Lt" pitchFamily="2" charset="0"/>
              </a:rPr>
              <a:t>Let’s compare</a:t>
            </a:r>
          </a:p>
          <a:p>
            <a:pPr>
              <a:lnSpc>
                <a:spcPct val="80000"/>
              </a:lnSpc>
            </a:pPr>
            <a:r>
              <a:rPr lang="en-US" sz="4800" i="1" dirty="0" smtClean="0">
                <a:solidFill>
                  <a:srgbClr val="8F09E1"/>
                </a:solidFill>
                <a:latin typeface="Georgia" panose="02040502050405020303" pitchFamily="18" charset="0"/>
                <a:ea typeface="Roboto Lt" pitchFamily="2" charset="0"/>
              </a:rPr>
              <a:t>tight leading</a:t>
            </a:r>
          </a:p>
        </p:txBody>
      </p:sp>
      <p:sp>
        <p:nvSpPr>
          <p:cNvPr id="5" name="Title 1"/>
          <p:cNvSpPr txBox="1">
            <a:spLocks/>
          </p:cNvSpPr>
          <p:nvPr/>
        </p:nvSpPr>
        <p:spPr>
          <a:xfrm>
            <a:off x="6037729" y="3371149"/>
            <a:ext cx="4195482" cy="17925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800" dirty="0" smtClean="0">
                <a:solidFill>
                  <a:schemeClr val="tx1">
                    <a:lumMod val="75000"/>
                    <a:lumOff val="25000"/>
                  </a:schemeClr>
                </a:solidFill>
                <a:latin typeface="Georgia" panose="02040502050405020303" pitchFamily="18" charset="0"/>
                <a:ea typeface="Roboto Lt" pitchFamily="2" charset="0"/>
              </a:rPr>
              <a:t>To some</a:t>
            </a:r>
          </a:p>
          <a:p>
            <a:pPr>
              <a:lnSpc>
                <a:spcPct val="150000"/>
              </a:lnSpc>
            </a:pPr>
            <a:r>
              <a:rPr lang="en-US" sz="4800" i="1" dirty="0" smtClean="0">
                <a:solidFill>
                  <a:srgbClr val="8F09E1"/>
                </a:solidFill>
                <a:latin typeface="Georgia" panose="02040502050405020303" pitchFamily="18" charset="0"/>
                <a:ea typeface="Roboto Lt" pitchFamily="2" charset="0"/>
              </a:rPr>
              <a:t>loose leading</a:t>
            </a:r>
          </a:p>
        </p:txBody>
      </p:sp>
      <p:sp>
        <p:nvSpPr>
          <p:cNvPr id="4" name="Rectangular Callout 3"/>
          <p:cNvSpPr/>
          <p:nvPr/>
        </p:nvSpPr>
        <p:spPr>
          <a:xfrm rot="5400000">
            <a:off x="6612590" y="1115408"/>
            <a:ext cx="1149724" cy="1976718"/>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Content Placeholder 2"/>
          <p:cNvSpPr txBox="1">
            <a:spLocks/>
          </p:cNvSpPr>
          <p:nvPr/>
        </p:nvSpPr>
        <p:spPr>
          <a:xfrm>
            <a:off x="6666378" y="1738666"/>
            <a:ext cx="1284195" cy="7302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400" dirty="0" smtClean="0">
                <a:solidFill>
                  <a:schemeClr val="bg1"/>
                </a:solidFill>
                <a:latin typeface="Georgia" panose="02040502050405020303" pitchFamily="18" charset="0"/>
              </a:rPr>
              <a:t>80%</a:t>
            </a:r>
            <a:endParaRPr lang="en-US" sz="3400" dirty="0">
              <a:solidFill>
                <a:schemeClr val="bg1"/>
              </a:solidFill>
              <a:latin typeface="Georgia" panose="02040502050405020303" pitchFamily="18" charset="0"/>
            </a:endParaRPr>
          </a:p>
        </p:txBody>
      </p:sp>
      <p:sp>
        <p:nvSpPr>
          <p:cNvPr id="7" name="Rectangular Callout 6"/>
          <p:cNvSpPr/>
          <p:nvPr/>
        </p:nvSpPr>
        <p:spPr>
          <a:xfrm rot="16200000">
            <a:off x="4089026" y="3787307"/>
            <a:ext cx="1149724" cy="1976718"/>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Content Placeholder 2"/>
          <p:cNvSpPr txBox="1">
            <a:spLocks/>
          </p:cNvSpPr>
          <p:nvPr/>
        </p:nvSpPr>
        <p:spPr>
          <a:xfrm>
            <a:off x="4102472" y="4410565"/>
            <a:ext cx="1284195" cy="7302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400" dirty="0" smtClean="0">
                <a:solidFill>
                  <a:schemeClr val="bg1"/>
                </a:solidFill>
                <a:latin typeface="Georgia" panose="02040502050405020303" pitchFamily="18" charset="0"/>
              </a:rPr>
              <a:t>150%</a:t>
            </a:r>
            <a:endParaRPr lang="en-US" sz="3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394190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0" y="1168400"/>
            <a:ext cx="6350000" cy="4521200"/>
          </a:xfrm>
          <a:prstGeom prst="rect">
            <a:avLst/>
          </a:prstGeom>
        </p:spPr>
      </p:pic>
      <p:sp>
        <p:nvSpPr>
          <p:cNvPr id="6" name="Title 1"/>
          <p:cNvSpPr txBox="1">
            <a:spLocks/>
          </p:cNvSpPr>
          <p:nvPr/>
        </p:nvSpPr>
        <p:spPr>
          <a:xfrm>
            <a:off x="8888506" y="6110661"/>
            <a:ext cx="3303494" cy="5187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latin typeface="Raleway" pitchFamily="2" charset="0"/>
                <a:ea typeface="Raleway" pitchFamily="2" charset="0"/>
              </a:rPr>
              <a:t>fuckyeahkeming.com</a:t>
            </a:r>
            <a:endParaRPr lang="en-US" sz="2400" dirty="0">
              <a:latin typeface="Raleway" pitchFamily="2" charset="0"/>
              <a:ea typeface="Raleway" pitchFamily="2" charset="0"/>
            </a:endParaRPr>
          </a:p>
        </p:txBody>
      </p:sp>
    </p:spTree>
    <p:extLst>
      <p:ext uri="{BB962C8B-B14F-4D97-AF65-F5344CB8AC3E}">
        <p14:creationId xmlns:p14="http://schemas.microsoft.com/office/powerpoint/2010/main" val="2869871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485" y="0"/>
            <a:ext cx="4553029" cy="6858000"/>
          </a:xfrm>
          <a:prstGeom prst="rect">
            <a:avLst/>
          </a:prstGeom>
        </p:spPr>
      </p:pic>
    </p:spTree>
    <p:extLst>
      <p:ext uri="{BB962C8B-B14F-4D97-AF65-F5344CB8AC3E}">
        <p14:creationId xmlns:p14="http://schemas.microsoft.com/office/powerpoint/2010/main" val="2595052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79378"/>
            <a:ext cx="10515600" cy="3675806"/>
          </a:xfrm>
        </p:spPr>
        <p:txBody>
          <a:bodyPr>
            <a:normAutofit/>
          </a:bodyPr>
          <a:lstStyle/>
          <a:p>
            <a:pPr marL="0" indent="0" algn="ctr">
              <a:buNone/>
            </a:pPr>
            <a:r>
              <a:rPr lang="en-US" sz="4800" dirty="0" smtClean="0">
                <a:solidFill>
                  <a:schemeClr val="tx1">
                    <a:lumMod val="75000"/>
                    <a:lumOff val="25000"/>
                  </a:schemeClr>
                </a:solidFill>
                <a:latin typeface="Georgia" panose="02040502050405020303" pitchFamily="18" charset="0"/>
              </a:rPr>
              <a:t>What makes something</a:t>
            </a:r>
            <a:r>
              <a:rPr lang="en-US" sz="4800" dirty="0" smtClean="0">
                <a:solidFill>
                  <a:schemeClr val="tx1">
                    <a:lumMod val="85000"/>
                    <a:lumOff val="15000"/>
                  </a:schemeClr>
                </a:solidFill>
                <a:latin typeface="Georgia" panose="02040502050405020303" pitchFamily="18" charset="0"/>
              </a:rPr>
              <a:t> </a:t>
            </a:r>
            <a:r>
              <a:rPr lang="en-US" sz="4800" i="1" dirty="0" smtClean="0">
                <a:solidFill>
                  <a:srgbClr val="8F09E1"/>
                </a:solidFill>
                <a:latin typeface="Georgia" panose="02040502050405020303" pitchFamily="18" charset="0"/>
              </a:rPr>
              <a:t>beautiful</a:t>
            </a:r>
            <a:r>
              <a:rPr lang="en-US" sz="4800" dirty="0" smtClean="0">
                <a:solidFill>
                  <a:schemeClr val="tx1">
                    <a:lumMod val="75000"/>
                    <a:lumOff val="25000"/>
                  </a:schemeClr>
                </a:solidFill>
                <a:latin typeface="Georgia" panose="02040502050405020303" pitchFamily="18" charset="0"/>
              </a:rPr>
              <a:t>?</a:t>
            </a:r>
            <a:endParaRPr lang="en-US" sz="4800"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1046271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7218" t="5556" r="27552" b="2077"/>
          <a:stretch/>
        </p:blipFill>
        <p:spPr>
          <a:xfrm>
            <a:off x="0" y="-9931"/>
            <a:ext cx="5190978" cy="687910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5683" t="2353" r="27065" b="2941"/>
          <a:stretch/>
        </p:blipFill>
        <p:spPr>
          <a:xfrm>
            <a:off x="6649329" y="0"/>
            <a:ext cx="5542671" cy="6874635"/>
          </a:xfrm>
          <a:prstGeom prst="rect">
            <a:avLst/>
          </a:prstGeom>
        </p:spPr>
      </p:pic>
      <p:sp>
        <p:nvSpPr>
          <p:cNvPr id="4" name="Title 1"/>
          <p:cNvSpPr txBox="1">
            <a:spLocks/>
          </p:cNvSpPr>
          <p:nvPr/>
        </p:nvSpPr>
        <p:spPr>
          <a:xfrm>
            <a:off x="5126777" y="3006463"/>
            <a:ext cx="1586754" cy="8463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smtClean="0">
                <a:latin typeface="Raleway" pitchFamily="2" charset="0"/>
                <a:ea typeface="Raleway" pitchFamily="2" charset="0"/>
              </a:rPr>
              <a:t>vs.</a:t>
            </a:r>
            <a:endParaRPr lang="en-US" sz="6000" dirty="0" smtClean="0">
              <a:solidFill>
                <a:srgbClr val="8F09E1"/>
              </a:solidFill>
              <a:latin typeface="Roboto" pitchFamily="2" charset="0"/>
              <a:ea typeface="Roboto" pitchFamily="2" charset="0"/>
            </a:endParaRPr>
          </a:p>
        </p:txBody>
      </p:sp>
    </p:spTree>
    <p:extLst>
      <p:ext uri="{BB962C8B-B14F-4D97-AF65-F5344CB8AC3E}">
        <p14:creationId xmlns:p14="http://schemas.microsoft.com/office/powerpoint/2010/main" val="1714300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21412"/>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tx1">
                    <a:lumMod val="75000"/>
                    <a:lumOff val="25000"/>
                  </a:schemeClr>
                </a:solidFill>
                <a:latin typeface="Raleway" pitchFamily="2" charset="0"/>
                <a:ea typeface="Raleway" pitchFamily="2" charset="0"/>
              </a:rPr>
              <a:t>depth</a:t>
            </a:r>
          </a:p>
        </p:txBody>
      </p:sp>
      <p:grpSp>
        <p:nvGrpSpPr>
          <p:cNvPr id="23" name="Group 22"/>
          <p:cNvGrpSpPr/>
          <p:nvPr/>
        </p:nvGrpSpPr>
        <p:grpSpPr>
          <a:xfrm rot="4500000">
            <a:off x="3874712" y="1546701"/>
            <a:ext cx="4252664" cy="4271416"/>
            <a:chOff x="3283868" y="1702191"/>
            <a:chExt cx="4252664" cy="4271416"/>
          </a:xfrm>
        </p:grpSpPr>
        <p:sp>
          <p:nvSpPr>
            <p:cNvPr id="14" name="Parallelogram 13"/>
            <p:cNvSpPr/>
            <p:nvPr/>
          </p:nvSpPr>
          <p:spPr>
            <a:xfrm rot="6300000" flipH="1">
              <a:off x="3556409" y="1993483"/>
              <a:ext cx="3910204" cy="4050043"/>
            </a:xfrm>
            <a:prstGeom prst="parallelogram">
              <a:avLst/>
            </a:prstGeom>
            <a:solidFill>
              <a:srgbClr val="9D9D9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283868" y="1702191"/>
              <a:ext cx="4155556" cy="3728537"/>
              <a:chOff x="3283868" y="1702191"/>
              <a:chExt cx="4155556" cy="3728537"/>
            </a:xfrm>
          </p:grpSpPr>
          <p:sp>
            <p:nvSpPr>
              <p:cNvPr id="15" name="Parallelogram 14"/>
              <p:cNvSpPr/>
              <p:nvPr/>
            </p:nvSpPr>
            <p:spPr>
              <a:xfrm rot="6300000" flipH="1">
                <a:off x="1959734" y="3333984"/>
                <a:ext cx="3306969" cy="658702"/>
              </a:xfrm>
              <a:prstGeom prst="parallelogram">
                <a:avLst/>
              </a:prstGeom>
              <a:solidFill>
                <a:srgbClr val="62626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p:nvSpPr>
            <p:spPr>
              <a:xfrm rot="6300000" flipH="1">
                <a:off x="5692980" y="3684284"/>
                <a:ext cx="3306969" cy="185919"/>
              </a:xfrm>
              <a:prstGeom prst="parallelogram">
                <a:avLst/>
              </a:prstGeom>
              <a:solidFill>
                <a:srgbClr val="62626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rot="6300000" flipH="1">
                <a:off x="4002423" y="1837507"/>
                <a:ext cx="1416831" cy="1146200"/>
              </a:xfrm>
              <a:prstGeom prst="parallelogram">
                <a:avLst/>
              </a:prstGeom>
              <a:solidFill>
                <a:srgbClr val="3B3B3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p:nvSpPr>
            <p:spPr>
              <a:xfrm rot="6300000" flipH="1">
                <a:off x="3555864" y="3424599"/>
                <a:ext cx="1416831" cy="1146200"/>
              </a:xfrm>
              <a:prstGeom prst="parallelogram">
                <a:avLst/>
              </a:prstGeom>
              <a:solidFill>
                <a:srgbClr val="3B3B3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rot="6300000" flipH="1">
                <a:off x="5620152" y="1874016"/>
                <a:ext cx="1416831" cy="1146200"/>
              </a:xfrm>
              <a:prstGeom prst="parallelogram">
                <a:avLst/>
              </a:prstGeom>
              <a:solidFill>
                <a:srgbClr val="3B3B3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rot="6300000" flipH="1">
                <a:off x="5166933" y="3478631"/>
                <a:ext cx="1416831" cy="1146200"/>
              </a:xfrm>
              <a:prstGeom prst="parallelogram">
                <a:avLst/>
              </a:prstGeom>
              <a:solidFill>
                <a:srgbClr val="3B3B3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49339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21412"/>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tx1">
                    <a:lumMod val="75000"/>
                    <a:lumOff val="25000"/>
                  </a:schemeClr>
                </a:solidFill>
                <a:latin typeface="Raleway" pitchFamily="2" charset="0"/>
                <a:ea typeface="Raleway" pitchFamily="2" charset="0"/>
              </a:rPr>
              <a:t>depth</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199" y="1156451"/>
            <a:ext cx="7537603" cy="4910142"/>
          </a:xfrm>
          <a:prstGeom prst="rect">
            <a:avLst/>
          </a:prstGeom>
        </p:spPr>
      </p:pic>
    </p:spTree>
    <p:extLst>
      <p:ext uri="{BB962C8B-B14F-4D97-AF65-F5344CB8AC3E}">
        <p14:creationId xmlns:p14="http://schemas.microsoft.com/office/powerpoint/2010/main" val="3516582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21412"/>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tx1">
                    <a:lumMod val="75000"/>
                    <a:lumOff val="25000"/>
                  </a:schemeClr>
                </a:solidFill>
                <a:latin typeface="Raleway" pitchFamily="2" charset="0"/>
                <a:ea typeface="Raleway" pitchFamily="2" charset="0"/>
              </a:rPr>
              <a:t>depth</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703" y="1515237"/>
            <a:ext cx="8118594" cy="4571037"/>
          </a:xfrm>
          <a:prstGeom prst="rect">
            <a:avLst/>
          </a:prstGeom>
        </p:spPr>
      </p:pic>
    </p:spTree>
    <p:extLst>
      <p:ext uri="{BB962C8B-B14F-4D97-AF65-F5344CB8AC3E}">
        <p14:creationId xmlns:p14="http://schemas.microsoft.com/office/powerpoint/2010/main" val="3023431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21412"/>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tx1">
                    <a:lumMod val="75000"/>
                    <a:lumOff val="25000"/>
                  </a:schemeClr>
                </a:solidFill>
                <a:latin typeface="Raleway" pitchFamily="2" charset="0"/>
                <a:ea typeface="Raleway" pitchFamily="2" charset="0"/>
              </a:rPr>
              <a:t>depth</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260" y="1515237"/>
            <a:ext cx="7633480" cy="4571037"/>
          </a:xfrm>
          <a:prstGeom prst="rect">
            <a:avLst/>
          </a:prstGeom>
        </p:spPr>
      </p:pic>
      <p:sp>
        <p:nvSpPr>
          <p:cNvPr id="4" name="Right Arrow 3"/>
          <p:cNvSpPr/>
          <p:nvPr/>
        </p:nvSpPr>
        <p:spPr>
          <a:xfrm>
            <a:off x="7422776" y="4029354"/>
            <a:ext cx="537883" cy="4572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9256059" y="4029354"/>
            <a:ext cx="537883" cy="4572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085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21412"/>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tx1">
                    <a:lumMod val="75000"/>
                    <a:lumOff val="25000"/>
                  </a:schemeClr>
                </a:solidFill>
                <a:latin typeface="Raleway" pitchFamily="2" charset="0"/>
                <a:ea typeface="Raleway" pitchFamily="2" charset="0"/>
              </a:rPr>
              <a:t>depth</a:t>
            </a:r>
          </a:p>
        </p:txBody>
      </p:sp>
      <p:sp>
        <p:nvSpPr>
          <p:cNvPr id="4" name="Right Arrow 3"/>
          <p:cNvSpPr/>
          <p:nvPr/>
        </p:nvSpPr>
        <p:spPr>
          <a:xfrm>
            <a:off x="7422776" y="4029354"/>
            <a:ext cx="537883" cy="4572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9256059" y="4029354"/>
            <a:ext cx="537883" cy="4572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023645"/>
            <a:ext cx="10058400" cy="5655088"/>
          </a:xfrm>
          <a:prstGeom prst="rect">
            <a:avLst/>
          </a:prstGeom>
        </p:spPr>
      </p:pic>
    </p:spTree>
    <p:extLst>
      <p:ext uri="{BB962C8B-B14F-4D97-AF65-F5344CB8AC3E}">
        <p14:creationId xmlns:p14="http://schemas.microsoft.com/office/powerpoint/2010/main" val="2116176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21412"/>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tx1">
                    <a:lumMod val="75000"/>
                    <a:lumOff val="25000"/>
                  </a:schemeClr>
                </a:solidFill>
                <a:latin typeface="Raleway" pitchFamily="2" charset="0"/>
                <a:ea typeface="Raleway" pitchFamily="2" charset="0"/>
              </a:rPr>
              <a:t>depth</a:t>
            </a:r>
          </a:p>
        </p:txBody>
      </p:sp>
      <p:sp>
        <p:nvSpPr>
          <p:cNvPr id="4" name="Right Arrow 3"/>
          <p:cNvSpPr/>
          <p:nvPr/>
        </p:nvSpPr>
        <p:spPr>
          <a:xfrm>
            <a:off x="7422776" y="4029354"/>
            <a:ext cx="537883" cy="4572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9256059" y="4029354"/>
            <a:ext cx="537883" cy="4572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023645"/>
            <a:ext cx="10058400" cy="5655088"/>
          </a:xfrm>
          <a:prstGeom prst="rect">
            <a:avLst/>
          </a:prstGeom>
        </p:spPr>
      </p:pic>
      <p:sp>
        <p:nvSpPr>
          <p:cNvPr id="3" name="Rectangle 2"/>
          <p:cNvSpPr/>
          <p:nvPr/>
        </p:nvSpPr>
        <p:spPr>
          <a:xfrm>
            <a:off x="1936376" y="2362876"/>
            <a:ext cx="7500922" cy="3744626"/>
          </a:xfrm>
          <a:prstGeom prst="rect">
            <a:avLst/>
          </a:prstGeom>
          <a:solidFill>
            <a:srgbClr val="6B6B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834284" y="2362875"/>
            <a:ext cx="1290916" cy="3744627"/>
          </a:xfrm>
          <a:prstGeom prst="rect">
            <a:avLst/>
          </a:prstGeom>
          <a:solidFill>
            <a:srgbClr val="6B6B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081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21412"/>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tx1">
                    <a:lumMod val="75000"/>
                    <a:lumOff val="25000"/>
                  </a:schemeClr>
                </a:solidFill>
                <a:latin typeface="Raleway" pitchFamily="2" charset="0"/>
                <a:ea typeface="Raleway" pitchFamily="2" charset="0"/>
              </a:rPr>
              <a:t>texture</a:t>
            </a:r>
          </a:p>
        </p:txBody>
      </p:sp>
      <p:sp>
        <p:nvSpPr>
          <p:cNvPr id="4" name="Right Arrow 3"/>
          <p:cNvSpPr/>
          <p:nvPr/>
        </p:nvSpPr>
        <p:spPr>
          <a:xfrm>
            <a:off x="7422776" y="4029354"/>
            <a:ext cx="537883" cy="4572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9256059" y="4029354"/>
            <a:ext cx="537883" cy="4572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627" y="1023645"/>
            <a:ext cx="7688747" cy="5082263"/>
          </a:xfrm>
          <a:prstGeom prst="rect">
            <a:avLst/>
          </a:prstGeom>
        </p:spPr>
      </p:pic>
      <p:sp>
        <p:nvSpPr>
          <p:cNvPr id="8" name="Title 1"/>
          <p:cNvSpPr txBox="1">
            <a:spLocks/>
          </p:cNvSpPr>
          <p:nvPr/>
        </p:nvSpPr>
        <p:spPr>
          <a:xfrm>
            <a:off x="8888506" y="6110661"/>
            <a:ext cx="3303494" cy="5187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latin typeface="Raleway" pitchFamily="2" charset="0"/>
                <a:ea typeface="Raleway" pitchFamily="2" charset="0"/>
              </a:rPr>
              <a:t>subtlepatterns.com</a:t>
            </a:r>
            <a:endParaRPr lang="en-US" sz="2400" dirty="0">
              <a:latin typeface="Raleway" pitchFamily="2" charset="0"/>
              <a:ea typeface="Raleway" pitchFamily="2" charset="0"/>
            </a:endParaRPr>
          </a:p>
        </p:txBody>
      </p:sp>
    </p:spTree>
    <p:extLst>
      <p:ext uri="{BB962C8B-B14F-4D97-AF65-F5344CB8AC3E}">
        <p14:creationId xmlns:p14="http://schemas.microsoft.com/office/powerpoint/2010/main" val="727357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96867" y="3005843"/>
            <a:ext cx="1586754" cy="8463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smtClean="0">
                <a:latin typeface="Raleway" pitchFamily="2" charset="0"/>
                <a:ea typeface="Raleway" pitchFamily="2" charset="0"/>
              </a:rPr>
              <a:t>vs.</a:t>
            </a:r>
            <a:endParaRPr lang="en-US" sz="6000" dirty="0" smtClean="0">
              <a:solidFill>
                <a:srgbClr val="8F09E1"/>
              </a:solidFill>
              <a:latin typeface="Roboto" pitchFamily="2" charset="0"/>
              <a:ea typeface="Roboto"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712" y="0"/>
            <a:ext cx="5138288" cy="6858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76"/>
          <a:stretch/>
        </p:blipFill>
        <p:spPr>
          <a:xfrm>
            <a:off x="-18964" y="5137"/>
            <a:ext cx="5145741" cy="6852863"/>
          </a:xfrm>
          <a:prstGeom prst="rect">
            <a:avLst/>
          </a:prstGeom>
        </p:spPr>
      </p:pic>
    </p:spTree>
    <p:extLst>
      <p:ext uri="{BB962C8B-B14F-4D97-AF65-F5344CB8AC3E}">
        <p14:creationId xmlns:p14="http://schemas.microsoft.com/office/powerpoint/2010/main" val="4011962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21412"/>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tx1">
                    <a:lumMod val="75000"/>
                    <a:lumOff val="25000"/>
                  </a:schemeClr>
                </a:solidFill>
                <a:latin typeface="Raleway" pitchFamily="2" charset="0"/>
                <a:ea typeface="Raleway" pitchFamily="2" charset="0"/>
              </a:rPr>
              <a:t>iconography</a:t>
            </a:r>
          </a:p>
        </p:txBody>
      </p:sp>
      <p:sp>
        <p:nvSpPr>
          <p:cNvPr id="4" name="Right Arrow 3"/>
          <p:cNvSpPr/>
          <p:nvPr/>
        </p:nvSpPr>
        <p:spPr>
          <a:xfrm>
            <a:off x="7422776" y="4029354"/>
            <a:ext cx="537883" cy="4572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9256059" y="4029354"/>
            <a:ext cx="537883" cy="4572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627" y="1396926"/>
            <a:ext cx="7688747" cy="4335702"/>
          </a:xfrm>
          <a:prstGeom prst="rect">
            <a:avLst/>
          </a:prstGeom>
        </p:spPr>
      </p:pic>
      <p:sp>
        <p:nvSpPr>
          <p:cNvPr id="8" name="Title 1"/>
          <p:cNvSpPr txBox="1">
            <a:spLocks/>
          </p:cNvSpPr>
          <p:nvPr/>
        </p:nvSpPr>
        <p:spPr>
          <a:xfrm>
            <a:off x="8888506" y="6110661"/>
            <a:ext cx="3303494" cy="5187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latin typeface="Raleway" pitchFamily="2" charset="0"/>
                <a:ea typeface="Raleway" pitchFamily="2" charset="0"/>
              </a:rPr>
              <a:t>thenounproject.com</a:t>
            </a:r>
            <a:endParaRPr lang="en-US" sz="2400" dirty="0">
              <a:latin typeface="Raleway" pitchFamily="2" charset="0"/>
              <a:ea typeface="Raleway" pitchFamily="2" charset="0"/>
            </a:endParaRPr>
          </a:p>
        </p:txBody>
      </p:sp>
    </p:spTree>
    <p:extLst>
      <p:ext uri="{BB962C8B-B14F-4D97-AF65-F5344CB8AC3E}">
        <p14:creationId xmlns:p14="http://schemas.microsoft.com/office/powerpoint/2010/main" val="399079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79378"/>
            <a:ext cx="10515600" cy="3675806"/>
          </a:xfrm>
        </p:spPr>
        <p:txBody>
          <a:bodyPr>
            <a:normAutofit/>
          </a:bodyPr>
          <a:lstStyle/>
          <a:p>
            <a:pPr marL="0" indent="0" algn="ctr">
              <a:buNone/>
            </a:pPr>
            <a:r>
              <a:rPr lang="en-US" sz="4800" dirty="0" smtClean="0">
                <a:solidFill>
                  <a:schemeClr val="tx1">
                    <a:lumMod val="75000"/>
                    <a:lumOff val="25000"/>
                  </a:schemeClr>
                </a:solidFill>
                <a:latin typeface="Georgia" panose="02040502050405020303" pitchFamily="18" charset="0"/>
              </a:rPr>
              <a:t>(it’s in the eye of the beholder)</a:t>
            </a:r>
            <a:endParaRPr lang="en-US" sz="4800"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2611667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225022"/>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smtClean="0">
                <a:solidFill>
                  <a:srgbClr val="8F09E1"/>
                </a:solidFill>
                <a:latin typeface="Raleway" pitchFamily="2" charset="0"/>
                <a:ea typeface="Raleway" pitchFamily="2" charset="0"/>
              </a:rPr>
              <a:t>Key Concepts</a:t>
            </a:r>
          </a:p>
        </p:txBody>
      </p:sp>
      <p:sp>
        <p:nvSpPr>
          <p:cNvPr id="3" name="Content Placeholder 2"/>
          <p:cNvSpPr txBox="1">
            <a:spLocks/>
          </p:cNvSpPr>
          <p:nvPr/>
        </p:nvSpPr>
        <p:spPr>
          <a:xfrm>
            <a:off x="1685361" y="3079378"/>
            <a:ext cx="10515600" cy="367580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solidFill>
                  <a:schemeClr val="tx1">
                    <a:lumMod val="75000"/>
                    <a:lumOff val="25000"/>
                  </a:schemeClr>
                </a:solidFill>
                <a:latin typeface="Georgia" panose="02040502050405020303" pitchFamily="18" charset="0"/>
              </a:rPr>
              <a:t>(color)</a:t>
            </a:r>
          </a:p>
          <a:p>
            <a:pPr marL="0" indent="0">
              <a:buFont typeface="Arial" panose="020B0604020202020204" pitchFamily="34" charset="0"/>
              <a:buNone/>
            </a:pPr>
            <a:r>
              <a:rPr lang="en-US" sz="3600" dirty="0" smtClean="0">
                <a:solidFill>
                  <a:schemeClr val="tx1">
                    <a:lumMod val="75000"/>
                    <a:lumOff val="25000"/>
                  </a:schemeClr>
                </a:solidFill>
                <a:latin typeface="Georgia" panose="02040502050405020303" pitchFamily="18" charset="0"/>
              </a:rPr>
              <a:t>grids and alignment</a:t>
            </a:r>
          </a:p>
          <a:p>
            <a:pPr marL="0" indent="0">
              <a:buFont typeface="Arial" panose="020B0604020202020204" pitchFamily="34" charset="0"/>
              <a:buNone/>
            </a:pPr>
            <a:r>
              <a:rPr lang="en-US" sz="3600" dirty="0" smtClean="0">
                <a:solidFill>
                  <a:schemeClr val="tx1">
                    <a:lumMod val="75000"/>
                    <a:lumOff val="25000"/>
                  </a:schemeClr>
                </a:solidFill>
                <a:latin typeface="Georgia" panose="02040502050405020303" pitchFamily="18" charset="0"/>
              </a:rPr>
              <a:t>typography</a:t>
            </a:r>
          </a:p>
          <a:p>
            <a:pPr marL="0" indent="0">
              <a:buFont typeface="Arial" panose="020B0604020202020204" pitchFamily="34" charset="0"/>
              <a:buNone/>
            </a:pPr>
            <a:r>
              <a:rPr lang="en-US" sz="3600" dirty="0" smtClean="0">
                <a:solidFill>
                  <a:schemeClr val="tx1">
                    <a:lumMod val="75000"/>
                    <a:lumOff val="25000"/>
                  </a:schemeClr>
                </a:solidFill>
                <a:latin typeface="Georgia" panose="02040502050405020303" pitchFamily="18" charset="0"/>
              </a:rPr>
              <a:t>depth</a:t>
            </a:r>
          </a:p>
          <a:p>
            <a:pPr marL="0" indent="0">
              <a:buFont typeface="Arial" panose="020B0604020202020204" pitchFamily="34" charset="0"/>
              <a:buNone/>
            </a:pPr>
            <a:r>
              <a:rPr lang="en-US" sz="3600" dirty="0" smtClean="0">
                <a:solidFill>
                  <a:schemeClr val="tx1">
                    <a:lumMod val="75000"/>
                    <a:lumOff val="25000"/>
                  </a:schemeClr>
                </a:solidFill>
                <a:latin typeface="Georgia" panose="02040502050405020303" pitchFamily="18" charset="0"/>
              </a:rPr>
              <a:t>texture</a:t>
            </a:r>
          </a:p>
          <a:p>
            <a:pPr marL="0" indent="0">
              <a:buFont typeface="Arial" panose="020B0604020202020204" pitchFamily="34" charset="0"/>
              <a:buNone/>
            </a:pPr>
            <a:r>
              <a:rPr lang="en-US" sz="3600" dirty="0" smtClean="0">
                <a:solidFill>
                  <a:schemeClr val="tx1">
                    <a:lumMod val="75000"/>
                    <a:lumOff val="25000"/>
                  </a:schemeClr>
                </a:solidFill>
                <a:latin typeface="Georgia" panose="02040502050405020303" pitchFamily="18" charset="0"/>
              </a:rPr>
              <a:t>iconography</a:t>
            </a:r>
            <a:endParaRPr lang="en-US" sz="3600"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1017853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21412"/>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tx1">
                    <a:lumMod val="75000"/>
                    <a:lumOff val="25000"/>
                  </a:schemeClr>
                </a:solidFill>
                <a:latin typeface="Raleway" pitchFamily="2" charset="0"/>
                <a:ea typeface="Raleway" pitchFamily="2" charset="0"/>
              </a:rPr>
              <a:t>grids and alignment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941" y="1271405"/>
            <a:ext cx="6370116" cy="4879964"/>
          </a:xfrm>
          <a:prstGeom prst="rect">
            <a:avLst/>
          </a:prstGeom>
        </p:spPr>
      </p:pic>
    </p:spTree>
    <p:extLst>
      <p:ext uri="{BB962C8B-B14F-4D97-AF65-F5344CB8AC3E}">
        <p14:creationId xmlns:p14="http://schemas.microsoft.com/office/powerpoint/2010/main" val="283820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83105" y="521732"/>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tx1">
                    <a:lumMod val="75000"/>
                    <a:lumOff val="25000"/>
                  </a:schemeClr>
                </a:solidFill>
                <a:latin typeface="Raleway" pitchFamily="2" charset="0"/>
                <a:ea typeface="Raleway" pitchFamily="2" charset="0"/>
              </a:rPr>
              <a:t>What’s</a:t>
            </a:r>
          </a:p>
        </p:txBody>
      </p:sp>
      <p:sp>
        <p:nvSpPr>
          <p:cNvPr id="4" name="Title 1"/>
          <p:cNvSpPr txBox="1">
            <a:spLocks/>
          </p:cNvSpPr>
          <p:nvPr/>
        </p:nvSpPr>
        <p:spPr>
          <a:xfrm>
            <a:off x="3715870" y="1427164"/>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rgbClr val="8F09E1"/>
                </a:solidFill>
                <a:latin typeface="Raleway" pitchFamily="2" charset="0"/>
                <a:ea typeface="Raleway" pitchFamily="2" charset="0"/>
              </a:rPr>
              <a:t>wrong</a:t>
            </a:r>
          </a:p>
        </p:txBody>
      </p:sp>
      <p:sp>
        <p:nvSpPr>
          <p:cNvPr id="5" name="Title 1"/>
          <p:cNvSpPr txBox="1">
            <a:spLocks/>
          </p:cNvSpPr>
          <p:nvPr/>
        </p:nvSpPr>
        <p:spPr>
          <a:xfrm>
            <a:off x="3850340" y="2225020"/>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tx1">
                    <a:lumMod val="75000"/>
                    <a:lumOff val="25000"/>
                  </a:schemeClr>
                </a:solidFill>
                <a:latin typeface="Raleway" pitchFamily="2" charset="0"/>
                <a:ea typeface="Raleway" pitchFamily="2" charset="0"/>
              </a:rPr>
              <a:t>with this?</a:t>
            </a:r>
          </a:p>
        </p:txBody>
      </p:sp>
      <p:sp>
        <p:nvSpPr>
          <p:cNvPr id="6" name="Content Placeholder 2"/>
          <p:cNvSpPr txBox="1">
            <a:spLocks/>
          </p:cNvSpPr>
          <p:nvPr/>
        </p:nvSpPr>
        <p:spPr>
          <a:xfrm>
            <a:off x="2088776" y="3079376"/>
            <a:ext cx="5844988" cy="32723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solidFill>
                  <a:schemeClr val="tx1">
                    <a:lumMod val="75000"/>
                    <a:lumOff val="25000"/>
                  </a:schemeClr>
                </a:solidFill>
                <a:latin typeface="Georgia" panose="02040502050405020303" pitchFamily="18" charset="0"/>
              </a:rPr>
              <a:t>How does alignment affect our perception of this slide? Does the design feel balanced? What captures your attention?</a:t>
            </a:r>
          </a:p>
          <a:p>
            <a:pPr marL="0" indent="0" algn="ctr">
              <a:buFont typeface="Arial" panose="020B0604020202020204" pitchFamily="34" charset="0"/>
              <a:buNone/>
            </a:pPr>
            <a:r>
              <a:rPr lang="en-US" sz="2400" i="1" dirty="0" smtClean="0">
                <a:solidFill>
                  <a:schemeClr val="tx1">
                    <a:lumMod val="75000"/>
                    <a:lumOff val="25000"/>
                  </a:schemeClr>
                </a:solidFill>
                <a:latin typeface="Georgia" panose="02040502050405020303" pitchFamily="18" charset="0"/>
              </a:rPr>
              <a:t>What would make this better?</a:t>
            </a:r>
            <a:endParaRPr lang="en-US" sz="2400" i="1"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170964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65930" y="1521293"/>
            <a:ext cx="2953871" cy="2082516"/>
            <a:chOff x="3635188" y="677258"/>
            <a:chExt cx="2953871" cy="2082516"/>
          </a:xfrm>
        </p:grpSpPr>
        <p:sp>
          <p:nvSpPr>
            <p:cNvPr id="2" name="Title 1"/>
            <p:cNvSpPr txBox="1">
              <a:spLocks/>
            </p:cNvSpPr>
            <p:nvPr/>
          </p:nvSpPr>
          <p:spPr>
            <a:xfrm>
              <a:off x="3635188" y="677258"/>
              <a:ext cx="2953871"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tx1">
                      <a:lumMod val="75000"/>
                      <a:lumOff val="25000"/>
                    </a:schemeClr>
                  </a:solidFill>
                  <a:latin typeface="Raleway" pitchFamily="2" charset="0"/>
                  <a:ea typeface="Raleway" pitchFamily="2" charset="0"/>
                </a:rPr>
                <a:t>What’s</a:t>
              </a:r>
            </a:p>
          </p:txBody>
        </p:sp>
        <p:sp>
          <p:nvSpPr>
            <p:cNvPr id="4" name="Title 1"/>
            <p:cNvSpPr txBox="1">
              <a:spLocks/>
            </p:cNvSpPr>
            <p:nvPr/>
          </p:nvSpPr>
          <p:spPr>
            <a:xfrm>
              <a:off x="3729317" y="1291338"/>
              <a:ext cx="2859742"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rgbClr val="8F09E1"/>
                  </a:solidFill>
                  <a:latin typeface="Raleway" pitchFamily="2" charset="0"/>
                  <a:ea typeface="Raleway" pitchFamily="2" charset="0"/>
                </a:rPr>
                <a:t>right</a:t>
              </a:r>
            </a:p>
          </p:txBody>
        </p:sp>
        <p:sp>
          <p:nvSpPr>
            <p:cNvPr id="5" name="Title 1"/>
            <p:cNvSpPr txBox="1">
              <a:spLocks/>
            </p:cNvSpPr>
            <p:nvPr/>
          </p:nvSpPr>
          <p:spPr>
            <a:xfrm>
              <a:off x="3729317" y="1905418"/>
              <a:ext cx="2859742"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tx1">
                      <a:lumMod val="75000"/>
                      <a:lumOff val="25000"/>
                    </a:schemeClr>
                  </a:solidFill>
                  <a:latin typeface="Raleway" pitchFamily="2" charset="0"/>
                  <a:ea typeface="Raleway" pitchFamily="2" charset="0"/>
                </a:rPr>
                <a:t>with this?</a:t>
              </a:r>
            </a:p>
          </p:txBody>
        </p:sp>
      </p:grpSp>
      <p:sp>
        <p:nvSpPr>
          <p:cNvPr id="6" name="Content Placeholder 2"/>
          <p:cNvSpPr txBox="1">
            <a:spLocks/>
          </p:cNvSpPr>
          <p:nvPr/>
        </p:nvSpPr>
        <p:spPr>
          <a:xfrm>
            <a:off x="3173506" y="3509680"/>
            <a:ext cx="6145306" cy="32723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tx1">
                    <a:lumMod val="75000"/>
                    <a:lumOff val="25000"/>
                  </a:schemeClr>
                </a:solidFill>
                <a:latin typeface="Georgia" panose="02040502050405020303" pitchFamily="18" charset="0"/>
              </a:rPr>
              <a:t>How does alignment affect our perception of this slide? Does the design feel balanced? What captures your attention?</a:t>
            </a:r>
          </a:p>
          <a:p>
            <a:pPr marL="0" indent="0">
              <a:buFont typeface="Arial" panose="020B0604020202020204" pitchFamily="34" charset="0"/>
              <a:buNone/>
            </a:pPr>
            <a:r>
              <a:rPr lang="en-US" sz="2400" i="1" dirty="0" smtClean="0">
                <a:solidFill>
                  <a:schemeClr val="tx1">
                    <a:lumMod val="75000"/>
                    <a:lumOff val="25000"/>
                  </a:schemeClr>
                </a:solidFill>
                <a:latin typeface="Georgia" panose="02040502050405020303" pitchFamily="18" charset="0"/>
              </a:rPr>
              <a:t>What would make this better?</a:t>
            </a:r>
            <a:endParaRPr lang="en-US" sz="2400" i="1"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209810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21412"/>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75000"/>
                    <a:lumOff val="25000"/>
                  </a:schemeClr>
                </a:solidFill>
                <a:latin typeface="Raleway" pitchFamily="2" charset="0"/>
                <a:ea typeface="Raleway" pitchFamily="2" charset="0"/>
              </a:rPr>
              <a:t>grids and </a:t>
            </a:r>
            <a:r>
              <a:rPr lang="en-US" sz="4800" dirty="0" smtClean="0">
                <a:solidFill>
                  <a:schemeClr val="tx1">
                    <a:lumMod val="75000"/>
                    <a:lumOff val="25000"/>
                  </a:schemeClr>
                </a:solidFill>
                <a:latin typeface="Raleway" pitchFamily="2" charset="0"/>
                <a:ea typeface="Raleway" pitchFamily="2" charset="0"/>
              </a:rPr>
              <a:t>alignment</a:t>
            </a:r>
            <a:endParaRPr lang="en-US" sz="4800" dirty="0">
              <a:solidFill>
                <a:schemeClr val="tx1">
                  <a:lumMod val="75000"/>
                  <a:lumOff val="25000"/>
                </a:schemeClr>
              </a:solidFill>
              <a:latin typeface="Raleway" pitchFamily="2" charset="0"/>
              <a:ea typeface="Raleway"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299" y="1271405"/>
            <a:ext cx="7331401" cy="4879964"/>
          </a:xfrm>
          <a:prstGeom prst="rect">
            <a:avLst/>
          </a:prstGeom>
        </p:spPr>
      </p:pic>
    </p:spTree>
    <p:extLst>
      <p:ext uri="{BB962C8B-B14F-4D97-AF65-F5344CB8AC3E}">
        <p14:creationId xmlns:p14="http://schemas.microsoft.com/office/powerpoint/2010/main" val="2953793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21412"/>
            <a:ext cx="9144000" cy="854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75000"/>
                    <a:lumOff val="25000"/>
                  </a:schemeClr>
                </a:solidFill>
                <a:latin typeface="Raleway" pitchFamily="2" charset="0"/>
                <a:ea typeface="Raleway" pitchFamily="2" charset="0"/>
              </a:rPr>
              <a:t>grids and alignment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239"/>
          <a:stretch/>
        </p:blipFill>
        <p:spPr>
          <a:xfrm>
            <a:off x="1680883" y="1294129"/>
            <a:ext cx="8830235" cy="4780729"/>
          </a:xfrm>
          <a:prstGeom prst="rect">
            <a:avLst/>
          </a:prstGeom>
        </p:spPr>
      </p:pic>
    </p:spTree>
    <p:extLst>
      <p:ext uri="{BB962C8B-B14F-4D97-AF65-F5344CB8AC3E}">
        <p14:creationId xmlns:p14="http://schemas.microsoft.com/office/powerpoint/2010/main" val="4177787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1365</Words>
  <Application>Microsoft Office PowerPoint</Application>
  <PresentationFormat>Widescreen</PresentationFormat>
  <Paragraphs>123</Paragraphs>
  <Slides>29</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Segoe UI Light</vt:lpstr>
      <vt:lpstr>Roboto Lt</vt:lpstr>
      <vt:lpstr>Arial</vt:lpstr>
      <vt:lpstr>Calibri Light</vt:lpstr>
      <vt:lpstr>Raleway</vt:lpstr>
      <vt:lpstr>Georgia</vt:lpstr>
      <vt:lpstr>Roboto</vt:lpstr>
      <vt:lpstr>Calibri</vt:lpstr>
      <vt:lpstr>Moire Light</vt:lpstr>
      <vt:lpstr>Office Theme</vt:lpstr>
      <vt:lpstr>Visual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Patterns</dc:title>
  <dc:creator>Nikki Lee</dc:creator>
  <cp:lastModifiedBy>Nikki Lee</cp:lastModifiedBy>
  <cp:revision>169</cp:revision>
  <dcterms:created xsi:type="dcterms:W3CDTF">2013-04-16T17:52:18Z</dcterms:created>
  <dcterms:modified xsi:type="dcterms:W3CDTF">2013-05-23T06:43:20Z</dcterms:modified>
</cp:coreProperties>
</file>