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sldIdLst>
    <p:sldId id="256" r:id="rId2"/>
    <p:sldId id="259" r:id="rId3"/>
    <p:sldId id="269" r:id="rId4"/>
    <p:sldId id="268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5" r:id="rId14"/>
    <p:sldId id="277" r:id="rId15"/>
    <p:sldId id="278" r:id="rId16"/>
    <p:sldId id="279" r:id="rId17"/>
    <p:sldId id="280" r:id="rId18"/>
    <p:sldId id="325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</p:sldIdLst>
  <p:sldSz cx="12192000" cy="6858000"/>
  <p:notesSz cx="6858000" cy="9144000"/>
  <p:embeddedFontLst>
    <p:embeddedFont>
      <p:font typeface="Raleway" pitchFamily="2" charset="0"/>
      <p:regular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Georgia" panose="02040502050405020303" pitchFamily="18" charset="0"/>
      <p:regular r:id="rId68"/>
      <p:bold r:id="rId69"/>
      <p:italic r:id="rId70"/>
      <p:bold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3429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B39F-F062-42DE-BF60-C9D36EEE293A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3108-CBCE-4A27-9B83-335FB3E7B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ckstarter.com/projects/thejumpshot/jumpshot-a-new-weapon-to-battle-pc-frustratio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52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- Created by David </a:t>
            </a:r>
            <a:r>
              <a:rPr lang="en-US" dirty="0" err="1" smtClean="0"/>
              <a:t>Endler</a:t>
            </a:r>
            <a:r>
              <a:rPr lang="en-US" dirty="0" smtClean="0"/>
              <a:t> and </a:t>
            </a:r>
            <a:r>
              <a:rPr lang="en-US" dirty="0" err="1" smtClean="0"/>
              <a:t>Pedram</a:t>
            </a:r>
            <a:r>
              <a:rPr lang="en-US" dirty="0" smtClean="0"/>
              <a:t> </a:t>
            </a:r>
            <a:r>
              <a:rPr lang="en-US" dirty="0" err="1" smtClean="0"/>
              <a:t>Amini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 smtClean="0"/>
              <a:t>- 10+ years work experience in Computer Security</a:t>
            </a:r>
          </a:p>
          <a:p>
            <a:pPr fontAlgn="base"/>
            <a:r>
              <a:rPr lang="en-US" dirty="0" smtClean="0"/>
              <a:t>- A pair of nerds who left their day jobs and founded </a:t>
            </a:r>
            <a:r>
              <a:rPr lang="en-US" dirty="0" err="1" smtClean="0"/>
              <a:t>Jumpshot</a:t>
            </a:r>
            <a:r>
              <a:rPr lang="en-US" dirty="0" smtClean="0"/>
              <a:t> for a totally selfish reason. They were exhausted being PC consultants for our family and friends. </a:t>
            </a:r>
          </a:p>
          <a:p>
            <a:r>
              <a:rPr lang="en-US" dirty="0" smtClean="0"/>
              <a:t>- Funded through </a:t>
            </a:r>
            <a:r>
              <a:rPr lang="en-US" dirty="0" err="1" smtClean="0"/>
              <a:t>Kickstarter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http://www.kickstarter.com/projects/thejumpshot/jumpshot-a-new-weapon-to-battle-pc-frustration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Raised $162,500 (Goal: $25,000)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3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Jumpshot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no "core" target audience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 our testing on first time users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ranged from novice to advanced PC users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 split between men and women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Our testing consisted of 3 main sections: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Open-ended exploration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Jumpshot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Verbally administered Semantic Differential Scales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Semi-structured interview and wrap-up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4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Our testing consisted of 3 main sections: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Open-ended exploration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Jumpshot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Verbally administered Semantic Differential Scales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Semi-structured interview and wrap-up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7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Our testing consisted of 3 main sections: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Open-ended exploration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Jumpshot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Verbally administered Semantic Differential Scales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Semi-structured interview and wrap-up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35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13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3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ONE participant</a:t>
            </a:r>
            <a:r>
              <a:rPr lang="en-US" baseline="0" dirty="0" smtClean="0"/>
              <a:t> experienced a critical incident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7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Web browser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Cute characters and visual design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of humor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48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4/6 participants</a:t>
            </a:r>
            <a:r>
              <a:rPr lang="en-US" baseline="0" dirty="0" smtClean="0"/>
              <a:t> could imagine running </a:t>
            </a:r>
            <a:r>
              <a:rPr lang="en-US" baseline="0" dirty="0" err="1" smtClean="0"/>
              <a:t>Jumpshot</a:t>
            </a:r>
            <a:r>
              <a:rPr lang="en-US" baseline="0" dirty="0" smtClean="0"/>
              <a:t> again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participants could either imagine using </a:t>
            </a:r>
            <a:r>
              <a:rPr lang="en-US" baseline="0" dirty="0" err="1" smtClean="0"/>
              <a:t>Jumpshot</a:t>
            </a:r>
            <a:r>
              <a:rPr lang="en-US" baseline="0" dirty="0" smtClean="0"/>
              <a:t> themselves or giving it to someone they knew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8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Participants didn’t know get</a:t>
            </a:r>
            <a:r>
              <a:rPr lang="en-US" baseline="0" dirty="0" smtClean="0"/>
              <a:t> that </a:t>
            </a:r>
            <a:r>
              <a:rPr lang="en-US" dirty="0" smtClean="0"/>
              <a:t>they</a:t>
            </a:r>
            <a:r>
              <a:rPr lang="en-US" baseline="0" dirty="0" smtClean="0"/>
              <a:t> needed to restart their computer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Didn’t understand why internet connection was needed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Weren’t sure what it was going to do to their computer or how long it would 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5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6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Central Recommendation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 better!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Jumpshot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great potential, but users are likely to have trouble trusting it and understanding its value unless it does a better job of communicating.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05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Recommendation: Set Expectations Up Front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Provide a basic explanation of purpose, functions, and time investment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PC is restarted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Disclose any privacy concerns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Indicate the possibility of reversal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Ask permission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88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Recommendation: Provide Details During the Process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Give a better estimate of remaining time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Describe each minion’s job with more facts and less fluff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Convey the value of the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61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Recommendation: Provide Details After the Process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Demonstrate the value of the product with more explanation of what was done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Reassure the user with the possibility of reversal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75BC-1399-41B5-9F23-1FA7C99932A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2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7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3108-CBCE-4A27-9B83-335FB3E7BD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3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6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CAE2-659D-4B8D-ABCE-39ABD302CC67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42F4-3C19-4E4F-A819-E501099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785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 pitchFamily="2" charset="0"/>
                <a:ea typeface="Raleway" pitchFamily="2" charset="0"/>
              </a:rPr>
              <a:t>Usability Testing</a:t>
            </a:r>
            <a:endParaRPr lang="en-US" dirty="0">
              <a:latin typeface="Raleway" pitchFamily="2" charset="0"/>
              <a:ea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9378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Don’t abuse </a:t>
            </a:r>
            <a:r>
              <a:rPr lang="en-US" sz="4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statistics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9378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Look at </a:t>
            </a:r>
            <a:r>
              <a:rPr lang="en-US" sz="4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internal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&amp;</a:t>
            </a:r>
            <a:r>
              <a:rPr lang="en-US" sz="4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external validity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3218" y="2166542"/>
            <a:ext cx="10905564" cy="25249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Raleway" pitchFamily="2" charset="0"/>
                <a:ea typeface="Raleway" pitchFamily="2" charset="0"/>
              </a:rPr>
              <a:t>Things to think about when doing usability testing</a:t>
            </a:r>
          </a:p>
        </p:txBody>
      </p:sp>
    </p:spTree>
    <p:extLst>
      <p:ext uri="{BB962C8B-B14F-4D97-AF65-F5344CB8AC3E}">
        <p14:creationId xmlns:p14="http://schemas.microsoft.com/office/powerpoint/2010/main" val="13735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Moderation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eep everything on track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make sure participants are comfortable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prompt thinking aloud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run post-hoc interview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Participants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nobody agrees completely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5-12 is most common for formative studies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up to 50-100 for summative studies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representative of target users</a:t>
            </a:r>
          </a:p>
        </p:txBody>
      </p:sp>
    </p:spTree>
    <p:extLst>
      <p:ext uri="{BB962C8B-B14F-4D97-AF65-F5344CB8AC3E}">
        <p14:creationId xmlns:p14="http://schemas.microsoft.com/office/powerpoint/2010/main" val="183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Measures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success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time-on-task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errors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scales (Likert, Semantic Differential)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open-ended interview</a:t>
            </a:r>
          </a:p>
        </p:txBody>
      </p:sp>
    </p:spTree>
    <p:extLst>
      <p:ext uri="{BB962C8B-B14F-4D97-AF65-F5344CB8AC3E}">
        <p14:creationId xmlns:p14="http://schemas.microsoft.com/office/powerpoint/2010/main" val="18317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Test Format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task-based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alpha/beta trials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A/B testing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analytics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card-sorting</a:t>
            </a:r>
          </a:p>
        </p:txBody>
      </p:sp>
    </p:spTree>
    <p:extLst>
      <p:ext uri="{BB962C8B-B14F-4D97-AF65-F5344CB8AC3E}">
        <p14:creationId xmlns:p14="http://schemas.microsoft.com/office/powerpoint/2010/main" val="35851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25022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Test Location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5361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automated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remote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in-home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onsite</a:t>
            </a:r>
          </a:p>
        </p:txBody>
      </p:sp>
    </p:spTree>
    <p:extLst>
      <p:ext uri="{BB962C8B-B14F-4D97-AF65-F5344CB8AC3E}">
        <p14:creationId xmlns:p14="http://schemas.microsoft.com/office/powerpoint/2010/main" val="9181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3079378"/>
            <a:ext cx="10515600" cy="3675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Let’s look at an example of a </a:t>
            </a:r>
            <a:r>
              <a:rPr lang="en-US" sz="4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qualitative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usability test.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0" y="667872"/>
            <a:ext cx="11427120" cy="54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9378"/>
            <a:ext cx="10515600" cy="367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What is </a:t>
            </a:r>
            <a:r>
              <a:rPr lang="en-US" sz="4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usability testing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for?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Sparsh</a:t>
            </a:r>
            <a:r>
              <a:rPr lang="en-US" dirty="0" smtClean="0"/>
              <a:t> </a:t>
            </a:r>
            <a:r>
              <a:rPr lang="en-US" dirty="0"/>
              <a:t>Agarwal </a:t>
            </a:r>
            <a:r>
              <a:rPr lang="en-US" dirty="0" smtClean="0"/>
              <a:t>(UCD Certificate, Bing)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Nikki Lee (MS HCDE)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Tristan Plank (MS HCDE)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William </a:t>
            </a:r>
            <a:r>
              <a:rPr lang="en-US" dirty="0"/>
              <a:t>Van </a:t>
            </a:r>
            <a:r>
              <a:rPr lang="en-US" dirty="0" err="1" smtClean="0"/>
              <a:t>Hecke</a:t>
            </a:r>
            <a:r>
              <a:rPr lang="en-US" dirty="0" smtClean="0"/>
              <a:t> (MS HCDE, Omni)</a:t>
            </a:r>
          </a:p>
        </p:txBody>
      </p:sp>
    </p:spTree>
    <p:extLst>
      <p:ext uri="{BB962C8B-B14F-4D97-AF65-F5344CB8AC3E}">
        <p14:creationId xmlns:p14="http://schemas.microsoft.com/office/powerpoint/2010/main" val="6473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1"/>
          <a:stretch/>
        </p:blipFill>
        <p:spPr>
          <a:xfrm>
            <a:off x="0" y="-247650"/>
            <a:ext cx="12192000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1388"/>
            <a:ext cx="10515600" cy="2435225"/>
          </a:xfrm>
        </p:spPr>
        <p:txBody>
          <a:bodyPr>
            <a:normAutofit/>
          </a:bodyPr>
          <a:lstStyle/>
          <a:p>
            <a:r>
              <a:rPr lang="en-US" dirty="0" err="1"/>
              <a:t>Jumpshot</a:t>
            </a:r>
            <a:r>
              <a:rPr lang="en-US" dirty="0"/>
              <a:t> is a fully automated solution for solving PC frustration.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FAD"/>
                </a:solidFill>
              </a:rPr>
              <a:t>User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Effortless to use, conversational feedback and a social game based on earning Karma.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User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Effortless to use, conversational feedback and a social game based on earning Karma.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68558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8FAD"/>
                </a:solidFill>
              </a:rPr>
              <a:t>Sandboxed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965" y="3068558"/>
            <a:ext cx="715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 smtClean="0"/>
              <a:t>Jumpshot</a:t>
            </a:r>
            <a:r>
              <a:rPr lang="en-US" sz="2400" dirty="0" smtClean="0"/>
              <a:t> “sedates” </a:t>
            </a:r>
            <a:r>
              <a:rPr lang="en-US" sz="2400" dirty="0"/>
              <a:t>your PC before beginning our work. This allows </a:t>
            </a:r>
            <a:r>
              <a:rPr lang="en-US" sz="2400" dirty="0" smtClean="0"/>
              <a:t>the </a:t>
            </a:r>
            <a:r>
              <a:rPr lang="en-US" sz="2400" dirty="0"/>
              <a:t>software to run without interference from viruses.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User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Effortless to use, conversational feedback and a social game based on earning Karma.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68558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Sandboxed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965" y="3068558"/>
            <a:ext cx="715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Jumpshot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“sedates”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your PC before beginning our work. This allows our software to run without interference from viruses.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403824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8FAD"/>
                </a:solidFill>
              </a:rPr>
              <a:t>Crowd-driven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9965" y="4403824"/>
            <a:ext cx="715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/>
              <a:t>Jumpshot</a:t>
            </a:r>
            <a:r>
              <a:rPr lang="en-US" sz="2400" dirty="0"/>
              <a:t> gets smarter every time someone uses it.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10" y="110918"/>
            <a:ext cx="6669181" cy="66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512808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formative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latin typeface="Raleway" pitchFamily="2" charset="0"/>
                <a:ea typeface="Raleway" pitchFamily="2" charset="0"/>
              </a:rPr>
              <a:t>vs.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summative</a:t>
            </a:r>
          </a:p>
        </p:txBody>
      </p:sp>
    </p:spTree>
    <p:extLst>
      <p:ext uri="{BB962C8B-B14F-4D97-AF65-F5344CB8AC3E}">
        <p14:creationId xmlns:p14="http://schemas.microsoft.com/office/powerpoint/2010/main" val="2711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FAD"/>
                </a:solidFill>
              </a:rPr>
              <a:t>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well do users understand the information that </a:t>
            </a:r>
            <a:r>
              <a:rPr lang="en-US" sz="2400" dirty="0" err="1"/>
              <a:t>Jumpshot</a:t>
            </a:r>
            <a:r>
              <a:rPr lang="en-US" sz="2400" dirty="0"/>
              <a:t> provides during the cleaning process?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well do users understand the information that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Jumpshot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provides during the cleaning process?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68558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8FAD"/>
                </a:solidFill>
              </a:rPr>
              <a:t>Expectation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965" y="3068558"/>
            <a:ext cx="715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expectations do users have of the </a:t>
            </a:r>
            <a:r>
              <a:rPr lang="en-US" sz="2400" dirty="0" err="1"/>
              <a:t>Jumpshot</a:t>
            </a:r>
            <a:r>
              <a:rPr lang="en-US" sz="2400" dirty="0"/>
              <a:t> </a:t>
            </a:r>
            <a:r>
              <a:rPr lang="en-US" sz="2400" dirty="0" smtClean="0"/>
              <a:t>process?</a:t>
            </a:r>
          </a:p>
          <a:p>
            <a:r>
              <a:rPr lang="en-US" sz="2400" dirty="0" smtClean="0"/>
              <a:t>Are </a:t>
            </a:r>
            <a:r>
              <a:rPr lang="en-US" sz="2400" dirty="0"/>
              <a:t>these expectations met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well do users understand the information that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Jumpshot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provides during the cleaning process?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68558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Expectation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965" y="3068558"/>
            <a:ext cx="715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expectations do users have of the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Jumpshot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process?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Are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these expectations met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403824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8FAD"/>
                </a:solidFill>
              </a:rPr>
              <a:t>Satisfaction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9965" y="4403824"/>
            <a:ext cx="7153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satisfied are users with the information that </a:t>
            </a:r>
            <a:r>
              <a:rPr lang="en-US" sz="2400" dirty="0" err="1"/>
              <a:t>Jumpshot</a:t>
            </a:r>
            <a:r>
              <a:rPr lang="en-US" sz="2400" dirty="0"/>
              <a:t> provides during the cleaning </a:t>
            </a:r>
            <a:r>
              <a:rPr lang="en-US" sz="2400" dirty="0" smtClean="0"/>
              <a:t>process?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positively do users view the experience of using </a:t>
            </a:r>
            <a:r>
              <a:rPr lang="en-US" sz="2400" dirty="0" err="1" smtClean="0"/>
              <a:t>Jumpshot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Do </a:t>
            </a:r>
            <a:r>
              <a:rPr lang="en-US" sz="2400" dirty="0"/>
              <a:t>they feel the software is trustworthy?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" b="21336"/>
          <a:stretch/>
        </p:blipFill>
        <p:spPr>
          <a:xfrm>
            <a:off x="0" y="0"/>
            <a:ext cx="123063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FAD"/>
                </a:solidFill>
              </a:rPr>
              <a:t>Exploration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Open-ended exploration of the </a:t>
            </a:r>
            <a:r>
              <a:rPr lang="en-US" sz="2400" dirty="0" err="1" smtClean="0"/>
              <a:t>Jumpshot</a:t>
            </a:r>
            <a:r>
              <a:rPr lang="en-US" sz="2400" dirty="0" smtClean="0"/>
              <a:t> process.</a:t>
            </a:r>
            <a:endParaRPr lang="en-US" sz="2400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Exploration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Open-ended exploration of the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Jumpshot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process.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68558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8FAD"/>
                </a:solidFill>
              </a:rPr>
              <a:t>QUANT 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965" y="3068558"/>
            <a:ext cx="7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Semantic Differential Scale (verbally administered)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10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Exploration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965" y="1825625"/>
            <a:ext cx="7153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Open-ended exploration of the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Jumpshot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process.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68558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QUANT 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965" y="3068558"/>
            <a:ext cx="7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Semantic Differential Scale (verbally administered)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403824"/>
            <a:ext cx="3361765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8FAD"/>
                </a:solidFill>
              </a:rPr>
              <a:t>QUAL feedback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9965" y="4403824"/>
            <a:ext cx="7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Semi-structured Interview and 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512808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formative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latin typeface="Raleway" pitchFamily="2" charset="0"/>
                <a:ea typeface="Raleway" pitchFamily="2" charset="0"/>
              </a:rPr>
              <a:t>vs.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summative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734671" y="1142998"/>
            <a:ext cx="4464423" cy="1976718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59103" y="1281813"/>
            <a:ext cx="4155141" cy="16496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 iteratively improving an in-progress design</a:t>
            </a:r>
            <a:endParaRPr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Audio Recordings</a:t>
            </a:r>
          </a:p>
        </p:txBody>
      </p:sp>
    </p:spTree>
    <p:extLst>
      <p:ext uri="{BB962C8B-B14F-4D97-AF65-F5344CB8AC3E}">
        <p14:creationId xmlns:p14="http://schemas.microsoft.com/office/powerpoint/2010/main" val="36499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Audio Recordings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42672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5402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Audio Recordings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482869"/>
            <a:ext cx="68961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Semantic Differential Scale responses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42672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2717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1765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Audio Recordings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482869"/>
            <a:ext cx="68961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Semantic Differential Scale responses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42672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311491"/>
            <a:ext cx="42672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Interview responses</a:t>
            </a:r>
          </a:p>
        </p:txBody>
      </p:sp>
    </p:spTree>
    <p:extLst>
      <p:ext uri="{BB962C8B-B14F-4D97-AF65-F5344CB8AC3E}">
        <p14:creationId xmlns:p14="http://schemas.microsoft.com/office/powerpoint/2010/main" val="23036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1388"/>
            <a:ext cx="10515600" cy="2435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did we learn?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5400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 err="1" smtClean="0"/>
              <a:t>Jumpshot</a:t>
            </a:r>
            <a:r>
              <a:rPr lang="en-US" dirty="0" smtClean="0"/>
              <a:t> was effortless for most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658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5400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Jumpshot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was effortless for most participants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105156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Fine touches went over well</a:t>
            </a:r>
          </a:p>
        </p:txBody>
      </p:sp>
    </p:spTree>
    <p:extLst>
      <p:ext uri="{BB962C8B-B14F-4D97-AF65-F5344CB8AC3E}">
        <p14:creationId xmlns:p14="http://schemas.microsoft.com/office/powerpoint/2010/main" val="15419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1388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“this is actually pretty convenient” (P4)</a:t>
            </a:r>
          </a:p>
        </p:txBody>
      </p:sp>
    </p:spTree>
    <p:extLst>
      <p:ext uri="{BB962C8B-B14F-4D97-AF65-F5344CB8AC3E}">
        <p14:creationId xmlns:p14="http://schemas.microsoft.com/office/powerpoint/2010/main" val="619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1388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“this is actually pretty convenient” (P4)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227388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“that’s funny!” (P3)</a:t>
            </a:r>
          </a:p>
        </p:txBody>
      </p:sp>
    </p:spTree>
    <p:extLst>
      <p:ext uri="{BB962C8B-B14F-4D97-AF65-F5344CB8AC3E}">
        <p14:creationId xmlns:p14="http://schemas.microsoft.com/office/powerpoint/2010/main" val="3247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11388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“this is actually pretty convenient” (P4)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227388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“that’s funny!” (P3)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243388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“all the characters really make sense” (P1)</a:t>
            </a:r>
          </a:p>
        </p:txBody>
      </p:sp>
    </p:spTree>
    <p:extLst>
      <p:ext uri="{BB962C8B-B14F-4D97-AF65-F5344CB8AC3E}">
        <p14:creationId xmlns:p14="http://schemas.microsoft.com/office/powerpoint/2010/main" val="3130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512808"/>
            <a:ext cx="9144000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formative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latin typeface="Raleway" pitchFamily="2" charset="0"/>
                <a:ea typeface="Raleway" pitchFamily="2" charset="0"/>
              </a:rPr>
              <a:t>vs.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summative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5983941" y="1142998"/>
            <a:ext cx="4464423" cy="1976718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33562" y="1281813"/>
            <a:ext cx="4155141" cy="16496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 benchmarking the success of a completed design</a:t>
            </a:r>
            <a:endParaRPr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5400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Jumpshot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was effortless for most participants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105156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Fine touches went over well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437818"/>
            <a:ext cx="105156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People saw huge potential in the product</a:t>
            </a:r>
          </a:p>
        </p:txBody>
      </p:sp>
    </p:spTree>
    <p:extLst>
      <p:ext uri="{BB962C8B-B14F-4D97-AF65-F5344CB8AC3E}">
        <p14:creationId xmlns:p14="http://schemas.microsoft.com/office/powerpoint/2010/main" val="21186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5400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Nobody knew what to expect from the process</a:t>
            </a:r>
          </a:p>
        </p:txBody>
      </p:sp>
    </p:spTree>
    <p:extLst>
      <p:ext uri="{BB962C8B-B14F-4D97-AF65-F5344CB8AC3E}">
        <p14:creationId xmlns:p14="http://schemas.microsoft.com/office/powerpoint/2010/main" val="1799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5400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Nobody knew what to expect from the process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105156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It was hard to understand what </a:t>
            </a:r>
            <a:r>
              <a:rPr lang="en-US" dirty="0" err="1" smtClean="0"/>
              <a:t>Jumpshot</a:t>
            </a:r>
            <a:r>
              <a:rPr lang="en-US" dirty="0" smtClean="0"/>
              <a:t> was doing</a:t>
            </a:r>
          </a:p>
        </p:txBody>
      </p:sp>
    </p:spTree>
    <p:extLst>
      <p:ext uri="{BB962C8B-B14F-4D97-AF65-F5344CB8AC3E}">
        <p14:creationId xmlns:p14="http://schemas.microsoft.com/office/powerpoint/2010/main" val="21221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045137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“what exactly did it do?” (P3)</a:t>
            </a:r>
          </a:p>
        </p:txBody>
      </p:sp>
    </p:spTree>
    <p:extLst>
      <p:ext uri="{BB962C8B-B14F-4D97-AF65-F5344CB8AC3E}">
        <p14:creationId xmlns:p14="http://schemas.microsoft.com/office/powerpoint/2010/main" val="37776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045137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“what exactly did it do?” (P3)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061137"/>
            <a:ext cx="10515600" cy="124485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“[there is] too much information and simultaneously not enough” (P6)</a:t>
            </a:r>
          </a:p>
        </p:txBody>
      </p:sp>
    </p:spTree>
    <p:extLst>
      <p:ext uri="{BB962C8B-B14F-4D97-AF65-F5344CB8AC3E}">
        <p14:creationId xmlns:p14="http://schemas.microsoft.com/office/powerpoint/2010/main" val="36809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045137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“what exactly did it do?” (P3)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061137"/>
            <a:ext cx="10515600" cy="124485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“[there is] too much information and simultaneously not enough” (P6)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654717"/>
            <a:ext cx="10515600" cy="667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“this is very vague” (P4)</a:t>
            </a:r>
          </a:p>
        </p:txBody>
      </p:sp>
    </p:spTree>
    <p:extLst>
      <p:ext uri="{BB962C8B-B14F-4D97-AF65-F5344CB8AC3E}">
        <p14:creationId xmlns:p14="http://schemas.microsoft.com/office/powerpoint/2010/main" val="15237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5400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Nobody knew what to expect from the process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105156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It was hard to understand what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Jumpshot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was doing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482869"/>
            <a:ext cx="10185400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Participants had a hard time trusting </a:t>
            </a:r>
            <a:r>
              <a:rPr lang="en-US" dirty="0" err="1" smtClean="0"/>
              <a:t>Jumpshot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32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1388"/>
            <a:ext cx="10515600" cy="2435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“I mean, I was kind of upset with the program </a:t>
            </a:r>
            <a:r>
              <a:rPr lang="en-US" dirty="0" smtClean="0"/>
              <a:t>the whole time</a:t>
            </a:r>
            <a:r>
              <a:rPr lang="en-US" dirty="0" smtClean="0">
                <a:solidFill>
                  <a:schemeClr val="tx1"/>
                </a:solidFill>
              </a:rPr>
              <a:t>” (P6)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1388"/>
            <a:ext cx="10515600" cy="2435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solution: better communication!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1451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Set expectations up front</a:t>
            </a:r>
          </a:p>
        </p:txBody>
      </p:sp>
    </p:spTree>
    <p:extLst>
      <p:ext uri="{BB962C8B-B14F-4D97-AF65-F5344CB8AC3E}">
        <p14:creationId xmlns:p14="http://schemas.microsoft.com/office/powerpoint/2010/main" val="11754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3218" y="2166542"/>
            <a:ext cx="10905564" cy="25249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Raleway" pitchFamily="2" charset="0"/>
                <a:ea typeface="Raleway" pitchFamily="2" charset="0"/>
              </a:rPr>
              <a:t>Usability Evaluation Considered Harmful (Some of the Time)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0" y="3782963"/>
            <a:ext cx="5334000" cy="90849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Greenberg and Buxton, ‘08</a:t>
            </a:r>
          </a:p>
        </p:txBody>
      </p:sp>
    </p:spTree>
    <p:extLst>
      <p:ext uri="{BB962C8B-B14F-4D97-AF65-F5344CB8AC3E}">
        <p14:creationId xmlns:p14="http://schemas.microsoft.com/office/powerpoint/2010/main" val="2718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1451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Set expectations up front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8222672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Provide details during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34684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1451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Set expectations up front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482869"/>
            <a:ext cx="8222672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Provide details after the process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654247"/>
            <a:ext cx="8222672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Provide details during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20621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8" y="1585247"/>
            <a:ext cx="5076825" cy="28479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876404"/>
            <a:ext cx="10515600" cy="24352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506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6871" y="3512808"/>
            <a:ext cx="11618259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usability testing </a:t>
            </a:r>
            <a:r>
              <a:rPr lang="en-US" sz="6000" dirty="0" smtClean="0">
                <a:latin typeface="Raleway" pitchFamily="2" charset="0"/>
                <a:ea typeface="Raleway" pitchFamily="2" charset="0"/>
              </a:rPr>
              <a:t>!=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hard science</a:t>
            </a:r>
          </a:p>
        </p:txBody>
      </p:sp>
    </p:spTree>
    <p:extLst>
      <p:ext uri="{BB962C8B-B14F-4D97-AF65-F5344CB8AC3E}">
        <p14:creationId xmlns:p14="http://schemas.microsoft.com/office/powerpoint/2010/main" val="3669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6871" y="3512808"/>
            <a:ext cx="11618259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usability testing </a:t>
            </a:r>
            <a:r>
              <a:rPr lang="en-US" sz="6000" dirty="0" smtClean="0">
                <a:latin typeface="Raleway" pitchFamily="2" charset="0"/>
                <a:ea typeface="Raleway" pitchFamily="2" charset="0"/>
              </a:rPr>
              <a:t>!=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hard science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1734671" y="1142998"/>
            <a:ext cx="4464423" cy="1976718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5315" y="1281813"/>
            <a:ext cx="4155141" cy="16496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often subjective measurement of abstract metrics</a:t>
            </a:r>
            <a:endParaRPr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6871" y="3512808"/>
            <a:ext cx="11618259" cy="854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usability testing </a:t>
            </a:r>
            <a:r>
              <a:rPr lang="en-US" sz="6000" dirty="0" smtClean="0">
                <a:latin typeface="Raleway" pitchFamily="2" charset="0"/>
                <a:ea typeface="Raleway" pitchFamily="2" charset="0"/>
              </a:rPr>
              <a:t>!=</a:t>
            </a:r>
            <a:r>
              <a:rPr lang="en-US" sz="6000" dirty="0" smtClean="0">
                <a:solidFill>
                  <a:srgbClr val="00B0F0"/>
                </a:solidFill>
                <a:latin typeface="Raleway" pitchFamily="2" charset="0"/>
                <a:ea typeface="Raleway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Raleway" pitchFamily="2" charset="0"/>
                <a:ea typeface="Raleway" pitchFamily="2" charset="0"/>
              </a:rPr>
              <a:t>hard science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983941" y="1142998"/>
            <a:ext cx="4464423" cy="1976718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94926" y="1281813"/>
            <a:ext cx="4155141" cy="16496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strictly controlled exploration to discover </a:t>
            </a:r>
            <a:r>
              <a:rPr lang="en-US" sz="4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facts</a:t>
            </a:r>
            <a:endParaRPr lang="en-US" sz="4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1082</Words>
  <Application>Microsoft Office PowerPoint</Application>
  <PresentationFormat>Widescreen</PresentationFormat>
  <Paragraphs>235</Paragraphs>
  <Slides>62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Raleway</vt:lpstr>
      <vt:lpstr>Arial</vt:lpstr>
      <vt:lpstr>Calibri Light</vt:lpstr>
      <vt:lpstr>Georgia</vt:lpstr>
      <vt:lpstr>Calibri</vt:lpstr>
      <vt:lpstr>Office Theme</vt:lpstr>
      <vt:lpstr>Usability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</vt:lpstr>
      <vt:lpstr>PowerPoint Presentation</vt:lpstr>
      <vt:lpstr>Jumpshot is a fully automated solution for solving PC frustration.  </vt:lpstr>
      <vt:lpstr>Core Principles</vt:lpstr>
      <vt:lpstr>Core Principles</vt:lpstr>
      <vt:lpstr>Core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Questions</vt:lpstr>
      <vt:lpstr>Research Questions</vt:lpstr>
      <vt:lpstr>Research Questions</vt:lpstr>
      <vt:lpstr>PowerPoint Presentation</vt:lpstr>
      <vt:lpstr>Our Study</vt:lpstr>
      <vt:lpstr>Our Study</vt:lpstr>
      <vt:lpstr>Our Study</vt:lpstr>
      <vt:lpstr>Data</vt:lpstr>
      <vt:lpstr>Data</vt:lpstr>
      <vt:lpstr>Data</vt:lpstr>
      <vt:lpstr>Data</vt:lpstr>
      <vt:lpstr>   What did we learn?</vt:lpstr>
      <vt:lpstr>The Good</vt:lpstr>
      <vt:lpstr>The Good</vt:lpstr>
      <vt:lpstr>PowerPoint Presentation</vt:lpstr>
      <vt:lpstr>PowerPoint Presentation</vt:lpstr>
      <vt:lpstr>PowerPoint Presentation</vt:lpstr>
      <vt:lpstr>The Good</vt:lpstr>
      <vt:lpstr>The Bad</vt:lpstr>
      <vt:lpstr>The Bad</vt:lpstr>
      <vt:lpstr>PowerPoint Presentation</vt:lpstr>
      <vt:lpstr>PowerPoint Presentation</vt:lpstr>
      <vt:lpstr>PowerPoint Presentation</vt:lpstr>
      <vt:lpstr>The Ugly</vt:lpstr>
      <vt:lpstr>“I mean, I was kind of upset with the program the whole time” (P6)</vt:lpstr>
      <vt:lpstr>   The solution: better communication!</vt:lpstr>
      <vt:lpstr>Communication</vt:lpstr>
      <vt:lpstr>Communication</vt:lpstr>
      <vt:lpstr>Communication</vt:lpstr>
      <vt:lpstr> 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Patterns</dc:title>
  <dc:creator>Nikki Lee</dc:creator>
  <cp:lastModifiedBy>Nikki Lee</cp:lastModifiedBy>
  <cp:revision>85</cp:revision>
  <dcterms:created xsi:type="dcterms:W3CDTF">2013-04-16T17:52:18Z</dcterms:created>
  <dcterms:modified xsi:type="dcterms:W3CDTF">2013-05-22T21:15:39Z</dcterms:modified>
</cp:coreProperties>
</file>