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3" r:id="rId1"/>
    <p:sldMasterId id="2147483942" r:id="rId2"/>
    <p:sldMasterId id="2147483960" r:id="rId3"/>
  </p:sldMasterIdLst>
  <p:notesMasterIdLst>
    <p:notesMasterId r:id="rId22"/>
  </p:notesMasterIdLst>
  <p:handoutMasterIdLst>
    <p:handoutMasterId r:id="rId23"/>
  </p:handoutMasterIdLst>
  <p:sldIdLst>
    <p:sldId id="795" r:id="rId4"/>
    <p:sldId id="796" r:id="rId5"/>
    <p:sldId id="797" r:id="rId6"/>
    <p:sldId id="822" r:id="rId7"/>
    <p:sldId id="799" r:id="rId8"/>
    <p:sldId id="744" r:id="rId9"/>
    <p:sldId id="814" r:id="rId10"/>
    <p:sldId id="815" r:id="rId11"/>
    <p:sldId id="737" r:id="rId12"/>
    <p:sldId id="817" r:id="rId13"/>
    <p:sldId id="818" r:id="rId14"/>
    <p:sldId id="819" r:id="rId15"/>
    <p:sldId id="820" r:id="rId16"/>
    <p:sldId id="821" r:id="rId17"/>
    <p:sldId id="823" r:id="rId18"/>
    <p:sldId id="825" r:id="rId19"/>
    <p:sldId id="824" r:id="rId20"/>
    <p:sldId id="826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Neutra Text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D4F63"/>
    <a:srgbClr val="394859"/>
    <a:srgbClr val="25405D"/>
    <a:srgbClr val="973650"/>
    <a:srgbClr val="893A57"/>
    <a:srgbClr val="910516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70" autoAdjust="0"/>
  </p:normalViewPr>
  <p:slideViewPr>
    <p:cSldViewPr snapToGrid="0" showGuides="1">
      <p:cViewPr varScale="1">
        <p:scale>
          <a:sx n="107" d="100"/>
          <a:sy n="107" d="100"/>
        </p:scale>
        <p:origin x="-2069" y="-77"/>
      </p:cViewPr>
      <p:guideLst>
        <p:guide orient="horz" pos="1632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2" d="100"/>
          <a:sy n="102" d="100"/>
        </p:scale>
        <p:origin x="-3725" y="-1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3" rIns="96641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ea typeface="Gulim" pitchFamily="34" charset="-127"/>
              </a:defRPr>
            </a:lvl1pPr>
          </a:lstStyle>
          <a:p>
            <a:r>
              <a:rPr lang="en-US" altLang="ko-KR" dirty="0" smtClean="0"/>
              <a:t>Prof. James Landay</a:t>
            </a:r>
            <a:endParaRPr lang="en-US" altLang="ko-KR" dirty="0"/>
          </a:p>
          <a:p>
            <a:r>
              <a:rPr lang="en-US" altLang="ko-KR" dirty="0" smtClean="0"/>
              <a:t>CSE 441 – </a:t>
            </a:r>
            <a:r>
              <a:rPr lang="en-US" altLang="ko-KR"/>
              <a:t>Spring </a:t>
            </a:r>
            <a:r>
              <a:rPr lang="en-US" altLang="ko-KR" smtClean="0"/>
              <a:t>2012</a:t>
            </a:r>
            <a:endParaRPr lang="en-US" altLang="ko-K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3" rIns="96641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Neutra Text" pitchFamily="50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3" rIns="96641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Neutra Text" pitchFamily="50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3" rIns="96641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ea typeface="Gulim" pitchFamily="34" charset="-127"/>
              </a:defRPr>
            </a:lvl1pPr>
          </a:lstStyle>
          <a:p>
            <a:fld id="{A2650A7D-26CF-4B5E-BF0B-A8EFDBE08B3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4367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4160" units="cm"/>
          <inkml:channel name="Y" type="integer" max="1600" units="cm"/>
        </inkml:traceFormat>
        <inkml:channelProperties>
          <inkml:channelProperty channel="X" name="resolution" value="60.24363" units="1/cm"/>
          <inkml:channelProperty channel="Y" name="resolution" value="28.36879" units="1/cm"/>
        </inkml:channelProperties>
      </inkml:inkSource>
      <inkml:timestamp xml:id="ts0" timeString="2012-04-17T17:37:4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10275 14930,'0'0,"0"0,12 0,0 0,11 0,25 0,0 0,23 0,24 24,1-12,35 12,-12-12,12 0,12 12,-1-1,-11 1,-12 0,-11 12,23-1,-12-11,12 12,-24 12,24-25,12 37,-1-36,-11 12,12-1,-36 13,24-1,-23-23,-1 12,-24-12,48 23,-36-11,12-12,1 24,-25-13,24-11,0 12,-11 11,11-23,0 24,0-12,-24-13,-11 1,11 0,-11 0,11 0,12 11,-12-11,-11 12,11-24,-11 24,-1-1,1-11,-25-12,13 0,-13 12,-11-24,-12 12,-12-12,0 0,-12 12</inkml:trace>
  <inkml:trace contextRef="#ctx0" brushRef="#br0" timeOffset="1727.5">10858 16574,'0'0,"12"0,-12 0,24 0,12-12,-1 12,25-36,-12 24,23-12,12 0,13-11,-13-13,12 12,-12-11,13-13,-13 13,-11-1,-1 12,12-23,-11-1,-25 24,25-11,-13 11,1 0,-1 1,-11-1,23-12,1 24,-13-35,13 23,-1-11,-35 23,-12 0,12 12,-1-12,1 0,0 13,-1-13,13 0,0 0,-13 0,1 12,-24 0,24 1,-12-1,11 0,-11 0,0 0,0 0,11 0,1 0,-12 0,-12 0,12 0,11 1,-11-1,0 0,12-12,-12 24,-1-24,-11 24,12-12,-12 12,0-12,0 12,0 0,-12-12,12 12,-12 0,0-11,12 11,-1 0,1 0,-12-12,24 12,-12-12,-12 12,12 0,0 0,0 0,-12-12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4160" units="cm"/>
          <inkml:channel name="Y" type="integer" max="1600" units="cm"/>
        </inkml:traceFormat>
        <inkml:channelProperties>
          <inkml:channelProperty channel="X" name="resolution" value="60.24363" units="1/cm"/>
          <inkml:channelProperty channel="Y" name="resolution" value="28.36879" units="1/cm"/>
        </inkml:channelProperties>
      </inkml:inkSource>
      <inkml:timestamp xml:id="ts0" timeString="2012-04-17T17:52:16.0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11763 14204,'0'0,"12"0,12 0,12 0,11 12,25-12,11 12,12-12,-23 24,35-24,-12 0,-12 12,-11-12,-13 0,1 0,-12 0,-1 0,1 0,-36 0,23 0,-11 0,-12 0,0 0,12 0,-12 0,12 0,-1 0,-11 0,12 0,12 0,-12 0,11 0,13 0,0 0,-13 0,1 0,0 0,11 0,-11 0,-24 0,24 0,-12 0,-13 0,13 0,0 0,-24 12,24-12,-12 0,-12 0,24 0,-13 0,-11 0,12 0,0 0,0 0,-12 0,12 0,0 0,12 0,0 0,-1 0,13 0,12 12,23-12,-11 0,35 0,12 0,12 0,12 0,-12 0,0 0,0 0,-11 0,-25 0,0 0,1 0,-37 0,1 0,-12 0,-1 0,1 0,0 0,-24 0,23 0,-11 0,0 0,0 0,0 0,23 0,-35 0,36 0,-1 0,13 0,-1 0,13 0,-13 0,1 0,-1 0,13 0,-25 0,-11 0,12 0,-1 0,-11 0,0 0,-12 0,0 0,-1 0,-23 0,12 0,0 0,-12 0,12 0,0 0,0 0,0 0,24 11,-13-11,13 0,12 0,-1 0,1 0,11 12,-11-12,0 0,-13 0,13 0,0 0,-13 0,1 0,-12 0,0 0,-12 12,0-12,-1 0,1 0,-12 0,12 0,12 12,-12-12,12 0,0 0,-12 0,-1 0,1 0,-12 0,0-12,12 12,-12 0,12 0,0 0,-12-12,12 12,12 0,11-12,-11 12,12 0,0 0,-12-11,-1 11,13 0,0 0,-1 0,-11 0,0 0,0 0,-12 0,0 0,0 0,0 0,-1 0,1 0,0 0,12-12,-12 12,24 0,-1 0,1 0,-12 0,12 0,-1 0,1 0,-12 0,-12 0,12 0,-24 0,12 0,-1 0,1 0,-12 0,12 0,0 0,0 0,12 0,-12 0,0 0,12 0,11 0,-23 0,12 0,12 0,-24 12,23-12,1 0,0 0,-1 0,1 0,12 0,-1 0,1 0,-12 0,11 0,1 0,12 11,-13-11,37 0,-25 0,1 0,11 0,-35 0,11 0,1 12,-12-12,11 0,1 0,-24 0,23 0,-11 0,12 0,-1 12,-11-12,12 0,11 0,13 0,-13 12,-11-12,11 0,1 0,11 0,-23 0,12 12,-13-12,-11 0,0 0,-1 0,-11 12,-12-12,12 0,0 0,-12 0,-1 0,13 0,0 12,0-12,12 0,-13 0,13 0,12 0,-13 0,-11 0,12 0,12 0,-25 0,13 0,0 0,-12 0,11 0,-23 0,12 0,-12 0,0 0,12 0,-12 12,0-12,11 0,-11 0,12 0,0 0,-12 0,0 0,12 0,-24 0,11 0,1 0,-12 12,12-12,0 0,-12 12,0-12,-12 0,12 0,-12-12,-11 12,-13 0,36-12,0 12,0 0,12 0,-12-12,12 12,-12-12,0 12,0 0,23 0,1-12,0 12,12 0,11 0,1 0,0 0,-1-12,-23 12,24 0,-1 0,-23 0,0 0,0 0,12-12,-1 12,-11 0,24-12,-13 12,1 0,-12 0,24 0,-13 0,1 0,-12 0,23 0,-11 0,12 0,-13 0,-11 0,12 0,12 0,-13 0,-11 12,12-12,0 0,-1 12,-11-12,12 0,0 0,-1 0,-11 0,0 0,12 0,-1 0,-23 0,24 0,12 0,-13 12,-11-12,0 0,24 0,-13 0,-23 0,24 0,0 0,-13 0,13 0,0 0,-12 0,0 0,-1 0,13 0,-36 0,24 0,0 0,-12 0,-1 0,13 0,0 0,0 0,-12 0,24 0,-1 0,-11 0,0 0,12 0,-13-12,1 12,12-12,0 12,-1 0,1 0,-12 0,0 0,11 0,-23 0,12 0,0 0,-12 0,0 0,0 0,0 0,11 0,-23 0,24 0,-12 0,0 0,0 0,12 0,-24 0,24 0,-13 0,13 0,-12 0,0 0,0 0,0 0,0 0,0 0,12 0,-13 0,1 0,12 0,-24 0,24-12,-12 12,-12 0,12 0,0 0,0 0,-12-12,0 12,11 0,1 0,-12 0,12 0,0 0,0 0,-12 0,0 0,12 0,12 0,-24 0,0-11,12 11,12 0,-24 0,0-12,11 12,1 0,0 0,-12-12,0 12,12 0,-12 0,12 0,-12 0,0-12,12 12,0 0,-12-12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63875" y="107950"/>
            <a:ext cx="5322888" cy="399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738" y="100013"/>
            <a:ext cx="4237037" cy="950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3" rIns="96641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271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Neutra Text" pitchFamily="50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Neutra Text" charset="0"/>
              </a:rPr>
              <a:t>Had 10 minutes extra, so add images to “Provide Appropriate Feedback” slide and add 2-3 more slides based on Ginsburg</a:t>
            </a:r>
          </a:p>
          <a:p>
            <a:r>
              <a:rPr lang="en-US" dirty="0" smtClean="0">
                <a:latin typeface="Neutra Text" charset="0"/>
              </a:rPr>
              <a:t>Add 1-2</a:t>
            </a:r>
            <a:r>
              <a:rPr lang="en-US" baseline="0" dirty="0" smtClean="0">
                <a:latin typeface="Neutra Text" charset="0"/>
              </a:rPr>
              <a:t> slides on “Responsive Design”</a:t>
            </a:r>
            <a:endParaRPr lang="en-US" dirty="0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r>
              <a:rPr lang="en-US" baseline="0" dirty="0" smtClean="0"/>
              <a:t> info more important for apps with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Little or no precedence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Need configuration (turn on sound)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Require registration (e.g., twitter client)</a:t>
            </a:r>
          </a:p>
        </p:txBody>
      </p:sp>
    </p:spTree>
    <p:extLst>
      <p:ext uri="{BB962C8B-B14F-4D97-AF65-F5344CB8AC3E}">
        <p14:creationId xmlns:p14="http://schemas.microsoft.com/office/powerpoint/2010/main" val="341085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085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Foursquare Radar feature makes suggestions based on behavior of both you (places you’ve checked in) and YOUR friends behavior</a:t>
            </a:r>
          </a:p>
        </p:txBody>
      </p:sp>
    </p:spTree>
    <p:extLst>
      <p:ext uri="{BB962C8B-B14F-4D97-AF65-F5344CB8AC3E}">
        <p14:creationId xmlns:p14="http://schemas.microsoft.com/office/powerpoint/2010/main" val="3410853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Edward </a:t>
            </a:r>
            <a:r>
              <a:rPr lang="en-US" baseline="0" dirty="0" err="1" smtClean="0"/>
              <a:t>Tufte</a:t>
            </a:r>
            <a:r>
              <a:rPr lang="en-US" baseline="0" dirty="0" smtClean="0"/>
              <a:t>, “iPhone Interface Design,” www.edwardtufte.com/bboard/q-and-afetch-msg?msg_id=00036T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Tap screen when all UI controls hidden (photo slideshows, video, news articles)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Caveat – controls that are used a lot (email app) should stay on screen</a:t>
            </a:r>
          </a:p>
        </p:txBody>
      </p:sp>
    </p:spTree>
    <p:extLst>
      <p:ext uri="{BB962C8B-B14F-4D97-AF65-F5344CB8AC3E}">
        <p14:creationId xmlns:p14="http://schemas.microsoft.com/office/powerpoint/2010/main" val="3410853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Map on iPhone pre-populates start field w/ current location &amp; end field w/ most recent search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085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fld id="{524A9CAA-E7A3-4BCA-A83B-A2217E9965DF}" type="slidenum">
              <a:rPr lang="en-US" sz="1800"/>
              <a:pPr/>
              <a:t>6</a:t>
            </a:fld>
            <a:endParaRPr lang="en-US" sz="18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fld id="{524A9CAA-E7A3-4BCA-A83B-A2217E9965DF}" type="slidenum">
              <a:rPr lang="en-US" sz="1800"/>
              <a:pPr/>
              <a:t>7</a:t>
            </a:fld>
            <a:endParaRPr lang="en-US" sz="18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Neutra Text" charset="0"/>
              </a:rPr>
              <a:t>MTA NYC transit app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fld id="{524A9CAA-E7A3-4BCA-A83B-A2217E9965DF}" type="slidenum">
              <a:rPr lang="en-US" sz="1800"/>
              <a:pPr/>
              <a:t>8</a:t>
            </a:fld>
            <a:endParaRPr lang="en-US" sz="18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Neutra Tex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fld id="{A81BE51F-A201-4361-812C-00BF7EF2A489}" type="slidenum">
              <a:rPr lang="en-US" sz="1800"/>
              <a:pPr/>
              <a:t>9</a:t>
            </a:fld>
            <a:endParaRPr lang="en-US" sz="18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Neutra Text" charset="0"/>
              </a:rPr>
              <a:t>The real big moment happened</a:t>
            </a:r>
            <a:r>
              <a:rPr lang="en-US" baseline="0" dirty="0" smtClean="0">
                <a:latin typeface="Neutra Text" charset="0"/>
              </a:rPr>
              <a:t> in July 2008 when the App Store opened &amp; Apple opened up app development on the iPhone, reversing a previous decision?</a:t>
            </a:r>
          </a:p>
          <a:p>
            <a:endParaRPr lang="en-US" baseline="0" dirty="0" smtClean="0">
              <a:latin typeface="Neutra Text" charset="0"/>
            </a:endParaRPr>
          </a:p>
          <a:p>
            <a:r>
              <a:rPr lang="en-US" baseline="0" dirty="0" smtClean="0">
                <a:latin typeface="Neutra Text" charset="0"/>
              </a:rPr>
              <a:t>Apps are reminiscent of the early years of the Web (1995-2002), when many new UI/app ideas were being explored. This is where the action is now.</a:t>
            </a:r>
            <a:endParaRPr lang="en-US" dirty="0" smtClean="0">
              <a:latin typeface="Neutra Tex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en-US" sz="1800" dirty="0" smtClean="0">
                <a:solidFill>
                  <a:srgbClr val="DFC183"/>
                </a:solidFill>
                <a:latin typeface="Arial Black" charset="0"/>
              </a:rPr>
              <a:t>Prof. James A. Landay</a:t>
            </a:r>
          </a:p>
          <a:p>
            <a:pPr algn="r" eaLnBrk="1" hangingPunct="1">
              <a:defRPr/>
            </a:pPr>
            <a:r>
              <a:rPr lang="en-US" sz="1800" dirty="0" smtClean="0">
                <a:solidFill>
                  <a:srgbClr val="DFC183"/>
                </a:solidFill>
                <a:latin typeface="Arial Black" charset="0"/>
              </a:rPr>
              <a:t>University of Washington</a:t>
            </a:r>
          </a:p>
          <a:p>
            <a:pPr algn="r" eaLnBrk="1" hangingPunct="1">
              <a:defRPr/>
            </a:pPr>
            <a:r>
              <a:rPr lang="en-US" sz="1800" dirty="0" smtClean="0">
                <a:solidFill>
                  <a:srgbClr val="DFC183"/>
                </a:solidFill>
                <a:latin typeface="Arial Black" charset="0"/>
              </a:rPr>
              <a:t>CSE 441</a:t>
            </a:r>
          </a:p>
          <a:p>
            <a:pPr algn="r" eaLnBrk="1" hangingPunct="1">
              <a:defRPr/>
            </a:pPr>
            <a:r>
              <a:rPr lang="en-US" sz="1800" dirty="0" smtClean="0">
                <a:solidFill>
                  <a:srgbClr val="DFC183"/>
                </a:solidFill>
                <a:latin typeface="Arial Black" charset="0"/>
              </a:rPr>
              <a:t>Spring 2012</a:t>
            </a:r>
          </a:p>
        </p:txBody>
      </p:sp>
      <p:pic>
        <p:nvPicPr>
          <p:cNvPr id="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57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0BE9-6139-41FC-B1B9-08CCD33428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4087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65781-BA72-400A-BEE2-395C39548E2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03077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33396-9E4F-468B-92DA-6E5E5F3D326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44187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D1331-0623-4F07-8EC7-88D6AD50240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27058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artmann-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400"/>
            <a:ext cx="199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0325" y="-52388"/>
            <a:ext cx="435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ko-KR" sz="2800" b="0" smtClean="0">
                <a:latin typeface="Neutra Text SC" charset="0"/>
                <a:ea typeface="굴림" charset="0"/>
                <a:cs typeface="굴림" charset="0"/>
              </a:rPr>
              <a:t>stanford hci group </a:t>
            </a:r>
            <a:r>
              <a:rPr lang="en-US" sz="2800" b="0" smtClean="0">
                <a:solidFill>
                  <a:srgbClr val="B3051A"/>
                </a:solidFill>
                <a:latin typeface="Neutra Text SC" charset="0"/>
                <a:ea typeface="굴림" charset="0"/>
                <a:cs typeface="굴림" charset="0"/>
              </a:rPr>
              <a:t>/</a:t>
            </a:r>
            <a:r>
              <a:rPr lang="en-US" sz="2800" b="0" smtClean="0">
                <a:latin typeface="Neutra Text SC" charset="0"/>
                <a:ea typeface="굴림" charset="0"/>
                <a:cs typeface="굴림" charset="0"/>
              </a:rPr>
              <a:t> cs147</a:t>
            </a:r>
            <a:endParaRPr lang="en-US" altLang="ko-KR" sz="2800" b="0" smtClean="0">
              <a:latin typeface="Neutra Text SC" charset="0"/>
              <a:ea typeface="굴림" charset="0"/>
              <a:cs typeface="굴림" charset="0"/>
            </a:endParaRPr>
          </a:p>
        </p:txBody>
      </p:sp>
      <p:sp>
        <p:nvSpPr>
          <p:cNvPr id="7" name="Arc 9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T0" fmla="*/ 0 w 21600"/>
              <a:gd name="T1" fmla="*/ 0 h 21600"/>
              <a:gd name="T2" fmla="*/ 3024316 w 21600"/>
              <a:gd name="T3" fmla="*/ 3024316 h 21600"/>
              <a:gd name="T4" fmla="*/ 0 w 21600"/>
              <a:gd name="T5" fmla="*/ 302431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10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T0" fmla="*/ 0 w 21600"/>
              <a:gd name="T1" fmla="*/ 0 h 21600"/>
              <a:gd name="T2" fmla="*/ 3024316 w 21600"/>
              <a:gd name="T3" fmla="*/ 3024316 h 21600"/>
              <a:gd name="T4" fmla="*/ 0 w 21600"/>
              <a:gd name="T5" fmla="*/ 302431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1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T0" fmla="*/ 0 w 21600"/>
              <a:gd name="T1" fmla="*/ 0 h 21600"/>
              <a:gd name="T2" fmla="*/ 3024316 w 21600"/>
              <a:gd name="T3" fmla="*/ 3024316 h 21600"/>
              <a:gd name="T4" fmla="*/ 0 w 21600"/>
              <a:gd name="T5" fmla="*/ 302431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12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T0" fmla="*/ 0 w 21600"/>
              <a:gd name="T1" fmla="*/ 0 h 21600"/>
              <a:gd name="T2" fmla="*/ 3024316 w 21600"/>
              <a:gd name="T3" fmla="*/ 3024316 h 21600"/>
              <a:gd name="T4" fmla="*/ 0 w 21600"/>
              <a:gd name="T5" fmla="*/ 302431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4800600" y="6248400"/>
            <a:ext cx="4114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2100" b="0" smtClean="0">
                <a:ea typeface="ＭＳ Ｐゴシック" charset="0"/>
                <a:cs typeface="ＭＳ Ｐゴシック" charset="0"/>
              </a:rPr>
              <a:t>http://</a:t>
            </a:r>
            <a:r>
              <a:rPr lang="en-US" sz="2100" b="0" smtClean="0">
                <a:latin typeface="Neutra Text SC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100" b="0" smtClean="0">
                <a:ea typeface="ＭＳ Ｐゴシック" charset="0"/>
                <a:cs typeface="ＭＳ Ｐゴシック" charset="0"/>
              </a:rPr>
              <a:t>147.stanford.edu</a:t>
            </a:r>
          </a:p>
        </p:txBody>
      </p:sp>
      <p:sp>
        <p:nvSpPr>
          <p:cNvPr id="387075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455613" y="1233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87076" name="Rectangle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5613" y="3427413"/>
            <a:ext cx="3963987" cy="2970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197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3884613"/>
            <a:ext cx="601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Prof. James A. Landay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University of Washington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20988" y="3884613"/>
            <a:ext cx="5983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Prof. Yuanchun Shi</a:t>
            </a:r>
          </a:p>
          <a:p>
            <a:pPr algn="r"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Tsinghua University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20988" y="4913313"/>
            <a:ext cx="5983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mtClean="0">
              <a:solidFill>
                <a:srgbClr val="DFC183"/>
              </a:solidFill>
              <a:latin typeface="Arial Black" charset="0"/>
            </a:endParaRPr>
          </a:p>
          <a:p>
            <a:pPr algn="r"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Spring 2011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spc="300" dirty="0">
                <a:solidFill>
                  <a:srgbClr val="DFC183"/>
                </a:solidFill>
                <a:latin typeface="Arial"/>
                <a:ea typeface="+mn-ea"/>
                <a:cs typeface="Arial"/>
              </a:rPr>
              <a:t>   Human-Computer Interaction Technology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0772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717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A93F8-1743-47C4-9271-09882CAB6A99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9761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DFB82-3381-4436-B807-B5E500007D1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619791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BB672-95A2-41D3-B2A7-918D92A16C7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105037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B8606-95C1-4D8B-B416-A207C7B323E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5821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59768-2716-4472-AE36-EE8E84E4D53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3690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F5DA1-69E2-458C-B670-4254F5D1A48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7425791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EE675-0C7E-400A-ACAD-46DA23C2885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615750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AADAC-C7B7-4150-A39C-034190653B7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929223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7921C-C93C-4BD9-9631-274256A0686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543815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2B816-2492-4A8F-8063-3FEC9A7B199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464414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8A53B-7546-44E9-9B8B-E95ACCC02E8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1534548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9DCB4-6A8A-4E36-8171-C452DF13CB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38270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5D579-78E1-416E-AE59-CFB40D9E6BF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196976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725A6-F4B3-4B91-85CF-BF54B148480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3325922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0A4DE-DB37-4692-8B1E-001BFAF84FF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987216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5F62A-F903-4C3C-9427-F687B5DB119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76160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C310A-648E-403A-8220-7D0F7EC4630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315598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Prof. James A. Landay</a:t>
            </a:r>
          </a:p>
          <a:p>
            <a:pPr algn="r"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University of Washington</a:t>
            </a:r>
          </a:p>
          <a:p>
            <a:pPr algn="r" eaLnBrk="1" hangingPunct="1">
              <a:defRPr/>
            </a:pPr>
            <a:r>
              <a:rPr lang="en-US" smtClean="0">
                <a:solidFill>
                  <a:srgbClr val="DFC183"/>
                </a:solidFill>
                <a:latin typeface="Arial Black" charset="0"/>
              </a:rPr>
              <a:t>Autumn 2008</a:t>
            </a:r>
          </a:p>
        </p:txBody>
      </p:sp>
      <p:pic>
        <p:nvPicPr>
          <p:cNvPr id="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927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F121F-ED11-430D-898F-FF3D485BE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953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9F959-7E2C-45FC-BCAE-D8FE975A2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027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41669-9D63-464C-97FA-72E879D78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414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12A7A-491F-4655-B11F-B464DBB13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5949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2595E-A1EF-4914-A34A-D14149CA4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8982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3771-C6C8-497C-84E3-9835E3121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3007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BC3C8-DFAA-4CD0-93AF-1D727901E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8753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3AE3B-FDDD-495C-8831-09EFC3567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56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92038-EC2F-4D1A-957B-7A73696BF80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73947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3A29B-48AE-4537-9BBE-463774D4C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01404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25FFC-0671-4844-961A-534F55A6D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087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5E55-0329-4BBA-846D-711F712AF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70242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874FE-E178-4204-A0B6-6145AC81C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2769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80F98-83B2-42EF-A5D1-15602294D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7861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86141-27C5-45ED-A7F9-003726EB0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564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81E97-544B-4713-A4F3-49BBF8650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0650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816D5-0B44-4435-8542-E923456B0B5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43960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0D4F-B332-46C7-90F5-3385543D3EE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4681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07FDA-4093-47CB-A4E2-947BC08C72D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2164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C8D87-DE2D-4FEF-BAE7-BD32EB29509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1024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EE9B2-79B1-43E9-9BDB-CEE040AC3E2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11581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8BF08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D4E8F4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D4E8F4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D4E8F4"/>
                </a:solidFill>
                <a:latin typeface="+mn-lt"/>
                <a:cs typeface="Arial" pitchFamily="34" charset="0"/>
              </a:defRPr>
            </a:lvl1pPr>
          </a:lstStyle>
          <a:p>
            <a:fld id="{7CD15C81-D472-4345-B35D-FCFA035DB86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77" r:id="rId14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8BF08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D4E8F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D4E8F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D4E8F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8BC855-2734-4A71-963E-95BA3156EF6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1028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1028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D4E8F4"/>
                </a:solidFill>
                <a:latin typeface="Arial" pitchFamily="34" charset="0"/>
              </a:defRPr>
            </a:lvl1pPr>
          </a:lstStyle>
          <a:p>
            <a:fld id="{0208510A-2D02-4AC5-9BED-A1A59B0181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8BF08"/>
              </a:solidFill>
            </a:endParaRP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</p:sldLayoutIdLst>
  <p:transition>
    <p:dissolv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Mobile UI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58674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* Based in part on content in Chapter 9-10 of   </a:t>
            </a:r>
            <a:r>
              <a:rPr lang="en-US" sz="1400" i="1" dirty="0" smtClean="0"/>
              <a:t>Designing the iPhone User Experience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dirty="0" smtClean="0"/>
              <a:t>Suzanne Ginsburg, Addison Wesley, 2011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Impressions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724400"/>
          </a:xfrm>
        </p:spPr>
        <p:txBody>
          <a:bodyPr/>
          <a:lstStyle/>
          <a:p>
            <a:r>
              <a:rPr lang="en-US" dirty="0" smtClean="0"/>
              <a:t>If people don’t “get it”, they won’t download or they’ll quit after quick look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have clear “value proposition” in both app store title, blurb, &amp; app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10</a:t>
            </a:fld>
            <a:endParaRPr lang="en-US" altLang="ko-KR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8011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34680" y="5029200"/>
              <a:ext cx="4672440" cy="7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8840" y="4965840"/>
                <a:ext cx="4704120" cy="2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2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Impressions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382000" cy="4724400"/>
          </a:xfrm>
        </p:spPr>
        <p:txBody>
          <a:bodyPr/>
          <a:lstStyle/>
          <a:p>
            <a:r>
              <a:rPr lang="en-US" dirty="0" smtClean="0"/>
              <a:t>If people don’t “get it”, they won’t download or they’ll quit after quick look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have clear “value proposition” in both app store title, blurb, &amp; app design</a:t>
            </a:r>
          </a:p>
          <a:p>
            <a:r>
              <a:rPr lang="en-US" dirty="0" smtClean="0"/>
              <a:t>Give “getting started info”, annotate the UI, or provide an </a:t>
            </a:r>
            <a:r>
              <a:rPr lang="en-US" i="1" dirty="0" smtClean="0"/>
              <a:t>optional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1727200" cy="2590800"/>
          </a:xfrm>
          <a:prstGeom prst="rect">
            <a:avLst/>
          </a:prstGeom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53022" y="6135469"/>
            <a:ext cx="118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taptivate</a:t>
            </a:r>
            <a:endParaRPr lang="en-US" dirty="0" smtClean="0"/>
          </a:p>
          <a:p>
            <a:r>
              <a:rPr lang="en-US" dirty="0" smtClean="0"/>
              <a:t>postman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6800" y="61354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915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 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Name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it if known &amp; integral (e.g., social networking)</a:t>
            </a:r>
          </a:p>
          <a:p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common ones in app &amp; rest in settings</a:t>
            </a:r>
          </a:p>
          <a:p>
            <a:pPr lvl="2"/>
            <a:r>
              <a:rPr lang="en-US" dirty="0" smtClean="0"/>
              <a:t>don’t make dumping ground for extra features</a:t>
            </a:r>
          </a:p>
          <a:p>
            <a:pPr lvl="1"/>
            <a:r>
              <a:rPr lang="en-US" dirty="0" smtClean="0"/>
              <a:t>e.g., font size, sound, units, list view, screen orientation, tab content, history, etc.</a:t>
            </a:r>
          </a:p>
          <a:p>
            <a:r>
              <a:rPr lang="en-US" dirty="0" smtClean="0"/>
              <a:t>Favorites/Bookmarks</a:t>
            </a:r>
          </a:p>
          <a:p>
            <a:pPr lvl="1"/>
            <a:r>
              <a:rPr lang="en-US" dirty="0" smtClean="0"/>
              <a:t>save item for viewing later (sync across platforms)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in content-rich apps (news, photos, recipes)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946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 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use it if known  </a:t>
            </a:r>
          </a:p>
          <a:p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common ones in app  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Favorites/Bookmarks</a:t>
            </a:r>
          </a:p>
          <a:p>
            <a:pPr lvl="1"/>
            <a:r>
              <a:rPr lang="en-US" dirty="0" smtClean="0"/>
              <a:t>save item for viewing later (sync across platforms)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access based on app history (e.g., recent searches)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11" y="2286000"/>
            <a:ext cx="4769989" cy="348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4011" y="1828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302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Content Shine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Immersive applications focus on content</a:t>
            </a:r>
          </a:p>
          <a:p>
            <a:pPr lvl="1">
              <a:lnSpc>
                <a:spcPct val="105000"/>
              </a:lnSpc>
            </a:pPr>
            <a:r>
              <a:rPr lang="en-US" i="1" dirty="0" smtClean="0"/>
              <a:t>“The idea is that the content is the interface, the information is the interface — not computer administrative debris.” </a:t>
            </a:r>
            <a:r>
              <a:rPr lang="en-US" dirty="0" smtClean="0"/>
              <a:t>– Edward </a:t>
            </a:r>
            <a:r>
              <a:rPr lang="en-US" dirty="0" err="1" smtClean="0"/>
              <a:t>Tufte</a:t>
            </a:r>
            <a:endParaRPr lang="en-US" dirty="0" smtClean="0"/>
          </a:p>
          <a:p>
            <a:r>
              <a:rPr lang="en-US" dirty="0" smtClean="0"/>
              <a:t>Access controls via tap screen, tap button, &amp; scroll up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24169"/>
            <a:ext cx="2628899" cy="350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4169"/>
            <a:ext cx="2628899" cy="3505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62600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Kindle 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091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Selections Fast &amp; Error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Provide smart defaults</a:t>
            </a:r>
          </a:p>
          <a:p>
            <a:r>
              <a:rPr lang="en-US" dirty="0" smtClean="0"/>
              <a:t>Suggest matches during text entry</a:t>
            </a:r>
          </a:p>
          <a:p>
            <a:r>
              <a:rPr lang="en-US" dirty="0" smtClean="0"/>
              <a:t>Store recent activity / selections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6169342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iPhone Maps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95600"/>
            <a:ext cx="2387600" cy="358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895600"/>
            <a:ext cx="2387600" cy="358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2895600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Google search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1087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/>
            <a:r>
              <a:rPr lang="en-US" b="1" dirty="0" smtClean="0"/>
              <a:t>Provide Appropriate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Downloading, moving, end of content…</a:t>
            </a:r>
          </a:p>
          <a:p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when users move between related screens</a:t>
            </a:r>
          </a:p>
          <a:p>
            <a:pPr lvl="1"/>
            <a:r>
              <a:rPr lang="en-US" dirty="0" smtClean="0"/>
              <a:t>e.g., flip (settings/views), slide left/right (lists), slide up/down (secondary panel), fade in/out, curl (e.g., maps)</a:t>
            </a:r>
          </a:p>
          <a:p>
            <a:r>
              <a:rPr lang="en-US" dirty="0" smtClean="0"/>
              <a:t>Text alerts</a:t>
            </a:r>
          </a:p>
          <a:p>
            <a:pPr lvl="1"/>
            <a:r>
              <a:rPr lang="en-US" dirty="0" smtClean="0"/>
              <a:t>If visual not enough (inline or overlay-modal)</a:t>
            </a:r>
          </a:p>
          <a:p>
            <a:r>
              <a:rPr lang="en-US" dirty="0" smtClean="0"/>
              <a:t>Sound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sparingly as can be annoying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2188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/>
            <a:r>
              <a:rPr lang="en-US" b="1" dirty="0" smtClean="0"/>
              <a:t>“Good </a:t>
            </a:r>
            <a:r>
              <a:rPr lang="en-US" b="1" dirty="0"/>
              <a:t>Artists Borrow, Great Artists </a:t>
            </a:r>
            <a:r>
              <a:rPr lang="en-US" b="1" dirty="0" smtClean="0"/>
              <a:t>Steal” – Pablo Picasso(?)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apps do you like?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Borrow good features/styles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65999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/>
            <a:r>
              <a:rPr lang="en-US" b="1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Thursday: Studio Task on Confirmations</a:t>
            </a:r>
          </a:p>
          <a:p>
            <a:r>
              <a:rPr lang="en-US" dirty="0" smtClean="0"/>
              <a:t>Next Thursday: Online Usability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18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612644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Hall of Fame or Hall of Shame?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600200"/>
            <a:ext cx="4876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Weight Watchers app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b="0" smtClean="0">
                <a:solidFill>
                  <a:srgbClr val="D4E8F4"/>
                </a:solidFill>
                <a:latin typeface="+mn-lt"/>
              </a:rPr>
              <a:t>CSE 441 - Advanced HCI</a:t>
            </a:r>
            <a:endParaRPr lang="en-US" sz="1100" b="0" dirty="0" smtClean="0">
              <a:solidFill>
                <a:srgbClr val="D4E8F4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Spring 2012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2</a:t>
            </a:fld>
            <a:endParaRPr lang="en-US" altLang="ko-KR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0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73857"/>
            <a:ext cx="86645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Hall of Shame!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b="0" smtClean="0">
                <a:solidFill>
                  <a:srgbClr val="D4E8F4"/>
                </a:solidFill>
                <a:latin typeface="+mn-lt"/>
              </a:rPr>
              <a:t>CSE 441 - Advanced HCI</a:t>
            </a:r>
            <a:endParaRPr lang="en-US" sz="1100" b="0" dirty="0" smtClean="0">
              <a:solidFill>
                <a:srgbClr val="D4E8F4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Spring 2012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3</a:t>
            </a:fld>
            <a:endParaRPr lang="en-US" altLang="ko-K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38600" y="1600200"/>
            <a:ext cx="487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Weight Watchers app</a:t>
            </a:r>
          </a:p>
          <a:p>
            <a:pPr eaLnBrk="1" hangingPunct="1"/>
            <a:r>
              <a:rPr lang="en-US" dirty="0" smtClean="0"/>
              <a:t>What app am I in?</a:t>
            </a:r>
          </a:p>
          <a:p>
            <a:pPr eaLnBrk="1" hangingPunct="1"/>
            <a:r>
              <a:rPr lang="en-US" dirty="0" smtClean="0"/>
              <a:t>Icon mappings?</a:t>
            </a:r>
          </a:p>
          <a:p>
            <a:pPr eaLnBrk="1" hangingPunct="1"/>
            <a:r>
              <a:rPr lang="en-US" dirty="0" smtClean="0"/>
              <a:t>Menu non-standard</a:t>
            </a:r>
          </a:p>
          <a:p>
            <a:pPr eaLnBrk="1" hangingPunct="1"/>
            <a:r>
              <a:rPr lang="en-US" dirty="0" smtClean="0"/>
              <a:t>No </a:t>
            </a:r>
            <a:r>
              <a:rPr lang="en-US" dirty="0" err="1" smtClean="0"/>
              <a:t>overview+detail</a:t>
            </a:r>
            <a:endParaRPr lang="en-US" dirty="0" smtClean="0"/>
          </a:p>
          <a:p>
            <a:pPr eaLnBrk="1" hangingPunct="1"/>
            <a:r>
              <a:rPr lang="en-US" dirty="0" smtClean="0"/>
              <a:t>How do I do “My Friends” w/o Log In?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0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Mobile UI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58674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* Based in part on content in Chapter 9-10 of   </a:t>
            </a:r>
            <a:r>
              <a:rPr lang="en-US" sz="1400" i="1" dirty="0" smtClean="0"/>
              <a:t>Designing the iPhone User Experience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dirty="0" smtClean="0"/>
              <a:t>Suzanne Ginsburg, Addison Wesley,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41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mobile computing</a:t>
            </a:r>
          </a:p>
          <a:p>
            <a:r>
              <a:rPr lang="en-US" dirty="0" smtClean="0"/>
              <a:t>Smart </a:t>
            </a:r>
            <a:r>
              <a:rPr lang="en-US" dirty="0"/>
              <a:t>p</a:t>
            </a:r>
            <a:r>
              <a:rPr lang="en-US" dirty="0" smtClean="0"/>
              <a:t>hone design</a:t>
            </a:r>
          </a:p>
          <a:p>
            <a:r>
              <a:rPr lang="en-US" dirty="0" smtClean="0"/>
              <a:t>Responsive design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2469" name="Footer Placeholder 624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/>
          </a:p>
        </p:txBody>
      </p:sp>
      <p:sp>
        <p:nvSpPr>
          <p:cNvPr id="62470" name="Slide Number Placeholder 624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768-2716-4472-AE36-EE8E84E4D53C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52425"/>
            <a:ext cx="8839200" cy="11430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Mobile Design Constraints &amp; Context</a:t>
            </a:r>
          </a:p>
        </p:txBody>
      </p:sp>
      <p:sp>
        <p:nvSpPr>
          <p:cNvPr id="1218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Design constraints</a:t>
            </a:r>
          </a:p>
          <a:p>
            <a:pPr eaLnBrk="1" hangingPunct="1"/>
            <a:r>
              <a:rPr lang="en-US" dirty="0" smtClean="0"/>
              <a:t>limited attention/interactions </a:t>
            </a:r>
            <a:r>
              <a:rPr lang="en-US" dirty="0" err="1" smtClean="0"/>
              <a:t>bursty</a:t>
            </a:r>
            <a:r>
              <a:rPr lang="en-US" dirty="0" smtClean="0"/>
              <a:t> (sometimes untrue)</a:t>
            </a:r>
          </a:p>
          <a:p>
            <a:pPr eaLnBrk="1" hangingPunct="1"/>
            <a:r>
              <a:rPr lang="en-US" dirty="0" smtClean="0"/>
              <a:t>form factor/screen size small (independent of resolution)</a:t>
            </a:r>
          </a:p>
          <a:p>
            <a:pPr eaLnBrk="1" hangingPunct="1"/>
            <a:r>
              <a:rPr lang="en-US" dirty="0" smtClean="0"/>
              <a:t>natural (ambiguous) input modalities</a:t>
            </a:r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600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18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b="0" dirty="0" smtClean="0">
                <a:solidFill>
                  <a:srgbClr val="D4E8F4"/>
                </a:solidFill>
                <a:latin typeface="+mn-lt"/>
              </a:rPr>
              <a:t>CSE 441 - Advanced HCI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6</a:t>
            </a:fld>
            <a:endParaRPr lang="en-US" altLang="ko-KR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54387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52425"/>
            <a:ext cx="8839200" cy="11430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Mobile Design Constraints &amp; Context</a:t>
            </a:r>
          </a:p>
        </p:txBody>
      </p:sp>
      <p:sp>
        <p:nvSpPr>
          <p:cNvPr id="1218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Design constraints</a:t>
            </a:r>
          </a:p>
          <a:p>
            <a:pPr eaLnBrk="1" hangingPunct="1"/>
            <a:r>
              <a:rPr lang="en-US" dirty="0" smtClean="0"/>
              <a:t>limited attention/interactions </a:t>
            </a:r>
            <a:r>
              <a:rPr lang="en-US" dirty="0" err="1" smtClean="0"/>
              <a:t>bursty</a:t>
            </a:r>
            <a:r>
              <a:rPr lang="en-US" dirty="0" smtClean="0"/>
              <a:t> (sometimes untrue)</a:t>
            </a:r>
          </a:p>
          <a:p>
            <a:pPr eaLnBrk="1" hangingPunct="1"/>
            <a:r>
              <a:rPr lang="en-US" dirty="0" smtClean="0"/>
              <a:t>form factor/screen size small (independent of resolution)</a:t>
            </a:r>
          </a:p>
          <a:p>
            <a:pPr eaLnBrk="1" hangingPunct="1"/>
            <a:r>
              <a:rPr lang="en-US" dirty="0" smtClean="0"/>
              <a:t>natural (ambiguous) input modalities</a:t>
            </a:r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r>
              <a:rPr lang="en-US" dirty="0" smtClean="0"/>
              <a:t>Mobile usage context</a:t>
            </a:r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obile </a:t>
            </a:r>
            <a:r>
              <a:rPr lang="en-US" dirty="0"/>
              <a:t>device </a:t>
            </a:r>
            <a:r>
              <a:rPr lang="en-US" dirty="0" smtClean="0"/>
              <a:t>with </a:t>
            </a:r>
            <a:r>
              <a:rPr lang="en-US" dirty="0"/>
              <a:t>user &amp; on</a:t>
            </a:r>
          </a:p>
          <a:p>
            <a:pPr eaLnBrk="1" hangingPunct="1"/>
            <a:r>
              <a:rPr lang="en-US" dirty="0" smtClean="0"/>
              <a:t>use </a:t>
            </a:r>
            <a:r>
              <a:rPr lang="en-US" dirty="0"/>
              <a:t>gives clues to context</a:t>
            </a:r>
            <a:r>
              <a:rPr lang="en-US" dirty="0" smtClean="0"/>
              <a:t>… </a:t>
            </a:r>
          </a:p>
          <a:p>
            <a:pPr lvl="1" eaLnBrk="1" hangingPunct="1"/>
            <a:r>
              <a:rPr lang="en-US" dirty="0" smtClean="0"/>
              <a:t>apps give cues (e.g., calendar or job schedule)</a:t>
            </a:r>
            <a:endParaRPr lang="en-US" dirty="0"/>
          </a:p>
          <a:p>
            <a:pPr lvl="1" eaLnBrk="1" hangingPunct="1"/>
            <a:r>
              <a:rPr lang="en-US" dirty="0"/>
              <a:t>l</a:t>
            </a:r>
            <a:r>
              <a:rPr lang="en-US" dirty="0" smtClean="0"/>
              <a:t>ocation </a:t>
            </a:r>
            <a:r>
              <a:rPr lang="en-US" dirty="0"/>
              <a:t>gives </a:t>
            </a:r>
            <a:r>
              <a:rPr lang="en-US" dirty="0" smtClean="0"/>
              <a:t>cues</a:t>
            </a:r>
            <a:endParaRPr lang="en-US" dirty="0"/>
          </a:p>
          <a:p>
            <a:pPr lvl="1" eaLnBrk="1" hangingPunct="1"/>
            <a:r>
              <a:rPr lang="en-US" dirty="0" smtClean="0"/>
              <a:t>activity </a:t>
            </a:r>
            <a:r>
              <a:rPr lang="en-US" dirty="0"/>
              <a:t>inference </a:t>
            </a:r>
            <a:r>
              <a:rPr lang="en-US" dirty="0" smtClean="0"/>
              <a:t>(e.g., adapt to walking)</a:t>
            </a:r>
          </a:p>
          <a:p>
            <a:pPr eaLnBrk="1" hangingPunct="1"/>
            <a:endParaRPr lang="en-US" sz="2600" dirty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18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b="0" dirty="0" smtClean="0">
                <a:solidFill>
                  <a:srgbClr val="D4E8F4"/>
                </a:solidFill>
                <a:latin typeface="+mn-lt"/>
              </a:rPr>
              <a:t>CSE 441 - Advanced HCI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7</a:t>
            </a:fld>
            <a:endParaRPr lang="en-US" altLang="ko-KR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4" r="11232" b="11930"/>
          <a:stretch/>
        </p:blipFill>
        <p:spPr bwMode="auto">
          <a:xfrm>
            <a:off x="6945712" y="2830913"/>
            <a:ext cx="2197192" cy="402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52425"/>
            <a:ext cx="8839200" cy="1143000"/>
          </a:xfrm>
        </p:spPr>
        <p:txBody>
          <a:bodyPr/>
          <a:lstStyle/>
          <a:p>
            <a:pPr eaLnBrk="1" hangingPunct="1"/>
            <a:r>
              <a:rPr lang="en-US" sz="3300" dirty="0" smtClean="0"/>
              <a:t>Mobile Design Constraints &amp; Context</a:t>
            </a:r>
          </a:p>
        </p:txBody>
      </p:sp>
      <p:sp>
        <p:nvSpPr>
          <p:cNvPr id="1218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Design constraints</a:t>
            </a:r>
          </a:p>
          <a:p>
            <a:pPr eaLnBrk="1" hangingPunct="1"/>
            <a:r>
              <a:rPr lang="en-US" dirty="0" smtClean="0"/>
              <a:t>limited attention/interactions </a:t>
            </a:r>
            <a:r>
              <a:rPr lang="en-US" dirty="0" err="1" smtClean="0"/>
              <a:t>bursty</a:t>
            </a:r>
            <a:r>
              <a:rPr lang="en-US" dirty="0" smtClean="0"/>
              <a:t> (sometimes untrue)</a:t>
            </a:r>
          </a:p>
          <a:p>
            <a:pPr eaLnBrk="1" hangingPunct="1"/>
            <a:r>
              <a:rPr lang="en-US" dirty="0" smtClean="0"/>
              <a:t>form factor/screen size small</a:t>
            </a:r>
          </a:p>
          <a:p>
            <a:pPr eaLnBrk="1" hangingPunct="1"/>
            <a:r>
              <a:rPr lang="en-US" dirty="0" smtClean="0"/>
              <a:t>natural (ambiguous) input</a:t>
            </a:r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r>
              <a:rPr lang="en-US" dirty="0" smtClean="0"/>
              <a:t>Mobile usage context</a:t>
            </a:r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obile </a:t>
            </a:r>
            <a:r>
              <a:rPr lang="en-US" dirty="0"/>
              <a:t>device </a:t>
            </a:r>
            <a:r>
              <a:rPr lang="en-US" dirty="0" smtClean="0"/>
              <a:t>with user &amp; on  </a:t>
            </a:r>
            <a:endParaRPr lang="en-US" dirty="0"/>
          </a:p>
          <a:p>
            <a:pPr eaLnBrk="1" hangingPunct="1"/>
            <a:r>
              <a:rPr lang="en-US" dirty="0" smtClean="0"/>
              <a:t>use </a:t>
            </a:r>
            <a:r>
              <a:rPr lang="en-US" dirty="0"/>
              <a:t>gives clues to context</a:t>
            </a:r>
            <a:r>
              <a:rPr lang="en-US" dirty="0" smtClean="0"/>
              <a:t>… </a:t>
            </a:r>
          </a:p>
          <a:p>
            <a:pPr lvl="1" eaLnBrk="1" hangingPunct="1"/>
            <a:r>
              <a:rPr lang="en-US" dirty="0" smtClean="0"/>
              <a:t>apps give cues </a:t>
            </a:r>
          </a:p>
          <a:p>
            <a:pPr lvl="1" eaLnBrk="1" hangingPunct="1"/>
            <a:r>
              <a:rPr lang="en-US" dirty="0" smtClean="0"/>
              <a:t>location gives cues</a:t>
            </a:r>
          </a:p>
          <a:p>
            <a:pPr lvl="1" eaLnBrk="1" hangingPunct="1"/>
            <a:r>
              <a:rPr lang="en-US" dirty="0" smtClean="0"/>
              <a:t>activity inference </a:t>
            </a:r>
          </a:p>
          <a:p>
            <a:pPr eaLnBrk="1" hangingPunct="1"/>
            <a:endParaRPr lang="en-US" sz="2600" dirty="0" smtClean="0"/>
          </a:p>
          <a:p>
            <a:pPr marL="0" indent="0" eaLnBrk="1" hangingPunct="1">
              <a:buNone/>
            </a:pPr>
            <a:r>
              <a:rPr lang="en-US" dirty="0" smtClean="0"/>
              <a:t>Design for limited attention</a:t>
            </a:r>
          </a:p>
          <a:p>
            <a:pPr eaLnBrk="1" hangingPunct="1"/>
            <a:r>
              <a:rPr lang="en-US" dirty="0" smtClean="0"/>
              <a:t>minimize </a:t>
            </a:r>
            <a:r>
              <a:rPr lang="en-US" dirty="0"/>
              <a:t>keystrokes</a:t>
            </a:r>
          </a:p>
          <a:p>
            <a:pPr eaLnBrk="1" hangingPunct="1"/>
            <a:r>
              <a:rPr lang="en-US" dirty="0" smtClean="0"/>
              <a:t>understandable at </a:t>
            </a:r>
            <a:r>
              <a:rPr lang="en-US" dirty="0"/>
              <a:t>a </a:t>
            </a:r>
            <a:r>
              <a:rPr lang="en-US" dirty="0" smtClean="0"/>
              <a:t>glance (overview + detail)</a:t>
            </a:r>
            <a:endParaRPr lang="en-US" dirty="0"/>
          </a:p>
          <a:p>
            <a:pPr eaLnBrk="1" hangingPunct="1"/>
            <a:r>
              <a:rPr lang="en-US" dirty="0" smtClean="0"/>
              <a:t>task-oriented w/ minimum set of functions</a:t>
            </a:r>
            <a:endParaRPr lang="en-US" dirty="0"/>
          </a:p>
        </p:txBody>
      </p:sp>
      <p:sp>
        <p:nvSpPr>
          <p:cNvPr id="1218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b="0" dirty="0" smtClean="0">
                <a:solidFill>
                  <a:srgbClr val="D4E8F4"/>
                </a:solidFill>
                <a:latin typeface="+mn-lt"/>
              </a:rPr>
              <a:t>CSE 441 - Advanced HCI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8</a:t>
            </a:fld>
            <a:endParaRPr lang="en-US" altLang="ko-KR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50973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900" dirty="0" smtClean="0"/>
              <a:t>Mobile Design’s Key Moment</a:t>
            </a:r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3606673" y="5334000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r>
              <a:rPr lang="en-US" sz="1800" dirty="0" smtClean="0"/>
              <a:t>iPhone (2007)</a:t>
            </a: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Spring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93F8-1743-47C4-9271-09882CAB6A99}" type="slidenum">
              <a:rPr lang="ko-KR" altLang="en-US" smtClean="0"/>
              <a:pPr/>
              <a:t>9</a:t>
            </a:fld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441 - Advanced HCI</a:t>
            </a:r>
            <a:endParaRPr lang="en-US" dirty="0"/>
          </a:p>
        </p:txBody>
      </p:sp>
      <p:pic>
        <p:nvPicPr>
          <p:cNvPr id="7681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r="2886"/>
          <a:stretch/>
        </p:blipFill>
        <p:spPr bwMode="auto">
          <a:xfrm>
            <a:off x="2819400" y="1896305"/>
            <a:ext cx="329552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99000" y="5374800"/>
              <a:ext cx="1972080" cy="59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9640" y="5365440"/>
                <a:ext cx="1990800" cy="6109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67791" y="5486234"/>
            <a:ext cx="201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Neutra Text" charset="0"/>
                <a:ea typeface="MS PGothic" pitchFamily="34" charset="-128"/>
              </a:defRPr>
            </a:lvl9pPr>
          </a:lstStyle>
          <a:p>
            <a:r>
              <a:rPr lang="en-US" sz="1800" dirty="0" smtClean="0"/>
              <a:t>App Store (2008)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02-action-analysis-automated-tools</Template>
  <TotalTime>40091</TotalTime>
  <Words>941</Words>
  <Application>Microsoft Office PowerPoint</Application>
  <PresentationFormat>On-screen Show (4:3)</PresentationFormat>
  <Paragraphs>196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1_Summer HCI</vt:lpstr>
      <vt:lpstr>2_Summer HCI</vt:lpstr>
      <vt:lpstr>3_Summer HCI</vt:lpstr>
      <vt:lpstr>Mobile UI Design</vt:lpstr>
      <vt:lpstr>Hall of Fame or Hall of Shame?</vt:lpstr>
      <vt:lpstr>Hall of Shame!</vt:lpstr>
      <vt:lpstr>Mobile UI Design</vt:lpstr>
      <vt:lpstr>Outline</vt:lpstr>
      <vt:lpstr>Mobile Design Constraints &amp; Context</vt:lpstr>
      <vt:lpstr>Mobile Design Constraints &amp; Context</vt:lpstr>
      <vt:lpstr>Mobile Design Constraints &amp; Context</vt:lpstr>
      <vt:lpstr>Mobile Design’s Key Moment</vt:lpstr>
      <vt:lpstr>Initial Impressions Matter</vt:lpstr>
      <vt:lpstr>Initial Impressions Matter</vt:lpstr>
      <vt:lpstr>Personalize User Experience</vt:lpstr>
      <vt:lpstr>Personalize User Experience</vt:lpstr>
      <vt:lpstr>Let the Content Shine</vt:lpstr>
      <vt:lpstr>Make Selections Fast &amp; Error Free</vt:lpstr>
      <vt:lpstr>Provide Appropriate Feedback</vt:lpstr>
      <vt:lpstr>“Good Artists Borrow, Great Artists Steal” – Pablo Picasso(?) </vt:lpstr>
      <vt:lpstr>Next Time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UI Design</dc:title>
  <dc:creator>James Landay</dc:creator>
  <cp:lastModifiedBy>James A. Landay</cp:lastModifiedBy>
  <cp:revision>498</cp:revision>
  <dcterms:created xsi:type="dcterms:W3CDTF">2008-10-02T18:13:49Z</dcterms:created>
  <dcterms:modified xsi:type="dcterms:W3CDTF">2012-04-17T20:46:54Z</dcterms:modified>
</cp:coreProperties>
</file>