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53" r:id="rId1"/>
  </p:sldMasterIdLst>
  <p:notesMasterIdLst>
    <p:notesMasterId r:id="rId42"/>
  </p:notesMasterIdLst>
  <p:handoutMasterIdLst>
    <p:handoutMasterId r:id="rId43"/>
  </p:handoutMasterIdLst>
  <p:sldIdLst>
    <p:sldId id="256" r:id="rId2"/>
    <p:sldId id="334" r:id="rId3"/>
    <p:sldId id="293" r:id="rId4"/>
    <p:sldId id="351" r:id="rId5"/>
    <p:sldId id="258" r:id="rId6"/>
    <p:sldId id="299" r:id="rId7"/>
    <p:sldId id="257" r:id="rId8"/>
    <p:sldId id="277" r:id="rId9"/>
    <p:sldId id="278" r:id="rId10"/>
    <p:sldId id="280" r:id="rId11"/>
    <p:sldId id="279" r:id="rId12"/>
    <p:sldId id="281" r:id="rId13"/>
    <p:sldId id="263" r:id="rId14"/>
    <p:sldId id="262" r:id="rId15"/>
    <p:sldId id="267" r:id="rId16"/>
    <p:sldId id="270" r:id="rId17"/>
    <p:sldId id="282" r:id="rId18"/>
    <p:sldId id="283" r:id="rId19"/>
    <p:sldId id="287" r:id="rId20"/>
    <p:sldId id="284" r:id="rId21"/>
    <p:sldId id="288" r:id="rId22"/>
    <p:sldId id="302" r:id="rId23"/>
    <p:sldId id="301" r:id="rId24"/>
    <p:sldId id="273" r:id="rId25"/>
    <p:sldId id="274" r:id="rId26"/>
    <p:sldId id="275" r:id="rId27"/>
    <p:sldId id="312" r:id="rId28"/>
    <p:sldId id="310" r:id="rId29"/>
    <p:sldId id="300" r:id="rId30"/>
    <p:sldId id="308" r:id="rId31"/>
    <p:sldId id="352" r:id="rId32"/>
    <p:sldId id="353" r:id="rId33"/>
    <p:sldId id="354" r:id="rId34"/>
    <p:sldId id="355" r:id="rId35"/>
    <p:sldId id="356" r:id="rId36"/>
    <p:sldId id="357" r:id="rId37"/>
    <p:sldId id="330" r:id="rId38"/>
    <p:sldId id="331" r:id="rId39"/>
    <p:sldId id="276" r:id="rId40"/>
    <p:sldId id="307" r:id="rId41"/>
  </p:sldIdLst>
  <p:sldSz cx="9144000" cy="6858000" type="screen4x3"/>
  <p:notesSz cx="7315200" cy="9601200"/>
  <p:embeddedFontLst>
    <p:embeddedFont>
      <p:font typeface="Georgia" pitchFamily="18" charset="0"/>
      <p:regular r:id="rId44"/>
      <p:bold r:id="rId45"/>
      <p:italic r:id="rId46"/>
      <p:boldItalic r:id="rId47"/>
    </p:embeddedFont>
    <p:embeddedFont>
      <p:font typeface="Arial Black" pitchFamily="34" charset="0"/>
      <p:bold r:id="rId48"/>
    </p:embeddedFont>
    <p:embeddedFont>
      <p:font typeface="ＭＳ Ｐゴシック" pitchFamily="34" charset="-128"/>
      <p:regular r:id="rId49"/>
    </p:embeddedFont>
    <p:embeddedFont>
      <p:font typeface="Tahoma" pitchFamily="34" charset="0"/>
      <p:regular r:id="rId50"/>
      <p:bold r:id="rId51"/>
    </p:embeddedFont>
  </p:embeddedFont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FC183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835" autoAdjust="0"/>
    <p:restoredTop sz="85370" autoAdjust="0"/>
  </p:normalViewPr>
  <p:slideViewPr>
    <p:cSldViewPr showGuides="1">
      <p:cViewPr varScale="1">
        <p:scale>
          <a:sx n="78" d="100"/>
          <a:sy n="78" d="100"/>
        </p:scale>
        <p:origin x="-1584" y="-112"/>
      </p:cViewPr>
      <p:guideLst>
        <p:guide orient="horz" pos="24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2" d="100"/>
          <a:sy n="102" d="100"/>
        </p:scale>
        <p:origin x="-3677" y="-106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829425" y="9183688"/>
            <a:ext cx="412750" cy="32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5641" tIns="46981" rIns="95641" bIns="46981" anchor="ctr">
            <a:spAutoFit/>
          </a:bodyPr>
          <a:lstStyle/>
          <a:p>
            <a:pPr algn="r" defTabSz="966788" eaLnBrk="0" hangingPunct="0">
              <a:defRPr/>
            </a:pPr>
            <a:fld id="{1AC007EF-D1E8-42D3-9AB2-9C6562637ED5}" type="slidenum">
              <a:rPr lang="en-US" sz="1500"/>
              <a:pPr algn="r" defTabSz="966788" eaLnBrk="0" hangingPunct="0">
                <a:defRPr/>
              </a:pPr>
              <a:t>‹#›</a:t>
            </a:fld>
            <a:endParaRPr lang="en-US" sz="150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305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34" tIns="0" rIns="20134" bIns="0" numCol="1" anchor="t" anchorCtr="0" compatLnSpc="1">
            <a:prstTxWarp prst="textNoShape">
              <a:avLst/>
            </a:prstTxWarp>
          </a:bodyPr>
          <a:lstStyle>
            <a:lvl1pPr defTabSz="1003300" eaLnBrk="0" hangingPunct="0">
              <a:defRPr sz="1000" i="1" dirty="0" smtClean="0"/>
            </a:lvl1pPr>
          </a:lstStyle>
          <a:p>
            <a:pPr>
              <a:defRPr/>
            </a:pPr>
            <a:r>
              <a:rPr lang="en-US" dirty="0"/>
              <a:t>CSE441 </a:t>
            </a:r>
            <a:r>
              <a:rPr lang="en-US" dirty="0" smtClean="0"/>
              <a:t>Spring 2012</a:t>
            </a:r>
            <a:endParaRPr lang="en-US" dirty="0"/>
          </a:p>
          <a:p>
            <a:pPr>
              <a:defRPr/>
            </a:pPr>
            <a:r>
              <a:rPr lang="en-US" dirty="0"/>
              <a:t>Advanced User Interface Design, Prototyping, &amp; Evaluation</a:t>
            </a:r>
          </a:p>
          <a:p>
            <a:pPr>
              <a:defRPr/>
            </a:pPr>
            <a:r>
              <a:rPr lang="en-US" dirty="0"/>
              <a:t>Professor Landay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84638" y="0"/>
            <a:ext cx="32305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34" tIns="0" rIns="20134" bIns="0" numCol="1" anchor="t" anchorCtr="0" compatLnSpc="1">
            <a:prstTxWarp prst="textNoShape">
              <a:avLst/>
            </a:prstTxWarp>
          </a:bodyPr>
          <a:lstStyle>
            <a:lvl1pPr algn="r" defTabSz="1003300" eaLnBrk="0" hangingPunct="0">
              <a:defRPr sz="1000" i="1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3838"/>
            <a:ext cx="32305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34" tIns="0" rIns="20134" bIns="0" numCol="1" anchor="b" anchorCtr="0" compatLnSpc="1">
            <a:prstTxWarp prst="textNoShape">
              <a:avLst/>
            </a:prstTxWarp>
          </a:bodyPr>
          <a:lstStyle>
            <a:lvl1pPr defTabSz="1003300" eaLnBrk="0" hangingPunct="0">
              <a:defRPr sz="1000" i="1" smtClean="0"/>
            </a:lvl1pPr>
          </a:lstStyle>
          <a:p>
            <a:pPr>
              <a:defRPr/>
            </a:pPr>
            <a:r>
              <a:rPr lang="en-US"/>
              <a:t>landay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227513" y="9113838"/>
            <a:ext cx="32305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34" tIns="0" rIns="20134" bIns="0" numCol="1" anchor="b" anchorCtr="0" compatLnSpc="1">
            <a:prstTxWarp prst="textNoShape">
              <a:avLst/>
            </a:prstTxWarp>
          </a:bodyPr>
          <a:lstStyle>
            <a:lvl1pPr algn="r" defTabSz="1003300" eaLnBrk="0" hangingPunct="0">
              <a:defRPr sz="1000" i="1" smtClean="0"/>
            </a:lvl1pPr>
          </a:lstStyle>
          <a:p>
            <a:pPr>
              <a:defRPr/>
            </a:pPr>
            <a:fld id="{4A5E3CB0-CE88-4C66-8D2B-7DA8C507B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8413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41" tIns="46981" rIns="95641" bIns="469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827838" y="9186863"/>
            <a:ext cx="414337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5641" tIns="46981" rIns="95641" bIns="46981" anchor="ctr">
            <a:spAutoFit/>
          </a:bodyPr>
          <a:lstStyle/>
          <a:p>
            <a:pPr algn="r" defTabSz="966788" eaLnBrk="0" hangingPunct="0">
              <a:defRPr/>
            </a:pPr>
            <a:fld id="{FA0583BA-334A-414F-A245-FB0793B9544B}" type="slidenum">
              <a:rPr lang="en-US" sz="1500"/>
              <a:pPr algn="r" defTabSz="966788" eaLnBrk="0" hangingPunct="0">
                <a:defRPr/>
              </a:pPr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7881836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1:02 – could add a little</a:t>
            </a:r>
            <a:r>
              <a:rPr lang="en-US" baseline="0" dirty="0" smtClean="0"/>
              <a:t> more examples of GOMS, graphics, and more </a:t>
            </a:r>
            <a:r>
              <a:rPr lang="en-US" baseline="0" smtClean="0"/>
              <a:t>on automated </a:t>
            </a:r>
            <a:r>
              <a:rPr lang="en-US" baseline="0" dirty="0" smtClean="0"/>
              <a:t>techniques would be more interesting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solidFill>
            <a:srgbClr val="FFFFFF"/>
          </a:solidFill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211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714" tIns="47357" rIns="94714" bIns="47357"/>
          <a:lstStyle/>
          <a:p>
            <a:r>
              <a:rPr lang="en-US" smtClean="0"/>
              <a:t>I’m going to talk about 2 projects that I have worked on that support this process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656" tIns="48327" rIns="96656" bIns="48327"/>
          <a:lstStyle/>
          <a:p>
            <a:pPr algn="l"/>
            <a:r>
              <a:rPr lang="en-US" b="1" dirty="0">
                <a:latin typeface="Times New Roman" charset="0"/>
              </a:rPr>
              <a:t>Who are they?</a:t>
            </a:r>
          </a:p>
          <a:p>
            <a:pPr algn="l"/>
            <a:r>
              <a:rPr lang="en-US" b="1" dirty="0">
                <a:latin typeface="Times New Roman" charset="0"/>
              </a:rPr>
              <a:t>What are they looking for? </a:t>
            </a:r>
          </a:p>
          <a:p>
            <a:pPr algn="l"/>
            <a:r>
              <a:rPr lang="en-US" b="1" dirty="0">
                <a:latin typeface="Times New Roman" charset="0"/>
              </a:rPr>
              <a:t>Why did they go where they went?</a:t>
            </a:r>
          </a:p>
          <a:p>
            <a:pPr algn="l"/>
            <a:r>
              <a:rPr lang="en-US" b="1" dirty="0">
                <a:latin typeface="Times New Roman" charset="0"/>
              </a:rPr>
              <a:t>Did they find what they were looking for?</a:t>
            </a:r>
          </a:p>
          <a:p>
            <a:pPr algn="l"/>
            <a:r>
              <a:rPr lang="en-US" b="1" dirty="0">
                <a:latin typeface="Times New Roman" charset="0"/>
              </a:rPr>
              <a:t>Did they leave satisfied?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6" tIns="48327" rIns="96656" bIns="48327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6" tIns="48327" rIns="96656" bIns="48327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6" tIns="48327" rIns="96656" bIns="48327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AC4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438400" y="3810000"/>
            <a:ext cx="6400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DFC183"/>
                </a:solidFill>
                <a:latin typeface="Arial Black" pitchFamily="34" charset="0"/>
              </a:rPr>
              <a:t>Prof. James A. Landay</a:t>
            </a:r>
          </a:p>
          <a:p>
            <a:pPr algn="r">
              <a:defRPr/>
            </a:pPr>
            <a:r>
              <a:rPr lang="en-US" dirty="0">
                <a:solidFill>
                  <a:srgbClr val="DFC183"/>
                </a:solidFill>
                <a:latin typeface="Arial Black" pitchFamily="34" charset="0"/>
              </a:rPr>
              <a:t>University of Washington</a:t>
            </a:r>
          </a:p>
          <a:p>
            <a:pPr algn="r">
              <a:defRPr/>
            </a:pPr>
            <a:r>
              <a:rPr lang="en-US" dirty="0" smtClean="0">
                <a:solidFill>
                  <a:srgbClr val="DFC183"/>
                </a:solidFill>
                <a:latin typeface="Arial Black" pitchFamily="34" charset="0"/>
              </a:rPr>
              <a:t>Spring 2012</a:t>
            </a:r>
            <a:endParaRPr lang="en-US" dirty="0">
              <a:solidFill>
                <a:srgbClr val="DFC183"/>
              </a:solidFill>
              <a:latin typeface="Arial Black" pitchFamily="34" charset="0"/>
            </a:endParaRPr>
          </a:p>
        </p:txBody>
      </p:sp>
      <p:pic>
        <p:nvPicPr>
          <p:cNvPr id="4" name="Picture 4" descr="ui-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>
            <a:lvl1pPr>
              <a:defRPr>
                <a:solidFill>
                  <a:srgbClr val="D39C39"/>
                </a:solidFill>
              </a:defRPr>
            </a:lvl1pPr>
          </a:lstStyle>
          <a:p>
            <a:r>
              <a:rPr lang="en-US"/>
              <a:t>HCI Research Directions</a:t>
            </a:r>
          </a:p>
        </p:txBody>
      </p:sp>
    </p:spTree>
    <p:extLst>
      <p:ext uri="{BB962C8B-B14F-4D97-AF65-F5344CB8AC3E}">
        <p14:creationId xmlns:p14="http://schemas.microsoft.com/office/powerpoint/2010/main" val="1777794808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2012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CSE 441 - Advanced HCI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3D5BB-1161-4B72-8559-B49AFF07E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97870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2012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CSE 441 - Advanced HCI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92CC2-48A5-454F-ABB1-7A979DDE1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79420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CSE 441 - Advanced HCI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1ECCA-CFF3-4FBC-B7CC-101C10A88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94064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CSE 441 - Advanced HCI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F6429-D6FE-478D-93FD-9A8697CAC9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91227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2012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CSE 441 - Advanced HCI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9CCAF-2EE5-476E-ADB6-AEBD57ECE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63994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2012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CSE 441 - Advanced HCI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CFF8F-4F84-4370-9350-E81E91F41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6674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CSE 441 - Advanced HCI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9EEFB-CE07-406D-A2C3-5C2274625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39458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2012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CSE 441 - Advanced HCI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F50A5-1CFC-4292-B207-734BCF24B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89542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2012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CSE 441 - Advanced HCI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67CF7-090B-48CA-B526-2674912BF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51597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2012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CSE 441 - Advanced HCI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68E67-8FCE-4AD3-9785-34CEA0489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7395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CSE 441 - Advanced HCI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ECCBC-F510-48C0-9A39-AEFBD0F91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13319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Spring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CSE 441 - Advanced HCI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DD36A-6DE4-4955-92F1-6F35988C3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66387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888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8BF08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52425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D4E8F4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r>
              <a:rPr lang="en-US" smtClean="0"/>
              <a:t>Spring 2012</a:t>
            </a:r>
            <a:endParaRPr lang="en-US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553200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smtClean="0">
                <a:solidFill>
                  <a:srgbClr val="D4E8F4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r>
              <a:rPr lang="en-US"/>
              <a:t>CSE 441 - Advanced HCI</a:t>
            </a:r>
          </a:p>
        </p:txBody>
      </p:sp>
      <p:sp>
        <p:nvSpPr>
          <p:cNvPr id="2048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5532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D4E8F4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fld id="{B4BA2BD7-20CA-4D06-8E32-9682FA496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0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ransition>
    <p:dissolv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i.cs.vt.edu/~cs5724/g2/movie/qgoms3.m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362200"/>
            <a:ext cx="8001000" cy="1143000"/>
          </a:xfrm>
          <a:noFill/>
        </p:spPr>
        <p:txBody>
          <a:bodyPr lIns="90488" tIns="44450" rIns="90488" bIns="44450"/>
          <a:lstStyle/>
          <a:p>
            <a:pPr eaLnBrk="1" hangingPunct="1">
              <a:buFont typeface="Symbol" pitchFamily="18" charset="2"/>
              <a:buNone/>
            </a:pPr>
            <a:r>
              <a:rPr lang="en-US" smtClean="0"/>
              <a:t>(1) Action Analysis </a:t>
            </a:r>
            <a:br>
              <a:rPr lang="en-US" smtClean="0"/>
            </a:br>
            <a:r>
              <a:rPr lang="en-US" smtClean="0"/>
              <a:t>(2) Automated Evaluation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438400" y="4953000"/>
            <a:ext cx="6400800" cy="17526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r" eaLnBrk="1" hangingPunct="1">
              <a:buFontTx/>
              <a:buNone/>
            </a:pPr>
            <a:endParaRPr lang="en-US" sz="2100" b="0" dirty="0" smtClean="0">
              <a:solidFill>
                <a:schemeClr val="tx2"/>
              </a:solidFill>
              <a:latin typeface="Arial Black" pitchFamily="34" charset="0"/>
            </a:endParaRPr>
          </a:p>
          <a:p>
            <a:pPr algn="r" eaLnBrk="1" hangingPunct="1">
              <a:buFontTx/>
              <a:buNone/>
            </a:pPr>
            <a:r>
              <a:rPr lang="en-US" sz="2500" b="0" dirty="0" smtClean="0">
                <a:solidFill>
                  <a:srgbClr val="DFC183"/>
                </a:solidFill>
                <a:latin typeface="Arial Black" pitchFamily="34" charset="0"/>
              </a:rPr>
              <a:t>April 3, 2012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133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B6B116D-1C88-463F-AE13-9EE34F66E0D2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10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Methods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305800" cy="4724400"/>
          </a:xfrm>
        </p:spPr>
        <p:txBody>
          <a:bodyPr/>
          <a:lstStyle/>
          <a:p>
            <a:pPr eaLnBrk="1" hangingPunct="1"/>
            <a:r>
              <a:rPr lang="en-US" dirty="0" smtClean="0"/>
              <a:t>Sequence of steps to accomplish a goal</a:t>
            </a:r>
          </a:p>
          <a:p>
            <a:pPr lvl="1" eaLnBrk="1" hangingPunct="1"/>
            <a:r>
              <a:rPr lang="en-US" dirty="0" smtClean="0"/>
              <a:t>goal decomposition</a:t>
            </a:r>
          </a:p>
          <a:p>
            <a:pPr lvl="1" eaLnBrk="1" hangingPunct="1"/>
            <a:r>
              <a:rPr lang="en-US" dirty="0" smtClean="0"/>
              <a:t>can include other goals</a:t>
            </a:r>
          </a:p>
          <a:p>
            <a:pPr eaLnBrk="1" hangingPunct="1"/>
            <a:r>
              <a:rPr lang="en-US" dirty="0" smtClean="0"/>
              <a:t>Assumes method is </a:t>
            </a:r>
            <a:r>
              <a:rPr lang="en-US" i="1" dirty="0" smtClean="0">
                <a:solidFill>
                  <a:schemeClr val="bg1"/>
                </a:solidFill>
              </a:rPr>
              <a:t>learned </a:t>
            </a:r>
            <a:r>
              <a:rPr lang="en-US" i="1" dirty="0" smtClean="0"/>
              <a:t>&amp; </a:t>
            </a:r>
            <a:r>
              <a:rPr lang="en-US" i="1" dirty="0" smtClean="0">
                <a:solidFill>
                  <a:schemeClr val="bg1"/>
                </a:solidFill>
              </a:rPr>
              <a:t>routine</a:t>
            </a:r>
          </a:p>
          <a:p>
            <a:pPr eaLnBrk="1" hangingPunct="1"/>
            <a:r>
              <a:rPr lang="en-US" dirty="0" smtClean="0"/>
              <a:t>Examples</a:t>
            </a:r>
          </a:p>
          <a:p>
            <a:pPr lvl="1" eaLnBrk="1" hangingPunct="1"/>
            <a:r>
              <a:rPr lang="en-US" dirty="0" smtClean="0"/>
              <a:t>drag file to trash</a:t>
            </a:r>
          </a:p>
          <a:p>
            <a:pPr lvl="1" eaLnBrk="1" hangingPunct="1"/>
            <a:r>
              <a:rPr lang="en-US" dirty="0" smtClean="0"/>
              <a:t>retrieve from long-term memory command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143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CE542F-AB20-47EF-B698-3FAF0D4DAB8D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11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Operators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Specific actions (small scale or atomic)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Lowest level of analysis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can associate with times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Examples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Locate icon for item on screen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Move cursor to item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Hold mouse button down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Locate destination icon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User reads the dialog box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53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F1DF511-BBAC-4484-8734-598085502D49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12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Selection Rules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077200" cy="4724400"/>
          </a:xfrm>
        </p:spPr>
        <p:txBody>
          <a:bodyPr/>
          <a:lstStyle/>
          <a:p>
            <a:pPr eaLnBrk="1" hangingPunct="1"/>
            <a:r>
              <a:rPr lang="en-US" dirty="0" smtClean="0"/>
              <a:t>If &gt; 1 method to accomplish a goal, Selection rules pick method to use</a:t>
            </a:r>
          </a:p>
          <a:p>
            <a:pPr eaLnBrk="1" hangingPunct="1"/>
            <a:r>
              <a:rPr lang="en-US" dirty="0" smtClean="0"/>
              <a:t>Examples</a:t>
            </a:r>
          </a:p>
          <a:p>
            <a:pPr lvl="1" eaLnBrk="1" hangingPunct="1"/>
            <a:r>
              <a:rPr lang="en-US" dirty="0" smtClean="0"/>
              <a:t>IF &lt;</a:t>
            </a:r>
            <a:r>
              <a:rPr lang="en-US" i="1" dirty="0" smtClean="0"/>
              <a:t>condition</a:t>
            </a:r>
            <a:r>
              <a:rPr lang="en-US" dirty="0" smtClean="0"/>
              <a:t>&gt; THEN accomplish &lt;</a:t>
            </a:r>
            <a:r>
              <a:rPr lang="en-US" i="1" dirty="0" smtClean="0"/>
              <a:t>GOAL</a:t>
            </a:r>
            <a:r>
              <a:rPr lang="en-US" dirty="0" smtClean="0"/>
              <a:t>&gt;</a:t>
            </a:r>
          </a:p>
          <a:p>
            <a:pPr lvl="1" eaLnBrk="1" hangingPunct="1"/>
            <a:r>
              <a:rPr lang="en-US" dirty="0" smtClean="0"/>
              <a:t>IF &lt;</a:t>
            </a:r>
            <a:r>
              <a:rPr lang="en-US" i="1" dirty="0" smtClean="0"/>
              <a:t>car has automatic transmission</a:t>
            </a:r>
            <a:r>
              <a:rPr lang="en-US" dirty="0" smtClean="0"/>
              <a:t>&gt; THEN &lt;</a:t>
            </a:r>
            <a:r>
              <a:rPr lang="en-US" i="1" dirty="0" smtClean="0"/>
              <a:t>select drive</a:t>
            </a:r>
            <a:r>
              <a:rPr lang="en-US" dirty="0" smtClean="0"/>
              <a:t>&gt;</a:t>
            </a:r>
          </a:p>
          <a:p>
            <a:pPr lvl="1" eaLnBrk="1" hangingPunct="1"/>
            <a:r>
              <a:rPr lang="en-US" dirty="0" smtClean="0"/>
              <a:t>IF &lt;</a:t>
            </a:r>
            <a:r>
              <a:rPr lang="en-US" i="1" dirty="0" smtClean="0"/>
              <a:t>car has manual transmission</a:t>
            </a:r>
            <a:r>
              <a:rPr lang="en-US" dirty="0" smtClean="0"/>
              <a:t>&gt; THEN   &lt;</a:t>
            </a:r>
            <a:r>
              <a:rPr lang="en-US" i="1" dirty="0" smtClean="0"/>
              <a:t>find car with automatic transmission</a:t>
            </a:r>
            <a:r>
              <a:rPr lang="en-US" dirty="0" smtClean="0"/>
              <a:t>&gt;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02D5583-D4D5-4862-A0AB-5D8C9E411A31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13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638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GOMS Output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77875" y="1828800"/>
            <a:ext cx="8061325" cy="4114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Execution time</a:t>
            </a:r>
          </a:p>
          <a:p>
            <a:pPr lvl="1" eaLnBrk="1" hangingPunct="1"/>
            <a:r>
              <a:rPr lang="en-US" sz="2400" dirty="0" smtClean="0"/>
              <a:t>add up times from operators</a:t>
            </a:r>
          </a:p>
          <a:p>
            <a:pPr lvl="1" eaLnBrk="1" hangingPunct="1"/>
            <a:r>
              <a:rPr lang="en-US" sz="2400" dirty="0" smtClean="0"/>
              <a:t>assumes </a:t>
            </a:r>
            <a:r>
              <a:rPr lang="en-US" sz="1600" dirty="0" smtClean="0"/>
              <a:t>?</a:t>
            </a:r>
          </a:p>
          <a:p>
            <a:pPr lvl="2" eaLnBrk="1" hangingPunct="1"/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experts</a:t>
            </a:r>
            <a:r>
              <a:rPr lang="en-US" sz="2000" dirty="0" smtClean="0"/>
              <a:t> (mastered the tasks) &amp; </a:t>
            </a:r>
            <a:r>
              <a:rPr lang="en-US" sz="2000" dirty="0" smtClean="0">
                <a:solidFill>
                  <a:schemeClr val="bg1"/>
                </a:solidFill>
              </a:rPr>
              <a:t>error free behavior</a:t>
            </a:r>
          </a:p>
          <a:p>
            <a:pPr lvl="1" eaLnBrk="1" hangingPunct="1"/>
            <a:r>
              <a:rPr lang="en-US" sz="2400" dirty="0" smtClean="0"/>
              <a:t>very good rank ordering</a:t>
            </a:r>
          </a:p>
          <a:p>
            <a:pPr lvl="1" eaLnBrk="1" hangingPunct="1"/>
            <a:r>
              <a:rPr lang="en-US" sz="2400" dirty="0" smtClean="0"/>
              <a:t>absolute accuracy ~10-20%</a:t>
            </a:r>
          </a:p>
          <a:p>
            <a:pPr eaLnBrk="1" hangingPunct="1"/>
            <a:r>
              <a:rPr lang="en-US" sz="2800" dirty="0" smtClean="0"/>
              <a:t>Procedure learning time (NGOMSL only)</a:t>
            </a:r>
          </a:p>
          <a:p>
            <a:pPr lvl="1" eaLnBrk="1" hangingPunct="1"/>
            <a:r>
              <a:rPr lang="en-US" sz="2400" dirty="0" smtClean="0"/>
              <a:t>accurate for relative comparison only</a:t>
            </a:r>
          </a:p>
          <a:p>
            <a:pPr lvl="1" eaLnBrk="1" hangingPunct="1"/>
            <a:r>
              <a:rPr lang="en-US" sz="2400" dirty="0" smtClean="0"/>
              <a:t>doesn’t include time for learning domain knowledge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38F326F-E658-4673-A418-316C3FAC88E3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14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741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GOMS Output Used To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305800" cy="4724400"/>
          </a:xfrm>
        </p:spPr>
        <p:txBody>
          <a:bodyPr/>
          <a:lstStyle/>
          <a:p>
            <a:pPr eaLnBrk="1" hangingPunct="1"/>
            <a:r>
              <a:rPr lang="en-US" smtClean="0"/>
              <a:t>Ensure frequent goals achieved quickly </a:t>
            </a:r>
          </a:p>
          <a:p>
            <a:pPr eaLnBrk="1" hangingPunct="1"/>
            <a:r>
              <a:rPr lang="en-US" smtClean="0"/>
              <a:t>Making hierarchy is often the value</a:t>
            </a:r>
          </a:p>
          <a:p>
            <a:pPr lvl="1" eaLnBrk="1" hangingPunct="1"/>
            <a:r>
              <a:rPr lang="en-US" smtClean="0"/>
              <a:t>functionality coverage &amp; consistency</a:t>
            </a:r>
          </a:p>
          <a:p>
            <a:pPr lvl="2" eaLnBrk="1" hangingPunct="1"/>
            <a:r>
              <a:rPr lang="en-US" smtClean="0"/>
              <a:t>does UI contain needed functions?</a:t>
            </a:r>
          </a:p>
          <a:p>
            <a:pPr lvl="2" eaLnBrk="1" hangingPunct="1"/>
            <a:r>
              <a:rPr lang="en-US" smtClean="0"/>
              <a:t>consistency: similar tasks performed similarly?</a:t>
            </a:r>
          </a:p>
          <a:p>
            <a:pPr lvl="1" eaLnBrk="1" hangingPunct="1"/>
            <a:r>
              <a:rPr lang="en-US" smtClean="0"/>
              <a:t>operator sequence</a:t>
            </a:r>
          </a:p>
          <a:p>
            <a:pPr lvl="2" eaLnBrk="1" hangingPunct="1"/>
            <a:r>
              <a:rPr lang="en-US" smtClean="0"/>
              <a:t>in what order are individual operations done?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E272412-F926-4F70-B45E-BEB564BDFF80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15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843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to do GOMS Analysis</a:t>
            </a:r>
          </a:p>
        </p:txBody>
      </p:sp>
      <p:sp>
        <p:nvSpPr>
          <p:cNvPr id="18438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Generate task description</a:t>
            </a:r>
          </a:p>
          <a:p>
            <a:pPr lvl="1" eaLnBrk="1" hangingPunct="1"/>
            <a:r>
              <a:rPr lang="en-US" sz="2400" smtClean="0"/>
              <a:t>pick high-level user Goal</a:t>
            </a:r>
          </a:p>
          <a:p>
            <a:pPr lvl="1" eaLnBrk="1" hangingPunct="1"/>
            <a:r>
              <a:rPr lang="en-US" sz="2400" smtClean="0"/>
              <a:t>write Method for accomplishing Goal</a:t>
            </a:r>
          </a:p>
          <a:p>
            <a:pPr lvl="2" eaLnBrk="1" hangingPunct="1"/>
            <a:r>
              <a:rPr lang="en-US" sz="2000" smtClean="0"/>
              <a:t>may invoke subgoals</a:t>
            </a:r>
          </a:p>
          <a:p>
            <a:pPr lvl="1" eaLnBrk="1" hangingPunct="1"/>
            <a:r>
              <a:rPr lang="en-US" sz="2400" smtClean="0"/>
              <a:t>write Methods for subgoals</a:t>
            </a:r>
          </a:p>
          <a:p>
            <a:pPr lvl="2" eaLnBrk="1" hangingPunct="1"/>
            <a:r>
              <a:rPr lang="en-US" sz="2000" smtClean="0"/>
              <a:t>this is recursive</a:t>
            </a:r>
          </a:p>
          <a:p>
            <a:pPr lvl="2" eaLnBrk="1" hangingPunct="1"/>
            <a:r>
              <a:rPr lang="en-US" sz="2000" smtClean="0"/>
              <a:t>stops when Operators are reached</a:t>
            </a:r>
          </a:p>
          <a:p>
            <a:pPr eaLnBrk="1" hangingPunct="1"/>
            <a:r>
              <a:rPr lang="en-US" sz="2800" smtClean="0"/>
              <a:t>Evaluate description of task</a:t>
            </a:r>
          </a:p>
          <a:p>
            <a:pPr eaLnBrk="1" hangingPunct="1"/>
            <a:r>
              <a:rPr lang="en-US" sz="2800" smtClean="0"/>
              <a:t>Apply results to UI</a:t>
            </a:r>
          </a:p>
          <a:p>
            <a:pPr eaLnBrk="1" hangingPunct="1"/>
            <a:r>
              <a:rPr lang="en-US" sz="2800" smtClean="0"/>
              <a:t>Iterate!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8A600DF-FAB8-4A6B-B3FF-81CA03D252BF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16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352425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Comparative Example – Unix shell</a:t>
            </a:r>
          </a:p>
        </p:txBody>
      </p:sp>
      <p:sp>
        <p:nvSpPr>
          <p:cNvPr id="1946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4724400"/>
          </a:xfrm>
        </p:spPr>
        <p:txBody>
          <a:bodyPr/>
          <a:lstStyle/>
          <a:p>
            <a:pPr eaLnBrk="1" hangingPunct="1"/>
            <a:r>
              <a:rPr lang="en-US" sz="2800" smtClean="0"/>
              <a:t>Goal: Delete a File</a:t>
            </a:r>
          </a:p>
          <a:p>
            <a:pPr eaLnBrk="1" hangingPunct="1"/>
            <a:r>
              <a:rPr lang="en-US" sz="2800" smtClean="0"/>
              <a:t>Method for accomplishing goal of deleting file</a:t>
            </a:r>
          </a:p>
          <a:p>
            <a:pPr lvl="1" eaLnBrk="1" hangingPunct="1"/>
            <a:r>
              <a:rPr lang="en-US" sz="2400" smtClean="0"/>
              <a:t>retrieve from Long term memory that command verb is “rm”</a:t>
            </a:r>
          </a:p>
          <a:p>
            <a:pPr lvl="1" eaLnBrk="1" hangingPunct="1"/>
            <a:r>
              <a:rPr lang="en-US" sz="2400" smtClean="0"/>
              <a:t>think of directory name &amp; file name and make it the first listed parameter</a:t>
            </a:r>
          </a:p>
          <a:p>
            <a:pPr lvl="1" eaLnBrk="1" hangingPunct="1"/>
            <a:r>
              <a:rPr lang="en-US" sz="2400" smtClean="0"/>
              <a:t>accomplish goal of entering &amp; executing command</a:t>
            </a:r>
          </a:p>
          <a:p>
            <a:pPr lvl="1" eaLnBrk="1" hangingPunct="1"/>
            <a:r>
              <a:rPr lang="en-US" sz="2400" smtClean="0"/>
              <a:t>return with goal accomplished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580C0DC-1FB4-4A25-AAC5-B6C8F00A49AF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17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Comparative Example - Windows</a:t>
            </a:r>
          </a:p>
        </p:txBody>
      </p:sp>
      <p:sp>
        <p:nvSpPr>
          <p:cNvPr id="2048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305800" cy="4724400"/>
          </a:xfrm>
        </p:spPr>
        <p:txBody>
          <a:bodyPr/>
          <a:lstStyle/>
          <a:p>
            <a:pPr eaLnBrk="1" hangingPunct="1"/>
            <a:r>
              <a:rPr lang="en-US" sz="2800" smtClean="0"/>
              <a:t>Goal: Delete a File</a:t>
            </a:r>
          </a:p>
          <a:p>
            <a:pPr eaLnBrk="1" hangingPunct="1"/>
            <a:r>
              <a:rPr lang="en-US" sz="2800" smtClean="0"/>
              <a:t>Method for accomplishing goal of deleting file</a:t>
            </a:r>
          </a:p>
          <a:p>
            <a:pPr lvl="1" eaLnBrk="1" hangingPunct="1"/>
            <a:r>
              <a:rPr lang="en-US" sz="2400" smtClean="0"/>
              <a:t>find file icon</a:t>
            </a:r>
          </a:p>
          <a:p>
            <a:pPr lvl="1" eaLnBrk="1" hangingPunct="1"/>
            <a:r>
              <a:rPr lang="en-US" sz="2400" smtClean="0"/>
              <a:t>accomplish goal of dragging file to trash</a:t>
            </a:r>
          </a:p>
          <a:p>
            <a:pPr lvl="1" eaLnBrk="1" hangingPunct="1"/>
            <a:r>
              <a:rPr lang="en-US" sz="2400" smtClean="0"/>
              <a:t>return with goal accomplished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CE976E4-8E4A-430F-BCEB-7022712E116F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18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52425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Comparative Example – Unix shell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229600" cy="4724400"/>
          </a:xfrm>
        </p:spPr>
        <p:txBody>
          <a:bodyPr/>
          <a:lstStyle/>
          <a:p>
            <a:pPr eaLnBrk="1" hangingPunct="1"/>
            <a:r>
              <a:rPr lang="en-US" sz="2800" smtClean="0"/>
              <a:t>Goal: Remove a directory</a:t>
            </a:r>
          </a:p>
          <a:p>
            <a:pPr eaLnBrk="1" hangingPunct="1"/>
            <a:r>
              <a:rPr lang="en-US" sz="2800" smtClean="0"/>
              <a:t>Method for accomplishing goal of removing a directory</a:t>
            </a:r>
          </a:p>
          <a:p>
            <a:pPr lvl="1" eaLnBrk="1" hangingPunct="1"/>
            <a:r>
              <a:rPr lang="en-US" sz="2400" smtClean="0"/>
              <a:t>?????</a:t>
            </a:r>
          </a:p>
          <a:p>
            <a:pPr lvl="1" eaLnBrk="1" hangingPunct="1"/>
            <a:endParaRPr lang="en-US" sz="240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64DF088-6083-49BE-BBE5-77C58E28C4DE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19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52425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Comparative Example – Unix shell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458200" cy="4724400"/>
          </a:xfrm>
        </p:spPr>
        <p:txBody>
          <a:bodyPr/>
          <a:lstStyle/>
          <a:p>
            <a:pPr eaLnBrk="1" hangingPunct="1"/>
            <a:r>
              <a:rPr lang="en-US" sz="2800" smtClean="0"/>
              <a:t>Goal: Remove a directory</a:t>
            </a:r>
          </a:p>
          <a:p>
            <a:pPr eaLnBrk="1" hangingPunct="1"/>
            <a:r>
              <a:rPr lang="en-US" sz="2800" smtClean="0"/>
              <a:t>Method for accomplishing goal of removing a directory</a:t>
            </a:r>
          </a:p>
          <a:p>
            <a:pPr lvl="1" eaLnBrk="1" hangingPunct="1"/>
            <a:r>
              <a:rPr lang="en-US" sz="2400" smtClean="0"/>
              <a:t>accomplish goal of making sure directory is empty</a:t>
            </a:r>
          </a:p>
          <a:p>
            <a:pPr lvl="1" eaLnBrk="1" hangingPunct="1"/>
            <a:r>
              <a:rPr lang="en-US" sz="2400" smtClean="0"/>
              <a:t>retrieve from long term memory that command verb is ‘rmdir’</a:t>
            </a:r>
          </a:p>
          <a:p>
            <a:pPr lvl="1" eaLnBrk="1" hangingPunct="1"/>
            <a:r>
              <a:rPr lang="en-US" sz="2400" smtClean="0"/>
              <a:t>think of directory name and make it the first listed parameter</a:t>
            </a:r>
          </a:p>
          <a:p>
            <a:pPr lvl="1" eaLnBrk="1" hangingPunct="1"/>
            <a:r>
              <a:rPr lang="en-US" sz="2400" smtClean="0"/>
              <a:t>accomplish goal of entering &amp; executing command</a:t>
            </a:r>
          </a:p>
          <a:p>
            <a:pPr lvl="1" eaLnBrk="1" hangingPunct="1"/>
            <a:r>
              <a:rPr lang="en-US" sz="2400" smtClean="0"/>
              <a:t>return with goal accomplished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Hall of Fame or Hall of Shame?</a:t>
            </a:r>
          </a:p>
        </p:txBody>
      </p:sp>
      <p:sp>
        <p:nvSpPr>
          <p:cNvPr id="5122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51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689F6B8-2CDE-45D8-B5AA-B7AE2F10428A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2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pic>
        <p:nvPicPr>
          <p:cNvPr id="5129" name="Picture 9" descr="https://lh5.googleusercontent.com/-UG9uNd_FI8I/TsxHdNA8-KI/AAAAAAAARAI/0LVWRGQ9Y_w/h301/316772_207558485984868_126894987384552_473699_3049333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4" y="1219200"/>
            <a:ext cx="502059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1BF9B9A-E5AC-44AE-BB87-689DF869E9DE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20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Comparative Example - Windows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Goal: Remove a directory</a:t>
            </a:r>
          </a:p>
          <a:p>
            <a:pPr eaLnBrk="1" hangingPunct="1"/>
            <a:r>
              <a:rPr lang="en-US" sz="2800" smtClean="0"/>
              <a:t>Method for accomplishing goal of removing a directory</a:t>
            </a:r>
          </a:p>
          <a:p>
            <a:pPr lvl="1" eaLnBrk="1" hangingPunct="1"/>
            <a:r>
              <a:rPr lang="en-US" sz="2400" smtClean="0"/>
              <a:t>????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E5AEE00-3E16-4A5D-9879-C0A9E946147B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21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Comparative Example - Windows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Goal: Remove a directory</a:t>
            </a:r>
          </a:p>
          <a:p>
            <a:pPr eaLnBrk="1" hangingPunct="1"/>
            <a:r>
              <a:rPr lang="en-US" sz="2800" smtClean="0"/>
              <a:t>Method for accomplishing goal of removing a directory</a:t>
            </a:r>
          </a:p>
          <a:p>
            <a:pPr lvl="1" eaLnBrk="1" hangingPunct="1"/>
            <a:r>
              <a:rPr lang="en-US" sz="2400" smtClean="0"/>
              <a:t>find folder icon</a:t>
            </a:r>
          </a:p>
          <a:p>
            <a:pPr lvl="1" eaLnBrk="1" hangingPunct="1"/>
            <a:r>
              <a:rPr lang="en-US" sz="2400" smtClean="0"/>
              <a:t>accomplish goal of dragging folder to trash</a:t>
            </a:r>
          </a:p>
          <a:p>
            <a:pPr lvl="1" eaLnBrk="1" hangingPunct="1"/>
            <a:r>
              <a:rPr lang="en-US" sz="2400" smtClean="0"/>
              <a:t>return with goal accomplished</a:t>
            </a:r>
          </a:p>
          <a:p>
            <a:pPr lvl="1" eaLnBrk="1" hangingPunct="1"/>
            <a:endParaRPr lang="en-US" sz="2400" smtClean="0"/>
          </a:p>
          <a:p>
            <a:pPr eaLnBrk="1" hangingPunct="1"/>
            <a:r>
              <a:rPr lang="en-US" sz="2800" smtClean="0"/>
              <a:t>Note the consistency with delete file on the Windows! This makes it much easier.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BD3E3A6-32C3-4C15-98B6-969ABD769F6B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22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GOMS Can Model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305800" cy="4724400"/>
          </a:xfrm>
        </p:spPr>
        <p:txBody>
          <a:bodyPr/>
          <a:lstStyle/>
          <a:p>
            <a:pPr eaLnBrk="1" hangingPunct="1"/>
            <a:r>
              <a:rPr lang="en-US" dirty="0" smtClean="0"/>
              <a:t>Task must be goal-directed</a:t>
            </a:r>
          </a:p>
          <a:p>
            <a:pPr lvl="1" eaLnBrk="1" hangingPunct="1"/>
            <a:r>
              <a:rPr lang="en-US" dirty="0" smtClean="0"/>
              <a:t>some activities are more goal-directed</a:t>
            </a:r>
          </a:p>
          <a:p>
            <a:pPr lvl="2" eaLnBrk="1" hangingPunct="1"/>
            <a:r>
              <a:rPr lang="en-US" dirty="0" smtClean="0"/>
              <a:t>creative activities may not be as goal-directed</a:t>
            </a:r>
          </a:p>
          <a:p>
            <a:pPr eaLnBrk="1" hangingPunct="1"/>
            <a:endParaRPr lang="en-US" sz="1500" dirty="0" smtClean="0"/>
          </a:p>
          <a:p>
            <a:pPr eaLnBrk="1" hangingPunct="1"/>
            <a:r>
              <a:rPr lang="en-US" dirty="0" smtClean="0"/>
              <a:t>Task must use routine cognitive skills</a:t>
            </a:r>
          </a:p>
          <a:p>
            <a:pPr lvl="1" eaLnBrk="1" hangingPunct="1"/>
            <a:r>
              <a:rPr lang="en-US" dirty="0" smtClean="0"/>
              <a:t>as opposed to problem solving</a:t>
            </a:r>
          </a:p>
          <a:p>
            <a:pPr lvl="1" eaLnBrk="1" hangingPunct="1"/>
            <a:r>
              <a:rPr lang="en-US" dirty="0" smtClean="0"/>
              <a:t>good for things like machine operators</a:t>
            </a:r>
          </a:p>
          <a:p>
            <a:pPr marL="0" indent="0" eaLnBrk="1" hangingPunct="1">
              <a:buNone/>
            </a:pPr>
            <a:endParaRPr lang="en-US" sz="15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3C0A1A7-07A2-4260-9F3C-B8540C9BE417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23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Applications of GOMS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305800" cy="4724400"/>
          </a:xfrm>
        </p:spPr>
        <p:txBody>
          <a:bodyPr/>
          <a:lstStyle/>
          <a:p>
            <a:pPr eaLnBrk="1" hangingPunct="1"/>
            <a:r>
              <a:rPr lang="en-US" smtClean="0"/>
              <a:t>Compare different UI designs</a:t>
            </a:r>
          </a:p>
          <a:p>
            <a:pPr eaLnBrk="1" hangingPunct="1"/>
            <a:r>
              <a:rPr lang="en-US" smtClean="0"/>
              <a:t>Profiling (time)</a:t>
            </a:r>
          </a:p>
          <a:p>
            <a:pPr eaLnBrk="1" hangingPunct="1"/>
            <a:r>
              <a:rPr lang="en-US" smtClean="0"/>
              <a:t>Building a help system? Why?</a:t>
            </a:r>
          </a:p>
          <a:p>
            <a:pPr lvl="1" eaLnBrk="1" hangingPunct="1"/>
            <a:r>
              <a:rPr lang="en-US" smtClean="0"/>
              <a:t>modeling makes user tasks &amp; goals explicit</a:t>
            </a:r>
          </a:p>
          <a:p>
            <a:pPr lvl="1" eaLnBrk="1" hangingPunct="1"/>
            <a:r>
              <a:rPr lang="en-US" smtClean="0"/>
              <a:t>can suggest questions users might ask &amp; the answers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C57705C-00B2-4B73-970B-D652E046EA13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24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765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Real-world GOMS Applications</a:t>
            </a:r>
          </a:p>
        </p:txBody>
      </p:sp>
      <p:sp>
        <p:nvSpPr>
          <p:cNvPr id="2765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382000" cy="4724400"/>
          </a:xfrm>
        </p:spPr>
        <p:txBody>
          <a:bodyPr/>
          <a:lstStyle/>
          <a:p>
            <a:pPr eaLnBrk="1" hangingPunct="1"/>
            <a:r>
              <a:rPr lang="en-US" smtClean="0"/>
              <a:t>Keystroke Level Model (KLM)</a:t>
            </a:r>
          </a:p>
          <a:p>
            <a:pPr lvl="1" eaLnBrk="1" hangingPunct="1"/>
            <a:r>
              <a:rPr lang="en-US" smtClean="0"/>
              <a:t>Mouse-based text editor</a:t>
            </a:r>
          </a:p>
          <a:p>
            <a:pPr lvl="1" eaLnBrk="1" hangingPunct="1"/>
            <a:r>
              <a:rPr lang="en-US" smtClean="0"/>
              <a:t>Mechanical CAD system</a:t>
            </a:r>
          </a:p>
          <a:p>
            <a:pPr eaLnBrk="1" hangingPunct="1"/>
            <a:r>
              <a:rPr lang="en-US" smtClean="0"/>
              <a:t>NGOMSL</a:t>
            </a:r>
          </a:p>
          <a:p>
            <a:pPr lvl="1" eaLnBrk="1" hangingPunct="1"/>
            <a:r>
              <a:rPr lang="en-US" smtClean="0"/>
              <a:t>TV control system</a:t>
            </a:r>
          </a:p>
          <a:p>
            <a:pPr lvl="1" eaLnBrk="1" hangingPunct="1"/>
            <a:r>
              <a:rPr lang="en-US" smtClean="0"/>
              <a:t>Nuclear power plant operator’s associate</a:t>
            </a:r>
          </a:p>
          <a:p>
            <a:pPr eaLnBrk="1" hangingPunct="1"/>
            <a:r>
              <a:rPr lang="en-US" smtClean="0"/>
              <a:t>CPM-GOMS</a:t>
            </a:r>
          </a:p>
          <a:p>
            <a:pPr lvl="1" eaLnBrk="1" hangingPunct="1"/>
            <a:r>
              <a:rPr lang="en-US" smtClean="0"/>
              <a:t>Telephone operator workstation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28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BC5C960-1020-44D6-A51F-39E9FBB1781C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25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867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Advantages of GOMS</a:t>
            </a:r>
          </a:p>
        </p:txBody>
      </p:sp>
      <p:sp>
        <p:nvSpPr>
          <p:cNvPr id="2867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1885950"/>
            <a:ext cx="9144000" cy="4514850"/>
          </a:xfrm>
        </p:spPr>
        <p:txBody>
          <a:bodyPr/>
          <a:lstStyle/>
          <a:p>
            <a:pPr eaLnBrk="1" hangingPunct="1"/>
            <a:r>
              <a:rPr lang="en-US" smtClean="0"/>
              <a:t>Gives qualitative &amp; quantitative measures</a:t>
            </a:r>
          </a:p>
          <a:p>
            <a:pPr eaLnBrk="1" hangingPunct="1"/>
            <a:r>
              <a:rPr lang="en-US" smtClean="0"/>
              <a:t>Model explains the results </a:t>
            </a:r>
          </a:p>
          <a:p>
            <a:pPr eaLnBrk="1" hangingPunct="1"/>
            <a:r>
              <a:rPr lang="en-US" smtClean="0"/>
              <a:t>Less work than </a:t>
            </a:r>
            <a:r>
              <a:rPr lang="en-US" i="1" smtClean="0">
                <a:solidFill>
                  <a:schemeClr val="bg1"/>
                </a:solidFill>
              </a:rPr>
              <a:t>large</a:t>
            </a:r>
            <a:r>
              <a:rPr lang="en-US" smtClean="0"/>
              <a:t> user study – no users!</a:t>
            </a:r>
          </a:p>
          <a:p>
            <a:pPr eaLnBrk="1" hangingPunct="1"/>
            <a:r>
              <a:rPr lang="en-US" smtClean="0"/>
              <a:t>Easy to modify when UI is revised</a:t>
            </a:r>
          </a:p>
          <a:p>
            <a:pPr eaLnBrk="1" hangingPunct="1"/>
            <a:r>
              <a:rPr lang="en-US" smtClean="0"/>
              <a:t>Research: tools to aid modeling process since it can still be tedious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A1BB189-F69C-48D2-9F7E-CEA6F84629E7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26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2970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Disadvantages of GOMS</a:t>
            </a:r>
          </a:p>
        </p:txBody>
      </p:sp>
      <p:sp>
        <p:nvSpPr>
          <p:cNvPr id="29702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Not as easy as HE, guidelines, etc.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Takes lots of time, skill, &amp; effort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Only works for goal-directed tasks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Assumes tasks performed by </a:t>
            </a:r>
            <a:r>
              <a:rPr lang="en-US" i="1" dirty="0" smtClean="0">
                <a:solidFill>
                  <a:schemeClr val="bg1"/>
                </a:solidFill>
              </a:rPr>
              <a:t>experts</a:t>
            </a:r>
            <a:r>
              <a:rPr lang="en-US" i="1" dirty="0" smtClean="0"/>
              <a:t> </a:t>
            </a:r>
            <a:r>
              <a:rPr lang="en-US" i="1" dirty="0" smtClean="0">
                <a:solidFill>
                  <a:schemeClr val="bg1"/>
                </a:solidFill>
              </a:rPr>
              <a:t>without</a:t>
            </a:r>
            <a:r>
              <a:rPr lang="en-US" i="1" dirty="0" smtClean="0"/>
              <a:t> </a:t>
            </a:r>
            <a:r>
              <a:rPr lang="en-US" i="1" dirty="0" smtClean="0">
                <a:solidFill>
                  <a:schemeClr val="bg1"/>
                </a:solidFill>
              </a:rPr>
              <a:t>error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Does not address several UI issues,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readability, </a:t>
            </a:r>
            <a:r>
              <a:rPr lang="en-US" dirty="0" err="1" smtClean="0"/>
              <a:t>memorizability</a:t>
            </a:r>
            <a:r>
              <a:rPr lang="en-US" dirty="0" smtClean="0"/>
              <a:t> of icons, commands…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02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10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004FD90-70B5-4A99-8A05-6F76E68B29FE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27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152400"/>
            <a:ext cx="8664575" cy="1143000"/>
          </a:xfrm>
        </p:spPr>
        <p:txBody>
          <a:bodyPr/>
          <a:lstStyle/>
          <a:p>
            <a:pPr eaLnBrk="1" hangingPunct="1"/>
            <a:r>
              <a:rPr lang="en-US" sz="2900" smtClean="0"/>
              <a:t>Rapid Iterative Design is the Best Practice for Creating Good UIs</a:t>
            </a:r>
          </a:p>
        </p:txBody>
      </p:sp>
      <p:sp>
        <p:nvSpPr>
          <p:cNvPr id="1031" name="Rectangle 3"/>
          <p:cNvSpPr>
            <a:spLocks noChangeArrowheads="1"/>
          </p:cNvSpPr>
          <p:nvPr/>
        </p:nvSpPr>
        <p:spPr bwMode="auto">
          <a:xfrm>
            <a:off x="5446713" y="3298825"/>
            <a:ext cx="1231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>
                <a:latin typeface="Tahoma" pitchFamily="34" charset="0"/>
              </a:rPr>
              <a:t>Design</a:t>
            </a:r>
          </a:p>
        </p:txBody>
      </p:sp>
      <p:sp>
        <p:nvSpPr>
          <p:cNvPr id="1032" name="Rectangle 4"/>
          <p:cNvSpPr>
            <a:spLocks noChangeArrowheads="1"/>
          </p:cNvSpPr>
          <p:nvPr/>
        </p:nvSpPr>
        <p:spPr bwMode="auto">
          <a:xfrm>
            <a:off x="1263650" y="4103688"/>
            <a:ext cx="199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>
                <a:latin typeface="Tahoma" pitchFamily="34" charset="0"/>
              </a:rPr>
              <a:t>Prototyping</a:t>
            </a: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5581650" y="5302250"/>
            <a:ext cx="314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4400" b="1">
                <a:latin typeface="Tahoma" pitchFamily="34" charset="0"/>
              </a:rPr>
              <a:t>Evaluation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3105150" y="3249613"/>
          <a:ext cx="2819400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Clip" r:id="rId4" imgW="3849120" imgH="3468960" progId="MS_ClipArt_Gallery.5">
                  <p:embed/>
                </p:oleObj>
              </mc:Choice>
              <mc:Fallback>
                <p:oleObj name="Clip" r:id="rId4" imgW="3849120" imgH="3468960" progId="MS_ClipArt_Gallery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5150" y="3249613"/>
                        <a:ext cx="2819400" cy="248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Text Box 14"/>
          <p:cNvSpPr txBox="1">
            <a:spLocks noChangeArrowheads="1"/>
          </p:cNvSpPr>
          <p:nvPr/>
        </p:nvSpPr>
        <p:spPr bwMode="auto">
          <a:xfrm>
            <a:off x="457200" y="1828800"/>
            <a:ext cx="838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latin typeface="Arial" charset="0"/>
              </a:rPr>
              <a:t>We have seen how computer-based tools can improve</a:t>
            </a:r>
          </a:p>
          <a:p>
            <a:r>
              <a:rPr lang="en-US" b="1" dirty="0">
                <a:latin typeface="Arial" charset="0"/>
              </a:rPr>
              <a:t>the Design (e.g., Denim) &amp; Prototyping (e.g., </a:t>
            </a:r>
            <a:r>
              <a:rPr lang="en-US" b="1" dirty="0" err="1" smtClean="0">
                <a:latin typeface="Arial" charset="0"/>
              </a:rPr>
              <a:t>JustInTime</a:t>
            </a:r>
            <a:r>
              <a:rPr lang="en-US" b="1" dirty="0" smtClean="0">
                <a:latin typeface="Arial" charset="0"/>
              </a:rPr>
              <a:t>) </a:t>
            </a:r>
            <a:r>
              <a:rPr lang="en-US" b="1" dirty="0">
                <a:latin typeface="Arial" charset="0"/>
              </a:rPr>
              <a:t>phases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307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585CBB8-860E-4A7F-9AFA-D78C02BAC98F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28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737600" cy="1143000"/>
          </a:xfrm>
        </p:spPr>
        <p:txBody>
          <a:bodyPr/>
          <a:lstStyle/>
          <a:p>
            <a:pPr eaLnBrk="1" hangingPunct="1"/>
            <a:r>
              <a:rPr lang="en-US" sz="3500" smtClean="0"/>
              <a:t>Automated GOMS Tools</a:t>
            </a:r>
            <a:endParaRPr lang="en-US" smtClean="0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 save, modify &amp; re-use the model</a:t>
            </a:r>
          </a:p>
          <a:p>
            <a:pPr eaLnBrk="1" hangingPunct="1"/>
            <a:r>
              <a:rPr lang="en-US" smtClean="0"/>
              <a:t>Automation of execution time calculation, etc.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23622" r="3741" b="8662"/>
          <a:stretch>
            <a:fillRect/>
          </a:stretch>
        </p:blipFill>
        <p:spPr bwMode="auto">
          <a:xfrm>
            <a:off x="533400" y="1447800"/>
            <a:ext cx="77168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2AA7A94-FDDA-47C8-A6D3-CD698B0FA009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29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317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hlinkClick r:id="rId4"/>
              </a:rPr>
              <a:t>QGOMS</a:t>
            </a:r>
            <a:r>
              <a:rPr lang="en-US" dirty="0" smtClean="0"/>
              <a:t> tool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776382-7B57-4158-9B53-72F3D6E49017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3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Hall of Shame!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62600" y="1828800"/>
            <a:ext cx="3581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Clock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What is the purpose?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This slows you down!</a:t>
            </a:r>
          </a:p>
        </p:txBody>
      </p:sp>
      <p:pic>
        <p:nvPicPr>
          <p:cNvPr id="8" name="Picture 9" descr="https://lh5.googleusercontent.com/-UG9uNd_FI8I/TsxHdNA8-KI/AAAAAAAARAI/0LVWRGQ9Y_w/h301/316772_207558485984868_126894987384552_473699_3049333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4" y="1219200"/>
            <a:ext cx="502059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295400"/>
          </a:xfrm>
        </p:spPr>
        <p:txBody>
          <a:bodyPr/>
          <a:lstStyle/>
          <a:p>
            <a:pPr eaLnBrk="1" hangingPunct="1"/>
            <a:r>
              <a:rPr lang="en-US" sz="3600" smtClean="0"/>
              <a:t>CRITIQUE</a:t>
            </a:r>
            <a:br>
              <a:rPr lang="en-US" sz="3600" smtClean="0"/>
            </a:br>
            <a:r>
              <a:rPr lang="en-US" sz="2800" smtClean="0"/>
              <a:t>Hudson et al (1999)</a:t>
            </a:r>
            <a:endParaRPr lang="en-US" sz="3600" smtClean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304800" y="4267200"/>
            <a:ext cx="4191000" cy="2514600"/>
          </a:xfrm>
        </p:spPr>
        <p:txBody>
          <a:bodyPr>
            <a:normAutofit fontScale="92500" lnSpcReduction="20000"/>
          </a:bodyPr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Prototype system by programming</a:t>
            </a:r>
          </a:p>
          <a:p>
            <a:pPr lvl="1" eaLnBrk="1" hangingPunct="1">
              <a:defRPr/>
            </a:pPr>
            <a:r>
              <a:rPr lang="en-US" dirty="0" smtClean="0"/>
              <a:t>in this case with the </a:t>
            </a:r>
            <a:r>
              <a:rPr lang="en-US" dirty="0" err="1" smtClean="0"/>
              <a:t>SubArctic</a:t>
            </a:r>
            <a:r>
              <a:rPr lang="en-US" dirty="0" smtClean="0"/>
              <a:t> toolkit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Demonstrate a task</a:t>
            </a:r>
          </a:p>
          <a:p>
            <a:pPr lvl="1" eaLnBrk="1" hangingPunct="1">
              <a:defRPr/>
            </a:pPr>
            <a:r>
              <a:rPr lang="en-US" dirty="0" smtClean="0"/>
              <a:t>record events</a:t>
            </a:r>
          </a:p>
          <a:p>
            <a:pPr lvl="1" eaLnBrk="1" hangingPunct="1">
              <a:defRPr/>
            </a:pPr>
            <a:r>
              <a:rPr lang="en-US" dirty="0" smtClean="0"/>
              <a:t>apply rules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4648200" y="4267200"/>
            <a:ext cx="4495800" cy="2362200"/>
          </a:xfrm>
        </p:spPr>
        <p:txBody>
          <a:bodyPr>
            <a:normAutofit fontScale="92500" lnSpcReduction="20000"/>
          </a:bodyPr>
          <a:lstStyle/>
          <a:p>
            <a:pPr marL="514350" indent="-514350" eaLnBrk="1" hangingPunct="1">
              <a:buFont typeface="+mj-lt"/>
              <a:buAutoNum type="arabicPeriod" startAt="3"/>
              <a:defRPr/>
            </a:pPr>
            <a:r>
              <a:rPr lang="en-US" dirty="0" smtClean="0"/>
              <a:t>Automatically generate KLMs</a:t>
            </a:r>
          </a:p>
          <a:p>
            <a:pPr marL="514350" indent="-514350" eaLnBrk="1" hangingPunct="1">
              <a:lnSpc>
                <a:spcPct val="120000"/>
              </a:lnSpc>
              <a:buFont typeface="+mj-lt"/>
              <a:buAutoNum type="arabicPeriod" startAt="3"/>
              <a:defRPr/>
            </a:pPr>
            <a:r>
              <a:rPr lang="en-US" dirty="0" smtClean="0"/>
              <a:t>Semi-automatically generate classic   GOMS models</a:t>
            </a:r>
          </a:p>
        </p:txBody>
      </p:sp>
      <p:sp>
        <p:nvSpPr>
          <p:cNvPr id="3277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3277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327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58A59B4-4F2A-4721-B904-6211DE573FDD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30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pic>
        <p:nvPicPr>
          <p:cNvPr id="3277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34290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2777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12017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277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68"/>
          <a:stretch>
            <a:fillRect/>
          </a:stretch>
        </p:blipFill>
        <p:spPr bwMode="auto">
          <a:xfrm>
            <a:off x="5715000" y="1143000"/>
            <a:ext cx="28654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295400"/>
          </a:xfrm>
        </p:spPr>
        <p:txBody>
          <a:bodyPr/>
          <a:lstStyle/>
          <a:p>
            <a:pPr eaLnBrk="1" hangingPunct="1"/>
            <a:r>
              <a:rPr lang="en-US" sz="3600" smtClean="0"/>
              <a:t>CogTool</a:t>
            </a:r>
            <a:br>
              <a:rPr lang="en-US" sz="3600" smtClean="0"/>
            </a:br>
            <a:r>
              <a:rPr lang="en-US" sz="2800" smtClean="0"/>
              <a:t>John &amp; Salvucci (2005)</a:t>
            </a:r>
            <a:endParaRPr lang="en-US" sz="3600" smtClean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304800" y="4267200"/>
            <a:ext cx="4191000" cy="2514600"/>
          </a:xfrm>
        </p:spPr>
        <p:txBody>
          <a:bodyPr>
            <a:normAutofit/>
          </a:bodyPr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Prototype system by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storyboarding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Demonstrate a task</a:t>
            </a:r>
          </a:p>
          <a:p>
            <a:pPr lvl="1" eaLnBrk="1" hangingPunct="1">
              <a:defRPr/>
            </a:pPr>
            <a:r>
              <a:rPr lang="en-US" dirty="0" smtClean="0"/>
              <a:t>record events</a:t>
            </a:r>
          </a:p>
          <a:p>
            <a:pPr lvl="1" eaLnBrk="1" hangingPunct="1">
              <a:defRPr/>
            </a:pPr>
            <a:r>
              <a:rPr lang="en-US" dirty="0" smtClean="0"/>
              <a:t>apply rules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33796" name="Content Placeholder 15"/>
          <p:cNvSpPr>
            <a:spLocks noGrp="1"/>
          </p:cNvSpPr>
          <p:nvPr>
            <p:ph sz="half" idx="2"/>
          </p:nvPr>
        </p:nvSpPr>
        <p:spPr>
          <a:xfrm>
            <a:off x="4648200" y="4267200"/>
            <a:ext cx="4495800" cy="2362200"/>
          </a:xfrm>
        </p:spPr>
        <p:txBody>
          <a:bodyPr/>
          <a:lstStyle/>
          <a:p>
            <a:pPr marL="514350" indent="-514350" eaLnBrk="1" hangingPunct="1">
              <a:buFont typeface="Arial Black" pitchFamily="34" charset="0"/>
              <a:buAutoNum type="arabicPeriod" startAt="3"/>
            </a:pPr>
            <a:r>
              <a:rPr lang="en-US" smtClean="0"/>
              <a:t>Automatically generate ACT-R model</a:t>
            </a:r>
          </a:p>
        </p:txBody>
      </p:sp>
      <p:sp>
        <p:nvSpPr>
          <p:cNvPr id="3379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3379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337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AECCC5B-5D41-4CFF-BF8E-3EB34C9E9CDE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31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pic>
        <p:nvPicPr>
          <p:cNvPr id="33800" name="Picture 2" descr="http://www.cs.cmu.edu/~bej/cogtool/storyboar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6099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4" descr="http://www.cs.cmu.edu/~bej/cogtool/projec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41735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76200"/>
            <a:ext cx="8664575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</a:rPr>
              <a:t>The Trouble With Most Web Site Analysis Tools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794375" y="3381375"/>
            <a:ext cx="2968625" cy="3106738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sz="2400" dirty="0">
                <a:latin typeface="Arial" charset="0"/>
              </a:rPr>
              <a:t>Unknowns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Who?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What? 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Why?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Did they find it?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Satisfied?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2012</a:t>
            </a:r>
            <a:endParaRPr lang="en-US"/>
          </a:p>
        </p:txBody>
      </p:sp>
      <p:sp>
        <p:nvSpPr>
          <p:cNvPr id="35843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+mn-lt"/>
              </a:rPr>
              <a:t>CSE 441 - Advanced HCI</a:t>
            </a:r>
            <a:endParaRPr lang="en-US" sz="1100" dirty="0">
              <a:solidFill>
                <a:srgbClr val="D4E8F4"/>
              </a:solidFill>
              <a:latin typeface="+mn-lt"/>
            </a:endParaRPr>
          </a:p>
        </p:txBody>
      </p:sp>
      <p:sp>
        <p:nvSpPr>
          <p:cNvPr id="3584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3A29D71-E390-A943-A61B-FBBCD1D834A5}" type="slidenum">
              <a:rPr lang="en-US" sz="1100">
                <a:solidFill>
                  <a:srgbClr val="D4E8F4"/>
                </a:solidFill>
                <a:latin typeface="+mn-lt"/>
              </a:rPr>
              <a:pPr eaLnBrk="1" hangingPunct="1"/>
              <a:t>32</a:t>
            </a:fld>
            <a:endParaRPr lang="en-US" sz="1100">
              <a:solidFill>
                <a:srgbClr val="D4E8F4"/>
              </a:solidFill>
              <a:latin typeface="+mn-lt"/>
            </a:endParaRPr>
          </a:p>
        </p:txBody>
      </p:sp>
      <p:grpSp>
        <p:nvGrpSpPr>
          <p:cNvPr id="35847" name="Group 4"/>
          <p:cNvGrpSpPr>
            <a:grpSpLocks/>
          </p:cNvGrpSpPr>
          <p:nvPr/>
        </p:nvGrpSpPr>
        <p:grpSpPr bwMode="auto">
          <a:xfrm>
            <a:off x="1089025" y="1844675"/>
            <a:ext cx="6294438" cy="4248150"/>
            <a:chOff x="336" y="694"/>
            <a:chExt cx="4445" cy="3290"/>
          </a:xfrm>
        </p:grpSpPr>
        <p:sp>
          <p:nvSpPr>
            <p:cNvPr id="35848" name="Text Box 5"/>
            <p:cNvSpPr txBox="1">
              <a:spLocks noChangeArrowheads="1"/>
            </p:cNvSpPr>
            <p:nvPr/>
          </p:nvSpPr>
          <p:spPr bwMode="auto">
            <a:xfrm>
              <a:off x="2384" y="3567"/>
              <a:ext cx="713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 i="1" dirty="0">
                  <a:latin typeface="Times" charset="0"/>
                </a:rPr>
                <a:t>Leave</a:t>
              </a:r>
              <a:endParaRPr lang="en-US" dirty="0">
                <a:latin typeface="Times" charset="0"/>
              </a:endParaRPr>
            </a:p>
          </p:txBody>
        </p:sp>
        <p:pic>
          <p:nvPicPr>
            <p:cNvPr id="35849" name="Picture 6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694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0" name="Picture 7" descr="footsteps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440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1" name="Picture 8" descr="footsteps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104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2" name="Picture 9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694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3" name="Picture 10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694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4" name="Picture 11" descr="footsteps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248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5" name="Picture 12" descr="footsteps-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072"/>
              <a:ext cx="204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6" name="Picture 13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872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7" name="Picture 14" descr="footsteps-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640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8" name="Picture 15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872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9" name="Picture 16" descr="tre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976"/>
              <a:ext cx="653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0" name="Picture 17" descr="footsteps-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60"/>
              <a:ext cx="204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1" name="Picture 18" descr="footsteps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3744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2" name="Picture 19" descr="footsteps-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1680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3" name="Picture 20" descr="footsteps-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" y="2676"/>
              <a:ext cx="5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89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3"/>
          <p:cNvSpPr>
            <a:spLocks noGrp="1" noChangeArrowheads="1"/>
          </p:cNvSpPr>
          <p:nvPr>
            <p:ph type="title"/>
          </p:nvPr>
        </p:nvSpPr>
        <p:spPr>
          <a:xfrm>
            <a:off x="479425" y="152400"/>
            <a:ext cx="8664575" cy="1143000"/>
          </a:xfrm>
        </p:spPr>
        <p:txBody>
          <a:bodyPr/>
          <a:lstStyle/>
          <a:p>
            <a:pPr eaLnBrk="1" hangingPunct="1"/>
            <a:r>
              <a:rPr lang="en-US">
                <a:latin typeface="Arial Black" charset="0"/>
              </a:rPr>
              <a:t>NetRaker Usability Research</a:t>
            </a:r>
            <a:br>
              <a:rPr lang="en-US">
                <a:latin typeface="Arial Black" charset="0"/>
              </a:rPr>
            </a:br>
            <a:r>
              <a:rPr lang="en-US" sz="2400">
                <a:latin typeface="Arial Black" charset="0"/>
              </a:rPr>
              <a:t>See how customers accomplish real tasks on site</a:t>
            </a:r>
            <a:endParaRPr lang="en-US" sz="2900">
              <a:latin typeface="Arial Black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2012</a:t>
            </a:r>
            <a:endParaRPr lang="en-US" dirty="0"/>
          </a:p>
        </p:txBody>
      </p:sp>
      <p:sp>
        <p:nvSpPr>
          <p:cNvPr id="378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+mn-lt"/>
              </a:rPr>
              <a:t>CSE 441 - Advanced HCI</a:t>
            </a:r>
            <a:endParaRPr lang="en-US" sz="1100">
              <a:solidFill>
                <a:srgbClr val="D4E8F4"/>
              </a:solidFill>
              <a:latin typeface="+mn-lt"/>
            </a:endParaRPr>
          </a:p>
        </p:txBody>
      </p:sp>
      <p:sp>
        <p:nvSpPr>
          <p:cNvPr id="378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9586E8A-4EDA-7149-AD5C-4C9EC270F33D}" type="slidenum">
              <a:rPr lang="en-US" sz="1100">
                <a:solidFill>
                  <a:srgbClr val="D4E8F4"/>
                </a:solidFill>
                <a:latin typeface="+mn-lt"/>
              </a:rPr>
              <a:pPr eaLnBrk="1" hangingPunct="1"/>
              <a:t>33</a:t>
            </a:fld>
            <a:endParaRPr lang="en-US" sz="1100">
              <a:solidFill>
                <a:srgbClr val="D4E8F4"/>
              </a:solidFill>
              <a:latin typeface="+mn-lt"/>
            </a:endParaRP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5" b="4189"/>
          <a:stretch/>
        </p:blipFill>
        <p:spPr bwMode="auto">
          <a:xfrm>
            <a:off x="159622" y="1205190"/>
            <a:ext cx="8847912" cy="525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08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Rectangle 5"/>
          <p:cNvSpPr>
            <a:spLocks noGrp="1" noChangeArrowheads="1"/>
          </p:cNvSpPr>
          <p:nvPr>
            <p:ph type="title"/>
          </p:nvPr>
        </p:nvSpPr>
        <p:spPr>
          <a:xfrm>
            <a:off x="479425" y="152400"/>
            <a:ext cx="8664575" cy="1143000"/>
          </a:xfrm>
          <a:noFill/>
        </p:spPr>
        <p:txBody>
          <a:bodyPr/>
          <a:lstStyle/>
          <a:p>
            <a:pPr eaLnBrk="1" hangingPunct="1"/>
            <a:r>
              <a:rPr lang="en-US">
                <a:latin typeface="Arial Black" charset="0"/>
              </a:rPr>
              <a:t>NetRaker Usability Research</a:t>
            </a:r>
            <a:br>
              <a:rPr lang="en-US">
                <a:latin typeface="Arial Black" charset="0"/>
              </a:rPr>
            </a:br>
            <a:r>
              <a:rPr lang="en-US" sz="2400">
                <a:latin typeface="Arial Black" charset="0"/>
              </a:rPr>
              <a:t>See how customers accomplish real tasks on site</a:t>
            </a:r>
            <a:endParaRPr lang="en-US" sz="1900">
              <a:latin typeface="Arial Black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2012</a:t>
            </a:r>
            <a:endParaRPr lang="en-US" dirty="0"/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charset="0"/>
              </a:rPr>
              <a:t>CSE 441 - Advanced HCI</a:t>
            </a:r>
            <a:endParaRPr lang="en-US" sz="1100">
              <a:solidFill>
                <a:srgbClr val="D4E8F4"/>
              </a:solidFill>
              <a:latin typeface="Georgia" charset="0"/>
            </a:endParaRPr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3C3BC75-7E44-DF4A-A008-3D5BCFE3188E}" type="slidenum">
              <a:rPr lang="en-US" sz="1100">
                <a:solidFill>
                  <a:srgbClr val="D4E8F4"/>
                </a:solidFill>
                <a:latin typeface="+mn-lt"/>
              </a:rPr>
              <a:pPr eaLnBrk="1" hangingPunct="1"/>
              <a:t>34</a:t>
            </a:fld>
            <a:endParaRPr lang="en-US" sz="1100" dirty="0">
              <a:solidFill>
                <a:srgbClr val="D4E8F4"/>
              </a:solidFill>
              <a:latin typeface="+mn-lt"/>
            </a:endParaRPr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6" b="3065"/>
          <a:stretch/>
        </p:blipFill>
        <p:spPr bwMode="auto">
          <a:xfrm>
            <a:off x="621232" y="1144745"/>
            <a:ext cx="6797429" cy="571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49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Rectangle 5"/>
          <p:cNvSpPr>
            <a:spLocks noGrp="1" noChangeArrowheads="1"/>
          </p:cNvSpPr>
          <p:nvPr>
            <p:ph type="title"/>
          </p:nvPr>
        </p:nvSpPr>
        <p:spPr>
          <a:xfrm>
            <a:off x="479425" y="152400"/>
            <a:ext cx="8664575" cy="1143000"/>
          </a:xfrm>
          <a:noFill/>
        </p:spPr>
        <p:txBody>
          <a:bodyPr/>
          <a:lstStyle/>
          <a:p>
            <a:pPr eaLnBrk="1" hangingPunct="1"/>
            <a:r>
              <a:rPr lang="en-US">
                <a:latin typeface="Arial Black" charset="0"/>
              </a:rPr>
              <a:t>NetRaker Usability Research</a:t>
            </a:r>
            <a:br>
              <a:rPr lang="en-US">
                <a:latin typeface="Arial Black" charset="0"/>
              </a:rPr>
            </a:br>
            <a:r>
              <a:rPr lang="en-US" sz="2400">
                <a:latin typeface="Arial Black" charset="0"/>
              </a:rPr>
              <a:t>See how customers accomplish real tasks on site</a:t>
            </a:r>
            <a:endParaRPr lang="en-US" sz="1900">
              <a:latin typeface="Arial Black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2012</a:t>
            </a:r>
            <a:endParaRPr lang="en-US" dirty="0"/>
          </a:p>
        </p:txBody>
      </p:sp>
      <p:sp>
        <p:nvSpPr>
          <p:cNvPr id="3993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+mn-lt"/>
              </a:rPr>
              <a:t>CSE 441 - Advanced HCI</a:t>
            </a:r>
            <a:endParaRPr lang="en-US" sz="1100" dirty="0">
              <a:solidFill>
                <a:srgbClr val="D4E8F4"/>
              </a:solidFill>
              <a:latin typeface="+mn-lt"/>
            </a:endParaRPr>
          </a:p>
        </p:txBody>
      </p:sp>
      <p:sp>
        <p:nvSpPr>
          <p:cNvPr id="399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3317596-0C35-D74D-B172-306B075C196D}" type="slidenum">
              <a:rPr lang="en-US" sz="1100">
                <a:solidFill>
                  <a:srgbClr val="D4E8F4"/>
                </a:solidFill>
                <a:latin typeface="+mn-lt"/>
              </a:rPr>
              <a:pPr eaLnBrk="1" hangingPunct="1"/>
              <a:t>35</a:t>
            </a:fld>
            <a:endParaRPr lang="en-US" sz="1100">
              <a:solidFill>
                <a:srgbClr val="D4E8F4"/>
              </a:solidFill>
              <a:latin typeface="+mn-lt"/>
            </a:endParaRPr>
          </a:p>
        </p:txBody>
      </p:sp>
      <p:pic>
        <p:nvPicPr>
          <p:cNvPr id="39941" name="Picture 3" descr="nr-clickstrea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7" b="3703"/>
          <a:stretch/>
        </p:blipFill>
        <p:spPr>
          <a:xfrm>
            <a:off x="1679889" y="1220661"/>
            <a:ext cx="5021057" cy="5637339"/>
          </a:xfrm>
          <a:noFill/>
        </p:spPr>
      </p:pic>
    </p:spTree>
    <p:extLst>
      <p:ext uri="{BB962C8B-B14F-4D97-AF65-F5344CB8AC3E}">
        <p14:creationId xmlns:p14="http://schemas.microsoft.com/office/powerpoint/2010/main" val="39045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serZoo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676400"/>
            <a:ext cx="8128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UserZoom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Spring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441 - Advanced HCI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4BFC2-BB6C-9B49-B22F-600A74F7A16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78" y="1447800"/>
            <a:ext cx="7717843" cy="504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73583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36907F5-7DEB-49EB-90B6-C467F482DA7E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37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737600" cy="1143000"/>
          </a:xfrm>
        </p:spPr>
        <p:txBody>
          <a:bodyPr/>
          <a:lstStyle/>
          <a:p>
            <a:pPr eaLnBrk="1" hangingPunct="1"/>
            <a:r>
              <a:rPr lang="en-US" sz="2900" smtClean="0"/>
              <a:t>Advantages of Remote Usability Testing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839200" cy="46863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Fast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can set up research in 3-4 hours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get results in 36 hours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More accurate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can run with large samples (50-200 users </a:t>
            </a:r>
            <a:r>
              <a:rPr lang="en-US" sz="2400" smtClean="0">
                <a:sym typeface="Symbol" pitchFamily="18" charset="2"/>
              </a:rPr>
              <a:t></a:t>
            </a:r>
            <a:r>
              <a:rPr lang="en-US" sz="2400" smtClean="0"/>
              <a:t> stat. sig.)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uses real people (customers) performing tasks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natural environment (home/work/machine)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Easy-to-use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templates make setting up easy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Can compare with competitors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indexed to national norms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BE01F91-9460-463D-9229-686DDACD13BC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38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0" y="228600"/>
            <a:ext cx="8890000" cy="1143000"/>
          </a:xfrm>
        </p:spPr>
        <p:txBody>
          <a:bodyPr/>
          <a:lstStyle/>
          <a:p>
            <a:pPr eaLnBrk="1" hangingPunct="1"/>
            <a:r>
              <a:rPr lang="en-US" sz="2900" smtClean="0"/>
              <a:t>Disadvantages of Remote Usability Testing</a:t>
            </a:r>
          </a:p>
        </p:txBody>
      </p:sp>
      <p:sp>
        <p:nvSpPr>
          <p:cNvPr id="460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659" y="1447800"/>
            <a:ext cx="8839200" cy="41719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Miss observational feedback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facial expressions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verbal feedback (critical incidents)</a:t>
            </a:r>
          </a:p>
          <a:p>
            <a:pPr eaLnBrk="1" hangingPunct="1">
              <a:lnSpc>
                <a:spcPct val="90000"/>
              </a:lnSpc>
            </a:pPr>
            <a:endParaRPr lang="en-US" sz="1500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Need to involve human participants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costs some amount of money (typically $20-$50/person)</a:t>
            </a:r>
          </a:p>
          <a:p>
            <a:pPr eaLnBrk="1" hangingPunct="1">
              <a:lnSpc>
                <a:spcPct val="90000"/>
              </a:lnSpc>
            </a:pPr>
            <a:endParaRPr lang="en-US" sz="1500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People often do not like pop-ups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need to be careful when using them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471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71F5294-A22C-4DAA-AB33-A12930234FDB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39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471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839200" cy="46863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GOMS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provides info about important UI properties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doesn’t tell you everything you want to know about UI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/>
              <a:t>only gives </a:t>
            </a:r>
            <a:r>
              <a:rPr lang="en-US" sz="2000" dirty="0" smtClean="0">
                <a:solidFill>
                  <a:schemeClr val="bg1"/>
                </a:solidFill>
              </a:rPr>
              <a:t>performance</a:t>
            </a:r>
            <a:r>
              <a:rPr lang="en-US" sz="2000" dirty="0" smtClean="0"/>
              <a:t> for </a:t>
            </a:r>
            <a:r>
              <a:rPr lang="en-US" sz="2000" dirty="0" smtClean="0">
                <a:solidFill>
                  <a:schemeClr val="bg1"/>
                </a:solidFill>
              </a:rPr>
              <a:t>expert, error-free</a:t>
            </a:r>
            <a:r>
              <a:rPr lang="en-US" sz="2000" dirty="0" smtClean="0"/>
              <a:t> behavior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hard to create model, but still easier than user testing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/>
              <a:t>changing later is much less work than initial generation</a:t>
            </a:r>
          </a:p>
          <a:p>
            <a:pPr eaLnBrk="1" hangingPunct="1">
              <a:lnSpc>
                <a:spcPct val="90000"/>
              </a:lnSpc>
            </a:pPr>
            <a:endParaRPr lang="en-US" sz="15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Automated usability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faster than traditional techniques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can involve more participants </a:t>
            </a:r>
            <a:r>
              <a:rPr lang="en-US" sz="2400" dirty="0" smtClean="0">
                <a:sym typeface="Wingdings" pitchFamily="2" charset="2"/>
              </a:rPr>
              <a:t></a:t>
            </a:r>
            <a:r>
              <a:rPr lang="en-US" sz="2400" dirty="0" smtClean="0"/>
              <a:t> convincing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easier to do comparisons across sites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tradeoff with losing observational data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362200"/>
            <a:ext cx="8001000" cy="1143000"/>
          </a:xfrm>
          <a:noFill/>
        </p:spPr>
        <p:txBody>
          <a:bodyPr lIns="90488" tIns="44450" rIns="90488" bIns="44450"/>
          <a:lstStyle/>
          <a:p>
            <a:pPr eaLnBrk="1" hangingPunct="1">
              <a:buFont typeface="Symbol" pitchFamily="18" charset="2"/>
              <a:buNone/>
            </a:pPr>
            <a:r>
              <a:rPr lang="en-US" smtClean="0"/>
              <a:t>(1) Action Analysis </a:t>
            </a:r>
            <a:br>
              <a:rPr lang="en-US" smtClean="0"/>
            </a:br>
            <a:r>
              <a:rPr lang="en-US" smtClean="0"/>
              <a:t>(2) Automated Evaluation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438400" y="4953000"/>
            <a:ext cx="6400800" cy="17526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r" eaLnBrk="1" hangingPunct="1">
              <a:buFontTx/>
              <a:buNone/>
            </a:pPr>
            <a:endParaRPr lang="en-US" sz="2100" b="0" dirty="0" smtClean="0">
              <a:solidFill>
                <a:schemeClr val="tx2"/>
              </a:solidFill>
              <a:latin typeface="Arial Black" pitchFamily="34" charset="0"/>
            </a:endParaRPr>
          </a:p>
          <a:p>
            <a:pPr algn="r" eaLnBrk="1" hangingPunct="1">
              <a:buFontTx/>
              <a:buNone/>
            </a:pPr>
            <a:r>
              <a:rPr lang="en-US" sz="2500" b="0" dirty="0" smtClean="0">
                <a:solidFill>
                  <a:srgbClr val="DFC183"/>
                </a:solidFill>
                <a:latin typeface="Arial Black" pitchFamily="34" charset="0"/>
              </a:rPr>
              <a:t>April 3, 2012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71E5485-CFF7-45B7-B5FE-19DA53F41D2B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40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Next Time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305800" cy="4724400"/>
          </a:xfrm>
        </p:spPr>
        <p:txBody>
          <a:bodyPr/>
          <a:lstStyle/>
          <a:p>
            <a:pPr eaLnBrk="1" hangingPunct="1"/>
            <a:r>
              <a:rPr lang="en-US" smtClean="0"/>
              <a:t>Group Heuristic Evaluation assignment</a:t>
            </a:r>
          </a:p>
          <a:p>
            <a:pPr eaLnBrk="1" hangingPunct="1"/>
            <a:r>
              <a:rPr lang="en-US" smtClean="0"/>
              <a:t>Tue Lecture on Mobile UI Design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D20BE18-CD46-48ED-8CB0-5418C70CE8CA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5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t" anchorCtr="1"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pPr eaLnBrk="1" hangingPunct="1"/>
            <a:r>
              <a:rPr lang="en-US" smtClean="0"/>
              <a:t>Action analysis</a:t>
            </a:r>
          </a:p>
          <a:p>
            <a:pPr eaLnBrk="1" hangingPunct="1"/>
            <a:r>
              <a:rPr lang="en-US" smtClean="0"/>
              <a:t>GOMS? What’s that?</a:t>
            </a:r>
          </a:p>
          <a:p>
            <a:pPr eaLnBrk="1" hangingPunct="1"/>
            <a:r>
              <a:rPr lang="en-US" smtClean="0"/>
              <a:t>The G, O, M, &amp; S of GOMS</a:t>
            </a:r>
          </a:p>
          <a:p>
            <a:pPr eaLnBrk="1" hangingPunct="1"/>
            <a:r>
              <a:rPr lang="en-US" smtClean="0"/>
              <a:t>How to do the analysis</a:t>
            </a:r>
          </a:p>
          <a:p>
            <a:pPr eaLnBrk="1" hangingPunct="1"/>
            <a:r>
              <a:rPr lang="en-US" smtClean="0"/>
              <a:t>Automated evaluation tools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B8EA6F3-ED4E-43B1-8FB5-BA930B1F933F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6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52425"/>
            <a:ext cx="9067800" cy="1143000"/>
          </a:xfrm>
        </p:spPr>
        <p:txBody>
          <a:bodyPr/>
          <a:lstStyle/>
          <a:p>
            <a:pPr eaLnBrk="1" hangingPunct="1"/>
            <a:r>
              <a:rPr lang="en-US" sz="3300" smtClean="0"/>
              <a:t>Action Analysis Predicts Performance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1676400"/>
            <a:ext cx="7985125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Cognitive model </a:t>
            </a:r>
            <a:r>
              <a:rPr lang="en-US" sz="1400" smtClean="0"/>
              <a:t>?</a:t>
            </a:r>
            <a:endParaRPr lang="en-US" sz="280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model some aspect of human understanding, knowledge, intentions, or processing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two types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smtClean="0"/>
              <a:t>competence 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smtClean="0"/>
              <a:t>predict behavior sequences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smtClean="0"/>
              <a:t>performance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smtClean="0"/>
              <a:t>predict performance, but limited to routine behavior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Action analysis uses performance model to analyze goals &amp; tasks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generally done hierarchically (similar to TA)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094E6EC-ECE8-4596-BC6D-9ECD63088265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7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024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300" smtClean="0"/>
              <a:t>GOMS – Most Popular AA Technique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763000" cy="4267200"/>
          </a:xfrm>
        </p:spPr>
        <p:txBody>
          <a:bodyPr/>
          <a:lstStyle/>
          <a:p>
            <a:pPr eaLnBrk="1" hangingPunct="1"/>
            <a:r>
              <a:rPr lang="en-US" sz="2800" smtClean="0"/>
              <a:t>Family of UI modeling techniques</a:t>
            </a:r>
          </a:p>
          <a:p>
            <a:pPr lvl="1" eaLnBrk="1" hangingPunct="1"/>
            <a:r>
              <a:rPr lang="en-US" sz="2400" smtClean="0"/>
              <a:t>based on Model Human Processor cognitive model</a:t>
            </a:r>
          </a:p>
          <a:p>
            <a:pPr eaLnBrk="1" hangingPunct="1"/>
            <a:r>
              <a:rPr lang="en-US" sz="2800" smtClean="0"/>
              <a:t>GOMS stands for (?)</a:t>
            </a:r>
          </a:p>
          <a:p>
            <a:pPr lvl="1" eaLnBrk="1" hangingPunct="1"/>
            <a:r>
              <a:rPr lang="en-US" sz="2400" smtClean="0"/>
              <a:t>Goals</a:t>
            </a:r>
          </a:p>
          <a:p>
            <a:pPr lvl="1" eaLnBrk="1" hangingPunct="1"/>
            <a:r>
              <a:rPr lang="en-US" sz="2400" smtClean="0"/>
              <a:t>Operators</a:t>
            </a:r>
          </a:p>
          <a:p>
            <a:pPr lvl="1" eaLnBrk="1" hangingPunct="1"/>
            <a:r>
              <a:rPr lang="en-US" sz="2400" smtClean="0"/>
              <a:t>Methods</a:t>
            </a:r>
          </a:p>
          <a:p>
            <a:pPr lvl="1" eaLnBrk="1" hangingPunct="1"/>
            <a:r>
              <a:rPr lang="en-US" sz="2400" smtClean="0"/>
              <a:t>Selection rules</a:t>
            </a:r>
          </a:p>
          <a:p>
            <a:pPr eaLnBrk="1" hangingPunct="1"/>
            <a:r>
              <a:rPr lang="en-US" sz="2800" smtClean="0"/>
              <a:t>Input: detailed description of UI/task(s)</a:t>
            </a:r>
          </a:p>
          <a:p>
            <a:pPr eaLnBrk="1" hangingPunct="1"/>
            <a:r>
              <a:rPr lang="en-US" sz="2800" smtClean="0"/>
              <a:t>Output: qualitative &amp; quantitative measures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build="p" bldLvl="2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5EE2F86-AAB0-4152-98C6-91ECA295236F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8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Quick Example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77875" y="1676400"/>
            <a:ext cx="8213725" cy="4267200"/>
          </a:xfrm>
        </p:spPr>
        <p:txBody>
          <a:bodyPr/>
          <a:lstStyle/>
          <a:p>
            <a:pPr eaLnBrk="1" hangingPunct="1"/>
            <a:r>
              <a:rPr lang="en-US" sz="2800" smtClean="0"/>
              <a:t>Goal (the big picture)</a:t>
            </a:r>
          </a:p>
          <a:p>
            <a:pPr lvl="1" eaLnBrk="1" hangingPunct="1"/>
            <a:r>
              <a:rPr lang="en-US" sz="2400" smtClean="0"/>
              <a:t>go from hotel to the airport</a:t>
            </a:r>
          </a:p>
          <a:p>
            <a:pPr eaLnBrk="1" hangingPunct="1"/>
            <a:r>
              <a:rPr lang="en-US" sz="2800" smtClean="0"/>
              <a:t>Methods (or subgoals)?</a:t>
            </a:r>
          </a:p>
          <a:p>
            <a:pPr lvl="1" eaLnBrk="1" hangingPunct="1"/>
            <a:r>
              <a:rPr lang="en-US" sz="2400" smtClean="0"/>
              <a:t>walk, take bus, take taxi, rent car, take train</a:t>
            </a:r>
          </a:p>
          <a:p>
            <a:pPr eaLnBrk="1" hangingPunct="1"/>
            <a:r>
              <a:rPr lang="en-US" sz="2800" smtClean="0"/>
              <a:t>Operators (or specific actions)</a:t>
            </a:r>
          </a:p>
          <a:p>
            <a:pPr lvl="1" eaLnBrk="1" hangingPunct="1"/>
            <a:r>
              <a:rPr lang="en-US" sz="2400" smtClean="0"/>
              <a:t>locate bus stop; wait for bus; get on the bus;...</a:t>
            </a:r>
          </a:p>
          <a:p>
            <a:pPr eaLnBrk="1" hangingPunct="1"/>
            <a:r>
              <a:rPr lang="en-US" sz="2800" smtClean="0"/>
              <a:t>Selection rules (choosing among methods)?</a:t>
            </a:r>
          </a:p>
          <a:p>
            <a:pPr lvl="1" eaLnBrk="1" hangingPunct="1"/>
            <a:r>
              <a:rPr lang="en-US" sz="2400" smtClean="0"/>
              <a:t>Example: Walking is cheaper, but tiring and slow</a:t>
            </a:r>
          </a:p>
          <a:p>
            <a:pPr lvl="1" eaLnBrk="1" hangingPunct="1"/>
            <a:r>
              <a:rPr lang="en-US" sz="2400" smtClean="0"/>
              <a:t>Example: Taking a bus is complicated abroad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 smtClean="0">
                <a:solidFill>
                  <a:srgbClr val="D4E8F4"/>
                </a:solidFill>
                <a:latin typeface="Georgia" pitchFamily="18" charset="0"/>
              </a:rPr>
              <a:t>Spring 2012</a:t>
            </a:r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pitchFamily="18" charset="0"/>
              </a:rPr>
              <a:t>CSE 441 - Advanced HCI</a:t>
            </a:r>
          </a:p>
        </p:txBody>
      </p:sp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CDAEF6C-3FE5-433B-A2B1-346344BF5090}" type="slidenum">
              <a:rPr lang="en-US" sz="1100">
                <a:solidFill>
                  <a:srgbClr val="D4E8F4"/>
                </a:solidFill>
                <a:latin typeface="Georgia" pitchFamily="18" charset="0"/>
              </a:rPr>
              <a:pPr eaLnBrk="1" hangingPunct="1"/>
              <a:t>9</a:t>
            </a:fld>
            <a:endParaRPr lang="en-US" sz="1100">
              <a:solidFill>
                <a:srgbClr val="D4E8F4"/>
              </a:solidFill>
              <a:latin typeface="Georgia" pitchFamily="18" charset="0"/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Goals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Something the user wants to achieve</a:t>
            </a:r>
          </a:p>
          <a:p>
            <a:pPr eaLnBrk="1" hangingPunct="1"/>
            <a:r>
              <a:rPr lang="en-US" smtClean="0"/>
              <a:t>Examples?</a:t>
            </a:r>
          </a:p>
          <a:p>
            <a:pPr lvl="1" eaLnBrk="1" hangingPunct="1"/>
            <a:r>
              <a:rPr lang="en-US" smtClean="0"/>
              <a:t>go to airport</a:t>
            </a:r>
          </a:p>
          <a:p>
            <a:pPr lvl="1" eaLnBrk="1" hangingPunct="1"/>
            <a:r>
              <a:rPr lang="en-US" smtClean="0"/>
              <a:t>delete file</a:t>
            </a:r>
          </a:p>
          <a:p>
            <a:pPr lvl="1" eaLnBrk="1" hangingPunct="1"/>
            <a:r>
              <a:rPr lang="en-US" smtClean="0"/>
              <a:t>create directory</a:t>
            </a:r>
          </a:p>
          <a:p>
            <a:pPr eaLnBrk="1" hangingPunct="1"/>
            <a:r>
              <a:rPr lang="en-US" smtClean="0"/>
              <a:t>Hierarchical structure</a:t>
            </a:r>
          </a:p>
          <a:p>
            <a:pPr lvl="1" eaLnBrk="1" hangingPunct="1"/>
            <a:r>
              <a:rPr lang="en-US" smtClean="0"/>
              <a:t>may require many subgoals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ummer HCI">
  <a:themeElements>
    <a:clrScheme name="1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01-introduction</Template>
  <TotalTime>213230625</TotalTime>
  <Pages>21</Pages>
  <Words>1631</Words>
  <Application>Microsoft Office PowerPoint</Application>
  <PresentationFormat>On-screen Show (4:3)</PresentationFormat>
  <Paragraphs>376</Paragraphs>
  <Slides>40</Slides>
  <Notes>39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Georgia</vt:lpstr>
      <vt:lpstr>Times</vt:lpstr>
      <vt:lpstr>Wingdings</vt:lpstr>
      <vt:lpstr>Arial Black</vt:lpstr>
      <vt:lpstr>Times New Roman</vt:lpstr>
      <vt:lpstr>ＭＳ Ｐゴシック</vt:lpstr>
      <vt:lpstr>Symbol</vt:lpstr>
      <vt:lpstr>Tahoma</vt:lpstr>
      <vt:lpstr>1_Summer HCI</vt:lpstr>
      <vt:lpstr>Clip</vt:lpstr>
      <vt:lpstr>(1) Action Analysis  (2) Automated Evaluation</vt:lpstr>
      <vt:lpstr>Hall of Fame or Hall of Shame?</vt:lpstr>
      <vt:lpstr>Hall of Shame!</vt:lpstr>
      <vt:lpstr>(1) Action Analysis  (2) Automated Evaluation</vt:lpstr>
      <vt:lpstr>Outline</vt:lpstr>
      <vt:lpstr>Action Analysis Predicts Performance</vt:lpstr>
      <vt:lpstr>GOMS – Most Popular AA Technique</vt:lpstr>
      <vt:lpstr>Quick Example</vt:lpstr>
      <vt:lpstr>Goals</vt:lpstr>
      <vt:lpstr>Methods</vt:lpstr>
      <vt:lpstr>Operators</vt:lpstr>
      <vt:lpstr>Selection Rules</vt:lpstr>
      <vt:lpstr>GOMS Output</vt:lpstr>
      <vt:lpstr>GOMS Output Used To</vt:lpstr>
      <vt:lpstr>How to do GOMS Analysis</vt:lpstr>
      <vt:lpstr>Comparative Example – Unix shell</vt:lpstr>
      <vt:lpstr>Comparative Example - Windows</vt:lpstr>
      <vt:lpstr>Comparative Example – Unix shell</vt:lpstr>
      <vt:lpstr>Comparative Example – Unix shell</vt:lpstr>
      <vt:lpstr>Comparative Example - Windows</vt:lpstr>
      <vt:lpstr>Comparative Example - Windows</vt:lpstr>
      <vt:lpstr>What GOMS Can Model</vt:lpstr>
      <vt:lpstr>Applications of GOMS</vt:lpstr>
      <vt:lpstr>Real-world GOMS Applications</vt:lpstr>
      <vt:lpstr>Advantages of GOMS</vt:lpstr>
      <vt:lpstr>Disadvantages of GOMS</vt:lpstr>
      <vt:lpstr>Rapid Iterative Design is the Best Practice for Creating Good UIs</vt:lpstr>
      <vt:lpstr>Automated GOMS Tools</vt:lpstr>
      <vt:lpstr>QGOMS tool</vt:lpstr>
      <vt:lpstr>CRITIQUE Hudson et al (1999)</vt:lpstr>
      <vt:lpstr>CogTool John &amp; Salvucci (2005)</vt:lpstr>
      <vt:lpstr>The Trouble With Most Web Site Analysis Tools</vt:lpstr>
      <vt:lpstr>NetRaker Usability Research See how customers accomplish real tasks on site</vt:lpstr>
      <vt:lpstr>NetRaker Usability Research See how customers accomplish real tasks on site</vt:lpstr>
      <vt:lpstr>NetRaker Usability Research See how customers accomplish real tasks on site</vt:lpstr>
      <vt:lpstr>UserZoom</vt:lpstr>
      <vt:lpstr>Advantages of Remote Usability Testing</vt:lpstr>
      <vt:lpstr>Disadvantages of Remote Usability Testing</vt:lpstr>
      <vt:lpstr>Summary</vt:lpstr>
      <vt:lpstr>Next Time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GOMS</dc:title>
  <dc:subject>GOMS discussion/lecture</dc:subject>
  <dc:creator>James Landay</dc:creator>
  <cp:lastModifiedBy>James A. Landay</cp:lastModifiedBy>
  <cp:revision>119</cp:revision>
  <cp:lastPrinted>1999-10-04T22:28:07Z</cp:lastPrinted>
  <dcterms:created xsi:type="dcterms:W3CDTF">1997-03-05T04:45:02Z</dcterms:created>
  <dcterms:modified xsi:type="dcterms:W3CDTF">2012-04-03T22:21:48Z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http://www.cs.berkeley.edu/~landay</vt:lpwstr>
  </property>
  <property fmtid="{D5CDD505-2E9C-101B-9397-08002B2CF9AE}" pid="9" name="Other">
    <vt:lpwstr>CS 160, Fall '2000_x000d_
User Interface Design, Prototyping, &amp; Evaluation_x000d_
UC Berkeley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</vt:lpwstr>
  </property>
</Properties>
</file>