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4" r:id="rId1"/>
  </p:sldMasterIdLst>
  <p:notesMasterIdLst>
    <p:notesMasterId r:id="rId21"/>
  </p:notesMasterIdLst>
  <p:handoutMasterIdLst>
    <p:handoutMasterId r:id="rId22"/>
  </p:handoutMasterIdLst>
  <p:sldIdLst>
    <p:sldId id="302" r:id="rId2"/>
    <p:sldId id="257" r:id="rId3"/>
    <p:sldId id="467" r:id="rId4"/>
    <p:sldId id="468" r:id="rId5"/>
    <p:sldId id="279" r:id="rId6"/>
    <p:sldId id="318" r:id="rId7"/>
    <p:sldId id="300" r:id="rId8"/>
    <p:sldId id="320" r:id="rId9"/>
    <p:sldId id="406" r:id="rId10"/>
    <p:sldId id="407" r:id="rId11"/>
    <p:sldId id="466" r:id="rId12"/>
    <p:sldId id="448" r:id="rId13"/>
    <p:sldId id="450" r:id="rId14"/>
    <p:sldId id="451" r:id="rId15"/>
    <p:sldId id="452" r:id="rId16"/>
    <p:sldId id="453" r:id="rId17"/>
    <p:sldId id="464" r:id="rId18"/>
    <p:sldId id="465" r:id="rId19"/>
    <p:sldId id="454" r:id="rId20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2D9E6"/>
    <a:srgbClr val="BDC5D3"/>
    <a:srgbClr val="788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9636" autoAdjust="0"/>
    <p:restoredTop sz="97473" autoAdjust="0"/>
  </p:normalViewPr>
  <p:slideViewPr>
    <p:cSldViewPr snapToGrid="0" showGuides="1">
      <p:cViewPr varScale="1">
        <p:scale>
          <a:sx n="88" d="100"/>
          <a:sy n="88" d="100"/>
        </p:scale>
        <p:origin x="-379" y="-62"/>
      </p:cViewPr>
      <p:guideLst>
        <p:guide orient="horz" pos="217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100" d="100"/>
          <a:sy n="100" d="100"/>
        </p:scale>
        <p:origin x="-3756" y="-918"/>
      </p:cViewPr>
      <p:guideLst>
        <p:guide orient="horz" pos="2245"/>
        <p:guide pos="301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74638" y="280988"/>
            <a:ext cx="41465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l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CSE 441: Advanced HCI, </a:t>
            </a:r>
            <a:r>
              <a:rPr lang="en-US" dirty="0" smtClean="0"/>
              <a:t>Spring 2012</a:t>
            </a:r>
            <a:endParaRPr lang="en-US" dirty="0"/>
          </a:p>
          <a:p>
            <a:pPr>
              <a:defRPr/>
            </a:pPr>
            <a:r>
              <a:rPr lang="en-US" dirty="0"/>
              <a:t>Prof. James A. Landay</a:t>
            </a:r>
          </a:p>
          <a:p>
            <a:pPr>
              <a:defRPr/>
            </a:pPr>
            <a:r>
              <a:rPr lang="en-US" dirty="0"/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676630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l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-1588"/>
            <a:ext cx="316865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t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6825" y="725488"/>
            <a:ext cx="4783138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57713"/>
            <a:ext cx="5362575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989" tIns="49318" rIns="96989" bIns="49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l" defTabSz="982663" eaLnBrk="0" hangingPunct="0">
              <a:defRPr sz="1000" i="1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0188"/>
            <a:ext cx="3168650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727" tIns="0" rIns="19727" bIns="0" numCol="1" anchor="b" anchorCtr="0" compatLnSpc="1">
            <a:prstTxWarp prst="textNoShape">
              <a:avLst/>
            </a:prstTxWarp>
          </a:bodyPr>
          <a:lstStyle>
            <a:lvl1pPr algn="r" defTabSz="982663" eaLnBrk="0" hangingPunct="0">
              <a:defRPr sz="1000" i="1"/>
            </a:lvl1pPr>
          </a:lstStyle>
          <a:p>
            <a:fld id="{2ED165DB-0391-2242-BAEE-4CF6E6838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0944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66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9858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63725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47C3920-605D-9740-8296-2D1A769807A8}" type="slidenum">
              <a:rPr lang="en-US" sz="1000"/>
              <a:pPr/>
              <a:t>1</a:t>
            </a:fld>
            <a:endParaRPr lang="en-US" sz="100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5F447C4-C232-6943-AC91-673F55591760}" type="slidenum">
              <a:rPr lang="en-US" sz="1000"/>
              <a:pPr/>
              <a:t>10</a:t>
            </a:fld>
            <a:endParaRPr lang="en-US" sz="100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26389E2-CD69-984B-A9DB-C558E0C54F1C}" type="slidenum">
              <a:rPr lang="en-US" sz="1000"/>
              <a:pPr/>
              <a:t>11</a:t>
            </a:fld>
            <a:endParaRPr lang="en-US" sz="100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57CD17-B4EC-B845-8573-C3376B51A0DC}" type="slidenum">
              <a:rPr lang="en-US" sz="1000"/>
              <a:pPr/>
              <a:t>12</a:t>
            </a:fld>
            <a:endParaRPr lang="en-US" sz="100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47DA133-3279-7F4F-BB94-59B395D9B12D}" type="slidenum">
              <a:rPr lang="en-US" sz="1000"/>
              <a:pPr/>
              <a:t>13</a:t>
            </a:fld>
            <a:endParaRPr lang="en-US" sz="100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C177DF5-5D78-E444-A9AA-7C210E21F2E7}" type="slidenum">
              <a:rPr lang="en-US" sz="1000"/>
              <a:pPr/>
              <a:t>14</a:t>
            </a:fld>
            <a:endParaRPr lang="en-US" sz="100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9B47EA-2F1F-4740-962C-DD8E7E0F8753}" type="slidenum">
              <a:rPr lang="en-US" sz="1000"/>
              <a:pPr/>
              <a:t>15</a:t>
            </a:fld>
            <a:endParaRPr lang="en-US" sz="100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B0EABA2-C602-0745-9CD2-B21380EF5881}" type="slidenum">
              <a:rPr lang="en-US" sz="1000"/>
              <a:pPr/>
              <a:t>16</a:t>
            </a:fld>
            <a:endParaRPr lang="en-US" sz="100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140A6F8-E05A-3D41-8E5B-D8E0AB04957E}" type="slidenum">
              <a:rPr lang="en-US" sz="1000"/>
              <a:pPr/>
              <a:t>17</a:t>
            </a:fld>
            <a:endParaRPr lang="en-US" sz="100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0237481-D035-F642-97BF-6CA60B158D13}" type="slidenum">
              <a:rPr lang="en-US" sz="1000"/>
              <a:pPr/>
              <a:t>18</a:t>
            </a:fld>
            <a:endParaRPr lang="en-US" sz="10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2892607-33E6-DD4B-B201-B228481CA3A4}" type="slidenum">
              <a:rPr lang="en-US" sz="1000"/>
              <a:pPr/>
              <a:t>19</a:t>
            </a:fld>
            <a:endParaRPr lang="en-US" sz="10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F6ED4E7-295C-3743-98A7-124F5E4495B3}" type="slidenum">
              <a:rPr lang="en-US" sz="1000"/>
              <a:pPr/>
              <a:t>2</a:t>
            </a:fld>
            <a:endParaRPr lang="en-US" sz="10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25EB00-2A98-8841-8065-B21619A00D73}" type="slidenum">
              <a:rPr lang="en-US" sz="1000"/>
              <a:pPr/>
              <a:t>3</a:t>
            </a:fld>
            <a:endParaRPr lang="en-US" sz="10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25EB00-2A98-8841-8065-B21619A00D73}" type="slidenum">
              <a:rPr lang="en-US" sz="1000"/>
              <a:pPr/>
              <a:t>4</a:t>
            </a:fld>
            <a:endParaRPr lang="en-US" sz="100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1FC86E1-1063-454B-9D53-8315FC45D107}" type="slidenum">
              <a:rPr lang="en-US" sz="1000"/>
              <a:pPr/>
              <a:t>5</a:t>
            </a:fld>
            <a:endParaRPr lang="en-US" sz="10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B64A55C-8571-2842-8FEF-0CC9576C0C35}" type="slidenum">
              <a:rPr lang="en-US" sz="1000"/>
              <a:pPr/>
              <a:t>6</a:t>
            </a:fld>
            <a:endParaRPr lang="en-US" sz="100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C664BF1-0FBB-2245-A496-BB30FE6297D1}" type="slidenum">
              <a:rPr lang="en-US" sz="1000"/>
              <a:pPr/>
              <a:t>7</a:t>
            </a:fld>
            <a:endParaRPr lang="en-US" sz="10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2AF0362-6E19-EE4E-B8E0-8C4A2AD12FD1}" type="slidenum">
              <a:rPr lang="en-US" sz="1000"/>
              <a:pPr/>
              <a:t>8</a:t>
            </a:fld>
            <a:endParaRPr lang="en-US" sz="100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82663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defTabSz="9826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45C761D-A4B9-2E49-BB58-E30157E4DE19}" type="slidenum">
              <a:rPr lang="en-US" sz="1000"/>
              <a:pPr/>
              <a:t>9</a:t>
            </a:fld>
            <a:endParaRPr lang="en-US" sz="10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5750" cy="43211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lIns="97001" tIns="49323" rIns="97001" bIns="4932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AC4C2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"/>
          <p:cNvSpPr txBox="1">
            <a:spLocks noChangeArrowheads="1"/>
          </p:cNvSpPr>
          <p:nvPr/>
        </p:nvSpPr>
        <p:spPr bwMode="auto">
          <a:xfrm>
            <a:off x="2438400" y="3810000"/>
            <a:ext cx="640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defRPr/>
            </a:pPr>
            <a:r>
              <a:rPr lang="en-US" dirty="0">
                <a:solidFill>
                  <a:srgbClr val="DFC183"/>
                </a:solidFill>
                <a:latin typeface="Arial Black" pitchFamily="34" charset="0"/>
                <a:ea typeface="+mn-ea"/>
              </a:rPr>
              <a:t>Prof. James A. Landay</a:t>
            </a:r>
          </a:p>
          <a:p>
            <a:pPr algn="r">
              <a:defRPr/>
            </a:pPr>
            <a:r>
              <a:rPr lang="en-US" dirty="0">
                <a:solidFill>
                  <a:srgbClr val="DFC183"/>
                </a:solidFill>
                <a:latin typeface="Arial Black" pitchFamily="34" charset="0"/>
                <a:ea typeface="+mn-ea"/>
              </a:rPr>
              <a:t>University of Washington</a:t>
            </a:r>
          </a:p>
          <a:p>
            <a:pPr algn="r">
              <a:defRPr/>
            </a:pPr>
            <a:r>
              <a:rPr lang="en-US" dirty="0" smtClean="0">
                <a:solidFill>
                  <a:srgbClr val="DFC183"/>
                </a:solidFill>
                <a:latin typeface="Arial Black" pitchFamily="34" charset="0"/>
                <a:ea typeface="+mn-ea"/>
              </a:rPr>
              <a:t>Spring 2012</a:t>
            </a:r>
            <a:endParaRPr lang="en-US" dirty="0">
              <a:solidFill>
                <a:srgbClr val="DFC183"/>
              </a:solidFill>
              <a:latin typeface="Arial Black" pitchFamily="34" charset="0"/>
              <a:ea typeface="+mn-ea"/>
            </a:endParaRPr>
          </a:p>
        </p:txBody>
      </p:sp>
      <p:pic>
        <p:nvPicPr>
          <p:cNvPr id="4" name="Picture 4" descr="ui-titl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8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143000"/>
          </a:xfrm>
        </p:spPr>
        <p:txBody>
          <a:bodyPr/>
          <a:lstStyle>
            <a:lvl1pPr>
              <a:defRPr>
                <a:solidFill>
                  <a:srgbClr val="D39C39"/>
                </a:solidFill>
              </a:defRPr>
            </a:lvl1pPr>
          </a:lstStyle>
          <a:p>
            <a:r>
              <a:rPr lang="en-US"/>
              <a:t>HCI Research Directions</a:t>
            </a:r>
          </a:p>
        </p:txBody>
      </p:sp>
    </p:spTree>
    <p:extLst>
      <p:ext uri="{BB962C8B-B14F-4D97-AF65-F5344CB8AC3E}">
        <p14:creationId xmlns:p14="http://schemas.microsoft.com/office/powerpoint/2010/main" val="2076607230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223D7-1A4B-D743-9E34-692DD8888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69032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8650" y="352425"/>
            <a:ext cx="2165350" cy="59721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9425" y="352425"/>
            <a:ext cx="6346825" cy="59721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0D547-AD23-1049-B715-E30636EE86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368714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BD5605-A621-BB48-A3A3-D0E7F43A8E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890482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A93BC5-7A57-9540-BE50-F9FC7EA772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697045"/>
      </p:ext>
    </p:extLst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3CC89E-482A-7243-9449-D2F6FD999D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830568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4A3876-95E2-AD44-84F4-AB431DD283B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665267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19778B-06E7-6E4B-B497-9386DED933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58572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C5DCA4-72D8-1847-88AD-275DB8B668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47566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003B64-1C0B-F140-94CB-79067E323B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508404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smtClean="0"/>
              <a:t>Advanced HCI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60070A-7A1F-A54A-8179-5488E435F9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39257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7888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ChangeArrowheads="1"/>
          </p:cNvSpPr>
          <p:nvPr/>
        </p:nvSpPr>
        <p:spPr bwMode="auto">
          <a:xfrm>
            <a:off x="0" y="0"/>
            <a:ext cx="9144000" cy="10969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rgbClr val="F8BF08"/>
              </a:solidFill>
              <a:ea typeface="+mn-ea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79425" y="352425"/>
            <a:ext cx="866457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696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100">
                <a:solidFill>
                  <a:srgbClr val="D4E8F4"/>
                </a:solidFill>
                <a:latin typeface="Georgia" pitchFamily="18" charset="0"/>
                <a:ea typeface="+mn-ea"/>
              </a:defRPr>
            </a:lvl1pPr>
          </a:lstStyle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29696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553200"/>
            <a:ext cx="472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lang="en-US" sz="1100" kern="1200">
                <a:solidFill>
                  <a:srgbClr val="D4E8F4"/>
                </a:solidFill>
                <a:latin typeface="Georgia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smtClean="0"/>
              <a:t>Advanced HCI</a:t>
            </a:r>
            <a:endParaRPr/>
          </a:p>
        </p:txBody>
      </p:sp>
      <p:sp>
        <p:nvSpPr>
          <p:cNvPr id="29696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7600" y="65532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rgbClr val="D4E8F4"/>
                </a:solidFill>
                <a:latin typeface="Georgia" charset="0"/>
              </a:defRPr>
            </a:lvl1pPr>
          </a:lstStyle>
          <a:p>
            <a:fld id="{6CDAAD2D-0A78-5443-AB84-74C25CBD9F16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8" r:id="rId1"/>
    <p:sldLayoutId id="2147483697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dissolv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700">
          <a:solidFill>
            <a:srgbClr val="3E4E6C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441/12sp/lecture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cse441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440/12wi/projects/carbonscore/index.html" TargetMode="External"/><Relationship Id="rId7" Type="http://schemas.openxmlformats.org/officeDocument/2006/relationships/hyperlink" Target="http://www.cs.washington.edu/education/courses/cse440/12wi/projects/uplift/index.html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s.washington.edu/education/courses/cse440/12wi/projects/styleeye/index.html" TargetMode="External"/><Relationship Id="rId5" Type="http://schemas.openxmlformats.org/officeDocument/2006/relationships/hyperlink" Target="http://www.cs.washington.edu/education/courses/cse440/12wi/projects/pause/index.html" TargetMode="External"/><Relationship Id="rId4" Type="http://schemas.openxmlformats.org/officeDocument/2006/relationships/hyperlink" Target="http://www.cs.washington.edu/education/courses/cse440/11au/projects/husky_crime_guide/code/main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441/09wi/readings_files/restricted/upd_gestalt.pdf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cse44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22263" y="1676400"/>
            <a:ext cx="8612187" cy="1143000"/>
          </a:xfrm>
        </p:spPr>
        <p:txBody>
          <a:bodyPr/>
          <a:lstStyle/>
          <a:p>
            <a:pPr eaLnBrk="1" hangingPunct="1"/>
            <a:r>
              <a:rPr lang="en-US" sz="3300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Introduction &amp; Course Overview </a:t>
            </a:r>
            <a:br>
              <a:rPr lang="en-US" sz="3300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</a:br>
            <a:r>
              <a:rPr lang="en-US" sz="3300">
                <a:effectLst>
                  <a:outerShdw blurRad="38100" dist="38100" dir="2700000" algn="tl">
                    <a:srgbClr val="000000"/>
                  </a:outerShdw>
                </a:effectLst>
                <a:latin typeface="Arial Black" charset="0"/>
              </a:rPr>
              <a:t>CSE 441 – Advanced HCI</a:t>
            </a:r>
          </a:p>
        </p:txBody>
      </p:sp>
      <p:sp>
        <p:nvSpPr>
          <p:cNvPr id="13315" name="Text Box 7"/>
          <p:cNvSpPr txBox="1">
            <a:spLocks noChangeArrowheads="1"/>
          </p:cNvSpPr>
          <p:nvPr/>
        </p:nvSpPr>
        <p:spPr bwMode="auto">
          <a:xfrm>
            <a:off x="2438400" y="5715000"/>
            <a:ext cx="640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 smtClean="0">
                <a:solidFill>
                  <a:srgbClr val="DFC183"/>
                </a:solidFill>
                <a:latin typeface="Arial Black" charset="0"/>
              </a:rPr>
              <a:t>March 27, 2012</a:t>
            </a:r>
            <a:endParaRPr lang="en-US" dirty="0">
              <a:solidFill>
                <a:srgbClr val="DFC183"/>
              </a:solidFill>
              <a:latin typeface="Arial Black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9931829-98A8-4042-9600-28536766FA64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10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Project Process Overview</a:t>
            </a:r>
          </a:p>
        </p:txBody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5259" y="1415570"/>
            <a:ext cx="8818742" cy="5105400"/>
          </a:xfrm>
        </p:spPr>
        <p:txBody>
          <a:bodyPr/>
          <a:lstStyle/>
          <a:p>
            <a:pPr eaLnBrk="1" hangingPunct="1"/>
            <a:r>
              <a:rPr lang="en-US" i="1" dirty="0" smtClean="0">
                <a:solidFill>
                  <a:srgbClr val="800000"/>
                </a:solidFill>
                <a:latin typeface="Arial" charset="0"/>
              </a:rPr>
              <a:t>Medium-fi Prototype (using tools) #1</a:t>
            </a:r>
          </a:p>
          <a:p>
            <a:pPr marL="914400" indent="-914400" eaLnBrk="1" hangingPunct="1"/>
            <a:r>
              <a:rPr lang="en-US" dirty="0" smtClean="0">
                <a:latin typeface="Arial" charset="0"/>
              </a:rPr>
              <a:t>Heuristic </a:t>
            </a:r>
            <a:r>
              <a:rPr lang="en-US" dirty="0">
                <a:latin typeface="Arial" charset="0"/>
              </a:rPr>
              <a:t>Evaluation of current design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High-</a:t>
            </a:r>
            <a:r>
              <a:rPr lang="en-US" dirty="0">
                <a:latin typeface="Arial" charset="0"/>
              </a:rPr>
              <a:t>fi Prototype (using tools) #2</a:t>
            </a:r>
          </a:p>
          <a:p>
            <a:pPr marL="914400" indent="-914400" eaLnBrk="1" hangingPunct="1"/>
            <a:r>
              <a:rPr lang="en-US" dirty="0">
                <a:latin typeface="Arial" charset="0"/>
              </a:rPr>
              <a:t>Online Usability Study</a:t>
            </a:r>
          </a:p>
          <a:p>
            <a:pPr eaLnBrk="1" hangingPunct="1"/>
            <a:r>
              <a:rPr lang="en-US" dirty="0">
                <a:latin typeface="Arial" charset="0"/>
              </a:rPr>
              <a:t>Interactive Prototype #1 (code)</a:t>
            </a:r>
          </a:p>
          <a:p>
            <a:pPr marL="914400" indent="-914400" eaLnBrk="1" hangingPunct="1"/>
            <a:r>
              <a:rPr lang="en-US" dirty="0">
                <a:latin typeface="Arial" charset="0"/>
              </a:rPr>
              <a:t>Usability </a:t>
            </a:r>
            <a:r>
              <a:rPr lang="en-US" dirty="0" smtClean="0">
                <a:latin typeface="Arial" charset="0"/>
              </a:rPr>
              <a:t>Study (“lab”)</a:t>
            </a:r>
            <a:endParaRPr lang="en-US" dirty="0">
              <a:latin typeface="Arial" charset="0"/>
            </a:endParaRPr>
          </a:p>
          <a:p>
            <a:pPr eaLnBrk="1" hangingPunct="1"/>
            <a:r>
              <a:rPr lang="en-US" dirty="0">
                <a:latin typeface="Arial" charset="0"/>
              </a:rPr>
              <a:t>Interactive Prototype #2 (code)</a:t>
            </a:r>
          </a:p>
          <a:p>
            <a:pPr eaLnBrk="1" hangingPunct="1"/>
            <a:r>
              <a:rPr lang="en-US" dirty="0">
                <a:latin typeface="Arial" charset="0"/>
              </a:rPr>
              <a:t>Final presentations &amp; project fair with industry guests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1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1D64AF61-D398-614B-B27F-BA1CDB39F324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11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36902" y="2677931"/>
            <a:ext cx="522130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latin typeface="+mn-lt"/>
                <a:hlinkClick r:id="rId3"/>
              </a:rPr>
              <a:t>Schedule on web</a:t>
            </a:r>
            <a:endParaRPr lang="en-US" sz="4800" b="1" dirty="0">
              <a:latin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E98361EE-8E13-7C41-9E5D-8AC39E116D16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12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Administrivia</a:t>
            </a:r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0800"/>
            <a:ext cx="8686800" cy="5164138"/>
          </a:xfrm>
        </p:spPr>
        <p:txBody>
          <a:bodyPr/>
          <a:lstStyle/>
          <a:p>
            <a:pPr eaLnBrk="1" hangingPunct="1"/>
            <a:r>
              <a:rPr lang="en-US" sz="3600" dirty="0">
                <a:latin typeface="Arial" charset="0"/>
              </a:rPr>
              <a:t>Roll		</a:t>
            </a:r>
          </a:p>
          <a:p>
            <a:pPr eaLnBrk="1" hangingPunct="1"/>
            <a:r>
              <a:rPr lang="en-US" dirty="0">
                <a:latin typeface="Arial" charset="0"/>
              </a:rPr>
              <a:t>James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>
                <a:latin typeface="Arial" charset="0"/>
              </a:rPr>
              <a:t> office hours</a:t>
            </a:r>
          </a:p>
          <a:p>
            <a:pPr lvl="1" eaLnBrk="1" hangingPunct="1"/>
            <a:r>
              <a:rPr lang="en-US" dirty="0">
                <a:latin typeface="Arial" charset="0"/>
              </a:rPr>
              <a:t>Mon, </a:t>
            </a:r>
            <a:r>
              <a:rPr lang="en-US" dirty="0" smtClean="0">
                <a:latin typeface="Arial" charset="0"/>
              </a:rPr>
              <a:t>2:30-3:30 PM </a:t>
            </a:r>
            <a:r>
              <a:rPr lang="en-US" dirty="0">
                <a:latin typeface="Arial" charset="0"/>
              </a:rPr>
              <a:t>(642 Allen Center)</a:t>
            </a:r>
          </a:p>
          <a:p>
            <a:pPr lvl="1" eaLnBrk="1" hangingPunct="1"/>
            <a:r>
              <a:rPr lang="en-US" dirty="0" smtClean="0">
                <a:latin typeface="Arial" charset="0"/>
              </a:rPr>
              <a:t>online </a:t>
            </a:r>
            <a:r>
              <a:rPr lang="en-US" dirty="0">
                <a:latin typeface="Arial" charset="0"/>
              </a:rPr>
              <a:t>(send </a:t>
            </a:r>
            <a:r>
              <a:rPr lang="en-US" dirty="0" smtClean="0">
                <a:latin typeface="Arial" charset="0"/>
              </a:rPr>
              <a:t>Nikki preferred </a:t>
            </a:r>
            <a:r>
              <a:rPr lang="en-US" dirty="0">
                <a:latin typeface="Arial" charset="0"/>
              </a:rPr>
              <a:t>IM IDs)</a:t>
            </a:r>
          </a:p>
          <a:p>
            <a:pPr lvl="1" eaLnBrk="1" hangingPunct="1"/>
            <a:r>
              <a:rPr lang="en-US" dirty="0">
                <a:latin typeface="Arial" charset="0"/>
              </a:rPr>
              <a:t>email last name at </a:t>
            </a:r>
            <a:r>
              <a:rPr lang="en-US" dirty="0" err="1">
                <a:latin typeface="Arial" charset="0"/>
              </a:rPr>
              <a:t>cs.washington.edu</a:t>
            </a:r>
            <a:r>
              <a:rPr lang="en-US" dirty="0">
                <a:latin typeface="Arial" charset="0"/>
              </a:rPr>
              <a:t> for appointments at other times</a:t>
            </a:r>
          </a:p>
          <a:p>
            <a:pPr eaLnBrk="1" hangingPunct="1"/>
            <a:r>
              <a:rPr lang="en-US" dirty="0" smtClean="0">
                <a:latin typeface="Arial" charset="0"/>
              </a:rPr>
              <a:t>Nikki’s office </a:t>
            </a:r>
            <a:r>
              <a:rPr lang="en-US" dirty="0">
                <a:latin typeface="Arial" charset="0"/>
              </a:rPr>
              <a:t>hours</a:t>
            </a:r>
          </a:p>
          <a:p>
            <a:pPr lvl="1" eaLnBrk="1" hangingPunct="1"/>
            <a:r>
              <a:rPr lang="en-US" sz="3000" dirty="0" smtClean="0">
                <a:latin typeface="Arial" charset="0"/>
              </a:rPr>
              <a:t>Wed., 10:30-11:30 AM (605 </a:t>
            </a:r>
            <a:r>
              <a:rPr lang="en-US" sz="3000" dirty="0">
                <a:latin typeface="Arial" charset="0"/>
              </a:rPr>
              <a:t>Allen Center)</a:t>
            </a:r>
          </a:p>
          <a:p>
            <a:pPr lvl="1" eaLnBrk="1" hangingPunct="1"/>
            <a:r>
              <a:rPr lang="en-US" sz="3000" dirty="0">
                <a:latin typeface="Arial" charset="0"/>
              </a:rPr>
              <a:t>e</a:t>
            </a:r>
            <a:r>
              <a:rPr lang="en-US" sz="3000" dirty="0" smtClean="0">
                <a:latin typeface="Arial" charset="0"/>
              </a:rPr>
              <a:t>mail</a:t>
            </a:r>
            <a:r>
              <a:rPr lang="en-US" sz="3200" dirty="0" smtClean="0">
                <a:latin typeface="Arial" charset="0"/>
              </a:rPr>
              <a:t> </a:t>
            </a:r>
            <a:r>
              <a:rPr lang="en-US" sz="3200" dirty="0" err="1" smtClean="0">
                <a:latin typeface="Arial" charset="0"/>
              </a:rPr>
              <a:t>nblee</a:t>
            </a:r>
            <a:r>
              <a:rPr lang="en-US" sz="3200" dirty="0" smtClean="0">
                <a:latin typeface="Arial" charset="0"/>
              </a:rPr>
              <a:t> at </a:t>
            </a:r>
            <a:r>
              <a:rPr lang="en-US" sz="3200" dirty="0" err="1" smtClean="0">
                <a:latin typeface="Arial" charset="0"/>
              </a:rPr>
              <a:t>uw.edu</a:t>
            </a:r>
            <a:endParaRPr lang="en-US" sz="3200" dirty="0" smtClean="0">
              <a:latin typeface="Arial" charset="0"/>
            </a:endParaRPr>
          </a:p>
          <a:p>
            <a:pPr lvl="1" eaLnBrk="1" hangingPunct="1"/>
            <a:endParaRPr lang="en-US" sz="3000" dirty="0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59B42E71-0DFA-2144-96AD-D34BE0BCB822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13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Books</a:t>
            </a:r>
          </a:p>
        </p:txBody>
      </p:sp>
      <p:sp>
        <p:nvSpPr>
          <p:cNvPr id="23558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953000"/>
          </a:xfrm>
        </p:spPr>
        <p:txBody>
          <a:bodyPr/>
          <a:lstStyle/>
          <a:p>
            <a:pPr eaLnBrk="1" hangingPunct="1"/>
            <a:r>
              <a:rPr lang="en-US" i="1" dirty="0">
                <a:latin typeface="Arial" charset="0"/>
              </a:rPr>
              <a:t>Universal Principles of Design</a:t>
            </a:r>
            <a:r>
              <a:rPr lang="en-US" dirty="0">
                <a:latin typeface="Arial" charset="0"/>
              </a:rPr>
              <a:t> by </a:t>
            </a:r>
            <a:r>
              <a:rPr lang="en-US" dirty="0" err="1">
                <a:latin typeface="Arial" charset="0"/>
              </a:rPr>
              <a:t>Lidwell</a:t>
            </a:r>
            <a:r>
              <a:rPr lang="en-US" dirty="0">
                <a:latin typeface="Arial" charset="0"/>
              </a:rPr>
              <a:t>, Holden, &amp; Butler</a:t>
            </a:r>
          </a:p>
          <a:p>
            <a:pPr lvl="1" eaLnBrk="1" hangingPunct="1"/>
            <a:r>
              <a:rPr lang="en-US" dirty="0">
                <a:latin typeface="Arial" charset="0"/>
              </a:rPr>
              <a:t>I</a:t>
            </a:r>
            <a:r>
              <a:rPr lang="ja-JP" altLang="en-US" dirty="0">
                <a:latin typeface="Arial" charset="0"/>
              </a:rPr>
              <a:t>’</a:t>
            </a:r>
            <a:r>
              <a:rPr lang="en-US" dirty="0" err="1">
                <a:latin typeface="Arial" charset="0"/>
              </a:rPr>
              <a:t>ll</a:t>
            </a:r>
            <a:r>
              <a:rPr lang="en-US" dirty="0">
                <a:latin typeface="Arial" charset="0"/>
              </a:rPr>
              <a:t> give you copies of the </a:t>
            </a:r>
            <a:r>
              <a:rPr lang="en-US" dirty="0" smtClean="0">
                <a:latin typeface="Arial" charset="0"/>
              </a:rPr>
              <a:t>~5 </a:t>
            </a:r>
            <a:r>
              <a:rPr lang="en-US" dirty="0">
                <a:latin typeface="Arial" charset="0"/>
              </a:rPr>
              <a:t>chapters we will use</a:t>
            </a:r>
          </a:p>
          <a:p>
            <a:pPr eaLnBrk="1" hangingPunct="1"/>
            <a:r>
              <a:rPr lang="en-US" dirty="0">
                <a:latin typeface="Arial" charset="0"/>
              </a:rPr>
              <a:t>We will also hand out other papers, give you web links, &amp; refer to slides</a:t>
            </a:r>
          </a:p>
          <a:p>
            <a:pPr eaLnBrk="1" hangingPunct="1"/>
            <a:r>
              <a:rPr lang="en-US" dirty="0">
                <a:latin typeface="Arial" charset="0"/>
              </a:rPr>
              <a:t>Other recommended refs on web page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840568D-F331-8A48-9605-F336EE496AC3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14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 Black" charset="0"/>
              </a:rPr>
              <a:t>Assignments</a:t>
            </a:r>
          </a:p>
        </p:txBody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9238" y="1600200"/>
            <a:ext cx="8732837" cy="4332299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dirty="0">
                <a:latin typeface="Arial" charset="0"/>
              </a:rPr>
              <a:t>Individual</a:t>
            </a:r>
          </a:p>
          <a:p>
            <a:pPr lvl="1" eaLnBrk="1" hangingPunct="1"/>
            <a:r>
              <a:rPr lang="en-US" dirty="0">
                <a:latin typeface="Arial" charset="0"/>
              </a:rPr>
              <a:t>1 written + 6 short studio tasks + one talk</a:t>
            </a:r>
          </a:p>
          <a:p>
            <a:pPr eaLnBrk="1" hangingPunct="1"/>
            <a:r>
              <a:rPr lang="en-US" dirty="0">
                <a:latin typeface="Arial" charset="0"/>
              </a:rPr>
              <a:t>Group</a:t>
            </a:r>
          </a:p>
          <a:p>
            <a:pPr lvl="1" eaLnBrk="1" hangingPunct="1"/>
            <a:r>
              <a:rPr lang="en-US" dirty="0">
                <a:latin typeface="Arial" charset="0"/>
              </a:rPr>
              <a:t>7 written assignments</a:t>
            </a:r>
          </a:p>
          <a:p>
            <a:pPr lvl="2" eaLnBrk="1" hangingPunct="1"/>
            <a:r>
              <a:rPr lang="en-US" dirty="0">
                <a:latin typeface="Arial" charset="0"/>
              </a:rPr>
              <a:t>3 group presentation/demos with the write-</a:t>
            </a:r>
            <a:r>
              <a:rPr lang="en-US" dirty="0" smtClean="0">
                <a:latin typeface="Arial" charset="0"/>
              </a:rPr>
              <a:t>ups</a:t>
            </a:r>
          </a:p>
          <a:p>
            <a:pPr lvl="1" eaLnBrk="1" hangingPunct="1"/>
            <a:r>
              <a:rPr lang="en-US" dirty="0">
                <a:latin typeface="Arial" charset="0"/>
              </a:rPr>
              <a:t>t</a:t>
            </a:r>
            <a:r>
              <a:rPr lang="en-US" dirty="0" smtClean="0">
                <a:latin typeface="Arial" charset="0"/>
              </a:rPr>
              <a:t>eam web site graded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all work handed in on Web (group &amp; individual web site)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BA9C1630-F412-EF4C-BE40-80087D8A3DF0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15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 Black" charset="0"/>
              </a:rPr>
              <a:t>Grading</a:t>
            </a:r>
            <a:endParaRPr lang="en-US" dirty="0">
              <a:latin typeface="Arial Black" charset="0"/>
            </a:endParaRPr>
          </a:p>
        </p:txBody>
      </p:sp>
      <p:sp>
        <p:nvSpPr>
          <p:cNvPr id="2560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95111" y="1600200"/>
            <a:ext cx="8748889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No exams</a:t>
            </a:r>
            <a:endParaRPr lang="en-US" dirty="0">
              <a:latin typeface="Arial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Individual assignments </a:t>
            </a:r>
            <a:r>
              <a:rPr lang="en-US" dirty="0" smtClean="0">
                <a:latin typeface="Arial" charset="0"/>
              </a:rPr>
              <a:t>(30%</a:t>
            </a:r>
            <a:r>
              <a:rPr lang="en-US" dirty="0">
                <a:latin typeface="Arial" charset="0"/>
              </a:rPr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Group project </a:t>
            </a:r>
            <a:r>
              <a:rPr lang="en-US" dirty="0" smtClean="0">
                <a:latin typeface="Arial" charset="0"/>
              </a:rPr>
              <a:t>(55</a:t>
            </a:r>
            <a:r>
              <a:rPr lang="en-US" dirty="0">
                <a:latin typeface="Arial" charset="0"/>
              </a:rPr>
              <a:t>%)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demos/presentation (group component)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project write-ups and </a:t>
            </a:r>
            <a:r>
              <a:rPr lang="en-US" dirty="0" smtClean="0">
                <a:latin typeface="Arial" charset="0"/>
              </a:rPr>
              <a:t>exercises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latin typeface="Arial" charset="0"/>
              </a:rPr>
              <a:t>team web site</a:t>
            </a:r>
            <a:endParaRPr lang="en-US" dirty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ratings given by other team members &amp; class</a:t>
            </a:r>
          </a:p>
          <a:p>
            <a:pPr eaLnBrk="1" hangingPunct="1">
              <a:lnSpc>
                <a:spcPct val="90000"/>
              </a:lnSpc>
            </a:pPr>
            <a:r>
              <a:rPr lang="en-US" i="1" dirty="0">
                <a:latin typeface="Arial" charset="0"/>
              </a:rPr>
              <a:t>In class participation (</a:t>
            </a:r>
            <a:r>
              <a:rPr lang="en-US" i="1" dirty="0" smtClean="0">
                <a:latin typeface="Arial" charset="0"/>
              </a:rPr>
              <a:t>15%</a:t>
            </a:r>
            <a:r>
              <a:rPr lang="en-US" i="1" dirty="0">
                <a:latin typeface="Arial" charset="0"/>
              </a:rPr>
              <a:t>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7B98CBFC-5312-5F4B-9F66-629BEC7B017F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16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Tidbits</a:t>
            </a:r>
          </a:p>
        </p:txBody>
      </p:sp>
      <p:sp>
        <p:nvSpPr>
          <p:cNvPr id="26630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Late Policy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no lates on group assignments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individual assignments lose one letter grade/day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Cheating policy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will get you an F in the course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more than once can get you dismissed</a:t>
            </a:r>
          </a:p>
          <a:p>
            <a:pPr eaLnBrk="1" hangingPunct="1">
              <a:lnSpc>
                <a:spcPct val="80000"/>
              </a:lnSpc>
            </a:pPr>
            <a:r>
              <a:rPr lang="en-US">
                <a:latin typeface="Arial" charset="0"/>
              </a:rPr>
              <a:t>More information (syllabus/schedule/slides)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>
                <a:latin typeface="Arial" charset="0"/>
                <a:hlinkClick r:id="rId3"/>
              </a:rPr>
              <a:t>http://www.cs.washington.edu/cse441</a:t>
            </a:r>
            <a:endParaRPr lang="en-US">
              <a:latin typeface="Arial" charset="0"/>
            </a:endParaRPr>
          </a:p>
          <a:p>
            <a:pPr lvl="1" eaLnBrk="1" hangingPunct="1">
              <a:lnSpc>
                <a:spcPct val="80000"/>
              </a:lnSpc>
            </a:pPr>
            <a:endParaRPr lang="en-US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76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08B0725A-54BD-7947-99E2-394CC47A1F19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17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Introductions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153400" cy="4724400"/>
          </a:xfrm>
        </p:spPr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Name</a:t>
            </a:r>
          </a:p>
          <a:p>
            <a:pPr eaLnBrk="1" hangingPunct="1"/>
            <a:r>
              <a:rPr lang="en-US">
                <a:latin typeface="Arial" charset="0"/>
              </a:rPr>
              <a:t>Major</a:t>
            </a:r>
          </a:p>
          <a:p>
            <a:pPr eaLnBrk="1" hangingPunct="1"/>
            <a:r>
              <a:rPr lang="en-US">
                <a:latin typeface="Arial" charset="0"/>
              </a:rPr>
              <a:t>What you want to get out of the class</a:t>
            </a:r>
          </a:p>
          <a:p>
            <a:pPr lvl="1" eaLnBrk="1" hangingPunct="1"/>
            <a:endParaRPr lang="en-US">
              <a:latin typeface="Arial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dirty="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 dirty="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dirty="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 dirty="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FB9F64F-E6F9-0749-9C9C-A09B0BDE5CE0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18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Teams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57300"/>
            <a:ext cx="8153400" cy="543242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dirty="0" smtClean="0">
                <a:ea typeface="+mn-ea"/>
              </a:rPr>
              <a:t>Start with prior top projects in 440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Give me your preferences &amp; we assign</a:t>
            </a:r>
          </a:p>
          <a:p>
            <a:pPr lvl="1" eaLnBrk="1" hangingPunct="1">
              <a:defRPr/>
            </a:pPr>
            <a:r>
              <a:rPr lang="en-US" dirty="0" smtClean="0"/>
              <a:t>try to balance skills, etc.</a:t>
            </a:r>
          </a:p>
          <a:p>
            <a:pPr lvl="1" eaLnBrk="1" hangingPunct="1">
              <a:defRPr/>
            </a:pPr>
            <a:r>
              <a:rPr lang="en-US" dirty="0" smtClean="0"/>
              <a:t>teams of 3-5</a:t>
            </a:r>
          </a:p>
          <a:p>
            <a:pPr eaLnBrk="1" hangingPunct="1">
              <a:defRPr/>
            </a:pPr>
            <a:r>
              <a:rPr lang="en-US" dirty="0" smtClean="0">
                <a:ea typeface="+mn-ea"/>
              </a:rPr>
              <a:t>Proposed projects</a:t>
            </a:r>
          </a:p>
          <a:p>
            <a:pPr lvl="1" eaLnBrk="1" hangingPunct="1">
              <a:defRPr/>
            </a:pPr>
            <a:r>
              <a:rPr lang="en-US" dirty="0" smtClean="0">
                <a:hlinkClick r:id="rId3"/>
              </a:rPr>
              <a:t>CarbonShopper (CSE 440, Winter 2012)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hlinkClick r:id="rId4"/>
              </a:rPr>
              <a:t>Husky Crime Guide (CSE 440, Autumn 2011)</a:t>
            </a:r>
          </a:p>
          <a:p>
            <a:pPr lvl="1" eaLnBrk="1" hangingPunct="1">
              <a:defRPr/>
            </a:pPr>
            <a:r>
              <a:rPr lang="en-US" dirty="0" smtClean="0">
                <a:hlinkClick r:id="rId5"/>
              </a:rPr>
              <a:t>Pause </a:t>
            </a:r>
            <a:r>
              <a:rPr lang="en-US" dirty="0">
                <a:hlinkClick r:id="rId5"/>
              </a:rPr>
              <a:t>(CSE 440, Winter 2012)</a:t>
            </a:r>
            <a:endParaRPr lang="en-US" dirty="0"/>
          </a:p>
          <a:p>
            <a:pPr lvl="1" eaLnBrk="1" hangingPunct="1">
              <a:defRPr/>
            </a:pPr>
            <a:r>
              <a:rPr lang="en-US" dirty="0" smtClean="0">
                <a:hlinkClick r:id="rId6"/>
              </a:rPr>
              <a:t>StyleEye (CSE 440, Winter 2012)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hlinkClick r:id="rId7"/>
              </a:rPr>
              <a:t>upLift (CSE 440, Winter 2012)</a:t>
            </a:r>
            <a:endParaRPr lang="en-US" dirty="0" smtClean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0DF8F33-762F-1847-AB48-EE99AE2230D8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19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Summary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28800"/>
            <a:ext cx="8234363" cy="4572000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</a:rPr>
              <a:t>Thursday</a:t>
            </a:r>
          </a:p>
          <a:p>
            <a:pPr lvl="1" eaLnBrk="1" hangingPunct="1"/>
            <a:r>
              <a:rPr lang="en-US" dirty="0">
                <a:latin typeface="Arial" charset="0"/>
              </a:rPr>
              <a:t>Studio assignment #1 – Gestalt Principles</a:t>
            </a:r>
          </a:p>
          <a:p>
            <a:pPr lvl="1" eaLnBrk="1" hangingPunct="1"/>
            <a:r>
              <a:rPr lang="en-US" dirty="0">
                <a:latin typeface="Arial" charset="0"/>
              </a:rPr>
              <a:t>Read </a:t>
            </a:r>
            <a:r>
              <a:rPr lang="en-US" dirty="0">
                <a:latin typeface="Arial" charset="0"/>
                <a:hlinkClick r:id="rId3"/>
              </a:rPr>
              <a:t>Gestalt Principles</a:t>
            </a:r>
            <a:r>
              <a:rPr lang="en-US" dirty="0">
                <a:latin typeface="Arial" charset="0"/>
              </a:rPr>
              <a:t> from </a:t>
            </a:r>
            <a:r>
              <a:rPr lang="en-US" i="1" dirty="0">
                <a:latin typeface="Arial" charset="0"/>
              </a:rPr>
              <a:t>Universal Principles of Design</a:t>
            </a:r>
            <a:endParaRPr lang="en-US" dirty="0">
              <a:latin typeface="Arial" charset="0"/>
            </a:endParaRPr>
          </a:p>
          <a:p>
            <a:pPr lvl="1" eaLnBrk="1" hangingPunct="1"/>
            <a:r>
              <a:rPr lang="en-US" dirty="0">
                <a:latin typeface="Arial" charset="0"/>
              </a:rPr>
              <a:t>Turn in online to </a:t>
            </a:r>
            <a:r>
              <a:rPr lang="en-US" dirty="0" smtClean="0">
                <a:latin typeface="Arial" charset="0"/>
              </a:rPr>
              <a:t>Nikki so </a:t>
            </a:r>
            <a:r>
              <a:rPr lang="en-US" dirty="0">
                <a:latin typeface="Arial" charset="0"/>
              </a:rPr>
              <a:t>we can access from web directory</a:t>
            </a:r>
          </a:p>
          <a:p>
            <a:pPr lvl="2" eaLnBrk="1" hangingPunct="1"/>
            <a:r>
              <a:rPr lang="en-US" dirty="0">
                <a:latin typeface="Arial" charset="0"/>
              </a:rPr>
              <a:t>should all have CSE accounts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Outline</a:t>
            </a:r>
            <a:endParaRPr lang="en-US"/>
          </a:p>
        </p:txBody>
      </p:sp>
      <p:sp>
        <p:nvSpPr>
          <p:cNvPr id="1434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Who are we?</a:t>
            </a:r>
          </a:p>
          <a:p>
            <a:r>
              <a:rPr lang="en-US" smtClean="0"/>
              <a:t>Course overview &amp; schedule</a:t>
            </a:r>
          </a:p>
          <a:p>
            <a:r>
              <a:rPr lang="en-US" smtClean="0"/>
              <a:t>Introductions</a:t>
            </a:r>
          </a:p>
          <a:p>
            <a:r>
              <a:rPr lang="en-US" smtClean="0"/>
              <a:t>Teams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HCI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BD5605-A621-BB48-A3A3-D0E7F43A8E8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Black" charset="0"/>
              </a:rPr>
              <a:t>Who </a:t>
            </a:r>
            <a:r>
              <a:rPr lang="en-US" dirty="0" smtClean="0">
                <a:latin typeface="Arial Black" charset="0"/>
              </a:rPr>
              <a:t>are we? James Landay</a:t>
            </a:r>
            <a:endParaRPr lang="en-US" dirty="0">
              <a:latin typeface="Arial Black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19" y="1329765"/>
            <a:ext cx="8919881" cy="537583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Professor </a:t>
            </a:r>
            <a:r>
              <a:rPr lang="en-US" sz="2400" dirty="0">
                <a:latin typeface="Arial" charset="0"/>
              </a:rPr>
              <a:t>in CSE at the University of Washington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formerly professor in EECS at UC Berkeley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spent 3 years as Director of Intel </a:t>
            </a:r>
            <a:r>
              <a:rPr lang="en-US" sz="2200" dirty="0" smtClean="0">
                <a:latin typeface="Arial" charset="0"/>
              </a:rPr>
              <a:t>Labs Seattle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j</a:t>
            </a:r>
            <a:r>
              <a:rPr lang="en-US" sz="2200" dirty="0" smtClean="0">
                <a:latin typeface="Arial" charset="0"/>
              </a:rPr>
              <a:t>ust finished 2.5 year sabbatical at Microsoft Research Asia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PhD </a:t>
            </a:r>
            <a:r>
              <a:rPr lang="en-US" sz="2400" dirty="0">
                <a:latin typeface="Arial" charset="0"/>
              </a:rPr>
              <a:t>in CS from Carnegie Mellon </a:t>
            </a:r>
            <a:r>
              <a:rPr lang="fr-FR" altLang="ja-JP" sz="2400" dirty="0" smtClean="0">
                <a:latin typeface="Arial" charset="0"/>
              </a:rPr>
              <a:t>’</a:t>
            </a:r>
            <a:r>
              <a:rPr lang="en-US" sz="2400" dirty="0" smtClean="0">
                <a:latin typeface="Arial" charset="0"/>
              </a:rPr>
              <a:t>96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HCI w/ focus on informal input (pens, speech, etc.),</a:t>
            </a:r>
            <a:br>
              <a:rPr lang="en-US" sz="2400" dirty="0">
                <a:latin typeface="Arial" charset="0"/>
              </a:rPr>
            </a:br>
            <a:r>
              <a:rPr lang="en-US" sz="2400" dirty="0">
                <a:latin typeface="Arial" charset="0"/>
              </a:rPr>
              <a:t>web design (tools, patterns, etc.), &amp; </a:t>
            </a:r>
            <a:r>
              <a:rPr lang="en-US" sz="2400" dirty="0" smtClean="0">
                <a:latin typeface="Arial" charset="0"/>
              </a:rPr>
              <a:t>Ubicomp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F</a:t>
            </a:r>
            <a:r>
              <a:rPr lang="en-US" sz="2400" dirty="0" smtClean="0">
                <a:latin typeface="Arial" charset="0"/>
              </a:rPr>
              <a:t>ounded </a:t>
            </a:r>
            <a:r>
              <a:rPr lang="en-US" sz="2400" dirty="0" err="1">
                <a:latin typeface="Arial" charset="0"/>
              </a:rPr>
              <a:t>NetRaker</a:t>
            </a:r>
            <a:r>
              <a:rPr lang="en-US" sz="2400" dirty="0">
                <a:latin typeface="Arial" charset="0"/>
              </a:rPr>
              <a:t>, leader in web experience </a:t>
            </a:r>
            <a:r>
              <a:rPr lang="en-US" sz="2400" dirty="0" smtClean="0">
                <a:latin typeface="Arial" charset="0"/>
              </a:rPr>
              <a:t>management (later sold to Keynote)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Co</a:t>
            </a:r>
            <a:r>
              <a:rPr lang="en-US" sz="2400" dirty="0">
                <a:latin typeface="Arial" charset="0"/>
              </a:rPr>
              <a:t>-authored </a:t>
            </a:r>
            <a:r>
              <a:rPr lang="en-US" sz="2400" i="1" dirty="0">
                <a:latin typeface="Arial" charset="0"/>
              </a:rPr>
              <a:t>The Design of Sites </a:t>
            </a:r>
            <a:r>
              <a:rPr lang="en-US" sz="2400" dirty="0" smtClean="0">
                <a:latin typeface="Arial" charset="0"/>
              </a:rPr>
              <a:t>with Doug </a:t>
            </a:r>
            <a:r>
              <a:rPr lang="en-US" sz="2400" dirty="0">
                <a:latin typeface="Arial" charset="0"/>
              </a:rPr>
              <a:t>van </a:t>
            </a:r>
            <a:r>
              <a:rPr lang="en-US" sz="2400" dirty="0" err="1">
                <a:latin typeface="Arial" charset="0"/>
              </a:rPr>
              <a:t>Duyne</a:t>
            </a:r>
            <a:r>
              <a:rPr lang="en-US" sz="2400" dirty="0">
                <a:latin typeface="Arial" charset="0"/>
              </a:rPr>
              <a:t> &amp; </a:t>
            </a:r>
            <a:r>
              <a:rPr lang="en-US" sz="2400" dirty="0" smtClean="0">
                <a:latin typeface="Arial" charset="0"/>
              </a:rPr>
              <a:t/>
            </a:r>
            <a:br>
              <a:rPr lang="en-US" sz="2400" dirty="0" smtClean="0">
                <a:latin typeface="Arial" charset="0"/>
              </a:rPr>
            </a:br>
            <a:r>
              <a:rPr lang="en-US" sz="2400" dirty="0" smtClean="0">
                <a:latin typeface="Arial" charset="0"/>
              </a:rPr>
              <a:t>Jason Hong</a:t>
            </a:r>
            <a:endParaRPr lang="en-US" sz="24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HCI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9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 Black" charset="0"/>
              </a:rPr>
              <a:t>Who </a:t>
            </a:r>
            <a:r>
              <a:rPr lang="en-US" dirty="0" smtClean="0">
                <a:latin typeface="Arial Black" charset="0"/>
              </a:rPr>
              <a:t>are we? Nikki Lee</a:t>
            </a:r>
            <a:endParaRPr lang="en-US" dirty="0">
              <a:latin typeface="Arial Black" charset="0"/>
            </a:endParaRP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7919" y="1329765"/>
            <a:ext cx="8919881" cy="537583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MS </a:t>
            </a:r>
            <a:r>
              <a:rPr lang="en-US" sz="2400" dirty="0">
                <a:latin typeface="Arial" charset="0"/>
              </a:rPr>
              <a:t>s</a:t>
            </a:r>
            <a:r>
              <a:rPr lang="en-US" sz="2400" dirty="0" smtClean="0">
                <a:latin typeface="Arial" charset="0"/>
              </a:rPr>
              <a:t>tudent in HCDE at </a:t>
            </a:r>
            <a:r>
              <a:rPr lang="en-US" sz="2400" dirty="0">
                <a:latin typeface="Arial" charset="0"/>
              </a:rPr>
              <a:t>the University of Washington</a:t>
            </a:r>
          </a:p>
          <a:p>
            <a:pPr lvl="1" eaLnBrk="1" hangingPunct="1">
              <a:lnSpc>
                <a:spcPct val="80000"/>
              </a:lnSpc>
            </a:pPr>
            <a:endParaRPr lang="en-US" sz="22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BS in ECE </a:t>
            </a:r>
            <a:r>
              <a:rPr lang="en-US" sz="2400" dirty="0">
                <a:latin typeface="Arial" charset="0"/>
              </a:rPr>
              <a:t>from </a:t>
            </a:r>
            <a:r>
              <a:rPr lang="en-US" sz="2400" dirty="0" smtClean="0">
                <a:latin typeface="Arial" charset="0"/>
              </a:rPr>
              <a:t>Olin College </a:t>
            </a:r>
            <a:r>
              <a:rPr lang="fr-FR" sz="2400" dirty="0" smtClean="0">
                <a:latin typeface="Arial" charset="0"/>
              </a:rPr>
              <a:t>2010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</a:rPr>
              <a:t>HCI w/ focus on </a:t>
            </a:r>
            <a:r>
              <a:rPr lang="en-US" sz="2400" dirty="0" smtClean="0">
                <a:latin typeface="Arial" charset="0"/>
              </a:rPr>
              <a:t>interaction design, ubicomp, web</a:t>
            </a:r>
          </a:p>
          <a:p>
            <a:pPr eaLnBrk="1" hangingPunct="1">
              <a:lnSpc>
                <a:spcPct val="80000"/>
              </a:lnSpc>
            </a:pP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latin typeface="Arial" charset="0"/>
              </a:rPr>
              <a:t>Office Hours TBD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441 - Spring 2012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Advanced HCI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E877C-33E4-8D47-9FF8-A9983EC5D9E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949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35B95CD2-1987-2E4E-A8E7-C559C0A46250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5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638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How to Design and Build UIs</a:t>
            </a:r>
          </a:p>
        </p:txBody>
      </p:sp>
      <p:sp>
        <p:nvSpPr>
          <p:cNvPr id="16390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UI Development process</a:t>
            </a:r>
          </a:p>
          <a:p>
            <a:pPr eaLnBrk="1" hangingPunct="1"/>
            <a:r>
              <a:rPr lang="en-US">
                <a:latin typeface="Arial" charset="0"/>
              </a:rPr>
              <a:t>Usability goals</a:t>
            </a:r>
          </a:p>
          <a:p>
            <a:pPr eaLnBrk="1" hangingPunct="1"/>
            <a:r>
              <a:rPr lang="en-US">
                <a:latin typeface="Arial" charset="0"/>
              </a:rPr>
              <a:t>User-centered design</a:t>
            </a:r>
          </a:p>
          <a:p>
            <a:pPr eaLnBrk="1" hangingPunct="1"/>
            <a:r>
              <a:rPr lang="en-US">
                <a:latin typeface="Arial" charset="0"/>
              </a:rPr>
              <a:t>Task analysis &amp; contextual inquiry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Rapid prototyping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Evaluation</a:t>
            </a:r>
          </a:p>
          <a:p>
            <a:pPr eaLnBrk="1" hangingPunct="1"/>
            <a:r>
              <a:rPr lang="en-US">
                <a:solidFill>
                  <a:schemeClr val="bg1"/>
                </a:solidFill>
                <a:latin typeface="Arial" charset="0"/>
              </a:rPr>
              <a:t>Programming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02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0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899A7E3B-2D3D-8E4E-A2ED-018D655C830F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6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031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>
                <a:latin typeface="Arial Black" charset="0"/>
              </a:rPr>
              <a:t>Iteration</a:t>
            </a:r>
          </a:p>
        </p:txBody>
      </p:sp>
      <p:grpSp>
        <p:nvGrpSpPr>
          <p:cNvPr id="1032" name="Group 1034"/>
          <p:cNvGrpSpPr>
            <a:grpSpLocks/>
          </p:cNvGrpSpPr>
          <p:nvPr/>
        </p:nvGrpSpPr>
        <p:grpSpPr bwMode="auto">
          <a:xfrm>
            <a:off x="1219200" y="2408238"/>
            <a:ext cx="5834063" cy="3903662"/>
            <a:chOff x="768" y="1517"/>
            <a:chExt cx="3675" cy="2459"/>
          </a:xfrm>
        </p:grpSpPr>
        <p:graphicFrame>
          <p:nvGraphicFramePr>
            <p:cNvPr id="1027" name="Object 1025"/>
            <p:cNvGraphicFramePr>
              <a:graphicFrameLocks noChangeAspect="1"/>
            </p:cNvGraphicFramePr>
            <p:nvPr/>
          </p:nvGraphicFramePr>
          <p:xfrm>
            <a:off x="1691" y="1517"/>
            <a:ext cx="2350" cy="21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63" name="Clip" r:id="rId4" imgW="3849120" imgH="3468960" progId="MS_ClipArt_Gallery.5">
                    <p:embed/>
                  </p:oleObj>
                </mc:Choice>
                <mc:Fallback>
                  <p:oleObj name="Clip" r:id="rId4" imgW="3849120" imgH="3468960" progId="MS_ClipArt_Gallery.5">
                    <p:embed/>
                    <p:pic>
                      <p:nvPicPr>
                        <p:cNvPr id="0" name="Object 102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91" y="1517"/>
                          <a:ext cx="2350" cy="21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rgbClr val="000000">
                                    <a:alpha val="74998"/>
                                  </a:srgb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34" name="Rectangle 1029"/>
            <p:cNvSpPr>
              <a:spLocks noChangeArrowheads="1"/>
            </p:cNvSpPr>
            <p:nvPr/>
          </p:nvSpPr>
          <p:spPr bwMode="auto">
            <a:xfrm>
              <a:off x="3652" y="1586"/>
              <a:ext cx="791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200" b="1">
                  <a:latin typeface="Verdana" charset="0"/>
                </a:rPr>
                <a:t>Design</a:t>
              </a:r>
            </a:p>
          </p:txBody>
        </p:sp>
        <p:sp>
          <p:nvSpPr>
            <p:cNvPr id="1035" name="Rectangle 1030"/>
            <p:cNvSpPr>
              <a:spLocks noChangeArrowheads="1"/>
            </p:cNvSpPr>
            <p:nvPr/>
          </p:nvSpPr>
          <p:spPr bwMode="auto">
            <a:xfrm>
              <a:off x="768" y="2269"/>
              <a:ext cx="1089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200" b="1">
                  <a:latin typeface="Verdana" charset="0"/>
                </a:rPr>
                <a:t>Prototype</a:t>
              </a:r>
            </a:p>
          </p:txBody>
        </p:sp>
        <p:sp>
          <p:nvSpPr>
            <p:cNvPr id="1036" name="Rectangle 1031"/>
            <p:cNvSpPr>
              <a:spLocks noChangeArrowheads="1"/>
            </p:cNvSpPr>
            <p:nvPr/>
          </p:nvSpPr>
          <p:spPr bwMode="auto">
            <a:xfrm>
              <a:off x="2880" y="3707"/>
              <a:ext cx="968" cy="2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l" eaLnBrk="0" hangingPunct="0"/>
              <a:r>
                <a:rPr lang="en-US" sz="2200" b="1">
                  <a:latin typeface="Verdana" charset="0"/>
                </a:rPr>
                <a:t>Evaluate</a:t>
              </a:r>
            </a:p>
          </p:txBody>
        </p:sp>
      </p:grpSp>
      <p:sp>
        <p:nvSpPr>
          <p:cNvPr id="1033" name="Rectangle 103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>
                <a:latin typeface="Arial" charset="0"/>
              </a:rPr>
              <a:t>At every stage!</a:t>
            </a:r>
          </a:p>
        </p:txBody>
      </p:sp>
      <p:graphicFrame>
        <p:nvGraphicFramePr>
          <p:cNvPr id="1026" name="Object 1024"/>
          <p:cNvGraphicFramePr>
            <a:graphicFrameLocks noChangeAspect="1"/>
          </p:cNvGraphicFramePr>
          <p:nvPr/>
        </p:nvGraphicFramePr>
        <p:xfrm>
          <a:off x="6858000" y="4648200"/>
          <a:ext cx="2005013" cy="175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4" name="Clip" r:id="rId6" imgW="5235120" imgH="3926880" progId="MS_ClipArt_Gallery.2">
                  <p:embed/>
                </p:oleObj>
              </mc:Choice>
              <mc:Fallback>
                <p:oleObj name="Clip" r:id="rId6" imgW="5235120" imgH="3926880" progId="MS_ClipArt_Gallery.2">
                  <p:embed/>
                  <p:pic>
                    <p:nvPicPr>
                      <p:cNvPr id="0" name="Object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0" y="4648200"/>
                        <a:ext cx="2005013" cy="1751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CF5BDECC-430E-8444-8CA9-A17CB24F0ADE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7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Goals of the Course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2763" y="1531938"/>
            <a:ext cx="8631237" cy="5021262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800">
                <a:latin typeface="Arial" charset="0"/>
              </a:rPr>
              <a:t>Learn to prototype, evaluate, &amp;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build</a:t>
            </a:r>
            <a:r>
              <a:rPr lang="en-US" sz="2800">
                <a:solidFill>
                  <a:schemeClr val="bg1"/>
                </a:solidFill>
                <a:latin typeface="Arial" charset="0"/>
              </a:rPr>
              <a:t> </a:t>
            </a:r>
            <a:r>
              <a:rPr lang="en-US" sz="2800">
                <a:latin typeface="Arial" charset="0"/>
              </a:rPr>
              <a:t>UIs</a:t>
            </a:r>
            <a:endParaRPr lang="en-US">
              <a:latin typeface="Arial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</a:rPr>
              <a:t>the needs &amp; tasks of prospective users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 i="1">
                <a:latin typeface="Arial" charset="0"/>
              </a:rPr>
              <a:t>cognitive/perceptual constraints that affect design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2400" i="1">
              <a:latin typeface="Arial" charset="0"/>
            </a:endParaRP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technology &amp; techniques used to prototype UIs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techniques for evaluating a user interface design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importance of iterative design for usability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how to work together on a team project</a:t>
            </a:r>
          </a:p>
          <a:p>
            <a:pPr marL="990600" lvl="1" indent="-533400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communicate your results to a group</a:t>
            </a:r>
          </a:p>
          <a:p>
            <a:pPr marL="1371600" lvl="2" indent="-457200" eaLnBrk="1" hangingPunct="1">
              <a:lnSpc>
                <a:spcPct val="80000"/>
              </a:lnSpc>
            </a:pPr>
            <a:r>
              <a:rPr lang="en-US" sz="2000">
                <a:latin typeface="Arial" charset="0"/>
              </a:rPr>
              <a:t>key to your future success </a:t>
            </a:r>
          </a:p>
          <a:p>
            <a:pPr marL="990600" lvl="1" indent="-533400" eaLnBrk="1" hangingPunct="1">
              <a:lnSpc>
                <a:spcPct val="80000"/>
              </a:lnSpc>
            </a:pPr>
            <a:endParaRPr lang="en-US" sz="240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AutoNum type="arabicParenR"/>
            </a:pPr>
            <a:r>
              <a:rPr lang="en-US" sz="2800">
                <a:latin typeface="Arial" charset="0"/>
              </a:rPr>
              <a:t>Understand where technology is going &amp; </a:t>
            </a:r>
            <a:br>
              <a:rPr lang="en-US" sz="2800">
                <a:latin typeface="Arial" charset="0"/>
              </a:rPr>
            </a:br>
            <a:r>
              <a:rPr lang="en-US" sz="2800">
                <a:latin typeface="Arial" charset="0"/>
              </a:rPr>
              <a:t>what UIs of the future might be like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99B774FA-607B-F646-BCE1-603CB66DDB53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8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843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Course Format</a:t>
            </a:r>
          </a:p>
        </p:txBody>
      </p:sp>
      <p:sp>
        <p:nvSpPr>
          <p:cNvPr id="12083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63513" y="1355725"/>
            <a:ext cx="9090025" cy="508952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Arial" charset="0"/>
              </a:rPr>
              <a:t>Quarter long project &amp; </a:t>
            </a:r>
            <a:r>
              <a:rPr lang="en-US" sz="3000" dirty="0" smtClean="0">
                <a:latin typeface="Arial" charset="0"/>
              </a:rPr>
              <a:t>individual homework</a:t>
            </a:r>
            <a:endParaRPr lang="en-US" sz="30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Arial" charset="0"/>
              </a:rPr>
              <a:t>Interactive lectures on Tuesdays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Arial" charset="0"/>
              </a:rPr>
              <a:t>Studio </a:t>
            </a:r>
            <a:r>
              <a:rPr lang="en-US" sz="3000" dirty="0" smtClean="0">
                <a:latin typeface="Arial" charset="0"/>
              </a:rPr>
              <a:t>design </a:t>
            </a:r>
            <a:r>
              <a:rPr lang="en-US" sz="3000" dirty="0">
                <a:latin typeface="Arial" charset="0"/>
              </a:rPr>
              <a:t>critiques on Thursday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 smtClean="0">
                <a:latin typeface="Arial" charset="0"/>
              </a:rPr>
              <a:t>Tuesday discussion</a:t>
            </a:r>
            <a:r>
              <a:rPr lang="en-US" sz="3000" dirty="0">
                <a:latin typeface="Arial" charset="0"/>
              </a:rPr>
              <a:t>/</a:t>
            </a:r>
            <a:r>
              <a:rPr lang="ja-JP" altLang="en-US" sz="3000" dirty="0">
                <a:latin typeface="Arial" charset="0"/>
              </a:rPr>
              <a:t>“</a:t>
            </a:r>
            <a:r>
              <a:rPr lang="en-US" sz="3000" dirty="0">
                <a:latin typeface="Arial" charset="0"/>
              </a:rPr>
              <a:t>studio</a:t>
            </a:r>
            <a:r>
              <a:rPr lang="ja-JP" altLang="en-US" sz="3000" dirty="0">
                <a:latin typeface="Arial" charset="0"/>
              </a:rPr>
              <a:t>”</a:t>
            </a:r>
            <a:r>
              <a:rPr lang="en-US" sz="3000" dirty="0">
                <a:latin typeface="Arial" charset="0"/>
              </a:rPr>
              <a:t> for project work w/ teaching staff (start next week)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Arial" charset="0"/>
              </a:rPr>
              <a:t>Readings</a:t>
            </a: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Arial" charset="0"/>
              </a:rPr>
              <a:t>All material is (will be) online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slides, exercises, readings, schedule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 dirty="0">
                <a:latin typeface="Arial" charset="0"/>
                <a:hlinkClick r:id="rId3"/>
              </a:rPr>
              <a:t>http://www.cs.washington.edu/cse441</a:t>
            </a:r>
            <a:endParaRPr lang="en-US" sz="24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en-US" sz="1700" dirty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3000" dirty="0">
                <a:latin typeface="Arial" charset="0"/>
              </a:rPr>
              <a:t>Have fun &amp; participate! Small for a reason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100" smtClean="0">
                <a:solidFill>
                  <a:srgbClr val="D4E8F4"/>
                </a:solidFill>
                <a:latin typeface="Georgia" charset="0"/>
              </a:rPr>
              <a:t>CSE 441 - Spring 2012</a:t>
            </a:r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sz="1100" smtClean="0">
                <a:solidFill>
                  <a:srgbClr val="D4E8F4"/>
                </a:solidFill>
                <a:latin typeface="Georgia" charset="0"/>
              </a:rPr>
              <a:t>Advanced HCI</a:t>
            </a:r>
            <a:endParaRPr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fld id="{4C135884-2D7C-7F4D-8157-CC4EAB617C20}" type="slidenum">
              <a:rPr lang="en-US" sz="1100">
                <a:solidFill>
                  <a:srgbClr val="D4E8F4"/>
                </a:solidFill>
                <a:latin typeface="Georgia" charset="0"/>
              </a:rPr>
              <a:pPr eaLnBrk="1" hangingPunct="1"/>
              <a:t>9</a:t>
            </a:fld>
            <a:endParaRPr lang="en-US" sz="1100">
              <a:solidFill>
                <a:srgbClr val="D4E8F4"/>
              </a:solidFill>
              <a:latin typeface="Georgia" charset="0"/>
            </a:endParaRPr>
          </a:p>
        </p:txBody>
      </p:sp>
      <p:sp>
        <p:nvSpPr>
          <p:cNvPr id="1946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 Black" charset="0"/>
              </a:rPr>
              <a:t>Project Description</a:t>
            </a:r>
          </a:p>
        </p:txBody>
      </p:sp>
      <p:sp>
        <p:nvSpPr>
          <p:cNvPr id="19462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44475" y="1595438"/>
            <a:ext cx="8678863" cy="47244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Arial" charset="0"/>
              </a:rPr>
              <a:t>We will continue work on projects from CSE440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we will give you a list to choose from</a:t>
            </a:r>
          </a:p>
          <a:p>
            <a:pPr eaLnBrk="1" hangingPunct="1"/>
            <a:r>
              <a:rPr lang="en-US" sz="2800" dirty="0">
                <a:latin typeface="Arial" charset="0"/>
              </a:rPr>
              <a:t>Groups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4 students to a </a:t>
            </a:r>
            <a:r>
              <a:rPr lang="en-US" sz="2400" dirty="0" smtClean="0">
                <a:latin typeface="Arial" charset="0"/>
              </a:rPr>
              <a:t>group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sz="2400" dirty="0">
                <a:latin typeface="Arial" charset="0"/>
                <a:cs typeface="Wingdings"/>
                <a:sym typeface="Wingdings"/>
              </a:rPr>
              <a:t> </a:t>
            </a:r>
            <a:r>
              <a:rPr lang="en-US" sz="2400" dirty="0" smtClean="0">
                <a:latin typeface="Arial" charset="0"/>
                <a:cs typeface="Wingdings"/>
                <a:sym typeface="Wingdings"/>
              </a:rPr>
              <a:t>3-4 groups</a:t>
            </a:r>
            <a:endParaRPr lang="en-US" sz="2400" dirty="0">
              <a:latin typeface="Arial" charset="0"/>
            </a:endParaRPr>
          </a:p>
          <a:p>
            <a:pPr lvl="1" eaLnBrk="1" hangingPunct="1"/>
            <a:r>
              <a:rPr lang="en-US" sz="2400" dirty="0">
                <a:latin typeface="Arial" charset="0"/>
              </a:rPr>
              <a:t>groups meet with teaching staff every 2 weeks</a:t>
            </a:r>
          </a:p>
          <a:p>
            <a:pPr lvl="2" eaLnBrk="1" hangingPunct="1"/>
            <a:r>
              <a:rPr lang="en-US" sz="2000" dirty="0" smtClean="0">
                <a:latin typeface="Arial" charset="0"/>
              </a:rPr>
              <a:t>Nikki will </a:t>
            </a:r>
            <a:r>
              <a:rPr lang="en-US" sz="2000" dirty="0">
                <a:latin typeface="Arial" charset="0"/>
              </a:rPr>
              <a:t>help schedule these meetings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industrial mentors will also meet with teams</a:t>
            </a:r>
          </a:p>
          <a:p>
            <a:pPr eaLnBrk="1" hangingPunct="1"/>
            <a:endParaRPr lang="en-US" sz="2800" dirty="0">
              <a:latin typeface="Arial" charset="0"/>
            </a:endParaRPr>
          </a:p>
          <a:p>
            <a:pPr eaLnBrk="1" hangingPunct="1"/>
            <a:r>
              <a:rPr lang="en-US" sz="2800" dirty="0">
                <a:latin typeface="Arial" charset="0"/>
              </a:rPr>
              <a:t>Cumulative</a:t>
            </a:r>
          </a:p>
          <a:p>
            <a:pPr lvl="1" eaLnBrk="1" hangingPunct="1"/>
            <a:r>
              <a:rPr lang="en-US" sz="2400" dirty="0">
                <a:latin typeface="Arial" charset="0"/>
              </a:rPr>
              <a:t>apply several HCI methods to a single interface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Summer HCI">
  <a:themeElements>
    <a:clrScheme name="1_Summer HCI 10">
      <a:dk1>
        <a:srgbClr val="808080"/>
      </a:dk1>
      <a:lt1>
        <a:srgbClr val="FFFFFF"/>
      </a:lt1>
      <a:dk2>
        <a:srgbClr val="A94E31"/>
      </a:dk2>
      <a:lt2>
        <a:srgbClr val="3E4E6C"/>
      </a:lt2>
      <a:accent1>
        <a:srgbClr val="00CC99"/>
      </a:accent1>
      <a:accent2>
        <a:srgbClr val="3333CC"/>
      </a:accent2>
      <a:accent3>
        <a:srgbClr val="D1B2AD"/>
      </a:accent3>
      <a:accent4>
        <a:srgbClr val="DADADA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Summer HCI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1_Summer HCI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Summer HCI 8">
        <a:dk1>
          <a:srgbClr val="808080"/>
        </a:dk1>
        <a:lt1>
          <a:srgbClr val="FFFFFF"/>
        </a:lt1>
        <a:dk2>
          <a:srgbClr val="A94E31"/>
        </a:dk2>
        <a:lt2>
          <a:srgbClr val="FFFFFF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9">
        <a:dk1>
          <a:srgbClr val="808080"/>
        </a:dk1>
        <a:lt1>
          <a:srgbClr val="FFFFFF"/>
        </a:lt1>
        <a:dk2>
          <a:srgbClr val="A94E31"/>
        </a:dk2>
        <a:lt2>
          <a:srgbClr val="3E6C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Summer HCI 10">
        <a:dk1>
          <a:srgbClr val="808080"/>
        </a:dk1>
        <a:lt1>
          <a:srgbClr val="FFFFFF"/>
        </a:lt1>
        <a:dk2>
          <a:srgbClr val="A94E31"/>
        </a:dk2>
        <a:lt2>
          <a:srgbClr val="3E4E6C"/>
        </a:lt2>
        <a:accent1>
          <a:srgbClr val="00CC99"/>
        </a:accent1>
        <a:accent2>
          <a:srgbClr val="3333CC"/>
        </a:accent2>
        <a:accent3>
          <a:srgbClr val="D1B2AD"/>
        </a:accent3>
        <a:accent4>
          <a:srgbClr val="DADADA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11027</TotalTime>
  <Words>840</Words>
  <Application>Microsoft Office PowerPoint</Application>
  <PresentationFormat>On-screen Show (4:3)</PresentationFormat>
  <Paragraphs>220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1_Summer HCI</vt:lpstr>
      <vt:lpstr>Clip</vt:lpstr>
      <vt:lpstr>Introduction &amp; Course Overview  CSE 441 – Advanced HCI</vt:lpstr>
      <vt:lpstr>Outline</vt:lpstr>
      <vt:lpstr>Who are we? James Landay</vt:lpstr>
      <vt:lpstr>Who are we? Nikki Lee</vt:lpstr>
      <vt:lpstr>How to Design and Build UIs</vt:lpstr>
      <vt:lpstr>Iteration</vt:lpstr>
      <vt:lpstr>Goals of the Course</vt:lpstr>
      <vt:lpstr>Course Format</vt:lpstr>
      <vt:lpstr>Project Description</vt:lpstr>
      <vt:lpstr>Project Process Overview</vt:lpstr>
      <vt:lpstr>PowerPoint Presentation</vt:lpstr>
      <vt:lpstr>Administrivia</vt:lpstr>
      <vt:lpstr>Books</vt:lpstr>
      <vt:lpstr>Assignments</vt:lpstr>
      <vt:lpstr>Grading</vt:lpstr>
      <vt:lpstr>Tidbits</vt:lpstr>
      <vt:lpstr>Introductions</vt:lpstr>
      <vt:lpstr>Teams</vt:lpstr>
      <vt:lpstr>Summary</vt:lpstr>
    </vt:vector>
  </TitlesOfParts>
  <Company>Berkeley Summer Engineering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&amp; Course Overview</dc:title>
  <dc:subject>User Interface Design, Prototyping, and Evaluation</dc:subject>
  <dc:creator>James Landay, Scott Klemmer</dc:creator>
  <cp:keywords>usability, interface design, interaction design, user interface, user interface design</cp:keywords>
  <cp:lastModifiedBy>James A. Landay</cp:lastModifiedBy>
  <cp:revision>248</cp:revision>
  <cp:lastPrinted>1999-09-03T16:31:05Z</cp:lastPrinted>
  <dcterms:created xsi:type="dcterms:W3CDTF">1995-06-02T21:27:28Z</dcterms:created>
  <dcterms:modified xsi:type="dcterms:W3CDTF">2012-03-27T23:35:44Z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3</vt:i4>
  </property>
  <property fmtid="{D5CDD505-2E9C-101B-9397-08002B2CF9AE}" pid="7" name="MailAddress">
    <vt:lpwstr>landay@cs.berkeley.edu</vt:lpwstr>
  </property>
  <property fmtid="{D5CDD505-2E9C-101B-9397-08002B2CF9AE}" pid="8" name="HomePage">
    <vt:lpwstr>http://bmrc.berkeley.edu/courseware/cs160/fall99/</vt:lpwstr>
  </property>
  <property fmtid="{D5CDD505-2E9C-101B-9397-08002B2CF9AE}" pid="9" name="Other">
    <vt:lpwstr>CS 160, Fall 1999</vt:lpwstr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J:\courseware\cs160\fall99\lectures</vt:lpwstr>
  </property>
</Properties>
</file>