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6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320"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Lst>
  <p:sldSz cx="9144000" cy="5143500" type="screen16x9"/>
  <p:notesSz cx="6858000" cy="9144000"/>
  <p:embeddedFontLst>
    <p:embeddedFont>
      <p:font typeface="Julius Sans One" panose="020B0604020202020204" charset="0"/>
      <p:regular r:id="rId66"/>
    </p:embeddedFont>
    <p:embeddedFont>
      <p:font typeface="Proxima Nova" panose="020B0604020202020204" charset="0"/>
      <p:regular r:id="rId67"/>
      <p:bold r:id="rId68"/>
      <p:italic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57"/>
    <p:restoredTop sz="94674"/>
  </p:normalViewPr>
  <p:slideViewPr>
    <p:cSldViewPr snapToGrid="0" snapToObjects="1">
      <p:cViewPr varScale="1">
        <p:scale>
          <a:sx n="216" d="100"/>
          <a:sy n="216" d="100"/>
        </p:scale>
        <p:origin x="192"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1.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Explain: SEEK = Sexual Education, Empowerment, and Knowledge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5261ec5de9_3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5261ec5de9_3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5261ec5de9_3_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5261ec5de9_3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5261ec5de9_3_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5261ec5de9_3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5261ec5de9_3_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5261ec5de9_3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5261ec5de9_3_1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5261ec5de9_3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5261ec5de9_3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5261ec5de9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5261ec5de9_4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5261ec5de9_4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5261ec5de9_4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5261ec5de9_4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5261ec5de9_12_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5261ec5de9_12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5261ec5de9_12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5261ec5de9_12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5261ec5de9_1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5261ec5de9_1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Laura</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5261ec5de9_12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5261ec5de9_12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5261ec5de9_12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5261ec5de9_12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5261ec5de9_12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5261ec5de9_12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5261ec5de9_12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5261ec5de9_12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5261ec5de9_12_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5261ec5de9_12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5261ec5de9_12_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5261ec5de9_12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5261ec5de9_12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5261ec5de9_12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5261ec5de9_12_1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5261ec5de9_12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5261ec5de9_1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5261ec5de9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5261ec5de9_12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5261ec5de9_1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5261ec5de9_1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5261ec5de9_1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5261ec5de9_12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5261ec5de9_12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5261ec5de9_5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5261ec5de9_5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5261ec5de9_5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5261ec5de9_5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5261ec5de9_3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5261ec5de9_3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5261ec5de9_5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5261ec5de9_5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5261ec5de9_5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5261ec5de9_5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5261ec5de9_5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5261ec5de9_5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01612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5261ec5de9_5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5261ec5de9_5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5261ec5de9_5_2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5261ec5de9_5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5261ec5de9_5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5261ec5de9_5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5261ec5de9_3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5261ec5de9_3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5261ec5de9_5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5261ec5de9_5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5261ec5de9_5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5261ec5de9_5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5261ec5de9_5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5261ec5de9_5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5261ec5de9_5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5261ec5de9_5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Speaker will respond “what is bisexuality”, then “nope!”</a:t>
            </a:r>
            <a:endParaRPr/>
          </a:p>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5261ec5de9_5_2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5261ec5de9_5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5261ec5de9_5_2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5261ec5de9_5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5261ec5de9_5_2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5261ec5de9_5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5261ec5de9_5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5261ec5de9_5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5261ec5de9_5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5261ec5de9_5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5261ec5de9_5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5261ec5de9_5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5261ec5de9_3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5261ec5de9_3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5261ec5de9_5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5261ec5de9_5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5261ec5de9_5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5261ec5de9_5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5261ec5de9_5_1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5261ec5de9_5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5261ec5de9_5_1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5261ec5de9_5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5261ec5de9_5_1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5261ec5de9_5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5261ec5de9_5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5261ec5de9_5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5261ec5de9_5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5261ec5de9_5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5261ec5de9_5_1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5261ec5de9_5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5261ec5de9_5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5261ec5de9_5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5261ec5de9_5_1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5261ec5de9_5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5261ec5de9_3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5261ec5de9_3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5261ec5de9_5_2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5261ec5de9_5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5261ec5de9_5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5261ec5de9_5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5261ec5de9_5_3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5261ec5de9_5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5261ec5de9_5_2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5261ec5de9_5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5261ec5de9_3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5261ec5de9_3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261ec5de9_3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261ec5de9_3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5261ec5de9_3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5261ec5de9_3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video" Target="https://www.youtube.com/embed/IhKTs_rJzsQ?feature=oembed" TargetMode="Externa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video" Target="https://www.youtube.com/embed/ECnb0oPOyZs?feature=oembed" TargetMode="External"/><Relationship Id="rId5" Type="http://schemas.openxmlformats.org/officeDocument/2006/relationships/image" Target="../media/image33.png"/><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2400400" y="0"/>
            <a:ext cx="4343199" cy="4343199"/>
          </a:xfrm>
          <a:prstGeom prst="rect">
            <a:avLst/>
          </a:prstGeom>
          <a:noFill/>
          <a:ln>
            <a:noFill/>
          </a:ln>
        </p:spPr>
      </p:pic>
      <p:sp>
        <p:nvSpPr>
          <p:cNvPr id="55" name="Google Shape;55;p13"/>
          <p:cNvSpPr/>
          <p:nvPr/>
        </p:nvSpPr>
        <p:spPr>
          <a:xfrm>
            <a:off x="0" y="4335025"/>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3"/>
          <p:cNvSpPr txBox="1"/>
          <p:nvPr/>
        </p:nvSpPr>
        <p:spPr>
          <a:xfrm>
            <a:off x="471150" y="4517175"/>
            <a:ext cx="8201700" cy="85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sz="1700">
                <a:solidFill>
                  <a:srgbClr val="F3F3F3"/>
                </a:solidFill>
                <a:latin typeface="Proxima Nova"/>
                <a:ea typeface="Proxima Nova"/>
                <a:cs typeface="Proxima Nova"/>
                <a:sym typeface="Proxima Nova"/>
              </a:rPr>
              <a:t>Haley Ruth | Laura DeBoldt | </a:t>
            </a:r>
            <a:r>
              <a:rPr lang="en" sz="1700" b="1">
                <a:solidFill>
                  <a:srgbClr val="F3F3F3"/>
                </a:solidFill>
                <a:latin typeface="Proxima Nova"/>
                <a:ea typeface="Proxima Nova"/>
                <a:cs typeface="Proxima Nova"/>
                <a:sym typeface="Proxima Nova"/>
              </a:rPr>
              <a:t>Aishu Murari</a:t>
            </a:r>
            <a:r>
              <a:rPr lang="en" sz="1700">
                <a:solidFill>
                  <a:srgbClr val="F3F3F3"/>
                </a:solidFill>
                <a:latin typeface="Proxima Nova"/>
                <a:ea typeface="Proxima Nova"/>
                <a:cs typeface="Proxima Nova"/>
                <a:sym typeface="Proxima Nova"/>
              </a:rPr>
              <a:t> | Max Kern | </a:t>
            </a:r>
            <a:r>
              <a:rPr lang="en" sz="1700" b="1">
                <a:solidFill>
                  <a:srgbClr val="F3F3F3"/>
                </a:solidFill>
                <a:latin typeface="Proxima Nova"/>
                <a:ea typeface="Proxima Nova"/>
                <a:cs typeface="Proxima Nova"/>
                <a:sym typeface="Proxima Nova"/>
              </a:rPr>
              <a:t>Jingjing Bu</a:t>
            </a:r>
            <a:endParaRPr sz="1700" b="1">
              <a:solidFill>
                <a:srgbClr val="F3F3F3"/>
              </a:solidFill>
              <a:latin typeface="Proxima Nova"/>
              <a:ea typeface="Proxima Nova"/>
              <a:cs typeface="Proxima Nova"/>
              <a:sym typeface="Proxima Nova"/>
            </a:endParaRPr>
          </a:p>
          <a:p>
            <a:pPr marL="0" lvl="0" indent="0" algn="l" rtl="0">
              <a:spcBef>
                <a:spcPts val="0"/>
              </a:spcBef>
              <a:spcAft>
                <a:spcPts val="0"/>
              </a:spcAft>
              <a:buNone/>
            </a:pPr>
            <a:endParaRPr>
              <a:latin typeface="Proxima Nova"/>
              <a:ea typeface="Proxima Nova"/>
              <a:cs typeface="Proxima Nova"/>
              <a:sym typeface="Proxima Nov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2"/>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2"/>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Task 2: Anonymous Questions</a:t>
            </a:r>
            <a:endParaRPr sz="2800">
              <a:solidFill>
                <a:srgbClr val="FFFFFF"/>
              </a:solidFill>
              <a:latin typeface="Julius Sans One"/>
              <a:ea typeface="Julius Sans One"/>
              <a:cs typeface="Julius Sans One"/>
              <a:sym typeface="Julius Sans One"/>
            </a:endParaRPr>
          </a:p>
        </p:txBody>
      </p:sp>
      <p:pic>
        <p:nvPicPr>
          <p:cNvPr id="144" name="Google Shape;144;p22"/>
          <p:cNvPicPr preferRelativeResize="0"/>
          <p:nvPr/>
        </p:nvPicPr>
        <p:blipFill>
          <a:blip r:embed="rId3">
            <a:alphaModFix/>
          </a:blip>
          <a:stretch>
            <a:fillRect/>
          </a:stretch>
        </p:blipFill>
        <p:spPr>
          <a:xfrm>
            <a:off x="356975" y="1261700"/>
            <a:ext cx="3525726" cy="3208551"/>
          </a:xfrm>
          <a:prstGeom prst="rect">
            <a:avLst/>
          </a:prstGeom>
          <a:noFill/>
          <a:ln>
            <a:noFill/>
          </a:ln>
        </p:spPr>
      </p:pic>
      <p:sp>
        <p:nvSpPr>
          <p:cNvPr id="145" name="Google Shape;145;p22"/>
          <p:cNvSpPr/>
          <p:nvPr/>
        </p:nvSpPr>
        <p:spPr>
          <a:xfrm>
            <a:off x="3090882" y="3896357"/>
            <a:ext cx="244800" cy="2643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2"/>
          <p:cNvSpPr/>
          <p:nvPr/>
        </p:nvSpPr>
        <p:spPr>
          <a:xfrm>
            <a:off x="4079800" y="2585225"/>
            <a:ext cx="628200" cy="572700"/>
          </a:xfrm>
          <a:prstGeom prst="rightArrow">
            <a:avLst>
              <a:gd name="adj1" fmla="val 50000"/>
              <a:gd name="adj2" fmla="val 50000"/>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7" name="Google Shape;147;p22"/>
          <p:cNvPicPr preferRelativeResize="0"/>
          <p:nvPr/>
        </p:nvPicPr>
        <p:blipFill>
          <a:blip r:embed="rId4">
            <a:alphaModFix/>
          </a:blip>
          <a:stretch>
            <a:fillRect/>
          </a:stretch>
        </p:blipFill>
        <p:spPr>
          <a:xfrm>
            <a:off x="4905100" y="1267300"/>
            <a:ext cx="3879350" cy="32085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3"/>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3"/>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Task 2: Anonymous Questions</a:t>
            </a:r>
            <a:endParaRPr sz="2800">
              <a:solidFill>
                <a:srgbClr val="FFFFFF"/>
              </a:solidFill>
              <a:latin typeface="Julius Sans One"/>
              <a:ea typeface="Julius Sans One"/>
              <a:cs typeface="Julius Sans One"/>
              <a:sym typeface="Julius Sans One"/>
            </a:endParaRPr>
          </a:p>
        </p:txBody>
      </p:sp>
      <p:pic>
        <p:nvPicPr>
          <p:cNvPr id="154" name="Google Shape;154;p23"/>
          <p:cNvPicPr preferRelativeResize="0"/>
          <p:nvPr/>
        </p:nvPicPr>
        <p:blipFill>
          <a:blip r:embed="rId3">
            <a:alphaModFix/>
          </a:blip>
          <a:stretch>
            <a:fillRect/>
          </a:stretch>
        </p:blipFill>
        <p:spPr>
          <a:xfrm>
            <a:off x="356975" y="1261700"/>
            <a:ext cx="3525726" cy="3208551"/>
          </a:xfrm>
          <a:prstGeom prst="rect">
            <a:avLst/>
          </a:prstGeom>
          <a:noFill/>
          <a:ln>
            <a:noFill/>
          </a:ln>
        </p:spPr>
      </p:pic>
      <p:sp>
        <p:nvSpPr>
          <p:cNvPr id="155" name="Google Shape;155;p23"/>
          <p:cNvSpPr/>
          <p:nvPr/>
        </p:nvSpPr>
        <p:spPr>
          <a:xfrm>
            <a:off x="3090882" y="3896357"/>
            <a:ext cx="244800" cy="2643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3"/>
          <p:cNvSpPr/>
          <p:nvPr/>
        </p:nvSpPr>
        <p:spPr>
          <a:xfrm>
            <a:off x="4079800" y="2585225"/>
            <a:ext cx="628200" cy="572700"/>
          </a:xfrm>
          <a:prstGeom prst="rightArrow">
            <a:avLst>
              <a:gd name="adj1" fmla="val 50000"/>
              <a:gd name="adj2" fmla="val 50000"/>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7" name="Google Shape;157;p23"/>
          <p:cNvPicPr preferRelativeResize="0"/>
          <p:nvPr/>
        </p:nvPicPr>
        <p:blipFill rotWithShape="1">
          <a:blip r:embed="rId4">
            <a:alphaModFix/>
          </a:blip>
          <a:srcRect l="4564" r="1907"/>
          <a:stretch/>
        </p:blipFill>
        <p:spPr>
          <a:xfrm>
            <a:off x="356975" y="1261700"/>
            <a:ext cx="3628574" cy="3208550"/>
          </a:xfrm>
          <a:prstGeom prst="rect">
            <a:avLst/>
          </a:prstGeom>
          <a:noFill/>
          <a:ln>
            <a:noFill/>
          </a:ln>
        </p:spPr>
      </p:pic>
      <p:pic>
        <p:nvPicPr>
          <p:cNvPr id="158" name="Google Shape;158;p23"/>
          <p:cNvPicPr preferRelativeResize="0"/>
          <p:nvPr/>
        </p:nvPicPr>
        <p:blipFill>
          <a:blip r:embed="rId5">
            <a:alphaModFix/>
          </a:blip>
          <a:stretch>
            <a:fillRect/>
          </a:stretch>
        </p:blipFill>
        <p:spPr>
          <a:xfrm>
            <a:off x="4802250" y="1267300"/>
            <a:ext cx="3963515" cy="3208550"/>
          </a:xfrm>
          <a:prstGeom prst="rect">
            <a:avLst/>
          </a:prstGeom>
          <a:noFill/>
          <a:ln>
            <a:noFill/>
          </a:ln>
        </p:spPr>
      </p:pic>
      <p:sp>
        <p:nvSpPr>
          <p:cNvPr id="159" name="Google Shape;159;p23"/>
          <p:cNvSpPr/>
          <p:nvPr/>
        </p:nvSpPr>
        <p:spPr>
          <a:xfrm>
            <a:off x="855710" y="2186350"/>
            <a:ext cx="773400" cy="2643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4"/>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4"/>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Task 2: Anonymous Questions</a:t>
            </a:r>
            <a:endParaRPr sz="2800">
              <a:solidFill>
                <a:srgbClr val="FFFFFF"/>
              </a:solidFill>
              <a:latin typeface="Julius Sans One"/>
              <a:ea typeface="Julius Sans One"/>
              <a:cs typeface="Julius Sans One"/>
              <a:sym typeface="Julius Sans One"/>
            </a:endParaRPr>
          </a:p>
        </p:txBody>
      </p:sp>
      <p:pic>
        <p:nvPicPr>
          <p:cNvPr id="166" name="Google Shape;166;p24"/>
          <p:cNvPicPr preferRelativeResize="0"/>
          <p:nvPr/>
        </p:nvPicPr>
        <p:blipFill>
          <a:blip r:embed="rId3">
            <a:alphaModFix/>
          </a:blip>
          <a:stretch>
            <a:fillRect/>
          </a:stretch>
        </p:blipFill>
        <p:spPr>
          <a:xfrm>
            <a:off x="356975" y="1261700"/>
            <a:ext cx="3525726" cy="3208551"/>
          </a:xfrm>
          <a:prstGeom prst="rect">
            <a:avLst/>
          </a:prstGeom>
          <a:noFill/>
          <a:ln>
            <a:noFill/>
          </a:ln>
        </p:spPr>
      </p:pic>
      <p:sp>
        <p:nvSpPr>
          <p:cNvPr id="167" name="Google Shape;167;p24"/>
          <p:cNvSpPr/>
          <p:nvPr/>
        </p:nvSpPr>
        <p:spPr>
          <a:xfrm>
            <a:off x="3090882" y="3896357"/>
            <a:ext cx="244800" cy="2643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4"/>
          <p:cNvSpPr/>
          <p:nvPr/>
        </p:nvSpPr>
        <p:spPr>
          <a:xfrm>
            <a:off x="4079800" y="2585225"/>
            <a:ext cx="628200" cy="572700"/>
          </a:xfrm>
          <a:prstGeom prst="rightArrow">
            <a:avLst>
              <a:gd name="adj1" fmla="val 50000"/>
              <a:gd name="adj2" fmla="val 50000"/>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9" name="Google Shape;169;p24"/>
          <p:cNvPicPr preferRelativeResize="0"/>
          <p:nvPr/>
        </p:nvPicPr>
        <p:blipFill rotWithShape="1">
          <a:blip r:embed="rId4">
            <a:alphaModFix/>
          </a:blip>
          <a:srcRect l="5434" r="5612"/>
          <a:stretch/>
        </p:blipFill>
        <p:spPr>
          <a:xfrm>
            <a:off x="408400" y="1261700"/>
            <a:ext cx="3525726" cy="3208550"/>
          </a:xfrm>
          <a:prstGeom prst="rect">
            <a:avLst/>
          </a:prstGeom>
          <a:noFill/>
          <a:ln>
            <a:noFill/>
          </a:ln>
        </p:spPr>
      </p:pic>
      <p:sp>
        <p:nvSpPr>
          <p:cNvPr id="170" name="Google Shape;170;p24"/>
          <p:cNvSpPr/>
          <p:nvPr/>
        </p:nvSpPr>
        <p:spPr>
          <a:xfrm>
            <a:off x="3541226" y="3896350"/>
            <a:ext cx="188400" cy="1887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1" name="Google Shape;171;p24"/>
          <p:cNvPicPr preferRelativeResize="0"/>
          <p:nvPr/>
        </p:nvPicPr>
        <p:blipFill>
          <a:blip r:embed="rId5">
            <a:alphaModFix/>
          </a:blip>
          <a:stretch>
            <a:fillRect/>
          </a:stretch>
        </p:blipFill>
        <p:spPr>
          <a:xfrm>
            <a:off x="4853675" y="1261700"/>
            <a:ext cx="3920661" cy="32085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5"/>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5"/>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Task 2: Anonymous Questions</a:t>
            </a:r>
            <a:endParaRPr sz="2800">
              <a:solidFill>
                <a:srgbClr val="FFFFFF"/>
              </a:solidFill>
              <a:latin typeface="Julius Sans One"/>
              <a:ea typeface="Julius Sans One"/>
              <a:cs typeface="Julius Sans One"/>
              <a:sym typeface="Julius Sans One"/>
            </a:endParaRPr>
          </a:p>
        </p:txBody>
      </p:sp>
      <p:pic>
        <p:nvPicPr>
          <p:cNvPr id="178" name="Google Shape;178;p25"/>
          <p:cNvPicPr preferRelativeResize="0"/>
          <p:nvPr/>
        </p:nvPicPr>
        <p:blipFill>
          <a:blip r:embed="rId3">
            <a:alphaModFix/>
          </a:blip>
          <a:stretch>
            <a:fillRect/>
          </a:stretch>
        </p:blipFill>
        <p:spPr>
          <a:xfrm>
            <a:off x="356975" y="1261700"/>
            <a:ext cx="3525726" cy="3208551"/>
          </a:xfrm>
          <a:prstGeom prst="rect">
            <a:avLst/>
          </a:prstGeom>
          <a:noFill/>
          <a:ln>
            <a:noFill/>
          </a:ln>
        </p:spPr>
      </p:pic>
      <p:sp>
        <p:nvSpPr>
          <p:cNvPr id="179" name="Google Shape;179;p25"/>
          <p:cNvSpPr/>
          <p:nvPr/>
        </p:nvSpPr>
        <p:spPr>
          <a:xfrm>
            <a:off x="3090882" y="3896357"/>
            <a:ext cx="244800" cy="2643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5"/>
          <p:cNvSpPr/>
          <p:nvPr/>
        </p:nvSpPr>
        <p:spPr>
          <a:xfrm>
            <a:off x="4079800" y="2585225"/>
            <a:ext cx="628200" cy="572700"/>
          </a:xfrm>
          <a:prstGeom prst="rightArrow">
            <a:avLst>
              <a:gd name="adj1" fmla="val 50000"/>
              <a:gd name="adj2" fmla="val 50000"/>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1" name="Google Shape;181;p25"/>
          <p:cNvPicPr preferRelativeResize="0"/>
          <p:nvPr/>
        </p:nvPicPr>
        <p:blipFill rotWithShape="1">
          <a:blip r:embed="rId4">
            <a:alphaModFix/>
          </a:blip>
          <a:srcRect l="5434" r="5612"/>
          <a:stretch/>
        </p:blipFill>
        <p:spPr>
          <a:xfrm>
            <a:off x="408400" y="1261700"/>
            <a:ext cx="3525726" cy="3208550"/>
          </a:xfrm>
          <a:prstGeom prst="rect">
            <a:avLst/>
          </a:prstGeom>
          <a:noFill/>
          <a:ln>
            <a:noFill/>
          </a:ln>
        </p:spPr>
      </p:pic>
      <p:sp>
        <p:nvSpPr>
          <p:cNvPr id="182" name="Google Shape;182;p25"/>
          <p:cNvSpPr/>
          <p:nvPr/>
        </p:nvSpPr>
        <p:spPr>
          <a:xfrm>
            <a:off x="3541226" y="3896350"/>
            <a:ext cx="188400" cy="1887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3" name="Google Shape;183;p25"/>
          <p:cNvPicPr preferRelativeResize="0"/>
          <p:nvPr/>
        </p:nvPicPr>
        <p:blipFill>
          <a:blip r:embed="rId5">
            <a:alphaModFix/>
          </a:blip>
          <a:stretch>
            <a:fillRect/>
          </a:stretch>
        </p:blipFill>
        <p:spPr>
          <a:xfrm>
            <a:off x="100650" y="1261700"/>
            <a:ext cx="3920661" cy="3208549"/>
          </a:xfrm>
          <a:prstGeom prst="rect">
            <a:avLst/>
          </a:prstGeom>
          <a:noFill/>
          <a:ln>
            <a:noFill/>
          </a:ln>
        </p:spPr>
      </p:pic>
      <p:pic>
        <p:nvPicPr>
          <p:cNvPr id="184" name="Google Shape;184;p25"/>
          <p:cNvPicPr preferRelativeResize="0"/>
          <p:nvPr/>
        </p:nvPicPr>
        <p:blipFill>
          <a:blip r:embed="rId6">
            <a:alphaModFix/>
          </a:blip>
          <a:stretch>
            <a:fillRect/>
          </a:stretch>
        </p:blipFill>
        <p:spPr>
          <a:xfrm>
            <a:off x="4853675" y="1261701"/>
            <a:ext cx="3734163" cy="32085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6"/>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6"/>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Task 2: Anonymous Questions</a:t>
            </a:r>
            <a:endParaRPr sz="2800">
              <a:solidFill>
                <a:srgbClr val="FFFFFF"/>
              </a:solidFill>
              <a:latin typeface="Julius Sans One"/>
              <a:ea typeface="Julius Sans One"/>
              <a:cs typeface="Julius Sans One"/>
              <a:sym typeface="Julius Sans One"/>
            </a:endParaRPr>
          </a:p>
        </p:txBody>
      </p:sp>
      <p:pic>
        <p:nvPicPr>
          <p:cNvPr id="191" name="Google Shape;191;p26"/>
          <p:cNvPicPr preferRelativeResize="0"/>
          <p:nvPr/>
        </p:nvPicPr>
        <p:blipFill>
          <a:blip r:embed="rId3">
            <a:alphaModFix/>
          </a:blip>
          <a:stretch>
            <a:fillRect/>
          </a:stretch>
        </p:blipFill>
        <p:spPr>
          <a:xfrm>
            <a:off x="356975" y="1261700"/>
            <a:ext cx="3525726" cy="3208551"/>
          </a:xfrm>
          <a:prstGeom prst="rect">
            <a:avLst/>
          </a:prstGeom>
          <a:noFill/>
          <a:ln>
            <a:noFill/>
          </a:ln>
        </p:spPr>
      </p:pic>
      <p:sp>
        <p:nvSpPr>
          <p:cNvPr id="192" name="Google Shape;192;p26"/>
          <p:cNvSpPr/>
          <p:nvPr/>
        </p:nvSpPr>
        <p:spPr>
          <a:xfrm>
            <a:off x="3090882" y="3896357"/>
            <a:ext cx="244800" cy="2643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6"/>
          <p:cNvSpPr/>
          <p:nvPr/>
        </p:nvSpPr>
        <p:spPr>
          <a:xfrm>
            <a:off x="4079800" y="2585225"/>
            <a:ext cx="628200" cy="572700"/>
          </a:xfrm>
          <a:prstGeom prst="rightArrow">
            <a:avLst>
              <a:gd name="adj1" fmla="val 50000"/>
              <a:gd name="adj2" fmla="val 50000"/>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4" name="Google Shape;194;p26"/>
          <p:cNvPicPr preferRelativeResize="0"/>
          <p:nvPr/>
        </p:nvPicPr>
        <p:blipFill rotWithShape="1">
          <a:blip r:embed="rId4">
            <a:alphaModFix/>
          </a:blip>
          <a:srcRect l="5434" r="5612"/>
          <a:stretch/>
        </p:blipFill>
        <p:spPr>
          <a:xfrm>
            <a:off x="408400" y="1261700"/>
            <a:ext cx="3525726" cy="3208550"/>
          </a:xfrm>
          <a:prstGeom prst="rect">
            <a:avLst/>
          </a:prstGeom>
          <a:noFill/>
          <a:ln>
            <a:noFill/>
          </a:ln>
        </p:spPr>
      </p:pic>
      <p:sp>
        <p:nvSpPr>
          <p:cNvPr id="195" name="Google Shape;195;p26"/>
          <p:cNvSpPr/>
          <p:nvPr/>
        </p:nvSpPr>
        <p:spPr>
          <a:xfrm>
            <a:off x="3541226" y="3896350"/>
            <a:ext cx="188400" cy="1887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6" name="Google Shape;196;p26"/>
          <p:cNvPicPr preferRelativeResize="0"/>
          <p:nvPr/>
        </p:nvPicPr>
        <p:blipFill>
          <a:blip r:embed="rId5">
            <a:alphaModFix/>
          </a:blip>
          <a:stretch>
            <a:fillRect/>
          </a:stretch>
        </p:blipFill>
        <p:spPr>
          <a:xfrm>
            <a:off x="193888" y="1261701"/>
            <a:ext cx="3734163" cy="3208550"/>
          </a:xfrm>
          <a:prstGeom prst="rect">
            <a:avLst/>
          </a:prstGeom>
          <a:noFill/>
          <a:ln>
            <a:noFill/>
          </a:ln>
        </p:spPr>
      </p:pic>
      <p:pic>
        <p:nvPicPr>
          <p:cNvPr id="197" name="Google Shape;197;p26"/>
          <p:cNvPicPr preferRelativeResize="0"/>
          <p:nvPr/>
        </p:nvPicPr>
        <p:blipFill>
          <a:blip r:embed="rId6">
            <a:alphaModFix/>
          </a:blip>
          <a:stretch>
            <a:fillRect/>
          </a:stretch>
        </p:blipFill>
        <p:spPr>
          <a:xfrm>
            <a:off x="4853675" y="1261700"/>
            <a:ext cx="3810158" cy="3208550"/>
          </a:xfrm>
          <a:prstGeom prst="rect">
            <a:avLst/>
          </a:prstGeom>
          <a:noFill/>
          <a:ln>
            <a:noFill/>
          </a:ln>
        </p:spPr>
      </p:pic>
      <p:sp>
        <p:nvSpPr>
          <p:cNvPr id="198" name="Google Shape;198;p26"/>
          <p:cNvSpPr/>
          <p:nvPr/>
        </p:nvSpPr>
        <p:spPr>
          <a:xfrm>
            <a:off x="1555860" y="2024775"/>
            <a:ext cx="773400" cy="2643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7"/>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7"/>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Testing Process</a:t>
            </a:r>
            <a:endParaRPr sz="2800">
              <a:solidFill>
                <a:srgbClr val="FFFFFF"/>
              </a:solidFill>
              <a:latin typeface="Julius Sans One"/>
              <a:ea typeface="Julius Sans One"/>
              <a:cs typeface="Julius Sans One"/>
              <a:sym typeface="Julius Sans One"/>
            </a:endParaRPr>
          </a:p>
        </p:txBody>
      </p:sp>
      <p:pic>
        <p:nvPicPr>
          <p:cNvPr id="205" name="Google Shape;205;p27"/>
          <p:cNvPicPr preferRelativeResize="0"/>
          <p:nvPr/>
        </p:nvPicPr>
        <p:blipFill>
          <a:blip r:embed="rId3">
            <a:alphaModFix/>
          </a:blip>
          <a:stretch>
            <a:fillRect/>
          </a:stretch>
        </p:blipFill>
        <p:spPr>
          <a:xfrm>
            <a:off x="1632900" y="1531750"/>
            <a:ext cx="476250" cy="476250"/>
          </a:xfrm>
          <a:prstGeom prst="rect">
            <a:avLst/>
          </a:prstGeom>
          <a:noFill/>
          <a:ln>
            <a:noFill/>
          </a:ln>
        </p:spPr>
      </p:pic>
      <p:sp>
        <p:nvSpPr>
          <p:cNvPr id="206" name="Google Shape;206;p27"/>
          <p:cNvSpPr txBox="1"/>
          <p:nvPr/>
        </p:nvSpPr>
        <p:spPr>
          <a:xfrm>
            <a:off x="1725875" y="1531750"/>
            <a:ext cx="5878200" cy="2469600"/>
          </a:xfrm>
          <a:prstGeom prst="rect">
            <a:avLst/>
          </a:prstGeom>
          <a:noFill/>
          <a:ln>
            <a:noFill/>
          </a:ln>
        </p:spPr>
        <p:txBody>
          <a:bodyPr spcFirstLastPara="1" wrap="square" lIns="91425" tIns="91425" rIns="91425" bIns="91425" anchor="t" anchorCtr="0">
            <a:noAutofit/>
          </a:bodyPr>
          <a:lstStyle/>
          <a:p>
            <a:pPr marL="457200" lvl="0" indent="0" algn="l" rtl="0">
              <a:lnSpc>
                <a:spcPct val="150000"/>
              </a:lnSpc>
              <a:spcBef>
                <a:spcPts val="0"/>
              </a:spcBef>
              <a:spcAft>
                <a:spcPts val="0"/>
              </a:spcAft>
              <a:buNone/>
            </a:pPr>
            <a:r>
              <a:rPr lang="en" sz="1800">
                <a:solidFill>
                  <a:srgbClr val="434343"/>
                </a:solidFill>
              </a:rPr>
              <a:t>Explain Design </a:t>
            </a:r>
            <a:endParaRPr sz="1800">
              <a:solidFill>
                <a:srgbClr val="434343"/>
              </a:solidFill>
            </a:endParaRPr>
          </a:p>
          <a:p>
            <a:pPr marL="0" lvl="0" indent="0" algn="l" rtl="0">
              <a:lnSpc>
                <a:spcPct val="150000"/>
              </a:lnSpc>
              <a:spcBef>
                <a:spcPts val="0"/>
              </a:spcBef>
              <a:spcAft>
                <a:spcPts val="0"/>
              </a:spcAft>
              <a:buNone/>
            </a:pPr>
            <a:endParaRPr sz="1800">
              <a:solidFill>
                <a:srgbClr val="434343"/>
              </a:solidFill>
            </a:endParaRPr>
          </a:p>
          <a:p>
            <a:pPr marL="457200" lvl="0" indent="0" algn="l" rtl="0">
              <a:lnSpc>
                <a:spcPct val="150000"/>
              </a:lnSpc>
              <a:spcBef>
                <a:spcPts val="0"/>
              </a:spcBef>
              <a:spcAft>
                <a:spcPts val="0"/>
              </a:spcAft>
              <a:buNone/>
            </a:pPr>
            <a:r>
              <a:rPr lang="en" sz="1800">
                <a:solidFill>
                  <a:srgbClr val="434343"/>
                </a:solidFill>
              </a:rPr>
              <a:t>Task 1 walkthrough </a:t>
            </a:r>
            <a:endParaRPr sz="1800">
              <a:solidFill>
                <a:srgbClr val="434343"/>
              </a:solidFill>
            </a:endParaRPr>
          </a:p>
          <a:p>
            <a:pPr marL="0" lvl="0" indent="0" algn="l" rtl="0">
              <a:lnSpc>
                <a:spcPct val="150000"/>
              </a:lnSpc>
              <a:spcBef>
                <a:spcPts val="0"/>
              </a:spcBef>
              <a:spcAft>
                <a:spcPts val="0"/>
              </a:spcAft>
              <a:buNone/>
            </a:pPr>
            <a:endParaRPr sz="1800">
              <a:solidFill>
                <a:srgbClr val="434343"/>
              </a:solidFill>
            </a:endParaRPr>
          </a:p>
          <a:p>
            <a:pPr marL="457200" lvl="0" indent="0" algn="l" rtl="0">
              <a:lnSpc>
                <a:spcPct val="150000"/>
              </a:lnSpc>
              <a:spcBef>
                <a:spcPts val="0"/>
              </a:spcBef>
              <a:spcAft>
                <a:spcPts val="0"/>
              </a:spcAft>
              <a:buNone/>
            </a:pPr>
            <a:r>
              <a:rPr lang="en" sz="1800">
                <a:solidFill>
                  <a:srgbClr val="434343"/>
                </a:solidFill>
              </a:rPr>
              <a:t>Task 2 walkthrough</a:t>
            </a:r>
            <a:endParaRPr sz="1800">
              <a:solidFill>
                <a:srgbClr val="434343"/>
              </a:solidFill>
            </a:endParaRPr>
          </a:p>
          <a:p>
            <a:pPr marL="0" lvl="0" indent="0" algn="l" rtl="0">
              <a:lnSpc>
                <a:spcPct val="150000"/>
              </a:lnSpc>
              <a:spcBef>
                <a:spcPts val="0"/>
              </a:spcBef>
              <a:spcAft>
                <a:spcPts val="0"/>
              </a:spcAft>
              <a:buNone/>
            </a:pPr>
            <a:endParaRPr sz="1800">
              <a:solidFill>
                <a:srgbClr val="434343"/>
              </a:solidFill>
            </a:endParaRPr>
          </a:p>
          <a:p>
            <a:pPr marL="457200" lvl="0" indent="0" algn="l" rtl="0">
              <a:lnSpc>
                <a:spcPct val="150000"/>
              </a:lnSpc>
              <a:spcBef>
                <a:spcPts val="0"/>
              </a:spcBef>
              <a:spcAft>
                <a:spcPts val="0"/>
              </a:spcAft>
              <a:buNone/>
            </a:pPr>
            <a:r>
              <a:rPr lang="en" sz="1800">
                <a:solidFill>
                  <a:srgbClr val="434343"/>
                </a:solidFill>
              </a:rPr>
              <a:t>Questions/Feedback </a:t>
            </a:r>
            <a:endParaRPr sz="1800">
              <a:solidFill>
                <a:srgbClr val="434343"/>
              </a:solidFill>
            </a:endParaRPr>
          </a:p>
          <a:p>
            <a:pPr marL="0" lvl="0" indent="0" algn="l" rtl="0">
              <a:lnSpc>
                <a:spcPct val="150000"/>
              </a:lnSpc>
              <a:spcBef>
                <a:spcPts val="0"/>
              </a:spcBef>
              <a:spcAft>
                <a:spcPts val="0"/>
              </a:spcAft>
              <a:buNone/>
            </a:pP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a:p>
            <a:pPr marL="457200" lvl="0" indent="0" algn="l" rtl="0">
              <a:spcBef>
                <a:spcPts val="0"/>
              </a:spcBef>
              <a:spcAft>
                <a:spcPts val="0"/>
              </a:spcAft>
              <a:buNone/>
            </a:pPr>
            <a:endParaRPr sz="1800"/>
          </a:p>
        </p:txBody>
      </p:sp>
      <p:pic>
        <p:nvPicPr>
          <p:cNvPr id="207" name="Google Shape;207;p27"/>
          <p:cNvPicPr preferRelativeResize="0"/>
          <p:nvPr/>
        </p:nvPicPr>
        <p:blipFill>
          <a:blip r:embed="rId4">
            <a:alphaModFix/>
          </a:blip>
          <a:stretch>
            <a:fillRect/>
          </a:stretch>
        </p:blipFill>
        <p:spPr>
          <a:xfrm>
            <a:off x="1632900" y="2370300"/>
            <a:ext cx="476250" cy="476250"/>
          </a:xfrm>
          <a:prstGeom prst="rect">
            <a:avLst/>
          </a:prstGeom>
          <a:noFill/>
          <a:ln>
            <a:noFill/>
          </a:ln>
        </p:spPr>
      </p:pic>
      <p:pic>
        <p:nvPicPr>
          <p:cNvPr id="208" name="Google Shape;208;p27"/>
          <p:cNvPicPr preferRelativeResize="0"/>
          <p:nvPr/>
        </p:nvPicPr>
        <p:blipFill>
          <a:blip r:embed="rId4">
            <a:alphaModFix/>
          </a:blip>
          <a:stretch>
            <a:fillRect/>
          </a:stretch>
        </p:blipFill>
        <p:spPr>
          <a:xfrm>
            <a:off x="1632900" y="3208850"/>
            <a:ext cx="476250" cy="476250"/>
          </a:xfrm>
          <a:prstGeom prst="rect">
            <a:avLst/>
          </a:prstGeom>
          <a:noFill/>
          <a:ln>
            <a:noFill/>
          </a:ln>
        </p:spPr>
      </p:pic>
      <p:pic>
        <p:nvPicPr>
          <p:cNvPr id="209" name="Google Shape;209;p27"/>
          <p:cNvPicPr preferRelativeResize="0"/>
          <p:nvPr/>
        </p:nvPicPr>
        <p:blipFill>
          <a:blip r:embed="rId5">
            <a:alphaModFix/>
          </a:blip>
          <a:stretch>
            <a:fillRect/>
          </a:stretch>
        </p:blipFill>
        <p:spPr>
          <a:xfrm>
            <a:off x="1661475" y="4001350"/>
            <a:ext cx="419100" cy="419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8"/>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8"/>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Testing Results</a:t>
            </a:r>
            <a:endParaRPr sz="2800">
              <a:solidFill>
                <a:srgbClr val="FFFFFF"/>
              </a:solidFill>
              <a:latin typeface="Julius Sans One"/>
              <a:ea typeface="Julius Sans One"/>
              <a:cs typeface="Julius Sans One"/>
              <a:sym typeface="Julius Sans One"/>
            </a:endParaRPr>
          </a:p>
        </p:txBody>
      </p:sp>
      <p:sp>
        <p:nvSpPr>
          <p:cNvPr id="216" name="Google Shape;216;p28"/>
          <p:cNvSpPr txBox="1"/>
          <p:nvPr/>
        </p:nvSpPr>
        <p:spPr>
          <a:xfrm>
            <a:off x="601463" y="1135475"/>
            <a:ext cx="4958700" cy="32964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800">
                <a:solidFill>
                  <a:srgbClr val="434343"/>
                </a:solidFill>
                <a:latin typeface="Proxima Nova"/>
                <a:ea typeface="Proxima Nova"/>
                <a:cs typeface="Proxima Nova"/>
                <a:sym typeface="Proxima Nova"/>
              </a:rPr>
              <a:t>Heuristics</a:t>
            </a:r>
            <a:endParaRPr sz="1800">
              <a:solidFill>
                <a:srgbClr val="434343"/>
              </a:solidFill>
              <a:latin typeface="Proxima Nova"/>
              <a:ea typeface="Proxima Nova"/>
              <a:cs typeface="Proxima Nova"/>
              <a:sym typeface="Proxima Nova"/>
            </a:endParaRPr>
          </a:p>
          <a:p>
            <a:pPr marL="457200" lvl="0" indent="-342900" algn="l" rtl="0">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Consistency </a:t>
            </a:r>
            <a:endParaRPr sz="1800">
              <a:solidFill>
                <a:srgbClr val="434343"/>
              </a:solidFill>
              <a:latin typeface="Proxima Nova"/>
              <a:ea typeface="Proxima Nova"/>
              <a:cs typeface="Proxima Nova"/>
              <a:sym typeface="Proxima Nova"/>
            </a:endParaRPr>
          </a:p>
          <a:p>
            <a:pPr marL="457200" lvl="0" indent="-342900" algn="l" rtl="0">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User control and freedom</a:t>
            </a:r>
            <a:endParaRPr sz="1800">
              <a:solidFill>
                <a:srgbClr val="434343"/>
              </a:solidFill>
              <a:latin typeface="Proxima Nova"/>
              <a:ea typeface="Proxima Nova"/>
              <a:cs typeface="Proxima Nova"/>
              <a:sym typeface="Proxima Nova"/>
            </a:endParaRPr>
          </a:p>
          <a:p>
            <a:pPr marL="457200" lvl="0" indent="-342900" algn="l" rtl="0">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Match between system and the real world</a:t>
            </a:r>
            <a:endParaRPr sz="1800">
              <a:solidFill>
                <a:srgbClr val="434343"/>
              </a:solidFill>
              <a:latin typeface="Proxima Nova"/>
              <a:ea typeface="Proxima Nova"/>
              <a:cs typeface="Proxima Nova"/>
              <a:sym typeface="Proxima Nova"/>
            </a:endParaRPr>
          </a:p>
          <a:p>
            <a:pPr marL="0" lvl="0" indent="0" algn="l" rtl="0">
              <a:lnSpc>
                <a:spcPct val="150000"/>
              </a:lnSpc>
              <a:spcBef>
                <a:spcPts val="0"/>
              </a:spcBef>
              <a:spcAft>
                <a:spcPts val="0"/>
              </a:spcAft>
              <a:buNone/>
            </a:pPr>
            <a:endParaRPr sz="1800">
              <a:solidFill>
                <a:srgbClr val="434343"/>
              </a:solidFill>
              <a:latin typeface="Proxima Nova"/>
              <a:ea typeface="Proxima Nova"/>
              <a:cs typeface="Proxima Nova"/>
              <a:sym typeface="Proxima Nova"/>
            </a:endParaRPr>
          </a:p>
        </p:txBody>
      </p:sp>
      <p:pic>
        <p:nvPicPr>
          <p:cNvPr id="217" name="Google Shape;217;p28"/>
          <p:cNvPicPr preferRelativeResize="0"/>
          <p:nvPr/>
        </p:nvPicPr>
        <p:blipFill>
          <a:blip r:embed="rId3">
            <a:alphaModFix/>
          </a:blip>
          <a:stretch>
            <a:fillRect/>
          </a:stretch>
        </p:blipFill>
        <p:spPr>
          <a:xfrm>
            <a:off x="6086400" y="1135465"/>
            <a:ext cx="2359776" cy="1596650"/>
          </a:xfrm>
          <a:prstGeom prst="rect">
            <a:avLst/>
          </a:prstGeom>
          <a:noFill/>
          <a:ln>
            <a:noFill/>
          </a:ln>
        </p:spPr>
      </p:pic>
      <p:pic>
        <p:nvPicPr>
          <p:cNvPr id="218" name="Google Shape;218;p28"/>
          <p:cNvPicPr preferRelativeResize="0"/>
          <p:nvPr/>
        </p:nvPicPr>
        <p:blipFill>
          <a:blip r:embed="rId4">
            <a:alphaModFix/>
          </a:blip>
          <a:stretch>
            <a:fillRect/>
          </a:stretch>
        </p:blipFill>
        <p:spPr>
          <a:xfrm>
            <a:off x="6134675" y="3059097"/>
            <a:ext cx="2263219" cy="1521175"/>
          </a:xfrm>
          <a:prstGeom prst="rect">
            <a:avLst/>
          </a:prstGeom>
          <a:noFill/>
          <a:ln>
            <a:noFill/>
          </a:ln>
        </p:spPr>
      </p:pic>
      <p:pic>
        <p:nvPicPr>
          <p:cNvPr id="219" name="Google Shape;219;p28"/>
          <p:cNvPicPr preferRelativeResize="0"/>
          <p:nvPr/>
        </p:nvPicPr>
        <p:blipFill rotWithShape="1">
          <a:blip r:embed="rId5">
            <a:alphaModFix/>
          </a:blip>
          <a:srcRect l="72147" t="76216" b="3626"/>
          <a:stretch/>
        </p:blipFill>
        <p:spPr>
          <a:xfrm rot="-5400000">
            <a:off x="2256450" y="3021250"/>
            <a:ext cx="1648725" cy="1595525"/>
          </a:xfrm>
          <a:prstGeom prst="rect">
            <a:avLst/>
          </a:prstGeom>
          <a:noFill/>
          <a:ln>
            <a:noFill/>
          </a:ln>
        </p:spPr>
      </p:pic>
      <p:pic>
        <p:nvPicPr>
          <p:cNvPr id="220" name="Google Shape;220;p28"/>
          <p:cNvPicPr preferRelativeResize="0"/>
          <p:nvPr/>
        </p:nvPicPr>
        <p:blipFill rotWithShape="1">
          <a:blip r:embed="rId5">
            <a:alphaModFix/>
          </a:blip>
          <a:srcRect l="8031" t="73530" r="73234" b="13777"/>
          <a:stretch/>
        </p:blipFill>
        <p:spPr>
          <a:xfrm rot="-5400000">
            <a:off x="4023812" y="3068888"/>
            <a:ext cx="1652625" cy="1501150"/>
          </a:xfrm>
          <a:prstGeom prst="rect">
            <a:avLst/>
          </a:prstGeom>
          <a:noFill/>
          <a:ln>
            <a:noFill/>
          </a:ln>
        </p:spPr>
      </p:pic>
      <p:pic>
        <p:nvPicPr>
          <p:cNvPr id="221" name="Google Shape;221;p28"/>
          <p:cNvPicPr preferRelativeResize="0"/>
          <p:nvPr/>
        </p:nvPicPr>
        <p:blipFill rotWithShape="1">
          <a:blip r:embed="rId6">
            <a:alphaModFix/>
          </a:blip>
          <a:srcRect l="20908" t="20479" r="29999" b="10844"/>
          <a:stretch/>
        </p:blipFill>
        <p:spPr>
          <a:xfrm>
            <a:off x="411400" y="2993138"/>
            <a:ext cx="1572300" cy="1653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9"/>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Revisions Made</a:t>
            </a:r>
            <a:endParaRPr sz="2800">
              <a:solidFill>
                <a:srgbClr val="FFFFFF"/>
              </a:solidFill>
              <a:latin typeface="Julius Sans One"/>
              <a:ea typeface="Julius Sans One"/>
              <a:cs typeface="Julius Sans One"/>
              <a:sym typeface="Julius Sans One"/>
            </a:endParaRPr>
          </a:p>
        </p:txBody>
      </p:sp>
      <p:sp>
        <p:nvSpPr>
          <p:cNvPr id="228" name="Google Shape;228;p29"/>
          <p:cNvSpPr txBox="1"/>
          <p:nvPr/>
        </p:nvSpPr>
        <p:spPr>
          <a:xfrm>
            <a:off x="905075" y="1385500"/>
            <a:ext cx="7528500" cy="2773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800">
                <a:solidFill>
                  <a:srgbClr val="434343"/>
                </a:solidFill>
                <a:latin typeface="Proxima Nova"/>
                <a:ea typeface="Proxima Nova"/>
                <a:cs typeface="Proxima Nova"/>
                <a:sym typeface="Proxima Nova"/>
              </a:rPr>
              <a:t>Task 1: Engaging with tailored content</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Added progress bar to lead student through steps to customize AI agent</a:t>
            </a:r>
            <a:endParaRPr sz="1800">
              <a:solidFill>
                <a:srgbClr val="434343"/>
              </a:solidFill>
              <a:latin typeface="Proxima Nova"/>
              <a:ea typeface="Proxima Nova"/>
              <a:cs typeface="Proxima Nova"/>
              <a:sym typeface="Proxima Nova"/>
            </a:endParaRPr>
          </a:p>
          <a:p>
            <a:pPr marL="0" lvl="0" indent="0" algn="l" rtl="0">
              <a:lnSpc>
                <a:spcPct val="150000"/>
              </a:lnSpc>
              <a:spcBef>
                <a:spcPts val="0"/>
              </a:spcBef>
              <a:spcAft>
                <a:spcPts val="0"/>
              </a:spcAft>
              <a:buNone/>
            </a:pPr>
            <a:endParaRPr sz="1800">
              <a:solidFill>
                <a:srgbClr val="434343"/>
              </a:solidFill>
              <a:latin typeface="Proxima Nova"/>
              <a:ea typeface="Proxima Nova"/>
              <a:cs typeface="Proxima Nova"/>
              <a:sym typeface="Proxima Nova"/>
            </a:endParaRPr>
          </a:p>
          <a:p>
            <a:pPr marL="0" lvl="0" indent="0" algn="l" rtl="0">
              <a:lnSpc>
                <a:spcPct val="150000"/>
              </a:lnSpc>
              <a:spcBef>
                <a:spcPts val="0"/>
              </a:spcBef>
              <a:spcAft>
                <a:spcPts val="0"/>
              </a:spcAft>
              <a:buNone/>
            </a:pPr>
            <a:r>
              <a:rPr lang="en" sz="1800">
                <a:solidFill>
                  <a:srgbClr val="434343"/>
                </a:solidFill>
                <a:latin typeface="Proxima Nova"/>
                <a:ea typeface="Proxima Nova"/>
                <a:cs typeface="Proxima Nova"/>
                <a:sym typeface="Proxima Nova"/>
              </a:rPr>
              <a:t>Task 2: Procuring answers to questions anonymously</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Replaced icons to be more representative of their function</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Made drop-down menu more specific and understandable</a:t>
            </a:r>
            <a:endParaRPr sz="1800">
              <a:solidFill>
                <a:srgbClr val="434343"/>
              </a:solidFill>
              <a:latin typeface="Proxima Nova"/>
              <a:ea typeface="Proxima Nova"/>
              <a:cs typeface="Proxima Nova"/>
              <a:sym typeface="Proxima Nov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0"/>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0"/>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Revisions Made</a:t>
            </a:r>
            <a:endParaRPr sz="2800">
              <a:solidFill>
                <a:srgbClr val="FFFFFF"/>
              </a:solidFill>
              <a:latin typeface="Julius Sans One"/>
              <a:ea typeface="Julius Sans One"/>
              <a:cs typeface="Julius Sans One"/>
              <a:sym typeface="Julius Sans One"/>
            </a:endParaRPr>
          </a:p>
        </p:txBody>
      </p:sp>
      <p:sp>
        <p:nvSpPr>
          <p:cNvPr id="235" name="Google Shape;235;p30"/>
          <p:cNvSpPr txBox="1"/>
          <p:nvPr/>
        </p:nvSpPr>
        <p:spPr>
          <a:xfrm>
            <a:off x="905075" y="1385500"/>
            <a:ext cx="7528500" cy="2773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800">
                <a:solidFill>
                  <a:srgbClr val="434343"/>
                </a:solidFill>
                <a:latin typeface="Proxima Nova"/>
                <a:ea typeface="Proxima Nova"/>
                <a:cs typeface="Proxima Nova"/>
                <a:sym typeface="Proxima Nova"/>
              </a:rPr>
              <a:t>Task 1: Engaging with tailored content</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3E9E83"/>
              </a:buClr>
              <a:buSzPts val="1800"/>
              <a:buFont typeface="Proxima Nova"/>
              <a:buChar char="●"/>
            </a:pPr>
            <a:r>
              <a:rPr lang="en" sz="1800">
                <a:solidFill>
                  <a:srgbClr val="3E9E83"/>
                </a:solidFill>
                <a:latin typeface="Proxima Nova"/>
                <a:ea typeface="Proxima Nova"/>
                <a:cs typeface="Proxima Nova"/>
                <a:sym typeface="Proxima Nova"/>
              </a:rPr>
              <a:t>Added progress bar to lead student through steps to customize AI agent</a:t>
            </a:r>
            <a:endParaRPr sz="1800">
              <a:solidFill>
                <a:srgbClr val="3E9E83"/>
              </a:solidFill>
              <a:latin typeface="Proxima Nova"/>
              <a:ea typeface="Proxima Nova"/>
              <a:cs typeface="Proxima Nova"/>
              <a:sym typeface="Proxima Nova"/>
            </a:endParaRPr>
          </a:p>
          <a:p>
            <a:pPr marL="0" lvl="0" indent="0" algn="l" rtl="0">
              <a:lnSpc>
                <a:spcPct val="150000"/>
              </a:lnSpc>
              <a:spcBef>
                <a:spcPts val="0"/>
              </a:spcBef>
              <a:spcAft>
                <a:spcPts val="0"/>
              </a:spcAft>
              <a:buNone/>
            </a:pPr>
            <a:endParaRPr sz="1800">
              <a:solidFill>
                <a:srgbClr val="3E9E83"/>
              </a:solidFill>
              <a:latin typeface="Proxima Nova"/>
              <a:ea typeface="Proxima Nova"/>
              <a:cs typeface="Proxima Nova"/>
              <a:sym typeface="Proxima Nova"/>
            </a:endParaRPr>
          </a:p>
          <a:p>
            <a:pPr marL="0" lvl="0" indent="0" algn="l" rtl="0">
              <a:lnSpc>
                <a:spcPct val="150000"/>
              </a:lnSpc>
              <a:spcBef>
                <a:spcPts val="0"/>
              </a:spcBef>
              <a:spcAft>
                <a:spcPts val="0"/>
              </a:spcAft>
              <a:buNone/>
            </a:pPr>
            <a:r>
              <a:rPr lang="en" sz="1800">
                <a:solidFill>
                  <a:srgbClr val="434343"/>
                </a:solidFill>
                <a:latin typeface="Proxima Nova"/>
                <a:ea typeface="Proxima Nova"/>
                <a:cs typeface="Proxima Nova"/>
                <a:sym typeface="Proxima Nova"/>
              </a:rPr>
              <a:t>Task 2: Procuring answers to questions anonymously</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Replaced icons to be more representative of their function</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Made drop-down menu more specific and understandable</a:t>
            </a:r>
            <a:endParaRPr sz="1800">
              <a:solidFill>
                <a:srgbClr val="434343"/>
              </a:solidFill>
              <a:latin typeface="Proxima Nova"/>
              <a:ea typeface="Proxima Nova"/>
              <a:cs typeface="Proxima Nova"/>
              <a:sym typeface="Proxima Nov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1"/>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1"/>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Revisions Made</a:t>
            </a:r>
            <a:endParaRPr sz="2800">
              <a:solidFill>
                <a:srgbClr val="FFFFFF"/>
              </a:solidFill>
              <a:latin typeface="Julius Sans One"/>
              <a:ea typeface="Julius Sans One"/>
              <a:cs typeface="Julius Sans One"/>
              <a:sym typeface="Julius Sans One"/>
            </a:endParaRPr>
          </a:p>
        </p:txBody>
      </p:sp>
      <p:pic>
        <p:nvPicPr>
          <p:cNvPr id="242" name="Google Shape;242;p31"/>
          <p:cNvPicPr preferRelativeResize="0"/>
          <p:nvPr/>
        </p:nvPicPr>
        <p:blipFill rotWithShape="1">
          <a:blip r:embed="rId3">
            <a:alphaModFix/>
          </a:blip>
          <a:srcRect l="61367" t="66882" r="9076" b="5729"/>
          <a:stretch/>
        </p:blipFill>
        <p:spPr>
          <a:xfrm>
            <a:off x="5269200" y="983225"/>
            <a:ext cx="3174100" cy="3898375"/>
          </a:xfrm>
          <a:prstGeom prst="rect">
            <a:avLst/>
          </a:prstGeom>
          <a:noFill/>
          <a:ln>
            <a:noFill/>
          </a:ln>
        </p:spPr>
      </p:pic>
      <p:pic>
        <p:nvPicPr>
          <p:cNvPr id="243" name="Google Shape;243;p31"/>
          <p:cNvPicPr preferRelativeResize="0"/>
          <p:nvPr/>
        </p:nvPicPr>
        <p:blipFill rotWithShape="1">
          <a:blip r:embed="rId4">
            <a:alphaModFix/>
          </a:blip>
          <a:srcRect l="21847" t="17484" r="8398" b="17542"/>
          <a:stretch/>
        </p:blipFill>
        <p:spPr>
          <a:xfrm>
            <a:off x="408575" y="1463950"/>
            <a:ext cx="3561676" cy="2747199"/>
          </a:xfrm>
          <a:prstGeom prst="rect">
            <a:avLst/>
          </a:prstGeom>
          <a:noFill/>
          <a:ln>
            <a:noFill/>
          </a:ln>
        </p:spPr>
      </p:pic>
      <p:sp>
        <p:nvSpPr>
          <p:cNvPr id="244" name="Google Shape;244;p31"/>
          <p:cNvSpPr/>
          <p:nvPr/>
        </p:nvSpPr>
        <p:spPr>
          <a:xfrm>
            <a:off x="4274200" y="2551200"/>
            <a:ext cx="628200" cy="572700"/>
          </a:xfrm>
          <a:prstGeom prst="rightArrow">
            <a:avLst>
              <a:gd name="adj1" fmla="val 50000"/>
              <a:gd name="adj2" fmla="val 50000"/>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p:nvPr/>
        </p:nvSpPr>
        <p:spPr>
          <a:xfrm>
            <a:off x="0" y="0"/>
            <a:ext cx="9144000" cy="5143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4"/>
          <p:cNvSpPr txBox="1"/>
          <p:nvPr/>
        </p:nvSpPr>
        <p:spPr>
          <a:xfrm>
            <a:off x="596850" y="1419000"/>
            <a:ext cx="7950300" cy="23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400">
                <a:solidFill>
                  <a:srgbClr val="FFFFFF"/>
                </a:solidFill>
                <a:latin typeface="Proxima Nova"/>
                <a:ea typeface="Proxima Nova"/>
                <a:cs typeface="Proxima Nova"/>
                <a:sym typeface="Proxima Nova"/>
              </a:rPr>
              <a:t>“Studies have demonstrated that young people are seeking reliable, honest and supportive sources of information—whether from their families, teachers or others in their communities. In particular, studies suggest that the needs of sexual minority youth are not being met in school sex education or by their parents.”</a:t>
            </a:r>
            <a:endParaRPr sz="240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2800">
              <a:solidFill>
                <a:srgbClr val="FFFFFF"/>
              </a:solidFill>
            </a:endParaRPr>
          </a:p>
        </p:txBody>
      </p:sp>
      <p:sp>
        <p:nvSpPr>
          <p:cNvPr id="63" name="Google Shape;63;p14"/>
          <p:cNvSpPr txBox="1"/>
          <p:nvPr/>
        </p:nvSpPr>
        <p:spPr>
          <a:xfrm>
            <a:off x="-125" y="4733475"/>
            <a:ext cx="9144000" cy="8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Proxima Nova"/>
                <a:ea typeface="Proxima Nova"/>
                <a:cs typeface="Proxima Nova"/>
                <a:sym typeface="Proxima Nova"/>
              </a:rPr>
              <a:t> [1] https://www.guttmacher.org/perspectives50/sex-ed-us-look-back-and-ahead</a:t>
            </a:r>
            <a:endParaRPr>
              <a:solidFill>
                <a:srgbClr val="FFFFFF"/>
              </a:solidFill>
              <a:latin typeface="Proxima Nova"/>
              <a:ea typeface="Proxima Nova"/>
              <a:cs typeface="Proxima Nova"/>
              <a:sym typeface="Proxima Nov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2"/>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2"/>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Revisions Made</a:t>
            </a:r>
            <a:endParaRPr sz="2800">
              <a:solidFill>
                <a:srgbClr val="FFFFFF"/>
              </a:solidFill>
              <a:latin typeface="Julius Sans One"/>
              <a:ea typeface="Julius Sans One"/>
              <a:cs typeface="Julius Sans One"/>
              <a:sym typeface="Julius Sans One"/>
            </a:endParaRPr>
          </a:p>
        </p:txBody>
      </p:sp>
      <p:sp>
        <p:nvSpPr>
          <p:cNvPr id="251" name="Google Shape;251;p32"/>
          <p:cNvSpPr txBox="1"/>
          <p:nvPr/>
        </p:nvSpPr>
        <p:spPr>
          <a:xfrm>
            <a:off x="905075" y="1385500"/>
            <a:ext cx="7528500" cy="2773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800">
                <a:solidFill>
                  <a:srgbClr val="434343"/>
                </a:solidFill>
                <a:latin typeface="Proxima Nova"/>
                <a:ea typeface="Proxima Nova"/>
                <a:cs typeface="Proxima Nova"/>
                <a:sym typeface="Proxima Nova"/>
              </a:rPr>
              <a:t>Task 1: Engaging with tailored content</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3E9E83"/>
              </a:buClr>
              <a:buSzPts val="1800"/>
              <a:buFont typeface="Proxima Nova"/>
              <a:buChar char="●"/>
            </a:pPr>
            <a:r>
              <a:rPr lang="en" sz="1800">
                <a:solidFill>
                  <a:srgbClr val="3E9E83"/>
                </a:solidFill>
                <a:latin typeface="Proxima Nova"/>
                <a:ea typeface="Proxima Nova"/>
                <a:cs typeface="Proxima Nova"/>
                <a:sym typeface="Proxima Nova"/>
              </a:rPr>
              <a:t>Added progress bar to lead student through steps to customize AI agent</a:t>
            </a:r>
            <a:endParaRPr sz="1800">
              <a:solidFill>
                <a:srgbClr val="3E9E83"/>
              </a:solidFill>
              <a:latin typeface="Proxima Nova"/>
              <a:ea typeface="Proxima Nova"/>
              <a:cs typeface="Proxima Nova"/>
              <a:sym typeface="Proxima Nova"/>
            </a:endParaRPr>
          </a:p>
          <a:p>
            <a:pPr marL="0" lvl="0" indent="0" algn="l" rtl="0">
              <a:lnSpc>
                <a:spcPct val="150000"/>
              </a:lnSpc>
              <a:spcBef>
                <a:spcPts val="0"/>
              </a:spcBef>
              <a:spcAft>
                <a:spcPts val="0"/>
              </a:spcAft>
              <a:buNone/>
            </a:pPr>
            <a:endParaRPr sz="1800">
              <a:solidFill>
                <a:srgbClr val="3E9E83"/>
              </a:solidFill>
              <a:latin typeface="Proxima Nova"/>
              <a:ea typeface="Proxima Nova"/>
              <a:cs typeface="Proxima Nova"/>
              <a:sym typeface="Proxima Nova"/>
            </a:endParaRPr>
          </a:p>
          <a:p>
            <a:pPr marL="0" lvl="0" indent="0" algn="l" rtl="0">
              <a:lnSpc>
                <a:spcPct val="150000"/>
              </a:lnSpc>
              <a:spcBef>
                <a:spcPts val="0"/>
              </a:spcBef>
              <a:spcAft>
                <a:spcPts val="0"/>
              </a:spcAft>
              <a:buNone/>
            </a:pPr>
            <a:r>
              <a:rPr lang="en" sz="1800">
                <a:solidFill>
                  <a:srgbClr val="434343"/>
                </a:solidFill>
                <a:latin typeface="Proxima Nova"/>
                <a:ea typeface="Proxima Nova"/>
                <a:cs typeface="Proxima Nova"/>
                <a:sym typeface="Proxima Nova"/>
              </a:rPr>
              <a:t>Task 2: Procuring answers to questions anonymously</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Replaced icons to be more representative of their function</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Made drop-down menu more specific and understandable</a:t>
            </a:r>
            <a:endParaRPr sz="1800">
              <a:solidFill>
                <a:srgbClr val="434343"/>
              </a:solidFill>
              <a:latin typeface="Proxima Nova"/>
              <a:ea typeface="Proxima Nova"/>
              <a:cs typeface="Proxima Nova"/>
              <a:sym typeface="Proxima Nov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3"/>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3"/>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Revisions Made</a:t>
            </a:r>
            <a:endParaRPr sz="2800">
              <a:solidFill>
                <a:srgbClr val="FFFFFF"/>
              </a:solidFill>
              <a:latin typeface="Julius Sans One"/>
              <a:ea typeface="Julius Sans One"/>
              <a:cs typeface="Julius Sans One"/>
              <a:sym typeface="Julius Sans One"/>
            </a:endParaRPr>
          </a:p>
        </p:txBody>
      </p:sp>
      <p:sp>
        <p:nvSpPr>
          <p:cNvPr id="258" name="Google Shape;258;p33"/>
          <p:cNvSpPr txBox="1"/>
          <p:nvPr/>
        </p:nvSpPr>
        <p:spPr>
          <a:xfrm>
            <a:off x="905075" y="1385500"/>
            <a:ext cx="7528500" cy="2773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800">
                <a:solidFill>
                  <a:srgbClr val="434343"/>
                </a:solidFill>
                <a:latin typeface="Proxima Nova"/>
                <a:ea typeface="Proxima Nova"/>
                <a:cs typeface="Proxima Nova"/>
                <a:sym typeface="Proxima Nova"/>
              </a:rPr>
              <a:t>Task 1: Engaging with tailored content</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Added progress bar to lead student through steps to customize AI agent</a:t>
            </a:r>
            <a:endParaRPr sz="1800">
              <a:solidFill>
                <a:srgbClr val="434343"/>
              </a:solidFill>
              <a:latin typeface="Proxima Nova"/>
              <a:ea typeface="Proxima Nova"/>
              <a:cs typeface="Proxima Nova"/>
              <a:sym typeface="Proxima Nova"/>
            </a:endParaRPr>
          </a:p>
          <a:p>
            <a:pPr marL="0" lvl="0" indent="0" algn="l" rtl="0">
              <a:lnSpc>
                <a:spcPct val="150000"/>
              </a:lnSpc>
              <a:spcBef>
                <a:spcPts val="0"/>
              </a:spcBef>
              <a:spcAft>
                <a:spcPts val="0"/>
              </a:spcAft>
              <a:buNone/>
            </a:pPr>
            <a:endParaRPr sz="1800">
              <a:solidFill>
                <a:srgbClr val="434343"/>
              </a:solidFill>
              <a:latin typeface="Proxima Nova"/>
              <a:ea typeface="Proxima Nova"/>
              <a:cs typeface="Proxima Nova"/>
              <a:sym typeface="Proxima Nova"/>
            </a:endParaRPr>
          </a:p>
          <a:p>
            <a:pPr marL="0" lvl="0" indent="0" algn="l" rtl="0">
              <a:lnSpc>
                <a:spcPct val="150000"/>
              </a:lnSpc>
              <a:spcBef>
                <a:spcPts val="0"/>
              </a:spcBef>
              <a:spcAft>
                <a:spcPts val="0"/>
              </a:spcAft>
              <a:buNone/>
            </a:pPr>
            <a:r>
              <a:rPr lang="en" sz="1800">
                <a:solidFill>
                  <a:srgbClr val="434343"/>
                </a:solidFill>
                <a:latin typeface="Proxima Nova"/>
                <a:ea typeface="Proxima Nova"/>
                <a:cs typeface="Proxima Nova"/>
                <a:sym typeface="Proxima Nova"/>
              </a:rPr>
              <a:t>Task 2: Procuring answers to questions anonymously</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3E9E83"/>
              </a:buClr>
              <a:buSzPts val="1800"/>
              <a:buFont typeface="Proxima Nova"/>
              <a:buChar char="●"/>
            </a:pPr>
            <a:r>
              <a:rPr lang="en" sz="1800">
                <a:solidFill>
                  <a:srgbClr val="3E9E83"/>
                </a:solidFill>
                <a:latin typeface="Proxima Nova"/>
                <a:ea typeface="Proxima Nova"/>
                <a:cs typeface="Proxima Nova"/>
                <a:sym typeface="Proxima Nova"/>
              </a:rPr>
              <a:t>Replaced icons to be more representative of their function</a:t>
            </a:r>
            <a:endParaRPr sz="1800">
              <a:solidFill>
                <a:srgbClr val="3E9E8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Made drop-down menu more specific and understandable</a:t>
            </a:r>
            <a:endParaRPr sz="1800">
              <a:solidFill>
                <a:srgbClr val="434343"/>
              </a:solidFill>
              <a:latin typeface="Proxima Nova"/>
              <a:ea typeface="Proxima Nova"/>
              <a:cs typeface="Proxima Nova"/>
              <a:sym typeface="Proxima Nov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4"/>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4"/>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Revisions Made</a:t>
            </a:r>
            <a:endParaRPr sz="2800">
              <a:solidFill>
                <a:srgbClr val="FFFFFF"/>
              </a:solidFill>
              <a:latin typeface="Julius Sans One"/>
              <a:ea typeface="Julius Sans One"/>
              <a:cs typeface="Julius Sans One"/>
              <a:sym typeface="Julius Sans One"/>
            </a:endParaRPr>
          </a:p>
        </p:txBody>
      </p:sp>
      <p:sp>
        <p:nvSpPr>
          <p:cNvPr id="265" name="Google Shape;265;p34"/>
          <p:cNvSpPr/>
          <p:nvPr/>
        </p:nvSpPr>
        <p:spPr>
          <a:xfrm>
            <a:off x="4257900" y="2585213"/>
            <a:ext cx="628200" cy="572700"/>
          </a:xfrm>
          <a:prstGeom prst="rightArrow">
            <a:avLst>
              <a:gd name="adj1" fmla="val 50000"/>
              <a:gd name="adj2" fmla="val 50000"/>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6" name="Google Shape;266;p34"/>
          <p:cNvPicPr preferRelativeResize="0"/>
          <p:nvPr/>
        </p:nvPicPr>
        <p:blipFill rotWithShape="1">
          <a:blip r:embed="rId3">
            <a:alphaModFix/>
          </a:blip>
          <a:srcRect l="45135" t="12205" r="9401" b="44387"/>
          <a:stretch/>
        </p:blipFill>
        <p:spPr>
          <a:xfrm>
            <a:off x="492475" y="1304007"/>
            <a:ext cx="3608274" cy="3135124"/>
          </a:xfrm>
          <a:prstGeom prst="rect">
            <a:avLst/>
          </a:prstGeom>
          <a:noFill/>
          <a:ln>
            <a:noFill/>
          </a:ln>
        </p:spPr>
      </p:pic>
      <p:pic>
        <p:nvPicPr>
          <p:cNvPr id="267" name="Google Shape;267;p34"/>
          <p:cNvPicPr preferRelativeResize="0"/>
          <p:nvPr/>
        </p:nvPicPr>
        <p:blipFill rotWithShape="1">
          <a:blip r:embed="rId4">
            <a:alphaModFix/>
          </a:blip>
          <a:srcRect l="74967" t="37212" r="9109" b="52067"/>
          <a:stretch/>
        </p:blipFill>
        <p:spPr>
          <a:xfrm>
            <a:off x="5106125" y="1190250"/>
            <a:ext cx="3768100" cy="33626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5"/>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5"/>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Revisions Made</a:t>
            </a:r>
            <a:endParaRPr sz="2800">
              <a:solidFill>
                <a:srgbClr val="FFFFFF"/>
              </a:solidFill>
              <a:latin typeface="Julius Sans One"/>
              <a:ea typeface="Julius Sans One"/>
              <a:cs typeface="Julius Sans One"/>
              <a:sym typeface="Julius Sans One"/>
            </a:endParaRPr>
          </a:p>
        </p:txBody>
      </p:sp>
      <p:pic>
        <p:nvPicPr>
          <p:cNvPr id="274" name="Google Shape;274;p35"/>
          <p:cNvPicPr preferRelativeResize="0"/>
          <p:nvPr/>
        </p:nvPicPr>
        <p:blipFill rotWithShape="1">
          <a:blip r:embed="rId3">
            <a:alphaModFix/>
          </a:blip>
          <a:srcRect l="76538" t="49300" r="8135" b="42822"/>
          <a:stretch/>
        </p:blipFill>
        <p:spPr>
          <a:xfrm>
            <a:off x="5101600" y="1700125"/>
            <a:ext cx="3608400" cy="2458325"/>
          </a:xfrm>
          <a:prstGeom prst="rect">
            <a:avLst/>
          </a:prstGeom>
          <a:noFill/>
          <a:ln>
            <a:noFill/>
          </a:ln>
        </p:spPr>
      </p:pic>
      <p:pic>
        <p:nvPicPr>
          <p:cNvPr id="275" name="Google Shape;275;p35"/>
          <p:cNvPicPr preferRelativeResize="0"/>
          <p:nvPr/>
        </p:nvPicPr>
        <p:blipFill rotWithShape="1">
          <a:blip r:embed="rId4">
            <a:alphaModFix/>
          </a:blip>
          <a:srcRect l="48271" t="55620" r="7531" b="8747"/>
          <a:stretch/>
        </p:blipFill>
        <p:spPr>
          <a:xfrm>
            <a:off x="556525" y="1700125"/>
            <a:ext cx="3350849" cy="2458324"/>
          </a:xfrm>
          <a:prstGeom prst="rect">
            <a:avLst/>
          </a:prstGeom>
          <a:noFill/>
          <a:ln>
            <a:noFill/>
          </a:ln>
        </p:spPr>
      </p:pic>
      <p:sp>
        <p:nvSpPr>
          <p:cNvPr id="276" name="Google Shape;276;p35"/>
          <p:cNvSpPr/>
          <p:nvPr/>
        </p:nvSpPr>
        <p:spPr>
          <a:xfrm>
            <a:off x="4257900" y="2585225"/>
            <a:ext cx="628200" cy="572700"/>
          </a:xfrm>
          <a:prstGeom prst="rightArrow">
            <a:avLst>
              <a:gd name="adj1" fmla="val 50000"/>
              <a:gd name="adj2" fmla="val 50000"/>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6"/>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6"/>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Revisions Made</a:t>
            </a:r>
            <a:endParaRPr sz="2800">
              <a:solidFill>
                <a:srgbClr val="FFFFFF"/>
              </a:solidFill>
              <a:latin typeface="Julius Sans One"/>
              <a:ea typeface="Julius Sans One"/>
              <a:cs typeface="Julius Sans One"/>
              <a:sym typeface="Julius Sans One"/>
            </a:endParaRPr>
          </a:p>
        </p:txBody>
      </p:sp>
      <p:sp>
        <p:nvSpPr>
          <p:cNvPr id="283" name="Google Shape;283;p36"/>
          <p:cNvSpPr txBox="1"/>
          <p:nvPr/>
        </p:nvSpPr>
        <p:spPr>
          <a:xfrm>
            <a:off x="905075" y="1385500"/>
            <a:ext cx="7528500" cy="2773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800">
                <a:solidFill>
                  <a:srgbClr val="434343"/>
                </a:solidFill>
                <a:latin typeface="Proxima Nova"/>
                <a:ea typeface="Proxima Nova"/>
                <a:cs typeface="Proxima Nova"/>
                <a:sym typeface="Proxima Nova"/>
              </a:rPr>
              <a:t>Task 1: Engaging with tailored content</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Added progress bar to lead student through steps to customize AI agent</a:t>
            </a:r>
            <a:endParaRPr sz="1800">
              <a:solidFill>
                <a:srgbClr val="434343"/>
              </a:solidFill>
              <a:latin typeface="Proxima Nova"/>
              <a:ea typeface="Proxima Nova"/>
              <a:cs typeface="Proxima Nova"/>
              <a:sym typeface="Proxima Nova"/>
            </a:endParaRPr>
          </a:p>
          <a:p>
            <a:pPr marL="0" lvl="0" indent="0" algn="l" rtl="0">
              <a:lnSpc>
                <a:spcPct val="150000"/>
              </a:lnSpc>
              <a:spcBef>
                <a:spcPts val="0"/>
              </a:spcBef>
              <a:spcAft>
                <a:spcPts val="0"/>
              </a:spcAft>
              <a:buNone/>
            </a:pPr>
            <a:endParaRPr sz="1800">
              <a:solidFill>
                <a:srgbClr val="434343"/>
              </a:solidFill>
              <a:latin typeface="Proxima Nova"/>
              <a:ea typeface="Proxima Nova"/>
              <a:cs typeface="Proxima Nova"/>
              <a:sym typeface="Proxima Nova"/>
            </a:endParaRPr>
          </a:p>
          <a:p>
            <a:pPr marL="0" lvl="0" indent="0" algn="l" rtl="0">
              <a:lnSpc>
                <a:spcPct val="150000"/>
              </a:lnSpc>
              <a:spcBef>
                <a:spcPts val="0"/>
              </a:spcBef>
              <a:spcAft>
                <a:spcPts val="0"/>
              </a:spcAft>
              <a:buNone/>
            </a:pPr>
            <a:r>
              <a:rPr lang="en" sz="1800">
                <a:solidFill>
                  <a:srgbClr val="434343"/>
                </a:solidFill>
                <a:latin typeface="Proxima Nova"/>
                <a:ea typeface="Proxima Nova"/>
                <a:cs typeface="Proxima Nova"/>
                <a:sym typeface="Proxima Nova"/>
              </a:rPr>
              <a:t>Task 2: Procuring answers to questions anonymously</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3E9E83"/>
              </a:buClr>
              <a:buSzPts val="1800"/>
              <a:buFont typeface="Proxima Nova"/>
              <a:buChar char="●"/>
            </a:pPr>
            <a:r>
              <a:rPr lang="en" sz="1800">
                <a:solidFill>
                  <a:srgbClr val="3E9E83"/>
                </a:solidFill>
                <a:latin typeface="Proxima Nova"/>
                <a:ea typeface="Proxima Nova"/>
                <a:cs typeface="Proxima Nova"/>
                <a:sym typeface="Proxima Nova"/>
              </a:rPr>
              <a:t>Replaced icons to be more representative of their function</a:t>
            </a:r>
            <a:endParaRPr sz="1800">
              <a:solidFill>
                <a:srgbClr val="3E9E8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Made drop-down menu more specific and understandable</a:t>
            </a:r>
            <a:endParaRPr sz="1800">
              <a:solidFill>
                <a:srgbClr val="434343"/>
              </a:solidFill>
              <a:latin typeface="Proxima Nova"/>
              <a:ea typeface="Proxima Nova"/>
              <a:cs typeface="Proxima Nova"/>
              <a:sym typeface="Proxima Nov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7"/>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7"/>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Revisions Made</a:t>
            </a:r>
            <a:endParaRPr sz="2800">
              <a:solidFill>
                <a:srgbClr val="FFFFFF"/>
              </a:solidFill>
              <a:latin typeface="Julius Sans One"/>
              <a:ea typeface="Julius Sans One"/>
              <a:cs typeface="Julius Sans One"/>
              <a:sym typeface="Julius Sans One"/>
            </a:endParaRPr>
          </a:p>
        </p:txBody>
      </p:sp>
      <p:sp>
        <p:nvSpPr>
          <p:cNvPr id="290" name="Google Shape;290;p37"/>
          <p:cNvSpPr txBox="1"/>
          <p:nvPr/>
        </p:nvSpPr>
        <p:spPr>
          <a:xfrm>
            <a:off x="905075" y="1385500"/>
            <a:ext cx="7528500" cy="2773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800">
                <a:solidFill>
                  <a:srgbClr val="434343"/>
                </a:solidFill>
                <a:latin typeface="Proxima Nova"/>
                <a:ea typeface="Proxima Nova"/>
                <a:cs typeface="Proxima Nova"/>
                <a:sym typeface="Proxima Nova"/>
              </a:rPr>
              <a:t>Task 1: Engaging with tailored content</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Added progress bar to lead student through steps to customize AI agent</a:t>
            </a:r>
            <a:endParaRPr sz="1800">
              <a:solidFill>
                <a:srgbClr val="434343"/>
              </a:solidFill>
              <a:latin typeface="Proxima Nova"/>
              <a:ea typeface="Proxima Nova"/>
              <a:cs typeface="Proxima Nova"/>
              <a:sym typeface="Proxima Nova"/>
            </a:endParaRPr>
          </a:p>
          <a:p>
            <a:pPr marL="0" lvl="0" indent="0" algn="l" rtl="0">
              <a:lnSpc>
                <a:spcPct val="150000"/>
              </a:lnSpc>
              <a:spcBef>
                <a:spcPts val="0"/>
              </a:spcBef>
              <a:spcAft>
                <a:spcPts val="0"/>
              </a:spcAft>
              <a:buNone/>
            </a:pPr>
            <a:endParaRPr sz="1800">
              <a:solidFill>
                <a:srgbClr val="434343"/>
              </a:solidFill>
              <a:latin typeface="Proxima Nova"/>
              <a:ea typeface="Proxima Nova"/>
              <a:cs typeface="Proxima Nova"/>
              <a:sym typeface="Proxima Nova"/>
            </a:endParaRPr>
          </a:p>
          <a:p>
            <a:pPr marL="0" lvl="0" indent="0" algn="l" rtl="0">
              <a:lnSpc>
                <a:spcPct val="150000"/>
              </a:lnSpc>
              <a:spcBef>
                <a:spcPts val="0"/>
              </a:spcBef>
              <a:spcAft>
                <a:spcPts val="0"/>
              </a:spcAft>
              <a:buNone/>
            </a:pPr>
            <a:r>
              <a:rPr lang="en" sz="1800">
                <a:solidFill>
                  <a:srgbClr val="434343"/>
                </a:solidFill>
                <a:latin typeface="Proxima Nova"/>
                <a:ea typeface="Proxima Nova"/>
                <a:cs typeface="Proxima Nova"/>
                <a:sym typeface="Proxima Nova"/>
              </a:rPr>
              <a:t>Task 2: Procuring answers to questions anonymously</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Replaced icons to be more representative of their function</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3E9E83"/>
              </a:buClr>
              <a:buSzPts val="1800"/>
              <a:buFont typeface="Proxima Nova"/>
              <a:buChar char="●"/>
            </a:pPr>
            <a:r>
              <a:rPr lang="en" sz="1800">
                <a:solidFill>
                  <a:srgbClr val="3E9E83"/>
                </a:solidFill>
                <a:latin typeface="Proxima Nova"/>
                <a:ea typeface="Proxima Nova"/>
                <a:cs typeface="Proxima Nova"/>
                <a:sym typeface="Proxima Nova"/>
              </a:rPr>
              <a:t>Made drop-down menu more specific and understandable</a:t>
            </a:r>
            <a:endParaRPr sz="1800">
              <a:solidFill>
                <a:srgbClr val="3E9E83"/>
              </a:solidFill>
              <a:latin typeface="Proxima Nova"/>
              <a:ea typeface="Proxima Nova"/>
              <a:cs typeface="Proxima Nova"/>
              <a:sym typeface="Proxima Nov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8"/>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8"/>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Revisions Made</a:t>
            </a:r>
            <a:endParaRPr sz="2800">
              <a:solidFill>
                <a:srgbClr val="FFFFFF"/>
              </a:solidFill>
              <a:latin typeface="Julius Sans One"/>
              <a:ea typeface="Julius Sans One"/>
              <a:cs typeface="Julius Sans One"/>
              <a:sym typeface="Julius Sans One"/>
            </a:endParaRPr>
          </a:p>
        </p:txBody>
      </p:sp>
      <p:pic>
        <p:nvPicPr>
          <p:cNvPr id="297" name="Google Shape;297;p38"/>
          <p:cNvPicPr preferRelativeResize="0"/>
          <p:nvPr/>
        </p:nvPicPr>
        <p:blipFill rotWithShape="1">
          <a:blip r:embed="rId3">
            <a:alphaModFix/>
          </a:blip>
          <a:srcRect l="53984" t="9884" r="23145" b="73579"/>
          <a:stretch/>
        </p:blipFill>
        <p:spPr>
          <a:xfrm>
            <a:off x="5237800" y="1348325"/>
            <a:ext cx="3157039" cy="3025550"/>
          </a:xfrm>
          <a:prstGeom prst="rect">
            <a:avLst/>
          </a:prstGeom>
          <a:noFill/>
          <a:ln>
            <a:noFill/>
          </a:ln>
        </p:spPr>
      </p:pic>
      <p:sp>
        <p:nvSpPr>
          <p:cNvPr id="298" name="Google Shape;298;p38"/>
          <p:cNvSpPr/>
          <p:nvPr/>
        </p:nvSpPr>
        <p:spPr>
          <a:xfrm>
            <a:off x="4257888" y="2574750"/>
            <a:ext cx="628200" cy="572700"/>
          </a:xfrm>
          <a:prstGeom prst="rightArrow">
            <a:avLst>
              <a:gd name="adj1" fmla="val 50000"/>
              <a:gd name="adj2" fmla="val 50000"/>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9" name="Google Shape;299;p38"/>
          <p:cNvPicPr preferRelativeResize="0"/>
          <p:nvPr/>
        </p:nvPicPr>
        <p:blipFill rotWithShape="1">
          <a:blip r:embed="rId4">
            <a:alphaModFix/>
          </a:blip>
          <a:srcRect l="9663" t="9804" r="23460" b="27828"/>
          <a:stretch/>
        </p:blipFill>
        <p:spPr>
          <a:xfrm>
            <a:off x="467450" y="1510388"/>
            <a:ext cx="3578226" cy="27014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9"/>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9"/>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Revisions Made</a:t>
            </a:r>
            <a:endParaRPr sz="2800">
              <a:solidFill>
                <a:srgbClr val="FFFFFF"/>
              </a:solidFill>
              <a:latin typeface="Julius Sans One"/>
              <a:ea typeface="Julius Sans One"/>
              <a:cs typeface="Julius Sans One"/>
              <a:sym typeface="Julius Sans One"/>
            </a:endParaRPr>
          </a:p>
        </p:txBody>
      </p:sp>
      <p:sp>
        <p:nvSpPr>
          <p:cNvPr id="306" name="Google Shape;306;p39"/>
          <p:cNvSpPr txBox="1"/>
          <p:nvPr/>
        </p:nvSpPr>
        <p:spPr>
          <a:xfrm>
            <a:off x="905075" y="1385500"/>
            <a:ext cx="7528500" cy="2773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800">
                <a:solidFill>
                  <a:srgbClr val="434343"/>
                </a:solidFill>
                <a:latin typeface="Proxima Nova"/>
                <a:ea typeface="Proxima Nova"/>
                <a:cs typeface="Proxima Nova"/>
                <a:sym typeface="Proxima Nova"/>
              </a:rPr>
              <a:t>Task 1: Engaging with tailored content</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Added progress bar to lead student through steps to customize AI agent</a:t>
            </a:r>
            <a:endParaRPr sz="1800">
              <a:solidFill>
                <a:srgbClr val="434343"/>
              </a:solidFill>
              <a:latin typeface="Proxima Nova"/>
              <a:ea typeface="Proxima Nova"/>
              <a:cs typeface="Proxima Nova"/>
              <a:sym typeface="Proxima Nova"/>
            </a:endParaRPr>
          </a:p>
          <a:p>
            <a:pPr marL="0" lvl="0" indent="0" algn="l" rtl="0">
              <a:lnSpc>
                <a:spcPct val="150000"/>
              </a:lnSpc>
              <a:spcBef>
                <a:spcPts val="0"/>
              </a:spcBef>
              <a:spcAft>
                <a:spcPts val="0"/>
              </a:spcAft>
              <a:buNone/>
            </a:pPr>
            <a:endParaRPr sz="1800">
              <a:solidFill>
                <a:srgbClr val="434343"/>
              </a:solidFill>
              <a:latin typeface="Proxima Nova"/>
              <a:ea typeface="Proxima Nova"/>
              <a:cs typeface="Proxima Nova"/>
              <a:sym typeface="Proxima Nova"/>
            </a:endParaRPr>
          </a:p>
          <a:p>
            <a:pPr marL="0" lvl="0" indent="0" algn="l" rtl="0">
              <a:lnSpc>
                <a:spcPct val="150000"/>
              </a:lnSpc>
              <a:spcBef>
                <a:spcPts val="0"/>
              </a:spcBef>
              <a:spcAft>
                <a:spcPts val="0"/>
              </a:spcAft>
              <a:buNone/>
            </a:pPr>
            <a:r>
              <a:rPr lang="en" sz="1800">
                <a:solidFill>
                  <a:srgbClr val="434343"/>
                </a:solidFill>
                <a:latin typeface="Proxima Nova"/>
                <a:ea typeface="Proxima Nova"/>
                <a:cs typeface="Proxima Nova"/>
                <a:sym typeface="Proxima Nova"/>
              </a:rPr>
              <a:t>Task 2: Procuring answers to questions anonymously</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Replaced icons to be more representative of their function</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3E9E83"/>
              </a:buClr>
              <a:buSzPts val="1800"/>
              <a:buFont typeface="Proxima Nova"/>
              <a:buChar char="●"/>
            </a:pPr>
            <a:r>
              <a:rPr lang="en" sz="1800">
                <a:solidFill>
                  <a:srgbClr val="3E9E83"/>
                </a:solidFill>
                <a:latin typeface="Proxima Nova"/>
                <a:ea typeface="Proxima Nova"/>
                <a:cs typeface="Proxima Nova"/>
                <a:sym typeface="Proxima Nova"/>
              </a:rPr>
              <a:t>Made drop-down menu more specific and understandable</a:t>
            </a:r>
            <a:endParaRPr sz="1800">
              <a:solidFill>
                <a:srgbClr val="3E9E83"/>
              </a:solidFill>
              <a:latin typeface="Proxima Nova"/>
              <a:ea typeface="Proxima Nova"/>
              <a:cs typeface="Proxima Nova"/>
              <a:sym typeface="Proxima Nov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0"/>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0"/>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Final Paper Prototype</a:t>
            </a:r>
            <a:endParaRPr sz="2800">
              <a:solidFill>
                <a:srgbClr val="FFFFFF"/>
              </a:solidFill>
              <a:latin typeface="Julius Sans One"/>
              <a:ea typeface="Julius Sans One"/>
              <a:cs typeface="Julius Sans One"/>
              <a:sym typeface="Julius Sans One"/>
            </a:endParaRPr>
          </a:p>
        </p:txBody>
      </p:sp>
      <p:pic>
        <p:nvPicPr>
          <p:cNvPr id="313" name="Google Shape;313;p40"/>
          <p:cNvPicPr preferRelativeResize="0"/>
          <p:nvPr/>
        </p:nvPicPr>
        <p:blipFill rotWithShape="1">
          <a:blip r:embed="rId3">
            <a:alphaModFix/>
          </a:blip>
          <a:srcRect l="54666" t="35247" r="4792" b="39966"/>
          <a:stretch/>
        </p:blipFill>
        <p:spPr>
          <a:xfrm rot="1">
            <a:off x="2238487" y="1026601"/>
            <a:ext cx="4667025" cy="37816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1"/>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1"/>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Final Paper Prototype</a:t>
            </a:r>
            <a:endParaRPr sz="2800">
              <a:solidFill>
                <a:srgbClr val="FFFFFF"/>
              </a:solidFill>
              <a:latin typeface="Julius Sans One"/>
              <a:ea typeface="Julius Sans One"/>
              <a:cs typeface="Julius Sans One"/>
              <a:sym typeface="Julius Sans One"/>
            </a:endParaRPr>
          </a:p>
        </p:txBody>
      </p:sp>
      <p:pic>
        <p:nvPicPr>
          <p:cNvPr id="320" name="Google Shape;320;p41"/>
          <p:cNvPicPr preferRelativeResize="0"/>
          <p:nvPr/>
        </p:nvPicPr>
        <p:blipFill rotWithShape="1">
          <a:blip r:embed="rId3">
            <a:alphaModFix/>
          </a:blip>
          <a:srcRect l="59484" t="66350" r="7336" b="5365"/>
          <a:stretch/>
        </p:blipFill>
        <p:spPr>
          <a:xfrm>
            <a:off x="5122550" y="995175"/>
            <a:ext cx="3504375" cy="3959401"/>
          </a:xfrm>
          <a:prstGeom prst="rect">
            <a:avLst/>
          </a:prstGeom>
          <a:noFill/>
          <a:ln>
            <a:noFill/>
          </a:ln>
        </p:spPr>
      </p:pic>
      <p:pic>
        <p:nvPicPr>
          <p:cNvPr id="321" name="Google Shape;321;p41"/>
          <p:cNvPicPr preferRelativeResize="0"/>
          <p:nvPr/>
        </p:nvPicPr>
        <p:blipFill rotWithShape="1">
          <a:blip r:embed="rId3">
            <a:alphaModFix/>
          </a:blip>
          <a:srcRect l="11531" t="17316" r="47951" b="59697"/>
          <a:stretch/>
        </p:blipFill>
        <p:spPr>
          <a:xfrm>
            <a:off x="521200" y="1245500"/>
            <a:ext cx="4266124" cy="32079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5"/>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Tasks</a:t>
            </a:r>
            <a:endParaRPr sz="2800">
              <a:solidFill>
                <a:srgbClr val="FFFFFF"/>
              </a:solidFill>
              <a:latin typeface="Julius Sans One"/>
              <a:ea typeface="Julius Sans One"/>
              <a:cs typeface="Julius Sans One"/>
              <a:sym typeface="Julius Sans One"/>
            </a:endParaRPr>
          </a:p>
        </p:txBody>
      </p:sp>
      <p:sp>
        <p:nvSpPr>
          <p:cNvPr id="70" name="Google Shape;70;p15"/>
          <p:cNvSpPr txBox="1"/>
          <p:nvPr/>
        </p:nvSpPr>
        <p:spPr>
          <a:xfrm>
            <a:off x="311700" y="2017000"/>
            <a:ext cx="85206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a:solidFill>
                  <a:srgbClr val="434343"/>
                </a:solidFill>
                <a:latin typeface="Proxima Nova"/>
                <a:ea typeface="Proxima Nova"/>
                <a:cs typeface="Proxima Nova"/>
                <a:sym typeface="Proxima Nova"/>
              </a:rPr>
              <a:t>Engaging </a:t>
            </a:r>
            <a:r>
              <a:rPr lang="en" sz="2800">
                <a:solidFill>
                  <a:srgbClr val="434343"/>
                </a:solidFill>
                <a:latin typeface="Proxima Nova"/>
                <a:ea typeface="Proxima Nova"/>
                <a:cs typeface="Proxima Nova"/>
                <a:sym typeface="Proxima Nova"/>
              </a:rPr>
              <a:t>with </a:t>
            </a:r>
            <a:r>
              <a:rPr lang="en" sz="2800" b="1">
                <a:solidFill>
                  <a:srgbClr val="434343"/>
                </a:solidFill>
                <a:latin typeface="Proxima Nova"/>
                <a:ea typeface="Proxima Nova"/>
                <a:cs typeface="Proxima Nova"/>
                <a:sym typeface="Proxima Nova"/>
              </a:rPr>
              <a:t>personalized</a:t>
            </a:r>
            <a:r>
              <a:rPr lang="en" sz="2800">
                <a:solidFill>
                  <a:srgbClr val="434343"/>
                </a:solidFill>
                <a:latin typeface="Proxima Nova"/>
                <a:ea typeface="Proxima Nova"/>
                <a:cs typeface="Proxima Nova"/>
                <a:sym typeface="Proxima Nova"/>
              </a:rPr>
              <a:t> course content</a:t>
            </a:r>
            <a:endParaRPr sz="2800">
              <a:solidFill>
                <a:srgbClr val="434343"/>
              </a:solidFill>
              <a:latin typeface="Proxima Nova"/>
              <a:ea typeface="Proxima Nova"/>
              <a:cs typeface="Proxima Nova"/>
              <a:sym typeface="Proxima Nova"/>
            </a:endParaRPr>
          </a:p>
          <a:p>
            <a:pPr marL="0" lvl="0" indent="0" algn="l" rtl="0">
              <a:spcBef>
                <a:spcPts val="0"/>
              </a:spcBef>
              <a:spcAft>
                <a:spcPts val="0"/>
              </a:spcAft>
              <a:buNone/>
            </a:pPr>
            <a:endParaRPr sz="2200" b="1">
              <a:latin typeface="Proxima Nova"/>
              <a:ea typeface="Proxima Nova"/>
              <a:cs typeface="Proxima Nova"/>
              <a:sym typeface="Proxima Nova"/>
            </a:endParaRPr>
          </a:p>
          <a:p>
            <a:pPr marL="0" lvl="0" indent="0" algn="l" rtl="0">
              <a:spcBef>
                <a:spcPts val="0"/>
              </a:spcBef>
              <a:spcAft>
                <a:spcPts val="0"/>
              </a:spcAft>
              <a:buNone/>
            </a:pPr>
            <a:endParaRPr sz="2200" b="1">
              <a:latin typeface="Proxima Nova"/>
              <a:ea typeface="Proxima Nova"/>
              <a:cs typeface="Proxima Nova"/>
              <a:sym typeface="Proxima Nova"/>
            </a:endParaRPr>
          </a:p>
        </p:txBody>
      </p:sp>
      <p:sp>
        <p:nvSpPr>
          <p:cNvPr id="71" name="Google Shape;71;p15"/>
          <p:cNvSpPr txBox="1"/>
          <p:nvPr/>
        </p:nvSpPr>
        <p:spPr>
          <a:xfrm>
            <a:off x="311700" y="3575650"/>
            <a:ext cx="8520600" cy="808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400"/>
              </a:spcBef>
              <a:spcAft>
                <a:spcPts val="0"/>
              </a:spcAft>
              <a:buClr>
                <a:schemeClr val="dk1"/>
              </a:buClr>
              <a:buSzPts val="1100"/>
              <a:buFont typeface="Arial"/>
              <a:buNone/>
            </a:pPr>
            <a:r>
              <a:rPr lang="en" sz="2800" b="1">
                <a:solidFill>
                  <a:srgbClr val="434343"/>
                </a:solidFill>
                <a:latin typeface="Proxima Nova"/>
                <a:ea typeface="Proxima Nova"/>
                <a:cs typeface="Proxima Nova"/>
                <a:sym typeface="Proxima Nova"/>
              </a:rPr>
              <a:t>Procuring</a:t>
            </a:r>
            <a:r>
              <a:rPr lang="en" sz="2800">
                <a:solidFill>
                  <a:srgbClr val="434343"/>
                </a:solidFill>
                <a:latin typeface="Proxima Nova"/>
                <a:ea typeface="Proxima Nova"/>
                <a:cs typeface="Proxima Nova"/>
                <a:sym typeface="Proxima Nova"/>
              </a:rPr>
              <a:t> answers to </a:t>
            </a:r>
            <a:r>
              <a:rPr lang="en" sz="2800" b="1">
                <a:solidFill>
                  <a:srgbClr val="434343"/>
                </a:solidFill>
                <a:latin typeface="Proxima Nova"/>
                <a:ea typeface="Proxima Nova"/>
                <a:cs typeface="Proxima Nova"/>
                <a:sym typeface="Proxima Nova"/>
              </a:rPr>
              <a:t>anonymous</a:t>
            </a:r>
            <a:r>
              <a:rPr lang="en" sz="2800">
                <a:solidFill>
                  <a:srgbClr val="434343"/>
                </a:solidFill>
                <a:latin typeface="Proxima Nova"/>
                <a:ea typeface="Proxima Nova"/>
                <a:cs typeface="Proxima Nova"/>
                <a:sym typeface="Proxima Nova"/>
              </a:rPr>
              <a:t> questions</a:t>
            </a:r>
            <a:endParaRPr sz="2800">
              <a:solidFill>
                <a:srgbClr val="434343"/>
              </a:solidFill>
              <a:latin typeface="Proxima Nova"/>
              <a:ea typeface="Proxima Nova"/>
              <a:cs typeface="Proxima Nova"/>
              <a:sym typeface="Proxima Nova"/>
            </a:endParaRPr>
          </a:p>
          <a:p>
            <a:pPr marL="0" lvl="0" indent="0" algn="l" rtl="0">
              <a:spcBef>
                <a:spcPts val="400"/>
              </a:spcBef>
              <a:spcAft>
                <a:spcPts val="0"/>
              </a:spcAft>
              <a:buNone/>
            </a:pPr>
            <a:endParaRPr sz="2200" b="1">
              <a:latin typeface="Proxima Nova"/>
              <a:ea typeface="Proxima Nova"/>
              <a:cs typeface="Proxima Nova"/>
              <a:sym typeface="Proxima Nova"/>
            </a:endParaRPr>
          </a:p>
          <a:p>
            <a:pPr marL="0" lvl="0" indent="0" algn="l" rtl="0">
              <a:spcBef>
                <a:spcPts val="0"/>
              </a:spcBef>
              <a:spcAft>
                <a:spcPts val="0"/>
              </a:spcAft>
              <a:buNone/>
            </a:pPr>
            <a:endParaRPr sz="2200" b="1">
              <a:latin typeface="Proxima Nova"/>
              <a:ea typeface="Proxima Nova"/>
              <a:cs typeface="Proxima Nova"/>
              <a:sym typeface="Proxima Nova"/>
            </a:endParaRPr>
          </a:p>
        </p:txBody>
      </p:sp>
      <p:pic>
        <p:nvPicPr>
          <p:cNvPr id="72" name="Google Shape;72;p15"/>
          <p:cNvPicPr preferRelativeResize="0"/>
          <p:nvPr/>
        </p:nvPicPr>
        <p:blipFill>
          <a:blip r:embed="rId3">
            <a:alphaModFix/>
          </a:blip>
          <a:stretch>
            <a:fillRect/>
          </a:stretch>
        </p:blipFill>
        <p:spPr>
          <a:xfrm>
            <a:off x="4323062" y="3247825"/>
            <a:ext cx="497874" cy="497874"/>
          </a:xfrm>
          <a:prstGeom prst="rect">
            <a:avLst/>
          </a:prstGeom>
          <a:noFill/>
          <a:ln>
            <a:noFill/>
          </a:ln>
        </p:spPr>
      </p:pic>
      <p:pic>
        <p:nvPicPr>
          <p:cNvPr id="73" name="Google Shape;73;p15"/>
          <p:cNvPicPr preferRelativeResize="0"/>
          <p:nvPr/>
        </p:nvPicPr>
        <p:blipFill>
          <a:blip r:embed="rId4">
            <a:alphaModFix/>
          </a:blip>
          <a:stretch>
            <a:fillRect/>
          </a:stretch>
        </p:blipFill>
        <p:spPr>
          <a:xfrm>
            <a:off x="4285650" y="1444300"/>
            <a:ext cx="572700" cy="5727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2"/>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2"/>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Final Paper Prototype</a:t>
            </a:r>
            <a:endParaRPr sz="2800">
              <a:solidFill>
                <a:srgbClr val="FFFFFF"/>
              </a:solidFill>
              <a:latin typeface="Julius Sans One"/>
              <a:ea typeface="Julius Sans One"/>
              <a:cs typeface="Julius Sans One"/>
              <a:sym typeface="Julius Sans One"/>
            </a:endParaRPr>
          </a:p>
        </p:txBody>
      </p:sp>
      <p:pic>
        <p:nvPicPr>
          <p:cNvPr id="328" name="Google Shape;328;p42"/>
          <p:cNvPicPr preferRelativeResize="0"/>
          <p:nvPr/>
        </p:nvPicPr>
        <p:blipFill rotWithShape="1">
          <a:blip r:embed="rId3">
            <a:alphaModFix/>
          </a:blip>
          <a:srcRect l="2519" t="43207" r="47392" b="19964"/>
          <a:stretch/>
        </p:blipFill>
        <p:spPr>
          <a:xfrm>
            <a:off x="524450" y="1120800"/>
            <a:ext cx="3665775" cy="3572400"/>
          </a:xfrm>
          <a:prstGeom prst="rect">
            <a:avLst/>
          </a:prstGeom>
          <a:noFill/>
          <a:ln>
            <a:noFill/>
          </a:ln>
        </p:spPr>
      </p:pic>
      <p:pic>
        <p:nvPicPr>
          <p:cNvPr id="329" name="Google Shape;329;p42"/>
          <p:cNvPicPr preferRelativeResize="0"/>
          <p:nvPr/>
        </p:nvPicPr>
        <p:blipFill rotWithShape="1">
          <a:blip r:embed="rId3">
            <a:alphaModFix/>
          </a:blip>
          <a:srcRect l="49912" t="7955" r="9570" b="69058"/>
          <a:stretch/>
        </p:blipFill>
        <p:spPr>
          <a:xfrm>
            <a:off x="4556875" y="1378825"/>
            <a:ext cx="4064525" cy="30563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3"/>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3"/>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800">
                <a:solidFill>
                  <a:schemeClr val="lt1"/>
                </a:solidFill>
                <a:latin typeface="Julius Sans One"/>
                <a:ea typeface="Julius Sans One"/>
                <a:cs typeface="Julius Sans One"/>
                <a:sym typeface="Julius Sans One"/>
              </a:rPr>
              <a:t>Digital Mockup</a:t>
            </a:r>
            <a:endParaRPr sz="2800">
              <a:solidFill>
                <a:srgbClr val="FFFFFF"/>
              </a:solidFill>
              <a:latin typeface="Julius Sans One"/>
              <a:ea typeface="Julius Sans One"/>
              <a:cs typeface="Julius Sans One"/>
              <a:sym typeface="Julius Sans One"/>
            </a:endParaRPr>
          </a:p>
        </p:txBody>
      </p:sp>
      <p:sp>
        <p:nvSpPr>
          <p:cNvPr id="336" name="Google Shape;336;p43"/>
          <p:cNvSpPr txBox="1"/>
          <p:nvPr/>
        </p:nvSpPr>
        <p:spPr>
          <a:xfrm>
            <a:off x="910750" y="1374200"/>
            <a:ext cx="6856500" cy="18027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rgbClr val="000000"/>
              </a:buClr>
              <a:buSzPts val="1100"/>
              <a:buFont typeface="Arial"/>
              <a:buNone/>
            </a:pPr>
            <a:r>
              <a:rPr lang="en" sz="1800">
                <a:solidFill>
                  <a:srgbClr val="434343"/>
                </a:solidFill>
                <a:latin typeface="Proxima Nova"/>
                <a:ea typeface="Proxima Nova"/>
                <a:cs typeface="Proxima Nova"/>
                <a:sym typeface="Proxima Nova"/>
              </a:rPr>
              <a:t>Task 1: Engaging with tailored content</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Customizing AI agent</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Learning from interactive video assignment</a:t>
            </a:r>
            <a:endParaRPr sz="1800">
              <a:solidFill>
                <a:srgbClr val="434343"/>
              </a:solidFill>
              <a:latin typeface="Proxima Nova"/>
              <a:ea typeface="Proxima Nova"/>
              <a:cs typeface="Proxima Nova"/>
              <a:sym typeface="Proxima Nova"/>
            </a:endParaRPr>
          </a:p>
          <a:p>
            <a:pPr marL="0" lvl="0" indent="0" algn="l" rtl="0">
              <a:lnSpc>
                <a:spcPct val="150000"/>
              </a:lnSpc>
              <a:spcBef>
                <a:spcPts val="0"/>
              </a:spcBef>
              <a:spcAft>
                <a:spcPts val="0"/>
              </a:spcAft>
              <a:buNone/>
            </a:pPr>
            <a:endParaRPr sz="1800">
              <a:solidFill>
                <a:srgbClr val="434343"/>
              </a:solidFill>
              <a:latin typeface="Proxima Nova"/>
              <a:ea typeface="Proxima Nova"/>
              <a:cs typeface="Proxima Nova"/>
              <a:sym typeface="Proxima Nova"/>
            </a:endParaRPr>
          </a:p>
          <a:p>
            <a:pPr marL="0" lvl="0" indent="0" algn="l" rtl="0">
              <a:lnSpc>
                <a:spcPct val="150000"/>
              </a:lnSpc>
              <a:spcBef>
                <a:spcPts val="0"/>
              </a:spcBef>
              <a:spcAft>
                <a:spcPts val="0"/>
              </a:spcAft>
              <a:buClr>
                <a:srgbClr val="000000"/>
              </a:buClr>
              <a:buSzPts val="1100"/>
              <a:buFont typeface="Arial"/>
              <a:buNone/>
            </a:pPr>
            <a:r>
              <a:rPr lang="en" sz="1800">
                <a:solidFill>
                  <a:srgbClr val="434343"/>
                </a:solidFill>
                <a:latin typeface="Proxima Nova"/>
                <a:ea typeface="Proxima Nova"/>
                <a:cs typeface="Proxima Nova"/>
                <a:sym typeface="Proxima Nova"/>
              </a:rPr>
              <a:t>Task 2: Procuring answers to questions anonymously</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Sending an anonymous question to teacher</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Finding information through reliable resources</a:t>
            </a:r>
            <a:endParaRPr sz="1800">
              <a:solidFill>
                <a:srgbClr val="434343"/>
              </a:solidFill>
              <a:latin typeface="Proxima Nova"/>
              <a:ea typeface="Proxima Nova"/>
              <a:cs typeface="Proxima Nova"/>
              <a:sym typeface="Proxima Nova"/>
            </a:endParaRPr>
          </a:p>
          <a:p>
            <a:pPr marL="0" lvl="0" indent="0" algn="l" rtl="0">
              <a:lnSpc>
                <a:spcPct val="150000"/>
              </a:lnSpc>
              <a:spcBef>
                <a:spcPts val="0"/>
              </a:spcBef>
              <a:spcAft>
                <a:spcPts val="0"/>
              </a:spcAft>
              <a:buNone/>
            </a:pPr>
            <a:endParaRPr sz="1800">
              <a:solidFill>
                <a:srgbClr val="434343"/>
              </a:solidFill>
              <a:latin typeface="Proxima Nova"/>
              <a:ea typeface="Proxima Nova"/>
              <a:cs typeface="Proxima Nova"/>
              <a:sym typeface="Proxima Nov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4"/>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4"/>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chemeClr val="lt1"/>
                </a:solidFill>
                <a:latin typeface="Julius Sans One"/>
                <a:ea typeface="Julius Sans One"/>
                <a:cs typeface="Julius Sans One"/>
                <a:sym typeface="Julius Sans One"/>
              </a:rPr>
              <a:t>Digital Mockup</a:t>
            </a:r>
            <a:endParaRPr sz="2800">
              <a:solidFill>
                <a:srgbClr val="FFFFFF"/>
              </a:solidFill>
              <a:latin typeface="Julius Sans One"/>
              <a:ea typeface="Julius Sans One"/>
              <a:cs typeface="Julius Sans One"/>
              <a:sym typeface="Julius Sans One"/>
            </a:endParaRPr>
          </a:p>
        </p:txBody>
      </p:sp>
      <p:sp>
        <p:nvSpPr>
          <p:cNvPr id="343" name="Google Shape;343;p44"/>
          <p:cNvSpPr txBox="1"/>
          <p:nvPr/>
        </p:nvSpPr>
        <p:spPr>
          <a:xfrm>
            <a:off x="910750" y="1374200"/>
            <a:ext cx="6856500" cy="18027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1100"/>
              <a:buFont typeface="Arial"/>
              <a:buNone/>
            </a:pPr>
            <a:r>
              <a:rPr lang="en" sz="1800">
                <a:solidFill>
                  <a:srgbClr val="434343"/>
                </a:solidFill>
                <a:latin typeface="Proxima Nova"/>
                <a:ea typeface="Proxima Nova"/>
                <a:cs typeface="Proxima Nova"/>
                <a:sym typeface="Proxima Nova"/>
              </a:rPr>
              <a:t>Task 1: Engaging with tailored content</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3E9E83"/>
              </a:buClr>
              <a:buSzPts val="1800"/>
              <a:buFont typeface="Proxima Nova"/>
              <a:buChar char="●"/>
            </a:pPr>
            <a:r>
              <a:rPr lang="en" sz="1800">
                <a:solidFill>
                  <a:srgbClr val="3E9E83"/>
                </a:solidFill>
                <a:latin typeface="Proxima Nova"/>
                <a:ea typeface="Proxima Nova"/>
                <a:cs typeface="Proxima Nova"/>
                <a:sym typeface="Proxima Nova"/>
              </a:rPr>
              <a:t>Customizing AI agent</a:t>
            </a:r>
            <a:endParaRPr sz="1800">
              <a:solidFill>
                <a:srgbClr val="3E9E8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Learning from interactive video assignment</a:t>
            </a:r>
            <a:endParaRPr sz="1800">
              <a:solidFill>
                <a:srgbClr val="434343"/>
              </a:solidFill>
              <a:latin typeface="Proxima Nova"/>
              <a:ea typeface="Proxima Nova"/>
              <a:cs typeface="Proxima Nova"/>
              <a:sym typeface="Proxima Nova"/>
            </a:endParaRPr>
          </a:p>
          <a:p>
            <a:pPr marL="0" lvl="0" indent="0" algn="l" rtl="0">
              <a:lnSpc>
                <a:spcPct val="150000"/>
              </a:lnSpc>
              <a:spcBef>
                <a:spcPts val="0"/>
              </a:spcBef>
              <a:spcAft>
                <a:spcPts val="0"/>
              </a:spcAft>
              <a:buNone/>
            </a:pPr>
            <a:endParaRPr sz="1800">
              <a:solidFill>
                <a:srgbClr val="434343"/>
              </a:solidFill>
              <a:latin typeface="Proxima Nova"/>
              <a:ea typeface="Proxima Nova"/>
              <a:cs typeface="Proxima Nova"/>
              <a:sym typeface="Proxima Nova"/>
            </a:endParaRPr>
          </a:p>
          <a:p>
            <a:pPr marL="0" lvl="0" indent="0" algn="l" rtl="0">
              <a:lnSpc>
                <a:spcPct val="150000"/>
              </a:lnSpc>
              <a:spcBef>
                <a:spcPts val="0"/>
              </a:spcBef>
              <a:spcAft>
                <a:spcPts val="0"/>
              </a:spcAft>
              <a:buClr>
                <a:srgbClr val="000000"/>
              </a:buClr>
              <a:buSzPts val="1100"/>
              <a:buFont typeface="Arial"/>
              <a:buNone/>
            </a:pPr>
            <a:r>
              <a:rPr lang="en" sz="1800">
                <a:solidFill>
                  <a:srgbClr val="434343"/>
                </a:solidFill>
                <a:latin typeface="Proxima Nova"/>
                <a:ea typeface="Proxima Nova"/>
                <a:cs typeface="Proxima Nova"/>
                <a:sym typeface="Proxima Nova"/>
              </a:rPr>
              <a:t>Task 2: Procuring answers to questions anonymously</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Sending an anonymous question to teacher</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Finding information through reliable resources</a:t>
            </a:r>
            <a:endParaRPr sz="1800">
              <a:solidFill>
                <a:srgbClr val="434343"/>
              </a:solidFill>
              <a:latin typeface="Proxima Nova"/>
              <a:ea typeface="Proxima Nova"/>
              <a:cs typeface="Proxima Nova"/>
              <a:sym typeface="Proxima Nov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5"/>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5"/>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Digital Mockup - customize AI Agent</a:t>
            </a:r>
            <a:endParaRPr sz="2800">
              <a:solidFill>
                <a:srgbClr val="FFFFFF"/>
              </a:solidFill>
              <a:latin typeface="Julius Sans One"/>
              <a:ea typeface="Julius Sans One"/>
              <a:cs typeface="Julius Sans One"/>
              <a:sym typeface="Julius Sans One"/>
            </a:endParaRPr>
          </a:p>
        </p:txBody>
      </p:sp>
      <p:pic>
        <p:nvPicPr>
          <p:cNvPr id="350" name="Google Shape;350;p45"/>
          <p:cNvPicPr preferRelativeResize="0"/>
          <p:nvPr/>
        </p:nvPicPr>
        <p:blipFill>
          <a:blip r:embed="rId3">
            <a:alphaModFix/>
          </a:blip>
          <a:stretch>
            <a:fillRect/>
          </a:stretch>
        </p:blipFill>
        <p:spPr>
          <a:xfrm>
            <a:off x="1592238" y="1163004"/>
            <a:ext cx="5959525" cy="3628875"/>
          </a:xfrm>
          <a:prstGeom prst="rect">
            <a:avLst/>
          </a:prstGeom>
          <a:noFill/>
          <a:ln w="25400" cap="flat" cmpd="sng">
            <a:solidFill>
              <a:srgbClr val="D9D9D9"/>
            </a:solidFill>
            <a:prstDash val="solid"/>
            <a:miter lim="8000"/>
            <a:headEnd type="none" w="sm" len="sm"/>
            <a:tailEnd type="none" w="sm" len="sm"/>
          </a:ln>
        </p:spPr>
      </p:pic>
      <p:sp>
        <p:nvSpPr>
          <p:cNvPr id="351" name="Google Shape;351;p45"/>
          <p:cNvSpPr/>
          <p:nvPr/>
        </p:nvSpPr>
        <p:spPr>
          <a:xfrm>
            <a:off x="6228900" y="3939025"/>
            <a:ext cx="523500" cy="391500"/>
          </a:xfrm>
          <a:prstGeom prst="ellipse">
            <a:avLst/>
          </a:prstGeom>
          <a:noFill/>
          <a:ln w="952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5"/>
          <p:cNvSpPr txBox="1"/>
          <p:nvPr/>
        </p:nvSpPr>
        <p:spPr>
          <a:xfrm>
            <a:off x="7594000" y="4170000"/>
            <a:ext cx="1411200" cy="63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434343"/>
                </a:solidFill>
                <a:latin typeface="Proxima Nova"/>
                <a:ea typeface="Proxima Nova"/>
                <a:cs typeface="Proxima Nova"/>
                <a:sym typeface="Proxima Nova"/>
              </a:rPr>
              <a:t>Version 1</a:t>
            </a:r>
            <a:endParaRPr>
              <a:solidFill>
                <a:srgbClr val="434343"/>
              </a:solidFill>
              <a:latin typeface="Proxima Nova"/>
              <a:ea typeface="Proxima Nova"/>
              <a:cs typeface="Proxima Nova"/>
              <a:sym typeface="Proxima Nova"/>
            </a:endParaRPr>
          </a:p>
          <a:p>
            <a:pPr marL="0" lvl="0" indent="0" algn="ctr" rtl="0">
              <a:spcBef>
                <a:spcPts val="0"/>
              </a:spcBef>
              <a:spcAft>
                <a:spcPts val="0"/>
              </a:spcAft>
              <a:buNone/>
            </a:pPr>
            <a:r>
              <a:rPr lang="en">
                <a:solidFill>
                  <a:srgbClr val="434343"/>
                </a:solidFill>
                <a:latin typeface="Proxima Nova"/>
                <a:ea typeface="Proxima Nova"/>
                <a:cs typeface="Proxima Nova"/>
                <a:sym typeface="Proxima Nova"/>
              </a:rPr>
              <a:t>Set up AI agent</a:t>
            </a:r>
            <a:endParaRPr>
              <a:solidFill>
                <a:srgbClr val="434343"/>
              </a:solidFill>
              <a:latin typeface="Proxima Nova"/>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46"/>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6"/>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Digital Mockup - </a:t>
            </a:r>
            <a:r>
              <a:rPr lang="en" sz="2800">
                <a:solidFill>
                  <a:schemeClr val="lt1"/>
                </a:solidFill>
                <a:latin typeface="Julius Sans One"/>
                <a:ea typeface="Julius Sans One"/>
                <a:cs typeface="Julius Sans One"/>
                <a:sym typeface="Julius Sans One"/>
              </a:rPr>
              <a:t>customize AI Agent</a:t>
            </a:r>
            <a:endParaRPr sz="2800">
              <a:solidFill>
                <a:srgbClr val="FFFFFF"/>
              </a:solidFill>
              <a:latin typeface="Julius Sans One"/>
              <a:ea typeface="Julius Sans One"/>
              <a:cs typeface="Julius Sans One"/>
              <a:sym typeface="Julius Sans One"/>
            </a:endParaRPr>
          </a:p>
        </p:txBody>
      </p:sp>
      <p:pic>
        <p:nvPicPr>
          <p:cNvPr id="359" name="Google Shape;359;p46"/>
          <p:cNvPicPr preferRelativeResize="0"/>
          <p:nvPr/>
        </p:nvPicPr>
        <p:blipFill>
          <a:blip r:embed="rId3">
            <a:alphaModFix/>
          </a:blip>
          <a:stretch>
            <a:fillRect/>
          </a:stretch>
        </p:blipFill>
        <p:spPr>
          <a:xfrm>
            <a:off x="1592250" y="1163000"/>
            <a:ext cx="5959500" cy="3637600"/>
          </a:xfrm>
          <a:prstGeom prst="rect">
            <a:avLst/>
          </a:prstGeom>
          <a:noFill/>
          <a:ln w="25400" cap="flat" cmpd="sng">
            <a:solidFill>
              <a:srgbClr val="D9D9D9"/>
            </a:solidFill>
            <a:prstDash val="solid"/>
            <a:miter lim="8000"/>
            <a:headEnd type="none" w="sm" len="sm"/>
            <a:tailEnd type="none" w="sm" len="sm"/>
          </a:ln>
        </p:spPr>
      </p:pic>
      <p:sp>
        <p:nvSpPr>
          <p:cNvPr id="360" name="Google Shape;360;p46"/>
          <p:cNvSpPr txBox="1"/>
          <p:nvPr/>
        </p:nvSpPr>
        <p:spPr>
          <a:xfrm>
            <a:off x="7594000" y="4170000"/>
            <a:ext cx="1411200" cy="63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434343"/>
                </a:solidFill>
                <a:latin typeface="Proxima Nova"/>
                <a:ea typeface="Proxima Nova"/>
                <a:cs typeface="Proxima Nova"/>
                <a:sym typeface="Proxima Nova"/>
              </a:rPr>
              <a:t>Version 1</a:t>
            </a:r>
            <a:endParaRPr>
              <a:solidFill>
                <a:srgbClr val="434343"/>
              </a:solidFill>
              <a:latin typeface="Proxima Nova"/>
              <a:ea typeface="Proxima Nova"/>
              <a:cs typeface="Proxima Nova"/>
              <a:sym typeface="Proxima Nova"/>
            </a:endParaRPr>
          </a:p>
          <a:p>
            <a:pPr marL="0" lvl="0" indent="0" algn="ctr" rtl="0">
              <a:spcBef>
                <a:spcPts val="0"/>
              </a:spcBef>
              <a:spcAft>
                <a:spcPts val="0"/>
              </a:spcAft>
              <a:buNone/>
            </a:pPr>
            <a:r>
              <a:rPr lang="en">
                <a:solidFill>
                  <a:srgbClr val="434343"/>
                </a:solidFill>
                <a:latin typeface="Proxima Nova"/>
                <a:ea typeface="Proxima Nova"/>
                <a:cs typeface="Proxima Nova"/>
                <a:sym typeface="Proxima Nova"/>
              </a:rPr>
              <a:t>Set up AI agent</a:t>
            </a:r>
            <a:endParaRPr>
              <a:solidFill>
                <a:srgbClr val="434343"/>
              </a:solidFill>
              <a:latin typeface="Proxima Nova"/>
              <a:ea typeface="Proxima Nova"/>
              <a:cs typeface="Proxima Nova"/>
              <a:sym typeface="Proxima Nova"/>
            </a:endParaRPr>
          </a:p>
        </p:txBody>
      </p:sp>
      <p:sp>
        <p:nvSpPr>
          <p:cNvPr id="361" name="Google Shape;361;p46"/>
          <p:cNvSpPr/>
          <p:nvPr/>
        </p:nvSpPr>
        <p:spPr>
          <a:xfrm>
            <a:off x="5713425" y="3178425"/>
            <a:ext cx="337500" cy="306900"/>
          </a:xfrm>
          <a:prstGeom prst="ellipse">
            <a:avLst/>
          </a:prstGeom>
          <a:noFill/>
          <a:ln w="952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47"/>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7"/>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Digital Mockup - </a:t>
            </a:r>
            <a:r>
              <a:rPr lang="en" sz="2800">
                <a:solidFill>
                  <a:schemeClr val="lt1"/>
                </a:solidFill>
                <a:latin typeface="Julius Sans One"/>
                <a:ea typeface="Julius Sans One"/>
                <a:cs typeface="Julius Sans One"/>
                <a:sym typeface="Julius Sans One"/>
              </a:rPr>
              <a:t>customize AI Agent</a:t>
            </a:r>
            <a:endParaRPr sz="2800">
              <a:solidFill>
                <a:srgbClr val="FFFFFF"/>
              </a:solidFill>
              <a:latin typeface="Julius Sans One"/>
              <a:ea typeface="Julius Sans One"/>
              <a:cs typeface="Julius Sans One"/>
              <a:sym typeface="Julius Sans One"/>
            </a:endParaRPr>
          </a:p>
        </p:txBody>
      </p:sp>
      <p:sp>
        <p:nvSpPr>
          <p:cNvPr id="368" name="Google Shape;368;p47"/>
          <p:cNvSpPr/>
          <p:nvPr/>
        </p:nvSpPr>
        <p:spPr>
          <a:xfrm>
            <a:off x="6228900" y="3881150"/>
            <a:ext cx="523500" cy="391500"/>
          </a:xfrm>
          <a:prstGeom prst="ellipse">
            <a:avLst/>
          </a:prstGeom>
          <a:noFill/>
          <a:ln w="952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7"/>
          <p:cNvSpPr txBox="1"/>
          <p:nvPr/>
        </p:nvSpPr>
        <p:spPr>
          <a:xfrm>
            <a:off x="7594000" y="4170000"/>
            <a:ext cx="1411200" cy="63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434343"/>
                </a:solidFill>
                <a:latin typeface="Proxima Nova"/>
                <a:ea typeface="Proxima Nova"/>
                <a:cs typeface="Proxima Nova"/>
                <a:sym typeface="Proxima Nova"/>
              </a:rPr>
              <a:t>Version 1</a:t>
            </a:r>
            <a:endParaRPr>
              <a:solidFill>
                <a:srgbClr val="434343"/>
              </a:solidFill>
              <a:latin typeface="Proxima Nova"/>
              <a:ea typeface="Proxima Nova"/>
              <a:cs typeface="Proxima Nova"/>
              <a:sym typeface="Proxima Nova"/>
            </a:endParaRPr>
          </a:p>
          <a:p>
            <a:pPr marL="0" lvl="0" indent="0" algn="ctr" rtl="0">
              <a:spcBef>
                <a:spcPts val="0"/>
              </a:spcBef>
              <a:spcAft>
                <a:spcPts val="0"/>
              </a:spcAft>
              <a:buNone/>
            </a:pPr>
            <a:r>
              <a:rPr lang="en">
                <a:solidFill>
                  <a:srgbClr val="434343"/>
                </a:solidFill>
                <a:latin typeface="Proxima Nova"/>
                <a:ea typeface="Proxima Nova"/>
                <a:cs typeface="Proxima Nova"/>
                <a:sym typeface="Proxima Nova"/>
              </a:rPr>
              <a:t>Set up AI agent</a:t>
            </a:r>
            <a:endParaRPr>
              <a:solidFill>
                <a:srgbClr val="434343"/>
              </a:solidFill>
              <a:latin typeface="Proxima Nova"/>
              <a:ea typeface="Proxima Nova"/>
              <a:cs typeface="Proxima Nova"/>
              <a:sym typeface="Proxima Nova"/>
            </a:endParaRPr>
          </a:p>
        </p:txBody>
      </p:sp>
      <p:pic>
        <p:nvPicPr>
          <p:cNvPr id="370" name="Google Shape;370;p47"/>
          <p:cNvPicPr preferRelativeResize="0"/>
          <p:nvPr/>
        </p:nvPicPr>
        <p:blipFill>
          <a:blip r:embed="rId4">
            <a:alphaModFix/>
          </a:blip>
          <a:stretch>
            <a:fillRect/>
          </a:stretch>
        </p:blipFill>
        <p:spPr>
          <a:xfrm>
            <a:off x="4625950" y="2490450"/>
            <a:ext cx="1411200" cy="1783253"/>
          </a:xfrm>
          <a:prstGeom prst="rect">
            <a:avLst/>
          </a:prstGeom>
          <a:noFill/>
          <a:ln>
            <a:noFill/>
          </a:ln>
        </p:spPr>
      </p:pic>
      <p:pic>
        <p:nvPicPr>
          <p:cNvPr id="371" name="Google Shape;371;p47"/>
          <p:cNvPicPr preferRelativeResize="0"/>
          <p:nvPr/>
        </p:nvPicPr>
        <p:blipFill>
          <a:blip r:embed="rId5">
            <a:alphaModFix/>
          </a:blip>
          <a:stretch>
            <a:fillRect/>
          </a:stretch>
        </p:blipFill>
        <p:spPr>
          <a:xfrm>
            <a:off x="1592250" y="1151750"/>
            <a:ext cx="5959500" cy="3621200"/>
          </a:xfrm>
          <a:prstGeom prst="rect">
            <a:avLst/>
          </a:prstGeom>
          <a:noFill/>
          <a:ln w="28575" cap="flat" cmpd="sng">
            <a:solidFill>
              <a:srgbClr val="D9D9D9"/>
            </a:solidFill>
            <a:prstDash val="solid"/>
            <a:round/>
            <a:headEnd type="none" w="sm" len="sm"/>
            <a:tailEnd type="none" w="sm" len="sm"/>
          </a:ln>
        </p:spPr>
      </p:pic>
      <p:sp>
        <p:nvSpPr>
          <p:cNvPr id="372" name="Google Shape;372;p47"/>
          <p:cNvSpPr/>
          <p:nvPr/>
        </p:nvSpPr>
        <p:spPr>
          <a:xfrm>
            <a:off x="6228900" y="3939025"/>
            <a:ext cx="523500" cy="391500"/>
          </a:xfrm>
          <a:prstGeom prst="ellipse">
            <a:avLst/>
          </a:prstGeom>
          <a:noFill/>
          <a:ln w="952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Seek Agent Intro">
            <a:hlinkClick r:id="" action="ppaction://media"/>
            <a:extLst>
              <a:ext uri="{FF2B5EF4-FFF2-40B4-BE49-F238E27FC236}">
                <a16:creationId xmlns:a16="http://schemas.microsoft.com/office/drawing/2014/main" id="{5A975F78-25FA-B442-BC4A-944C8DE92449}"/>
              </a:ext>
            </a:extLst>
          </p:cNvPr>
          <p:cNvPicPr>
            <a:picLocks noRot="1" noChangeAspect="1"/>
          </p:cNvPicPr>
          <p:nvPr>
            <a:videoFile r:link="rId1"/>
          </p:nvPr>
        </p:nvPicPr>
        <p:blipFill>
          <a:blip r:embed="rId6"/>
          <a:stretch>
            <a:fillRect/>
          </a:stretch>
        </p:blipFill>
        <p:spPr>
          <a:xfrm>
            <a:off x="4182831" y="2641685"/>
            <a:ext cx="2297438" cy="1292309"/>
          </a:xfrm>
          <a:prstGeom prst="rect">
            <a:avLst/>
          </a:prstGeom>
        </p:spPr>
      </p:pic>
      <p:pic>
        <p:nvPicPr>
          <p:cNvPr id="10" name="Google Shape;371;p47">
            <a:extLst>
              <a:ext uri="{FF2B5EF4-FFF2-40B4-BE49-F238E27FC236}">
                <a16:creationId xmlns:a16="http://schemas.microsoft.com/office/drawing/2014/main" id="{D1A6E2BB-BCFD-4E43-BE57-9930FE5F8BE3}"/>
              </a:ext>
            </a:extLst>
          </p:cNvPr>
          <p:cNvPicPr preferRelativeResize="0"/>
          <p:nvPr/>
        </p:nvPicPr>
        <p:blipFill>
          <a:blip r:embed="rId5">
            <a:alphaModFix/>
          </a:blip>
          <a:stretch>
            <a:fillRect/>
          </a:stretch>
        </p:blipFill>
        <p:spPr>
          <a:xfrm>
            <a:off x="1592250" y="1151750"/>
            <a:ext cx="5959500" cy="3621200"/>
          </a:xfrm>
          <a:prstGeom prst="rect">
            <a:avLst/>
          </a:prstGeom>
          <a:noFill/>
          <a:ln w="28575" cap="flat" cmpd="sng">
            <a:solidFill>
              <a:srgbClr val="D9D9D9"/>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47"/>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7"/>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Digital Mockup - </a:t>
            </a:r>
            <a:r>
              <a:rPr lang="en" sz="2800">
                <a:solidFill>
                  <a:schemeClr val="lt1"/>
                </a:solidFill>
                <a:latin typeface="Julius Sans One"/>
                <a:ea typeface="Julius Sans One"/>
                <a:cs typeface="Julius Sans One"/>
                <a:sym typeface="Julius Sans One"/>
              </a:rPr>
              <a:t>customize AI Agent</a:t>
            </a:r>
            <a:endParaRPr sz="2800">
              <a:solidFill>
                <a:srgbClr val="FFFFFF"/>
              </a:solidFill>
              <a:latin typeface="Julius Sans One"/>
              <a:ea typeface="Julius Sans One"/>
              <a:cs typeface="Julius Sans One"/>
              <a:sym typeface="Julius Sans One"/>
            </a:endParaRPr>
          </a:p>
        </p:txBody>
      </p:sp>
      <p:sp>
        <p:nvSpPr>
          <p:cNvPr id="368" name="Google Shape;368;p47"/>
          <p:cNvSpPr/>
          <p:nvPr/>
        </p:nvSpPr>
        <p:spPr>
          <a:xfrm>
            <a:off x="6228900" y="3881150"/>
            <a:ext cx="523500" cy="391500"/>
          </a:xfrm>
          <a:prstGeom prst="ellipse">
            <a:avLst/>
          </a:prstGeom>
          <a:noFill/>
          <a:ln w="952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7"/>
          <p:cNvSpPr txBox="1"/>
          <p:nvPr/>
        </p:nvSpPr>
        <p:spPr>
          <a:xfrm>
            <a:off x="7594000" y="4170000"/>
            <a:ext cx="1411200" cy="63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434343"/>
                </a:solidFill>
                <a:latin typeface="Proxima Nova"/>
                <a:ea typeface="Proxima Nova"/>
                <a:cs typeface="Proxima Nova"/>
                <a:sym typeface="Proxima Nova"/>
              </a:rPr>
              <a:t>Version 1</a:t>
            </a:r>
            <a:endParaRPr>
              <a:solidFill>
                <a:srgbClr val="434343"/>
              </a:solidFill>
              <a:latin typeface="Proxima Nova"/>
              <a:ea typeface="Proxima Nova"/>
              <a:cs typeface="Proxima Nova"/>
              <a:sym typeface="Proxima Nova"/>
            </a:endParaRPr>
          </a:p>
          <a:p>
            <a:pPr marL="0" lvl="0" indent="0" algn="ctr" rtl="0">
              <a:spcBef>
                <a:spcPts val="0"/>
              </a:spcBef>
              <a:spcAft>
                <a:spcPts val="0"/>
              </a:spcAft>
              <a:buNone/>
            </a:pPr>
            <a:r>
              <a:rPr lang="en">
                <a:solidFill>
                  <a:srgbClr val="434343"/>
                </a:solidFill>
                <a:latin typeface="Proxima Nova"/>
                <a:ea typeface="Proxima Nova"/>
                <a:cs typeface="Proxima Nova"/>
                <a:sym typeface="Proxima Nova"/>
              </a:rPr>
              <a:t>Set up AI agent</a:t>
            </a:r>
            <a:endParaRPr>
              <a:solidFill>
                <a:srgbClr val="434343"/>
              </a:solidFill>
              <a:latin typeface="Proxima Nova"/>
              <a:ea typeface="Proxima Nova"/>
              <a:cs typeface="Proxima Nova"/>
              <a:sym typeface="Proxima Nova"/>
            </a:endParaRPr>
          </a:p>
        </p:txBody>
      </p:sp>
      <p:pic>
        <p:nvPicPr>
          <p:cNvPr id="370" name="Google Shape;370;p47"/>
          <p:cNvPicPr preferRelativeResize="0"/>
          <p:nvPr/>
        </p:nvPicPr>
        <p:blipFill>
          <a:blip r:embed="rId3">
            <a:alphaModFix/>
          </a:blip>
          <a:stretch>
            <a:fillRect/>
          </a:stretch>
        </p:blipFill>
        <p:spPr>
          <a:xfrm>
            <a:off x="4625950" y="2490450"/>
            <a:ext cx="1411200" cy="1783253"/>
          </a:xfrm>
          <a:prstGeom prst="rect">
            <a:avLst/>
          </a:prstGeom>
          <a:noFill/>
          <a:ln>
            <a:noFill/>
          </a:ln>
        </p:spPr>
      </p:pic>
      <p:pic>
        <p:nvPicPr>
          <p:cNvPr id="371" name="Google Shape;371;p47"/>
          <p:cNvPicPr preferRelativeResize="0"/>
          <p:nvPr/>
        </p:nvPicPr>
        <p:blipFill>
          <a:blip r:embed="rId4">
            <a:alphaModFix/>
          </a:blip>
          <a:stretch>
            <a:fillRect/>
          </a:stretch>
        </p:blipFill>
        <p:spPr>
          <a:xfrm>
            <a:off x="1592250" y="1151750"/>
            <a:ext cx="5959500" cy="3621200"/>
          </a:xfrm>
          <a:prstGeom prst="rect">
            <a:avLst/>
          </a:prstGeom>
          <a:noFill/>
          <a:ln w="28575" cap="flat" cmpd="sng">
            <a:solidFill>
              <a:srgbClr val="D9D9D9"/>
            </a:solidFill>
            <a:prstDash val="solid"/>
            <a:round/>
            <a:headEnd type="none" w="sm" len="sm"/>
            <a:tailEnd type="none" w="sm" len="sm"/>
          </a:ln>
        </p:spPr>
      </p:pic>
      <p:sp>
        <p:nvSpPr>
          <p:cNvPr id="372" name="Google Shape;372;p47"/>
          <p:cNvSpPr/>
          <p:nvPr/>
        </p:nvSpPr>
        <p:spPr>
          <a:xfrm>
            <a:off x="6228900" y="3939025"/>
            <a:ext cx="523500" cy="391500"/>
          </a:xfrm>
          <a:prstGeom prst="ellipse">
            <a:avLst/>
          </a:prstGeom>
          <a:noFill/>
          <a:ln w="952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240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9"/>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9"/>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Digital Mockup - </a:t>
            </a:r>
            <a:r>
              <a:rPr lang="en" sz="2800">
                <a:solidFill>
                  <a:schemeClr val="lt1"/>
                </a:solidFill>
                <a:latin typeface="Julius Sans One"/>
                <a:ea typeface="Julius Sans One"/>
                <a:cs typeface="Julius Sans One"/>
                <a:sym typeface="Julius Sans One"/>
              </a:rPr>
              <a:t>customize AI Agent</a:t>
            </a:r>
            <a:endParaRPr sz="2800">
              <a:solidFill>
                <a:srgbClr val="FFFFFF"/>
              </a:solidFill>
              <a:latin typeface="Julius Sans One"/>
              <a:ea typeface="Julius Sans One"/>
              <a:cs typeface="Julius Sans One"/>
              <a:sym typeface="Julius Sans One"/>
            </a:endParaRPr>
          </a:p>
        </p:txBody>
      </p:sp>
      <p:pic>
        <p:nvPicPr>
          <p:cNvPr id="386" name="Google Shape;386;p49"/>
          <p:cNvPicPr preferRelativeResize="0"/>
          <p:nvPr/>
        </p:nvPicPr>
        <p:blipFill>
          <a:blip r:embed="rId3">
            <a:alphaModFix/>
          </a:blip>
          <a:stretch>
            <a:fillRect/>
          </a:stretch>
        </p:blipFill>
        <p:spPr>
          <a:xfrm>
            <a:off x="1592250" y="1196350"/>
            <a:ext cx="5949306" cy="3572650"/>
          </a:xfrm>
          <a:prstGeom prst="rect">
            <a:avLst/>
          </a:prstGeom>
          <a:noFill/>
          <a:ln w="28575" cap="flat" cmpd="sng">
            <a:solidFill>
              <a:srgbClr val="D9D9D9"/>
            </a:solidFill>
            <a:prstDash val="solid"/>
            <a:miter lim="8000"/>
            <a:headEnd type="none" w="sm" len="sm"/>
            <a:tailEnd type="none" w="sm" len="sm"/>
          </a:ln>
        </p:spPr>
      </p:pic>
      <p:sp>
        <p:nvSpPr>
          <p:cNvPr id="387" name="Google Shape;387;p49"/>
          <p:cNvSpPr/>
          <p:nvPr/>
        </p:nvSpPr>
        <p:spPr>
          <a:xfrm>
            <a:off x="6118900" y="3879875"/>
            <a:ext cx="608100" cy="459000"/>
          </a:xfrm>
          <a:prstGeom prst="ellipse">
            <a:avLst/>
          </a:prstGeom>
          <a:noFill/>
          <a:ln w="952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9"/>
          <p:cNvSpPr txBox="1"/>
          <p:nvPr/>
        </p:nvSpPr>
        <p:spPr>
          <a:xfrm>
            <a:off x="7594000" y="4170000"/>
            <a:ext cx="1411200" cy="63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434343"/>
                </a:solidFill>
                <a:latin typeface="Proxima Nova"/>
                <a:ea typeface="Proxima Nova"/>
                <a:cs typeface="Proxima Nova"/>
                <a:sym typeface="Proxima Nova"/>
              </a:rPr>
              <a:t>Version 1</a:t>
            </a:r>
            <a:endParaRPr>
              <a:solidFill>
                <a:srgbClr val="434343"/>
              </a:solidFill>
              <a:latin typeface="Proxima Nova"/>
              <a:ea typeface="Proxima Nova"/>
              <a:cs typeface="Proxima Nova"/>
              <a:sym typeface="Proxima Nova"/>
            </a:endParaRPr>
          </a:p>
          <a:p>
            <a:pPr marL="0" lvl="0" indent="0" algn="ctr" rtl="0">
              <a:spcBef>
                <a:spcPts val="0"/>
              </a:spcBef>
              <a:spcAft>
                <a:spcPts val="0"/>
              </a:spcAft>
              <a:buNone/>
            </a:pPr>
            <a:r>
              <a:rPr lang="en">
                <a:solidFill>
                  <a:srgbClr val="434343"/>
                </a:solidFill>
                <a:latin typeface="Proxima Nova"/>
                <a:ea typeface="Proxima Nova"/>
                <a:cs typeface="Proxima Nova"/>
                <a:sym typeface="Proxima Nova"/>
              </a:rPr>
              <a:t>Set up AI agent</a:t>
            </a:r>
            <a:endParaRPr>
              <a:solidFill>
                <a:srgbClr val="434343"/>
              </a:solidFill>
              <a:latin typeface="Proxima Nova"/>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50"/>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0"/>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Digital Mockup - </a:t>
            </a:r>
            <a:r>
              <a:rPr lang="en" sz="2800">
                <a:solidFill>
                  <a:schemeClr val="lt1"/>
                </a:solidFill>
                <a:latin typeface="Julius Sans One"/>
                <a:ea typeface="Julius Sans One"/>
                <a:cs typeface="Julius Sans One"/>
                <a:sym typeface="Julius Sans One"/>
              </a:rPr>
              <a:t>Assignment Home Page</a:t>
            </a:r>
            <a:endParaRPr sz="2800">
              <a:solidFill>
                <a:srgbClr val="FFFFFF"/>
              </a:solidFill>
              <a:latin typeface="Julius Sans One"/>
              <a:ea typeface="Julius Sans One"/>
              <a:cs typeface="Julius Sans One"/>
              <a:sym typeface="Julius Sans One"/>
            </a:endParaRPr>
          </a:p>
        </p:txBody>
      </p:sp>
      <p:sp>
        <p:nvSpPr>
          <p:cNvPr id="395" name="Google Shape;395;p50"/>
          <p:cNvSpPr/>
          <p:nvPr/>
        </p:nvSpPr>
        <p:spPr>
          <a:xfrm>
            <a:off x="6118900" y="3879875"/>
            <a:ext cx="608100" cy="459000"/>
          </a:xfrm>
          <a:prstGeom prst="ellipse">
            <a:avLst/>
          </a:prstGeom>
          <a:noFill/>
          <a:ln w="952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0"/>
          <p:cNvSpPr txBox="1"/>
          <p:nvPr/>
        </p:nvSpPr>
        <p:spPr>
          <a:xfrm>
            <a:off x="7594000" y="4170000"/>
            <a:ext cx="1411200" cy="63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solidFill>
                <a:srgbClr val="434343"/>
              </a:solidFill>
              <a:latin typeface="Proxima Nova"/>
              <a:ea typeface="Proxima Nova"/>
              <a:cs typeface="Proxima Nova"/>
              <a:sym typeface="Proxima Nova"/>
            </a:endParaRPr>
          </a:p>
        </p:txBody>
      </p:sp>
      <p:pic>
        <p:nvPicPr>
          <p:cNvPr id="397" name="Google Shape;397;p50"/>
          <p:cNvPicPr preferRelativeResize="0"/>
          <p:nvPr/>
        </p:nvPicPr>
        <p:blipFill>
          <a:blip r:embed="rId3">
            <a:alphaModFix/>
          </a:blip>
          <a:stretch>
            <a:fillRect/>
          </a:stretch>
        </p:blipFill>
        <p:spPr>
          <a:xfrm>
            <a:off x="1642725" y="1189850"/>
            <a:ext cx="5858540" cy="3572650"/>
          </a:xfrm>
          <a:prstGeom prst="rect">
            <a:avLst/>
          </a:prstGeom>
          <a:noFill/>
          <a:ln w="25400" cap="flat" cmpd="sng">
            <a:solidFill>
              <a:srgbClr val="D9D9D9"/>
            </a:solidFill>
            <a:prstDash val="solid"/>
            <a:miter lim="8000"/>
            <a:headEnd type="none" w="sm" len="sm"/>
            <a:tailEnd type="none" w="sm" len="sm"/>
          </a:ln>
        </p:spPr>
      </p:pic>
      <p:sp>
        <p:nvSpPr>
          <p:cNvPr id="398" name="Google Shape;398;p50"/>
          <p:cNvSpPr/>
          <p:nvPr/>
        </p:nvSpPr>
        <p:spPr>
          <a:xfrm>
            <a:off x="7216200" y="1189850"/>
            <a:ext cx="285000" cy="267300"/>
          </a:xfrm>
          <a:prstGeom prst="ellipse">
            <a:avLst/>
          </a:prstGeom>
          <a:noFill/>
          <a:ln w="952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51"/>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1"/>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Digital Mockup - </a:t>
            </a:r>
            <a:r>
              <a:rPr lang="en" sz="2800">
                <a:solidFill>
                  <a:schemeClr val="lt1"/>
                </a:solidFill>
                <a:latin typeface="Julius Sans One"/>
                <a:ea typeface="Julius Sans One"/>
                <a:cs typeface="Julius Sans One"/>
                <a:sym typeface="Julius Sans One"/>
              </a:rPr>
              <a:t>customize AI Agent</a:t>
            </a:r>
            <a:endParaRPr sz="2800">
              <a:solidFill>
                <a:srgbClr val="FFFFFF"/>
              </a:solidFill>
              <a:latin typeface="Julius Sans One"/>
              <a:ea typeface="Julius Sans One"/>
              <a:cs typeface="Julius Sans One"/>
              <a:sym typeface="Julius Sans One"/>
            </a:endParaRPr>
          </a:p>
        </p:txBody>
      </p:sp>
      <p:sp>
        <p:nvSpPr>
          <p:cNvPr id="405" name="Google Shape;405;p51"/>
          <p:cNvSpPr txBox="1"/>
          <p:nvPr/>
        </p:nvSpPr>
        <p:spPr>
          <a:xfrm>
            <a:off x="7594000" y="4170000"/>
            <a:ext cx="1411200" cy="63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434343"/>
                </a:solidFill>
                <a:latin typeface="Proxima Nova"/>
                <a:ea typeface="Proxima Nova"/>
                <a:cs typeface="Proxima Nova"/>
                <a:sym typeface="Proxima Nova"/>
              </a:rPr>
              <a:t>Version 2</a:t>
            </a:r>
            <a:endParaRPr>
              <a:solidFill>
                <a:srgbClr val="434343"/>
              </a:solidFill>
              <a:latin typeface="Proxima Nova"/>
              <a:ea typeface="Proxima Nova"/>
              <a:cs typeface="Proxima Nova"/>
              <a:sym typeface="Proxima Nova"/>
            </a:endParaRPr>
          </a:p>
          <a:p>
            <a:pPr marL="0" lvl="0" indent="0" algn="ctr" rtl="0">
              <a:spcBef>
                <a:spcPts val="0"/>
              </a:spcBef>
              <a:spcAft>
                <a:spcPts val="0"/>
              </a:spcAft>
              <a:buNone/>
            </a:pPr>
            <a:r>
              <a:rPr lang="en">
                <a:solidFill>
                  <a:srgbClr val="434343"/>
                </a:solidFill>
                <a:latin typeface="Proxima Nova"/>
                <a:ea typeface="Proxima Nova"/>
                <a:cs typeface="Proxima Nova"/>
                <a:sym typeface="Proxima Nova"/>
              </a:rPr>
              <a:t>Edit anytime</a:t>
            </a:r>
            <a:endParaRPr>
              <a:solidFill>
                <a:srgbClr val="434343"/>
              </a:solidFill>
              <a:latin typeface="Proxima Nova"/>
              <a:ea typeface="Proxima Nova"/>
              <a:cs typeface="Proxima Nova"/>
              <a:sym typeface="Proxima Nova"/>
            </a:endParaRPr>
          </a:p>
        </p:txBody>
      </p:sp>
      <p:pic>
        <p:nvPicPr>
          <p:cNvPr id="406" name="Google Shape;406;p51"/>
          <p:cNvPicPr preferRelativeResize="0"/>
          <p:nvPr/>
        </p:nvPicPr>
        <p:blipFill>
          <a:blip r:embed="rId3">
            <a:alphaModFix/>
          </a:blip>
          <a:stretch>
            <a:fillRect/>
          </a:stretch>
        </p:blipFill>
        <p:spPr>
          <a:xfrm>
            <a:off x="4612525" y="2265575"/>
            <a:ext cx="1411200" cy="1783253"/>
          </a:xfrm>
          <a:prstGeom prst="rect">
            <a:avLst/>
          </a:prstGeom>
          <a:noFill/>
          <a:ln>
            <a:noFill/>
          </a:ln>
        </p:spPr>
      </p:pic>
      <p:pic>
        <p:nvPicPr>
          <p:cNvPr id="407" name="Google Shape;407;p51"/>
          <p:cNvPicPr preferRelativeResize="0"/>
          <p:nvPr/>
        </p:nvPicPr>
        <p:blipFill>
          <a:blip r:embed="rId4">
            <a:alphaModFix/>
          </a:blip>
          <a:stretch>
            <a:fillRect/>
          </a:stretch>
        </p:blipFill>
        <p:spPr>
          <a:xfrm>
            <a:off x="1615325" y="1196350"/>
            <a:ext cx="5879563" cy="3572650"/>
          </a:xfrm>
          <a:prstGeom prst="rect">
            <a:avLst/>
          </a:prstGeom>
          <a:noFill/>
          <a:ln w="25400" cap="flat" cmpd="sng">
            <a:solidFill>
              <a:srgbClr val="D9D9D9"/>
            </a:solidFill>
            <a:prstDash val="solid"/>
            <a:miter lim="8000"/>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6"/>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Initial Paper Prototype</a:t>
            </a:r>
            <a:endParaRPr sz="2800">
              <a:solidFill>
                <a:srgbClr val="FFFFFF"/>
              </a:solidFill>
              <a:latin typeface="Julius Sans One"/>
              <a:ea typeface="Julius Sans One"/>
              <a:cs typeface="Julius Sans One"/>
              <a:sym typeface="Julius Sans One"/>
            </a:endParaRPr>
          </a:p>
        </p:txBody>
      </p:sp>
      <p:pic>
        <p:nvPicPr>
          <p:cNvPr id="80" name="Google Shape;80;p16"/>
          <p:cNvPicPr preferRelativeResize="0"/>
          <p:nvPr/>
        </p:nvPicPr>
        <p:blipFill>
          <a:blip r:embed="rId3">
            <a:alphaModFix/>
          </a:blip>
          <a:stretch>
            <a:fillRect/>
          </a:stretch>
        </p:blipFill>
        <p:spPr>
          <a:xfrm>
            <a:off x="1887575" y="969775"/>
            <a:ext cx="5368853" cy="40302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52"/>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2"/>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Digital Mockup</a:t>
            </a:r>
            <a:endParaRPr sz="2800">
              <a:solidFill>
                <a:srgbClr val="FFFFFF"/>
              </a:solidFill>
              <a:latin typeface="Julius Sans One"/>
              <a:ea typeface="Julius Sans One"/>
              <a:cs typeface="Julius Sans One"/>
              <a:sym typeface="Julius Sans One"/>
            </a:endParaRPr>
          </a:p>
        </p:txBody>
      </p:sp>
      <p:sp>
        <p:nvSpPr>
          <p:cNvPr id="414" name="Google Shape;414;p52"/>
          <p:cNvSpPr txBox="1"/>
          <p:nvPr/>
        </p:nvSpPr>
        <p:spPr>
          <a:xfrm>
            <a:off x="910750" y="1374200"/>
            <a:ext cx="6856500" cy="18027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1100"/>
              <a:buFont typeface="Arial"/>
              <a:buNone/>
            </a:pPr>
            <a:r>
              <a:rPr lang="en" sz="1800">
                <a:solidFill>
                  <a:srgbClr val="434343"/>
                </a:solidFill>
                <a:latin typeface="Proxima Nova"/>
                <a:ea typeface="Proxima Nova"/>
                <a:cs typeface="Proxima Nova"/>
                <a:sym typeface="Proxima Nova"/>
              </a:rPr>
              <a:t>Task 1: Engaging with tailored content</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3E9E83"/>
              </a:buClr>
              <a:buSzPts val="1800"/>
              <a:buFont typeface="Proxima Nova"/>
              <a:buChar char="●"/>
            </a:pPr>
            <a:r>
              <a:rPr lang="en" sz="1800">
                <a:solidFill>
                  <a:srgbClr val="3E9E83"/>
                </a:solidFill>
                <a:latin typeface="Proxima Nova"/>
                <a:ea typeface="Proxima Nova"/>
                <a:cs typeface="Proxima Nova"/>
                <a:sym typeface="Proxima Nova"/>
              </a:rPr>
              <a:t>Customizing AI agent</a:t>
            </a:r>
            <a:endParaRPr sz="1800">
              <a:solidFill>
                <a:srgbClr val="3E9E8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Learning from interactive video assignment</a:t>
            </a:r>
            <a:endParaRPr sz="1800">
              <a:solidFill>
                <a:srgbClr val="434343"/>
              </a:solidFill>
              <a:latin typeface="Proxima Nova"/>
              <a:ea typeface="Proxima Nova"/>
              <a:cs typeface="Proxima Nova"/>
              <a:sym typeface="Proxima Nova"/>
            </a:endParaRPr>
          </a:p>
          <a:p>
            <a:pPr marL="0" lvl="0" indent="0" algn="l" rtl="0">
              <a:lnSpc>
                <a:spcPct val="150000"/>
              </a:lnSpc>
              <a:spcBef>
                <a:spcPts val="0"/>
              </a:spcBef>
              <a:spcAft>
                <a:spcPts val="0"/>
              </a:spcAft>
              <a:buNone/>
            </a:pPr>
            <a:endParaRPr sz="1800">
              <a:solidFill>
                <a:srgbClr val="434343"/>
              </a:solidFill>
              <a:latin typeface="Proxima Nova"/>
              <a:ea typeface="Proxima Nova"/>
              <a:cs typeface="Proxima Nova"/>
              <a:sym typeface="Proxima Nova"/>
            </a:endParaRPr>
          </a:p>
          <a:p>
            <a:pPr marL="0" lvl="0" indent="0" algn="l" rtl="0">
              <a:lnSpc>
                <a:spcPct val="150000"/>
              </a:lnSpc>
              <a:spcBef>
                <a:spcPts val="0"/>
              </a:spcBef>
              <a:spcAft>
                <a:spcPts val="0"/>
              </a:spcAft>
              <a:buClr>
                <a:schemeClr val="dk1"/>
              </a:buClr>
              <a:buSzPts val="1100"/>
              <a:buFont typeface="Arial"/>
              <a:buNone/>
            </a:pPr>
            <a:r>
              <a:rPr lang="en" sz="1800">
                <a:solidFill>
                  <a:srgbClr val="434343"/>
                </a:solidFill>
                <a:latin typeface="Proxima Nova"/>
                <a:ea typeface="Proxima Nova"/>
                <a:cs typeface="Proxima Nova"/>
                <a:sym typeface="Proxima Nova"/>
              </a:rPr>
              <a:t>Task 2: Procuring answers to questions anonymously</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Sending an anonymous question to teacher</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Finding information through reliable resources</a:t>
            </a:r>
            <a:endParaRPr sz="1800">
              <a:solidFill>
                <a:srgbClr val="434343"/>
              </a:solidFill>
              <a:latin typeface="Proxima Nova"/>
              <a:ea typeface="Proxima Nova"/>
              <a:cs typeface="Proxima Nova"/>
              <a:sym typeface="Proxima Nov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53"/>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53"/>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Digital Mockup</a:t>
            </a:r>
            <a:endParaRPr sz="2800">
              <a:solidFill>
                <a:srgbClr val="FFFFFF"/>
              </a:solidFill>
              <a:latin typeface="Julius Sans One"/>
              <a:ea typeface="Julius Sans One"/>
              <a:cs typeface="Julius Sans One"/>
              <a:sym typeface="Julius Sans One"/>
            </a:endParaRPr>
          </a:p>
        </p:txBody>
      </p:sp>
      <p:sp>
        <p:nvSpPr>
          <p:cNvPr id="421" name="Google Shape;421;p53"/>
          <p:cNvSpPr txBox="1"/>
          <p:nvPr/>
        </p:nvSpPr>
        <p:spPr>
          <a:xfrm>
            <a:off x="910750" y="1374200"/>
            <a:ext cx="6856500" cy="18027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1100"/>
              <a:buFont typeface="Arial"/>
              <a:buNone/>
            </a:pPr>
            <a:r>
              <a:rPr lang="en" sz="1800">
                <a:solidFill>
                  <a:srgbClr val="434343"/>
                </a:solidFill>
                <a:latin typeface="Proxima Nova"/>
                <a:ea typeface="Proxima Nova"/>
                <a:cs typeface="Proxima Nova"/>
                <a:sym typeface="Proxima Nova"/>
              </a:rPr>
              <a:t>Task 1: Engaging with tailored content</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Customizing AI agent</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3E9E83"/>
              </a:buClr>
              <a:buSzPts val="1800"/>
              <a:buFont typeface="Proxima Nova"/>
              <a:buChar char="●"/>
            </a:pPr>
            <a:r>
              <a:rPr lang="en" sz="1800">
                <a:solidFill>
                  <a:srgbClr val="3E9E83"/>
                </a:solidFill>
                <a:latin typeface="Proxima Nova"/>
                <a:ea typeface="Proxima Nova"/>
                <a:cs typeface="Proxima Nova"/>
                <a:sym typeface="Proxima Nova"/>
              </a:rPr>
              <a:t>Learning from interactive video assignment</a:t>
            </a:r>
            <a:endParaRPr sz="1800">
              <a:solidFill>
                <a:srgbClr val="3E9E83"/>
              </a:solidFill>
              <a:latin typeface="Proxima Nova"/>
              <a:ea typeface="Proxima Nova"/>
              <a:cs typeface="Proxima Nova"/>
              <a:sym typeface="Proxima Nova"/>
            </a:endParaRPr>
          </a:p>
          <a:p>
            <a:pPr marL="0" lvl="0" indent="0" algn="l" rtl="0">
              <a:lnSpc>
                <a:spcPct val="150000"/>
              </a:lnSpc>
              <a:spcBef>
                <a:spcPts val="0"/>
              </a:spcBef>
              <a:spcAft>
                <a:spcPts val="0"/>
              </a:spcAft>
              <a:buNone/>
            </a:pPr>
            <a:endParaRPr sz="1800">
              <a:solidFill>
                <a:srgbClr val="3E9E83"/>
              </a:solidFill>
              <a:latin typeface="Proxima Nova"/>
              <a:ea typeface="Proxima Nova"/>
              <a:cs typeface="Proxima Nova"/>
              <a:sym typeface="Proxima Nova"/>
            </a:endParaRPr>
          </a:p>
          <a:p>
            <a:pPr marL="0" lvl="0" indent="0" algn="l" rtl="0">
              <a:lnSpc>
                <a:spcPct val="150000"/>
              </a:lnSpc>
              <a:spcBef>
                <a:spcPts val="0"/>
              </a:spcBef>
              <a:spcAft>
                <a:spcPts val="0"/>
              </a:spcAft>
              <a:buClr>
                <a:schemeClr val="dk1"/>
              </a:buClr>
              <a:buSzPts val="1100"/>
              <a:buFont typeface="Arial"/>
              <a:buNone/>
            </a:pPr>
            <a:r>
              <a:rPr lang="en" sz="1800">
                <a:solidFill>
                  <a:srgbClr val="434343"/>
                </a:solidFill>
                <a:latin typeface="Proxima Nova"/>
                <a:ea typeface="Proxima Nova"/>
                <a:cs typeface="Proxima Nova"/>
                <a:sym typeface="Proxima Nova"/>
              </a:rPr>
              <a:t>Task 2: Procuring answers to questions anonymously</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Sending an anonymous question to teacher</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Finding information through reliable resources</a:t>
            </a:r>
            <a:endParaRPr sz="1800">
              <a:solidFill>
                <a:srgbClr val="3E9E83"/>
              </a:solidFill>
              <a:latin typeface="Proxima Nova"/>
              <a:ea typeface="Proxima Nova"/>
              <a:cs typeface="Proxima Nova"/>
              <a:sym typeface="Proxima Nov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54"/>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54"/>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Digital Mockup - assignment home page</a:t>
            </a:r>
            <a:endParaRPr sz="2800">
              <a:solidFill>
                <a:srgbClr val="FFFFFF"/>
              </a:solidFill>
              <a:latin typeface="Julius Sans One"/>
              <a:ea typeface="Julius Sans One"/>
              <a:cs typeface="Julius Sans One"/>
              <a:sym typeface="Julius Sans One"/>
            </a:endParaRPr>
          </a:p>
        </p:txBody>
      </p:sp>
      <p:pic>
        <p:nvPicPr>
          <p:cNvPr id="428" name="Google Shape;428;p54"/>
          <p:cNvPicPr preferRelativeResize="0"/>
          <p:nvPr/>
        </p:nvPicPr>
        <p:blipFill>
          <a:blip r:embed="rId3">
            <a:alphaModFix/>
          </a:blip>
          <a:stretch>
            <a:fillRect/>
          </a:stretch>
        </p:blipFill>
        <p:spPr>
          <a:xfrm>
            <a:off x="1642725" y="1189850"/>
            <a:ext cx="5858540" cy="3572650"/>
          </a:xfrm>
          <a:prstGeom prst="rect">
            <a:avLst/>
          </a:prstGeom>
          <a:noFill/>
          <a:ln w="25400" cap="flat" cmpd="sng">
            <a:solidFill>
              <a:srgbClr val="D9D9D9"/>
            </a:solidFill>
            <a:prstDash val="solid"/>
            <a:miter lim="8000"/>
            <a:headEnd type="none" w="sm" len="sm"/>
            <a:tailEnd type="none" w="sm" len="sm"/>
          </a:ln>
        </p:spPr>
      </p:pic>
      <p:sp>
        <p:nvSpPr>
          <p:cNvPr id="429" name="Google Shape;429;p54"/>
          <p:cNvSpPr/>
          <p:nvPr/>
        </p:nvSpPr>
        <p:spPr>
          <a:xfrm>
            <a:off x="2924575" y="3479625"/>
            <a:ext cx="819300" cy="337200"/>
          </a:xfrm>
          <a:prstGeom prst="ellipse">
            <a:avLst/>
          </a:prstGeom>
          <a:noFill/>
          <a:ln w="952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Google Shape;434;p55"/>
          <p:cNvPicPr preferRelativeResize="0"/>
          <p:nvPr/>
        </p:nvPicPr>
        <p:blipFill>
          <a:blip r:embed="rId4">
            <a:alphaModFix/>
          </a:blip>
          <a:stretch>
            <a:fillRect/>
          </a:stretch>
        </p:blipFill>
        <p:spPr>
          <a:xfrm>
            <a:off x="1639453" y="1189850"/>
            <a:ext cx="5865100" cy="3563856"/>
          </a:xfrm>
          <a:prstGeom prst="rect">
            <a:avLst/>
          </a:prstGeom>
          <a:noFill/>
          <a:ln w="28575" cap="flat" cmpd="sng">
            <a:solidFill>
              <a:srgbClr val="D9D9D9"/>
            </a:solidFill>
            <a:prstDash val="solid"/>
            <a:round/>
            <a:headEnd type="none" w="sm" len="sm"/>
            <a:tailEnd type="none" w="sm" len="sm"/>
          </a:ln>
        </p:spPr>
      </p:pic>
      <p:sp>
        <p:nvSpPr>
          <p:cNvPr id="435" name="Google Shape;435;p55"/>
          <p:cNvSpPr/>
          <p:nvPr/>
        </p:nvSpPr>
        <p:spPr>
          <a:xfrm>
            <a:off x="2248600" y="1911975"/>
            <a:ext cx="4618500" cy="22878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55"/>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55"/>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Digital Mockup - video assignment</a:t>
            </a:r>
            <a:endParaRPr sz="2800">
              <a:solidFill>
                <a:srgbClr val="FFFFFF"/>
              </a:solidFill>
              <a:latin typeface="Julius Sans One"/>
              <a:ea typeface="Julius Sans One"/>
              <a:cs typeface="Julius Sans One"/>
              <a:sym typeface="Julius Sans One"/>
            </a:endParaRPr>
          </a:p>
        </p:txBody>
      </p:sp>
      <p:pic>
        <p:nvPicPr>
          <p:cNvPr id="2" name="Seek Agent HW">
            <a:hlinkClick r:id="" action="ppaction://media"/>
            <a:extLst>
              <a:ext uri="{FF2B5EF4-FFF2-40B4-BE49-F238E27FC236}">
                <a16:creationId xmlns:a16="http://schemas.microsoft.com/office/drawing/2014/main" id="{3153BAFA-AA63-3640-85F3-D03E5814D6AA}"/>
              </a:ext>
            </a:extLst>
          </p:cNvPr>
          <p:cNvPicPr>
            <a:picLocks noRot="1" noChangeAspect="1"/>
          </p:cNvPicPr>
          <p:nvPr>
            <a:videoFile r:link="rId1"/>
          </p:nvPr>
        </p:nvPicPr>
        <p:blipFill>
          <a:blip r:embed="rId5"/>
          <a:stretch>
            <a:fillRect/>
          </a:stretch>
        </p:blipFill>
        <p:spPr>
          <a:xfrm>
            <a:off x="2524250" y="1911975"/>
            <a:ext cx="4067200" cy="2287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pic>
        <p:nvPicPr>
          <p:cNvPr id="443" name="Google Shape;443;p56"/>
          <p:cNvPicPr preferRelativeResize="0"/>
          <p:nvPr/>
        </p:nvPicPr>
        <p:blipFill>
          <a:blip r:embed="rId3">
            <a:alphaModFix/>
          </a:blip>
          <a:stretch>
            <a:fillRect/>
          </a:stretch>
        </p:blipFill>
        <p:spPr>
          <a:xfrm>
            <a:off x="2207775" y="1885050"/>
            <a:ext cx="4703349" cy="2639076"/>
          </a:xfrm>
          <a:prstGeom prst="rect">
            <a:avLst/>
          </a:prstGeom>
          <a:noFill/>
          <a:ln>
            <a:noFill/>
          </a:ln>
        </p:spPr>
      </p:pic>
      <p:pic>
        <p:nvPicPr>
          <p:cNvPr id="444" name="Google Shape;444;p56"/>
          <p:cNvPicPr preferRelativeResize="0"/>
          <p:nvPr/>
        </p:nvPicPr>
        <p:blipFill>
          <a:blip r:embed="rId4">
            <a:alphaModFix/>
          </a:blip>
          <a:stretch>
            <a:fillRect/>
          </a:stretch>
        </p:blipFill>
        <p:spPr>
          <a:xfrm>
            <a:off x="1605453" y="1163475"/>
            <a:ext cx="5933100" cy="3605175"/>
          </a:xfrm>
          <a:prstGeom prst="rect">
            <a:avLst/>
          </a:prstGeom>
          <a:noFill/>
          <a:ln w="28575" cap="flat" cmpd="sng">
            <a:solidFill>
              <a:srgbClr val="D9D9D9"/>
            </a:solidFill>
            <a:prstDash val="solid"/>
            <a:miter lim="8000"/>
            <a:headEnd type="none" w="sm" len="sm"/>
            <a:tailEnd type="none" w="sm" len="sm"/>
          </a:ln>
        </p:spPr>
      </p:pic>
      <p:sp>
        <p:nvSpPr>
          <p:cNvPr id="445" name="Google Shape;445;p56"/>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56"/>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Digital Mockup - video assignment</a:t>
            </a:r>
            <a:endParaRPr sz="2800">
              <a:solidFill>
                <a:srgbClr val="FFFFFF"/>
              </a:solidFill>
              <a:latin typeface="Julius Sans One"/>
              <a:ea typeface="Julius Sans One"/>
              <a:cs typeface="Julius Sans One"/>
              <a:sym typeface="Julius Sans One"/>
            </a:endParaRPr>
          </a:p>
        </p:txBody>
      </p:sp>
      <p:sp>
        <p:nvSpPr>
          <p:cNvPr id="447" name="Google Shape;447;p56"/>
          <p:cNvSpPr/>
          <p:nvPr/>
        </p:nvSpPr>
        <p:spPr>
          <a:xfrm>
            <a:off x="3605500" y="2728625"/>
            <a:ext cx="194400" cy="194400"/>
          </a:xfrm>
          <a:prstGeom prst="ellipse">
            <a:avLst/>
          </a:prstGeom>
          <a:noFill/>
          <a:ln w="952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452" name="Google Shape;452;p57"/>
          <p:cNvPicPr preferRelativeResize="0"/>
          <p:nvPr/>
        </p:nvPicPr>
        <p:blipFill>
          <a:blip r:embed="rId3">
            <a:alphaModFix/>
          </a:blip>
          <a:stretch>
            <a:fillRect/>
          </a:stretch>
        </p:blipFill>
        <p:spPr>
          <a:xfrm>
            <a:off x="2207775" y="1885050"/>
            <a:ext cx="4703349" cy="2639076"/>
          </a:xfrm>
          <a:prstGeom prst="rect">
            <a:avLst/>
          </a:prstGeom>
          <a:noFill/>
          <a:ln>
            <a:noFill/>
          </a:ln>
        </p:spPr>
      </p:pic>
      <p:sp>
        <p:nvSpPr>
          <p:cNvPr id="453" name="Google Shape;453;p57"/>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57"/>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Digital Mockup - video assignment</a:t>
            </a:r>
            <a:endParaRPr sz="2800">
              <a:solidFill>
                <a:srgbClr val="FFFFFF"/>
              </a:solidFill>
              <a:latin typeface="Julius Sans One"/>
              <a:ea typeface="Julius Sans One"/>
              <a:cs typeface="Julius Sans One"/>
              <a:sym typeface="Julius Sans One"/>
            </a:endParaRPr>
          </a:p>
        </p:txBody>
      </p:sp>
      <p:pic>
        <p:nvPicPr>
          <p:cNvPr id="455" name="Google Shape;455;p57"/>
          <p:cNvPicPr preferRelativeResize="0"/>
          <p:nvPr/>
        </p:nvPicPr>
        <p:blipFill>
          <a:blip r:embed="rId4">
            <a:alphaModFix/>
          </a:blip>
          <a:stretch>
            <a:fillRect/>
          </a:stretch>
        </p:blipFill>
        <p:spPr>
          <a:xfrm>
            <a:off x="1632803" y="1163475"/>
            <a:ext cx="5878400" cy="3571937"/>
          </a:xfrm>
          <a:prstGeom prst="rect">
            <a:avLst/>
          </a:prstGeom>
          <a:noFill/>
          <a:ln w="28575" cap="flat" cmpd="sng">
            <a:solidFill>
              <a:srgbClr val="D9D9D9"/>
            </a:solidFill>
            <a:prstDash val="solid"/>
            <a:round/>
            <a:headEnd type="none" w="sm" len="sm"/>
            <a:tailEnd type="none" w="sm" len="sm"/>
          </a:ln>
        </p:spPr>
      </p:pic>
      <p:sp>
        <p:nvSpPr>
          <p:cNvPr id="456" name="Google Shape;456;p57"/>
          <p:cNvSpPr/>
          <p:nvPr/>
        </p:nvSpPr>
        <p:spPr>
          <a:xfrm>
            <a:off x="3613950" y="2939900"/>
            <a:ext cx="194400" cy="194400"/>
          </a:xfrm>
          <a:prstGeom prst="ellipse">
            <a:avLst/>
          </a:prstGeom>
          <a:noFill/>
          <a:ln w="952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Google Shape;461;p58"/>
          <p:cNvPicPr preferRelativeResize="0"/>
          <p:nvPr/>
        </p:nvPicPr>
        <p:blipFill>
          <a:blip r:embed="rId3">
            <a:alphaModFix/>
          </a:blip>
          <a:stretch>
            <a:fillRect/>
          </a:stretch>
        </p:blipFill>
        <p:spPr>
          <a:xfrm>
            <a:off x="2207775" y="1885050"/>
            <a:ext cx="4703349" cy="2639076"/>
          </a:xfrm>
          <a:prstGeom prst="rect">
            <a:avLst/>
          </a:prstGeom>
          <a:noFill/>
          <a:ln>
            <a:noFill/>
          </a:ln>
        </p:spPr>
      </p:pic>
      <p:pic>
        <p:nvPicPr>
          <p:cNvPr id="462" name="Google Shape;462;p58"/>
          <p:cNvPicPr preferRelativeResize="0"/>
          <p:nvPr/>
        </p:nvPicPr>
        <p:blipFill>
          <a:blip r:embed="rId4">
            <a:alphaModFix/>
          </a:blip>
          <a:stretch>
            <a:fillRect/>
          </a:stretch>
        </p:blipFill>
        <p:spPr>
          <a:xfrm>
            <a:off x="1600553" y="1163475"/>
            <a:ext cx="5922979" cy="3599026"/>
          </a:xfrm>
          <a:prstGeom prst="rect">
            <a:avLst/>
          </a:prstGeom>
          <a:noFill/>
          <a:ln w="28575" cap="flat" cmpd="sng">
            <a:solidFill>
              <a:srgbClr val="D9D9D9"/>
            </a:solidFill>
            <a:prstDash val="solid"/>
            <a:round/>
            <a:headEnd type="none" w="sm" len="sm"/>
            <a:tailEnd type="none" w="sm" len="sm"/>
          </a:ln>
        </p:spPr>
      </p:pic>
      <p:sp>
        <p:nvSpPr>
          <p:cNvPr id="463" name="Google Shape;463;p58"/>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58"/>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Digital Mockup - video assignment</a:t>
            </a:r>
            <a:endParaRPr sz="2800">
              <a:solidFill>
                <a:srgbClr val="FFFFFF"/>
              </a:solidFill>
              <a:latin typeface="Julius Sans One"/>
              <a:ea typeface="Julius Sans One"/>
              <a:cs typeface="Julius Sans One"/>
              <a:sym typeface="Julius Sans One"/>
            </a:endParaRPr>
          </a:p>
        </p:txBody>
      </p:sp>
      <p:cxnSp>
        <p:nvCxnSpPr>
          <p:cNvPr id="465" name="Google Shape;465;p58"/>
          <p:cNvCxnSpPr/>
          <p:nvPr/>
        </p:nvCxnSpPr>
        <p:spPr>
          <a:xfrm>
            <a:off x="6265063" y="1317175"/>
            <a:ext cx="143700" cy="321000"/>
          </a:xfrm>
          <a:prstGeom prst="straightConnector1">
            <a:avLst/>
          </a:prstGeom>
          <a:noFill/>
          <a:ln w="19050" cap="flat" cmpd="sng">
            <a:solidFill>
              <a:srgbClr val="E06666"/>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59"/>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59"/>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Digital Mockup - Assignment home page</a:t>
            </a:r>
            <a:endParaRPr sz="2800">
              <a:solidFill>
                <a:srgbClr val="FFFFFF"/>
              </a:solidFill>
              <a:latin typeface="Julius Sans One"/>
              <a:ea typeface="Julius Sans One"/>
              <a:cs typeface="Julius Sans One"/>
              <a:sym typeface="Julius Sans One"/>
            </a:endParaRPr>
          </a:p>
        </p:txBody>
      </p:sp>
      <p:pic>
        <p:nvPicPr>
          <p:cNvPr id="472" name="Google Shape;472;p59"/>
          <p:cNvPicPr preferRelativeResize="0"/>
          <p:nvPr/>
        </p:nvPicPr>
        <p:blipFill>
          <a:blip r:embed="rId3">
            <a:alphaModFix/>
          </a:blip>
          <a:stretch>
            <a:fillRect/>
          </a:stretch>
        </p:blipFill>
        <p:spPr>
          <a:xfrm>
            <a:off x="1642725" y="1196350"/>
            <a:ext cx="5840764" cy="3572650"/>
          </a:xfrm>
          <a:prstGeom prst="rect">
            <a:avLst/>
          </a:prstGeom>
          <a:noFill/>
          <a:ln w="25400" cap="flat" cmpd="sng">
            <a:solidFill>
              <a:srgbClr val="D9D9D9"/>
            </a:solidFill>
            <a:prstDash val="solid"/>
            <a:miter lim="8000"/>
            <a:headEnd type="none" w="sm" len="sm"/>
            <a:tailEnd type="none" w="sm" len="sm"/>
          </a:ln>
        </p:spPr>
      </p:pic>
      <p:cxnSp>
        <p:nvCxnSpPr>
          <p:cNvPr id="473" name="Google Shape;473;p59"/>
          <p:cNvCxnSpPr/>
          <p:nvPr/>
        </p:nvCxnSpPr>
        <p:spPr>
          <a:xfrm rot="10800000" flipH="1">
            <a:off x="2814200" y="3895900"/>
            <a:ext cx="295800" cy="295800"/>
          </a:xfrm>
          <a:prstGeom prst="straightConnector1">
            <a:avLst/>
          </a:prstGeom>
          <a:noFill/>
          <a:ln w="19050" cap="flat" cmpd="sng">
            <a:solidFill>
              <a:srgbClr val="E06666"/>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60"/>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0"/>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Digital Mockup</a:t>
            </a:r>
            <a:endParaRPr sz="2800">
              <a:solidFill>
                <a:srgbClr val="FFFFFF"/>
              </a:solidFill>
              <a:latin typeface="Julius Sans One"/>
              <a:ea typeface="Julius Sans One"/>
              <a:cs typeface="Julius Sans One"/>
              <a:sym typeface="Julius Sans One"/>
            </a:endParaRPr>
          </a:p>
        </p:txBody>
      </p:sp>
      <p:sp>
        <p:nvSpPr>
          <p:cNvPr id="480" name="Google Shape;480;p60"/>
          <p:cNvSpPr txBox="1"/>
          <p:nvPr/>
        </p:nvSpPr>
        <p:spPr>
          <a:xfrm>
            <a:off x="910750" y="1374200"/>
            <a:ext cx="6856500" cy="18027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1100"/>
              <a:buFont typeface="Arial"/>
              <a:buNone/>
            </a:pPr>
            <a:r>
              <a:rPr lang="en" sz="1800">
                <a:solidFill>
                  <a:srgbClr val="434343"/>
                </a:solidFill>
                <a:latin typeface="Proxima Nova"/>
                <a:ea typeface="Proxima Nova"/>
                <a:cs typeface="Proxima Nova"/>
                <a:sym typeface="Proxima Nova"/>
              </a:rPr>
              <a:t>Task 1: Engaging with tailored content</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Customizing AI agent</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3E9E83"/>
              </a:buClr>
              <a:buSzPts val="1800"/>
              <a:buFont typeface="Proxima Nova"/>
              <a:buChar char="●"/>
            </a:pPr>
            <a:r>
              <a:rPr lang="en" sz="1800">
                <a:solidFill>
                  <a:srgbClr val="3E9E83"/>
                </a:solidFill>
                <a:latin typeface="Proxima Nova"/>
                <a:ea typeface="Proxima Nova"/>
                <a:cs typeface="Proxima Nova"/>
                <a:sym typeface="Proxima Nova"/>
              </a:rPr>
              <a:t>Learning from interactive video assignment</a:t>
            </a:r>
            <a:endParaRPr sz="1800">
              <a:solidFill>
                <a:srgbClr val="3E9E83"/>
              </a:solidFill>
              <a:latin typeface="Proxima Nova"/>
              <a:ea typeface="Proxima Nova"/>
              <a:cs typeface="Proxima Nova"/>
              <a:sym typeface="Proxima Nova"/>
            </a:endParaRPr>
          </a:p>
          <a:p>
            <a:pPr marL="0" lvl="0" indent="0" algn="l" rtl="0">
              <a:lnSpc>
                <a:spcPct val="150000"/>
              </a:lnSpc>
              <a:spcBef>
                <a:spcPts val="0"/>
              </a:spcBef>
              <a:spcAft>
                <a:spcPts val="0"/>
              </a:spcAft>
              <a:buNone/>
            </a:pPr>
            <a:endParaRPr sz="1800">
              <a:solidFill>
                <a:srgbClr val="3E9E83"/>
              </a:solidFill>
              <a:latin typeface="Proxima Nova"/>
              <a:ea typeface="Proxima Nova"/>
              <a:cs typeface="Proxima Nova"/>
              <a:sym typeface="Proxima Nova"/>
            </a:endParaRPr>
          </a:p>
          <a:p>
            <a:pPr marL="0" lvl="0" indent="0" algn="l" rtl="0">
              <a:lnSpc>
                <a:spcPct val="150000"/>
              </a:lnSpc>
              <a:spcBef>
                <a:spcPts val="0"/>
              </a:spcBef>
              <a:spcAft>
                <a:spcPts val="0"/>
              </a:spcAft>
              <a:buClr>
                <a:schemeClr val="dk1"/>
              </a:buClr>
              <a:buSzPts val="1100"/>
              <a:buFont typeface="Arial"/>
              <a:buNone/>
            </a:pPr>
            <a:r>
              <a:rPr lang="en" sz="1800">
                <a:solidFill>
                  <a:srgbClr val="434343"/>
                </a:solidFill>
                <a:latin typeface="Proxima Nova"/>
                <a:ea typeface="Proxima Nova"/>
                <a:cs typeface="Proxima Nova"/>
                <a:sym typeface="Proxima Nova"/>
              </a:rPr>
              <a:t>Task 2: Procuring answers to questions anonymously</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Sending an anonymous question to teacher</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Finding information through reliable resources</a:t>
            </a:r>
            <a:endParaRPr sz="1800">
              <a:solidFill>
                <a:srgbClr val="3E9E83"/>
              </a:solidFill>
              <a:latin typeface="Proxima Nova"/>
              <a:ea typeface="Proxima Nova"/>
              <a:cs typeface="Proxima Nova"/>
              <a:sym typeface="Proxima Nova"/>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61"/>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1"/>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Digital Mockup</a:t>
            </a:r>
            <a:endParaRPr sz="2800">
              <a:solidFill>
                <a:srgbClr val="FFFFFF"/>
              </a:solidFill>
              <a:latin typeface="Julius Sans One"/>
              <a:ea typeface="Julius Sans One"/>
              <a:cs typeface="Julius Sans One"/>
              <a:sym typeface="Julius Sans One"/>
            </a:endParaRPr>
          </a:p>
        </p:txBody>
      </p:sp>
      <p:sp>
        <p:nvSpPr>
          <p:cNvPr id="487" name="Google Shape;487;p61"/>
          <p:cNvSpPr txBox="1"/>
          <p:nvPr/>
        </p:nvSpPr>
        <p:spPr>
          <a:xfrm>
            <a:off x="910750" y="1374200"/>
            <a:ext cx="6856500" cy="18027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sz="1800">
                <a:solidFill>
                  <a:srgbClr val="434343"/>
                </a:solidFill>
                <a:latin typeface="Proxima Nova"/>
                <a:ea typeface="Proxima Nova"/>
                <a:cs typeface="Proxima Nova"/>
                <a:sym typeface="Proxima Nova"/>
              </a:rPr>
              <a:t>Task 1: Engaging with tailored content</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Customizing AI agent</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Learning from interactive video assignment</a:t>
            </a:r>
            <a:endParaRPr sz="1800">
              <a:solidFill>
                <a:srgbClr val="434343"/>
              </a:solidFill>
              <a:latin typeface="Proxima Nova"/>
              <a:ea typeface="Proxima Nova"/>
              <a:cs typeface="Proxima Nova"/>
              <a:sym typeface="Proxima Nova"/>
            </a:endParaRPr>
          </a:p>
          <a:p>
            <a:pPr marL="0" lvl="0" indent="0" algn="l" rtl="0">
              <a:lnSpc>
                <a:spcPct val="150000"/>
              </a:lnSpc>
              <a:spcBef>
                <a:spcPts val="0"/>
              </a:spcBef>
              <a:spcAft>
                <a:spcPts val="0"/>
              </a:spcAft>
              <a:buSzPts val="1100"/>
              <a:buFont typeface="Arial"/>
              <a:buNone/>
            </a:pPr>
            <a:endParaRPr sz="1800">
              <a:solidFill>
                <a:srgbClr val="434343"/>
              </a:solidFill>
              <a:latin typeface="Proxima Nova"/>
              <a:ea typeface="Proxima Nova"/>
              <a:cs typeface="Proxima Nova"/>
              <a:sym typeface="Proxima Nova"/>
            </a:endParaRPr>
          </a:p>
          <a:p>
            <a:pPr marL="0" lvl="0" indent="0" algn="l" rtl="0">
              <a:lnSpc>
                <a:spcPct val="150000"/>
              </a:lnSpc>
              <a:spcBef>
                <a:spcPts val="0"/>
              </a:spcBef>
              <a:spcAft>
                <a:spcPts val="0"/>
              </a:spcAft>
              <a:buSzPts val="1100"/>
              <a:buFont typeface="Arial"/>
              <a:buNone/>
            </a:pPr>
            <a:r>
              <a:rPr lang="en" sz="1800">
                <a:solidFill>
                  <a:srgbClr val="434343"/>
                </a:solidFill>
                <a:latin typeface="Proxima Nova"/>
                <a:ea typeface="Proxima Nova"/>
                <a:cs typeface="Proxima Nova"/>
                <a:sym typeface="Proxima Nova"/>
              </a:rPr>
              <a:t>Task 2: Procuring answers to questions anonymously</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3E9E83"/>
              </a:buClr>
              <a:buSzPts val="1800"/>
              <a:buFont typeface="Proxima Nova"/>
              <a:buChar char="●"/>
            </a:pPr>
            <a:r>
              <a:rPr lang="en" sz="1800">
                <a:solidFill>
                  <a:srgbClr val="3E9E83"/>
                </a:solidFill>
                <a:latin typeface="Proxima Nova"/>
                <a:ea typeface="Proxima Nova"/>
                <a:cs typeface="Proxima Nova"/>
                <a:sym typeface="Proxima Nova"/>
              </a:rPr>
              <a:t>Sending an anonymous question to teacher</a:t>
            </a:r>
            <a:endParaRPr sz="1800">
              <a:solidFill>
                <a:srgbClr val="3E9E8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Finding information through reliable resources</a:t>
            </a:r>
            <a:endParaRPr sz="1800">
              <a:solidFill>
                <a:srgbClr val="434343"/>
              </a:solidFill>
              <a:latin typeface="Proxima Nova"/>
              <a:ea typeface="Proxima Nova"/>
              <a:cs typeface="Proxima Nova"/>
              <a:sym typeface="Proxima Nov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7"/>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Task 1: Personalization</a:t>
            </a:r>
            <a:endParaRPr sz="2800">
              <a:solidFill>
                <a:srgbClr val="FFFFFF"/>
              </a:solidFill>
              <a:latin typeface="Julius Sans One"/>
              <a:ea typeface="Julius Sans One"/>
              <a:cs typeface="Julius Sans One"/>
              <a:sym typeface="Julius Sans One"/>
            </a:endParaRPr>
          </a:p>
        </p:txBody>
      </p:sp>
      <p:pic>
        <p:nvPicPr>
          <p:cNvPr id="87" name="Google Shape;87;p17"/>
          <p:cNvPicPr preferRelativeResize="0"/>
          <p:nvPr/>
        </p:nvPicPr>
        <p:blipFill>
          <a:blip r:embed="rId3">
            <a:alphaModFix/>
          </a:blip>
          <a:stretch>
            <a:fillRect/>
          </a:stretch>
        </p:blipFill>
        <p:spPr>
          <a:xfrm>
            <a:off x="356975" y="1261700"/>
            <a:ext cx="3525726" cy="3208551"/>
          </a:xfrm>
          <a:prstGeom prst="rect">
            <a:avLst/>
          </a:prstGeom>
          <a:noFill/>
          <a:ln>
            <a:noFill/>
          </a:ln>
        </p:spPr>
      </p:pic>
      <p:pic>
        <p:nvPicPr>
          <p:cNvPr id="88" name="Google Shape;88;p17"/>
          <p:cNvPicPr preferRelativeResize="0"/>
          <p:nvPr/>
        </p:nvPicPr>
        <p:blipFill>
          <a:blip r:embed="rId4">
            <a:alphaModFix/>
          </a:blip>
          <a:stretch>
            <a:fillRect/>
          </a:stretch>
        </p:blipFill>
        <p:spPr>
          <a:xfrm>
            <a:off x="4873298" y="1261700"/>
            <a:ext cx="3874640" cy="3208549"/>
          </a:xfrm>
          <a:prstGeom prst="rect">
            <a:avLst/>
          </a:prstGeom>
          <a:noFill/>
          <a:ln>
            <a:noFill/>
          </a:ln>
        </p:spPr>
      </p:pic>
      <p:sp>
        <p:nvSpPr>
          <p:cNvPr id="89" name="Google Shape;89;p17"/>
          <p:cNvSpPr/>
          <p:nvPr/>
        </p:nvSpPr>
        <p:spPr>
          <a:xfrm>
            <a:off x="3368732" y="1646157"/>
            <a:ext cx="244800" cy="2643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7"/>
          <p:cNvSpPr/>
          <p:nvPr/>
        </p:nvSpPr>
        <p:spPr>
          <a:xfrm>
            <a:off x="4079800" y="2585225"/>
            <a:ext cx="628200" cy="572700"/>
          </a:xfrm>
          <a:prstGeom prst="rightArrow">
            <a:avLst>
              <a:gd name="adj1" fmla="val 50000"/>
              <a:gd name="adj2" fmla="val 50000"/>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62"/>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62"/>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800">
                <a:solidFill>
                  <a:schemeClr val="lt1"/>
                </a:solidFill>
                <a:latin typeface="Julius Sans One"/>
                <a:ea typeface="Julius Sans One"/>
                <a:cs typeface="Julius Sans One"/>
                <a:sym typeface="Julius Sans One"/>
              </a:rPr>
              <a:t>Digital Mockup - </a:t>
            </a:r>
            <a:r>
              <a:rPr lang="en" sz="2600">
                <a:solidFill>
                  <a:schemeClr val="lt1"/>
                </a:solidFill>
                <a:latin typeface="Julius Sans One"/>
                <a:ea typeface="Julius Sans One"/>
                <a:cs typeface="Julius Sans One"/>
                <a:sym typeface="Julius Sans One"/>
              </a:rPr>
              <a:t>Anonymous question tool</a:t>
            </a:r>
            <a:endParaRPr sz="2600">
              <a:solidFill>
                <a:schemeClr val="lt1"/>
              </a:solidFill>
              <a:latin typeface="Julius Sans One"/>
              <a:ea typeface="Julius Sans One"/>
              <a:cs typeface="Julius Sans One"/>
              <a:sym typeface="Julius Sans One"/>
            </a:endParaRPr>
          </a:p>
          <a:p>
            <a:pPr marL="0" lvl="0" indent="0" algn="l" rtl="0">
              <a:spcBef>
                <a:spcPts val="0"/>
              </a:spcBef>
              <a:spcAft>
                <a:spcPts val="0"/>
              </a:spcAft>
              <a:buNone/>
            </a:pPr>
            <a:endParaRPr sz="2800">
              <a:solidFill>
                <a:srgbClr val="FFFFFF"/>
              </a:solidFill>
              <a:latin typeface="Julius Sans One"/>
              <a:ea typeface="Julius Sans One"/>
              <a:cs typeface="Julius Sans One"/>
              <a:sym typeface="Julius Sans One"/>
            </a:endParaRPr>
          </a:p>
        </p:txBody>
      </p:sp>
      <p:pic>
        <p:nvPicPr>
          <p:cNvPr id="494" name="Google Shape;494;p62"/>
          <p:cNvPicPr preferRelativeResize="0"/>
          <p:nvPr/>
        </p:nvPicPr>
        <p:blipFill>
          <a:blip r:embed="rId3">
            <a:alphaModFix/>
          </a:blip>
          <a:stretch>
            <a:fillRect/>
          </a:stretch>
        </p:blipFill>
        <p:spPr>
          <a:xfrm>
            <a:off x="1597950" y="1175475"/>
            <a:ext cx="5948100" cy="3587025"/>
          </a:xfrm>
          <a:prstGeom prst="rect">
            <a:avLst/>
          </a:prstGeom>
          <a:noFill/>
          <a:ln w="25400" cap="flat" cmpd="sng">
            <a:solidFill>
              <a:srgbClr val="D9D9D9"/>
            </a:solidFill>
            <a:prstDash val="solid"/>
            <a:miter lim="8000"/>
            <a:headEnd type="none" w="sm" len="sm"/>
            <a:tailEnd type="none" w="sm" len="sm"/>
          </a:ln>
        </p:spPr>
      </p:pic>
      <p:sp>
        <p:nvSpPr>
          <p:cNvPr id="495" name="Google Shape;495;p62"/>
          <p:cNvSpPr/>
          <p:nvPr/>
        </p:nvSpPr>
        <p:spPr>
          <a:xfrm>
            <a:off x="2763475" y="2405200"/>
            <a:ext cx="3591600" cy="1402800"/>
          </a:xfrm>
          <a:prstGeom prst="rect">
            <a:avLst/>
          </a:prstGeom>
          <a:noFill/>
          <a:ln w="952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63"/>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63"/>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800">
                <a:solidFill>
                  <a:schemeClr val="lt1"/>
                </a:solidFill>
                <a:latin typeface="Julius Sans One"/>
                <a:ea typeface="Julius Sans One"/>
                <a:cs typeface="Julius Sans One"/>
                <a:sym typeface="Julius Sans One"/>
              </a:rPr>
              <a:t>Digital Mockup - </a:t>
            </a:r>
            <a:r>
              <a:rPr lang="en" sz="2600">
                <a:solidFill>
                  <a:schemeClr val="lt1"/>
                </a:solidFill>
                <a:latin typeface="Julius Sans One"/>
                <a:ea typeface="Julius Sans One"/>
                <a:cs typeface="Julius Sans One"/>
                <a:sym typeface="Julius Sans One"/>
              </a:rPr>
              <a:t>Anonymous question tool</a:t>
            </a:r>
            <a:endParaRPr sz="2600">
              <a:solidFill>
                <a:schemeClr val="lt1"/>
              </a:solidFill>
              <a:latin typeface="Julius Sans One"/>
              <a:ea typeface="Julius Sans One"/>
              <a:cs typeface="Julius Sans One"/>
              <a:sym typeface="Julius Sans One"/>
            </a:endParaRPr>
          </a:p>
          <a:p>
            <a:pPr marL="0" lvl="0" indent="0" algn="l" rtl="0">
              <a:spcBef>
                <a:spcPts val="0"/>
              </a:spcBef>
              <a:spcAft>
                <a:spcPts val="0"/>
              </a:spcAft>
              <a:buNone/>
            </a:pPr>
            <a:endParaRPr sz="2800">
              <a:solidFill>
                <a:srgbClr val="FFFFFF"/>
              </a:solidFill>
              <a:latin typeface="Julius Sans One"/>
              <a:ea typeface="Julius Sans One"/>
              <a:cs typeface="Julius Sans One"/>
              <a:sym typeface="Julius Sans One"/>
            </a:endParaRPr>
          </a:p>
        </p:txBody>
      </p:sp>
      <p:pic>
        <p:nvPicPr>
          <p:cNvPr id="502" name="Google Shape;502;p63"/>
          <p:cNvPicPr preferRelativeResize="0"/>
          <p:nvPr/>
        </p:nvPicPr>
        <p:blipFill>
          <a:blip r:embed="rId3">
            <a:alphaModFix/>
          </a:blip>
          <a:stretch>
            <a:fillRect/>
          </a:stretch>
        </p:blipFill>
        <p:spPr>
          <a:xfrm>
            <a:off x="1597950" y="1175475"/>
            <a:ext cx="5948100" cy="3587022"/>
          </a:xfrm>
          <a:prstGeom prst="rect">
            <a:avLst/>
          </a:prstGeom>
          <a:noFill/>
          <a:ln w="25400" cap="flat" cmpd="sng">
            <a:solidFill>
              <a:srgbClr val="D9D9D9"/>
            </a:solidFill>
            <a:prstDash val="solid"/>
            <a:miter lim="8000"/>
            <a:headEnd type="none" w="sm" len="sm"/>
            <a:tailEnd type="none" w="sm" len="sm"/>
          </a:ln>
        </p:spPr>
      </p:pic>
      <p:sp>
        <p:nvSpPr>
          <p:cNvPr id="503" name="Google Shape;503;p63"/>
          <p:cNvSpPr/>
          <p:nvPr/>
        </p:nvSpPr>
        <p:spPr>
          <a:xfrm>
            <a:off x="5248100" y="3811400"/>
            <a:ext cx="988800" cy="405600"/>
          </a:xfrm>
          <a:prstGeom prst="ellipse">
            <a:avLst/>
          </a:prstGeom>
          <a:noFill/>
          <a:ln w="952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64"/>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64"/>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800">
                <a:solidFill>
                  <a:schemeClr val="lt1"/>
                </a:solidFill>
                <a:latin typeface="Julius Sans One"/>
                <a:ea typeface="Julius Sans One"/>
                <a:cs typeface="Julius Sans One"/>
                <a:sym typeface="Julius Sans One"/>
              </a:rPr>
              <a:t>Digital Mockup - </a:t>
            </a:r>
            <a:r>
              <a:rPr lang="en" sz="2600">
                <a:solidFill>
                  <a:schemeClr val="lt1"/>
                </a:solidFill>
                <a:latin typeface="Julius Sans One"/>
                <a:ea typeface="Julius Sans One"/>
                <a:cs typeface="Julius Sans One"/>
                <a:sym typeface="Julius Sans One"/>
              </a:rPr>
              <a:t>Anonymous question tool</a:t>
            </a:r>
            <a:endParaRPr sz="2600">
              <a:solidFill>
                <a:schemeClr val="lt1"/>
              </a:solidFill>
              <a:latin typeface="Julius Sans One"/>
              <a:ea typeface="Julius Sans One"/>
              <a:cs typeface="Julius Sans One"/>
              <a:sym typeface="Julius Sans One"/>
            </a:endParaRPr>
          </a:p>
          <a:p>
            <a:pPr marL="0" lvl="0" indent="0" algn="l" rtl="0">
              <a:spcBef>
                <a:spcPts val="0"/>
              </a:spcBef>
              <a:spcAft>
                <a:spcPts val="0"/>
              </a:spcAft>
              <a:buNone/>
            </a:pPr>
            <a:endParaRPr sz="2800">
              <a:solidFill>
                <a:srgbClr val="FFFFFF"/>
              </a:solidFill>
              <a:latin typeface="Julius Sans One"/>
              <a:ea typeface="Julius Sans One"/>
              <a:cs typeface="Julius Sans One"/>
              <a:sym typeface="Julius Sans One"/>
            </a:endParaRPr>
          </a:p>
        </p:txBody>
      </p:sp>
      <p:pic>
        <p:nvPicPr>
          <p:cNvPr id="510" name="Google Shape;510;p64"/>
          <p:cNvPicPr preferRelativeResize="0"/>
          <p:nvPr/>
        </p:nvPicPr>
        <p:blipFill>
          <a:blip r:embed="rId3">
            <a:alphaModFix/>
          </a:blip>
          <a:stretch>
            <a:fillRect/>
          </a:stretch>
        </p:blipFill>
        <p:spPr>
          <a:xfrm>
            <a:off x="1630338" y="1175475"/>
            <a:ext cx="5883321" cy="3587025"/>
          </a:xfrm>
          <a:prstGeom prst="rect">
            <a:avLst/>
          </a:prstGeom>
          <a:noFill/>
          <a:ln w="25400" cap="flat" cmpd="sng">
            <a:solidFill>
              <a:srgbClr val="D9D9D9"/>
            </a:solidFill>
            <a:prstDash val="solid"/>
            <a:miter lim="8000"/>
            <a:headEnd type="none" w="sm" len="sm"/>
            <a:tailEnd type="none" w="sm" len="sm"/>
          </a:ln>
        </p:spPr>
      </p:pic>
      <p:sp>
        <p:nvSpPr>
          <p:cNvPr id="511" name="Google Shape;511;p64"/>
          <p:cNvSpPr/>
          <p:nvPr/>
        </p:nvSpPr>
        <p:spPr>
          <a:xfrm>
            <a:off x="3262100" y="1825425"/>
            <a:ext cx="1386000" cy="329700"/>
          </a:xfrm>
          <a:prstGeom prst="ellipse">
            <a:avLst/>
          </a:prstGeom>
          <a:noFill/>
          <a:ln w="952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65"/>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65"/>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800">
                <a:solidFill>
                  <a:schemeClr val="lt1"/>
                </a:solidFill>
                <a:latin typeface="Julius Sans One"/>
                <a:ea typeface="Julius Sans One"/>
                <a:cs typeface="Julius Sans One"/>
                <a:sym typeface="Julius Sans One"/>
              </a:rPr>
              <a:t>Digital Mockup - </a:t>
            </a:r>
            <a:r>
              <a:rPr lang="en" sz="2600">
                <a:solidFill>
                  <a:schemeClr val="lt1"/>
                </a:solidFill>
                <a:latin typeface="Julius Sans One"/>
                <a:ea typeface="Julius Sans One"/>
                <a:cs typeface="Julius Sans One"/>
                <a:sym typeface="Julius Sans One"/>
              </a:rPr>
              <a:t>Anonymous question tool</a:t>
            </a:r>
            <a:endParaRPr sz="2600">
              <a:solidFill>
                <a:schemeClr val="lt1"/>
              </a:solidFill>
              <a:latin typeface="Julius Sans One"/>
              <a:ea typeface="Julius Sans One"/>
              <a:cs typeface="Julius Sans One"/>
              <a:sym typeface="Julius Sans One"/>
            </a:endParaRPr>
          </a:p>
          <a:p>
            <a:pPr marL="0" lvl="0" indent="0" algn="l" rtl="0">
              <a:spcBef>
                <a:spcPts val="0"/>
              </a:spcBef>
              <a:spcAft>
                <a:spcPts val="0"/>
              </a:spcAft>
              <a:buNone/>
            </a:pPr>
            <a:endParaRPr sz="2800">
              <a:solidFill>
                <a:srgbClr val="FFFFFF"/>
              </a:solidFill>
              <a:latin typeface="Julius Sans One"/>
              <a:ea typeface="Julius Sans One"/>
              <a:cs typeface="Julius Sans One"/>
              <a:sym typeface="Julius Sans One"/>
            </a:endParaRPr>
          </a:p>
        </p:txBody>
      </p:sp>
      <p:pic>
        <p:nvPicPr>
          <p:cNvPr id="518" name="Google Shape;518;p65"/>
          <p:cNvPicPr preferRelativeResize="0"/>
          <p:nvPr/>
        </p:nvPicPr>
        <p:blipFill>
          <a:blip r:embed="rId3">
            <a:alphaModFix/>
          </a:blip>
          <a:stretch>
            <a:fillRect/>
          </a:stretch>
        </p:blipFill>
        <p:spPr>
          <a:xfrm>
            <a:off x="1630338" y="1175475"/>
            <a:ext cx="5883325" cy="3587027"/>
          </a:xfrm>
          <a:prstGeom prst="rect">
            <a:avLst/>
          </a:prstGeom>
          <a:noFill/>
          <a:ln w="25400" cap="flat" cmpd="sng">
            <a:solidFill>
              <a:srgbClr val="D9D9D9"/>
            </a:solidFill>
            <a:prstDash val="solid"/>
            <a:miter lim="8000"/>
            <a:headEnd type="none" w="sm" len="sm"/>
            <a:tailEnd type="none" w="sm" len="sm"/>
          </a:ln>
        </p:spPr>
      </p:pic>
      <p:sp>
        <p:nvSpPr>
          <p:cNvPr id="519" name="Google Shape;519;p65"/>
          <p:cNvSpPr/>
          <p:nvPr/>
        </p:nvSpPr>
        <p:spPr>
          <a:xfrm>
            <a:off x="2062050" y="2873350"/>
            <a:ext cx="1386000" cy="329700"/>
          </a:xfrm>
          <a:prstGeom prst="ellipse">
            <a:avLst/>
          </a:prstGeom>
          <a:noFill/>
          <a:ln w="952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66"/>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66"/>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Digital Mockup - </a:t>
            </a:r>
            <a:r>
              <a:rPr lang="en" sz="2600">
                <a:solidFill>
                  <a:srgbClr val="FFFFFF"/>
                </a:solidFill>
                <a:latin typeface="Julius Sans One"/>
                <a:ea typeface="Julius Sans One"/>
                <a:cs typeface="Julius Sans One"/>
                <a:sym typeface="Julius Sans One"/>
              </a:rPr>
              <a:t>Anonymous question tool</a:t>
            </a:r>
            <a:endParaRPr sz="2600">
              <a:solidFill>
                <a:srgbClr val="FFFFFF"/>
              </a:solidFill>
              <a:latin typeface="Julius Sans One"/>
              <a:ea typeface="Julius Sans One"/>
              <a:cs typeface="Julius Sans One"/>
              <a:sym typeface="Julius Sans One"/>
            </a:endParaRPr>
          </a:p>
        </p:txBody>
      </p:sp>
      <p:pic>
        <p:nvPicPr>
          <p:cNvPr id="526" name="Google Shape;526;p66"/>
          <p:cNvPicPr preferRelativeResize="0"/>
          <p:nvPr/>
        </p:nvPicPr>
        <p:blipFill>
          <a:blip r:embed="rId3">
            <a:alphaModFix/>
          </a:blip>
          <a:stretch>
            <a:fillRect/>
          </a:stretch>
        </p:blipFill>
        <p:spPr>
          <a:xfrm>
            <a:off x="1630338" y="1169638"/>
            <a:ext cx="5883325" cy="3592870"/>
          </a:xfrm>
          <a:prstGeom prst="rect">
            <a:avLst/>
          </a:prstGeom>
          <a:noFill/>
          <a:ln w="25400" cap="flat" cmpd="sng">
            <a:solidFill>
              <a:srgbClr val="D9D9D9"/>
            </a:solidFill>
            <a:prstDash val="solid"/>
            <a:miter lim="8000"/>
            <a:headEnd type="none" w="sm" len="sm"/>
            <a:tailEnd type="none" w="sm" len="sm"/>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67"/>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67"/>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Digital Mockup</a:t>
            </a:r>
            <a:endParaRPr sz="2800">
              <a:solidFill>
                <a:srgbClr val="FFFFFF"/>
              </a:solidFill>
              <a:latin typeface="Julius Sans One"/>
              <a:ea typeface="Julius Sans One"/>
              <a:cs typeface="Julius Sans One"/>
              <a:sym typeface="Julius Sans One"/>
            </a:endParaRPr>
          </a:p>
        </p:txBody>
      </p:sp>
      <p:sp>
        <p:nvSpPr>
          <p:cNvPr id="533" name="Google Shape;533;p67"/>
          <p:cNvSpPr txBox="1"/>
          <p:nvPr/>
        </p:nvSpPr>
        <p:spPr>
          <a:xfrm>
            <a:off x="910750" y="1374200"/>
            <a:ext cx="6856500" cy="18027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sz="1800">
                <a:solidFill>
                  <a:srgbClr val="434343"/>
                </a:solidFill>
                <a:latin typeface="Proxima Nova"/>
                <a:ea typeface="Proxima Nova"/>
                <a:cs typeface="Proxima Nova"/>
                <a:sym typeface="Proxima Nova"/>
              </a:rPr>
              <a:t>Task 1: Engaging with tailored content</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Customizing AI agent</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Learning from video assignment</a:t>
            </a:r>
            <a:endParaRPr sz="1800">
              <a:solidFill>
                <a:srgbClr val="434343"/>
              </a:solidFill>
              <a:latin typeface="Proxima Nova"/>
              <a:ea typeface="Proxima Nova"/>
              <a:cs typeface="Proxima Nova"/>
              <a:sym typeface="Proxima Nova"/>
            </a:endParaRPr>
          </a:p>
          <a:p>
            <a:pPr marL="0" lvl="0" indent="0" algn="l" rtl="0">
              <a:lnSpc>
                <a:spcPct val="150000"/>
              </a:lnSpc>
              <a:spcBef>
                <a:spcPts val="0"/>
              </a:spcBef>
              <a:spcAft>
                <a:spcPts val="0"/>
              </a:spcAft>
              <a:buClr>
                <a:srgbClr val="000000"/>
              </a:buClr>
              <a:buSzPts val="1100"/>
              <a:buFont typeface="Arial"/>
              <a:buNone/>
            </a:pPr>
            <a:endParaRPr sz="1800">
              <a:solidFill>
                <a:srgbClr val="434343"/>
              </a:solidFill>
              <a:latin typeface="Proxima Nova"/>
              <a:ea typeface="Proxima Nova"/>
              <a:cs typeface="Proxima Nova"/>
              <a:sym typeface="Proxima Nova"/>
            </a:endParaRPr>
          </a:p>
          <a:p>
            <a:pPr marL="0" lvl="0" indent="0" algn="l" rtl="0">
              <a:lnSpc>
                <a:spcPct val="150000"/>
              </a:lnSpc>
              <a:spcBef>
                <a:spcPts val="0"/>
              </a:spcBef>
              <a:spcAft>
                <a:spcPts val="0"/>
              </a:spcAft>
              <a:buClr>
                <a:srgbClr val="000000"/>
              </a:buClr>
              <a:buSzPts val="1100"/>
              <a:buFont typeface="Arial"/>
              <a:buNone/>
            </a:pPr>
            <a:r>
              <a:rPr lang="en" sz="1800">
                <a:solidFill>
                  <a:srgbClr val="434343"/>
                </a:solidFill>
                <a:latin typeface="Proxima Nova"/>
                <a:ea typeface="Proxima Nova"/>
                <a:cs typeface="Proxima Nova"/>
                <a:sym typeface="Proxima Nova"/>
              </a:rPr>
              <a:t>Task 2: Procuring answers to questions anonymously</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3E9E83"/>
              </a:buClr>
              <a:buSzPts val="1800"/>
              <a:buFont typeface="Proxima Nova"/>
              <a:buChar char="●"/>
            </a:pPr>
            <a:r>
              <a:rPr lang="en" sz="1800">
                <a:solidFill>
                  <a:srgbClr val="3E9E83"/>
                </a:solidFill>
                <a:latin typeface="Proxima Nova"/>
                <a:ea typeface="Proxima Nova"/>
                <a:cs typeface="Proxima Nova"/>
                <a:sym typeface="Proxima Nova"/>
              </a:rPr>
              <a:t>Sending an anonymous question to teacher</a:t>
            </a:r>
            <a:endParaRPr sz="1800">
              <a:solidFill>
                <a:srgbClr val="3E9E8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Finding information through reliable resources</a:t>
            </a:r>
            <a:endParaRPr sz="1800">
              <a:solidFill>
                <a:srgbClr val="434343"/>
              </a:solidFill>
              <a:latin typeface="Proxima Nova"/>
              <a:ea typeface="Proxima Nova"/>
              <a:cs typeface="Proxima Nova"/>
              <a:sym typeface="Proxima Nova"/>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68"/>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68"/>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Digital Mockup</a:t>
            </a:r>
            <a:endParaRPr sz="2800">
              <a:solidFill>
                <a:srgbClr val="FFFFFF"/>
              </a:solidFill>
              <a:latin typeface="Julius Sans One"/>
              <a:ea typeface="Julius Sans One"/>
              <a:cs typeface="Julius Sans One"/>
              <a:sym typeface="Julius Sans One"/>
            </a:endParaRPr>
          </a:p>
        </p:txBody>
      </p:sp>
      <p:sp>
        <p:nvSpPr>
          <p:cNvPr id="540" name="Google Shape;540;p68"/>
          <p:cNvSpPr txBox="1"/>
          <p:nvPr/>
        </p:nvSpPr>
        <p:spPr>
          <a:xfrm>
            <a:off x="910750" y="1374200"/>
            <a:ext cx="6856500" cy="18027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sz="1800">
                <a:solidFill>
                  <a:srgbClr val="434343"/>
                </a:solidFill>
                <a:latin typeface="Proxima Nova"/>
                <a:ea typeface="Proxima Nova"/>
                <a:cs typeface="Proxima Nova"/>
                <a:sym typeface="Proxima Nova"/>
              </a:rPr>
              <a:t>Task 1: Engaging with tailored content</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Customizing AI agent</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Learning from video assignment</a:t>
            </a:r>
            <a:endParaRPr sz="1800">
              <a:solidFill>
                <a:srgbClr val="434343"/>
              </a:solidFill>
              <a:latin typeface="Proxima Nova"/>
              <a:ea typeface="Proxima Nova"/>
              <a:cs typeface="Proxima Nova"/>
              <a:sym typeface="Proxima Nova"/>
            </a:endParaRPr>
          </a:p>
          <a:p>
            <a:pPr marL="0" lvl="0" indent="0" algn="l" rtl="0">
              <a:lnSpc>
                <a:spcPct val="150000"/>
              </a:lnSpc>
              <a:spcBef>
                <a:spcPts val="0"/>
              </a:spcBef>
              <a:spcAft>
                <a:spcPts val="0"/>
              </a:spcAft>
              <a:buClr>
                <a:srgbClr val="000000"/>
              </a:buClr>
              <a:buSzPts val="1100"/>
              <a:buFont typeface="Arial"/>
              <a:buNone/>
            </a:pPr>
            <a:endParaRPr sz="1800">
              <a:solidFill>
                <a:srgbClr val="434343"/>
              </a:solidFill>
              <a:latin typeface="Proxima Nova"/>
              <a:ea typeface="Proxima Nova"/>
              <a:cs typeface="Proxima Nova"/>
              <a:sym typeface="Proxima Nova"/>
            </a:endParaRPr>
          </a:p>
          <a:p>
            <a:pPr marL="0" lvl="0" indent="0" algn="l" rtl="0">
              <a:lnSpc>
                <a:spcPct val="150000"/>
              </a:lnSpc>
              <a:spcBef>
                <a:spcPts val="0"/>
              </a:spcBef>
              <a:spcAft>
                <a:spcPts val="0"/>
              </a:spcAft>
              <a:buClr>
                <a:srgbClr val="000000"/>
              </a:buClr>
              <a:buSzPts val="1100"/>
              <a:buFont typeface="Arial"/>
              <a:buNone/>
            </a:pPr>
            <a:r>
              <a:rPr lang="en" sz="1800">
                <a:solidFill>
                  <a:srgbClr val="434343"/>
                </a:solidFill>
                <a:latin typeface="Proxima Nova"/>
                <a:ea typeface="Proxima Nova"/>
                <a:cs typeface="Proxima Nova"/>
                <a:sym typeface="Proxima Nova"/>
              </a:rPr>
              <a:t>Task 2: Procuring answers to questions anonymously</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Sending an anonymous question to teacher</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3E9E83"/>
              </a:buClr>
              <a:buSzPts val="1800"/>
              <a:buFont typeface="Proxima Nova"/>
              <a:buChar char="●"/>
            </a:pPr>
            <a:r>
              <a:rPr lang="en" sz="1800">
                <a:solidFill>
                  <a:srgbClr val="3E9E83"/>
                </a:solidFill>
                <a:latin typeface="Proxima Nova"/>
                <a:ea typeface="Proxima Nova"/>
                <a:cs typeface="Proxima Nova"/>
                <a:sym typeface="Proxima Nova"/>
              </a:rPr>
              <a:t>Finding information through reliable resources</a:t>
            </a:r>
            <a:endParaRPr sz="1800">
              <a:solidFill>
                <a:srgbClr val="3E9E83"/>
              </a:solidFill>
              <a:latin typeface="Proxima Nova"/>
              <a:ea typeface="Proxima Nova"/>
              <a:cs typeface="Proxima Nova"/>
              <a:sym typeface="Proxima Nova"/>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69"/>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69"/>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Digital Mockup - resource center</a:t>
            </a:r>
            <a:endParaRPr sz="2800">
              <a:solidFill>
                <a:srgbClr val="FFFFFF"/>
              </a:solidFill>
              <a:latin typeface="Julius Sans One"/>
              <a:ea typeface="Julius Sans One"/>
              <a:cs typeface="Julius Sans One"/>
              <a:sym typeface="Julius Sans One"/>
            </a:endParaRPr>
          </a:p>
        </p:txBody>
      </p:sp>
      <p:pic>
        <p:nvPicPr>
          <p:cNvPr id="547" name="Google Shape;547;p69"/>
          <p:cNvPicPr preferRelativeResize="0"/>
          <p:nvPr/>
        </p:nvPicPr>
        <p:blipFill>
          <a:blip r:embed="rId3">
            <a:alphaModFix/>
          </a:blip>
          <a:stretch>
            <a:fillRect/>
          </a:stretch>
        </p:blipFill>
        <p:spPr>
          <a:xfrm>
            <a:off x="1632900" y="1204175"/>
            <a:ext cx="5883325" cy="3562930"/>
          </a:xfrm>
          <a:prstGeom prst="rect">
            <a:avLst/>
          </a:prstGeom>
          <a:noFill/>
          <a:ln w="25400" cap="flat" cmpd="sng">
            <a:solidFill>
              <a:srgbClr val="D9D9D9"/>
            </a:solidFill>
            <a:prstDash val="solid"/>
            <a:miter lim="8000"/>
            <a:headEnd type="none" w="sm" len="sm"/>
            <a:tailEnd type="none" w="sm" len="sm"/>
          </a:ln>
        </p:spPr>
      </p:pic>
      <p:sp>
        <p:nvSpPr>
          <p:cNvPr id="548" name="Google Shape;548;p69"/>
          <p:cNvSpPr/>
          <p:nvPr/>
        </p:nvSpPr>
        <p:spPr>
          <a:xfrm>
            <a:off x="2569125" y="2476150"/>
            <a:ext cx="760500" cy="329700"/>
          </a:xfrm>
          <a:prstGeom prst="ellipse">
            <a:avLst/>
          </a:prstGeom>
          <a:noFill/>
          <a:ln w="952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70"/>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70"/>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Digital Mockup - resource center</a:t>
            </a:r>
            <a:endParaRPr sz="2800">
              <a:solidFill>
                <a:srgbClr val="FFFFFF"/>
              </a:solidFill>
              <a:latin typeface="Julius Sans One"/>
              <a:ea typeface="Julius Sans One"/>
              <a:cs typeface="Julius Sans One"/>
              <a:sym typeface="Julius Sans One"/>
            </a:endParaRPr>
          </a:p>
        </p:txBody>
      </p:sp>
      <p:pic>
        <p:nvPicPr>
          <p:cNvPr id="555" name="Google Shape;555;p70"/>
          <p:cNvPicPr preferRelativeResize="0"/>
          <p:nvPr/>
        </p:nvPicPr>
        <p:blipFill>
          <a:blip r:embed="rId3">
            <a:alphaModFix/>
          </a:blip>
          <a:stretch>
            <a:fillRect/>
          </a:stretch>
        </p:blipFill>
        <p:spPr>
          <a:xfrm>
            <a:off x="1632900" y="1204175"/>
            <a:ext cx="5883325" cy="3568819"/>
          </a:xfrm>
          <a:prstGeom prst="rect">
            <a:avLst/>
          </a:prstGeom>
          <a:noFill/>
          <a:ln w="25400" cap="flat" cmpd="sng">
            <a:solidFill>
              <a:srgbClr val="D9D9D9"/>
            </a:solidFill>
            <a:prstDash val="solid"/>
            <a:miter lim="8000"/>
            <a:headEnd type="none" w="sm" len="sm"/>
            <a:tailEnd type="none" w="sm" len="sm"/>
          </a:ln>
        </p:spPr>
      </p:pic>
      <p:sp>
        <p:nvSpPr>
          <p:cNvPr id="556" name="Google Shape;556;p70"/>
          <p:cNvSpPr/>
          <p:nvPr/>
        </p:nvSpPr>
        <p:spPr>
          <a:xfrm>
            <a:off x="4668228" y="2743677"/>
            <a:ext cx="223812" cy="200691"/>
          </a:xfrm>
          <a:prstGeom prst="ellipse">
            <a:avLst/>
          </a:prstGeom>
          <a:noFill/>
          <a:ln w="952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71"/>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71"/>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Digital Mockup - resource center</a:t>
            </a:r>
            <a:endParaRPr sz="2800">
              <a:solidFill>
                <a:srgbClr val="FFFFFF"/>
              </a:solidFill>
              <a:latin typeface="Julius Sans One"/>
              <a:ea typeface="Julius Sans One"/>
              <a:cs typeface="Julius Sans One"/>
              <a:sym typeface="Julius Sans One"/>
            </a:endParaRPr>
          </a:p>
        </p:txBody>
      </p:sp>
      <p:pic>
        <p:nvPicPr>
          <p:cNvPr id="563" name="Google Shape;563;p71"/>
          <p:cNvPicPr preferRelativeResize="0"/>
          <p:nvPr/>
        </p:nvPicPr>
        <p:blipFill>
          <a:blip r:embed="rId3">
            <a:alphaModFix/>
          </a:blip>
          <a:stretch>
            <a:fillRect/>
          </a:stretch>
        </p:blipFill>
        <p:spPr>
          <a:xfrm>
            <a:off x="1632900" y="1208700"/>
            <a:ext cx="5883325" cy="3559784"/>
          </a:xfrm>
          <a:prstGeom prst="rect">
            <a:avLst/>
          </a:prstGeom>
          <a:noFill/>
          <a:ln w="25400" cap="flat" cmpd="sng">
            <a:solidFill>
              <a:srgbClr val="D9D9D9"/>
            </a:solidFill>
            <a:prstDash val="solid"/>
            <a:miter lim="8000"/>
            <a:headEnd type="none" w="sm" len="sm"/>
            <a:tailEnd type="none" w="sm" len="sm"/>
          </a:ln>
        </p:spPr>
      </p:pic>
      <p:sp>
        <p:nvSpPr>
          <p:cNvPr id="564" name="Google Shape;564;p71"/>
          <p:cNvSpPr/>
          <p:nvPr/>
        </p:nvSpPr>
        <p:spPr>
          <a:xfrm>
            <a:off x="4808650" y="2729825"/>
            <a:ext cx="228300" cy="219600"/>
          </a:xfrm>
          <a:prstGeom prst="ellipse">
            <a:avLst/>
          </a:prstGeom>
          <a:noFill/>
          <a:ln w="952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8"/>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Task 1: Personalization</a:t>
            </a:r>
            <a:endParaRPr sz="2800">
              <a:solidFill>
                <a:srgbClr val="FFFFFF"/>
              </a:solidFill>
              <a:latin typeface="Julius Sans One"/>
              <a:ea typeface="Julius Sans One"/>
              <a:cs typeface="Julius Sans One"/>
              <a:sym typeface="Julius Sans One"/>
            </a:endParaRPr>
          </a:p>
        </p:txBody>
      </p:sp>
      <p:pic>
        <p:nvPicPr>
          <p:cNvPr id="97" name="Google Shape;97;p18"/>
          <p:cNvPicPr preferRelativeResize="0"/>
          <p:nvPr/>
        </p:nvPicPr>
        <p:blipFill>
          <a:blip r:embed="rId3">
            <a:alphaModFix/>
          </a:blip>
          <a:stretch>
            <a:fillRect/>
          </a:stretch>
        </p:blipFill>
        <p:spPr>
          <a:xfrm>
            <a:off x="356975" y="1261700"/>
            <a:ext cx="3525726" cy="3208551"/>
          </a:xfrm>
          <a:prstGeom prst="rect">
            <a:avLst/>
          </a:prstGeom>
          <a:noFill/>
          <a:ln>
            <a:noFill/>
          </a:ln>
        </p:spPr>
      </p:pic>
      <p:pic>
        <p:nvPicPr>
          <p:cNvPr id="98" name="Google Shape;98;p18"/>
          <p:cNvPicPr preferRelativeResize="0"/>
          <p:nvPr/>
        </p:nvPicPr>
        <p:blipFill rotWithShape="1">
          <a:blip r:embed="rId4">
            <a:alphaModFix/>
          </a:blip>
          <a:srcRect l="3883"/>
          <a:stretch/>
        </p:blipFill>
        <p:spPr>
          <a:xfrm>
            <a:off x="255825" y="1239950"/>
            <a:ext cx="3724275" cy="3208549"/>
          </a:xfrm>
          <a:prstGeom prst="rect">
            <a:avLst/>
          </a:prstGeom>
          <a:noFill/>
          <a:ln>
            <a:noFill/>
          </a:ln>
        </p:spPr>
      </p:pic>
      <p:pic>
        <p:nvPicPr>
          <p:cNvPr id="99" name="Google Shape;99;p18"/>
          <p:cNvPicPr preferRelativeResize="0"/>
          <p:nvPr/>
        </p:nvPicPr>
        <p:blipFill>
          <a:blip r:embed="rId5">
            <a:alphaModFix/>
          </a:blip>
          <a:stretch>
            <a:fillRect/>
          </a:stretch>
        </p:blipFill>
        <p:spPr>
          <a:xfrm>
            <a:off x="4886100" y="1261700"/>
            <a:ext cx="4074338" cy="3208551"/>
          </a:xfrm>
          <a:prstGeom prst="rect">
            <a:avLst/>
          </a:prstGeom>
          <a:noFill/>
          <a:ln>
            <a:noFill/>
          </a:ln>
        </p:spPr>
      </p:pic>
      <p:sp>
        <p:nvSpPr>
          <p:cNvPr id="100" name="Google Shape;100;p18"/>
          <p:cNvSpPr/>
          <p:nvPr/>
        </p:nvSpPr>
        <p:spPr>
          <a:xfrm>
            <a:off x="2955957" y="2779407"/>
            <a:ext cx="244800" cy="2643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8"/>
          <p:cNvSpPr/>
          <p:nvPr/>
        </p:nvSpPr>
        <p:spPr>
          <a:xfrm>
            <a:off x="1167125" y="2679500"/>
            <a:ext cx="117000" cy="464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8"/>
          <p:cNvSpPr/>
          <p:nvPr/>
        </p:nvSpPr>
        <p:spPr>
          <a:xfrm>
            <a:off x="4079800" y="2585225"/>
            <a:ext cx="628200" cy="572700"/>
          </a:xfrm>
          <a:prstGeom prst="rightArrow">
            <a:avLst>
              <a:gd name="adj1" fmla="val 50000"/>
              <a:gd name="adj2" fmla="val 50000"/>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72"/>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72"/>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Digital Mockup - resource center</a:t>
            </a:r>
            <a:endParaRPr sz="2800">
              <a:solidFill>
                <a:srgbClr val="FFFFFF"/>
              </a:solidFill>
              <a:latin typeface="Julius Sans One"/>
              <a:ea typeface="Julius Sans One"/>
              <a:cs typeface="Julius Sans One"/>
              <a:sym typeface="Julius Sans One"/>
            </a:endParaRPr>
          </a:p>
        </p:txBody>
      </p:sp>
      <p:pic>
        <p:nvPicPr>
          <p:cNvPr id="571" name="Google Shape;571;p72"/>
          <p:cNvPicPr preferRelativeResize="0"/>
          <p:nvPr/>
        </p:nvPicPr>
        <p:blipFill>
          <a:blip r:embed="rId3">
            <a:alphaModFix/>
          </a:blip>
          <a:stretch>
            <a:fillRect/>
          </a:stretch>
        </p:blipFill>
        <p:spPr>
          <a:xfrm>
            <a:off x="1632900" y="1208700"/>
            <a:ext cx="5883325" cy="3538955"/>
          </a:xfrm>
          <a:prstGeom prst="rect">
            <a:avLst/>
          </a:prstGeom>
          <a:noFill/>
          <a:ln w="25400" cap="flat" cmpd="sng">
            <a:solidFill>
              <a:srgbClr val="D9D9D9"/>
            </a:solidFill>
            <a:prstDash val="solid"/>
            <a:miter lim="8000"/>
            <a:headEnd type="none" w="sm" len="sm"/>
            <a:tailEnd type="none" w="sm" len="sm"/>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73"/>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73"/>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Digital Mockup</a:t>
            </a:r>
            <a:endParaRPr sz="2800">
              <a:solidFill>
                <a:srgbClr val="FFFFFF"/>
              </a:solidFill>
              <a:latin typeface="Julius Sans One"/>
              <a:ea typeface="Julius Sans One"/>
              <a:cs typeface="Julius Sans One"/>
              <a:sym typeface="Julius Sans One"/>
            </a:endParaRPr>
          </a:p>
        </p:txBody>
      </p:sp>
      <p:sp>
        <p:nvSpPr>
          <p:cNvPr id="578" name="Google Shape;578;p73"/>
          <p:cNvSpPr txBox="1"/>
          <p:nvPr/>
        </p:nvSpPr>
        <p:spPr>
          <a:xfrm>
            <a:off x="910750" y="1374200"/>
            <a:ext cx="6856500" cy="18027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sz="1800">
                <a:solidFill>
                  <a:srgbClr val="434343"/>
                </a:solidFill>
                <a:latin typeface="Proxima Nova"/>
                <a:ea typeface="Proxima Nova"/>
                <a:cs typeface="Proxima Nova"/>
                <a:sym typeface="Proxima Nova"/>
              </a:rPr>
              <a:t>Task 1: Engaging with tailored content</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Customizing AI agent</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Learning from video assignment</a:t>
            </a:r>
            <a:endParaRPr sz="1800">
              <a:solidFill>
                <a:srgbClr val="434343"/>
              </a:solidFill>
              <a:latin typeface="Proxima Nova"/>
              <a:ea typeface="Proxima Nova"/>
              <a:cs typeface="Proxima Nova"/>
              <a:sym typeface="Proxima Nova"/>
            </a:endParaRPr>
          </a:p>
          <a:p>
            <a:pPr marL="0" lvl="0" indent="0" algn="l" rtl="0">
              <a:lnSpc>
                <a:spcPct val="150000"/>
              </a:lnSpc>
              <a:spcBef>
                <a:spcPts val="0"/>
              </a:spcBef>
              <a:spcAft>
                <a:spcPts val="0"/>
              </a:spcAft>
              <a:buClr>
                <a:srgbClr val="000000"/>
              </a:buClr>
              <a:buSzPts val="1100"/>
              <a:buFont typeface="Arial"/>
              <a:buNone/>
            </a:pPr>
            <a:endParaRPr sz="1800">
              <a:solidFill>
                <a:srgbClr val="434343"/>
              </a:solidFill>
              <a:latin typeface="Proxima Nova"/>
              <a:ea typeface="Proxima Nova"/>
              <a:cs typeface="Proxima Nova"/>
              <a:sym typeface="Proxima Nova"/>
            </a:endParaRPr>
          </a:p>
          <a:p>
            <a:pPr marL="0" lvl="0" indent="0" algn="l" rtl="0">
              <a:lnSpc>
                <a:spcPct val="150000"/>
              </a:lnSpc>
              <a:spcBef>
                <a:spcPts val="0"/>
              </a:spcBef>
              <a:spcAft>
                <a:spcPts val="0"/>
              </a:spcAft>
              <a:buClr>
                <a:srgbClr val="000000"/>
              </a:buClr>
              <a:buSzPts val="1100"/>
              <a:buFont typeface="Arial"/>
              <a:buNone/>
            </a:pPr>
            <a:r>
              <a:rPr lang="en" sz="1800">
                <a:solidFill>
                  <a:srgbClr val="434343"/>
                </a:solidFill>
                <a:latin typeface="Proxima Nova"/>
                <a:ea typeface="Proxima Nova"/>
                <a:cs typeface="Proxima Nova"/>
                <a:sym typeface="Proxima Nova"/>
              </a:rPr>
              <a:t>Task 2: Procuring answers to questions anonymously</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Sending an anonymous question to teacher</a:t>
            </a:r>
            <a:endParaRPr sz="1800">
              <a:solidFill>
                <a:srgbClr val="434343"/>
              </a:solidFill>
              <a:latin typeface="Proxima Nova"/>
              <a:ea typeface="Proxima Nova"/>
              <a:cs typeface="Proxima Nova"/>
              <a:sym typeface="Proxima Nova"/>
            </a:endParaRPr>
          </a:p>
          <a:p>
            <a:pPr marL="914400" lvl="0" indent="-342900" algn="l" rtl="0">
              <a:lnSpc>
                <a:spcPct val="150000"/>
              </a:lnSpc>
              <a:spcBef>
                <a:spcPts val="0"/>
              </a:spcBef>
              <a:spcAft>
                <a:spcPts val="0"/>
              </a:spcAft>
              <a:buClr>
                <a:srgbClr val="3E9E83"/>
              </a:buClr>
              <a:buSzPts val="1800"/>
              <a:buFont typeface="Proxima Nova"/>
              <a:buChar char="●"/>
            </a:pPr>
            <a:r>
              <a:rPr lang="en" sz="1800">
                <a:solidFill>
                  <a:srgbClr val="3E9E83"/>
                </a:solidFill>
                <a:latin typeface="Proxima Nova"/>
                <a:ea typeface="Proxima Nova"/>
                <a:cs typeface="Proxima Nova"/>
                <a:sym typeface="Proxima Nova"/>
              </a:rPr>
              <a:t>Finding information through reliable resources</a:t>
            </a:r>
            <a:endParaRPr sz="1800">
              <a:solidFill>
                <a:srgbClr val="3E9E83"/>
              </a:solidFill>
              <a:latin typeface="Proxima Nova"/>
              <a:ea typeface="Proxima Nova"/>
              <a:cs typeface="Proxima Nova"/>
              <a:sym typeface="Proxima Nova"/>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74"/>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74"/>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Summary</a:t>
            </a:r>
            <a:endParaRPr sz="2800">
              <a:solidFill>
                <a:srgbClr val="FFFFFF"/>
              </a:solidFill>
              <a:latin typeface="Julius Sans One"/>
              <a:ea typeface="Julius Sans One"/>
              <a:cs typeface="Julius Sans One"/>
              <a:sym typeface="Julius Sans One"/>
            </a:endParaRPr>
          </a:p>
        </p:txBody>
      </p:sp>
      <p:sp>
        <p:nvSpPr>
          <p:cNvPr id="585" name="Google Shape;585;p74"/>
          <p:cNvSpPr txBox="1"/>
          <p:nvPr/>
        </p:nvSpPr>
        <p:spPr>
          <a:xfrm>
            <a:off x="910750" y="1374200"/>
            <a:ext cx="7244400" cy="31302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Don’t sacrifice usability for something cute or cool (sometimes simple icons can’t communicate what you intend!)</a:t>
            </a:r>
            <a:endParaRPr sz="1800">
              <a:solidFill>
                <a:srgbClr val="434343"/>
              </a:solidFill>
              <a:latin typeface="Proxima Nova"/>
              <a:ea typeface="Proxima Nova"/>
              <a:cs typeface="Proxima Nova"/>
              <a:sym typeface="Proxima Nova"/>
            </a:endParaRPr>
          </a:p>
          <a:p>
            <a:pPr marL="457200" lvl="0" indent="-342900" algn="l" rtl="0">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Performing multiple usability tests can help nail down fundamentally confusing parts of your design</a:t>
            </a:r>
            <a:endParaRPr sz="1800">
              <a:solidFill>
                <a:srgbClr val="434343"/>
              </a:solidFill>
              <a:latin typeface="Proxima Nova"/>
              <a:ea typeface="Proxima Nova"/>
              <a:cs typeface="Proxima Nova"/>
              <a:sym typeface="Proxima Nova"/>
            </a:endParaRPr>
          </a:p>
          <a:p>
            <a:pPr marL="457200" lvl="0" indent="-342900" algn="l" rtl="0">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It is important to consider the order in which tasks are presented to optimize the user experience</a:t>
            </a:r>
            <a:endParaRPr sz="1800">
              <a:solidFill>
                <a:srgbClr val="434343"/>
              </a:solidFill>
              <a:latin typeface="Proxima Nova"/>
              <a:ea typeface="Proxima Nova"/>
              <a:cs typeface="Proxima Nova"/>
              <a:sym typeface="Proxima Nova"/>
            </a:endParaRPr>
          </a:p>
          <a:p>
            <a:pPr marL="0" lvl="0" indent="0" algn="l" rtl="0">
              <a:lnSpc>
                <a:spcPct val="150000"/>
              </a:lnSpc>
              <a:spcBef>
                <a:spcPts val="0"/>
              </a:spcBef>
              <a:spcAft>
                <a:spcPts val="0"/>
              </a:spcAft>
              <a:buNone/>
            </a:pPr>
            <a:endParaRPr sz="1800">
              <a:latin typeface="Proxima Nova"/>
              <a:ea typeface="Proxima Nova"/>
              <a:cs typeface="Proxima Nova"/>
              <a:sym typeface="Proxima Nova"/>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75"/>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75"/>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FFFFFF"/>
              </a:solidFill>
              <a:latin typeface="Julius Sans One"/>
              <a:ea typeface="Julius Sans One"/>
              <a:cs typeface="Julius Sans One"/>
              <a:sym typeface="Julius Sans One"/>
            </a:endParaRPr>
          </a:p>
        </p:txBody>
      </p:sp>
      <p:sp>
        <p:nvSpPr>
          <p:cNvPr id="592" name="Google Shape;592;p75"/>
          <p:cNvSpPr txBox="1"/>
          <p:nvPr/>
        </p:nvSpPr>
        <p:spPr>
          <a:xfrm>
            <a:off x="3359250" y="2210850"/>
            <a:ext cx="2425500" cy="721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3600">
                <a:solidFill>
                  <a:srgbClr val="434343"/>
                </a:solidFill>
                <a:latin typeface="Proxima Nova"/>
                <a:ea typeface="Proxima Nova"/>
                <a:cs typeface="Proxima Nova"/>
                <a:sym typeface="Proxima Nova"/>
              </a:rPr>
              <a:t>Thank you!</a:t>
            </a:r>
            <a:endParaRPr sz="3600">
              <a:solidFill>
                <a:srgbClr val="434343"/>
              </a:solidFill>
              <a:latin typeface="Proxima Nova"/>
              <a:ea typeface="Proxima Nova"/>
              <a:cs typeface="Proxima Nova"/>
              <a:sym typeface="Proxima Nov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9"/>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9"/>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Task 1: Personalization</a:t>
            </a:r>
            <a:endParaRPr sz="2800">
              <a:solidFill>
                <a:srgbClr val="FFFFFF"/>
              </a:solidFill>
              <a:latin typeface="Julius Sans One"/>
              <a:ea typeface="Julius Sans One"/>
              <a:cs typeface="Julius Sans One"/>
              <a:sym typeface="Julius Sans One"/>
            </a:endParaRPr>
          </a:p>
        </p:txBody>
      </p:sp>
      <p:pic>
        <p:nvPicPr>
          <p:cNvPr id="109" name="Google Shape;109;p19"/>
          <p:cNvPicPr preferRelativeResize="0"/>
          <p:nvPr/>
        </p:nvPicPr>
        <p:blipFill>
          <a:blip r:embed="rId3">
            <a:alphaModFix/>
          </a:blip>
          <a:stretch>
            <a:fillRect/>
          </a:stretch>
        </p:blipFill>
        <p:spPr>
          <a:xfrm>
            <a:off x="356975" y="1261700"/>
            <a:ext cx="3525726" cy="3208551"/>
          </a:xfrm>
          <a:prstGeom prst="rect">
            <a:avLst/>
          </a:prstGeom>
          <a:noFill/>
          <a:ln>
            <a:noFill/>
          </a:ln>
        </p:spPr>
      </p:pic>
      <p:sp>
        <p:nvSpPr>
          <p:cNvPr id="110" name="Google Shape;110;p19"/>
          <p:cNvSpPr/>
          <p:nvPr/>
        </p:nvSpPr>
        <p:spPr>
          <a:xfrm>
            <a:off x="931610" y="3073400"/>
            <a:ext cx="778500" cy="2643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9"/>
          <p:cNvSpPr/>
          <p:nvPr/>
        </p:nvSpPr>
        <p:spPr>
          <a:xfrm>
            <a:off x="4079800" y="2585225"/>
            <a:ext cx="628200" cy="572700"/>
          </a:xfrm>
          <a:prstGeom prst="rightArrow">
            <a:avLst>
              <a:gd name="adj1" fmla="val 50000"/>
              <a:gd name="adj2" fmla="val 50000"/>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2" name="Google Shape;112;p19"/>
          <p:cNvPicPr preferRelativeResize="0"/>
          <p:nvPr/>
        </p:nvPicPr>
        <p:blipFill>
          <a:blip r:embed="rId4">
            <a:alphaModFix/>
          </a:blip>
          <a:stretch>
            <a:fillRect/>
          </a:stretch>
        </p:blipFill>
        <p:spPr>
          <a:xfrm>
            <a:off x="4840700" y="1261700"/>
            <a:ext cx="3827752" cy="32085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0"/>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0"/>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Task 1: Personalization</a:t>
            </a:r>
            <a:endParaRPr sz="2800">
              <a:solidFill>
                <a:srgbClr val="FFFFFF"/>
              </a:solidFill>
              <a:latin typeface="Julius Sans One"/>
              <a:ea typeface="Julius Sans One"/>
              <a:cs typeface="Julius Sans One"/>
              <a:sym typeface="Julius Sans One"/>
            </a:endParaRPr>
          </a:p>
        </p:txBody>
      </p:sp>
      <p:pic>
        <p:nvPicPr>
          <p:cNvPr id="119" name="Google Shape;119;p20"/>
          <p:cNvPicPr preferRelativeResize="0"/>
          <p:nvPr/>
        </p:nvPicPr>
        <p:blipFill>
          <a:blip r:embed="rId3">
            <a:alphaModFix/>
          </a:blip>
          <a:stretch>
            <a:fillRect/>
          </a:stretch>
        </p:blipFill>
        <p:spPr>
          <a:xfrm>
            <a:off x="356975" y="1261700"/>
            <a:ext cx="3525726" cy="3208551"/>
          </a:xfrm>
          <a:prstGeom prst="rect">
            <a:avLst/>
          </a:prstGeom>
          <a:noFill/>
          <a:ln>
            <a:noFill/>
          </a:ln>
        </p:spPr>
      </p:pic>
      <p:sp>
        <p:nvSpPr>
          <p:cNvPr id="120" name="Google Shape;120;p20"/>
          <p:cNvSpPr/>
          <p:nvPr/>
        </p:nvSpPr>
        <p:spPr>
          <a:xfrm>
            <a:off x="931610" y="3073400"/>
            <a:ext cx="778500" cy="2643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0"/>
          <p:cNvSpPr/>
          <p:nvPr/>
        </p:nvSpPr>
        <p:spPr>
          <a:xfrm>
            <a:off x="4079800" y="2585225"/>
            <a:ext cx="628200" cy="572700"/>
          </a:xfrm>
          <a:prstGeom prst="rightArrow">
            <a:avLst>
              <a:gd name="adj1" fmla="val 50000"/>
              <a:gd name="adj2" fmla="val 50000"/>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2" name="Google Shape;122;p20"/>
          <p:cNvPicPr preferRelativeResize="0"/>
          <p:nvPr/>
        </p:nvPicPr>
        <p:blipFill>
          <a:blip r:embed="rId4">
            <a:alphaModFix/>
          </a:blip>
          <a:stretch>
            <a:fillRect/>
          </a:stretch>
        </p:blipFill>
        <p:spPr>
          <a:xfrm>
            <a:off x="138638" y="1267300"/>
            <a:ext cx="3827752" cy="3208551"/>
          </a:xfrm>
          <a:prstGeom prst="rect">
            <a:avLst/>
          </a:prstGeom>
          <a:noFill/>
          <a:ln>
            <a:noFill/>
          </a:ln>
        </p:spPr>
      </p:pic>
      <p:pic>
        <p:nvPicPr>
          <p:cNvPr id="123" name="Google Shape;123;p20"/>
          <p:cNvPicPr preferRelativeResize="0"/>
          <p:nvPr/>
        </p:nvPicPr>
        <p:blipFill>
          <a:blip r:embed="rId5">
            <a:alphaModFix/>
          </a:blip>
          <a:stretch>
            <a:fillRect/>
          </a:stretch>
        </p:blipFill>
        <p:spPr>
          <a:xfrm>
            <a:off x="4842350" y="1268266"/>
            <a:ext cx="3827751" cy="320198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1"/>
          <p:cNvSpPr/>
          <p:nvPr/>
        </p:nvSpPr>
        <p:spPr>
          <a:xfrm>
            <a:off x="-6900" y="0"/>
            <a:ext cx="9157800" cy="808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1"/>
          <p:cNvSpPr txBox="1"/>
          <p:nvPr/>
        </p:nvSpPr>
        <p:spPr>
          <a:xfrm>
            <a:off x="311700" y="1179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Julius Sans One"/>
                <a:ea typeface="Julius Sans One"/>
                <a:cs typeface="Julius Sans One"/>
                <a:sym typeface="Julius Sans One"/>
              </a:rPr>
              <a:t>Task 1: Personalization</a:t>
            </a:r>
            <a:endParaRPr sz="2800">
              <a:solidFill>
                <a:srgbClr val="FFFFFF"/>
              </a:solidFill>
              <a:latin typeface="Julius Sans One"/>
              <a:ea typeface="Julius Sans One"/>
              <a:cs typeface="Julius Sans One"/>
              <a:sym typeface="Julius Sans One"/>
            </a:endParaRPr>
          </a:p>
        </p:txBody>
      </p:sp>
      <p:pic>
        <p:nvPicPr>
          <p:cNvPr id="130" name="Google Shape;130;p21"/>
          <p:cNvPicPr preferRelativeResize="0"/>
          <p:nvPr/>
        </p:nvPicPr>
        <p:blipFill>
          <a:blip r:embed="rId3">
            <a:alphaModFix/>
          </a:blip>
          <a:stretch>
            <a:fillRect/>
          </a:stretch>
        </p:blipFill>
        <p:spPr>
          <a:xfrm>
            <a:off x="356975" y="1261700"/>
            <a:ext cx="3525726" cy="3208551"/>
          </a:xfrm>
          <a:prstGeom prst="rect">
            <a:avLst/>
          </a:prstGeom>
          <a:noFill/>
          <a:ln>
            <a:noFill/>
          </a:ln>
        </p:spPr>
      </p:pic>
      <p:sp>
        <p:nvSpPr>
          <p:cNvPr id="131" name="Google Shape;131;p21"/>
          <p:cNvSpPr/>
          <p:nvPr/>
        </p:nvSpPr>
        <p:spPr>
          <a:xfrm>
            <a:off x="931610" y="3073400"/>
            <a:ext cx="778500" cy="2643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1"/>
          <p:cNvSpPr/>
          <p:nvPr/>
        </p:nvSpPr>
        <p:spPr>
          <a:xfrm>
            <a:off x="4079800" y="2585225"/>
            <a:ext cx="628200" cy="572700"/>
          </a:xfrm>
          <a:prstGeom prst="rightArrow">
            <a:avLst>
              <a:gd name="adj1" fmla="val 50000"/>
              <a:gd name="adj2" fmla="val 50000"/>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3" name="Google Shape;133;p21"/>
          <p:cNvPicPr preferRelativeResize="0"/>
          <p:nvPr/>
        </p:nvPicPr>
        <p:blipFill>
          <a:blip r:embed="rId4">
            <a:alphaModFix/>
          </a:blip>
          <a:stretch>
            <a:fillRect/>
          </a:stretch>
        </p:blipFill>
        <p:spPr>
          <a:xfrm>
            <a:off x="138638" y="1267300"/>
            <a:ext cx="3827752" cy="3208551"/>
          </a:xfrm>
          <a:prstGeom prst="rect">
            <a:avLst/>
          </a:prstGeom>
          <a:noFill/>
          <a:ln>
            <a:noFill/>
          </a:ln>
        </p:spPr>
      </p:pic>
      <p:pic>
        <p:nvPicPr>
          <p:cNvPr id="134" name="Google Shape;134;p21"/>
          <p:cNvPicPr preferRelativeResize="0"/>
          <p:nvPr/>
        </p:nvPicPr>
        <p:blipFill>
          <a:blip r:embed="rId5">
            <a:alphaModFix/>
          </a:blip>
          <a:stretch>
            <a:fillRect/>
          </a:stretch>
        </p:blipFill>
        <p:spPr>
          <a:xfrm>
            <a:off x="138650" y="1270579"/>
            <a:ext cx="3827751" cy="3201983"/>
          </a:xfrm>
          <a:prstGeom prst="rect">
            <a:avLst/>
          </a:prstGeom>
          <a:noFill/>
          <a:ln>
            <a:noFill/>
          </a:ln>
        </p:spPr>
      </p:pic>
      <p:pic>
        <p:nvPicPr>
          <p:cNvPr id="135" name="Google Shape;135;p21"/>
          <p:cNvPicPr preferRelativeResize="0"/>
          <p:nvPr/>
        </p:nvPicPr>
        <p:blipFill>
          <a:blip r:embed="rId6">
            <a:alphaModFix/>
          </a:blip>
          <a:stretch>
            <a:fillRect/>
          </a:stretch>
        </p:blipFill>
        <p:spPr>
          <a:xfrm>
            <a:off x="4905100" y="1233916"/>
            <a:ext cx="3827751" cy="3241934"/>
          </a:xfrm>
          <a:prstGeom prst="rect">
            <a:avLst/>
          </a:prstGeom>
          <a:noFill/>
          <a:ln>
            <a:noFill/>
          </a:ln>
        </p:spPr>
      </p:pic>
      <p:sp>
        <p:nvSpPr>
          <p:cNvPr id="136" name="Google Shape;136;p21"/>
          <p:cNvSpPr/>
          <p:nvPr/>
        </p:nvSpPr>
        <p:spPr>
          <a:xfrm>
            <a:off x="1292900" y="3005525"/>
            <a:ext cx="188700" cy="1797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1"/>
          <p:cNvSpPr/>
          <p:nvPr/>
        </p:nvSpPr>
        <p:spPr>
          <a:xfrm>
            <a:off x="543175" y="1609500"/>
            <a:ext cx="388500" cy="1797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1059</Words>
  <Application>Microsoft Office PowerPoint</Application>
  <PresentationFormat>On-screen Show (16:9)</PresentationFormat>
  <Paragraphs>205</Paragraphs>
  <Slides>63</Slides>
  <Notes>63</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63</vt:i4>
      </vt:variant>
    </vt:vector>
  </HeadingPairs>
  <TitlesOfParts>
    <vt:vector size="67" baseType="lpstr">
      <vt:lpstr>Arial</vt:lpstr>
      <vt:lpstr>Julius Sans One</vt:lpstr>
      <vt:lpstr>Proxima Nova</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James A. Fogarty</cp:lastModifiedBy>
  <cp:revision>2</cp:revision>
  <dcterms:modified xsi:type="dcterms:W3CDTF">2019-12-24T00:36:27Z</dcterms:modified>
</cp:coreProperties>
</file>