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03" r:id="rId3"/>
    <p:sldId id="329" r:id="rId4"/>
    <p:sldId id="309" r:id="rId5"/>
    <p:sldId id="318" r:id="rId6"/>
    <p:sldId id="320" r:id="rId7"/>
    <p:sldId id="325" r:id="rId8"/>
    <p:sldId id="322" r:id="rId9"/>
    <p:sldId id="327" r:id="rId10"/>
    <p:sldId id="328" r:id="rId11"/>
    <p:sldId id="323" r:id="rId12"/>
    <p:sldId id="330" r:id="rId13"/>
    <p:sldId id="312" r:id="rId14"/>
    <p:sldId id="313" r:id="rId15"/>
    <p:sldId id="314" r:id="rId16"/>
    <p:sldId id="315" r:id="rId17"/>
    <p:sldId id="316" r:id="rId18"/>
    <p:sldId id="317" r:id="rId19"/>
    <p:sldId id="333" r:id="rId20"/>
    <p:sldId id="297" r:id="rId21"/>
    <p:sldId id="305" r:id="rId22"/>
    <p:sldId id="306" r:id="rId23"/>
    <p:sldId id="308" r:id="rId24"/>
    <p:sldId id="307" r:id="rId25"/>
    <p:sldId id="268" r:id="rId26"/>
    <p:sldId id="33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62"/>
    <a:srgbClr val="B4004E"/>
    <a:srgbClr val="FF378D"/>
    <a:srgbClr val="00828F"/>
    <a:srgbClr val="59347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82" y="-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11-30T03:21:29.972"/>
    </inkml:context>
    <inkml:brush xml:id="br0">
      <inkml:brushProperty name="width" value="0.09505" units="cm"/>
      <inkml:brushProperty name="height" value="0.1901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5738 4311 6144,'-6'-5'2368,"1"5"-1280,-1 0-992,0 5 480,6-5-160,0 6 0,-6-6-96,6 6 32,0 0-192,6 5-96,0 1 32,5 5-64,7-5-32,-7 5 32,1 0-32,-7 1 0,7-7 0,-6 1 0,-1-6 0,1-6 0,-6 6 0,6-6 64,-6 0 32,0 5-128,5-5 32,-5 0-64,0-5 0,0 5 64,0-6 64,0 6-96,0-6 0,0-6 32,-5 7 64,-1-7-32,6 0-32,-6 7 32,1-7 32,-1 1-96,0-1 0,-5 0-32,5 1 0,6 5 192,-6 0 64,0-5 0,6 11-32,0 0-192,0 0 32,0 0 0,6 0 0,-6 11 0,6-5 64,0 6-32,5-7-32,-5 1-64,0 6 32,-1 5 32,1-5 64,0-1-96,-1-5 0,-5 6 32,6-12 64,-6 5-32,6-5 64,-6 0-128,0 0-64,0-5 128,0-1 32,0 6-96,0-12 32,0 1 0,0 5 0,0-6 0,0 1 0,-6-1 64,6 6 32,0 1-128,0-1-32,0 0 96,0-5 32,-6-7 0,6 12-64,0 1-64,0-7-32,0 6 128,6 6-32,-6 6 0,0 0-64,6 0-32,-6 5 64,6-5 0,-1 0 96,-5 5 96,6 1-64,0-1-64,0 1 0,-6 0-32,5-1 0,1 1 64,-6-1-96,6-5 0,-6 0-32,6-6 0,-6 6 0,0-6 0,0-6 64,0 6 64,0-6-32,0 0-32,0 0 32,5 1-32,-5-1-96,0 0 64,0 0 32,0 1 0,0-1 0,6-6 64,-6 6-96,0 1 0,0-1 96,0 6 32,6-6-128,-6 6 32,0 0 0,0 0 64,0 0-192,6 6 32,-6-6 32,5 6 32,-5-1 96,6-5 96,-6 6-64,-6-6 0,1 12-32,-1-6-64,0-1-128,6 1-64,-6 0 160,6 0 160,-5-6-224,5 5 32,0 1 0,0-6 96,0-6 0,0 6-32,0 0 32,0-5-32,0-1 0,5 0 0,1 0-96,0 1 64,5-1 32,-5-6 64,-6 6-96,6 1 0,-1-1 32,1 0 0,0 0 0,0-5 64,-1 11-96,-5-6 0,6-6 32,-6 7 0,6-1 192,-6 0 128,6-6-160,-6 7-32,5-1-64,-5 6-64,0 0 96,6 0 0,0 0-32,-6 6-64,0-1 32,6-5-32,-6 6 0,0-6 64,0 6-96,0-6 0,0 6 96,0-6 32,0 0-128,0 6-32,0-6 32,0 0 64,0 0-64,0 0 0,0 0 32,0 0 0,0 0 0,0 0 0,0 0 0,0 0 64,0 0-32,0 0-32,0 0 32,0 5-32,0-5 0,0 0 64,0 0-96,0 6 0,0-6 32,-6 0 0,6 0 0,0 6 64,-6-6-448,0 6-224,1-6-3136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9789B-6352-4084-8CCD-F724F8A10605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801FE-2B6F-47AE-9E96-E37DFE1B7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83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603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111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3276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202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858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643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80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6954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789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295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86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649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488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850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852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886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2582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B1BEA-26D9-4880-A2D4-BEAB032E8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11AA44-CFA2-4371-BD73-A15333533C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E95FB-463C-4DEE-8749-7B24F72A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541A-4101-4451-B13B-E6408E39601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D37A1-1AD1-47E6-8562-B3B8CA39F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49859-C00D-4168-9554-55D50D93E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8945-3B10-40E4-B867-5A724C86E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4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83B13-7869-4737-9F2E-AB711A9D1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60BDAC-1A96-40EB-8A17-C3B982745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86E57-9565-451E-8B8D-CAB39AA1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541A-4101-4451-B13B-E6408E39601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FF358-B64F-43D1-9D91-C156F602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B7692-8BF0-42FA-A90C-55F9680F8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8945-3B10-40E4-B867-5A724C86E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65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2112BF-1C95-4FA2-B01D-AF58797AD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94E7CE-ACDD-46F9-BACB-CF85AA5F9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7DE24-12AB-4DB3-B901-EB61F2F0D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541A-4101-4451-B13B-E6408E39601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AE34F-2944-44E4-ACF8-58A891B7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CD46F-0DD4-4992-96A4-8AAC2412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8945-3B10-40E4-B867-5A724C86E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12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311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CC7C4-5CB7-4DBE-AB10-F4C08CA13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501B4-8398-49F2-8077-0D901D6D5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86637-0779-457B-832F-BD1F7BAE0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541A-4101-4451-B13B-E6408E39601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63EFE-6073-4568-BB85-AEFC9244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2E9F2-BD8F-4B2E-960F-24904112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8945-3B10-40E4-B867-5A724C86E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1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8BD5E-EECF-45DF-8BA5-8669588A3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EB8D4-FD68-48AA-91E0-303134755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BC859-95B2-442A-A701-BD2F96450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541A-4101-4451-B13B-E6408E39601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1E988-01F5-4780-8F02-F5B090EDB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D5079-2F80-4653-927D-B5E1EEECE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8945-3B10-40E4-B867-5A724C86E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0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D2FA-C4F8-4D5E-ACEB-8C9A72AF8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A3376-3EAC-4035-8B2E-2BD2208A3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40EE1-B5CF-4E4C-A66B-65EDF8B8C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84ADF8-D638-4231-8A24-FB2A05948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541A-4101-4451-B13B-E6408E39601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6AF59-C78D-4561-A8E7-FE406144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8D3DC-9D39-4980-AC86-318124F6A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8945-3B10-40E4-B867-5A724C86E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5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6ED96-D15C-4E42-902B-600EC333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EE470-77B5-4CB6-B5EC-1CB754B80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BBCE-D964-40BF-9114-630F1DACC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17D5BB-4E6F-4E63-BB14-E6B2442B7E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EE2915-5229-4D07-893F-C28DE0D74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D2BD42-6527-4E7D-88ED-35846F93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541A-4101-4451-B13B-E6408E39601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181E1A-8122-4428-8899-CCC2CC64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7A557-D274-4413-B64E-DE74BBDC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8945-3B10-40E4-B867-5A724C86E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3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C6B34-16F6-4B50-82C6-BEE751D40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B06358-D7FF-4C0B-9006-A3B8B9985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541A-4101-4451-B13B-E6408E39601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0D651-78AC-4AFC-BE06-513063568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E6BE6-572B-44E1-848F-16B03D54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8945-3B10-40E4-B867-5A724C86E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9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C73EC8-0073-4F8F-8B7F-97FF9DD0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541A-4101-4451-B13B-E6408E39601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67B2-2D24-4641-84FF-DE2307CE8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6875C-EB25-426D-8214-845D6767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8945-3B10-40E4-B867-5A724C86E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E624B-0902-4AA7-889D-EADB868E1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201FF-0419-4B71-9599-D1017E9B8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09E84-F3B6-497F-8EA2-CEE9148FE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7C891B-2878-4467-A741-397FF449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541A-4101-4451-B13B-E6408E39601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1DFB9-7D5C-4693-BC46-E791EFDE8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381CF-30A4-4CB2-A937-05510126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8945-3B10-40E4-B867-5A724C86E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7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A1734-5AEA-4852-B369-481B2482D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F8A4-7A80-4A74-ADFC-26B88DEE4A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5C27F-8696-4B0D-81CA-4E5AF22A9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7EEA6-21F1-43CA-BC40-1C9D5531B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541A-4101-4451-B13B-E6408E39601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308E7-3AF9-422F-BE98-19B34B48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67689-DCC5-43B7-AB94-660B7B13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8945-3B10-40E4-B867-5A724C86E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95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762EFC-8711-475A-A99B-47F78BA5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26EDA-47D9-4452-8498-E2B006A25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339A1-03DE-4F4A-B968-6E69502974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A541A-4101-4451-B13B-E6408E39601E}" type="datetimeFigureOut">
              <a:rPr lang="en-US" smtClean="0"/>
              <a:t>11/30/2017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8A806-1D71-4EB1-9449-9CB35A691D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F23F9-6529-419A-B833-4212411EE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78945-3B10-40E4-B867-5A724C86E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4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25BBE6-BAAD-4E2C-BB76-A4705D78F6F8}"/>
              </a:ext>
            </a:extLst>
          </p:cNvPr>
          <p:cNvSpPr/>
          <p:nvPr/>
        </p:nvSpPr>
        <p:spPr>
          <a:xfrm>
            <a:off x="-53219" y="-48380"/>
            <a:ext cx="12409714" cy="5157410"/>
          </a:xfrm>
          <a:prstGeom prst="rect">
            <a:avLst/>
          </a:prstGeom>
          <a:solidFill>
            <a:srgbClr val="00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662"/>
              </a:solidFill>
            </a:endParaRPr>
          </a:p>
        </p:txBody>
      </p:sp>
      <p:pic>
        <p:nvPicPr>
          <p:cNvPr id="6" name="Shape 56">
            <a:extLst>
              <a:ext uri="{FF2B5EF4-FFF2-40B4-BE49-F238E27FC236}">
                <a16:creationId xmlns:a16="http://schemas.microsoft.com/office/drawing/2014/main" id="{ACBD2114-1E79-43D1-8630-AF534691CDB0}"/>
              </a:ext>
            </a:extLst>
          </p:cNvPr>
          <p:cNvPicPr preferRelativeResize="0"/>
          <p:nvPr/>
        </p:nvPicPr>
        <p:blipFill rotWithShape="1">
          <a:blip r:embed="rId2">
            <a:extLst/>
          </a:blip>
          <a:srcRect l="8038" r="7640" b="1"/>
          <a:stretch/>
        </p:blipFill>
        <p:spPr>
          <a:xfrm>
            <a:off x="4071844" y="833842"/>
            <a:ext cx="4048310" cy="3550440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919AEB2-393D-4217-9C18-9770F0717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3238" y="5631542"/>
            <a:ext cx="7305523" cy="164592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005662"/>
                </a:solidFill>
              </a:rPr>
              <a:t>Alex Vrhel	Diana Wang	</a:t>
            </a:r>
            <a:r>
              <a:rPr lang="en-US" sz="2000" dirty="0">
                <a:solidFill>
                  <a:srgbClr val="005662"/>
                </a:solidFill>
              </a:rPr>
              <a:t>Camille Birch	Michael Wang</a:t>
            </a:r>
          </a:p>
        </p:txBody>
      </p:sp>
    </p:spTree>
    <p:extLst>
      <p:ext uri="{BB962C8B-B14F-4D97-AF65-F5344CB8AC3E}">
        <p14:creationId xmlns:p14="http://schemas.microsoft.com/office/powerpoint/2010/main" val="1881290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Testing Results</a:t>
            </a:r>
            <a:endParaRPr lang="en" dirty="0">
              <a:solidFill>
                <a:srgbClr val="00566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ED4690-0258-472A-B73A-62B849334F61}"/>
              </a:ext>
            </a:extLst>
          </p:cNvPr>
          <p:cNvSpPr/>
          <p:nvPr/>
        </p:nvSpPr>
        <p:spPr>
          <a:xfrm>
            <a:off x="456581" y="687781"/>
            <a:ext cx="179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Critical Incidents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C695B7-0240-495C-A611-DD028ADF97A4}"/>
              </a:ext>
            </a:extLst>
          </p:cNvPr>
          <p:cNvSpPr/>
          <p:nvPr/>
        </p:nvSpPr>
        <p:spPr>
          <a:xfrm>
            <a:off x="1474429" y="1754339"/>
            <a:ext cx="3716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Unclear how to proceed through first task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869A0-7CF0-4CB9-B5D1-8ED91AB43727}"/>
              </a:ext>
            </a:extLst>
          </p:cNvPr>
          <p:cNvSpPr/>
          <p:nvPr/>
        </p:nvSpPr>
        <p:spPr>
          <a:xfrm>
            <a:off x="6509617" y="1754339"/>
            <a:ext cx="5909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Added 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Moved body part selection to post-run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DD747-3A0D-4D64-86C5-07D648D57EDE}"/>
              </a:ext>
            </a:extLst>
          </p:cNvPr>
          <p:cNvSpPr/>
          <p:nvPr/>
        </p:nvSpPr>
        <p:spPr>
          <a:xfrm>
            <a:off x="1474429" y="3392427"/>
            <a:ext cx="3716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Exercise suggestion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was disruptive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9C1D66-A8F9-4BB2-BF50-5095FDFE274D}"/>
              </a:ext>
            </a:extLst>
          </p:cNvPr>
          <p:cNvSpPr/>
          <p:nvPr/>
        </p:nvSpPr>
        <p:spPr>
          <a:xfrm>
            <a:off x="6582189" y="3352195"/>
            <a:ext cx="3857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Moved to post-run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Added tips to pre-run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33E5EE-F414-4CFF-8CDE-66B5BC96C31B}"/>
              </a:ext>
            </a:extLst>
          </p:cNvPr>
          <p:cNvSpPr/>
          <p:nvPr/>
        </p:nvSpPr>
        <p:spPr>
          <a:xfrm>
            <a:off x="1474429" y="5064685"/>
            <a:ext cx="3716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Missing data that </a:t>
            </a:r>
          </a:p>
          <a:p>
            <a:r>
              <a:rPr lang="en-US" sz="2400" dirty="0"/>
              <a:t>athletes wanted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91B8E5-992B-41DA-AF02-0E8C97FC8067}"/>
              </a:ext>
            </a:extLst>
          </p:cNvPr>
          <p:cNvSpPr/>
          <p:nvPr/>
        </p:nvSpPr>
        <p:spPr>
          <a:xfrm>
            <a:off x="6582188" y="5064686"/>
            <a:ext cx="4914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Added 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Added insights to summary page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2A6F8212-F14C-4CF4-BBFD-BEEDE49356C3}"/>
              </a:ext>
            </a:extLst>
          </p:cNvPr>
          <p:cNvSpPr/>
          <p:nvPr/>
        </p:nvSpPr>
        <p:spPr>
          <a:xfrm>
            <a:off x="5084777" y="1981395"/>
            <a:ext cx="769318" cy="2441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17DB3760-B964-45C5-B6F9-B8D734C27854}"/>
              </a:ext>
            </a:extLst>
          </p:cNvPr>
          <p:cNvSpPr/>
          <p:nvPr/>
        </p:nvSpPr>
        <p:spPr>
          <a:xfrm>
            <a:off x="5084777" y="3614597"/>
            <a:ext cx="769318" cy="2441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FC2CE4CE-F928-4861-B541-CB4F7F31CA4C}"/>
              </a:ext>
            </a:extLst>
          </p:cNvPr>
          <p:cNvSpPr/>
          <p:nvPr/>
        </p:nvSpPr>
        <p:spPr>
          <a:xfrm>
            <a:off x="5090783" y="5286855"/>
            <a:ext cx="769318" cy="244129"/>
          </a:xfrm>
          <a:prstGeom prst="rightArrow">
            <a:avLst/>
          </a:prstGeom>
          <a:solidFill>
            <a:srgbClr val="005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60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424228" cy="120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Testing Results</a:t>
            </a:r>
            <a:endParaRPr lang="en" dirty="0">
              <a:solidFill>
                <a:srgbClr val="00566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ED4690-0258-472A-B73A-62B849334F61}"/>
              </a:ext>
            </a:extLst>
          </p:cNvPr>
          <p:cNvSpPr/>
          <p:nvPr/>
        </p:nvSpPr>
        <p:spPr>
          <a:xfrm>
            <a:off x="456581" y="687781"/>
            <a:ext cx="203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Further Refinement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A6FCFD-E6F5-497A-B360-46797AF246E3}"/>
              </a:ext>
            </a:extLst>
          </p:cNvPr>
          <p:cNvSpPr/>
          <p:nvPr/>
        </p:nvSpPr>
        <p:spPr>
          <a:xfrm>
            <a:off x="3048000" y="259177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/>
              <a:t>Only support one body part per run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Use wearable ring device for pain input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1943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424228" cy="120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Final Paper Prototype</a:t>
            </a:r>
            <a:endParaRPr lang="en" dirty="0">
              <a:solidFill>
                <a:srgbClr val="005662"/>
              </a:solidFill>
            </a:endParaRPr>
          </a:p>
        </p:txBody>
      </p:sp>
      <p:pic>
        <p:nvPicPr>
          <p:cNvPr id="5" name="Picture 4" descr="https://lh4.googleusercontent.com/v7sNN-xs81F2tddhgxbjSJMxvCrA7Xl_WiuKJOXnhnHjjuBxcT_NaIfBtNBFdbnAWxw7zqwMGIcork8bhY7hs8y3Xk2-hJgtxozZH1-imwqPSQSaXSm5VoDbBgXak0Zeb1dTarOW">
            <a:extLst>
              <a:ext uri="{FF2B5EF4-FFF2-40B4-BE49-F238E27FC236}">
                <a16:creationId xmlns:a16="http://schemas.microsoft.com/office/drawing/2014/main" id="{F2EAD0D9-3D78-43F8-9824-E20860D2C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9" y="1429276"/>
            <a:ext cx="10692190" cy="381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659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742841" cy="860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Track a workout and related pain</a:t>
            </a:r>
            <a:endParaRPr lang="en" dirty="0">
              <a:solidFill>
                <a:srgbClr val="005662"/>
              </a:solidFill>
            </a:endParaRPr>
          </a:p>
        </p:txBody>
      </p:sp>
      <p:pic>
        <p:nvPicPr>
          <p:cNvPr id="27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05A91BCF-20DA-460D-921D-630A9D22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15" y="1364556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B4D7417-05AD-4ECF-93CB-F7919F73732B}"/>
              </a:ext>
            </a:extLst>
          </p:cNvPr>
          <p:cNvGrpSpPr/>
          <p:nvPr/>
        </p:nvGrpSpPr>
        <p:grpSpPr>
          <a:xfrm>
            <a:off x="164673" y="1364556"/>
            <a:ext cx="5086083" cy="5086083"/>
            <a:chOff x="123505" y="1023417"/>
            <a:chExt cx="3814562" cy="3814562"/>
          </a:xfrm>
        </p:grpSpPr>
        <p:pic>
          <p:nvPicPr>
            <p:cNvPr id="1026" name="Picture 2" descr="https://lh4.googleusercontent.com/y_ghpmAcmsuDcOZilfevMtpIl9WLaIzEEaMCjW7ilABTmziT_3fHqQ_ATPvTTojXPoYdUFit8HsTT8QXseKFhEeldG831uxGr_Rdgt2gKFojJKeQ9WnMHHeGTuofka0U7-OIE8Lgeak">
              <a:extLst>
                <a:ext uri="{FF2B5EF4-FFF2-40B4-BE49-F238E27FC236}">
                  <a16:creationId xmlns:a16="http://schemas.microsoft.com/office/drawing/2014/main" id="{64C64929-01DC-4769-A496-6D4DCB114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5" y="1023417"/>
              <a:ext cx="3814562" cy="381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1589B714-9F14-4084-B02F-3A3A1CA5DD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69181" y="1437341"/>
            <a:ext cx="1716173" cy="2990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1" name="Image" r:id="rId5" imgW="24888600" imgH="40609440" progId="Photoshop.Image.17">
                    <p:embed/>
                  </p:oleObj>
                </mc:Choice>
                <mc:Fallback>
                  <p:oleObj name="Image" r:id="rId5" imgW="24888600" imgH="40609440" progId="Photoshop.Image.17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1589B714-9F14-4084-B02F-3A3A1CA5DDC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69181" y="1437341"/>
                          <a:ext cx="1716173" cy="29907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4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9D8DF844-2706-4E18-8E51-2CE28BA8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56" y="1359427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C66916-17E7-48AE-A7FE-A4A24F6391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2857" y="1916455"/>
            <a:ext cx="2259735" cy="3987720"/>
          </a:xfrm>
          <a:prstGeom prst="rect">
            <a:avLst/>
          </a:prstGeom>
        </p:spPr>
      </p:pic>
      <p:pic>
        <p:nvPicPr>
          <p:cNvPr id="7" name="Picture 6" descr="A close up of text on a whiteboard&#10;&#10;Description generated with very high confidence">
            <a:extLst>
              <a:ext uri="{FF2B5EF4-FFF2-40B4-BE49-F238E27FC236}">
                <a16:creationId xmlns:a16="http://schemas.microsoft.com/office/drawing/2014/main" id="{662FD598-7F51-4DD7-B604-87B945B52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6131" y="1916455"/>
            <a:ext cx="2291075" cy="3987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06910A0-DCBD-480A-85D4-AE7A6EA9DDD2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1</a:t>
            </a:r>
          </a:p>
        </p:txBody>
      </p:sp>
    </p:spTree>
    <p:extLst>
      <p:ext uri="{BB962C8B-B14F-4D97-AF65-F5344CB8AC3E}">
        <p14:creationId xmlns:p14="http://schemas.microsoft.com/office/powerpoint/2010/main" val="2553931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742841" cy="860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Track a workout and related pain</a:t>
            </a:r>
            <a:endParaRPr lang="en" dirty="0">
              <a:solidFill>
                <a:srgbClr val="005662"/>
              </a:solidFill>
            </a:endParaRPr>
          </a:p>
        </p:txBody>
      </p:sp>
      <p:pic>
        <p:nvPicPr>
          <p:cNvPr id="27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05A91BCF-20DA-460D-921D-630A9D22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15" y="1364556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64C64929-01DC-4769-A496-6D4DCB11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3" y="1364556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9D8DF844-2706-4E18-8E51-2CE28BA8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56" y="1359427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4B982FBA-5DBB-46CF-BBE1-320EE9DE3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891" y="1916455"/>
            <a:ext cx="2288427" cy="3987720"/>
          </a:xfrm>
          <a:prstGeom prst="rect">
            <a:avLst/>
          </a:prstGeom>
        </p:spPr>
      </p:pic>
      <p:pic>
        <p:nvPicPr>
          <p:cNvPr id="9" name="Picture 8" descr="A drawing of a map&#10;&#10;Description generated with high confidence">
            <a:extLst>
              <a:ext uri="{FF2B5EF4-FFF2-40B4-BE49-F238E27FC236}">
                <a16:creationId xmlns:a16="http://schemas.microsoft.com/office/drawing/2014/main" id="{B2FC1546-1E16-4639-BE5E-D19172A53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789" y="1916453"/>
            <a:ext cx="2279007" cy="3987720"/>
          </a:xfrm>
          <a:prstGeom prst="rect">
            <a:avLst/>
          </a:prstGeom>
        </p:spPr>
      </p:pic>
      <p:pic>
        <p:nvPicPr>
          <p:cNvPr id="12" name="Picture 11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77937F68-B75B-43B1-9D52-C2E794002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265" y="1916453"/>
            <a:ext cx="2279008" cy="39877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D55DD2-D901-4AEB-9D53-38A571ADB3F7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1</a:t>
            </a:r>
          </a:p>
        </p:txBody>
      </p:sp>
    </p:spTree>
    <p:extLst>
      <p:ext uri="{BB962C8B-B14F-4D97-AF65-F5344CB8AC3E}">
        <p14:creationId xmlns:p14="http://schemas.microsoft.com/office/powerpoint/2010/main" val="373914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05A91BCF-20DA-460D-921D-630A9D22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23" y="277474"/>
            <a:ext cx="5086083" cy="73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742841" cy="109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Track a workout and related pain</a:t>
            </a:r>
            <a:endParaRPr lang="en" dirty="0">
              <a:solidFill>
                <a:srgbClr val="005662"/>
              </a:solidFill>
            </a:endParaRPr>
          </a:p>
        </p:txBody>
      </p:sp>
      <p:pic>
        <p:nvPicPr>
          <p:cNvPr id="9" name="Picture 8" descr="A drawing of a map&#10;&#10;Description generated with high confidence">
            <a:extLst>
              <a:ext uri="{FF2B5EF4-FFF2-40B4-BE49-F238E27FC236}">
                <a16:creationId xmlns:a16="http://schemas.microsoft.com/office/drawing/2014/main" id="{B2FC1546-1E16-4639-BE5E-D19172A53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562" y="1375837"/>
            <a:ext cx="2279007" cy="3987720"/>
          </a:xfrm>
          <a:prstGeom prst="rect">
            <a:avLst/>
          </a:prstGeom>
        </p:spPr>
      </p:pic>
      <p:pic>
        <p:nvPicPr>
          <p:cNvPr id="3" name="Picture 2" descr="A close up of text on the side of a building&#10;&#10;Description generated with high confidence">
            <a:extLst>
              <a:ext uri="{FF2B5EF4-FFF2-40B4-BE49-F238E27FC236}">
                <a16:creationId xmlns:a16="http://schemas.microsoft.com/office/drawing/2014/main" id="{CAEE805F-355D-40CA-A545-9D7C9E384F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06" r="19530"/>
          <a:stretch/>
        </p:blipFill>
        <p:spPr>
          <a:xfrm>
            <a:off x="4729563" y="1049223"/>
            <a:ext cx="2279006" cy="57969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0C6285-F2D4-4AA7-ABB0-40868335DA52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1</a:t>
            </a:r>
          </a:p>
        </p:txBody>
      </p:sp>
    </p:spTree>
    <p:extLst>
      <p:ext uri="{BB962C8B-B14F-4D97-AF65-F5344CB8AC3E}">
        <p14:creationId xmlns:p14="http://schemas.microsoft.com/office/powerpoint/2010/main" val="2191098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742841" cy="860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Receive injury prevention suggestions</a:t>
            </a:r>
            <a:endParaRPr lang="en" dirty="0">
              <a:solidFill>
                <a:srgbClr val="005662"/>
              </a:solidFill>
            </a:endParaRPr>
          </a:p>
        </p:txBody>
      </p:sp>
      <p:pic>
        <p:nvPicPr>
          <p:cNvPr id="27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05A91BCF-20DA-460D-921D-630A9D22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15" y="1364556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B4D7417-05AD-4ECF-93CB-F7919F73732B}"/>
              </a:ext>
            </a:extLst>
          </p:cNvPr>
          <p:cNvGrpSpPr/>
          <p:nvPr/>
        </p:nvGrpSpPr>
        <p:grpSpPr>
          <a:xfrm>
            <a:off x="164673" y="1364556"/>
            <a:ext cx="5086083" cy="5086083"/>
            <a:chOff x="123505" y="1023417"/>
            <a:chExt cx="3814562" cy="3814562"/>
          </a:xfrm>
        </p:grpSpPr>
        <p:pic>
          <p:nvPicPr>
            <p:cNvPr id="1026" name="Picture 2" descr="https://lh4.googleusercontent.com/y_ghpmAcmsuDcOZilfevMtpIl9WLaIzEEaMCjW7ilABTmziT_3fHqQ_ATPvTTojXPoYdUFit8HsTT8QXseKFhEeldG831uxGr_Rdgt2gKFojJKeQ9WnMHHeGTuofka0U7-OIE8Lgeak">
              <a:extLst>
                <a:ext uri="{FF2B5EF4-FFF2-40B4-BE49-F238E27FC236}">
                  <a16:creationId xmlns:a16="http://schemas.microsoft.com/office/drawing/2014/main" id="{64C64929-01DC-4769-A496-6D4DCB114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5" y="1023417"/>
              <a:ext cx="3814562" cy="381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1589B714-9F14-4084-B02F-3A3A1CA5DD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69181" y="1437341"/>
            <a:ext cx="1716173" cy="2990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5" name="Image" r:id="rId5" imgW="24888600" imgH="40609440" progId="Photoshop.Image.17">
                    <p:embed/>
                  </p:oleObj>
                </mc:Choice>
                <mc:Fallback>
                  <p:oleObj name="Image" r:id="rId5" imgW="24888600" imgH="40609440" progId="Photoshop.Image.17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1589B714-9F14-4084-B02F-3A3A1CA5DDC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69181" y="1437341"/>
                          <a:ext cx="1716173" cy="29907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4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9D8DF844-2706-4E18-8E51-2CE28BA8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56" y="1359427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 up of text on a whiteboard&#10;&#10;Description generated with very high confidence">
            <a:extLst>
              <a:ext uri="{FF2B5EF4-FFF2-40B4-BE49-F238E27FC236}">
                <a16:creationId xmlns:a16="http://schemas.microsoft.com/office/drawing/2014/main" id="{662FD598-7F51-4DD7-B604-87B945B52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6131" y="1916455"/>
            <a:ext cx="2291075" cy="3987720"/>
          </a:xfrm>
          <a:prstGeom prst="rect">
            <a:avLst/>
          </a:prstGeom>
        </p:spPr>
      </p:pic>
      <p:pic>
        <p:nvPicPr>
          <p:cNvPr id="21" name="Picture 20" descr="A close up of text on a whiteboard&#10;&#10;Description generated with very high confidence">
            <a:extLst>
              <a:ext uri="{FF2B5EF4-FFF2-40B4-BE49-F238E27FC236}">
                <a16:creationId xmlns:a16="http://schemas.microsoft.com/office/drawing/2014/main" id="{AC4554D8-A524-48B7-B9CE-CFD5C6191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519" y="1916455"/>
            <a:ext cx="2291075" cy="3987720"/>
          </a:xfrm>
          <a:prstGeom prst="rect">
            <a:avLst/>
          </a:prstGeom>
        </p:spPr>
      </p:pic>
      <p:pic>
        <p:nvPicPr>
          <p:cNvPr id="9" name="Picture 8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6E6DF580-5C0C-4348-B8A8-D19ABB2F03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609" t="23530" r="18799" b="29635"/>
          <a:stretch/>
        </p:blipFill>
        <p:spPr>
          <a:xfrm>
            <a:off x="4866398" y="2742178"/>
            <a:ext cx="2113317" cy="23205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8286E5-5133-43C2-A318-3DD3AD6AD58F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2</a:t>
            </a:r>
          </a:p>
        </p:txBody>
      </p:sp>
    </p:spTree>
    <p:extLst>
      <p:ext uri="{BB962C8B-B14F-4D97-AF65-F5344CB8AC3E}">
        <p14:creationId xmlns:p14="http://schemas.microsoft.com/office/powerpoint/2010/main" val="4265645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742841" cy="860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Receive injury prevention suggestions</a:t>
            </a:r>
            <a:endParaRPr lang="en" dirty="0">
              <a:solidFill>
                <a:srgbClr val="005662"/>
              </a:solidFill>
            </a:endParaRPr>
          </a:p>
        </p:txBody>
      </p:sp>
      <p:pic>
        <p:nvPicPr>
          <p:cNvPr id="27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05A91BCF-20DA-460D-921D-630A9D22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15" y="1364556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64C64929-01DC-4769-A496-6D4DCB11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3" y="1364556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9D8DF844-2706-4E18-8E51-2CE28BA8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56" y="1359427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4B982FBA-5DBB-46CF-BBE1-320EE9DE3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891" y="1916455"/>
            <a:ext cx="2288427" cy="3987720"/>
          </a:xfrm>
          <a:prstGeom prst="rect">
            <a:avLst/>
          </a:prstGeom>
        </p:spPr>
      </p:pic>
      <p:pic>
        <p:nvPicPr>
          <p:cNvPr id="9" name="Picture 8" descr="A drawing of a map&#10;&#10;Description generated with high confidence">
            <a:extLst>
              <a:ext uri="{FF2B5EF4-FFF2-40B4-BE49-F238E27FC236}">
                <a16:creationId xmlns:a16="http://schemas.microsoft.com/office/drawing/2014/main" id="{B2FC1546-1E16-4639-BE5E-D19172A53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789" y="1916453"/>
            <a:ext cx="2279007" cy="3987720"/>
          </a:xfrm>
          <a:prstGeom prst="rect">
            <a:avLst/>
          </a:prstGeom>
        </p:spPr>
      </p:pic>
      <p:pic>
        <p:nvPicPr>
          <p:cNvPr id="12" name="Picture 11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77937F68-B75B-43B1-9D52-C2E794002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265" y="1916453"/>
            <a:ext cx="2279008" cy="39877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B63472B-4E40-4608-99BC-7EB433191218}"/>
                  </a:ext>
                </a:extLst>
              </p14:cNvPr>
              <p14:cNvContentPartPr/>
              <p14:nvPr/>
            </p14:nvContentPartPr>
            <p14:xfrm>
              <a:off x="9171780" y="4295060"/>
              <a:ext cx="101741" cy="72769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B63472B-4E40-4608-99BC-7EB4331912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54823" y="4261364"/>
                <a:ext cx="135655" cy="140878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453CAB4-E962-4C2A-A1D4-ACB3BE0AA086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2</a:t>
            </a:r>
          </a:p>
        </p:txBody>
      </p:sp>
    </p:spTree>
    <p:extLst>
      <p:ext uri="{BB962C8B-B14F-4D97-AF65-F5344CB8AC3E}">
        <p14:creationId xmlns:p14="http://schemas.microsoft.com/office/powerpoint/2010/main" val="2624043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9D8DF844-2706-4E18-8E51-2CE28BA8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43" y="68696"/>
            <a:ext cx="5086083" cy="761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742841" cy="109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Receive injury prevention suggestions</a:t>
            </a:r>
            <a:endParaRPr lang="en" dirty="0">
              <a:solidFill>
                <a:srgbClr val="005662"/>
              </a:solidFill>
            </a:endParaRPr>
          </a:p>
        </p:txBody>
      </p:sp>
      <p:pic>
        <p:nvPicPr>
          <p:cNvPr id="27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05A91BCF-20DA-460D-921D-630A9D22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15" y="1364556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64C64929-01DC-4769-A496-6D4DCB11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3" y="1364556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7945A-21D1-48EB-BD85-0CC7DD967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839" y="1908609"/>
            <a:ext cx="2280392" cy="3987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56B328-BA66-4B74-BE1C-232320385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297" y="1955218"/>
            <a:ext cx="2229521" cy="3941109"/>
          </a:xfrm>
          <a:prstGeom prst="rect">
            <a:avLst/>
          </a:prstGeom>
        </p:spPr>
      </p:pic>
      <p:pic>
        <p:nvPicPr>
          <p:cNvPr id="15" name="Picture 14" descr="A close up of text on the side of a building&#10;&#10;Description generated with high confidence">
            <a:extLst>
              <a:ext uri="{FF2B5EF4-FFF2-40B4-BE49-F238E27FC236}">
                <a16:creationId xmlns:a16="http://schemas.microsoft.com/office/drawing/2014/main" id="{3765D6D9-9D17-4E96-A145-1D7AEADC38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06" r="19530"/>
          <a:stretch/>
        </p:blipFill>
        <p:spPr>
          <a:xfrm>
            <a:off x="7989883" y="1057113"/>
            <a:ext cx="2279005" cy="57890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FA4403-8FA5-4300-9AD0-BBB076554644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2</a:t>
            </a:r>
          </a:p>
        </p:txBody>
      </p:sp>
    </p:spTree>
    <p:extLst>
      <p:ext uri="{BB962C8B-B14F-4D97-AF65-F5344CB8AC3E}">
        <p14:creationId xmlns:p14="http://schemas.microsoft.com/office/powerpoint/2010/main" val="2938533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742841" cy="109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Digital Mockup</a:t>
            </a:r>
            <a:endParaRPr lang="en" dirty="0">
              <a:solidFill>
                <a:srgbClr val="005662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D8F6EF-0F24-43ED-809B-BB6E693100C9}"/>
              </a:ext>
            </a:extLst>
          </p:cNvPr>
          <p:cNvGrpSpPr/>
          <p:nvPr/>
        </p:nvGrpSpPr>
        <p:grpSpPr>
          <a:xfrm>
            <a:off x="1628612" y="1302266"/>
            <a:ext cx="8934776" cy="4983419"/>
            <a:chOff x="1193548" y="1302266"/>
            <a:chExt cx="8934776" cy="49834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41F37A-943D-4774-88D6-D20017B9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0764" y="1302266"/>
              <a:ext cx="2807560" cy="4983419"/>
            </a:xfrm>
            <a:prstGeom prst="rect">
              <a:avLst/>
            </a:prstGeom>
          </p:spPr>
        </p:pic>
        <p:pic>
          <p:nvPicPr>
            <p:cNvPr id="12" name="Picture 2" descr="https://lh4.googleusercontent.com/EMLayDZCmZXPOnKXaOJRg5Fc_x0Ztks9JmWOzgkNOwIIf6Ji2Tsr3OMKaLjimL7ZwagwLeCXEFJz8PS986YSfKfZddudq8-FFyr0aZi-DAOjWLiFVoP5GRLIzzsbxWRIxccE7MJn">
              <a:extLst>
                <a:ext uri="{FF2B5EF4-FFF2-40B4-BE49-F238E27FC236}">
                  <a16:creationId xmlns:a16="http://schemas.microsoft.com/office/drawing/2014/main" id="{2A5C60B8-D5FA-484D-A50A-2A2BE34EF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548" y="2676275"/>
              <a:ext cx="4921803" cy="2444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619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trainingarunner.com/wp-content/uploads/2015/03/injured-runner.jpg">
            <a:extLst>
              <a:ext uri="{FF2B5EF4-FFF2-40B4-BE49-F238E27FC236}">
                <a16:creationId xmlns:a16="http://schemas.microsoft.com/office/drawing/2014/main" id="{66F1E6D4-EA66-4891-9802-7D5F4F918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928"/>
          <a:stretch/>
        </p:blipFill>
        <p:spPr bwMode="auto">
          <a:xfrm flipH="1"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4103" name="Straight Connector 138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9F2ADEC-E747-44A7-8FFF-93B95948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/>
              <a:t>The Problem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5B46C-5C66-4FD4-8139-F4AD086A9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2400" dirty="0"/>
              <a:t>Runners often deal with repetitive stress injuries</a:t>
            </a:r>
          </a:p>
          <a:p>
            <a:r>
              <a:rPr lang="en-US" sz="2400" dirty="0"/>
              <a:t>Reluctant to admit when injured</a:t>
            </a:r>
          </a:p>
          <a:p>
            <a:r>
              <a:rPr lang="en-US" sz="2400" dirty="0"/>
              <a:t>Want to understand the causes and handle it independently</a:t>
            </a:r>
          </a:p>
        </p:txBody>
      </p:sp>
    </p:spTree>
    <p:extLst>
      <p:ext uri="{BB962C8B-B14F-4D97-AF65-F5344CB8AC3E}">
        <p14:creationId xmlns:p14="http://schemas.microsoft.com/office/powerpoint/2010/main" val="964470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E90FCA-8E33-4A6E-B90F-761FD738C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19" y="1941058"/>
            <a:ext cx="2616130" cy="4658374"/>
          </a:xfrm>
          <a:prstGeom prst="rect">
            <a:avLst/>
          </a:prstGeom>
        </p:spPr>
      </p:pic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E38F7F0-794E-410E-B308-39B2AA172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89" y="1941058"/>
            <a:ext cx="2616130" cy="4653224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261D403-CDB0-4F87-894F-8975780E74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35" y="1941058"/>
            <a:ext cx="2616130" cy="4653224"/>
          </a:xfrm>
          <a:prstGeom prst="rect">
            <a:avLst/>
          </a:prstGeom>
        </p:spPr>
      </p:pic>
      <p:sp>
        <p:nvSpPr>
          <p:cNvPr id="15" name="Shape 67">
            <a:extLst>
              <a:ext uri="{FF2B5EF4-FFF2-40B4-BE49-F238E27FC236}">
                <a16:creationId xmlns:a16="http://schemas.microsoft.com/office/drawing/2014/main" id="{3EEC4460-1D1F-4FD5-AE1B-16C7883A66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Track a workout and related pain</a:t>
            </a:r>
            <a:endParaRPr lang="en" dirty="0">
              <a:solidFill>
                <a:srgbClr val="00566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A7815E-1177-4BC6-AEC2-64471762714C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1</a:t>
            </a:r>
          </a:p>
        </p:txBody>
      </p:sp>
    </p:spTree>
    <p:extLst>
      <p:ext uri="{BB962C8B-B14F-4D97-AF65-F5344CB8AC3E}">
        <p14:creationId xmlns:p14="http://schemas.microsoft.com/office/powerpoint/2010/main" val="849582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20540ACE-F4D3-4808-BEF5-27BF4ECB1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33" y="1941057"/>
            <a:ext cx="2616131" cy="4653225"/>
          </a:xfrm>
          <a:prstGeom prst="rect">
            <a:avLst/>
          </a:prstGeom>
        </p:spPr>
      </p:pic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E307A87-17DE-42B8-AD0B-65A20A97E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086" y="1941057"/>
            <a:ext cx="2616131" cy="4653225"/>
          </a:xfrm>
          <a:prstGeom prst="rect">
            <a:avLst/>
          </a:prstGeom>
        </p:spPr>
      </p:pic>
      <p:pic>
        <p:nvPicPr>
          <p:cNvPr id="17" name="Picture 1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F989BE6-0A0A-4EEE-BA2A-CBB4D40E4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17" y="1941058"/>
            <a:ext cx="2616130" cy="4653224"/>
          </a:xfrm>
          <a:prstGeom prst="rect">
            <a:avLst/>
          </a:prstGeom>
        </p:spPr>
      </p:pic>
      <p:sp>
        <p:nvSpPr>
          <p:cNvPr id="11" name="Shape 67">
            <a:extLst>
              <a:ext uri="{FF2B5EF4-FFF2-40B4-BE49-F238E27FC236}">
                <a16:creationId xmlns:a16="http://schemas.microsoft.com/office/drawing/2014/main" id="{028E2986-F3A8-4470-886E-406CF2D3E1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Track a workout and related pain</a:t>
            </a:r>
            <a:endParaRPr lang="en" dirty="0">
              <a:solidFill>
                <a:srgbClr val="00566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F95F49-8239-4E2B-984A-B2948E81351A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1</a:t>
            </a:r>
          </a:p>
        </p:txBody>
      </p:sp>
    </p:spTree>
    <p:extLst>
      <p:ext uri="{BB962C8B-B14F-4D97-AF65-F5344CB8AC3E}">
        <p14:creationId xmlns:p14="http://schemas.microsoft.com/office/powerpoint/2010/main" val="45699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B03BCD-21CB-492F-84C6-C29702FB4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47" y="1941057"/>
            <a:ext cx="2616131" cy="4661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AB3F7-559A-4FE3-87EF-7A7955D4F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34" y="1941056"/>
            <a:ext cx="2616131" cy="4653226"/>
          </a:xfrm>
          <a:prstGeom prst="rect">
            <a:avLst/>
          </a:prstGeom>
        </p:spPr>
      </p:pic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3F8E758-2535-4951-A3F7-D93767F91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818" y="237963"/>
            <a:ext cx="1949717" cy="6382074"/>
          </a:xfrm>
          <a:prstGeom prst="rect">
            <a:avLst/>
          </a:prstGeom>
        </p:spPr>
      </p:pic>
      <p:sp>
        <p:nvSpPr>
          <p:cNvPr id="10" name="Shape 67">
            <a:extLst>
              <a:ext uri="{FF2B5EF4-FFF2-40B4-BE49-F238E27FC236}">
                <a16:creationId xmlns:a16="http://schemas.microsoft.com/office/drawing/2014/main" id="{93CAF7EA-2B7C-41D7-976D-A6D1C2F59278}"/>
              </a:ext>
            </a:extLst>
          </p:cNvPr>
          <p:cNvSpPr txBox="1">
            <a:spLocks/>
          </p:cNvSpPr>
          <p:nvPr/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5662"/>
                </a:solidFill>
              </a:rPr>
              <a:t>Track a workout and related pain</a:t>
            </a:r>
            <a:endParaRPr lang="en" dirty="0">
              <a:solidFill>
                <a:srgbClr val="00566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D92669-C46A-4EEA-8796-170FB27298D7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1</a:t>
            </a:r>
          </a:p>
        </p:txBody>
      </p:sp>
    </p:spTree>
    <p:extLst>
      <p:ext uri="{BB962C8B-B14F-4D97-AF65-F5344CB8AC3E}">
        <p14:creationId xmlns:p14="http://schemas.microsoft.com/office/powerpoint/2010/main" val="336920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E90FCA-8E33-4A6E-B90F-761FD738C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19" y="1941058"/>
            <a:ext cx="2616130" cy="4658374"/>
          </a:xfrm>
          <a:prstGeom prst="rect">
            <a:avLst/>
          </a:prstGeom>
        </p:spPr>
      </p:pic>
      <p:pic>
        <p:nvPicPr>
          <p:cNvPr id="8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D24449F-E473-4FD4-B7DE-112655AC1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35" y="1941058"/>
            <a:ext cx="2616130" cy="4653224"/>
          </a:xfrm>
          <a:prstGeom prst="rect">
            <a:avLst/>
          </a:prstGeom>
        </p:spPr>
      </p:pic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id="{8805780A-4F38-4DAC-B83A-8D2B6B358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51" y="1941058"/>
            <a:ext cx="2616131" cy="4653225"/>
          </a:xfrm>
          <a:prstGeom prst="rect">
            <a:avLst/>
          </a:prstGeom>
        </p:spPr>
      </p:pic>
      <p:sp>
        <p:nvSpPr>
          <p:cNvPr id="10" name="Shape 67">
            <a:extLst>
              <a:ext uri="{FF2B5EF4-FFF2-40B4-BE49-F238E27FC236}">
                <a16:creationId xmlns:a16="http://schemas.microsoft.com/office/drawing/2014/main" id="{1E14FF1F-824A-4916-82B7-F5E28F9FB3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Receive injury prevention suggestions</a:t>
            </a:r>
            <a:endParaRPr lang="en" dirty="0">
              <a:solidFill>
                <a:srgbClr val="00566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CBCABB-182C-485E-8DBF-0B356047896E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2</a:t>
            </a:r>
          </a:p>
        </p:txBody>
      </p:sp>
    </p:spTree>
    <p:extLst>
      <p:ext uri="{BB962C8B-B14F-4D97-AF65-F5344CB8AC3E}">
        <p14:creationId xmlns:p14="http://schemas.microsoft.com/office/powerpoint/2010/main" val="32011650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8851689-5459-43A8-99F4-49DA92422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34" y="1941057"/>
            <a:ext cx="2616131" cy="4653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AC85BA-D1AD-48A5-BD75-837FFC67E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17" y="1941057"/>
            <a:ext cx="2616131" cy="4653226"/>
          </a:xfrm>
          <a:prstGeom prst="rect">
            <a:avLst/>
          </a:prstGeom>
        </p:spPr>
      </p:pic>
      <p:pic>
        <p:nvPicPr>
          <p:cNvPr id="13" name="Picture 12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BBE9E37A-4573-42C8-8BEA-4E126C281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51" y="1941057"/>
            <a:ext cx="2616131" cy="4653225"/>
          </a:xfrm>
          <a:prstGeom prst="rect">
            <a:avLst/>
          </a:prstGeom>
        </p:spPr>
      </p:pic>
      <p:sp>
        <p:nvSpPr>
          <p:cNvPr id="10" name="Shape 67">
            <a:extLst>
              <a:ext uri="{FF2B5EF4-FFF2-40B4-BE49-F238E27FC236}">
                <a16:creationId xmlns:a16="http://schemas.microsoft.com/office/drawing/2014/main" id="{29C04CD0-707B-4B40-904D-FC68B96C9137}"/>
              </a:ext>
            </a:extLst>
          </p:cNvPr>
          <p:cNvSpPr txBox="1">
            <a:spLocks/>
          </p:cNvSpPr>
          <p:nvPr/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662"/>
                </a:solidFill>
              </a:rPr>
              <a:t>Receive injury prevention suggestions</a:t>
            </a:r>
            <a:endParaRPr lang="en" dirty="0">
              <a:solidFill>
                <a:srgbClr val="00566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C22571-D0D0-4DD5-9F03-F6F7D3067CF0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2</a:t>
            </a:r>
          </a:p>
        </p:txBody>
      </p:sp>
    </p:spTree>
    <p:extLst>
      <p:ext uri="{BB962C8B-B14F-4D97-AF65-F5344CB8AC3E}">
        <p14:creationId xmlns:p14="http://schemas.microsoft.com/office/powerpoint/2010/main" val="3055160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getthetea-dyaqskygtqhw6rb.netdna-ssl.com/wp-content/uploads/2015/12/tying_shoe.jpg">
            <a:extLst>
              <a:ext uri="{FF2B5EF4-FFF2-40B4-BE49-F238E27FC236}">
                <a16:creationId xmlns:a16="http://schemas.microsoft.com/office/drawing/2014/main" id="{08185A5B-AF80-46C2-9CAF-7F87ED9F8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r="1" b="1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9F2ADEC-E747-44A7-8FFF-93B959484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5B46C-5C66-4FD4-8139-F4AD086A9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2400"/>
              <a:t>Design was initially confusing</a:t>
            </a:r>
            <a:endParaRPr lang="en-US" sz="2400" b="0">
              <a:effectLst/>
            </a:endParaRPr>
          </a:p>
          <a:p>
            <a:r>
              <a:rPr lang="en-US" sz="2400"/>
              <a:t>Major changes to primary tasks</a:t>
            </a:r>
            <a:endParaRPr lang="en-US" sz="2400" b="0">
              <a:effectLst/>
            </a:endParaRPr>
          </a:p>
          <a:p>
            <a:r>
              <a:rPr lang="en-US" sz="2400"/>
              <a:t>Feedback corrected issues and generated new ideas</a:t>
            </a:r>
            <a:endParaRPr lang="en-US" sz="2400" b="0">
              <a:effectLst/>
            </a:endParaRP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21059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25BBE6-BAAD-4E2C-BB76-A4705D78F6F8}"/>
              </a:ext>
            </a:extLst>
          </p:cNvPr>
          <p:cNvSpPr/>
          <p:nvPr/>
        </p:nvSpPr>
        <p:spPr>
          <a:xfrm>
            <a:off x="-53219" y="-48380"/>
            <a:ext cx="12409714" cy="5157410"/>
          </a:xfrm>
          <a:prstGeom prst="rect">
            <a:avLst/>
          </a:prstGeom>
          <a:solidFill>
            <a:srgbClr val="00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662"/>
              </a:solidFill>
            </a:endParaRPr>
          </a:p>
        </p:txBody>
      </p:sp>
      <p:pic>
        <p:nvPicPr>
          <p:cNvPr id="6" name="Shape 56">
            <a:extLst>
              <a:ext uri="{FF2B5EF4-FFF2-40B4-BE49-F238E27FC236}">
                <a16:creationId xmlns:a16="http://schemas.microsoft.com/office/drawing/2014/main" id="{ACBD2114-1E79-43D1-8630-AF534691CDB0}"/>
              </a:ext>
            </a:extLst>
          </p:cNvPr>
          <p:cNvPicPr preferRelativeResize="0"/>
          <p:nvPr/>
        </p:nvPicPr>
        <p:blipFill rotWithShape="1">
          <a:blip r:embed="rId2">
            <a:extLst/>
          </a:blip>
          <a:srcRect l="8038" r="7640" b="1"/>
          <a:stretch/>
        </p:blipFill>
        <p:spPr>
          <a:xfrm>
            <a:off x="4071844" y="833842"/>
            <a:ext cx="4048310" cy="3550440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919AEB2-393D-4217-9C18-9770F0717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3238" y="5631542"/>
            <a:ext cx="7305523" cy="164592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000" b="1" dirty="0">
                <a:solidFill>
                  <a:srgbClr val="005662"/>
                </a:solidFill>
              </a:rPr>
              <a:t>Alex Vrhel	Diana Wang	</a:t>
            </a:r>
            <a:r>
              <a:rPr lang="en-US" sz="2000" dirty="0">
                <a:solidFill>
                  <a:srgbClr val="005662"/>
                </a:solidFill>
              </a:rPr>
              <a:t>Camille Birch	Michael Wang</a:t>
            </a:r>
          </a:p>
        </p:txBody>
      </p:sp>
    </p:spTree>
    <p:extLst>
      <p:ext uri="{BB962C8B-B14F-4D97-AF65-F5344CB8AC3E}">
        <p14:creationId xmlns:p14="http://schemas.microsoft.com/office/powerpoint/2010/main" val="408013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424228" cy="120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Initial Paper Prototype</a:t>
            </a:r>
            <a:endParaRPr lang="en" dirty="0">
              <a:solidFill>
                <a:srgbClr val="005662"/>
              </a:solidFill>
            </a:endParaRPr>
          </a:p>
        </p:txBody>
      </p:sp>
      <p:pic>
        <p:nvPicPr>
          <p:cNvPr id="7" name="Picture 2" descr="https://lh4.googleusercontent.com/V77Jz0tbn8kGv8n8xknFrJL1YtWSZg_6mz6aExPA-w3QshF_bo0qWsI5rDcBctbbwxadHJrNKGEKMHqOY0GZsTMH1-DT5_Q-NGuhUa4FfSOrVL1IHynqmo_nqHw4tXHBptxFY_ws">
            <a:extLst>
              <a:ext uri="{FF2B5EF4-FFF2-40B4-BE49-F238E27FC236}">
                <a16:creationId xmlns:a16="http://schemas.microsoft.com/office/drawing/2014/main" id="{774CC4C8-E71C-42C8-BD83-9FB428048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20888" y="61003"/>
            <a:ext cx="5550225" cy="7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14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424228" cy="120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Track a workout and related pain</a:t>
            </a:r>
            <a:endParaRPr lang="en" dirty="0">
              <a:solidFill>
                <a:srgbClr val="005662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D829CF5-03A6-4639-BD3C-E18C9F39CDF4}"/>
              </a:ext>
            </a:extLst>
          </p:cNvPr>
          <p:cNvGrpSpPr/>
          <p:nvPr/>
        </p:nvGrpSpPr>
        <p:grpSpPr>
          <a:xfrm>
            <a:off x="3380015" y="1364556"/>
            <a:ext cx="5086083" cy="5086083"/>
            <a:chOff x="123505" y="1023417"/>
            <a:chExt cx="3814562" cy="3814562"/>
          </a:xfrm>
        </p:grpSpPr>
        <p:pic>
          <p:nvPicPr>
            <p:cNvPr id="27" name="Picture 2" descr="https://lh4.googleusercontent.com/y_ghpmAcmsuDcOZilfevMtpIl9WLaIzEEaMCjW7ilABTmziT_3fHqQ_ATPvTTojXPoYdUFit8HsTT8QXseKFhEeldG831uxGr_Rdgt2gKFojJKeQ9WnMHHeGTuofka0U7-OIE8Lgeak">
              <a:extLst>
                <a:ext uri="{FF2B5EF4-FFF2-40B4-BE49-F238E27FC236}">
                  <a16:creationId xmlns:a16="http://schemas.microsoft.com/office/drawing/2014/main" id="{05A91BCF-20DA-460D-921D-630A9D22C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5" y="1023417"/>
              <a:ext cx="3814562" cy="381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E7098BC-F78E-4642-8283-B366E130A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7935" y="1425572"/>
              <a:ext cx="1683719" cy="300255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B4D7417-05AD-4ECF-93CB-F7919F73732B}"/>
              </a:ext>
            </a:extLst>
          </p:cNvPr>
          <p:cNvGrpSpPr/>
          <p:nvPr/>
        </p:nvGrpSpPr>
        <p:grpSpPr>
          <a:xfrm>
            <a:off x="164673" y="1364556"/>
            <a:ext cx="5086083" cy="5086083"/>
            <a:chOff x="123505" y="1023417"/>
            <a:chExt cx="3814562" cy="3814562"/>
          </a:xfrm>
        </p:grpSpPr>
        <p:pic>
          <p:nvPicPr>
            <p:cNvPr id="1026" name="Picture 2" descr="https://lh4.googleusercontent.com/y_ghpmAcmsuDcOZilfevMtpIl9WLaIzEEaMCjW7ilABTmziT_3fHqQ_ATPvTTojXPoYdUFit8HsTT8QXseKFhEeldG831uxGr_Rdgt2gKFojJKeQ9WnMHHeGTuofka0U7-OIE8Lgeak">
              <a:extLst>
                <a:ext uri="{FF2B5EF4-FFF2-40B4-BE49-F238E27FC236}">
                  <a16:creationId xmlns:a16="http://schemas.microsoft.com/office/drawing/2014/main" id="{64C64929-01DC-4769-A496-6D4DCB114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5" y="1023417"/>
              <a:ext cx="3814562" cy="381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1589B714-9F14-4084-B02F-3A3A1CA5DD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69181" y="1437341"/>
            <a:ext cx="1716173" cy="2990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Image" r:id="rId6" imgW="24888600" imgH="40609440" progId="Photoshop.Image.17">
                    <p:embed/>
                  </p:oleObj>
                </mc:Choice>
                <mc:Fallback>
                  <p:oleObj name="Image" r:id="rId6" imgW="24888600" imgH="40609440" progId="Photoshop.Image.17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1589B714-9F14-4084-B02F-3A3A1CA5DDC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69181" y="1437341"/>
                          <a:ext cx="1716173" cy="29907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3E04627-AB4B-45E3-8B26-2D94A0555447}"/>
              </a:ext>
            </a:extLst>
          </p:cNvPr>
          <p:cNvGrpSpPr/>
          <p:nvPr/>
        </p:nvGrpSpPr>
        <p:grpSpPr>
          <a:xfrm>
            <a:off x="6595356" y="1359427"/>
            <a:ext cx="5086083" cy="5086083"/>
            <a:chOff x="4946517" y="1019570"/>
            <a:chExt cx="3814562" cy="3814562"/>
          </a:xfrm>
        </p:grpSpPr>
        <p:pic>
          <p:nvPicPr>
            <p:cNvPr id="34" name="Picture 2" descr="https://lh4.googleusercontent.com/y_ghpmAcmsuDcOZilfevMtpIl9WLaIzEEaMCjW7ilABTmziT_3fHqQ_ATPvTTojXPoYdUFit8HsTT8QXseKFhEeldG831uxGr_Rdgt2gKFojJKeQ9WnMHHeGTuofka0U7-OIE8Lgeak">
              <a:extLst>
                <a:ext uri="{FF2B5EF4-FFF2-40B4-BE49-F238E27FC236}">
                  <a16:creationId xmlns:a16="http://schemas.microsoft.com/office/drawing/2014/main" id="{9D8DF844-2706-4E18-8E51-2CE28BA82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6517" y="1019570"/>
              <a:ext cx="3814562" cy="381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 descr="A drawing of a person&#10;&#10;Description generated with high confidence">
              <a:extLst>
                <a:ext uri="{FF2B5EF4-FFF2-40B4-BE49-F238E27FC236}">
                  <a16:creationId xmlns:a16="http://schemas.microsoft.com/office/drawing/2014/main" id="{23768A7A-134B-4F66-B2B1-1496A1CC5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06397" y="1437341"/>
              <a:ext cx="1694801" cy="299079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9ED4690-0258-472A-B73A-62B849334F61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1</a:t>
            </a:r>
          </a:p>
        </p:txBody>
      </p:sp>
    </p:spTree>
    <p:extLst>
      <p:ext uri="{BB962C8B-B14F-4D97-AF65-F5344CB8AC3E}">
        <p14:creationId xmlns:p14="http://schemas.microsoft.com/office/powerpoint/2010/main" val="218042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9D8DF844-2706-4E18-8E51-2CE28BA8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56" y="503162"/>
            <a:ext cx="5086083" cy="708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424228" cy="120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Track a workout and related pain</a:t>
            </a:r>
            <a:endParaRPr lang="en" dirty="0">
              <a:solidFill>
                <a:srgbClr val="005662"/>
              </a:solidFill>
            </a:endParaRPr>
          </a:p>
        </p:txBody>
      </p:sp>
      <p:pic>
        <p:nvPicPr>
          <p:cNvPr id="27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05A91BCF-20DA-460D-921D-630A9D22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15" y="1364556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64C64929-01DC-4769-A496-6D4DCB11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3" y="1364556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ED4690-0258-472A-B73A-62B849334F61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1</a:t>
            </a:r>
          </a:p>
        </p:txBody>
      </p:sp>
      <p:pic>
        <p:nvPicPr>
          <p:cNvPr id="15" name="Picture 1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49D96643-B6FC-47E5-99FE-3CDD9A67A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581" y="1916455"/>
            <a:ext cx="2302120" cy="3987720"/>
          </a:xfrm>
          <a:prstGeom prst="rect">
            <a:avLst/>
          </a:prstGeom>
        </p:spPr>
      </p:pic>
      <p:pic>
        <p:nvPicPr>
          <p:cNvPr id="16" name="Picture 15" descr="A close up of text on a whiteboard&#10;&#10;Description generated with very high confidence">
            <a:extLst>
              <a:ext uri="{FF2B5EF4-FFF2-40B4-BE49-F238E27FC236}">
                <a16:creationId xmlns:a16="http://schemas.microsoft.com/office/drawing/2014/main" id="{9D54EE7D-973F-4658-924A-8C31C1D21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5923" y="1916455"/>
            <a:ext cx="2302120" cy="3987720"/>
          </a:xfrm>
          <a:prstGeom prst="rect">
            <a:avLst/>
          </a:prstGeom>
        </p:spPr>
      </p:pic>
      <p:pic>
        <p:nvPicPr>
          <p:cNvPr id="17" name="Picture 16" descr="A close up of text on a whiteboard&#10;&#10;Description generated with very high confidence">
            <a:extLst>
              <a:ext uri="{FF2B5EF4-FFF2-40B4-BE49-F238E27FC236}">
                <a16:creationId xmlns:a16="http://schemas.microsoft.com/office/drawing/2014/main" id="{8AB690BE-74D8-4CD0-9175-10090049E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265" y="1165980"/>
            <a:ext cx="2274267" cy="43978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F30825-97D9-4F96-B9ED-698C52384A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9060" b="7808"/>
          <a:stretch/>
        </p:blipFill>
        <p:spPr>
          <a:xfrm>
            <a:off x="8014998" y="5346096"/>
            <a:ext cx="2280256" cy="146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94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424228" cy="120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Receive injury prevention suggestions</a:t>
            </a:r>
            <a:endParaRPr lang="en" dirty="0">
              <a:solidFill>
                <a:srgbClr val="005662"/>
              </a:solidFill>
            </a:endParaRPr>
          </a:p>
        </p:txBody>
      </p:sp>
      <p:pic>
        <p:nvPicPr>
          <p:cNvPr id="27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05A91BCF-20DA-460D-921D-630A9D22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015" y="1364556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B4D7417-05AD-4ECF-93CB-F7919F73732B}"/>
              </a:ext>
            </a:extLst>
          </p:cNvPr>
          <p:cNvGrpSpPr/>
          <p:nvPr/>
        </p:nvGrpSpPr>
        <p:grpSpPr>
          <a:xfrm>
            <a:off x="164673" y="1364556"/>
            <a:ext cx="5086083" cy="5086083"/>
            <a:chOff x="123505" y="1023417"/>
            <a:chExt cx="3814562" cy="3814562"/>
          </a:xfrm>
        </p:grpSpPr>
        <p:pic>
          <p:nvPicPr>
            <p:cNvPr id="1026" name="Picture 2" descr="https://lh4.googleusercontent.com/y_ghpmAcmsuDcOZilfevMtpIl9WLaIzEEaMCjW7ilABTmziT_3fHqQ_ATPvTTojXPoYdUFit8HsTT8QXseKFhEeldG831uxGr_Rdgt2gKFojJKeQ9WnMHHeGTuofka0U7-OIE8Lgeak">
              <a:extLst>
                <a:ext uri="{FF2B5EF4-FFF2-40B4-BE49-F238E27FC236}">
                  <a16:creationId xmlns:a16="http://schemas.microsoft.com/office/drawing/2014/main" id="{64C64929-01DC-4769-A496-6D4DCB1146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5" y="1023417"/>
              <a:ext cx="3814562" cy="381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1589B714-9F14-4084-B02F-3A3A1CA5DDC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69181" y="1437341"/>
            <a:ext cx="1716173" cy="2990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3" name="Image" r:id="rId5" imgW="24888600" imgH="40609440" progId="Photoshop.Image.17">
                    <p:embed/>
                  </p:oleObj>
                </mc:Choice>
                <mc:Fallback>
                  <p:oleObj name="Image" r:id="rId5" imgW="24888600" imgH="40609440" progId="Photoshop.Image.17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1589B714-9F14-4084-B02F-3A3A1CA5DDC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69181" y="1437341"/>
                          <a:ext cx="1716173" cy="29907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4" name="Picture 2" descr="https://lh4.googleusercontent.com/y_ghpmAcmsuDcOZilfevMtpIl9WLaIzEEaMCjW7ilABTmziT_3fHqQ_ATPvTTojXPoYdUFit8HsTT8QXseKFhEeldG831uxGr_Rdgt2gKFojJKeQ9WnMHHeGTuofka0U7-OIE8Lgeak">
            <a:extLst>
              <a:ext uri="{FF2B5EF4-FFF2-40B4-BE49-F238E27FC236}">
                <a16:creationId xmlns:a16="http://schemas.microsoft.com/office/drawing/2014/main" id="{9D8DF844-2706-4E18-8E51-2CE28BA8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56" y="1359427"/>
            <a:ext cx="5086083" cy="50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ED4690-0258-472A-B73A-62B849334F61}"/>
              </a:ext>
            </a:extLst>
          </p:cNvPr>
          <p:cNvSpPr/>
          <p:nvPr/>
        </p:nvSpPr>
        <p:spPr>
          <a:xfrm>
            <a:off x="456581" y="687781"/>
            <a:ext cx="806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 Task 2</a:t>
            </a:r>
          </a:p>
        </p:txBody>
      </p:sp>
      <p:pic>
        <p:nvPicPr>
          <p:cNvPr id="15" name="Picture 1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B4FF8842-339A-4386-8A67-E06DB2A3D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189" y="1961991"/>
            <a:ext cx="2259736" cy="3942184"/>
          </a:xfrm>
          <a:prstGeom prst="rect">
            <a:avLst/>
          </a:prstGeom>
        </p:spPr>
      </p:pic>
      <p:pic>
        <p:nvPicPr>
          <p:cNvPr id="16" name="Picture 15" descr="A close up of text on a whiteboard&#10;&#10;Description generated with very high confidence">
            <a:extLst>
              <a:ext uri="{FF2B5EF4-FFF2-40B4-BE49-F238E27FC236}">
                <a16:creationId xmlns:a16="http://schemas.microsoft.com/office/drawing/2014/main" id="{EB8A91AB-AF3B-453A-829F-31B539B42C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8976" y="1916455"/>
            <a:ext cx="2269291" cy="398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90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839870-5328-4BC0-8B62-7E0B756F6EB4}"/>
              </a:ext>
            </a:extLst>
          </p:cNvPr>
          <p:cNvSpPr/>
          <p:nvPr/>
        </p:nvSpPr>
        <p:spPr>
          <a:xfrm>
            <a:off x="1" y="-36671"/>
            <a:ext cx="12424228" cy="1202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Testing Process</a:t>
            </a:r>
            <a:endParaRPr lang="en" dirty="0">
              <a:solidFill>
                <a:srgbClr val="00566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8C83CB-F5F4-429B-85CD-D66C4DDCDAFA}"/>
              </a:ext>
            </a:extLst>
          </p:cNvPr>
          <p:cNvSpPr txBox="1">
            <a:spLocks/>
          </p:cNvSpPr>
          <p:nvPr/>
        </p:nvSpPr>
        <p:spPr>
          <a:xfrm>
            <a:off x="4473461" y="1724003"/>
            <a:ext cx="7636292" cy="42382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Perform both primary tasks</a:t>
            </a:r>
          </a:p>
          <a:p>
            <a:pPr algn="ctr"/>
            <a:endParaRPr lang="en-US" sz="2800" dirty="0">
              <a:latin typeface="+mn-lt"/>
            </a:endParaRPr>
          </a:p>
          <a:p>
            <a:pPr algn="ctr"/>
            <a:r>
              <a:rPr lang="en-US" sz="2800" dirty="0">
                <a:latin typeface="+mn-lt"/>
              </a:rPr>
              <a:t>Reflect on data from past run</a:t>
            </a:r>
          </a:p>
          <a:p>
            <a:pPr algn="ctr"/>
            <a:endParaRPr lang="en-US" sz="2800" dirty="0">
              <a:latin typeface="+mn-lt"/>
            </a:endParaRPr>
          </a:p>
          <a:p>
            <a:pPr algn="ctr"/>
            <a:r>
              <a:rPr lang="en-US" sz="2800" dirty="0">
                <a:latin typeface="+mn-lt"/>
              </a:rPr>
              <a:t>Discuss method of input</a:t>
            </a:r>
          </a:p>
          <a:p>
            <a:pPr algn="ctr"/>
            <a:endParaRPr lang="en-US" sz="2800" dirty="0">
              <a:latin typeface="+mn-lt"/>
            </a:endParaRPr>
          </a:p>
          <a:p>
            <a:pPr algn="ctr"/>
            <a:r>
              <a:rPr lang="en-US" sz="2800" dirty="0">
                <a:latin typeface="+mn-lt"/>
              </a:rPr>
              <a:t>Discuss tracking multiple body parts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BE5748-FB0A-4D3D-ABF0-8A19365170BD}"/>
              </a:ext>
            </a:extLst>
          </p:cNvPr>
          <p:cNvSpPr/>
          <p:nvPr/>
        </p:nvSpPr>
        <p:spPr>
          <a:xfrm>
            <a:off x="1196362" y="2653268"/>
            <a:ext cx="2341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3 UW students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F56E35-7A06-42C0-9875-97BFF9829003}"/>
              </a:ext>
            </a:extLst>
          </p:cNvPr>
          <p:cNvCxnSpPr/>
          <p:nvPr/>
        </p:nvCxnSpPr>
        <p:spPr>
          <a:xfrm>
            <a:off x="4717143" y="1064381"/>
            <a:ext cx="0" cy="4697790"/>
          </a:xfrm>
          <a:prstGeom prst="line">
            <a:avLst/>
          </a:prstGeom>
          <a:ln>
            <a:solidFill>
              <a:srgbClr val="0056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863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Testing Results</a:t>
            </a:r>
            <a:endParaRPr lang="en" dirty="0">
              <a:solidFill>
                <a:srgbClr val="00566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ED4690-0258-472A-B73A-62B849334F61}"/>
              </a:ext>
            </a:extLst>
          </p:cNvPr>
          <p:cNvSpPr/>
          <p:nvPr/>
        </p:nvSpPr>
        <p:spPr>
          <a:xfrm>
            <a:off x="456581" y="687781"/>
            <a:ext cx="179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Critical Incidents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C695B7-0240-495C-A611-DD028ADF97A4}"/>
              </a:ext>
            </a:extLst>
          </p:cNvPr>
          <p:cNvSpPr/>
          <p:nvPr/>
        </p:nvSpPr>
        <p:spPr>
          <a:xfrm>
            <a:off x="1474429" y="1754339"/>
            <a:ext cx="3716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Unclear how to proceed through first task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869A0-7CF0-4CB9-B5D1-8ED91AB43727}"/>
              </a:ext>
            </a:extLst>
          </p:cNvPr>
          <p:cNvSpPr/>
          <p:nvPr/>
        </p:nvSpPr>
        <p:spPr>
          <a:xfrm>
            <a:off x="6509617" y="1754339"/>
            <a:ext cx="5909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Added 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Moved body part selection to post-run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DD747-3A0D-4D64-86C5-07D648D57EDE}"/>
              </a:ext>
            </a:extLst>
          </p:cNvPr>
          <p:cNvSpPr/>
          <p:nvPr/>
        </p:nvSpPr>
        <p:spPr>
          <a:xfrm>
            <a:off x="1474429" y="3392427"/>
            <a:ext cx="3716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Exercise suggestion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was disruptive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9C1D66-A8F9-4BB2-BF50-5095FDFE274D}"/>
              </a:ext>
            </a:extLst>
          </p:cNvPr>
          <p:cNvSpPr/>
          <p:nvPr/>
        </p:nvSpPr>
        <p:spPr>
          <a:xfrm>
            <a:off x="6582189" y="3352195"/>
            <a:ext cx="3857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Moved to post-run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Added tips to pre-run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33E5EE-F414-4CFF-8CDE-66B5BC96C31B}"/>
              </a:ext>
            </a:extLst>
          </p:cNvPr>
          <p:cNvSpPr/>
          <p:nvPr/>
        </p:nvSpPr>
        <p:spPr>
          <a:xfrm>
            <a:off x="1474429" y="5064685"/>
            <a:ext cx="3716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Missing data that 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athletes wanted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91B8E5-992B-41DA-AF02-0E8C97FC8067}"/>
              </a:ext>
            </a:extLst>
          </p:cNvPr>
          <p:cNvSpPr/>
          <p:nvPr/>
        </p:nvSpPr>
        <p:spPr>
          <a:xfrm>
            <a:off x="6582188" y="5064686"/>
            <a:ext cx="4914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Added 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Added insights to summary page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2A6F8212-F14C-4CF4-BBFD-BEEDE49356C3}"/>
              </a:ext>
            </a:extLst>
          </p:cNvPr>
          <p:cNvSpPr/>
          <p:nvPr/>
        </p:nvSpPr>
        <p:spPr>
          <a:xfrm>
            <a:off x="5084777" y="1981395"/>
            <a:ext cx="769318" cy="244129"/>
          </a:xfrm>
          <a:prstGeom prst="rightArrow">
            <a:avLst/>
          </a:prstGeom>
          <a:solidFill>
            <a:srgbClr val="005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17DB3760-B964-45C5-B6F9-B8D734C27854}"/>
              </a:ext>
            </a:extLst>
          </p:cNvPr>
          <p:cNvSpPr/>
          <p:nvPr/>
        </p:nvSpPr>
        <p:spPr>
          <a:xfrm>
            <a:off x="5084777" y="3614597"/>
            <a:ext cx="769318" cy="2441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FC2CE4CE-F928-4861-B541-CB4F7F31CA4C}"/>
              </a:ext>
            </a:extLst>
          </p:cNvPr>
          <p:cNvSpPr/>
          <p:nvPr/>
        </p:nvSpPr>
        <p:spPr>
          <a:xfrm>
            <a:off x="5090783" y="5286855"/>
            <a:ext cx="769318" cy="2441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5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6581" y="11835"/>
            <a:ext cx="11360800" cy="763600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dirty="0">
                <a:solidFill>
                  <a:srgbClr val="005662"/>
                </a:solidFill>
              </a:rPr>
              <a:t>Testing Results</a:t>
            </a:r>
            <a:endParaRPr lang="en" dirty="0">
              <a:solidFill>
                <a:srgbClr val="00566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ED4690-0258-472A-B73A-62B849334F61}"/>
              </a:ext>
            </a:extLst>
          </p:cNvPr>
          <p:cNvSpPr/>
          <p:nvPr/>
        </p:nvSpPr>
        <p:spPr>
          <a:xfrm>
            <a:off x="456581" y="687781"/>
            <a:ext cx="1791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662"/>
                </a:solidFill>
              </a:rPr>
              <a:t>Critical Incidents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C695B7-0240-495C-A611-DD028ADF97A4}"/>
              </a:ext>
            </a:extLst>
          </p:cNvPr>
          <p:cNvSpPr/>
          <p:nvPr/>
        </p:nvSpPr>
        <p:spPr>
          <a:xfrm>
            <a:off x="1474429" y="1754339"/>
            <a:ext cx="3716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Unclear how to proceed through first task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869A0-7CF0-4CB9-B5D1-8ED91AB43727}"/>
              </a:ext>
            </a:extLst>
          </p:cNvPr>
          <p:cNvSpPr/>
          <p:nvPr/>
        </p:nvSpPr>
        <p:spPr>
          <a:xfrm>
            <a:off x="6509617" y="1754339"/>
            <a:ext cx="5909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Added instructions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Moved body part selection to post-run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EDD747-3A0D-4D64-86C5-07D648D57EDE}"/>
              </a:ext>
            </a:extLst>
          </p:cNvPr>
          <p:cNvSpPr/>
          <p:nvPr/>
        </p:nvSpPr>
        <p:spPr>
          <a:xfrm>
            <a:off x="1474429" y="3392427"/>
            <a:ext cx="3716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Exercise suggestion</a:t>
            </a:r>
          </a:p>
          <a:p>
            <a:r>
              <a:rPr lang="en-US" sz="2400" dirty="0"/>
              <a:t>was disruptive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9C1D66-A8F9-4BB2-BF50-5095FDFE274D}"/>
              </a:ext>
            </a:extLst>
          </p:cNvPr>
          <p:cNvSpPr/>
          <p:nvPr/>
        </p:nvSpPr>
        <p:spPr>
          <a:xfrm>
            <a:off x="6582189" y="3352195"/>
            <a:ext cx="38570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Moved to post-run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Added tips to pre-run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33E5EE-F414-4CFF-8CDE-66B5BC96C31B}"/>
              </a:ext>
            </a:extLst>
          </p:cNvPr>
          <p:cNvSpPr/>
          <p:nvPr/>
        </p:nvSpPr>
        <p:spPr>
          <a:xfrm>
            <a:off x="1474429" y="5064685"/>
            <a:ext cx="3716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Missing data that </a:t>
            </a: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athletes wanted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91B8E5-992B-41DA-AF02-0E8C97FC8067}"/>
              </a:ext>
            </a:extLst>
          </p:cNvPr>
          <p:cNvSpPr/>
          <p:nvPr/>
        </p:nvSpPr>
        <p:spPr>
          <a:xfrm>
            <a:off x="6582188" y="5064686"/>
            <a:ext cx="4914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Added 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Added insights to summary page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2A6F8212-F14C-4CF4-BBFD-BEEDE49356C3}"/>
              </a:ext>
            </a:extLst>
          </p:cNvPr>
          <p:cNvSpPr/>
          <p:nvPr/>
        </p:nvSpPr>
        <p:spPr>
          <a:xfrm>
            <a:off x="5084777" y="1981395"/>
            <a:ext cx="769318" cy="2441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17DB3760-B964-45C5-B6F9-B8D734C27854}"/>
              </a:ext>
            </a:extLst>
          </p:cNvPr>
          <p:cNvSpPr/>
          <p:nvPr/>
        </p:nvSpPr>
        <p:spPr>
          <a:xfrm>
            <a:off x="5084777" y="3614597"/>
            <a:ext cx="769318" cy="244129"/>
          </a:xfrm>
          <a:prstGeom prst="rightArrow">
            <a:avLst/>
          </a:prstGeom>
          <a:solidFill>
            <a:srgbClr val="005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FC2CE4CE-F928-4861-B541-CB4F7F31CA4C}"/>
              </a:ext>
            </a:extLst>
          </p:cNvPr>
          <p:cNvSpPr/>
          <p:nvPr/>
        </p:nvSpPr>
        <p:spPr>
          <a:xfrm>
            <a:off x="5090783" y="5286855"/>
            <a:ext cx="769318" cy="24412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54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593470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334</Words>
  <Application>Microsoft Office PowerPoint</Application>
  <PresentationFormat>Widescreen</PresentationFormat>
  <Paragraphs>94</Paragraphs>
  <Slides>26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Image</vt:lpstr>
      <vt:lpstr>PowerPoint Presentation</vt:lpstr>
      <vt:lpstr>The Problem</vt:lpstr>
      <vt:lpstr>Initial Paper Prototype</vt:lpstr>
      <vt:lpstr>Track a workout and related pain</vt:lpstr>
      <vt:lpstr>Track a workout and related pain</vt:lpstr>
      <vt:lpstr>Receive injury prevention suggestions</vt:lpstr>
      <vt:lpstr>Testing Process</vt:lpstr>
      <vt:lpstr>Testing Results</vt:lpstr>
      <vt:lpstr>Testing Results</vt:lpstr>
      <vt:lpstr>Testing Results</vt:lpstr>
      <vt:lpstr>Testing Results</vt:lpstr>
      <vt:lpstr>Final Paper Prototype</vt:lpstr>
      <vt:lpstr>Track a workout and related pain</vt:lpstr>
      <vt:lpstr>Track a workout and related pain</vt:lpstr>
      <vt:lpstr>Track a workout and related pain</vt:lpstr>
      <vt:lpstr>Receive injury prevention suggestions</vt:lpstr>
      <vt:lpstr>Receive injury prevention suggestions</vt:lpstr>
      <vt:lpstr>Receive injury prevention suggestions</vt:lpstr>
      <vt:lpstr>Digital Mockup</vt:lpstr>
      <vt:lpstr>Track a workout and related pain</vt:lpstr>
      <vt:lpstr>Track a workout and related pain</vt:lpstr>
      <vt:lpstr>PowerPoint Presentation</vt:lpstr>
      <vt:lpstr>Receive injury prevention suggestions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Hermes</dc:title>
  <dc:creator>Camille Birch</dc:creator>
  <cp:lastModifiedBy>Alex</cp:lastModifiedBy>
  <cp:revision>60</cp:revision>
  <dcterms:created xsi:type="dcterms:W3CDTF">2017-11-02T04:04:14Z</dcterms:created>
  <dcterms:modified xsi:type="dcterms:W3CDTF">2017-11-30T08:10:31Z</dcterms:modified>
</cp:coreProperties>
</file>