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Lst>
  <p:sldSz cy="5143500" cx="9144000"/>
  <p:notesSz cx="6858000" cy="9144000"/>
  <p:embeddedFontLst>
    <p:embeddedFont>
      <p:font typeface="Proxima Nova"/>
      <p:regular r:id="rId69"/>
      <p:bold r:id="rId70"/>
      <p:italic r:id="rId71"/>
      <p:boldItalic r:id="rId72"/>
    </p:embeddedFont>
    <p:embeddedFont>
      <p:font typeface="Julius Sans One"/>
      <p:regular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JuliusSansOne-regular.fntdata"/><Relationship Id="rId72" Type="http://schemas.openxmlformats.org/officeDocument/2006/relationships/font" Target="fonts/ProximaNova-boldItalic.fntdata"/><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font" Target="fonts/ProximaNova-italic.fntdata"/><Relationship Id="rId70" Type="http://schemas.openxmlformats.org/officeDocument/2006/relationships/font" Target="fonts/ProximaNova-bold.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ProximaNova-regular.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SEEK = Sexual Education, Empowerment, and Knowledge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5261ec5de9_3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5261ec5de9_3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5261ec5de9_3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5261ec5de9_3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5261ec5de9_3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5261ec5de9_3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5261ec5de9_3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5261ec5de9_3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5261ec5de9_3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5261ec5de9_3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5261ec5de9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5261ec5de9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5261ec5de9_4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5261ec5de9_4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5261ec5de9_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5261ec5de9_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5261ec5de9_12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5261ec5de9_12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5261ec5de9_12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5261ec5de9_12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g5261ec5de9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5261ec5de9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Laura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5261ec5de9_12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5261ec5de9_12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5261ec5de9_12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5261ec5de9_12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5261ec5de9_12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5261ec5de9_12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5261ec5de9_12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5261ec5de9_1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5261ec5de9_12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5261ec5de9_12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5261ec5de9_12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5261ec5de9_12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5261ec5de9_12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5261ec5de9_12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5261ec5de9_12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5261ec5de9_12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5261ec5de9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5261ec5de9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5261ec5de9_1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5261ec5de9_1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5261ec5de9_1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5261ec5de9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5261ec5de9_1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5261ec5de9_1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5261ec5de9_5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5261ec5de9_5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g5261ec5de9_5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5261ec5de9_5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5261ec5de9_3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5261ec5de9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5261ec5de9_5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5261ec5de9_5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5261ec5de9_5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5261ec5de9_5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5261ec5de9_4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5261ec5de9_4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g5261ec5de9_5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5261ec5de9_5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5261ec5de9_5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5261ec5de9_5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g5261ec5de9_5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5261ec5de9_5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5261ec5de9_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5261ec5de9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5261ec5de9_5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5261ec5de9_5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5261ec5de9_5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5261ec5de9_5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5261ec5de9_5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5261ec5de9_5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5261ec5de9_5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5261ec5de9_5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Speaker will respond “what is bisexuality”, then “nope!”</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g5261ec5de9_5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5261ec5de9_5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5261ec5de9_5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5261ec5de9_5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5261ec5de9_5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5261ec5de9_5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Google Shape;467;g5261ec5de9_5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5261ec5de9_5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g5261ec5de9_5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5261ec5de9_5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g5261ec5de9_5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5261ec5de9_5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5261ec5de9_3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5261ec5de9_3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g5261ec5de9_5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5261ec5de9_5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g5261ec5de9_5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5261ec5de9_5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5261ec5de9_5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5261ec5de9_5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2" name="Shape 512"/>
        <p:cNvGrpSpPr/>
        <p:nvPr/>
      </p:nvGrpSpPr>
      <p:grpSpPr>
        <a:xfrm>
          <a:off x="0" y="0"/>
          <a:ext cx="0" cy="0"/>
          <a:chOff x="0" y="0"/>
          <a:chExt cx="0" cy="0"/>
        </a:xfrm>
      </p:grpSpPr>
      <p:sp>
        <p:nvSpPr>
          <p:cNvPr id="513" name="Google Shape;513;g5261ec5de9_5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5261ec5de9_5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g5261ec5de9_5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5261ec5de9_5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Google Shape;528;g5261ec5de9_5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5261ec5de9_5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g5261ec5de9_5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5261ec5de9_5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Google Shape;542;g5261ec5de9_5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5261ec5de9_5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g5261ec5de9_5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5261ec5de9_5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5261ec5de9_5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5261ec5de9_5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5261ec5de9_3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5261ec5de9_3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Google Shape;566;g5261ec5de9_5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5261ec5de9_5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Google Shape;573;g5261ec5de9_5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5261ec5de9_5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Google Shape;580;g5261ec5de9_5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5261ec5de9_5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Google Shape;587;g5261ec5de9_5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5261ec5de9_5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3" name="Shape 593"/>
        <p:cNvGrpSpPr/>
        <p:nvPr/>
      </p:nvGrpSpPr>
      <p:grpSpPr>
        <a:xfrm>
          <a:off x="0" y="0"/>
          <a:ext cx="0" cy="0"/>
          <a:chOff x="0" y="0"/>
          <a:chExt cx="0" cy="0"/>
        </a:xfrm>
      </p:grpSpPr>
      <p:sp>
        <p:nvSpPr>
          <p:cNvPr id="594" name="Google Shape;594;g4f14e427eb_3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4f14e427eb_3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5261ec5de9_3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5261ec5de9_3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5261ec5de9_3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5261ec5de9_3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5261ec5de9_3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5261ec5de9_3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44.png"/><Relationship Id="rId5"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44.png"/><Relationship Id="rId5" Type="http://schemas.openxmlformats.org/officeDocument/2006/relationships/image" Target="../media/image40.png"/><Relationship Id="rId6"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44.png"/><Relationship Id="rId5" Type="http://schemas.openxmlformats.org/officeDocument/2006/relationships/image" Target="../media/image43.png"/><Relationship Id="rId6"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0.png"/><Relationship Id="rId5" Type="http://schemas.openxmlformats.org/officeDocument/2006/relationships/image" Target="../media/image22.jpg"/><Relationship Id="rId6" Type="http://schemas.openxmlformats.org/officeDocument/2006/relationships/image" Target="../media/image4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5.jp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5.jp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5.jp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4.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hyperlink" Target="http://www.youtube.com/watch?v=IhKTs_rJzsQ" TargetMode="External"/><Relationship Id="rId4" Type="http://schemas.openxmlformats.org/officeDocument/2006/relationships/image" Target="../media/image1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4.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3.png"/><Relationship Id="rId4" Type="http://schemas.openxmlformats.org/officeDocument/2006/relationships/hyperlink" Target="http://www.youtube.com/watch?v=ECnb0oPOyZs" TargetMode="External"/><Relationship Id="rId5" Type="http://schemas.openxmlformats.org/officeDocument/2006/relationships/image" Target="../media/image1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7.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7.pn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7.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3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3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400400" y="0"/>
            <a:ext cx="4343199" cy="4343199"/>
          </a:xfrm>
          <a:prstGeom prst="rect">
            <a:avLst/>
          </a:prstGeom>
          <a:noFill/>
          <a:ln>
            <a:noFill/>
          </a:ln>
        </p:spPr>
      </p:pic>
      <p:sp>
        <p:nvSpPr>
          <p:cNvPr id="55" name="Google Shape;55;p13"/>
          <p:cNvSpPr/>
          <p:nvPr/>
        </p:nvSpPr>
        <p:spPr>
          <a:xfrm>
            <a:off x="0" y="4335025"/>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471150" y="4517175"/>
            <a:ext cx="8201700" cy="85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700">
                <a:solidFill>
                  <a:srgbClr val="F3F3F3"/>
                </a:solidFill>
                <a:latin typeface="Proxima Nova"/>
                <a:ea typeface="Proxima Nova"/>
                <a:cs typeface="Proxima Nova"/>
                <a:sym typeface="Proxima Nova"/>
              </a:rPr>
              <a:t>Haley Ruth | Laura DeBoldt | </a:t>
            </a:r>
            <a:r>
              <a:rPr lang="en" sz="1700">
                <a:solidFill>
                  <a:srgbClr val="F3F3F3"/>
                </a:solidFill>
                <a:latin typeface="Proxima Nova"/>
                <a:ea typeface="Proxima Nova"/>
                <a:cs typeface="Proxima Nova"/>
                <a:sym typeface="Proxima Nova"/>
              </a:rPr>
              <a:t>Aishu</a:t>
            </a:r>
            <a:r>
              <a:rPr b="1" lang="en" sz="1700">
                <a:solidFill>
                  <a:srgbClr val="F3F3F3"/>
                </a:solidFill>
                <a:latin typeface="Proxima Nova"/>
                <a:ea typeface="Proxima Nova"/>
                <a:cs typeface="Proxima Nova"/>
                <a:sym typeface="Proxima Nova"/>
              </a:rPr>
              <a:t> </a:t>
            </a:r>
            <a:r>
              <a:rPr lang="en" sz="1700">
                <a:solidFill>
                  <a:srgbClr val="F3F3F3"/>
                </a:solidFill>
                <a:latin typeface="Proxima Nova"/>
                <a:ea typeface="Proxima Nova"/>
                <a:cs typeface="Proxima Nova"/>
                <a:sym typeface="Proxima Nova"/>
              </a:rPr>
              <a:t>Murari | Max Kern | Jingjing</a:t>
            </a:r>
            <a:r>
              <a:rPr b="1" lang="en" sz="1700">
                <a:solidFill>
                  <a:srgbClr val="F3F3F3"/>
                </a:solidFill>
                <a:latin typeface="Proxima Nova"/>
                <a:ea typeface="Proxima Nova"/>
                <a:cs typeface="Proxima Nova"/>
                <a:sym typeface="Proxima Nova"/>
              </a:rPr>
              <a:t> </a:t>
            </a:r>
            <a:r>
              <a:rPr lang="en" sz="1700">
                <a:solidFill>
                  <a:srgbClr val="F3F3F3"/>
                </a:solidFill>
                <a:latin typeface="Proxima Nova"/>
                <a:ea typeface="Proxima Nova"/>
                <a:cs typeface="Proxima Nova"/>
                <a:sym typeface="Proxima Nova"/>
              </a:rPr>
              <a:t>Bu</a:t>
            </a:r>
            <a:endParaRPr sz="1700">
              <a:solidFill>
                <a:srgbClr val="F3F3F3"/>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2"/>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2"/>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Task 2: Anonymous Questions</a:t>
            </a:r>
            <a:endParaRPr sz="2800">
              <a:solidFill>
                <a:srgbClr val="FFFFFF"/>
              </a:solidFill>
              <a:latin typeface="Julius Sans One"/>
              <a:ea typeface="Julius Sans One"/>
              <a:cs typeface="Julius Sans One"/>
              <a:sym typeface="Julius Sans One"/>
            </a:endParaRPr>
          </a:p>
        </p:txBody>
      </p:sp>
      <p:pic>
        <p:nvPicPr>
          <p:cNvPr id="144" name="Google Shape;144;p22"/>
          <p:cNvPicPr preferRelativeResize="0"/>
          <p:nvPr/>
        </p:nvPicPr>
        <p:blipFill>
          <a:blip r:embed="rId3">
            <a:alphaModFix/>
          </a:blip>
          <a:stretch>
            <a:fillRect/>
          </a:stretch>
        </p:blipFill>
        <p:spPr>
          <a:xfrm>
            <a:off x="356975" y="1261700"/>
            <a:ext cx="3525726" cy="3208551"/>
          </a:xfrm>
          <a:prstGeom prst="rect">
            <a:avLst/>
          </a:prstGeom>
          <a:noFill/>
          <a:ln>
            <a:noFill/>
          </a:ln>
        </p:spPr>
      </p:pic>
      <p:sp>
        <p:nvSpPr>
          <p:cNvPr id="145" name="Google Shape;145;p22"/>
          <p:cNvSpPr/>
          <p:nvPr/>
        </p:nvSpPr>
        <p:spPr>
          <a:xfrm>
            <a:off x="3090882" y="3896357"/>
            <a:ext cx="244800" cy="264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2"/>
          <p:cNvSpPr/>
          <p:nvPr/>
        </p:nvSpPr>
        <p:spPr>
          <a:xfrm>
            <a:off x="4079800" y="2585225"/>
            <a:ext cx="628200" cy="572700"/>
          </a:xfrm>
          <a:prstGeom prst="rightArrow">
            <a:avLst>
              <a:gd fmla="val 50000" name="adj1"/>
              <a:gd fmla="val 50000" name="adj2"/>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 name="Google Shape;147;p22"/>
          <p:cNvPicPr preferRelativeResize="0"/>
          <p:nvPr/>
        </p:nvPicPr>
        <p:blipFill>
          <a:blip r:embed="rId4">
            <a:alphaModFix/>
          </a:blip>
          <a:stretch>
            <a:fillRect/>
          </a:stretch>
        </p:blipFill>
        <p:spPr>
          <a:xfrm>
            <a:off x="4905100" y="1267300"/>
            <a:ext cx="3879350" cy="3208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3"/>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3"/>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Task 2: Anonymous Questions</a:t>
            </a:r>
            <a:endParaRPr sz="2800">
              <a:solidFill>
                <a:srgbClr val="FFFFFF"/>
              </a:solidFill>
              <a:latin typeface="Julius Sans One"/>
              <a:ea typeface="Julius Sans One"/>
              <a:cs typeface="Julius Sans One"/>
              <a:sym typeface="Julius Sans One"/>
            </a:endParaRPr>
          </a:p>
        </p:txBody>
      </p:sp>
      <p:pic>
        <p:nvPicPr>
          <p:cNvPr id="154" name="Google Shape;154;p23"/>
          <p:cNvPicPr preferRelativeResize="0"/>
          <p:nvPr/>
        </p:nvPicPr>
        <p:blipFill>
          <a:blip r:embed="rId3">
            <a:alphaModFix/>
          </a:blip>
          <a:stretch>
            <a:fillRect/>
          </a:stretch>
        </p:blipFill>
        <p:spPr>
          <a:xfrm>
            <a:off x="356975" y="1261700"/>
            <a:ext cx="3525726" cy="3208551"/>
          </a:xfrm>
          <a:prstGeom prst="rect">
            <a:avLst/>
          </a:prstGeom>
          <a:noFill/>
          <a:ln>
            <a:noFill/>
          </a:ln>
        </p:spPr>
      </p:pic>
      <p:sp>
        <p:nvSpPr>
          <p:cNvPr id="155" name="Google Shape;155;p23"/>
          <p:cNvSpPr/>
          <p:nvPr/>
        </p:nvSpPr>
        <p:spPr>
          <a:xfrm>
            <a:off x="3090882" y="3896357"/>
            <a:ext cx="244800" cy="264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3"/>
          <p:cNvSpPr/>
          <p:nvPr/>
        </p:nvSpPr>
        <p:spPr>
          <a:xfrm>
            <a:off x="4079800" y="2585225"/>
            <a:ext cx="628200" cy="572700"/>
          </a:xfrm>
          <a:prstGeom prst="rightArrow">
            <a:avLst>
              <a:gd fmla="val 50000" name="adj1"/>
              <a:gd fmla="val 50000" name="adj2"/>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 name="Google Shape;157;p23"/>
          <p:cNvPicPr preferRelativeResize="0"/>
          <p:nvPr/>
        </p:nvPicPr>
        <p:blipFill rotWithShape="1">
          <a:blip r:embed="rId4">
            <a:alphaModFix/>
          </a:blip>
          <a:srcRect b="0" l="4564" r="1907" t="0"/>
          <a:stretch/>
        </p:blipFill>
        <p:spPr>
          <a:xfrm>
            <a:off x="356975" y="1261700"/>
            <a:ext cx="3628574" cy="3208550"/>
          </a:xfrm>
          <a:prstGeom prst="rect">
            <a:avLst/>
          </a:prstGeom>
          <a:noFill/>
          <a:ln>
            <a:noFill/>
          </a:ln>
        </p:spPr>
      </p:pic>
      <p:pic>
        <p:nvPicPr>
          <p:cNvPr id="158" name="Google Shape;158;p23"/>
          <p:cNvPicPr preferRelativeResize="0"/>
          <p:nvPr/>
        </p:nvPicPr>
        <p:blipFill>
          <a:blip r:embed="rId5">
            <a:alphaModFix/>
          </a:blip>
          <a:stretch>
            <a:fillRect/>
          </a:stretch>
        </p:blipFill>
        <p:spPr>
          <a:xfrm>
            <a:off x="4802250" y="1267300"/>
            <a:ext cx="3963515" cy="3208550"/>
          </a:xfrm>
          <a:prstGeom prst="rect">
            <a:avLst/>
          </a:prstGeom>
          <a:noFill/>
          <a:ln>
            <a:noFill/>
          </a:ln>
        </p:spPr>
      </p:pic>
      <p:sp>
        <p:nvSpPr>
          <p:cNvPr id="159" name="Google Shape;159;p23"/>
          <p:cNvSpPr/>
          <p:nvPr/>
        </p:nvSpPr>
        <p:spPr>
          <a:xfrm>
            <a:off x="855710" y="2186350"/>
            <a:ext cx="773400" cy="264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4"/>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4"/>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Task 2: Anonymous Questions</a:t>
            </a:r>
            <a:endParaRPr sz="2800">
              <a:solidFill>
                <a:srgbClr val="FFFFFF"/>
              </a:solidFill>
              <a:latin typeface="Julius Sans One"/>
              <a:ea typeface="Julius Sans One"/>
              <a:cs typeface="Julius Sans One"/>
              <a:sym typeface="Julius Sans One"/>
            </a:endParaRPr>
          </a:p>
        </p:txBody>
      </p:sp>
      <p:pic>
        <p:nvPicPr>
          <p:cNvPr id="166" name="Google Shape;166;p24"/>
          <p:cNvPicPr preferRelativeResize="0"/>
          <p:nvPr/>
        </p:nvPicPr>
        <p:blipFill>
          <a:blip r:embed="rId3">
            <a:alphaModFix/>
          </a:blip>
          <a:stretch>
            <a:fillRect/>
          </a:stretch>
        </p:blipFill>
        <p:spPr>
          <a:xfrm>
            <a:off x="356975" y="1261700"/>
            <a:ext cx="3525726" cy="3208551"/>
          </a:xfrm>
          <a:prstGeom prst="rect">
            <a:avLst/>
          </a:prstGeom>
          <a:noFill/>
          <a:ln>
            <a:noFill/>
          </a:ln>
        </p:spPr>
      </p:pic>
      <p:sp>
        <p:nvSpPr>
          <p:cNvPr id="167" name="Google Shape;167;p24"/>
          <p:cNvSpPr/>
          <p:nvPr/>
        </p:nvSpPr>
        <p:spPr>
          <a:xfrm>
            <a:off x="3090882" y="3896357"/>
            <a:ext cx="244800" cy="264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4"/>
          <p:cNvSpPr/>
          <p:nvPr/>
        </p:nvSpPr>
        <p:spPr>
          <a:xfrm>
            <a:off x="4079800" y="2585225"/>
            <a:ext cx="628200" cy="572700"/>
          </a:xfrm>
          <a:prstGeom prst="rightArrow">
            <a:avLst>
              <a:gd fmla="val 50000" name="adj1"/>
              <a:gd fmla="val 50000" name="adj2"/>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9" name="Google Shape;169;p24"/>
          <p:cNvPicPr preferRelativeResize="0"/>
          <p:nvPr/>
        </p:nvPicPr>
        <p:blipFill rotWithShape="1">
          <a:blip r:embed="rId4">
            <a:alphaModFix/>
          </a:blip>
          <a:srcRect b="0" l="5434" r="5612" t="0"/>
          <a:stretch/>
        </p:blipFill>
        <p:spPr>
          <a:xfrm>
            <a:off x="408400" y="1261700"/>
            <a:ext cx="3525726" cy="3208550"/>
          </a:xfrm>
          <a:prstGeom prst="rect">
            <a:avLst/>
          </a:prstGeom>
          <a:noFill/>
          <a:ln>
            <a:noFill/>
          </a:ln>
        </p:spPr>
      </p:pic>
      <p:sp>
        <p:nvSpPr>
          <p:cNvPr id="170" name="Google Shape;170;p24"/>
          <p:cNvSpPr/>
          <p:nvPr/>
        </p:nvSpPr>
        <p:spPr>
          <a:xfrm>
            <a:off x="3541226" y="3896350"/>
            <a:ext cx="188400" cy="18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1" name="Google Shape;171;p24"/>
          <p:cNvPicPr preferRelativeResize="0"/>
          <p:nvPr/>
        </p:nvPicPr>
        <p:blipFill>
          <a:blip r:embed="rId5">
            <a:alphaModFix/>
          </a:blip>
          <a:stretch>
            <a:fillRect/>
          </a:stretch>
        </p:blipFill>
        <p:spPr>
          <a:xfrm>
            <a:off x="4853675" y="1261700"/>
            <a:ext cx="3920661" cy="32085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5"/>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5"/>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Task 2: Anonymous Questions</a:t>
            </a:r>
            <a:endParaRPr sz="2800">
              <a:solidFill>
                <a:srgbClr val="FFFFFF"/>
              </a:solidFill>
              <a:latin typeface="Julius Sans One"/>
              <a:ea typeface="Julius Sans One"/>
              <a:cs typeface="Julius Sans One"/>
              <a:sym typeface="Julius Sans One"/>
            </a:endParaRPr>
          </a:p>
        </p:txBody>
      </p:sp>
      <p:pic>
        <p:nvPicPr>
          <p:cNvPr id="178" name="Google Shape;178;p25"/>
          <p:cNvPicPr preferRelativeResize="0"/>
          <p:nvPr/>
        </p:nvPicPr>
        <p:blipFill>
          <a:blip r:embed="rId3">
            <a:alphaModFix/>
          </a:blip>
          <a:stretch>
            <a:fillRect/>
          </a:stretch>
        </p:blipFill>
        <p:spPr>
          <a:xfrm>
            <a:off x="356975" y="1261700"/>
            <a:ext cx="3525726" cy="3208551"/>
          </a:xfrm>
          <a:prstGeom prst="rect">
            <a:avLst/>
          </a:prstGeom>
          <a:noFill/>
          <a:ln>
            <a:noFill/>
          </a:ln>
        </p:spPr>
      </p:pic>
      <p:sp>
        <p:nvSpPr>
          <p:cNvPr id="179" name="Google Shape;179;p25"/>
          <p:cNvSpPr/>
          <p:nvPr/>
        </p:nvSpPr>
        <p:spPr>
          <a:xfrm>
            <a:off x="3090882" y="3896357"/>
            <a:ext cx="244800" cy="264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5"/>
          <p:cNvSpPr/>
          <p:nvPr/>
        </p:nvSpPr>
        <p:spPr>
          <a:xfrm>
            <a:off x="4079800" y="2585225"/>
            <a:ext cx="628200" cy="572700"/>
          </a:xfrm>
          <a:prstGeom prst="rightArrow">
            <a:avLst>
              <a:gd fmla="val 50000" name="adj1"/>
              <a:gd fmla="val 50000" name="adj2"/>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1" name="Google Shape;181;p25"/>
          <p:cNvPicPr preferRelativeResize="0"/>
          <p:nvPr/>
        </p:nvPicPr>
        <p:blipFill rotWithShape="1">
          <a:blip r:embed="rId4">
            <a:alphaModFix/>
          </a:blip>
          <a:srcRect b="0" l="5434" r="5612" t="0"/>
          <a:stretch/>
        </p:blipFill>
        <p:spPr>
          <a:xfrm>
            <a:off x="408400" y="1261700"/>
            <a:ext cx="3525726" cy="3208550"/>
          </a:xfrm>
          <a:prstGeom prst="rect">
            <a:avLst/>
          </a:prstGeom>
          <a:noFill/>
          <a:ln>
            <a:noFill/>
          </a:ln>
        </p:spPr>
      </p:pic>
      <p:sp>
        <p:nvSpPr>
          <p:cNvPr id="182" name="Google Shape;182;p25"/>
          <p:cNvSpPr/>
          <p:nvPr/>
        </p:nvSpPr>
        <p:spPr>
          <a:xfrm>
            <a:off x="3541226" y="3896350"/>
            <a:ext cx="188400" cy="18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 name="Google Shape;183;p25"/>
          <p:cNvPicPr preferRelativeResize="0"/>
          <p:nvPr/>
        </p:nvPicPr>
        <p:blipFill>
          <a:blip r:embed="rId5">
            <a:alphaModFix/>
          </a:blip>
          <a:stretch>
            <a:fillRect/>
          </a:stretch>
        </p:blipFill>
        <p:spPr>
          <a:xfrm>
            <a:off x="100650" y="1261700"/>
            <a:ext cx="3920661" cy="3208549"/>
          </a:xfrm>
          <a:prstGeom prst="rect">
            <a:avLst/>
          </a:prstGeom>
          <a:noFill/>
          <a:ln>
            <a:noFill/>
          </a:ln>
        </p:spPr>
      </p:pic>
      <p:pic>
        <p:nvPicPr>
          <p:cNvPr id="184" name="Google Shape;184;p25"/>
          <p:cNvPicPr preferRelativeResize="0"/>
          <p:nvPr/>
        </p:nvPicPr>
        <p:blipFill>
          <a:blip r:embed="rId6">
            <a:alphaModFix/>
          </a:blip>
          <a:stretch>
            <a:fillRect/>
          </a:stretch>
        </p:blipFill>
        <p:spPr>
          <a:xfrm>
            <a:off x="4853675" y="1261701"/>
            <a:ext cx="3734163" cy="3208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6"/>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6"/>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Task 2: Anonymous Questions</a:t>
            </a:r>
            <a:endParaRPr sz="2800">
              <a:solidFill>
                <a:srgbClr val="FFFFFF"/>
              </a:solidFill>
              <a:latin typeface="Julius Sans One"/>
              <a:ea typeface="Julius Sans One"/>
              <a:cs typeface="Julius Sans One"/>
              <a:sym typeface="Julius Sans One"/>
            </a:endParaRPr>
          </a:p>
        </p:txBody>
      </p:sp>
      <p:pic>
        <p:nvPicPr>
          <p:cNvPr id="191" name="Google Shape;191;p26"/>
          <p:cNvPicPr preferRelativeResize="0"/>
          <p:nvPr/>
        </p:nvPicPr>
        <p:blipFill>
          <a:blip r:embed="rId3">
            <a:alphaModFix/>
          </a:blip>
          <a:stretch>
            <a:fillRect/>
          </a:stretch>
        </p:blipFill>
        <p:spPr>
          <a:xfrm>
            <a:off x="356975" y="1261700"/>
            <a:ext cx="3525726" cy="3208551"/>
          </a:xfrm>
          <a:prstGeom prst="rect">
            <a:avLst/>
          </a:prstGeom>
          <a:noFill/>
          <a:ln>
            <a:noFill/>
          </a:ln>
        </p:spPr>
      </p:pic>
      <p:sp>
        <p:nvSpPr>
          <p:cNvPr id="192" name="Google Shape;192;p26"/>
          <p:cNvSpPr/>
          <p:nvPr/>
        </p:nvSpPr>
        <p:spPr>
          <a:xfrm>
            <a:off x="3090882" y="3896357"/>
            <a:ext cx="244800" cy="264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6"/>
          <p:cNvSpPr/>
          <p:nvPr/>
        </p:nvSpPr>
        <p:spPr>
          <a:xfrm>
            <a:off x="4079800" y="2585225"/>
            <a:ext cx="628200" cy="572700"/>
          </a:xfrm>
          <a:prstGeom prst="rightArrow">
            <a:avLst>
              <a:gd fmla="val 50000" name="adj1"/>
              <a:gd fmla="val 50000" name="adj2"/>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4" name="Google Shape;194;p26"/>
          <p:cNvPicPr preferRelativeResize="0"/>
          <p:nvPr/>
        </p:nvPicPr>
        <p:blipFill rotWithShape="1">
          <a:blip r:embed="rId4">
            <a:alphaModFix/>
          </a:blip>
          <a:srcRect b="0" l="5434" r="5612" t="0"/>
          <a:stretch/>
        </p:blipFill>
        <p:spPr>
          <a:xfrm>
            <a:off x="408400" y="1261700"/>
            <a:ext cx="3525726" cy="3208550"/>
          </a:xfrm>
          <a:prstGeom prst="rect">
            <a:avLst/>
          </a:prstGeom>
          <a:noFill/>
          <a:ln>
            <a:noFill/>
          </a:ln>
        </p:spPr>
      </p:pic>
      <p:sp>
        <p:nvSpPr>
          <p:cNvPr id="195" name="Google Shape;195;p26"/>
          <p:cNvSpPr/>
          <p:nvPr/>
        </p:nvSpPr>
        <p:spPr>
          <a:xfrm>
            <a:off x="3541226" y="3896350"/>
            <a:ext cx="188400" cy="18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26"/>
          <p:cNvPicPr preferRelativeResize="0"/>
          <p:nvPr/>
        </p:nvPicPr>
        <p:blipFill>
          <a:blip r:embed="rId5">
            <a:alphaModFix/>
          </a:blip>
          <a:stretch>
            <a:fillRect/>
          </a:stretch>
        </p:blipFill>
        <p:spPr>
          <a:xfrm>
            <a:off x="193888" y="1261701"/>
            <a:ext cx="3734163" cy="3208550"/>
          </a:xfrm>
          <a:prstGeom prst="rect">
            <a:avLst/>
          </a:prstGeom>
          <a:noFill/>
          <a:ln>
            <a:noFill/>
          </a:ln>
        </p:spPr>
      </p:pic>
      <p:pic>
        <p:nvPicPr>
          <p:cNvPr id="197" name="Google Shape;197;p26"/>
          <p:cNvPicPr preferRelativeResize="0"/>
          <p:nvPr/>
        </p:nvPicPr>
        <p:blipFill>
          <a:blip r:embed="rId6">
            <a:alphaModFix/>
          </a:blip>
          <a:stretch>
            <a:fillRect/>
          </a:stretch>
        </p:blipFill>
        <p:spPr>
          <a:xfrm>
            <a:off x="4853675" y="1261700"/>
            <a:ext cx="3810158" cy="3208550"/>
          </a:xfrm>
          <a:prstGeom prst="rect">
            <a:avLst/>
          </a:prstGeom>
          <a:noFill/>
          <a:ln>
            <a:noFill/>
          </a:ln>
        </p:spPr>
      </p:pic>
      <p:sp>
        <p:nvSpPr>
          <p:cNvPr id="198" name="Google Shape;198;p26"/>
          <p:cNvSpPr/>
          <p:nvPr/>
        </p:nvSpPr>
        <p:spPr>
          <a:xfrm>
            <a:off x="1555860" y="2024775"/>
            <a:ext cx="773400" cy="264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7"/>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7"/>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Testing Process</a:t>
            </a:r>
            <a:endParaRPr sz="2800">
              <a:solidFill>
                <a:srgbClr val="FFFFFF"/>
              </a:solidFill>
              <a:latin typeface="Julius Sans One"/>
              <a:ea typeface="Julius Sans One"/>
              <a:cs typeface="Julius Sans One"/>
              <a:sym typeface="Julius Sans One"/>
            </a:endParaRPr>
          </a:p>
        </p:txBody>
      </p:sp>
      <p:pic>
        <p:nvPicPr>
          <p:cNvPr id="205" name="Google Shape;205;p27"/>
          <p:cNvPicPr preferRelativeResize="0"/>
          <p:nvPr/>
        </p:nvPicPr>
        <p:blipFill>
          <a:blip r:embed="rId3">
            <a:alphaModFix/>
          </a:blip>
          <a:stretch>
            <a:fillRect/>
          </a:stretch>
        </p:blipFill>
        <p:spPr>
          <a:xfrm>
            <a:off x="1632900" y="1531750"/>
            <a:ext cx="476250" cy="476250"/>
          </a:xfrm>
          <a:prstGeom prst="rect">
            <a:avLst/>
          </a:prstGeom>
          <a:noFill/>
          <a:ln>
            <a:noFill/>
          </a:ln>
        </p:spPr>
      </p:pic>
      <p:sp>
        <p:nvSpPr>
          <p:cNvPr id="206" name="Google Shape;206;p27"/>
          <p:cNvSpPr txBox="1"/>
          <p:nvPr/>
        </p:nvSpPr>
        <p:spPr>
          <a:xfrm>
            <a:off x="1725875" y="1531750"/>
            <a:ext cx="5878200" cy="2469600"/>
          </a:xfrm>
          <a:prstGeom prst="rect">
            <a:avLst/>
          </a:prstGeom>
          <a:noFill/>
          <a:ln>
            <a:noFill/>
          </a:ln>
        </p:spPr>
        <p:txBody>
          <a:bodyPr anchorCtr="0" anchor="t" bIns="91425" lIns="91425" spcFirstLastPara="1" rIns="91425" wrap="square" tIns="91425">
            <a:noAutofit/>
          </a:bodyPr>
          <a:lstStyle/>
          <a:p>
            <a:pPr indent="0" lvl="0" marL="457200" rtl="0" algn="l">
              <a:lnSpc>
                <a:spcPct val="150000"/>
              </a:lnSpc>
              <a:spcBef>
                <a:spcPts val="0"/>
              </a:spcBef>
              <a:spcAft>
                <a:spcPts val="0"/>
              </a:spcAft>
              <a:buNone/>
            </a:pPr>
            <a:r>
              <a:rPr lang="en" sz="1800">
                <a:solidFill>
                  <a:srgbClr val="434343"/>
                </a:solidFill>
              </a:rPr>
              <a:t>Explain Design </a:t>
            </a:r>
            <a:endParaRPr sz="1800">
              <a:solidFill>
                <a:srgbClr val="434343"/>
              </a:solidFill>
            </a:endParaRPr>
          </a:p>
          <a:p>
            <a:pPr indent="0" lvl="0" marL="0" rtl="0" algn="l">
              <a:lnSpc>
                <a:spcPct val="150000"/>
              </a:lnSpc>
              <a:spcBef>
                <a:spcPts val="0"/>
              </a:spcBef>
              <a:spcAft>
                <a:spcPts val="0"/>
              </a:spcAft>
              <a:buNone/>
            </a:pPr>
            <a:r>
              <a:t/>
            </a:r>
            <a:endParaRPr sz="1800">
              <a:solidFill>
                <a:srgbClr val="434343"/>
              </a:solidFill>
            </a:endParaRPr>
          </a:p>
          <a:p>
            <a:pPr indent="0" lvl="0" marL="457200" rtl="0" algn="l">
              <a:lnSpc>
                <a:spcPct val="150000"/>
              </a:lnSpc>
              <a:spcBef>
                <a:spcPts val="0"/>
              </a:spcBef>
              <a:spcAft>
                <a:spcPts val="0"/>
              </a:spcAft>
              <a:buNone/>
            </a:pPr>
            <a:r>
              <a:rPr lang="en" sz="1800">
                <a:solidFill>
                  <a:srgbClr val="434343"/>
                </a:solidFill>
              </a:rPr>
              <a:t>Task 1 walkthrough </a:t>
            </a:r>
            <a:endParaRPr sz="1800">
              <a:solidFill>
                <a:srgbClr val="434343"/>
              </a:solidFill>
            </a:endParaRPr>
          </a:p>
          <a:p>
            <a:pPr indent="0" lvl="0" marL="0" rtl="0" algn="l">
              <a:lnSpc>
                <a:spcPct val="150000"/>
              </a:lnSpc>
              <a:spcBef>
                <a:spcPts val="0"/>
              </a:spcBef>
              <a:spcAft>
                <a:spcPts val="0"/>
              </a:spcAft>
              <a:buNone/>
            </a:pPr>
            <a:r>
              <a:t/>
            </a:r>
            <a:endParaRPr sz="1800">
              <a:solidFill>
                <a:srgbClr val="434343"/>
              </a:solidFill>
            </a:endParaRPr>
          </a:p>
          <a:p>
            <a:pPr indent="0" lvl="0" marL="457200" rtl="0" algn="l">
              <a:lnSpc>
                <a:spcPct val="150000"/>
              </a:lnSpc>
              <a:spcBef>
                <a:spcPts val="0"/>
              </a:spcBef>
              <a:spcAft>
                <a:spcPts val="0"/>
              </a:spcAft>
              <a:buNone/>
            </a:pPr>
            <a:r>
              <a:rPr lang="en" sz="1800">
                <a:solidFill>
                  <a:srgbClr val="434343"/>
                </a:solidFill>
              </a:rPr>
              <a:t>Task 2 walkthrough</a:t>
            </a:r>
            <a:endParaRPr sz="1800">
              <a:solidFill>
                <a:srgbClr val="434343"/>
              </a:solidFill>
            </a:endParaRPr>
          </a:p>
          <a:p>
            <a:pPr indent="0" lvl="0" marL="0" rtl="0" algn="l">
              <a:lnSpc>
                <a:spcPct val="150000"/>
              </a:lnSpc>
              <a:spcBef>
                <a:spcPts val="0"/>
              </a:spcBef>
              <a:spcAft>
                <a:spcPts val="0"/>
              </a:spcAft>
              <a:buNone/>
            </a:pPr>
            <a:r>
              <a:t/>
            </a:r>
            <a:endParaRPr sz="1800">
              <a:solidFill>
                <a:srgbClr val="434343"/>
              </a:solidFill>
            </a:endParaRPr>
          </a:p>
          <a:p>
            <a:pPr indent="0" lvl="0" marL="457200" rtl="0" algn="l">
              <a:lnSpc>
                <a:spcPct val="150000"/>
              </a:lnSpc>
              <a:spcBef>
                <a:spcPts val="0"/>
              </a:spcBef>
              <a:spcAft>
                <a:spcPts val="0"/>
              </a:spcAft>
              <a:buNone/>
            </a:pPr>
            <a:r>
              <a:rPr lang="en" sz="1800">
                <a:solidFill>
                  <a:srgbClr val="434343"/>
                </a:solidFill>
              </a:rPr>
              <a:t>Questions/Feedback </a:t>
            </a:r>
            <a:endParaRPr sz="1800">
              <a:solidFill>
                <a:srgbClr val="434343"/>
              </a:solidFill>
            </a:endParaRPr>
          </a:p>
          <a:p>
            <a:pPr indent="0" lvl="0" marL="0" rtl="0" algn="l">
              <a:lnSpc>
                <a:spcPct val="150000"/>
              </a:lnSpc>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457200" rtl="0" algn="l">
              <a:spcBef>
                <a:spcPts val="0"/>
              </a:spcBef>
              <a:spcAft>
                <a:spcPts val="0"/>
              </a:spcAft>
              <a:buNone/>
            </a:pPr>
            <a:r>
              <a:t/>
            </a:r>
            <a:endParaRPr sz="1800"/>
          </a:p>
        </p:txBody>
      </p:sp>
      <p:pic>
        <p:nvPicPr>
          <p:cNvPr id="207" name="Google Shape;207;p27"/>
          <p:cNvPicPr preferRelativeResize="0"/>
          <p:nvPr/>
        </p:nvPicPr>
        <p:blipFill>
          <a:blip r:embed="rId4">
            <a:alphaModFix/>
          </a:blip>
          <a:stretch>
            <a:fillRect/>
          </a:stretch>
        </p:blipFill>
        <p:spPr>
          <a:xfrm>
            <a:off x="1632900" y="2370300"/>
            <a:ext cx="476250" cy="476250"/>
          </a:xfrm>
          <a:prstGeom prst="rect">
            <a:avLst/>
          </a:prstGeom>
          <a:noFill/>
          <a:ln>
            <a:noFill/>
          </a:ln>
        </p:spPr>
      </p:pic>
      <p:pic>
        <p:nvPicPr>
          <p:cNvPr id="208" name="Google Shape;208;p27"/>
          <p:cNvPicPr preferRelativeResize="0"/>
          <p:nvPr/>
        </p:nvPicPr>
        <p:blipFill>
          <a:blip r:embed="rId4">
            <a:alphaModFix/>
          </a:blip>
          <a:stretch>
            <a:fillRect/>
          </a:stretch>
        </p:blipFill>
        <p:spPr>
          <a:xfrm>
            <a:off x="1632900" y="3208850"/>
            <a:ext cx="476250" cy="476250"/>
          </a:xfrm>
          <a:prstGeom prst="rect">
            <a:avLst/>
          </a:prstGeom>
          <a:noFill/>
          <a:ln>
            <a:noFill/>
          </a:ln>
        </p:spPr>
      </p:pic>
      <p:pic>
        <p:nvPicPr>
          <p:cNvPr id="209" name="Google Shape;209;p27"/>
          <p:cNvPicPr preferRelativeResize="0"/>
          <p:nvPr/>
        </p:nvPicPr>
        <p:blipFill>
          <a:blip r:embed="rId5">
            <a:alphaModFix/>
          </a:blip>
          <a:stretch>
            <a:fillRect/>
          </a:stretch>
        </p:blipFill>
        <p:spPr>
          <a:xfrm>
            <a:off x="1661475" y="4001350"/>
            <a:ext cx="419100" cy="419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28"/>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8"/>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Testing Results</a:t>
            </a:r>
            <a:endParaRPr sz="2800">
              <a:solidFill>
                <a:srgbClr val="FFFFFF"/>
              </a:solidFill>
              <a:latin typeface="Julius Sans One"/>
              <a:ea typeface="Julius Sans One"/>
              <a:cs typeface="Julius Sans One"/>
              <a:sym typeface="Julius Sans One"/>
            </a:endParaRPr>
          </a:p>
        </p:txBody>
      </p:sp>
      <p:sp>
        <p:nvSpPr>
          <p:cNvPr id="216" name="Google Shape;216;p28"/>
          <p:cNvSpPr txBox="1"/>
          <p:nvPr/>
        </p:nvSpPr>
        <p:spPr>
          <a:xfrm>
            <a:off x="601463" y="1135475"/>
            <a:ext cx="4958700" cy="3296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rgbClr val="434343"/>
                </a:solidFill>
                <a:latin typeface="Proxima Nova"/>
                <a:ea typeface="Proxima Nova"/>
                <a:cs typeface="Proxima Nova"/>
                <a:sym typeface="Proxima Nova"/>
              </a:rPr>
              <a:t>Heuristics</a:t>
            </a:r>
            <a:endParaRPr sz="1800">
              <a:solidFill>
                <a:srgbClr val="434343"/>
              </a:solidFill>
              <a:latin typeface="Proxima Nova"/>
              <a:ea typeface="Proxima Nova"/>
              <a:cs typeface="Proxima Nova"/>
              <a:sym typeface="Proxima Nova"/>
            </a:endParaRPr>
          </a:p>
          <a:p>
            <a:pPr indent="-342900" lvl="0" marL="4572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Consistency </a:t>
            </a:r>
            <a:endParaRPr sz="1800">
              <a:solidFill>
                <a:srgbClr val="434343"/>
              </a:solidFill>
              <a:latin typeface="Proxima Nova"/>
              <a:ea typeface="Proxima Nova"/>
              <a:cs typeface="Proxima Nova"/>
              <a:sym typeface="Proxima Nova"/>
            </a:endParaRPr>
          </a:p>
          <a:p>
            <a:pPr indent="-342900" lvl="0" marL="4572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User control and freedom</a:t>
            </a:r>
            <a:endParaRPr sz="1800">
              <a:solidFill>
                <a:srgbClr val="434343"/>
              </a:solidFill>
              <a:latin typeface="Proxima Nova"/>
              <a:ea typeface="Proxima Nova"/>
              <a:cs typeface="Proxima Nova"/>
              <a:sym typeface="Proxima Nova"/>
            </a:endParaRPr>
          </a:p>
          <a:p>
            <a:pPr indent="-342900" lvl="0" marL="4572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Match between system and the real world</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None/>
            </a:pPr>
            <a:r>
              <a:t/>
            </a:r>
            <a:endParaRPr sz="1800">
              <a:solidFill>
                <a:srgbClr val="434343"/>
              </a:solidFill>
              <a:latin typeface="Proxima Nova"/>
              <a:ea typeface="Proxima Nova"/>
              <a:cs typeface="Proxima Nova"/>
              <a:sym typeface="Proxima Nova"/>
            </a:endParaRPr>
          </a:p>
        </p:txBody>
      </p:sp>
      <p:pic>
        <p:nvPicPr>
          <p:cNvPr id="217" name="Google Shape;217;p28"/>
          <p:cNvPicPr preferRelativeResize="0"/>
          <p:nvPr/>
        </p:nvPicPr>
        <p:blipFill>
          <a:blip r:embed="rId3">
            <a:alphaModFix/>
          </a:blip>
          <a:stretch>
            <a:fillRect/>
          </a:stretch>
        </p:blipFill>
        <p:spPr>
          <a:xfrm>
            <a:off x="6086400" y="1135465"/>
            <a:ext cx="2359776" cy="1596650"/>
          </a:xfrm>
          <a:prstGeom prst="rect">
            <a:avLst/>
          </a:prstGeom>
          <a:noFill/>
          <a:ln>
            <a:noFill/>
          </a:ln>
        </p:spPr>
      </p:pic>
      <p:pic>
        <p:nvPicPr>
          <p:cNvPr id="218" name="Google Shape;218;p28"/>
          <p:cNvPicPr preferRelativeResize="0"/>
          <p:nvPr/>
        </p:nvPicPr>
        <p:blipFill>
          <a:blip r:embed="rId4">
            <a:alphaModFix/>
          </a:blip>
          <a:stretch>
            <a:fillRect/>
          </a:stretch>
        </p:blipFill>
        <p:spPr>
          <a:xfrm>
            <a:off x="6134675" y="3059097"/>
            <a:ext cx="2263219" cy="1521175"/>
          </a:xfrm>
          <a:prstGeom prst="rect">
            <a:avLst/>
          </a:prstGeom>
          <a:noFill/>
          <a:ln>
            <a:noFill/>
          </a:ln>
        </p:spPr>
      </p:pic>
      <p:pic>
        <p:nvPicPr>
          <p:cNvPr id="219" name="Google Shape;219;p28"/>
          <p:cNvPicPr preferRelativeResize="0"/>
          <p:nvPr/>
        </p:nvPicPr>
        <p:blipFill rotWithShape="1">
          <a:blip r:embed="rId5">
            <a:alphaModFix/>
          </a:blip>
          <a:srcRect b="3626" l="72147" r="0" t="76216"/>
          <a:stretch/>
        </p:blipFill>
        <p:spPr>
          <a:xfrm rot="-5400000">
            <a:off x="2256450" y="3021250"/>
            <a:ext cx="1648725" cy="1595525"/>
          </a:xfrm>
          <a:prstGeom prst="rect">
            <a:avLst/>
          </a:prstGeom>
          <a:noFill/>
          <a:ln>
            <a:noFill/>
          </a:ln>
        </p:spPr>
      </p:pic>
      <p:pic>
        <p:nvPicPr>
          <p:cNvPr id="220" name="Google Shape;220;p28"/>
          <p:cNvPicPr preferRelativeResize="0"/>
          <p:nvPr/>
        </p:nvPicPr>
        <p:blipFill rotWithShape="1">
          <a:blip r:embed="rId5">
            <a:alphaModFix/>
          </a:blip>
          <a:srcRect b="13777" l="8031" r="73234" t="73530"/>
          <a:stretch/>
        </p:blipFill>
        <p:spPr>
          <a:xfrm rot="-5400000">
            <a:off x="4023812" y="3068888"/>
            <a:ext cx="1652625" cy="1501150"/>
          </a:xfrm>
          <a:prstGeom prst="rect">
            <a:avLst/>
          </a:prstGeom>
          <a:noFill/>
          <a:ln>
            <a:noFill/>
          </a:ln>
        </p:spPr>
      </p:pic>
      <p:pic>
        <p:nvPicPr>
          <p:cNvPr id="221" name="Google Shape;221;p28"/>
          <p:cNvPicPr preferRelativeResize="0"/>
          <p:nvPr/>
        </p:nvPicPr>
        <p:blipFill rotWithShape="1">
          <a:blip r:embed="rId6">
            <a:alphaModFix/>
          </a:blip>
          <a:srcRect b="10844" l="20908" r="29999" t="20479"/>
          <a:stretch/>
        </p:blipFill>
        <p:spPr>
          <a:xfrm>
            <a:off x="411400" y="2993138"/>
            <a:ext cx="1572300" cy="1653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29"/>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9"/>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sp>
        <p:nvSpPr>
          <p:cNvPr id="228" name="Google Shape;228;p29"/>
          <p:cNvSpPr txBox="1"/>
          <p:nvPr/>
        </p:nvSpPr>
        <p:spPr>
          <a:xfrm>
            <a:off x="905075" y="1385500"/>
            <a:ext cx="7528500" cy="2773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Added progress bar to lead student through steps to customize AI agent</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None/>
            </a:pPr>
            <a:r>
              <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Replaced icons to be more representative of their function</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Made drop-down menu more specific and understandable</a:t>
            </a: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30"/>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0"/>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sp>
        <p:nvSpPr>
          <p:cNvPr id="235" name="Google Shape;235;p30"/>
          <p:cNvSpPr txBox="1"/>
          <p:nvPr/>
        </p:nvSpPr>
        <p:spPr>
          <a:xfrm>
            <a:off x="905075" y="1385500"/>
            <a:ext cx="7528500" cy="2773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Added progress bar to lead student through steps to customize AI agent</a:t>
            </a:r>
            <a:endParaRPr sz="1800">
              <a:solidFill>
                <a:srgbClr val="3E9E83"/>
              </a:solidFill>
              <a:latin typeface="Proxima Nova"/>
              <a:ea typeface="Proxima Nova"/>
              <a:cs typeface="Proxima Nova"/>
              <a:sym typeface="Proxima Nova"/>
            </a:endParaRPr>
          </a:p>
          <a:p>
            <a:pPr indent="0" lvl="0" marL="0" rtl="0" algn="l">
              <a:lnSpc>
                <a:spcPct val="150000"/>
              </a:lnSpc>
              <a:spcBef>
                <a:spcPts val="0"/>
              </a:spcBef>
              <a:spcAft>
                <a:spcPts val="0"/>
              </a:spcAft>
              <a:buNone/>
            </a:pPr>
            <a:r>
              <a:t/>
            </a:r>
            <a:endParaRPr sz="1800">
              <a:solidFill>
                <a:srgbClr val="3E9E83"/>
              </a:solidFill>
              <a:latin typeface="Proxima Nova"/>
              <a:ea typeface="Proxima Nova"/>
              <a:cs typeface="Proxima Nova"/>
              <a:sym typeface="Proxima Nova"/>
            </a:endParaRPr>
          </a:p>
          <a:p>
            <a:pPr indent="0" lvl="0" marL="0" rtl="0" algn="l">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Replaced icons to be more representative of their function</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Made drop-down menu more specific and understandable</a:t>
            </a: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31"/>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1"/>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pic>
        <p:nvPicPr>
          <p:cNvPr id="242" name="Google Shape;242;p31"/>
          <p:cNvPicPr preferRelativeResize="0"/>
          <p:nvPr/>
        </p:nvPicPr>
        <p:blipFill rotWithShape="1">
          <a:blip r:embed="rId3">
            <a:alphaModFix/>
          </a:blip>
          <a:srcRect b="5729" l="61367" r="9076" t="66882"/>
          <a:stretch/>
        </p:blipFill>
        <p:spPr>
          <a:xfrm>
            <a:off x="5269200" y="983225"/>
            <a:ext cx="3174100" cy="3898375"/>
          </a:xfrm>
          <a:prstGeom prst="rect">
            <a:avLst/>
          </a:prstGeom>
          <a:noFill/>
          <a:ln>
            <a:noFill/>
          </a:ln>
        </p:spPr>
      </p:pic>
      <p:pic>
        <p:nvPicPr>
          <p:cNvPr id="243" name="Google Shape;243;p31"/>
          <p:cNvPicPr preferRelativeResize="0"/>
          <p:nvPr/>
        </p:nvPicPr>
        <p:blipFill rotWithShape="1">
          <a:blip r:embed="rId4">
            <a:alphaModFix/>
          </a:blip>
          <a:srcRect b="17542" l="21847" r="8398" t="17484"/>
          <a:stretch/>
        </p:blipFill>
        <p:spPr>
          <a:xfrm>
            <a:off x="408575" y="1463950"/>
            <a:ext cx="3561676" cy="2747199"/>
          </a:xfrm>
          <a:prstGeom prst="rect">
            <a:avLst/>
          </a:prstGeom>
          <a:noFill/>
          <a:ln>
            <a:noFill/>
          </a:ln>
        </p:spPr>
      </p:pic>
      <p:sp>
        <p:nvSpPr>
          <p:cNvPr id="244" name="Google Shape;244;p31"/>
          <p:cNvSpPr/>
          <p:nvPr/>
        </p:nvSpPr>
        <p:spPr>
          <a:xfrm>
            <a:off x="4274200" y="2551200"/>
            <a:ext cx="628200" cy="572700"/>
          </a:xfrm>
          <a:prstGeom prst="rightArrow">
            <a:avLst>
              <a:gd fmla="val 50000" name="adj1"/>
              <a:gd fmla="val 50000" name="adj2"/>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Google Shape;61;p14"/>
          <p:cNvSpPr/>
          <p:nvPr/>
        </p:nvSpPr>
        <p:spPr>
          <a:xfrm>
            <a:off x="0" y="0"/>
            <a:ext cx="9144000" cy="5143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txBox="1"/>
          <p:nvPr/>
        </p:nvSpPr>
        <p:spPr>
          <a:xfrm>
            <a:off x="596850" y="1419000"/>
            <a:ext cx="7950300" cy="230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rgbClr val="FFFFFF"/>
                </a:solidFill>
                <a:latin typeface="Proxima Nova"/>
                <a:ea typeface="Proxima Nova"/>
                <a:cs typeface="Proxima Nova"/>
                <a:sym typeface="Proxima Nova"/>
              </a:rPr>
              <a:t>“Studies have demonstrated that young people are seeking reliable, honest and supportive sources of information—whether from their families, teachers or others in their communities. In particular, studies suggest that the needs of sexual minority youth are not being met in school sex education or by their parents.”</a:t>
            </a:r>
            <a:endParaRPr sz="24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sz="2800">
              <a:solidFill>
                <a:srgbClr val="FFFFFF"/>
              </a:solidFill>
            </a:endParaRPr>
          </a:p>
        </p:txBody>
      </p:sp>
      <p:sp>
        <p:nvSpPr>
          <p:cNvPr id="63" name="Google Shape;63;p14"/>
          <p:cNvSpPr txBox="1"/>
          <p:nvPr/>
        </p:nvSpPr>
        <p:spPr>
          <a:xfrm>
            <a:off x="-125" y="4733475"/>
            <a:ext cx="9144000" cy="83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Proxima Nova"/>
                <a:ea typeface="Proxima Nova"/>
                <a:cs typeface="Proxima Nova"/>
                <a:sym typeface="Proxima Nova"/>
              </a:rPr>
              <a:t> [1] </a:t>
            </a:r>
            <a:r>
              <a:rPr lang="en">
                <a:solidFill>
                  <a:srgbClr val="FFFFFF"/>
                </a:solidFill>
                <a:latin typeface="Proxima Nova"/>
                <a:ea typeface="Proxima Nova"/>
                <a:cs typeface="Proxima Nova"/>
                <a:sym typeface="Proxima Nova"/>
              </a:rPr>
              <a:t>https://www.guttmacher.org/perspectives50/sex-ed-us-look-back-and-ahead</a:t>
            </a:r>
            <a:endParaRPr>
              <a:solidFill>
                <a:srgbClr val="FFFFFF"/>
              </a:solidFill>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32"/>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2"/>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sp>
        <p:nvSpPr>
          <p:cNvPr id="251" name="Google Shape;251;p32"/>
          <p:cNvSpPr txBox="1"/>
          <p:nvPr/>
        </p:nvSpPr>
        <p:spPr>
          <a:xfrm>
            <a:off x="905075" y="1385500"/>
            <a:ext cx="7528500" cy="2773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Added progress bar to lead student through steps to customize AI agent</a:t>
            </a:r>
            <a:endParaRPr sz="1800">
              <a:solidFill>
                <a:srgbClr val="3E9E83"/>
              </a:solidFill>
              <a:latin typeface="Proxima Nova"/>
              <a:ea typeface="Proxima Nova"/>
              <a:cs typeface="Proxima Nova"/>
              <a:sym typeface="Proxima Nova"/>
            </a:endParaRPr>
          </a:p>
          <a:p>
            <a:pPr indent="0" lvl="0" marL="0" rtl="0" algn="l">
              <a:lnSpc>
                <a:spcPct val="150000"/>
              </a:lnSpc>
              <a:spcBef>
                <a:spcPts val="0"/>
              </a:spcBef>
              <a:spcAft>
                <a:spcPts val="0"/>
              </a:spcAft>
              <a:buNone/>
            </a:pPr>
            <a:r>
              <a:t/>
            </a:r>
            <a:endParaRPr sz="1800">
              <a:solidFill>
                <a:srgbClr val="3E9E83"/>
              </a:solidFill>
              <a:latin typeface="Proxima Nova"/>
              <a:ea typeface="Proxima Nova"/>
              <a:cs typeface="Proxima Nova"/>
              <a:sym typeface="Proxima Nova"/>
            </a:endParaRPr>
          </a:p>
          <a:p>
            <a:pPr indent="0" lvl="0" marL="0" rtl="0" algn="l">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Replaced icons to be more representative of their function</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Made drop-down menu more specific and understandable</a:t>
            </a: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33"/>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3"/>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sp>
        <p:nvSpPr>
          <p:cNvPr id="258" name="Google Shape;258;p33"/>
          <p:cNvSpPr txBox="1"/>
          <p:nvPr/>
        </p:nvSpPr>
        <p:spPr>
          <a:xfrm>
            <a:off x="905075" y="1385500"/>
            <a:ext cx="7528500" cy="2773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Added progress bar to lead student through steps to customize AI agent</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None/>
            </a:pPr>
            <a:r>
              <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Replaced icons to be more representative of their function</a:t>
            </a:r>
            <a:endParaRPr sz="1800">
              <a:solidFill>
                <a:srgbClr val="3E9E8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Made drop-down menu more specific and understandable</a:t>
            </a: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4"/>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4"/>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sp>
        <p:nvSpPr>
          <p:cNvPr id="265" name="Google Shape;265;p34"/>
          <p:cNvSpPr/>
          <p:nvPr/>
        </p:nvSpPr>
        <p:spPr>
          <a:xfrm>
            <a:off x="4257900" y="2585213"/>
            <a:ext cx="628200" cy="572700"/>
          </a:xfrm>
          <a:prstGeom prst="rightArrow">
            <a:avLst>
              <a:gd fmla="val 50000" name="adj1"/>
              <a:gd fmla="val 50000" name="adj2"/>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 name="Google Shape;266;p34"/>
          <p:cNvPicPr preferRelativeResize="0"/>
          <p:nvPr/>
        </p:nvPicPr>
        <p:blipFill rotWithShape="1">
          <a:blip r:embed="rId3">
            <a:alphaModFix/>
          </a:blip>
          <a:srcRect b="44387" l="45135" r="9401" t="12205"/>
          <a:stretch/>
        </p:blipFill>
        <p:spPr>
          <a:xfrm>
            <a:off x="492475" y="1304007"/>
            <a:ext cx="3608274" cy="3135124"/>
          </a:xfrm>
          <a:prstGeom prst="rect">
            <a:avLst/>
          </a:prstGeom>
          <a:noFill/>
          <a:ln>
            <a:noFill/>
          </a:ln>
        </p:spPr>
      </p:pic>
      <p:pic>
        <p:nvPicPr>
          <p:cNvPr id="267" name="Google Shape;267;p34"/>
          <p:cNvPicPr preferRelativeResize="0"/>
          <p:nvPr/>
        </p:nvPicPr>
        <p:blipFill rotWithShape="1">
          <a:blip r:embed="rId4">
            <a:alphaModFix/>
          </a:blip>
          <a:srcRect b="52067" l="74967" r="9109" t="37212"/>
          <a:stretch/>
        </p:blipFill>
        <p:spPr>
          <a:xfrm>
            <a:off x="5106125" y="1190250"/>
            <a:ext cx="3768100" cy="3362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35"/>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5"/>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pic>
        <p:nvPicPr>
          <p:cNvPr id="274" name="Google Shape;274;p35"/>
          <p:cNvPicPr preferRelativeResize="0"/>
          <p:nvPr/>
        </p:nvPicPr>
        <p:blipFill rotWithShape="1">
          <a:blip r:embed="rId3">
            <a:alphaModFix/>
          </a:blip>
          <a:srcRect b="42822" l="76538" r="8135" t="49300"/>
          <a:stretch/>
        </p:blipFill>
        <p:spPr>
          <a:xfrm>
            <a:off x="5101600" y="1700125"/>
            <a:ext cx="3608400" cy="2458325"/>
          </a:xfrm>
          <a:prstGeom prst="rect">
            <a:avLst/>
          </a:prstGeom>
          <a:noFill/>
          <a:ln>
            <a:noFill/>
          </a:ln>
        </p:spPr>
      </p:pic>
      <p:pic>
        <p:nvPicPr>
          <p:cNvPr id="275" name="Google Shape;275;p35"/>
          <p:cNvPicPr preferRelativeResize="0"/>
          <p:nvPr/>
        </p:nvPicPr>
        <p:blipFill rotWithShape="1">
          <a:blip r:embed="rId4">
            <a:alphaModFix/>
          </a:blip>
          <a:srcRect b="8747" l="48271" r="7531" t="55620"/>
          <a:stretch/>
        </p:blipFill>
        <p:spPr>
          <a:xfrm>
            <a:off x="556525" y="1700125"/>
            <a:ext cx="3350849" cy="2458324"/>
          </a:xfrm>
          <a:prstGeom prst="rect">
            <a:avLst/>
          </a:prstGeom>
          <a:noFill/>
          <a:ln>
            <a:noFill/>
          </a:ln>
        </p:spPr>
      </p:pic>
      <p:sp>
        <p:nvSpPr>
          <p:cNvPr id="276" name="Google Shape;276;p35"/>
          <p:cNvSpPr/>
          <p:nvPr/>
        </p:nvSpPr>
        <p:spPr>
          <a:xfrm>
            <a:off x="4257900" y="2585225"/>
            <a:ext cx="628200" cy="572700"/>
          </a:xfrm>
          <a:prstGeom prst="rightArrow">
            <a:avLst>
              <a:gd fmla="val 50000" name="adj1"/>
              <a:gd fmla="val 50000" name="adj2"/>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36"/>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6"/>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sp>
        <p:nvSpPr>
          <p:cNvPr id="283" name="Google Shape;283;p36"/>
          <p:cNvSpPr txBox="1"/>
          <p:nvPr/>
        </p:nvSpPr>
        <p:spPr>
          <a:xfrm>
            <a:off x="905075" y="1385500"/>
            <a:ext cx="7528500" cy="2773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Added progress bar to lead student through steps to customize AI agent</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None/>
            </a:pPr>
            <a:r>
              <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Replaced icons to be more representative of their function</a:t>
            </a:r>
            <a:endParaRPr sz="1800">
              <a:solidFill>
                <a:srgbClr val="3E9E8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Made drop-down menu more specific and understandable</a:t>
            </a: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37"/>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7"/>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sp>
        <p:nvSpPr>
          <p:cNvPr id="290" name="Google Shape;290;p37"/>
          <p:cNvSpPr txBox="1"/>
          <p:nvPr/>
        </p:nvSpPr>
        <p:spPr>
          <a:xfrm>
            <a:off x="905075" y="1385500"/>
            <a:ext cx="7528500" cy="2773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Added progress bar to lead student through steps to customize AI agent</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None/>
            </a:pPr>
            <a:r>
              <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Replaced icons to be more representative of their function</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Made drop-down menu more specific and understandable</a:t>
            </a:r>
            <a:endParaRPr sz="1800">
              <a:solidFill>
                <a:srgbClr val="3E9E83"/>
              </a:solidFill>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38"/>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8"/>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pic>
        <p:nvPicPr>
          <p:cNvPr id="297" name="Google Shape;297;p38"/>
          <p:cNvPicPr preferRelativeResize="0"/>
          <p:nvPr/>
        </p:nvPicPr>
        <p:blipFill rotWithShape="1">
          <a:blip r:embed="rId3">
            <a:alphaModFix/>
          </a:blip>
          <a:srcRect b="73579" l="53984" r="23145" t="9884"/>
          <a:stretch/>
        </p:blipFill>
        <p:spPr>
          <a:xfrm>
            <a:off x="5237800" y="1348325"/>
            <a:ext cx="3157039" cy="3025550"/>
          </a:xfrm>
          <a:prstGeom prst="rect">
            <a:avLst/>
          </a:prstGeom>
          <a:noFill/>
          <a:ln>
            <a:noFill/>
          </a:ln>
        </p:spPr>
      </p:pic>
      <p:sp>
        <p:nvSpPr>
          <p:cNvPr id="298" name="Google Shape;298;p38"/>
          <p:cNvSpPr/>
          <p:nvPr/>
        </p:nvSpPr>
        <p:spPr>
          <a:xfrm>
            <a:off x="4257888" y="2574750"/>
            <a:ext cx="628200" cy="572700"/>
          </a:xfrm>
          <a:prstGeom prst="rightArrow">
            <a:avLst>
              <a:gd fmla="val 50000" name="adj1"/>
              <a:gd fmla="val 50000" name="adj2"/>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9" name="Google Shape;299;p38"/>
          <p:cNvPicPr preferRelativeResize="0"/>
          <p:nvPr/>
        </p:nvPicPr>
        <p:blipFill rotWithShape="1">
          <a:blip r:embed="rId4">
            <a:alphaModFix/>
          </a:blip>
          <a:srcRect b="27828" l="9663" r="23460" t="9804"/>
          <a:stretch/>
        </p:blipFill>
        <p:spPr>
          <a:xfrm>
            <a:off x="467450" y="1510388"/>
            <a:ext cx="3578226" cy="27014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39"/>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9"/>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Revisions Made</a:t>
            </a:r>
            <a:endParaRPr sz="2800">
              <a:solidFill>
                <a:srgbClr val="FFFFFF"/>
              </a:solidFill>
              <a:latin typeface="Julius Sans One"/>
              <a:ea typeface="Julius Sans One"/>
              <a:cs typeface="Julius Sans One"/>
              <a:sym typeface="Julius Sans One"/>
            </a:endParaRPr>
          </a:p>
        </p:txBody>
      </p:sp>
      <p:sp>
        <p:nvSpPr>
          <p:cNvPr id="306" name="Google Shape;306;p39"/>
          <p:cNvSpPr txBox="1"/>
          <p:nvPr/>
        </p:nvSpPr>
        <p:spPr>
          <a:xfrm>
            <a:off x="905075" y="1385500"/>
            <a:ext cx="7528500" cy="2773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Added progress bar to lead student through steps to customize AI agent</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None/>
            </a:pPr>
            <a:r>
              <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Replaced icons to be more representative of their function</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Made drop-down menu more specific and understandable</a:t>
            </a:r>
            <a:endParaRPr sz="1800">
              <a:solidFill>
                <a:srgbClr val="3E9E83"/>
              </a:solidFill>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40"/>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0"/>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Final Paper Prototype</a:t>
            </a:r>
            <a:endParaRPr sz="2800">
              <a:solidFill>
                <a:srgbClr val="FFFFFF"/>
              </a:solidFill>
              <a:latin typeface="Julius Sans One"/>
              <a:ea typeface="Julius Sans One"/>
              <a:cs typeface="Julius Sans One"/>
              <a:sym typeface="Julius Sans One"/>
            </a:endParaRPr>
          </a:p>
        </p:txBody>
      </p:sp>
      <p:pic>
        <p:nvPicPr>
          <p:cNvPr id="313" name="Google Shape;313;p40"/>
          <p:cNvPicPr preferRelativeResize="0"/>
          <p:nvPr/>
        </p:nvPicPr>
        <p:blipFill rotWithShape="1">
          <a:blip r:embed="rId3">
            <a:alphaModFix/>
          </a:blip>
          <a:srcRect b="39966" l="54666" r="4792" t="35247"/>
          <a:stretch/>
        </p:blipFill>
        <p:spPr>
          <a:xfrm rot="1">
            <a:off x="2238487" y="1026601"/>
            <a:ext cx="4667025" cy="37816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41"/>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1"/>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Final Paper Prototype</a:t>
            </a:r>
            <a:endParaRPr sz="2800">
              <a:solidFill>
                <a:srgbClr val="FFFFFF"/>
              </a:solidFill>
              <a:latin typeface="Julius Sans One"/>
              <a:ea typeface="Julius Sans One"/>
              <a:cs typeface="Julius Sans One"/>
              <a:sym typeface="Julius Sans One"/>
            </a:endParaRPr>
          </a:p>
        </p:txBody>
      </p:sp>
      <p:pic>
        <p:nvPicPr>
          <p:cNvPr id="320" name="Google Shape;320;p41"/>
          <p:cNvPicPr preferRelativeResize="0"/>
          <p:nvPr/>
        </p:nvPicPr>
        <p:blipFill rotWithShape="1">
          <a:blip r:embed="rId3">
            <a:alphaModFix/>
          </a:blip>
          <a:srcRect b="5365" l="59484" r="7336" t="66350"/>
          <a:stretch/>
        </p:blipFill>
        <p:spPr>
          <a:xfrm>
            <a:off x="5122550" y="995175"/>
            <a:ext cx="3504375" cy="3959401"/>
          </a:xfrm>
          <a:prstGeom prst="rect">
            <a:avLst/>
          </a:prstGeom>
          <a:noFill/>
          <a:ln>
            <a:noFill/>
          </a:ln>
        </p:spPr>
      </p:pic>
      <p:pic>
        <p:nvPicPr>
          <p:cNvPr id="321" name="Google Shape;321;p41"/>
          <p:cNvPicPr preferRelativeResize="0"/>
          <p:nvPr/>
        </p:nvPicPr>
        <p:blipFill rotWithShape="1">
          <a:blip r:embed="rId3">
            <a:alphaModFix/>
          </a:blip>
          <a:srcRect b="59697" l="11531" r="47951" t="17316"/>
          <a:stretch/>
        </p:blipFill>
        <p:spPr>
          <a:xfrm>
            <a:off x="521200" y="1245500"/>
            <a:ext cx="4266124" cy="32079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5"/>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Tasks</a:t>
            </a:r>
            <a:endParaRPr sz="2800">
              <a:solidFill>
                <a:srgbClr val="FFFFFF"/>
              </a:solidFill>
              <a:latin typeface="Julius Sans One"/>
              <a:ea typeface="Julius Sans One"/>
              <a:cs typeface="Julius Sans One"/>
              <a:sym typeface="Julius Sans One"/>
            </a:endParaRPr>
          </a:p>
        </p:txBody>
      </p:sp>
      <p:sp>
        <p:nvSpPr>
          <p:cNvPr id="70" name="Google Shape;70;p15"/>
          <p:cNvSpPr txBox="1"/>
          <p:nvPr/>
        </p:nvSpPr>
        <p:spPr>
          <a:xfrm>
            <a:off x="311700" y="2017000"/>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434343"/>
                </a:solidFill>
                <a:latin typeface="Proxima Nova"/>
                <a:ea typeface="Proxima Nova"/>
                <a:cs typeface="Proxima Nova"/>
                <a:sym typeface="Proxima Nova"/>
              </a:rPr>
              <a:t>Engaging </a:t>
            </a:r>
            <a:r>
              <a:rPr lang="en" sz="2800">
                <a:solidFill>
                  <a:srgbClr val="434343"/>
                </a:solidFill>
                <a:latin typeface="Proxima Nova"/>
                <a:ea typeface="Proxima Nova"/>
                <a:cs typeface="Proxima Nova"/>
                <a:sym typeface="Proxima Nova"/>
              </a:rPr>
              <a:t>with </a:t>
            </a:r>
            <a:r>
              <a:rPr b="1" lang="en" sz="2800">
                <a:solidFill>
                  <a:srgbClr val="434343"/>
                </a:solidFill>
                <a:latin typeface="Proxima Nova"/>
                <a:ea typeface="Proxima Nova"/>
                <a:cs typeface="Proxima Nova"/>
                <a:sym typeface="Proxima Nova"/>
              </a:rPr>
              <a:t>personalized</a:t>
            </a:r>
            <a:r>
              <a:rPr lang="en" sz="2800">
                <a:solidFill>
                  <a:srgbClr val="434343"/>
                </a:solidFill>
                <a:latin typeface="Proxima Nova"/>
                <a:ea typeface="Proxima Nova"/>
                <a:cs typeface="Proxima Nova"/>
                <a:sym typeface="Proxima Nova"/>
              </a:rPr>
              <a:t> course content</a:t>
            </a:r>
            <a:endParaRPr sz="2800">
              <a:solidFill>
                <a:srgbClr val="434343"/>
              </a:solidFill>
              <a:latin typeface="Proxima Nova"/>
              <a:ea typeface="Proxima Nova"/>
              <a:cs typeface="Proxima Nova"/>
              <a:sym typeface="Proxima Nova"/>
            </a:endParaRPr>
          </a:p>
          <a:p>
            <a:pPr indent="0" lvl="0" marL="0" rtl="0" algn="l">
              <a:spcBef>
                <a:spcPts val="0"/>
              </a:spcBef>
              <a:spcAft>
                <a:spcPts val="0"/>
              </a:spcAft>
              <a:buNone/>
            </a:pPr>
            <a:r>
              <a:t/>
            </a:r>
            <a:endParaRPr b="1" sz="2200">
              <a:latin typeface="Proxima Nova"/>
              <a:ea typeface="Proxima Nova"/>
              <a:cs typeface="Proxima Nova"/>
              <a:sym typeface="Proxima Nova"/>
            </a:endParaRPr>
          </a:p>
          <a:p>
            <a:pPr indent="0" lvl="0" marL="0" rtl="0" algn="l">
              <a:spcBef>
                <a:spcPts val="0"/>
              </a:spcBef>
              <a:spcAft>
                <a:spcPts val="0"/>
              </a:spcAft>
              <a:buNone/>
            </a:pPr>
            <a:r>
              <a:t/>
            </a:r>
            <a:endParaRPr b="1" sz="2200">
              <a:latin typeface="Proxima Nova"/>
              <a:ea typeface="Proxima Nova"/>
              <a:cs typeface="Proxima Nova"/>
              <a:sym typeface="Proxima Nova"/>
            </a:endParaRPr>
          </a:p>
        </p:txBody>
      </p:sp>
      <p:sp>
        <p:nvSpPr>
          <p:cNvPr id="71" name="Google Shape;71;p15"/>
          <p:cNvSpPr txBox="1"/>
          <p:nvPr/>
        </p:nvSpPr>
        <p:spPr>
          <a:xfrm>
            <a:off x="311700" y="3575650"/>
            <a:ext cx="8520600" cy="808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400"/>
              </a:spcBef>
              <a:spcAft>
                <a:spcPts val="0"/>
              </a:spcAft>
              <a:buClr>
                <a:schemeClr val="dk1"/>
              </a:buClr>
              <a:buSzPts val="1100"/>
              <a:buFont typeface="Arial"/>
              <a:buNone/>
            </a:pPr>
            <a:r>
              <a:rPr b="1" lang="en" sz="2800">
                <a:solidFill>
                  <a:srgbClr val="434343"/>
                </a:solidFill>
                <a:latin typeface="Proxima Nova"/>
                <a:ea typeface="Proxima Nova"/>
                <a:cs typeface="Proxima Nova"/>
                <a:sym typeface="Proxima Nova"/>
              </a:rPr>
              <a:t>Procuring</a:t>
            </a:r>
            <a:r>
              <a:rPr lang="en" sz="2800">
                <a:solidFill>
                  <a:srgbClr val="434343"/>
                </a:solidFill>
                <a:latin typeface="Proxima Nova"/>
                <a:ea typeface="Proxima Nova"/>
                <a:cs typeface="Proxima Nova"/>
                <a:sym typeface="Proxima Nova"/>
              </a:rPr>
              <a:t> answers to </a:t>
            </a:r>
            <a:r>
              <a:rPr b="1" lang="en" sz="2800">
                <a:solidFill>
                  <a:srgbClr val="434343"/>
                </a:solidFill>
                <a:latin typeface="Proxima Nova"/>
                <a:ea typeface="Proxima Nova"/>
                <a:cs typeface="Proxima Nova"/>
                <a:sym typeface="Proxima Nova"/>
              </a:rPr>
              <a:t>anonymous</a:t>
            </a:r>
            <a:r>
              <a:rPr lang="en" sz="2800">
                <a:solidFill>
                  <a:srgbClr val="434343"/>
                </a:solidFill>
                <a:latin typeface="Proxima Nova"/>
                <a:ea typeface="Proxima Nova"/>
                <a:cs typeface="Proxima Nova"/>
                <a:sym typeface="Proxima Nova"/>
              </a:rPr>
              <a:t> questions</a:t>
            </a:r>
            <a:endParaRPr sz="2800">
              <a:solidFill>
                <a:srgbClr val="434343"/>
              </a:solidFill>
              <a:latin typeface="Proxima Nova"/>
              <a:ea typeface="Proxima Nova"/>
              <a:cs typeface="Proxima Nova"/>
              <a:sym typeface="Proxima Nova"/>
            </a:endParaRPr>
          </a:p>
          <a:p>
            <a:pPr indent="0" lvl="0" marL="0" rtl="0" algn="l">
              <a:spcBef>
                <a:spcPts val="400"/>
              </a:spcBef>
              <a:spcAft>
                <a:spcPts val="0"/>
              </a:spcAft>
              <a:buNone/>
            </a:pPr>
            <a:r>
              <a:t/>
            </a:r>
            <a:endParaRPr b="1" sz="2200">
              <a:latin typeface="Proxima Nova"/>
              <a:ea typeface="Proxima Nova"/>
              <a:cs typeface="Proxima Nova"/>
              <a:sym typeface="Proxima Nova"/>
            </a:endParaRPr>
          </a:p>
          <a:p>
            <a:pPr indent="0" lvl="0" marL="0" rtl="0" algn="l">
              <a:spcBef>
                <a:spcPts val="0"/>
              </a:spcBef>
              <a:spcAft>
                <a:spcPts val="0"/>
              </a:spcAft>
              <a:buNone/>
            </a:pPr>
            <a:r>
              <a:t/>
            </a:r>
            <a:endParaRPr b="1" sz="2200">
              <a:latin typeface="Proxima Nova"/>
              <a:ea typeface="Proxima Nova"/>
              <a:cs typeface="Proxima Nova"/>
              <a:sym typeface="Proxima Nova"/>
            </a:endParaRPr>
          </a:p>
        </p:txBody>
      </p:sp>
      <p:pic>
        <p:nvPicPr>
          <p:cNvPr id="72" name="Google Shape;72;p15"/>
          <p:cNvPicPr preferRelativeResize="0"/>
          <p:nvPr/>
        </p:nvPicPr>
        <p:blipFill>
          <a:blip r:embed="rId3">
            <a:alphaModFix/>
          </a:blip>
          <a:stretch>
            <a:fillRect/>
          </a:stretch>
        </p:blipFill>
        <p:spPr>
          <a:xfrm>
            <a:off x="4323062" y="3247825"/>
            <a:ext cx="497874" cy="497874"/>
          </a:xfrm>
          <a:prstGeom prst="rect">
            <a:avLst/>
          </a:prstGeom>
          <a:noFill/>
          <a:ln>
            <a:noFill/>
          </a:ln>
        </p:spPr>
      </p:pic>
      <p:pic>
        <p:nvPicPr>
          <p:cNvPr id="73" name="Google Shape;73;p15"/>
          <p:cNvPicPr preferRelativeResize="0"/>
          <p:nvPr/>
        </p:nvPicPr>
        <p:blipFill>
          <a:blip r:embed="rId4">
            <a:alphaModFix/>
          </a:blip>
          <a:stretch>
            <a:fillRect/>
          </a:stretch>
        </p:blipFill>
        <p:spPr>
          <a:xfrm>
            <a:off x="4285650" y="1444300"/>
            <a:ext cx="572700" cy="572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42"/>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2"/>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Final Paper Prototype</a:t>
            </a:r>
            <a:endParaRPr sz="2800">
              <a:solidFill>
                <a:srgbClr val="FFFFFF"/>
              </a:solidFill>
              <a:latin typeface="Julius Sans One"/>
              <a:ea typeface="Julius Sans One"/>
              <a:cs typeface="Julius Sans One"/>
              <a:sym typeface="Julius Sans One"/>
            </a:endParaRPr>
          </a:p>
        </p:txBody>
      </p:sp>
      <p:pic>
        <p:nvPicPr>
          <p:cNvPr id="328" name="Google Shape;328;p42"/>
          <p:cNvPicPr preferRelativeResize="0"/>
          <p:nvPr/>
        </p:nvPicPr>
        <p:blipFill rotWithShape="1">
          <a:blip r:embed="rId3">
            <a:alphaModFix/>
          </a:blip>
          <a:srcRect b="19964" l="2519" r="47392" t="43207"/>
          <a:stretch/>
        </p:blipFill>
        <p:spPr>
          <a:xfrm>
            <a:off x="524450" y="1120800"/>
            <a:ext cx="3665775" cy="3572400"/>
          </a:xfrm>
          <a:prstGeom prst="rect">
            <a:avLst/>
          </a:prstGeom>
          <a:noFill/>
          <a:ln>
            <a:noFill/>
          </a:ln>
        </p:spPr>
      </p:pic>
      <p:pic>
        <p:nvPicPr>
          <p:cNvPr id="329" name="Google Shape;329;p42"/>
          <p:cNvPicPr preferRelativeResize="0"/>
          <p:nvPr/>
        </p:nvPicPr>
        <p:blipFill rotWithShape="1">
          <a:blip r:embed="rId3">
            <a:alphaModFix/>
          </a:blip>
          <a:srcRect b="69058" l="49912" r="9570" t="7955"/>
          <a:stretch/>
        </p:blipFill>
        <p:spPr>
          <a:xfrm>
            <a:off x="4556875" y="1378825"/>
            <a:ext cx="4064525" cy="30563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43"/>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3"/>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800">
                <a:solidFill>
                  <a:schemeClr val="lt1"/>
                </a:solidFill>
                <a:latin typeface="Julius Sans One"/>
                <a:ea typeface="Julius Sans One"/>
                <a:cs typeface="Julius Sans One"/>
                <a:sym typeface="Julius Sans One"/>
              </a:rPr>
              <a:t>Digital Mockup</a:t>
            </a:r>
            <a:endParaRPr sz="2800">
              <a:solidFill>
                <a:srgbClr val="FFFFFF"/>
              </a:solidFill>
              <a:latin typeface="Julius Sans One"/>
              <a:ea typeface="Julius Sans One"/>
              <a:cs typeface="Julius Sans One"/>
              <a:sym typeface="Julius Sans One"/>
            </a:endParaRPr>
          </a:p>
        </p:txBody>
      </p:sp>
      <p:sp>
        <p:nvSpPr>
          <p:cNvPr id="336" name="Google Shape;336;p43"/>
          <p:cNvSpPr txBox="1"/>
          <p:nvPr/>
        </p:nvSpPr>
        <p:spPr>
          <a:xfrm>
            <a:off x="910750" y="1374200"/>
            <a:ext cx="6856500" cy="1802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rgbClr val="000000"/>
              </a:buClr>
              <a:buSzPts val="1100"/>
              <a:buFont typeface="Arial"/>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Customizing AI agent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Learning from interactive video assignment</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None/>
            </a:pPr>
            <a:r>
              <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Clr>
                <a:srgbClr val="000000"/>
              </a:buClr>
              <a:buSzPts val="1100"/>
              <a:buFont typeface="Arial"/>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Sending an anonymous question to teacher</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Finding information through reliable resources</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None/>
            </a:pPr>
            <a:r>
              <a:t/>
            </a: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44"/>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4"/>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lt1"/>
                </a:solidFill>
                <a:latin typeface="Julius Sans One"/>
                <a:ea typeface="Julius Sans One"/>
                <a:cs typeface="Julius Sans One"/>
                <a:sym typeface="Julius Sans One"/>
              </a:rPr>
              <a:t>Digital Mockup</a:t>
            </a:r>
            <a:endParaRPr sz="2800">
              <a:solidFill>
                <a:srgbClr val="FFFFFF"/>
              </a:solidFill>
              <a:latin typeface="Julius Sans One"/>
              <a:ea typeface="Julius Sans One"/>
              <a:cs typeface="Julius Sans One"/>
              <a:sym typeface="Julius Sans One"/>
            </a:endParaRPr>
          </a:p>
        </p:txBody>
      </p:sp>
      <p:sp>
        <p:nvSpPr>
          <p:cNvPr id="343" name="Google Shape;343;p44"/>
          <p:cNvSpPr txBox="1"/>
          <p:nvPr/>
        </p:nvSpPr>
        <p:spPr>
          <a:xfrm>
            <a:off x="910750" y="1374200"/>
            <a:ext cx="6856500" cy="1802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Font typeface="Arial"/>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Customizing AI agent</a:t>
            </a:r>
            <a:endParaRPr sz="1800">
              <a:solidFill>
                <a:srgbClr val="3E9E8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Learning from interactive video assignment</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None/>
            </a:pPr>
            <a:r>
              <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Clr>
                <a:srgbClr val="000000"/>
              </a:buClr>
              <a:buSzPts val="1100"/>
              <a:buFont typeface="Arial"/>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Sending an anonymous question to teacher</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Finding information through reliable resources</a:t>
            </a: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45"/>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5"/>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 - customize AI Agent</a:t>
            </a:r>
            <a:endParaRPr sz="2800">
              <a:solidFill>
                <a:srgbClr val="FFFFFF"/>
              </a:solidFill>
              <a:latin typeface="Julius Sans One"/>
              <a:ea typeface="Julius Sans One"/>
              <a:cs typeface="Julius Sans One"/>
              <a:sym typeface="Julius Sans One"/>
            </a:endParaRPr>
          </a:p>
        </p:txBody>
      </p:sp>
      <p:pic>
        <p:nvPicPr>
          <p:cNvPr id="350" name="Google Shape;350;p45"/>
          <p:cNvPicPr preferRelativeResize="0"/>
          <p:nvPr/>
        </p:nvPicPr>
        <p:blipFill>
          <a:blip r:embed="rId3">
            <a:alphaModFix/>
          </a:blip>
          <a:stretch>
            <a:fillRect/>
          </a:stretch>
        </p:blipFill>
        <p:spPr>
          <a:xfrm>
            <a:off x="1592238" y="1163004"/>
            <a:ext cx="5959525" cy="3628875"/>
          </a:xfrm>
          <a:prstGeom prst="rect">
            <a:avLst/>
          </a:prstGeom>
          <a:noFill/>
          <a:ln cap="flat" cmpd="sng" w="25400">
            <a:solidFill>
              <a:srgbClr val="D9D9D9"/>
            </a:solidFill>
            <a:prstDash val="solid"/>
            <a:miter lim="8000"/>
            <a:headEnd len="sm" w="sm" type="none"/>
            <a:tailEnd len="sm" w="sm" type="none"/>
          </a:ln>
        </p:spPr>
      </p:pic>
      <p:sp>
        <p:nvSpPr>
          <p:cNvPr id="351" name="Google Shape;351;p45"/>
          <p:cNvSpPr/>
          <p:nvPr/>
        </p:nvSpPr>
        <p:spPr>
          <a:xfrm>
            <a:off x="6228900" y="3939025"/>
            <a:ext cx="523500" cy="3915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5"/>
          <p:cNvSpPr txBox="1"/>
          <p:nvPr/>
        </p:nvSpPr>
        <p:spPr>
          <a:xfrm>
            <a:off x="7594000" y="4170000"/>
            <a:ext cx="14112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Proxima Nova"/>
                <a:ea typeface="Proxima Nova"/>
                <a:cs typeface="Proxima Nova"/>
                <a:sym typeface="Proxima Nova"/>
              </a:rPr>
              <a:t>Version 1</a:t>
            </a:r>
            <a:endParaRPr>
              <a:solidFill>
                <a:srgbClr val="434343"/>
              </a:solidFill>
              <a:latin typeface="Proxima Nova"/>
              <a:ea typeface="Proxima Nova"/>
              <a:cs typeface="Proxima Nova"/>
              <a:sym typeface="Proxima Nova"/>
            </a:endParaRPr>
          </a:p>
          <a:p>
            <a:pPr indent="0" lvl="0" marL="0" rtl="0" algn="ctr">
              <a:spcBef>
                <a:spcPts val="0"/>
              </a:spcBef>
              <a:spcAft>
                <a:spcPts val="0"/>
              </a:spcAft>
              <a:buNone/>
            </a:pPr>
            <a:r>
              <a:rPr lang="en">
                <a:solidFill>
                  <a:srgbClr val="434343"/>
                </a:solidFill>
                <a:latin typeface="Proxima Nova"/>
                <a:ea typeface="Proxima Nova"/>
                <a:cs typeface="Proxima Nova"/>
                <a:sym typeface="Proxima Nova"/>
              </a:rPr>
              <a:t>Set up AI agent</a:t>
            </a:r>
            <a:endParaRPr>
              <a:solidFill>
                <a:srgbClr val="434343"/>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46"/>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6"/>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 - </a:t>
            </a:r>
            <a:r>
              <a:rPr lang="en" sz="2800">
                <a:solidFill>
                  <a:schemeClr val="lt1"/>
                </a:solidFill>
                <a:latin typeface="Julius Sans One"/>
                <a:ea typeface="Julius Sans One"/>
                <a:cs typeface="Julius Sans One"/>
                <a:sym typeface="Julius Sans One"/>
              </a:rPr>
              <a:t>customize AI Agent</a:t>
            </a:r>
            <a:endParaRPr sz="2800">
              <a:solidFill>
                <a:srgbClr val="FFFFFF"/>
              </a:solidFill>
              <a:latin typeface="Julius Sans One"/>
              <a:ea typeface="Julius Sans One"/>
              <a:cs typeface="Julius Sans One"/>
              <a:sym typeface="Julius Sans One"/>
            </a:endParaRPr>
          </a:p>
        </p:txBody>
      </p:sp>
      <p:pic>
        <p:nvPicPr>
          <p:cNvPr id="359" name="Google Shape;359;p46"/>
          <p:cNvPicPr preferRelativeResize="0"/>
          <p:nvPr/>
        </p:nvPicPr>
        <p:blipFill>
          <a:blip r:embed="rId3">
            <a:alphaModFix/>
          </a:blip>
          <a:stretch>
            <a:fillRect/>
          </a:stretch>
        </p:blipFill>
        <p:spPr>
          <a:xfrm>
            <a:off x="1592250" y="1163000"/>
            <a:ext cx="5959500" cy="3637600"/>
          </a:xfrm>
          <a:prstGeom prst="rect">
            <a:avLst/>
          </a:prstGeom>
          <a:noFill/>
          <a:ln cap="flat" cmpd="sng" w="25400">
            <a:solidFill>
              <a:srgbClr val="D9D9D9"/>
            </a:solidFill>
            <a:prstDash val="solid"/>
            <a:miter lim="8000"/>
            <a:headEnd len="sm" w="sm" type="none"/>
            <a:tailEnd len="sm" w="sm" type="none"/>
          </a:ln>
        </p:spPr>
      </p:pic>
      <p:sp>
        <p:nvSpPr>
          <p:cNvPr id="360" name="Google Shape;360;p46"/>
          <p:cNvSpPr txBox="1"/>
          <p:nvPr/>
        </p:nvSpPr>
        <p:spPr>
          <a:xfrm>
            <a:off x="7594000" y="4170000"/>
            <a:ext cx="14112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Proxima Nova"/>
                <a:ea typeface="Proxima Nova"/>
                <a:cs typeface="Proxima Nova"/>
                <a:sym typeface="Proxima Nova"/>
              </a:rPr>
              <a:t>Version 1</a:t>
            </a:r>
            <a:endParaRPr>
              <a:solidFill>
                <a:srgbClr val="434343"/>
              </a:solidFill>
              <a:latin typeface="Proxima Nova"/>
              <a:ea typeface="Proxima Nova"/>
              <a:cs typeface="Proxima Nova"/>
              <a:sym typeface="Proxima Nova"/>
            </a:endParaRPr>
          </a:p>
          <a:p>
            <a:pPr indent="0" lvl="0" marL="0" rtl="0" algn="ctr">
              <a:spcBef>
                <a:spcPts val="0"/>
              </a:spcBef>
              <a:spcAft>
                <a:spcPts val="0"/>
              </a:spcAft>
              <a:buNone/>
            </a:pPr>
            <a:r>
              <a:rPr lang="en">
                <a:solidFill>
                  <a:srgbClr val="434343"/>
                </a:solidFill>
                <a:latin typeface="Proxima Nova"/>
                <a:ea typeface="Proxima Nova"/>
                <a:cs typeface="Proxima Nova"/>
                <a:sym typeface="Proxima Nova"/>
              </a:rPr>
              <a:t>Set up AI agent</a:t>
            </a:r>
            <a:endParaRPr>
              <a:solidFill>
                <a:srgbClr val="434343"/>
              </a:solidFill>
              <a:latin typeface="Proxima Nova"/>
              <a:ea typeface="Proxima Nova"/>
              <a:cs typeface="Proxima Nova"/>
              <a:sym typeface="Proxima Nova"/>
            </a:endParaRPr>
          </a:p>
        </p:txBody>
      </p:sp>
      <p:sp>
        <p:nvSpPr>
          <p:cNvPr id="361" name="Google Shape;361;p46"/>
          <p:cNvSpPr/>
          <p:nvPr/>
        </p:nvSpPr>
        <p:spPr>
          <a:xfrm>
            <a:off x="5713425" y="3178425"/>
            <a:ext cx="337500" cy="3069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47"/>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7"/>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 - </a:t>
            </a:r>
            <a:r>
              <a:rPr lang="en" sz="2800">
                <a:solidFill>
                  <a:schemeClr val="lt1"/>
                </a:solidFill>
                <a:latin typeface="Julius Sans One"/>
                <a:ea typeface="Julius Sans One"/>
                <a:cs typeface="Julius Sans One"/>
                <a:sym typeface="Julius Sans One"/>
              </a:rPr>
              <a:t>customize AI Agent</a:t>
            </a:r>
            <a:endParaRPr sz="2800">
              <a:solidFill>
                <a:srgbClr val="FFFFFF"/>
              </a:solidFill>
              <a:latin typeface="Julius Sans One"/>
              <a:ea typeface="Julius Sans One"/>
              <a:cs typeface="Julius Sans One"/>
              <a:sym typeface="Julius Sans One"/>
            </a:endParaRPr>
          </a:p>
        </p:txBody>
      </p:sp>
      <p:sp>
        <p:nvSpPr>
          <p:cNvPr id="368" name="Google Shape;368;p47"/>
          <p:cNvSpPr/>
          <p:nvPr/>
        </p:nvSpPr>
        <p:spPr>
          <a:xfrm>
            <a:off x="6228900" y="3881150"/>
            <a:ext cx="523500" cy="3915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7"/>
          <p:cNvSpPr txBox="1"/>
          <p:nvPr/>
        </p:nvSpPr>
        <p:spPr>
          <a:xfrm>
            <a:off x="7594000" y="4170000"/>
            <a:ext cx="14112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Proxima Nova"/>
                <a:ea typeface="Proxima Nova"/>
                <a:cs typeface="Proxima Nova"/>
                <a:sym typeface="Proxima Nova"/>
              </a:rPr>
              <a:t>Version 1</a:t>
            </a:r>
            <a:endParaRPr>
              <a:solidFill>
                <a:srgbClr val="434343"/>
              </a:solidFill>
              <a:latin typeface="Proxima Nova"/>
              <a:ea typeface="Proxima Nova"/>
              <a:cs typeface="Proxima Nova"/>
              <a:sym typeface="Proxima Nova"/>
            </a:endParaRPr>
          </a:p>
          <a:p>
            <a:pPr indent="0" lvl="0" marL="0" rtl="0" algn="ctr">
              <a:spcBef>
                <a:spcPts val="0"/>
              </a:spcBef>
              <a:spcAft>
                <a:spcPts val="0"/>
              </a:spcAft>
              <a:buNone/>
            </a:pPr>
            <a:r>
              <a:rPr lang="en">
                <a:solidFill>
                  <a:srgbClr val="434343"/>
                </a:solidFill>
                <a:latin typeface="Proxima Nova"/>
                <a:ea typeface="Proxima Nova"/>
                <a:cs typeface="Proxima Nova"/>
                <a:sym typeface="Proxima Nova"/>
              </a:rPr>
              <a:t>Set up AI agent</a:t>
            </a:r>
            <a:endParaRPr>
              <a:solidFill>
                <a:srgbClr val="434343"/>
              </a:solidFill>
              <a:latin typeface="Proxima Nova"/>
              <a:ea typeface="Proxima Nova"/>
              <a:cs typeface="Proxima Nova"/>
              <a:sym typeface="Proxima Nova"/>
            </a:endParaRPr>
          </a:p>
        </p:txBody>
      </p:sp>
      <p:pic>
        <p:nvPicPr>
          <p:cNvPr id="370" name="Google Shape;370;p47"/>
          <p:cNvPicPr preferRelativeResize="0"/>
          <p:nvPr/>
        </p:nvPicPr>
        <p:blipFill>
          <a:blip r:embed="rId3">
            <a:alphaModFix/>
          </a:blip>
          <a:stretch>
            <a:fillRect/>
          </a:stretch>
        </p:blipFill>
        <p:spPr>
          <a:xfrm>
            <a:off x="4625950" y="2490450"/>
            <a:ext cx="1411200" cy="1783253"/>
          </a:xfrm>
          <a:prstGeom prst="rect">
            <a:avLst/>
          </a:prstGeom>
          <a:noFill/>
          <a:ln>
            <a:noFill/>
          </a:ln>
        </p:spPr>
      </p:pic>
      <p:pic>
        <p:nvPicPr>
          <p:cNvPr id="371" name="Google Shape;371;p47"/>
          <p:cNvPicPr preferRelativeResize="0"/>
          <p:nvPr/>
        </p:nvPicPr>
        <p:blipFill>
          <a:blip r:embed="rId4">
            <a:alphaModFix/>
          </a:blip>
          <a:stretch>
            <a:fillRect/>
          </a:stretch>
        </p:blipFill>
        <p:spPr>
          <a:xfrm>
            <a:off x="1592250" y="1151750"/>
            <a:ext cx="5959500" cy="3621200"/>
          </a:xfrm>
          <a:prstGeom prst="rect">
            <a:avLst/>
          </a:prstGeom>
          <a:noFill/>
          <a:ln cap="flat" cmpd="sng" w="28575">
            <a:solidFill>
              <a:srgbClr val="D9D9D9"/>
            </a:solidFill>
            <a:prstDash val="solid"/>
            <a:round/>
            <a:headEnd len="sm" w="sm" type="none"/>
            <a:tailEnd len="sm" w="sm" type="none"/>
          </a:ln>
        </p:spPr>
      </p:pic>
      <p:sp>
        <p:nvSpPr>
          <p:cNvPr id="372" name="Google Shape;372;p47"/>
          <p:cNvSpPr/>
          <p:nvPr/>
        </p:nvSpPr>
        <p:spPr>
          <a:xfrm>
            <a:off x="6228900" y="3939025"/>
            <a:ext cx="523500" cy="3915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48"/>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8"/>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 - </a:t>
            </a:r>
            <a:r>
              <a:rPr lang="en" sz="2800">
                <a:solidFill>
                  <a:schemeClr val="lt1"/>
                </a:solidFill>
                <a:latin typeface="Julius Sans One"/>
                <a:ea typeface="Julius Sans One"/>
                <a:cs typeface="Julius Sans One"/>
                <a:sym typeface="Julius Sans One"/>
              </a:rPr>
              <a:t>customize AI Agent</a:t>
            </a:r>
            <a:endParaRPr sz="2800">
              <a:solidFill>
                <a:srgbClr val="FFFFFF"/>
              </a:solidFill>
              <a:latin typeface="Julius Sans One"/>
              <a:ea typeface="Julius Sans One"/>
              <a:cs typeface="Julius Sans One"/>
              <a:sym typeface="Julius Sans One"/>
            </a:endParaRPr>
          </a:p>
        </p:txBody>
      </p:sp>
      <p:pic>
        <p:nvPicPr>
          <p:cNvPr descr="CSE 440" id="379" name="Google Shape;379;p48" title="Seek Agent Intro">
            <a:hlinkClick r:id="rId3"/>
          </p:cNvPr>
          <p:cNvPicPr preferRelativeResize="0"/>
          <p:nvPr/>
        </p:nvPicPr>
        <p:blipFill>
          <a:blip r:embed="rId4">
            <a:alphaModFix/>
          </a:blip>
          <a:stretch>
            <a:fillRect/>
          </a:stretch>
        </p:blipFill>
        <p:spPr>
          <a:xfrm>
            <a:off x="2286000" y="1260150"/>
            <a:ext cx="4572000" cy="3429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sp>
        <p:nvSpPr>
          <p:cNvPr id="384" name="Google Shape;384;p49"/>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9"/>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 - </a:t>
            </a:r>
            <a:r>
              <a:rPr lang="en" sz="2800">
                <a:solidFill>
                  <a:schemeClr val="lt1"/>
                </a:solidFill>
                <a:latin typeface="Julius Sans One"/>
                <a:ea typeface="Julius Sans One"/>
                <a:cs typeface="Julius Sans One"/>
                <a:sym typeface="Julius Sans One"/>
              </a:rPr>
              <a:t>customize AI Agent</a:t>
            </a:r>
            <a:endParaRPr sz="2800">
              <a:solidFill>
                <a:srgbClr val="FFFFFF"/>
              </a:solidFill>
              <a:latin typeface="Julius Sans One"/>
              <a:ea typeface="Julius Sans One"/>
              <a:cs typeface="Julius Sans One"/>
              <a:sym typeface="Julius Sans One"/>
            </a:endParaRPr>
          </a:p>
        </p:txBody>
      </p:sp>
      <p:pic>
        <p:nvPicPr>
          <p:cNvPr id="386" name="Google Shape;386;p49"/>
          <p:cNvPicPr preferRelativeResize="0"/>
          <p:nvPr/>
        </p:nvPicPr>
        <p:blipFill>
          <a:blip r:embed="rId3">
            <a:alphaModFix/>
          </a:blip>
          <a:stretch>
            <a:fillRect/>
          </a:stretch>
        </p:blipFill>
        <p:spPr>
          <a:xfrm>
            <a:off x="1592250" y="1196350"/>
            <a:ext cx="5949306" cy="3572650"/>
          </a:xfrm>
          <a:prstGeom prst="rect">
            <a:avLst/>
          </a:prstGeom>
          <a:noFill/>
          <a:ln cap="flat" cmpd="sng" w="28575">
            <a:solidFill>
              <a:srgbClr val="D9D9D9"/>
            </a:solidFill>
            <a:prstDash val="solid"/>
            <a:miter lim="8000"/>
            <a:headEnd len="sm" w="sm" type="none"/>
            <a:tailEnd len="sm" w="sm" type="none"/>
          </a:ln>
        </p:spPr>
      </p:pic>
      <p:sp>
        <p:nvSpPr>
          <p:cNvPr id="387" name="Google Shape;387;p49"/>
          <p:cNvSpPr/>
          <p:nvPr/>
        </p:nvSpPr>
        <p:spPr>
          <a:xfrm>
            <a:off x="6118900" y="3879875"/>
            <a:ext cx="608100" cy="4590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9"/>
          <p:cNvSpPr txBox="1"/>
          <p:nvPr/>
        </p:nvSpPr>
        <p:spPr>
          <a:xfrm>
            <a:off x="7594000" y="4170000"/>
            <a:ext cx="14112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Proxima Nova"/>
                <a:ea typeface="Proxima Nova"/>
                <a:cs typeface="Proxima Nova"/>
                <a:sym typeface="Proxima Nova"/>
              </a:rPr>
              <a:t>Version 1</a:t>
            </a:r>
            <a:endParaRPr>
              <a:solidFill>
                <a:srgbClr val="434343"/>
              </a:solidFill>
              <a:latin typeface="Proxima Nova"/>
              <a:ea typeface="Proxima Nova"/>
              <a:cs typeface="Proxima Nova"/>
              <a:sym typeface="Proxima Nova"/>
            </a:endParaRPr>
          </a:p>
          <a:p>
            <a:pPr indent="0" lvl="0" marL="0" rtl="0" algn="ctr">
              <a:spcBef>
                <a:spcPts val="0"/>
              </a:spcBef>
              <a:spcAft>
                <a:spcPts val="0"/>
              </a:spcAft>
              <a:buNone/>
            </a:pPr>
            <a:r>
              <a:rPr lang="en">
                <a:solidFill>
                  <a:srgbClr val="434343"/>
                </a:solidFill>
                <a:latin typeface="Proxima Nova"/>
                <a:ea typeface="Proxima Nova"/>
                <a:cs typeface="Proxima Nova"/>
                <a:sym typeface="Proxima Nova"/>
              </a:rPr>
              <a:t>Set up AI agent</a:t>
            </a:r>
            <a:endParaRPr>
              <a:solidFill>
                <a:srgbClr val="434343"/>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50"/>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50"/>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 - </a:t>
            </a:r>
            <a:r>
              <a:rPr lang="en" sz="2800">
                <a:solidFill>
                  <a:schemeClr val="lt1"/>
                </a:solidFill>
                <a:latin typeface="Julius Sans One"/>
                <a:ea typeface="Julius Sans One"/>
                <a:cs typeface="Julius Sans One"/>
                <a:sym typeface="Julius Sans One"/>
              </a:rPr>
              <a:t>Assignment Home Page</a:t>
            </a:r>
            <a:endParaRPr sz="2800">
              <a:solidFill>
                <a:srgbClr val="FFFFFF"/>
              </a:solidFill>
              <a:latin typeface="Julius Sans One"/>
              <a:ea typeface="Julius Sans One"/>
              <a:cs typeface="Julius Sans One"/>
              <a:sym typeface="Julius Sans One"/>
            </a:endParaRPr>
          </a:p>
        </p:txBody>
      </p:sp>
      <p:sp>
        <p:nvSpPr>
          <p:cNvPr id="395" name="Google Shape;395;p50"/>
          <p:cNvSpPr/>
          <p:nvPr/>
        </p:nvSpPr>
        <p:spPr>
          <a:xfrm>
            <a:off x="6118900" y="3879875"/>
            <a:ext cx="608100" cy="4590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50"/>
          <p:cNvSpPr txBox="1"/>
          <p:nvPr/>
        </p:nvSpPr>
        <p:spPr>
          <a:xfrm>
            <a:off x="7594000" y="4170000"/>
            <a:ext cx="14112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Proxima Nova"/>
              <a:ea typeface="Proxima Nova"/>
              <a:cs typeface="Proxima Nova"/>
              <a:sym typeface="Proxima Nova"/>
            </a:endParaRPr>
          </a:p>
        </p:txBody>
      </p:sp>
      <p:pic>
        <p:nvPicPr>
          <p:cNvPr id="397" name="Google Shape;397;p50"/>
          <p:cNvPicPr preferRelativeResize="0"/>
          <p:nvPr/>
        </p:nvPicPr>
        <p:blipFill>
          <a:blip r:embed="rId3">
            <a:alphaModFix/>
          </a:blip>
          <a:stretch>
            <a:fillRect/>
          </a:stretch>
        </p:blipFill>
        <p:spPr>
          <a:xfrm>
            <a:off x="1642725" y="1189850"/>
            <a:ext cx="5858540" cy="3572650"/>
          </a:xfrm>
          <a:prstGeom prst="rect">
            <a:avLst/>
          </a:prstGeom>
          <a:noFill/>
          <a:ln cap="flat" cmpd="sng" w="25400">
            <a:solidFill>
              <a:srgbClr val="D9D9D9"/>
            </a:solidFill>
            <a:prstDash val="solid"/>
            <a:miter lim="8000"/>
            <a:headEnd len="sm" w="sm" type="none"/>
            <a:tailEnd len="sm" w="sm" type="none"/>
          </a:ln>
        </p:spPr>
      </p:pic>
      <p:sp>
        <p:nvSpPr>
          <p:cNvPr id="398" name="Google Shape;398;p50"/>
          <p:cNvSpPr/>
          <p:nvPr/>
        </p:nvSpPr>
        <p:spPr>
          <a:xfrm>
            <a:off x="7216200" y="1189850"/>
            <a:ext cx="285000" cy="2673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sp>
        <p:nvSpPr>
          <p:cNvPr id="403" name="Google Shape;403;p51"/>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51"/>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 - </a:t>
            </a:r>
            <a:r>
              <a:rPr lang="en" sz="2800">
                <a:solidFill>
                  <a:schemeClr val="lt1"/>
                </a:solidFill>
                <a:latin typeface="Julius Sans One"/>
                <a:ea typeface="Julius Sans One"/>
                <a:cs typeface="Julius Sans One"/>
                <a:sym typeface="Julius Sans One"/>
              </a:rPr>
              <a:t>customize AI Agent</a:t>
            </a:r>
            <a:endParaRPr sz="2800">
              <a:solidFill>
                <a:srgbClr val="FFFFFF"/>
              </a:solidFill>
              <a:latin typeface="Julius Sans One"/>
              <a:ea typeface="Julius Sans One"/>
              <a:cs typeface="Julius Sans One"/>
              <a:sym typeface="Julius Sans One"/>
            </a:endParaRPr>
          </a:p>
        </p:txBody>
      </p:sp>
      <p:sp>
        <p:nvSpPr>
          <p:cNvPr id="405" name="Google Shape;405;p51"/>
          <p:cNvSpPr txBox="1"/>
          <p:nvPr/>
        </p:nvSpPr>
        <p:spPr>
          <a:xfrm>
            <a:off x="7594000" y="4170000"/>
            <a:ext cx="14112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Proxima Nova"/>
                <a:ea typeface="Proxima Nova"/>
                <a:cs typeface="Proxima Nova"/>
                <a:sym typeface="Proxima Nova"/>
              </a:rPr>
              <a:t>Version 2</a:t>
            </a:r>
            <a:endParaRPr>
              <a:solidFill>
                <a:srgbClr val="434343"/>
              </a:solidFill>
              <a:latin typeface="Proxima Nova"/>
              <a:ea typeface="Proxima Nova"/>
              <a:cs typeface="Proxima Nova"/>
              <a:sym typeface="Proxima Nova"/>
            </a:endParaRPr>
          </a:p>
          <a:p>
            <a:pPr indent="0" lvl="0" marL="0" rtl="0" algn="ctr">
              <a:spcBef>
                <a:spcPts val="0"/>
              </a:spcBef>
              <a:spcAft>
                <a:spcPts val="0"/>
              </a:spcAft>
              <a:buNone/>
            </a:pPr>
            <a:r>
              <a:rPr lang="en">
                <a:solidFill>
                  <a:srgbClr val="434343"/>
                </a:solidFill>
                <a:latin typeface="Proxima Nova"/>
                <a:ea typeface="Proxima Nova"/>
                <a:cs typeface="Proxima Nova"/>
                <a:sym typeface="Proxima Nova"/>
              </a:rPr>
              <a:t>Edit anytime</a:t>
            </a:r>
            <a:endParaRPr>
              <a:solidFill>
                <a:srgbClr val="434343"/>
              </a:solidFill>
              <a:latin typeface="Proxima Nova"/>
              <a:ea typeface="Proxima Nova"/>
              <a:cs typeface="Proxima Nova"/>
              <a:sym typeface="Proxima Nova"/>
            </a:endParaRPr>
          </a:p>
        </p:txBody>
      </p:sp>
      <p:pic>
        <p:nvPicPr>
          <p:cNvPr id="406" name="Google Shape;406;p51"/>
          <p:cNvPicPr preferRelativeResize="0"/>
          <p:nvPr/>
        </p:nvPicPr>
        <p:blipFill>
          <a:blip r:embed="rId3">
            <a:alphaModFix/>
          </a:blip>
          <a:stretch>
            <a:fillRect/>
          </a:stretch>
        </p:blipFill>
        <p:spPr>
          <a:xfrm>
            <a:off x="4612525" y="2265575"/>
            <a:ext cx="1411200" cy="1783253"/>
          </a:xfrm>
          <a:prstGeom prst="rect">
            <a:avLst/>
          </a:prstGeom>
          <a:noFill/>
          <a:ln>
            <a:noFill/>
          </a:ln>
        </p:spPr>
      </p:pic>
      <p:pic>
        <p:nvPicPr>
          <p:cNvPr id="407" name="Google Shape;407;p51"/>
          <p:cNvPicPr preferRelativeResize="0"/>
          <p:nvPr/>
        </p:nvPicPr>
        <p:blipFill>
          <a:blip r:embed="rId4">
            <a:alphaModFix/>
          </a:blip>
          <a:stretch>
            <a:fillRect/>
          </a:stretch>
        </p:blipFill>
        <p:spPr>
          <a:xfrm>
            <a:off x="1615325" y="1196350"/>
            <a:ext cx="5879563" cy="3572650"/>
          </a:xfrm>
          <a:prstGeom prst="rect">
            <a:avLst/>
          </a:prstGeom>
          <a:noFill/>
          <a:ln cap="flat" cmpd="sng" w="25400">
            <a:solidFill>
              <a:srgbClr val="D9D9D9"/>
            </a:solidFill>
            <a:prstDash val="solid"/>
            <a:miter lim="8000"/>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6"/>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Initial Paper Prototype</a:t>
            </a:r>
            <a:endParaRPr sz="2800">
              <a:solidFill>
                <a:srgbClr val="FFFFFF"/>
              </a:solidFill>
              <a:latin typeface="Julius Sans One"/>
              <a:ea typeface="Julius Sans One"/>
              <a:cs typeface="Julius Sans One"/>
              <a:sym typeface="Julius Sans One"/>
            </a:endParaRPr>
          </a:p>
        </p:txBody>
      </p:sp>
      <p:pic>
        <p:nvPicPr>
          <p:cNvPr id="80" name="Google Shape;80;p16"/>
          <p:cNvPicPr preferRelativeResize="0"/>
          <p:nvPr/>
        </p:nvPicPr>
        <p:blipFill>
          <a:blip r:embed="rId3">
            <a:alphaModFix/>
          </a:blip>
          <a:stretch>
            <a:fillRect/>
          </a:stretch>
        </p:blipFill>
        <p:spPr>
          <a:xfrm>
            <a:off x="1887575" y="969775"/>
            <a:ext cx="5368853" cy="40302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52"/>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52"/>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a:t>
            </a:r>
            <a:endParaRPr sz="2800">
              <a:solidFill>
                <a:srgbClr val="FFFFFF"/>
              </a:solidFill>
              <a:latin typeface="Julius Sans One"/>
              <a:ea typeface="Julius Sans One"/>
              <a:cs typeface="Julius Sans One"/>
              <a:sym typeface="Julius Sans One"/>
            </a:endParaRPr>
          </a:p>
        </p:txBody>
      </p:sp>
      <p:sp>
        <p:nvSpPr>
          <p:cNvPr id="414" name="Google Shape;414;p52"/>
          <p:cNvSpPr txBox="1"/>
          <p:nvPr/>
        </p:nvSpPr>
        <p:spPr>
          <a:xfrm>
            <a:off x="910750" y="1374200"/>
            <a:ext cx="6856500" cy="1802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Font typeface="Arial"/>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Customizing AI agent</a:t>
            </a:r>
            <a:endParaRPr sz="1800">
              <a:solidFill>
                <a:srgbClr val="3E9E8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Learning from interactive video assignment</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None/>
            </a:pPr>
            <a:r>
              <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Clr>
                <a:schemeClr val="dk1"/>
              </a:buClr>
              <a:buSzPts val="1100"/>
              <a:buFont typeface="Arial"/>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Sending an anonymous question to teacher</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Finding information through reliable resources</a:t>
            </a: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53"/>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53"/>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a:t>
            </a:r>
            <a:endParaRPr sz="2800">
              <a:solidFill>
                <a:srgbClr val="FFFFFF"/>
              </a:solidFill>
              <a:latin typeface="Julius Sans One"/>
              <a:ea typeface="Julius Sans One"/>
              <a:cs typeface="Julius Sans One"/>
              <a:sym typeface="Julius Sans One"/>
            </a:endParaRPr>
          </a:p>
        </p:txBody>
      </p:sp>
      <p:sp>
        <p:nvSpPr>
          <p:cNvPr id="421" name="Google Shape;421;p53"/>
          <p:cNvSpPr txBox="1"/>
          <p:nvPr/>
        </p:nvSpPr>
        <p:spPr>
          <a:xfrm>
            <a:off x="910750" y="1374200"/>
            <a:ext cx="6856500" cy="1802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Font typeface="Arial"/>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Customizing AI agent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Learning from interactive video assignment</a:t>
            </a:r>
            <a:endParaRPr sz="1800">
              <a:solidFill>
                <a:srgbClr val="3E9E83"/>
              </a:solidFill>
              <a:latin typeface="Proxima Nova"/>
              <a:ea typeface="Proxima Nova"/>
              <a:cs typeface="Proxima Nova"/>
              <a:sym typeface="Proxima Nova"/>
            </a:endParaRPr>
          </a:p>
          <a:p>
            <a:pPr indent="0" lvl="0" marL="0" rtl="0" algn="l">
              <a:lnSpc>
                <a:spcPct val="150000"/>
              </a:lnSpc>
              <a:spcBef>
                <a:spcPts val="0"/>
              </a:spcBef>
              <a:spcAft>
                <a:spcPts val="0"/>
              </a:spcAft>
              <a:buNone/>
            </a:pPr>
            <a:r>
              <a:t/>
            </a:r>
            <a:endParaRPr sz="1800">
              <a:solidFill>
                <a:srgbClr val="3E9E83"/>
              </a:solidFill>
              <a:latin typeface="Proxima Nova"/>
              <a:ea typeface="Proxima Nova"/>
              <a:cs typeface="Proxima Nova"/>
              <a:sym typeface="Proxima Nova"/>
            </a:endParaRPr>
          </a:p>
          <a:p>
            <a:pPr indent="0" lvl="0" marL="0" rtl="0" algn="l">
              <a:lnSpc>
                <a:spcPct val="150000"/>
              </a:lnSpc>
              <a:spcBef>
                <a:spcPts val="0"/>
              </a:spcBef>
              <a:spcAft>
                <a:spcPts val="0"/>
              </a:spcAft>
              <a:buClr>
                <a:schemeClr val="dk1"/>
              </a:buClr>
              <a:buSzPts val="1100"/>
              <a:buFont typeface="Arial"/>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Sending an anonymous question to teacher</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Finding information through reliable resources</a:t>
            </a:r>
            <a:endParaRPr sz="1800">
              <a:solidFill>
                <a:srgbClr val="3E9E83"/>
              </a:solidFill>
              <a:latin typeface="Proxima Nova"/>
              <a:ea typeface="Proxima Nova"/>
              <a:cs typeface="Proxima Nova"/>
              <a:sym typeface="Proxima Nov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54"/>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54"/>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 - assignment home page</a:t>
            </a:r>
            <a:endParaRPr sz="2800">
              <a:solidFill>
                <a:srgbClr val="FFFFFF"/>
              </a:solidFill>
              <a:latin typeface="Julius Sans One"/>
              <a:ea typeface="Julius Sans One"/>
              <a:cs typeface="Julius Sans One"/>
              <a:sym typeface="Julius Sans One"/>
            </a:endParaRPr>
          </a:p>
        </p:txBody>
      </p:sp>
      <p:pic>
        <p:nvPicPr>
          <p:cNvPr id="428" name="Google Shape;428;p54"/>
          <p:cNvPicPr preferRelativeResize="0"/>
          <p:nvPr/>
        </p:nvPicPr>
        <p:blipFill>
          <a:blip r:embed="rId3">
            <a:alphaModFix/>
          </a:blip>
          <a:stretch>
            <a:fillRect/>
          </a:stretch>
        </p:blipFill>
        <p:spPr>
          <a:xfrm>
            <a:off x="1642725" y="1189850"/>
            <a:ext cx="5858540" cy="3572650"/>
          </a:xfrm>
          <a:prstGeom prst="rect">
            <a:avLst/>
          </a:prstGeom>
          <a:noFill/>
          <a:ln cap="flat" cmpd="sng" w="25400">
            <a:solidFill>
              <a:srgbClr val="D9D9D9"/>
            </a:solidFill>
            <a:prstDash val="solid"/>
            <a:miter lim="8000"/>
            <a:headEnd len="sm" w="sm" type="none"/>
            <a:tailEnd len="sm" w="sm" type="none"/>
          </a:ln>
        </p:spPr>
      </p:pic>
      <p:sp>
        <p:nvSpPr>
          <p:cNvPr id="429" name="Google Shape;429;p54"/>
          <p:cNvSpPr/>
          <p:nvPr/>
        </p:nvSpPr>
        <p:spPr>
          <a:xfrm>
            <a:off x="2924575" y="3479625"/>
            <a:ext cx="819300" cy="3372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pic>
        <p:nvPicPr>
          <p:cNvPr id="434" name="Google Shape;434;p55"/>
          <p:cNvPicPr preferRelativeResize="0"/>
          <p:nvPr/>
        </p:nvPicPr>
        <p:blipFill>
          <a:blip r:embed="rId3">
            <a:alphaModFix/>
          </a:blip>
          <a:stretch>
            <a:fillRect/>
          </a:stretch>
        </p:blipFill>
        <p:spPr>
          <a:xfrm>
            <a:off x="1639453" y="1189850"/>
            <a:ext cx="5865100" cy="3563856"/>
          </a:xfrm>
          <a:prstGeom prst="rect">
            <a:avLst/>
          </a:prstGeom>
          <a:noFill/>
          <a:ln cap="flat" cmpd="sng" w="28575">
            <a:solidFill>
              <a:srgbClr val="D9D9D9"/>
            </a:solidFill>
            <a:prstDash val="solid"/>
            <a:round/>
            <a:headEnd len="sm" w="sm" type="none"/>
            <a:tailEnd len="sm" w="sm" type="none"/>
          </a:ln>
        </p:spPr>
      </p:pic>
      <p:sp>
        <p:nvSpPr>
          <p:cNvPr id="435" name="Google Shape;435;p55"/>
          <p:cNvSpPr/>
          <p:nvPr/>
        </p:nvSpPr>
        <p:spPr>
          <a:xfrm>
            <a:off x="2248600" y="1911975"/>
            <a:ext cx="4618500" cy="2287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5"/>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5"/>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 - video assignment</a:t>
            </a:r>
            <a:endParaRPr sz="2800">
              <a:solidFill>
                <a:srgbClr val="FFFFFF"/>
              </a:solidFill>
              <a:latin typeface="Julius Sans One"/>
              <a:ea typeface="Julius Sans One"/>
              <a:cs typeface="Julius Sans One"/>
              <a:sym typeface="Julius Sans One"/>
            </a:endParaRPr>
          </a:p>
        </p:txBody>
      </p:sp>
      <p:pic>
        <p:nvPicPr>
          <p:cNvPr descr="CSE 440" id="438" name="Google Shape;438;p55" title="Seek Agent HW">
            <a:hlinkClick r:id="rId4"/>
          </p:cNvPr>
          <p:cNvPicPr preferRelativeResize="0"/>
          <p:nvPr/>
        </p:nvPicPr>
        <p:blipFill>
          <a:blip r:embed="rId5">
            <a:alphaModFix/>
          </a:blip>
          <a:stretch>
            <a:fillRect/>
          </a:stretch>
        </p:blipFill>
        <p:spPr>
          <a:xfrm>
            <a:off x="3046788" y="1911975"/>
            <a:ext cx="3050420" cy="22878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pic>
        <p:nvPicPr>
          <p:cNvPr id="443" name="Google Shape;443;p56"/>
          <p:cNvPicPr preferRelativeResize="0"/>
          <p:nvPr/>
        </p:nvPicPr>
        <p:blipFill>
          <a:blip r:embed="rId3">
            <a:alphaModFix/>
          </a:blip>
          <a:stretch>
            <a:fillRect/>
          </a:stretch>
        </p:blipFill>
        <p:spPr>
          <a:xfrm>
            <a:off x="2207775" y="1885050"/>
            <a:ext cx="4703349" cy="2639076"/>
          </a:xfrm>
          <a:prstGeom prst="rect">
            <a:avLst/>
          </a:prstGeom>
          <a:noFill/>
          <a:ln>
            <a:noFill/>
          </a:ln>
        </p:spPr>
      </p:pic>
      <p:pic>
        <p:nvPicPr>
          <p:cNvPr id="444" name="Google Shape;444;p56"/>
          <p:cNvPicPr preferRelativeResize="0"/>
          <p:nvPr/>
        </p:nvPicPr>
        <p:blipFill>
          <a:blip r:embed="rId4">
            <a:alphaModFix/>
          </a:blip>
          <a:stretch>
            <a:fillRect/>
          </a:stretch>
        </p:blipFill>
        <p:spPr>
          <a:xfrm>
            <a:off x="1605453" y="1163475"/>
            <a:ext cx="5933100" cy="3605175"/>
          </a:xfrm>
          <a:prstGeom prst="rect">
            <a:avLst/>
          </a:prstGeom>
          <a:noFill/>
          <a:ln cap="flat" cmpd="sng" w="28575">
            <a:solidFill>
              <a:srgbClr val="D9D9D9"/>
            </a:solidFill>
            <a:prstDash val="solid"/>
            <a:miter lim="8000"/>
            <a:headEnd len="sm" w="sm" type="none"/>
            <a:tailEnd len="sm" w="sm" type="none"/>
          </a:ln>
        </p:spPr>
      </p:pic>
      <p:sp>
        <p:nvSpPr>
          <p:cNvPr id="445" name="Google Shape;445;p56"/>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6"/>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 - video assignment</a:t>
            </a:r>
            <a:endParaRPr sz="2800">
              <a:solidFill>
                <a:srgbClr val="FFFFFF"/>
              </a:solidFill>
              <a:latin typeface="Julius Sans One"/>
              <a:ea typeface="Julius Sans One"/>
              <a:cs typeface="Julius Sans One"/>
              <a:sym typeface="Julius Sans One"/>
            </a:endParaRPr>
          </a:p>
        </p:txBody>
      </p:sp>
      <p:sp>
        <p:nvSpPr>
          <p:cNvPr id="447" name="Google Shape;447;p56"/>
          <p:cNvSpPr/>
          <p:nvPr/>
        </p:nvSpPr>
        <p:spPr>
          <a:xfrm>
            <a:off x="3605500" y="2728625"/>
            <a:ext cx="194400" cy="1944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pic>
        <p:nvPicPr>
          <p:cNvPr id="452" name="Google Shape;452;p57"/>
          <p:cNvPicPr preferRelativeResize="0"/>
          <p:nvPr/>
        </p:nvPicPr>
        <p:blipFill>
          <a:blip r:embed="rId3">
            <a:alphaModFix/>
          </a:blip>
          <a:stretch>
            <a:fillRect/>
          </a:stretch>
        </p:blipFill>
        <p:spPr>
          <a:xfrm>
            <a:off x="2207775" y="1885050"/>
            <a:ext cx="4703349" cy="2639076"/>
          </a:xfrm>
          <a:prstGeom prst="rect">
            <a:avLst/>
          </a:prstGeom>
          <a:noFill/>
          <a:ln>
            <a:noFill/>
          </a:ln>
        </p:spPr>
      </p:pic>
      <p:sp>
        <p:nvSpPr>
          <p:cNvPr id="453" name="Google Shape;453;p57"/>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57"/>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 - video assignment</a:t>
            </a:r>
            <a:endParaRPr sz="2800">
              <a:solidFill>
                <a:srgbClr val="FFFFFF"/>
              </a:solidFill>
              <a:latin typeface="Julius Sans One"/>
              <a:ea typeface="Julius Sans One"/>
              <a:cs typeface="Julius Sans One"/>
              <a:sym typeface="Julius Sans One"/>
            </a:endParaRPr>
          </a:p>
        </p:txBody>
      </p:sp>
      <p:pic>
        <p:nvPicPr>
          <p:cNvPr id="455" name="Google Shape;455;p57"/>
          <p:cNvPicPr preferRelativeResize="0"/>
          <p:nvPr/>
        </p:nvPicPr>
        <p:blipFill>
          <a:blip r:embed="rId4">
            <a:alphaModFix/>
          </a:blip>
          <a:stretch>
            <a:fillRect/>
          </a:stretch>
        </p:blipFill>
        <p:spPr>
          <a:xfrm>
            <a:off x="1632803" y="1163475"/>
            <a:ext cx="5878400" cy="3571937"/>
          </a:xfrm>
          <a:prstGeom prst="rect">
            <a:avLst/>
          </a:prstGeom>
          <a:noFill/>
          <a:ln cap="flat" cmpd="sng" w="28575">
            <a:solidFill>
              <a:srgbClr val="D9D9D9"/>
            </a:solidFill>
            <a:prstDash val="solid"/>
            <a:round/>
            <a:headEnd len="sm" w="sm" type="none"/>
            <a:tailEnd len="sm" w="sm" type="none"/>
          </a:ln>
        </p:spPr>
      </p:pic>
      <p:sp>
        <p:nvSpPr>
          <p:cNvPr id="456" name="Google Shape;456;p57"/>
          <p:cNvSpPr/>
          <p:nvPr/>
        </p:nvSpPr>
        <p:spPr>
          <a:xfrm>
            <a:off x="3613950" y="2939900"/>
            <a:ext cx="194400" cy="1944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pic>
        <p:nvPicPr>
          <p:cNvPr id="461" name="Google Shape;461;p58"/>
          <p:cNvPicPr preferRelativeResize="0"/>
          <p:nvPr/>
        </p:nvPicPr>
        <p:blipFill>
          <a:blip r:embed="rId3">
            <a:alphaModFix/>
          </a:blip>
          <a:stretch>
            <a:fillRect/>
          </a:stretch>
        </p:blipFill>
        <p:spPr>
          <a:xfrm>
            <a:off x="2207775" y="1885050"/>
            <a:ext cx="4703349" cy="2639076"/>
          </a:xfrm>
          <a:prstGeom prst="rect">
            <a:avLst/>
          </a:prstGeom>
          <a:noFill/>
          <a:ln>
            <a:noFill/>
          </a:ln>
        </p:spPr>
      </p:pic>
      <p:pic>
        <p:nvPicPr>
          <p:cNvPr id="462" name="Google Shape;462;p58"/>
          <p:cNvPicPr preferRelativeResize="0"/>
          <p:nvPr/>
        </p:nvPicPr>
        <p:blipFill>
          <a:blip r:embed="rId4">
            <a:alphaModFix/>
          </a:blip>
          <a:stretch>
            <a:fillRect/>
          </a:stretch>
        </p:blipFill>
        <p:spPr>
          <a:xfrm>
            <a:off x="1600553" y="1163475"/>
            <a:ext cx="5922979" cy="3599026"/>
          </a:xfrm>
          <a:prstGeom prst="rect">
            <a:avLst/>
          </a:prstGeom>
          <a:noFill/>
          <a:ln cap="flat" cmpd="sng" w="28575">
            <a:solidFill>
              <a:srgbClr val="D9D9D9"/>
            </a:solidFill>
            <a:prstDash val="solid"/>
            <a:round/>
            <a:headEnd len="sm" w="sm" type="none"/>
            <a:tailEnd len="sm" w="sm" type="none"/>
          </a:ln>
        </p:spPr>
      </p:pic>
      <p:sp>
        <p:nvSpPr>
          <p:cNvPr id="463" name="Google Shape;463;p58"/>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58"/>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 - video assignment</a:t>
            </a:r>
            <a:endParaRPr sz="2800">
              <a:solidFill>
                <a:srgbClr val="FFFFFF"/>
              </a:solidFill>
              <a:latin typeface="Julius Sans One"/>
              <a:ea typeface="Julius Sans One"/>
              <a:cs typeface="Julius Sans One"/>
              <a:sym typeface="Julius Sans One"/>
            </a:endParaRPr>
          </a:p>
        </p:txBody>
      </p:sp>
      <p:cxnSp>
        <p:nvCxnSpPr>
          <p:cNvPr id="465" name="Google Shape;465;p58"/>
          <p:cNvCxnSpPr/>
          <p:nvPr/>
        </p:nvCxnSpPr>
        <p:spPr>
          <a:xfrm>
            <a:off x="6265063" y="1317175"/>
            <a:ext cx="143700" cy="321000"/>
          </a:xfrm>
          <a:prstGeom prst="straightConnector1">
            <a:avLst/>
          </a:prstGeom>
          <a:noFill/>
          <a:ln cap="flat" cmpd="sng" w="19050">
            <a:solidFill>
              <a:srgbClr val="E06666"/>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Google Shape;470;p59"/>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59"/>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 - Assignment home page</a:t>
            </a:r>
            <a:endParaRPr sz="2800">
              <a:solidFill>
                <a:srgbClr val="FFFFFF"/>
              </a:solidFill>
              <a:latin typeface="Julius Sans One"/>
              <a:ea typeface="Julius Sans One"/>
              <a:cs typeface="Julius Sans One"/>
              <a:sym typeface="Julius Sans One"/>
            </a:endParaRPr>
          </a:p>
        </p:txBody>
      </p:sp>
      <p:pic>
        <p:nvPicPr>
          <p:cNvPr id="472" name="Google Shape;472;p59"/>
          <p:cNvPicPr preferRelativeResize="0"/>
          <p:nvPr/>
        </p:nvPicPr>
        <p:blipFill>
          <a:blip r:embed="rId3">
            <a:alphaModFix/>
          </a:blip>
          <a:stretch>
            <a:fillRect/>
          </a:stretch>
        </p:blipFill>
        <p:spPr>
          <a:xfrm>
            <a:off x="1642725" y="1196350"/>
            <a:ext cx="5840764" cy="3572650"/>
          </a:xfrm>
          <a:prstGeom prst="rect">
            <a:avLst/>
          </a:prstGeom>
          <a:noFill/>
          <a:ln cap="flat" cmpd="sng" w="25400">
            <a:solidFill>
              <a:srgbClr val="D9D9D9"/>
            </a:solidFill>
            <a:prstDash val="solid"/>
            <a:miter lim="8000"/>
            <a:headEnd len="sm" w="sm" type="none"/>
            <a:tailEnd len="sm" w="sm" type="none"/>
          </a:ln>
        </p:spPr>
      </p:pic>
      <p:cxnSp>
        <p:nvCxnSpPr>
          <p:cNvPr id="473" name="Google Shape;473;p59"/>
          <p:cNvCxnSpPr/>
          <p:nvPr/>
        </p:nvCxnSpPr>
        <p:spPr>
          <a:xfrm flipH="1" rot="10800000">
            <a:off x="2814200" y="3895900"/>
            <a:ext cx="295800" cy="295800"/>
          </a:xfrm>
          <a:prstGeom prst="straightConnector1">
            <a:avLst/>
          </a:prstGeom>
          <a:noFill/>
          <a:ln cap="flat" cmpd="sng" w="19050">
            <a:solidFill>
              <a:srgbClr val="E06666"/>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Google Shape;478;p60"/>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0"/>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a:t>
            </a:r>
            <a:endParaRPr sz="2800">
              <a:solidFill>
                <a:srgbClr val="FFFFFF"/>
              </a:solidFill>
              <a:latin typeface="Julius Sans One"/>
              <a:ea typeface="Julius Sans One"/>
              <a:cs typeface="Julius Sans One"/>
              <a:sym typeface="Julius Sans One"/>
            </a:endParaRPr>
          </a:p>
        </p:txBody>
      </p:sp>
      <p:sp>
        <p:nvSpPr>
          <p:cNvPr id="480" name="Google Shape;480;p60"/>
          <p:cNvSpPr txBox="1"/>
          <p:nvPr/>
        </p:nvSpPr>
        <p:spPr>
          <a:xfrm>
            <a:off x="910750" y="1374200"/>
            <a:ext cx="6856500" cy="1802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Font typeface="Arial"/>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Customizing AI agent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Learning from interactive video assignment</a:t>
            </a:r>
            <a:endParaRPr sz="1800">
              <a:solidFill>
                <a:srgbClr val="3E9E83"/>
              </a:solidFill>
              <a:latin typeface="Proxima Nova"/>
              <a:ea typeface="Proxima Nova"/>
              <a:cs typeface="Proxima Nova"/>
              <a:sym typeface="Proxima Nova"/>
            </a:endParaRPr>
          </a:p>
          <a:p>
            <a:pPr indent="0" lvl="0" marL="0" rtl="0" algn="l">
              <a:lnSpc>
                <a:spcPct val="150000"/>
              </a:lnSpc>
              <a:spcBef>
                <a:spcPts val="0"/>
              </a:spcBef>
              <a:spcAft>
                <a:spcPts val="0"/>
              </a:spcAft>
              <a:buNone/>
            </a:pPr>
            <a:r>
              <a:t/>
            </a:r>
            <a:endParaRPr sz="1800">
              <a:solidFill>
                <a:srgbClr val="3E9E83"/>
              </a:solidFill>
              <a:latin typeface="Proxima Nova"/>
              <a:ea typeface="Proxima Nova"/>
              <a:cs typeface="Proxima Nova"/>
              <a:sym typeface="Proxima Nova"/>
            </a:endParaRPr>
          </a:p>
          <a:p>
            <a:pPr indent="0" lvl="0" marL="0" rtl="0" algn="l">
              <a:lnSpc>
                <a:spcPct val="150000"/>
              </a:lnSpc>
              <a:spcBef>
                <a:spcPts val="0"/>
              </a:spcBef>
              <a:spcAft>
                <a:spcPts val="0"/>
              </a:spcAft>
              <a:buClr>
                <a:schemeClr val="dk1"/>
              </a:buClr>
              <a:buSzPts val="1100"/>
              <a:buFont typeface="Arial"/>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Sending an anonymous question to teacher</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Finding information through reliable resources</a:t>
            </a:r>
            <a:endParaRPr sz="1800">
              <a:solidFill>
                <a:srgbClr val="3E9E83"/>
              </a:solidFill>
              <a:latin typeface="Proxima Nova"/>
              <a:ea typeface="Proxima Nova"/>
              <a:cs typeface="Proxima Nova"/>
              <a:sym typeface="Proxima Nov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sp>
        <p:nvSpPr>
          <p:cNvPr id="485" name="Google Shape;485;p61"/>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61"/>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a:t>
            </a:r>
            <a:endParaRPr sz="2800">
              <a:solidFill>
                <a:srgbClr val="FFFFFF"/>
              </a:solidFill>
              <a:latin typeface="Julius Sans One"/>
              <a:ea typeface="Julius Sans One"/>
              <a:cs typeface="Julius Sans One"/>
              <a:sym typeface="Julius Sans One"/>
            </a:endParaRPr>
          </a:p>
        </p:txBody>
      </p:sp>
      <p:sp>
        <p:nvSpPr>
          <p:cNvPr id="487" name="Google Shape;487;p61"/>
          <p:cNvSpPr txBox="1"/>
          <p:nvPr/>
        </p:nvSpPr>
        <p:spPr>
          <a:xfrm>
            <a:off x="910750" y="1374200"/>
            <a:ext cx="6856500" cy="1802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Customizing AI agent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Learning from interactive video assignment</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SzPts val="1100"/>
              <a:buFont typeface="Arial"/>
              <a:buNone/>
            </a:pPr>
            <a:r>
              <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SzPts val="1100"/>
              <a:buFont typeface="Arial"/>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Sending an anonymous question to teacher</a:t>
            </a:r>
            <a:endParaRPr sz="1800">
              <a:solidFill>
                <a:srgbClr val="3E9E8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Finding information through reliable resources</a:t>
            </a: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7"/>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7"/>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Task 1: Personalization</a:t>
            </a:r>
            <a:endParaRPr sz="2800">
              <a:solidFill>
                <a:srgbClr val="FFFFFF"/>
              </a:solidFill>
              <a:latin typeface="Julius Sans One"/>
              <a:ea typeface="Julius Sans One"/>
              <a:cs typeface="Julius Sans One"/>
              <a:sym typeface="Julius Sans One"/>
            </a:endParaRPr>
          </a:p>
        </p:txBody>
      </p:sp>
      <p:pic>
        <p:nvPicPr>
          <p:cNvPr id="87" name="Google Shape;87;p17"/>
          <p:cNvPicPr preferRelativeResize="0"/>
          <p:nvPr/>
        </p:nvPicPr>
        <p:blipFill>
          <a:blip r:embed="rId3">
            <a:alphaModFix/>
          </a:blip>
          <a:stretch>
            <a:fillRect/>
          </a:stretch>
        </p:blipFill>
        <p:spPr>
          <a:xfrm>
            <a:off x="356975" y="1261700"/>
            <a:ext cx="3525726" cy="3208551"/>
          </a:xfrm>
          <a:prstGeom prst="rect">
            <a:avLst/>
          </a:prstGeom>
          <a:noFill/>
          <a:ln>
            <a:noFill/>
          </a:ln>
        </p:spPr>
      </p:pic>
      <p:pic>
        <p:nvPicPr>
          <p:cNvPr id="88" name="Google Shape;88;p17"/>
          <p:cNvPicPr preferRelativeResize="0"/>
          <p:nvPr/>
        </p:nvPicPr>
        <p:blipFill>
          <a:blip r:embed="rId4">
            <a:alphaModFix/>
          </a:blip>
          <a:stretch>
            <a:fillRect/>
          </a:stretch>
        </p:blipFill>
        <p:spPr>
          <a:xfrm>
            <a:off x="4873298" y="1261700"/>
            <a:ext cx="3874640" cy="3208549"/>
          </a:xfrm>
          <a:prstGeom prst="rect">
            <a:avLst/>
          </a:prstGeom>
          <a:noFill/>
          <a:ln>
            <a:noFill/>
          </a:ln>
        </p:spPr>
      </p:pic>
      <p:sp>
        <p:nvSpPr>
          <p:cNvPr id="89" name="Google Shape;89;p17"/>
          <p:cNvSpPr/>
          <p:nvPr/>
        </p:nvSpPr>
        <p:spPr>
          <a:xfrm>
            <a:off x="3368732" y="1646157"/>
            <a:ext cx="244800" cy="264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7"/>
          <p:cNvSpPr/>
          <p:nvPr/>
        </p:nvSpPr>
        <p:spPr>
          <a:xfrm>
            <a:off x="4079800" y="2585225"/>
            <a:ext cx="628200" cy="572700"/>
          </a:xfrm>
          <a:prstGeom prst="rightArrow">
            <a:avLst>
              <a:gd fmla="val 50000" name="adj1"/>
              <a:gd fmla="val 50000" name="adj2"/>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sp>
        <p:nvSpPr>
          <p:cNvPr id="492" name="Google Shape;492;p62"/>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62"/>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800">
                <a:solidFill>
                  <a:schemeClr val="lt1"/>
                </a:solidFill>
                <a:latin typeface="Julius Sans One"/>
                <a:ea typeface="Julius Sans One"/>
                <a:cs typeface="Julius Sans One"/>
                <a:sym typeface="Julius Sans One"/>
              </a:rPr>
              <a:t>Digital Mockup - </a:t>
            </a:r>
            <a:r>
              <a:rPr lang="en" sz="2600">
                <a:solidFill>
                  <a:schemeClr val="lt1"/>
                </a:solidFill>
                <a:latin typeface="Julius Sans One"/>
                <a:ea typeface="Julius Sans One"/>
                <a:cs typeface="Julius Sans One"/>
                <a:sym typeface="Julius Sans One"/>
              </a:rPr>
              <a:t>Anonymous question tool</a:t>
            </a:r>
            <a:endParaRPr sz="2600">
              <a:solidFill>
                <a:schemeClr val="lt1"/>
              </a:solidFill>
              <a:latin typeface="Julius Sans One"/>
              <a:ea typeface="Julius Sans One"/>
              <a:cs typeface="Julius Sans One"/>
              <a:sym typeface="Julius Sans One"/>
            </a:endParaRPr>
          </a:p>
          <a:p>
            <a:pPr indent="0" lvl="0" marL="0" rtl="0" algn="l">
              <a:spcBef>
                <a:spcPts val="0"/>
              </a:spcBef>
              <a:spcAft>
                <a:spcPts val="0"/>
              </a:spcAft>
              <a:buNone/>
            </a:pPr>
            <a:r>
              <a:t/>
            </a:r>
            <a:endParaRPr sz="2800">
              <a:solidFill>
                <a:srgbClr val="FFFFFF"/>
              </a:solidFill>
              <a:latin typeface="Julius Sans One"/>
              <a:ea typeface="Julius Sans One"/>
              <a:cs typeface="Julius Sans One"/>
              <a:sym typeface="Julius Sans One"/>
            </a:endParaRPr>
          </a:p>
        </p:txBody>
      </p:sp>
      <p:pic>
        <p:nvPicPr>
          <p:cNvPr id="494" name="Google Shape;494;p62"/>
          <p:cNvPicPr preferRelativeResize="0"/>
          <p:nvPr/>
        </p:nvPicPr>
        <p:blipFill>
          <a:blip r:embed="rId3">
            <a:alphaModFix/>
          </a:blip>
          <a:stretch>
            <a:fillRect/>
          </a:stretch>
        </p:blipFill>
        <p:spPr>
          <a:xfrm>
            <a:off x="1597950" y="1175475"/>
            <a:ext cx="5948100" cy="3587025"/>
          </a:xfrm>
          <a:prstGeom prst="rect">
            <a:avLst/>
          </a:prstGeom>
          <a:noFill/>
          <a:ln cap="flat" cmpd="sng" w="25400">
            <a:solidFill>
              <a:srgbClr val="D9D9D9"/>
            </a:solidFill>
            <a:prstDash val="solid"/>
            <a:miter lim="8000"/>
            <a:headEnd len="sm" w="sm" type="none"/>
            <a:tailEnd len="sm" w="sm" type="none"/>
          </a:ln>
        </p:spPr>
      </p:pic>
      <p:sp>
        <p:nvSpPr>
          <p:cNvPr id="495" name="Google Shape;495;p62"/>
          <p:cNvSpPr/>
          <p:nvPr/>
        </p:nvSpPr>
        <p:spPr>
          <a:xfrm>
            <a:off x="2763475" y="2405200"/>
            <a:ext cx="3591600" cy="1402800"/>
          </a:xfrm>
          <a:prstGeom prst="rect">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sp>
        <p:nvSpPr>
          <p:cNvPr id="500" name="Google Shape;500;p63"/>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63"/>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800">
                <a:solidFill>
                  <a:schemeClr val="lt1"/>
                </a:solidFill>
                <a:latin typeface="Julius Sans One"/>
                <a:ea typeface="Julius Sans One"/>
                <a:cs typeface="Julius Sans One"/>
                <a:sym typeface="Julius Sans One"/>
              </a:rPr>
              <a:t>Digital Mockup - </a:t>
            </a:r>
            <a:r>
              <a:rPr lang="en" sz="2600">
                <a:solidFill>
                  <a:schemeClr val="lt1"/>
                </a:solidFill>
                <a:latin typeface="Julius Sans One"/>
                <a:ea typeface="Julius Sans One"/>
                <a:cs typeface="Julius Sans One"/>
                <a:sym typeface="Julius Sans One"/>
              </a:rPr>
              <a:t>Anonymous question tool</a:t>
            </a:r>
            <a:endParaRPr sz="2600">
              <a:solidFill>
                <a:schemeClr val="lt1"/>
              </a:solidFill>
              <a:latin typeface="Julius Sans One"/>
              <a:ea typeface="Julius Sans One"/>
              <a:cs typeface="Julius Sans One"/>
              <a:sym typeface="Julius Sans One"/>
            </a:endParaRPr>
          </a:p>
          <a:p>
            <a:pPr indent="0" lvl="0" marL="0" rtl="0" algn="l">
              <a:spcBef>
                <a:spcPts val="0"/>
              </a:spcBef>
              <a:spcAft>
                <a:spcPts val="0"/>
              </a:spcAft>
              <a:buNone/>
            </a:pPr>
            <a:r>
              <a:t/>
            </a:r>
            <a:endParaRPr sz="2800">
              <a:solidFill>
                <a:srgbClr val="FFFFFF"/>
              </a:solidFill>
              <a:latin typeface="Julius Sans One"/>
              <a:ea typeface="Julius Sans One"/>
              <a:cs typeface="Julius Sans One"/>
              <a:sym typeface="Julius Sans One"/>
            </a:endParaRPr>
          </a:p>
        </p:txBody>
      </p:sp>
      <p:pic>
        <p:nvPicPr>
          <p:cNvPr id="502" name="Google Shape;502;p63"/>
          <p:cNvPicPr preferRelativeResize="0"/>
          <p:nvPr/>
        </p:nvPicPr>
        <p:blipFill>
          <a:blip r:embed="rId3">
            <a:alphaModFix/>
          </a:blip>
          <a:stretch>
            <a:fillRect/>
          </a:stretch>
        </p:blipFill>
        <p:spPr>
          <a:xfrm>
            <a:off x="1597950" y="1175475"/>
            <a:ext cx="5948100" cy="3587022"/>
          </a:xfrm>
          <a:prstGeom prst="rect">
            <a:avLst/>
          </a:prstGeom>
          <a:noFill/>
          <a:ln cap="flat" cmpd="sng" w="25400">
            <a:solidFill>
              <a:srgbClr val="D9D9D9"/>
            </a:solidFill>
            <a:prstDash val="solid"/>
            <a:miter lim="8000"/>
            <a:headEnd len="sm" w="sm" type="none"/>
            <a:tailEnd len="sm" w="sm" type="none"/>
          </a:ln>
        </p:spPr>
      </p:pic>
      <p:sp>
        <p:nvSpPr>
          <p:cNvPr id="503" name="Google Shape;503;p63"/>
          <p:cNvSpPr/>
          <p:nvPr/>
        </p:nvSpPr>
        <p:spPr>
          <a:xfrm>
            <a:off x="5248100" y="3811400"/>
            <a:ext cx="988800" cy="4056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64"/>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64"/>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800">
                <a:solidFill>
                  <a:schemeClr val="lt1"/>
                </a:solidFill>
                <a:latin typeface="Julius Sans One"/>
                <a:ea typeface="Julius Sans One"/>
                <a:cs typeface="Julius Sans One"/>
                <a:sym typeface="Julius Sans One"/>
              </a:rPr>
              <a:t>Digital Mockup - </a:t>
            </a:r>
            <a:r>
              <a:rPr lang="en" sz="2600">
                <a:solidFill>
                  <a:schemeClr val="lt1"/>
                </a:solidFill>
                <a:latin typeface="Julius Sans One"/>
                <a:ea typeface="Julius Sans One"/>
                <a:cs typeface="Julius Sans One"/>
                <a:sym typeface="Julius Sans One"/>
              </a:rPr>
              <a:t>Anonymous question tool</a:t>
            </a:r>
            <a:endParaRPr sz="2600">
              <a:solidFill>
                <a:schemeClr val="lt1"/>
              </a:solidFill>
              <a:latin typeface="Julius Sans One"/>
              <a:ea typeface="Julius Sans One"/>
              <a:cs typeface="Julius Sans One"/>
              <a:sym typeface="Julius Sans One"/>
            </a:endParaRPr>
          </a:p>
          <a:p>
            <a:pPr indent="0" lvl="0" marL="0" rtl="0" algn="l">
              <a:spcBef>
                <a:spcPts val="0"/>
              </a:spcBef>
              <a:spcAft>
                <a:spcPts val="0"/>
              </a:spcAft>
              <a:buNone/>
            </a:pPr>
            <a:r>
              <a:t/>
            </a:r>
            <a:endParaRPr sz="2800">
              <a:solidFill>
                <a:srgbClr val="FFFFFF"/>
              </a:solidFill>
              <a:latin typeface="Julius Sans One"/>
              <a:ea typeface="Julius Sans One"/>
              <a:cs typeface="Julius Sans One"/>
              <a:sym typeface="Julius Sans One"/>
            </a:endParaRPr>
          </a:p>
        </p:txBody>
      </p:sp>
      <p:pic>
        <p:nvPicPr>
          <p:cNvPr id="510" name="Google Shape;510;p64"/>
          <p:cNvPicPr preferRelativeResize="0"/>
          <p:nvPr/>
        </p:nvPicPr>
        <p:blipFill>
          <a:blip r:embed="rId3">
            <a:alphaModFix/>
          </a:blip>
          <a:stretch>
            <a:fillRect/>
          </a:stretch>
        </p:blipFill>
        <p:spPr>
          <a:xfrm>
            <a:off x="1630338" y="1175475"/>
            <a:ext cx="5883321" cy="3587025"/>
          </a:xfrm>
          <a:prstGeom prst="rect">
            <a:avLst/>
          </a:prstGeom>
          <a:noFill/>
          <a:ln cap="flat" cmpd="sng" w="25400">
            <a:solidFill>
              <a:srgbClr val="D9D9D9"/>
            </a:solidFill>
            <a:prstDash val="solid"/>
            <a:miter lim="8000"/>
            <a:headEnd len="sm" w="sm" type="none"/>
            <a:tailEnd len="sm" w="sm" type="none"/>
          </a:ln>
        </p:spPr>
      </p:pic>
      <p:sp>
        <p:nvSpPr>
          <p:cNvPr id="511" name="Google Shape;511;p64"/>
          <p:cNvSpPr/>
          <p:nvPr/>
        </p:nvSpPr>
        <p:spPr>
          <a:xfrm>
            <a:off x="3262100" y="1825425"/>
            <a:ext cx="1386000" cy="3297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sp>
        <p:nvSpPr>
          <p:cNvPr id="516" name="Google Shape;516;p65"/>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65"/>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800">
                <a:solidFill>
                  <a:schemeClr val="lt1"/>
                </a:solidFill>
                <a:latin typeface="Julius Sans One"/>
                <a:ea typeface="Julius Sans One"/>
                <a:cs typeface="Julius Sans One"/>
                <a:sym typeface="Julius Sans One"/>
              </a:rPr>
              <a:t>Digital Mockup - </a:t>
            </a:r>
            <a:r>
              <a:rPr lang="en" sz="2600">
                <a:solidFill>
                  <a:schemeClr val="lt1"/>
                </a:solidFill>
                <a:latin typeface="Julius Sans One"/>
                <a:ea typeface="Julius Sans One"/>
                <a:cs typeface="Julius Sans One"/>
                <a:sym typeface="Julius Sans One"/>
              </a:rPr>
              <a:t>Anonymous question tool</a:t>
            </a:r>
            <a:endParaRPr sz="2600">
              <a:solidFill>
                <a:schemeClr val="lt1"/>
              </a:solidFill>
              <a:latin typeface="Julius Sans One"/>
              <a:ea typeface="Julius Sans One"/>
              <a:cs typeface="Julius Sans One"/>
              <a:sym typeface="Julius Sans One"/>
            </a:endParaRPr>
          </a:p>
          <a:p>
            <a:pPr indent="0" lvl="0" marL="0" rtl="0" algn="l">
              <a:spcBef>
                <a:spcPts val="0"/>
              </a:spcBef>
              <a:spcAft>
                <a:spcPts val="0"/>
              </a:spcAft>
              <a:buNone/>
            </a:pPr>
            <a:r>
              <a:t/>
            </a:r>
            <a:endParaRPr sz="2800">
              <a:solidFill>
                <a:srgbClr val="FFFFFF"/>
              </a:solidFill>
              <a:latin typeface="Julius Sans One"/>
              <a:ea typeface="Julius Sans One"/>
              <a:cs typeface="Julius Sans One"/>
              <a:sym typeface="Julius Sans One"/>
            </a:endParaRPr>
          </a:p>
        </p:txBody>
      </p:sp>
      <p:pic>
        <p:nvPicPr>
          <p:cNvPr id="518" name="Google Shape;518;p65"/>
          <p:cNvPicPr preferRelativeResize="0"/>
          <p:nvPr/>
        </p:nvPicPr>
        <p:blipFill>
          <a:blip r:embed="rId3">
            <a:alphaModFix/>
          </a:blip>
          <a:stretch>
            <a:fillRect/>
          </a:stretch>
        </p:blipFill>
        <p:spPr>
          <a:xfrm>
            <a:off x="1630338" y="1175475"/>
            <a:ext cx="5883325" cy="3587027"/>
          </a:xfrm>
          <a:prstGeom prst="rect">
            <a:avLst/>
          </a:prstGeom>
          <a:noFill/>
          <a:ln cap="flat" cmpd="sng" w="25400">
            <a:solidFill>
              <a:srgbClr val="D9D9D9"/>
            </a:solidFill>
            <a:prstDash val="solid"/>
            <a:miter lim="8000"/>
            <a:headEnd len="sm" w="sm" type="none"/>
            <a:tailEnd len="sm" w="sm" type="none"/>
          </a:ln>
        </p:spPr>
      </p:pic>
      <p:sp>
        <p:nvSpPr>
          <p:cNvPr id="519" name="Google Shape;519;p65"/>
          <p:cNvSpPr/>
          <p:nvPr/>
        </p:nvSpPr>
        <p:spPr>
          <a:xfrm>
            <a:off x="2062050" y="2873350"/>
            <a:ext cx="1386000" cy="3297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sp>
        <p:nvSpPr>
          <p:cNvPr id="524" name="Google Shape;524;p66"/>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66"/>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 - </a:t>
            </a:r>
            <a:r>
              <a:rPr lang="en" sz="2600">
                <a:solidFill>
                  <a:srgbClr val="FFFFFF"/>
                </a:solidFill>
                <a:latin typeface="Julius Sans One"/>
                <a:ea typeface="Julius Sans One"/>
                <a:cs typeface="Julius Sans One"/>
                <a:sym typeface="Julius Sans One"/>
              </a:rPr>
              <a:t>Anonymous question tool</a:t>
            </a:r>
            <a:endParaRPr sz="2600">
              <a:solidFill>
                <a:srgbClr val="FFFFFF"/>
              </a:solidFill>
              <a:latin typeface="Julius Sans One"/>
              <a:ea typeface="Julius Sans One"/>
              <a:cs typeface="Julius Sans One"/>
              <a:sym typeface="Julius Sans One"/>
            </a:endParaRPr>
          </a:p>
        </p:txBody>
      </p:sp>
      <p:pic>
        <p:nvPicPr>
          <p:cNvPr id="526" name="Google Shape;526;p66"/>
          <p:cNvPicPr preferRelativeResize="0"/>
          <p:nvPr/>
        </p:nvPicPr>
        <p:blipFill>
          <a:blip r:embed="rId3">
            <a:alphaModFix/>
          </a:blip>
          <a:stretch>
            <a:fillRect/>
          </a:stretch>
        </p:blipFill>
        <p:spPr>
          <a:xfrm>
            <a:off x="1630338" y="1169638"/>
            <a:ext cx="5883325" cy="3592870"/>
          </a:xfrm>
          <a:prstGeom prst="rect">
            <a:avLst/>
          </a:prstGeom>
          <a:noFill/>
          <a:ln cap="flat" cmpd="sng" w="25400">
            <a:solidFill>
              <a:srgbClr val="D9D9D9"/>
            </a:solidFill>
            <a:prstDash val="solid"/>
            <a:miter lim="8000"/>
            <a:headEnd len="sm" w="sm" type="none"/>
            <a:tailEnd len="sm" w="sm" type="none"/>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sp>
        <p:nvSpPr>
          <p:cNvPr id="531" name="Google Shape;531;p67"/>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67"/>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a:t>
            </a:r>
            <a:endParaRPr sz="2800">
              <a:solidFill>
                <a:srgbClr val="FFFFFF"/>
              </a:solidFill>
              <a:latin typeface="Julius Sans One"/>
              <a:ea typeface="Julius Sans One"/>
              <a:cs typeface="Julius Sans One"/>
              <a:sym typeface="Julius Sans One"/>
            </a:endParaRPr>
          </a:p>
        </p:txBody>
      </p:sp>
      <p:sp>
        <p:nvSpPr>
          <p:cNvPr id="533" name="Google Shape;533;p67"/>
          <p:cNvSpPr txBox="1"/>
          <p:nvPr/>
        </p:nvSpPr>
        <p:spPr>
          <a:xfrm>
            <a:off x="910750" y="1374200"/>
            <a:ext cx="6856500" cy="1802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Customizing AI agent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Learning from video assignment</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Clr>
                <a:srgbClr val="000000"/>
              </a:buClr>
              <a:buSzPts val="1100"/>
              <a:buFont typeface="Arial"/>
              <a:buNone/>
            </a:pPr>
            <a:r>
              <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Clr>
                <a:srgbClr val="000000"/>
              </a:buClr>
              <a:buSzPts val="1100"/>
              <a:buFont typeface="Arial"/>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Sending an anonymous question to teacher</a:t>
            </a:r>
            <a:endParaRPr sz="1800">
              <a:solidFill>
                <a:srgbClr val="3E9E8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Finding information through reliable resources</a:t>
            </a:r>
            <a:endParaRPr sz="1800">
              <a:solidFill>
                <a:srgbClr val="434343"/>
              </a:solidFill>
              <a:latin typeface="Proxima Nova"/>
              <a:ea typeface="Proxima Nova"/>
              <a:cs typeface="Proxima Nova"/>
              <a:sym typeface="Proxima Nova"/>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Google Shape;538;p68"/>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68"/>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a:t>
            </a:r>
            <a:endParaRPr sz="2800">
              <a:solidFill>
                <a:srgbClr val="FFFFFF"/>
              </a:solidFill>
              <a:latin typeface="Julius Sans One"/>
              <a:ea typeface="Julius Sans One"/>
              <a:cs typeface="Julius Sans One"/>
              <a:sym typeface="Julius Sans One"/>
            </a:endParaRPr>
          </a:p>
        </p:txBody>
      </p:sp>
      <p:sp>
        <p:nvSpPr>
          <p:cNvPr id="540" name="Google Shape;540;p68"/>
          <p:cNvSpPr txBox="1"/>
          <p:nvPr/>
        </p:nvSpPr>
        <p:spPr>
          <a:xfrm>
            <a:off x="910750" y="1374200"/>
            <a:ext cx="6856500" cy="1802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Customizing AI agent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Learning from video assignment</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Clr>
                <a:srgbClr val="000000"/>
              </a:buClr>
              <a:buSzPts val="1100"/>
              <a:buFont typeface="Arial"/>
              <a:buNone/>
            </a:pPr>
            <a:r>
              <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Clr>
                <a:srgbClr val="000000"/>
              </a:buClr>
              <a:buSzPts val="1100"/>
              <a:buFont typeface="Arial"/>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Sending an anonymous question to teacher</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Finding information through reliable resources</a:t>
            </a:r>
            <a:endParaRPr sz="1800">
              <a:solidFill>
                <a:srgbClr val="3E9E83"/>
              </a:solidFill>
              <a:latin typeface="Proxima Nova"/>
              <a:ea typeface="Proxima Nova"/>
              <a:cs typeface="Proxima Nova"/>
              <a:sym typeface="Proxima Nova"/>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4" name="Shape 544"/>
        <p:cNvGrpSpPr/>
        <p:nvPr/>
      </p:nvGrpSpPr>
      <p:grpSpPr>
        <a:xfrm>
          <a:off x="0" y="0"/>
          <a:ext cx="0" cy="0"/>
          <a:chOff x="0" y="0"/>
          <a:chExt cx="0" cy="0"/>
        </a:xfrm>
      </p:grpSpPr>
      <p:sp>
        <p:nvSpPr>
          <p:cNvPr id="545" name="Google Shape;545;p69"/>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69"/>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 - </a:t>
            </a:r>
            <a:r>
              <a:rPr lang="en" sz="2800">
                <a:solidFill>
                  <a:srgbClr val="FFFFFF"/>
                </a:solidFill>
                <a:latin typeface="Julius Sans One"/>
                <a:ea typeface="Julius Sans One"/>
                <a:cs typeface="Julius Sans One"/>
                <a:sym typeface="Julius Sans One"/>
              </a:rPr>
              <a:t>resource center</a:t>
            </a:r>
            <a:endParaRPr sz="2800">
              <a:solidFill>
                <a:srgbClr val="FFFFFF"/>
              </a:solidFill>
              <a:latin typeface="Julius Sans One"/>
              <a:ea typeface="Julius Sans One"/>
              <a:cs typeface="Julius Sans One"/>
              <a:sym typeface="Julius Sans One"/>
            </a:endParaRPr>
          </a:p>
        </p:txBody>
      </p:sp>
      <p:pic>
        <p:nvPicPr>
          <p:cNvPr id="547" name="Google Shape;547;p69"/>
          <p:cNvPicPr preferRelativeResize="0"/>
          <p:nvPr/>
        </p:nvPicPr>
        <p:blipFill>
          <a:blip r:embed="rId3">
            <a:alphaModFix/>
          </a:blip>
          <a:stretch>
            <a:fillRect/>
          </a:stretch>
        </p:blipFill>
        <p:spPr>
          <a:xfrm>
            <a:off x="1632900" y="1204175"/>
            <a:ext cx="5883325" cy="3562930"/>
          </a:xfrm>
          <a:prstGeom prst="rect">
            <a:avLst/>
          </a:prstGeom>
          <a:noFill/>
          <a:ln cap="flat" cmpd="sng" w="25400">
            <a:solidFill>
              <a:srgbClr val="D9D9D9"/>
            </a:solidFill>
            <a:prstDash val="solid"/>
            <a:miter lim="8000"/>
            <a:headEnd len="sm" w="sm" type="none"/>
            <a:tailEnd len="sm" w="sm" type="none"/>
          </a:ln>
        </p:spPr>
      </p:pic>
      <p:sp>
        <p:nvSpPr>
          <p:cNvPr id="548" name="Google Shape;548;p69"/>
          <p:cNvSpPr/>
          <p:nvPr/>
        </p:nvSpPr>
        <p:spPr>
          <a:xfrm>
            <a:off x="2569125" y="2476150"/>
            <a:ext cx="760500" cy="3297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2" name="Shape 552"/>
        <p:cNvGrpSpPr/>
        <p:nvPr/>
      </p:nvGrpSpPr>
      <p:grpSpPr>
        <a:xfrm>
          <a:off x="0" y="0"/>
          <a:ext cx="0" cy="0"/>
          <a:chOff x="0" y="0"/>
          <a:chExt cx="0" cy="0"/>
        </a:xfrm>
      </p:grpSpPr>
      <p:sp>
        <p:nvSpPr>
          <p:cNvPr id="553" name="Google Shape;553;p70"/>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70"/>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 - resource center</a:t>
            </a:r>
            <a:endParaRPr sz="2800">
              <a:solidFill>
                <a:srgbClr val="FFFFFF"/>
              </a:solidFill>
              <a:latin typeface="Julius Sans One"/>
              <a:ea typeface="Julius Sans One"/>
              <a:cs typeface="Julius Sans One"/>
              <a:sym typeface="Julius Sans One"/>
            </a:endParaRPr>
          </a:p>
        </p:txBody>
      </p:sp>
      <p:pic>
        <p:nvPicPr>
          <p:cNvPr id="555" name="Google Shape;555;p70"/>
          <p:cNvPicPr preferRelativeResize="0"/>
          <p:nvPr/>
        </p:nvPicPr>
        <p:blipFill>
          <a:blip r:embed="rId3">
            <a:alphaModFix/>
          </a:blip>
          <a:stretch>
            <a:fillRect/>
          </a:stretch>
        </p:blipFill>
        <p:spPr>
          <a:xfrm>
            <a:off x="1632900" y="1204175"/>
            <a:ext cx="5883325" cy="3568819"/>
          </a:xfrm>
          <a:prstGeom prst="rect">
            <a:avLst/>
          </a:prstGeom>
          <a:noFill/>
          <a:ln cap="flat" cmpd="sng" w="25400">
            <a:solidFill>
              <a:srgbClr val="D9D9D9"/>
            </a:solidFill>
            <a:prstDash val="solid"/>
            <a:miter lim="8000"/>
            <a:headEnd len="sm" w="sm" type="none"/>
            <a:tailEnd len="sm" w="sm" type="none"/>
          </a:ln>
        </p:spPr>
      </p:pic>
      <p:sp>
        <p:nvSpPr>
          <p:cNvPr id="556" name="Google Shape;556;p70"/>
          <p:cNvSpPr/>
          <p:nvPr/>
        </p:nvSpPr>
        <p:spPr>
          <a:xfrm>
            <a:off x="4680650" y="2729825"/>
            <a:ext cx="228300" cy="2196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sp>
        <p:nvSpPr>
          <p:cNvPr id="561" name="Google Shape;561;p71"/>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71"/>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 - resource center</a:t>
            </a:r>
            <a:endParaRPr sz="2800">
              <a:solidFill>
                <a:srgbClr val="FFFFFF"/>
              </a:solidFill>
              <a:latin typeface="Julius Sans One"/>
              <a:ea typeface="Julius Sans One"/>
              <a:cs typeface="Julius Sans One"/>
              <a:sym typeface="Julius Sans One"/>
            </a:endParaRPr>
          </a:p>
        </p:txBody>
      </p:sp>
      <p:pic>
        <p:nvPicPr>
          <p:cNvPr id="563" name="Google Shape;563;p71"/>
          <p:cNvPicPr preferRelativeResize="0"/>
          <p:nvPr/>
        </p:nvPicPr>
        <p:blipFill>
          <a:blip r:embed="rId3">
            <a:alphaModFix/>
          </a:blip>
          <a:stretch>
            <a:fillRect/>
          </a:stretch>
        </p:blipFill>
        <p:spPr>
          <a:xfrm>
            <a:off x="1632900" y="1208700"/>
            <a:ext cx="5883325" cy="3559784"/>
          </a:xfrm>
          <a:prstGeom prst="rect">
            <a:avLst/>
          </a:prstGeom>
          <a:noFill/>
          <a:ln cap="flat" cmpd="sng" w="25400">
            <a:solidFill>
              <a:srgbClr val="D9D9D9"/>
            </a:solidFill>
            <a:prstDash val="solid"/>
            <a:miter lim="8000"/>
            <a:headEnd len="sm" w="sm" type="none"/>
            <a:tailEnd len="sm" w="sm" type="none"/>
          </a:ln>
        </p:spPr>
      </p:pic>
      <p:sp>
        <p:nvSpPr>
          <p:cNvPr id="564" name="Google Shape;564;p71"/>
          <p:cNvSpPr/>
          <p:nvPr/>
        </p:nvSpPr>
        <p:spPr>
          <a:xfrm>
            <a:off x="4808650" y="2729825"/>
            <a:ext cx="228300" cy="219600"/>
          </a:xfrm>
          <a:prstGeom prst="ellipse">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18"/>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8"/>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Task 1: Personalization</a:t>
            </a:r>
            <a:endParaRPr sz="2800">
              <a:solidFill>
                <a:srgbClr val="FFFFFF"/>
              </a:solidFill>
              <a:latin typeface="Julius Sans One"/>
              <a:ea typeface="Julius Sans One"/>
              <a:cs typeface="Julius Sans One"/>
              <a:sym typeface="Julius Sans One"/>
            </a:endParaRPr>
          </a:p>
        </p:txBody>
      </p:sp>
      <p:pic>
        <p:nvPicPr>
          <p:cNvPr id="97" name="Google Shape;97;p18"/>
          <p:cNvPicPr preferRelativeResize="0"/>
          <p:nvPr/>
        </p:nvPicPr>
        <p:blipFill>
          <a:blip r:embed="rId3">
            <a:alphaModFix/>
          </a:blip>
          <a:stretch>
            <a:fillRect/>
          </a:stretch>
        </p:blipFill>
        <p:spPr>
          <a:xfrm>
            <a:off x="356975" y="1261700"/>
            <a:ext cx="3525726" cy="3208551"/>
          </a:xfrm>
          <a:prstGeom prst="rect">
            <a:avLst/>
          </a:prstGeom>
          <a:noFill/>
          <a:ln>
            <a:noFill/>
          </a:ln>
        </p:spPr>
      </p:pic>
      <p:pic>
        <p:nvPicPr>
          <p:cNvPr id="98" name="Google Shape;98;p18"/>
          <p:cNvPicPr preferRelativeResize="0"/>
          <p:nvPr/>
        </p:nvPicPr>
        <p:blipFill rotWithShape="1">
          <a:blip r:embed="rId4">
            <a:alphaModFix/>
          </a:blip>
          <a:srcRect b="0" l="3883" r="0" t="0"/>
          <a:stretch/>
        </p:blipFill>
        <p:spPr>
          <a:xfrm>
            <a:off x="255825" y="1239950"/>
            <a:ext cx="3724275" cy="3208549"/>
          </a:xfrm>
          <a:prstGeom prst="rect">
            <a:avLst/>
          </a:prstGeom>
          <a:noFill/>
          <a:ln>
            <a:noFill/>
          </a:ln>
        </p:spPr>
      </p:pic>
      <p:pic>
        <p:nvPicPr>
          <p:cNvPr id="99" name="Google Shape;99;p18"/>
          <p:cNvPicPr preferRelativeResize="0"/>
          <p:nvPr/>
        </p:nvPicPr>
        <p:blipFill>
          <a:blip r:embed="rId5">
            <a:alphaModFix/>
          </a:blip>
          <a:stretch>
            <a:fillRect/>
          </a:stretch>
        </p:blipFill>
        <p:spPr>
          <a:xfrm>
            <a:off x="4886100" y="1261700"/>
            <a:ext cx="4074338" cy="3208551"/>
          </a:xfrm>
          <a:prstGeom prst="rect">
            <a:avLst/>
          </a:prstGeom>
          <a:noFill/>
          <a:ln>
            <a:noFill/>
          </a:ln>
        </p:spPr>
      </p:pic>
      <p:sp>
        <p:nvSpPr>
          <p:cNvPr id="100" name="Google Shape;100;p18"/>
          <p:cNvSpPr/>
          <p:nvPr/>
        </p:nvSpPr>
        <p:spPr>
          <a:xfrm>
            <a:off x="2955957" y="2779407"/>
            <a:ext cx="244800" cy="264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p:nvPr/>
        </p:nvSpPr>
        <p:spPr>
          <a:xfrm>
            <a:off x="1167125" y="2679500"/>
            <a:ext cx="117000" cy="464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8"/>
          <p:cNvSpPr/>
          <p:nvPr/>
        </p:nvSpPr>
        <p:spPr>
          <a:xfrm>
            <a:off x="4079800" y="2585225"/>
            <a:ext cx="628200" cy="572700"/>
          </a:xfrm>
          <a:prstGeom prst="rightArrow">
            <a:avLst>
              <a:gd fmla="val 50000" name="adj1"/>
              <a:gd fmla="val 50000" name="adj2"/>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sp>
        <p:nvSpPr>
          <p:cNvPr id="569" name="Google Shape;569;p72"/>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72"/>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 - resource center</a:t>
            </a:r>
            <a:endParaRPr sz="2800">
              <a:solidFill>
                <a:srgbClr val="FFFFFF"/>
              </a:solidFill>
              <a:latin typeface="Julius Sans One"/>
              <a:ea typeface="Julius Sans One"/>
              <a:cs typeface="Julius Sans One"/>
              <a:sym typeface="Julius Sans One"/>
            </a:endParaRPr>
          </a:p>
        </p:txBody>
      </p:sp>
      <p:pic>
        <p:nvPicPr>
          <p:cNvPr id="571" name="Google Shape;571;p72"/>
          <p:cNvPicPr preferRelativeResize="0"/>
          <p:nvPr/>
        </p:nvPicPr>
        <p:blipFill>
          <a:blip r:embed="rId3">
            <a:alphaModFix/>
          </a:blip>
          <a:stretch>
            <a:fillRect/>
          </a:stretch>
        </p:blipFill>
        <p:spPr>
          <a:xfrm>
            <a:off x="1632900" y="1208700"/>
            <a:ext cx="5883325" cy="3538955"/>
          </a:xfrm>
          <a:prstGeom prst="rect">
            <a:avLst/>
          </a:prstGeom>
          <a:noFill/>
          <a:ln cap="flat" cmpd="sng" w="25400">
            <a:solidFill>
              <a:srgbClr val="D9D9D9"/>
            </a:solidFill>
            <a:prstDash val="solid"/>
            <a:miter lim="8000"/>
            <a:headEnd len="sm" w="sm" type="none"/>
            <a:tailEnd len="sm" w="sm" type="none"/>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sp>
        <p:nvSpPr>
          <p:cNvPr id="576" name="Google Shape;576;p73"/>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73"/>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Digital Mockup</a:t>
            </a:r>
            <a:endParaRPr sz="2800">
              <a:solidFill>
                <a:srgbClr val="FFFFFF"/>
              </a:solidFill>
              <a:latin typeface="Julius Sans One"/>
              <a:ea typeface="Julius Sans One"/>
              <a:cs typeface="Julius Sans One"/>
              <a:sym typeface="Julius Sans One"/>
            </a:endParaRPr>
          </a:p>
        </p:txBody>
      </p:sp>
      <p:sp>
        <p:nvSpPr>
          <p:cNvPr id="578" name="Google Shape;578;p73"/>
          <p:cNvSpPr txBox="1"/>
          <p:nvPr/>
        </p:nvSpPr>
        <p:spPr>
          <a:xfrm>
            <a:off x="910750" y="1374200"/>
            <a:ext cx="6856500" cy="1802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800">
                <a:solidFill>
                  <a:srgbClr val="434343"/>
                </a:solidFill>
                <a:latin typeface="Proxima Nova"/>
                <a:ea typeface="Proxima Nova"/>
                <a:cs typeface="Proxima Nova"/>
                <a:sym typeface="Proxima Nova"/>
              </a:rPr>
              <a:t>Task 1: Engaging with tailored content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Customizing AI agent</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Learning from video assignment</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Clr>
                <a:srgbClr val="000000"/>
              </a:buClr>
              <a:buSzPts val="1100"/>
              <a:buFont typeface="Arial"/>
              <a:buNone/>
            </a:pPr>
            <a:r>
              <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Clr>
                <a:srgbClr val="000000"/>
              </a:buClr>
              <a:buSzPts val="1100"/>
              <a:buFont typeface="Arial"/>
              <a:buNone/>
            </a:pPr>
            <a:r>
              <a:rPr lang="en" sz="1800">
                <a:solidFill>
                  <a:srgbClr val="434343"/>
                </a:solidFill>
                <a:latin typeface="Proxima Nova"/>
                <a:ea typeface="Proxima Nova"/>
                <a:cs typeface="Proxima Nova"/>
                <a:sym typeface="Proxima Nova"/>
              </a:rPr>
              <a:t>Task 2: Procuring answers to questions anonymously</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Sending an anonymous question to teacher</a:t>
            </a:r>
            <a:endParaRPr sz="1800">
              <a:solidFill>
                <a:srgbClr val="434343"/>
              </a:solidFill>
              <a:latin typeface="Proxima Nova"/>
              <a:ea typeface="Proxima Nova"/>
              <a:cs typeface="Proxima Nova"/>
              <a:sym typeface="Proxima Nova"/>
            </a:endParaRPr>
          </a:p>
          <a:p>
            <a:pPr indent="-342900" lvl="0" marL="914400" rtl="0" algn="l">
              <a:lnSpc>
                <a:spcPct val="150000"/>
              </a:lnSpc>
              <a:spcBef>
                <a:spcPts val="0"/>
              </a:spcBef>
              <a:spcAft>
                <a:spcPts val="0"/>
              </a:spcAft>
              <a:buClr>
                <a:srgbClr val="3E9E83"/>
              </a:buClr>
              <a:buSzPts val="1800"/>
              <a:buFont typeface="Proxima Nova"/>
              <a:buChar char="●"/>
            </a:pPr>
            <a:r>
              <a:rPr lang="en" sz="1800">
                <a:solidFill>
                  <a:srgbClr val="3E9E83"/>
                </a:solidFill>
                <a:latin typeface="Proxima Nova"/>
                <a:ea typeface="Proxima Nova"/>
                <a:cs typeface="Proxima Nova"/>
                <a:sym typeface="Proxima Nova"/>
              </a:rPr>
              <a:t>Finding information through reliable resources</a:t>
            </a:r>
            <a:endParaRPr sz="1800">
              <a:solidFill>
                <a:srgbClr val="3E9E83"/>
              </a:solidFill>
              <a:latin typeface="Proxima Nova"/>
              <a:ea typeface="Proxima Nova"/>
              <a:cs typeface="Proxima Nova"/>
              <a:sym typeface="Proxima Nova"/>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sp>
        <p:nvSpPr>
          <p:cNvPr id="583" name="Google Shape;583;p74"/>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74"/>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Summary</a:t>
            </a:r>
            <a:endParaRPr sz="2800">
              <a:solidFill>
                <a:srgbClr val="FFFFFF"/>
              </a:solidFill>
              <a:latin typeface="Julius Sans One"/>
              <a:ea typeface="Julius Sans One"/>
              <a:cs typeface="Julius Sans One"/>
              <a:sym typeface="Julius Sans One"/>
            </a:endParaRPr>
          </a:p>
        </p:txBody>
      </p:sp>
      <p:sp>
        <p:nvSpPr>
          <p:cNvPr id="585" name="Google Shape;585;p74"/>
          <p:cNvSpPr txBox="1"/>
          <p:nvPr/>
        </p:nvSpPr>
        <p:spPr>
          <a:xfrm>
            <a:off x="910750" y="1374200"/>
            <a:ext cx="7244400" cy="31302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Don’t </a:t>
            </a:r>
            <a:r>
              <a:rPr lang="en" sz="1800">
                <a:solidFill>
                  <a:srgbClr val="434343"/>
                </a:solidFill>
                <a:latin typeface="Proxima Nova"/>
                <a:ea typeface="Proxima Nova"/>
                <a:cs typeface="Proxima Nova"/>
                <a:sym typeface="Proxima Nova"/>
              </a:rPr>
              <a:t>sacrifice</a:t>
            </a:r>
            <a:r>
              <a:rPr lang="en" sz="1800">
                <a:solidFill>
                  <a:srgbClr val="434343"/>
                </a:solidFill>
                <a:latin typeface="Proxima Nova"/>
                <a:ea typeface="Proxima Nova"/>
                <a:cs typeface="Proxima Nova"/>
                <a:sym typeface="Proxima Nova"/>
              </a:rPr>
              <a:t> usability for something cute or cool (sometimes simple icons can’t communicate what you intend!)</a:t>
            </a:r>
            <a:endParaRPr sz="1800">
              <a:solidFill>
                <a:srgbClr val="434343"/>
              </a:solidFill>
              <a:latin typeface="Proxima Nova"/>
              <a:ea typeface="Proxima Nova"/>
              <a:cs typeface="Proxima Nova"/>
              <a:sym typeface="Proxima Nova"/>
            </a:endParaRPr>
          </a:p>
          <a:p>
            <a:pPr indent="-342900" lvl="0" marL="4572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Performing multiple usability tests can help nail down fundamentally confusing parts of your design</a:t>
            </a:r>
            <a:endParaRPr sz="1800">
              <a:solidFill>
                <a:srgbClr val="434343"/>
              </a:solidFill>
              <a:latin typeface="Proxima Nova"/>
              <a:ea typeface="Proxima Nova"/>
              <a:cs typeface="Proxima Nova"/>
              <a:sym typeface="Proxima Nova"/>
            </a:endParaRPr>
          </a:p>
          <a:p>
            <a:pPr indent="-342900" lvl="0" marL="457200" rtl="0" algn="l">
              <a:lnSpc>
                <a:spcPct val="150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It is important to consider the order in which tasks are presented to optimize the user experience</a:t>
            </a:r>
            <a:endParaRPr sz="1800">
              <a:solidFill>
                <a:srgbClr val="434343"/>
              </a:solidFill>
              <a:latin typeface="Proxima Nova"/>
              <a:ea typeface="Proxima Nova"/>
              <a:cs typeface="Proxima Nova"/>
              <a:sym typeface="Proxima Nova"/>
            </a:endParaRPr>
          </a:p>
          <a:p>
            <a:pPr indent="0" lvl="0" marL="0" rtl="0" algn="l">
              <a:lnSpc>
                <a:spcPct val="150000"/>
              </a:lnSpc>
              <a:spcBef>
                <a:spcPts val="0"/>
              </a:spcBef>
              <a:spcAft>
                <a:spcPts val="0"/>
              </a:spcAft>
              <a:buNone/>
            </a:pPr>
            <a:r>
              <a:t/>
            </a:r>
            <a:endParaRPr sz="1800">
              <a:latin typeface="Proxima Nova"/>
              <a:ea typeface="Proxima Nova"/>
              <a:cs typeface="Proxima Nova"/>
              <a:sym typeface="Proxima Nova"/>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9" name="Shape 589"/>
        <p:cNvGrpSpPr/>
        <p:nvPr/>
      </p:nvGrpSpPr>
      <p:grpSpPr>
        <a:xfrm>
          <a:off x="0" y="0"/>
          <a:ext cx="0" cy="0"/>
          <a:chOff x="0" y="0"/>
          <a:chExt cx="0" cy="0"/>
        </a:xfrm>
      </p:grpSpPr>
      <p:sp>
        <p:nvSpPr>
          <p:cNvPr id="590" name="Google Shape;590;p75"/>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75"/>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rgbClr val="FFFFFF"/>
              </a:solidFill>
              <a:latin typeface="Julius Sans One"/>
              <a:ea typeface="Julius Sans One"/>
              <a:cs typeface="Julius Sans One"/>
              <a:sym typeface="Julius Sans One"/>
            </a:endParaRPr>
          </a:p>
        </p:txBody>
      </p:sp>
      <p:sp>
        <p:nvSpPr>
          <p:cNvPr id="592" name="Google Shape;592;p75"/>
          <p:cNvSpPr txBox="1"/>
          <p:nvPr/>
        </p:nvSpPr>
        <p:spPr>
          <a:xfrm>
            <a:off x="3359250" y="2210850"/>
            <a:ext cx="2425500" cy="721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3600">
                <a:solidFill>
                  <a:srgbClr val="434343"/>
                </a:solidFill>
                <a:latin typeface="Proxima Nova"/>
                <a:ea typeface="Proxima Nova"/>
                <a:cs typeface="Proxima Nova"/>
                <a:sym typeface="Proxima Nova"/>
              </a:rPr>
              <a:t>Thank you!</a:t>
            </a:r>
            <a:endParaRPr sz="3600">
              <a:solidFill>
                <a:srgbClr val="434343"/>
              </a:solidFill>
              <a:latin typeface="Proxima Nova"/>
              <a:ea typeface="Proxima Nova"/>
              <a:cs typeface="Proxima Nova"/>
              <a:sym typeface="Proxima Nova"/>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6" name="Shape 596"/>
        <p:cNvGrpSpPr/>
        <p:nvPr/>
      </p:nvGrpSpPr>
      <p:grpSpPr>
        <a:xfrm>
          <a:off x="0" y="0"/>
          <a:ext cx="0" cy="0"/>
          <a:chOff x="0" y="0"/>
          <a:chExt cx="0" cy="0"/>
        </a:xfrm>
      </p:grpSpPr>
      <p:sp>
        <p:nvSpPr>
          <p:cNvPr id="597" name="Google Shape;597;p76"/>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76"/>
          <p:cNvSpPr txBox="1"/>
          <p:nvPr>
            <p:ph type="title"/>
          </p:nvPr>
        </p:nvSpPr>
        <p:spPr>
          <a:xfrm>
            <a:off x="311700" y="1179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Julius Sans One"/>
                <a:ea typeface="Julius Sans One"/>
                <a:cs typeface="Julius Sans One"/>
                <a:sym typeface="Julius Sans One"/>
              </a:rPr>
              <a:t>Contribution Statement</a:t>
            </a:r>
            <a:endParaRPr>
              <a:solidFill>
                <a:srgbClr val="FFFFFF"/>
              </a:solidFill>
              <a:latin typeface="Julius Sans One"/>
              <a:ea typeface="Julius Sans One"/>
              <a:cs typeface="Julius Sans One"/>
              <a:sym typeface="Julius Sans One"/>
            </a:endParaRPr>
          </a:p>
        </p:txBody>
      </p:sp>
      <p:sp>
        <p:nvSpPr>
          <p:cNvPr id="599" name="Google Shape;599;p76"/>
          <p:cNvSpPr txBox="1"/>
          <p:nvPr>
            <p:ph idx="1" type="body"/>
          </p:nvPr>
        </p:nvSpPr>
        <p:spPr>
          <a:xfrm>
            <a:off x="311700" y="1489025"/>
            <a:ext cx="8520600" cy="2889000"/>
          </a:xfrm>
          <a:prstGeom prst="rect">
            <a:avLst/>
          </a:prstGeom>
        </p:spPr>
        <p:txBody>
          <a:bodyPr anchorCtr="0" anchor="t" bIns="91425" lIns="91425" spcFirstLastPara="1" rIns="91425" wrap="square" tIns="91425">
            <a:noAutofit/>
          </a:bodyPr>
          <a:lstStyle/>
          <a:p>
            <a:pPr indent="-330200" lvl="0" marL="457200" rtl="0" algn="l">
              <a:lnSpc>
                <a:spcPct val="200000"/>
              </a:lnSpc>
              <a:spcBef>
                <a:spcPts val="0"/>
              </a:spcBef>
              <a:spcAft>
                <a:spcPts val="0"/>
              </a:spcAft>
              <a:buSzPts val="1600"/>
              <a:buFont typeface="Proxima Nova"/>
              <a:buChar char="-"/>
            </a:pPr>
            <a:r>
              <a:rPr lang="en" sz="1600">
                <a:latin typeface="Proxima Nova"/>
                <a:ea typeface="Proxima Nova"/>
                <a:cs typeface="Proxima Nova"/>
                <a:sym typeface="Proxima Nova"/>
              </a:rPr>
              <a:t>Haley Ruth- 33%: overall problem, videos, and initial prototype sections</a:t>
            </a:r>
            <a:endParaRPr sz="1600">
              <a:latin typeface="Proxima Nova"/>
              <a:ea typeface="Proxima Nova"/>
              <a:cs typeface="Proxima Nova"/>
              <a:sym typeface="Proxima Nova"/>
            </a:endParaRPr>
          </a:p>
          <a:p>
            <a:pPr indent="-330200" lvl="0" marL="457200" rtl="0" algn="l">
              <a:lnSpc>
                <a:spcPct val="200000"/>
              </a:lnSpc>
              <a:spcBef>
                <a:spcPts val="0"/>
              </a:spcBef>
              <a:spcAft>
                <a:spcPts val="0"/>
              </a:spcAft>
              <a:buSzPts val="1600"/>
              <a:buFont typeface="Proxima Nova"/>
              <a:buChar char="-"/>
            </a:pPr>
            <a:r>
              <a:rPr lang="en" sz="1600">
                <a:latin typeface="Proxima Nova"/>
                <a:ea typeface="Proxima Nova"/>
                <a:cs typeface="Proxima Nova"/>
                <a:sym typeface="Proxima Nova"/>
              </a:rPr>
              <a:t>Laura DeBoldt- 25%: revisions slides, digital mockup section, summary slide</a:t>
            </a:r>
            <a:endParaRPr sz="1600">
              <a:latin typeface="Proxima Nova"/>
              <a:ea typeface="Proxima Nova"/>
              <a:cs typeface="Proxima Nova"/>
              <a:sym typeface="Proxima Nova"/>
            </a:endParaRPr>
          </a:p>
          <a:p>
            <a:pPr indent="-330200" lvl="0" marL="457200" rtl="0" algn="l">
              <a:lnSpc>
                <a:spcPct val="200000"/>
              </a:lnSpc>
              <a:spcBef>
                <a:spcPts val="0"/>
              </a:spcBef>
              <a:spcAft>
                <a:spcPts val="0"/>
              </a:spcAft>
              <a:buSzPts val="1600"/>
              <a:buFont typeface="Proxima Nova"/>
              <a:buChar char="-"/>
            </a:pPr>
            <a:r>
              <a:rPr lang="en" sz="1600">
                <a:latin typeface="Proxima Nova"/>
                <a:ea typeface="Proxima Nova"/>
                <a:cs typeface="Proxima Nova"/>
                <a:sym typeface="Proxima Nova"/>
              </a:rPr>
              <a:t>Aishu Murari- 17%: revisions slides, final prototype section</a:t>
            </a:r>
            <a:endParaRPr sz="1600">
              <a:latin typeface="Proxima Nova"/>
              <a:ea typeface="Proxima Nova"/>
              <a:cs typeface="Proxima Nova"/>
              <a:sym typeface="Proxima Nova"/>
            </a:endParaRPr>
          </a:p>
          <a:p>
            <a:pPr indent="-330200" lvl="0" marL="457200" rtl="0" algn="l">
              <a:lnSpc>
                <a:spcPct val="200000"/>
              </a:lnSpc>
              <a:spcBef>
                <a:spcPts val="0"/>
              </a:spcBef>
              <a:spcAft>
                <a:spcPts val="0"/>
              </a:spcAft>
              <a:buSzPts val="1600"/>
              <a:buFont typeface="Proxima Nova"/>
              <a:buChar char="-"/>
            </a:pPr>
            <a:r>
              <a:rPr lang="en" sz="1600">
                <a:latin typeface="Proxima Nova"/>
                <a:ea typeface="Proxima Nova"/>
                <a:cs typeface="Proxima Nova"/>
                <a:sym typeface="Proxima Nova"/>
              </a:rPr>
              <a:t>Max Kern- 18%: testing slides</a:t>
            </a:r>
            <a:endParaRPr sz="1600">
              <a:latin typeface="Proxima Nova"/>
              <a:ea typeface="Proxima Nova"/>
              <a:cs typeface="Proxima Nova"/>
              <a:sym typeface="Proxima Nova"/>
            </a:endParaRPr>
          </a:p>
          <a:p>
            <a:pPr indent="-330200" lvl="0" marL="457200" rtl="0" algn="l">
              <a:lnSpc>
                <a:spcPct val="200000"/>
              </a:lnSpc>
              <a:spcBef>
                <a:spcPts val="0"/>
              </a:spcBef>
              <a:spcAft>
                <a:spcPts val="0"/>
              </a:spcAft>
              <a:buSzPts val="1600"/>
              <a:buFont typeface="Proxima Nova"/>
              <a:buChar char="-"/>
            </a:pPr>
            <a:r>
              <a:rPr lang="en" sz="1600">
                <a:latin typeface="Proxima Nova"/>
                <a:ea typeface="Proxima Nova"/>
                <a:cs typeface="Proxima Nova"/>
                <a:sym typeface="Proxima Nova"/>
              </a:rPr>
              <a:t>Jingjing Bu- 7%: facilitate some slides</a:t>
            </a:r>
            <a:endParaRPr sz="1600">
              <a:latin typeface="Proxima Nova"/>
              <a:ea typeface="Proxima Nova"/>
              <a:cs typeface="Proxima Nova"/>
              <a:sym typeface="Proxima Nova"/>
            </a:endParaRPr>
          </a:p>
        </p:txBody>
      </p:sp>
      <p:pic>
        <p:nvPicPr>
          <p:cNvPr id="600" name="Google Shape;600;p76"/>
          <p:cNvPicPr preferRelativeResize="0"/>
          <p:nvPr/>
        </p:nvPicPr>
        <p:blipFill>
          <a:blip r:embed="rId3">
            <a:alphaModFix/>
          </a:blip>
          <a:stretch>
            <a:fillRect/>
          </a:stretch>
        </p:blipFill>
        <p:spPr>
          <a:xfrm>
            <a:off x="8486024" y="4485524"/>
            <a:ext cx="657975" cy="657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19"/>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9"/>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Task 1: Personalization</a:t>
            </a:r>
            <a:endParaRPr sz="2800">
              <a:solidFill>
                <a:srgbClr val="FFFFFF"/>
              </a:solidFill>
              <a:latin typeface="Julius Sans One"/>
              <a:ea typeface="Julius Sans One"/>
              <a:cs typeface="Julius Sans One"/>
              <a:sym typeface="Julius Sans One"/>
            </a:endParaRPr>
          </a:p>
        </p:txBody>
      </p:sp>
      <p:pic>
        <p:nvPicPr>
          <p:cNvPr id="109" name="Google Shape;109;p19"/>
          <p:cNvPicPr preferRelativeResize="0"/>
          <p:nvPr/>
        </p:nvPicPr>
        <p:blipFill>
          <a:blip r:embed="rId3">
            <a:alphaModFix/>
          </a:blip>
          <a:stretch>
            <a:fillRect/>
          </a:stretch>
        </p:blipFill>
        <p:spPr>
          <a:xfrm>
            <a:off x="356975" y="1261700"/>
            <a:ext cx="3525726" cy="3208551"/>
          </a:xfrm>
          <a:prstGeom prst="rect">
            <a:avLst/>
          </a:prstGeom>
          <a:noFill/>
          <a:ln>
            <a:noFill/>
          </a:ln>
        </p:spPr>
      </p:pic>
      <p:sp>
        <p:nvSpPr>
          <p:cNvPr id="110" name="Google Shape;110;p19"/>
          <p:cNvSpPr/>
          <p:nvPr/>
        </p:nvSpPr>
        <p:spPr>
          <a:xfrm>
            <a:off x="931610" y="3073400"/>
            <a:ext cx="778500" cy="264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9"/>
          <p:cNvSpPr/>
          <p:nvPr/>
        </p:nvSpPr>
        <p:spPr>
          <a:xfrm>
            <a:off x="4079800" y="2585225"/>
            <a:ext cx="628200" cy="572700"/>
          </a:xfrm>
          <a:prstGeom prst="rightArrow">
            <a:avLst>
              <a:gd fmla="val 50000" name="adj1"/>
              <a:gd fmla="val 50000" name="adj2"/>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2" name="Google Shape;112;p19"/>
          <p:cNvPicPr preferRelativeResize="0"/>
          <p:nvPr/>
        </p:nvPicPr>
        <p:blipFill>
          <a:blip r:embed="rId4">
            <a:alphaModFix/>
          </a:blip>
          <a:stretch>
            <a:fillRect/>
          </a:stretch>
        </p:blipFill>
        <p:spPr>
          <a:xfrm>
            <a:off x="4840700" y="1261700"/>
            <a:ext cx="3827752" cy="32085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20"/>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0"/>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Task 1: Personalization</a:t>
            </a:r>
            <a:endParaRPr sz="2800">
              <a:solidFill>
                <a:srgbClr val="FFFFFF"/>
              </a:solidFill>
              <a:latin typeface="Julius Sans One"/>
              <a:ea typeface="Julius Sans One"/>
              <a:cs typeface="Julius Sans One"/>
              <a:sym typeface="Julius Sans One"/>
            </a:endParaRPr>
          </a:p>
        </p:txBody>
      </p:sp>
      <p:pic>
        <p:nvPicPr>
          <p:cNvPr id="119" name="Google Shape;119;p20"/>
          <p:cNvPicPr preferRelativeResize="0"/>
          <p:nvPr/>
        </p:nvPicPr>
        <p:blipFill>
          <a:blip r:embed="rId3">
            <a:alphaModFix/>
          </a:blip>
          <a:stretch>
            <a:fillRect/>
          </a:stretch>
        </p:blipFill>
        <p:spPr>
          <a:xfrm>
            <a:off x="356975" y="1261700"/>
            <a:ext cx="3525726" cy="3208551"/>
          </a:xfrm>
          <a:prstGeom prst="rect">
            <a:avLst/>
          </a:prstGeom>
          <a:noFill/>
          <a:ln>
            <a:noFill/>
          </a:ln>
        </p:spPr>
      </p:pic>
      <p:sp>
        <p:nvSpPr>
          <p:cNvPr id="120" name="Google Shape;120;p20"/>
          <p:cNvSpPr/>
          <p:nvPr/>
        </p:nvSpPr>
        <p:spPr>
          <a:xfrm>
            <a:off x="931610" y="3073400"/>
            <a:ext cx="778500" cy="264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0"/>
          <p:cNvSpPr/>
          <p:nvPr/>
        </p:nvSpPr>
        <p:spPr>
          <a:xfrm>
            <a:off x="4079800" y="2585225"/>
            <a:ext cx="628200" cy="572700"/>
          </a:xfrm>
          <a:prstGeom prst="rightArrow">
            <a:avLst>
              <a:gd fmla="val 50000" name="adj1"/>
              <a:gd fmla="val 50000" name="adj2"/>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2" name="Google Shape;122;p20"/>
          <p:cNvPicPr preferRelativeResize="0"/>
          <p:nvPr/>
        </p:nvPicPr>
        <p:blipFill>
          <a:blip r:embed="rId4">
            <a:alphaModFix/>
          </a:blip>
          <a:stretch>
            <a:fillRect/>
          </a:stretch>
        </p:blipFill>
        <p:spPr>
          <a:xfrm>
            <a:off x="138638" y="1267300"/>
            <a:ext cx="3827752" cy="3208551"/>
          </a:xfrm>
          <a:prstGeom prst="rect">
            <a:avLst/>
          </a:prstGeom>
          <a:noFill/>
          <a:ln>
            <a:noFill/>
          </a:ln>
        </p:spPr>
      </p:pic>
      <p:pic>
        <p:nvPicPr>
          <p:cNvPr id="123" name="Google Shape;123;p20"/>
          <p:cNvPicPr preferRelativeResize="0"/>
          <p:nvPr/>
        </p:nvPicPr>
        <p:blipFill>
          <a:blip r:embed="rId5">
            <a:alphaModFix/>
          </a:blip>
          <a:stretch>
            <a:fillRect/>
          </a:stretch>
        </p:blipFill>
        <p:spPr>
          <a:xfrm>
            <a:off x="4842350" y="1268266"/>
            <a:ext cx="3827751" cy="320198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1"/>
          <p:cNvSpPr/>
          <p:nvPr/>
        </p:nvSpPr>
        <p:spPr>
          <a:xfrm>
            <a:off x="-6900" y="0"/>
            <a:ext cx="9157800" cy="808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1"/>
          <p:cNvSpPr txBox="1"/>
          <p:nvPr/>
        </p:nvSpPr>
        <p:spPr>
          <a:xfrm>
            <a:off x="311700" y="1179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Julius Sans One"/>
                <a:ea typeface="Julius Sans One"/>
                <a:cs typeface="Julius Sans One"/>
                <a:sym typeface="Julius Sans One"/>
              </a:rPr>
              <a:t>Task 1: Personalization</a:t>
            </a:r>
            <a:endParaRPr sz="2800">
              <a:solidFill>
                <a:srgbClr val="FFFFFF"/>
              </a:solidFill>
              <a:latin typeface="Julius Sans One"/>
              <a:ea typeface="Julius Sans One"/>
              <a:cs typeface="Julius Sans One"/>
              <a:sym typeface="Julius Sans One"/>
            </a:endParaRPr>
          </a:p>
        </p:txBody>
      </p:sp>
      <p:pic>
        <p:nvPicPr>
          <p:cNvPr id="130" name="Google Shape;130;p21"/>
          <p:cNvPicPr preferRelativeResize="0"/>
          <p:nvPr/>
        </p:nvPicPr>
        <p:blipFill>
          <a:blip r:embed="rId3">
            <a:alphaModFix/>
          </a:blip>
          <a:stretch>
            <a:fillRect/>
          </a:stretch>
        </p:blipFill>
        <p:spPr>
          <a:xfrm>
            <a:off x="356975" y="1261700"/>
            <a:ext cx="3525726" cy="3208551"/>
          </a:xfrm>
          <a:prstGeom prst="rect">
            <a:avLst/>
          </a:prstGeom>
          <a:noFill/>
          <a:ln>
            <a:noFill/>
          </a:ln>
        </p:spPr>
      </p:pic>
      <p:sp>
        <p:nvSpPr>
          <p:cNvPr id="131" name="Google Shape;131;p21"/>
          <p:cNvSpPr/>
          <p:nvPr/>
        </p:nvSpPr>
        <p:spPr>
          <a:xfrm>
            <a:off x="931610" y="3073400"/>
            <a:ext cx="778500" cy="264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1"/>
          <p:cNvSpPr/>
          <p:nvPr/>
        </p:nvSpPr>
        <p:spPr>
          <a:xfrm>
            <a:off x="4079800" y="2585225"/>
            <a:ext cx="628200" cy="572700"/>
          </a:xfrm>
          <a:prstGeom prst="rightArrow">
            <a:avLst>
              <a:gd fmla="val 50000" name="adj1"/>
              <a:gd fmla="val 50000" name="adj2"/>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3" name="Google Shape;133;p21"/>
          <p:cNvPicPr preferRelativeResize="0"/>
          <p:nvPr/>
        </p:nvPicPr>
        <p:blipFill>
          <a:blip r:embed="rId4">
            <a:alphaModFix/>
          </a:blip>
          <a:stretch>
            <a:fillRect/>
          </a:stretch>
        </p:blipFill>
        <p:spPr>
          <a:xfrm>
            <a:off x="138638" y="1267300"/>
            <a:ext cx="3827752" cy="3208551"/>
          </a:xfrm>
          <a:prstGeom prst="rect">
            <a:avLst/>
          </a:prstGeom>
          <a:noFill/>
          <a:ln>
            <a:noFill/>
          </a:ln>
        </p:spPr>
      </p:pic>
      <p:pic>
        <p:nvPicPr>
          <p:cNvPr id="134" name="Google Shape;134;p21"/>
          <p:cNvPicPr preferRelativeResize="0"/>
          <p:nvPr/>
        </p:nvPicPr>
        <p:blipFill>
          <a:blip r:embed="rId5">
            <a:alphaModFix/>
          </a:blip>
          <a:stretch>
            <a:fillRect/>
          </a:stretch>
        </p:blipFill>
        <p:spPr>
          <a:xfrm>
            <a:off x="138650" y="1270579"/>
            <a:ext cx="3827751" cy="3201983"/>
          </a:xfrm>
          <a:prstGeom prst="rect">
            <a:avLst/>
          </a:prstGeom>
          <a:noFill/>
          <a:ln>
            <a:noFill/>
          </a:ln>
        </p:spPr>
      </p:pic>
      <p:pic>
        <p:nvPicPr>
          <p:cNvPr id="135" name="Google Shape;135;p21"/>
          <p:cNvPicPr preferRelativeResize="0"/>
          <p:nvPr/>
        </p:nvPicPr>
        <p:blipFill>
          <a:blip r:embed="rId6">
            <a:alphaModFix/>
          </a:blip>
          <a:stretch>
            <a:fillRect/>
          </a:stretch>
        </p:blipFill>
        <p:spPr>
          <a:xfrm>
            <a:off x="4905100" y="1233916"/>
            <a:ext cx="3827751" cy="3241934"/>
          </a:xfrm>
          <a:prstGeom prst="rect">
            <a:avLst/>
          </a:prstGeom>
          <a:noFill/>
          <a:ln>
            <a:noFill/>
          </a:ln>
        </p:spPr>
      </p:pic>
      <p:sp>
        <p:nvSpPr>
          <p:cNvPr id="136" name="Google Shape;136;p21"/>
          <p:cNvSpPr/>
          <p:nvPr/>
        </p:nvSpPr>
        <p:spPr>
          <a:xfrm>
            <a:off x="1292900" y="3005525"/>
            <a:ext cx="188700" cy="179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1"/>
          <p:cNvSpPr/>
          <p:nvPr/>
        </p:nvSpPr>
        <p:spPr>
          <a:xfrm>
            <a:off x="543175" y="1609500"/>
            <a:ext cx="388500" cy="179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