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>
      <p:cViewPr varScale="1">
        <p:scale>
          <a:sx n="115" d="100"/>
          <a:sy n="115" d="100"/>
        </p:scale>
        <p:origin x="-15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 b="-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/>
        </p:nvSpPr>
        <p:spPr>
          <a:xfrm rot="-2362548">
            <a:off x="4622799" y="519112"/>
            <a:ext cx="184149" cy="366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119697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295275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721768" y="-1197768"/>
            <a:ext cx="37004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 rot="5400000">
            <a:off x="5411787" y="1492250"/>
            <a:ext cx="449262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1220787" y="-488949"/>
            <a:ext cx="449262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4038599" cy="3700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4648200" y="1066800"/>
            <a:ext cx="4038599" cy="3700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3700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6000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23887" y="458946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 sz="2400"/>
            </a:lvl1pPr>
            <a:lvl2pPr marL="457200" indent="0" rtl="0">
              <a:spcBef>
                <a:spcPts val="0"/>
              </a:spcBef>
              <a:buFont typeface="Arial"/>
              <a:buNone/>
              <a:defRPr sz="2000"/>
            </a:lvl2pPr>
            <a:lvl3pPr marL="914400" indent="0" rtl="0">
              <a:spcBef>
                <a:spcPts val="0"/>
              </a:spcBef>
              <a:buFont typeface="Arial"/>
              <a:buNone/>
              <a:defRPr sz="1800"/>
            </a:lvl3pPr>
            <a:lvl4pPr marL="1371600" indent="0" rtl="0">
              <a:spcBef>
                <a:spcPts val="0"/>
              </a:spcBef>
              <a:buFont typeface="Arial"/>
              <a:buNone/>
              <a:defRPr sz="1600"/>
            </a:lvl4pPr>
            <a:lvl5pPr marL="1828800" indent="0" rtl="0">
              <a:spcBef>
                <a:spcPts val="0"/>
              </a:spcBef>
              <a:buFont typeface="Arial"/>
              <a:buNone/>
              <a:defRPr sz="1600"/>
            </a:lvl5pPr>
            <a:lvl6pPr marL="2286000" indent="0" rtl="0">
              <a:spcBef>
                <a:spcPts val="0"/>
              </a:spcBef>
              <a:buFont typeface="Arial"/>
              <a:buNone/>
              <a:defRPr sz="1600"/>
            </a:lvl6pPr>
            <a:lvl7pPr marL="2743200" indent="0" rtl="0">
              <a:spcBef>
                <a:spcPts val="0"/>
              </a:spcBef>
              <a:buFont typeface="Arial"/>
              <a:buNone/>
              <a:defRPr sz="1600"/>
            </a:lvl7pPr>
            <a:lvl8pPr marL="3200400" indent="0" rtl="0">
              <a:spcBef>
                <a:spcPts val="0"/>
              </a:spcBef>
              <a:buFont typeface="Arial"/>
              <a:buNone/>
              <a:defRPr sz="1600"/>
            </a:lvl8pPr>
            <a:lvl9pPr marL="3657600" indent="0" rtl="0">
              <a:spcBef>
                <a:spcPts val="0"/>
              </a:spcBef>
              <a:buFont typeface="Arial"/>
              <a:buNone/>
              <a:defRPr sz="16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4038599" cy="3700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8200" y="1066800"/>
            <a:ext cx="4038599" cy="3700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30237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630237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 sz="1600"/>
            </a:lvl1pPr>
            <a:lvl2pPr marL="457200" indent="0" rtl="0">
              <a:spcBef>
                <a:spcPts val="0"/>
              </a:spcBef>
              <a:buFont typeface="Arial"/>
              <a:buNone/>
              <a:defRPr sz="1400"/>
            </a:lvl2pPr>
            <a:lvl3pPr marL="914400" indent="0" rtl="0">
              <a:spcBef>
                <a:spcPts val="0"/>
              </a:spcBef>
              <a:buFont typeface="Arial"/>
              <a:buNone/>
              <a:defRPr sz="1200"/>
            </a:lvl3pPr>
            <a:lvl4pPr marL="1371600" indent="0" rtl="0">
              <a:spcBef>
                <a:spcPts val="0"/>
              </a:spcBef>
              <a:buFont typeface="Arial"/>
              <a:buNone/>
              <a:defRPr sz="1000"/>
            </a:lvl4pPr>
            <a:lvl5pPr marL="1828800" indent="0" rtl="0">
              <a:spcBef>
                <a:spcPts val="0"/>
              </a:spcBef>
              <a:buFont typeface="Arial"/>
              <a:buNone/>
              <a:defRPr sz="1000"/>
            </a:lvl5pPr>
            <a:lvl6pPr marL="2286000" indent="0" rtl="0">
              <a:spcBef>
                <a:spcPts val="0"/>
              </a:spcBef>
              <a:buFont typeface="Arial"/>
              <a:buNone/>
              <a:defRPr sz="1000"/>
            </a:lvl6pPr>
            <a:lvl7pPr marL="2743200" indent="0" rtl="0">
              <a:spcBef>
                <a:spcPts val="0"/>
              </a:spcBef>
              <a:buFont typeface="Arial"/>
              <a:buNone/>
              <a:defRPr sz="1000"/>
            </a:lvl7pPr>
            <a:lvl8pPr marL="3200400" indent="0" rtl="0">
              <a:spcBef>
                <a:spcPts val="0"/>
              </a:spcBef>
              <a:buFont typeface="Arial"/>
              <a:buNone/>
              <a:defRPr sz="1000"/>
            </a:lvl8pPr>
            <a:lvl9pPr marL="3657600" indent="0" rtl="0">
              <a:spcBef>
                <a:spcPts val="0"/>
              </a:spcBef>
              <a:buFont typeface="Arial"/>
              <a:buNone/>
              <a:defRPr sz="10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 sz="1600"/>
            </a:lvl1pPr>
            <a:lvl2pPr marL="457200" indent="0" rtl="0">
              <a:spcBef>
                <a:spcPts val="0"/>
              </a:spcBef>
              <a:buFont typeface="Arial"/>
              <a:buNone/>
              <a:defRPr sz="1400"/>
            </a:lvl2pPr>
            <a:lvl3pPr marL="914400" indent="0" rtl="0">
              <a:spcBef>
                <a:spcPts val="0"/>
              </a:spcBef>
              <a:buFont typeface="Arial"/>
              <a:buNone/>
              <a:defRPr sz="1200"/>
            </a:lvl3pPr>
            <a:lvl4pPr marL="1371600" indent="0" rtl="0">
              <a:spcBef>
                <a:spcPts val="0"/>
              </a:spcBef>
              <a:buFont typeface="Arial"/>
              <a:buNone/>
              <a:defRPr sz="1000"/>
            </a:lvl4pPr>
            <a:lvl5pPr marL="1828800" indent="0" rtl="0">
              <a:spcBef>
                <a:spcPts val="0"/>
              </a:spcBef>
              <a:buFont typeface="Arial"/>
              <a:buNone/>
              <a:defRPr sz="1000"/>
            </a:lvl5pPr>
            <a:lvl6pPr marL="2286000" indent="0" rtl="0">
              <a:spcBef>
                <a:spcPts val="0"/>
              </a:spcBef>
              <a:buFont typeface="Arial"/>
              <a:buNone/>
              <a:defRPr sz="1000"/>
            </a:lvl6pPr>
            <a:lvl7pPr marL="2743200" indent="0" rtl="0">
              <a:spcBef>
                <a:spcPts val="0"/>
              </a:spcBef>
              <a:buFont typeface="Arial"/>
              <a:buNone/>
              <a:defRPr sz="1000"/>
            </a:lvl7pPr>
            <a:lvl8pPr marL="3200400" indent="0" rtl="0">
              <a:spcBef>
                <a:spcPts val="0"/>
              </a:spcBef>
              <a:buFont typeface="Arial"/>
              <a:buNone/>
              <a:defRPr sz="1000"/>
            </a:lvl8pPr>
            <a:lvl9pPr marL="3657600" indent="0" rtl="0">
              <a:spcBef>
                <a:spcPts val="0"/>
              </a:spcBef>
              <a:buFont typeface="Arial"/>
              <a:buNone/>
              <a:defRPr sz="10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5">
            <a:alphaModFix/>
          </a:blip>
          <a:srcRect b="-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3700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/>
        </p:nvSpPr>
        <p:spPr>
          <a:xfrm>
            <a:off x="791579" y="5013176"/>
            <a:ext cx="5724635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>
                <a:latin typeface="Arial"/>
                <a:ea typeface="Arial"/>
                <a:cs typeface="Arial"/>
                <a:sym typeface="Arial"/>
              </a:rPr>
              <a:t>Ryan Parsons – Project Manager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>
                <a:latin typeface="Arial"/>
                <a:ea typeface="Arial"/>
                <a:cs typeface="Arial"/>
                <a:sym typeface="Arial"/>
              </a:rPr>
              <a:t>Chad Price - UI Designer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>
                <a:latin typeface="Arial"/>
                <a:ea typeface="Arial"/>
                <a:cs typeface="Arial"/>
                <a:sym typeface="Arial"/>
              </a:rPr>
              <a:t>Jia Reese – UI Illustrator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>
                <a:latin typeface="Arial"/>
                <a:ea typeface="Arial"/>
                <a:cs typeface="Arial"/>
                <a:sym typeface="Arial"/>
              </a:rPr>
              <a:t>Alex Vassallo – </a:t>
            </a:r>
            <a:r>
              <a:rPr lang="en-US" sz="2000"/>
              <a:t>User Research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1619671" y="224643"/>
            <a:ext cx="5575827" cy="4525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503547" y="1376771"/>
            <a:ext cx="7992887" cy="18620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500" b="1" i="0" u="none" strike="noStrike" cap="none" baseline="0">
                <a:solidFill>
                  <a:srgbClr val="0A6490"/>
                </a:solidFill>
                <a:latin typeface="Arial"/>
                <a:ea typeface="Arial"/>
                <a:cs typeface="Arial"/>
                <a:sym typeface="Arial"/>
              </a:rPr>
              <a:t>BALANCE</a:t>
            </a:r>
          </a:p>
        </p:txBody>
      </p:sp>
      <p:sp>
        <p:nvSpPr>
          <p:cNvPr id="102" name="Shape 102"/>
          <p:cNvSpPr/>
          <p:nvPr/>
        </p:nvSpPr>
        <p:spPr>
          <a:xfrm>
            <a:off x="3322875" y="2977209"/>
            <a:ext cx="518503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 baseline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A TIME MANAGEMENT TOOL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297700" y="1151975"/>
            <a:ext cx="8229600" cy="91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1E1E1E"/>
                </a:solidFill>
              </a:rPr>
              <a:t>Smartwatch: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>
                <a:solidFill>
                  <a:srgbClr val="0A6490"/>
                </a:solidFill>
              </a:rPr>
              <a:t>Design Sketches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400" y="1884737"/>
            <a:ext cx="5188075" cy="239557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3351" y="4399373"/>
            <a:ext cx="2399586" cy="21233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1" name="Shape 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525" y="1901800"/>
            <a:ext cx="2707224" cy="23614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2" name="Shape 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525" y="4399362"/>
            <a:ext cx="3501349" cy="21233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326700" y="1166475"/>
            <a:ext cx="8229600" cy="91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1E1E1E"/>
                </a:solidFill>
              </a:rPr>
              <a:t>Webpage: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>
                <a:solidFill>
                  <a:srgbClr val="0A6490"/>
                </a:solidFill>
              </a:rPr>
              <a:t>Design Sketches</a:t>
            </a:r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775" y="1352874"/>
            <a:ext cx="3589901" cy="27946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1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450" y="1977575"/>
            <a:ext cx="4487352" cy="21699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5">
            <a:alphaModFix/>
          </a:blip>
          <a:srcRect l="2381" t="1594"/>
          <a:stretch/>
        </p:blipFill>
        <p:spPr>
          <a:xfrm>
            <a:off x="652450" y="4259325"/>
            <a:ext cx="3653725" cy="23345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6">
            <a:alphaModFix/>
          </a:blip>
          <a:srcRect l="1376" t="1693" r="1658" b="4224"/>
          <a:stretch/>
        </p:blipFill>
        <p:spPr>
          <a:xfrm>
            <a:off x="4438030" y="4259325"/>
            <a:ext cx="3090019" cy="23345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>
                <a:solidFill>
                  <a:srgbClr val="0A6490"/>
                </a:solidFill>
              </a:rPr>
              <a:t>Storyboards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1841333"/>
            <a:ext cx="4343723" cy="335651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275" y="1841350"/>
            <a:ext cx="4343723" cy="335650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>
                <a:solidFill>
                  <a:srgbClr val="0A6490"/>
                </a:solidFill>
              </a:rPr>
              <a:t>Summary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687000" y="1895950"/>
            <a:ext cx="7409100" cy="400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800"/>
              <a:t>Understand what users need</a:t>
            </a:r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800"/>
              <a:t>Think broad and explore strange designs</a:t>
            </a:r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800"/>
              <a:t>Sketch out and iterate through many ideas</a:t>
            </a:r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800"/>
              <a:t>Communicate and work as a team</a:t>
            </a:r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800"/>
              <a:t>Build on the innovation in each design</a:t>
            </a:r>
          </a:p>
          <a:p>
            <a:pPr lvl="0">
              <a:spcBef>
                <a:spcPts val="0"/>
              </a:spcBef>
              <a:buNone/>
            </a:pPr>
            <a:endParaRPr sz="3200"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2646000" y="3624725"/>
            <a:ext cx="4668600" cy="15080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6000">
                <a:solidFill>
                  <a:srgbClr val="0A6490"/>
                </a:solidFill>
              </a:rPr>
              <a:t>Questions?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2646000" y="1420925"/>
            <a:ext cx="4668600" cy="22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000">
                <a:solidFill>
                  <a:srgbClr val="0A6490"/>
                </a:solidFill>
              </a:rPr>
              <a:t>Thank you!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41526" y="2108789"/>
            <a:ext cx="8460900" cy="3456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How long do you stay at school each week?</a:t>
            </a:r>
          </a:p>
          <a:p>
            <a:pPr marL="342900" marR="0" lvl="0" indent="-342900" algn="just" rtl="0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How many hours do you sleep per day?</a:t>
            </a:r>
          </a:p>
          <a:p>
            <a:pPr marL="342900" marR="0" lvl="0" indent="-342900" algn="just" rtl="0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How often do you hang out with friends?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3061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>
                <a:solidFill>
                  <a:srgbClr val="0A6490"/>
                </a:solidFill>
              </a:rPr>
              <a:t>How do you spend your time?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baseline="0">
                <a:solidFill>
                  <a:srgbClr val="0A6490"/>
                </a:solidFill>
                <a:latin typeface="Arial"/>
                <a:ea typeface="Arial"/>
                <a:cs typeface="Arial"/>
                <a:sym typeface="Arial"/>
              </a:rPr>
              <a:t>Overall Problem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628800"/>
            <a:ext cx="7714799" cy="4456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E1E1E"/>
                </a:solidFill>
              </a:rPr>
              <a:t>It’s too hard to properly balance our time and achieve our goals.</a:t>
            </a:r>
          </a:p>
          <a:p>
            <a:pPr marL="0" marR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E1E1E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E1E1E"/>
                </a:solidFill>
              </a:rPr>
              <a:t>Challenges</a:t>
            </a:r>
          </a:p>
          <a:p>
            <a:pPr marL="342900" marR="0" lvl="0" indent="-292100" algn="just" rtl="0"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1E1E1E"/>
                </a:solidFill>
              </a:rPr>
              <a:t>K</a:t>
            </a:r>
            <a:r>
              <a:rPr lang="en-US" sz="2400" b="0" i="0" u="none" strike="noStrike" cap="none" baseline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eeping track of the time you spend </a:t>
            </a:r>
            <a:r>
              <a:rPr lang="en-US" sz="2400">
                <a:solidFill>
                  <a:srgbClr val="1E1E1E"/>
                </a:solidFill>
              </a:rPr>
              <a:t>on activities</a:t>
            </a:r>
          </a:p>
          <a:p>
            <a:pPr marL="342900" marR="0" lvl="0" indent="-292100" algn="just" rtl="0">
              <a:spcBef>
                <a:spcPts val="64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1E1E1E"/>
                </a:solidFill>
              </a:rPr>
              <a:t>O</a:t>
            </a:r>
            <a:r>
              <a:rPr lang="en-US" sz="2400" b="0" i="0" u="none" strike="noStrike" cap="none" baseline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ptimiz</a:t>
            </a:r>
            <a:r>
              <a:rPr lang="en-US" sz="2400">
                <a:solidFill>
                  <a:srgbClr val="1E1E1E"/>
                </a:solidFill>
              </a:rPr>
              <a:t>ing</a:t>
            </a:r>
            <a:r>
              <a:rPr lang="en-US" sz="2400" b="0" i="0" u="none" strike="noStrike" cap="none" baseline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 your schedule and meeting deadlines</a:t>
            </a:r>
          </a:p>
          <a:p>
            <a:pPr marL="342900" marR="0" lvl="0" indent="-292100" algn="just" rtl="0">
              <a:spcBef>
                <a:spcPts val="64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1E1E1E"/>
                </a:solidFill>
              </a:rPr>
              <a:t>Finding a unique time balance that works for you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>
                <a:solidFill>
                  <a:srgbClr val="0A6490"/>
                </a:solidFill>
              </a:rPr>
              <a:t>Contextual Inquiry #1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212575" y="1417650"/>
            <a:ext cx="8608800" cy="502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just" rtl="0">
              <a:spcBef>
                <a:spcPts val="0"/>
              </a:spcBef>
              <a:buNone/>
            </a:pPr>
            <a:endParaRPr sz="2800"/>
          </a:p>
          <a:p>
            <a:pPr marL="0" indent="0" algn="just" rtl="0">
              <a:spcBef>
                <a:spcPts val="0"/>
              </a:spcBef>
              <a:buNone/>
            </a:pPr>
            <a:r>
              <a:rPr lang="en-US" sz="2800">
                <a:solidFill>
                  <a:srgbClr val="1E1E1E"/>
                </a:solidFill>
              </a:rPr>
              <a:t>Pharmacist who has a </a:t>
            </a:r>
          </a:p>
          <a:p>
            <a:pPr marL="0" indent="0" algn="just" rtl="0">
              <a:spcBef>
                <a:spcPts val="0"/>
              </a:spcBef>
              <a:buNone/>
            </a:pPr>
            <a:r>
              <a:rPr lang="en-US" sz="2800">
                <a:solidFill>
                  <a:srgbClr val="1E1E1E"/>
                </a:solidFill>
              </a:rPr>
              <a:t>“fixed-rotation” schedule</a:t>
            </a:r>
          </a:p>
          <a:p>
            <a:pPr marL="0" indent="0" algn="just" rtl="0">
              <a:spcBef>
                <a:spcPts val="0"/>
              </a:spcBef>
              <a:buNone/>
            </a:pPr>
            <a:endParaRPr sz="2800">
              <a:solidFill>
                <a:srgbClr val="1E1E1E"/>
              </a:solidFill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sz="2800">
              <a:solidFill>
                <a:srgbClr val="1E1E1E"/>
              </a:solidFill>
            </a:endParaRPr>
          </a:p>
          <a:p>
            <a:pPr marL="0" indent="0" algn="just" rtl="0">
              <a:spcBef>
                <a:spcPts val="0"/>
              </a:spcBef>
              <a:buNone/>
            </a:pPr>
            <a:endParaRPr sz="2800">
              <a:solidFill>
                <a:srgbClr val="1E1E1E"/>
              </a:solidFill>
            </a:endParaRPr>
          </a:p>
          <a:p>
            <a:pPr marL="457200" lvl="0" indent="-228600" algn="just" rtl="0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Different goals during each schedule rotation</a:t>
            </a:r>
          </a:p>
          <a:p>
            <a:pPr marL="457200" lvl="0" indent="-228600" algn="just" rtl="0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Trouble planning ahead through rotations</a:t>
            </a:r>
          </a:p>
          <a:p>
            <a:pPr marL="457200" lvl="0" indent="-228600" algn="just" rtl="0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Difficult to complete long projects</a:t>
            </a:r>
          </a:p>
          <a:p>
            <a:pPr marL="457200" lvl="0" indent="-228600" algn="just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Receives his work schedule through DayForce</a:t>
            </a:r>
          </a:p>
        </p:txBody>
      </p:sp>
      <p:pic>
        <p:nvPicPr>
          <p:cNvPr id="122" name="Shape 1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16809" b="16802"/>
          <a:stretch/>
        </p:blipFill>
        <p:spPr>
          <a:xfrm>
            <a:off x="4292000" y="1417650"/>
            <a:ext cx="4516199" cy="20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4292100" y="3448050"/>
            <a:ext cx="4516199" cy="21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http://venturebreak.com/wp-content/uploads/2014/10/PillPack_Pharmacy1.png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t="15487" b="15494"/>
          <a:stretch/>
        </p:blipFill>
        <p:spPr>
          <a:xfrm>
            <a:off x="4300796" y="1417648"/>
            <a:ext cx="4557599" cy="20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>
                <a:solidFill>
                  <a:srgbClr val="0A6490"/>
                </a:solidFill>
              </a:rPr>
              <a:t>Contextual Inquiry #2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85600" y="1417650"/>
            <a:ext cx="8572799" cy="478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just" rtl="0">
              <a:spcBef>
                <a:spcPts val="0"/>
              </a:spcBef>
              <a:buNone/>
            </a:pPr>
            <a:endParaRPr sz="2800"/>
          </a:p>
          <a:p>
            <a:pPr marL="0" indent="0" algn="just" rtl="0">
              <a:spcBef>
                <a:spcPts val="0"/>
              </a:spcBef>
              <a:buNone/>
            </a:pPr>
            <a:r>
              <a:rPr lang="en-US" sz="2800">
                <a:solidFill>
                  <a:srgbClr val="1E1E1E"/>
                </a:solidFill>
              </a:rPr>
              <a:t>Software Developer </a:t>
            </a:r>
          </a:p>
          <a:p>
            <a:pPr marL="0" indent="0" algn="just" rtl="0">
              <a:spcBef>
                <a:spcPts val="0"/>
              </a:spcBef>
              <a:buNone/>
            </a:pPr>
            <a:r>
              <a:rPr lang="en-US" sz="2800">
                <a:solidFill>
                  <a:srgbClr val="1E1E1E"/>
                </a:solidFill>
              </a:rPr>
              <a:t>who works from home.</a:t>
            </a:r>
          </a:p>
          <a:p>
            <a:pPr marL="0" indent="0" algn="just" rtl="0">
              <a:spcBef>
                <a:spcPts val="0"/>
              </a:spcBef>
              <a:buNone/>
            </a:pPr>
            <a:endParaRPr sz="2800">
              <a:solidFill>
                <a:srgbClr val="1E1E1E"/>
              </a:solidFill>
            </a:endParaRPr>
          </a:p>
          <a:p>
            <a:pPr marL="0" indent="0" algn="just" rtl="0">
              <a:spcBef>
                <a:spcPts val="0"/>
              </a:spcBef>
              <a:buNone/>
            </a:pPr>
            <a:endParaRPr sz="2800">
              <a:solidFill>
                <a:srgbClr val="1E1E1E"/>
              </a:solidFill>
            </a:endParaRPr>
          </a:p>
          <a:p>
            <a:pPr marL="0" indent="0" algn="just" rtl="0">
              <a:spcBef>
                <a:spcPts val="0"/>
              </a:spcBef>
              <a:buNone/>
            </a:pPr>
            <a:endParaRPr sz="2800">
              <a:solidFill>
                <a:srgbClr val="1E1E1E"/>
              </a:solidFill>
            </a:endParaRPr>
          </a:p>
          <a:p>
            <a:pPr marL="457200" lvl="0" indent="-228600" algn="just" rtl="0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Long term deadlines are hard to manage</a:t>
            </a:r>
          </a:p>
          <a:p>
            <a:pPr marL="457200" lvl="0" indent="-228600" algn="just" rtl="0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Difficult to switch tasks when working</a:t>
            </a:r>
          </a:p>
          <a:p>
            <a:pPr marL="457200" lvl="0" indent="-228600" algn="just" rtl="0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Constantly distracted and needs timely reminders</a:t>
            </a:r>
          </a:p>
          <a:p>
            <a:pPr marL="457200" lvl="0" indent="-228600" algn="just" rtl="0">
              <a:spcBef>
                <a:spcPts val="0"/>
              </a:spcBef>
              <a:buClr>
                <a:srgbClr val="1E1E1E"/>
              </a:buClr>
              <a:buSzPct val="100000"/>
            </a:pPr>
            <a:r>
              <a:rPr lang="en-US" sz="2800">
                <a:solidFill>
                  <a:srgbClr val="1E1E1E"/>
                </a:solidFill>
              </a:rPr>
              <a:t>Spends too much time deciding what to do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4386750" y="3467250"/>
            <a:ext cx="4385699" cy="29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http://www.studyandscholarships.com/2014/02/how-to-pursue-computer-programming.html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baseline="0">
                <a:solidFill>
                  <a:srgbClr val="0A6490"/>
                </a:solidFill>
                <a:latin typeface="Arial"/>
                <a:ea typeface="Arial"/>
                <a:cs typeface="Arial"/>
                <a:sym typeface="Arial"/>
              </a:rPr>
              <a:t>Contextual Inquiry #3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293125" y="1410900"/>
            <a:ext cx="8601000" cy="485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R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baseline="0">
                <a:latin typeface="Arial"/>
                <a:ea typeface="Arial"/>
                <a:cs typeface="Arial"/>
                <a:sym typeface="Arial"/>
              </a:rPr>
              <a:t>Newspaper Editors </a:t>
            </a:r>
          </a:p>
          <a:p>
            <a:pPr marR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baseline="0">
                <a:latin typeface="Arial"/>
                <a:ea typeface="Arial"/>
                <a:cs typeface="Arial"/>
                <a:sym typeface="Arial"/>
              </a:rPr>
              <a:t>with a daily deadline.</a:t>
            </a:r>
          </a:p>
          <a:p>
            <a:pPr marR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R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R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SzPct val="64285"/>
              <a:buChar char="●"/>
            </a:pPr>
            <a:r>
              <a:rPr lang="en-US" sz="2800"/>
              <a:t>Balancing student life and work life</a:t>
            </a: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SzPct val="64285"/>
              <a:buChar char="●"/>
            </a:pPr>
            <a:r>
              <a:rPr lang="en-US" sz="2800"/>
              <a:t>Same newspaper deadline every night</a:t>
            </a: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SzPct val="64285"/>
              <a:buChar char="●"/>
            </a:pPr>
            <a:r>
              <a:rPr lang="en-US" sz="2800"/>
              <a:t>Constantly waiting on someone else to finish</a:t>
            </a: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SzPct val="64285"/>
              <a:buChar char="●"/>
            </a:pPr>
            <a:r>
              <a:rPr lang="en-US" sz="2800"/>
              <a:t>Difficult to coordinate social time and school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4293800" y="3570900"/>
            <a:ext cx="4797299" cy="22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http://www.timesfreepress.com/news/chattanooganow2011/story/2011/mar/27/your-newspaper/45844/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t="4808" b="4808"/>
          <a:stretch/>
        </p:blipFill>
        <p:spPr>
          <a:xfrm>
            <a:off x="4293800" y="1410900"/>
            <a:ext cx="4600499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28925" y="1264200"/>
            <a:ext cx="8547300" cy="52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Takeaways: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Individualization</a:t>
            </a:r>
          </a:p>
          <a:p>
            <a:pPr marL="400050" marR="0" lvl="1" indent="-6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Everyone </a:t>
            </a:r>
            <a:r>
              <a:rPr lang="en-US" sz="1800" b="0" i="0" u="none" strike="noStrike" cap="none" baseline="0" dirty="0" smtClean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has </a:t>
            </a:r>
            <a:r>
              <a:rPr lang="en-US" sz="1800" b="0" i="0" u="none" strike="noStrike" cap="none" baseline="0" dirty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different </a:t>
            </a:r>
            <a:r>
              <a:rPr lang="en-US" sz="1800" dirty="0">
                <a:solidFill>
                  <a:srgbClr val="1E1E1E"/>
                </a:solidFill>
              </a:rPr>
              <a:t>goals for</a:t>
            </a:r>
            <a:r>
              <a:rPr lang="en-US" sz="1800" b="0" i="0" u="none" strike="noStrike" cap="none" baseline="0" dirty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smtClean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balancing</a:t>
            </a:r>
            <a:r>
              <a:rPr lang="en-US" sz="1800" b="0" i="0" u="none" strike="noStrike" cap="none" dirty="0" smtClean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 their time</a:t>
            </a:r>
            <a:r>
              <a:rPr lang="en-US" sz="1800" dirty="0" smtClean="0">
                <a:solidFill>
                  <a:srgbClr val="1E1E1E"/>
                </a:solidFill>
              </a:rPr>
              <a:t>, </a:t>
            </a:r>
            <a:endParaRPr lang="en-US" sz="1800" dirty="0">
              <a:solidFill>
                <a:srgbClr val="1E1E1E"/>
              </a:solidFill>
            </a:endParaRPr>
          </a:p>
          <a:p>
            <a:pPr marL="400050" marR="0" lvl="1" indent="-6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dirty="0">
                <a:solidFill>
                  <a:srgbClr val="1E1E1E"/>
                </a:solidFill>
              </a:rPr>
              <a:t>and different categories that they focus on.</a:t>
            </a:r>
          </a:p>
          <a:p>
            <a:pPr marL="400050" marR="0" lvl="1" indent="-6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rgbClr val="1E1E1E"/>
              </a:solidFill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Schedule Sharing</a:t>
            </a:r>
          </a:p>
          <a:p>
            <a:pPr marL="400050" marR="0" lvl="1" indent="-6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dirty="0">
                <a:solidFill>
                  <a:srgbClr val="1E1E1E"/>
                </a:solidFill>
              </a:rPr>
              <a:t>It is hard to share schedules while maintaining privacy, but</a:t>
            </a:r>
          </a:p>
          <a:p>
            <a:pPr marL="400050" marR="0" lvl="1" indent="-6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dirty="0">
                <a:solidFill>
                  <a:srgbClr val="1E1E1E"/>
                </a:solidFill>
              </a:rPr>
              <a:t>tasks and social time are often neglected due to lack of coordination</a:t>
            </a:r>
          </a:p>
          <a:p>
            <a:pPr marL="400050" marR="0" lvl="1" indent="-6350" algn="l" rtl="0">
              <a:lnSpc>
                <a:spcPct val="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1E1E1E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Automatic Notification</a:t>
            </a:r>
          </a:p>
          <a:p>
            <a:pPr marL="400050" marR="0" lvl="1" indent="-6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dirty="0">
                <a:solidFill>
                  <a:srgbClr val="1E1E1E"/>
                </a:solidFill>
              </a:rPr>
              <a:t>People can be too busy to micro-manage their time. It would be helpful to receive notifications to start tasks and of proposed schedule changes.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baseline="0">
                <a:solidFill>
                  <a:srgbClr val="0A6490"/>
                </a:solidFill>
                <a:latin typeface="Arial"/>
                <a:ea typeface="Arial"/>
                <a:cs typeface="Arial"/>
                <a:sym typeface="Arial"/>
              </a:rPr>
              <a:t>Contextual Inquiry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457200" y="274649"/>
            <a:ext cx="8229600" cy="80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baseline="0">
                <a:solidFill>
                  <a:srgbClr val="0A6490"/>
                </a:solidFill>
                <a:latin typeface="Arial"/>
                <a:ea typeface="Arial"/>
                <a:cs typeface="Arial"/>
                <a:sym typeface="Arial"/>
              </a:rPr>
              <a:t>Tasks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14150" y="1156800"/>
            <a:ext cx="8887500" cy="545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230475" y="1443200"/>
            <a:ext cx="2801399" cy="23447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 sz="2400"/>
              <a:t>Categorize Time Spent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>
              <a:spcBef>
                <a:spcPts val="0"/>
              </a:spcBef>
              <a:buNone/>
            </a:pPr>
            <a:r>
              <a:rPr lang="en-US"/>
              <a:t>What qualifies as work or play?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246900" y="1443200"/>
            <a:ext cx="2801399" cy="23447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 sz="2400"/>
              <a:t>Set Goals For Each Category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-US"/>
              <a:t>How much time should you spend on each activity?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6263325" y="1443200"/>
            <a:ext cx="2747699" cy="23447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 sz="2400"/>
              <a:t>Share Schedule and Free Time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/>
              <a:t>Who should be notified?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Who is free right now?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230475" y="3994200"/>
            <a:ext cx="2801399" cy="23447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 sz="2400"/>
              <a:t>Decide What To Do While Waiting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-US"/>
              <a:t>What can get accomplished within that time?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246900" y="3994200"/>
            <a:ext cx="2801399" cy="23447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 sz="2400"/>
              <a:t>Adapt Correctly To Schedule Changes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/>
              <a:t>What can be pushed back and what has a solid deadline?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 txBox="1"/>
          <p:nvPr/>
        </p:nvSpPr>
        <p:spPr>
          <a:xfrm>
            <a:off x="6263325" y="3994200"/>
            <a:ext cx="2747699" cy="23447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-US" sz="2400"/>
              <a:t>Get Reminders for Flexible Tasks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-US"/>
              <a:t>When is the best time for lunch?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700" y="1826725"/>
            <a:ext cx="2424524" cy="28823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625" y="1826725"/>
            <a:ext cx="2513600" cy="28823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0625" y="1826725"/>
            <a:ext cx="2564414" cy="28823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700" y="4881800"/>
            <a:ext cx="2194525" cy="17550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8" name="Shape 1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5550" y="4881800"/>
            <a:ext cx="2288249" cy="17550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9" name="Shape 1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17117" y="4881800"/>
            <a:ext cx="2762531" cy="17550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376147"/>
            <a:ext cx="8229600" cy="918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>
                <a:solidFill>
                  <a:srgbClr val="0A6490"/>
                </a:solidFill>
              </a:rPr>
              <a:t>Design Sketches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261625" y="1150525"/>
            <a:ext cx="8229600" cy="67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03200" lvl="0" indent="0" rtl="0">
              <a:spcBef>
                <a:spcPts val="0"/>
              </a:spcBef>
              <a:buNone/>
            </a:pPr>
            <a:r>
              <a:rPr lang="en-US">
                <a:solidFill>
                  <a:srgbClr val="1E1E1E"/>
                </a:solidFill>
              </a:rPr>
              <a:t>Phone Application: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On-screen Show (4:3)</PresentationFormat>
  <Paragraphs>116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Slide 1</vt:lpstr>
      <vt:lpstr>How do you spend your time?</vt:lpstr>
      <vt:lpstr>Overall Problem</vt:lpstr>
      <vt:lpstr>Contextual Inquiry #1</vt:lpstr>
      <vt:lpstr>Contextual Inquiry #2</vt:lpstr>
      <vt:lpstr>Contextual Inquiry #3</vt:lpstr>
      <vt:lpstr>Contextual Inquiry</vt:lpstr>
      <vt:lpstr>Tasks</vt:lpstr>
      <vt:lpstr>Design Sketches</vt:lpstr>
      <vt:lpstr>Design Sketches</vt:lpstr>
      <vt:lpstr>Design Sketches</vt:lpstr>
      <vt:lpstr>Storyboards</vt:lpstr>
      <vt:lpstr>Summary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Alex</cp:lastModifiedBy>
  <cp:revision>1</cp:revision>
  <dcterms:modified xsi:type="dcterms:W3CDTF">2015-11-05T10:46:49Z</dcterms:modified>
</cp:coreProperties>
</file>