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7" autoAdjust="0"/>
    <p:restoredTop sz="94660"/>
  </p:normalViewPr>
  <p:slideViewPr>
    <p:cSldViewPr>
      <p:cViewPr varScale="1">
        <p:scale>
          <a:sx n="115" d="100"/>
          <a:sy n="115" d="100"/>
        </p:scale>
        <p:origin x="-15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spcBef>
                <a:spcPts val="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36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indent="0" algn="l" rtl="0">
              <a:spcBef>
                <a:spcPts val="0"/>
              </a:spcBef>
              <a:defRPr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1</a:t>
            </a:fld>
            <a:endParaRPr lang="en-US"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" name="Shape 1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6" name="Shape 1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Shape 18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4" name="Shape 2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219" name="Shape 21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35" name="Shape 1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pPr lvl="0">
                <a:spcBef>
                  <a:spcPts val="0"/>
                </a:spcBef>
                <a:buClr>
                  <a:srgbClr val="000000"/>
                </a:buClr>
                <a:buSzPct val="25000"/>
                <a:buFont typeface="Arial"/>
                <a:buNone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 b="-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/>
          <p:nvPr/>
        </p:nvSpPr>
        <p:spPr>
          <a:xfrm rot="-2362548">
            <a:off x="4622799" y="519112"/>
            <a:ext cx="184149" cy="36671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" name="Shape 18"/>
          <p:cNvSpPr txBox="1">
            <a:spLocks noGrp="1"/>
          </p:cNvSpPr>
          <p:nvPr>
            <p:ph type="ctrTitle"/>
          </p:nvPr>
        </p:nvSpPr>
        <p:spPr>
          <a:xfrm>
            <a:off x="685800" y="119697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1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ubTitle" idx="1"/>
          </p:nvPr>
        </p:nvSpPr>
        <p:spPr>
          <a:xfrm>
            <a:off x="1371600" y="295275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2721768" y="-1197768"/>
            <a:ext cx="3700463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 rot="5400000">
            <a:off x="5411787" y="1492250"/>
            <a:ext cx="4492624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body" idx="1"/>
          </p:nvPr>
        </p:nvSpPr>
        <p:spPr>
          <a:xfrm rot="5400000">
            <a:off x="1220787" y="-488949"/>
            <a:ext cx="4492624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9" name="Shape 8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0" name="Shape 9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457200" y="1066800"/>
            <a:ext cx="4038599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body" idx="2"/>
          </p:nvPr>
        </p:nvSpPr>
        <p:spPr>
          <a:xfrm>
            <a:off x="4648200" y="1066800"/>
            <a:ext cx="4038599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5" name="Shape 95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457200" y="1066800"/>
            <a:ext cx="8229600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623887" y="1709738"/>
            <a:ext cx="7886700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 sz="6000"/>
            </a:lvl1pPr>
            <a:lvl2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623887" y="4589462"/>
            <a:ext cx="7886700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/>
            </a:lvl1pPr>
            <a:lvl2pPr marL="457200" indent="0" rtl="0">
              <a:spcBef>
                <a:spcPts val="0"/>
              </a:spcBef>
              <a:buFont typeface="Arial"/>
              <a:buNone/>
              <a:defRPr sz="2000"/>
            </a:lvl2pPr>
            <a:lvl3pPr marL="914400" indent="0" rtl="0">
              <a:spcBef>
                <a:spcPts val="0"/>
              </a:spcBef>
              <a:buFont typeface="Arial"/>
              <a:buNone/>
              <a:defRPr sz="1800"/>
            </a:lvl3pPr>
            <a:lvl4pPr marL="1371600" indent="0" rtl="0">
              <a:spcBef>
                <a:spcPts val="0"/>
              </a:spcBef>
              <a:buFont typeface="Arial"/>
              <a:buNone/>
              <a:defRPr sz="1600"/>
            </a:lvl4pPr>
            <a:lvl5pPr marL="1828800" indent="0" rtl="0">
              <a:spcBef>
                <a:spcPts val="0"/>
              </a:spcBef>
              <a:buFont typeface="Arial"/>
              <a:buNone/>
              <a:defRPr sz="1600"/>
            </a:lvl5pPr>
            <a:lvl6pPr marL="2286000" indent="0" rtl="0">
              <a:spcBef>
                <a:spcPts val="0"/>
              </a:spcBef>
              <a:buFont typeface="Arial"/>
              <a:buNone/>
              <a:defRPr sz="1600"/>
            </a:lvl6pPr>
            <a:lvl7pPr marL="2743200" indent="0" rtl="0">
              <a:spcBef>
                <a:spcPts val="0"/>
              </a:spcBef>
              <a:buFont typeface="Arial"/>
              <a:buNone/>
              <a:defRPr sz="1600"/>
            </a:lvl7pPr>
            <a:lvl8pPr marL="3200400" indent="0" rtl="0">
              <a:spcBef>
                <a:spcPts val="0"/>
              </a:spcBef>
              <a:buFont typeface="Arial"/>
              <a:buNone/>
              <a:defRPr sz="1600"/>
            </a:lvl8pPr>
            <a:lvl9pPr marL="3657600" indent="0" rtl="0">
              <a:spcBef>
                <a:spcPts val="0"/>
              </a:spcBef>
              <a:buFont typeface="Arial"/>
              <a:buNone/>
              <a:defRPr sz="1600"/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457200" y="1066800"/>
            <a:ext cx="4038599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648200" y="1066800"/>
            <a:ext cx="4038599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630237" y="365125"/>
            <a:ext cx="7886700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630237" y="1681163"/>
            <a:ext cx="386873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2"/>
          </p:nvPr>
        </p:nvSpPr>
        <p:spPr>
          <a:xfrm>
            <a:off x="630237" y="2505075"/>
            <a:ext cx="386873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3"/>
          </p:nvPr>
        </p:nvSpPr>
        <p:spPr>
          <a:xfrm>
            <a:off x="4629150" y="1681163"/>
            <a:ext cx="388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Arial"/>
              <a:buNone/>
              <a:defRPr sz="2400" b="1"/>
            </a:lvl1pPr>
            <a:lvl2pPr marL="457200" indent="0" rtl="0">
              <a:spcBef>
                <a:spcPts val="0"/>
              </a:spcBef>
              <a:buFont typeface="Arial"/>
              <a:buNone/>
              <a:defRPr sz="2000" b="1"/>
            </a:lvl2pPr>
            <a:lvl3pPr marL="914400" indent="0" rtl="0">
              <a:spcBef>
                <a:spcPts val="0"/>
              </a:spcBef>
              <a:buFont typeface="Arial"/>
              <a:buNone/>
              <a:defRPr sz="1800" b="1"/>
            </a:lvl3pPr>
            <a:lvl4pPr marL="1371600" indent="0" rtl="0">
              <a:spcBef>
                <a:spcPts val="0"/>
              </a:spcBef>
              <a:buFont typeface="Arial"/>
              <a:buNone/>
              <a:defRPr sz="1600" b="1"/>
            </a:lvl4pPr>
            <a:lvl5pPr marL="1828800" indent="0" rtl="0">
              <a:spcBef>
                <a:spcPts val="0"/>
              </a:spcBef>
              <a:buFont typeface="Arial"/>
              <a:buNone/>
              <a:defRPr sz="1600" b="1"/>
            </a:lvl5pPr>
            <a:lvl6pPr marL="2286000" indent="0" rtl="0">
              <a:spcBef>
                <a:spcPts val="0"/>
              </a:spcBef>
              <a:buFont typeface="Arial"/>
              <a:buNone/>
              <a:defRPr sz="1600" b="1"/>
            </a:lvl6pPr>
            <a:lvl7pPr marL="2743200" indent="0" rtl="0">
              <a:spcBef>
                <a:spcPts val="0"/>
              </a:spcBef>
              <a:buFont typeface="Arial"/>
              <a:buNone/>
              <a:defRPr sz="1600" b="1"/>
            </a:lvl7pPr>
            <a:lvl8pPr marL="3200400" indent="0" rtl="0">
              <a:spcBef>
                <a:spcPts val="0"/>
              </a:spcBef>
              <a:buFont typeface="Arial"/>
              <a:buNone/>
              <a:defRPr sz="1600" b="1"/>
            </a:lvl8pPr>
            <a:lvl9pPr marL="3657600" indent="0" rtl="0">
              <a:spcBef>
                <a:spcPts val="0"/>
              </a:spcBef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body" idx="4"/>
          </p:nvPr>
        </p:nvSpPr>
        <p:spPr>
          <a:xfrm>
            <a:off x="4629150" y="2505075"/>
            <a:ext cx="388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ctr" rtl="0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5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3887787" y="987425"/>
            <a:ext cx="4629150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body" idx="2"/>
          </p:nvPr>
        </p:nvSpPr>
        <p:spPr>
          <a:xfrm>
            <a:off x="630237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600"/>
            </a:lvl1pPr>
            <a:lvl2pPr marL="457200" indent="0" rtl="0">
              <a:spcBef>
                <a:spcPts val="0"/>
              </a:spcBef>
              <a:buFont typeface="Arial"/>
              <a:buNone/>
              <a:defRPr sz="1400"/>
            </a:lvl2pPr>
            <a:lvl3pPr marL="914400" indent="0" rtl="0">
              <a:spcBef>
                <a:spcPts val="0"/>
              </a:spcBef>
              <a:buFont typeface="Arial"/>
              <a:buNone/>
              <a:defRPr sz="1200"/>
            </a:lvl3pPr>
            <a:lvl4pPr marL="1371600" indent="0" rtl="0">
              <a:spcBef>
                <a:spcPts val="0"/>
              </a:spcBef>
              <a:buFont typeface="Arial"/>
              <a:buNone/>
              <a:defRPr sz="1000"/>
            </a:lvl4pPr>
            <a:lvl5pPr marL="1828800" indent="0" rtl="0">
              <a:spcBef>
                <a:spcPts val="0"/>
              </a:spcBef>
              <a:buFont typeface="Arial"/>
              <a:buNone/>
              <a:defRPr sz="1000"/>
            </a:lvl5pPr>
            <a:lvl6pPr marL="2286000" indent="0" rtl="0">
              <a:spcBef>
                <a:spcPts val="0"/>
              </a:spcBef>
              <a:buFont typeface="Arial"/>
              <a:buNone/>
              <a:defRPr sz="1000"/>
            </a:lvl6pPr>
            <a:lvl7pPr marL="2743200" indent="0" rtl="0">
              <a:spcBef>
                <a:spcPts val="0"/>
              </a:spcBef>
              <a:buFont typeface="Arial"/>
              <a:buNone/>
              <a:defRPr sz="1000"/>
            </a:lvl7pPr>
            <a:lvl8pPr marL="3200400" indent="0" rtl="0">
              <a:spcBef>
                <a:spcPts val="0"/>
              </a:spcBef>
              <a:buFont typeface="Arial"/>
              <a:buNone/>
              <a:defRPr sz="1000"/>
            </a:lvl8pPr>
            <a:lvl9pPr marL="3657600" indent="0" rtl="0">
              <a:spcBef>
                <a:spcPts val="0"/>
              </a:spcBef>
              <a:buFont typeface="Arial"/>
              <a:buNone/>
              <a:defRPr sz="1000"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630237" y="457200"/>
            <a:ext cx="2949575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rtl="0">
              <a:spcBef>
                <a:spcPts val="0"/>
              </a:spcBef>
              <a:defRPr sz="44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>
            <a:spLocks noGrp="1"/>
          </p:cNvSpPr>
          <p:nvPr>
            <p:ph type="pic" idx="2"/>
          </p:nvPr>
        </p:nvSpPr>
        <p:spPr>
          <a:xfrm>
            <a:off x="3887787" y="987425"/>
            <a:ext cx="4629150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30237" y="2057400"/>
            <a:ext cx="2949575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Arial"/>
              <a:buNone/>
              <a:defRPr sz="1600"/>
            </a:lvl1pPr>
            <a:lvl2pPr marL="457200" indent="0" rtl="0">
              <a:spcBef>
                <a:spcPts val="0"/>
              </a:spcBef>
              <a:buFont typeface="Arial"/>
              <a:buNone/>
              <a:defRPr sz="1400"/>
            </a:lvl2pPr>
            <a:lvl3pPr marL="914400" indent="0" rtl="0">
              <a:spcBef>
                <a:spcPts val="0"/>
              </a:spcBef>
              <a:buFont typeface="Arial"/>
              <a:buNone/>
              <a:defRPr sz="1200"/>
            </a:lvl3pPr>
            <a:lvl4pPr marL="1371600" indent="0" rtl="0">
              <a:spcBef>
                <a:spcPts val="0"/>
              </a:spcBef>
              <a:buFont typeface="Arial"/>
              <a:buNone/>
              <a:defRPr sz="1000"/>
            </a:lvl4pPr>
            <a:lvl5pPr marL="1828800" indent="0" rtl="0">
              <a:spcBef>
                <a:spcPts val="0"/>
              </a:spcBef>
              <a:buFont typeface="Arial"/>
              <a:buNone/>
              <a:defRPr sz="1000"/>
            </a:lvl5pPr>
            <a:lvl6pPr marL="2286000" indent="0" rtl="0">
              <a:spcBef>
                <a:spcPts val="0"/>
              </a:spcBef>
              <a:buFont typeface="Arial"/>
              <a:buNone/>
              <a:defRPr sz="1000"/>
            </a:lvl6pPr>
            <a:lvl7pPr marL="2743200" indent="0" rtl="0">
              <a:spcBef>
                <a:spcPts val="0"/>
              </a:spcBef>
              <a:buFont typeface="Arial"/>
              <a:buNone/>
              <a:defRPr sz="1000"/>
            </a:lvl7pPr>
            <a:lvl8pPr marL="3200400" indent="0" rtl="0">
              <a:spcBef>
                <a:spcPts val="0"/>
              </a:spcBef>
              <a:buFont typeface="Arial"/>
              <a:buNone/>
              <a:defRPr sz="1000"/>
            </a:lvl8pPr>
            <a:lvl9pPr marL="3657600" indent="0" rtl="0">
              <a:spcBef>
                <a:spcPts val="0"/>
              </a:spcBef>
              <a:buFont typeface="Arial"/>
              <a:buNone/>
              <a:defRPr sz="10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Shape 9"/>
          <p:cNvPicPr preferRelativeResize="0"/>
          <p:nvPr/>
        </p:nvPicPr>
        <p:blipFill rotWithShape="1">
          <a:blip r:embed="rId15">
            <a:alphaModFix/>
          </a:blip>
          <a:srcRect b="-2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ctr" rtl="0">
              <a:spcBef>
                <a:spcPts val="0"/>
              </a:spcBef>
              <a:spcAft>
                <a:spcPts val="0"/>
              </a:spcAft>
              <a:defRPr sz="4400" b="0" i="0" u="none" strike="noStrike" cap="none" baseline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066800"/>
            <a:ext cx="8229600" cy="37004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0795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762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01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Char char="•"/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6245225"/>
            <a:ext cx="2895600" cy="47624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spcBef>
                <a:spcPts val="0"/>
              </a:spcBef>
              <a:spcAft>
                <a:spcPts val="0"/>
              </a:spcAft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spcBef>
                <a:spcPts val="0"/>
              </a:spcBef>
              <a:defRPr sz="1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6245225"/>
            <a:ext cx="2133599" cy="47624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fld id="{00000000-1234-1234-1234-123412341234}" type="slidenum">
              <a:rPr lang="en-US" sz="1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r" rtl="0"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t>‹#›</a:t>
            </a:fld>
            <a:endParaRPr lang="en-US" sz="1400" b="0" i="0" u="none" strike="noStrike" cap="none" baseline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 txBox="1"/>
          <p:nvPr/>
        </p:nvSpPr>
        <p:spPr>
          <a:xfrm>
            <a:off x="791579" y="5013176"/>
            <a:ext cx="5724635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000" b="0" i="0" u="none" strike="noStrike" cap="none" baseline="0">
                <a:latin typeface="Arial"/>
                <a:ea typeface="Arial"/>
                <a:cs typeface="Arial"/>
                <a:sym typeface="Arial"/>
              </a:rPr>
              <a:t>Ryan Parsons – Project Manager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000" b="0" i="0" u="none" strike="noStrike" cap="none" baseline="0">
                <a:latin typeface="Arial"/>
                <a:ea typeface="Arial"/>
                <a:cs typeface="Arial"/>
                <a:sym typeface="Arial"/>
              </a:rPr>
              <a:t>Chad Price - UI Designer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000" b="0" i="0" u="none" strike="noStrike" cap="none" baseline="0">
                <a:latin typeface="Arial"/>
                <a:ea typeface="Arial"/>
                <a:cs typeface="Arial"/>
                <a:sym typeface="Arial"/>
              </a:rPr>
              <a:t>Jia Reese – UI Illustrator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000" b="0" i="0" u="none" strike="noStrike" cap="none" baseline="0">
                <a:latin typeface="Arial"/>
                <a:ea typeface="Arial"/>
                <a:cs typeface="Arial"/>
                <a:sym typeface="Arial"/>
              </a:rPr>
              <a:t>Alex Vassallo – </a:t>
            </a:r>
            <a:r>
              <a:rPr lang="en-US" sz="2000"/>
              <a:t>User Research</a:t>
            </a:r>
          </a:p>
        </p:txBody>
      </p:sp>
      <p:pic>
        <p:nvPicPr>
          <p:cNvPr id="100" name="Shape 100"/>
          <p:cNvPicPr preferRelativeResize="0"/>
          <p:nvPr/>
        </p:nvPicPr>
        <p:blipFill rotWithShape="1">
          <a:blip r:embed="rId3">
            <a:alphaModFix amt="30000"/>
          </a:blip>
          <a:srcRect/>
          <a:stretch/>
        </p:blipFill>
        <p:spPr>
          <a:xfrm>
            <a:off x="1619671" y="224643"/>
            <a:ext cx="5575827" cy="4525498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/>
          <p:nvPr/>
        </p:nvSpPr>
        <p:spPr>
          <a:xfrm>
            <a:off x="503547" y="1376771"/>
            <a:ext cx="7992887" cy="186204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1500" b="1" i="0" u="none" strike="noStrike" cap="none" baseline="0">
                <a:solidFill>
                  <a:srgbClr val="0A6490"/>
                </a:solidFill>
                <a:latin typeface="Arial"/>
                <a:ea typeface="Arial"/>
                <a:cs typeface="Arial"/>
                <a:sym typeface="Arial"/>
              </a:rPr>
              <a:t>BALANCE</a:t>
            </a:r>
          </a:p>
        </p:txBody>
      </p:sp>
      <p:sp>
        <p:nvSpPr>
          <p:cNvPr id="102" name="Shape 102"/>
          <p:cNvSpPr/>
          <p:nvPr/>
        </p:nvSpPr>
        <p:spPr>
          <a:xfrm>
            <a:off x="3322875" y="2977209"/>
            <a:ext cx="5185032" cy="52321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800" b="1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 TIME MANAGEMENT TOOL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297700" y="1151975"/>
            <a:ext cx="8229600" cy="91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1E1E1E"/>
                </a:solidFill>
              </a:rPr>
              <a:t>Smartwatch: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78" name="Shape 17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>
                <a:solidFill>
                  <a:srgbClr val="0A6490"/>
                </a:solidFill>
              </a:rPr>
              <a:t>Design Sketches</a:t>
            </a:r>
          </a:p>
        </p:txBody>
      </p:sp>
      <p:pic>
        <p:nvPicPr>
          <p:cNvPr id="179" name="Shape 17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97400" y="1884737"/>
            <a:ext cx="5188075" cy="2395572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0" name="Shape 1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73351" y="4399373"/>
            <a:ext cx="2399586" cy="2123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1" name="Shape 1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8525" y="1901800"/>
            <a:ext cx="2707224" cy="236144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2" name="Shape 18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58525" y="4399362"/>
            <a:ext cx="3501349" cy="2123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326700" y="1166475"/>
            <a:ext cx="8229600" cy="91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>
                <a:solidFill>
                  <a:srgbClr val="1E1E1E"/>
                </a:solidFill>
              </a:rPr>
              <a:t>Webpage: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>
                <a:solidFill>
                  <a:srgbClr val="0A6490"/>
                </a:solidFill>
              </a:rPr>
              <a:t>Design Sketches</a:t>
            </a:r>
          </a:p>
        </p:txBody>
      </p:sp>
      <p:pic>
        <p:nvPicPr>
          <p:cNvPr id="190" name="Shape 1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52775" y="1352874"/>
            <a:ext cx="3589901" cy="27946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1" name="Shape 1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2450" y="1977575"/>
            <a:ext cx="4487352" cy="216994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2" name="Shape 192"/>
          <p:cNvPicPr preferRelativeResize="0"/>
          <p:nvPr/>
        </p:nvPicPr>
        <p:blipFill rotWithShape="1">
          <a:blip r:embed="rId5">
            <a:alphaModFix/>
          </a:blip>
          <a:srcRect l="2381" t="1594"/>
          <a:stretch/>
        </p:blipFill>
        <p:spPr>
          <a:xfrm>
            <a:off x="652450" y="4259325"/>
            <a:ext cx="3653725" cy="23345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3" name="Shape 193"/>
          <p:cNvPicPr preferRelativeResize="0"/>
          <p:nvPr/>
        </p:nvPicPr>
        <p:blipFill rotWithShape="1">
          <a:blip r:embed="rId6">
            <a:alphaModFix/>
          </a:blip>
          <a:srcRect l="1376" t="1693" r="1658" b="4224"/>
          <a:stretch/>
        </p:blipFill>
        <p:spPr>
          <a:xfrm>
            <a:off x="4438030" y="4259325"/>
            <a:ext cx="3090019" cy="2334577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>
                <a:solidFill>
                  <a:srgbClr val="0A6490"/>
                </a:solidFill>
              </a:rPr>
              <a:t>Storyboards</a:t>
            </a:r>
          </a:p>
        </p:txBody>
      </p:sp>
      <p:pic>
        <p:nvPicPr>
          <p:cNvPr id="200" name="Shape 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000" y="1841333"/>
            <a:ext cx="4343723" cy="3356513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1" name="Shape 20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8275" y="1841350"/>
            <a:ext cx="4343723" cy="3356501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>
                <a:solidFill>
                  <a:srgbClr val="0A6490"/>
                </a:solidFill>
              </a:rPr>
              <a:t>Summary</a:t>
            </a:r>
          </a:p>
        </p:txBody>
      </p:sp>
      <p:sp>
        <p:nvSpPr>
          <p:cNvPr id="208" name="Shape 208"/>
          <p:cNvSpPr txBox="1"/>
          <p:nvPr/>
        </p:nvSpPr>
        <p:spPr>
          <a:xfrm>
            <a:off x="687000" y="1895950"/>
            <a:ext cx="7409100" cy="4001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06400" rtl="0">
              <a:lnSpc>
                <a:spcPct val="150000"/>
              </a:lnSpc>
              <a:spcBef>
                <a:spcPts val="0"/>
              </a:spcBef>
              <a:buSzPct val="100000"/>
              <a:buChar char="●"/>
            </a:pPr>
            <a:r>
              <a:rPr lang="en-US" sz="2800"/>
              <a:t>Understand what users need</a:t>
            </a:r>
          </a:p>
          <a:p>
            <a:pPr marL="457200" lvl="0" indent="-406400" rtl="0">
              <a:lnSpc>
                <a:spcPct val="150000"/>
              </a:lnSpc>
              <a:spcBef>
                <a:spcPts val="0"/>
              </a:spcBef>
              <a:buSzPct val="100000"/>
              <a:buChar char="●"/>
            </a:pPr>
            <a:r>
              <a:rPr lang="en-US" sz="2800"/>
              <a:t>Think broad and explore strange designs</a:t>
            </a:r>
          </a:p>
          <a:p>
            <a:pPr marL="457200" lvl="0" indent="-406400" rtl="0">
              <a:lnSpc>
                <a:spcPct val="150000"/>
              </a:lnSpc>
              <a:spcBef>
                <a:spcPts val="0"/>
              </a:spcBef>
              <a:buSzPct val="100000"/>
              <a:buChar char="●"/>
            </a:pPr>
            <a:r>
              <a:rPr lang="en-US" sz="2800"/>
              <a:t>Sketch out and iterate through many ideas</a:t>
            </a:r>
          </a:p>
          <a:p>
            <a:pPr marL="457200" lvl="0" indent="-406400" rtl="0">
              <a:lnSpc>
                <a:spcPct val="150000"/>
              </a:lnSpc>
              <a:spcBef>
                <a:spcPts val="0"/>
              </a:spcBef>
              <a:buSzPct val="100000"/>
              <a:buChar char="●"/>
            </a:pPr>
            <a:r>
              <a:rPr lang="en-US" sz="2800"/>
              <a:t>Communicate and work as a team</a:t>
            </a:r>
          </a:p>
          <a:p>
            <a:pPr marL="457200" lvl="0" indent="-406400" rtl="0">
              <a:lnSpc>
                <a:spcPct val="150000"/>
              </a:lnSpc>
              <a:spcBef>
                <a:spcPts val="0"/>
              </a:spcBef>
              <a:buSzPct val="100000"/>
              <a:buChar char="●"/>
            </a:pPr>
            <a:r>
              <a:rPr lang="en-US" sz="2800"/>
              <a:t>Build on the innovation in each design</a:t>
            </a:r>
          </a:p>
          <a:p>
            <a:pPr lvl="0">
              <a:spcBef>
                <a:spcPts val="0"/>
              </a:spcBef>
              <a:buNone/>
            </a:pPr>
            <a:endParaRPr sz="3200"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 txBox="1">
            <a:spLocks noGrp="1"/>
          </p:cNvSpPr>
          <p:nvPr>
            <p:ph type="title"/>
          </p:nvPr>
        </p:nvSpPr>
        <p:spPr>
          <a:xfrm>
            <a:off x="2646000" y="3624725"/>
            <a:ext cx="4668600" cy="1508099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 sz="6000">
                <a:solidFill>
                  <a:srgbClr val="0A6490"/>
                </a:solidFill>
              </a:rPr>
              <a:t>Questions?</a:t>
            </a:r>
          </a:p>
        </p:txBody>
      </p:sp>
      <p:sp>
        <p:nvSpPr>
          <p:cNvPr id="215" name="Shape 215"/>
          <p:cNvSpPr txBox="1"/>
          <p:nvPr/>
        </p:nvSpPr>
        <p:spPr>
          <a:xfrm>
            <a:off x="2646000" y="1420925"/>
            <a:ext cx="4668600" cy="2203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6000">
                <a:solidFill>
                  <a:srgbClr val="0A6490"/>
                </a:solidFill>
              </a:rPr>
              <a:t>Thank you!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341526" y="2108789"/>
            <a:ext cx="8460900" cy="34562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342900" marR="0" lvl="0" indent="-342900" algn="just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How long do you stay at school each week?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How many hours do you sleep per day?</a:t>
            </a:r>
          </a:p>
          <a:p>
            <a:pPr marL="342900" marR="0" lvl="0" indent="-342900" algn="just" rtl="0">
              <a:lnSpc>
                <a:spcPct val="200000"/>
              </a:lnSpc>
              <a:spcBef>
                <a:spcPts val="64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32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How often do you hang out with friends?</a:t>
            </a:r>
          </a:p>
        </p:txBody>
      </p:sp>
      <p:sp>
        <p:nvSpPr>
          <p:cNvPr id="109" name="Shape 109"/>
          <p:cNvSpPr txBox="1">
            <a:spLocks noGrp="1"/>
          </p:cNvSpPr>
          <p:nvPr>
            <p:ph type="title"/>
          </p:nvPr>
        </p:nvSpPr>
        <p:spPr>
          <a:xfrm>
            <a:off x="457200" y="30618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>
                <a:solidFill>
                  <a:srgbClr val="0A6490"/>
                </a:solidFill>
              </a:rPr>
              <a:t>How do you spend your time?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0" i="0" u="none" strike="noStrike" cap="none" baseline="0">
                <a:solidFill>
                  <a:srgbClr val="0A6490"/>
                </a:solidFill>
                <a:latin typeface="Arial"/>
                <a:ea typeface="Arial"/>
                <a:cs typeface="Arial"/>
                <a:sym typeface="Arial"/>
              </a:rPr>
              <a:t>Overall Problem</a:t>
            </a:r>
          </a:p>
        </p:txBody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457200" y="1628800"/>
            <a:ext cx="7714799" cy="44564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marR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1E1E1E"/>
                </a:solidFill>
              </a:rPr>
              <a:t>It’s too hard to properly balance our time and achieve our goals.</a:t>
            </a:r>
          </a:p>
          <a:p>
            <a:pPr marL="0" marR="0" indent="0" algn="just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1E1E1E"/>
              </a:solidFill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1E1E1E"/>
                </a:solidFill>
              </a:rPr>
              <a:t>Challenges</a:t>
            </a:r>
          </a:p>
          <a:p>
            <a:pPr marL="342900" marR="0" lvl="0" indent="-292100" algn="just" rtl="0">
              <a:spcBef>
                <a:spcPts val="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400">
                <a:solidFill>
                  <a:srgbClr val="1E1E1E"/>
                </a:solidFill>
              </a:rPr>
              <a:t>K</a:t>
            </a:r>
            <a:r>
              <a:rPr lang="en-US" sz="24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eeping track of the time you spend </a:t>
            </a:r>
            <a:r>
              <a:rPr lang="en-US" sz="2400">
                <a:solidFill>
                  <a:srgbClr val="1E1E1E"/>
                </a:solidFill>
              </a:rPr>
              <a:t>on activities</a:t>
            </a:r>
          </a:p>
          <a:p>
            <a:pPr marL="342900" marR="0" lvl="0" indent="-292100" algn="just" rtl="0">
              <a:spcBef>
                <a:spcPts val="64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400">
                <a:solidFill>
                  <a:srgbClr val="1E1E1E"/>
                </a:solidFill>
              </a:rPr>
              <a:t>O</a:t>
            </a:r>
            <a:r>
              <a:rPr lang="en-US" sz="24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ptimiz</a:t>
            </a:r>
            <a:r>
              <a:rPr lang="en-US" sz="2400">
                <a:solidFill>
                  <a:srgbClr val="1E1E1E"/>
                </a:solidFill>
              </a:rPr>
              <a:t>ing</a:t>
            </a:r>
            <a:r>
              <a:rPr lang="en-US" sz="2400" b="0" i="0" u="none" strike="noStrike" cap="none" baseline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your schedule and meeting deadlines</a:t>
            </a:r>
          </a:p>
          <a:p>
            <a:pPr marL="342900" marR="0" lvl="0" indent="-292100" algn="just" rtl="0">
              <a:spcBef>
                <a:spcPts val="64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400">
                <a:solidFill>
                  <a:srgbClr val="1E1E1E"/>
                </a:solidFill>
              </a:rPr>
              <a:t>Finding a unique time balance that works for you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A6490"/>
                </a:solidFill>
              </a:rPr>
              <a:t>Contextual Inquiry #1</a:t>
            </a:r>
          </a:p>
        </p:txBody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212575" y="1417650"/>
            <a:ext cx="8608800" cy="5028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 algn="just" rtl="0">
              <a:spcBef>
                <a:spcPts val="0"/>
              </a:spcBef>
              <a:buNone/>
            </a:pPr>
            <a:endParaRPr sz="2800"/>
          </a:p>
          <a:p>
            <a:pPr marL="0" indent="0" algn="just" rtl="0">
              <a:spcBef>
                <a:spcPts val="0"/>
              </a:spcBef>
              <a:buNone/>
            </a:pPr>
            <a:r>
              <a:rPr lang="en-US" sz="2800">
                <a:solidFill>
                  <a:srgbClr val="1E1E1E"/>
                </a:solidFill>
              </a:rPr>
              <a:t>Pharmacist who has a </a:t>
            </a:r>
          </a:p>
          <a:p>
            <a:pPr marL="0" indent="0" algn="just" rtl="0">
              <a:spcBef>
                <a:spcPts val="0"/>
              </a:spcBef>
              <a:buNone/>
            </a:pPr>
            <a:r>
              <a:rPr lang="en-US" sz="2800">
                <a:solidFill>
                  <a:srgbClr val="1E1E1E"/>
                </a:solidFill>
              </a:rPr>
              <a:t>“fixed-rotation” schedule</a:t>
            </a:r>
          </a:p>
          <a:p>
            <a:pPr mar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0" lv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Different goals during each schedule rotation</a:t>
            </a: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Trouble planning ahead through rotations</a:t>
            </a: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Difficult to complete long projects</a:t>
            </a:r>
          </a:p>
          <a:p>
            <a:pPr marL="457200" lvl="0" indent="-228600" algn="just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Receives his work schedule through DayForce</a:t>
            </a:r>
          </a:p>
        </p:txBody>
      </p:sp>
      <p:pic>
        <p:nvPicPr>
          <p:cNvPr id="122" name="Shape 12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t="16809" b="16802"/>
          <a:stretch/>
        </p:blipFill>
        <p:spPr>
          <a:xfrm>
            <a:off x="4292000" y="1417650"/>
            <a:ext cx="4516199" cy="203040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Shape 123"/>
          <p:cNvSpPr txBox="1"/>
          <p:nvPr/>
        </p:nvSpPr>
        <p:spPr>
          <a:xfrm>
            <a:off x="4292100" y="3448050"/>
            <a:ext cx="4516199" cy="2147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http://venturebreak.com/wp-content/uploads/2014/10/PillPack_Pharmacy1.png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 t="15487" b="15494"/>
          <a:stretch/>
        </p:blipFill>
        <p:spPr>
          <a:xfrm>
            <a:off x="4300796" y="1417648"/>
            <a:ext cx="4557599" cy="204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Shape 130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>
                <a:solidFill>
                  <a:srgbClr val="0A6490"/>
                </a:solidFill>
              </a:rPr>
              <a:t>Contextual Inquiry #2</a:t>
            </a:r>
          </a:p>
        </p:txBody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285600" y="1417650"/>
            <a:ext cx="8572799" cy="47805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indent="0" algn="just" rtl="0">
              <a:spcBef>
                <a:spcPts val="0"/>
              </a:spcBef>
              <a:buNone/>
            </a:pPr>
            <a:endParaRPr sz="2800"/>
          </a:p>
          <a:p>
            <a:pPr marL="0" indent="0" algn="just" rtl="0">
              <a:spcBef>
                <a:spcPts val="0"/>
              </a:spcBef>
              <a:buNone/>
            </a:pPr>
            <a:r>
              <a:rPr lang="en-US" sz="2800">
                <a:solidFill>
                  <a:srgbClr val="1E1E1E"/>
                </a:solidFill>
              </a:rPr>
              <a:t>Software Developer </a:t>
            </a:r>
          </a:p>
          <a:p>
            <a:pPr marL="0" indent="0" algn="just" rtl="0">
              <a:spcBef>
                <a:spcPts val="0"/>
              </a:spcBef>
              <a:buNone/>
            </a:pPr>
            <a:r>
              <a:rPr lang="en-US" sz="2800">
                <a:solidFill>
                  <a:srgbClr val="1E1E1E"/>
                </a:solidFill>
              </a:rPr>
              <a:t>who works from home.</a:t>
            </a:r>
          </a:p>
          <a:p>
            <a:pPr mar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0" indent="0" algn="just" rtl="0">
              <a:spcBef>
                <a:spcPts val="0"/>
              </a:spcBef>
              <a:buNone/>
            </a:pPr>
            <a:endParaRPr sz="2800">
              <a:solidFill>
                <a:srgbClr val="1E1E1E"/>
              </a:solidFill>
            </a:endParaRP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Long term deadlines are hard to manage</a:t>
            </a: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Difficult to switch tasks when working</a:t>
            </a: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Constantly distracted and needs timely reminders</a:t>
            </a:r>
          </a:p>
          <a:p>
            <a:pPr marL="457200" lvl="0" indent="-228600" algn="just" rtl="0">
              <a:spcBef>
                <a:spcPts val="0"/>
              </a:spcBef>
              <a:buClr>
                <a:srgbClr val="1E1E1E"/>
              </a:buClr>
              <a:buSzPct val="100000"/>
            </a:pPr>
            <a:r>
              <a:rPr lang="en-US" sz="2800">
                <a:solidFill>
                  <a:srgbClr val="1E1E1E"/>
                </a:solidFill>
              </a:rPr>
              <a:t>Spends too much time deciding what to do</a:t>
            </a:r>
          </a:p>
        </p:txBody>
      </p:sp>
      <p:sp>
        <p:nvSpPr>
          <p:cNvPr id="132" name="Shape 132"/>
          <p:cNvSpPr txBox="1"/>
          <p:nvPr/>
        </p:nvSpPr>
        <p:spPr>
          <a:xfrm>
            <a:off x="4386750" y="3467250"/>
            <a:ext cx="4385699" cy="29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r>
              <a:rPr lang="en-US" sz="800">
                <a:solidFill>
                  <a:schemeClr val="dk1"/>
                </a:solidFill>
              </a:rPr>
              <a:t>http://www.studyandscholarships.com/2014/02/how-to-pursue-computer-programming.html</a:t>
            </a:r>
          </a:p>
          <a:p>
            <a:pPr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0" i="0" u="none" strike="noStrike" cap="none" baseline="0">
                <a:solidFill>
                  <a:srgbClr val="0A6490"/>
                </a:solidFill>
                <a:latin typeface="Arial"/>
                <a:ea typeface="Arial"/>
                <a:cs typeface="Arial"/>
                <a:sym typeface="Arial"/>
              </a:rPr>
              <a:t>Contextual Inquiry #3</a:t>
            </a:r>
          </a:p>
        </p:txBody>
      </p:sp>
      <p:sp>
        <p:nvSpPr>
          <p:cNvPr id="139" name="Shape 139"/>
          <p:cNvSpPr txBox="1"/>
          <p:nvPr/>
        </p:nvSpPr>
        <p:spPr>
          <a:xfrm>
            <a:off x="293125" y="1410900"/>
            <a:ext cx="8601000" cy="4854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baseline="0">
                <a:latin typeface="Arial"/>
                <a:ea typeface="Arial"/>
                <a:cs typeface="Arial"/>
                <a:sym typeface="Arial"/>
              </a:rPr>
              <a:t>Newspaper Editors </a:t>
            </a:r>
          </a:p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0" i="0" u="none" strike="noStrike" cap="none" baseline="0">
                <a:latin typeface="Arial"/>
                <a:ea typeface="Arial"/>
                <a:cs typeface="Arial"/>
                <a:sym typeface="Arial"/>
              </a:rPr>
              <a:t>with a daily deadline.</a:t>
            </a:r>
          </a:p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endParaRPr sz="2800"/>
          </a:p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endParaRPr sz="2800"/>
          </a:p>
          <a:p>
            <a:pPr marR="0" algn="just" rtl="0">
              <a:spcBef>
                <a:spcPts val="0"/>
              </a:spcBef>
              <a:spcAft>
                <a:spcPts val="0"/>
              </a:spcAft>
              <a:buNone/>
            </a:pPr>
            <a:endParaRPr sz="2800"/>
          </a:p>
          <a:p>
            <a:pPr marL="457200" marR="0" lvl="0" indent="-342900" algn="just" rtl="0">
              <a:spcBef>
                <a:spcPts val="0"/>
              </a:spcBef>
              <a:spcAft>
                <a:spcPts val="0"/>
              </a:spcAft>
              <a:buSzPct val="64285"/>
              <a:buChar char="●"/>
            </a:pPr>
            <a:r>
              <a:rPr lang="en-US" sz="2800"/>
              <a:t>Balancing student life and work life</a:t>
            </a:r>
          </a:p>
          <a:p>
            <a:pPr marL="457200" marR="0" lvl="0" indent="-342900" algn="just" rtl="0">
              <a:spcBef>
                <a:spcPts val="0"/>
              </a:spcBef>
              <a:spcAft>
                <a:spcPts val="0"/>
              </a:spcAft>
              <a:buSzPct val="64285"/>
              <a:buChar char="●"/>
            </a:pPr>
            <a:r>
              <a:rPr lang="en-US" sz="2800"/>
              <a:t>Same newspaper deadline every night</a:t>
            </a:r>
          </a:p>
          <a:p>
            <a:pPr marL="457200" marR="0" lvl="0" indent="-342900" algn="just" rtl="0">
              <a:spcBef>
                <a:spcPts val="0"/>
              </a:spcBef>
              <a:spcAft>
                <a:spcPts val="0"/>
              </a:spcAft>
              <a:buSzPct val="64285"/>
              <a:buChar char="●"/>
            </a:pPr>
            <a:r>
              <a:rPr lang="en-US" sz="2800"/>
              <a:t>Constantly waiting on someone else to finish</a:t>
            </a:r>
          </a:p>
          <a:p>
            <a:pPr marL="457200" marR="0" lvl="0" indent="-342900" algn="just" rtl="0">
              <a:spcBef>
                <a:spcPts val="0"/>
              </a:spcBef>
              <a:spcAft>
                <a:spcPts val="0"/>
              </a:spcAft>
              <a:buSzPct val="64285"/>
              <a:buChar char="●"/>
            </a:pPr>
            <a:r>
              <a:rPr lang="en-US" sz="2800"/>
              <a:t>Difficult to coordinate social time and school</a:t>
            </a:r>
          </a:p>
          <a:p>
            <a:pPr marR="0" lvl="0" algn="just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sp>
        <p:nvSpPr>
          <p:cNvPr id="140" name="Shape 140"/>
          <p:cNvSpPr txBox="1"/>
          <p:nvPr/>
        </p:nvSpPr>
        <p:spPr>
          <a:xfrm>
            <a:off x="4293800" y="3570900"/>
            <a:ext cx="4797299" cy="223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http://www.timesfreepress.com/news/chattanooganow2011/story/2011/mar/27/your-newspaper/45844/</a:t>
            </a:r>
          </a:p>
        </p:txBody>
      </p:sp>
      <p:pic>
        <p:nvPicPr>
          <p:cNvPr id="141" name="Shape 141"/>
          <p:cNvPicPr preferRelativeResize="0"/>
          <p:nvPr/>
        </p:nvPicPr>
        <p:blipFill rotWithShape="1">
          <a:blip r:embed="rId3">
            <a:alphaModFix/>
          </a:blip>
          <a:srcRect t="4808" b="4808"/>
          <a:stretch/>
        </p:blipFill>
        <p:spPr>
          <a:xfrm>
            <a:off x="4293800" y="1410900"/>
            <a:ext cx="4600499" cy="216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328925" y="1264200"/>
            <a:ext cx="8547300" cy="5271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2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Takeaways:</a:t>
            </a: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Individualization</a:t>
            </a: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Everyone </a:t>
            </a:r>
            <a:r>
              <a:rPr lang="en-US" sz="1800" b="0" i="0" u="none" strike="noStrike" cap="none" baseline="0" dirty="0" smtClean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has </a:t>
            </a:r>
            <a:r>
              <a:rPr lang="en-US" sz="1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different </a:t>
            </a:r>
            <a:r>
              <a:rPr lang="en-US" sz="1800" dirty="0">
                <a:solidFill>
                  <a:srgbClr val="1E1E1E"/>
                </a:solidFill>
              </a:rPr>
              <a:t>goals for</a:t>
            </a:r>
            <a:r>
              <a:rPr lang="en-US" sz="1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800" b="0" i="0" u="none" strike="noStrike" cap="none" baseline="0" dirty="0" smtClean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balancing</a:t>
            </a:r>
            <a:r>
              <a:rPr lang="en-US" sz="1800" b="0" i="0" u="none" strike="noStrike" cap="none" dirty="0" smtClean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 their time</a:t>
            </a:r>
            <a:r>
              <a:rPr lang="en-US" sz="1800" dirty="0" smtClean="0">
                <a:solidFill>
                  <a:srgbClr val="1E1E1E"/>
                </a:solidFill>
              </a:rPr>
              <a:t>, </a:t>
            </a:r>
            <a:endParaRPr lang="en-US" sz="1800" dirty="0">
              <a:solidFill>
                <a:srgbClr val="1E1E1E"/>
              </a:solidFill>
            </a:endParaRP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rgbClr val="1E1E1E"/>
                </a:solidFill>
              </a:rPr>
              <a:t>and different categories that they focus on.</a:t>
            </a: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1800" dirty="0">
              <a:solidFill>
                <a:srgbClr val="1E1E1E"/>
              </a:solidFill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Schedule Sharing</a:t>
            </a: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rgbClr val="1E1E1E"/>
                </a:solidFill>
              </a:rPr>
              <a:t>It is hard to share schedules while maintaining privacy, but</a:t>
            </a: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rgbClr val="1E1E1E"/>
                </a:solidFill>
              </a:rPr>
              <a:t>tasks and social time are often neglected due to lack of coordination</a:t>
            </a:r>
          </a:p>
          <a:p>
            <a:pPr marL="400050" marR="0" lvl="1" indent="-6350" algn="l" rtl="0">
              <a:lnSpc>
                <a:spcPct val="5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endParaRPr sz="2000" b="0" i="0" u="none" strike="noStrike" cap="none" baseline="0" dirty="0">
              <a:solidFill>
                <a:srgbClr val="1E1E1E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spcBef>
                <a:spcPts val="560"/>
              </a:spcBef>
              <a:spcAft>
                <a:spcPts val="0"/>
              </a:spcAft>
              <a:buClr>
                <a:srgbClr val="1E1E1E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 baseline="0" dirty="0">
                <a:solidFill>
                  <a:srgbClr val="1E1E1E"/>
                </a:solidFill>
                <a:latin typeface="Arial"/>
                <a:ea typeface="Arial"/>
                <a:cs typeface="Arial"/>
                <a:sym typeface="Arial"/>
              </a:rPr>
              <a:t>Automatic Notification</a:t>
            </a:r>
          </a:p>
          <a:p>
            <a:pPr marL="400050" marR="0" lvl="1" indent="-635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1800" dirty="0">
                <a:solidFill>
                  <a:srgbClr val="1E1E1E"/>
                </a:solidFill>
              </a:rPr>
              <a:t>People can be too busy to micro-manage their time. It would be helpful to receive notifications to start tasks and of proposed schedule changes.</a:t>
            </a:r>
          </a:p>
        </p:txBody>
      </p:sp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0" i="0" u="none" strike="noStrike" cap="none" baseline="0">
                <a:solidFill>
                  <a:srgbClr val="0A6490"/>
                </a:solidFill>
                <a:latin typeface="Arial"/>
                <a:ea typeface="Arial"/>
                <a:cs typeface="Arial"/>
                <a:sym typeface="Arial"/>
              </a:rPr>
              <a:t>Contextual Inquiry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title"/>
          </p:nvPr>
        </p:nvSpPr>
        <p:spPr>
          <a:xfrm>
            <a:off x="457200" y="274649"/>
            <a:ext cx="8229600" cy="8015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0" i="0" u="none" strike="noStrike" cap="none" baseline="0">
                <a:solidFill>
                  <a:srgbClr val="0A6490"/>
                </a:solidFill>
                <a:latin typeface="Arial"/>
                <a:ea typeface="Arial"/>
                <a:cs typeface="Arial"/>
                <a:sym typeface="Arial"/>
              </a:rPr>
              <a:t>Tasks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114150" y="1156800"/>
            <a:ext cx="8887500" cy="545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 txBox="1"/>
          <p:nvPr/>
        </p:nvSpPr>
        <p:spPr>
          <a:xfrm>
            <a:off x="230475" y="1443200"/>
            <a:ext cx="28013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Categorize Time Spent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>
              <a:spcBef>
                <a:spcPts val="0"/>
              </a:spcBef>
              <a:buNone/>
            </a:pPr>
            <a:r>
              <a:rPr lang="en-US"/>
              <a:t>What qualifies as work or play?</a:t>
            </a:r>
          </a:p>
        </p:txBody>
      </p:sp>
      <p:sp>
        <p:nvSpPr>
          <p:cNvPr id="155" name="Shape 155"/>
          <p:cNvSpPr txBox="1"/>
          <p:nvPr/>
        </p:nvSpPr>
        <p:spPr>
          <a:xfrm>
            <a:off x="3246900" y="1443200"/>
            <a:ext cx="28013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Set Goals For Each Category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lvl="0" rtl="0">
              <a:spcBef>
                <a:spcPts val="0"/>
              </a:spcBef>
              <a:buNone/>
            </a:pPr>
            <a:r>
              <a:rPr lang="en-US"/>
              <a:t>How much time should you spend on each activity?</a:t>
            </a:r>
          </a:p>
        </p:txBody>
      </p:sp>
      <p:sp>
        <p:nvSpPr>
          <p:cNvPr id="156" name="Shape 156"/>
          <p:cNvSpPr txBox="1"/>
          <p:nvPr/>
        </p:nvSpPr>
        <p:spPr>
          <a:xfrm>
            <a:off x="6263325" y="1443200"/>
            <a:ext cx="27476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Share Schedule and Free Time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/>
              <a:t>Who should be notified?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/>
              <a:t>Who is free right now?</a:t>
            </a:r>
          </a:p>
        </p:txBody>
      </p:sp>
      <p:sp>
        <p:nvSpPr>
          <p:cNvPr id="157" name="Shape 157"/>
          <p:cNvSpPr txBox="1"/>
          <p:nvPr/>
        </p:nvSpPr>
        <p:spPr>
          <a:xfrm>
            <a:off x="230475" y="3994200"/>
            <a:ext cx="28013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Decide What To Do While Waiting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lvl="0" rtl="0">
              <a:spcBef>
                <a:spcPts val="0"/>
              </a:spcBef>
              <a:buNone/>
            </a:pPr>
            <a:r>
              <a:rPr lang="en-US"/>
              <a:t>What can get accomplished within that time?</a:t>
            </a:r>
          </a:p>
        </p:txBody>
      </p:sp>
      <p:sp>
        <p:nvSpPr>
          <p:cNvPr id="158" name="Shape 158"/>
          <p:cNvSpPr txBox="1"/>
          <p:nvPr/>
        </p:nvSpPr>
        <p:spPr>
          <a:xfrm>
            <a:off x="3246900" y="3994200"/>
            <a:ext cx="28013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Adapt Correctly To Schedule Changes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/>
              <a:t>What can be pushed back and what has a solid deadline?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 txBox="1"/>
          <p:nvPr/>
        </p:nvSpPr>
        <p:spPr>
          <a:xfrm>
            <a:off x="6263325" y="3994200"/>
            <a:ext cx="2747699" cy="234479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endParaRPr sz="2400"/>
          </a:p>
          <a:p>
            <a:pPr rtl="0">
              <a:spcBef>
                <a:spcPts val="0"/>
              </a:spcBef>
              <a:buNone/>
            </a:pPr>
            <a:r>
              <a:rPr lang="en-US" sz="2400"/>
              <a:t>Get Reminders for Flexible Tasks</a:t>
            </a:r>
          </a:p>
          <a:p>
            <a:pPr rtl="0">
              <a:spcBef>
                <a:spcPts val="0"/>
              </a:spcBef>
              <a:buNone/>
            </a:pPr>
            <a:endParaRPr sz="2400"/>
          </a:p>
          <a:p>
            <a:pPr lvl="0" rtl="0">
              <a:spcBef>
                <a:spcPts val="0"/>
              </a:spcBef>
              <a:buNone/>
            </a:pPr>
            <a:r>
              <a:rPr lang="en-US"/>
              <a:t>When is the best time for lunch?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hape 1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7700" y="1826725"/>
            <a:ext cx="2424524" cy="2882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9625" y="1826725"/>
            <a:ext cx="2513600" cy="2882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6" name="Shape 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740625" y="1826725"/>
            <a:ext cx="2564414" cy="28823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7" name="Shape 16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7700" y="4881800"/>
            <a:ext cx="2194525" cy="17550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8" name="Shape 168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005550" y="4881800"/>
            <a:ext cx="2288249" cy="17550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9" name="Shape 16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5517117" y="4881800"/>
            <a:ext cx="2762531" cy="175507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70" name="Shape 170"/>
          <p:cNvSpPr txBox="1">
            <a:spLocks noGrp="1"/>
          </p:cNvSpPr>
          <p:nvPr>
            <p:ph type="title"/>
          </p:nvPr>
        </p:nvSpPr>
        <p:spPr>
          <a:xfrm>
            <a:off x="457200" y="376147"/>
            <a:ext cx="8229600" cy="9189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r>
              <a:rPr lang="en-US">
                <a:solidFill>
                  <a:srgbClr val="0A6490"/>
                </a:solidFill>
              </a:rPr>
              <a:t>Design Sketches</a:t>
            </a:r>
          </a:p>
        </p:txBody>
      </p:sp>
      <p:sp>
        <p:nvSpPr>
          <p:cNvPr id="171" name="Shape 171"/>
          <p:cNvSpPr txBox="1">
            <a:spLocks noGrp="1"/>
          </p:cNvSpPr>
          <p:nvPr>
            <p:ph type="body" idx="1"/>
          </p:nvPr>
        </p:nvSpPr>
        <p:spPr>
          <a:xfrm>
            <a:off x="261625" y="1150525"/>
            <a:ext cx="8229600" cy="6762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203200" lvl="0" indent="0" rtl="0">
              <a:spcBef>
                <a:spcPts val="0"/>
              </a:spcBef>
              <a:buNone/>
            </a:pPr>
            <a:r>
              <a:rPr lang="en-US">
                <a:solidFill>
                  <a:srgbClr val="1E1E1E"/>
                </a:solidFill>
              </a:rPr>
              <a:t>Phone Application:</a:t>
            </a: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Default Design">
  <a:themeElements>
    <a:clrScheme name="">
      <a:dk1>
        <a:srgbClr val="4C4C4C"/>
      </a:dk1>
      <a:lt1>
        <a:srgbClr val="CCCCCC"/>
      </a:lt1>
      <a:dk2>
        <a:srgbClr val="FF0080"/>
      </a:dk2>
      <a:lt2>
        <a:srgbClr val="666666"/>
      </a:lt2>
      <a:accent1>
        <a:srgbClr val="333333"/>
      </a:accent1>
      <a:accent2>
        <a:srgbClr val="66CCFF"/>
      </a:accent2>
      <a:accent3>
        <a:srgbClr val="E2E2E2"/>
      </a:accent3>
      <a:accent4>
        <a:srgbClr val="404040"/>
      </a:accent4>
      <a:accent5>
        <a:srgbClr val="ADADAD"/>
      </a:accent5>
      <a:accent6>
        <a:srgbClr val="5CB9E7"/>
      </a:accent6>
      <a:hlink>
        <a:srgbClr val="FF0080"/>
      </a:hlink>
      <a:folHlink>
        <a:srgbClr val="6666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438</Words>
  <Application>Microsoft Office PowerPoint</Application>
  <PresentationFormat>On-screen Show (4:3)</PresentationFormat>
  <Paragraphs>116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 Design</vt:lpstr>
      <vt:lpstr>Slide 1</vt:lpstr>
      <vt:lpstr>How do you spend your time?</vt:lpstr>
      <vt:lpstr>Overall Problem</vt:lpstr>
      <vt:lpstr>Contextual Inquiry #1</vt:lpstr>
      <vt:lpstr>Contextual Inquiry #2</vt:lpstr>
      <vt:lpstr>Contextual Inquiry #3</vt:lpstr>
      <vt:lpstr>Contextual Inquiry</vt:lpstr>
      <vt:lpstr>Tasks</vt:lpstr>
      <vt:lpstr>Design Sketches</vt:lpstr>
      <vt:lpstr>Design Sketches</vt:lpstr>
      <vt:lpstr>Design Sketches</vt:lpstr>
      <vt:lpstr>Storyboards</vt:lpstr>
      <vt:lpstr>Summary</vt:lpstr>
      <vt:lpstr>Questions?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Alex</cp:lastModifiedBy>
  <cp:revision>1</cp:revision>
  <dcterms:modified xsi:type="dcterms:W3CDTF">2015-11-05T10:46:49Z</dcterms:modified>
</cp:coreProperties>
</file>