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736" r:id="rId1"/>
  </p:sldMasterIdLst>
  <p:notesMasterIdLst>
    <p:notesMasterId r:id="rId32"/>
  </p:notesMasterIdLst>
  <p:handoutMasterIdLst>
    <p:handoutMasterId r:id="rId33"/>
  </p:handoutMasterIdLst>
  <p:sldIdLst>
    <p:sldId id="456" r:id="rId2"/>
    <p:sldId id="424" r:id="rId3"/>
    <p:sldId id="453" r:id="rId4"/>
    <p:sldId id="452" r:id="rId5"/>
    <p:sldId id="425" r:id="rId6"/>
    <p:sldId id="458" r:id="rId7"/>
    <p:sldId id="335" r:id="rId8"/>
    <p:sldId id="356" r:id="rId9"/>
    <p:sldId id="427" r:id="rId10"/>
    <p:sldId id="428" r:id="rId11"/>
    <p:sldId id="433" r:id="rId12"/>
    <p:sldId id="434" r:id="rId13"/>
    <p:sldId id="435" r:id="rId14"/>
    <p:sldId id="436" r:id="rId15"/>
    <p:sldId id="437" r:id="rId16"/>
    <p:sldId id="438" r:id="rId17"/>
    <p:sldId id="439" r:id="rId18"/>
    <p:sldId id="440" r:id="rId19"/>
    <p:sldId id="441" r:id="rId20"/>
    <p:sldId id="442" r:id="rId21"/>
    <p:sldId id="443" r:id="rId22"/>
    <p:sldId id="455" r:id="rId23"/>
    <p:sldId id="445" r:id="rId24"/>
    <p:sldId id="446" r:id="rId25"/>
    <p:sldId id="447" r:id="rId26"/>
    <p:sldId id="448" r:id="rId27"/>
    <p:sldId id="449" r:id="rId28"/>
    <p:sldId id="450" r:id="rId29"/>
    <p:sldId id="451" r:id="rId30"/>
    <p:sldId id="420" r:id="rId3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7CA9C"/>
    <a:srgbClr val="F79646"/>
    <a:srgbClr val="73A8FF"/>
    <a:srgbClr val="000000"/>
    <a:srgbClr val="FFFF99"/>
    <a:srgbClr val="FFFFFF"/>
    <a:srgbClr val="FF0000"/>
    <a:srgbClr val="E9F7FF"/>
    <a:srgbClr val="DDF2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67" autoAdjust="0"/>
    <p:restoredTop sz="96200" autoAdjust="0"/>
  </p:normalViewPr>
  <p:slideViewPr>
    <p:cSldViewPr snapToGrid="0">
      <p:cViewPr varScale="1">
        <p:scale>
          <a:sx n="85" d="100"/>
          <a:sy n="85" d="100"/>
        </p:scale>
        <p:origin x="-608" y="-112"/>
      </p:cViewPr>
      <p:guideLst>
        <p:guide orient="horz" pos="2174"/>
        <p:guide pos="291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2" d="100"/>
        <a:sy n="172" d="100"/>
      </p:scale>
      <p:origin x="0" y="2560"/>
    </p:cViewPr>
  </p:sorterViewPr>
  <p:notesViewPr>
    <p:cSldViewPr snapToGrid="0">
      <p:cViewPr>
        <p:scale>
          <a:sx n="100" d="100"/>
          <a:sy n="100" d="100"/>
        </p:scale>
        <p:origin x="-5376" y="-1176"/>
      </p:cViewPr>
      <p:guideLst>
        <p:guide orient="horz" pos="2244"/>
        <p:guide pos="301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3168650" cy="48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32" tIns="0" rIns="19732" bIns="0" numCol="1" anchor="t" anchorCtr="0" compatLnSpc="1">
            <a:prstTxWarp prst="textNoShape">
              <a:avLst/>
            </a:prstTxWarp>
          </a:bodyPr>
          <a:lstStyle>
            <a:lvl1pPr defTabSz="982663" eaLnBrk="0" hangingPunct="0">
              <a:defRPr sz="1100" i="1" dirty="0"/>
            </a:lvl1pPr>
          </a:lstStyle>
          <a:p>
            <a:pPr>
              <a:defRPr/>
            </a:pPr>
            <a:r>
              <a:rPr lang="en-US" dirty="0"/>
              <a:t>CSE 440, </a:t>
            </a:r>
            <a:r>
              <a:rPr lang="en-US" dirty="0" smtClean="0"/>
              <a:t>Winter 2013</a:t>
            </a:r>
            <a:endParaRPr lang="en-US" dirty="0"/>
          </a:p>
          <a:p>
            <a:pPr>
              <a:defRPr/>
            </a:pPr>
            <a:r>
              <a:rPr lang="en-US" dirty="0"/>
              <a:t>User Interface Design, Prototyping, &amp; Evaluation</a:t>
            </a:r>
          </a:p>
          <a:p>
            <a:pPr>
              <a:defRPr/>
            </a:pPr>
            <a:r>
              <a:rPr lang="en-US" dirty="0"/>
              <a:t>Professor Landay, University of Washington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6550" y="-1588"/>
            <a:ext cx="3168650" cy="48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32" tIns="0" rIns="19732" bIns="0" numCol="1" anchor="t" anchorCtr="0" compatLnSpc="1">
            <a:prstTxWarp prst="textNoShape">
              <a:avLst/>
            </a:prstTxWarp>
          </a:bodyPr>
          <a:lstStyle>
            <a:lvl1pPr algn="r" defTabSz="982663" eaLnBrk="0" hangingPunct="0">
              <a:defRPr sz="11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6550" y="9118600"/>
            <a:ext cx="31686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32" tIns="0" rIns="19732" bIns="0" numCol="1" anchor="b" anchorCtr="0" compatLnSpc="1">
            <a:prstTxWarp prst="textNoShape">
              <a:avLst/>
            </a:prstTxWarp>
          </a:bodyPr>
          <a:lstStyle>
            <a:lvl1pPr algn="r" defTabSz="982663" eaLnBrk="0" hangingPunct="0">
              <a:defRPr sz="1100" i="1"/>
            </a:lvl1pPr>
          </a:lstStyle>
          <a:p>
            <a:pPr>
              <a:defRPr/>
            </a:pPr>
            <a:fld id="{94523516-F9CD-436C-BD1B-B5E572FD7F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5112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3168650" cy="48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32" tIns="0" rIns="19732" bIns="0" numCol="1" anchor="t" anchorCtr="0" compatLnSpc="1">
            <a:prstTxWarp prst="textNoShape">
              <a:avLst/>
            </a:prstTxWarp>
          </a:bodyPr>
          <a:lstStyle>
            <a:lvl1pPr defTabSz="982663" eaLnBrk="0" hangingPunct="0">
              <a:defRPr sz="11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6550" y="-1588"/>
            <a:ext cx="3168650" cy="48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32" tIns="0" rIns="19732" bIns="0" numCol="1" anchor="t" anchorCtr="0" compatLnSpc="1">
            <a:prstTxWarp prst="textNoShape">
              <a:avLst/>
            </a:prstTxWarp>
          </a:bodyPr>
          <a:lstStyle>
            <a:lvl1pPr algn="r" defTabSz="982663" eaLnBrk="0" hangingPunct="0">
              <a:defRPr sz="11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6825" y="725488"/>
            <a:ext cx="4783138" cy="3587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59300"/>
            <a:ext cx="53657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015" tIns="49330" rIns="97015" bIns="493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686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32" tIns="0" rIns="19732" bIns="0" numCol="1" anchor="b" anchorCtr="0" compatLnSpc="1">
            <a:prstTxWarp prst="textNoShape">
              <a:avLst/>
            </a:prstTxWarp>
          </a:bodyPr>
          <a:lstStyle>
            <a:lvl1pPr defTabSz="982663" eaLnBrk="0" hangingPunct="0">
              <a:defRPr sz="110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6550" y="9118600"/>
            <a:ext cx="31686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32" tIns="0" rIns="19732" bIns="0" numCol="1" anchor="b" anchorCtr="0" compatLnSpc="1">
            <a:prstTxWarp prst="textNoShape">
              <a:avLst/>
            </a:prstTxWarp>
          </a:bodyPr>
          <a:lstStyle>
            <a:lvl1pPr algn="r" defTabSz="982663" eaLnBrk="0" hangingPunct="0">
              <a:defRPr sz="1100" i="1"/>
            </a:lvl1pPr>
          </a:lstStyle>
          <a:p>
            <a:pPr>
              <a:defRPr/>
            </a:pPr>
            <a:fld id="{D9EA6F11-1A67-43D5-B7BD-00285BA4E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9549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6725"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31863"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98588"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63725"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Diagram" TargetMode="External"/><Relationship Id="rId4" Type="http://schemas.openxmlformats.org/officeDocument/2006/relationships/hyperlink" Target="http://en.wikipedia.org/wiki/Concept" TargetMode="External"/><Relationship Id="rId5" Type="http://schemas.openxmlformats.org/officeDocument/2006/relationships/hyperlink" Target="http://en.wikipedia.org/wiki/Knowledge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FCA4F84-BDFD-460A-B143-A86054ABB66B}" type="slidenum">
              <a:rPr lang="en-US" sz="1100" smtClean="0"/>
              <a:pPr/>
              <a:t>1</a:t>
            </a:fld>
            <a:endParaRPr lang="en-US" sz="1100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DF1FB5C-87A4-49E3-8198-289E142053FA}" type="slidenum">
              <a:rPr lang="en-US" sz="1000" smtClean="0"/>
              <a:pPr/>
              <a:t>10</a:t>
            </a:fld>
            <a:endParaRPr lang="en-US" sz="1000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973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51940" indent="-289208" defTabSz="98973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56830" indent="-231366" defTabSz="98973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19562" indent="-231366" defTabSz="98973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82295" indent="-231366" defTabSz="98973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45027" indent="-231366" defTabSz="98973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007759" indent="-231366" defTabSz="98973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70491" indent="-231366" defTabSz="98973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933223" indent="-231366" defTabSz="98973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1DD0E30-A5AE-2342-A4A3-8F049AE6D2D9}" type="slidenum">
              <a:rPr lang="en-US" sz="1000"/>
              <a:pPr/>
              <a:t>11</a:t>
            </a:fld>
            <a:endParaRPr lang="en-US" sz="100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8413" y="727075"/>
            <a:ext cx="4781550" cy="35861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4692" tIns="47346" rIns="94692" bIns="47346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973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51940" indent="-289208" defTabSz="98973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56830" indent="-231366" defTabSz="98973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19562" indent="-231366" defTabSz="98973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82295" indent="-231366" defTabSz="98973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45027" indent="-231366" defTabSz="98973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007759" indent="-231366" defTabSz="98973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70491" indent="-231366" defTabSz="98973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933223" indent="-231366" defTabSz="98973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38DFB9F-303A-0042-AF6B-CAEA8C4AEC1A}" type="slidenum">
              <a:rPr lang="en-US" sz="1000"/>
              <a:pPr/>
              <a:t>12</a:t>
            </a:fld>
            <a:endParaRPr lang="en-US" sz="100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973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51940" indent="-289208" defTabSz="98973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56830" indent="-231366" defTabSz="98973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19562" indent="-231366" defTabSz="98973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82295" indent="-231366" defTabSz="989733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45027" indent="-231366" defTabSz="98973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007759" indent="-231366" defTabSz="98973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70491" indent="-231366" defTabSz="98973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933223" indent="-231366" defTabSz="98973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9B846EB-DBD5-6A46-99B8-90ED287069F6}" type="slidenum">
              <a:rPr lang="en-US" sz="1000"/>
              <a:pPr/>
              <a:t>13</a:t>
            </a:fld>
            <a:endParaRPr lang="en-US" sz="100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8413" y="727075"/>
            <a:ext cx="4781550" cy="3586163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4692" tIns="47346" rIns="94692" bIns="47346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2519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841" indent="-285708" defTabSz="982519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2833" indent="-228567" defTabSz="982519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599966" indent="-228567" defTabSz="982519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098" indent="-228567" defTabSz="982519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231" indent="-228567" defTabSz="9825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365" indent="-228567" defTabSz="9825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8498" indent="-228567" defTabSz="9825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5631" indent="-228567" defTabSz="98251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fld id="{654E00C2-41D7-42C3-AC45-763AA23D393B}" type="slidenum">
              <a:rPr lang="en-US" sz="1000"/>
              <a:pPr/>
              <a:t>14</a:t>
            </a:fld>
            <a:endParaRPr lang="en-US" sz="100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4" y="4557713"/>
            <a:ext cx="5362575" cy="43227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674" tIns="47337" rIns="94674" bIns="47337"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See </a:t>
            </a:r>
            <a:r>
              <a:rPr lang="en-US" dirty="0" err="1" smtClean="0"/>
              <a:t>Rittel</a:t>
            </a:r>
            <a:r>
              <a:rPr lang="en-US" baseline="0" dirty="0" smtClean="0"/>
              <a:t> 1973, Buchanan 1992.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C41F6A-6A81-7547-B358-8A1A5394CA1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483296">
              <a:defRPr/>
            </a:pPr>
            <a:r>
              <a:rPr lang="en-US" dirty="0"/>
              <a:t>“a purely scientific-rational approach cannot be applied because of the lack of a clear problem definition and differing perspectives of stakeholders”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C41F6A-6A81-7547-B358-8A1A5394CA1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dirty="0"/>
              <a:t>A </a:t>
            </a:r>
            <a:r>
              <a:rPr lang="en-US" b="1" dirty="0"/>
              <a:t>concept map is a </a:t>
            </a:r>
            <a:r>
              <a:rPr lang="en-US" b="1" dirty="0">
                <a:hlinkClick r:id="rId3"/>
              </a:rPr>
              <a:t>diagram showing the relationships among </a:t>
            </a:r>
            <a:r>
              <a:rPr lang="en-US" b="1" dirty="0">
                <a:hlinkClick r:id="rId4"/>
              </a:rPr>
              <a:t>concepts. It is a graphical tool for organizing and representing </a:t>
            </a:r>
            <a:r>
              <a:rPr lang="en-US" b="1" dirty="0">
                <a:hlinkClick r:id="rId5"/>
              </a:rPr>
              <a:t>knowledge.</a:t>
            </a:r>
            <a:r>
              <a:rPr lang="en-US" dirty="0" smtClean="0"/>
              <a:t>” (</a:t>
            </a:r>
            <a:r>
              <a:rPr lang="en-US" dirty="0" err="1" smtClean="0"/>
              <a:t>wikipedia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C41F6A-6A81-7547-B358-8A1A5394CA1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C41F6A-6A81-7547-B358-8A1A5394CA1A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93272EF-A0E8-4122-BCF3-FCA4B172AC73}" type="slidenum">
              <a:rPr lang="en-US" sz="1100" smtClean="0"/>
              <a:pPr/>
              <a:t>30</a:t>
            </a:fld>
            <a:endParaRPr lang="en-US" sz="1100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16FC9E5-4F93-4F6A-9368-9ADE7CCE896A}" type="slidenum">
              <a:rPr lang="en-US" sz="1000" smtClean="0"/>
              <a:pPr/>
              <a:t>2</a:t>
            </a:fld>
            <a:endParaRPr lang="en-US" sz="1000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0000" y="727075"/>
            <a:ext cx="4781550" cy="3586163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311" tIns="46655" rIns="93311" bIns="46655"/>
          <a:lstStyle/>
          <a:p>
            <a:pPr defTabSz="91440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FC6984B-C72C-44D3-8BA3-02A40ED8C73D}" type="slidenum">
              <a:rPr lang="en-US" sz="1000" smtClean="0"/>
              <a:pPr/>
              <a:t>3</a:t>
            </a:fld>
            <a:endParaRPr lang="en-US" sz="1000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0000" y="727075"/>
            <a:ext cx="4781550" cy="3586163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311" tIns="46655" rIns="93311" bIns="46655"/>
          <a:lstStyle/>
          <a:p>
            <a:pPr defTabSz="91440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16FC9E5-4F93-4F6A-9368-9ADE7CCE896A}" type="slidenum">
              <a:rPr lang="en-US" sz="1000" smtClean="0"/>
              <a:pPr/>
              <a:t>4</a:t>
            </a:fld>
            <a:endParaRPr lang="en-US" sz="1000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0000" y="727075"/>
            <a:ext cx="4781550" cy="3586163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311" tIns="46655" rIns="93311" bIns="46655"/>
          <a:lstStyle/>
          <a:p>
            <a:pPr defTabSz="91440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FC6984B-C72C-44D3-8BA3-02A40ED8C73D}" type="slidenum">
              <a:rPr lang="en-US" sz="1000" smtClean="0"/>
              <a:pPr/>
              <a:t>5</a:t>
            </a:fld>
            <a:endParaRPr lang="en-US" sz="1000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0000" y="727075"/>
            <a:ext cx="4781550" cy="3586163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311" tIns="46655" rIns="93311" bIns="46655"/>
          <a:lstStyle/>
          <a:p>
            <a:pPr defTabSz="91440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FCA4F84-BDFD-460A-B143-A86054ABB66B}" type="slidenum">
              <a:rPr lang="en-US" sz="1100" smtClean="0"/>
              <a:pPr/>
              <a:t>6</a:t>
            </a:fld>
            <a:endParaRPr lang="en-US" sz="1100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C32BDB0-0917-4BE0-8E43-A3BAE2E5CF23}" type="slidenum">
              <a:rPr lang="en-US" sz="1100" smtClean="0"/>
              <a:pPr/>
              <a:t>7</a:t>
            </a:fld>
            <a:endParaRPr lang="en-US" sz="1100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AFB4F84-72BE-487C-8BF1-620A3E576C7D}" type="slidenum">
              <a:rPr lang="en-US" sz="1100" smtClean="0"/>
              <a:pPr/>
              <a:t>8</a:t>
            </a:fld>
            <a:endParaRPr lang="en-US" sz="1100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008" tIns="49327" rIns="97008" bIns="49327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826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82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DF1FB5C-87A4-49E3-8198-289E142053FA}" type="slidenum">
              <a:rPr lang="en-US" sz="1000" smtClean="0"/>
              <a:pPr/>
              <a:t>9</a:t>
            </a:fld>
            <a:endParaRPr lang="en-US" sz="1000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 rot="10800000">
            <a:off x="0" y="0"/>
            <a:ext cx="9144000" cy="464008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8000"/>
                </a:srgbClr>
              </a:gs>
              <a:gs pos="82000">
                <a:srgbClr val="000000">
                  <a:alpha val="0"/>
                </a:srgbClr>
              </a:gs>
            </a:gsLst>
            <a:lin ang="1620000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753998" y="3892718"/>
            <a:ext cx="6019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dirty="0">
                <a:solidFill>
                  <a:srgbClr val="7F7F7F"/>
                </a:solidFill>
                <a:latin typeface="Helvetica"/>
                <a:ea typeface="+mn-ea"/>
                <a:cs typeface="Helvetica"/>
              </a:rPr>
              <a:t>Prof. James A. Landay</a:t>
            </a:r>
          </a:p>
          <a:p>
            <a:pPr algn="l">
              <a:defRPr/>
            </a:pPr>
            <a:r>
              <a:rPr lang="en-US" dirty="0">
                <a:solidFill>
                  <a:srgbClr val="7F7F7F"/>
                </a:solidFill>
                <a:latin typeface="Helvetica"/>
                <a:ea typeface="+mn-ea"/>
                <a:cs typeface="Helvetica"/>
              </a:rPr>
              <a:t>University of </a:t>
            </a:r>
            <a:r>
              <a:rPr lang="en-US" dirty="0" smtClean="0">
                <a:solidFill>
                  <a:srgbClr val="7F7F7F"/>
                </a:solidFill>
                <a:latin typeface="Helvetica"/>
                <a:ea typeface="+mn-ea"/>
                <a:cs typeface="Helvetica"/>
              </a:rPr>
              <a:t>Washington</a:t>
            </a:r>
            <a:endParaRPr lang="en-US" dirty="0">
              <a:solidFill>
                <a:srgbClr val="7F7F7F"/>
              </a:solidFill>
              <a:latin typeface="Helvetica"/>
              <a:ea typeface="+mn-ea"/>
              <a:cs typeface="Helvetica"/>
            </a:endParaRPr>
          </a:p>
        </p:txBody>
      </p:sp>
      <p:sp>
        <p:nvSpPr>
          <p:cNvPr id="297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3998" y="2102662"/>
            <a:ext cx="8077200" cy="1143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53998" y="4922792"/>
            <a:ext cx="59836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dirty="0" smtClean="0">
                <a:solidFill>
                  <a:srgbClr val="7F7F7F"/>
                </a:solidFill>
                <a:latin typeface="Helvetica"/>
                <a:ea typeface="+mn-ea"/>
                <a:cs typeface="Helvetica"/>
              </a:rPr>
              <a:t>CSE 440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6069" y="0"/>
            <a:ext cx="8077200" cy="40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700" b="0" i="0">
                <a:solidFill>
                  <a:srgbClr val="6D6D6D"/>
                </a:solidFill>
                <a:latin typeface="Helvetica Light"/>
                <a:ea typeface="ＭＳ Ｐゴシック" charset="0"/>
                <a:cs typeface="Helvetica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9pPr>
          </a:lstStyle>
          <a:p>
            <a:r>
              <a:rPr lang="en-US" sz="2000" dirty="0" smtClean="0"/>
              <a:t>USER INTERFACE DESIGN +</a:t>
            </a:r>
            <a:r>
              <a:rPr lang="en-US" sz="2000" baseline="0" dirty="0" smtClean="0"/>
              <a:t> PROTOTYPING + EVALUATION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04547785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Winter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F5544-19EF-420E-9D89-1952C6AF64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6527200"/>
            <a:ext cx="9144000" cy="321919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28000"/>
                </a:srgbClr>
              </a:gs>
              <a:gs pos="74000">
                <a:srgbClr val="000000">
                  <a:alpha val="0"/>
                </a:srgbClr>
              </a:gs>
            </a:gsLst>
            <a:lin ang="1620000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884542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Winter 2013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1D4CA-2080-41F8-B351-4B8D672F805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0" y="6527200"/>
            <a:ext cx="9144000" cy="321919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28000"/>
                </a:srgbClr>
              </a:gs>
              <a:gs pos="74000">
                <a:srgbClr val="000000">
                  <a:alpha val="0"/>
                </a:srgbClr>
              </a:gs>
            </a:gsLst>
            <a:lin ang="1620000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510334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8650" y="352425"/>
            <a:ext cx="2165350" cy="5972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9425" y="352425"/>
            <a:ext cx="6346825" cy="5972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Winter 2013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E248A-5EDA-4A33-BD14-E679AA063D6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0" y="6527200"/>
            <a:ext cx="9144000" cy="321919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28000"/>
                </a:srgbClr>
              </a:gs>
              <a:gs pos="74000">
                <a:srgbClr val="000000">
                  <a:alpha val="0"/>
                </a:srgbClr>
              </a:gs>
            </a:gsLst>
            <a:lin ang="1620000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667297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352425"/>
            <a:ext cx="86645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685800" y="1600200"/>
            <a:ext cx="3810000" cy="47244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38100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CABCA-FA2A-4B2F-A5F1-BE19530A1D5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6527200"/>
            <a:ext cx="9144000" cy="321919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28000"/>
                </a:srgbClr>
              </a:gs>
              <a:gs pos="74000">
                <a:srgbClr val="000000">
                  <a:alpha val="0"/>
                </a:srgbClr>
              </a:gs>
            </a:gsLst>
            <a:lin ang="1620000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388676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352425"/>
            <a:ext cx="86645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00200"/>
            <a:ext cx="38100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3810000" cy="47244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CABCA-FA2A-4B2F-A5F1-BE19530A1D5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6527200"/>
            <a:ext cx="9144000" cy="321919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28000"/>
                </a:srgbClr>
              </a:gs>
              <a:gs pos="74000">
                <a:srgbClr val="000000">
                  <a:alpha val="0"/>
                </a:srgbClr>
              </a:gs>
            </a:gsLst>
            <a:lin ang="1620000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694534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352425"/>
            <a:ext cx="86645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00200"/>
            <a:ext cx="38100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Winter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F19A2-4917-447D-8871-3BF8E55144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6527200"/>
            <a:ext cx="9144000" cy="321919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28000"/>
                </a:srgbClr>
              </a:gs>
              <a:gs pos="74000">
                <a:srgbClr val="000000">
                  <a:alpha val="0"/>
                </a:srgbClr>
              </a:gs>
            </a:gsLst>
            <a:lin ang="1620000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183307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352425"/>
            <a:ext cx="86645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38100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38100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CABCA-FA2A-4B2F-A5F1-BE19530A1D5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6527200"/>
            <a:ext cx="9144000" cy="321919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28000"/>
                </a:srgbClr>
              </a:gs>
              <a:gs pos="74000">
                <a:srgbClr val="000000">
                  <a:alpha val="0"/>
                </a:srgbClr>
              </a:gs>
            </a:gsLst>
            <a:lin ang="1620000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85757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79425" y="352425"/>
            <a:ext cx="86645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38100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38100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038600"/>
            <a:ext cx="38100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038600"/>
            <a:ext cx="38100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CABCA-FA2A-4B2F-A5F1-BE19530A1D5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6527200"/>
            <a:ext cx="9144000" cy="321919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28000"/>
                </a:srgbClr>
              </a:gs>
              <a:gs pos="74000">
                <a:srgbClr val="000000">
                  <a:alpha val="0"/>
                </a:srgbClr>
              </a:gs>
            </a:gsLst>
            <a:lin ang="1620000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063232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>
            <a:noFill/>
          </a:ln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F3F99-1E68-4047-B307-0AAED4DA592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6527200"/>
            <a:ext cx="9144000" cy="321919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28000"/>
                </a:srgbClr>
              </a:gs>
              <a:gs pos="74000">
                <a:srgbClr val="000000">
                  <a:alpha val="0"/>
                </a:srgbClr>
              </a:gs>
            </a:gsLst>
            <a:lin ang="1620000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870162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132390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30" y="0"/>
            <a:ext cx="86645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F66C6-F275-4CCB-99C8-491F9A6751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6527200"/>
            <a:ext cx="9144000" cy="321919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28000"/>
                </a:srgbClr>
              </a:gs>
              <a:gs pos="74000">
                <a:srgbClr val="000000">
                  <a:alpha val="0"/>
                </a:srgbClr>
              </a:gs>
            </a:gsLst>
            <a:lin ang="1620000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879256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Winter 2013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914E8-E2B2-42F6-9A08-A855A750FD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52430" y="0"/>
            <a:ext cx="86645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0" y="6527200"/>
            <a:ext cx="9144000" cy="321919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28000"/>
                </a:srgbClr>
              </a:gs>
              <a:gs pos="74000">
                <a:srgbClr val="000000">
                  <a:alpha val="0"/>
                </a:srgbClr>
              </a:gs>
            </a:gsLst>
            <a:lin ang="1620000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299624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Winter 2013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5F609-13D8-427A-A637-8F1D1F07769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52430" y="0"/>
            <a:ext cx="86645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0" y="6527200"/>
            <a:ext cx="9144000" cy="321919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28000"/>
                </a:srgbClr>
              </a:gs>
              <a:gs pos="74000">
                <a:srgbClr val="000000">
                  <a:alpha val="0"/>
                </a:srgbClr>
              </a:gs>
            </a:gsLst>
            <a:lin ang="1620000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561377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86335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CABCA-FA2A-4B2F-A5F1-BE19530A1D5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0" y="6527200"/>
            <a:ext cx="9144000" cy="321919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28000"/>
                </a:srgbClr>
              </a:gs>
              <a:gs pos="74000">
                <a:srgbClr val="000000">
                  <a:alpha val="0"/>
                </a:srgbClr>
              </a:gs>
            </a:gsLst>
            <a:lin ang="1620000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89334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Winter 2013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CF50E-7197-4B7E-8673-0AA5BB4B13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6527200"/>
            <a:ext cx="9144000" cy="321919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28000"/>
                </a:srgbClr>
              </a:gs>
              <a:gs pos="74000">
                <a:srgbClr val="000000">
                  <a:alpha val="0"/>
                </a:srgbClr>
              </a:gs>
            </a:gsLst>
            <a:lin ang="1620000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311174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40885" y="0"/>
            <a:ext cx="86645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969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 i="0" smtClean="0">
                <a:solidFill>
                  <a:srgbClr val="6D6D6D"/>
                </a:solidFill>
                <a:latin typeface="Helvetica Light"/>
                <a:ea typeface="+mn-ea"/>
                <a:cs typeface="Helvetica Light"/>
              </a:defRPr>
            </a:lvl1pPr>
          </a:lstStyle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2969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9394" y="6553200"/>
            <a:ext cx="6239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 i="0" smtClean="0">
                <a:solidFill>
                  <a:srgbClr val="6D6D6D"/>
                </a:solidFill>
                <a:latin typeface="Helvetica Light"/>
                <a:ea typeface="+mn-ea"/>
                <a:cs typeface="Helvetica Light"/>
              </a:defRPr>
            </a:lvl1pPr>
          </a:lstStyle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 dirty="0"/>
          </a:p>
        </p:txBody>
      </p:sp>
      <p:sp>
        <p:nvSpPr>
          <p:cNvPr id="2969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553201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 i="0">
                <a:solidFill>
                  <a:srgbClr val="6D6D6D"/>
                </a:solidFill>
                <a:latin typeface="Helvetica Light"/>
                <a:cs typeface="Helvetica Light"/>
              </a:defRPr>
            </a:lvl1pPr>
          </a:lstStyle>
          <a:p>
            <a:pPr>
              <a:defRPr/>
            </a:pPr>
            <a:fld id="{D71D7C31-5DB5-47AD-AB94-4B6B5EAB431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</p:sldLayoutIdLst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700" b="0" i="0">
          <a:solidFill>
            <a:srgbClr val="F79646"/>
          </a:solidFill>
          <a:latin typeface="Helvetica"/>
          <a:ea typeface="ＭＳ Ｐゴシック" charset="0"/>
          <a:cs typeface="Helvetica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700">
          <a:solidFill>
            <a:srgbClr val="3E4E6C"/>
          </a:solidFill>
          <a:latin typeface="Arial Black" pitchFamily="34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700">
          <a:solidFill>
            <a:srgbClr val="3E4E6C"/>
          </a:solidFill>
          <a:latin typeface="Arial Black" pitchFamily="34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700">
          <a:solidFill>
            <a:srgbClr val="3E4E6C"/>
          </a:solidFill>
          <a:latin typeface="Arial Black" pitchFamily="34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700">
          <a:solidFill>
            <a:srgbClr val="3E4E6C"/>
          </a:solidFill>
          <a:latin typeface="Arial Black" pitchFamily="34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700">
          <a:solidFill>
            <a:srgbClr val="3E4E6C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700">
          <a:solidFill>
            <a:srgbClr val="3E4E6C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700">
          <a:solidFill>
            <a:srgbClr val="3E4E6C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700">
          <a:solidFill>
            <a:srgbClr val="3E4E6C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0" i="0">
          <a:solidFill>
            <a:schemeClr val="tx1"/>
          </a:solidFill>
          <a:latin typeface="Helvetica Light"/>
          <a:ea typeface="ＭＳ Ｐゴシック" charset="0"/>
          <a:cs typeface="Helvetica Light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0" i="0">
          <a:solidFill>
            <a:schemeClr val="tx1"/>
          </a:solidFill>
          <a:latin typeface="Helvetica Light"/>
          <a:ea typeface="ＭＳ Ｐゴシック" charset="0"/>
          <a:cs typeface="Helvetica Ligh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0" i="0">
          <a:solidFill>
            <a:schemeClr val="tx1"/>
          </a:solidFill>
          <a:latin typeface="Helvetica Light"/>
          <a:ea typeface="ＭＳ Ｐゴシック" charset="0"/>
          <a:cs typeface="Helvetica Ligh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0" i="0">
          <a:solidFill>
            <a:schemeClr val="tx1"/>
          </a:solidFill>
          <a:latin typeface="Helvetica Light"/>
          <a:ea typeface="ＭＳ Ｐゴシック" charset="0"/>
          <a:cs typeface="Helvetica Ligh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0" i="0">
          <a:solidFill>
            <a:schemeClr val="tx1"/>
          </a:solidFill>
          <a:latin typeface="Helvetica Light"/>
          <a:ea typeface="ＭＳ Ｐゴシック" charset="0"/>
          <a:cs typeface="Helvetica Ligh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5" Type="http://schemas.openxmlformats.org/officeDocument/2006/relationships/image" Target="../media/image25.emf"/><Relationship Id="rId6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4512" y="2034086"/>
            <a:ext cx="8399488" cy="1143000"/>
          </a:xfrm>
        </p:spPr>
        <p:txBody>
          <a:bodyPr/>
          <a:lstStyle/>
          <a:p>
            <a:r>
              <a:rPr lang="en-US" dirty="0" smtClean="0"/>
              <a:t>Picking Project Teams &amp;</a:t>
            </a:r>
            <a:br>
              <a:rPr lang="en-US" dirty="0" smtClean="0"/>
            </a:br>
            <a:r>
              <a:rPr lang="en-US" dirty="0" smtClean="0"/>
              <a:t>Problem Finding</a:t>
            </a:r>
            <a:endParaRPr lang="en-US" sz="3600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77594" y="6195657"/>
            <a:ext cx="8201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Helvetica"/>
                <a:ea typeface="ＭＳ Ｐゴシック" charset="0"/>
                <a:cs typeface="Helvetica"/>
              </a:rPr>
              <a:t>* Problem Finding slides from Prof. Tad Hirsch, UW Design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6782" y="5292388"/>
            <a:ext cx="1964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Helvetica"/>
                <a:cs typeface="Helvetica"/>
              </a:rPr>
              <a:t>Jan 15, 2013</a:t>
            </a:r>
            <a:endParaRPr lang="en-US" dirty="0">
              <a:solidFill>
                <a:schemeClr val="tx1">
                  <a:lumMod val="5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97355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238697" y="4674687"/>
            <a:ext cx="3659045" cy="1143000"/>
          </a:xfrm>
        </p:spPr>
        <p:txBody>
          <a:bodyPr/>
          <a:lstStyle/>
          <a:p>
            <a:pPr algn="ctr" eaLnBrk="1" hangingPunct="1"/>
            <a:r>
              <a:rPr lang="en-US" dirty="0" smtClean="0">
                <a:solidFill>
                  <a:schemeClr val="tx1"/>
                </a:solidFill>
              </a:rPr>
              <a:t>Project Team Ideas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985" y="1465457"/>
            <a:ext cx="1679448" cy="235122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Winter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F609-13D8-427A-A637-8F1D1F07769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202728"/>
              </p:ext>
            </p:extLst>
          </p:nvPr>
        </p:nvGraphicFramePr>
        <p:xfrm>
          <a:off x="4321093" y="35160"/>
          <a:ext cx="4436046" cy="679463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535585"/>
                <a:gridCol w="3900461"/>
              </a:tblGrid>
              <a:tr h="7426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725" marR="66725" marT="0" marB="0">
                    <a:lnL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Anti-distraction tool for students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(Angela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Liu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725" marR="66725" marT="0" marB="0">
                    <a:lnR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420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L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To-do list/project planning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Fanny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Luor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R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420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L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Recipe sharing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Shahaf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Nuriel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R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420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L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Help people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recycle 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Chris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Rovillos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R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420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L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 management/health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app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Catriona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Scott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R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420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</a:t>
                      </a:r>
                      <a:endParaRPr lang="en-US" sz="12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L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Exploration + discovery + creativity app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Janette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Siu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R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420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L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Collaborative grocery list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David Swanson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R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377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8</a:t>
                      </a:r>
                      <a:endParaRPr lang="en-US" sz="12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L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Promote balance in users’ lives 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Dian Hartono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R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377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9</a:t>
                      </a:r>
                      <a:endParaRPr lang="en-US" sz="12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L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Grocery shopping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based on meals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Peter Huss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R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377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10</a:t>
                      </a:r>
                      <a:endParaRPr lang="en-US" sz="12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L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Help people find shared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free time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Grace Jang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R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377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PMingLiU"/>
                          <a:cs typeface="Times New Roman"/>
                        </a:rPr>
                        <a:t>11</a:t>
                      </a:r>
                      <a:endParaRPr lang="en-US" sz="12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L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Crowdsourced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image search 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Adam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Kalman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R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377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PMingLiU"/>
                          <a:cs typeface="Times New Roman"/>
                        </a:rPr>
                        <a:t>12</a:t>
                      </a:r>
                      <a:endParaRPr lang="en-US" sz="12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L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Music recommendations via crowdsourcing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Sheena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Kapur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R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619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PMingLiU"/>
                          <a:cs typeface="Times New Roman"/>
                        </a:rPr>
                        <a:t>13</a:t>
                      </a:r>
                      <a:endParaRPr lang="en-US" sz="12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L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Promote family interaction 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Yousef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Khwaja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dirty="0">
                        <a:effectLst/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6725" marR="66725" marT="0" marB="0">
                    <a:lnR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4141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8006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Teams </a:t>
            </a:r>
            <a:r>
              <a:rPr lang="en-US" dirty="0"/>
              <a:t>vs. Groups</a:t>
            </a:r>
          </a:p>
        </p:txBody>
      </p:sp>
      <p:sp>
        <p:nvSpPr>
          <p:cNvPr id="1040387" name="Rectangle 3"/>
          <p:cNvSpPr>
            <a:spLocks noGrp="1" noChangeArrowheads="1"/>
          </p:cNvSpPr>
          <p:nvPr>
            <p:ph idx="1"/>
          </p:nvPr>
        </p:nvSpPr>
        <p:spPr>
          <a:xfrm>
            <a:off x="320675" y="2133600"/>
            <a:ext cx="4648200" cy="4724400"/>
          </a:xfrm>
        </p:spPr>
        <p:txBody>
          <a:bodyPr/>
          <a:lstStyle/>
          <a:p>
            <a:pPr eaLnBrk="1" hangingPunct="1"/>
            <a:r>
              <a:rPr lang="en-US" sz="2800" dirty="0"/>
              <a:t>Groups</a:t>
            </a:r>
          </a:p>
          <a:p>
            <a:pPr lvl="1" eaLnBrk="1" hangingPunct="1"/>
            <a:r>
              <a:rPr lang="en-US" sz="2400" dirty="0"/>
              <a:t>strong leader</a:t>
            </a:r>
          </a:p>
          <a:p>
            <a:pPr lvl="1" eaLnBrk="1" hangingPunct="1"/>
            <a:r>
              <a:rPr lang="en-US" sz="2400" dirty="0"/>
              <a:t>individual accountability</a:t>
            </a:r>
            <a:endParaRPr lang="en-US" sz="1400" dirty="0"/>
          </a:p>
          <a:p>
            <a:pPr lvl="1" eaLnBrk="1" hangingPunct="1"/>
            <a:r>
              <a:rPr lang="en-US" sz="2400" dirty="0"/>
              <a:t>organizational purpose</a:t>
            </a:r>
          </a:p>
          <a:p>
            <a:pPr lvl="1" eaLnBrk="1" hangingPunct="1"/>
            <a:r>
              <a:rPr lang="en-US" sz="2400" dirty="0"/>
              <a:t>individual work products</a:t>
            </a:r>
          </a:p>
          <a:p>
            <a:pPr lvl="1" eaLnBrk="1" hangingPunct="1"/>
            <a:r>
              <a:rPr lang="en-US" sz="2400" dirty="0"/>
              <a:t>efficient meetings</a:t>
            </a:r>
          </a:p>
          <a:p>
            <a:pPr lvl="1" eaLnBrk="1" hangingPunct="1"/>
            <a:r>
              <a:rPr lang="en-US" sz="2400" dirty="0"/>
              <a:t>measures performance by influence on others</a:t>
            </a:r>
          </a:p>
          <a:p>
            <a:pPr lvl="1" eaLnBrk="1" hangingPunct="1"/>
            <a:r>
              <a:rPr lang="en-US" sz="2400" dirty="0"/>
              <a:t>delegates work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5F66C6-F275-4CCB-99C8-491F9A67516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1040388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4579938" y="2203450"/>
            <a:ext cx="4564062" cy="4114800"/>
          </a:xfrm>
        </p:spPr>
        <p:txBody>
          <a:bodyPr/>
          <a:lstStyle/>
          <a:p>
            <a:pPr eaLnBrk="1" hangingPunct="1"/>
            <a:r>
              <a:rPr lang="en-US" sz="2800" dirty="0"/>
              <a:t>Teams</a:t>
            </a:r>
          </a:p>
          <a:p>
            <a:pPr lvl="1" eaLnBrk="1" hangingPunct="1"/>
            <a:r>
              <a:rPr lang="en-US" sz="2400" dirty="0"/>
              <a:t>shared leadership</a:t>
            </a:r>
          </a:p>
          <a:p>
            <a:pPr lvl="1" eaLnBrk="1" hangingPunct="1"/>
            <a:r>
              <a:rPr lang="en-US" sz="2400" dirty="0"/>
              <a:t>individual &amp; mutual accountability</a:t>
            </a:r>
          </a:p>
          <a:p>
            <a:pPr lvl="1" eaLnBrk="1" hangingPunct="1"/>
            <a:r>
              <a:rPr lang="en-US" sz="2400" dirty="0"/>
              <a:t>specific team purpose</a:t>
            </a:r>
          </a:p>
          <a:p>
            <a:pPr lvl="1" eaLnBrk="1" hangingPunct="1"/>
            <a:r>
              <a:rPr lang="en-US" sz="2400" dirty="0"/>
              <a:t>collective work products</a:t>
            </a:r>
          </a:p>
          <a:p>
            <a:pPr lvl="1" eaLnBrk="1" hangingPunct="1"/>
            <a:r>
              <a:rPr lang="en-US" sz="2400" dirty="0"/>
              <a:t>open-ended meetings</a:t>
            </a:r>
          </a:p>
          <a:p>
            <a:pPr lvl="1" eaLnBrk="1" hangingPunct="1"/>
            <a:r>
              <a:rPr lang="en-US" sz="2400" dirty="0"/>
              <a:t>measures performance from work products</a:t>
            </a:r>
          </a:p>
          <a:p>
            <a:pPr lvl="1" eaLnBrk="1" hangingPunct="1"/>
            <a:r>
              <a:rPr lang="en-US" sz="2400" dirty="0"/>
              <a:t>does real work together</a:t>
            </a:r>
          </a:p>
        </p:txBody>
      </p:sp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3108325" y="5465763"/>
            <a:ext cx="391636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 b="1">
              <a:latin typeface="Arial" charset="0"/>
            </a:endParaRPr>
          </a:p>
        </p:txBody>
      </p:sp>
      <p:sp>
        <p:nvSpPr>
          <p:cNvPr id="14343" name="Rectangle 6"/>
          <p:cNvSpPr>
            <a:spLocks noChangeArrowheads="1"/>
          </p:cNvSpPr>
          <p:nvPr/>
        </p:nvSpPr>
        <p:spPr bwMode="auto">
          <a:xfrm>
            <a:off x="320675" y="1131160"/>
            <a:ext cx="807878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sz="2800" dirty="0">
                <a:latin typeface="Helvetica Light"/>
              </a:rPr>
              <a:t>Teams &amp; good performance are inseparable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</a:pPr>
            <a:r>
              <a:rPr lang="en-US" dirty="0">
                <a:latin typeface="Helvetica Light"/>
              </a:rPr>
              <a:t>a team is more than the sum of its parts</a:t>
            </a:r>
          </a:p>
        </p:txBody>
      </p:sp>
    </p:spTree>
    <p:extLst>
      <p:ext uri="{BB962C8B-B14F-4D97-AF65-F5344CB8AC3E}">
        <p14:creationId xmlns:p14="http://schemas.microsoft.com/office/powerpoint/2010/main" val="53946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0387" grpId="0" build="p" autoUpdateAnimBg="0"/>
      <p:bldP spid="1040388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Keys to Team Success</a:t>
            </a:r>
          </a:p>
        </p:txBody>
      </p:sp>
      <p:sp>
        <p:nvSpPr>
          <p:cNvPr id="1042435" name="Rectangle 3"/>
          <p:cNvSpPr>
            <a:spLocks noGrp="1" noChangeArrowheads="1"/>
          </p:cNvSpPr>
          <p:nvPr>
            <p:ph idx="1"/>
          </p:nvPr>
        </p:nvSpPr>
        <p:spPr>
          <a:xfrm>
            <a:off x="685799" y="1349375"/>
            <a:ext cx="8188325" cy="49752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Common commitment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/>
              <a:t>requires a purpose in which team members believe</a:t>
            </a:r>
          </a:p>
          <a:p>
            <a:pPr lvl="2" eaLnBrk="1" hangingPunct="1">
              <a:lnSpc>
                <a:spcPct val="90000"/>
              </a:lnSpc>
            </a:pPr>
            <a:r>
              <a:rPr lang="ja-JP" altLang="en-US" sz="1800" dirty="0"/>
              <a:t>“</a:t>
            </a:r>
            <a:r>
              <a:rPr lang="en-US" sz="1800" dirty="0"/>
              <a:t>prove that all children can learn</a:t>
            </a:r>
            <a:r>
              <a:rPr lang="ja-JP" altLang="en-US" sz="1800" dirty="0"/>
              <a:t>”</a:t>
            </a:r>
            <a:r>
              <a:rPr lang="en-US" sz="1800" dirty="0"/>
              <a:t>, </a:t>
            </a:r>
            <a:r>
              <a:rPr lang="ja-JP" altLang="en-US" sz="1800" dirty="0"/>
              <a:t>“</a:t>
            </a:r>
            <a:r>
              <a:rPr lang="en-US" sz="1800" dirty="0"/>
              <a:t>revolutionizing </a:t>
            </a:r>
            <a:r>
              <a:rPr lang="en-US" sz="1800" dirty="0" smtClean="0"/>
              <a:t>how we use energy in the home</a:t>
            </a:r>
            <a:r>
              <a:rPr lang="ja-JP" altLang="en-US" sz="1800" dirty="0" smtClean="0"/>
              <a:t>”</a:t>
            </a:r>
            <a:r>
              <a:rPr lang="en-US" altLang="ja-JP" sz="1800" dirty="0" smtClean="0"/>
              <a:t>, …</a:t>
            </a:r>
            <a:endParaRPr lang="en-US" sz="1800" dirty="0"/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Specific performance goals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/>
              <a:t>comes directly from the common purpose</a:t>
            </a:r>
          </a:p>
          <a:p>
            <a:pPr lvl="2" eaLnBrk="1" hangingPunct="1">
              <a:lnSpc>
                <a:spcPct val="90000"/>
              </a:lnSpc>
            </a:pPr>
            <a:r>
              <a:rPr lang="ja-JP" altLang="en-US" sz="1800" dirty="0"/>
              <a:t>“</a:t>
            </a:r>
            <a:r>
              <a:rPr lang="en-US" sz="1800" dirty="0"/>
              <a:t>increasing the scores of graduates form 40% to 95%</a:t>
            </a:r>
            <a:r>
              <a:rPr lang="ja-JP" altLang="en-US" sz="1800" dirty="0"/>
              <a:t>”</a:t>
            </a:r>
            <a:endParaRPr lang="en-US" sz="1800" dirty="0"/>
          </a:p>
          <a:p>
            <a:pPr lvl="1" eaLnBrk="1" hangingPunct="1">
              <a:lnSpc>
                <a:spcPct val="90000"/>
              </a:lnSpc>
            </a:pPr>
            <a:r>
              <a:rPr lang="en-US" sz="2100" dirty="0"/>
              <a:t>helps maintain focus – start w/ something </a:t>
            </a:r>
            <a:r>
              <a:rPr lang="en-US" sz="2100" dirty="0" smtClean="0"/>
              <a:t>achievable</a:t>
            </a:r>
            <a:endParaRPr lang="en-US" sz="2100" dirty="0"/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A right mix of skills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/>
              <a:t>technical/functional expertise (programming/design/writing)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/>
              <a:t>problem-solving &amp; decision-making skills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/>
              <a:t>interpersonal skills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Agreement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/>
              <a:t>who will do particular jobs, when to meet &amp; work, schedules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F3F99-1E68-4047-B307-0AAED4DA592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08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4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4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243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Team Action Items</a:t>
            </a:r>
          </a:p>
        </p:txBody>
      </p:sp>
      <p:sp>
        <p:nvSpPr>
          <p:cNvPr id="104345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49375"/>
            <a:ext cx="7772400" cy="4975225"/>
          </a:xfrm>
        </p:spPr>
        <p:txBody>
          <a:bodyPr/>
          <a:lstStyle/>
          <a:p>
            <a:pPr eaLnBrk="1" hangingPunct="1"/>
            <a:r>
              <a:rPr lang="en-US" sz="2800" dirty="0"/>
              <a:t>Keep meeting &amp; get used to each other</a:t>
            </a:r>
          </a:p>
          <a:p>
            <a:pPr eaLnBrk="1" hangingPunct="1"/>
            <a:r>
              <a:rPr lang="en-US" sz="2800" dirty="0"/>
              <a:t>Figure out strengths of team members</a:t>
            </a:r>
          </a:p>
          <a:p>
            <a:pPr eaLnBrk="1" hangingPunct="1"/>
            <a:r>
              <a:rPr lang="en-US" sz="2800" dirty="0"/>
              <a:t>Assign each person a role</a:t>
            </a:r>
          </a:p>
          <a:p>
            <a:pPr lvl="1" eaLnBrk="1" hangingPunct="1"/>
            <a:r>
              <a:rPr lang="en-US" sz="2400" dirty="0"/>
              <a:t>responsible for seeing work is organized &amp; done</a:t>
            </a:r>
          </a:p>
          <a:p>
            <a:pPr lvl="1" eaLnBrk="1" hangingPunct="1"/>
            <a:r>
              <a:rPr lang="en-US" sz="2400" dirty="0"/>
              <a:t>not responsible for doing it themselves</a:t>
            </a:r>
          </a:p>
          <a:p>
            <a:pPr eaLnBrk="1" hangingPunct="1"/>
            <a:r>
              <a:rPr lang="en-US" sz="2800" dirty="0"/>
              <a:t>Names/roles listed on next assign. turned </a:t>
            </a:r>
            <a:r>
              <a:rPr lang="en-US" sz="2800" dirty="0" smtClean="0"/>
              <a:t>in</a:t>
            </a:r>
          </a:p>
          <a:p>
            <a:pPr eaLnBrk="1" hangingPunct="1"/>
            <a:endParaRPr lang="en-US" sz="2800" dirty="0"/>
          </a:p>
          <a:p>
            <a:pPr eaLnBrk="1" hangingPunct="1"/>
            <a:r>
              <a:rPr lang="en-US" sz="2800" dirty="0"/>
              <a:t>Roles</a:t>
            </a:r>
          </a:p>
        </p:txBody>
      </p:sp>
      <p:sp>
        <p:nvSpPr>
          <p:cNvPr id="104346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398963" y="5238750"/>
            <a:ext cx="4745037" cy="1808163"/>
          </a:xfrm>
        </p:spPr>
        <p:txBody>
          <a:bodyPr/>
          <a:lstStyle/>
          <a:p>
            <a:pPr lvl="1" eaLnBrk="1" hangingPunct="1"/>
            <a:r>
              <a:rPr lang="en-US" sz="2200" dirty="0"/>
              <a:t>design (visual/interaction)</a:t>
            </a:r>
          </a:p>
          <a:p>
            <a:pPr lvl="1" eaLnBrk="1" hangingPunct="1"/>
            <a:r>
              <a:rPr lang="en-US" sz="2200" dirty="0"/>
              <a:t>user </a:t>
            </a:r>
            <a:r>
              <a:rPr lang="en-US" sz="2200" dirty="0" smtClean="0"/>
              <a:t>testing</a:t>
            </a:r>
          </a:p>
          <a:p>
            <a:pPr lvl="1" eaLnBrk="1" hangingPunct="1"/>
            <a:r>
              <a:rPr lang="en-US" sz="2200" dirty="0" smtClean="0"/>
              <a:t>development</a:t>
            </a:r>
            <a:endParaRPr lang="en-US" sz="2200" dirty="0"/>
          </a:p>
          <a:p>
            <a:pPr eaLnBrk="1" hangingPunct="1">
              <a:buFontTx/>
              <a:buNone/>
            </a:pPr>
            <a:endParaRPr lang="en-US" sz="2200" dirty="0"/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3108325" y="5465763"/>
            <a:ext cx="391636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 b="1">
              <a:latin typeface="Arial" charset="0"/>
            </a:endParaRPr>
          </a:p>
        </p:txBody>
      </p:sp>
      <p:sp>
        <p:nvSpPr>
          <p:cNvPr id="1043462" name="Rectangle 6"/>
          <p:cNvSpPr>
            <a:spLocks noChangeArrowheads="1"/>
          </p:cNvSpPr>
          <p:nvPr/>
        </p:nvSpPr>
        <p:spPr bwMode="auto">
          <a:xfrm>
            <a:off x="395842" y="5239150"/>
            <a:ext cx="4602162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200" dirty="0">
                <a:latin typeface="Helvetica Light"/>
              </a:rPr>
              <a:t>t</a:t>
            </a:r>
            <a:r>
              <a:rPr lang="en-US" sz="2200" dirty="0" smtClean="0">
                <a:latin typeface="Helvetica Light"/>
              </a:rPr>
              <a:t>eam manager </a:t>
            </a:r>
            <a:br>
              <a:rPr lang="en-US" sz="2200" dirty="0" smtClean="0">
                <a:latin typeface="Helvetica Light"/>
              </a:rPr>
            </a:br>
            <a:r>
              <a:rPr lang="en-US" sz="2200" dirty="0" smtClean="0">
                <a:latin typeface="Helvetica Light"/>
              </a:rPr>
              <a:t>(</a:t>
            </a:r>
            <a:r>
              <a:rPr lang="en-US" sz="2200" dirty="0">
                <a:latin typeface="Helvetica Light"/>
              </a:rPr>
              <a:t>coordinate - big picture)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200" dirty="0">
                <a:latin typeface="Helvetica Light"/>
              </a:rPr>
              <a:t>documentation (writing)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F3F99-1E68-4047-B307-0AAED4DA592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06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3459" grpId="0" build="p"/>
      <p:bldP spid="1043460" grpId="0" build="p"/>
      <p:bldP spid="10434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Winter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5F609-13D8-427A-A637-8F1D1F07769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Design Process: Exploration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29200" y="1652588"/>
            <a:ext cx="4114800" cy="4708525"/>
          </a:xfrm>
          <a:solidFill>
            <a:srgbClr val="80808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900" dirty="0" smtClean="0">
                <a:ea typeface="ＭＳ Ｐゴシック" pitchFamily="34" charset="-128"/>
              </a:rPr>
              <a:t>Expand Design Space</a:t>
            </a:r>
          </a:p>
          <a:p>
            <a:pPr eaLnBrk="1" hangingPunct="1">
              <a:buClr>
                <a:schemeClr val="tx1"/>
              </a:buClr>
            </a:pPr>
            <a:r>
              <a:rPr lang="en-US" altLang="ja-JP" sz="2800" dirty="0" smtClean="0">
                <a:ea typeface="ＭＳ Ｐゴシック" pitchFamily="34" charset="-128"/>
              </a:rPr>
              <a:t>Brainstorming</a:t>
            </a:r>
          </a:p>
          <a:p>
            <a:pPr eaLnBrk="1" hangingPunct="1">
              <a:buClr>
                <a:schemeClr val="tx1"/>
              </a:buClr>
            </a:pPr>
            <a:r>
              <a:rPr lang="en-US" sz="2800" dirty="0" smtClean="0">
                <a:ea typeface="ＭＳ Ｐゴシック" pitchFamily="34" charset="-128"/>
              </a:rPr>
              <a:t>Sketching</a:t>
            </a:r>
          </a:p>
          <a:p>
            <a:pPr eaLnBrk="1" hangingPunct="1">
              <a:buClr>
                <a:schemeClr val="tx1"/>
              </a:buClr>
            </a:pPr>
            <a:r>
              <a:rPr lang="en-US" sz="2800" dirty="0" smtClean="0">
                <a:ea typeface="ＭＳ Ｐゴシック" pitchFamily="34" charset="-128"/>
              </a:rPr>
              <a:t>Storyboarding</a:t>
            </a:r>
          </a:p>
          <a:p>
            <a:pPr eaLnBrk="1" hangingPunct="1">
              <a:buClr>
                <a:schemeClr val="tx1"/>
              </a:buClr>
            </a:pPr>
            <a:r>
              <a:rPr lang="en-US" sz="2800" dirty="0" smtClean="0">
                <a:ea typeface="ＭＳ Ｐゴシック" pitchFamily="34" charset="-128"/>
              </a:rPr>
              <a:t>Prototyping</a:t>
            </a:r>
          </a:p>
        </p:txBody>
      </p:sp>
      <p:sp>
        <p:nvSpPr>
          <p:cNvPr id="43012" name="Line 4"/>
          <p:cNvSpPr>
            <a:spLocks noChangeShapeType="1"/>
          </p:cNvSpPr>
          <p:nvPr/>
        </p:nvSpPr>
        <p:spPr bwMode="auto">
          <a:xfrm>
            <a:off x="3262246" y="3461742"/>
            <a:ext cx="1154766" cy="289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3" name="Line 5"/>
          <p:cNvSpPr>
            <a:spLocks noChangeShapeType="1"/>
          </p:cNvSpPr>
          <p:nvPr/>
        </p:nvSpPr>
        <p:spPr bwMode="auto">
          <a:xfrm flipV="1">
            <a:off x="3262246" y="1664692"/>
            <a:ext cx="1208554" cy="111704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595246" y="4719042"/>
            <a:ext cx="2667000" cy="685800"/>
          </a:xfrm>
          <a:prstGeom prst="rect">
            <a:avLst/>
          </a:prstGeom>
          <a:solidFill>
            <a:srgbClr val="CEC0B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200">
                <a:solidFill>
                  <a:schemeClr val="bg2"/>
                </a:solidFill>
                <a:latin typeface="Arial" pitchFamily="34" charset="0"/>
              </a:rPr>
              <a:t>Production</a:t>
            </a: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595246" y="3747492"/>
            <a:ext cx="2667000" cy="685800"/>
          </a:xfrm>
          <a:prstGeom prst="rect">
            <a:avLst/>
          </a:prstGeom>
          <a:solidFill>
            <a:srgbClr val="CEC0B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200" dirty="0">
                <a:solidFill>
                  <a:schemeClr val="bg2"/>
                </a:solidFill>
                <a:latin typeface="Arial" pitchFamily="34" charset="0"/>
              </a:rPr>
              <a:t>Design Refinement</a:t>
            </a: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595246" y="2775942"/>
            <a:ext cx="2667000" cy="685800"/>
          </a:xfrm>
          <a:prstGeom prst="rect">
            <a:avLst/>
          </a:prstGeom>
          <a:solidFill>
            <a:srgbClr val="80808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200" b="1">
                <a:latin typeface="Arial" pitchFamily="34" charset="0"/>
              </a:rPr>
              <a:t>Design Exploration</a:t>
            </a:r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595246" y="1804392"/>
            <a:ext cx="2667000" cy="685800"/>
          </a:xfrm>
          <a:prstGeom prst="rect">
            <a:avLst/>
          </a:prstGeom>
          <a:solidFill>
            <a:srgbClr val="CEC0B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200">
                <a:solidFill>
                  <a:schemeClr val="bg2"/>
                </a:solidFill>
                <a:latin typeface="Arial" pitchFamily="34" charset="0"/>
              </a:rPr>
              <a:t>Discovery</a:t>
            </a:r>
          </a:p>
        </p:txBody>
      </p:sp>
      <p:sp>
        <p:nvSpPr>
          <p:cNvPr id="43018" name="AutoShape 10"/>
          <p:cNvSpPr>
            <a:spLocks noChangeArrowheads="1"/>
          </p:cNvSpPr>
          <p:nvPr/>
        </p:nvSpPr>
        <p:spPr bwMode="auto">
          <a:xfrm>
            <a:off x="1814446" y="2556867"/>
            <a:ext cx="2286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9" name="AutoShape 11"/>
          <p:cNvSpPr>
            <a:spLocks noChangeArrowheads="1"/>
          </p:cNvSpPr>
          <p:nvPr/>
        </p:nvSpPr>
        <p:spPr bwMode="auto">
          <a:xfrm>
            <a:off x="1814446" y="3528417"/>
            <a:ext cx="2286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0" name="AutoShape 12"/>
          <p:cNvSpPr>
            <a:spLocks noChangeArrowheads="1"/>
          </p:cNvSpPr>
          <p:nvPr/>
        </p:nvSpPr>
        <p:spPr bwMode="auto">
          <a:xfrm>
            <a:off x="1814446" y="4499967"/>
            <a:ext cx="2286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39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79646"/>
                </a:solidFill>
              </a:rPr>
              <a:t>Wicked Problems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rgbClr val="EEECE1"/>
                </a:solidFill>
              </a:rPr>
              <a:t>Ill-defined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EEECE1"/>
                </a:solidFill>
              </a:rPr>
              <a:t>Complex, interrelated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EEECE1"/>
                </a:solidFill>
              </a:rPr>
              <a:t>Multiple stakeholders, differing perspectives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EEECE1"/>
                </a:solidFill>
              </a:rPr>
              <a:t>Example: </a:t>
            </a:r>
            <a:r>
              <a:rPr lang="en-US" i="1" dirty="0" smtClean="0">
                <a:solidFill>
                  <a:srgbClr val="DDF2FF"/>
                </a:solidFill>
              </a:rPr>
              <a:t>Air pollution</a:t>
            </a:r>
          </a:p>
          <a:p>
            <a:pPr marL="457200" lvl="1" indent="0">
              <a:buNone/>
            </a:pPr>
            <a:endParaRPr lang="en-US" dirty="0" smtClean="0">
              <a:solidFill>
                <a:srgbClr val="EEECE1"/>
              </a:solidFill>
            </a:endParaRPr>
          </a:p>
          <a:p>
            <a:pPr marL="0" indent="0">
              <a:buNone/>
            </a:pPr>
            <a:r>
              <a:rPr lang="en-US" sz="3600" b="1" dirty="0" smtClean="0">
                <a:solidFill>
                  <a:srgbClr val="EEECE1"/>
                </a:solidFill>
              </a:rPr>
              <a:t>No stopping rule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EEECE1"/>
                </a:solidFill>
              </a:rPr>
              <a:t>Problems are managed, not solved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EEECE1"/>
                </a:solidFill>
              </a:rPr>
              <a:t>Examples: </a:t>
            </a:r>
            <a:r>
              <a:rPr lang="en-US" i="1" dirty="0">
                <a:solidFill>
                  <a:srgbClr val="DDF2FF"/>
                </a:solidFill>
              </a:rPr>
              <a:t>Aging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F3F99-1E68-4047-B307-0AAED4DA592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34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aseline="0" dirty="0" smtClean="0">
                <a:solidFill>
                  <a:srgbClr val="F79646"/>
                </a:solidFill>
              </a:rPr>
              <a:t>Implications for Design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EEECE1"/>
                </a:solidFill>
              </a:rPr>
              <a:t>Solutions depend </a:t>
            </a:r>
            <a:r>
              <a:rPr lang="en-US" dirty="0">
                <a:solidFill>
                  <a:srgbClr val="EEECE1"/>
                </a:solidFill>
              </a:rPr>
              <a:t>on how the problem is </a:t>
            </a:r>
            <a:r>
              <a:rPr lang="en-US" dirty="0">
                <a:solidFill>
                  <a:srgbClr val="F7CA9C"/>
                </a:solidFill>
              </a:rPr>
              <a:t>F</a:t>
            </a:r>
            <a:r>
              <a:rPr lang="en-US" dirty="0" smtClean="0">
                <a:solidFill>
                  <a:srgbClr val="F7CA9C"/>
                </a:solidFill>
              </a:rPr>
              <a:t>ramed</a:t>
            </a:r>
            <a:r>
              <a:rPr lang="en-US" dirty="0" smtClean="0">
                <a:solidFill>
                  <a:srgbClr val="EEECE1"/>
                </a:solidFill>
              </a:rPr>
              <a:t>… </a:t>
            </a:r>
            <a:r>
              <a:rPr lang="en-US" dirty="0">
                <a:solidFill>
                  <a:srgbClr val="EEECE1"/>
                </a:solidFill>
              </a:rPr>
              <a:t>and vice-</a:t>
            </a:r>
            <a:r>
              <a:rPr lang="en-US" dirty="0" smtClean="0">
                <a:solidFill>
                  <a:srgbClr val="EEECE1"/>
                </a:solidFill>
              </a:rPr>
              <a:t>versa</a:t>
            </a:r>
          </a:p>
          <a:p>
            <a:pPr marL="0" indent="0">
              <a:buNone/>
            </a:pPr>
            <a:endParaRPr lang="en-US" dirty="0" smtClean="0">
              <a:solidFill>
                <a:srgbClr val="EEECE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7CA9C"/>
                </a:solidFill>
              </a:rPr>
              <a:t>Solutions are not optimal </a:t>
            </a:r>
            <a:r>
              <a:rPr lang="en-US" dirty="0" smtClean="0">
                <a:solidFill>
                  <a:srgbClr val="EEECE1"/>
                </a:solidFill>
              </a:rPr>
              <a:t/>
            </a:r>
            <a:br>
              <a:rPr lang="en-US" dirty="0" smtClean="0">
                <a:solidFill>
                  <a:srgbClr val="EEECE1"/>
                </a:solidFill>
              </a:rPr>
            </a:br>
            <a:r>
              <a:rPr lang="en-US" dirty="0" smtClean="0">
                <a:solidFill>
                  <a:srgbClr val="EEECE1"/>
                </a:solidFill>
              </a:rPr>
              <a:t>There’s no right or wrong… but there is better and worse</a:t>
            </a:r>
          </a:p>
          <a:p>
            <a:pPr marL="0" indent="0">
              <a:buNone/>
            </a:pPr>
            <a:endParaRPr lang="en-US" dirty="0" smtClean="0">
              <a:solidFill>
                <a:srgbClr val="F7CA9C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7CA9C"/>
                </a:solidFill>
              </a:rPr>
              <a:t>Every problem is unique</a:t>
            </a:r>
            <a:br>
              <a:rPr lang="en-US" dirty="0" smtClean="0">
                <a:solidFill>
                  <a:srgbClr val="F7CA9C"/>
                </a:solidFill>
              </a:rPr>
            </a:br>
            <a:r>
              <a:rPr lang="en-US" dirty="0" smtClean="0">
                <a:solidFill>
                  <a:srgbClr val="EEECE1"/>
                </a:solidFill>
              </a:rPr>
              <a:t>Creative approaches are required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F3F99-1E68-4047-B307-0AAED4DA592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45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solidFill>
                  <a:srgbClr val="EEECE1"/>
                </a:solidFill>
              </a:rPr>
              <a:t>Explore the problem</a:t>
            </a:r>
          </a:p>
          <a:p>
            <a:pPr marL="514350" indent="-514350">
              <a:buAutoNum type="arabicPeriod"/>
            </a:pPr>
            <a:endParaRPr lang="en-US" dirty="0" smtClean="0">
              <a:solidFill>
                <a:srgbClr val="EEECE1"/>
              </a:solidFill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EEECE1"/>
                </a:solidFill>
              </a:rPr>
              <a:t>Find a leverage point</a:t>
            </a:r>
          </a:p>
          <a:p>
            <a:pPr marL="514350" indent="-514350">
              <a:buAutoNum type="arabicPeriod"/>
            </a:pPr>
            <a:endParaRPr lang="en-US" dirty="0" smtClean="0">
              <a:solidFill>
                <a:srgbClr val="EEECE1"/>
              </a:solidFill>
            </a:endParaRPr>
          </a:p>
          <a:p>
            <a:pPr marL="514350" indent="-514350">
              <a:buAutoNum type="arabicPeriod"/>
            </a:pPr>
            <a:r>
              <a:rPr lang="en-US" baseline="0" dirty="0" smtClean="0">
                <a:solidFill>
                  <a:srgbClr val="EEECE1"/>
                </a:solidFill>
              </a:rPr>
              <a:t>Design</a:t>
            </a:r>
            <a:r>
              <a:rPr lang="en-US" dirty="0" smtClean="0">
                <a:solidFill>
                  <a:srgbClr val="EEECE1"/>
                </a:solidFill>
              </a:rPr>
              <a:t> an intervention</a:t>
            </a:r>
          </a:p>
          <a:p>
            <a:pPr marL="514350" indent="-514350">
              <a:buAutoNum type="arabicPeriod"/>
            </a:pPr>
            <a:endParaRPr lang="en-US" dirty="0" smtClean="0">
              <a:solidFill>
                <a:srgbClr val="EEECE1"/>
              </a:solidFill>
            </a:endParaRPr>
          </a:p>
          <a:p>
            <a:pPr marL="514350" indent="-514350">
              <a:buAutoNum type="arabicPeriod"/>
            </a:pPr>
            <a:r>
              <a:rPr lang="en-US" baseline="0" dirty="0" smtClean="0">
                <a:solidFill>
                  <a:srgbClr val="EEECE1"/>
                </a:solidFill>
              </a:rPr>
              <a:t>See</a:t>
            </a:r>
            <a:r>
              <a:rPr lang="en-US" dirty="0" smtClean="0">
                <a:solidFill>
                  <a:srgbClr val="EEECE1"/>
                </a:solidFill>
              </a:rPr>
              <a:t> what happens</a:t>
            </a:r>
          </a:p>
          <a:p>
            <a:pPr marL="514350" indent="-514350">
              <a:buAutoNum type="arabicPeriod"/>
            </a:pPr>
            <a:endParaRPr lang="en-US" dirty="0" smtClean="0">
              <a:solidFill>
                <a:srgbClr val="EEECE1"/>
              </a:solidFill>
            </a:endParaRPr>
          </a:p>
          <a:p>
            <a:pPr marL="514350" indent="-514350">
              <a:buAutoNum type="arabicPeriod"/>
            </a:pPr>
            <a:r>
              <a:rPr lang="en-US" baseline="0" dirty="0" smtClean="0">
                <a:solidFill>
                  <a:srgbClr val="EEECE1"/>
                </a:solidFill>
              </a:rPr>
              <a:t>Repeat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7241" y="-2323909"/>
            <a:ext cx="7843325" cy="10238590"/>
          </a:xfrm>
          <a:prstGeom prst="rect">
            <a:avLst/>
          </a:prstGeom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F3F99-1E68-4047-B307-0AAED4DA592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57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79646"/>
                </a:solidFill>
              </a:rPr>
              <a:t>Methods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b="1" dirty="0" smtClean="0"/>
              <a:t>Concept mapping</a:t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baseline="0" dirty="0" smtClean="0"/>
              <a:t>create a model</a:t>
            </a:r>
            <a:br>
              <a:rPr lang="en-US" baseline="0" dirty="0" smtClean="0"/>
            </a:br>
            <a:r>
              <a:rPr lang="en-US" baseline="0" dirty="0" smtClean="0"/>
              <a:t>find out what you already know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en-US" sz="3600" b="1" dirty="0" smtClean="0"/>
              <a:t>Ideation</a:t>
            </a: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baseline="0" dirty="0" smtClean="0"/>
              <a:t>explore a solution space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F3F99-1E68-4047-B307-0AAED4DA592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512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52402" y="148905"/>
            <a:ext cx="8862416" cy="1507226"/>
          </a:xfrm>
          <a:prstGeom prst="rect">
            <a:avLst/>
          </a:prstGeom>
          <a:solidFill>
            <a:srgbClr val="000000">
              <a:alpha val="78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689" y="49808"/>
            <a:ext cx="8664575" cy="1143000"/>
          </a:xfrm>
        </p:spPr>
        <p:txBody>
          <a:bodyPr/>
          <a:lstStyle/>
          <a:p>
            <a:pPr algn="l"/>
            <a:r>
              <a:rPr lang="en-US" dirty="0" smtClean="0"/>
              <a:t>Concept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322" y="1014950"/>
            <a:ext cx="8690104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>
                <a:solidFill>
                  <a:schemeClr val="tx1">
                    <a:lumMod val="95000"/>
                  </a:schemeClr>
                </a:solidFill>
              </a:rPr>
              <a:t>A technique for visualizing relationships between ideas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0" y="2029135"/>
            <a:ext cx="7266295" cy="4374367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1" name="Picture 10" descr="brainstorm2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2654" y="350989"/>
            <a:ext cx="861438" cy="568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95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Date Placeholder 8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100" smtClean="0">
                <a:solidFill>
                  <a:schemeClr val="accent6"/>
                </a:solidFill>
                <a:latin typeface="Helvetica"/>
                <a:cs typeface="Helvetica"/>
              </a:rPr>
              <a:t>Winter 2013</a:t>
            </a:r>
            <a:endParaRPr lang="en-US" sz="1100" dirty="0">
              <a:solidFill>
                <a:schemeClr val="accent6"/>
              </a:solidFill>
              <a:latin typeface="Helvetica"/>
              <a:cs typeface="Helvetic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accent6"/>
                </a:solidFill>
              </a:rPr>
              <a:t>CSE 440: User Interface Design, Prototyping, &amp; Evaluation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1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3F6E532-07A0-422E-BAD6-84A1A5FB1DF0}" type="slidenum">
              <a:rPr lang="en-US" sz="1100" smtClean="0">
                <a:solidFill>
                  <a:schemeClr val="accent6"/>
                </a:solidFill>
                <a:latin typeface="Helvetica"/>
                <a:cs typeface="Helvetica"/>
              </a:rPr>
              <a:pPr eaLnBrk="1" hangingPunct="1"/>
              <a:t>2</a:t>
            </a:fld>
            <a:endParaRPr lang="en-US" sz="1100" smtClean="0">
              <a:solidFill>
                <a:schemeClr val="accent6"/>
              </a:solidFill>
              <a:latin typeface="Helvetica"/>
              <a:cs typeface="Helvetica"/>
            </a:endParaRPr>
          </a:p>
        </p:txBody>
      </p:sp>
      <p:pic>
        <p:nvPicPr>
          <p:cNvPr id="410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44625"/>
            <a:ext cx="9258300" cy="4686300"/>
          </a:xfrm>
          <a:prstGeom prst="rect">
            <a:avLst/>
          </a:prstGeom>
          <a:noFill/>
          <a:ln>
            <a:noFill/>
          </a:ln>
          <a:effectLst>
            <a:outerShdw blurRad="28575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35" y="79925"/>
            <a:ext cx="8664575" cy="1143000"/>
          </a:xfrm>
        </p:spPr>
        <p:txBody>
          <a:bodyPr/>
          <a:lstStyle/>
          <a:p>
            <a:r>
              <a:rPr lang="en-US" dirty="0" smtClean="0">
                <a:latin typeface="Helvetica"/>
                <a:cs typeface="Helvetica"/>
              </a:rPr>
              <a:t>Hall of Fame or Shame?</a:t>
            </a:r>
            <a:endParaRPr lang="en-US" dirty="0">
              <a:latin typeface="Helvetica"/>
              <a:cs typeface="Helvetica"/>
            </a:endParaRPr>
          </a:p>
        </p:txBody>
      </p:sp>
      <p:pic>
        <p:nvPicPr>
          <p:cNvPr id="10" name="Picture 9" descr="hallof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4594" y="243804"/>
            <a:ext cx="813836" cy="829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03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Concept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700" y="1270147"/>
            <a:ext cx="8472188" cy="5162883"/>
          </a:xfrm>
        </p:spPr>
        <p:txBody>
          <a:bodyPr>
            <a:noAutofit/>
          </a:bodyPr>
          <a:lstStyle/>
          <a:p>
            <a:pPr rtl="0" eaLnBrk="1" latinLnBrk="0" hangingPunct="1">
              <a:buNone/>
            </a:pPr>
            <a:r>
              <a:rPr lang="en-US" sz="2300" kern="1200" dirty="0" smtClean="0">
                <a:solidFill>
                  <a:srgbClr val="EEECE1"/>
                </a:solidFill>
                <a:latin typeface="+mn-lt"/>
                <a:ea typeface="+mn-ea"/>
                <a:cs typeface="+mn-cs"/>
              </a:rPr>
              <a:t>Process</a:t>
            </a:r>
            <a:endParaRPr lang="en-US" sz="2300" dirty="0" smtClean="0">
              <a:solidFill>
                <a:srgbClr val="EEECE1"/>
              </a:solidFill>
            </a:endParaRPr>
          </a:p>
          <a:p>
            <a:pPr marL="514350" indent="-514350" rtl="0" eaLnBrk="1" latinLnBrk="0" hangingPunct="1">
              <a:buFont typeface="+mj-lt"/>
              <a:buAutoNum type="arabicPeriod"/>
            </a:pPr>
            <a:r>
              <a:rPr lang="en-US" sz="2300" kern="1200" dirty="0" smtClean="0">
                <a:solidFill>
                  <a:srgbClr val="EEECE1"/>
                </a:solidFill>
                <a:latin typeface="+mn-lt"/>
                <a:ea typeface="+mn-ea"/>
                <a:cs typeface="+mn-cs"/>
              </a:rPr>
              <a:t>List 10-20</a:t>
            </a:r>
            <a:r>
              <a:rPr lang="en-US" sz="2300" kern="1200" baseline="0" dirty="0" smtClean="0">
                <a:solidFill>
                  <a:srgbClr val="EEECE1"/>
                </a:solidFill>
                <a:latin typeface="+mn-lt"/>
                <a:ea typeface="+mn-ea"/>
                <a:cs typeface="+mn-cs"/>
              </a:rPr>
              <a:t> words associated with the topic</a:t>
            </a:r>
            <a:endParaRPr lang="en-US" sz="2300" dirty="0" smtClean="0">
              <a:solidFill>
                <a:srgbClr val="EEECE1"/>
              </a:solidFill>
            </a:endParaRPr>
          </a:p>
          <a:p>
            <a:pPr marL="514350" indent="-514350" rtl="0" eaLnBrk="1" latinLnBrk="0" hangingPunct="1">
              <a:buFont typeface="+mj-lt"/>
              <a:buAutoNum type="arabicPeriod"/>
            </a:pPr>
            <a:r>
              <a:rPr lang="en-US" sz="2300" kern="1200" baseline="0" dirty="0" smtClean="0">
                <a:solidFill>
                  <a:srgbClr val="EEECE1"/>
                </a:solidFill>
                <a:latin typeface="+mn-lt"/>
                <a:ea typeface="+mn-ea"/>
                <a:cs typeface="+mn-cs"/>
              </a:rPr>
              <a:t>Group them into named categories</a:t>
            </a:r>
            <a:endParaRPr lang="en-US" sz="2300" dirty="0" smtClean="0">
              <a:solidFill>
                <a:srgbClr val="EEECE1"/>
              </a:solidFill>
            </a:endParaRPr>
          </a:p>
          <a:p>
            <a:pPr marL="514350" indent="-514350" rtl="0" eaLnBrk="1" latinLnBrk="0" hangingPunct="1">
              <a:buFont typeface="+mj-lt"/>
              <a:buAutoNum type="arabicPeriod"/>
            </a:pPr>
            <a:r>
              <a:rPr lang="en-US" sz="2300" kern="1200" baseline="0" dirty="0" smtClean="0">
                <a:solidFill>
                  <a:srgbClr val="EEECE1"/>
                </a:solidFill>
                <a:latin typeface="+mn-lt"/>
                <a:ea typeface="+mn-ea"/>
                <a:cs typeface="+mn-cs"/>
              </a:rPr>
              <a:t>Start diagramming</a:t>
            </a:r>
            <a:endParaRPr lang="en-US" sz="2300" dirty="0" smtClean="0">
              <a:solidFill>
                <a:srgbClr val="EEECE1"/>
              </a:solidFill>
            </a:endParaRPr>
          </a:p>
          <a:p>
            <a:pPr marL="514350" indent="-514350" rtl="0" eaLnBrk="1" latinLnBrk="0" hangingPunct="1">
              <a:buFont typeface="+mj-lt"/>
              <a:buAutoNum type="arabicPeriod"/>
            </a:pPr>
            <a:r>
              <a:rPr lang="en-US" sz="2300" kern="1200" baseline="0" dirty="0" smtClean="0">
                <a:solidFill>
                  <a:srgbClr val="EEECE1"/>
                </a:solidFill>
                <a:latin typeface="+mn-lt"/>
                <a:ea typeface="+mn-ea"/>
                <a:cs typeface="+mn-cs"/>
              </a:rPr>
              <a:t>Add categories + examples</a:t>
            </a:r>
            <a:endParaRPr lang="en-US" sz="2300" dirty="0" smtClean="0">
              <a:solidFill>
                <a:srgbClr val="EEECE1"/>
              </a:solidFill>
            </a:endParaRPr>
          </a:p>
          <a:p>
            <a:pPr marL="514350" indent="-514350" rtl="0" eaLnBrk="1" latinLnBrk="0" hangingPunct="1">
              <a:buFont typeface="+mj-lt"/>
              <a:buAutoNum type="arabicPeriod"/>
            </a:pPr>
            <a:r>
              <a:rPr lang="en-US" sz="2300" kern="1200" baseline="0" dirty="0" smtClean="0">
                <a:solidFill>
                  <a:srgbClr val="EEECE1"/>
                </a:solidFill>
                <a:latin typeface="+mn-lt"/>
                <a:ea typeface="+mn-ea"/>
                <a:cs typeface="+mn-cs"/>
              </a:rPr>
              <a:t>Label the relationships</a:t>
            </a:r>
            <a:endParaRPr lang="en-US" sz="2300" dirty="0" smtClean="0">
              <a:solidFill>
                <a:srgbClr val="EEECE1"/>
              </a:solidFill>
            </a:endParaRPr>
          </a:p>
          <a:p>
            <a:pPr marL="514350" indent="-514350" rtl="0" eaLnBrk="1" latinLnBrk="0" hangingPunct="1">
              <a:buFont typeface="+mj-lt"/>
              <a:buAutoNum type="arabicPeriod"/>
            </a:pPr>
            <a:r>
              <a:rPr lang="en-US" sz="2300" kern="1200" baseline="0" dirty="0" smtClean="0">
                <a:solidFill>
                  <a:srgbClr val="EEECE1"/>
                </a:solidFill>
                <a:latin typeface="+mn-lt"/>
                <a:ea typeface="+mn-ea"/>
                <a:cs typeface="+mn-cs"/>
              </a:rPr>
              <a:t>Keep going until you lose momentum (and/or run out of time)</a:t>
            </a:r>
            <a:endParaRPr lang="en-US" sz="2300" dirty="0" smtClean="0">
              <a:solidFill>
                <a:srgbClr val="EEECE1"/>
              </a:solidFill>
            </a:endParaRPr>
          </a:p>
          <a:p>
            <a:pPr marL="514350" indent="-514350" rtl="0" eaLnBrk="1" latinLnBrk="0" hangingPunct="1">
              <a:buFont typeface="+mj-lt"/>
              <a:buAutoNum type="arabicPeriod"/>
            </a:pPr>
            <a:r>
              <a:rPr lang="en-US" sz="2300" kern="1200" baseline="0" dirty="0" smtClean="0">
                <a:solidFill>
                  <a:srgbClr val="EEECE1"/>
                </a:solidFill>
                <a:latin typeface="+mn-lt"/>
                <a:ea typeface="+mn-ea"/>
                <a:cs typeface="+mn-cs"/>
              </a:rPr>
              <a:t>Highlight areas for further investigation</a:t>
            </a:r>
          </a:p>
          <a:p>
            <a:pPr marL="514350" indent="-514350" rtl="0" eaLnBrk="1" latinLnBrk="0" hangingPunct="1">
              <a:buFont typeface="+mj-lt"/>
              <a:buAutoNum type="arabicPeriod"/>
            </a:pPr>
            <a:endParaRPr lang="en-US" sz="2300" dirty="0" smtClean="0">
              <a:solidFill>
                <a:srgbClr val="EEECE1"/>
              </a:solidFill>
            </a:endParaRPr>
          </a:p>
          <a:p>
            <a:pPr rtl="0" eaLnBrk="1" latinLnBrk="0" hangingPunct="1">
              <a:buNone/>
            </a:pPr>
            <a:r>
              <a:rPr lang="en-US" sz="2300" kern="1200" baseline="0" dirty="0" smtClean="0">
                <a:solidFill>
                  <a:srgbClr val="EEECE1"/>
                </a:solidFill>
                <a:latin typeface="+mn-lt"/>
                <a:ea typeface="+mn-ea"/>
                <a:cs typeface="+mn-cs"/>
              </a:rPr>
              <a:t>Outcomes</a:t>
            </a:r>
            <a:endParaRPr lang="en-US" sz="2300" dirty="0" smtClean="0">
              <a:solidFill>
                <a:srgbClr val="EEECE1"/>
              </a:solidFill>
            </a:endParaRPr>
          </a:p>
          <a:p>
            <a:pPr marL="514350" indent="-514350" rtl="0" eaLnBrk="1" latinLnBrk="0" hangingPunct="1">
              <a:buFont typeface="+mj-lt"/>
              <a:buAutoNum type="arabicPeriod"/>
            </a:pPr>
            <a:r>
              <a:rPr lang="en-US" sz="2300" kern="1200" baseline="0" dirty="0" smtClean="0">
                <a:solidFill>
                  <a:srgbClr val="EEECE1"/>
                </a:solidFill>
                <a:latin typeface="+mn-lt"/>
                <a:ea typeface="+mn-ea"/>
                <a:cs typeface="+mn-cs"/>
              </a:rPr>
              <a:t>A model</a:t>
            </a:r>
            <a:r>
              <a:rPr lang="en-US" sz="2300" dirty="0" smtClean="0">
                <a:solidFill>
                  <a:srgbClr val="EEECE1"/>
                </a:solidFill>
              </a:rPr>
              <a:t> (</a:t>
            </a:r>
            <a:r>
              <a:rPr lang="en-US" sz="2300" dirty="0">
                <a:solidFill>
                  <a:srgbClr val="EEECE1"/>
                </a:solidFill>
              </a:rPr>
              <a:t>n</a:t>
            </a:r>
            <a:r>
              <a:rPr lang="en-US" sz="2300" kern="1200" baseline="0" dirty="0" smtClean="0">
                <a:solidFill>
                  <a:srgbClr val="EEECE1"/>
                </a:solidFill>
                <a:latin typeface="+mn-lt"/>
                <a:ea typeface="+mn-ea"/>
                <a:cs typeface="+mn-cs"/>
              </a:rPr>
              <a:t>ot definitive!)</a:t>
            </a:r>
            <a:endParaRPr lang="en-US" sz="2300" dirty="0" smtClean="0">
              <a:solidFill>
                <a:srgbClr val="EEECE1"/>
              </a:solidFill>
            </a:endParaRPr>
          </a:p>
          <a:p>
            <a:pPr marL="514350" indent="-514350" rtl="0" eaLnBrk="1" latinLnBrk="0" hangingPunct="1">
              <a:buFont typeface="+mj-lt"/>
              <a:buAutoNum type="arabicPeriod"/>
            </a:pPr>
            <a:r>
              <a:rPr lang="en-US" sz="2300" kern="1200" baseline="0" dirty="0" smtClean="0">
                <a:solidFill>
                  <a:srgbClr val="EEECE1"/>
                </a:solidFill>
                <a:latin typeface="+mn-lt"/>
                <a:ea typeface="+mn-ea"/>
                <a:cs typeface="+mn-cs"/>
              </a:rPr>
              <a:t>A few design directions</a:t>
            </a:r>
            <a:endParaRPr lang="en-US" sz="2300" dirty="0" smtClean="0">
              <a:solidFill>
                <a:srgbClr val="EEECE1"/>
              </a:solidFill>
            </a:endParaRPr>
          </a:p>
          <a:p>
            <a:endParaRPr lang="en-US" sz="2300" dirty="0">
              <a:solidFill>
                <a:srgbClr val="EEECE1"/>
              </a:solidFill>
            </a:endParaRPr>
          </a:p>
        </p:txBody>
      </p:sp>
      <p:pic>
        <p:nvPicPr>
          <p:cNvPr id="5" name="Picture 4" descr="thingy.png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45571">
            <a:off x="4776033" y="4156130"/>
            <a:ext cx="6576447" cy="5212338"/>
          </a:xfrm>
          <a:prstGeom prst="rect">
            <a:avLst/>
          </a:prstGeom>
        </p:spPr>
      </p:pic>
      <p:pic>
        <p:nvPicPr>
          <p:cNvPr id="10" name="Picture 9" descr="brainstorm2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2654" y="351365"/>
            <a:ext cx="861438" cy="56813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F3F99-1E68-4047-B307-0AAED4DA592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96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7" name="Picture 6" descr="conceptmap_transportEx001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918" y="1057699"/>
            <a:ext cx="7565784" cy="982682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152402" y="5914232"/>
            <a:ext cx="8862416" cy="809249"/>
          </a:xfrm>
          <a:prstGeom prst="rect">
            <a:avLst/>
          </a:prstGeom>
          <a:solidFill>
            <a:srgbClr val="000000">
              <a:alpha val="78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1283" y="5715000"/>
            <a:ext cx="8664575" cy="11430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rgbClr val="F79646"/>
                </a:solidFill>
              </a:rPr>
              <a:t>Step 1: List associated words</a:t>
            </a:r>
            <a:endParaRPr lang="en-US" sz="2800" dirty="0">
              <a:solidFill>
                <a:srgbClr val="F79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26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6" name="Picture 5" descr="conceptmap_transportEx001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773" y="1070883"/>
            <a:ext cx="7516524" cy="976283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152402" y="5914232"/>
            <a:ext cx="8862416" cy="809249"/>
          </a:xfrm>
          <a:prstGeom prst="rect">
            <a:avLst/>
          </a:prstGeom>
          <a:solidFill>
            <a:srgbClr val="000000">
              <a:alpha val="78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1283" y="5715000"/>
            <a:ext cx="8664575" cy="11430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rgbClr val="F79646"/>
                </a:solidFill>
              </a:rPr>
              <a:t>Step 2: Group </a:t>
            </a:r>
            <a:r>
              <a:rPr lang="en-US" sz="2800" dirty="0" smtClean="0"/>
              <a:t>into </a:t>
            </a:r>
            <a:r>
              <a:rPr lang="en-US" sz="2800" dirty="0" smtClean="0">
                <a:solidFill>
                  <a:srgbClr val="F79646"/>
                </a:solidFill>
              </a:rPr>
              <a:t>Categories</a:t>
            </a:r>
            <a:endParaRPr lang="en-US" sz="2800" dirty="0">
              <a:solidFill>
                <a:srgbClr val="F79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3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nceptmap_transportEx002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132159" y="-1131475"/>
            <a:ext cx="7576754" cy="9841069"/>
          </a:xfrm>
          <a:prstGeom prst="rect">
            <a:avLst/>
          </a:prstGeom>
        </p:spPr>
      </p:pic>
      <p:pic>
        <p:nvPicPr>
          <p:cNvPr id="8" name="Picture 7" descr="conceptmap_transportEx001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132159" y="-1132159"/>
            <a:ext cx="7576754" cy="9841069"/>
          </a:xfrm>
          <a:prstGeom prst="rect">
            <a:avLst/>
          </a:prstGeom>
        </p:spPr>
      </p:pic>
      <p:pic>
        <p:nvPicPr>
          <p:cNvPr id="9" name="Picture 8" descr="conceptmap_transportEx001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132158" y="-1131475"/>
            <a:ext cx="7576754" cy="9841069"/>
          </a:xfrm>
          <a:prstGeom prst="rect">
            <a:avLst/>
          </a:prstGeom>
        </p:spPr>
      </p:pic>
      <p:pic>
        <p:nvPicPr>
          <p:cNvPr id="10" name="Picture 9" descr="conceptmap_transportEx001.pd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132158" y="-1132159"/>
            <a:ext cx="7576754" cy="9841069"/>
          </a:xfrm>
          <a:prstGeom prst="rect">
            <a:avLst/>
          </a:prstGeom>
        </p:spPr>
      </p:pic>
      <p:pic>
        <p:nvPicPr>
          <p:cNvPr id="11" name="Picture 10" descr="conceptmap_transportEx001.pd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135143" y="-1132157"/>
            <a:ext cx="7576753" cy="984106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152402" y="5914232"/>
            <a:ext cx="8862416" cy="809249"/>
          </a:xfrm>
          <a:prstGeom prst="rect">
            <a:avLst/>
          </a:prstGeom>
          <a:solidFill>
            <a:srgbClr val="000000">
              <a:alpha val="78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Title 3"/>
          <p:cNvSpPr txBox="1">
            <a:spLocks/>
          </p:cNvSpPr>
          <p:nvPr/>
        </p:nvSpPr>
        <p:spPr bwMode="auto">
          <a:xfrm>
            <a:off x="311283" y="5715000"/>
            <a:ext cx="86645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700" b="0" i="0">
                <a:solidFill>
                  <a:srgbClr val="F79646"/>
                </a:solidFill>
                <a:latin typeface="Helvetica"/>
                <a:ea typeface="ＭＳ Ｐゴシック" charset="0"/>
                <a:cs typeface="Helvetica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9pPr>
          </a:lstStyle>
          <a:p>
            <a:r>
              <a:rPr lang="en-US" sz="2800" dirty="0" smtClean="0"/>
              <a:t>Step 3: Start Diagramming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onceptmap_transportEx001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132158" y="-1132159"/>
            <a:ext cx="7576754" cy="984106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152402" y="5914232"/>
            <a:ext cx="8862416" cy="809249"/>
          </a:xfrm>
          <a:prstGeom prst="rect">
            <a:avLst/>
          </a:prstGeom>
          <a:solidFill>
            <a:srgbClr val="000000">
              <a:alpha val="78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itle 3"/>
          <p:cNvSpPr txBox="1">
            <a:spLocks/>
          </p:cNvSpPr>
          <p:nvPr/>
        </p:nvSpPr>
        <p:spPr bwMode="auto">
          <a:xfrm>
            <a:off x="311283" y="5715000"/>
            <a:ext cx="86645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700" b="0" i="0">
                <a:solidFill>
                  <a:srgbClr val="F79646"/>
                </a:solidFill>
                <a:latin typeface="Helvetica"/>
                <a:ea typeface="ＭＳ Ｐゴシック" charset="0"/>
                <a:cs typeface="Helvetica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9pPr>
          </a:lstStyle>
          <a:p>
            <a:r>
              <a:rPr lang="en-US" sz="2800" dirty="0" smtClean="0"/>
              <a:t>Step 4: Add Categories + Examples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2335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ceptmap_transportEx001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132158" y="-1131475"/>
            <a:ext cx="7576754" cy="984106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152402" y="5914232"/>
            <a:ext cx="8862416" cy="809249"/>
          </a:xfrm>
          <a:prstGeom prst="rect">
            <a:avLst/>
          </a:prstGeom>
          <a:solidFill>
            <a:srgbClr val="000000">
              <a:alpha val="78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itle 3"/>
          <p:cNvSpPr txBox="1">
            <a:spLocks/>
          </p:cNvSpPr>
          <p:nvPr/>
        </p:nvSpPr>
        <p:spPr bwMode="auto">
          <a:xfrm>
            <a:off x="311283" y="5715000"/>
            <a:ext cx="86645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700" b="0" i="0">
                <a:solidFill>
                  <a:srgbClr val="F79646"/>
                </a:solidFill>
                <a:latin typeface="Helvetica"/>
                <a:ea typeface="ＭＳ Ｐゴシック" charset="0"/>
                <a:cs typeface="Helvetica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9pPr>
          </a:lstStyle>
          <a:p>
            <a:r>
              <a:rPr lang="en-US" sz="2800" dirty="0" smtClean="0"/>
              <a:t>Step 2: Keep Going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2394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nceptmap_transportEx001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132159" y="-1132159"/>
            <a:ext cx="7576754" cy="984106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152402" y="5914232"/>
            <a:ext cx="8862416" cy="809249"/>
          </a:xfrm>
          <a:prstGeom prst="rect">
            <a:avLst/>
          </a:prstGeom>
          <a:solidFill>
            <a:srgbClr val="000000">
              <a:alpha val="78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itle 3"/>
          <p:cNvSpPr txBox="1">
            <a:spLocks/>
          </p:cNvSpPr>
          <p:nvPr/>
        </p:nvSpPr>
        <p:spPr bwMode="auto">
          <a:xfrm>
            <a:off x="311283" y="5715000"/>
            <a:ext cx="86645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700" b="0" i="0">
                <a:solidFill>
                  <a:srgbClr val="F79646"/>
                </a:solidFill>
                <a:latin typeface="Helvetica"/>
                <a:ea typeface="ＭＳ Ｐゴシック" charset="0"/>
                <a:cs typeface="Helvetica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9pPr>
          </a:lstStyle>
          <a:p>
            <a:r>
              <a:rPr lang="en-US" sz="2800" dirty="0" smtClean="0"/>
              <a:t>Step 2: And going…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0969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nceptmap_transportEx002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132159" y="-1131475"/>
            <a:ext cx="7576754" cy="984106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auto">
          <a:xfrm>
            <a:off x="152402" y="5914232"/>
            <a:ext cx="8862416" cy="809249"/>
          </a:xfrm>
          <a:prstGeom prst="rect">
            <a:avLst/>
          </a:prstGeom>
          <a:solidFill>
            <a:srgbClr val="000000">
              <a:alpha val="78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Title 3"/>
          <p:cNvSpPr txBox="1">
            <a:spLocks/>
          </p:cNvSpPr>
          <p:nvPr/>
        </p:nvSpPr>
        <p:spPr bwMode="auto">
          <a:xfrm>
            <a:off x="311283" y="5715000"/>
            <a:ext cx="86645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700" b="0" i="0">
                <a:solidFill>
                  <a:srgbClr val="F79646"/>
                </a:solidFill>
                <a:latin typeface="Helvetica"/>
                <a:ea typeface="ＭＳ Ｐゴシック" charset="0"/>
                <a:cs typeface="Helvetica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9pPr>
          </a:lstStyle>
          <a:p>
            <a:r>
              <a:rPr lang="en-US" sz="2800" dirty="0" smtClean="0"/>
              <a:t>Step 2: Highlight Areas for further Investigation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199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6" name="Picture 5" descr="conceptmap_transportEx002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823" y="991559"/>
            <a:ext cx="7814812" cy="1015027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152402" y="5914232"/>
            <a:ext cx="8862416" cy="809249"/>
          </a:xfrm>
          <a:prstGeom prst="rect">
            <a:avLst/>
          </a:prstGeom>
          <a:solidFill>
            <a:srgbClr val="000000">
              <a:alpha val="78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 bwMode="auto">
          <a:xfrm>
            <a:off x="311283" y="5715000"/>
            <a:ext cx="86645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700" b="0" i="0">
                <a:solidFill>
                  <a:srgbClr val="F79646"/>
                </a:solidFill>
                <a:latin typeface="Helvetica"/>
                <a:ea typeface="ＭＳ Ｐゴシック" charset="0"/>
                <a:cs typeface="Helvetica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9pPr>
          </a:lstStyle>
          <a:p>
            <a:r>
              <a:rPr lang="en-US" sz="2800" dirty="0" smtClean="0"/>
              <a:t>Step 8: Edit and Prioritize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64076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Next step:</a:t>
            </a:r>
            <a:r>
              <a:rPr lang="en-US" baseline="0" dirty="0" smtClean="0"/>
              <a:t> Research +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How big a problem is it? (market)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Whose problem is it? (stakeholders)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baseline="0" dirty="0" smtClean="0"/>
              <a:t>What’s already out</a:t>
            </a:r>
            <a:r>
              <a:rPr lang="en-US" sz="2800" dirty="0" smtClean="0"/>
              <a:t> there</a:t>
            </a:r>
            <a:r>
              <a:rPr lang="en-US" sz="2800" baseline="0" dirty="0" smtClean="0"/>
              <a:t>? (competition)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How are</a:t>
            </a:r>
            <a:r>
              <a:rPr lang="en-US" sz="28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things done currently? (status quo)</a:t>
            </a:r>
          </a:p>
          <a:p>
            <a:pPr marL="0" indent="0">
              <a:buNone/>
            </a:pPr>
            <a:endParaRPr lang="en-US" sz="2800" baseline="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How can they be improved? (innovation)</a:t>
            </a:r>
            <a:endParaRPr lang="en-US" sz="2800" baseline="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3903" y="2576009"/>
            <a:ext cx="655504" cy="4195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7840" y="1533958"/>
            <a:ext cx="527630" cy="5276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8135" y="3509953"/>
            <a:ext cx="607040" cy="6070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4188" y="5478929"/>
            <a:ext cx="674934" cy="6817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9808" y="4556702"/>
            <a:ext cx="743694" cy="532328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F3F99-1E68-4047-B307-0AAED4DA5926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59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5051006" y="1628011"/>
            <a:ext cx="4408681" cy="4706122"/>
          </a:xfrm>
        </p:spPr>
        <p:txBody>
          <a:bodyPr/>
          <a:lstStyle/>
          <a:p>
            <a:pPr eaLnBrk="1" hangingPunct="1"/>
            <a:r>
              <a:rPr lang="en-US" sz="2800" dirty="0" smtClean="0"/>
              <a:t>Good</a:t>
            </a:r>
          </a:p>
          <a:p>
            <a:pPr lvl="1"/>
            <a:r>
              <a:rPr lang="en-US" sz="2400" dirty="0"/>
              <a:t>f</a:t>
            </a:r>
            <a:r>
              <a:rPr lang="en-US" sz="2400" dirty="0" smtClean="0"/>
              <a:t>lexible sort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cons change if save</a:t>
            </a:r>
            <a:br>
              <a:rPr lang="en-US" sz="2400" dirty="0" smtClean="0"/>
            </a:br>
            <a:r>
              <a:rPr lang="en-US" sz="2400" dirty="0" smtClean="0"/>
              <a:t>a house</a:t>
            </a:r>
          </a:p>
          <a:p>
            <a:pPr lvl="1"/>
            <a:r>
              <a:rPr lang="en-US" sz="2400" dirty="0"/>
              <a:t>u</a:t>
            </a:r>
            <a:r>
              <a:rPr lang="en-US" sz="2400" dirty="0" smtClean="0"/>
              <a:t>nderstands “neighborhoods”</a:t>
            </a:r>
          </a:p>
          <a:p>
            <a:pPr eaLnBrk="1" hangingPunct="1"/>
            <a:r>
              <a:rPr lang="en-US" sz="2800" dirty="0" smtClean="0"/>
              <a:t>Bad</a:t>
            </a:r>
          </a:p>
          <a:p>
            <a:pPr lvl="1"/>
            <a:r>
              <a:rPr lang="en-US" sz="2400" dirty="0"/>
              <a:t>n</a:t>
            </a:r>
            <a:r>
              <a:rPr lang="en-US" sz="2400" dirty="0" smtClean="0"/>
              <a:t>o map legend?</a:t>
            </a:r>
          </a:p>
          <a:p>
            <a:pPr lvl="1"/>
            <a:r>
              <a:rPr lang="en-US" sz="2400" dirty="0" smtClean="0"/>
              <a:t>cluttered map</a:t>
            </a:r>
          </a:p>
          <a:p>
            <a:pPr lvl="1"/>
            <a:r>
              <a:rPr lang="en-US" sz="2400" dirty="0"/>
              <a:t>s</a:t>
            </a:r>
            <a:r>
              <a:rPr lang="en-US" sz="2400" dirty="0" smtClean="0"/>
              <a:t>imilar icons</a:t>
            </a:r>
          </a:p>
        </p:txBody>
      </p:sp>
      <p:sp>
        <p:nvSpPr>
          <p:cNvPr id="5125" name="Date Placeholder 8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100" smtClean="0">
                <a:solidFill>
                  <a:srgbClr val="8E8E8E"/>
                </a:solidFill>
                <a:latin typeface="Helvetica"/>
              </a:rPr>
              <a:t>Winter 2013</a:t>
            </a:r>
            <a:endParaRPr lang="en-US" sz="1100" dirty="0">
              <a:solidFill>
                <a:srgbClr val="8E8E8E"/>
              </a:solidFill>
              <a:latin typeface="Helvetic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8E8E8E"/>
                </a:solidFill>
              </a:rPr>
              <a:t>CSE 440: User Interface Design, Prototyping, &amp; Evaluation</a:t>
            </a:r>
            <a:endParaRPr lang="en-US" dirty="0">
              <a:solidFill>
                <a:srgbClr val="8E8E8E"/>
              </a:solidFill>
            </a:endParaRPr>
          </a:p>
        </p:txBody>
      </p:sp>
      <p:sp>
        <p:nvSpPr>
          <p:cNvPr id="512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5D1B525-9394-446B-B553-DE5C49480CD6}" type="slidenum">
              <a:rPr lang="en-US" sz="1100" smtClean="0">
                <a:solidFill>
                  <a:srgbClr val="8E8E8E"/>
                </a:solidFill>
                <a:latin typeface="Helvetica"/>
              </a:rPr>
              <a:pPr eaLnBrk="1" hangingPunct="1"/>
              <a:t>3</a:t>
            </a:fld>
            <a:endParaRPr lang="en-US" sz="1100" dirty="0" smtClean="0">
              <a:solidFill>
                <a:srgbClr val="8E8E8E"/>
              </a:solidFill>
              <a:latin typeface="Helvetica"/>
            </a:endParaRPr>
          </a:p>
        </p:txBody>
      </p:sp>
      <p:pic>
        <p:nvPicPr>
          <p:cNvPr id="51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978" y="2154270"/>
            <a:ext cx="4585448" cy="3143923"/>
          </a:xfrm>
          <a:prstGeom prst="rect">
            <a:avLst/>
          </a:prstGeom>
          <a:noFill/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06435" y="79925"/>
            <a:ext cx="654536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700" b="0" i="0">
                <a:solidFill>
                  <a:schemeClr val="tx1"/>
                </a:solidFill>
                <a:latin typeface="Helvetica Light"/>
                <a:ea typeface="ＭＳ Ｐゴシック" charset="0"/>
                <a:cs typeface="Helvetica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9pPr>
          </a:lstStyle>
          <a:p>
            <a:r>
              <a:rPr lang="en-US" dirty="0" smtClean="0">
                <a:solidFill>
                  <a:schemeClr val="accent1"/>
                </a:solidFill>
                <a:latin typeface="Helvetica"/>
                <a:cs typeface="Helvetica"/>
              </a:rPr>
              <a:t>Hall of Fame!</a:t>
            </a:r>
            <a:endParaRPr lang="en-US" dirty="0">
              <a:solidFill>
                <a:schemeClr val="accent1"/>
              </a:solidFill>
              <a:latin typeface="Helvetica"/>
              <a:cs typeface="Helvetica"/>
            </a:endParaRPr>
          </a:p>
        </p:txBody>
      </p:sp>
      <p:pic>
        <p:nvPicPr>
          <p:cNvPr id="2" name="Picture 1" descr="fam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0082" y="253672"/>
            <a:ext cx="802907" cy="826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05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Next Time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1492"/>
            <a:ext cx="8178800" cy="4692650"/>
          </a:xfrm>
        </p:spPr>
        <p:txBody>
          <a:bodyPr/>
          <a:lstStyle/>
          <a:p>
            <a:pPr eaLnBrk="1" hangingPunct="1"/>
            <a:r>
              <a:rPr lang="en-US" dirty="0" smtClean="0"/>
              <a:t>Gestalt Principles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Remember to fill out and submit your project choices!!!!!!!! </a:t>
            </a:r>
            <a:endParaRPr lang="en-US" dirty="0"/>
          </a:p>
          <a:p>
            <a:pPr eaLnBrk="1" hangingPunct="1"/>
            <a:endParaRPr lang="en-US" dirty="0" smtClean="0"/>
          </a:p>
          <a:p>
            <a:pPr marL="457200" lvl="1" indent="0" eaLnBrk="1" hangingPunct="1">
              <a:buNone/>
            </a:pPr>
            <a:endParaRPr lang="en-US" dirty="0" smtClean="0"/>
          </a:p>
        </p:txBody>
      </p:sp>
      <p:sp>
        <p:nvSpPr>
          <p:cNvPr id="40962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100" smtClean="0">
                <a:solidFill>
                  <a:schemeClr val="tx1">
                    <a:lumMod val="50000"/>
                  </a:schemeClr>
                </a:solidFill>
                <a:latin typeface="Helvetica"/>
              </a:rPr>
              <a:t>Winter 2013</a:t>
            </a:r>
            <a:endParaRPr lang="en-US" sz="1100" dirty="0">
              <a:solidFill>
                <a:schemeClr val="tx1">
                  <a:lumMod val="50000"/>
                </a:schemeClr>
              </a:solidFill>
              <a:latin typeface="Helvetic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/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A03ECB6-233C-4ADC-BA86-7D3E22FA0C84}" type="slidenum">
              <a:rPr lang="en-US" sz="1100" smtClean="0">
                <a:solidFill>
                  <a:schemeClr val="tx1">
                    <a:lumMod val="50000"/>
                  </a:schemeClr>
                </a:solidFill>
                <a:latin typeface="Helvetica"/>
              </a:rPr>
              <a:pPr eaLnBrk="1" hangingPunct="1"/>
              <a:t>30</a:t>
            </a:fld>
            <a:endParaRPr lang="en-US" sz="1100" dirty="0" smtClean="0">
              <a:solidFill>
                <a:schemeClr val="tx1">
                  <a:lumMod val="50000"/>
                </a:schemeClr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99882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202659"/>
          </a:xfrm>
          <a:prstGeom prst="rect">
            <a:avLst/>
          </a:prstGeom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35" y="79925"/>
            <a:ext cx="8664575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Hall of Fame or Shame?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pic>
        <p:nvPicPr>
          <p:cNvPr id="10" name="Picture 9" descr="hallof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4594" y="243804"/>
            <a:ext cx="813836" cy="82995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-1" y="2686263"/>
            <a:ext cx="4656853" cy="1399986"/>
          </a:xfrm>
          <a:prstGeom prst="rect">
            <a:avLst/>
          </a:prstGeom>
          <a:solidFill>
            <a:srgbClr val="000000">
              <a:alpha val="67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/>
              <a:cs typeface="Helvetica"/>
            </a:endParaRPr>
          </a:p>
        </p:txBody>
      </p:sp>
      <p:sp>
        <p:nvSpPr>
          <p:cNvPr id="12" name="Content Placeholder 6"/>
          <p:cNvSpPr txBox="1">
            <a:spLocks/>
          </p:cNvSpPr>
          <p:nvPr/>
        </p:nvSpPr>
        <p:spPr bwMode="auto">
          <a:xfrm>
            <a:off x="1124066" y="3394170"/>
            <a:ext cx="3308663" cy="1240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 i="0">
                <a:solidFill>
                  <a:schemeClr val="tx1"/>
                </a:solidFill>
                <a:latin typeface="Helvetica Light"/>
                <a:ea typeface="ＭＳ Ｐゴシック" charset="0"/>
                <a:cs typeface="Helvetica Light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0" i="0">
                <a:solidFill>
                  <a:schemeClr val="tx1"/>
                </a:solidFill>
                <a:latin typeface="Helvetica Light"/>
                <a:ea typeface="ＭＳ Ｐゴシック" charset="0"/>
                <a:cs typeface="Helvetica Ligh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0" i="0">
                <a:solidFill>
                  <a:schemeClr val="tx1"/>
                </a:solidFill>
                <a:latin typeface="Helvetica Light"/>
                <a:ea typeface="ＭＳ Ｐゴシック" charset="0"/>
                <a:cs typeface="Helvetica Ligh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0" i="0">
                <a:solidFill>
                  <a:schemeClr val="tx1"/>
                </a:solidFill>
                <a:latin typeface="Helvetica Light"/>
                <a:ea typeface="ＭＳ Ｐゴシック" charset="0"/>
                <a:cs typeface="Helvetica Ligh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0" i="0">
                <a:solidFill>
                  <a:schemeClr val="tx1"/>
                </a:solidFill>
                <a:latin typeface="Helvetica Light"/>
                <a:ea typeface="ＭＳ Ｐゴシック" charset="0"/>
                <a:cs typeface="Helvetica Ligh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FontTx/>
              <a:buNone/>
            </a:pPr>
            <a:r>
              <a:rPr lang="en-US" sz="2000" dirty="0" smtClean="0">
                <a:latin typeface="Helvetica"/>
                <a:cs typeface="Helvetica"/>
              </a:rPr>
              <a:t>By Philippe Stark</a:t>
            </a:r>
            <a:endParaRPr lang="en-US" sz="2000" dirty="0">
              <a:latin typeface="Helvetica"/>
              <a:cs typeface="Helvetic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4171" y="2920781"/>
            <a:ext cx="42755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err="1">
                <a:latin typeface="Helvetica"/>
                <a:cs typeface="Helvetica"/>
              </a:rPr>
              <a:t>Alessi</a:t>
            </a:r>
            <a:r>
              <a:rPr lang="pl-PL" dirty="0">
                <a:latin typeface="Helvetica"/>
                <a:cs typeface="Helvetica"/>
              </a:rPr>
              <a:t> </a:t>
            </a:r>
            <a:r>
              <a:rPr lang="pl-PL" dirty="0" err="1">
                <a:latin typeface="Helvetica"/>
                <a:cs typeface="Helvetica"/>
              </a:rPr>
              <a:t>Juicy</a:t>
            </a:r>
            <a:r>
              <a:rPr lang="pl-PL" dirty="0">
                <a:latin typeface="Helvetica"/>
                <a:cs typeface="Helvetica"/>
              </a:rPr>
              <a:t> </a:t>
            </a:r>
            <a:r>
              <a:rPr lang="pl-PL" dirty="0" err="1">
                <a:latin typeface="Helvetica"/>
                <a:cs typeface="Helvetica"/>
              </a:rPr>
              <a:t>Salif</a:t>
            </a:r>
            <a:r>
              <a:rPr lang="pl-PL" dirty="0">
                <a:latin typeface="Helvetica"/>
                <a:cs typeface="Helvetica"/>
              </a:rPr>
              <a:t> </a:t>
            </a:r>
            <a:r>
              <a:rPr lang="pl-PL" dirty="0" err="1">
                <a:latin typeface="Helvetica"/>
                <a:cs typeface="Helvetica"/>
              </a:rPr>
              <a:t>Citrus</a:t>
            </a:r>
            <a:r>
              <a:rPr lang="pl-PL" dirty="0">
                <a:latin typeface="Helvetica"/>
                <a:cs typeface="Helvetica"/>
              </a:rPr>
              <a:t> </a:t>
            </a:r>
            <a:r>
              <a:rPr lang="pl-PL" dirty="0" err="1">
                <a:latin typeface="Helvetica"/>
                <a:cs typeface="Helvetica"/>
              </a:rPr>
              <a:t>Juicer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F3F99-1E68-4047-B307-0AAED4DA592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67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20265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0" y="-1043354"/>
            <a:ext cx="9144000" cy="7270429"/>
          </a:xfrm>
          <a:prstGeom prst="rect">
            <a:avLst/>
          </a:prstGeom>
          <a:solidFill>
            <a:srgbClr val="000000">
              <a:alpha val="35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79425" y="79925"/>
            <a:ext cx="654536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700" b="0" i="0">
                <a:solidFill>
                  <a:schemeClr val="tx1"/>
                </a:solidFill>
                <a:latin typeface="Helvetica Light"/>
                <a:ea typeface="ＭＳ Ｐゴシック" charset="0"/>
                <a:cs typeface="Helvetica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rgbClr val="3E4E6C"/>
                </a:solidFill>
                <a:latin typeface="Arial Black" pitchFamily="34" charset="0"/>
              </a:defRPr>
            </a:lvl9pPr>
          </a:lstStyle>
          <a:p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Hall of Shame!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pic>
        <p:nvPicPr>
          <p:cNvPr id="10" name="Picture 9" descr="sham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4594" y="243804"/>
            <a:ext cx="813836" cy="829952"/>
          </a:xfrm>
          <a:prstGeom prst="rect">
            <a:avLst/>
          </a:prstGeom>
        </p:spPr>
      </p:pic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>
          <a:xfrm>
            <a:off x="496342" y="1058726"/>
            <a:ext cx="4861228" cy="417195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800" dirty="0" smtClean="0"/>
              <a:t>Aesthetically pleasing but...</a:t>
            </a:r>
          </a:p>
          <a:p>
            <a:pPr marL="0" indent="0" eaLnBrk="1" hangingPunct="1">
              <a:buNone/>
            </a:pPr>
            <a:endParaRPr lang="en-US" sz="2800" dirty="0"/>
          </a:p>
          <a:p>
            <a:pPr marL="0" indent="0" eaLnBrk="1" hangingPunct="1">
              <a:buNone/>
            </a:pPr>
            <a:r>
              <a:rPr lang="en-US" sz="2800" dirty="0" smtClean="0"/>
              <a:t>Does not perform it’s only function well: To make Juice.</a:t>
            </a:r>
          </a:p>
          <a:p>
            <a:pPr marL="400050" lvl="1" indent="0">
              <a:buNone/>
            </a:pPr>
            <a:r>
              <a:rPr lang="en-US" sz="2000" dirty="0" smtClean="0"/>
              <a:t>Amazon review:</a:t>
            </a:r>
          </a:p>
          <a:p>
            <a:pPr marL="400050" lvl="1" indent="0">
              <a:buNone/>
            </a:pPr>
            <a:r>
              <a:rPr lang="en-US" sz="1400" i="1" dirty="0" smtClean="0"/>
              <a:t>You’ll </a:t>
            </a:r>
            <a:r>
              <a:rPr lang="en-US" sz="1400" i="1" dirty="0"/>
              <a:t>get almost as much juice on the wall and counter as you do in the glass since the juice will spray in every direction</a:t>
            </a:r>
            <a:r>
              <a:rPr lang="en-US" sz="1400" i="1" dirty="0" smtClean="0"/>
              <a:t>.</a:t>
            </a:r>
          </a:p>
          <a:p>
            <a:pPr marL="0" indent="0" eaLnBrk="1" hangingPunct="1">
              <a:buNone/>
            </a:pPr>
            <a:endParaRPr lang="en-US" sz="2800" dirty="0"/>
          </a:p>
          <a:p>
            <a:pPr marL="0" indent="0" eaLnBrk="1" hangingPunct="1">
              <a:buNone/>
            </a:pPr>
            <a:r>
              <a:rPr lang="en-US" sz="2800" dirty="0" smtClean="0"/>
              <a:t>An example of where beauty can overpower purpose</a:t>
            </a:r>
          </a:p>
          <a:p>
            <a:pPr marL="0" indent="0" eaLnBrk="1" hangingPunct="1">
              <a:buNone/>
            </a:pPr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F3F99-1E68-4047-B307-0AAED4DA592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59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4512" y="2034086"/>
            <a:ext cx="8399488" cy="1143000"/>
          </a:xfrm>
        </p:spPr>
        <p:txBody>
          <a:bodyPr/>
          <a:lstStyle/>
          <a:p>
            <a:r>
              <a:rPr lang="en-US" dirty="0" smtClean="0"/>
              <a:t>Picking Project Teams &amp;</a:t>
            </a:r>
            <a:br>
              <a:rPr lang="en-US" dirty="0" smtClean="0"/>
            </a:br>
            <a:r>
              <a:rPr lang="en-US" dirty="0" smtClean="0"/>
              <a:t>Problem Finding</a:t>
            </a:r>
            <a:endParaRPr lang="en-US" sz="3600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77594" y="6195657"/>
            <a:ext cx="8201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Helvetica"/>
                <a:ea typeface="ＭＳ Ｐゴシック" charset="0"/>
                <a:cs typeface="Helvetica"/>
              </a:rPr>
              <a:t>* Problem Finding slides from Prof. Tad Hirsch, UW Design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6782" y="5292388"/>
            <a:ext cx="1964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Helvetica"/>
                <a:cs typeface="Helvetica"/>
              </a:rPr>
              <a:t>Jan 15, 2013</a:t>
            </a:r>
            <a:endParaRPr lang="en-US" dirty="0">
              <a:solidFill>
                <a:schemeClr val="tx1">
                  <a:lumMod val="5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76354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pPr eaLnBrk="1" hangingPunct="1"/>
            <a:r>
              <a:rPr lang="en-US" smtClean="0"/>
              <a:t>Outline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8342313" cy="47244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n-US" dirty="0" smtClean="0"/>
              <a:t>Review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Project teams</a:t>
            </a:r>
          </a:p>
          <a:p>
            <a:pPr marL="0" indent="0" eaLnBrk="1" hangingPunct="1"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Brainstorming &amp; Problem Finding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F3F99-1E68-4047-B307-0AAED4DA592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pPr eaLnBrk="1" hangingPunct="1"/>
            <a:r>
              <a:rPr lang="en-US" dirty="0" smtClean="0"/>
              <a:t>Readings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557" y="1439390"/>
            <a:ext cx="8493766" cy="4640740"/>
          </a:xfrm>
        </p:spPr>
        <p:txBody>
          <a:bodyPr/>
          <a:lstStyle/>
          <a:p>
            <a:r>
              <a:rPr lang="en-US" sz="2800" dirty="0" err="1" smtClean="0"/>
              <a:t>Fitts</a:t>
            </a:r>
            <a:r>
              <a:rPr lang="en-US" sz="2800" dirty="0" smtClean="0"/>
              <a:t>’ Law ?</a:t>
            </a:r>
          </a:p>
          <a:p>
            <a:pPr lvl="1"/>
            <a:r>
              <a:rPr lang="en-US" sz="2400" dirty="0" smtClean="0"/>
              <a:t>time </a:t>
            </a:r>
            <a:r>
              <a:rPr lang="en-US" sz="2400" dirty="0"/>
              <a:t>it takes a person to move a mouse to a target </a:t>
            </a:r>
            <a:r>
              <a:rPr lang="en-US" sz="2400" dirty="0" smtClean="0"/>
              <a:t>is proportional </a:t>
            </a:r>
            <a:r>
              <a:rPr lang="en-US" sz="2400" dirty="0"/>
              <a:t>to </a:t>
            </a:r>
            <a:r>
              <a:rPr lang="en-US" sz="2400" dirty="0" smtClean="0"/>
              <a:t>distance </a:t>
            </a:r>
            <a:r>
              <a:rPr lang="en-US" sz="2400" dirty="0"/>
              <a:t>to </a:t>
            </a:r>
            <a:r>
              <a:rPr lang="en-US" sz="2400" dirty="0" smtClean="0"/>
              <a:t>target </a:t>
            </a:r>
            <a:r>
              <a:rPr lang="en-US" sz="2400" dirty="0"/>
              <a:t>divided by </a:t>
            </a:r>
            <a:r>
              <a:rPr lang="en-US" sz="2400" dirty="0" smtClean="0"/>
              <a:t>target size</a:t>
            </a:r>
          </a:p>
          <a:p>
            <a:pPr lvl="2"/>
            <a:r>
              <a:rPr lang="en-US" sz="1600" dirty="0" smtClean="0"/>
              <a:t>e.g., buttons </a:t>
            </a:r>
            <a:r>
              <a:rPr lang="en-US" sz="1600" dirty="0"/>
              <a:t>that are small or far away are harder to click on than buttons that are large or </a:t>
            </a:r>
            <a:r>
              <a:rPr lang="en-US" sz="1600" dirty="0" smtClean="0"/>
              <a:t>nearby</a:t>
            </a:r>
            <a:endParaRPr lang="en-US" sz="1600" dirty="0"/>
          </a:p>
          <a:p>
            <a:endParaRPr lang="en-US" sz="2800" dirty="0" smtClean="0"/>
          </a:p>
          <a:p>
            <a:r>
              <a:rPr lang="en-US" sz="2800" dirty="0" smtClean="0"/>
              <a:t>What was NLS?</a:t>
            </a:r>
          </a:p>
          <a:p>
            <a:pPr lvl="1"/>
            <a:r>
              <a:rPr lang="en-US" sz="2400" dirty="0" err="1" smtClean="0"/>
              <a:t>oNLine</a:t>
            </a:r>
            <a:r>
              <a:rPr lang="en-US" sz="2400" dirty="0" smtClean="0"/>
              <a:t> System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Features of NLS?</a:t>
            </a:r>
          </a:p>
          <a:p>
            <a:pPr lvl="1"/>
            <a:r>
              <a:rPr lang="en-US" sz="2400" dirty="0" smtClean="0"/>
              <a:t>mouse, groupware, client-server, windows, version control, hypertext, 2d editing, context-sensitive help, …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F3F99-1E68-4047-B307-0AAED4DA592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251" y="348919"/>
            <a:ext cx="461610" cy="646254"/>
          </a:xfrm>
          <a:prstGeom prst="rect">
            <a:avLst/>
          </a:prstGeom>
        </p:spPr>
      </p:pic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Project Team Ideas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Let’s hear 1 minute from each proposer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At the end rank the top 4 projects you’d like to work on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Don’t pick groups with your friends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Groups will be online </a:t>
            </a:r>
          </a:p>
          <a:p>
            <a:pPr lvl="1"/>
            <a:r>
              <a:rPr lang="en-US" sz="2000" dirty="0" smtClean="0"/>
              <a:t>problem finding assignment due this </a:t>
            </a:r>
            <a:r>
              <a:rPr lang="en-US" sz="2000" dirty="0" err="1" smtClean="0"/>
              <a:t>Thur</a:t>
            </a:r>
            <a:r>
              <a:rPr lang="en-US" sz="2000" dirty="0" smtClean="0"/>
              <a:t> (online today)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2615" y="223308"/>
            <a:ext cx="642660" cy="8997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3760" y="347795"/>
            <a:ext cx="461610" cy="64625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Winter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CSE 440: User Interface Design, Prototyping, &amp; Evaluation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F3F99-1E68-4047-B307-0AAED4DA592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44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James Landay">
  <a:themeElements>
    <a:clrScheme name="Custom 4">
      <a:dk1>
        <a:srgbClr val="414141"/>
      </a:dk1>
      <a:lt1>
        <a:srgbClr val="FFFFFF"/>
      </a:lt1>
      <a:dk2>
        <a:srgbClr val="282A2A"/>
      </a:dk2>
      <a:lt2>
        <a:srgbClr val="D0D0D0"/>
      </a:lt2>
      <a:accent1>
        <a:srgbClr val="E87A40"/>
      </a:accent1>
      <a:accent2>
        <a:srgbClr val="EAC632"/>
      </a:accent2>
      <a:accent3>
        <a:srgbClr val="D1B2AD"/>
      </a:accent3>
      <a:accent4>
        <a:srgbClr val="DADADA"/>
      </a:accent4>
      <a:accent5>
        <a:srgbClr val="E8B887"/>
      </a:accent5>
      <a:accent6>
        <a:srgbClr val="8E8E8E"/>
      </a:accent6>
      <a:hlink>
        <a:srgbClr val="FFFFFF"/>
      </a:hlink>
      <a:folHlink>
        <a:srgbClr val="FFFFFF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Summer HCI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ummer HCI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ummer HCI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ummer HCI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ummer HC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ummer HC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ummer HC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ummer HCI 8">
        <a:dk1>
          <a:srgbClr val="808080"/>
        </a:dk1>
        <a:lt1>
          <a:srgbClr val="FFFFFF"/>
        </a:lt1>
        <a:dk2>
          <a:srgbClr val="A94E31"/>
        </a:dk2>
        <a:lt2>
          <a:srgbClr val="FFFFFF"/>
        </a:lt2>
        <a:accent1>
          <a:srgbClr val="00CC99"/>
        </a:accent1>
        <a:accent2>
          <a:srgbClr val="3333CC"/>
        </a:accent2>
        <a:accent3>
          <a:srgbClr val="D1B2AD"/>
        </a:accent3>
        <a:accent4>
          <a:srgbClr val="DADADA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ummer HCI 9">
        <a:dk1>
          <a:srgbClr val="808080"/>
        </a:dk1>
        <a:lt1>
          <a:srgbClr val="FFFFFF"/>
        </a:lt1>
        <a:dk2>
          <a:srgbClr val="A94E31"/>
        </a:dk2>
        <a:lt2>
          <a:srgbClr val="3E6C6C"/>
        </a:lt2>
        <a:accent1>
          <a:srgbClr val="00CC99"/>
        </a:accent1>
        <a:accent2>
          <a:srgbClr val="3333CC"/>
        </a:accent2>
        <a:accent3>
          <a:srgbClr val="D1B2AD"/>
        </a:accent3>
        <a:accent4>
          <a:srgbClr val="DADADA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ummer HCI 10">
        <a:dk1>
          <a:srgbClr val="808080"/>
        </a:dk1>
        <a:lt1>
          <a:srgbClr val="FFFFFF"/>
        </a:lt1>
        <a:dk2>
          <a:srgbClr val="A94E31"/>
        </a:dk2>
        <a:lt2>
          <a:srgbClr val="3E4E6C"/>
        </a:lt2>
        <a:accent1>
          <a:srgbClr val="00CC99"/>
        </a:accent1>
        <a:accent2>
          <a:srgbClr val="3333CC"/>
        </a:accent2>
        <a:accent3>
          <a:srgbClr val="D1B2AD"/>
        </a:accent3>
        <a:accent4>
          <a:srgbClr val="DADADA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15966</TotalTime>
  <Words>1216</Words>
  <Application>Microsoft Macintosh PowerPoint</Application>
  <PresentationFormat>On-screen Show (4:3)</PresentationFormat>
  <Paragraphs>293</Paragraphs>
  <Slides>30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James Landay</vt:lpstr>
      <vt:lpstr>Picking Project Teams &amp; Problem Finding</vt:lpstr>
      <vt:lpstr>Hall of Fame or Shame?</vt:lpstr>
      <vt:lpstr>PowerPoint Presentation</vt:lpstr>
      <vt:lpstr>Hall of Fame or Shame?</vt:lpstr>
      <vt:lpstr>PowerPoint Presentation</vt:lpstr>
      <vt:lpstr>Picking Project Teams &amp; Problem Finding</vt:lpstr>
      <vt:lpstr>Outline</vt:lpstr>
      <vt:lpstr>Readings</vt:lpstr>
      <vt:lpstr>Project Team Ideas</vt:lpstr>
      <vt:lpstr>Project Team Ideas</vt:lpstr>
      <vt:lpstr>Teams vs. Groups</vt:lpstr>
      <vt:lpstr>Keys to Team Success</vt:lpstr>
      <vt:lpstr>Team Action Items</vt:lpstr>
      <vt:lpstr>Design Process: Exploration</vt:lpstr>
      <vt:lpstr>Wicked Problems</vt:lpstr>
      <vt:lpstr>Implications for Design</vt:lpstr>
      <vt:lpstr>Approach</vt:lpstr>
      <vt:lpstr>Methods</vt:lpstr>
      <vt:lpstr>Concept mapping</vt:lpstr>
      <vt:lpstr>Concept mapping</vt:lpstr>
      <vt:lpstr>Step 1: List associated words</vt:lpstr>
      <vt:lpstr>Step 2: Group into Categories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step: Research + Analysis</vt:lpstr>
      <vt:lpstr>Next Time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landay</dc:creator>
  <cp:lastModifiedBy>James Landay</cp:lastModifiedBy>
  <cp:revision>380</cp:revision>
  <cp:lastPrinted>1999-09-03T16:31:05Z</cp:lastPrinted>
  <dcterms:created xsi:type="dcterms:W3CDTF">1995-06-02T21:27:28Z</dcterms:created>
  <dcterms:modified xsi:type="dcterms:W3CDTF">2013-01-20T21:04:41Z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3</vt:i4>
  </property>
  <property fmtid="{D5CDD505-2E9C-101B-9397-08002B2CF9AE}" pid="7" name="MailAddress">
    <vt:lpwstr>landay@cs.berkeley.edu</vt:lpwstr>
  </property>
  <property fmtid="{D5CDD505-2E9C-101B-9397-08002B2CF9AE}" pid="8" name="HomePage">
    <vt:lpwstr>http://bmrc.berkeley.edu/courseware/cs160/fall99/</vt:lpwstr>
  </property>
  <property fmtid="{D5CDD505-2E9C-101B-9397-08002B2CF9AE}" pid="9" name="Other">
    <vt:lpwstr>CS 160, Fall 1999</vt:lpwstr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J:\courseware\cs160\fall99\lectures</vt:lpwstr>
  </property>
</Properties>
</file>