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95" r:id="rId1"/>
  </p:sldMasterIdLst>
  <p:notesMasterIdLst>
    <p:notesMasterId r:id="rId50"/>
  </p:notesMasterIdLst>
  <p:handoutMasterIdLst>
    <p:handoutMasterId r:id="rId51"/>
  </p:handoutMasterIdLst>
  <p:sldIdLst>
    <p:sldId id="453" r:id="rId2"/>
    <p:sldId id="454" r:id="rId3"/>
    <p:sldId id="455" r:id="rId4"/>
    <p:sldId id="443" r:id="rId5"/>
    <p:sldId id="325" r:id="rId6"/>
    <p:sldId id="456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46" r:id="rId20"/>
    <p:sldId id="403" r:id="rId21"/>
    <p:sldId id="402" r:id="rId22"/>
    <p:sldId id="404" r:id="rId23"/>
    <p:sldId id="405" r:id="rId24"/>
    <p:sldId id="406" r:id="rId25"/>
    <p:sldId id="407" r:id="rId26"/>
    <p:sldId id="408" r:id="rId27"/>
    <p:sldId id="447" r:id="rId28"/>
    <p:sldId id="409" r:id="rId29"/>
    <p:sldId id="410" r:id="rId30"/>
    <p:sldId id="411" r:id="rId31"/>
    <p:sldId id="412" r:id="rId32"/>
    <p:sldId id="448" r:id="rId33"/>
    <p:sldId id="439" r:id="rId34"/>
    <p:sldId id="451" r:id="rId35"/>
    <p:sldId id="449" r:id="rId36"/>
    <p:sldId id="450" r:id="rId37"/>
    <p:sldId id="440" r:id="rId38"/>
    <p:sldId id="441" r:id="rId39"/>
    <p:sldId id="442" r:id="rId40"/>
    <p:sldId id="427" r:id="rId41"/>
    <p:sldId id="429" r:id="rId42"/>
    <p:sldId id="430" r:id="rId43"/>
    <p:sldId id="431" r:id="rId44"/>
    <p:sldId id="452" r:id="rId45"/>
    <p:sldId id="436" r:id="rId46"/>
    <p:sldId id="437" r:id="rId47"/>
    <p:sldId id="342" r:id="rId48"/>
    <p:sldId id="343" r:id="rId49"/>
  </p:sldIdLst>
  <p:sldSz cx="9144000" cy="6858000" type="screen4x3"/>
  <p:notesSz cx="7315200" cy="9601200"/>
  <p:embeddedFontLst>
    <p:embeddedFont>
      <p:font typeface="Georgia" pitchFamily="18" charset="0"/>
      <p:regular r:id="rId52"/>
      <p:bold r:id="rId53"/>
      <p:italic r:id="rId54"/>
      <p:boldItalic r:id="rId55"/>
    </p:embeddedFont>
    <p:embeddedFont>
      <p:font typeface="Arial Black" pitchFamily="34" charset="0"/>
      <p:bold r:id="rId56"/>
    </p:embeddedFont>
    <p:embeddedFont>
      <p:font typeface="Comic Sans MS" pitchFamily="66" charset="0"/>
      <p:regular r:id="rId57"/>
      <p:bold r:id="rId58"/>
    </p:embeddedFont>
    <p:embeddedFont>
      <p:font typeface="Corbel" pitchFamily="34" charset="0"/>
      <p:regular r:id="rId59"/>
      <p:bold r:id="rId60"/>
      <p:italic r:id="rId61"/>
      <p:boldItalic r:id="rId62"/>
    </p:embeddedFont>
    <p:embeddedFont>
      <p:font typeface="ＭＳ Ｐゴシック" pitchFamily="34" charset="-128"/>
      <p:regular r:id="rId6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ay" initials="J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FDAD"/>
    <a:srgbClr val="000000"/>
    <a:srgbClr val="2C2C2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9" autoAdjust="0"/>
    <p:restoredTop sz="86691" autoAdjust="0"/>
  </p:normalViewPr>
  <p:slideViewPr>
    <p:cSldViewPr snapToGrid="0" showGuides="1">
      <p:cViewPr>
        <p:scale>
          <a:sx n="100" d="100"/>
          <a:sy n="100" d="100"/>
        </p:scale>
        <p:origin x="-3780" y="-1380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>
        <p:scale>
          <a:sx n="143" d="100"/>
          <a:sy n="143" d="100"/>
        </p:scale>
        <p:origin x="-4260" y="-72"/>
      </p:cViewPr>
      <p:guideLst>
        <p:guide orient="horz" pos="2223"/>
        <p:guide pos="302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09-02T13:44:42.840" idx="1">
    <p:pos x="966" y="1639"/>
    <p:text>ADD IMAGE of shopping cart recs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landay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/>
            </a:lvl1pPr>
          </a:lstStyle>
          <a:p>
            <a:fld id="{B54802C7-88BE-1D47-88E9-A60F3EF421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3097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800" tIns="0" rIns="19800" bIns="0"/>
          <a:lstStyle/>
          <a:p>
            <a:pPr defTabSz="950913" eaLnBrk="0" hangingPunct="0"/>
            <a:r>
              <a:rPr lang="en-US" sz="900" i="1" dirty="0" smtClean="0"/>
              <a:t>CSE 440  – </a:t>
            </a:r>
            <a:r>
              <a:rPr lang="en-US" sz="900" i="1" dirty="0" smtClean="0"/>
              <a:t>Autumn 2012</a:t>
            </a:r>
            <a:endParaRPr lang="en-US" sz="900" i="1" dirty="0"/>
          </a:p>
          <a:p>
            <a:pPr defTabSz="950913" eaLnBrk="0" hangingPunct="0"/>
            <a:r>
              <a:rPr lang="en-US" sz="900" i="1" dirty="0"/>
              <a:t>User Interface Design, Prototyping, &amp; Evaluation</a:t>
            </a:r>
          </a:p>
          <a:p>
            <a:pPr defTabSz="950913" eaLnBrk="0" hangingPunct="0"/>
            <a:r>
              <a:rPr lang="en-US" sz="900" i="1" dirty="0" smtClean="0"/>
              <a:t>Professor Landay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098320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49" tIns="49500" rIns="97349" bIns="49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/>
            </a:lvl1pPr>
          </a:lstStyle>
          <a:p>
            <a:fld id="{3194DDDE-5FE8-AD45-9A83-7FB240528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Took 1:12</a:t>
            </a:r>
            <a:r>
              <a:rPr lang="en-US" baseline="0" dirty="0" smtClean="0">
                <a:latin typeface="Arial" charset="0"/>
              </a:rPr>
              <a:t> minutes and did course </a:t>
            </a:r>
            <a:r>
              <a:rPr lang="en-US" baseline="0" dirty="0" err="1" smtClean="0">
                <a:latin typeface="Arial" charset="0"/>
              </a:rPr>
              <a:t>eval</a:t>
            </a:r>
            <a:r>
              <a:rPr lang="en-US" baseline="0" dirty="0" smtClean="0">
                <a:latin typeface="Arial" charset="0"/>
              </a:rPr>
              <a:t> at end (sped a bit at end – cut </a:t>
            </a:r>
            <a:r>
              <a:rPr lang="en-US" baseline="0" smtClean="0">
                <a:latin typeface="Arial" charset="0"/>
              </a:rPr>
              <a:t>some redundant </a:t>
            </a:r>
            <a:r>
              <a:rPr lang="en-US" baseline="0" dirty="0" smtClean="0">
                <a:latin typeface="Arial" charset="0"/>
              </a:rPr>
              <a:t>slides)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ACB499-7263-3046-A778-AB71F31DECA8}" type="slidenum">
              <a:rPr lang="en-US" sz="900"/>
              <a:pPr/>
              <a:t>10</a:t>
            </a:fld>
            <a:endParaRPr lang="en-US" sz="9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59A5D8-04DD-A24D-91E1-2F92F609D6B8}" type="slidenum">
              <a:rPr lang="en-US" sz="900"/>
              <a:pPr/>
              <a:t>11</a:t>
            </a:fld>
            <a:endParaRPr lang="en-US" sz="9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E8391F-1269-C740-969B-AB93B8ABAD4E}" type="slidenum">
              <a:rPr lang="en-US" sz="900"/>
              <a:pPr/>
              <a:t>12</a:t>
            </a:fld>
            <a:endParaRPr lang="en-US" sz="9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13</a:t>
            </a:fld>
            <a:endParaRPr lang="en-US" sz="9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05D355-075E-D642-A86A-8B7C9EC73F81}" type="slidenum">
              <a:rPr lang="en-US" sz="900"/>
              <a:pPr/>
              <a:t>14</a:t>
            </a:fld>
            <a:endParaRPr lang="en-US" sz="9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A277E4-2AA2-154C-B82D-7906B8350545}" type="slidenum">
              <a:rPr lang="en-US" sz="900"/>
              <a:pPr/>
              <a:t>15</a:t>
            </a:fld>
            <a:endParaRPr lang="en-US" sz="9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85732C-1B33-3340-A65A-F3105ED36CF1}" type="slidenum">
              <a:rPr lang="en-US" sz="900"/>
              <a:pPr/>
              <a:t>16</a:t>
            </a:fld>
            <a:endParaRPr lang="en-US" sz="9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711200"/>
            <a:ext cx="4833937" cy="36258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77DCD9-4DAC-2E45-932E-DA51BD02AE61}" type="slidenum">
              <a:rPr lang="en-US" sz="900"/>
              <a:pPr/>
              <a:t>17</a:t>
            </a:fld>
            <a:endParaRPr lang="en-US" sz="9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18</a:t>
            </a:fld>
            <a:endParaRPr lang="en-US" sz="9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19</a:t>
            </a:fld>
            <a:endParaRPr lang="en-US" sz="9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E1134B-0CC8-074E-A0BA-BC372262C46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7075"/>
            <a:ext cx="4781550" cy="35861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0B260-83A3-C344-95B3-BB5E30F8FABC}" type="slidenum">
              <a:rPr lang="en-US" sz="900"/>
              <a:pPr/>
              <a:t>20</a:t>
            </a:fld>
            <a:endParaRPr lang="en-US" sz="90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728A14-1733-7546-B637-A3881319A7DB}" type="slidenum">
              <a:rPr lang="en-US" sz="900"/>
              <a:pPr/>
              <a:t>21</a:t>
            </a:fld>
            <a:endParaRPr lang="en-US" sz="9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20936C-C359-C046-9BDE-15CAFBF9F51B}" type="slidenum">
              <a:rPr lang="en-US" sz="900"/>
              <a:pPr/>
              <a:t>22</a:t>
            </a:fld>
            <a:endParaRPr lang="en-US" sz="9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AD3C7D-D4DA-8D4E-B9E9-7BA4447942B7}" type="slidenum">
              <a:rPr lang="en-US" sz="900"/>
              <a:pPr/>
              <a:t>23</a:t>
            </a:fld>
            <a:endParaRPr lang="en-US" sz="9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1BC631-E179-0844-B088-C7FDBE7376F3}" type="slidenum">
              <a:rPr lang="en-US" sz="900"/>
              <a:pPr/>
              <a:t>24</a:t>
            </a:fld>
            <a:endParaRPr lang="en-US" sz="9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97EB59-7E80-D048-9566-AEF878AE4B42}" type="slidenum">
              <a:rPr lang="en-US" sz="900"/>
              <a:pPr/>
              <a:t>25</a:t>
            </a:fld>
            <a:endParaRPr lang="en-US" sz="9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26</a:t>
            </a:fld>
            <a:endParaRPr lang="en-US" sz="9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27</a:t>
            </a:fld>
            <a:endParaRPr lang="en-US" sz="9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AF5B38-53E1-9144-8357-99EC2BB4B2FC}" type="slidenum">
              <a:rPr lang="en-US" sz="900"/>
              <a:pPr/>
              <a:t>28</a:t>
            </a:fld>
            <a:endParaRPr lang="en-US" sz="9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79972E-6E3F-904D-A22F-8AC1B15B3443}" type="slidenum">
              <a:rPr lang="en-US" sz="900"/>
              <a:pPr/>
              <a:t>29</a:t>
            </a:fld>
            <a:endParaRPr lang="en-US" sz="9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98BD304-B865-1E4F-8C16-0F3F144E3DE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7075"/>
            <a:ext cx="4781550" cy="35861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69E8106-7F9B-CF47-BAB0-C52FA84C19F1}" type="slidenum">
              <a:rPr lang="en-US" sz="900"/>
              <a:pPr/>
              <a:t>30</a:t>
            </a:fld>
            <a:endParaRPr lang="en-US" sz="9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3CE574-C37B-DA47-8A86-77E3809E1262}" type="slidenum">
              <a:rPr lang="en-US" sz="900"/>
              <a:pPr/>
              <a:t>31</a:t>
            </a:fld>
            <a:endParaRPr lang="en-US" sz="9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tell you IP address of folks, what resource they are accessing (clicked on link, etc.)</a:t>
            </a:r>
          </a:p>
          <a:p>
            <a:endParaRPr lang="en-US" dirty="0" smtClean="0"/>
          </a:p>
          <a:p>
            <a:r>
              <a:rPr lang="en-US" dirty="0" smtClean="0"/>
              <a:t>Google Analytics &amp; other tools try to make this analysis more user friendly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DDE-5FE8-AD45-9A83-7FB24052874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49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simplest example of data driving innovation is on the web</a:t>
            </a:r>
            <a:r>
              <a:rPr lang="en-US" dirty="0" smtClean="0"/>
              <a:t>. Even the WSJ has picked this up</a:t>
            </a:r>
            <a:r>
              <a:rPr lang="en-US" baseline="0" dirty="0" smtClean="0"/>
              <a:t> (though it has been going on for at least 5-10 years)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E8919-8745-4471-BEE3-8088587025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BA99B-B42A-409E-A475-0FD1CA80F615}" type="slidenum">
              <a:rPr lang="en-US"/>
              <a:pPr/>
              <a:t>38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recommendations based on cart items</a:t>
            </a:r>
          </a:p>
          <a:p>
            <a:endParaRPr lang="en-US" dirty="0" smtClean="0"/>
          </a:p>
          <a:p>
            <a:r>
              <a:rPr lang="en-US" b="1" dirty="0" smtClean="0"/>
              <a:t>The rest is history.  Recommendations </a:t>
            </a:r>
            <a:r>
              <a:rPr lang="en-US" b="1" dirty="0"/>
              <a:t>are now </a:t>
            </a:r>
            <a:r>
              <a:rPr lang="en-US" b="1" dirty="0" smtClean="0"/>
              <a:t>standard </a:t>
            </a:r>
            <a:r>
              <a:rPr lang="en-US" dirty="0" smtClean="0"/>
              <a:t>on </a:t>
            </a:r>
            <a:r>
              <a:rPr lang="en-US" dirty="0"/>
              <a:t>many sites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How many think Poker? How many think Solitaire?</a:t>
            </a:r>
          </a:p>
          <a:p>
            <a:r>
              <a:rPr lang="en-US" dirty="0" smtClean="0"/>
              <a:t>B</a:t>
            </a:r>
            <a:r>
              <a:rPr lang="en-US" baseline="0" dirty="0" smtClean="0"/>
              <a:t> is 38% worse, or A is 61% better </a:t>
            </a:r>
            <a:r>
              <a:rPr lang="en-US" b="1" baseline="0" dirty="0" smtClean="0"/>
              <a:t>Why?</a:t>
            </a:r>
          </a:p>
          <a:p>
            <a:endParaRPr lang="en-US" baseline="0" dirty="0" smtClean="0"/>
          </a:p>
          <a:p>
            <a:r>
              <a:rPr lang="en-US" b="0" baseline="0" dirty="0" smtClean="0"/>
              <a:t>Note: THIS IS </a:t>
            </a:r>
            <a:r>
              <a:rPr lang="en-US" b="1" baseline="0" dirty="0" smtClean="0"/>
              <a:t>EASY TO DO ON THE WEB</a:t>
            </a:r>
            <a:r>
              <a:rPr lang="en-US" b="0" baseline="0" dirty="0" smtClean="0"/>
              <a:t>.  But how do we do </a:t>
            </a:r>
            <a:r>
              <a:rPr lang="en-US" b="1" baseline="0" dirty="0" smtClean="0"/>
              <a:t>for OTHER PRODUCTS?  </a:t>
            </a:r>
            <a:r>
              <a:rPr lang="en-US" b="0" baseline="0" dirty="0" smtClean="0"/>
              <a:t>The </a:t>
            </a:r>
            <a:r>
              <a:rPr lang="en-US" b="1" baseline="0" dirty="0" smtClean="0"/>
              <a:t>products of the future will be more a combination of hardware, software, and adaptive to environment/context</a:t>
            </a:r>
            <a:r>
              <a:rPr lang="en-US" b="0" baseline="0" dirty="0" smtClean="0"/>
              <a:t>. And How do we know </a:t>
            </a:r>
            <a:r>
              <a:rPr lang="en-US" b="1" baseline="0" dirty="0" smtClean="0"/>
              <a:t>WHAT product to make</a:t>
            </a:r>
            <a:r>
              <a:rPr lang="en-US" b="0" baseline="0" dirty="0" smtClean="0"/>
              <a:t>?  And How do we find out </a:t>
            </a:r>
            <a:r>
              <a:rPr lang="en-US" b="1" baseline="0" dirty="0" smtClean="0"/>
              <a:t>WHY they preferred one over the other</a:t>
            </a:r>
            <a:r>
              <a:rPr lang="en-US" b="0" baseline="0" dirty="0" smtClean="0"/>
              <a:t>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ADDE9-D6DD-4FA7-B57C-A48C37DA429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56" tIns="48327" rIns="96656" bIns="48327"/>
          <a:lstStyle/>
          <a:p>
            <a:pPr algn="l"/>
            <a:r>
              <a:rPr lang="en-US" b="1" dirty="0">
                <a:latin typeface="Times New Roman" charset="0"/>
              </a:rPr>
              <a:t>Who are they?</a:t>
            </a:r>
          </a:p>
          <a:p>
            <a:pPr algn="l"/>
            <a:r>
              <a:rPr lang="en-US" b="1" dirty="0">
                <a:latin typeface="Times New Roman" charset="0"/>
              </a:rPr>
              <a:t>What are they looking for? </a:t>
            </a:r>
          </a:p>
          <a:p>
            <a:pPr algn="l"/>
            <a:r>
              <a:rPr lang="en-US" b="1" dirty="0">
                <a:latin typeface="Times New Roman" charset="0"/>
              </a:rPr>
              <a:t>Why did they go where they went?</a:t>
            </a:r>
          </a:p>
          <a:p>
            <a:pPr algn="l"/>
            <a:r>
              <a:rPr lang="en-US" b="1" dirty="0">
                <a:latin typeface="Times New Roman" charset="0"/>
              </a:rPr>
              <a:t>Did they find what they were looking for?</a:t>
            </a:r>
          </a:p>
          <a:p>
            <a:pPr algn="l"/>
            <a:r>
              <a:rPr lang="en-US" b="1" dirty="0">
                <a:latin typeface="Times New Roman" charset="0"/>
              </a:rPr>
              <a:t>Did they leave satisfied?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4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Took 1:20 for the main part and 1:50 including automated usability</a:t>
            </a:r>
            <a:r>
              <a:rPr lang="en-US" baseline="0" dirty="0" smtClean="0">
                <a:latin typeface="Arial" charset="0"/>
              </a:rPr>
              <a:t> section added </a:t>
            </a:r>
            <a:r>
              <a:rPr lang="en-US" baseline="0" smtClean="0">
                <a:latin typeface="Arial" charset="0"/>
              </a:rPr>
              <a:t>at the end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47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6491FD-18C0-354B-BA24-EAE1E22AE156}" type="slidenum">
              <a:rPr lang="en-US" sz="900"/>
              <a:pPr/>
              <a:t>48</a:t>
            </a:fld>
            <a:endParaRPr lang="en-US" sz="9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D02BE1-C99C-B745-8927-6EB7A8B732E4}" type="slidenum">
              <a:rPr lang="en-US" sz="900"/>
              <a:pPr/>
              <a:t>5</a:t>
            </a:fld>
            <a:endParaRPr lang="en-US" sz="9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D02BE1-C99C-B745-8927-6EB7A8B732E4}" type="slidenum">
              <a:rPr lang="en-US" sz="900"/>
              <a:pPr/>
              <a:t>6</a:t>
            </a:fld>
            <a:endParaRPr lang="en-US" sz="9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C5C17D-6B94-6B42-99C5-89BA4D88C238}" type="slidenum">
              <a:rPr lang="en-US" sz="900"/>
              <a:pPr/>
              <a:t>7</a:t>
            </a:fld>
            <a:endParaRPr lang="en-US" sz="9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6B5EE1-7306-9E49-9AB6-61BEC13C52E7}" type="slidenum">
              <a:rPr lang="en-US" sz="900"/>
              <a:pPr/>
              <a:t>8</a:t>
            </a:fld>
            <a:endParaRPr lang="en-US" sz="9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9</a:t>
            </a:fld>
            <a:endParaRPr lang="en-US" sz="9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buNone/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buNone/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6E9D9D98-AD68-6A43-8268-14F9C8910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09D0C8C5-53F4-3647-8CB7-6BDD0B1E7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8144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C562F080-A11B-F64A-8BF4-99B29DDA4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33483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7CF45A7D-27BE-FB41-917F-E8B7C6646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DF0062A-E0F9-B04D-8287-D37747AFD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8DE6A-2F8A-E249-8673-9EAD0D8060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642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 of Fame / Sh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4" y="97692"/>
            <a:ext cx="87792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3294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71D6915-DB84-054A-9E91-423152441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DEBB50BC-E44F-F34F-9356-FE87D40D6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5AE4BFC2-BB6C-9B49-B22F-600A74F7A1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BC3C09E-91B6-CE47-986C-6DE0CB43AC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0E83B99-2912-844F-8454-F6AEDC920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11" y="1255586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glinden.blogspot.com/2006/04/early-amazon-shopping-cart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youtube.com/watch?feature=player_embedded&amp;v=xLIBe6VWmrY" TargetMode="Externa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b="1" dirty="0"/>
              <a:t>User </a:t>
            </a:r>
            <a:r>
              <a:rPr lang="en-US" b="1" dirty="0" smtClean="0"/>
              <a:t>Testing &amp; </a:t>
            </a:r>
            <a:br>
              <a:rPr lang="en-US" b="1" dirty="0" smtClean="0"/>
            </a:br>
            <a:r>
              <a:rPr lang="en-US" b="1" dirty="0" smtClean="0"/>
              <a:t>Automated 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9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User Test Proposal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>
          <a:xfrm>
            <a:off x="379942" y="1473200"/>
            <a:ext cx="7985125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A report that contains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objective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description of system being testing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task environment &amp; materials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participants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methodology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tasks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test </a:t>
            </a:r>
            <a:r>
              <a:rPr lang="en-US" sz="2400" dirty="0" smtClean="0">
                <a:latin typeface="Arial" charset="0"/>
              </a:rPr>
              <a:t>measures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Get approved &amp; then reuse for final report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Seems tedious, but writing this will help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debug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your test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pic>
        <p:nvPicPr>
          <p:cNvPr id="23559" name="Picture 4" descr="BS01871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66334"/>
            <a:ext cx="19669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Selecting Tasks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idx="1"/>
          </p:nvPr>
        </p:nvSpPr>
        <p:spPr>
          <a:xfrm>
            <a:off x="799777" y="1264829"/>
            <a:ext cx="7985125" cy="52121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Should reflect what real tasks will be like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Tasks from analysis &amp; design can be used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may need to shorten if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they take too long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require background that test user </a:t>
            </a:r>
            <a:r>
              <a:rPr lang="en-US" dirty="0" smtClean="0"/>
              <a:t>won’t </a:t>
            </a:r>
            <a:r>
              <a:rPr lang="en-US" dirty="0"/>
              <a:t>have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Try </a:t>
            </a:r>
            <a:r>
              <a:rPr lang="en-US" sz="2800" dirty="0"/>
              <a:t>not to train unless that will happen in real deployment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Avoid bending tasks in direction of what your design best supports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Don’t </a:t>
            </a:r>
            <a:r>
              <a:rPr lang="en-US" sz="2800" dirty="0"/>
              <a:t>choose tasks that are too fragmented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e.g., phone-in bank test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Types of Data to Collect</a:t>
            </a:r>
            <a:endParaRPr lang="en-US" dirty="0"/>
          </a:p>
        </p:txBody>
      </p:sp>
      <p:sp>
        <p:nvSpPr>
          <p:cNvPr id="46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724400"/>
          </a:xfrm>
        </p:spPr>
        <p:txBody>
          <a:bodyPr/>
          <a:lstStyle/>
          <a:p>
            <a:r>
              <a:rPr lang="en-US" dirty="0" smtClean="0"/>
              <a:t>Process data</a:t>
            </a:r>
          </a:p>
          <a:p>
            <a:pPr lvl="1"/>
            <a:r>
              <a:rPr lang="en-US" dirty="0" smtClean="0"/>
              <a:t>observations of what users are doing &amp; thinking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Bottom-line data</a:t>
            </a:r>
          </a:p>
          <a:p>
            <a:pPr lvl="1"/>
            <a:r>
              <a:rPr lang="en-US" dirty="0" smtClean="0"/>
              <a:t>summary of what happened (time, errors, success)</a:t>
            </a:r>
          </a:p>
          <a:p>
            <a:pPr lvl="1"/>
            <a:r>
              <a:rPr lang="en-US" dirty="0" smtClean="0"/>
              <a:t>i.e., the dependent variables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 dirty="0"/>
          </a:p>
        </p:txBody>
      </p:sp>
      <p:graphicFrame>
        <p:nvGraphicFramePr>
          <p:cNvPr id="4669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554596"/>
              </p:ext>
            </p:extLst>
          </p:nvPr>
        </p:nvGraphicFramePr>
        <p:xfrm>
          <a:off x="7224044" y="4963838"/>
          <a:ext cx="1510768" cy="134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Clip" r:id="rId4" imgW="2942640" imgH="2628360" progId="MS_ClipArt_Gallery.2">
                  <p:embed/>
                </p:oleObj>
              </mc:Choice>
              <mc:Fallback>
                <p:oleObj name="Clip" r:id="rId4" imgW="2942640" imgH="262836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044" y="4963838"/>
                        <a:ext cx="1510768" cy="1348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 flipH="1">
            <a:off x="7227358" y="1497806"/>
            <a:ext cx="1407348" cy="1270793"/>
            <a:chOff x="479" y="3169"/>
            <a:chExt cx="1010" cy="912"/>
          </a:xfrm>
        </p:grpSpPr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610" y="3169"/>
              <a:ext cx="879" cy="207"/>
              <a:chOff x="610" y="3169"/>
              <a:chExt cx="879" cy="207"/>
            </a:xfrm>
          </p:grpSpPr>
          <p:grpSp>
            <p:nvGrpSpPr>
              <p:cNvPr id="1041" name="Group 7"/>
              <p:cNvGrpSpPr>
                <a:grpSpLocks/>
              </p:cNvGrpSpPr>
              <p:nvPr/>
            </p:nvGrpSpPr>
            <p:grpSpPr bwMode="auto">
              <a:xfrm>
                <a:off x="615" y="3181"/>
                <a:ext cx="867" cy="186"/>
                <a:chOff x="615" y="3181"/>
                <a:chExt cx="867" cy="186"/>
              </a:xfrm>
            </p:grpSpPr>
            <p:sp>
              <p:nvSpPr>
                <p:cNvPr id="1061" name="Freeform 8"/>
                <p:cNvSpPr>
                  <a:spLocks/>
                </p:cNvSpPr>
                <p:nvPr/>
              </p:nvSpPr>
              <p:spPr bwMode="auto">
                <a:xfrm>
                  <a:off x="615" y="3238"/>
                  <a:ext cx="38" cy="83"/>
                </a:xfrm>
                <a:custGeom>
                  <a:avLst/>
                  <a:gdLst>
                    <a:gd name="T0" fmla="*/ 0 w 74"/>
                    <a:gd name="T1" fmla="*/ 7 h 165"/>
                    <a:gd name="T2" fmla="*/ 6 w 74"/>
                    <a:gd name="T3" fmla="*/ 0 h 165"/>
                    <a:gd name="T4" fmla="*/ 17 w 74"/>
                    <a:gd name="T5" fmla="*/ 0 h 165"/>
                    <a:gd name="T6" fmla="*/ 20 w 74"/>
                    <a:gd name="T7" fmla="*/ 10 h 165"/>
                    <a:gd name="T8" fmla="*/ 19 w 74"/>
                    <a:gd name="T9" fmla="*/ 38 h 165"/>
                    <a:gd name="T10" fmla="*/ 12 w 74"/>
                    <a:gd name="T11" fmla="*/ 42 h 165"/>
                    <a:gd name="T12" fmla="*/ 1 w 74"/>
                    <a:gd name="T13" fmla="*/ 36 h 165"/>
                    <a:gd name="T14" fmla="*/ 0 w 74"/>
                    <a:gd name="T15" fmla="*/ 17 h 165"/>
                    <a:gd name="T16" fmla="*/ 0 w 74"/>
                    <a:gd name="T17" fmla="*/ 7 h 16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4"/>
                    <a:gd name="T28" fmla="*/ 0 h 165"/>
                    <a:gd name="T29" fmla="*/ 74 w 74"/>
                    <a:gd name="T30" fmla="*/ 165 h 16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4" h="165">
                      <a:moveTo>
                        <a:pt x="0" y="26"/>
                      </a:moveTo>
                      <a:lnTo>
                        <a:pt x="24" y="0"/>
                      </a:lnTo>
                      <a:lnTo>
                        <a:pt x="65" y="0"/>
                      </a:lnTo>
                      <a:lnTo>
                        <a:pt x="74" y="37"/>
                      </a:lnTo>
                      <a:lnTo>
                        <a:pt x="72" y="150"/>
                      </a:lnTo>
                      <a:lnTo>
                        <a:pt x="44" y="165"/>
                      </a:lnTo>
                      <a:lnTo>
                        <a:pt x="2" y="143"/>
                      </a:lnTo>
                      <a:lnTo>
                        <a:pt x="0" y="6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9C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Freeform 9"/>
                <p:cNvSpPr>
                  <a:spLocks/>
                </p:cNvSpPr>
                <p:nvPr/>
              </p:nvSpPr>
              <p:spPr bwMode="auto">
                <a:xfrm>
                  <a:off x="847" y="3213"/>
                  <a:ext cx="54" cy="119"/>
                </a:xfrm>
                <a:custGeom>
                  <a:avLst/>
                  <a:gdLst>
                    <a:gd name="T0" fmla="*/ 3 w 107"/>
                    <a:gd name="T1" fmla="*/ 17 h 238"/>
                    <a:gd name="T2" fmla="*/ 4 w 107"/>
                    <a:gd name="T3" fmla="*/ 5 h 238"/>
                    <a:gd name="T4" fmla="*/ 11 w 107"/>
                    <a:gd name="T5" fmla="*/ 0 h 238"/>
                    <a:gd name="T6" fmla="*/ 21 w 107"/>
                    <a:gd name="T7" fmla="*/ 2 h 238"/>
                    <a:gd name="T8" fmla="*/ 27 w 107"/>
                    <a:gd name="T9" fmla="*/ 7 h 238"/>
                    <a:gd name="T10" fmla="*/ 24 w 107"/>
                    <a:gd name="T11" fmla="*/ 55 h 238"/>
                    <a:gd name="T12" fmla="*/ 12 w 107"/>
                    <a:gd name="T13" fmla="*/ 60 h 238"/>
                    <a:gd name="T14" fmla="*/ 0 w 107"/>
                    <a:gd name="T15" fmla="*/ 54 h 238"/>
                    <a:gd name="T16" fmla="*/ 3 w 107"/>
                    <a:gd name="T17" fmla="*/ 17 h 2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7"/>
                    <a:gd name="T28" fmla="*/ 0 h 238"/>
                    <a:gd name="T29" fmla="*/ 107 w 107"/>
                    <a:gd name="T30" fmla="*/ 238 h 23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7" h="238">
                      <a:moveTo>
                        <a:pt x="11" y="65"/>
                      </a:moveTo>
                      <a:lnTo>
                        <a:pt x="14" y="19"/>
                      </a:lnTo>
                      <a:lnTo>
                        <a:pt x="41" y="0"/>
                      </a:lnTo>
                      <a:lnTo>
                        <a:pt x="82" y="6"/>
                      </a:lnTo>
                      <a:lnTo>
                        <a:pt x="107" y="31"/>
                      </a:lnTo>
                      <a:lnTo>
                        <a:pt x="95" y="220"/>
                      </a:lnTo>
                      <a:lnTo>
                        <a:pt x="48" y="238"/>
                      </a:lnTo>
                      <a:lnTo>
                        <a:pt x="0" y="214"/>
                      </a:lnTo>
                      <a:lnTo>
                        <a:pt x="11" y="65"/>
                      </a:lnTo>
                      <a:close/>
                    </a:path>
                  </a:pathLst>
                </a:custGeom>
                <a:solidFill>
                  <a:srgbClr val="F9C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Freeform 10"/>
                <p:cNvSpPr>
                  <a:spLocks/>
                </p:cNvSpPr>
                <p:nvPr/>
              </p:nvSpPr>
              <p:spPr bwMode="auto">
                <a:xfrm>
                  <a:off x="1088" y="3209"/>
                  <a:ext cx="49" cy="129"/>
                </a:xfrm>
                <a:custGeom>
                  <a:avLst/>
                  <a:gdLst>
                    <a:gd name="T0" fmla="*/ 1 w 98"/>
                    <a:gd name="T1" fmla="*/ 7 h 257"/>
                    <a:gd name="T2" fmla="*/ 6 w 98"/>
                    <a:gd name="T3" fmla="*/ 0 h 257"/>
                    <a:gd name="T4" fmla="*/ 19 w 98"/>
                    <a:gd name="T5" fmla="*/ 0 h 257"/>
                    <a:gd name="T6" fmla="*/ 25 w 98"/>
                    <a:gd name="T7" fmla="*/ 7 h 257"/>
                    <a:gd name="T8" fmla="*/ 24 w 98"/>
                    <a:gd name="T9" fmla="*/ 60 h 257"/>
                    <a:gd name="T10" fmla="*/ 11 w 98"/>
                    <a:gd name="T11" fmla="*/ 65 h 257"/>
                    <a:gd name="T12" fmla="*/ 0 w 98"/>
                    <a:gd name="T13" fmla="*/ 59 h 257"/>
                    <a:gd name="T14" fmla="*/ 1 w 98"/>
                    <a:gd name="T15" fmla="*/ 7 h 25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8"/>
                    <a:gd name="T25" fmla="*/ 0 h 257"/>
                    <a:gd name="T26" fmla="*/ 98 w 98"/>
                    <a:gd name="T27" fmla="*/ 257 h 25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8" h="257">
                      <a:moveTo>
                        <a:pt x="2" y="26"/>
                      </a:moveTo>
                      <a:lnTo>
                        <a:pt x="27" y="0"/>
                      </a:lnTo>
                      <a:lnTo>
                        <a:pt x="76" y="0"/>
                      </a:lnTo>
                      <a:lnTo>
                        <a:pt x="98" y="28"/>
                      </a:lnTo>
                      <a:lnTo>
                        <a:pt x="96" y="240"/>
                      </a:lnTo>
                      <a:lnTo>
                        <a:pt x="41" y="257"/>
                      </a:lnTo>
                      <a:lnTo>
                        <a:pt x="0" y="234"/>
                      </a:lnTo>
                      <a:lnTo>
                        <a:pt x="2" y="26"/>
                      </a:lnTo>
                      <a:close/>
                    </a:path>
                  </a:pathLst>
                </a:custGeom>
                <a:solidFill>
                  <a:srgbClr val="F9C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Freeform 11"/>
                <p:cNvSpPr>
                  <a:spLocks/>
                </p:cNvSpPr>
                <p:nvPr/>
              </p:nvSpPr>
              <p:spPr bwMode="auto">
                <a:xfrm>
                  <a:off x="1432" y="3181"/>
                  <a:ext cx="50" cy="186"/>
                </a:xfrm>
                <a:custGeom>
                  <a:avLst/>
                  <a:gdLst>
                    <a:gd name="T0" fmla="*/ 2 w 99"/>
                    <a:gd name="T1" fmla="*/ 7 h 371"/>
                    <a:gd name="T2" fmla="*/ 9 w 99"/>
                    <a:gd name="T3" fmla="*/ 0 h 371"/>
                    <a:gd name="T4" fmla="*/ 21 w 99"/>
                    <a:gd name="T5" fmla="*/ 0 h 371"/>
                    <a:gd name="T6" fmla="*/ 25 w 99"/>
                    <a:gd name="T7" fmla="*/ 12 h 371"/>
                    <a:gd name="T8" fmla="*/ 23 w 99"/>
                    <a:gd name="T9" fmla="*/ 85 h 371"/>
                    <a:gd name="T10" fmla="*/ 13 w 99"/>
                    <a:gd name="T11" fmla="*/ 93 h 371"/>
                    <a:gd name="T12" fmla="*/ 0 w 99"/>
                    <a:gd name="T13" fmla="*/ 83 h 371"/>
                    <a:gd name="T14" fmla="*/ 2 w 99"/>
                    <a:gd name="T15" fmla="*/ 7 h 37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9"/>
                    <a:gd name="T25" fmla="*/ 0 h 371"/>
                    <a:gd name="T26" fmla="*/ 99 w 99"/>
                    <a:gd name="T27" fmla="*/ 371 h 37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9" h="371">
                      <a:moveTo>
                        <a:pt x="7" y="27"/>
                      </a:moveTo>
                      <a:lnTo>
                        <a:pt x="34" y="0"/>
                      </a:lnTo>
                      <a:lnTo>
                        <a:pt x="83" y="0"/>
                      </a:lnTo>
                      <a:lnTo>
                        <a:pt x="99" y="46"/>
                      </a:lnTo>
                      <a:lnTo>
                        <a:pt x="90" y="337"/>
                      </a:lnTo>
                      <a:lnTo>
                        <a:pt x="51" y="371"/>
                      </a:lnTo>
                      <a:lnTo>
                        <a:pt x="0" y="331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F9C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Freeform 12"/>
                <p:cNvSpPr>
                  <a:spLocks/>
                </p:cNvSpPr>
                <p:nvPr/>
              </p:nvSpPr>
              <p:spPr bwMode="auto">
                <a:xfrm>
                  <a:off x="650" y="3241"/>
                  <a:ext cx="204" cy="72"/>
                </a:xfrm>
                <a:custGeom>
                  <a:avLst/>
                  <a:gdLst>
                    <a:gd name="T0" fmla="*/ 0 w 408"/>
                    <a:gd name="T1" fmla="*/ 5 h 143"/>
                    <a:gd name="T2" fmla="*/ 102 w 408"/>
                    <a:gd name="T3" fmla="*/ 0 h 143"/>
                    <a:gd name="T4" fmla="*/ 101 w 408"/>
                    <a:gd name="T5" fmla="*/ 36 h 143"/>
                    <a:gd name="T6" fmla="*/ 0 w 408"/>
                    <a:gd name="T7" fmla="*/ 36 h 143"/>
                    <a:gd name="T8" fmla="*/ 0 w 408"/>
                    <a:gd name="T9" fmla="*/ 5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8"/>
                    <a:gd name="T16" fmla="*/ 0 h 143"/>
                    <a:gd name="T17" fmla="*/ 408 w 408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8" h="143">
                      <a:moveTo>
                        <a:pt x="0" y="20"/>
                      </a:moveTo>
                      <a:lnTo>
                        <a:pt x="408" y="0"/>
                      </a:lnTo>
                      <a:lnTo>
                        <a:pt x="402" y="143"/>
                      </a:lnTo>
                      <a:lnTo>
                        <a:pt x="0" y="143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2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13"/>
                <p:cNvSpPr>
                  <a:spLocks/>
                </p:cNvSpPr>
                <p:nvPr/>
              </p:nvSpPr>
              <p:spPr bwMode="auto">
                <a:xfrm>
                  <a:off x="893" y="3225"/>
                  <a:ext cx="199" cy="99"/>
                </a:xfrm>
                <a:custGeom>
                  <a:avLst/>
                  <a:gdLst>
                    <a:gd name="T0" fmla="*/ 5 w 398"/>
                    <a:gd name="T1" fmla="*/ 5 h 196"/>
                    <a:gd name="T2" fmla="*/ 100 w 398"/>
                    <a:gd name="T3" fmla="*/ 0 h 196"/>
                    <a:gd name="T4" fmla="*/ 98 w 398"/>
                    <a:gd name="T5" fmla="*/ 50 h 196"/>
                    <a:gd name="T6" fmla="*/ 0 w 398"/>
                    <a:gd name="T7" fmla="*/ 48 h 196"/>
                    <a:gd name="T8" fmla="*/ 5 w 398"/>
                    <a:gd name="T9" fmla="*/ 5 h 1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8"/>
                    <a:gd name="T16" fmla="*/ 0 h 196"/>
                    <a:gd name="T17" fmla="*/ 398 w 398"/>
                    <a:gd name="T18" fmla="*/ 196 h 1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8" h="196">
                      <a:moveTo>
                        <a:pt x="17" y="17"/>
                      </a:moveTo>
                      <a:lnTo>
                        <a:pt x="398" y="0"/>
                      </a:lnTo>
                      <a:lnTo>
                        <a:pt x="392" y="196"/>
                      </a:lnTo>
                      <a:lnTo>
                        <a:pt x="0" y="189"/>
                      </a:lnTo>
                      <a:lnTo>
                        <a:pt x="17" y="17"/>
                      </a:lnTo>
                      <a:close/>
                    </a:path>
                  </a:pathLst>
                </a:custGeom>
                <a:solidFill>
                  <a:srgbClr val="002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14"/>
                <p:cNvSpPr>
                  <a:spLocks/>
                </p:cNvSpPr>
                <p:nvPr/>
              </p:nvSpPr>
              <p:spPr bwMode="auto">
                <a:xfrm>
                  <a:off x="1134" y="3196"/>
                  <a:ext cx="303" cy="158"/>
                </a:xfrm>
                <a:custGeom>
                  <a:avLst/>
                  <a:gdLst>
                    <a:gd name="T0" fmla="*/ 2 w 605"/>
                    <a:gd name="T1" fmla="*/ 12 h 314"/>
                    <a:gd name="T2" fmla="*/ 152 w 605"/>
                    <a:gd name="T3" fmla="*/ 0 h 314"/>
                    <a:gd name="T4" fmla="*/ 149 w 605"/>
                    <a:gd name="T5" fmla="*/ 80 h 314"/>
                    <a:gd name="T6" fmla="*/ 0 w 605"/>
                    <a:gd name="T7" fmla="*/ 65 h 314"/>
                    <a:gd name="T8" fmla="*/ 2 w 605"/>
                    <a:gd name="T9" fmla="*/ 12 h 3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314"/>
                    <a:gd name="T17" fmla="*/ 605 w 605"/>
                    <a:gd name="T18" fmla="*/ 314 h 3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314">
                      <a:moveTo>
                        <a:pt x="8" y="47"/>
                      </a:moveTo>
                      <a:lnTo>
                        <a:pt x="605" y="0"/>
                      </a:lnTo>
                      <a:lnTo>
                        <a:pt x="595" y="314"/>
                      </a:lnTo>
                      <a:lnTo>
                        <a:pt x="0" y="259"/>
                      </a:lnTo>
                      <a:lnTo>
                        <a:pt x="8" y="47"/>
                      </a:lnTo>
                      <a:close/>
                    </a:path>
                  </a:pathLst>
                </a:custGeom>
                <a:solidFill>
                  <a:srgbClr val="002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42" name="Group 15"/>
              <p:cNvGrpSpPr>
                <a:grpSpLocks/>
              </p:cNvGrpSpPr>
              <p:nvPr/>
            </p:nvGrpSpPr>
            <p:grpSpPr bwMode="auto">
              <a:xfrm>
                <a:off x="610" y="3169"/>
                <a:ext cx="879" cy="207"/>
                <a:chOff x="610" y="3169"/>
                <a:chExt cx="879" cy="207"/>
              </a:xfrm>
            </p:grpSpPr>
            <p:grpSp>
              <p:nvGrpSpPr>
                <p:cNvPr id="1043" name="Group 16"/>
                <p:cNvGrpSpPr>
                  <a:grpSpLocks/>
                </p:cNvGrpSpPr>
                <p:nvPr/>
              </p:nvGrpSpPr>
              <p:grpSpPr bwMode="auto">
                <a:xfrm>
                  <a:off x="610" y="3232"/>
                  <a:ext cx="51" cy="93"/>
                  <a:chOff x="610" y="3232"/>
                  <a:chExt cx="51" cy="93"/>
                </a:xfrm>
              </p:grpSpPr>
              <p:sp>
                <p:nvSpPr>
                  <p:cNvPr id="1059" name="Freeform 17"/>
                  <p:cNvSpPr>
                    <a:spLocks/>
                  </p:cNvSpPr>
                  <p:nvPr/>
                </p:nvSpPr>
                <p:spPr bwMode="auto">
                  <a:xfrm>
                    <a:off x="620" y="3232"/>
                    <a:ext cx="41" cy="93"/>
                  </a:xfrm>
                  <a:custGeom>
                    <a:avLst/>
                    <a:gdLst>
                      <a:gd name="T0" fmla="*/ 3 w 83"/>
                      <a:gd name="T1" fmla="*/ 13 h 187"/>
                      <a:gd name="T2" fmla="*/ 1 w 83"/>
                      <a:gd name="T3" fmla="*/ 8 h 187"/>
                      <a:gd name="T4" fmla="*/ 7 w 83"/>
                      <a:gd name="T5" fmla="*/ 5 h 187"/>
                      <a:gd name="T6" fmla="*/ 10 w 83"/>
                      <a:gd name="T7" fmla="*/ 7 h 187"/>
                      <a:gd name="T8" fmla="*/ 12 w 83"/>
                      <a:gd name="T9" fmla="*/ 11 h 187"/>
                      <a:gd name="T10" fmla="*/ 12 w 83"/>
                      <a:gd name="T11" fmla="*/ 35 h 187"/>
                      <a:gd name="T12" fmla="*/ 10 w 83"/>
                      <a:gd name="T13" fmla="*/ 40 h 187"/>
                      <a:gd name="T14" fmla="*/ 3 w 83"/>
                      <a:gd name="T15" fmla="*/ 39 h 187"/>
                      <a:gd name="T16" fmla="*/ 1 w 83"/>
                      <a:gd name="T17" fmla="*/ 35 h 187"/>
                      <a:gd name="T18" fmla="*/ 1 w 83"/>
                      <a:gd name="T19" fmla="*/ 41 h 187"/>
                      <a:gd name="T20" fmla="*/ 4 w 83"/>
                      <a:gd name="T21" fmla="*/ 45 h 187"/>
                      <a:gd name="T22" fmla="*/ 10 w 83"/>
                      <a:gd name="T23" fmla="*/ 46 h 187"/>
                      <a:gd name="T24" fmla="*/ 16 w 83"/>
                      <a:gd name="T25" fmla="*/ 45 h 187"/>
                      <a:gd name="T26" fmla="*/ 19 w 83"/>
                      <a:gd name="T27" fmla="*/ 39 h 187"/>
                      <a:gd name="T28" fmla="*/ 20 w 83"/>
                      <a:gd name="T29" fmla="*/ 33 h 187"/>
                      <a:gd name="T30" fmla="*/ 19 w 83"/>
                      <a:gd name="T31" fmla="*/ 9 h 187"/>
                      <a:gd name="T32" fmla="*/ 17 w 83"/>
                      <a:gd name="T33" fmla="*/ 5 h 187"/>
                      <a:gd name="T34" fmla="*/ 13 w 83"/>
                      <a:gd name="T35" fmla="*/ 0 h 187"/>
                      <a:gd name="T36" fmla="*/ 8 w 83"/>
                      <a:gd name="T37" fmla="*/ 0 h 187"/>
                      <a:gd name="T38" fmla="*/ 3 w 83"/>
                      <a:gd name="T39" fmla="*/ 1 h 187"/>
                      <a:gd name="T40" fmla="*/ 0 w 83"/>
                      <a:gd name="T41" fmla="*/ 5 h 187"/>
                      <a:gd name="T42" fmla="*/ 3 w 83"/>
                      <a:gd name="T43" fmla="*/ 13 h 18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83"/>
                      <a:gd name="T67" fmla="*/ 0 h 187"/>
                      <a:gd name="T68" fmla="*/ 83 w 83"/>
                      <a:gd name="T69" fmla="*/ 187 h 18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83" h="187">
                        <a:moveTo>
                          <a:pt x="14" y="52"/>
                        </a:moveTo>
                        <a:lnTo>
                          <a:pt x="7" y="33"/>
                        </a:lnTo>
                        <a:lnTo>
                          <a:pt x="29" y="23"/>
                        </a:lnTo>
                        <a:lnTo>
                          <a:pt x="43" y="31"/>
                        </a:lnTo>
                        <a:lnTo>
                          <a:pt x="50" y="44"/>
                        </a:lnTo>
                        <a:lnTo>
                          <a:pt x="50" y="143"/>
                        </a:lnTo>
                        <a:lnTo>
                          <a:pt x="40" y="161"/>
                        </a:lnTo>
                        <a:lnTo>
                          <a:pt x="14" y="156"/>
                        </a:lnTo>
                        <a:lnTo>
                          <a:pt x="5" y="143"/>
                        </a:lnTo>
                        <a:lnTo>
                          <a:pt x="5" y="167"/>
                        </a:lnTo>
                        <a:lnTo>
                          <a:pt x="19" y="180"/>
                        </a:lnTo>
                        <a:lnTo>
                          <a:pt x="40" y="187"/>
                        </a:lnTo>
                        <a:lnTo>
                          <a:pt x="64" y="180"/>
                        </a:lnTo>
                        <a:lnTo>
                          <a:pt x="76" y="156"/>
                        </a:lnTo>
                        <a:lnTo>
                          <a:pt x="83" y="135"/>
                        </a:lnTo>
                        <a:lnTo>
                          <a:pt x="78" y="39"/>
                        </a:lnTo>
                        <a:lnTo>
                          <a:pt x="71" y="20"/>
                        </a:lnTo>
                        <a:lnTo>
                          <a:pt x="55" y="0"/>
                        </a:lnTo>
                        <a:lnTo>
                          <a:pt x="33" y="0"/>
                        </a:lnTo>
                        <a:lnTo>
                          <a:pt x="12" y="4"/>
                        </a:lnTo>
                        <a:lnTo>
                          <a:pt x="0" y="20"/>
                        </a:lnTo>
                        <a:lnTo>
                          <a:pt x="14" y="5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" name="Freeform 18"/>
                  <p:cNvSpPr>
                    <a:spLocks/>
                  </p:cNvSpPr>
                  <p:nvPr/>
                </p:nvSpPr>
                <p:spPr bwMode="auto">
                  <a:xfrm>
                    <a:off x="610" y="3235"/>
                    <a:ext cx="33" cy="86"/>
                  </a:xfrm>
                  <a:custGeom>
                    <a:avLst/>
                    <a:gdLst>
                      <a:gd name="T0" fmla="*/ 9 w 68"/>
                      <a:gd name="T1" fmla="*/ 0 h 171"/>
                      <a:gd name="T2" fmla="*/ 2 w 68"/>
                      <a:gd name="T3" fmla="*/ 4 h 171"/>
                      <a:gd name="T4" fmla="*/ 0 w 68"/>
                      <a:gd name="T5" fmla="*/ 10 h 171"/>
                      <a:gd name="T6" fmla="*/ 1 w 68"/>
                      <a:gd name="T7" fmla="*/ 28 h 171"/>
                      <a:gd name="T8" fmla="*/ 2 w 68"/>
                      <a:gd name="T9" fmla="*/ 38 h 171"/>
                      <a:gd name="T10" fmla="*/ 5 w 68"/>
                      <a:gd name="T11" fmla="*/ 41 h 171"/>
                      <a:gd name="T12" fmla="*/ 10 w 68"/>
                      <a:gd name="T13" fmla="*/ 43 h 171"/>
                      <a:gd name="T14" fmla="*/ 16 w 68"/>
                      <a:gd name="T15" fmla="*/ 43 h 171"/>
                      <a:gd name="T16" fmla="*/ 9 w 68"/>
                      <a:gd name="T17" fmla="*/ 38 h 171"/>
                      <a:gd name="T18" fmla="*/ 7 w 68"/>
                      <a:gd name="T19" fmla="*/ 30 h 171"/>
                      <a:gd name="T20" fmla="*/ 7 w 68"/>
                      <a:gd name="T21" fmla="*/ 10 h 171"/>
                      <a:gd name="T22" fmla="*/ 9 w 68"/>
                      <a:gd name="T23" fmla="*/ 0 h 1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"/>
                      <a:gd name="T37" fmla="*/ 0 h 171"/>
                      <a:gd name="T38" fmla="*/ 68 w 68"/>
                      <a:gd name="T39" fmla="*/ 171 h 17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" h="171">
                        <a:moveTo>
                          <a:pt x="37" y="0"/>
                        </a:moveTo>
                        <a:lnTo>
                          <a:pt x="10" y="13"/>
                        </a:lnTo>
                        <a:lnTo>
                          <a:pt x="0" y="39"/>
                        </a:lnTo>
                        <a:lnTo>
                          <a:pt x="7" y="112"/>
                        </a:lnTo>
                        <a:lnTo>
                          <a:pt x="10" y="151"/>
                        </a:lnTo>
                        <a:lnTo>
                          <a:pt x="21" y="164"/>
                        </a:lnTo>
                        <a:lnTo>
                          <a:pt x="44" y="171"/>
                        </a:lnTo>
                        <a:lnTo>
                          <a:pt x="68" y="171"/>
                        </a:lnTo>
                        <a:lnTo>
                          <a:pt x="37" y="149"/>
                        </a:lnTo>
                        <a:lnTo>
                          <a:pt x="28" y="118"/>
                        </a:lnTo>
                        <a:lnTo>
                          <a:pt x="31" y="39"/>
                        </a:lnTo>
                        <a:lnTo>
                          <a:pt x="3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4" name="Group 19"/>
                <p:cNvGrpSpPr>
                  <a:grpSpLocks/>
                </p:cNvGrpSpPr>
                <p:nvPr/>
              </p:nvGrpSpPr>
              <p:grpSpPr bwMode="auto">
                <a:xfrm>
                  <a:off x="844" y="3209"/>
                  <a:ext cx="63" cy="130"/>
                  <a:chOff x="844" y="3209"/>
                  <a:chExt cx="63" cy="130"/>
                </a:xfrm>
              </p:grpSpPr>
              <p:sp>
                <p:nvSpPr>
                  <p:cNvPr id="1057" name="Freeform 20"/>
                  <p:cNvSpPr>
                    <a:spLocks/>
                  </p:cNvSpPr>
                  <p:nvPr/>
                </p:nvSpPr>
                <p:spPr bwMode="auto">
                  <a:xfrm>
                    <a:off x="844" y="3209"/>
                    <a:ext cx="63" cy="130"/>
                  </a:xfrm>
                  <a:custGeom>
                    <a:avLst/>
                    <a:gdLst>
                      <a:gd name="T0" fmla="*/ 7 w 125"/>
                      <a:gd name="T1" fmla="*/ 5 h 260"/>
                      <a:gd name="T2" fmla="*/ 10 w 125"/>
                      <a:gd name="T3" fmla="*/ 1 h 260"/>
                      <a:gd name="T4" fmla="*/ 17 w 125"/>
                      <a:gd name="T5" fmla="*/ 0 h 260"/>
                      <a:gd name="T6" fmla="*/ 23 w 125"/>
                      <a:gd name="T7" fmla="*/ 1 h 260"/>
                      <a:gd name="T8" fmla="*/ 30 w 125"/>
                      <a:gd name="T9" fmla="*/ 4 h 260"/>
                      <a:gd name="T10" fmla="*/ 32 w 125"/>
                      <a:gd name="T11" fmla="*/ 11 h 260"/>
                      <a:gd name="T12" fmla="*/ 30 w 125"/>
                      <a:gd name="T13" fmla="*/ 52 h 260"/>
                      <a:gd name="T14" fmla="*/ 28 w 125"/>
                      <a:gd name="T15" fmla="*/ 61 h 260"/>
                      <a:gd name="T16" fmla="*/ 20 w 125"/>
                      <a:gd name="T17" fmla="*/ 65 h 260"/>
                      <a:gd name="T18" fmla="*/ 12 w 125"/>
                      <a:gd name="T19" fmla="*/ 65 h 260"/>
                      <a:gd name="T20" fmla="*/ 5 w 125"/>
                      <a:gd name="T21" fmla="*/ 61 h 260"/>
                      <a:gd name="T22" fmla="*/ 0 w 125"/>
                      <a:gd name="T23" fmla="*/ 56 h 260"/>
                      <a:gd name="T24" fmla="*/ 0 w 125"/>
                      <a:gd name="T25" fmla="*/ 52 h 260"/>
                      <a:gd name="T26" fmla="*/ 6 w 125"/>
                      <a:gd name="T27" fmla="*/ 55 h 260"/>
                      <a:gd name="T28" fmla="*/ 13 w 125"/>
                      <a:gd name="T29" fmla="*/ 57 h 260"/>
                      <a:gd name="T30" fmla="*/ 19 w 125"/>
                      <a:gd name="T31" fmla="*/ 55 h 260"/>
                      <a:gd name="T32" fmla="*/ 23 w 125"/>
                      <a:gd name="T33" fmla="*/ 52 h 260"/>
                      <a:gd name="T34" fmla="*/ 24 w 125"/>
                      <a:gd name="T35" fmla="*/ 42 h 260"/>
                      <a:gd name="T36" fmla="*/ 24 w 125"/>
                      <a:gd name="T37" fmla="*/ 9 h 260"/>
                      <a:gd name="T38" fmla="*/ 20 w 125"/>
                      <a:gd name="T39" fmla="*/ 6 h 260"/>
                      <a:gd name="T40" fmla="*/ 14 w 125"/>
                      <a:gd name="T41" fmla="*/ 7 h 260"/>
                      <a:gd name="T42" fmla="*/ 7 w 125"/>
                      <a:gd name="T43" fmla="*/ 5 h 26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5"/>
                      <a:gd name="T67" fmla="*/ 0 h 260"/>
                      <a:gd name="T68" fmla="*/ 125 w 125"/>
                      <a:gd name="T69" fmla="*/ 260 h 26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5" h="260">
                        <a:moveTo>
                          <a:pt x="27" y="21"/>
                        </a:moveTo>
                        <a:lnTo>
                          <a:pt x="37" y="6"/>
                        </a:lnTo>
                        <a:lnTo>
                          <a:pt x="65" y="0"/>
                        </a:lnTo>
                        <a:lnTo>
                          <a:pt x="92" y="6"/>
                        </a:lnTo>
                        <a:lnTo>
                          <a:pt x="118" y="19"/>
                        </a:lnTo>
                        <a:lnTo>
                          <a:pt x="125" y="47"/>
                        </a:lnTo>
                        <a:lnTo>
                          <a:pt x="120" y="208"/>
                        </a:lnTo>
                        <a:lnTo>
                          <a:pt x="112" y="247"/>
                        </a:lnTo>
                        <a:lnTo>
                          <a:pt x="80" y="260"/>
                        </a:lnTo>
                        <a:lnTo>
                          <a:pt x="45" y="260"/>
                        </a:lnTo>
                        <a:lnTo>
                          <a:pt x="20" y="247"/>
                        </a:lnTo>
                        <a:lnTo>
                          <a:pt x="0" y="226"/>
                        </a:lnTo>
                        <a:lnTo>
                          <a:pt x="0" y="208"/>
                        </a:lnTo>
                        <a:lnTo>
                          <a:pt x="24" y="221"/>
                        </a:lnTo>
                        <a:lnTo>
                          <a:pt x="52" y="231"/>
                        </a:lnTo>
                        <a:lnTo>
                          <a:pt x="73" y="221"/>
                        </a:lnTo>
                        <a:lnTo>
                          <a:pt x="92" y="208"/>
                        </a:lnTo>
                        <a:lnTo>
                          <a:pt x="94" y="168"/>
                        </a:lnTo>
                        <a:lnTo>
                          <a:pt x="94" y="39"/>
                        </a:lnTo>
                        <a:lnTo>
                          <a:pt x="78" y="26"/>
                        </a:lnTo>
                        <a:lnTo>
                          <a:pt x="53" y="28"/>
                        </a:lnTo>
                        <a:lnTo>
                          <a:pt x="27" y="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" name="Freeform 21"/>
                  <p:cNvSpPr>
                    <a:spLocks/>
                  </p:cNvSpPr>
                  <p:nvPr/>
                </p:nvSpPr>
                <p:spPr bwMode="auto">
                  <a:xfrm>
                    <a:off x="844" y="3210"/>
                    <a:ext cx="38" cy="119"/>
                  </a:xfrm>
                  <a:custGeom>
                    <a:avLst/>
                    <a:gdLst>
                      <a:gd name="T0" fmla="*/ 2 w 75"/>
                      <a:gd name="T1" fmla="*/ 8 h 239"/>
                      <a:gd name="T2" fmla="*/ 6 w 75"/>
                      <a:gd name="T3" fmla="*/ 3 h 239"/>
                      <a:gd name="T4" fmla="*/ 13 w 75"/>
                      <a:gd name="T5" fmla="*/ 0 h 239"/>
                      <a:gd name="T6" fmla="*/ 19 w 75"/>
                      <a:gd name="T7" fmla="*/ 2 h 239"/>
                      <a:gd name="T8" fmla="*/ 10 w 75"/>
                      <a:gd name="T9" fmla="*/ 8 h 239"/>
                      <a:gd name="T10" fmla="*/ 9 w 75"/>
                      <a:gd name="T11" fmla="*/ 13 h 239"/>
                      <a:gd name="T12" fmla="*/ 7 w 75"/>
                      <a:gd name="T13" fmla="*/ 51 h 239"/>
                      <a:gd name="T14" fmla="*/ 9 w 75"/>
                      <a:gd name="T15" fmla="*/ 56 h 239"/>
                      <a:gd name="T16" fmla="*/ 16 w 75"/>
                      <a:gd name="T17" fmla="*/ 59 h 239"/>
                      <a:gd name="T18" fmla="*/ 3 w 75"/>
                      <a:gd name="T19" fmla="*/ 57 h 239"/>
                      <a:gd name="T20" fmla="*/ 0 w 75"/>
                      <a:gd name="T21" fmla="*/ 52 h 239"/>
                      <a:gd name="T22" fmla="*/ 2 w 75"/>
                      <a:gd name="T23" fmla="*/ 8 h 23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5"/>
                      <a:gd name="T37" fmla="*/ 0 h 239"/>
                      <a:gd name="T38" fmla="*/ 75 w 75"/>
                      <a:gd name="T39" fmla="*/ 239 h 23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5" h="239">
                        <a:moveTo>
                          <a:pt x="7" y="32"/>
                        </a:moveTo>
                        <a:lnTo>
                          <a:pt x="21" y="13"/>
                        </a:lnTo>
                        <a:lnTo>
                          <a:pt x="49" y="0"/>
                        </a:lnTo>
                        <a:lnTo>
                          <a:pt x="75" y="11"/>
                        </a:lnTo>
                        <a:lnTo>
                          <a:pt x="40" y="32"/>
                        </a:lnTo>
                        <a:lnTo>
                          <a:pt x="33" y="52"/>
                        </a:lnTo>
                        <a:lnTo>
                          <a:pt x="28" y="205"/>
                        </a:lnTo>
                        <a:lnTo>
                          <a:pt x="35" y="224"/>
                        </a:lnTo>
                        <a:lnTo>
                          <a:pt x="61" y="239"/>
                        </a:lnTo>
                        <a:lnTo>
                          <a:pt x="11" y="231"/>
                        </a:lnTo>
                        <a:lnTo>
                          <a:pt x="0" y="211"/>
                        </a:lnTo>
                        <a:lnTo>
                          <a:pt x="7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5" name="Group 22"/>
                <p:cNvGrpSpPr>
                  <a:grpSpLocks/>
                </p:cNvGrpSpPr>
                <p:nvPr/>
              </p:nvGrpSpPr>
              <p:grpSpPr bwMode="auto">
                <a:xfrm>
                  <a:off x="1081" y="3200"/>
                  <a:ext cx="63" cy="146"/>
                  <a:chOff x="1081" y="3200"/>
                  <a:chExt cx="63" cy="146"/>
                </a:xfrm>
              </p:grpSpPr>
              <p:sp>
                <p:nvSpPr>
                  <p:cNvPr id="1055" name="Freeform 23"/>
                  <p:cNvSpPr>
                    <a:spLocks/>
                  </p:cNvSpPr>
                  <p:nvPr/>
                </p:nvSpPr>
                <p:spPr bwMode="auto">
                  <a:xfrm>
                    <a:off x="1081" y="3200"/>
                    <a:ext cx="63" cy="146"/>
                  </a:xfrm>
                  <a:custGeom>
                    <a:avLst/>
                    <a:gdLst>
                      <a:gd name="T0" fmla="*/ 7 w 125"/>
                      <a:gd name="T1" fmla="*/ 6 h 292"/>
                      <a:gd name="T2" fmla="*/ 10 w 125"/>
                      <a:gd name="T3" fmla="*/ 1 h 292"/>
                      <a:gd name="T4" fmla="*/ 17 w 125"/>
                      <a:gd name="T5" fmla="*/ 0 h 292"/>
                      <a:gd name="T6" fmla="*/ 23 w 125"/>
                      <a:gd name="T7" fmla="*/ 1 h 292"/>
                      <a:gd name="T8" fmla="*/ 30 w 125"/>
                      <a:gd name="T9" fmla="*/ 5 h 292"/>
                      <a:gd name="T10" fmla="*/ 32 w 125"/>
                      <a:gd name="T11" fmla="*/ 13 h 292"/>
                      <a:gd name="T12" fmla="*/ 31 w 125"/>
                      <a:gd name="T13" fmla="*/ 58 h 292"/>
                      <a:gd name="T14" fmla="*/ 28 w 125"/>
                      <a:gd name="T15" fmla="*/ 70 h 292"/>
                      <a:gd name="T16" fmla="*/ 20 w 125"/>
                      <a:gd name="T17" fmla="*/ 73 h 292"/>
                      <a:gd name="T18" fmla="*/ 12 w 125"/>
                      <a:gd name="T19" fmla="*/ 73 h 292"/>
                      <a:gd name="T20" fmla="*/ 5 w 125"/>
                      <a:gd name="T21" fmla="*/ 70 h 292"/>
                      <a:gd name="T22" fmla="*/ 0 w 125"/>
                      <a:gd name="T23" fmla="*/ 63 h 292"/>
                      <a:gd name="T24" fmla="*/ 0 w 125"/>
                      <a:gd name="T25" fmla="*/ 58 h 292"/>
                      <a:gd name="T26" fmla="*/ 7 w 125"/>
                      <a:gd name="T27" fmla="*/ 62 h 292"/>
                      <a:gd name="T28" fmla="*/ 13 w 125"/>
                      <a:gd name="T29" fmla="*/ 65 h 292"/>
                      <a:gd name="T30" fmla="*/ 19 w 125"/>
                      <a:gd name="T31" fmla="*/ 62 h 292"/>
                      <a:gd name="T32" fmla="*/ 23 w 125"/>
                      <a:gd name="T33" fmla="*/ 58 h 292"/>
                      <a:gd name="T34" fmla="*/ 24 w 125"/>
                      <a:gd name="T35" fmla="*/ 47 h 292"/>
                      <a:gd name="T36" fmla="*/ 24 w 125"/>
                      <a:gd name="T37" fmla="*/ 11 h 292"/>
                      <a:gd name="T38" fmla="*/ 20 w 125"/>
                      <a:gd name="T39" fmla="*/ 7 h 292"/>
                      <a:gd name="T40" fmla="*/ 14 w 125"/>
                      <a:gd name="T41" fmla="*/ 8 h 292"/>
                      <a:gd name="T42" fmla="*/ 7 w 125"/>
                      <a:gd name="T43" fmla="*/ 6 h 292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5"/>
                      <a:gd name="T67" fmla="*/ 0 h 292"/>
                      <a:gd name="T68" fmla="*/ 125 w 125"/>
                      <a:gd name="T69" fmla="*/ 292 h 292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5" h="292">
                        <a:moveTo>
                          <a:pt x="27" y="24"/>
                        </a:moveTo>
                        <a:lnTo>
                          <a:pt x="38" y="7"/>
                        </a:lnTo>
                        <a:lnTo>
                          <a:pt x="65" y="0"/>
                        </a:lnTo>
                        <a:lnTo>
                          <a:pt x="92" y="7"/>
                        </a:lnTo>
                        <a:lnTo>
                          <a:pt x="118" y="21"/>
                        </a:lnTo>
                        <a:lnTo>
                          <a:pt x="125" y="53"/>
                        </a:lnTo>
                        <a:lnTo>
                          <a:pt x="121" y="234"/>
                        </a:lnTo>
                        <a:lnTo>
                          <a:pt x="112" y="278"/>
                        </a:lnTo>
                        <a:lnTo>
                          <a:pt x="80" y="292"/>
                        </a:lnTo>
                        <a:lnTo>
                          <a:pt x="45" y="292"/>
                        </a:lnTo>
                        <a:lnTo>
                          <a:pt x="20" y="278"/>
                        </a:lnTo>
                        <a:lnTo>
                          <a:pt x="0" y="253"/>
                        </a:lnTo>
                        <a:lnTo>
                          <a:pt x="0" y="234"/>
                        </a:lnTo>
                        <a:lnTo>
                          <a:pt x="25" y="248"/>
                        </a:lnTo>
                        <a:lnTo>
                          <a:pt x="52" y="260"/>
                        </a:lnTo>
                        <a:lnTo>
                          <a:pt x="73" y="248"/>
                        </a:lnTo>
                        <a:lnTo>
                          <a:pt x="92" y="234"/>
                        </a:lnTo>
                        <a:lnTo>
                          <a:pt x="95" y="188"/>
                        </a:lnTo>
                        <a:lnTo>
                          <a:pt x="95" y="44"/>
                        </a:lnTo>
                        <a:lnTo>
                          <a:pt x="78" y="28"/>
                        </a:lnTo>
                        <a:lnTo>
                          <a:pt x="53" y="32"/>
                        </a:lnTo>
                        <a:lnTo>
                          <a:pt x="27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" name="Freeform 24"/>
                  <p:cNvSpPr>
                    <a:spLocks/>
                  </p:cNvSpPr>
                  <p:nvPr/>
                </p:nvSpPr>
                <p:spPr bwMode="auto">
                  <a:xfrm>
                    <a:off x="1081" y="3201"/>
                    <a:ext cx="38" cy="135"/>
                  </a:xfrm>
                  <a:custGeom>
                    <a:avLst/>
                    <a:gdLst>
                      <a:gd name="T0" fmla="*/ 1 w 76"/>
                      <a:gd name="T1" fmla="*/ 9 h 271"/>
                      <a:gd name="T2" fmla="*/ 5 w 76"/>
                      <a:gd name="T3" fmla="*/ 3 h 271"/>
                      <a:gd name="T4" fmla="*/ 12 w 76"/>
                      <a:gd name="T5" fmla="*/ 0 h 271"/>
                      <a:gd name="T6" fmla="*/ 19 w 76"/>
                      <a:gd name="T7" fmla="*/ 3 h 271"/>
                      <a:gd name="T8" fmla="*/ 10 w 76"/>
                      <a:gd name="T9" fmla="*/ 9 h 271"/>
                      <a:gd name="T10" fmla="*/ 9 w 76"/>
                      <a:gd name="T11" fmla="*/ 14 h 271"/>
                      <a:gd name="T12" fmla="*/ 7 w 76"/>
                      <a:gd name="T13" fmla="*/ 58 h 271"/>
                      <a:gd name="T14" fmla="*/ 9 w 76"/>
                      <a:gd name="T15" fmla="*/ 63 h 271"/>
                      <a:gd name="T16" fmla="*/ 15 w 76"/>
                      <a:gd name="T17" fmla="*/ 67 h 271"/>
                      <a:gd name="T18" fmla="*/ 3 w 76"/>
                      <a:gd name="T19" fmla="*/ 65 h 271"/>
                      <a:gd name="T20" fmla="*/ 0 w 76"/>
                      <a:gd name="T21" fmla="*/ 59 h 271"/>
                      <a:gd name="T22" fmla="*/ 1 w 76"/>
                      <a:gd name="T23" fmla="*/ 9 h 27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6"/>
                      <a:gd name="T37" fmla="*/ 0 h 271"/>
                      <a:gd name="T38" fmla="*/ 76 w 76"/>
                      <a:gd name="T39" fmla="*/ 271 h 27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6" h="271">
                        <a:moveTo>
                          <a:pt x="7" y="37"/>
                        </a:moveTo>
                        <a:lnTo>
                          <a:pt x="21" y="14"/>
                        </a:lnTo>
                        <a:lnTo>
                          <a:pt x="50" y="0"/>
                        </a:lnTo>
                        <a:lnTo>
                          <a:pt x="76" y="12"/>
                        </a:lnTo>
                        <a:lnTo>
                          <a:pt x="40" y="37"/>
                        </a:lnTo>
                        <a:lnTo>
                          <a:pt x="33" y="59"/>
                        </a:lnTo>
                        <a:lnTo>
                          <a:pt x="28" y="232"/>
                        </a:lnTo>
                        <a:lnTo>
                          <a:pt x="36" y="254"/>
                        </a:lnTo>
                        <a:lnTo>
                          <a:pt x="62" y="271"/>
                        </a:lnTo>
                        <a:lnTo>
                          <a:pt x="12" y="261"/>
                        </a:lnTo>
                        <a:lnTo>
                          <a:pt x="0" y="239"/>
                        </a:lnTo>
                        <a:lnTo>
                          <a:pt x="7" y="3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6" name="Group 25"/>
                <p:cNvGrpSpPr>
                  <a:grpSpLocks/>
                </p:cNvGrpSpPr>
                <p:nvPr/>
              </p:nvGrpSpPr>
              <p:grpSpPr bwMode="auto">
                <a:xfrm>
                  <a:off x="1426" y="3169"/>
                  <a:ext cx="63" cy="207"/>
                  <a:chOff x="1426" y="3169"/>
                  <a:chExt cx="63" cy="207"/>
                </a:xfrm>
              </p:grpSpPr>
              <p:sp>
                <p:nvSpPr>
                  <p:cNvPr id="1053" name="Freeform 26"/>
                  <p:cNvSpPr>
                    <a:spLocks/>
                  </p:cNvSpPr>
                  <p:nvPr/>
                </p:nvSpPr>
                <p:spPr bwMode="auto">
                  <a:xfrm>
                    <a:off x="1426" y="3169"/>
                    <a:ext cx="63" cy="207"/>
                  </a:xfrm>
                  <a:custGeom>
                    <a:avLst/>
                    <a:gdLst>
                      <a:gd name="T0" fmla="*/ 7 w 125"/>
                      <a:gd name="T1" fmla="*/ 8 h 415"/>
                      <a:gd name="T2" fmla="*/ 10 w 125"/>
                      <a:gd name="T3" fmla="*/ 2 h 415"/>
                      <a:gd name="T4" fmla="*/ 17 w 125"/>
                      <a:gd name="T5" fmla="*/ 0 h 415"/>
                      <a:gd name="T6" fmla="*/ 23 w 125"/>
                      <a:gd name="T7" fmla="*/ 2 h 415"/>
                      <a:gd name="T8" fmla="*/ 30 w 125"/>
                      <a:gd name="T9" fmla="*/ 7 h 415"/>
                      <a:gd name="T10" fmla="*/ 32 w 125"/>
                      <a:gd name="T11" fmla="*/ 19 h 415"/>
                      <a:gd name="T12" fmla="*/ 31 w 125"/>
                      <a:gd name="T13" fmla="*/ 83 h 415"/>
                      <a:gd name="T14" fmla="*/ 28 w 125"/>
                      <a:gd name="T15" fmla="*/ 98 h 415"/>
                      <a:gd name="T16" fmla="*/ 20 w 125"/>
                      <a:gd name="T17" fmla="*/ 103 h 415"/>
                      <a:gd name="T18" fmla="*/ 12 w 125"/>
                      <a:gd name="T19" fmla="*/ 103 h 415"/>
                      <a:gd name="T20" fmla="*/ 5 w 125"/>
                      <a:gd name="T21" fmla="*/ 98 h 415"/>
                      <a:gd name="T22" fmla="*/ 0 w 125"/>
                      <a:gd name="T23" fmla="*/ 90 h 415"/>
                      <a:gd name="T24" fmla="*/ 0 w 125"/>
                      <a:gd name="T25" fmla="*/ 83 h 415"/>
                      <a:gd name="T26" fmla="*/ 7 w 125"/>
                      <a:gd name="T27" fmla="*/ 88 h 415"/>
                      <a:gd name="T28" fmla="*/ 13 w 125"/>
                      <a:gd name="T29" fmla="*/ 92 h 415"/>
                      <a:gd name="T30" fmla="*/ 19 w 125"/>
                      <a:gd name="T31" fmla="*/ 88 h 415"/>
                      <a:gd name="T32" fmla="*/ 23 w 125"/>
                      <a:gd name="T33" fmla="*/ 83 h 415"/>
                      <a:gd name="T34" fmla="*/ 24 w 125"/>
                      <a:gd name="T35" fmla="*/ 67 h 415"/>
                      <a:gd name="T36" fmla="*/ 24 w 125"/>
                      <a:gd name="T37" fmla="*/ 15 h 415"/>
                      <a:gd name="T38" fmla="*/ 20 w 125"/>
                      <a:gd name="T39" fmla="*/ 10 h 415"/>
                      <a:gd name="T40" fmla="*/ 14 w 125"/>
                      <a:gd name="T41" fmla="*/ 11 h 415"/>
                      <a:gd name="T42" fmla="*/ 7 w 125"/>
                      <a:gd name="T43" fmla="*/ 8 h 41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5"/>
                      <a:gd name="T67" fmla="*/ 0 h 415"/>
                      <a:gd name="T68" fmla="*/ 125 w 125"/>
                      <a:gd name="T69" fmla="*/ 415 h 41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5" h="415">
                        <a:moveTo>
                          <a:pt x="27" y="34"/>
                        </a:moveTo>
                        <a:lnTo>
                          <a:pt x="38" y="11"/>
                        </a:lnTo>
                        <a:lnTo>
                          <a:pt x="65" y="0"/>
                        </a:lnTo>
                        <a:lnTo>
                          <a:pt x="92" y="11"/>
                        </a:lnTo>
                        <a:lnTo>
                          <a:pt x="118" y="31"/>
                        </a:lnTo>
                        <a:lnTo>
                          <a:pt x="125" y="76"/>
                        </a:lnTo>
                        <a:lnTo>
                          <a:pt x="121" y="333"/>
                        </a:lnTo>
                        <a:lnTo>
                          <a:pt x="112" y="395"/>
                        </a:lnTo>
                        <a:lnTo>
                          <a:pt x="80" y="415"/>
                        </a:lnTo>
                        <a:lnTo>
                          <a:pt x="45" y="415"/>
                        </a:lnTo>
                        <a:lnTo>
                          <a:pt x="20" y="395"/>
                        </a:lnTo>
                        <a:lnTo>
                          <a:pt x="0" y="361"/>
                        </a:lnTo>
                        <a:lnTo>
                          <a:pt x="0" y="333"/>
                        </a:lnTo>
                        <a:lnTo>
                          <a:pt x="25" y="354"/>
                        </a:lnTo>
                        <a:lnTo>
                          <a:pt x="52" y="370"/>
                        </a:lnTo>
                        <a:lnTo>
                          <a:pt x="73" y="354"/>
                        </a:lnTo>
                        <a:lnTo>
                          <a:pt x="92" y="333"/>
                        </a:lnTo>
                        <a:lnTo>
                          <a:pt x="95" y="268"/>
                        </a:lnTo>
                        <a:lnTo>
                          <a:pt x="95" y="62"/>
                        </a:lnTo>
                        <a:lnTo>
                          <a:pt x="78" y="42"/>
                        </a:lnTo>
                        <a:lnTo>
                          <a:pt x="53" y="45"/>
                        </a:lnTo>
                        <a:lnTo>
                          <a:pt x="27" y="3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" name="Freeform 27"/>
                  <p:cNvSpPr>
                    <a:spLocks/>
                  </p:cNvSpPr>
                  <p:nvPr/>
                </p:nvSpPr>
                <p:spPr bwMode="auto">
                  <a:xfrm>
                    <a:off x="1426" y="3170"/>
                    <a:ext cx="38" cy="192"/>
                  </a:xfrm>
                  <a:custGeom>
                    <a:avLst/>
                    <a:gdLst>
                      <a:gd name="T0" fmla="*/ 1 w 76"/>
                      <a:gd name="T1" fmla="*/ 13 h 384"/>
                      <a:gd name="T2" fmla="*/ 5 w 76"/>
                      <a:gd name="T3" fmla="*/ 6 h 384"/>
                      <a:gd name="T4" fmla="*/ 12 w 76"/>
                      <a:gd name="T5" fmla="*/ 0 h 384"/>
                      <a:gd name="T6" fmla="*/ 19 w 76"/>
                      <a:gd name="T7" fmla="*/ 5 h 384"/>
                      <a:gd name="T8" fmla="*/ 10 w 76"/>
                      <a:gd name="T9" fmla="*/ 13 h 384"/>
                      <a:gd name="T10" fmla="*/ 9 w 76"/>
                      <a:gd name="T11" fmla="*/ 21 h 384"/>
                      <a:gd name="T12" fmla="*/ 7 w 76"/>
                      <a:gd name="T13" fmla="*/ 82 h 384"/>
                      <a:gd name="T14" fmla="*/ 9 w 76"/>
                      <a:gd name="T15" fmla="*/ 90 h 384"/>
                      <a:gd name="T16" fmla="*/ 15 w 76"/>
                      <a:gd name="T17" fmla="*/ 96 h 384"/>
                      <a:gd name="T18" fmla="*/ 3 w 76"/>
                      <a:gd name="T19" fmla="*/ 93 h 384"/>
                      <a:gd name="T20" fmla="*/ 0 w 76"/>
                      <a:gd name="T21" fmla="*/ 85 h 384"/>
                      <a:gd name="T22" fmla="*/ 1 w 76"/>
                      <a:gd name="T23" fmla="*/ 13 h 38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6"/>
                      <a:gd name="T37" fmla="*/ 0 h 384"/>
                      <a:gd name="T38" fmla="*/ 76 w 76"/>
                      <a:gd name="T39" fmla="*/ 384 h 38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6" h="384">
                        <a:moveTo>
                          <a:pt x="7" y="52"/>
                        </a:moveTo>
                        <a:lnTo>
                          <a:pt x="21" y="21"/>
                        </a:lnTo>
                        <a:lnTo>
                          <a:pt x="50" y="0"/>
                        </a:lnTo>
                        <a:lnTo>
                          <a:pt x="76" y="17"/>
                        </a:lnTo>
                        <a:lnTo>
                          <a:pt x="40" y="52"/>
                        </a:lnTo>
                        <a:lnTo>
                          <a:pt x="33" y="82"/>
                        </a:lnTo>
                        <a:lnTo>
                          <a:pt x="28" y="328"/>
                        </a:lnTo>
                        <a:lnTo>
                          <a:pt x="35" y="360"/>
                        </a:lnTo>
                        <a:lnTo>
                          <a:pt x="61" y="384"/>
                        </a:lnTo>
                        <a:lnTo>
                          <a:pt x="12" y="370"/>
                        </a:lnTo>
                        <a:lnTo>
                          <a:pt x="0" y="339"/>
                        </a:lnTo>
                        <a:lnTo>
                          <a:pt x="7" y="5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7" name="Freeform 28"/>
                <p:cNvSpPr>
                  <a:spLocks/>
                </p:cNvSpPr>
                <p:nvPr/>
              </p:nvSpPr>
              <p:spPr bwMode="auto">
                <a:xfrm>
                  <a:off x="1129" y="3185"/>
                  <a:ext cx="315" cy="45"/>
                </a:xfrm>
                <a:custGeom>
                  <a:avLst/>
                  <a:gdLst>
                    <a:gd name="T0" fmla="*/ 0 w 629"/>
                    <a:gd name="T1" fmla="*/ 16 h 89"/>
                    <a:gd name="T2" fmla="*/ 158 w 629"/>
                    <a:gd name="T3" fmla="*/ 0 h 89"/>
                    <a:gd name="T4" fmla="*/ 154 w 629"/>
                    <a:gd name="T5" fmla="*/ 11 h 89"/>
                    <a:gd name="T6" fmla="*/ 3 w 629"/>
                    <a:gd name="T7" fmla="*/ 23 h 89"/>
                    <a:gd name="T8" fmla="*/ 0 w 629"/>
                    <a:gd name="T9" fmla="*/ 16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9"/>
                    <a:gd name="T16" fmla="*/ 0 h 89"/>
                    <a:gd name="T17" fmla="*/ 629 w 62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9" h="89">
                      <a:moveTo>
                        <a:pt x="0" y="61"/>
                      </a:moveTo>
                      <a:lnTo>
                        <a:pt x="629" y="0"/>
                      </a:lnTo>
                      <a:lnTo>
                        <a:pt x="616" y="41"/>
                      </a:lnTo>
                      <a:lnTo>
                        <a:pt x="11" y="89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29"/>
                <p:cNvSpPr>
                  <a:spLocks/>
                </p:cNvSpPr>
                <p:nvPr/>
              </p:nvSpPr>
              <p:spPr bwMode="auto">
                <a:xfrm>
                  <a:off x="1131" y="3318"/>
                  <a:ext cx="314" cy="42"/>
                </a:xfrm>
                <a:custGeom>
                  <a:avLst/>
                  <a:gdLst>
                    <a:gd name="T0" fmla="*/ 0 w 629"/>
                    <a:gd name="T1" fmla="*/ 0 h 84"/>
                    <a:gd name="T2" fmla="*/ 154 w 629"/>
                    <a:gd name="T3" fmla="*/ 12 h 84"/>
                    <a:gd name="T4" fmla="*/ 157 w 629"/>
                    <a:gd name="T5" fmla="*/ 21 h 84"/>
                    <a:gd name="T6" fmla="*/ 0 w 629"/>
                    <a:gd name="T7" fmla="*/ 7 h 84"/>
                    <a:gd name="T8" fmla="*/ 0 w 629"/>
                    <a:gd name="T9" fmla="*/ 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9"/>
                    <a:gd name="T16" fmla="*/ 0 h 84"/>
                    <a:gd name="T17" fmla="*/ 629 w 629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9" h="84">
                      <a:moveTo>
                        <a:pt x="0" y="0"/>
                      </a:moveTo>
                      <a:lnTo>
                        <a:pt x="616" y="49"/>
                      </a:lnTo>
                      <a:lnTo>
                        <a:pt x="629" y="84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Freeform 30"/>
                <p:cNvSpPr>
                  <a:spLocks/>
                </p:cNvSpPr>
                <p:nvPr/>
              </p:nvSpPr>
              <p:spPr bwMode="auto">
                <a:xfrm>
                  <a:off x="896" y="3216"/>
                  <a:ext cx="199" cy="27"/>
                </a:xfrm>
                <a:custGeom>
                  <a:avLst/>
                  <a:gdLst>
                    <a:gd name="T0" fmla="*/ 2 w 398"/>
                    <a:gd name="T1" fmla="*/ 6 h 52"/>
                    <a:gd name="T2" fmla="*/ 99 w 398"/>
                    <a:gd name="T3" fmla="*/ 0 h 52"/>
                    <a:gd name="T4" fmla="*/ 100 w 398"/>
                    <a:gd name="T5" fmla="*/ 11 h 52"/>
                    <a:gd name="T6" fmla="*/ 0 w 398"/>
                    <a:gd name="T7" fmla="*/ 14 h 52"/>
                    <a:gd name="T8" fmla="*/ 2 w 398"/>
                    <a:gd name="T9" fmla="*/ 6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8"/>
                    <a:gd name="T16" fmla="*/ 0 h 52"/>
                    <a:gd name="T17" fmla="*/ 398 w 398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8" h="52">
                      <a:moveTo>
                        <a:pt x="8" y="22"/>
                      </a:moveTo>
                      <a:lnTo>
                        <a:pt x="394" y="0"/>
                      </a:lnTo>
                      <a:lnTo>
                        <a:pt x="398" y="43"/>
                      </a:lnTo>
                      <a:lnTo>
                        <a:pt x="0" y="52"/>
                      </a:lnTo>
                      <a:lnTo>
                        <a:pt x="8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Freeform 31"/>
                <p:cNvSpPr>
                  <a:spLocks/>
                </p:cNvSpPr>
                <p:nvPr/>
              </p:nvSpPr>
              <p:spPr bwMode="auto">
                <a:xfrm>
                  <a:off x="891" y="3309"/>
                  <a:ext cx="201" cy="23"/>
                </a:xfrm>
                <a:custGeom>
                  <a:avLst/>
                  <a:gdLst>
                    <a:gd name="T0" fmla="*/ 2 w 404"/>
                    <a:gd name="T1" fmla="*/ 0 h 45"/>
                    <a:gd name="T2" fmla="*/ 99 w 404"/>
                    <a:gd name="T3" fmla="*/ 2 h 45"/>
                    <a:gd name="T4" fmla="*/ 100 w 404"/>
                    <a:gd name="T5" fmla="*/ 12 h 45"/>
                    <a:gd name="T6" fmla="*/ 0 w 404"/>
                    <a:gd name="T7" fmla="*/ 9 h 45"/>
                    <a:gd name="T8" fmla="*/ 2 w 40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45"/>
                    <a:gd name="T17" fmla="*/ 404 w 40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45">
                      <a:moveTo>
                        <a:pt x="11" y="0"/>
                      </a:moveTo>
                      <a:lnTo>
                        <a:pt x="398" y="8"/>
                      </a:lnTo>
                      <a:lnTo>
                        <a:pt x="404" y="45"/>
                      </a:lnTo>
                      <a:lnTo>
                        <a:pt x="0" y="3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Freeform 32"/>
                <p:cNvSpPr>
                  <a:spLocks/>
                </p:cNvSpPr>
                <p:nvPr/>
              </p:nvSpPr>
              <p:spPr bwMode="auto">
                <a:xfrm>
                  <a:off x="651" y="3235"/>
                  <a:ext cx="206" cy="25"/>
                </a:xfrm>
                <a:custGeom>
                  <a:avLst/>
                  <a:gdLst>
                    <a:gd name="T0" fmla="*/ 2 w 412"/>
                    <a:gd name="T1" fmla="*/ 5 h 51"/>
                    <a:gd name="T2" fmla="*/ 103 w 412"/>
                    <a:gd name="T3" fmla="*/ 0 h 51"/>
                    <a:gd name="T4" fmla="*/ 101 w 412"/>
                    <a:gd name="T5" fmla="*/ 8 h 51"/>
                    <a:gd name="T6" fmla="*/ 0 w 412"/>
                    <a:gd name="T7" fmla="*/ 12 h 51"/>
                    <a:gd name="T8" fmla="*/ 2 w 412"/>
                    <a:gd name="T9" fmla="*/ 5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2"/>
                    <a:gd name="T16" fmla="*/ 0 h 51"/>
                    <a:gd name="T17" fmla="*/ 412 w 412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2" h="51">
                      <a:moveTo>
                        <a:pt x="6" y="22"/>
                      </a:moveTo>
                      <a:lnTo>
                        <a:pt x="412" y="0"/>
                      </a:lnTo>
                      <a:lnTo>
                        <a:pt x="401" y="35"/>
                      </a:lnTo>
                      <a:lnTo>
                        <a:pt x="0" y="51"/>
                      </a:lnTo>
                      <a:lnTo>
                        <a:pt x="6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Freeform 33"/>
                <p:cNvSpPr>
                  <a:spLocks/>
                </p:cNvSpPr>
                <p:nvPr/>
              </p:nvSpPr>
              <p:spPr bwMode="auto">
                <a:xfrm>
                  <a:off x="641" y="3300"/>
                  <a:ext cx="213" cy="19"/>
                </a:xfrm>
                <a:custGeom>
                  <a:avLst/>
                  <a:gdLst>
                    <a:gd name="T0" fmla="*/ 5 w 426"/>
                    <a:gd name="T1" fmla="*/ 1 h 39"/>
                    <a:gd name="T2" fmla="*/ 106 w 426"/>
                    <a:gd name="T3" fmla="*/ 0 h 39"/>
                    <a:gd name="T4" fmla="*/ 107 w 426"/>
                    <a:gd name="T5" fmla="*/ 9 h 39"/>
                    <a:gd name="T6" fmla="*/ 0 w 426"/>
                    <a:gd name="T7" fmla="*/ 8 h 39"/>
                    <a:gd name="T8" fmla="*/ 5 w 426"/>
                    <a:gd name="T9" fmla="*/ 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6"/>
                    <a:gd name="T16" fmla="*/ 0 h 39"/>
                    <a:gd name="T17" fmla="*/ 426 w 426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6" h="39">
                      <a:moveTo>
                        <a:pt x="19" y="6"/>
                      </a:moveTo>
                      <a:lnTo>
                        <a:pt x="424" y="0"/>
                      </a:lnTo>
                      <a:lnTo>
                        <a:pt x="426" y="39"/>
                      </a:lnTo>
                      <a:lnTo>
                        <a:pt x="0" y="33"/>
                      </a:lnTo>
                      <a:lnTo>
                        <a:pt x="19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4" name="Group 34"/>
            <p:cNvGrpSpPr>
              <a:grpSpLocks/>
            </p:cNvGrpSpPr>
            <p:nvPr/>
          </p:nvGrpSpPr>
          <p:grpSpPr bwMode="auto">
            <a:xfrm>
              <a:off x="479" y="3188"/>
              <a:ext cx="517" cy="893"/>
              <a:chOff x="479" y="3188"/>
              <a:chExt cx="517" cy="893"/>
            </a:xfrm>
          </p:grpSpPr>
          <p:sp>
            <p:nvSpPr>
              <p:cNvPr id="1035" name="Freeform 35"/>
              <p:cNvSpPr>
                <a:spLocks/>
              </p:cNvSpPr>
              <p:nvPr/>
            </p:nvSpPr>
            <p:spPr bwMode="auto">
              <a:xfrm>
                <a:off x="479" y="3188"/>
                <a:ext cx="202" cy="185"/>
              </a:xfrm>
              <a:custGeom>
                <a:avLst/>
                <a:gdLst>
                  <a:gd name="T0" fmla="*/ 69 w 403"/>
                  <a:gd name="T1" fmla="*/ 46 h 371"/>
                  <a:gd name="T2" fmla="*/ 64 w 403"/>
                  <a:gd name="T3" fmla="*/ 35 h 371"/>
                  <a:gd name="T4" fmla="*/ 60 w 403"/>
                  <a:gd name="T5" fmla="*/ 24 h 371"/>
                  <a:gd name="T6" fmla="*/ 53 w 403"/>
                  <a:gd name="T7" fmla="*/ 12 h 371"/>
                  <a:gd name="T8" fmla="*/ 47 w 403"/>
                  <a:gd name="T9" fmla="*/ 5 h 371"/>
                  <a:gd name="T10" fmla="*/ 41 w 403"/>
                  <a:gd name="T11" fmla="*/ 1 h 371"/>
                  <a:gd name="T12" fmla="*/ 32 w 403"/>
                  <a:gd name="T13" fmla="*/ 0 h 371"/>
                  <a:gd name="T14" fmla="*/ 23 w 403"/>
                  <a:gd name="T15" fmla="*/ 0 h 371"/>
                  <a:gd name="T16" fmla="*/ 15 w 403"/>
                  <a:gd name="T17" fmla="*/ 2 h 371"/>
                  <a:gd name="T18" fmla="*/ 8 w 403"/>
                  <a:gd name="T19" fmla="*/ 8 h 371"/>
                  <a:gd name="T20" fmla="*/ 4 w 403"/>
                  <a:gd name="T21" fmla="*/ 17 h 371"/>
                  <a:gd name="T22" fmla="*/ 0 w 403"/>
                  <a:gd name="T23" fmla="*/ 27 h 371"/>
                  <a:gd name="T24" fmla="*/ 0 w 403"/>
                  <a:gd name="T25" fmla="*/ 38 h 371"/>
                  <a:gd name="T26" fmla="*/ 4 w 403"/>
                  <a:gd name="T27" fmla="*/ 53 h 371"/>
                  <a:gd name="T28" fmla="*/ 10 w 403"/>
                  <a:gd name="T29" fmla="*/ 66 h 371"/>
                  <a:gd name="T30" fmla="*/ 16 w 403"/>
                  <a:gd name="T31" fmla="*/ 76 h 371"/>
                  <a:gd name="T32" fmla="*/ 25 w 403"/>
                  <a:gd name="T33" fmla="*/ 84 h 371"/>
                  <a:gd name="T34" fmla="*/ 36 w 403"/>
                  <a:gd name="T35" fmla="*/ 91 h 371"/>
                  <a:gd name="T36" fmla="*/ 46 w 403"/>
                  <a:gd name="T37" fmla="*/ 92 h 371"/>
                  <a:gd name="T38" fmla="*/ 54 w 403"/>
                  <a:gd name="T39" fmla="*/ 92 h 371"/>
                  <a:gd name="T40" fmla="*/ 61 w 403"/>
                  <a:gd name="T41" fmla="*/ 90 h 371"/>
                  <a:gd name="T42" fmla="*/ 64 w 403"/>
                  <a:gd name="T43" fmla="*/ 86 h 371"/>
                  <a:gd name="T44" fmla="*/ 69 w 403"/>
                  <a:gd name="T45" fmla="*/ 79 h 371"/>
                  <a:gd name="T46" fmla="*/ 71 w 403"/>
                  <a:gd name="T47" fmla="*/ 68 h 371"/>
                  <a:gd name="T48" fmla="*/ 72 w 403"/>
                  <a:gd name="T49" fmla="*/ 59 h 371"/>
                  <a:gd name="T50" fmla="*/ 83 w 403"/>
                  <a:gd name="T51" fmla="*/ 65 h 371"/>
                  <a:gd name="T52" fmla="*/ 97 w 403"/>
                  <a:gd name="T53" fmla="*/ 68 h 371"/>
                  <a:gd name="T54" fmla="*/ 101 w 403"/>
                  <a:gd name="T55" fmla="*/ 63 h 371"/>
                  <a:gd name="T56" fmla="*/ 101 w 403"/>
                  <a:gd name="T57" fmla="*/ 57 h 371"/>
                  <a:gd name="T58" fmla="*/ 88 w 403"/>
                  <a:gd name="T59" fmla="*/ 53 h 371"/>
                  <a:gd name="T60" fmla="*/ 76 w 403"/>
                  <a:gd name="T61" fmla="*/ 50 h 371"/>
                  <a:gd name="T62" fmla="*/ 69 w 403"/>
                  <a:gd name="T63" fmla="*/ 46 h 37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03"/>
                  <a:gd name="T97" fmla="*/ 0 h 371"/>
                  <a:gd name="T98" fmla="*/ 403 w 403"/>
                  <a:gd name="T99" fmla="*/ 371 h 37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03" h="371">
                    <a:moveTo>
                      <a:pt x="274" y="187"/>
                    </a:moveTo>
                    <a:lnTo>
                      <a:pt x="256" y="142"/>
                    </a:lnTo>
                    <a:lnTo>
                      <a:pt x="237" y="98"/>
                    </a:lnTo>
                    <a:lnTo>
                      <a:pt x="211" y="51"/>
                    </a:lnTo>
                    <a:lnTo>
                      <a:pt x="187" y="21"/>
                    </a:lnTo>
                    <a:lnTo>
                      <a:pt x="161" y="6"/>
                    </a:lnTo>
                    <a:lnTo>
                      <a:pt x="127" y="0"/>
                    </a:lnTo>
                    <a:lnTo>
                      <a:pt x="91" y="0"/>
                    </a:lnTo>
                    <a:lnTo>
                      <a:pt x="59" y="8"/>
                    </a:lnTo>
                    <a:lnTo>
                      <a:pt x="32" y="34"/>
                    </a:lnTo>
                    <a:lnTo>
                      <a:pt x="13" y="70"/>
                    </a:lnTo>
                    <a:lnTo>
                      <a:pt x="0" y="109"/>
                    </a:lnTo>
                    <a:lnTo>
                      <a:pt x="0" y="153"/>
                    </a:lnTo>
                    <a:lnTo>
                      <a:pt x="13" y="212"/>
                    </a:lnTo>
                    <a:lnTo>
                      <a:pt x="37" y="267"/>
                    </a:lnTo>
                    <a:lnTo>
                      <a:pt x="64" y="305"/>
                    </a:lnTo>
                    <a:lnTo>
                      <a:pt x="98" y="337"/>
                    </a:lnTo>
                    <a:lnTo>
                      <a:pt x="142" y="366"/>
                    </a:lnTo>
                    <a:lnTo>
                      <a:pt x="184" y="371"/>
                    </a:lnTo>
                    <a:lnTo>
                      <a:pt x="216" y="371"/>
                    </a:lnTo>
                    <a:lnTo>
                      <a:pt x="242" y="363"/>
                    </a:lnTo>
                    <a:lnTo>
                      <a:pt x="256" y="344"/>
                    </a:lnTo>
                    <a:lnTo>
                      <a:pt x="275" y="318"/>
                    </a:lnTo>
                    <a:lnTo>
                      <a:pt x="282" y="273"/>
                    </a:lnTo>
                    <a:lnTo>
                      <a:pt x="286" y="238"/>
                    </a:lnTo>
                    <a:lnTo>
                      <a:pt x="331" y="261"/>
                    </a:lnTo>
                    <a:lnTo>
                      <a:pt x="388" y="273"/>
                    </a:lnTo>
                    <a:lnTo>
                      <a:pt x="403" y="254"/>
                    </a:lnTo>
                    <a:lnTo>
                      <a:pt x="401" y="230"/>
                    </a:lnTo>
                    <a:lnTo>
                      <a:pt x="352" y="212"/>
                    </a:lnTo>
                    <a:lnTo>
                      <a:pt x="301" y="203"/>
                    </a:lnTo>
                    <a:lnTo>
                      <a:pt x="274" y="18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36"/>
              <p:cNvSpPr>
                <a:spLocks/>
              </p:cNvSpPr>
              <p:nvPr/>
            </p:nvSpPr>
            <p:spPr bwMode="auto">
              <a:xfrm>
                <a:off x="535" y="3396"/>
                <a:ext cx="177" cy="312"/>
              </a:xfrm>
              <a:custGeom>
                <a:avLst/>
                <a:gdLst>
                  <a:gd name="T0" fmla="*/ 18 w 354"/>
                  <a:gd name="T1" fmla="*/ 4 h 623"/>
                  <a:gd name="T2" fmla="*/ 33 w 354"/>
                  <a:gd name="T3" fmla="*/ 0 h 623"/>
                  <a:gd name="T4" fmla="*/ 44 w 354"/>
                  <a:gd name="T5" fmla="*/ 1 h 623"/>
                  <a:gd name="T6" fmla="*/ 50 w 354"/>
                  <a:gd name="T7" fmla="*/ 4 h 623"/>
                  <a:gd name="T8" fmla="*/ 61 w 354"/>
                  <a:gd name="T9" fmla="*/ 14 h 623"/>
                  <a:gd name="T10" fmla="*/ 69 w 354"/>
                  <a:gd name="T11" fmla="*/ 25 h 623"/>
                  <a:gd name="T12" fmla="*/ 74 w 354"/>
                  <a:gd name="T13" fmla="*/ 36 h 623"/>
                  <a:gd name="T14" fmla="*/ 80 w 354"/>
                  <a:gd name="T15" fmla="*/ 51 h 623"/>
                  <a:gd name="T16" fmla="*/ 86 w 354"/>
                  <a:gd name="T17" fmla="*/ 67 h 623"/>
                  <a:gd name="T18" fmla="*/ 89 w 354"/>
                  <a:gd name="T19" fmla="*/ 87 h 623"/>
                  <a:gd name="T20" fmla="*/ 88 w 354"/>
                  <a:gd name="T21" fmla="*/ 101 h 623"/>
                  <a:gd name="T22" fmla="*/ 87 w 354"/>
                  <a:gd name="T23" fmla="*/ 116 h 623"/>
                  <a:gd name="T24" fmla="*/ 82 w 354"/>
                  <a:gd name="T25" fmla="*/ 128 h 623"/>
                  <a:gd name="T26" fmla="*/ 78 w 354"/>
                  <a:gd name="T27" fmla="*/ 137 h 623"/>
                  <a:gd name="T28" fmla="*/ 69 w 354"/>
                  <a:gd name="T29" fmla="*/ 146 h 623"/>
                  <a:gd name="T30" fmla="*/ 57 w 354"/>
                  <a:gd name="T31" fmla="*/ 153 h 623"/>
                  <a:gd name="T32" fmla="*/ 45 w 354"/>
                  <a:gd name="T33" fmla="*/ 156 h 623"/>
                  <a:gd name="T34" fmla="*/ 33 w 354"/>
                  <a:gd name="T35" fmla="*/ 156 h 623"/>
                  <a:gd name="T36" fmla="*/ 21 w 354"/>
                  <a:gd name="T37" fmla="*/ 153 h 623"/>
                  <a:gd name="T38" fmla="*/ 14 w 354"/>
                  <a:gd name="T39" fmla="*/ 148 h 623"/>
                  <a:gd name="T40" fmla="*/ 8 w 354"/>
                  <a:gd name="T41" fmla="*/ 140 h 623"/>
                  <a:gd name="T42" fmla="*/ 6 w 354"/>
                  <a:gd name="T43" fmla="*/ 131 h 623"/>
                  <a:gd name="T44" fmla="*/ 5 w 354"/>
                  <a:gd name="T45" fmla="*/ 121 h 623"/>
                  <a:gd name="T46" fmla="*/ 6 w 354"/>
                  <a:gd name="T47" fmla="*/ 109 h 623"/>
                  <a:gd name="T48" fmla="*/ 11 w 354"/>
                  <a:gd name="T49" fmla="*/ 100 h 623"/>
                  <a:gd name="T50" fmla="*/ 18 w 354"/>
                  <a:gd name="T51" fmla="*/ 89 h 623"/>
                  <a:gd name="T52" fmla="*/ 21 w 354"/>
                  <a:gd name="T53" fmla="*/ 82 h 623"/>
                  <a:gd name="T54" fmla="*/ 20 w 354"/>
                  <a:gd name="T55" fmla="*/ 71 h 623"/>
                  <a:gd name="T56" fmla="*/ 14 w 354"/>
                  <a:gd name="T57" fmla="*/ 64 h 623"/>
                  <a:gd name="T58" fmla="*/ 9 w 354"/>
                  <a:gd name="T59" fmla="*/ 56 h 623"/>
                  <a:gd name="T60" fmla="*/ 2 w 354"/>
                  <a:gd name="T61" fmla="*/ 45 h 623"/>
                  <a:gd name="T62" fmla="*/ 0 w 354"/>
                  <a:gd name="T63" fmla="*/ 33 h 623"/>
                  <a:gd name="T64" fmla="*/ 1 w 354"/>
                  <a:gd name="T65" fmla="*/ 22 h 623"/>
                  <a:gd name="T66" fmla="*/ 6 w 354"/>
                  <a:gd name="T67" fmla="*/ 14 h 623"/>
                  <a:gd name="T68" fmla="*/ 11 w 354"/>
                  <a:gd name="T69" fmla="*/ 8 h 623"/>
                  <a:gd name="T70" fmla="*/ 18 w 354"/>
                  <a:gd name="T71" fmla="*/ 4 h 6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4"/>
                  <a:gd name="T109" fmla="*/ 0 h 623"/>
                  <a:gd name="T110" fmla="*/ 354 w 354"/>
                  <a:gd name="T111" fmla="*/ 623 h 62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4" h="623">
                    <a:moveTo>
                      <a:pt x="72" y="13"/>
                    </a:moveTo>
                    <a:lnTo>
                      <a:pt x="130" y="0"/>
                    </a:lnTo>
                    <a:lnTo>
                      <a:pt x="175" y="4"/>
                    </a:lnTo>
                    <a:lnTo>
                      <a:pt x="200" y="16"/>
                    </a:lnTo>
                    <a:lnTo>
                      <a:pt x="245" y="54"/>
                    </a:lnTo>
                    <a:lnTo>
                      <a:pt x="275" y="99"/>
                    </a:lnTo>
                    <a:lnTo>
                      <a:pt x="296" y="143"/>
                    </a:lnTo>
                    <a:lnTo>
                      <a:pt x="319" y="202"/>
                    </a:lnTo>
                    <a:lnTo>
                      <a:pt x="341" y="265"/>
                    </a:lnTo>
                    <a:lnTo>
                      <a:pt x="354" y="345"/>
                    </a:lnTo>
                    <a:lnTo>
                      <a:pt x="351" y="402"/>
                    </a:lnTo>
                    <a:lnTo>
                      <a:pt x="345" y="461"/>
                    </a:lnTo>
                    <a:lnTo>
                      <a:pt x="328" y="509"/>
                    </a:lnTo>
                    <a:lnTo>
                      <a:pt x="309" y="547"/>
                    </a:lnTo>
                    <a:lnTo>
                      <a:pt x="275" y="583"/>
                    </a:lnTo>
                    <a:lnTo>
                      <a:pt x="231" y="609"/>
                    </a:lnTo>
                    <a:lnTo>
                      <a:pt x="181" y="621"/>
                    </a:lnTo>
                    <a:lnTo>
                      <a:pt x="130" y="623"/>
                    </a:lnTo>
                    <a:lnTo>
                      <a:pt x="83" y="610"/>
                    </a:lnTo>
                    <a:lnTo>
                      <a:pt x="58" y="591"/>
                    </a:lnTo>
                    <a:lnTo>
                      <a:pt x="32" y="560"/>
                    </a:lnTo>
                    <a:lnTo>
                      <a:pt x="21" y="522"/>
                    </a:lnTo>
                    <a:lnTo>
                      <a:pt x="19" y="482"/>
                    </a:lnTo>
                    <a:lnTo>
                      <a:pt x="21" y="436"/>
                    </a:lnTo>
                    <a:lnTo>
                      <a:pt x="45" y="397"/>
                    </a:lnTo>
                    <a:lnTo>
                      <a:pt x="70" y="353"/>
                    </a:lnTo>
                    <a:lnTo>
                      <a:pt x="83" y="326"/>
                    </a:lnTo>
                    <a:lnTo>
                      <a:pt x="77" y="283"/>
                    </a:lnTo>
                    <a:lnTo>
                      <a:pt x="59" y="253"/>
                    </a:lnTo>
                    <a:lnTo>
                      <a:pt x="34" y="221"/>
                    </a:lnTo>
                    <a:lnTo>
                      <a:pt x="8" y="177"/>
                    </a:lnTo>
                    <a:lnTo>
                      <a:pt x="0" y="132"/>
                    </a:lnTo>
                    <a:lnTo>
                      <a:pt x="6" y="88"/>
                    </a:lnTo>
                    <a:lnTo>
                      <a:pt x="21" y="54"/>
                    </a:lnTo>
                    <a:lnTo>
                      <a:pt x="45" y="32"/>
                    </a:lnTo>
                    <a:lnTo>
                      <a:pt x="72" y="1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37"/>
              <p:cNvSpPr>
                <a:spLocks/>
              </p:cNvSpPr>
              <p:nvPr/>
            </p:nvSpPr>
            <p:spPr bwMode="auto">
              <a:xfrm>
                <a:off x="573" y="3256"/>
                <a:ext cx="423" cy="219"/>
              </a:xfrm>
              <a:custGeom>
                <a:avLst/>
                <a:gdLst>
                  <a:gd name="T0" fmla="*/ 12 w 846"/>
                  <a:gd name="T1" fmla="*/ 79 h 439"/>
                  <a:gd name="T2" fmla="*/ 6 w 846"/>
                  <a:gd name="T3" fmla="*/ 81 h 439"/>
                  <a:gd name="T4" fmla="*/ 0 w 846"/>
                  <a:gd name="T5" fmla="*/ 89 h 439"/>
                  <a:gd name="T6" fmla="*/ 3 w 846"/>
                  <a:gd name="T7" fmla="*/ 97 h 439"/>
                  <a:gd name="T8" fmla="*/ 15 w 846"/>
                  <a:gd name="T9" fmla="*/ 103 h 439"/>
                  <a:gd name="T10" fmla="*/ 38 w 846"/>
                  <a:gd name="T11" fmla="*/ 108 h 439"/>
                  <a:gd name="T12" fmla="*/ 56 w 846"/>
                  <a:gd name="T13" fmla="*/ 109 h 439"/>
                  <a:gd name="T14" fmla="*/ 85 w 846"/>
                  <a:gd name="T15" fmla="*/ 107 h 439"/>
                  <a:gd name="T16" fmla="*/ 108 w 846"/>
                  <a:gd name="T17" fmla="*/ 103 h 439"/>
                  <a:gd name="T18" fmla="*/ 116 w 846"/>
                  <a:gd name="T19" fmla="*/ 103 h 439"/>
                  <a:gd name="T20" fmla="*/ 122 w 846"/>
                  <a:gd name="T21" fmla="*/ 100 h 439"/>
                  <a:gd name="T22" fmla="*/ 127 w 846"/>
                  <a:gd name="T23" fmla="*/ 92 h 439"/>
                  <a:gd name="T24" fmla="*/ 137 w 846"/>
                  <a:gd name="T25" fmla="*/ 77 h 439"/>
                  <a:gd name="T26" fmla="*/ 149 w 846"/>
                  <a:gd name="T27" fmla="*/ 67 h 439"/>
                  <a:gd name="T28" fmla="*/ 162 w 846"/>
                  <a:gd name="T29" fmla="*/ 54 h 439"/>
                  <a:gd name="T30" fmla="*/ 173 w 846"/>
                  <a:gd name="T31" fmla="*/ 46 h 439"/>
                  <a:gd name="T32" fmla="*/ 185 w 846"/>
                  <a:gd name="T33" fmla="*/ 40 h 439"/>
                  <a:gd name="T34" fmla="*/ 198 w 846"/>
                  <a:gd name="T35" fmla="*/ 37 h 439"/>
                  <a:gd name="T36" fmla="*/ 206 w 846"/>
                  <a:gd name="T37" fmla="*/ 34 h 439"/>
                  <a:gd name="T38" fmla="*/ 212 w 846"/>
                  <a:gd name="T39" fmla="*/ 28 h 439"/>
                  <a:gd name="T40" fmla="*/ 209 w 846"/>
                  <a:gd name="T41" fmla="*/ 21 h 439"/>
                  <a:gd name="T42" fmla="*/ 200 w 846"/>
                  <a:gd name="T43" fmla="*/ 19 h 439"/>
                  <a:gd name="T44" fmla="*/ 192 w 846"/>
                  <a:gd name="T45" fmla="*/ 16 h 439"/>
                  <a:gd name="T46" fmla="*/ 190 w 846"/>
                  <a:gd name="T47" fmla="*/ 6 h 439"/>
                  <a:gd name="T48" fmla="*/ 185 w 846"/>
                  <a:gd name="T49" fmla="*/ 0 h 439"/>
                  <a:gd name="T50" fmla="*/ 178 w 846"/>
                  <a:gd name="T51" fmla="*/ 3 h 439"/>
                  <a:gd name="T52" fmla="*/ 178 w 846"/>
                  <a:gd name="T53" fmla="*/ 14 h 439"/>
                  <a:gd name="T54" fmla="*/ 185 w 846"/>
                  <a:gd name="T55" fmla="*/ 24 h 439"/>
                  <a:gd name="T56" fmla="*/ 181 w 846"/>
                  <a:gd name="T57" fmla="*/ 29 h 439"/>
                  <a:gd name="T58" fmla="*/ 170 w 846"/>
                  <a:gd name="T59" fmla="*/ 38 h 439"/>
                  <a:gd name="T60" fmla="*/ 153 w 846"/>
                  <a:gd name="T61" fmla="*/ 48 h 439"/>
                  <a:gd name="T62" fmla="*/ 134 w 846"/>
                  <a:gd name="T63" fmla="*/ 61 h 439"/>
                  <a:gd name="T64" fmla="*/ 120 w 846"/>
                  <a:gd name="T65" fmla="*/ 73 h 439"/>
                  <a:gd name="T66" fmla="*/ 111 w 846"/>
                  <a:gd name="T67" fmla="*/ 84 h 439"/>
                  <a:gd name="T68" fmla="*/ 106 w 846"/>
                  <a:gd name="T69" fmla="*/ 86 h 439"/>
                  <a:gd name="T70" fmla="*/ 93 w 846"/>
                  <a:gd name="T71" fmla="*/ 87 h 439"/>
                  <a:gd name="T72" fmla="*/ 68 w 846"/>
                  <a:gd name="T73" fmla="*/ 88 h 439"/>
                  <a:gd name="T74" fmla="*/ 48 w 846"/>
                  <a:gd name="T75" fmla="*/ 88 h 439"/>
                  <a:gd name="T76" fmla="*/ 29 w 846"/>
                  <a:gd name="T77" fmla="*/ 85 h 439"/>
                  <a:gd name="T78" fmla="*/ 12 w 846"/>
                  <a:gd name="T79" fmla="*/ 79 h 43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46"/>
                  <a:gd name="T121" fmla="*/ 0 h 439"/>
                  <a:gd name="T122" fmla="*/ 846 w 846"/>
                  <a:gd name="T123" fmla="*/ 439 h 43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46" h="439">
                    <a:moveTo>
                      <a:pt x="48" y="318"/>
                    </a:moveTo>
                    <a:lnTo>
                      <a:pt x="23" y="327"/>
                    </a:lnTo>
                    <a:lnTo>
                      <a:pt x="0" y="358"/>
                    </a:lnTo>
                    <a:lnTo>
                      <a:pt x="13" y="390"/>
                    </a:lnTo>
                    <a:lnTo>
                      <a:pt x="60" y="415"/>
                    </a:lnTo>
                    <a:lnTo>
                      <a:pt x="149" y="434"/>
                    </a:lnTo>
                    <a:lnTo>
                      <a:pt x="227" y="439"/>
                    </a:lnTo>
                    <a:lnTo>
                      <a:pt x="339" y="428"/>
                    </a:lnTo>
                    <a:lnTo>
                      <a:pt x="434" y="415"/>
                    </a:lnTo>
                    <a:lnTo>
                      <a:pt x="466" y="415"/>
                    </a:lnTo>
                    <a:lnTo>
                      <a:pt x="488" y="403"/>
                    </a:lnTo>
                    <a:lnTo>
                      <a:pt x="510" y="369"/>
                    </a:lnTo>
                    <a:lnTo>
                      <a:pt x="548" y="311"/>
                    </a:lnTo>
                    <a:lnTo>
                      <a:pt x="596" y="270"/>
                    </a:lnTo>
                    <a:lnTo>
                      <a:pt x="648" y="219"/>
                    </a:lnTo>
                    <a:lnTo>
                      <a:pt x="691" y="187"/>
                    </a:lnTo>
                    <a:lnTo>
                      <a:pt x="737" y="161"/>
                    </a:lnTo>
                    <a:lnTo>
                      <a:pt x="791" y="148"/>
                    </a:lnTo>
                    <a:lnTo>
                      <a:pt x="821" y="136"/>
                    </a:lnTo>
                    <a:lnTo>
                      <a:pt x="846" y="115"/>
                    </a:lnTo>
                    <a:lnTo>
                      <a:pt x="835" y="85"/>
                    </a:lnTo>
                    <a:lnTo>
                      <a:pt x="797" y="77"/>
                    </a:lnTo>
                    <a:lnTo>
                      <a:pt x="768" y="64"/>
                    </a:lnTo>
                    <a:lnTo>
                      <a:pt x="759" y="27"/>
                    </a:lnTo>
                    <a:lnTo>
                      <a:pt x="737" y="0"/>
                    </a:lnTo>
                    <a:lnTo>
                      <a:pt x="710" y="13"/>
                    </a:lnTo>
                    <a:lnTo>
                      <a:pt x="711" y="59"/>
                    </a:lnTo>
                    <a:lnTo>
                      <a:pt x="737" y="96"/>
                    </a:lnTo>
                    <a:lnTo>
                      <a:pt x="724" y="117"/>
                    </a:lnTo>
                    <a:lnTo>
                      <a:pt x="680" y="153"/>
                    </a:lnTo>
                    <a:lnTo>
                      <a:pt x="610" y="193"/>
                    </a:lnTo>
                    <a:lnTo>
                      <a:pt x="535" y="244"/>
                    </a:lnTo>
                    <a:lnTo>
                      <a:pt x="482" y="292"/>
                    </a:lnTo>
                    <a:lnTo>
                      <a:pt x="447" y="337"/>
                    </a:lnTo>
                    <a:lnTo>
                      <a:pt x="422" y="345"/>
                    </a:lnTo>
                    <a:lnTo>
                      <a:pt x="369" y="350"/>
                    </a:lnTo>
                    <a:lnTo>
                      <a:pt x="271" y="353"/>
                    </a:lnTo>
                    <a:lnTo>
                      <a:pt x="189" y="353"/>
                    </a:lnTo>
                    <a:lnTo>
                      <a:pt x="119" y="340"/>
                    </a:lnTo>
                    <a:lnTo>
                      <a:pt x="48" y="31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38"/>
              <p:cNvSpPr>
                <a:spLocks/>
              </p:cNvSpPr>
              <p:nvPr/>
            </p:nvSpPr>
            <p:spPr bwMode="auto">
              <a:xfrm>
                <a:off x="589" y="3213"/>
                <a:ext cx="222" cy="269"/>
              </a:xfrm>
              <a:custGeom>
                <a:avLst/>
                <a:gdLst>
                  <a:gd name="T0" fmla="*/ 9 w 445"/>
                  <a:gd name="T1" fmla="*/ 96 h 538"/>
                  <a:gd name="T2" fmla="*/ 1 w 445"/>
                  <a:gd name="T3" fmla="*/ 98 h 538"/>
                  <a:gd name="T4" fmla="*/ 0 w 445"/>
                  <a:gd name="T5" fmla="*/ 105 h 538"/>
                  <a:gd name="T6" fmla="*/ 6 w 445"/>
                  <a:gd name="T7" fmla="*/ 115 h 538"/>
                  <a:gd name="T8" fmla="*/ 18 w 445"/>
                  <a:gd name="T9" fmla="*/ 123 h 538"/>
                  <a:gd name="T10" fmla="*/ 33 w 445"/>
                  <a:gd name="T11" fmla="*/ 130 h 538"/>
                  <a:gd name="T12" fmla="*/ 55 w 445"/>
                  <a:gd name="T13" fmla="*/ 135 h 538"/>
                  <a:gd name="T14" fmla="*/ 81 w 445"/>
                  <a:gd name="T15" fmla="*/ 135 h 538"/>
                  <a:gd name="T16" fmla="*/ 87 w 445"/>
                  <a:gd name="T17" fmla="*/ 134 h 538"/>
                  <a:gd name="T18" fmla="*/ 89 w 445"/>
                  <a:gd name="T19" fmla="*/ 119 h 538"/>
                  <a:gd name="T20" fmla="*/ 91 w 445"/>
                  <a:gd name="T21" fmla="*/ 100 h 538"/>
                  <a:gd name="T22" fmla="*/ 92 w 445"/>
                  <a:gd name="T23" fmla="*/ 79 h 538"/>
                  <a:gd name="T24" fmla="*/ 93 w 445"/>
                  <a:gd name="T25" fmla="*/ 67 h 538"/>
                  <a:gd name="T26" fmla="*/ 95 w 445"/>
                  <a:gd name="T27" fmla="*/ 58 h 538"/>
                  <a:gd name="T28" fmla="*/ 101 w 445"/>
                  <a:gd name="T29" fmla="*/ 53 h 538"/>
                  <a:gd name="T30" fmla="*/ 111 w 445"/>
                  <a:gd name="T31" fmla="*/ 50 h 538"/>
                  <a:gd name="T32" fmla="*/ 110 w 445"/>
                  <a:gd name="T33" fmla="*/ 45 h 538"/>
                  <a:gd name="T34" fmla="*/ 93 w 445"/>
                  <a:gd name="T35" fmla="*/ 45 h 538"/>
                  <a:gd name="T36" fmla="*/ 89 w 445"/>
                  <a:gd name="T37" fmla="*/ 34 h 538"/>
                  <a:gd name="T38" fmla="*/ 85 w 445"/>
                  <a:gd name="T39" fmla="*/ 28 h 538"/>
                  <a:gd name="T40" fmla="*/ 84 w 445"/>
                  <a:gd name="T41" fmla="*/ 20 h 538"/>
                  <a:gd name="T42" fmla="*/ 88 w 445"/>
                  <a:gd name="T43" fmla="*/ 12 h 538"/>
                  <a:gd name="T44" fmla="*/ 95 w 445"/>
                  <a:gd name="T45" fmla="*/ 11 h 538"/>
                  <a:gd name="T46" fmla="*/ 97 w 445"/>
                  <a:gd name="T47" fmla="*/ 6 h 538"/>
                  <a:gd name="T48" fmla="*/ 88 w 445"/>
                  <a:gd name="T49" fmla="*/ 1 h 538"/>
                  <a:gd name="T50" fmla="*/ 77 w 445"/>
                  <a:gd name="T51" fmla="*/ 0 h 538"/>
                  <a:gd name="T52" fmla="*/ 71 w 445"/>
                  <a:gd name="T53" fmla="*/ 3 h 538"/>
                  <a:gd name="T54" fmla="*/ 66 w 445"/>
                  <a:gd name="T55" fmla="*/ 12 h 538"/>
                  <a:gd name="T56" fmla="*/ 63 w 445"/>
                  <a:gd name="T57" fmla="*/ 19 h 538"/>
                  <a:gd name="T58" fmla="*/ 65 w 445"/>
                  <a:gd name="T59" fmla="*/ 28 h 538"/>
                  <a:gd name="T60" fmla="*/ 68 w 445"/>
                  <a:gd name="T61" fmla="*/ 37 h 538"/>
                  <a:gd name="T62" fmla="*/ 76 w 445"/>
                  <a:gd name="T63" fmla="*/ 47 h 538"/>
                  <a:gd name="T64" fmla="*/ 83 w 445"/>
                  <a:gd name="T65" fmla="*/ 52 h 538"/>
                  <a:gd name="T66" fmla="*/ 84 w 445"/>
                  <a:gd name="T67" fmla="*/ 63 h 538"/>
                  <a:gd name="T68" fmla="*/ 82 w 445"/>
                  <a:gd name="T69" fmla="*/ 84 h 538"/>
                  <a:gd name="T70" fmla="*/ 80 w 445"/>
                  <a:gd name="T71" fmla="*/ 99 h 538"/>
                  <a:gd name="T72" fmla="*/ 74 w 445"/>
                  <a:gd name="T73" fmla="*/ 115 h 538"/>
                  <a:gd name="T74" fmla="*/ 71 w 445"/>
                  <a:gd name="T75" fmla="*/ 116 h 538"/>
                  <a:gd name="T76" fmla="*/ 55 w 445"/>
                  <a:gd name="T77" fmla="*/ 115 h 538"/>
                  <a:gd name="T78" fmla="*/ 39 w 445"/>
                  <a:gd name="T79" fmla="*/ 110 h 538"/>
                  <a:gd name="T80" fmla="*/ 30 w 445"/>
                  <a:gd name="T81" fmla="*/ 104 h 538"/>
                  <a:gd name="T82" fmla="*/ 20 w 445"/>
                  <a:gd name="T83" fmla="*/ 99 h 538"/>
                  <a:gd name="T84" fmla="*/ 9 w 445"/>
                  <a:gd name="T85" fmla="*/ 96 h 53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45"/>
                  <a:gd name="T130" fmla="*/ 0 h 538"/>
                  <a:gd name="T131" fmla="*/ 445 w 445"/>
                  <a:gd name="T132" fmla="*/ 538 h 53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45" h="538">
                    <a:moveTo>
                      <a:pt x="38" y="384"/>
                    </a:moveTo>
                    <a:lnTo>
                      <a:pt x="4" y="393"/>
                    </a:lnTo>
                    <a:lnTo>
                      <a:pt x="0" y="422"/>
                    </a:lnTo>
                    <a:lnTo>
                      <a:pt x="25" y="462"/>
                    </a:lnTo>
                    <a:lnTo>
                      <a:pt x="75" y="492"/>
                    </a:lnTo>
                    <a:lnTo>
                      <a:pt x="133" y="519"/>
                    </a:lnTo>
                    <a:lnTo>
                      <a:pt x="220" y="538"/>
                    </a:lnTo>
                    <a:lnTo>
                      <a:pt x="324" y="538"/>
                    </a:lnTo>
                    <a:lnTo>
                      <a:pt x="349" y="536"/>
                    </a:lnTo>
                    <a:lnTo>
                      <a:pt x="356" y="479"/>
                    </a:lnTo>
                    <a:lnTo>
                      <a:pt x="366" y="403"/>
                    </a:lnTo>
                    <a:lnTo>
                      <a:pt x="369" y="317"/>
                    </a:lnTo>
                    <a:lnTo>
                      <a:pt x="372" y="270"/>
                    </a:lnTo>
                    <a:lnTo>
                      <a:pt x="381" y="232"/>
                    </a:lnTo>
                    <a:lnTo>
                      <a:pt x="404" y="213"/>
                    </a:lnTo>
                    <a:lnTo>
                      <a:pt x="445" y="202"/>
                    </a:lnTo>
                    <a:lnTo>
                      <a:pt x="442" y="181"/>
                    </a:lnTo>
                    <a:lnTo>
                      <a:pt x="375" y="181"/>
                    </a:lnTo>
                    <a:lnTo>
                      <a:pt x="359" y="139"/>
                    </a:lnTo>
                    <a:lnTo>
                      <a:pt x="340" y="113"/>
                    </a:lnTo>
                    <a:lnTo>
                      <a:pt x="337" y="80"/>
                    </a:lnTo>
                    <a:lnTo>
                      <a:pt x="353" y="51"/>
                    </a:lnTo>
                    <a:lnTo>
                      <a:pt x="381" y="44"/>
                    </a:lnTo>
                    <a:lnTo>
                      <a:pt x="388" y="24"/>
                    </a:lnTo>
                    <a:lnTo>
                      <a:pt x="353" y="5"/>
                    </a:lnTo>
                    <a:lnTo>
                      <a:pt x="308" y="0"/>
                    </a:lnTo>
                    <a:lnTo>
                      <a:pt x="284" y="13"/>
                    </a:lnTo>
                    <a:lnTo>
                      <a:pt x="265" y="51"/>
                    </a:lnTo>
                    <a:lnTo>
                      <a:pt x="252" y="76"/>
                    </a:lnTo>
                    <a:lnTo>
                      <a:pt x="260" y="113"/>
                    </a:lnTo>
                    <a:lnTo>
                      <a:pt x="273" y="151"/>
                    </a:lnTo>
                    <a:lnTo>
                      <a:pt x="305" y="188"/>
                    </a:lnTo>
                    <a:lnTo>
                      <a:pt x="335" y="209"/>
                    </a:lnTo>
                    <a:lnTo>
                      <a:pt x="337" y="253"/>
                    </a:lnTo>
                    <a:lnTo>
                      <a:pt x="330" y="336"/>
                    </a:lnTo>
                    <a:lnTo>
                      <a:pt x="321" y="399"/>
                    </a:lnTo>
                    <a:lnTo>
                      <a:pt x="298" y="460"/>
                    </a:lnTo>
                    <a:lnTo>
                      <a:pt x="286" y="466"/>
                    </a:lnTo>
                    <a:lnTo>
                      <a:pt x="220" y="460"/>
                    </a:lnTo>
                    <a:lnTo>
                      <a:pt x="158" y="443"/>
                    </a:lnTo>
                    <a:lnTo>
                      <a:pt x="120" y="417"/>
                    </a:lnTo>
                    <a:lnTo>
                      <a:pt x="80" y="399"/>
                    </a:lnTo>
                    <a:lnTo>
                      <a:pt x="38" y="38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39"/>
              <p:cNvSpPr>
                <a:spLocks/>
              </p:cNvSpPr>
              <p:nvPr/>
            </p:nvSpPr>
            <p:spPr bwMode="auto">
              <a:xfrm>
                <a:off x="557" y="3632"/>
                <a:ext cx="157" cy="449"/>
              </a:xfrm>
              <a:custGeom>
                <a:avLst/>
                <a:gdLst>
                  <a:gd name="T0" fmla="*/ 5 w 312"/>
                  <a:gd name="T1" fmla="*/ 30 h 898"/>
                  <a:gd name="T2" fmla="*/ 3 w 312"/>
                  <a:gd name="T3" fmla="*/ 19 h 898"/>
                  <a:gd name="T4" fmla="*/ 5 w 312"/>
                  <a:gd name="T5" fmla="*/ 7 h 898"/>
                  <a:gd name="T6" fmla="*/ 13 w 312"/>
                  <a:gd name="T7" fmla="*/ 0 h 898"/>
                  <a:gd name="T8" fmla="*/ 22 w 312"/>
                  <a:gd name="T9" fmla="*/ 3 h 898"/>
                  <a:gd name="T10" fmla="*/ 31 w 312"/>
                  <a:gd name="T11" fmla="*/ 13 h 898"/>
                  <a:gd name="T12" fmla="*/ 33 w 312"/>
                  <a:gd name="T13" fmla="*/ 28 h 898"/>
                  <a:gd name="T14" fmla="*/ 36 w 312"/>
                  <a:gd name="T15" fmla="*/ 53 h 898"/>
                  <a:gd name="T16" fmla="*/ 35 w 312"/>
                  <a:gd name="T17" fmla="*/ 76 h 898"/>
                  <a:gd name="T18" fmla="*/ 32 w 312"/>
                  <a:gd name="T19" fmla="*/ 98 h 898"/>
                  <a:gd name="T20" fmla="*/ 29 w 312"/>
                  <a:gd name="T21" fmla="*/ 121 h 898"/>
                  <a:gd name="T22" fmla="*/ 24 w 312"/>
                  <a:gd name="T23" fmla="*/ 140 h 898"/>
                  <a:gd name="T24" fmla="*/ 22 w 312"/>
                  <a:gd name="T25" fmla="*/ 151 h 898"/>
                  <a:gd name="T26" fmla="*/ 21 w 312"/>
                  <a:gd name="T27" fmla="*/ 170 h 898"/>
                  <a:gd name="T28" fmla="*/ 24 w 312"/>
                  <a:gd name="T29" fmla="*/ 183 h 898"/>
                  <a:gd name="T30" fmla="*/ 29 w 312"/>
                  <a:gd name="T31" fmla="*/ 192 h 898"/>
                  <a:gd name="T32" fmla="*/ 35 w 312"/>
                  <a:gd name="T33" fmla="*/ 196 h 898"/>
                  <a:gd name="T34" fmla="*/ 48 w 312"/>
                  <a:gd name="T35" fmla="*/ 202 h 898"/>
                  <a:gd name="T36" fmla="*/ 66 w 312"/>
                  <a:gd name="T37" fmla="*/ 206 h 898"/>
                  <a:gd name="T38" fmla="*/ 75 w 312"/>
                  <a:gd name="T39" fmla="*/ 208 h 898"/>
                  <a:gd name="T40" fmla="*/ 79 w 312"/>
                  <a:gd name="T41" fmla="*/ 212 h 898"/>
                  <a:gd name="T42" fmla="*/ 77 w 312"/>
                  <a:gd name="T43" fmla="*/ 215 h 898"/>
                  <a:gd name="T44" fmla="*/ 72 w 312"/>
                  <a:gd name="T45" fmla="*/ 218 h 898"/>
                  <a:gd name="T46" fmla="*/ 61 w 312"/>
                  <a:gd name="T47" fmla="*/ 224 h 898"/>
                  <a:gd name="T48" fmla="*/ 50 w 312"/>
                  <a:gd name="T49" fmla="*/ 225 h 898"/>
                  <a:gd name="T50" fmla="*/ 44 w 312"/>
                  <a:gd name="T51" fmla="*/ 223 h 898"/>
                  <a:gd name="T52" fmla="*/ 38 w 312"/>
                  <a:gd name="T53" fmla="*/ 217 h 898"/>
                  <a:gd name="T54" fmla="*/ 29 w 312"/>
                  <a:gd name="T55" fmla="*/ 210 h 898"/>
                  <a:gd name="T56" fmla="*/ 13 w 312"/>
                  <a:gd name="T57" fmla="*/ 205 h 898"/>
                  <a:gd name="T58" fmla="*/ 8 w 312"/>
                  <a:gd name="T59" fmla="*/ 204 h 898"/>
                  <a:gd name="T60" fmla="*/ 2 w 312"/>
                  <a:gd name="T61" fmla="*/ 202 h 898"/>
                  <a:gd name="T62" fmla="*/ 0 w 312"/>
                  <a:gd name="T63" fmla="*/ 198 h 898"/>
                  <a:gd name="T64" fmla="*/ 0 w 312"/>
                  <a:gd name="T65" fmla="*/ 190 h 898"/>
                  <a:gd name="T66" fmla="*/ 4 w 312"/>
                  <a:gd name="T67" fmla="*/ 184 h 898"/>
                  <a:gd name="T68" fmla="*/ 8 w 312"/>
                  <a:gd name="T69" fmla="*/ 176 h 898"/>
                  <a:gd name="T70" fmla="*/ 10 w 312"/>
                  <a:gd name="T71" fmla="*/ 157 h 898"/>
                  <a:gd name="T72" fmla="*/ 10 w 312"/>
                  <a:gd name="T73" fmla="*/ 135 h 898"/>
                  <a:gd name="T74" fmla="*/ 11 w 312"/>
                  <a:gd name="T75" fmla="*/ 119 h 898"/>
                  <a:gd name="T76" fmla="*/ 13 w 312"/>
                  <a:gd name="T77" fmla="*/ 104 h 898"/>
                  <a:gd name="T78" fmla="*/ 13 w 312"/>
                  <a:gd name="T79" fmla="*/ 90 h 898"/>
                  <a:gd name="T80" fmla="*/ 10 w 312"/>
                  <a:gd name="T81" fmla="*/ 71 h 898"/>
                  <a:gd name="T82" fmla="*/ 8 w 312"/>
                  <a:gd name="T83" fmla="*/ 55 h 898"/>
                  <a:gd name="T84" fmla="*/ 8 w 312"/>
                  <a:gd name="T85" fmla="*/ 40 h 898"/>
                  <a:gd name="T86" fmla="*/ 5 w 312"/>
                  <a:gd name="T87" fmla="*/ 30 h 89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2"/>
                  <a:gd name="T133" fmla="*/ 0 h 898"/>
                  <a:gd name="T134" fmla="*/ 312 w 312"/>
                  <a:gd name="T135" fmla="*/ 898 h 89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2" h="898">
                    <a:moveTo>
                      <a:pt x="19" y="120"/>
                    </a:moveTo>
                    <a:lnTo>
                      <a:pt x="11" y="74"/>
                    </a:lnTo>
                    <a:lnTo>
                      <a:pt x="19" y="30"/>
                    </a:lnTo>
                    <a:lnTo>
                      <a:pt x="51" y="0"/>
                    </a:lnTo>
                    <a:lnTo>
                      <a:pt x="88" y="11"/>
                    </a:lnTo>
                    <a:lnTo>
                      <a:pt x="122" y="49"/>
                    </a:lnTo>
                    <a:lnTo>
                      <a:pt x="132" y="112"/>
                    </a:lnTo>
                    <a:lnTo>
                      <a:pt x="141" y="212"/>
                    </a:lnTo>
                    <a:lnTo>
                      <a:pt x="140" y="302"/>
                    </a:lnTo>
                    <a:lnTo>
                      <a:pt x="128" y="390"/>
                    </a:lnTo>
                    <a:lnTo>
                      <a:pt x="116" y="484"/>
                    </a:lnTo>
                    <a:lnTo>
                      <a:pt x="96" y="558"/>
                    </a:lnTo>
                    <a:lnTo>
                      <a:pt x="88" y="601"/>
                    </a:lnTo>
                    <a:lnTo>
                      <a:pt x="84" y="678"/>
                    </a:lnTo>
                    <a:lnTo>
                      <a:pt x="95" y="729"/>
                    </a:lnTo>
                    <a:lnTo>
                      <a:pt x="114" y="765"/>
                    </a:lnTo>
                    <a:lnTo>
                      <a:pt x="140" y="783"/>
                    </a:lnTo>
                    <a:lnTo>
                      <a:pt x="190" y="808"/>
                    </a:lnTo>
                    <a:lnTo>
                      <a:pt x="261" y="822"/>
                    </a:lnTo>
                    <a:lnTo>
                      <a:pt x="296" y="830"/>
                    </a:lnTo>
                    <a:lnTo>
                      <a:pt x="312" y="846"/>
                    </a:lnTo>
                    <a:lnTo>
                      <a:pt x="306" y="858"/>
                    </a:lnTo>
                    <a:lnTo>
                      <a:pt x="286" y="871"/>
                    </a:lnTo>
                    <a:lnTo>
                      <a:pt x="241" y="896"/>
                    </a:lnTo>
                    <a:lnTo>
                      <a:pt x="196" y="898"/>
                    </a:lnTo>
                    <a:lnTo>
                      <a:pt x="173" y="890"/>
                    </a:lnTo>
                    <a:lnTo>
                      <a:pt x="151" y="865"/>
                    </a:lnTo>
                    <a:lnTo>
                      <a:pt x="114" y="839"/>
                    </a:lnTo>
                    <a:lnTo>
                      <a:pt x="51" y="817"/>
                    </a:lnTo>
                    <a:lnTo>
                      <a:pt x="30" y="814"/>
                    </a:lnTo>
                    <a:lnTo>
                      <a:pt x="6" y="808"/>
                    </a:lnTo>
                    <a:lnTo>
                      <a:pt x="0" y="789"/>
                    </a:lnTo>
                    <a:lnTo>
                      <a:pt x="0" y="760"/>
                    </a:lnTo>
                    <a:lnTo>
                      <a:pt x="13" y="733"/>
                    </a:lnTo>
                    <a:lnTo>
                      <a:pt x="32" y="703"/>
                    </a:lnTo>
                    <a:lnTo>
                      <a:pt x="39" y="628"/>
                    </a:lnTo>
                    <a:lnTo>
                      <a:pt x="37" y="540"/>
                    </a:lnTo>
                    <a:lnTo>
                      <a:pt x="43" y="476"/>
                    </a:lnTo>
                    <a:lnTo>
                      <a:pt x="51" y="414"/>
                    </a:lnTo>
                    <a:lnTo>
                      <a:pt x="50" y="359"/>
                    </a:lnTo>
                    <a:lnTo>
                      <a:pt x="39" y="281"/>
                    </a:lnTo>
                    <a:lnTo>
                      <a:pt x="30" y="220"/>
                    </a:lnTo>
                    <a:lnTo>
                      <a:pt x="32" y="158"/>
                    </a:lnTo>
                    <a:lnTo>
                      <a:pt x="19" y="1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40"/>
              <p:cNvSpPr>
                <a:spLocks/>
              </p:cNvSpPr>
              <p:nvPr/>
            </p:nvSpPr>
            <p:spPr bwMode="auto">
              <a:xfrm>
                <a:off x="611" y="3637"/>
                <a:ext cx="177" cy="394"/>
              </a:xfrm>
              <a:custGeom>
                <a:avLst/>
                <a:gdLst>
                  <a:gd name="T0" fmla="*/ 19 w 355"/>
                  <a:gd name="T1" fmla="*/ 0 h 788"/>
                  <a:gd name="T2" fmla="*/ 32 w 355"/>
                  <a:gd name="T3" fmla="*/ 13 h 788"/>
                  <a:gd name="T4" fmla="*/ 39 w 355"/>
                  <a:gd name="T5" fmla="*/ 26 h 788"/>
                  <a:gd name="T6" fmla="*/ 45 w 355"/>
                  <a:gd name="T7" fmla="*/ 43 h 788"/>
                  <a:gd name="T8" fmla="*/ 50 w 355"/>
                  <a:gd name="T9" fmla="*/ 61 h 788"/>
                  <a:gd name="T10" fmla="*/ 52 w 355"/>
                  <a:gd name="T11" fmla="*/ 81 h 788"/>
                  <a:gd name="T12" fmla="*/ 51 w 355"/>
                  <a:gd name="T13" fmla="*/ 99 h 788"/>
                  <a:gd name="T14" fmla="*/ 49 w 355"/>
                  <a:gd name="T15" fmla="*/ 118 h 788"/>
                  <a:gd name="T16" fmla="*/ 46 w 355"/>
                  <a:gd name="T17" fmla="*/ 137 h 788"/>
                  <a:gd name="T18" fmla="*/ 41 w 355"/>
                  <a:gd name="T19" fmla="*/ 155 h 788"/>
                  <a:gd name="T20" fmla="*/ 41 w 355"/>
                  <a:gd name="T21" fmla="*/ 166 h 788"/>
                  <a:gd name="T22" fmla="*/ 42 w 355"/>
                  <a:gd name="T23" fmla="*/ 172 h 788"/>
                  <a:gd name="T24" fmla="*/ 52 w 355"/>
                  <a:gd name="T25" fmla="*/ 174 h 788"/>
                  <a:gd name="T26" fmla="*/ 66 w 355"/>
                  <a:gd name="T27" fmla="*/ 175 h 788"/>
                  <a:gd name="T28" fmla="*/ 83 w 355"/>
                  <a:gd name="T29" fmla="*/ 180 h 788"/>
                  <a:gd name="T30" fmla="*/ 85 w 355"/>
                  <a:gd name="T31" fmla="*/ 184 h 788"/>
                  <a:gd name="T32" fmla="*/ 88 w 355"/>
                  <a:gd name="T33" fmla="*/ 194 h 788"/>
                  <a:gd name="T34" fmla="*/ 87 w 355"/>
                  <a:gd name="T35" fmla="*/ 197 h 788"/>
                  <a:gd name="T36" fmla="*/ 80 w 355"/>
                  <a:gd name="T37" fmla="*/ 197 h 788"/>
                  <a:gd name="T38" fmla="*/ 67 w 355"/>
                  <a:gd name="T39" fmla="*/ 194 h 788"/>
                  <a:gd name="T40" fmla="*/ 53 w 355"/>
                  <a:gd name="T41" fmla="*/ 188 h 788"/>
                  <a:gd name="T42" fmla="*/ 40 w 355"/>
                  <a:gd name="T43" fmla="*/ 186 h 788"/>
                  <a:gd name="T44" fmla="*/ 32 w 355"/>
                  <a:gd name="T45" fmla="*/ 186 h 788"/>
                  <a:gd name="T46" fmla="*/ 23 w 355"/>
                  <a:gd name="T47" fmla="*/ 183 h 788"/>
                  <a:gd name="T48" fmla="*/ 22 w 355"/>
                  <a:gd name="T49" fmla="*/ 177 h 788"/>
                  <a:gd name="T50" fmla="*/ 23 w 355"/>
                  <a:gd name="T51" fmla="*/ 170 h 788"/>
                  <a:gd name="T52" fmla="*/ 28 w 355"/>
                  <a:gd name="T53" fmla="*/ 161 h 788"/>
                  <a:gd name="T54" fmla="*/ 33 w 355"/>
                  <a:gd name="T55" fmla="*/ 150 h 788"/>
                  <a:gd name="T56" fmla="*/ 36 w 355"/>
                  <a:gd name="T57" fmla="*/ 124 h 788"/>
                  <a:gd name="T58" fmla="*/ 36 w 355"/>
                  <a:gd name="T59" fmla="*/ 107 h 788"/>
                  <a:gd name="T60" fmla="*/ 36 w 355"/>
                  <a:gd name="T61" fmla="*/ 95 h 788"/>
                  <a:gd name="T62" fmla="*/ 35 w 355"/>
                  <a:gd name="T63" fmla="*/ 81 h 788"/>
                  <a:gd name="T64" fmla="*/ 32 w 355"/>
                  <a:gd name="T65" fmla="*/ 70 h 788"/>
                  <a:gd name="T66" fmla="*/ 28 w 355"/>
                  <a:gd name="T67" fmla="*/ 55 h 788"/>
                  <a:gd name="T68" fmla="*/ 19 w 355"/>
                  <a:gd name="T69" fmla="*/ 43 h 788"/>
                  <a:gd name="T70" fmla="*/ 12 w 355"/>
                  <a:gd name="T71" fmla="*/ 32 h 788"/>
                  <a:gd name="T72" fmla="*/ 3 w 355"/>
                  <a:gd name="T73" fmla="*/ 19 h 788"/>
                  <a:gd name="T74" fmla="*/ 0 w 355"/>
                  <a:gd name="T75" fmla="*/ 10 h 788"/>
                  <a:gd name="T76" fmla="*/ 3 w 355"/>
                  <a:gd name="T77" fmla="*/ 2 h 788"/>
                  <a:gd name="T78" fmla="*/ 9 w 355"/>
                  <a:gd name="T79" fmla="*/ 0 h 788"/>
                  <a:gd name="T80" fmla="*/ 19 w 355"/>
                  <a:gd name="T81" fmla="*/ 0 h 7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55"/>
                  <a:gd name="T124" fmla="*/ 0 h 788"/>
                  <a:gd name="T125" fmla="*/ 355 w 355"/>
                  <a:gd name="T126" fmla="*/ 788 h 7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55" h="788">
                    <a:moveTo>
                      <a:pt x="77" y="0"/>
                    </a:moveTo>
                    <a:lnTo>
                      <a:pt x="128" y="52"/>
                    </a:lnTo>
                    <a:lnTo>
                      <a:pt x="158" y="106"/>
                    </a:lnTo>
                    <a:lnTo>
                      <a:pt x="183" y="169"/>
                    </a:lnTo>
                    <a:lnTo>
                      <a:pt x="203" y="245"/>
                    </a:lnTo>
                    <a:lnTo>
                      <a:pt x="211" y="323"/>
                    </a:lnTo>
                    <a:lnTo>
                      <a:pt x="204" y="396"/>
                    </a:lnTo>
                    <a:lnTo>
                      <a:pt x="196" y="472"/>
                    </a:lnTo>
                    <a:lnTo>
                      <a:pt x="185" y="547"/>
                    </a:lnTo>
                    <a:lnTo>
                      <a:pt x="166" y="619"/>
                    </a:lnTo>
                    <a:lnTo>
                      <a:pt x="164" y="662"/>
                    </a:lnTo>
                    <a:lnTo>
                      <a:pt x="171" y="685"/>
                    </a:lnTo>
                    <a:lnTo>
                      <a:pt x="209" y="693"/>
                    </a:lnTo>
                    <a:lnTo>
                      <a:pt x="267" y="700"/>
                    </a:lnTo>
                    <a:lnTo>
                      <a:pt x="332" y="719"/>
                    </a:lnTo>
                    <a:lnTo>
                      <a:pt x="342" y="736"/>
                    </a:lnTo>
                    <a:lnTo>
                      <a:pt x="355" y="774"/>
                    </a:lnTo>
                    <a:lnTo>
                      <a:pt x="349" y="785"/>
                    </a:lnTo>
                    <a:lnTo>
                      <a:pt x="323" y="788"/>
                    </a:lnTo>
                    <a:lnTo>
                      <a:pt x="268" y="775"/>
                    </a:lnTo>
                    <a:lnTo>
                      <a:pt x="215" y="750"/>
                    </a:lnTo>
                    <a:lnTo>
                      <a:pt x="160" y="744"/>
                    </a:lnTo>
                    <a:lnTo>
                      <a:pt x="128" y="742"/>
                    </a:lnTo>
                    <a:lnTo>
                      <a:pt x="94" y="729"/>
                    </a:lnTo>
                    <a:lnTo>
                      <a:pt x="88" y="706"/>
                    </a:lnTo>
                    <a:lnTo>
                      <a:pt x="94" y="679"/>
                    </a:lnTo>
                    <a:lnTo>
                      <a:pt x="115" y="641"/>
                    </a:lnTo>
                    <a:lnTo>
                      <a:pt x="134" y="597"/>
                    </a:lnTo>
                    <a:lnTo>
                      <a:pt x="145" y="499"/>
                    </a:lnTo>
                    <a:lnTo>
                      <a:pt x="145" y="429"/>
                    </a:lnTo>
                    <a:lnTo>
                      <a:pt x="145" y="377"/>
                    </a:lnTo>
                    <a:lnTo>
                      <a:pt x="141" y="323"/>
                    </a:lnTo>
                    <a:lnTo>
                      <a:pt x="128" y="277"/>
                    </a:lnTo>
                    <a:lnTo>
                      <a:pt x="113" y="222"/>
                    </a:lnTo>
                    <a:lnTo>
                      <a:pt x="77" y="169"/>
                    </a:lnTo>
                    <a:lnTo>
                      <a:pt x="49" y="128"/>
                    </a:lnTo>
                    <a:lnTo>
                      <a:pt x="13" y="76"/>
                    </a:lnTo>
                    <a:lnTo>
                      <a:pt x="0" y="40"/>
                    </a:lnTo>
                    <a:lnTo>
                      <a:pt x="13" y="6"/>
                    </a:lnTo>
                    <a:lnTo>
                      <a:pt x="38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352425"/>
            <a:ext cx="8539163" cy="1143000"/>
          </a:xfrm>
        </p:spPr>
        <p:txBody>
          <a:bodyPr/>
          <a:lstStyle/>
          <a:p>
            <a:pPr eaLnBrk="1" hangingPunct="1"/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>
          <a:xfrm>
            <a:off x="777875" y="1828800"/>
            <a:ext cx="8213725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Focus on process data first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gives good overview of where problems are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Bottom-line </a:t>
            </a:r>
            <a:r>
              <a:rPr lang="en-US" sz="2800" dirty="0" smtClean="0">
                <a:latin typeface="Arial" charset="0"/>
              </a:rPr>
              <a:t>doesn’t </a:t>
            </a:r>
            <a:r>
              <a:rPr lang="en-US" sz="2800" dirty="0">
                <a:latin typeface="Arial" charset="0"/>
              </a:rPr>
              <a:t>tell you </a:t>
            </a:r>
            <a:r>
              <a:rPr lang="en-US" sz="1600" dirty="0">
                <a:latin typeface="Arial" charset="0"/>
              </a:rPr>
              <a:t>?</a:t>
            </a:r>
            <a:r>
              <a:rPr lang="en-US" sz="2800" dirty="0">
                <a:latin typeface="Arial" charset="0"/>
              </a:rPr>
              <a:t> 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where to fix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just says: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>
                <a:latin typeface="Arial" charset="0"/>
              </a:rPr>
              <a:t>too slow</a:t>
            </a:r>
            <a:r>
              <a:rPr lang="ja-JP" altLang="en-US" sz="2400" dirty="0">
                <a:latin typeface="Arial" charset="0"/>
              </a:rPr>
              <a:t>”</a:t>
            </a:r>
            <a:r>
              <a:rPr lang="en-US" sz="2400" dirty="0">
                <a:latin typeface="Arial" charset="0"/>
              </a:rPr>
              <a:t>,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>
                <a:latin typeface="Arial" charset="0"/>
              </a:rPr>
              <a:t>too many errors</a:t>
            </a:r>
            <a:r>
              <a:rPr lang="ja-JP" altLang="en-US" sz="2400" dirty="0">
                <a:latin typeface="Arial" charset="0"/>
              </a:rPr>
              <a:t>”</a:t>
            </a:r>
            <a:r>
              <a:rPr lang="en-US" sz="2400" dirty="0">
                <a:latin typeface="Arial" charset="0"/>
              </a:rPr>
              <a:t>, etc.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Hard to get reliable bottom-line results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need many users for statistical significance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graphicFrame>
        <p:nvGraphicFramePr>
          <p:cNvPr id="4679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132623"/>
              </p:ext>
            </p:extLst>
          </p:nvPr>
        </p:nvGraphicFramePr>
        <p:xfrm>
          <a:off x="6849534" y="5105400"/>
          <a:ext cx="152400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Clip" r:id="rId4" imgW="4278960" imgH="4016520" progId="MS_ClipArt_Gallery.2">
                  <p:embed/>
                </p:oleObj>
              </mc:Choice>
              <mc:Fallback>
                <p:oleObj name="Clip" r:id="rId4" imgW="4278960" imgH="401652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9534" y="5105400"/>
                        <a:ext cx="1524000" cy="143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ja-JP" altLang="en-US" dirty="0"/>
              <a:t>“</a:t>
            </a:r>
            <a:r>
              <a:rPr lang="en-US" dirty="0"/>
              <a:t>Thinking Aloud</a:t>
            </a:r>
            <a:r>
              <a:rPr lang="ja-JP" altLang="en-US" dirty="0"/>
              <a:t>”</a:t>
            </a:r>
            <a:r>
              <a:rPr lang="en-US" dirty="0"/>
              <a:t> Method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>
          <a:xfrm>
            <a:off x="397936" y="1202267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Need to know what users are thinking, not just what they are doing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Ask users to talk while performing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tell us what they are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tell us what they are trying to do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tell us questions that arise as they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tell us things they read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Make a recording or take good notes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make sure you can tell what they were doing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grpSp>
        <p:nvGrpSpPr>
          <p:cNvPr id="25607" name="Group 4"/>
          <p:cNvGrpSpPr>
            <a:grpSpLocks/>
          </p:cNvGrpSpPr>
          <p:nvPr/>
        </p:nvGrpSpPr>
        <p:grpSpPr bwMode="auto">
          <a:xfrm flipH="1">
            <a:off x="7417859" y="3166533"/>
            <a:ext cx="1362075" cy="2014538"/>
            <a:chOff x="4801" y="1824"/>
            <a:chExt cx="858" cy="1269"/>
          </a:xfrm>
          <a:solidFill>
            <a:schemeClr val="tx1"/>
          </a:solidFill>
        </p:grpSpPr>
        <p:grpSp>
          <p:nvGrpSpPr>
            <p:cNvPr id="25641" name="Group 5"/>
            <p:cNvGrpSpPr>
              <a:grpSpLocks/>
            </p:cNvGrpSpPr>
            <p:nvPr/>
          </p:nvGrpSpPr>
          <p:grpSpPr bwMode="auto">
            <a:xfrm>
              <a:off x="5184" y="1824"/>
              <a:ext cx="475" cy="359"/>
              <a:chOff x="916" y="624"/>
              <a:chExt cx="2483" cy="1873"/>
            </a:xfrm>
            <a:grpFill/>
          </p:grpSpPr>
          <p:sp>
            <p:nvSpPr>
              <p:cNvPr id="25653" name="Freeform 6"/>
              <p:cNvSpPr>
                <a:spLocks/>
              </p:cNvSpPr>
              <p:nvPr/>
            </p:nvSpPr>
            <p:spPr bwMode="auto">
              <a:xfrm>
                <a:off x="963" y="1280"/>
                <a:ext cx="1253" cy="918"/>
              </a:xfrm>
              <a:custGeom>
                <a:avLst/>
                <a:gdLst>
                  <a:gd name="T0" fmla="*/ 0 w 2506"/>
                  <a:gd name="T1" fmla="*/ 459 h 1836"/>
                  <a:gd name="T2" fmla="*/ 627 w 2506"/>
                  <a:gd name="T3" fmla="*/ 0 h 1836"/>
                  <a:gd name="T4" fmla="*/ 620 w 2506"/>
                  <a:gd name="T5" fmla="*/ 21 h 1836"/>
                  <a:gd name="T6" fmla="*/ 0 w 2506"/>
                  <a:gd name="T7" fmla="*/ 459 h 18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06"/>
                  <a:gd name="T13" fmla="*/ 0 h 1836"/>
                  <a:gd name="T14" fmla="*/ 2506 w 2506"/>
                  <a:gd name="T15" fmla="*/ 1836 h 18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06" h="1836">
                    <a:moveTo>
                      <a:pt x="0" y="1836"/>
                    </a:moveTo>
                    <a:lnTo>
                      <a:pt x="2506" y="0"/>
                    </a:lnTo>
                    <a:lnTo>
                      <a:pt x="2478" y="83"/>
                    </a:lnTo>
                    <a:lnTo>
                      <a:pt x="0" y="18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4" name="Freeform 7"/>
              <p:cNvSpPr>
                <a:spLocks/>
              </p:cNvSpPr>
              <p:nvPr/>
            </p:nvSpPr>
            <p:spPr bwMode="auto">
              <a:xfrm>
                <a:off x="999" y="2201"/>
                <a:ext cx="1527" cy="237"/>
              </a:xfrm>
              <a:custGeom>
                <a:avLst/>
                <a:gdLst>
                  <a:gd name="T0" fmla="*/ 6 w 3054"/>
                  <a:gd name="T1" fmla="*/ 101 h 474"/>
                  <a:gd name="T2" fmla="*/ 764 w 3054"/>
                  <a:gd name="T3" fmla="*/ 0 h 474"/>
                  <a:gd name="T4" fmla="*/ 0 w 3054"/>
                  <a:gd name="T5" fmla="*/ 119 h 474"/>
                  <a:gd name="T6" fmla="*/ 6 w 3054"/>
                  <a:gd name="T7" fmla="*/ 101 h 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54"/>
                  <a:gd name="T13" fmla="*/ 0 h 474"/>
                  <a:gd name="T14" fmla="*/ 3054 w 3054"/>
                  <a:gd name="T15" fmla="*/ 474 h 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54" h="474">
                    <a:moveTo>
                      <a:pt x="24" y="401"/>
                    </a:moveTo>
                    <a:lnTo>
                      <a:pt x="3054" y="0"/>
                    </a:lnTo>
                    <a:lnTo>
                      <a:pt x="0" y="474"/>
                    </a:lnTo>
                    <a:lnTo>
                      <a:pt x="24" y="4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Freeform 8"/>
              <p:cNvSpPr>
                <a:spLocks/>
              </p:cNvSpPr>
              <p:nvPr/>
            </p:nvSpPr>
            <p:spPr bwMode="auto">
              <a:xfrm>
                <a:off x="2175" y="1288"/>
                <a:ext cx="360" cy="898"/>
              </a:xfrm>
              <a:custGeom>
                <a:avLst/>
                <a:gdLst>
                  <a:gd name="T0" fmla="*/ 24 w 720"/>
                  <a:gd name="T1" fmla="*/ 0 h 1796"/>
                  <a:gd name="T2" fmla="*/ 23 w 720"/>
                  <a:gd name="T3" fmla="*/ 6 h 1796"/>
                  <a:gd name="T4" fmla="*/ 19 w 720"/>
                  <a:gd name="T5" fmla="*/ 22 h 1796"/>
                  <a:gd name="T6" fmla="*/ 13 w 720"/>
                  <a:gd name="T7" fmla="*/ 46 h 1796"/>
                  <a:gd name="T8" fmla="*/ 7 w 720"/>
                  <a:gd name="T9" fmla="*/ 76 h 1796"/>
                  <a:gd name="T10" fmla="*/ 3 w 720"/>
                  <a:gd name="T11" fmla="*/ 110 h 1796"/>
                  <a:gd name="T12" fmla="*/ 0 w 720"/>
                  <a:gd name="T13" fmla="*/ 146 h 1796"/>
                  <a:gd name="T14" fmla="*/ 1 w 720"/>
                  <a:gd name="T15" fmla="*/ 182 h 1796"/>
                  <a:gd name="T16" fmla="*/ 6 w 720"/>
                  <a:gd name="T17" fmla="*/ 216 h 1796"/>
                  <a:gd name="T18" fmla="*/ 12 w 720"/>
                  <a:gd name="T19" fmla="*/ 239 h 1796"/>
                  <a:gd name="T20" fmla="*/ 22 w 720"/>
                  <a:gd name="T21" fmla="*/ 264 h 1796"/>
                  <a:gd name="T22" fmla="*/ 33 w 720"/>
                  <a:gd name="T23" fmla="*/ 286 h 1796"/>
                  <a:gd name="T24" fmla="*/ 45 w 720"/>
                  <a:gd name="T25" fmla="*/ 308 h 1796"/>
                  <a:gd name="T26" fmla="*/ 59 w 720"/>
                  <a:gd name="T27" fmla="*/ 328 h 1796"/>
                  <a:gd name="T28" fmla="*/ 74 w 720"/>
                  <a:gd name="T29" fmla="*/ 348 h 1796"/>
                  <a:gd name="T30" fmla="*/ 89 w 720"/>
                  <a:gd name="T31" fmla="*/ 366 h 1796"/>
                  <a:gd name="T32" fmla="*/ 104 w 720"/>
                  <a:gd name="T33" fmla="*/ 382 h 1796"/>
                  <a:gd name="T34" fmla="*/ 119 w 720"/>
                  <a:gd name="T35" fmla="*/ 397 h 1796"/>
                  <a:gd name="T36" fmla="*/ 133 w 720"/>
                  <a:gd name="T37" fmla="*/ 410 h 1796"/>
                  <a:gd name="T38" fmla="*/ 146 w 720"/>
                  <a:gd name="T39" fmla="*/ 422 h 1796"/>
                  <a:gd name="T40" fmla="*/ 157 w 720"/>
                  <a:gd name="T41" fmla="*/ 431 h 1796"/>
                  <a:gd name="T42" fmla="*/ 167 w 720"/>
                  <a:gd name="T43" fmla="*/ 439 h 1796"/>
                  <a:gd name="T44" fmla="*/ 174 w 720"/>
                  <a:gd name="T45" fmla="*/ 445 h 1796"/>
                  <a:gd name="T46" fmla="*/ 179 w 720"/>
                  <a:gd name="T47" fmla="*/ 448 h 1796"/>
                  <a:gd name="T48" fmla="*/ 180 w 720"/>
                  <a:gd name="T49" fmla="*/ 449 h 1796"/>
                  <a:gd name="T50" fmla="*/ 179 w 720"/>
                  <a:gd name="T51" fmla="*/ 448 h 1796"/>
                  <a:gd name="T52" fmla="*/ 175 w 720"/>
                  <a:gd name="T53" fmla="*/ 444 h 1796"/>
                  <a:gd name="T54" fmla="*/ 169 w 720"/>
                  <a:gd name="T55" fmla="*/ 438 h 1796"/>
                  <a:gd name="T56" fmla="*/ 161 w 720"/>
                  <a:gd name="T57" fmla="*/ 430 h 1796"/>
                  <a:gd name="T58" fmla="*/ 151 w 720"/>
                  <a:gd name="T59" fmla="*/ 420 h 1796"/>
                  <a:gd name="T60" fmla="*/ 141 w 720"/>
                  <a:gd name="T61" fmla="*/ 407 h 1796"/>
                  <a:gd name="T62" fmla="*/ 129 w 720"/>
                  <a:gd name="T63" fmla="*/ 394 h 1796"/>
                  <a:gd name="T64" fmla="*/ 116 w 720"/>
                  <a:gd name="T65" fmla="*/ 379 h 1796"/>
                  <a:gd name="T66" fmla="*/ 103 w 720"/>
                  <a:gd name="T67" fmla="*/ 362 h 1796"/>
                  <a:gd name="T68" fmla="*/ 90 w 720"/>
                  <a:gd name="T69" fmla="*/ 345 h 1796"/>
                  <a:gd name="T70" fmla="*/ 78 w 720"/>
                  <a:gd name="T71" fmla="*/ 327 h 1796"/>
                  <a:gd name="T72" fmla="*/ 66 w 720"/>
                  <a:gd name="T73" fmla="*/ 308 h 1796"/>
                  <a:gd name="T74" fmla="*/ 55 w 720"/>
                  <a:gd name="T75" fmla="*/ 288 h 1796"/>
                  <a:gd name="T76" fmla="*/ 45 w 720"/>
                  <a:gd name="T77" fmla="*/ 268 h 1796"/>
                  <a:gd name="T78" fmla="*/ 37 w 720"/>
                  <a:gd name="T79" fmla="*/ 248 h 1796"/>
                  <a:gd name="T80" fmla="*/ 30 w 720"/>
                  <a:gd name="T81" fmla="*/ 228 h 1796"/>
                  <a:gd name="T82" fmla="*/ 20 w 720"/>
                  <a:gd name="T83" fmla="*/ 184 h 1796"/>
                  <a:gd name="T84" fmla="*/ 14 w 720"/>
                  <a:gd name="T85" fmla="*/ 141 h 1796"/>
                  <a:gd name="T86" fmla="*/ 13 w 720"/>
                  <a:gd name="T87" fmla="*/ 102 h 1796"/>
                  <a:gd name="T88" fmla="*/ 13 w 720"/>
                  <a:gd name="T89" fmla="*/ 68 h 1796"/>
                  <a:gd name="T90" fmla="*/ 17 w 720"/>
                  <a:gd name="T91" fmla="*/ 40 h 1796"/>
                  <a:gd name="T92" fmla="*/ 20 w 720"/>
                  <a:gd name="T93" fmla="*/ 19 h 1796"/>
                  <a:gd name="T94" fmla="*/ 23 w 720"/>
                  <a:gd name="T95" fmla="*/ 5 h 1796"/>
                  <a:gd name="T96" fmla="*/ 24 w 720"/>
                  <a:gd name="T97" fmla="*/ 0 h 17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20"/>
                  <a:gd name="T148" fmla="*/ 0 h 1796"/>
                  <a:gd name="T149" fmla="*/ 720 w 720"/>
                  <a:gd name="T150" fmla="*/ 1796 h 17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20" h="1796">
                    <a:moveTo>
                      <a:pt x="96" y="0"/>
                    </a:moveTo>
                    <a:lnTo>
                      <a:pt x="89" y="23"/>
                    </a:lnTo>
                    <a:lnTo>
                      <a:pt x="73" y="87"/>
                    </a:lnTo>
                    <a:lnTo>
                      <a:pt x="52" y="182"/>
                    </a:lnTo>
                    <a:lnTo>
                      <a:pt x="30" y="303"/>
                    </a:lnTo>
                    <a:lnTo>
                      <a:pt x="10" y="438"/>
                    </a:lnTo>
                    <a:lnTo>
                      <a:pt x="0" y="583"/>
                    </a:lnTo>
                    <a:lnTo>
                      <a:pt x="5" y="728"/>
                    </a:lnTo>
                    <a:lnTo>
                      <a:pt x="23" y="864"/>
                    </a:lnTo>
                    <a:lnTo>
                      <a:pt x="51" y="959"/>
                    </a:lnTo>
                    <a:lnTo>
                      <a:pt x="86" y="1053"/>
                    </a:lnTo>
                    <a:lnTo>
                      <a:pt x="131" y="1143"/>
                    </a:lnTo>
                    <a:lnTo>
                      <a:pt x="183" y="1230"/>
                    </a:lnTo>
                    <a:lnTo>
                      <a:pt x="237" y="1312"/>
                    </a:lnTo>
                    <a:lnTo>
                      <a:pt x="296" y="1389"/>
                    </a:lnTo>
                    <a:lnTo>
                      <a:pt x="356" y="1461"/>
                    </a:lnTo>
                    <a:lnTo>
                      <a:pt x="417" y="1527"/>
                    </a:lnTo>
                    <a:lnTo>
                      <a:pt x="476" y="1586"/>
                    </a:lnTo>
                    <a:lnTo>
                      <a:pt x="531" y="1639"/>
                    </a:lnTo>
                    <a:lnTo>
                      <a:pt x="583" y="1685"/>
                    </a:lnTo>
                    <a:lnTo>
                      <a:pt x="628" y="1724"/>
                    </a:lnTo>
                    <a:lnTo>
                      <a:pt x="666" y="1755"/>
                    </a:lnTo>
                    <a:lnTo>
                      <a:pt x="696" y="1777"/>
                    </a:lnTo>
                    <a:lnTo>
                      <a:pt x="713" y="1791"/>
                    </a:lnTo>
                    <a:lnTo>
                      <a:pt x="720" y="1796"/>
                    </a:lnTo>
                    <a:lnTo>
                      <a:pt x="714" y="1791"/>
                    </a:lnTo>
                    <a:lnTo>
                      <a:pt x="699" y="1776"/>
                    </a:lnTo>
                    <a:lnTo>
                      <a:pt x="675" y="1751"/>
                    </a:lnTo>
                    <a:lnTo>
                      <a:pt x="642" y="1718"/>
                    </a:lnTo>
                    <a:lnTo>
                      <a:pt x="604" y="1677"/>
                    </a:lnTo>
                    <a:lnTo>
                      <a:pt x="561" y="1628"/>
                    </a:lnTo>
                    <a:lnTo>
                      <a:pt x="514" y="1575"/>
                    </a:lnTo>
                    <a:lnTo>
                      <a:pt x="464" y="1514"/>
                    </a:lnTo>
                    <a:lnTo>
                      <a:pt x="414" y="1448"/>
                    </a:lnTo>
                    <a:lnTo>
                      <a:pt x="362" y="1379"/>
                    </a:lnTo>
                    <a:lnTo>
                      <a:pt x="311" y="1306"/>
                    </a:lnTo>
                    <a:lnTo>
                      <a:pt x="263" y="1230"/>
                    </a:lnTo>
                    <a:lnTo>
                      <a:pt x="221" y="1151"/>
                    </a:lnTo>
                    <a:lnTo>
                      <a:pt x="180" y="1072"/>
                    </a:lnTo>
                    <a:lnTo>
                      <a:pt x="145" y="992"/>
                    </a:lnTo>
                    <a:lnTo>
                      <a:pt x="120" y="913"/>
                    </a:lnTo>
                    <a:lnTo>
                      <a:pt x="79" y="733"/>
                    </a:lnTo>
                    <a:lnTo>
                      <a:pt x="58" y="564"/>
                    </a:lnTo>
                    <a:lnTo>
                      <a:pt x="52" y="408"/>
                    </a:lnTo>
                    <a:lnTo>
                      <a:pt x="55" y="272"/>
                    </a:lnTo>
                    <a:lnTo>
                      <a:pt x="68" y="159"/>
                    </a:lnTo>
                    <a:lnTo>
                      <a:pt x="79" y="75"/>
                    </a:lnTo>
                    <a:lnTo>
                      <a:pt x="90" y="2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6" name="Freeform 9"/>
              <p:cNvSpPr>
                <a:spLocks/>
              </p:cNvSpPr>
              <p:nvPr/>
            </p:nvSpPr>
            <p:spPr bwMode="auto">
              <a:xfrm>
                <a:off x="2235" y="1312"/>
                <a:ext cx="333" cy="862"/>
              </a:xfrm>
              <a:custGeom>
                <a:avLst/>
                <a:gdLst>
                  <a:gd name="T0" fmla="*/ 0 w 666"/>
                  <a:gd name="T1" fmla="*/ 0 h 1723"/>
                  <a:gd name="T2" fmla="*/ 1 w 666"/>
                  <a:gd name="T3" fmla="*/ 1 h 1723"/>
                  <a:gd name="T4" fmla="*/ 5 w 666"/>
                  <a:gd name="T5" fmla="*/ 2 h 1723"/>
                  <a:gd name="T6" fmla="*/ 10 w 666"/>
                  <a:gd name="T7" fmla="*/ 4 h 1723"/>
                  <a:gd name="T8" fmla="*/ 15 w 666"/>
                  <a:gd name="T9" fmla="*/ 7 h 1723"/>
                  <a:gd name="T10" fmla="*/ 23 w 666"/>
                  <a:gd name="T11" fmla="*/ 12 h 1723"/>
                  <a:gd name="T12" fmla="*/ 33 w 666"/>
                  <a:gd name="T13" fmla="*/ 17 h 1723"/>
                  <a:gd name="T14" fmla="*/ 42 w 666"/>
                  <a:gd name="T15" fmla="*/ 23 h 1723"/>
                  <a:gd name="T16" fmla="*/ 53 w 666"/>
                  <a:gd name="T17" fmla="*/ 31 h 1723"/>
                  <a:gd name="T18" fmla="*/ 65 w 666"/>
                  <a:gd name="T19" fmla="*/ 39 h 1723"/>
                  <a:gd name="T20" fmla="*/ 76 w 666"/>
                  <a:gd name="T21" fmla="*/ 49 h 1723"/>
                  <a:gd name="T22" fmla="*/ 86 w 666"/>
                  <a:gd name="T23" fmla="*/ 61 h 1723"/>
                  <a:gd name="T24" fmla="*/ 97 w 666"/>
                  <a:gd name="T25" fmla="*/ 73 h 1723"/>
                  <a:gd name="T26" fmla="*/ 107 w 666"/>
                  <a:gd name="T27" fmla="*/ 87 h 1723"/>
                  <a:gd name="T28" fmla="*/ 116 w 666"/>
                  <a:gd name="T29" fmla="*/ 103 h 1723"/>
                  <a:gd name="T30" fmla="*/ 125 w 666"/>
                  <a:gd name="T31" fmla="*/ 120 h 1723"/>
                  <a:gd name="T32" fmla="*/ 132 w 666"/>
                  <a:gd name="T33" fmla="*/ 138 h 1723"/>
                  <a:gd name="T34" fmla="*/ 150 w 666"/>
                  <a:gd name="T35" fmla="*/ 204 h 1723"/>
                  <a:gd name="T36" fmla="*/ 161 w 666"/>
                  <a:gd name="T37" fmla="*/ 262 h 1723"/>
                  <a:gd name="T38" fmla="*/ 166 w 666"/>
                  <a:gd name="T39" fmla="*/ 312 h 1723"/>
                  <a:gd name="T40" fmla="*/ 167 w 666"/>
                  <a:gd name="T41" fmla="*/ 354 h 1723"/>
                  <a:gd name="T42" fmla="*/ 164 w 666"/>
                  <a:gd name="T43" fmla="*/ 387 h 1723"/>
                  <a:gd name="T44" fmla="*/ 161 w 666"/>
                  <a:gd name="T45" fmla="*/ 411 h 1723"/>
                  <a:gd name="T46" fmla="*/ 158 w 666"/>
                  <a:gd name="T47" fmla="*/ 426 h 1723"/>
                  <a:gd name="T48" fmla="*/ 156 w 666"/>
                  <a:gd name="T49" fmla="*/ 431 h 1723"/>
                  <a:gd name="T50" fmla="*/ 157 w 666"/>
                  <a:gd name="T51" fmla="*/ 424 h 1723"/>
                  <a:gd name="T52" fmla="*/ 157 w 666"/>
                  <a:gd name="T53" fmla="*/ 404 h 1723"/>
                  <a:gd name="T54" fmla="*/ 157 w 666"/>
                  <a:gd name="T55" fmla="*/ 373 h 1723"/>
                  <a:gd name="T56" fmla="*/ 156 w 666"/>
                  <a:gd name="T57" fmla="*/ 334 h 1723"/>
                  <a:gd name="T58" fmla="*/ 152 w 666"/>
                  <a:gd name="T59" fmla="*/ 288 h 1723"/>
                  <a:gd name="T60" fmla="*/ 144 w 666"/>
                  <a:gd name="T61" fmla="*/ 239 h 1723"/>
                  <a:gd name="T62" fmla="*/ 132 w 666"/>
                  <a:gd name="T63" fmla="*/ 189 h 1723"/>
                  <a:gd name="T64" fmla="*/ 114 w 666"/>
                  <a:gd name="T65" fmla="*/ 138 h 1723"/>
                  <a:gd name="T66" fmla="*/ 106 w 666"/>
                  <a:gd name="T67" fmla="*/ 120 h 1723"/>
                  <a:gd name="T68" fmla="*/ 97 w 666"/>
                  <a:gd name="T69" fmla="*/ 104 h 1723"/>
                  <a:gd name="T70" fmla="*/ 88 w 666"/>
                  <a:gd name="T71" fmla="*/ 89 h 1723"/>
                  <a:gd name="T72" fmla="*/ 80 w 666"/>
                  <a:gd name="T73" fmla="*/ 75 h 1723"/>
                  <a:gd name="T74" fmla="*/ 70 w 666"/>
                  <a:gd name="T75" fmla="*/ 62 h 1723"/>
                  <a:gd name="T76" fmla="*/ 59 w 666"/>
                  <a:gd name="T77" fmla="*/ 51 h 1723"/>
                  <a:gd name="T78" fmla="*/ 51 w 666"/>
                  <a:gd name="T79" fmla="*/ 41 h 1723"/>
                  <a:gd name="T80" fmla="*/ 42 w 666"/>
                  <a:gd name="T81" fmla="*/ 32 h 1723"/>
                  <a:gd name="T82" fmla="*/ 33 w 666"/>
                  <a:gd name="T83" fmla="*/ 24 h 1723"/>
                  <a:gd name="T84" fmla="*/ 25 w 666"/>
                  <a:gd name="T85" fmla="*/ 18 h 1723"/>
                  <a:gd name="T86" fmla="*/ 18 w 666"/>
                  <a:gd name="T87" fmla="*/ 12 h 1723"/>
                  <a:gd name="T88" fmla="*/ 12 w 666"/>
                  <a:gd name="T89" fmla="*/ 8 h 1723"/>
                  <a:gd name="T90" fmla="*/ 7 w 666"/>
                  <a:gd name="T91" fmla="*/ 5 h 1723"/>
                  <a:gd name="T92" fmla="*/ 3 w 666"/>
                  <a:gd name="T93" fmla="*/ 2 h 1723"/>
                  <a:gd name="T94" fmla="*/ 1 w 666"/>
                  <a:gd name="T95" fmla="*/ 1 h 1723"/>
                  <a:gd name="T96" fmla="*/ 0 w 666"/>
                  <a:gd name="T97" fmla="*/ 0 h 17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66"/>
                  <a:gd name="T148" fmla="*/ 0 h 1723"/>
                  <a:gd name="T149" fmla="*/ 666 w 666"/>
                  <a:gd name="T150" fmla="*/ 1723 h 172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66" h="1723">
                    <a:moveTo>
                      <a:pt x="0" y="0"/>
                    </a:moveTo>
                    <a:lnTo>
                      <a:pt x="4" y="2"/>
                    </a:lnTo>
                    <a:lnTo>
                      <a:pt x="17" y="7"/>
                    </a:lnTo>
                    <a:lnTo>
                      <a:pt x="38" y="16"/>
                    </a:lnTo>
                    <a:lnTo>
                      <a:pt x="63" y="27"/>
                    </a:lnTo>
                    <a:lnTo>
                      <a:pt x="94" y="45"/>
                    </a:lnTo>
                    <a:lnTo>
                      <a:pt x="131" y="65"/>
                    </a:lnTo>
                    <a:lnTo>
                      <a:pt x="170" y="92"/>
                    </a:lnTo>
                    <a:lnTo>
                      <a:pt x="214" y="121"/>
                    </a:lnTo>
                    <a:lnTo>
                      <a:pt x="258" y="155"/>
                    </a:lnTo>
                    <a:lnTo>
                      <a:pt x="303" y="195"/>
                    </a:lnTo>
                    <a:lnTo>
                      <a:pt x="345" y="242"/>
                    </a:lnTo>
                    <a:lnTo>
                      <a:pt x="389" y="292"/>
                    </a:lnTo>
                    <a:lnTo>
                      <a:pt x="428" y="348"/>
                    </a:lnTo>
                    <a:lnTo>
                      <a:pt x="466" y="410"/>
                    </a:lnTo>
                    <a:lnTo>
                      <a:pt x="500" y="477"/>
                    </a:lnTo>
                    <a:lnTo>
                      <a:pt x="527" y="551"/>
                    </a:lnTo>
                    <a:lnTo>
                      <a:pt x="600" y="815"/>
                    </a:lnTo>
                    <a:lnTo>
                      <a:pt x="643" y="1046"/>
                    </a:lnTo>
                    <a:lnTo>
                      <a:pt x="662" y="1246"/>
                    </a:lnTo>
                    <a:lnTo>
                      <a:pt x="666" y="1413"/>
                    </a:lnTo>
                    <a:lnTo>
                      <a:pt x="656" y="1547"/>
                    </a:lnTo>
                    <a:lnTo>
                      <a:pt x="643" y="1644"/>
                    </a:lnTo>
                    <a:lnTo>
                      <a:pt x="629" y="1702"/>
                    </a:lnTo>
                    <a:lnTo>
                      <a:pt x="624" y="1723"/>
                    </a:lnTo>
                    <a:lnTo>
                      <a:pt x="625" y="1693"/>
                    </a:lnTo>
                    <a:lnTo>
                      <a:pt x="628" y="1614"/>
                    </a:lnTo>
                    <a:lnTo>
                      <a:pt x="628" y="1489"/>
                    </a:lnTo>
                    <a:lnTo>
                      <a:pt x="621" y="1333"/>
                    </a:lnTo>
                    <a:lnTo>
                      <a:pt x="605" y="1151"/>
                    </a:lnTo>
                    <a:lnTo>
                      <a:pt x="573" y="955"/>
                    </a:lnTo>
                    <a:lnTo>
                      <a:pt x="525" y="753"/>
                    </a:lnTo>
                    <a:lnTo>
                      <a:pt x="456" y="551"/>
                    </a:lnTo>
                    <a:lnTo>
                      <a:pt x="425" y="480"/>
                    </a:lnTo>
                    <a:lnTo>
                      <a:pt x="390" y="414"/>
                    </a:lnTo>
                    <a:lnTo>
                      <a:pt x="355" y="354"/>
                    </a:lnTo>
                    <a:lnTo>
                      <a:pt x="317" y="299"/>
                    </a:lnTo>
                    <a:lnTo>
                      <a:pt x="279" y="248"/>
                    </a:lnTo>
                    <a:lnTo>
                      <a:pt x="239" y="202"/>
                    </a:lnTo>
                    <a:lnTo>
                      <a:pt x="204" y="162"/>
                    </a:lnTo>
                    <a:lnTo>
                      <a:pt x="167" y="128"/>
                    </a:lnTo>
                    <a:lnTo>
                      <a:pt x="132" y="96"/>
                    </a:lnTo>
                    <a:lnTo>
                      <a:pt x="101" y="71"/>
                    </a:lnTo>
                    <a:lnTo>
                      <a:pt x="72" y="48"/>
                    </a:lnTo>
                    <a:lnTo>
                      <a:pt x="48" y="31"/>
                    </a:lnTo>
                    <a:lnTo>
                      <a:pt x="29" y="17"/>
                    </a:lnTo>
                    <a:lnTo>
                      <a:pt x="11" y="7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Freeform 10"/>
              <p:cNvSpPr>
                <a:spLocks/>
              </p:cNvSpPr>
              <p:nvPr/>
            </p:nvSpPr>
            <p:spPr bwMode="auto">
              <a:xfrm>
                <a:off x="916" y="2198"/>
                <a:ext cx="120" cy="240"/>
              </a:xfrm>
              <a:custGeom>
                <a:avLst/>
                <a:gdLst>
                  <a:gd name="T0" fmla="*/ 24 w 239"/>
                  <a:gd name="T1" fmla="*/ 0 h 480"/>
                  <a:gd name="T2" fmla="*/ 22 w 239"/>
                  <a:gd name="T3" fmla="*/ 1 h 480"/>
                  <a:gd name="T4" fmla="*/ 18 w 239"/>
                  <a:gd name="T5" fmla="*/ 5 h 480"/>
                  <a:gd name="T6" fmla="*/ 13 w 239"/>
                  <a:gd name="T7" fmla="*/ 10 h 480"/>
                  <a:gd name="T8" fmla="*/ 7 w 239"/>
                  <a:gd name="T9" fmla="*/ 17 h 480"/>
                  <a:gd name="T10" fmla="*/ 3 w 239"/>
                  <a:gd name="T11" fmla="*/ 26 h 480"/>
                  <a:gd name="T12" fmla="*/ 1 w 239"/>
                  <a:gd name="T13" fmla="*/ 36 h 480"/>
                  <a:gd name="T14" fmla="*/ 1 w 239"/>
                  <a:gd name="T15" fmla="*/ 48 h 480"/>
                  <a:gd name="T16" fmla="*/ 6 w 239"/>
                  <a:gd name="T17" fmla="*/ 60 h 480"/>
                  <a:gd name="T18" fmla="*/ 15 w 239"/>
                  <a:gd name="T19" fmla="*/ 74 h 480"/>
                  <a:gd name="T20" fmla="*/ 25 w 239"/>
                  <a:gd name="T21" fmla="*/ 84 h 480"/>
                  <a:gd name="T22" fmla="*/ 34 w 239"/>
                  <a:gd name="T23" fmla="*/ 92 h 480"/>
                  <a:gd name="T24" fmla="*/ 42 w 239"/>
                  <a:gd name="T25" fmla="*/ 97 h 480"/>
                  <a:gd name="T26" fmla="*/ 50 w 239"/>
                  <a:gd name="T27" fmla="*/ 100 h 480"/>
                  <a:gd name="T28" fmla="*/ 55 w 239"/>
                  <a:gd name="T29" fmla="*/ 101 h 480"/>
                  <a:gd name="T30" fmla="*/ 59 w 239"/>
                  <a:gd name="T31" fmla="*/ 102 h 480"/>
                  <a:gd name="T32" fmla="*/ 60 w 239"/>
                  <a:gd name="T33" fmla="*/ 102 h 480"/>
                  <a:gd name="T34" fmla="*/ 42 w 239"/>
                  <a:gd name="T35" fmla="*/ 120 h 480"/>
                  <a:gd name="T36" fmla="*/ 40 w 239"/>
                  <a:gd name="T37" fmla="*/ 120 h 480"/>
                  <a:gd name="T38" fmla="*/ 36 w 239"/>
                  <a:gd name="T39" fmla="*/ 119 h 480"/>
                  <a:gd name="T40" fmla="*/ 29 w 239"/>
                  <a:gd name="T41" fmla="*/ 116 h 480"/>
                  <a:gd name="T42" fmla="*/ 21 w 239"/>
                  <a:gd name="T43" fmla="*/ 112 h 480"/>
                  <a:gd name="T44" fmla="*/ 14 w 239"/>
                  <a:gd name="T45" fmla="*/ 106 h 480"/>
                  <a:gd name="T46" fmla="*/ 7 w 239"/>
                  <a:gd name="T47" fmla="*/ 97 h 480"/>
                  <a:gd name="T48" fmla="*/ 2 w 239"/>
                  <a:gd name="T49" fmla="*/ 87 h 480"/>
                  <a:gd name="T50" fmla="*/ 0 w 239"/>
                  <a:gd name="T51" fmla="*/ 72 h 480"/>
                  <a:gd name="T52" fmla="*/ 1 w 239"/>
                  <a:gd name="T53" fmla="*/ 57 h 480"/>
                  <a:gd name="T54" fmla="*/ 4 w 239"/>
                  <a:gd name="T55" fmla="*/ 43 h 480"/>
                  <a:gd name="T56" fmla="*/ 7 w 239"/>
                  <a:gd name="T57" fmla="*/ 30 h 480"/>
                  <a:gd name="T58" fmla="*/ 12 w 239"/>
                  <a:gd name="T59" fmla="*/ 20 h 480"/>
                  <a:gd name="T60" fmla="*/ 17 w 239"/>
                  <a:gd name="T61" fmla="*/ 12 h 480"/>
                  <a:gd name="T62" fmla="*/ 20 w 239"/>
                  <a:gd name="T63" fmla="*/ 5 h 480"/>
                  <a:gd name="T64" fmla="*/ 23 w 239"/>
                  <a:gd name="T65" fmla="*/ 1 h 480"/>
                  <a:gd name="T66" fmla="*/ 24 w 239"/>
                  <a:gd name="T67" fmla="*/ 0 h 4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9"/>
                  <a:gd name="T103" fmla="*/ 0 h 480"/>
                  <a:gd name="T104" fmla="*/ 239 w 239"/>
                  <a:gd name="T105" fmla="*/ 480 h 4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9" h="480">
                    <a:moveTo>
                      <a:pt x="94" y="0"/>
                    </a:moveTo>
                    <a:lnTo>
                      <a:pt x="87" y="4"/>
                    </a:lnTo>
                    <a:lnTo>
                      <a:pt x="72" y="17"/>
                    </a:lnTo>
                    <a:lnTo>
                      <a:pt x="52" y="39"/>
                    </a:lnTo>
                    <a:lnTo>
                      <a:pt x="28" y="66"/>
                    </a:lnTo>
                    <a:lnTo>
                      <a:pt x="11" y="101"/>
                    </a:lnTo>
                    <a:lnTo>
                      <a:pt x="1" y="142"/>
                    </a:lnTo>
                    <a:lnTo>
                      <a:pt x="4" y="190"/>
                    </a:lnTo>
                    <a:lnTo>
                      <a:pt x="24" y="239"/>
                    </a:lnTo>
                    <a:lnTo>
                      <a:pt x="60" y="295"/>
                    </a:lnTo>
                    <a:lnTo>
                      <a:pt x="98" y="336"/>
                    </a:lnTo>
                    <a:lnTo>
                      <a:pt x="134" y="366"/>
                    </a:lnTo>
                    <a:lnTo>
                      <a:pt x="167" y="387"/>
                    </a:lnTo>
                    <a:lnTo>
                      <a:pt x="197" y="398"/>
                    </a:lnTo>
                    <a:lnTo>
                      <a:pt x="219" y="404"/>
                    </a:lnTo>
                    <a:lnTo>
                      <a:pt x="235" y="407"/>
                    </a:lnTo>
                    <a:lnTo>
                      <a:pt x="239" y="407"/>
                    </a:lnTo>
                    <a:lnTo>
                      <a:pt x="167" y="480"/>
                    </a:lnTo>
                    <a:lnTo>
                      <a:pt x="160" y="478"/>
                    </a:lnTo>
                    <a:lnTo>
                      <a:pt x="141" y="473"/>
                    </a:lnTo>
                    <a:lnTo>
                      <a:pt x="114" y="463"/>
                    </a:lnTo>
                    <a:lnTo>
                      <a:pt x="84" y="447"/>
                    </a:lnTo>
                    <a:lnTo>
                      <a:pt x="53" y="422"/>
                    </a:lnTo>
                    <a:lnTo>
                      <a:pt x="25" y="388"/>
                    </a:lnTo>
                    <a:lnTo>
                      <a:pt x="7" y="345"/>
                    </a:lnTo>
                    <a:lnTo>
                      <a:pt x="0" y="288"/>
                    </a:lnTo>
                    <a:lnTo>
                      <a:pt x="3" y="228"/>
                    </a:lnTo>
                    <a:lnTo>
                      <a:pt x="15" y="172"/>
                    </a:lnTo>
                    <a:lnTo>
                      <a:pt x="28" y="122"/>
                    </a:lnTo>
                    <a:lnTo>
                      <a:pt x="48" y="80"/>
                    </a:lnTo>
                    <a:lnTo>
                      <a:pt x="65" y="46"/>
                    </a:lnTo>
                    <a:lnTo>
                      <a:pt x="79" y="20"/>
                    </a:lnTo>
                    <a:lnTo>
                      <a:pt x="91" y="4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8" name="Freeform 11"/>
              <p:cNvSpPr>
                <a:spLocks/>
              </p:cNvSpPr>
              <p:nvPr/>
            </p:nvSpPr>
            <p:spPr bwMode="auto">
              <a:xfrm>
                <a:off x="1492" y="2318"/>
                <a:ext cx="347" cy="179"/>
              </a:xfrm>
              <a:custGeom>
                <a:avLst/>
                <a:gdLst>
                  <a:gd name="T0" fmla="*/ 0 w 694"/>
                  <a:gd name="T1" fmla="*/ 12 h 360"/>
                  <a:gd name="T2" fmla="*/ 1 w 694"/>
                  <a:gd name="T3" fmla="*/ 13 h 360"/>
                  <a:gd name="T4" fmla="*/ 1 w 694"/>
                  <a:gd name="T5" fmla="*/ 15 h 360"/>
                  <a:gd name="T6" fmla="*/ 3 w 694"/>
                  <a:gd name="T7" fmla="*/ 19 h 360"/>
                  <a:gd name="T8" fmla="*/ 5 w 694"/>
                  <a:gd name="T9" fmla="*/ 24 h 360"/>
                  <a:gd name="T10" fmla="*/ 7 w 694"/>
                  <a:gd name="T11" fmla="*/ 30 h 360"/>
                  <a:gd name="T12" fmla="*/ 10 w 694"/>
                  <a:gd name="T13" fmla="*/ 37 h 360"/>
                  <a:gd name="T14" fmla="*/ 13 w 694"/>
                  <a:gd name="T15" fmla="*/ 43 h 360"/>
                  <a:gd name="T16" fmla="*/ 18 w 694"/>
                  <a:gd name="T17" fmla="*/ 50 h 360"/>
                  <a:gd name="T18" fmla="*/ 22 w 694"/>
                  <a:gd name="T19" fmla="*/ 58 h 360"/>
                  <a:gd name="T20" fmla="*/ 28 w 694"/>
                  <a:gd name="T21" fmla="*/ 65 h 360"/>
                  <a:gd name="T22" fmla="*/ 34 w 694"/>
                  <a:gd name="T23" fmla="*/ 71 h 360"/>
                  <a:gd name="T24" fmla="*/ 41 w 694"/>
                  <a:gd name="T25" fmla="*/ 77 h 360"/>
                  <a:gd name="T26" fmla="*/ 47 w 694"/>
                  <a:gd name="T27" fmla="*/ 82 h 360"/>
                  <a:gd name="T28" fmla="*/ 55 w 694"/>
                  <a:gd name="T29" fmla="*/ 86 h 360"/>
                  <a:gd name="T30" fmla="*/ 63 w 694"/>
                  <a:gd name="T31" fmla="*/ 88 h 360"/>
                  <a:gd name="T32" fmla="*/ 72 w 694"/>
                  <a:gd name="T33" fmla="*/ 89 h 360"/>
                  <a:gd name="T34" fmla="*/ 81 w 694"/>
                  <a:gd name="T35" fmla="*/ 88 h 360"/>
                  <a:gd name="T36" fmla="*/ 89 w 694"/>
                  <a:gd name="T37" fmla="*/ 86 h 360"/>
                  <a:gd name="T38" fmla="*/ 99 w 694"/>
                  <a:gd name="T39" fmla="*/ 81 h 360"/>
                  <a:gd name="T40" fmla="*/ 108 w 694"/>
                  <a:gd name="T41" fmla="*/ 75 h 360"/>
                  <a:gd name="T42" fmla="*/ 116 w 694"/>
                  <a:gd name="T43" fmla="*/ 69 h 360"/>
                  <a:gd name="T44" fmla="*/ 125 w 694"/>
                  <a:gd name="T45" fmla="*/ 61 h 360"/>
                  <a:gd name="T46" fmla="*/ 134 w 694"/>
                  <a:gd name="T47" fmla="*/ 53 h 360"/>
                  <a:gd name="T48" fmla="*/ 141 w 694"/>
                  <a:gd name="T49" fmla="*/ 45 h 360"/>
                  <a:gd name="T50" fmla="*/ 148 w 694"/>
                  <a:gd name="T51" fmla="*/ 37 h 360"/>
                  <a:gd name="T52" fmla="*/ 155 w 694"/>
                  <a:gd name="T53" fmla="*/ 28 h 360"/>
                  <a:gd name="T54" fmla="*/ 160 w 694"/>
                  <a:gd name="T55" fmla="*/ 20 h 360"/>
                  <a:gd name="T56" fmla="*/ 165 w 694"/>
                  <a:gd name="T57" fmla="*/ 14 h 360"/>
                  <a:gd name="T58" fmla="*/ 169 w 694"/>
                  <a:gd name="T59" fmla="*/ 8 h 360"/>
                  <a:gd name="T60" fmla="*/ 171 w 694"/>
                  <a:gd name="T61" fmla="*/ 4 h 360"/>
                  <a:gd name="T62" fmla="*/ 174 w 694"/>
                  <a:gd name="T63" fmla="*/ 1 h 360"/>
                  <a:gd name="T64" fmla="*/ 174 w 694"/>
                  <a:gd name="T65" fmla="*/ 0 h 360"/>
                  <a:gd name="T66" fmla="*/ 173 w 694"/>
                  <a:gd name="T67" fmla="*/ 1 h 360"/>
                  <a:gd name="T68" fmla="*/ 171 w 694"/>
                  <a:gd name="T69" fmla="*/ 4 h 360"/>
                  <a:gd name="T70" fmla="*/ 167 w 694"/>
                  <a:gd name="T71" fmla="*/ 8 h 360"/>
                  <a:gd name="T72" fmla="*/ 162 w 694"/>
                  <a:gd name="T73" fmla="*/ 14 h 360"/>
                  <a:gd name="T74" fmla="*/ 155 w 694"/>
                  <a:gd name="T75" fmla="*/ 20 h 360"/>
                  <a:gd name="T76" fmla="*/ 148 w 694"/>
                  <a:gd name="T77" fmla="*/ 28 h 360"/>
                  <a:gd name="T78" fmla="*/ 140 w 694"/>
                  <a:gd name="T79" fmla="*/ 36 h 360"/>
                  <a:gd name="T80" fmla="*/ 131 w 694"/>
                  <a:gd name="T81" fmla="*/ 44 h 360"/>
                  <a:gd name="T82" fmla="*/ 122 w 694"/>
                  <a:gd name="T83" fmla="*/ 52 h 360"/>
                  <a:gd name="T84" fmla="*/ 113 w 694"/>
                  <a:gd name="T85" fmla="*/ 60 h 360"/>
                  <a:gd name="T86" fmla="*/ 104 w 694"/>
                  <a:gd name="T87" fmla="*/ 67 h 360"/>
                  <a:gd name="T88" fmla="*/ 95 w 694"/>
                  <a:gd name="T89" fmla="*/ 73 h 360"/>
                  <a:gd name="T90" fmla="*/ 87 w 694"/>
                  <a:gd name="T91" fmla="*/ 78 h 360"/>
                  <a:gd name="T92" fmla="*/ 79 w 694"/>
                  <a:gd name="T93" fmla="*/ 82 h 360"/>
                  <a:gd name="T94" fmla="*/ 72 w 694"/>
                  <a:gd name="T95" fmla="*/ 83 h 360"/>
                  <a:gd name="T96" fmla="*/ 66 w 694"/>
                  <a:gd name="T97" fmla="*/ 83 h 360"/>
                  <a:gd name="T98" fmla="*/ 54 w 694"/>
                  <a:gd name="T99" fmla="*/ 79 h 360"/>
                  <a:gd name="T100" fmla="*/ 43 w 694"/>
                  <a:gd name="T101" fmla="*/ 69 h 360"/>
                  <a:gd name="T102" fmla="*/ 32 w 694"/>
                  <a:gd name="T103" fmla="*/ 58 h 360"/>
                  <a:gd name="T104" fmla="*/ 22 w 694"/>
                  <a:gd name="T105" fmla="*/ 45 h 360"/>
                  <a:gd name="T106" fmla="*/ 13 w 694"/>
                  <a:gd name="T107" fmla="*/ 33 h 360"/>
                  <a:gd name="T108" fmla="*/ 6 w 694"/>
                  <a:gd name="T109" fmla="*/ 22 h 360"/>
                  <a:gd name="T110" fmla="*/ 1 w 694"/>
                  <a:gd name="T111" fmla="*/ 15 h 360"/>
                  <a:gd name="T112" fmla="*/ 0 w 694"/>
                  <a:gd name="T113" fmla="*/ 12 h 36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4"/>
                  <a:gd name="T172" fmla="*/ 0 h 360"/>
                  <a:gd name="T173" fmla="*/ 694 w 694"/>
                  <a:gd name="T174" fmla="*/ 360 h 36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4" h="360">
                    <a:moveTo>
                      <a:pt x="0" y="49"/>
                    </a:moveTo>
                    <a:lnTo>
                      <a:pt x="2" y="52"/>
                    </a:lnTo>
                    <a:lnTo>
                      <a:pt x="5" y="62"/>
                    </a:lnTo>
                    <a:lnTo>
                      <a:pt x="10" y="79"/>
                    </a:lnTo>
                    <a:lnTo>
                      <a:pt x="17" y="97"/>
                    </a:lnTo>
                    <a:lnTo>
                      <a:pt x="28" y="121"/>
                    </a:lnTo>
                    <a:lnTo>
                      <a:pt x="40" y="148"/>
                    </a:lnTo>
                    <a:lnTo>
                      <a:pt x="55" y="175"/>
                    </a:lnTo>
                    <a:lnTo>
                      <a:pt x="71" y="204"/>
                    </a:lnTo>
                    <a:lnTo>
                      <a:pt x="90" y="234"/>
                    </a:lnTo>
                    <a:lnTo>
                      <a:pt x="113" y="262"/>
                    </a:lnTo>
                    <a:lnTo>
                      <a:pt x="134" y="287"/>
                    </a:lnTo>
                    <a:lnTo>
                      <a:pt x="161" y="311"/>
                    </a:lnTo>
                    <a:lnTo>
                      <a:pt x="189" y="331"/>
                    </a:lnTo>
                    <a:lnTo>
                      <a:pt x="220" y="345"/>
                    </a:lnTo>
                    <a:lnTo>
                      <a:pt x="252" y="356"/>
                    </a:lnTo>
                    <a:lnTo>
                      <a:pt x="287" y="360"/>
                    </a:lnTo>
                    <a:lnTo>
                      <a:pt x="323" y="356"/>
                    </a:lnTo>
                    <a:lnTo>
                      <a:pt x="359" y="345"/>
                    </a:lnTo>
                    <a:lnTo>
                      <a:pt x="396" y="327"/>
                    </a:lnTo>
                    <a:lnTo>
                      <a:pt x="432" y="303"/>
                    </a:lnTo>
                    <a:lnTo>
                      <a:pt x="466" y="277"/>
                    </a:lnTo>
                    <a:lnTo>
                      <a:pt x="500" y="246"/>
                    </a:lnTo>
                    <a:lnTo>
                      <a:pt x="533" y="213"/>
                    </a:lnTo>
                    <a:lnTo>
                      <a:pt x="563" y="180"/>
                    </a:lnTo>
                    <a:lnTo>
                      <a:pt x="591" y="148"/>
                    </a:lnTo>
                    <a:lnTo>
                      <a:pt x="617" y="114"/>
                    </a:lnTo>
                    <a:lnTo>
                      <a:pt x="639" y="83"/>
                    </a:lnTo>
                    <a:lnTo>
                      <a:pt x="659" y="56"/>
                    </a:lnTo>
                    <a:lnTo>
                      <a:pt x="674" y="34"/>
                    </a:lnTo>
                    <a:lnTo>
                      <a:pt x="684" y="16"/>
                    </a:lnTo>
                    <a:lnTo>
                      <a:pt x="693" y="4"/>
                    </a:lnTo>
                    <a:lnTo>
                      <a:pt x="694" y="0"/>
                    </a:lnTo>
                    <a:lnTo>
                      <a:pt x="691" y="4"/>
                    </a:lnTo>
                    <a:lnTo>
                      <a:pt x="681" y="16"/>
                    </a:lnTo>
                    <a:lnTo>
                      <a:pt x="666" y="34"/>
                    </a:lnTo>
                    <a:lnTo>
                      <a:pt x="645" y="56"/>
                    </a:lnTo>
                    <a:lnTo>
                      <a:pt x="618" y="83"/>
                    </a:lnTo>
                    <a:lnTo>
                      <a:pt x="590" y="113"/>
                    </a:lnTo>
                    <a:lnTo>
                      <a:pt x="558" y="144"/>
                    </a:lnTo>
                    <a:lnTo>
                      <a:pt x="524" y="176"/>
                    </a:lnTo>
                    <a:lnTo>
                      <a:pt x="489" y="210"/>
                    </a:lnTo>
                    <a:lnTo>
                      <a:pt x="452" y="241"/>
                    </a:lnTo>
                    <a:lnTo>
                      <a:pt x="417" y="269"/>
                    </a:lnTo>
                    <a:lnTo>
                      <a:pt x="382" y="294"/>
                    </a:lnTo>
                    <a:lnTo>
                      <a:pt x="348" y="314"/>
                    </a:lnTo>
                    <a:lnTo>
                      <a:pt x="316" y="329"/>
                    </a:lnTo>
                    <a:lnTo>
                      <a:pt x="287" y="335"/>
                    </a:lnTo>
                    <a:lnTo>
                      <a:pt x="262" y="335"/>
                    </a:lnTo>
                    <a:lnTo>
                      <a:pt x="217" y="317"/>
                    </a:lnTo>
                    <a:lnTo>
                      <a:pt x="172" y="280"/>
                    </a:lnTo>
                    <a:lnTo>
                      <a:pt x="128" y="234"/>
                    </a:lnTo>
                    <a:lnTo>
                      <a:pt x="86" y="183"/>
                    </a:lnTo>
                    <a:lnTo>
                      <a:pt x="52" y="134"/>
                    </a:lnTo>
                    <a:lnTo>
                      <a:pt x="24" y="90"/>
                    </a:lnTo>
                    <a:lnTo>
                      <a:pt x="7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Freeform 12"/>
              <p:cNvSpPr>
                <a:spLocks/>
              </p:cNvSpPr>
              <p:nvPr/>
            </p:nvSpPr>
            <p:spPr bwMode="auto">
              <a:xfrm>
                <a:off x="1588" y="2318"/>
                <a:ext cx="180" cy="96"/>
              </a:xfrm>
              <a:custGeom>
                <a:avLst/>
                <a:gdLst>
                  <a:gd name="T0" fmla="*/ 0 w 360"/>
                  <a:gd name="T1" fmla="*/ 12 h 193"/>
                  <a:gd name="T2" fmla="*/ 23 w 360"/>
                  <a:gd name="T3" fmla="*/ 48 h 193"/>
                  <a:gd name="T4" fmla="*/ 90 w 360"/>
                  <a:gd name="T5" fmla="*/ 0 h 193"/>
                  <a:gd name="T6" fmla="*/ 36 w 360"/>
                  <a:gd name="T7" fmla="*/ 30 h 193"/>
                  <a:gd name="T8" fmla="*/ 0 w 360"/>
                  <a:gd name="T9" fmla="*/ 12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"/>
                  <a:gd name="T16" fmla="*/ 0 h 193"/>
                  <a:gd name="T17" fmla="*/ 360 w 360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" h="193">
                    <a:moveTo>
                      <a:pt x="0" y="49"/>
                    </a:moveTo>
                    <a:lnTo>
                      <a:pt x="95" y="193"/>
                    </a:lnTo>
                    <a:lnTo>
                      <a:pt x="360" y="0"/>
                    </a:lnTo>
                    <a:lnTo>
                      <a:pt x="143" y="120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0" name="Freeform 13"/>
              <p:cNvSpPr>
                <a:spLocks/>
              </p:cNvSpPr>
              <p:nvPr/>
            </p:nvSpPr>
            <p:spPr bwMode="auto">
              <a:xfrm>
                <a:off x="1060" y="2186"/>
                <a:ext cx="1187" cy="167"/>
              </a:xfrm>
              <a:custGeom>
                <a:avLst/>
                <a:gdLst>
                  <a:gd name="T0" fmla="*/ 9 w 2374"/>
                  <a:gd name="T1" fmla="*/ 83 h 336"/>
                  <a:gd name="T2" fmla="*/ 594 w 2374"/>
                  <a:gd name="T3" fmla="*/ 0 h 336"/>
                  <a:gd name="T4" fmla="*/ 0 w 2374"/>
                  <a:gd name="T5" fmla="*/ 69 h 336"/>
                  <a:gd name="T6" fmla="*/ 9 w 2374"/>
                  <a:gd name="T7" fmla="*/ 83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4"/>
                  <a:gd name="T13" fmla="*/ 0 h 336"/>
                  <a:gd name="T14" fmla="*/ 2374 w 237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74" h="336">
                    <a:moveTo>
                      <a:pt x="34" y="336"/>
                    </a:moveTo>
                    <a:lnTo>
                      <a:pt x="2374" y="0"/>
                    </a:lnTo>
                    <a:lnTo>
                      <a:pt x="0" y="277"/>
                    </a:lnTo>
                    <a:lnTo>
                      <a:pt x="34" y="3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Freeform 14"/>
              <p:cNvSpPr>
                <a:spLocks/>
              </p:cNvSpPr>
              <p:nvPr/>
            </p:nvSpPr>
            <p:spPr bwMode="auto">
              <a:xfrm>
                <a:off x="1039" y="2222"/>
                <a:ext cx="81" cy="131"/>
              </a:xfrm>
              <a:custGeom>
                <a:avLst/>
                <a:gdLst>
                  <a:gd name="T0" fmla="*/ 11 w 161"/>
                  <a:gd name="T1" fmla="*/ 65 h 263"/>
                  <a:gd name="T2" fmla="*/ 11 w 161"/>
                  <a:gd name="T3" fmla="*/ 64 h 263"/>
                  <a:gd name="T4" fmla="*/ 9 w 161"/>
                  <a:gd name="T5" fmla="*/ 62 h 263"/>
                  <a:gd name="T6" fmla="*/ 6 w 161"/>
                  <a:gd name="T7" fmla="*/ 58 h 263"/>
                  <a:gd name="T8" fmla="*/ 4 w 161"/>
                  <a:gd name="T9" fmla="*/ 53 h 263"/>
                  <a:gd name="T10" fmla="*/ 2 w 161"/>
                  <a:gd name="T11" fmla="*/ 48 h 263"/>
                  <a:gd name="T12" fmla="*/ 0 w 161"/>
                  <a:gd name="T13" fmla="*/ 41 h 263"/>
                  <a:gd name="T14" fmla="*/ 0 w 161"/>
                  <a:gd name="T15" fmla="*/ 34 h 263"/>
                  <a:gd name="T16" fmla="*/ 2 w 161"/>
                  <a:gd name="T17" fmla="*/ 26 h 263"/>
                  <a:gd name="T18" fmla="*/ 6 w 161"/>
                  <a:gd name="T19" fmla="*/ 13 h 263"/>
                  <a:gd name="T20" fmla="*/ 9 w 161"/>
                  <a:gd name="T21" fmla="*/ 5 h 263"/>
                  <a:gd name="T22" fmla="*/ 11 w 161"/>
                  <a:gd name="T23" fmla="*/ 1 h 263"/>
                  <a:gd name="T24" fmla="*/ 11 w 161"/>
                  <a:gd name="T25" fmla="*/ 0 h 263"/>
                  <a:gd name="T26" fmla="*/ 11 w 161"/>
                  <a:gd name="T27" fmla="*/ 2 h 263"/>
                  <a:gd name="T28" fmla="*/ 10 w 161"/>
                  <a:gd name="T29" fmla="*/ 9 h 263"/>
                  <a:gd name="T30" fmla="*/ 11 w 161"/>
                  <a:gd name="T31" fmla="*/ 18 h 263"/>
                  <a:gd name="T32" fmla="*/ 14 w 161"/>
                  <a:gd name="T33" fmla="*/ 29 h 263"/>
                  <a:gd name="T34" fmla="*/ 17 w 161"/>
                  <a:gd name="T35" fmla="*/ 35 h 263"/>
                  <a:gd name="T36" fmla="*/ 20 w 161"/>
                  <a:gd name="T37" fmla="*/ 41 h 263"/>
                  <a:gd name="T38" fmla="*/ 25 w 161"/>
                  <a:gd name="T39" fmla="*/ 46 h 263"/>
                  <a:gd name="T40" fmla="*/ 30 w 161"/>
                  <a:gd name="T41" fmla="*/ 50 h 263"/>
                  <a:gd name="T42" fmla="*/ 34 w 161"/>
                  <a:gd name="T43" fmla="*/ 54 h 263"/>
                  <a:gd name="T44" fmla="*/ 37 w 161"/>
                  <a:gd name="T45" fmla="*/ 57 h 263"/>
                  <a:gd name="T46" fmla="*/ 40 w 161"/>
                  <a:gd name="T47" fmla="*/ 59 h 263"/>
                  <a:gd name="T48" fmla="*/ 41 w 161"/>
                  <a:gd name="T49" fmla="*/ 60 h 263"/>
                  <a:gd name="T50" fmla="*/ 11 w 161"/>
                  <a:gd name="T51" fmla="*/ 65 h 2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1"/>
                  <a:gd name="T79" fmla="*/ 0 h 263"/>
                  <a:gd name="T80" fmla="*/ 161 w 161"/>
                  <a:gd name="T81" fmla="*/ 263 h 2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1" h="263">
                    <a:moveTo>
                      <a:pt x="42" y="263"/>
                    </a:moveTo>
                    <a:lnTo>
                      <a:pt x="41" y="259"/>
                    </a:lnTo>
                    <a:lnTo>
                      <a:pt x="34" y="250"/>
                    </a:lnTo>
                    <a:lnTo>
                      <a:pt x="24" y="235"/>
                    </a:lnTo>
                    <a:lnTo>
                      <a:pt x="14" y="215"/>
                    </a:lnTo>
                    <a:lnTo>
                      <a:pt x="6" y="194"/>
                    </a:lnTo>
                    <a:lnTo>
                      <a:pt x="0" y="167"/>
                    </a:lnTo>
                    <a:lnTo>
                      <a:pt x="0" y="138"/>
                    </a:lnTo>
                    <a:lnTo>
                      <a:pt x="6" y="107"/>
                    </a:lnTo>
                    <a:lnTo>
                      <a:pt x="21" y="55"/>
                    </a:lnTo>
                    <a:lnTo>
                      <a:pt x="34" y="22"/>
                    </a:lnTo>
                    <a:lnTo>
                      <a:pt x="41" y="5"/>
                    </a:lnTo>
                    <a:lnTo>
                      <a:pt x="42" y="0"/>
                    </a:lnTo>
                    <a:lnTo>
                      <a:pt x="41" y="10"/>
                    </a:lnTo>
                    <a:lnTo>
                      <a:pt x="38" y="36"/>
                    </a:lnTo>
                    <a:lnTo>
                      <a:pt x="42" y="74"/>
                    </a:lnTo>
                    <a:lnTo>
                      <a:pt x="54" y="119"/>
                    </a:lnTo>
                    <a:lnTo>
                      <a:pt x="65" y="142"/>
                    </a:lnTo>
                    <a:lnTo>
                      <a:pt x="80" y="164"/>
                    </a:lnTo>
                    <a:lnTo>
                      <a:pt x="97" y="184"/>
                    </a:lnTo>
                    <a:lnTo>
                      <a:pt x="117" y="202"/>
                    </a:lnTo>
                    <a:lnTo>
                      <a:pt x="134" y="218"/>
                    </a:lnTo>
                    <a:lnTo>
                      <a:pt x="148" y="229"/>
                    </a:lnTo>
                    <a:lnTo>
                      <a:pt x="158" y="236"/>
                    </a:lnTo>
                    <a:lnTo>
                      <a:pt x="161" y="240"/>
                    </a:lnTo>
                    <a:lnTo>
                      <a:pt x="42" y="2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2" name="Freeform 15"/>
              <p:cNvSpPr>
                <a:spLocks/>
              </p:cNvSpPr>
              <p:nvPr/>
            </p:nvSpPr>
            <p:spPr bwMode="auto">
              <a:xfrm>
                <a:off x="1087" y="2210"/>
                <a:ext cx="81" cy="132"/>
              </a:xfrm>
              <a:custGeom>
                <a:avLst/>
                <a:gdLst>
                  <a:gd name="T0" fmla="*/ 10 w 162"/>
                  <a:gd name="T1" fmla="*/ 66 h 264"/>
                  <a:gd name="T2" fmla="*/ 10 w 162"/>
                  <a:gd name="T3" fmla="*/ 65 h 264"/>
                  <a:gd name="T4" fmla="*/ 8 w 162"/>
                  <a:gd name="T5" fmla="*/ 63 h 264"/>
                  <a:gd name="T6" fmla="*/ 6 w 162"/>
                  <a:gd name="T7" fmla="*/ 59 h 264"/>
                  <a:gd name="T8" fmla="*/ 3 w 162"/>
                  <a:gd name="T9" fmla="*/ 54 h 264"/>
                  <a:gd name="T10" fmla="*/ 1 w 162"/>
                  <a:gd name="T11" fmla="*/ 48 h 264"/>
                  <a:gd name="T12" fmla="*/ 0 w 162"/>
                  <a:gd name="T13" fmla="*/ 41 h 264"/>
                  <a:gd name="T14" fmla="*/ 0 w 162"/>
                  <a:gd name="T15" fmla="*/ 34 h 264"/>
                  <a:gd name="T16" fmla="*/ 1 w 162"/>
                  <a:gd name="T17" fmla="*/ 26 h 264"/>
                  <a:gd name="T18" fmla="*/ 5 w 162"/>
                  <a:gd name="T19" fmla="*/ 13 h 264"/>
                  <a:gd name="T20" fmla="*/ 8 w 162"/>
                  <a:gd name="T21" fmla="*/ 5 h 264"/>
                  <a:gd name="T22" fmla="*/ 10 w 162"/>
                  <a:gd name="T23" fmla="*/ 1 h 264"/>
                  <a:gd name="T24" fmla="*/ 10 w 162"/>
                  <a:gd name="T25" fmla="*/ 0 h 264"/>
                  <a:gd name="T26" fmla="*/ 10 w 162"/>
                  <a:gd name="T27" fmla="*/ 2 h 264"/>
                  <a:gd name="T28" fmla="*/ 10 w 162"/>
                  <a:gd name="T29" fmla="*/ 8 h 264"/>
                  <a:gd name="T30" fmla="*/ 10 w 162"/>
                  <a:gd name="T31" fmla="*/ 18 h 264"/>
                  <a:gd name="T32" fmla="*/ 13 w 162"/>
                  <a:gd name="T33" fmla="*/ 29 h 264"/>
                  <a:gd name="T34" fmla="*/ 17 w 162"/>
                  <a:gd name="T35" fmla="*/ 35 h 264"/>
                  <a:gd name="T36" fmla="*/ 20 w 162"/>
                  <a:gd name="T37" fmla="*/ 40 h 264"/>
                  <a:gd name="T38" fmla="*/ 24 w 162"/>
                  <a:gd name="T39" fmla="*/ 46 h 264"/>
                  <a:gd name="T40" fmla="*/ 29 w 162"/>
                  <a:gd name="T41" fmla="*/ 50 h 264"/>
                  <a:gd name="T42" fmla="*/ 34 w 162"/>
                  <a:gd name="T43" fmla="*/ 54 h 264"/>
                  <a:gd name="T44" fmla="*/ 37 w 162"/>
                  <a:gd name="T45" fmla="*/ 57 h 264"/>
                  <a:gd name="T46" fmla="*/ 40 w 162"/>
                  <a:gd name="T47" fmla="*/ 59 h 264"/>
                  <a:gd name="T48" fmla="*/ 41 w 162"/>
                  <a:gd name="T49" fmla="*/ 59 h 264"/>
                  <a:gd name="T50" fmla="*/ 10 w 162"/>
                  <a:gd name="T51" fmla="*/ 66 h 2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2"/>
                  <a:gd name="T79" fmla="*/ 0 h 264"/>
                  <a:gd name="T80" fmla="*/ 162 w 162"/>
                  <a:gd name="T81" fmla="*/ 264 h 2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2" h="264">
                    <a:moveTo>
                      <a:pt x="41" y="264"/>
                    </a:moveTo>
                    <a:lnTo>
                      <a:pt x="39" y="260"/>
                    </a:lnTo>
                    <a:lnTo>
                      <a:pt x="32" y="252"/>
                    </a:lnTo>
                    <a:lnTo>
                      <a:pt x="24" y="236"/>
                    </a:lnTo>
                    <a:lnTo>
                      <a:pt x="14" y="218"/>
                    </a:lnTo>
                    <a:lnTo>
                      <a:pt x="4" y="193"/>
                    </a:lnTo>
                    <a:lnTo>
                      <a:pt x="0" y="167"/>
                    </a:lnTo>
                    <a:lnTo>
                      <a:pt x="0" y="138"/>
                    </a:lnTo>
                    <a:lnTo>
                      <a:pt x="4" y="107"/>
                    </a:lnTo>
                    <a:lnTo>
                      <a:pt x="21" y="55"/>
                    </a:lnTo>
                    <a:lnTo>
                      <a:pt x="32" y="22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39" y="10"/>
                    </a:lnTo>
                    <a:lnTo>
                      <a:pt x="38" y="35"/>
                    </a:lnTo>
                    <a:lnTo>
                      <a:pt x="41" y="73"/>
                    </a:lnTo>
                    <a:lnTo>
                      <a:pt x="53" y="118"/>
                    </a:lnTo>
                    <a:lnTo>
                      <a:pt x="65" y="141"/>
                    </a:lnTo>
                    <a:lnTo>
                      <a:pt x="80" y="163"/>
                    </a:lnTo>
                    <a:lnTo>
                      <a:pt x="98" y="184"/>
                    </a:lnTo>
                    <a:lnTo>
                      <a:pt x="117" y="201"/>
                    </a:lnTo>
                    <a:lnTo>
                      <a:pt x="135" y="218"/>
                    </a:lnTo>
                    <a:lnTo>
                      <a:pt x="148" y="229"/>
                    </a:lnTo>
                    <a:lnTo>
                      <a:pt x="159" y="236"/>
                    </a:lnTo>
                    <a:lnTo>
                      <a:pt x="162" y="239"/>
                    </a:lnTo>
                    <a:lnTo>
                      <a:pt x="41" y="2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Freeform 16"/>
              <p:cNvSpPr>
                <a:spLocks/>
              </p:cNvSpPr>
              <p:nvPr/>
            </p:nvSpPr>
            <p:spPr bwMode="auto">
              <a:xfrm>
                <a:off x="1135" y="2198"/>
                <a:ext cx="80" cy="132"/>
              </a:xfrm>
              <a:custGeom>
                <a:avLst/>
                <a:gdLst>
                  <a:gd name="T0" fmla="*/ 10 w 160"/>
                  <a:gd name="T1" fmla="*/ 66 h 263"/>
                  <a:gd name="T2" fmla="*/ 10 w 160"/>
                  <a:gd name="T3" fmla="*/ 65 h 263"/>
                  <a:gd name="T4" fmla="*/ 8 w 160"/>
                  <a:gd name="T5" fmla="*/ 63 h 263"/>
                  <a:gd name="T6" fmla="*/ 6 w 160"/>
                  <a:gd name="T7" fmla="*/ 59 h 263"/>
                  <a:gd name="T8" fmla="*/ 3 w 160"/>
                  <a:gd name="T9" fmla="*/ 55 h 263"/>
                  <a:gd name="T10" fmla="*/ 1 w 160"/>
                  <a:gd name="T11" fmla="*/ 49 h 263"/>
                  <a:gd name="T12" fmla="*/ 0 w 160"/>
                  <a:gd name="T13" fmla="*/ 42 h 263"/>
                  <a:gd name="T14" fmla="*/ 0 w 160"/>
                  <a:gd name="T15" fmla="*/ 35 h 263"/>
                  <a:gd name="T16" fmla="*/ 1 w 160"/>
                  <a:gd name="T17" fmla="*/ 27 h 263"/>
                  <a:gd name="T18" fmla="*/ 5 w 160"/>
                  <a:gd name="T19" fmla="*/ 14 h 263"/>
                  <a:gd name="T20" fmla="*/ 8 w 160"/>
                  <a:gd name="T21" fmla="*/ 6 h 263"/>
                  <a:gd name="T22" fmla="*/ 10 w 160"/>
                  <a:gd name="T23" fmla="*/ 1 h 263"/>
                  <a:gd name="T24" fmla="*/ 10 w 160"/>
                  <a:gd name="T25" fmla="*/ 0 h 263"/>
                  <a:gd name="T26" fmla="*/ 10 w 160"/>
                  <a:gd name="T27" fmla="*/ 3 h 263"/>
                  <a:gd name="T28" fmla="*/ 10 w 160"/>
                  <a:gd name="T29" fmla="*/ 10 h 263"/>
                  <a:gd name="T30" fmla="*/ 10 w 160"/>
                  <a:gd name="T31" fmla="*/ 19 h 263"/>
                  <a:gd name="T32" fmla="*/ 13 w 160"/>
                  <a:gd name="T33" fmla="*/ 30 h 263"/>
                  <a:gd name="T34" fmla="*/ 17 w 160"/>
                  <a:gd name="T35" fmla="*/ 36 h 263"/>
                  <a:gd name="T36" fmla="*/ 20 w 160"/>
                  <a:gd name="T37" fmla="*/ 41 h 263"/>
                  <a:gd name="T38" fmla="*/ 24 w 160"/>
                  <a:gd name="T39" fmla="*/ 46 h 263"/>
                  <a:gd name="T40" fmla="*/ 28 w 160"/>
                  <a:gd name="T41" fmla="*/ 51 h 263"/>
                  <a:gd name="T42" fmla="*/ 33 w 160"/>
                  <a:gd name="T43" fmla="*/ 55 h 263"/>
                  <a:gd name="T44" fmla="*/ 37 w 160"/>
                  <a:gd name="T45" fmla="*/ 58 h 263"/>
                  <a:gd name="T46" fmla="*/ 39 w 160"/>
                  <a:gd name="T47" fmla="*/ 59 h 263"/>
                  <a:gd name="T48" fmla="*/ 40 w 160"/>
                  <a:gd name="T49" fmla="*/ 60 h 263"/>
                  <a:gd name="T50" fmla="*/ 10 w 160"/>
                  <a:gd name="T51" fmla="*/ 66 h 2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0"/>
                  <a:gd name="T79" fmla="*/ 0 h 263"/>
                  <a:gd name="T80" fmla="*/ 160 w 160"/>
                  <a:gd name="T81" fmla="*/ 263 h 2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0" h="263">
                    <a:moveTo>
                      <a:pt x="41" y="263"/>
                    </a:moveTo>
                    <a:lnTo>
                      <a:pt x="39" y="260"/>
                    </a:lnTo>
                    <a:lnTo>
                      <a:pt x="32" y="252"/>
                    </a:lnTo>
                    <a:lnTo>
                      <a:pt x="24" y="236"/>
                    </a:lnTo>
                    <a:lnTo>
                      <a:pt x="13" y="217"/>
                    </a:lnTo>
                    <a:lnTo>
                      <a:pt x="4" y="193"/>
                    </a:lnTo>
                    <a:lnTo>
                      <a:pt x="0" y="167"/>
                    </a:lnTo>
                    <a:lnTo>
                      <a:pt x="0" y="138"/>
                    </a:lnTo>
                    <a:lnTo>
                      <a:pt x="4" y="107"/>
                    </a:lnTo>
                    <a:lnTo>
                      <a:pt x="20" y="55"/>
                    </a:lnTo>
                    <a:lnTo>
                      <a:pt x="32" y="21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39" y="10"/>
                    </a:lnTo>
                    <a:lnTo>
                      <a:pt x="38" y="38"/>
                    </a:lnTo>
                    <a:lnTo>
                      <a:pt x="41" y="76"/>
                    </a:lnTo>
                    <a:lnTo>
                      <a:pt x="53" y="118"/>
                    </a:lnTo>
                    <a:lnTo>
                      <a:pt x="65" y="141"/>
                    </a:lnTo>
                    <a:lnTo>
                      <a:pt x="80" y="163"/>
                    </a:lnTo>
                    <a:lnTo>
                      <a:pt x="98" y="184"/>
                    </a:lnTo>
                    <a:lnTo>
                      <a:pt x="115" y="201"/>
                    </a:lnTo>
                    <a:lnTo>
                      <a:pt x="132" y="217"/>
                    </a:lnTo>
                    <a:lnTo>
                      <a:pt x="146" y="229"/>
                    </a:lnTo>
                    <a:lnTo>
                      <a:pt x="156" y="236"/>
                    </a:lnTo>
                    <a:lnTo>
                      <a:pt x="160" y="239"/>
                    </a:lnTo>
                    <a:lnTo>
                      <a:pt x="41" y="2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4" name="Freeform 17"/>
              <p:cNvSpPr>
                <a:spLocks/>
              </p:cNvSpPr>
              <p:nvPr/>
            </p:nvSpPr>
            <p:spPr bwMode="auto">
              <a:xfrm>
                <a:off x="1183" y="2186"/>
                <a:ext cx="81" cy="132"/>
              </a:xfrm>
              <a:custGeom>
                <a:avLst/>
                <a:gdLst>
                  <a:gd name="T0" fmla="*/ 10 w 163"/>
                  <a:gd name="T1" fmla="*/ 66 h 264"/>
                  <a:gd name="T2" fmla="*/ 10 w 163"/>
                  <a:gd name="T3" fmla="*/ 66 h 264"/>
                  <a:gd name="T4" fmla="*/ 8 w 163"/>
                  <a:gd name="T5" fmla="*/ 63 h 264"/>
                  <a:gd name="T6" fmla="*/ 6 w 163"/>
                  <a:gd name="T7" fmla="*/ 59 h 264"/>
                  <a:gd name="T8" fmla="*/ 4 w 163"/>
                  <a:gd name="T9" fmla="*/ 54 h 264"/>
                  <a:gd name="T10" fmla="*/ 1 w 163"/>
                  <a:gd name="T11" fmla="*/ 48 h 264"/>
                  <a:gd name="T12" fmla="*/ 0 w 163"/>
                  <a:gd name="T13" fmla="*/ 41 h 264"/>
                  <a:gd name="T14" fmla="*/ 0 w 163"/>
                  <a:gd name="T15" fmla="*/ 34 h 264"/>
                  <a:gd name="T16" fmla="*/ 1 w 163"/>
                  <a:gd name="T17" fmla="*/ 27 h 264"/>
                  <a:gd name="T18" fmla="*/ 5 w 163"/>
                  <a:gd name="T19" fmla="*/ 14 h 264"/>
                  <a:gd name="T20" fmla="*/ 8 w 163"/>
                  <a:gd name="T21" fmla="*/ 5 h 264"/>
                  <a:gd name="T22" fmla="*/ 10 w 163"/>
                  <a:gd name="T23" fmla="*/ 1 h 264"/>
                  <a:gd name="T24" fmla="*/ 10 w 163"/>
                  <a:gd name="T25" fmla="*/ 0 h 264"/>
                  <a:gd name="T26" fmla="*/ 10 w 163"/>
                  <a:gd name="T27" fmla="*/ 2 h 264"/>
                  <a:gd name="T28" fmla="*/ 9 w 163"/>
                  <a:gd name="T29" fmla="*/ 9 h 264"/>
                  <a:gd name="T30" fmla="*/ 10 w 163"/>
                  <a:gd name="T31" fmla="*/ 19 h 264"/>
                  <a:gd name="T32" fmla="*/ 13 w 163"/>
                  <a:gd name="T33" fmla="*/ 29 h 264"/>
                  <a:gd name="T34" fmla="*/ 16 w 163"/>
                  <a:gd name="T35" fmla="*/ 35 h 264"/>
                  <a:gd name="T36" fmla="*/ 20 w 163"/>
                  <a:gd name="T37" fmla="*/ 41 h 264"/>
                  <a:gd name="T38" fmla="*/ 24 w 163"/>
                  <a:gd name="T39" fmla="*/ 46 h 264"/>
                  <a:gd name="T40" fmla="*/ 29 w 163"/>
                  <a:gd name="T41" fmla="*/ 50 h 264"/>
                  <a:gd name="T42" fmla="*/ 33 w 163"/>
                  <a:gd name="T43" fmla="*/ 54 h 264"/>
                  <a:gd name="T44" fmla="*/ 37 w 163"/>
                  <a:gd name="T45" fmla="*/ 57 h 264"/>
                  <a:gd name="T46" fmla="*/ 39 w 163"/>
                  <a:gd name="T47" fmla="*/ 59 h 264"/>
                  <a:gd name="T48" fmla="*/ 40 w 163"/>
                  <a:gd name="T49" fmla="*/ 60 h 264"/>
                  <a:gd name="T50" fmla="*/ 10 w 163"/>
                  <a:gd name="T51" fmla="*/ 66 h 2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264"/>
                  <a:gd name="T80" fmla="*/ 163 w 163"/>
                  <a:gd name="T81" fmla="*/ 264 h 2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264">
                    <a:moveTo>
                      <a:pt x="42" y="264"/>
                    </a:moveTo>
                    <a:lnTo>
                      <a:pt x="40" y="261"/>
                    </a:lnTo>
                    <a:lnTo>
                      <a:pt x="33" y="253"/>
                    </a:lnTo>
                    <a:lnTo>
                      <a:pt x="24" y="237"/>
                    </a:lnTo>
                    <a:lnTo>
                      <a:pt x="16" y="218"/>
                    </a:lnTo>
                    <a:lnTo>
                      <a:pt x="7" y="194"/>
                    </a:lnTo>
                    <a:lnTo>
                      <a:pt x="2" y="167"/>
                    </a:lnTo>
                    <a:lnTo>
                      <a:pt x="0" y="139"/>
                    </a:lnTo>
                    <a:lnTo>
                      <a:pt x="6" y="108"/>
                    </a:lnTo>
                    <a:lnTo>
                      <a:pt x="21" y="56"/>
                    </a:lnTo>
                    <a:lnTo>
                      <a:pt x="33" y="22"/>
                    </a:lnTo>
                    <a:lnTo>
                      <a:pt x="40" y="5"/>
                    </a:lnTo>
                    <a:lnTo>
                      <a:pt x="42" y="0"/>
                    </a:lnTo>
                    <a:lnTo>
                      <a:pt x="40" y="11"/>
                    </a:lnTo>
                    <a:lnTo>
                      <a:pt x="38" y="38"/>
                    </a:lnTo>
                    <a:lnTo>
                      <a:pt x="42" y="76"/>
                    </a:lnTo>
                    <a:lnTo>
                      <a:pt x="54" y="119"/>
                    </a:lnTo>
                    <a:lnTo>
                      <a:pt x="66" y="142"/>
                    </a:lnTo>
                    <a:lnTo>
                      <a:pt x="82" y="164"/>
                    </a:lnTo>
                    <a:lnTo>
                      <a:pt x="99" y="185"/>
                    </a:lnTo>
                    <a:lnTo>
                      <a:pt x="118" y="201"/>
                    </a:lnTo>
                    <a:lnTo>
                      <a:pt x="135" y="218"/>
                    </a:lnTo>
                    <a:lnTo>
                      <a:pt x="149" y="230"/>
                    </a:lnTo>
                    <a:lnTo>
                      <a:pt x="159" y="237"/>
                    </a:lnTo>
                    <a:lnTo>
                      <a:pt x="163" y="240"/>
                    </a:lnTo>
                    <a:lnTo>
                      <a:pt x="42" y="2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Freeform 18"/>
              <p:cNvSpPr>
                <a:spLocks/>
              </p:cNvSpPr>
              <p:nvPr/>
            </p:nvSpPr>
            <p:spPr bwMode="auto">
              <a:xfrm>
                <a:off x="1231" y="2174"/>
                <a:ext cx="81" cy="132"/>
              </a:xfrm>
              <a:custGeom>
                <a:avLst/>
                <a:gdLst>
                  <a:gd name="T0" fmla="*/ 11 w 161"/>
                  <a:gd name="T1" fmla="*/ 66 h 264"/>
                  <a:gd name="T2" fmla="*/ 10 w 161"/>
                  <a:gd name="T3" fmla="*/ 66 h 264"/>
                  <a:gd name="T4" fmla="*/ 9 w 161"/>
                  <a:gd name="T5" fmla="*/ 63 h 264"/>
                  <a:gd name="T6" fmla="*/ 6 w 161"/>
                  <a:gd name="T7" fmla="*/ 59 h 264"/>
                  <a:gd name="T8" fmla="*/ 4 w 161"/>
                  <a:gd name="T9" fmla="*/ 54 h 264"/>
                  <a:gd name="T10" fmla="*/ 2 w 161"/>
                  <a:gd name="T11" fmla="*/ 48 h 264"/>
                  <a:gd name="T12" fmla="*/ 0 w 161"/>
                  <a:gd name="T13" fmla="*/ 41 h 264"/>
                  <a:gd name="T14" fmla="*/ 0 w 161"/>
                  <a:gd name="T15" fmla="*/ 35 h 264"/>
                  <a:gd name="T16" fmla="*/ 2 w 161"/>
                  <a:gd name="T17" fmla="*/ 27 h 264"/>
                  <a:gd name="T18" fmla="*/ 6 w 161"/>
                  <a:gd name="T19" fmla="*/ 13 h 264"/>
                  <a:gd name="T20" fmla="*/ 9 w 161"/>
                  <a:gd name="T21" fmla="*/ 5 h 264"/>
                  <a:gd name="T22" fmla="*/ 10 w 161"/>
                  <a:gd name="T23" fmla="*/ 1 h 264"/>
                  <a:gd name="T24" fmla="*/ 11 w 161"/>
                  <a:gd name="T25" fmla="*/ 0 h 264"/>
                  <a:gd name="T26" fmla="*/ 10 w 161"/>
                  <a:gd name="T27" fmla="*/ 2 h 264"/>
                  <a:gd name="T28" fmla="*/ 10 w 161"/>
                  <a:gd name="T29" fmla="*/ 9 h 264"/>
                  <a:gd name="T30" fmla="*/ 11 w 161"/>
                  <a:gd name="T31" fmla="*/ 19 h 264"/>
                  <a:gd name="T32" fmla="*/ 14 w 161"/>
                  <a:gd name="T33" fmla="*/ 30 h 264"/>
                  <a:gd name="T34" fmla="*/ 17 w 161"/>
                  <a:gd name="T35" fmla="*/ 35 h 264"/>
                  <a:gd name="T36" fmla="*/ 21 w 161"/>
                  <a:gd name="T37" fmla="*/ 41 h 264"/>
                  <a:gd name="T38" fmla="*/ 25 w 161"/>
                  <a:gd name="T39" fmla="*/ 46 h 264"/>
                  <a:gd name="T40" fmla="*/ 29 w 161"/>
                  <a:gd name="T41" fmla="*/ 50 h 264"/>
                  <a:gd name="T42" fmla="*/ 34 w 161"/>
                  <a:gd name="T43" fmla="*/ 54 h 264"/>
                  <a:gd name="T44" fmla="*/ 37 w 161"/>
                  <a:gd name="T45" fmla="*/ 57 h 264"/>
                  <a:gd name="T46" fmla="*/ 40 w 161"/>
                  <a:gd name="T47" fmla="*/ 59 h 264"/>
                  <a:gd name="T48" fmla="*/ 41 w 161"/>
                  <a:gd name="T49" fmla="*/ 60 h 264"/>
                  <a:gd name="T50" fmla="*/ 11 w 161"/>
                  <a:gd name="T51" fmla="*/ 66 h 2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1"/>
                  <a:gd name="T79" fmla="*/ 0 h 264"/>
                  <a:gd name="T80" fmla="*/ 161 w 161"/>
                  <a:gd name="T81" fmla="*/ 264 h 2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1" h="264">
                    <a:moveTo>
                      <a:pt x="41" y="264"/>
                    </a:moveTo>
                    <a:lnTo>
                      <a:pt x="40" y="261"/>
                    </a:lnTo>
                    <a:lnTo>
                      <a:pt x="33" y="252"/>
                    </a:lnTo>
                    <a:lnTo>
                      <a:pt x="24" y="236"/>
                    </a:lnTo>
                    <a:lnTo>
                      <a:pt x="14" y="218"/>
                    </a:lnTo>
                    <a:lnTo>
                      <a:pt x="6" y="195"/>
                    </a:lnTo>
                    <a:lnTo>
                      <a:pt x="0" y="167"/>
                    </a:lnTo>
                    <a:lnTo>
                      <a:pt x="0" y="140"/>
                    </a:lnTo>
                    <a:lnTo>
                      <a:pt x="6" y="108"/>
                    </a:lnTo>
                    <a:lnTo>
                      <a:pt x="21" y="55"/>
                    </a:lnTo>
                    <a:lnTo>
                      <a:pt x="33" y="22"/>
                    </a:lnTo>
                    <a:lnTo>
                      <a:pt x="40" y="5"/>
                    </a:lnTo>
                    <a:lnTo>
                      <a:pt x="41" y="0"/>
                    </a:lnTo>
                    <a:lnTo>
                      <a:pt x="40" y="11"/>
                    </a:lnTo>
                    <a:lnTo>
                      <a:pt x="38" y="38"/>
                    </a:lnTo>
                    <a:lnTo>
                      <a:pt x="41" y="76"/>
                    </a:lnTo>
                    <a:lnTo>
                      <a:pt x="54" y="121"/>
                    </a:lnTo>
                    <a:lnTo>
                      <a:pt x="66" y="143"/>
                    </a:lnTo>
                    <a:lnTo>
                      <a:pt x="82" y="164"/>
                    </a:lnTo>
                    <a:lnTo>
                      <a:pt x="99" y="185"/>
                    </a:lnTo>
                    <a:lnTo>
                      <a:pt x="116" y="201"/>
                    </a:lnTo>
                    <a:lnTo>
                      <a:pt x="133" y="218"/>
                    </a:lnTo>
                    <a:lnTo>
                      <a:pt x="147" y="229"/>
                    </a:lnTo>
                    <a:lnTo>
                      <a:pt x="158" y="236"/>
                    </a:lnTo>
                    <a:lnTo>
                      <a:pt x="161" y="240"/>
                    </a:lnTo>
                    <a:lnTo>
                      <a:pt x="41" y="2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Freeform 19"/>
              <p:cNvSpPr>
                <a:spLocks/>
              </p:cNvSpPr>
              <p:nvPr/>
            </p:nvSpPr>
            <p:spPr bwMode="auto">
              <a:xfrm>
                <a:off x="1279" y="2161"/>
                <a:ext cx="95" cy="153"/>
              </a:xfrm>
              <a:custGeom>
                <a:avLst/>
                <a:gdLst>
                  <a:gd name="T0" fmla="*/ 7 w 192"/>
                  <a:gd name="T1" fmla="*/ 77 h 305"/>
                  <a:gd name="T2" fmla="*/ 5 w 192"/>
                  <a:gd name="T3" fmla="*/ 72 h 305"/>
                  <a:gd name="T4" fmla="*/ 2 w 192"/>
                  <a:gd name="T5" fmla="*/ 60 h 305"/>
                  <a:gd name="T6" fmla="*/ 0 w 192"/>
                  <a:gd name="T7" fmla="*/ 44 h 305"/>
                  <a:gd name="T8" fmla="*/ 1 w 192"/>
                  <a:gd name="T9" fmla="*/ 27 h 305"/>
                  <a:gd name="T10" fmla="*/ 5 w 192"/>
                  <a:gd name="T11" fmla="*/ 14 h 305"/>
                  <a:gd name="T12" fmla="*/ 8 w 192"/>
                  <a:gd name="T13" fmla="*/ 6 h 305"/>
                  <a:gd name="T14" fmla="*/ 10 w 192"/>
                  <a:gd name="T15" fmla="*/ 2 h 305"/>
                  <a:gd name="T16" fmla="*/ 10 w 192"/>
                  <a:gd name="T17" fmla="*/ 0 h 305"/>
                  <a:gd name="T18" fmla="*/ 10 w 192"/>
                  <a:gd name="T19" fmla="*/ 3 h 305"/>
                  <a:gd name="T20" fmla="*/ 9 w 192"/>
                  <a:gd name="T21" fmla="*/ 10 h 305"/>
                  <a:gd name="T22" fmla="*/ 10 w 192"/>
                  <a:gd name="T23" fmla="*/ 19 h 305"/>
                  <a:gd name="T24" fmla="*/ 13 w 192"/>
                  <a:gd name="T25" fmla="*/ 31 h 305"/>
                  <a:gd name="T26" fmla="*/ 16 w 192"/>
                  <a:gd name="T27" fmla="*/ 37 h 305"/>
                  <a:gd name="T28" fmla="*/ 21 w 192"/>
                  <a:gd name="T29" fmla="*/ 43 h 305"/>
                  <a:gd name="T30" fmla="*/ 26 w 192"/>
                  <a:gd name="T31" fmla="*/ 50 h 305"/>
                  <a:gd name="T32" fmla="*/ 32 w 192"/>
                  <a:gd name="T33" fmla="*/ 56 h 305"/>
                  <a:gd name="T34" fmla="*/ 38 w 192"/>
                  <a:gd name="T35" fmla="*/ 62 h 305"/>
                  <a:gd name="T36" fmla="*/ 43 w 192"/>
                  <a:gd name="T37" fmla="*/ 66 h 305"/>
                  <a:gd name="T38" fmla="*/ 46 w 192"/>
                  <a:gd name="T39" fmla="*/ 69 h 305"/>
                  <a:gd name="T40" fmla="*/ 47 w 192"/>
                  <a:gd name="T41" fmla="*/ 71 h 305"/>
                  <a:gd name="T42" fmla="*/ 7 w 192"/>
                  <a:gd name="T43" fmla="*/ 77 h 30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2"/>
                  <a:gd name="T67" fmla="*/ 0 h 305"/>
                  <a:gd name="T68" fmla="*/ 192 w 192"/>
                  <a:gd name="T69" fmla="*/ 305 h 30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2" h="305">
                    <a:moveTo>
                      <a:pt x="29" y="305"/>
                    </a:moveTo>
                    <a:lnTo>
                      <a:pt x="22" y="287"/>
                    </a:lnTo>
                    <a:lnTo>
                      <a:pt x="9" y="238"/>
                    </a:lnTo>
                    <a:lnTo>
                      <a:pt x="0" y="174"/>
                    </a:lnTo>
                    <a:lnTo>
                      <a:pt x="7" y="108"/>
                    </a:lnTo>
                    <a:lnTo>
                      <a:pt x="22" y="55"/>
                    </a:lnTo>
                    <a:lnTo>
                      <a:pt x="33" y="22"/>
                    </a:lnTo>
                    <a:lnTo>
                      <a:pt x="40" y="5"/>
                    </a:lnTo>
                    <a:lnTo>
                      <a:pt x="42" y="0"/>
                    </a:lnTo>
                    <a:lnTo>
                      <a:pt x="40" y="10"/>
                    </a:lnTo>
                    <a:lnTo>
                      <a:pt x="38" y="38"/>
                    </a:lnTo>
                    <a:lnTo>
                      <a:pt x="42" y="76"/>
                    </a:lnTo>
                    <a:lnTo>
                      <a:pt x="53" y="121"/>
                    </a:lnTo>
                    <a:lnTo>
                      <a:pt x="66" y="145"/>
                    </a:lnTo>
                    <a:lnTo>
                      <a:pt x="85" y="170"/>
                    </a:lnTo>
                    <a:lnTo>
                      <a:pt x="108" y="197"/>
                    </a:lnTo>
                    <a:lnTo>
                      <a:pt x="132" y="222"/>
                    </a:lnTo>
                    <a:lnTo>
                      <a:pt x="154" y="247"/>
                    </a:lnTo>
                    <a:lnTo>
                      <a:pt x="173" y="264"/>
                    </a:lnTo>
                    <a:lnTo>
                      <a:pt x="187" y="276"/>
                    </a:lnTo>
                    <a:lnTo>
                      <a:pt x="192" y="281"/>
                    </a:lnTo>
                    <a:lnTo>
                      <a:pt x="29" y="3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7" name="Freeform 20"/>
              <p:cNvSpPr>
                <a:spLocks/>
              </p:cNvSpPr>
              <p:nvPr/>
            </p:nvSpPr>
            <p:spPr bwMode="auto">
              <a:xfrm>
                <a:off x="1327" y="2149"/>
                <a:ext cx="99" cy="163"/>
              </a:xfrm>
              <a:custGeom>
                <a:avLst/>
                <a:gdLst>
                  <a:gd name="T0" fmla="*/ 17 w 197"/>
                  <a:gd name="T1" fmla="*/ 82 h 325"/>
                  <a:gd name="T2" fmla="*/ 16 w 197"/>
                  <a:gd name="T3" fmla="*/ 80 h 325"/>
                  <a:gd name="T4" fmla="*/ 14 w 197"/>
                  <a:gd name="T5" fmla="*/ 76 h 325"/>
                  <a:gd name="T6" fmla="*/ 10 w 197"/>
                  <a:gd name="T7" fmla="*/ 70 h 325"/>
                  <a:gd name="T8" fmla="*/ 7 w 197"/>
                  <a:gd name="T9" fmla="*/ 62 h 325"/>
                  <a:gd name="T10" fmla="*/ 4 w 197"/>
                  <a:gd name="T11" fmla="*/ 54 h 325"/>
                  <a:gd name="T12" fmla="*/ 2 w 197"/>
                  <a:gd name="T13" fmla="*/ 45 h 325"/>
                  <a:gd name="T14" fmla="*/ 0 w 197"/>
                  <a:gd name="T15" fmla="*/ 36 h 325"/>
                  <a:gd name="T16" fmla="*/ 2 w 197"/>
                  <a:gd name="T17" fmla="*/ 27 h 325"/>
                  <a:gd name="T18" fmla="*/ 6 w 197"/>
                  <a:gd name="T19" fmla="*/ 14 h 325"/>
                  <a:gd name="T20" fmla="*/ 8 w 197"/>
                  <a:gd name="T21" fmla="*/ 6 h 325"/>
                  <a:gd name="T22" fmla="*/ 10 w 197"/>
                  <a:gd name="T23" fmla="*/ 1 h 325"/>
                  <a:gd name="T24" fmla="*/ 11 w 197"/>
                  <a:gd name="T25" fmla="*/ 0 h 325"/>
                  <a:gd name="T26" fmla="*/ 10 w 197"/>
                  <a:gd name="T27" fmla="*/ 3 h 325"/>
                  <a:gd name="T28" fmla="*/ 10 w 197"/>
                  <a:gd name="T29" fmla="*/ 10 h 325"/>
                  <a:gd name="T30" fmla="*/ 11 w 197"/>
                  <a:gd name="T31" fmla="*/ 19 h 325"/>
                  <a:gd name="T32" fmla="*/ 14 w 197"/>
                  <a:gd name="T33" fmla="*/ 31 h 325"/>
                  <a:gd name="T34" fmla="*/ 17 w 197"/>
                  <a:gd name="T35" fmla="*/ 37 h 325"/>
                  <a:gd name="T36" fmla="*/ 22 w 197"/>
                  <a:gd name="T37" fmla="*/ 44 h 325"/>
                  <a:gd name="T38" fmla="*/ 28 w 197"/>
                  <a:gd name="T39" fmla="*/ 51 h 325"/>
                  <a:gd name="T40" fmla="*/ 34 w 197"/>
                  <a:gd name="T41" fmla="*/ 59 h 325"/>
                  <a:gd name="T42" fmla="*/ 40 w 197"/>
                  <a:gd name="T43" fmla="*/ 65 h 325"/>
                  <a:gd name="T44" fmla="*/ 45 w 197"/>
                  <a:gd name="T45" fmla="*/ 71 h 325"/>
                  <a:gd name="T46" fmla="*/ 48 w 197"/>
                  <a:gd name="T47" fmla="*/ 74 h 325"/>
                  <a:gd name="T48" fmla="*/ 50 w 197"/>
                  <a:gd name="T49" fmla="*/ 75 h 325"/>
                  <a:gd name="T50" fmla="*/ 17 w 197"/>
                  <a:gd name="T51" fmla="*/ 82 h 3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7"/>
                  <a:gd name="T79" fmla="*/ 0 h 325"/>
                  <a:gd name="T80" fmla="*/ 197 w 197"/>
                  <a:gd name="T81" fmla="*/ 325 h 3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7" h="325">
                    <a:moveTo>
                      <a:pt x="66" y="325"/>
                    </a:moveTo>
                    <a:lnTo>
                      <a:pt x="62" y="319"/>
                    </a:lnTo>
                    <a:lnTo>
                      <a:pt x="53" y="302"/>
                    </a:lnTo>
                    <a:lnTo>
                      <a:pt x="39" y="277"/>
                    </a:lnTo>
                    <a:lnTo>
                      <a:pt x="26" y="246"/>
                    </a:lnTo>
                    <a:lnTo>
                      <a:pt x="14" y="214"/>
                    </a:lnTo>
                    <a:lnTo>
                      <a:pt x="5" y="177"/>
                    </a:lnTo>
                    <a:lnTo>
                      <a:pt x="0" y="141"/>
                    </a:lnTo>
                    <a:lnTo>
                      <a:pt x="5" y="108"/>
                    </a:lnTo>
                    <a:lnTo>
                      <a:pt x="21" y="55"/>
                    </a:lnTo>
                    <a:lnTo>
                      <a:pt x="32" y="22"/>
                    </a:lnTo>
                    <a:lnTo>
                      <a:pt x="39" y="4"/>
                    </a:lnTo>
                    <a:lnTo>
                      <a:pt x="42" y="0"/>
                    </a:lnTo>
                    <a:lnTo>
                      <a:pt x="39" y="10"/>
                    </a:lnTo>
                    <a:lnTo>
                      <a:pt x="38" y="38"/>
                    </a:lnTo>
                    <a:lnTo>
                      <a:pt x="42" y="76"/>
                    </a:lnTo>
                    <a:lnTo>
                      <a:pt x="53" y="121"/>
                    </a:lnTo>
                    <a:lnTo>
                      <a:pt x="67" y="145"/>
                    </a:lnTo>
                    <a:lnTo>
                      <a:pt x="87" y="174"/>
                    </a:lnTo>
                    <a:lnTo>
                      <a:pt x="109" y="204"/>
                    </a:lnTo>
                    <a:lnTo>
                      <a:pt x="135" y="233"/>
                    </a:lnTo>
                    <a:lnTo>
                      <a:pt x="157" y="259"/>
                    </a:lnTo>
                    <a:lnTo>
                      <a:pt x="178" y="281"/>
                    </a:lnTo>
                    <a:lnTo>
                      <a:pt x="191" y="295"/>
                    </a:lnTo>
                    <a:lnTo>
                      <a:pt x="197" y="300"/>
                    </a:lnTo>
                    <a:lnTo>
                      <a:pt x="6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Freeform 21"/>
              <p:cNvSpPr>
                <a:spLocks/>
              </p:cNvSpPr>
              <p:nvPr/>
            </p:nvSpPr>
            <p:spPr bwMode="auto">
              <a:xfrm>
                <a:off x="1375" y="2137"/>
                <a:ext cx="111" cy="163"/>
              </a:xfrm>
              <a:custGeom>
                <a:avLst/>
                <a:gdLst>
                  <a:gd name="T0" fmla="*/ 12 w 221"/>
                  <a:gd name="T1" fmla="*/ 82 h 324"/>
                  <a:gd name="T2" fmla="*/ 11 w 221"/>
                  <a:gd name="T3" fmla="*/ 80 h 324"/>
                  <a:gd name="T4" fmla="*/ 9 w 221"/>
                  <a:gd name="T5" fmla="*/ 76 h 324"/>
                  <a:gd name="T6" fmla="*/ 7 w 221"/>
                  <a:gd name="T7" fmla="*/ 70 h 324"/>
                  <a:gd name="T8" fmla="*/ 5 w 221"/>
                  <a:gd name="T9" fmla="*/ 63 h 324"/>
                  <a:gd name="T10" fmla="*/ 2 w 221"/>
                  <a:gd name="T11" fmla="*/ 54 h 324"/>
                  <a:gd name="T12" fmla="*/ 1 w 221"/>
                  <a:gd name="T13" fmla="*/ 45 h 324"/>
                  <a:gd name="T14" fmla="*/ 0 w 221"/>
                  <a:gd name="T15" fmla="*/ 36 h 324"/>
                  <a:gd name="T16" fmla="*/ 2 w 221"/>
                  <a:gd name="T17" fmla="*/ 27 h 324"/>
                  <a:gd name="T18" fmla="*/ 6 w 221"/>
                  <a:gd name="T19" fmla="*/ 14 h 324"/>
                  <a:gd name="T20" fmla="*/ 8 w 221"/>
                  <a:gd name="T21" fmla="*/ 6 h 324"/>
                  <a:gd name="T22" fmla="*/ 10 w 221"/>
                  <a:gd name="T23" fmla="*/ 1 h 324"/>
                  <a:gd name="T24" fmla="*/ 10 w 221"/>
                  <a:gd name="T25" fmla="*/ 0 h 324"/>
                  <a:gd name="T26" fmla="*/ 10 w 221"/>
                  <a:gd name="T27" fmla="*/ 3 h 324"/>
                  <a:gd name="T28" fmla="*/ 10 w 221"/>
                  <a:gd name="T29" fmla="*/ 10 h 324"/>
                  <a:gd name="T30" fmla="*/ 10 w 221"/>
                  <a:gd name="T31" fmla="*/ 19 h 324"/>
                  <a:gd name="T32" fmla="*/ 13 w 221"/>
                  <a:gd name="T33" fmla="*/ 31 h 324"/>
                  <a:gd name="T34" fmla="*/ 17 w 221"/>
                  <a:gd name="T35" fmla="*/ 37 h 324"/>
                  <a:gd name="T36" fmla="*/ 22 w 221"/>
                  <a:gd name="T37" fmla="*/ 45 h 324"/>
                  <a:gd name="T38" fmla="*/ 29 w 221"/>
                  <a:gd name="T39" fmla="*/ 53 h 324"/>
                  <a:gd name="T40" fmla="*/ 37 w 221"/>
                  <a:gd name="T41" fmla="*/ 60 h 324"/>
                  <a:gd name="T42" fmla="*/ 44 w 221"/>
                  <a:gd name="T43" fmla="*/ 67 h 324"/>
                  <a:gd name="T44" fmla="*/ 50 w 221"/>
                  <a:gd name="T45" fmla="*/ 73 h 324"/>
                  <a:gd name="T46" fmla="*/ 54 w 221"/>
                  <a:gd name="T47" fmla="*/ 77 h 324"/>
                  <a:gd name="T48" fmla="*/ 56 w 221"/>
                  <a:gd name="T49" fmla="*/ 79 h 324"/>
                  <a:gd name="T50" fmla="*/ 12 w 221"/>
                  <a:gd name="T51" fmla="*/ 82 h 3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1"/>
                  <a:gd name="T79" fmla="*/ 0 h 324"/>
                  <a:gd name="T80" fmla="*/ 221 w 221"/>
                  <a:gd name="T81" fmla="*/ 324 h 3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1" h="324">
                    <a:moveTo>
                      <a:pt x="46" y="324"/>
                    </a:moveTo>
                    <a:lnTo>
                      <a:pt x="43" y="319"/>
                    </a:lnTo>
                    <a:lnTo>
                      <a:pt x="36" y="301"/>
                    </a:lnTo>
                    <a:lnTo>
                      <a:pt x="28" y="277"/>
                    </a:lnTo>
                    <a:lnTo>
                      <a:pt x="17" y="248"/>
                    </a:lnTo>
                    <a:lnTo>
                      <a:pt x="7" y="214"/>
                    </a:lnTo>
                    <a:lnTo>
                      <a:pt x="1" y="177"/>
                    </a:lnTo>
                    <a:lnTo>
                      <a:pt x="0" y="141"/>
                    </a:lnTo>
                    <a:lnTo>
                      <a:pt x="5" y="108"/>
                    </a:lnTo>
                    <a:lnTo>
                      <a:pt x="21" y="55"/>
                    </a:lnTo>
                    <a:lnTo>
                      <a:pt x="31" y="21"/>
                    </a:lnTo>
                    <a:lnTo>
                      <a:pt x="38" y="4"/>
                    </a:lnTo>
                    <a:lnTo>
                      <a:pt x="39" y="0"/>
                    </a:lnTo>
                    <a:lnTo>
                      <a:pt x="38" y="9"/>
                    </a:lnTo>
                    <a:lnTo>
                      <a:pt x="38" y="38"/>
                    </a:lnTo>
                    <a:lnTo>
                      <a:pt x="39" y="76"/>
                    </a:lnTo>
                    <a:lnTo>
                      <a:pt x="52" y="121"/>
                    </a:lnTo>
                    <a:lnTo>
                      <a:pt x="66" y="146"/>
                    </a:lnTo>
                    <a:lnTo>
                      <a:pt x="88" y="176"/>
                    </a:lnTo>
                    <a:lnTo>
                      <a:pt x="115" y="208"/>
                    </a:lnTo>
                    <a:lnTo>
                      <a:pt x="145" y="239"/>
                    </a:lnTo>
                    <a:lnTo>
                      <a:pt x="174" y="267"/>
                    </a:lnTo>
                    <a:lnTo>
                      <a:pt x="198" y="291"/>
                    </a:lnTo>
                    <a:lnTo>
                      <a:pt x="214" y="307"/>
                    </a:lnTo>
                    <a:lnTo>
                      <a:pt x="221" y="312"/>
                    </a:lnTo>
                    <a:lnTo>
                      <a:pt x="46" y="3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9" name="Freeform 22"/>
              <p:cNvSpPr>
                <a:spLocks/>
              </p:cNvSpPr>
              <p:nvPr/>
            </p:nvSpPr>
            <p:spPr bwMode="auto">
              <a:xfrm>
                <a:off x="1422" y="2126"/>
                <a:ext cx="93" cy="174"/>
              </a:xfrm>
              <a:custGeom>
                <a:avLst/>
                <a:gdLst>
                  <a:gd name="T0" fmla="*/ 7 w 187"/>
                  <a:gd name="T1" fmla="*/ 87 h 347"/>
                  <a:gd name="T2" fmla="*/ 6 w 187"/>
                  <a:gd name="T3" fmla="*/ 80 h 347"/>
                  <a:gd name="T4" fmla="*/ 2 w 187"/>
                  <a:gd name="T5" fmla="*/ 65 h 347"/>
                  <a:gd name="T6" fmla="*/ 0 w 187"/>
                  <a:gd name="T7" fmla="*/ 45 h 347"/>
                  <a:gd name="T8" fmla="*/ 1 w 187"/>
                  <a:gd name="T9" fmla="*/ 27 h 347"/>
                  <a:gd name="T10" fmla="*/ 5 w 187"/>
                  <a:gd name="T11" fmla="*/ 14 h 347"/>
                  <a:gd name="T12" fmla="*/ 8 w 187"/>
                  <a:gd name="T13" fmla="*/ 6 h 347"/>
                  <a:gd name="T14" fmla="*/ 10 w 187"/>
                  <a:gd name="T15" fmla="*/ 2 h 347"/>
                  <a:gd name="T16" fmla="*/ 10 w 187"/>
                  <a:gd name="T17" fmla="*/ 0 h 347"/>
                  <a:gd name="T18" fmla="*/ 10 w 187"/>
                  <a:gd name="T19" fmla="*/ 3 h 347"/>
                  <a:gd name="T20" fmla="*/ 9 w 187"/>
                  <a:gd name="T21" fmla="*/ 9 h 347"/>
                  <a:gd name="T22" fmla="*/ 10 w 187"/>
                  <a:gd name="T23" fmla="*/ 19 h 347"/>
                  <a:gd name="T24" fmla="*/ 14 w 187"/>
                  <a:gd name="T25" fmla="*/ 30 h 347"/>
                  <a:gd name="T26" fmla="*/ 16 w 187"/>
                  <a:gd name="T27" fmla="*/ 37 h 347"/>
                  <a:gd name="T28" fmla="*/ 21 w 187"/>
                  <a:gd name="T29" fmla="*/ 43 h 347"/>
                  <a:gd name="T30" fmla="*/ 26 w 187"/>
                  <a:gd name="T31" fmla="*/ 51 h 347"/>
                  <a:gd name="T32" fmla="*/ 32 w 187"/>
                  <a:gd name="T33" fmla="*/ 58 h 347"/>
                  <a:gd name="T34" fmla="*/ 38 w 187"/>
                  <a:gd name="T35" fmla="*/ 65 h 347"/>
                  <a:gd name="T36" fmla="*/ 42 w 187"/>
                  <a:gd name="T37" fmla="*/ 70 h 347"/>
                  <a:gd name="T38" fmla="*/ 45 w 187"/>
                  <a:gd name="T39" fmla="*/ 74 h 347"/>
                  <a:gd name="T40" fmla="*/ 46 w 187"/>
                  <a:gd name="T41" fmla="*/ 75 h 347"/>
                  <a:gd name="T42" fmla="*/ 7 w 187"/>
                  <a:gd name="T43" fmla="*/ 87 h 3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347"/>
                  <a:gd name="T68" fmla="*/ 187 w 187"/>
                  <a:gd name="T69" fmla="*/ 347 h 3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347">
                    <a:moveTo>
                      <a:pt x="31" y="347"/>
                    </a:moveTo>
                    <a:lnTo>
                      <a:pt x="24" y="320"/>
                    </a:lnTo>
                    <a:lnTo>
                      <a:pt x="11" y="259"/>
                    </a:lnTo>
                    <a:lnTo>
                      <a:pt x="0" y="179"/>
                    </a:lnTo>
                    <a:lnTo>
                      <a:pt x="7" y="107"/>
                    </a:lnTo>
                    <a:lnTo>
                      <a:pt x="22" y="55"/>
                    </a:lnTo>
                    <a:lnTo>
                      <a:pt x="35" y="23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2" y="10"/>
                    </a:lnTo>
                    <a:lnTo>
                      <a:pt x="39" y="36"/>
                    </a:lnTo>
                    <a:lnTo>
                      <a:pt x="43" y="74"/>
                    </a:lnTo>
                    <a:lnTo>
                      <a:pt x="56" y="119"/>
                    </a:lnTo>
                    <a:lnTo>
                      <a:pt x="67" y="145"/>
                    </a:lnTo>
                    <a:lnTo>
                      <a:pt x="87" y="172"/>
                    </a:lnTo>
                    <a:lnTo>
                      <a:pt x="107" y="202"/>
                    </a:lnTo>
                    <a:lnTo>
                      <a:pt x="129" y="231"/>
                    </a:lnTo>
                    <a:lnTo>
                      <a:pt x="152" y="258"/>
                    </a:lnTo>
                    <a:lnTo>
                      <a:pt x="170" y="280"/>
                    </a:lnTo>
                    <a:lnTo>
                      <a:pt x="181" y="293"/>
                    </a:lnTo>
                    <a:lnTo>
                      <a:pt x="187" y="299"/>
                    </a:lnTo>
                    <a:lnTo>
                      <a:pt x="31" y="3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Freeform 23"/>
              <p:cNvSpPr>
                <a:spLocks/>
              </p:cNvSpPr>
              <p:nvPr/>
            </p:nvSpPr>
            <p:spPr bwMode="auto">
              <a:xfrm>
                <a:off x="1471" y="2114"/>
                <a:ext cx="99" cy="162"/>
              </a:xfrm>
              <a:custGeom>
                <a:avLst/>
                <a:gdLst>
                  <a:gd name="T0" fmla="*/ 11 w 197"/>
                  <a:gd name="T1" fmla="*/ 81 h 324"/>
                  <a:gd name="T2" fmla="*/ 11 w 197"/>
                  <a:gd name="T3" fmla="*/ 80 h 324"/>
                  <a:gd name="T4" fmla="*/ 9 w 197"/>
                  <a:gd name="T5" fmla="*/ 76 h 324"/>
                  <a:gd name="T6" fmla="*/ 6 w 197"/>
                  <a:gd name="T7" fmla="*/ 70 h 324"/>
                  <a:gd name="T8" fmla="*/ 4 w 197"/>
                  <a:gd name="T9" fmla="*/ 62 h 324"/>
                  <a:gd name="T10" fmla="*/ 2 w 197"/>
                  <a:gd name="T11" fmla="*/ 53 h 324"/>
                  <a:gd name="T12" fmla="*/ 0 w 197"/>
                  <a:gd name="T13" fmla="*/ 44 h 324"/>
                  <a:gd name="T14" fmla="*/ 0 w 197"/>
                  <a:gd name="T15" fmla="*/ 36 h 324"/>
                  <a:gd name="T16" fmla="*/ 2 w 197"/>
                  <a:gd name="T17" fmla="*/ 27 h 324"/>
                  <a:gd name="T18" fmla="*/ 6 w 197"/>
                  <a:gd name="T19" fmla="*/ 14 h 324"/>
                  <a:gd name="T20" fmla="*/ 9 w 197"/>
                  <a:gd name="T21" fmla="*/ 5 h 324"/>
                  <a:gd name="T22" fmla="*/ 11 w 197"/>
                  <a:gd name="T23" fmla="*/ 1 h 324"/>
                  <a:gd name="T24" fmla="*/ 11 w 197"/>
                  <a:gd name="T25" fmla="*/ 0 h 324"/>
                  <a:gd name="T26" fmla="*/ 11 w 197"/>
                  <a:gd name="T27" fmla="*/ 3 h 324"/>
                  <a:gd name="T28" fmla="*/ 10 w 197"/>
                  <a:gd name="T29" fmla="*/ 10 h 324"/>
                  <a:gd name="T30" fmla="*/ 11 w 197"/>
                  <a:gd name="T31" fmla="*/ 19 h 324"/>
                  <a:gd name="T32" fmla="*/ 14 w 197"/>
                  <a:gd name="T33" fmla="*/ 30 h 324"/>
                  <a:gd name="T34" fmla="*/ 17 w 197"/>
                  <a:gd name="T35" fmla="*/ 37 h 324"/>
                  <a:gd name="T36" fmla="*/ 22 w 197"/>
                  <a:gd name="T37" fmla="*/ 44 h 324"/>
                  <a:gd name="T38" fmla="*/ 28 w 197"/>
                  <a:gd name="T39" fmla="*/ 52 h 324"/>
                  <a:gd name="T40" fmla="*/ 34 w 197"/>
                  <a:gd name="T41" fmla="*/ 61 h 324"/>
                  <a:gd name="T42" fmla="*/ 40 w 197"/>
                  <a:gd name="T43" fmla="*/ 69 h 324"/>
                  <a:gd name="T44" fmla="*/ 45 w 197"/>
                  <a:gd name="T45" fmla="*/ 75 h 324"/>
                  <a:gd name="T46" fmla="*/ 49 w 197"/>
                  <a:gd name="T47" fmla="*/ 80 h 324"/>
                  <a:gd name="T48" fmla="*/ 50 w 197"/>
                  <a:gd name="T49" fmla="*/ 81 h 324"/>
                  <a:gd name="T50" fmla="*/ 11 w 197"/>
                  <a:gd name="T51" fmla="*/ 81 h 3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7"/>
                  <a:gd name="T79" fmla="*/ 0 h 324"/>
                  <a:gd name="T80" fmla="*/ 197 w 197"/>
                  <a:gd name="T81" fmla="*/ 324 h 3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7" h="324">
                    <a:moveTo>
                      <a:pt x="42" y="324"/>
                    </a:moveTo>
                    <a:lnTo>
                      <a:pt x="41" y="318"/>
                    </a:lnTo>
                    <a:lnTo>
                      <a:pt x="34" y="301"/>
                    </a:lnTo>
                    <a:lnTo>
                      <a:pt x="24" y="277"/>
                    </a:lnTo>
                    <a:lnTo>
                      <a:pt x="14" y="248"/>
                    </a:lnTo>
                    <a:lnTo>
                      <a:pt x="6" y="213"/>
                    </a:lnTo>
                    <a:lnTo>
                      <a:pt x="0" y="177"/>
                    </a:lnTo>
                    <a:lnTo>
                      <a:pt x="0" y="141"/>
                    </a:lnTo>
                    <a:lnTo>
                      <a:pt x="6" y="108"/>
                    </a:lnTo>
                    <a:lnTo>
                      <a:pt x="21" y="56"/>
                    </a:lnTo>
                    <a:lnTo>
                      <a:pt x="34" y="23"/>
                    </a:lnTo>
                    <a:lnTo>
                      <a:pt x="41" y="6"/>
                    </a:lnTo>
                    <a:lnTo>
                      <a:pt x="42" y="0"/>
                    </a:lnTo>
                    <a:lnTo>
                      <a:pt x="41" y="11"/>
                    </a:lnTo>
                    <a:lnTo>
                      <a:pt x="38" y="37"/>
                    </a:lnTo>
                    <a:lnTo>
                      <a:pt x="42" y="75"/>
                    </a:lnTo>
                    <a:lnTo>
                      <a:pt x="54" y="120"/>
                    </a:lnTo>
                    <a:lnTo>
                      <a:pt x="66" y="146"/>
                    </a:lnTo>
                    <a:lnTo>
                      <a:pt x="85" y="177"/>
                    </a:lnTo>
                    <a:lnTo>
                      <a:pt x="110" y="211"/>
                    </a:lnTo>
                    <a:lnTo>
                      <a:pt x="134" y="245"/>
                    </a:lnTo>
                    <a:lnTo>
                      <a:pt x="158" y="276"/>
                    </a:lnTo>
                    <a:lnTo>
                      <a:pt x="179" y="300"/>
                    </a:lnTo>
                    <a:lnTo>
                      <a:pt x="193" y="317"/>
                    </a:lnTo>
                    <a:lnTo>
                      <a:pt x="197" y="324"/>
                    </a:lnTo>
                    <a:lnTo>
                      <a:pt x="42" y="3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1" name="Freeform 24"/>
              <p:cNvSpPr>
                <a:spLocks/>
              </p:cNvSpPr>
              <p:nvPr/>
            </p:nvSpPr>
            <p:spPr bwMode="auto">
              <a:xfrm>
                <a:off x="1519" y="2102"/>
                <a:ext cx="104" cy="174"/>
              </a:xfrm>
              <a:custGeom>
                <a:avLst/>
                <a:gdLst>
                  <a:gd name="T0" fmla="*/ 10 w 207"/>
                  <a:gd name="T1" fmla="*/ 87 h 348"/>
                  <a:gd name="T2" fmla="*/ 10 w 207"/>
                  <a:gd name="T3" fmla="*/ 86 h 348"/>
                  <a:gd name="T4" fmla="*/ 8 w 207"/>
                  <a:gd name="T5" fmla="*/ 81 h 348"/>
                  <a:gd name="T6" fmla="*/ 6 w 207"/>
                  <a:gd name="T7" fmla="*/ 74 h 348"/>
                  <a:gd name="T8" fmla="*/ 4 w 207"/>
                  <a:gd name="T9" fmla="*/ 65 h 348"/>
                  <a:gd name="T10" fmla="*/ 1 w 207"/>
                  <a:gd name="T11" fmla="*/ 55 h 348"/>
                  <a:gd name="T12" fmla="*/ 0 w 207"/>
                  <a:gd name="T13" fmla="*/ 45 h 348"/>
                  <a:gd name="T14" fmla="*/ 0 w 207"/>
                  <a:gd name="T15" fmla="*/ 36 h 348"/>
                  <a:gd name="T16" fmla="*/ 1 w 207"/>
                  <a:gd name="T17" fmla="*/ 26 h 348"/>
                  <a:gd name="T18" fmla="*/ 5 w 207"/>
                  <a:gd name="T19" fmla="*/ 13 h 348"/>
                  <a:gd name="T20" fmla="*/ 8 w 207"/>
                  <a:gd name="T21" fmla="*/ 5 h 348"/>
                  <a:gd name="T22" fmla="*/ 10 w 207"/>
                  <a:gd name="T23" fmla="*/ 1 h 348"/>
                  <a:gd name="T24" fmla="*/ 10 w 207"/>
                  <a:gd name="T25" fmla="*/ 0 h 348"/>
                  <a:gd name="T26" fmla="*/ 10 w 207"/>
                  <a:gd name="T27" fmla="*/ 3 h 348"/>
                  <a:gd name="T28" fmla="*/ 10 w 207"/>
                  <a:gd name="T29" fmla="*/ 10 h 348"/>
                  <a:gd name="T30" fmla="*/ 10 w 207"/>
                  <a:gd name="T31" fmla="*/ 19 h 348"/>
                  <a:gd name="T32" fmla="*/ 13 w 207"/>
                  <a:gd name="T33" fmla="*/ 30 h 348"/>
                  <a:gd name="T34" fmla="*/ 17 w 207"/>
                  <a:gd name="T35" fmla="*/ 37 h 348"/>
                  <a:gd name="T36" fmla="*/ 22 w 207"/>
                  <a:gd name="T37" fmla="*/ 44 h 348"/>
                  <a:gd name="T38" fmla="*/ 29 w 207"/>
                  <a:gd name="T39" fmla="*/ 53 h 348"/>
                  <a:gd name="T40" fmla="*/ 35 w 207"/>
                  <a:gd name="T41" fmla="*/ 62 h 348"/>
                  <a:gd name="T42" fmla="*/ 42 w 207"/>
                  <a:gd name="T43" fmla="*/ 71 h 348"/>
                  <a:gd name="T44" fmla="*/ 47 w 207"/>
                  <a:gd name="T45" fmla="*/ 78 h 348"/>
                  <a:gd name="T46" fmla="*/ 51 w 207"/>
                  <a:gd name="T47" fmla="*/ 83 h 348"/>
                  <a:gd name="T48" fmla="*/ 52 w 207"/>
                  <a:gd name="T49" fmla="*/ 84 h 348"/>
                  <a:gd name="T50" fmla="*/ 10 w 207"/>
                  <a:gd name="T51" fmla="*/ 87 h 3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7"/>
                  <a:gd name="T79" fmla="*/ 0 h 348"/>
                  <a:gd name="T80" fmla="*/ 207 w 207"/>
                  <a:gd name="T81" fmla="*/ 348 h 3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7" h="348">
                    <a:moveTo>
                      <a:pt x="40" y="348"/>
                    </a:moveTo>
                    <a:lnTo>
                      <a:pt x="38" y="341"/>
                    </a:lnTo>
                    <a:lnTo>
                      <a:pt x="31" y="322"/>
                    </a:lnTo>
                    <a:lnTo>
                      <a:pt x="24" y="294"/>
                    </a:lnTo>
                    <a:lnTo>
                      <a:pt x="13" y="259"/>
                    </a:lnTo>
                    <a:lnTo>
                      <a:pt x="3" y="221"/>
                    </a:lnTo>
                    <a:lnTo>
                      <a:pt x="0" y="180"/>
                    </a:lnTo>
                    <a:lnTo>
                      <a:pt x="0" y="142"/>
                    </a:lnTo>
                    <a:lnTo>
                      <a:pt x="3" y="107"/>
                    </a:lnTo>
                    <a:lnTo>
                      <a:pt x="20" y="55"/>
                    </a:lnTo>
                    <a:lnTo>
                      <a:pt x="31" y="23"/>
                    </a:lnTo>
                    <a:lnTo>
                      <a:pt x="38" y="6"/>
                    </a:lnTo>
                    <a:lnTo>
                      <a:pt x="40" y="0"/>
                    </a:lnTo>
                    <a:lnTo>
                      <a:pt x="38" y="11"/>
                    </a:lnTo>
                    <a:lnTo>
                      <a:pt x="37" y="37"/>
                    </a:lnTo>
                    <a:lnTo>
                      <a:pt x="40" y="75"/>
                    </a:lnTo>
                    <a:lnTo>
                      <a:pt x="52" y="120"/>
                    </a:lnTo>
                    <a:lnTo>
                      <a:pt x="66" y="145"/>
                    </a:lnTo>
                    <a:lnTo>
                      <a:pt x="86" y="179"/>
                    </a:lnTo>
                    <a:lnTo>
                      <a:pt x="113" y="214"/>
                    </a:lnTo>
                    <a:lnTo>
                      <a:pt x="138" y="251"/>
                    </a:lnTo>
                    <a:lnTo>
                      <a:pt x="165" y="284"/>
                    </a:lnTo>
                    <a:lnTo>
                      <a:pt x="187" y="310"/>
                    </a:lnTo>
                    <a:lnTo>
                      <a:pt x="203" y="329"/>
                    </a:lnTo>
                    <a:lnTo>
                      <a:pt x="207" y="335"/>
                    </a:lnTo>
                    <a:lnTo>
                      <a:pt x="40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Freeform 25"/>
              <p:cNvSpPr>
                <a:spLocks/>
              </p:cNvSpPr>
              <p:nvPr/>
            </p:nvSpPr>
            <p:spPr bwMode="auto">
              <a:xfrm>
                <a:off x="1567" y="2089"/>
                <a:ext cx="99" cy="187"/>
              </a:xfrm>
              <a:custGeom>
                <a:avLst/>
                <a:gdLst>
                  <a:gd name="T0" fmla="*/ 17 w 197"/>
                  <a:gd name="T1" fmla="*/ 94 h 372"/>
                  <a:gd name="T2" fmla="*/ 16 w 197"/>
                  <a:gd name="T3" fmla="*/ 91 h 372"/>
                  <a:gd name="T4" fmla="*/ 14 w 197"/>
                  <a:gd name="T5" fmla="*/ 86 h 372"/>
                  <a:gd name="T6" fmla="*/ 10 w 197"/>
                  <a:gd name="T7" fmla="*/ 78 h 372"/>
                  <a:gd name="T8" fmla="*/ 7 w 197"/>
                  <a:gd name="T9" fmla="*/ 69 h 372"/>
                  <a:gd name="T10" fmla="*/ 4 w 197"/>
                  <a:gd name="T11" fmla="*/ 58 h 372"/>
                  <a:gd name="T12" fmla="*/ 1 w 197"/>
                  <a:gd name="T13" fmla="*/ 47 h 372"/>
                  <a:gd name="T14" fmla="*/ 0 w 197"/>
                  <a:gd name="T15" fmla="*/ 36 h 372"/>
                  <a:gd name="T16" fmla="*/ 1 w 197"/>
                  <a:gd name="T17" fmla="*/ 27 h 372"/>
                  <a:gd name="T18" fmla="*/ 6 w 197"/>
                  <a:gd name="T19" fmla="*/ 14 h 372"/>
                  <a:gd name="T20" fmla="*/ 8 w 197"/>
                  <a:gd name="T21" fmla="*/ 6 h 372"/>
                  <a:gd name="T22" fmla="*/ 10 w 197"/>
                  <a:gd name="T23" fmla="*/ 2 h 372"/>
                  <a:gd name="T24" fmla="*/ 11 w 197"/>
                  <a:gd name="T25" fmla="*/ 0 h 372"/>
                  <a:gd name="T26" fmla="*/ 10 w 197"/>
                  <a:gd name="T27" fmla="*/ 3 h 372"/>
                  <a:gd name="T28" fmla="*/ 10 w 197"/>
                  <a:gd name="T29" fmla="*/ 10 h 372"/>
                  <a:gd name="T30" fmla="*/ 11 w 197"/>
                  <a:gd name="T31" fmla="*/ 19 h 372"/>
                  <a:gd name="T32" fmla="*/ 14 w 197"/>
                  <a:gd name="T33" fmla="*/ 30 h 372"/>
                  <a:gd name="T34" fmla="*/ 17 w 197"/>
                  <a:gd name="T35" fmla="*/ 37 h 372"/>
                  <a:gd name="T36" fmla="*/ 22 w 197"/>
                  <a:gd name="T37" fmla="*/ 45 h 372"/>
                  <a:gd name="T38" fmla="*/ 27 w 197"/>
                  <a:gd name="T39" fmla="*/ 54 h 372"/>
                  <a:gd name="T40" fmla="*/ 34 w 197"/>
                  <a:gd name="T41" fmla="*/ 63 h 372"/>
                  <a:gd name="T42" fmla="*/ 39 w 197"/>
                  <a:gd name="T43" fmla="*/ 71 h 372"/>
                  <a:gd name="T44" fmla="*/ 45 w 197"/>
                  <a:gd name="T45" fmla="*/ 78 h 372"/>
                  <a:gd name="T46" fmla="*/ 48 w 197"/>
                  <a:gd name="T47" fmla="*/ 83 h 372"/>
                  <a:gd name="T48" fmla="*/ 50 w 197"/>
                  <a:gd name="T49" fmla="*/ 84 h 372"/>
                  <a:gd name="T50" fmla="*/ 17 w 197"/>
                  <a:gd name="T51" fmla="*/ 94 h 37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7"/>
                  <a:gd name="T79" fmla="*/ 0 h 372"/>
                  <a:gd name="T80" fmla="*/ 197 w 197"/>
                  <a:gd name="T81" fmla="*/ 372 h 37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7" h="372">
                    <a:moveTo>
                      <a:pt x="65" y="372"/>
                    </a:moveTo>
                    <a:lnTo>
                      <a:pt x="62" y="363"/>
                    </a:lnTo>
                    <a:lnTo>
                      <a:pt x="53" y="342"/>
                    </a:lnTo>
                    <a:lnTo>
                      <a:pt x="39" y="311"/>
                    </a:lnTo>
                    <a:lnTo>
                      <a:pt x="25" y="272"/>
                    </a:lnTo>
                    <a:lnTo>
                      <a:pt x="13" y="228"/>
                    </a:lnTo>
                    <a:lnTo>
                      <a:pt x="4" y="185"/>
                    </a:lnTo>
                    <a:lnTo>
                      <a:pt x="0" y="144"/>
                    </a:lnTo>
                    <a:lnTo>
                      <a:pt x="4" y="107"/>
                    </a:lnTo>
                    <a:lnTo>
                      <a:pt x="21" y="55"/>
                    </a:lnTo>
                    <a:lnTo>
                      <a:pt x="32" y="23"/>
                    </a:lnTo>
                    <a:lnTo>
                      <a:pt x="39" y="6"/>
                    </a:lnTo>
                    <a:lnTo>
                      <a:pt x="41" y="0"/>
                    </a:lnTo>
                    <a:lnTo>
                      <a:pt x="39" y="10"/>
                    </a:lnTo>
                    <a:lnTo>
                      <a:pt x="38" y="38"/>
                    </a:lnTo>
                    <a:lnTo>
                      <a:pt x="41" y="76"/>
                    </a:lnTo>
                    <a:lnTo>
                      <a:pt x="53" y="120"/>
                    </a:lnTo>
                    <a:lnTo>
                      <a:pt x="66" y="145"/>
                    </a:lnTo>
                    <a:lnTo>
                      <a:pt x="86" y="179"/>
                    </a:lnTo>
                    <a:lnTo>
                      <a:pt x="108" y="214"/>
                    </a:lnTo>
                    <a:lnTo>
                      <a:pt x="134" y="251"/>
                    </a:lnTo>
                    <a:lnTo>
                      <a:pt x="156" y="283"/>
                    </a:lnTo>
                    <a:lnTo>
                      <a:pt x="177" y="310"/>
                    </a:lnTo>
                    <a:lnTo>
                      <a:pt x="191" y="328"/>
                    </a:lnTo>
                    <a:lnTo>
                      <a:pt x="197" y="335"/>
                    </a:lnTo>
                    <a:lnTo>
                      <a:pt x="65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26"/>
              <p:cNvSpPr>
                <a:spLocks/>
              </p:cNvSpPr>
              <p:nvPr/>
            </p:nvSpPr>
            <p:spPr bwMode="auto">
              <a:xfrm>
                <a:off x="1615" y="2077"/>
                <a:ext cx="87" cy="159"/>
              </a:xfrm>
              <a:custGeom>
                <a:avLst/>
                <a:gdLst>
                  <a:gd name="T0" fmla="*/ 8 w 174"/>
                  <a:gd name="T1" fmla="*/ 80 h 318"/>
                  <a:gd name="T2" fmla="*/ 5 w 174"/>
                  <a:gd name="T3" fmla="*/ 69 h 318"/>
                  <a:gd name="T4" fmla="*/ 3 w 174"/>
                  <a:gd name="T5" fmla="*/ 57 h 318"/>
                  <a:gd name="T6" fmla="*/ 1 w 174"/>
                  <a:gd name="T7" fmla="*/ 46 h 318"/>
                  <a:gd name="T8" fmla="*/ 0 w 174"/>
                  <a:gd name="T9" fmla="*/ 36 h 318"/>
                  <a:gd name="T10" fmla="*/ 1 w 174"/>
                  <a:gd name="T11" fmla="*/ 26 h 318"/>
                  <a:gd name="T12" fmla="*/ 5 w 174"/>
                  <a:gd name="T13" fmla="*/ 13 h 318"/>
                  <a:gd name="T14" fmla="*/ 8 w 174"/>
                  <a:gd name="T15" fmla="*/ 5 h 318"/>
                  <a:gd name="T16" fmla="*/ 10 w 174"/>
                  <a:gd name="T17" fmla="*/ 1 h 318"/>
                  <a:gd name="T18" fmla="*/ 11 w 174"/>
                  <a:gd name="T19" fmla="*/ 0 h 318"/>
                  <a:gd name="T20" fmla="*/ 10 w 174"/>
                  <a:gd name="T21" fmla="*/ 2 h 318"/>
                  <a:gd name="T22" fmla="*/ 10 w 174"/>
                  <a:gd name="T23" fmla="*/ 10 h 318"/>
                  <a:gd name="T24" fmla="*/ 11 w 174"/>
                  <a:gd name="T25" fmla="*/ 19 h 318"/>
                  <a:gd name="T26" fmla="*/ 13 w 174"/>
                  <a:gd name="T27" fmla="*/ 30 h 318"/>
                  <a:gd name="T28" fmla="*/ 17 w 174"/>
                  <a:gd name="T29" fmla="*/ 37 h 318"/>
                  <a:gd name="T30" fmla="*/ 22 w 174"/>
                  <a:gd name="T31" fmla="*/ 45 h 318"/>
                  <a:gd name="T32" fmla="*/ 29 w 174"/>
                  <a:gd name="T33" fmla="*/ 54 h 318"/>
                  <a:gd name="T34" fmla="*/ 37 w 174"/>
                  <a:gd name="T35" fmla="*/ 64 h 318"/>
                  <a:gd name="T36" fmla="*/ 44 w 174"/>
                  <a:gd name="T37" fmla="*/ 73 h 318"/>
                  <a:gd name="T38" fmla="*/ 8 w 174"/>
                  <a:gd name="T39" fmla="*/ 80 h 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4"/>
                  <a:gd name="T61" fmla="*/ 0 h 318"/>
                  <a:gd name="T62" fmla="*/ 174 w 174"/>
                  <a:gd name="T63" fmla="*/ 318 h 3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4" h="318">
                    <a:moveTo>
                      <a:pt x="32" y="318"/>
                    </a:moveTo>
                    <a:lnTo>
                      <a:pt x="20" y="276"/>
                    </a:lnTo>
                    <a:lnTo>
                      <a:pt x="9" y="231"/>
                    </a:lnTo>
                    <a:lnTo>
                      <a:pt x="3" y="186"/>
                    </a:lnTo>
                    <a:lnTo>
                      <a:pt x="0" y="144"/>
                    </a:lnTo>
                    <a:lnTo>
                      <a:pt x="5" y="107"/>
                    </a:lnTo>
                    <a:lnTo>
                      <a:pt x="20" y="55"/>
                    </a:lnTo>
                    <a:lnTo>
                      <a:pt x="32" y="23"/>
                    </a:lnTo>
                    <a:lnTo>
                      <a:pt x="39" y="6"/>
                    </a:lnTo>
                    <a:lnTo>
                      <a:pt x="41" y="0"/>
                    </a:lnTo>
                    <a:lnTo>
                      <a:pt x="39" y="10"/>
                    </a:lnTo>
                    <a:lnTo>
                      <a:pt x="37" y="38"/>
                    </a:lnTo>
                    <a:lnTo>
                      <a:pt x="41" y="76"/>
                    </a:lnTo>
                    <a:lnTo>
                      <a:pt x="53" y="120"/>
                    </a:lnTo>
                    <a:lnTo>
                      <a:pt x="67" y="147"/>
                    </a:lnTo>
                    <a:lnTo>
                      <a:pt x="89" y="180"/>
                    </a:lnTo>
                    <a:lnTo>
                      <a:pt x="117" y="218"/>
                    </a:lnTo>
                    <a:lnTo>
                      <a:pt x="147" y="256"/>
                    </a:lnTo>
                    <a:lnTo>
                      <a:pt x="174" y="290"/>
                    </a:lnTo>
                    <a:lnTo>
                      <a:pt x="32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27"/>
              <p:cNvSpPr>
                <a:spLocks/>
              </p:cNvSpPr>
              <p:nvPr/>
            </p:nvSpPr>
            <p:spPr bwMode="auto">
              <a:xfrm>
                <a:off x="1663" y="2065"/>
                <a:ext cx="104" cy="159"/>
              </a:xfrm>
              <a:custGeom>
                <a:avLst/>
                <a:gdLst>
                  <a:gd name="T0" fmla="*/ 10 w 207"/>
                  <a:gd name="T1" fmla="*/ 80 h 318"/>
                  <a:gd name="T2" fmla="*/ 7 w 207"/>
                  <a:gd name="T3" fmla="*/ 69 h 318"/>
                  <a:gd name="T4" fmla="*/ 4 w 207"/>
                  <a:gd name="T5" fmla="*/ 57 h 318"/>
                  <a:gd name="T6" fmla="*/ 2 w 207"/>
                  <a:gd name="T7" fmla="*/ 46 h 318"/>
                  <a:gd name="T8" fmla="*/ 0 w 207"/>
                  <a:gd name="T9" fmla="*/ 37 h 318"/>
                  <a:gd name="T10" fmla="*/ 2 w 207"/>
                  <a:gd name="T11" fmla="*/ 27 h 318"/>
                  <a:gd name="T12" fmla="*/ 6 w 207"/>
                  <a:gd name="T13" fmla="*/ 13 h 318"/>
                  <a:gd name="T14" fmla="*/ 9 w 207"/>
                  <a:gd name="T15" fmla="*/ 5 h 318"/>
                  <a:gd name="T16" fmla="*/ 10 w 207"/>
                  <a:gd name="T17" fmla="*/ 1 h 318"/>
                  <a:gd name="T18" fmla="*/ 11 w 207"/>
                  <a:gd name="T19" fmla="*/ 0 h 318"/>
                  <a:gd name="T20" fmla="*/ 10 w 207"/>
                  <a:gd name="T21" fmla="*/ 2 h 318"/>
                  <a:gd name="T22" fmla="*/ 10 w 207"/>
                  <a:gd name="T23" fmla="*/ 10 h 318"/>
                  <a:gd name="T24" fmla="*/ 11 w 207"/>
                  <a:gd name="T25" fmla="*/ 19 h 318"/>
                  <a:gd name="T26" fmla="*/ 14 w 207"/>
                  <a:gd name="T27" fmla="*/ 30 h 318"/>
                  <a:gd name="T28" fmla="*/ 18 w 207"/>
                  <a:gd name="T29" fmla="*/ 37 h 318"/>
                  <a:gd name="T30" fmla="*/ 25 w 207"/>
                  <a:gd name="T31" fmla="*/ 45 h 318"/>
                  <a:gd name="T32" fmla="*/ 34 w 207"/>
                  <a:gd name="T33" fmla="*/ 55 h 318"/>
                  <a:gd name="T34" fmla="*/ 43 w 207"/>
                  <a:gd name="T35" fmla="*/ 66 h 318"/>
                  <a:gd name="T36" fmla="*/ 52 w 207"/>
                  <a:gd name="T37" fmla="*/ 75 h 318"/>
                  <a:gd name="T38" fmla="*/ 10 w 207"/>
                  <a:gd name="T39" fmla="*/ 80 h 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7"/>
                  <a:gd name="T61" fmla="*/ 0 h 318"/>
                  <a:gd name="T62" fmla="*/ 207 w 207"/>
                  <a:gd name="T63" fmla="*/ 318 h 3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7" h="318">
                    <a:moveTo>
                      <a:pt x="40" y="318"/>
                    </a:moveTo>
                    <a:lnTo>
                      <a:pt x="26" y="276"/>
                    </a:lnTo>
                    <a:lnTo>
                      <a:pt x="14" y="231"/>
                    </a:lnTo>
                    <a:lnTo>
                      <a:pt x="6" y="186"/>
                    </a:lnTo>
                    <a:lnTo>
                      <a:pt x="0" y="145"/>
                    </a:lnTo>
                    <a:lnTo>
                      <a:pt x="6" y="109"/>
                    </a:lnTo>
                    <a:lnTo>
                      <a:pt x="21" y="55"/>
                    </a:lnTo>
                    <a:lnTo>
                      <a:pt x="33" y="23"/>
                    </a:lnTo>
                    <a:lnTo>
                      <a:pt x="40" y="5"/>
                    </a:lnTo>
                    <a:lnTo>
                      <a:pt x="41" y="0"/>
                    </a:lnTo>
                    <a:lnTo>
                      <a:pt x="40" y="9"/>
                    </a:lnTo>
                    <a:lnTo>
                      <a:pt x="38" y="38"/>
                    </a:lnTo>
                    <a:lnTo>
                      <a:pt x="41" y="76"/>
                    </a:lnTo>
                    <a:lnTo>
                      <a:pt x="54" y="121"/>
                    </a:lnTo>
                    <a:lnTo>
                      <a:pt x="69" y="148"/>
                    </a:lnTo>
                    <a:lnTo>
                      <a:pt x="97" y="183"/>
                    </a:lnTo>
                    <a:lnTo>
                      <a:pt x="133" y="223"/>
                    </a:lnTo>
                    <a:lnTo>
                      <a:pt x="171" y="262"/>
                    </a:lnTo>
                    <a:lnTo>
                      <a:pt x="207" y="299"/>
                    </a:lnTo>
                    <a:lnTo>
                      <a:pt x="40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5" name="Freeform 28"/>
              <p:cNvSpPr>
                <a:spLocks/>
              </p:cNvSpPr>
              <p:nvPr/>
            </p:nvSpPr>
            <p:spPr bwMode="auto">
              <a:xfrm>
                <a:off x="1712" y="2053"/>
                <a:ext cx="101" cy="164"/>
              </a:xfrm>
              <a:custGeom>
                <a:avLst/>
                <a:gdLst>
                  <a:gd name="T0" fmla="*/ 12 w 200"/>
                  <a:gd name="T1" fmla="*/ 82 h 328"/>
                  <a:gd name="T2" fmla="*/ 8 w 200"/>
                  <a:gd name="T3" fmla="*/ 71 h 328"/>
                  <a:gd name="T4" fmla="*/ 4 w 200"/>
                  <a:gd name="T5" fmla="*/ 59 h 328"/>
                  <a:gd name="T6" fmla="*/ 2 w 200"/>
                  <a:gd name="T7" fmla="*/ 47 h 328"/>
                  <a:gd name="T8" fmla="*/ 0 w 200"/>
                  <a:gd name="T9" fmla="*/ 37 h 328"/>
                  <a:gd name="T10" fmla="*/ 1 w 200"/>
                  <a:gd name="T11" fmla="*/ 27 h 328"/>
                  <a:gd name="T12" fmla="*/ 5 w 200"/>
                  <a:gd name="T13" fmla="*/ 14 h 328"/>
                  <a:gd name="T14" fmla="*/ 8 w 200"/>
                  <a:gd name="T15" fmla="*/ 5 h 328"/>
                  <a:gd name="T16" fmla="*/ 9 w 200"/>
                  <a:gd name="T17" fmla="*/ 1 h 328"/>
                  <a:gd name="T18" fmla="*/ 10 w 200"/>
                  <a:gd name="T19" fmla="*/ 0 h 328"/>
                  <a:gd name="T20" fmla="*/ 9 w 200"/>
                  <a:gd name="T21" fmla="*/ 3 h 328"/>
                  <a:gd name="T22" fmla="*/ 9 w 200"/>
                  <a:gd name="T23" fmla="*/ 10 h 328"/>
                  <a:gd name="T24" fmla="*/ 10 w 200"/>
                  <a:gd name="T25" fmla="*/ 19 h 328"/>
                  <a:gd name="T26" fmla="*/ 13 w 200"/>
                  <a:gd name="T27" fmla="*/ 30 h 328"/>
                  <a:gd name="T28" fmla="*/ 17 w 200"/>
                  <a:gd name="T29" fmla="*/ 38 h 328"/>
                  <a:gd name="T30" fmla="*/ 24 w 200"/>
                  <a:gd name="T31" fmla="*/ 46 h 328"/>
                  <a:gd name="T32" fmla="*/ 33 w 200"/>
                  <a:gd name="T33" fmla="*/ 56 h 328"/>
                  <a:gd name="T34" fmla="*/ 42 w 200"/>
                  <a:gd name="T35" fmla="*/ 68 h 328"/>
                  <a:gd name="T36" fmla="*/ 51 w 200"/>
                  <a:gd name="T37" fmla="*/ 77 h 328"/>
                  <a:gd name="T38" fmla="*/ 12 w 200"/>
                  <a:gd name="T39" fmla="*/ 8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0"/>
                  <a:gd name="T61" fmla="*/ 0 h 328"/>
                  <a:gd name="T62" fmla="*/ 200 w 200"/>
                  <a:gd name="T63" fmla="*/ 328 h 32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0" h="328">
                    <a:moveTo>
                      <a:pt x="45" y="328"/>
                    </a:moveTo>
                    <a:lnTo>
                      <a:pt x="29" y="284"/>
                    </a:lnTo>
                    <a:lnTo>
                      <a:pt x="15" y="238"/>
                    </a:lnTo>
                    <a:lnTo>
                      <a:pt x="5" y="189"/>
                    </a:lnTo>
                    <a:lnTo>
                      <a:pt x="0" y="146"/>
                    </a:lnTo>
                    <a:lnTo>
                      <a:pt x="3" y="110"/>
                    </a:lnTo>
                    <a:lnTo>
                      <a:pt x="20" y="56"/>
                    </a:lnTo>
                    <a:lnTo>
                      <a:pt x="29" y="23"/>
                    </a:lnTo>
                    <a:lnTo>
                      <a:pt x="36" y="6"/>
                    </a:lnTo>
                    <a:lnTo>
                      <a:pt x="38" y="0"/>
                    </a:lnTo>
                    <a:lnTo>
                      <a:pt x="36" y="11"/>
                    </a:lnTo>
                    <a:lnTo>
                      <a:pt x="34" y="38"/>
                    </a:lnTo>
                    <a:lnTo>
                      <a:pt x="38" y="76"/>
                    </a:lnTo>
                    <a:lnTo>
                      <a:pt x="49" y="121"/>
                    </a:lnTo>
                    <a:lnTo>
                      <a:pt x="66" y="149"/>
                    </a:lnTo>
                    <a:lnTo>
                      <a:pt x="93" y="186"/>
                    </a:lnTo>
                    <a:lnTo>
                      <a:pt x="128" y="227"/>
                    </a:lnTo>
                    <a:lnTo>
                      <a:pt x="164" y="269"/>
                    </a:lnTo>
                    <a:lnTo>
                      <a:pt x="200" y="308"/>
                    </a:lnTo>
                    <a:lnTo>
                      <a:pt x="45" y="3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6" name="Freeform 29"/>
              <p:cNvSpPr>
                <a:spLocks/>
              </p:cNvSpPr>
              <p:nvPr/>
            </p:nvSpPr>
            <p:spPr bwMode="auto">
              <a:xfrm>
                <a:off x="1760" y="2041"/>
                <a:ext cx="103" cy="166"/>
              </a:xfrm>
              <a:custGeom>
                <a:avLst/>
                <a:gdLst>
                  <a:gd name="T0" fmla="*/ 14 w 207"/>
                  <a:gd name="T1" fmla="*/ 83 h 332"/>
                  <a:gd name="T2" fmla="*/ 9 w 207"/>
                  <a:gd name="T3" fmla="*/ 72 h 332"/>
                  <a:gd name="T4" fmla="*/ 5 w 207"/>
                  <a:gd name="T5" fmla="*/ 59 h 332"/>
                  <a:gd name="T6" fmla="*/ 1 w 207"/>
                  <a:gd name="T7" fmla="*/ 47 h 332"/>
                  <a:gd name="T8" fmla="*/ 0 w 207"/>
                  <a:gd name="T9" fmla="*/ 37 h 332"/>
                  <a:gd name="T10" fmla="*/ 1 w 207"/>
                  <a:gd name="T11" fmla="*/ 27 h 332"/>
                  <a:gd name="T12" fmla="*/ 5 w 207"/>
                  <a:gd name="T13" fmla="*/ 13 h 332"/>
                  <a:gd name="T14" fmla="*/ 7 w 207"/>
                  <a:gd name="T15" fmla="*/ 5 h 332"/>
                  <a:gd name="T16" fmla="*/ 9 w 207"/>
                  <a:gd name="T17" fmla="*/ 1 h 332"/>
                  <a:gd name="T18" fmla="*/ 10 w 207"/>
                  <a:gd name="T19" fmla="*/ 0 h 332"/>
                  <a:gd name="T20" fmla="*/ 9 w 207"/>
                  <a:gd name="T21" fmla="*/ 3 h 332"/>
                  <a:gd name="T22" fmla="*/ 9 w 207"/>
                  <a:gd name="T23" fmla="*/ 10 h 332"/>
                  <a:gd name="T24" fmla="*/ 10 w 207"/>
                  <a:gd name="T25" fmla="*/ 19 h 332"/>
                  <a:gd name="T26" fmla="*/ 13 w 207"/>
                  <a:gd name="T27" fmla="*/ 30 h 332"/>
                  <a:gd name="T28" fmla="*/ 17 w 207"/>
                  <a:gd name="T29" fmla="*/ 38 h 332"/>
                  <a:gd name="T30" fmla="*/ 24 w 207"/>
                  <a:gd name="T31" fmla="*/ 46 h 332"/>
                  <a:gd name="T32" fmla="*/ 33 w 207"/>
                  <a:gd name="T33" fmla="*/ 57 h 332"/>
                  <a:gd name="T34" fmla="*/ 42 w 207"/>
                  <a:gd name="T35" fmla="*/ 68 h 332"/>
                  <a:gd name="T36" fmla="*/ 51 w 207"/>
                  <a:gd name="T37" fmla="*/ 79 h 332"/>
                  <a:gd name="T38" fmla="*/ 14 w 207"/>
                  <a:gd name="T39" fmla="*/ 83 h 3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7"/>
                  <a:gd name="T61" fmla="*/ 0 h 332"/>
                  <a:gd name="T62" fmla="*/ 207 w 207"/>
                  <a:gd name="T63" fmla="*/ 332 h 33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7" h="332">
                    <a:moveTo>
                      <a:pt x="56" y="332"/>
                    </a:moveTo>
                    <a:lnTo>
                      <a:pt x="37" y="287"/>
                    </a:lnTo>
                    <a:lnTo>
                      <a:pt x="20" y="239"/>
                    </a:lnTo>
                    <a:lnTo>
                      <a:pt x="7" y="190"/>
                    </a:lnTo>
                    <a:lnTo>
                      <a:pt x="0" y="145"/>
                    </a:lnTo>
                    <a:lnTo>
                      <a:pt x="4" y="110"/>
                    </a:lnTo>
                    <a:lnTo>
                      <a:pt x="20" y="55"/>
                    </a:lnTo>
                    <a:lnTo>
                      <a:pt x="31" y="23"/>
                    </a:lnTo>
                    <a:lnTo>
                      <a:pt x="38" y="6"/>
                    </a:lnTo>
                    <a:lnTo>
                      <a:pt x="41" y="0"/>
                    </a:lnTo>
                    <a:lnTo>
                      <a:pt x="38" y="11"/>
                    </a:lnTo>
                    <a:lnTo>
                      <a:pt x="37" y="38"/>
                    </a:lnTo>
                    <a:lnTo>
                      <a:pt x="41" y="76"/>
                    </a:lnTo>
                    <a:lnTo>
                      <a:pt x="52" y="121"/>
                    </a:lnTo>
                    <a:lnTo>
                      <a:pt x="70" y="149"/>
                    </a:lnTo>
                    <a:lnTo>
                      <a:pt x="96" y="187"/>
                    </a:lnTo>
                    <a:lnTo>
                      <a:pt x="132" y="228"/>
                    </a:lnTo>
                    <a:lnTo>
                      <a:pt x="170" y="272"/>
                    </a:lnTo>
                    <a:lnTo>
                      <a:pt x="207" y="314"/>
                    </a:lnTo>
                    <a:lnTo>
                      <a:pt x="56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7" name="Freeform 30"/>
              <p:cNvSpPr>
                <a:spLocks/>
              </p:cNvSpPr>
              <p:nvPr/>
            </p:nvSpPr>
            <p:spPr bwMode="auto">
              <a:xfrm>
                <a:off x="1808" y="2029"/>
                <a:ext cx="94" cy="171"/>
              </a:xfrm>
              <a:custGeom>
                <a:avLst/>
                <a:gdLst>
                  <a:gd name="T0" fmla="*/ 13 w 188"/>
                  <a:gd name="T1" fmla="*/ 86 h 341"/>
                  <a:gd name="T2" fmla="*/ 10 w 188"/>
                  <a:gd name="T3" fmla="*/ 74 h 341"/>
                  <a:gd name="T4" fmla="*/ 5 w 188"/>
                  <a:gd name="T5" fmla="*/ 61 h 341"/>
                  <a:gd name="T6" fmla="*/ 1 w 188"/>
                  <a:gd name="T7" fmla="*/ 48 h 341"/>
                  <a:gd name="T8" fmla="*/ 0 w 188"/>
                  <a:gd name="T9" fmla="*/ 37 h 341"/>
                  <a:gd name="T10" fmla="*/ 1 w 188"/>
                  <a:gd name="T11" fmla="*/ 28 h 341"/>
                  <a:gd name="T12" fmla="*/ 5 w 188"/>
                  <a:gd name="T13" fmla="*/ 14 h 341"/>
                  <a:gd name="T14" fmla="*/ 7 w 188"/>
                  <a:gd name="T15" fmla="*/ 6 h 341"/>
                  <a:gd name="T16" fmla="*/ 10 w 188"/>
                  <a:gd name="T17" fmla="*/ 2 h 341"/>
                  <a:gd name="T18" fmla="*/ 10 w 188"/>
                  <a:gd name="T19" fmla="*/ 0 h 341"/>
                  <a:gd name="T20" fmla="*/ 10 w 188"/>
                  <a:gd name="T21" fmla="*/ 3 h 341"/>
                  <a:gd name="T22" fmla="*/ 10 w 188"/>
                  <a:gd name="T23" fmla="*/ 10 h 341"/>
                  <a:gd name="T24" fmla="*/ 10 w 188"/>
                  <a:gd name="T25" fmla="*/ 19 h 341"/>
                  <a:gd name="T26" fmla="*/ 12 w 188"/>
                  <a:gd name="T27" fmla="*/ 31 h 341"/>
                  <a:gd name="T28" fmla="*/ 17 w 188"/>
                  <a:gd name="T29" fmla="*/ 38 h 341"/>
                  <a:gd name="T30" fmla="*/ 23 w 188"/>
                  <a:gd name="T31" fmla="*/ 48 h 341"/>
                  <a:gd name="T32" fmla="*/ 30 w 188"/>
                  <a:gd name="T33" fmla="*/ 59 h 341"/>
                  <a:gd name="T34" fmla="*/ 39 w 188"/>
                  <a:gd name="T35" fmla="*/ 70 h 341"/>
                  <a:gd name="T36" fmla="*/ 47 w 188"/>
                  <a:gd name="T37" fmla="*/ 81 h 341"/>
                  <a:gd name="T38" fmla="*/ 13 w 188"/>
                  <a:gd name="T39" fmla="*/ 86 h 3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8"/>
                  <a:gd name="T61" fmla="*/ 0 h 341"/>
                  <a:gd name="T62" fmla="*/ 188 w 188"/>
                  <a:gd name="T63" fmla="*/ 341 h 3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8" h="341">
                    <a:moveTo>
                      <a:pt x="54" y="341"/>
                    </a:moveTo>
                    <a:lnTo>
                      <a:pt x="37" y="294"/>
                    </a:lnTo>
                    <a:lnTo>
                      <a:pt x="20" y="244"/>
                    </a:lnTo>
                    <a:lnTo>
                      <a:pt x="7" y="192"/>
                    </a:lnTo>
                    <a:lnTo>
                      <a:pt x="0" y="147"/>
                    </a:lnTo>
                    <a:lnTo>
                      <a:pt x="4" y="109"/>
                    </a:lnTo>
                    <a:lnTo>
                      <a:pt x="20" y="55"/>
                    </a:lnTo>
                    <a:lnTo>
                      <a:pt x="30" y="23"/>
                    </a:lnTo>
                    <a:lnTo>
                      <a:pt x="37" y="6"/>
                    </a:lnTo>
                    <a:lnTo>
                      <a:pt x="38" y="0"/>
                    </a:lnTo>
                    <a:lnTo>
                      <a:pt x="37" y="10"/>
                    </a:lnTo>
                    <a:lnTo>
                      <a:pt x="37" y="38"/>
                    </a:lnTo>
                    <a:lnTo>
                      <a:pt x="38" y="76"/>
                    </a:lnTo>
                    <a:lnTo>
                      <a:pt x="51" y="121"/>
                    </a:lnTo>
                    <a:lnTo>
                      <a:pt x="66" y="151"/>
                    </a:lnTo>
                    <a:lnTo>
                      <a:pt x="90" y="189"/>
                    </a:lnTo>
                    <a:lnTo>
                      <a:pt x="123" y="234"/>
                    </a:lnTo>
                    <a:lnTo>
                      <a:pt x="156" y="279"/>
                    </a:lnTo>
                    <a:lnTo>
                      <a:pt x="188" y="321"/>
                    </a:lnTo>
                    <a:lnTo>
                      <a:pt x="54" y="3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8" name="Freeform 31"/>
              <p:cNvSpPr>
                <a:spLocks/>
              </p:cNvSpPr>
              <p:nvPr/>
            </p:nvSpPr>
            <p:spPr bwMode="auto">
              <a:xfrm>
                <a:off x="1856" y="2018"/>
                <a:ext cx="96" cy="175"/>
              </a:xfrm>
              <a:custGeom>
                <a:avLst/>
                <a:gdLst>
                  <a:gd name="T0" fmla="*/ 12 w 191"/>
                  <a:gd name="T1" fmla="*/ 88 h 350"/>
                  <a:gd name="T2" fmla="*/ 8 w 191"/>
                  <a:gd name="T3" fmla="*/ 76 h 350"/>
                  <a:gd name="T4" fmla="*/ 4 w 191"/>
                  <a:gd name="T5" fmla="*/ 61 h 350"/>
                  <a:gd name="T6" fmla="*/ 1 w 191"/>
                  <a:gd name="T7" fmla="*/ 48 h 350"/>
                  <a:gd name="T8" fmla="*/ 0 w 191"/>
                  <a:gd name="T9" fmla="*/ 37 h 350"/>
                  <a:gd name="T10" fmla="*/ 1 w 191"/>
                  <a:gd name="T11" fmla="*/ 26 h 350"/>
                  <a:gd name="T12" fmla="*/ 5 w 191"/>
                  <a:gd name="T13" fmla="*/ 13 h 350"/>
                  <a:gd name="T14" fmla="*/ 8 w 191"/>
                  <a:gd name="T15" fmla="*/ 5 h 350"/>
                  <a:gd name="T16" fmla="*/ 10 w 191"/>
                  <a:gd name="T17" fmla="*/ 1 h 350"/>
                  <a:gd name="T18" fmla="*/ 10 w 191"/>
                  <a:gd name="T19" fmla="*/ 0 h 350"/>
                  <a:gd name="T20" fmla="*/ 10 w 191"/>
                  <a:gd name="T21" fmla="*/ 3 h 350"/>
                  <a:gd name="T22" fmla="*/ 9 w 191"/>
                  <a:gd name="T23" fmla="*/ 9 h 350"/>
                  <a:gd name="T24" fmla="*/ 10 w 191"/>
                  <a:gd name="T25" fmla="*/ 19 h 350"/>
                  <a:gd name="T26" fmla="*/ 13 w 191"/>
                  <a:gd name="T27" fmla="*/ 29 h 350"/>
                  <a:gd name="T28" fmla="*/ 17 w 191"/>
                  <a:gd name="T29" fmla="*/ 38 h 350"/>
                  <a:gd name="T30" fmla="*/ 23 w 191"/>
                  <a:gd name="T31" fmla="*/ 47 h 350"/>
                  <a:gd name="T32" fmla="*/ 31 w 191"/>
                  <a:gd name="T33" fmla="*/ 59 h 350"/>
                  <a:gd name="T34" fmla="*/ 40 w 191"/>
                  <a:gd name="T35" fmla="*/ 72 h 350"/>
                  <a:gd name="T36" fmla="*/ 48 w 191"/>
                  <a:gd name="T37" fmla="*/ 83 h 350"/>
                  <a:gd name="T38" fmla="*/ 12 w 191"/>
                  <a:gd name="T39" fmla="*/ 88 h 3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1"/>
                  <a:gd name="T61" fmla="*/ 0 h 350"/>
                  <a:gd name="T62" fmla="*/ 191 w 191"/>
                  <a:gd name="T63" fmla="*/ 350 h 3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1" h="350">
                    <a:moveTo>
                      <a:pt x="46" y="350"/>
                    </a:moveTo>
                    <a:lnTo>
                      <a:pt x="31" y="301"/>
                    </a:lnTo>
                    <a:lnTo>
                      <a:pt x="15" y="247"/>
                    </a:lnTo>
                    <a:lnTo>
                      <a:pt x="4" y="194"/>
                    </a:lnTo>
                    <a:lnTo>
                      <a:pt x="0" y="145"/>
                    </a:lnTo>
                    <a:lnTo>
                      <a:pt x="3" y="107"/>
                    </a:lnTo>
                    <a:lnTo>
                      <a:pt x="18" y="55"/>
                    </a:lnTo>
                    <a:lnTo>
                      <a:pt x="31" y="22"/>
                    </a:lnTo>
                    <a:lnTo>
                      <a:pt x="38" y="5"/>
                    </a:lnTo>
                    <a:lnTo>
                      <a:pt x="39" y="0"/>
                    </a:lnTo>
                    <a:lnTo>
                      <a:pt x="38" y="10"/>
                    </a:lnTo>
                    <a:lnTo>
                      <a:pt x="35" y="36"/>
                    </a:lnTo>
                    <a:lnTo>
                      <a:pt x="39" y="74"/>
                    </a:lnTo>
                    <a:lnTo>
                      <a:pt x="52" y="119"/>
                    </a:lnTo>
                    <a:lnTo>
                      <a:pt x="67" y="149"/>
                    </a:lnTo>
                    <a:lnTo>
                      <a:pt x="92" y="190"/>
                    </a:lnTo>
                    <a:lnTo>
                      <a:pt x="124" y="236"/>
                    </a:lnTo>
                    <a:lnTo>
                      <a:pt x="159" y="287"/>
                    </a:lnTo>
                    <a:lnTo>
                      <a:pt x="191" y="332"/>
                    </a:lnTo>
                    <a:lnTo>
                      <a:pt x="46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9" name="Freeform 32"/>
              <p:cNvSpPr>
                <a:spLocks/>
              </p:cNvSpPr>
              <p:nvPr/>
            </p:nvSpPr>
            <p:spPr bwMode="auto">
              <a:xfrm>
                <a:off x="1903" y="2006"/>
                <a:ext cx="100" cy="175"/>
              </a:xfrm>
              <a:custGeom>
                <a:avLst/>
                <a:gdLst>
                  <a:gd name="T0" fmla="*/ 12 w 201"/>
                  <a:gd name="T1" fmla="*/ 88 h 350"/>
                  <a:gd name="T2" fmla="*/ 8 w 201"/>
                  <a:gd name="T3" fmla="*/ 76 h 350"/>
                  <a:gd name="T4" fmla="*/ 4 w 201"/>
                  <a:gd name="T5" fmla="*/ 61 h 350"/>
                  <a:gd name="T6" fmla="*/ 1 w 201"/>
                  <a:gd name="T7" fmla="*/ 48 h 350"/>
                  <a:gd name="T8" fmla="*/ 0 w 201"/>
                  <a:gd name="T9" fmla="*/ 37 h 350"/>
                  <a:gd name="T10" fmla="*/ 1 w 201"/>
                  <a:gd name="T11" fmla="*/ 26 h 350"/>
                  <a:gd name="T12" fmla="*/ 5 w 201"/>
                  <a:gd name="T13" fmla="*/ 13 h 350"/>
                  <a:gd name="T14" fmla="*/ 7 w 201"/>
                  <a:gd name="T15" fmla="*/ 5 h 350"/>
                  <a:gd name="T16" fmla="*/ 9 w 201"/>
                  <a:gd name="T17" fmla="*/ 1 h 350"/>
                  <a:gd name="T18" fmla="*/ 10 w 201"/>
                  <a:gd name="T19" fmla="*/ 0 h 350"/>
                  <a:gd name="T20" fmla="*/ 9 w 201"/>
                  <a:gd name="T21" fmla="*/ 3 h 350"/>
                  <a:gd name="T22" fmla="*/ 9 w 201"/>
                  <a:gd name="T23" fmla="*/ 9 h 350"/>
                  <a:gd name="T24" fmla="*/ 10 w 201"/>
                  <a:gd name="T25" fmla="*/ 19 h 350"/>
                  <a:gd name="T26" fmla="*/ 13 w 201"/>
                  <a:gd name="T27" fmla="*/ 29 h 350"/>
                  <a:gd name="T28" fmla="*/ 17 w 201"/>
                  <a:gd name="T29" fmla="*/ 38 h 350"/>
                  <a:gd name="T30" fmla="*/ 23 w 201"/>
                  <a:gd name="T31" fmla="*/ 47 h 350"/>
                  <a:gd name="T32" fmla="*/ 32 w 201"/>
                  <a:gd name="T33" fmla="*/ 59 h 350"/>
                  <a:gd name="T34" fmla="*/ 41 w 201"/>
                  <a:gd name="T35" fmla="*/ 72 h 350"/>
                  <a:gd name="T36" fmla="*/ 50 w 201"/>
                  <a:gd name="T37" fmla="*/ 83 h 350"/>
                  <a:gd name="T38" fmla="*/ 12 w 201"/>
                  <a:gd name="T39" fmla="*/ 88 h 3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1"/>
                  <a:gd name="T61" fmla="*/ 0 h 350"/>
                  <a:gd name="T62" fmla="*/ 201 w 201"/>
                  <a:gd name="T63" fmla="*/ 350 h 3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1" h="350">
                    <a:moveTo>
                      <a:pt x="51" y="350"/>
                    </a:moveTo>
                    <a:lnTo>
                      <a:pt x="34" y="301"/>
                    </a:lnTo>
                    <a:lnTo>
                      <a:pt x="18" y="246"/>
                    </a:lnTo>
                    <a:lnTo>
                      <a:pt x="6" y="193"/>
                    </a:lnTo>
                    <a:lnTo>
                      <a:pt x="0" y="145"/>
                    </a:lnTo>
                    <a:lnTo>
                      <a:pt x="4" y="107"/>
                    </a:lnTo>
                    <a:lnTo>
                      <a:pt x="20" y="55"/>
                    </a:lnTo>
                    <a:lnTo>
                      <a:pt x="31" y="22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38" y="10"/>
                    </a:lnTo>
                    <a:lnTo>
                      <a:pt x="37" y="36"/>
                    </a:lnTo>
                    <a:lnTo>
                      <a:pt x="41" y="74"/>
                    </a:lnTo>
                    <a:lnTo>
                      <a:pt x="52" y="119"/>
                    </a:lnTo>
                    <a:lnTo>
                      <a:pt x="69" y="149"/>
                    </a:lnTo>
                    <a:lnTo>
                      <a:pt x="94" y="190"/>
                    </a:lnTo>
                    <a:lnTo>
                      <a:pt x="128" y="236"/>
                    </a:lnTo>
                    <a:lnTo>
                      <a:pt x="166" y="287"/>
                    </a:lnTo>
                    <a:lnTo>
                      <a:pt x="201" y="332"/>
                    </a:lnTo>
                    <a:lnTo>
                      <a:pt x="51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0" name="Freeform 33"/>
              <p:cNvSpPr>
                <a:spLocks/>
              </p:cNvSpPr>
              <p:nvPr/>
            </p:nvSpPr>
            <p:spPr bwMode="auto">
              <a:xfrm>
                <a:off x="1951" y="1994"/>
                <a:ext cx="102" cy="180"/>
              </a:xfrm>
              <a:custGeom>
                <a:avLst/>
                <a:gdLst>
                  <a:gd name="T0" fmla="*/ 15 w 205"/>
                  <a:gd name="T1" fmla="*/ 90 h 359"/>
                  <a:gd name="T2" fmla="*/ 10 w 205"/>
                  <a:gd name="T3" fmla="*/ 77 h 359"/>
                  <a:gd name="T4" fmla="*/ 6 w 205"/>
                  <a:gd name="T5" fmla="*/ 63 h 359"/>
                  <a:gd name="T6" fmla="*/ 2 w 205"/>
                  <a:gd name="T7" fmla="*/ 49 h 359"/>
                  <a:gd name="T8" fmla="*/ 0 w 205"/>
                  <a:gd name="T9" fmla="*/ 37 h 359"/>
                  <a:gd name="T10" fmla="*/ 0 w 205"/>
                  <a:gd name="T11" fmla="*/ 27 h 359"/>
                  <a:gd name="T12" fmla="*/ 4 w 205"/>
                  <a:gd name="T13" fmla="*/ 14 h 359"/>
                  <a:gd name="T14" fmla="*/ 7 w 205"/>
                  <a:gd name="T15" fmla="*/ 6 h 359"/>
                  <a:gd name="T16" fmla="*/ 9 w 205"/>
                  <a:gd name="T17" fmla="*/ 1 h 359"/>
                  <a:gd name="T18" fmla="*/ 9 w 205"/>
                  <a:gd name="T19" fmla="*/ 0 h 359"/>
                  <a:gd name="T20" fmla="*/ 9 w 205"/>
                  <a:gd name="T21" fmla="*/ 3 h 359"/>
                  <a:gd name="T22" fmla="*/ 9 w 205"/>
                  <a:gd name="T23" fmla="*/ 9 h 359"/>
                  <a:gd name="T24" fmla="*/ 9 w 205"/>
                  <a:gd name="T25" fmla="*/ 19 h 359"/>
                  <a:gd name="T26" fmla="*/ 13 w 205"/>
                  <a:gd name="T27" fmla="*/ 30 h 359"/>
                  <a:gd name="T28" fmla="*/ 16 w 205"/>
                  <a:gd name="T29" fmla="*/ 38 h 359"/>
                  <a:gd name="T30" fmla="*/ 23 w 205"/>
                  <a:gd name="T31" fmla="*/ 48 h 359"/>
                  <a:gd name="T32" fmla="*/ 32 w 205"/>
                  <a:gd name="T33" fmla="*/ 61 h 359"/>
                  <a:gd name="T34" fmla="*/ 42 w 205"/>
                  <a:gd name="T35" fmla="*/ 74 h 359"/>
                  <a:gd name="T36" fmla="*/ 51 w 205"/>
                  <a:gd name="T37" fmla="*/ 86 h 359"/>
                  <a:gd name="T38" fmla="*/ 15 w 205"/>
                  <a:gd name="T39" fmla="*/ 90 h 3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5"/>
                  <a:gd name="T61" fmla="*/ 0 h 359"/>
                  <a:gd name="T62" fmla="*/ 205 w 205"/>
                  <a:gd name="T63" fmla="*/ 359 h 3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5" h="359">
                    <a:moveTo>
                      <a:pt x="63" y="359"/>
                    </a:moveTo>
                    <a:lnTo>
                      <a:pt x="42" y="307"/>
                    </a:lnTo>
                    <a:lnTo>
                      <a:pt x="24" y="250"/>
                    </a:lnTo>
                    <a:lnTo>
                      <a:pt x="8" y="194"/>
                    </a:lnTo>
                    <a:lnTo>
                      <a:pt x="0" y="145"/>
                    </a:lnTo>
                    <a:lnTo>
                      <a:pt x="3" y="107"/>
                    </a:lnTo>
                    <a:lnTo>
                      <a:pt x="18" y="55"/>
                    </a:lnTo>
                    <a:lnTo>
                      <a:pt x="31" y="22"/>
                    </a:lnTo>
                    <a:lnTo>
                      <a:pt x="38" y="4"/>
                    </a:lnTo>
                    <a:lnTo>
                      <a:pt x="39" y="0"/>
                    </a:lnTo>
                    <a:lnTo>
                      <a:pt x="38" y="10"/>
                    </a:lnTo>
                    <a:lnTo>
                      <a:pt x="36" y="35"/>
                    </a:lnTo>
                    <a:lnTo>
                      <a:pt x="39" y="73"/>
                    </a:lnTo>
                    <a:lnTo>
                      <a:pt x="52" y="118"/>
                    </a:lnTo>
                    <a:lnTo>
                      <a:pt x="67" y="149"/>
                    </a:lnTo>
                    <a:lnTo>
                      <a:pt x="94" y="191"/>
                    </a:lnTo>
                    <a:lnTo>
                      <a:pt x="131" y="242"/>
                    </a:lnTo>
                    <a:lnTo>
                      <a:pt x="169" y="295"/>
                    </a:lnTo>
                    <a:lnTo>
                      <a:pt x="205" y="343"/>
                    </a:lnTo>
                    <a:lnTo>
                      <a:pt x="63" y="3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1" name="Freeform 34"/>
              <p:cNvSpPr>
                <a:spLocks/>
              </p:cNvSpPr>
              <p:nvPr/>
            </p:nvSpPr>
            <p:spPr bwMode="auto">
              <a:xfrm>
                <a:off x="2000" y="1982"/>
                <a:ext cx="102" cy="184"/>
              </a:xfrm>
              <a:custGeom>
                <a:avLst/>
                <a:gdLst>
                  <a:gd name="T0" fmla="*/ 19 w 204"/>
                  <a:gd name="T1" fmla="*/ 92 h 367"/>
                  <a:gd name="T2" fmla="*/ 13 w 204"/>
                  <a:gd name="T3" fmla="*/ 78 h 367"/>
                  <a:gd name="T4" fmla="*/ 7 w 204"/>
                  <a:gd name="T5" fmla="*/ 64 h 367"/>
                  <a:gd name="T6" fmla="*/ 3 w 204"/>
                  <a:gd name="T7" fmla="*/ 50 h 367"/>
                  <a:gd name="T8" fmla="*/ 0 w 204"/>
                  <a:gd name="T9" fmla="*/ 37 h 367"/>
                  <a:gd name="T10" fmla="*/ 1 w 204"/>
                  <a:gd name="T11" fmla="*/ 27 h 367"/>
                  <a:gd name="T12" fmla="*/ 5 w 204"/>
                  <a:gd name="T13" fmla="*/ 14 h 367"/>
                  <a:gd name="T14" fmla="*/ 7 w 204"/>
                  <a:gd name="T15" fmla="*/ 6 h 367"/>
                  <a:gd name="T16" fmla="*/ 10 w 204"/>
                  <a:gd name="T17" fmla="*/ 1 h 367"/>
                  <a:gd name="T18" fmla="*/ 10 w 204"/>
                  <a:gd name="T19" fmla="*/ 0 h 367"/>
                  <a:gd name="T20" fmla="*/ 10 w 204"/>
                  <a:gd name="T21" fmla="*/ 3 h 367"/>
                  <a:gd name="T22" fmla="*/ 9 w 204"/>
                  <a:gd name="T23" fmla="*/ 10 h 367"/>
                  <a:gd name="T24" fmla="*/ 10 w 204"/>
                  <a:gd name="T25" fmla="*/ 19 h 367"/>
                  <a:gd name="T26" fmla="*/ 13 w 204"/>
                  <a:gd name="T27" fmla="*/ 30 h 367"/>
                  <a:gd name="T28" fmla="*/ 17 w 204"/>
                  <a:gd name="T29" fmla="*/ 38 h 367"/>
                  <a:gd name="T30" fmla="*/ 24 w 204"/>
                  <a:gd name="T31" fmla="*/ 49 h 367"/>
                  <a:gd name="T32" fmla="*/ 33 w 204"/>
                  <a:gd name="T33" fmla="*/ 62 h 367"/>
                  <a:gd name="T34" fmla="*/ 42 w 204"/>
                  <a:gd name="T35" fmla="*/ 75 h 367"/>
                  <a:gd name="T36" fmla="*/ 51 w 204"/>
                  <a:gd name="T37" fmla="*/ 88 h 367"/>
                  <a:gd name="T38" fmla="*/ 19 w 204"/>
                  <a:gd name="T39" fmla="*/ 92 h 3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4"/>
                  <a:gd name="T61" fmla="*/ 0 h 367"/>
                  <a:gd name="T62" fmla="*/ 204 w 204"/>
                  <a:gd name="T63" fmla="*/ 367 h 3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4" h="367">
                    <a:moveTo>
                      <a:pt x="76" y="367"/>
                    </a:moveTo>
                    <a:lnTo>
                      <a:pt x="52" y="312"/>
                    </a:lnTo>
                    <a:lnTo>
                      <a:pt x="30" y="253"/>
                    </a:lnTo>
                    <a:lnTo>
                      <a:pt x="10" y="197"/>
                    </a:lnTo>
                    <a:lnTo>
                      <a:pt x="0" y="146"/>
                    </a:lnTo>
                    <a:lnTo>
                      <a:pt x="2" y="107"/>
                    </a:lnTo>
                    <a:lnTo>
                      <a:pt x="17" y="55"/>
                    </a:lnTo>
                    <a:lnTo>
                      <a:pt x="30" y="21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37" y="10"/>
                    </a:lnTo>
                    <a:lnTo>
                      <a:pt x="34" y="38"/>
                    </a:lnTo>
                    <a:lnTo>
                      <a:pt x="38" y="76"/>
                    </a:lnTo>
                    <a:lnTo>
                      <a:pt x="50" y="118"/>
                    </a:lnTo>
                    <a:lnTo>
                      <a:pt x="67" y="149"/>
                    </a:lnTo>
                    <a:lnTo>
                      <a:pt x="93" y="194"/>
                    </a:lnTo>
                    <a:lnTo>
                      <a:pt x="130" y="246"/>
                    </a:lnTo>
                    <a:lnTo>
                      <a:pt x="168" y="300"/>
                    </a:lnTo>
                    <a:lnTo>
                      <a:pt x="204" y="352"/>
                    </a:lnTo>
                    <a:lnTo>
                      <a:pt x="76" y="3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Freeform 35"/>
              <p:cNvSpPr>
                <a:spLocks/>
              </p:cNvSpPr>
              <p:nvPr/>
            </p:nvSpPr>
            <p:spPr bwMode="auto">
              <a:xfrm>
                <a:off x="2047" y="1970"/>
                <a:ext cx="105" cy="188"/>
              </a:xfrm>
              <a:custGeom>
                <a:avLst/>
                <a:gdLst>
                  <a:gd name="T0" fmla="*/ 11 w 211"/>
                  <a:gd name="T1" fmla="*/ 94 h 377"/>
                  <a:gd name="T2" fmla="*/ 7 w 211"/>
                  <a:gd name="T3" fmla="*/ 79 h 377"/>
                  <a:gd name="T4" fmla="*/ 4 w 211"/>
                  <a:gd name="T5" fmla="*/ 65 h 377"/>
                  <a:gd name="T6" fmla="*/ 1 w 211"/>
                  <a:gd name="T7" fmla="*/ 49 h 377"/>
                  <a:gd name="T8" fmla="*/ 0 w 211"/>
                  <a:gd name="T9" fmla="*/ 36 h 377"/>
                  <a:gd name="T10" fmla="*/ 1 w 211"/>
                  <a:gd name="T11" fmla="*/ 26 h 377"/>
                  <a:gd name="T12" fmla="*/ 5 w 211"/>
                  <a:gd name="T13" fmla="*/ 14 h 377"/>
                  <a:gd name="T14" fmla="*/ 7 w 211"/>
                  <a:gd name="T15" fmla="*/ 5 h 377"/>
                  <a:gd name="T16" fmla="*/ 9 w 211"/>
                  <a:gd name="T17" fmla="*/ 1 h 377"/>
                  <a:gd name="T18" fmla="*/ 10 w 211"/>
                  <a:gd name="T19" fmla="*/ 0 h 377"/>
                  <a:gd name="T20" fmla="*/ 9 w 211"/>
                  <a:gd name="T21" fmla="*/ 2 h 377"/>
                  <a:gd name="T22" fmla="*/ 9 w 211"/>
                  <a:gd name="T23" fmla="*/ 9 h 377"/>
                  <a:gd name="T24" fmla="*/ 10 w 211"/>
                  <a:gd name="T25" fmla="*/ 19 h 377"/>
                  <a:gd name="T26" fmla="*/ 13 w 211"/>
                  <a:gd name="T27" fmla="*/ 29 h 377"/>
                  <a:gd name="T28" fmla="*/ 17 w 211"/>
                  <a:gd name="T29" fmla="*/ 37 h 377"/>
                  <a:gd name="T30" fmla="*/ 24 w 211"/>
                  <a:gd name="T31" fmla="*/ 48 h 377"/>
                  <a:gd name="T32" fmla="*/ 33 w 211"/>
                  <a:gd name="T33" fmla="*/ 62 h 377"/>
                  <a:gd name="T34" fmla="*/ 43 w 211"/>
                  <a:gd name="T35" fmla="*/ 76 h 377"/>
                  <a:gd name="T36" fmla="*/ 52 w 211"/>
                  <a:gd name="T37" fmla="*/ 89 h 377"/>
                  <a:gd name="T38" fmla="*/ 11 w 211"/>
                  <a:gd name="T39" fmla="*/ 94 h 3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1"/>
                  <a:gd name="T61" fmla="*/ 0 h 377"/>
                  <a:gd name="T62" fmla="*/ 211 w 211"/>
                  <a:gd name="T63" fmla="*/ 377 h 37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1" h="377">
                    <a:moveTo>
                      <a:pt x="44" y="377"/>
                    </a:moveTo>
                    <a:lnTo>
                      <a:pt x="30" y="319"/>
                    </a:lnTo>
                    <a:lnTo>
                      <a:pt x="16" y="260"/>
                    </a:lnTo>
                    <a:lnTo>
                      <a:pt x="6" y="198"/>
                    </a:lnTo>
                    <a:lnTo>
                      <a:pt x="0" y="147"/>
                    </a:lnTo>
                    <a:lnTo>
                      <a:pt x="4" y="107"/>
                    </a:lnTo>
                    <a:lnTo>
                      <a:pt x="20" y="56"/>
                    </a:lnTo>
                    <a:lnTo>
                      <a:pt x="31" y="22"/>
                    </a:lnTo>
                    <a:lnTo>
                      <a:pt x="38" y="5"/>
                    </a:lnTo>
                    <a:lnTo>
                      <a:pt x="40" y="0"/>
                    </a:lnTo>
                    <a:lnTo>
                      <a:pt x="38" y="11"/>
                    </a:lnTo>
                    <a:lnTo>
                      <a:pt x="37" y="38"/>
                    </a:lnTo>
                    <a:lnTo>
                      <a:pt x="40" y="76"/>
                    </a:lnTo>
                    <a:lnTo>
                      <a:pt x="52" y="119"/>
                    </a:lnTo>
                    <a:lnTo>
                      <a:pt x="70" y="150"/>
                    </a:lnTo>
                    <a:lnTo>
                      <a:pt x="97" y="195"/>
                    </a:lnTo>
                    <a:lnTo>
                      <a:pt x="134" y="249"/>
                    </a:lnTo>
                    <a:lnTo>
                      <a:pt x="173" y="304"/>
                    </a:lnTo>
                    <a:lnTo>
                      <a:pt x="211" y="357"/>
                    </a:lnTo>
                    <a:lnTo>
                      <a:pt x="44" y="3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Freeform 36"/>
              <p:cNvSpPr>
                <a:spLocks/>
              </p:cNvSpPr>
              <p:nvPr/>
            </p:nvSpPr>
            <p:spPr bwMode="auto">
              <a:xfrm>
                <a:off x="2096" y="1958"/>
                <a:ext cx="104" cy="192"/>
              </a:xfrm>
              <a:custGeom>
                <a:avLst/>
                <a:gdLst>
                  <a:gd name="T0" fmla="*/ 19 w 208"/>
                  <a:gd name="T1" fmla="*/ 96 h 385"/>
                  <a:gd name="T2" fmla="*/ 13 w 208"/>
                  <a:gd name="T3" fmla="*/ 81 h 385"/>
                  <a:gd name="T4" fmla="*/ 7 w 208"/>
                  <a:gd name="T5" fmla="*/ 65 h 385"/>
                  <a:gd name="T6" fmla="*/ 3 w 208"/>
                  <a:gd name="T7" fmla="*/ 50 h 385"/>
                  <a:gd name="T8" fmla="*/ 0 w 208"/>
                  <a:gd name="T9" fmla="*/ 37 h 385"/>
                  <a:gd name="T10" fmla="*/ 1 w 208"/>
                  <a:gd name="T11" fmla="*/ 27 h 385"/>
                  <a:gd name="T12" fmla="*/ 5 w 208"/>
                  <a:gd name="T13" fmla="*/ 13 h 385"/>
                  <a:gd name="T14" fmla="*/ 7 w 208"/>
                  <a:gd name="T15" fmla="*/ 5 h 385"/>
                  <a:gd name="T16" fmla="*/ 9 w 208"/>
                  <a:gd name="T17" fmla="*/ 1 h 385"/>
                  <a:gd name="T18" fmla="*/ 10 w 208"/>
                  <a:gd name="T19" fmla="*/ 0 h 385"/>
                  <a:gd name="T20" fmla="*/ 9 w 208"/>
                  <a:gd name="T21" fmla="*/ 2 h 385"/>
                  <a:gd name="T22" fmla="*/ 9 w 208"/>
                  <a:gd name="T23" fmla="*/ 9 h 385"/>
                  <a:gd name="T24" fmla="*/ 10 w 208"/>
                  <a:gd name="T25" fmla="*/ 19 h 385"/>
                  <a:gd name="T26" fmla="*/ 13 w 208"/>
                  <a:gd name="T27" fmla="*/ 30 h 385"/>
                  <a:gd name="T28" fmla="*/ 17 w 208"/>
                  <a:gd name="T29" fmla="*/ 38 h 385"/>
                  <a:gd name="T30" fmla="*/ 24 w 208"/>
                  <a:gd name="T31" fmla="*/ 49 h 385"/>
                  <a:gd name="T32" fmla="*/ 33 w 208"/>
                  <a:gd name="T33" fmla="*/ 63 h 385"/>
                  <a:gd name="T34" fmla="*/ 43 w 208"/>
                  <a:gd name="T35" fmla="*/ 77 h 385"/>
                  <a:gd name="T36" fmla="*/ 52 w 208"/>
                  <a:gd name="T37" fmla="*/ 91 h 385"/>
                  <a:gd name="T38" fmla="*/ 19 w 208"/>
                  <a:gd name="T39" fmla="*/ 96 h 38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8"/>
                  <a:gd name="T61" fmla="*/ 0 h 385"/>
                  <a:gd name="T62" fmla="*/ 208 w 208"/>
                  <a:gd name="T63" fmla="*/ 385 h 38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8" h="385">
                    <a:moveTo>
                      <a:pt x="76" y="385"/>
                    </a:moveTo>
                    <a:lnTo>
                      <a:pt x="52" y="325"/>
                    </a:lnTo>
                    <a:lnTo>
                      <a:pt x="29" y="263"/>
                    </a:lnTo>
                    <a:lnTo>
                      <a:pt x="11" y="202"/>
                    </a:lnTo>
                    <a:lnTo>
                      <a:pt x="0" y="149"/>
                    </a:lnTo>
                    <a:lnTo>
                      <a:pt x="1" y="108"/>
                    </a:lnTo>
                    <a:lnTo>
                      <a:pt x="19" y="55"/>
                    </a:lnTo>
                    <a:lnTo>
                      <a:pt x="29" y="22"/>
                    </a:lnTo>
                    <a:lnTo>
                      <a:pt x="36" y="5"/>
                    </a:lnTo>
                    <a:lnTo>
                      <a:pt x="38" y="0"/>
                    </a:lnTo>
                    <a:lnTo>
                      <a:pt x="36" y="11"/>
                    </a:lnTo>
                    <a:lnTo>
                      <a:pt x="35" y="38"/>
                    </a:lnTo>
                    <a:lnTo>
                      <a:pt x="38" y="76"/>
                    </a:lnTo>
                    <a:lnTo>
                      <a:pt x="50" y="121"/>
                    </a:lnTo>
                    <a:lnTo>
                      <a:pt x="67" y="152"/>
                    </a:lnTo>
                    <a:lnTo>
                      <a:pt x="95" y="198"/>
                    </a:lnTo>
                    <a:lnTo>
                      <a:pt x="131" y="252"/>
                    </a:lnTo>
                    <a:lnTo>
                      <a:pt x="170" y="311"/>
                    </a:lnTo>
                    <a:lnTo>
                      <a:pt x="208" y="367"/>
                    </a:lnTo>
                    <a:lnTo>
                      <a:pt x="76" y="3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Freeform 37"/>
              <p:cNvSpPr>
                <a:spLocks/>
              </p:cNvSpPr>
              <p:nvPr/>
            </p:nvSpPr>
            <p:spPr bwMode="auto">
              <a:xfrm>
                <a:off x="2143" y="1945"/>
                <a:ext cx="107" cy="196"/>
              </a:xfrm>
              <a:custGeom>
                <a:avLst/>
                <a:gdLst>
                  <a:gd name="T0" fmla="*/ 15 w 213"/>
                  <a:gd name="T1" fmla="*/ 98 h 392"/>
                  <a:gd name="T2" fmla="*/ 10 w 213"/>
                  <a:gd name="T3" fmla="*/ 83 h 392"/>
                  <a:gd name="T4" fmla="*/ 5 w 213"/>
                  <a:gd name="T5" fmla="*/ 67 h 392"/>
                  <a:gd name="T6" fmla="*/ 2 w 213"/>
                  <a:gd name="T7" fmla="*/ 51 h 392"/>
                  <a:gd name="T8" fmla="*/ 0 w 213"/>
                  <a:gd name="T9" fmla="*/ 38 h 392"/>
                  <a:gd name="T10" fmla="*/ 1 w 213"/>
                  <a:gd name="T11" fmla="*/ 27 h 392"/>
                  <a:gd name="T12" fmla="*/ 5 w 213"/>
                  <a:gd name="T13" fmla="*/ 13 h 392"/>
                  <a:gd name="T14" fmla="*/ 8 w 213"/>
                  <a:gd name="T15" fmla="*/ 6 h 392"/>
                  <a:gd name="T16" fmla="*/ 9 w 213"/>
                  <a:gd name="T17" fmla="*/ 2 h 392"/>
                  <a:gd name="T18" fmla="*/ 10 w 213"/>
                  <a:gd name="T19" fmla="*/ 0 h 392"/>
                  <a:gd name="T20" fmla="*/ 9 w 213"/>
                  <a:gd name="T21" fmla="*/ 3 h 392"/>
                  <a:gd name="T22" fmla="*/ 9 w 213"/>
                  <a:gd name="T23" fmla="*/ 10 h 392"/>
                  <a:gd name="T24" fmla="*/ 10 w 213"/>
                  <a:gd name="T25" fmla="*/ 19 h 392"/>
                  <a:gd name="T26" fmla="*/ 13 w 213"/>
                  <a:gd name="T27" fmla="*/ 30 h 392"/>
                  <a:gd name="T28" fmla="*/ 17 w 213"/>
                  <a:gd name="T29" fmla="*/ 38 h 392"/>
                  <a:gd name="T30" fmla="*/ 24 w 213"/>
                  <a:gd name="T31" fmla="*/ 50 h 392"/>
                  <a:gd name="T32" fmla="*/ 34 w 213"/>
                  <a:gd name="T33" fmla="*/ 65 h 392"/>
                  <a:gd name="T34" fmla="*/ 43 w 213"/>
                  <a:gd name="T35" fmla="*/ 79 h 392"/>
                  <a:gd name="T36" fmla="*/ 54 w 213"/>
                  <a:gd name="T37" fmla="*/ 94 h 392"/>
                  <a:gd name="T38" fmla="*/ 15 w 213"/>
                  <a:gd name="T39" fmla="*/ 98 h 3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3"/>
                  <a:gd name="T61" fmla="*/ 0 h 392"/>
                  <a:gd name="T62" fmla="*/ 213 w 213"/>
                  <a:gd name="T63" fmla="*/ 392 h 39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3" h="392">
                    <a:moveTo>
                      <a:pt x="58" y="392"/>
                    </a:moveTo>
                    <a:lnTo>
                      <a:pt x="40" y="332"/>
                    </a:lnTo>
                    <a:lnTo>
                      <a:pt x="20" y="266"/>
                    </a:lnTo>
                    <a:lnTo>
                      <a:pt x="7" y="204"/>
                    </a:lnTo>
                    <a:lnTo>
                      <a:pt x="0" y="149"/>
                    </a:lnTo>
                    <a:lnTo>
                      <a:pt x="3" y="108"/>
                    </a:lnTo>
                    <a:lnTo>
                      <a:pt x="20" y="55"/>
                    </a:lnTo>
                    <a:lnTo>
                      <a:pt x="30" y="22"/>
                    </a:lnTo>
                    <a:lnTo>
                      <a:pt x="36" y="5"/>
                    </a:lnTo>
                    <a:lnTo>
                      <a:pt x="38" y="0"/>
                    </a:lnTo>
                    <a:lnTo>
                      <a:pt x="36" y="10"/>
                    </a:lnTo>
                    <a:lnTo>
                      <a:pt x="34" y="38"/>
                    </a:lnTo>
                    <a:lnTo>
                      <a:pt x="38" y="76"/>
                    </a:lnTo>
                    <a:lnTo>
                      <a:pt x="50" y="121"/>
                    </a:lnTo>
                    <a:lnTo>
                      <a:pt x="68" y="152"/>
                    </a:lnTo>
                    <a:lnTo>
                      <a:pt x="96" y="200"/>
                    </a:lnTo>
                    <a:lnTo>
                      <a:pt x="133" y="257"/>
                    </a:lnTo>
                    <a:lnTo>
                      <a:pt x="172" y="316"/>
                    </a:lnTo>
                    <a:lnTo>
                      <a:pt x="213" y="373"/>
                    </a:lnTo>
                    <a:lnTo>
                      <a:pt x="58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Freeform 38"/>
              <p:cNvSpPr>
                <a:spLocks/>
              </p:cNvSpPr>
              <p:nvPr/>
            </p:nvSpPr>
            <p:spPr bwMode="auto">
              <a:xfrm>
                <a:off x="1348" y="1396"/>
                <a:ext cx="814" cy="574"/>
              </a:xfrm>
              <a:custGeom>
                <a:avLst/>
                <a:gdLst>
                  <a:gd name="T0" fmla="*/ 407 w 1629"/>
                  <a:gd name="T1" fmla="*/ 0 h 1147"/>
                  <a:gd name="T2" fmla="*/ 0 w 1629"/>
                  <a:gd name="T3" fmla="*/ 287 h 1147"/>
                  <a:gd name="T4" fmla="*/ 401 w 1629"/>
                  <a:gd name="T5" fmla="*/ 37 h 1147"/>
                  <a:gd name="T6" fmla="*/ 407 w 1629"/>
                  <a:gd name="T7" fmla="*/ 0 h 11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9"/>
                  <a:gd name="T13" fmla="*/ 0 h 1147"/>
                  <a:gd name="T14" fmla="*/ 1629 w 1629"/>
                  <a:gd name="T15" fmla="*/ 1147 h 11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9" h="1147">
                    <a:moveTo>
                      <a:pt x="1629" y="0"/>
                    </a:moveTo>
                    <a:lnTo>
                      <a:pt x="0" y="1147"/>
                    </a:lnTo>
                    <a:lnTo>
                      <a:pt x="1604" y="145"/>
                    </a:lnTo>
                    <a:lnTo>
                      <a:pt x="16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Freeform 39"/>
              <p:cNvSpPr>
                <a:spLocks/>
              </p:cNvSpPr>
              <p:nvPr/>
            </p:nvSpPr>
            <p:spPr bwMode="auto">
              <a:xfrm>
                <a:off x="2204" y="1904"/>
                <a:ext cx="123" cy="228"/>
              </a:xfrm>
              <a:custGeom>
                <a:avLst/>
                <a:gdLst>
                  <a:gd name="T0" fmla="*/ 20 w 246"/>
                  <a:gd name="T1" fmla="*/ 114 h 455"/>
                  <a:gd name="T2" fmla="*/ 18 w 246"/>
                  <a:gd name="T3" fmla="*/ 103 h 455"/>
                  <a:gd name="T4" fmla="*/ 14 w 246"/>
                  <a:gd name="T5" fmla="*/ 89 h 455"/>
                  <a:gd name="T6" fmla="*/ 10 w 246"/>
                  <a:gd name="T7" fmla="*/ 75 h 455"/>
                  <a:gd name="T8" fmla="*/ 6 w 246"/>
                  <a:gd name="T9" fmla="*/ 61 h 455"/>
                  <a:gd name="T10" fmla="*/ 3 w 246"/>
                  <a:gd name="T11" fmla="*/ 48 h 455"/>
                  <a:gd name="T12" fmla="*/ 1 w 246"/>
                  <a:gd name="T13" fmla="*/ 38 h 455"/>
                  <a:gd name="T14" fmla="*/ 0 w 246"/>
                  <a:gd name="T15" fmla="*/ 24 h 455"/>
                  <a:gd name="T16" fmla="*/ 1 w 246"/>
                  <a:gd name="T17" fmla="*/ 12 h 455"/>
                  <a:gd name="T18" fmla="*/ 2 w 246"/>
                  <a:gd name="T19" fmla="*/ 4 h 455"/>
                  <a:gd name="T20" fmla="*/ 2 w 246"/>
                  <a:gd name="T21" fmla="*/ 0 h 455"/>
                  <a:gd name="T22" fmla="*/ 3 w 246"/>
                  <a:gd name="T23" fmla="*/ 3 h 455"/>
                  <a:gd name="T24" fmla="*/ 5 w 246"/>
                  <a:gd name="T25" fmla="*/ 10 h 455"/>
                  <a:gd name="T26" fmla="*/ 9 w 246"/>
                  <a:gd name="T27" fmla="*/ 21 h 455"/>
                  <a:gd name="T28" fmla="*/ 13 w 246"/>
                  <a:gd name="T29" fmla="*/ 32 h 455"/>
                  <a:gd name="T30" fmla="*/ 18 w 246"/>
                  <a:gd name="T31" fmla="*/ 40 h 455"/>
                  <a:gd name="T32" fmla="*/ 25 w 246"/>
                  <a:gd name="T33" fmla="*/ 52 h 455"/>
                  <a:gd name="T34" fmla="*/ 34 w 246"/>
                  <a:gd name="T35" fmla="*/ 66 h 455"/>
                  <a:gd name="T36" fmla="*/ 44 w 246"/>
                  <a:gd name="T37" fmla="*/ 81 h 455"/>
                  <a:gd name="T38" fmla="*/ 54 w 246"/>
                  <a:gd name="T39" fmla="*/ 95 h 455"/>
                  <a:gd name="T40" fmla="*/ 62 w 246"/>
                  <a:gd name="T41" fmla="*/ 107 h 455"/>
                  <a:gd name="T42" fmla="*/ 20 w 246"/>
                  <a:gd name="T43" fmla="*/ 114 h 4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6"/>
                  <a:gd name="T67" fmla="*/ 0 h 455"/>
                  <a:gd name="T68" fmla="*/ 246 w 246"/>
                  <a:gd name="T69" fmla="*/ 455 h 4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6" h="455">
                    <a:moveTo>
                      <a:pt x="80" y="455"/>
                    </a:moveTo>
                    <a:lnTo>
                      <a:pt x="69" y="410"/>
                    </a:lnTo>
                    <a:lnTo>
                      <a:pt x="53" y="356"/>
                    </a:lnTo>
                    <a:lnTo>
                      <a:pt x="38" y="297"/>
                    </a:lnTo>
                    <a:lnTo>
                      <a:pt x="24" y="241"/>
                    </a:lnTo>
                    <a:lnTo>
                      <a:pt x="11" y="189"/>
                    </a:lnTo>
                    <a:lnTo>
                      <a:pt x="3" y="149"/>
                    </a:lnTo>
                    <a:lnTo>
                      <a:pt x="0" y="93"/>
                    </a:lnTo>
                    <a:lnTo>
                      <a:pt x="1" y="45"/>
                    </a:lnTo>
                    <a:lnTo>
                      <a:pt x="6" y="13"/>
                    </a:lnTo>
                    <a:lnTo>
                      <a:pt x="8" y="0"/>
                    </a:lnTo>
                    <a:lnTo>
                      <a:pt x="11" y="10"/>
                    </a:lnTo>
                    <a:lnTo>
                      <a:pt x="20" y="40"/>
                    </a:lnTo>
                    <a:lnTo>
                      <a:pt x="34" y="82"/>
                    </a:lnTo>
                    <a:lnTo>
                      <a:pt x="51" y="127"/>
                    </a:lnTo>
                    <a:lnTo>
                      <a:pt x="69" y="158"/>
                    </a:lnTo>
                    <a:lnTo>
                      <a:pt x="98" y="206"/>
                    </a:lnTo>
                    <a:lnTo>
                      <a:pt x="134" y="263"/>
                    </a:lnTo>
                    <a:lnTo>
                      <a:pt x="174" y="321"/>
                    </a:lnTo>
                    <a:lnTo>
                      <a:pt x="214" y="379"/>
                    </a:lnTo>
                    <a:lnTo>
                      <a:pt x="246" y="427"/>
                    </a:lnTo>
                    <a:lnTo>
                      <a:pt x="80" y="4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Freeform 40"/>
              <p:cNvSpPr>
                <a:spLocks/>
              </p:cNvSpPr>
              <p:nvPr/>
            </p:nvSpPr>
            <p:spPr bwMode="auto">
              <a:xfrm>
                <a:off x="2385" y="982"/>
                <a:ext cx="790" cy="546"/>
              </a:xfrm>
              <a:custGeom>
                <a:avLst/>
                <a:gdLst>
                  <a:gd name="T0" fmla="*/ 0 w 1581"/>
                  <a:gd name="T1" fmla="*/ 273 h 1093"/>
                  <a:gd name="T2" fmla="*/ 389 w 1581"/>
                  <a:gd name="T3" fmla="*/ 0 h 1093"/>
                  <a:gd name="T4" fmla="*/ 395 w 1581"/>
                  <a:gd name="T5" fmla="*/ 30 h 1093"/>
                  <a:gd name="T6" fmla="*/ 0 w 1581"/>
                  <a:gd name="T7" fmla="*/ 273 h 10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81"/>
                  <a:gd name="T13" fmla="*/ 0 h 1093"/>
                  <a:gd name="T14" fmla="*/ 1581 w 1581"/>
                  <a:gd name="T15" fmla="*/ 1093 h 10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81" h="1093">
                    <a:moveTo>
                      <a:pt x="0" y="1093"/>
                    </a:moveTo>
                    <a:lnTo>
                      <a:pt x="1557" y="0"/>
                    </a:lnTo>
                    <a:lnTo>
                      <a:pt x="1581" y="121"/>
                    </a:lnTo>
                    <a:lnTo>
                      <a:pt x="0" y="10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Freeform 41"/>
              <p:cNvSpPr>
                <a:spLocks/>
              </p:cNvSpPr>
              <p:nvPr/>
            </p:nvSpPr>
            <p:spPr bwMode="auto">
              <a:xfrm>
                <a:off x="2266" y="624"/>
                <a:ext cx="511" cy="825"/>
              </a:xfrm>
              <a:custGeom>
                <a:avLst/>
                <a:gdLst>
                  <a:gd name="T0" fmla="*/ 0 w 1022"/>
                  <a:gd name="T1" fmla="*/ 412 h 1651"/>
                  <a:gd name="T2" fmla="*/ 238 w 1022"/>
                  <a:gd name="T3" fmla="*/ 0 h 1651"/>
                  <a:gd name="T4" fmla="*/ 256 w 1022"/>
                  <a:gd name="T5" fmla="*/ 24 h 1651"/>
                  <a:gd name="T6" fmla="*/ 0 w 1022"/>
                  <a:gd name="T7" fmla="*/ 412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2"/>
                  <a:gd name="T13" fmla="*/ 0 h 1651"/>
                  <a:gd name="T14" fmla="*/ 1022 w 1022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2" h="1651">
                    <a:moveTo>
                      <a:pt x="0" y="1651"/>
                    </a:moveTo>
                    <a:lnTo>
                      <a:pt x="949" y="0"/>
                    </a:lnTo>
                    <a:lnTo>
                      <a:pt x="1022" y="99"/>
                    </a:lnTo>
                    <a:lnTo>
                      <a:pt x="0" y="1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Freeform 42"/>
              <p:cNvSpPr>
                <a:spLocks/>
              </p:cNvSpPr>
              <p:nvPr/>
            </p:nvSpPr>
            <p:spPr bwMode="auto">
              <a:xfrm>
                <a:off x="2442" y="1381"/>
                <a:ext cx="892" cy="326"/>
              </a:xfrm>
              <a:custGeom>
                <a:avLst/>
                <a:gdLst>
                  <a:gd name="T0" fmla="*/ 0 w 1785"/>
                  <a:gd name="T1" fmla="*/ 163 h 652"/>
                  <a:gd name="T2" fmla="*/ 446 w 1785"/>
                  <a:gd name="T3" fmla="*/ 0 h 652"/>
                  <a:gd name="T4" fmla="*/ 444 w 1785"/>
                  <a:gd name="T5" fmla="*/ 30 h 652"/>
                  <a:gd name="T6" fmla="*/ 0 w 1785"/>
                  <a:gd name="T7" fmla="*/ 163 h 6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85"/>
                  <a:gd name="T13" fmla="*/ 0 h 652"/>
                  <a:gd name="T14" fmla="*/ 1785 w 1785"/>
                  <a:gd name="T15" fmla="*/ 652 h 6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85" h="652">
                    <a:moveTo>
                      <a:pt x="0" y="652"/>
                    </a:moveTo>
                    <a:lnTo>
                      <a:pt x="1785" y="0"/>
                    </a:lnTo>
                    <a:lnTo>
                      <a:pt x="1778" y="123"/>
                    </a:lnTo>
                    <a:lnTo>
                      <a:pt x="0" y="6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0" name="Freeform 43"/>
              <p:cNvSpPr>
                <a:spLocks/>
              </p:cNvSpPr>
              <p:nvPr/>
            </p:nvSpPr>
            <p:spPr bwMode="auto">
              <a:xfrm>
                <a:off x="2452" y="1837"/>
                <a:ext cx="947" cy="83"/>
              </a:xfrm>
              <a:custGeom>
                <a:avLst/>
                <a:gdLst>
                  <a:gd name="T0" fmla="*/ 0 w 1894"/>
                  <a:gd name="T1" fmla="*/ 42 h 166"/>
                  <a:gd name="T2" fmla="*/ 474 w 1894"/>
                  <a:gd name="T3" fmla="*/ 0 h 166"/>
                  <a:gd name="T4" fmla="*/ 464 w 1894"/>
                  <a:gd name="T5" fmla="*/ 28 h 166"/>
                  <a:gd name="T6" fmla="*/ 0 w 1894"/>
                  <a:gd name="T7" fmla="*/ 42 h 1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94"/>
                  <a:gd name="T13" fmla="*/ 0 h 166"/>
                  <a:gd name="T14" fmla="*/ 1894 w 1894"/>
                  <a:gd name="T15" fmla="*/ 166 h 1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94" h="166">
                    <a:moveTo>
                      <a:pt x="0" y="166"/>
                    </a:moveTo>
                    <a:lnTo>
                      <a:pt x="1894" y="0"/>
                    </a:lnTo>
                    <a:lnTo>
                      <a:pt x="1854" y="115"/>
                    </a:ln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Freeform 44"/>
              <p:cNvSpPr>
                <a:spLocks/>
              </p:cNvSpPr>
              <p:nvPr/>
            </p:nvSpPr>
            <p:spPr bwMode="auto">
              <a:xfrm>
                <a:off x="2481" y="2088"/>
                <a:ext cx="918" cy="294"/>
              </a:xfrm>
              <a:custGeom>
                <a:avLst/>
                <a:gdLst>
                  <a:gd name="T0" fmla="*/ 0 w 1835"/>
                  <a:gd name="T1" fmla="*/ 0 h 587"/>
                  <a:gd name="T2" fmla="*/ 459 w 1835"/>
                  <a:gd name="T3" fmla="*/ 124 h 587"/>
                  <a:gd name="T4" fmla="*/ 440 w 1835"/>
                  <a:gd name="T5" fmla="*/ 147 h 587"/>
                  <a:gd name="T6" fmla="*/ 0 w 1835"/>
                  <a:gd name="T7" fmla="*/ 0 h 5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35"/>
                  <a:gd name="T13" fmla="*/ 0 h 587"/>
                  <a:gd name="T14" fmla="*/ 1835 w 1835"/>
                  <a:gd name="T15" fmla="*/ 587 h 5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35" h="587">
                    <a:moveTo>
                      <a:pt x="0" y="0"/>
                    </a:moveTo>
                    <a:lnTo>
                      <a:pt x="1835" y="493"/>
                    </a:lnTo>
                    <a:lnTo>
                      <a:pt x="1759" y="5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2" name="Freeform 45"/>
              <p:cNvSpPr>
                <a:spLocks/>
              </p:cNvSpPr>
              <p:nvPr/>
            </p:nvSpPr>
            <p:spPr bwMode="auto">
              <a:xfrm>
                <a:off x="1619" y="2116"/>
                <a:ext cx="723" cy="157"/>
              </a:xfrm>
              <a:custGeom>
                <a:avLst/>
                <a:gdLst>
                  <a:gd name="T0" fmla="*/ 353 w 1447"/>
                  <a:gd name="T1" fmla="*/ 0 h 313"/>
                  <a:gd name="T2" fmla="*/ 0 w 1447"/>
                  <a:gd name="T3" fmla="*/ 58 h 313"/>
                  <a:gd name="T4" fmla="*/ 15 w 1447"/>
                  <a:gd name="T5" fmla="*/ 79 h 313"/>
                  <a:gd name="T6" fmla="*/ 342 w 1447"/>
                  <a:gd name="T7" fmla="*/ 33 h 313"/>
                  <a:gd name="T8" fmla="*/ 9 w 1447"/>
                  <a:gd name="T9" fmla="*/ 64 h 313"/>
                  <a:gd name="T10" fmla="*/ 361 w 1447"/>
                  <a:gd name="T11" fmla="*/ 13 h 313"/>
                  <a:gd name="T12" fmla="*/ 353 w 1447"/>
                  <a:gd name="T13" fmla="*/ 0 h 3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7"/>
                  <a:gd name="T22" fmla="*/ 0 h 313"/>
                  <a:gd name="T23" fmla="*/ 1447 w 1447"/>
                  <a:gd name="T24" fmla="*/ 313 h 3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7" h="313">
                    <a:moveTo>
                      <a:pt x="1414" y="0"/>
                    </a:moveTo>
                    <a:lnTo>
                      <a:pt x="0" y="230"/>
                    </a:lnTo>
                    <a:lnTo>
                      <a:pt x="60" y="313"/>
                    </a:lnTo>
                    <a:lnTo>
                      <a:pt x="1370" y="129"/>
                    </a:lnTo>
                    <a:lnTo>
                      <a:pt x="39" y="255"/>
                    </a:lnTo>
                    <a:lnTo>
                      <a:pt x="1447" y="50"/>
                    </a:lnTo>
                    <a:lnTo>
                      <a:pt x="14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42" name="Group 46"/>
            <p:cNvGrpSpPr>
              <a:grpSpLocks/>
            </p:cNvGrpSpPr>
            <p:nvPr/>
          </p:nvGrpSpPr>
          <p:grpSpPr bwMode="auto">
            <a:xfrm>
              <a:off x="4801" y="2136"/>
              <a:ext cx="444" cy="957"/>
              <a:chOff x="4801" y="2136"/>
              <a:chExt cx="444" cy="957"/>
            </a:xfrm>
            <a:grpFill/>
          </p:grpSpPr>
          <p:grpSp>
            <p:nvGrpSpPr>
              <p:cNvPr id="25643" name="Group 47"/>
              <p:cNvGrpSpPr>
                <a:grpSpLocks/>
              </p:cNvGrpSpPr>
              <p:nvPr/>
            </p:nvGrpSpPr>
            <p:grpSpPr bwMode="auto">
              <a:xfrm>
                <a:off x="4801" y="2209"/>
                <a:ext cx="444" cy="884"/>
                <a:chOff x="4801" y="2209"/>
                <a:chExt cx="444" cy="884"/>
              </a:xfrm>
              <a:grpFill/>
            </p:grpSpPr>
            <p:sp>
              <p:nvSpPr>
                <p:cNvPr id="25647" name="Freeform 48"/>
                <p:cNvSpPr>
                  <a:spLocks/>
                </p:cNvSpPr>
                <p:nvPr/>
              </p:nvSpPr>
              <p:spPr bwMode="auto">
                <a:xfrm>
                  <a:off x="4942" y="2259"/>
                  <a:ext cx="174" cy="193"/>
                </a:xfrm>
                <a:custGeom>
                  <a:avLst/>
                  <a:gdLst>
                    <a:gd name="T0" fmla="*/ 30 w 521"/>
                    <a:gd name="T1" fmla="*/ 15 h 579"/>
                    <a:gd name="T2" fmla="*/ 25 w 521"/>
                    <a:gd name="T3" fmla="*/ 8 h 579"/>
                    <a:gd name="T4" fmla="*/ 18 w 521"/>
                    <a:gd name="T5" fmla="*/ 3 h 579"/>
                    <a:gd name="T6" fmla="*/ 12 w 521"/>
                    <a:gd name="T7" fmla="*/ 0 h 579"/>
                    <a:gd name="T8" fmla="*/ 7 w 521"/>
                    <a:gd name="T9" fmla="*/ 1 h 579"/>
                    <a:gd name="T10" fmla="*/ 3 w 521"/>
                    <a:gd name="T11" fmla="*/ 5 h 579"/>
                    <a:gd name="T12" fmla="*/ 0 w 521"/>
                    <a:gd name="T13" fmla="*/ 16 h 579"/>
                    <a:gd name="T14" fmla="*/ 1 w 521"/>
                    <a:gd name="T15" fmla="*/ 29 h 579"/>
                    <a:gd name="T16" fmla="*/ 4 w 521"/>
                    <a:gd name="T17" fmla="*/ 41 h 579"/>
                    <a:gd name="T18" fmla="*/ 7 w 521"/>
                    <a:gd name="T19" fmla="*/ 50 h 579"/>
                    <a:gd name="T20" fmla="*/ 14 w 521"/>
                    <a:gd name="T21" fmla="*/ 60 h 579"/>
                    <a:gd name="T22" fmla="*/ 19 w 521"/>
                    <a:gd name="T23" fmla="*/ 64 h 579"/>
                    <a:gd name="T24" fmla="*/ 27 w 521"/>
                    <a:gd name="T25" fmla="*/ 64 h 579"/>
                    <a:gd name="T26" fmla="*/ 34 w 521"/>
                    <a:gd name="T27" fmla="*/ 62 h 579"/>
                    <a:gd name="T28" fmla="*/ 38 w 521"/>
                    <a:gd name="T29" fmla="*/ 54 h 579"/>
                    <a:gd name="T30" fmla="*/ 40 w 521"/>
                    <a:gd name="T31" fmla="*/ 45 h 579"/>
                    <a:gd name="T32" fmla="*/ 40 w 521"/>
                    <a:gd name="T33" fmla="*/ 34 h 579"/>
                    <a:gd name="T34" fmla="*/ 57 w 521"/>
                    <a:gd name="T35" fmla="*/ 36 h 579"/>
                    <a:gd name="T36" fmla="*/ 58 w 521"/>
                    <a:gd name="T37" fmla="*/ 31 h 579"/>
                    <a:gd name="T38" fmla="*/ 38 w 521"/>
                    <a:gd name="T39" fmla="*/ 29 h 579"/>
                    <a:gd name="T40" fmla="*/ 33 w 521"/>
                    <a:gd name="T41" fmla="*/ 17 h 579"/>
                    <a:gd name="T42" fmla="*/ 30 w 521"/>
                    <a:gd name="T43" fmla="*/ 15 h 57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21"/>
                    <a:gd name="T67" fmla="*/ 0 h 579"/>
                    <a:gd name="T68" fmla="*/ 521 w 521"/>
                    <a:gd name="T69" fmla="*/ 579 h 57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21" h="579">
                      <a:moveTo>
                        <a:pt x="271" y="134"/>
                      </a:moveTo>
                      <a:lnTo>
                        <a:pt x="226" y="74"/>
                      </a:lnTo>
                      <a:lnTo>
                        <a:pt x="162" y="30"/>
                      </a:lnTo>
                      <a:lnTo>
                        <a:pt x="105" y="0"/>
                      </a:lnTo>
                      <a:lnTo>
                        <a:pt x="59" y="8"/>
                      </a:lnTo>
                      <a:lnTo>
                        <a:pt x="26" y="41"/>
                      </a:lnTo>
                      <a:lnTo>
                        <a:pt x="0" y="142"/>
                      </a:lnTo>
                      <a:lnTo>
                        <a:pt x="10" y="257"/>
                      </a:lnTo>
                      <a:lnTo>
                        <a:pt x="37" y="368"/>
                      </a:lnTo>
                      <a:lnTo>
                        <a:pt x="67" y="453"/>
                      </a:lnTo>
                      <a:lnTo>
                        <a:pt x="124" y="542"/>
                      </a:lnTo>
                      <a:lnTo>
                        <a:pt x="173" y="579"/>
                      </a:lnTo>
                      <a:lnTo>
                        <a:pt x="241" y="579"/>
                      </a:lnTo>
                      <a:lnTo>
                        <a:pt x="309" y="554"/>
                      </a:lnTo>
                      <a:lnTo>
                        <a:pt x="343" y="490"/>
                      </a:lnTo>
                      <a:lnTo>
                        <a:pt x="361" y="409"/>
                      </a:lnTo>
                      <a:lnTo>
                        <a:pt x="355" y="308"/>
                      </a:lnTo>
                      <a:lnTo>
                        <a:pt x="513" y="320"/>
                      </a:lnTo>
                      <a:lnTo>
                        <a:pt x="521" y="275"/>
                      </a:lnTo>
                      <a:lnTo>
                        <a:pt x="340" y="257"/>
                      </a:lnTo>
                      <a:lnTo>
                        <a:pt x="294" y="153"/>
                      </a:lnTo>
                      <a:lnTo>
                        <a:pt x="271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8" name="Freeform 49"/>
                <p:cNvSpPr>
                  <a:spLocks/>
                </p:cNvSpPr>
                <p:nvPr/>
              </p:nvSpPr>
              <p:spPr bwMode="auto">
                <a:xfrm>
                  <a:off x="4801" y="2209"/>
                  <a:ext cx="200" cy="310"/>
                </a:xfrm>
                <a:custGeom>
                  <a:avLst/>
                  <a:gdLst>
                    <a:gd name="T0" fmla="*/ 39 w 600"/>
                    <a:gd name="T1" fmla="*/ 2 h 928"/>
                    <a:gd name="T2" fmla="*/ 47 w 600"/>
                    <a:gd name="T3" fmla="*/ 0 h 928"/>
                    <a:gd name="T4" fmla="*/ 54 w 600"/>
                    <a:gd name="T5" fmla="*/ 0 h 928"/>
                    <a:gd name="T6" fmla="*/ 59 w 600"/>
                    <a:gd name="T7" fmla="*/ 4 h 928"/>
                    <a:gd name="T8" fmla="*/ 63 w 600"/>
                    <a:gd name="T9" fmla="*/ 10 h 928"/>
                    <a:gd name="T10" fmla="*/ 61 w 600"/>
                    <a:gd name="T11" fmla="*/ 16 h 928"/>
                    <a:gd name="T12" fmla="*/ 57 w 600"/>
                    <a:gd name="T13" fmla="*/ 16 h 928"/>
                    <a:gd name="T14" fmla="*/ 58 w 600"/>
                    <a:gd name="T15" fmla="*/ 11 h 928"/>
                    <a:gd name="T16" fmla="*/ 54 w 600"/>
                    <a:gd name="T17" fmla="*/ 7 h 928"/>
                    <a:gd name="T18" fmla="*/ 50 w 600"/>
                    <a:gd name="T19" fmla="*/ 5 h 928"/>
                    <a:gd name="T20" fmla="*/ 44 w 600"/>
                    <a:gd name="T21" fmla="*/ 7 h 928"/>
                    <a:gd name="T22" fmla="*/ 47 w 600"/>
                    <a:gd name="T23" fmla="*/ 12 h 928"/>
                    <a:gd name="T24" fmla="*/ 47 w 600"/>
                    <a:gd name="T25" fmla="*/ 16 h 928"/>
                    <a:gd name="T26" fmla="*/ 47 w 600"/>
                    <a:gd name="T27" fmla="*/ 20 h 928"/>
                    <a:gd name="T28" fmla="*/ 40 w 600"/>
                    <a:gd name="T29" fmla="*/ 21 h 928"/>
                    <a:gd name="T30" fmla="*/ 34 w 600"/>
                    <a:gd name="T31" fmla="*/ 20 h 928"/>
                    <a:gd name="T32" fmla="*/ 32 w 600"/>
                    <a:gd name="T33" fmla="*/ 17 h 928"/>
                    <a:gd name="T34" fmla="*/ 25 w 600"/>
                    <a:gd name="T35" fmla="*/ 25 h 928"/>
                    <a:gd name="T36" fmla="*/ 21 w 600"/>
                    <a:gd name="T37" fmla="*/ 34 h 928"/>
                    <a:gd name="T38" fmla="*/ 15 w 600"/>
                    <a:gd name="T39" fmla="*/ 45 h 928"/>
                    <a:gd name="T40" fmla="*/ 11 w 600"/>
                    <a:gd name="T41" fmla="*/ 55 h 928"/>
                    <a:gd name="T42" fmla="*/ 10 w 600"/>
                    <a:gd name="T43" fmla="*/ 64 h 928"/>
                    <a:gd name="T44" fmla="*/ 11 w 600"/>
                    <a:gd name="T45" fmla="*/ 69 h 928"/>
                    <a:gd name="T46" fmla="*/ 18 w 600"/>
                    <a:gd name="T47" fmla="*/ 76 h 928"/>
                    <a:gd name="T48" fmla="*/ 31 w 600"/>
                    <a:gd name="T49" fmla="*/ 81 h 928"/>
                    <a:gd name="T50" fmla="*/ 39 w 600"/>
                    <a:gd name="T51" fmla="*/ 84 h 928"/>
                    <a:gd name="T52" fmla="*/ 47 w 600"/>
                    <a:gd name="T53" fmla="*/ 85 h 928"/>
                    <a:gd name="T54" fmla="*/ 58 w 600"/>
                    <a:gd name="T55" fmla="*/ 90 h 928"/>
                    <a:gd name="T56" fmla="*/ 66 w 600"/>
                    <a:gd name="T57" fmla="*/ 92 h 928"/>
                    <a:gd name="T58" fmla="*/ 67 w 600"/>
                    <a:gd name="T59" fmla="*/ 98 h 928"/>
                    <a:gd name="T60" fmla="*/ 63 w 600"/>
                    <a:gd name="T61" fmla="*/ 102 h 928"/>
                    <a:gd name="T62" fmla="*/ 57 w 600"/>
                    <a:gd name="T63" fmla="*/ 104 h 928"/>
                    <a:gd name="T64" fmla="*/ 50 w 600"/>
                    <a:gd name="T65" fmla="*/ 100 h 928"/>
                    <a:gd name="T66" fmla="*/ 32 w 600"/>
                    <a:gd name="T67" fmla="*/ 91 h 928"/>
                    <a:gd name="T68" fmla="*/ 18 w 600"/>
                    <a:gd name="T69" fmla="*/ 85 h 928"/>
                    <a:gd name="T70" fmla="*/ 8 w 600"/>
                    <a:gd name="T71" fmla="*/ 78 h 928"/>
                    <a:gd name="T72" fmla="*/ 1 w 600"/>
                    <a:gd name="T73" fmla="*/ 71 h 928"/>
                    <a:gd name="T74" fmla="*/ 0 w 600"/>
                    <a:gd name="T75" fmla="*/ 64 h 928"/>
                    <a:gd name="T76" fmla="*/ 4 w 600"/>
                    <a:gd name="T77" fmla="*/ 54 h 928"/>
                    <a:gd name="T78" fmla="*/ 11 w 600"/>
                    <a:gd name="T79" fmla="*/ 39 h 928"/>
                    <a:gd name="T80" fmla="*/ 18 w 600"/>
                    <a:gd name="T81" fmla="*/ 26 h 928"/>
                    <a:gd name="T82" fmla="*/ 27 w 600"/>
                    <a:gd name="T83" fmla="*/ 14 h 928"/>
                    <a:gd name="T84" fmla="*/ 34 w 600"/>
                    <a:gd name="T85" fmla="*/ 6 h 928"/>
                    <a:gd name="T86" fmla="*/ 42 w 600"/>
                    <a:gd name="T87" fmla="*/ 2 h 928"/>
                    <a:gd name="T88" fmla="*/ 39 w 600"/>
                    <a:gd name="T89" fmla="*/ 2 h 92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00"/>
                    <a:gd name="T136" fmla="*/ 0 h 928"/>
                    <a:gd name="T137" fmla="*/ 600 w 600"/>
                    <a:gd name="T138" fmla="*/ 928 h 92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00" h="928">
                      <a:moveTo>
                        <a:pt x="351" y="21"/>
                      </a:moveTo>
                      <a:lnTo>
                        <a:pt x="426" y="0"/>
                      </a:lnTo>
                      <a:lnTo>
                        <a:pt x="486" y="3"/>
                      </a:lnTo>
                      <a:lnTo>
                        <a:pt x="532" y="36"/>
                      </a:lnTo>
                      <a:lnTo>
                        <a:pt x="563" y="89"/>
                      </a:lnTo>
                      <a:lnTo>
                        <a:pt x="551" y="144"/>
                      </a:lnTo>
                      <a:lnTo>
                        <a:pt x="509" y="144"/>
                      </a:lnTo>
                      <a:lnTo>
                        <a:pt x="521" y="99"/>
                      </a:lnTo>
                      <a:lnTo>
                        <a:pt x="486" y="59"/>
                      </a:lnTo>
                      <a:lnTo>
                        <a:pt x="453" y="44"/>
                      </a:lnTo>
                      <a:lnTo>
                        <a:pt x="396" y="59"/>
                      </a:lnTo>
                      <a:lnTo>
                        <a:pt x="419" y="104"/>
                      </a:lnTo>
                      <a:lnTo>
                        <a:pt x="426" y="144"/>
                      </a:lnTo>
                      <a:lnTo>
                        <a:pt x="419" y="178"/>
                      </a:lnTo>
                      <a:lnTo>
                        <a:pt x="362" y="193"/>
                      </a:lnTo>
                      <a:lnTo>
                        <a:pt x="302" y="181"/>
                      </a:lnTo>
                      <a:lnTo>
                        <a:pt x="290" y="155"/>
                      </a:lnTo>
                      <a:lnTo>
                        <a:pt x="226" y="226"/>
                      </a:lnTo>
                      <a:lnTo>
                        <a:pt x="189" y="303"/>
                      </a:lnTo>
                      <a:lnTo>
                        <a:pt x="136" y="404"/>
                      </a:lnTo>
                      <a:lnTo>
                        <a:pt x="102" y="493"/>
                      </a:lnTo>
                      <a:lnTo>
                        <a:pt x="87" y="579"/>
                      </a:lnTo>
                      <a:lnTo>
                        <a:pt x="98" y="623"/>
                      </a:lnTo>
                      <a:lnTo>
                        <a:pt x="159" y="679"/>
                      </a:lnTo>
                      <a:lnTo>
                        <a:pt x="283" y="727"/>
                      </a:lnTo>
                      <a:lnTo>
                        <a:pt x="351" y="749"/>
                      </a:lnTo>
                      <a:lnTo>
                        <a:pt x="419" y="760"/>
                      </a:lnTo>
                      <a:lnTo>
                        <a:pt x="521" y="801"/>
                      </a:lnTo>
                      <a:lnTo>
                        <a:pt x="596" y="827"/>
                      </a:lnTo>
                      <a:lnTo>
                        <a:pt x="600" y="879"/>
                      </a:lnTo>
                      <a:lnTo>
                        <a:pt x="563" y="917"/>
                      </a:lnTo>
                      <a:lnTo>
                        <a:pt x="517" y="928"/>
                      </a:lnTo>
                      <a:lnTo>
                        <a:pt x="449" y="894"/>
                      </a:lnTo>
                      <a:lnTo>
                        <a:pt x="290" y="813"/>
                      </a:lnTo>
                      <a:lnTo>
                        <a:pt x="159" y="757"/>
                      </a:lnTo>
                      <a:lnTo>
                        <a:pt x="68" y="694"/>
                      </a:lnTo>
                      <a:lnTo>
                        <a:pt x="7" y="638"/>
                      </a:lnTo>
                      <a:lnTo>
                        <a:pt x="0" y="571"/>
                      </a:lnTo>
                      <a:lnTo>
                        <a:pt x="33" y="482"/>
                      </a:lnTo>
                      <a:lnTo>
                        <a:pt x="102" y="348"/>
                      </a:lnTo>
                      <a:lnTo>
                        <a:pt x="166" y="237"/>
                      </a:lnTo>
                      <a:lnTo>
                        <a:pt x="246" y="122"/>
                      </a:lnTo>
                      <a:lnTo>
                        <a:pt x="306" y="54"/>
                      </a:lnTo>
                      <a:lnTo>
                        <a:pt x="381" y="21"/>
                      </a:lnTo>
                      <a:lnTo>
                        <a:pt x="351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9" name="Freeform 50"/>
                <p:cNvSpPr>
                  <a:spLocks/>
                </p:cNvSpPr>
                <p:nvPr/>
              </p:nvSpPr>
              <p:spPr bwMode="auto">
                <a:xfrm>
                  <a:off x="4989" y="2466"/>
                  <a:ext cx="105" cy="290"/>
                </a:xfrm>
                <a:custGeom>
                  <a:avLst/>
                  <a:gdLst>
                    <a:gd name="T0" fmla="*/ 2 w 314"/>
                    <a:gd name="T1" fmla="*/ 8 h 871"/>
                    <a:gd name="T2" fmla="*/ 3 w 314"/>
                    <a:gd name="T3" fmla="*/ 3 h 871"/>
                    <a:gd name="T4" fmla="*/ 9 w 314"/>
                    <a:gd name="T5" fmla="*/ 0 h 871"/>
                    <a:gd name="T6" fmla="*/ 14 w 314"/>
                    <a:gd name="T7" fmla="*/ 0 h 871"/>
                    <a:gd name="T8" fmla="*/ 20 w 314"/>
                    <a:gd name="T9" fmla="*/ 4 h 871"/>
                    <a:gd name="T10" fmla="*/ 26 w 314"/>
                    <a:gd name="T11" fmla="*/ 12 h 871"/>
                    <a:gd name="T12" fmla="*/ 30 w 314"/>
                    <a:gd name="T13" fmla="*/ 21 h 871"/>
                    <a:gd name="T14" fmla="*/ 32 w 314"/>
                    <a:gd name="T15" fmla="*/ 34 h 871"/>
                    <a:gd name="T16" fmla="*/ 34 w 314"/>
                    <a:gd name="T17" fmla="*/ 48 h 871"/>
                    <a:gd name="T18" fmla="*/ 35 w 314"/>
                    <a:gd name="T19" fmla="*/ 62 h 871"/>
                    <a:gd name="T20" fmla="*/ 35 w 314"/>
                    <a:gd name="T21" fmla="*/ 80 h 871"/>
                    <a:gd name="T22" fmla="*/ 32 w 314"/>
                    <a:gd name="T23" fmla="*/ 91 h 871"/>
                    <a:gd name="T24" fmla="*/ 28 w 314"/>
                    <a:gd name="T25" fmla="*/ 95 h 871"/>
                    <a:gd name="T26" fmla="*/ 20 w 314"/>
                    <a:gd name="T27" fmla="*/ 97 h 871"/>
                    <a:gd name="T28" fmla="*/ 11 w 314"/>
                    <a:gd name="T29" fmla="*/ 96 h 871"/>
                    <a:gd name="T30" fmla="*/ 7 w 314"/>
                    <a:gd name="T31" fmla="*/ 91 h 871"/>
                    <a:gd name="T32" fmla="*/ 5 w 314"/>
                    <a:gd name="T33" fmla="*/ 83 h 871"/>
                    <a:gd name="T34" fmla="*/ 3 w 314"/>
                    <a:gd name="T35" fmla="*/ 74 h 871"/>
                    <a:gd name="T36" fmla="*/ 1 w 314"/>
                    <a:gd name="T37" fmla="*/ 58 h 871"/>
                    <a:gd name="T38" fmla="*/ 0 w 314"/>
                    <a:gd name="T39" fmla="*/ 41 h 871"/>
                    <a:gd name="T40" fmla="*/ 0 w 314"/>
                    <a:gd name="T41" fmla="*/ 20 h 871"/>
                    <a:gd name="T42" fmla="*/ 2 w 314"/>
                    <a:gd name="T43" fmla="*/ 11 h 871"/>
                    <a:gd name="T44" fmla="*/ 2 w 314"/>
                    <a:gd name="T45" fmla="*/ 8 h 87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14"/>
                    <a:gd name="T70" fmla="*/ 0 h 871"/>
                    <a:gd name="T71" fmla="*/ 314 w 314"/>
                    <a:gd name="T72" fmla="*/ 871 h 871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14" h="871">
                      <a:moveTo>
                        <a:pt x="20" y="68"/>
                      </a:moveTo>
                      <a:lnTo>
                        <a:pt x="31" y="23"/>
                      </a:lnTo>
                      <a:lnTo>
                        <a:pt x="80" y="0"/>
                      </a:lnTo>
                      <a:lnTo>
                        <a:pt x="125" y="0"/>
                      </a:lnTo>
                      <a:lnTo>
                        <a:pt x="182" y="33"/>
                      </a:lnTo>
                      <a:lnTo>
                        <a:pt x="235" y="112"/>
                      </a:lnTo>
                      <a:lnTo>
                        <a:pt x="273" y="193"/>
                      </a:lnTo>
                      <a:lnTo>
                        <a:pt x="291" y="304"/>
                      </a:lnTo>
                      <a:lnTo>
                        <a:pt x="307" y="434"/>
                      </a:lnTo>
                      <a:lnTo>
                        <a:pt x="314" y="560"/>
                      </a:lnTo>
                      <a:lnTo>
                        <a:pt x="314" y="723"/>
                      </a:lnTo>
                      <a:lnTo>
                        <a:pt x="291" y="824"/>
                      </a:lnTo>
                      <a:lnTo>
                        <a:pt x="250" y="860"/>
                      </a:lnTo>
                      <a:lnTo>
                        <a:pt x="178" y="871"/>
                      </a:lnTo>
                      <a:lnTo>
                        <a:pt x="103" y="868"/>
                      </a:lnTo>
                      <a:lnTo>
                        <a:pt x="64" y="824"/>
                      </a:lnTo>
                      <a:lnTo>
                        <a:pt x="42" y="746"/>
                      </a:lnTo>
                      <a:lnTo>
                        <a:pt x="23" y="668"/>
                      </a:lnTo>
                      <a:lnTo>
                        <a:pt x="8" y="527"/>
                      </a:lnTo>
                      <a:lnTo>
                        <a:pt x="0" y="368"/>
                      </a:lnTo>
                      <a:lnTo>
                        <a:pt x="0" y="182"/>
                      </a:lnTo>
                      <a:lnTo>
                        <a:pt x="20" y="101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0" name="Freeform 51"/>
                <p:cNvSpPr>
                  <a:spLocks/>
                </p:cNvSpPr>
                <p:nvPr/>
              </p:nvSpPr>
              <p:spPr bwMode="auto">
                <a:xfrm>
                  <a:off x="5038" y="2474"/>
                  <a:ext cx="159" cy="223"/>
                </a:xfrm>
                <a:custGeom>
                  <a:avLst/>
                  <a:gdLst>
                    <a:gd name="T0" fmla="*/ 3 w 479"/>
                    <a:gd name="T1" fmla="*/ 0 h 669"/>
                    <a:gd name="T2" fmla="*/ 14 w 479"/>
                    <a:gd name="T3" fmla="*/ 1 h 669"/>
                    <a:gd name="T4" fmla="*/ 25 w 479"/>
                    <a:gd name="T5" fmla="*/ 3 h 669"/>
                    <a:gd name="T6" fmla="*/ 37 w 479"/>
                    <a:gd name="T7" fmla="*/ 10 h 669"/>
                    <a:gd name="T8" fmla="*/ 45 w 479"/>
                    <a:gd name="T9" fmla="*/ 15 h 669"/>
                    <a:gd name="T10" fmla="*/ 50 w 479"/>
                    <a:gd name="T11" fmla="*/ 22 h 669"/>
                    <a:gd name="T12" fmla="*/ 53 w 479"/>
                    <a:gd name="T13" fmla="*/ 26 h 669"/>
                    <a:gd name="T14" fmla="*/ 48 w 479"/>
                    <a:gd name="T15" fmla="*/ 38 h 669"/>
                    <a:gd name="T16" fmla="*/ 40 w 479"/>
                    <a:gd name="T17" fmla="*/ 45 h 669"/>
                    <a:gd name="T18" fmla="*/ 30 w 479"/>
                    <a:gd name="T19" fmla="*/ 51 h 669"/>
                    <a:gd name="T20" fmla="*/ 25 w 479"/>
                    <a:gd name="T21" fmla="*/ 54 h 669"/>
                    <a:gd name="T22" fmla="*/ 17 w 479"/>
                    <a:gd name="T23" fmla="*/ 56 h 669"/>
                    <a:gd name="T24" fmla="*/ 16 w 479"/>
                    <a:gd name="T25" fmla="*/ 59 h 669"/>
                    <a:gd name="T26" fmla="*/ 23 w 479"/>
                    <a:gd name="T27" fmla="*/ 62 h 669"/>
                    <a:gd name="T28" fmla="*/ 33 w 479"/>
                    <a:gd name="T29" fmla="*/ 64 h 669"/>
                    <a:gd name="T30" fmla="*/ 41 w 479"/>
                    <a:gd name="T31" fmla="*/ 69 h 669"/>
                    <a:gd name="T32" fmla="*/ 38 w 479"/>
                    <a:gd name="T33" fmla="*/ 73 h 669"/>
                    <a:gd name="T34" fmla="*/ 34 w 479"/>
                    <a:gd name="T35" fmla="*/ 74 h 669"/>
                    <a:gd name="T36" fmla="*/ 29 w 479"/>
                    <a:gd name="T37" fmla="*/ 69 h 669"/>
                    <a:gd name="T38" fmla="*/ 20 w 479"/>
                    <a:gd name="T39" fmla="*/ 66 h 669"/>
                    <a:gd name="T40" fmla="*/ 14 w 479"/>
                    <a:gd name="T41" fmla="*/ 63 h 669"/>
                    <a:gd name="T42" fmla="*/ 14 w 479"/>
                    <a:gd name="T43" fmla="*/ 58 h 669"/>
                    <a:gd name="T44" fmla="*/ 15 w 479"/>
                    <a:gd name="T45" fmla="*/ 53 h 669"/>
                    <a:gd name="T46" fmla="*/ 19 w 479"/>
                    <a:gd name="T47" fmla="*/ 51 h 669"/>
                    <a:gd name="T48" fmla="*/ 33 w 479"/>
                    <a:gd name="T49" fmla="*/ 45 h 669"/>
                    <a:gd name="T50" fmla="*/ 40 w 479"/>
                    <a:gd name="T51" fmla="*/ 37 h 669"/>
                    <a:gd name="T52" fmla="*/ 45 w 479"/>
                    <a:gd name="T53" fmla="*/ 29 h 669"/>
                    <a:gd name="T54" fmla="*/ 44 w 479"/>
                    <a:gd name="T55" fmla="*/ 24 h 669"/>
                    <a:gd name="T56" fmla="*/ 40 w 479"/>
                    <a:gd name="T57" fmla="*/ 19 h 669"/>
                    <a:gd name="T58" fmla="*/ 30 w 479"/>
                    <a:gd name="T59" fmla="*/ 12 h 669"/>
                    <a:gd name="T60" fmla="*/ 18 w 479"/>
                    <a:gd name="T61" fmla="*/ 10 h 669"/>
                    <a:gd name="T62" fmla="*/ 10 w 479"/>
                    <a:gd name="T63" fmla="*/ 10 h 669"/>
                    <a:gd name="T64" fmla="*/ 3 w 479"/>
                    <a:gd name="T65" fmla="*/ 10 h 669"/>
                    <a:gd name="T66" fmla="*/ 0 w 479"/>
                    <a:gd name="T67" fmla="*/ 5 h 669"/>
                    <a:gd name="T68" fmla="*/ 3 w 479"/>
                    <a:gd name="T69" fmla="*/ 0 h 66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79"/>
                    <a:gd name="T106" fmla="*/ 0 h 669"/>
                    <a:gd name="T107" fmla="*/ 479 w 479"/>
                    <a:gd name="T108" fmla="*/ 669 h 66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79" h="669">
                      <a:moveTo>
                        <a:pt x="26" y="0"/>
                      </a:moveTo>
                      <a:lnTo>
                        <a:pt x="125" y="12"/>
                      </a:lnTo>
                      <a:lnTo>
                        <a:pt x="226" y="30"/>
                      </a:lnTo>
                      <a:lnTo>
                        <a:pt x="332" y="89"/>
                      </a:lnTo>
                      <a:lnTo>
                        <a:pt x="407" y="134"/>
                      </a:lnTo>
                      <a:lnTo>
                        <a:pt x="457" y="198"/>
                      </a:lnTo>
                      <a:lnTo>
                        <a:pt x="479" y="234"/>
                      </a:lnTo>
                      <a:lnTo>
                        <a:pt x="434" y="343"/>
                      </a:lnTo>
                      <a:lnTo>
                        <a:pt x="362" y="409"/>
                      </a:lnTo>
                      <a:lnTo>
                        <a:pt x="275" y="457"/>
                      </a:lnTo>
                      <a:lnTo>
                        <a:pt x="229" y="487"/>
                      </a:lnTo>
                      <a:lnTo>
                        <a:pt x="151" y="501"/>
                      </a:lnTo>
                      <a:lnTo>
                        <a:pt x="147" y="531"/>
                      </a:lnTo>
                      <a:lnTo>
                        <a:pt x="208" y="557"/>
                      </a:lnTo>
                      <a:lnTo>
                        <a:pt x="295" y="580"/>
                      </a:lnTo>
                      <a:lnTo>
                        <a:pt x="377" y="625"/>
                      </a:lnTo>
                      <a:lnTo>
                        <a:pt x="344" y="658"/>
                      </a:lnTo>
                      <a:lnTo>
                        <a:pt x="309" y="669"/>
                      </a:lnTo>
                      <a:lnTo>
                        <a:pt x="260" y="620"/>
                      </a:lnTo>
                      <a:lnTo>
                        <a:pt x="185" y="591"/>
                      </a:lnTo>
                      <a:lnTo>
                        <a:pt x="125" y="569"/>
                      </a:lnTo>
                      <a:lnTo>
                        <a:pt x="125" y="524"/>
                      </a:lnTo>
                      <a:lnTo>
                        <a:pt x="136" y="476"/>
                      </a:lnTo>
                      <a:lnTo>
                        <a:pt x="174" y="457"/>
                      </a:lnTo>
                      <a:lnTo>
                        <a:pt x="295" y="409"/>
                      </a:lnTo>
                      <a:lnTo>
                        <a:pt x="362" y="335"/>
                      </a:lnTo>
                      <a:lnTo>
                        <a:pt x="411" y="257"/>
                      </a:lnTo>
                      <a:lnTo>
                        <a:pt x="400" y="219"/>
                      </a:lnTo>
                      <a:lnTo>
                        <a:pt x="362" y="175"/>
                      </a:lnTo>
                      <a:lnTo>
                        <a:pt x="272" y="112"/>
                      </a:lnTo>
                      <a:lnTo>
                        <a:pt x="162" y="89"/>
                      </a:lnTo>
                      <a:lnTo>
                        <a:pt x="90" y="86"/>
                      </a:lnTo>
                      <a:lnTo>
                        <a:pt x="26" y="86"/>
                      </a:lnTo>
                      <a:lnTo>
                        <a:pt x="0" y="45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1" name="Freeform 52"/>
                <p:cNvSpPr>
                  <a:spLocks/>
                </p:cNvSpPr>
                <p:nvPr/>
              </p:nvSpPr>
              <p:spPr bwMode="auto">
                <a:xfrm>
                  <a:off x="5050" y="2726"/>
                  <a:ext cx="195" cy="361"/>
                </a:xfrm>
                <a:custGeom>
                  <a:avLst/>
                  <a:gdLst>
                    <a:gd name="T0" fmla="*/ 7 w 583"/>
                    <a:gd name="T1" fmla="*/ 0 h 1082"/>
                    <a:gd name="T2" fmla="*/ 2 w 583"/>
                    <a:gd name="T3" fmla="*/ 0 h 1082"/>
                    <a:gd name="T4" fmla="*/ 0 w 583"/>
                    <a:gd name="T5" fmla="*/ 9 h 1082"/>
                    <a:gd name="T6" fmla="*/ 4 w 583"/>
                    <a:gd name="T7" fmla="*/ 14 h 1082"/>
                    <a:gd name="T8" fmla="*/ 18 w 583"/>
                    <a:gd name="T9" fmla="*/ 26 h 1082"/>
                    <a:gd name="T10" fmla="*/ 30 w 583"/>
                    <a:gd name="T11" fmla="*/ 41 h 1082"/>
                    <a:gd name="T12" fmla="*/ 37 w 583"/>
                    <a:gd name="T13" fmla="*/ 57 h 1082"/>
                    <a:gd name="T14" fmla="*/ 38 w 583"/>
                    <a:gd name="T15" fmla="*/ 67 h 1082"/>
                    <a:gd name="T16" fmla="*/ 38 w 583"/>
                    <a:gd name="T17" fmla="*/ 75 h 1082"/>
                    <a:gd name="T18" fmla="*/ 35 w 583"/>
                    <a:gd name="T19" fmla="*/ 91 h 1082"/>
                    <a:gd name="T20" fmla="*/ 30 w 583"/>
                    <a:gd name="T21" fmla="*/ 105 h 1082"/>
                    <a:gd name="T22" fmla="*/ 27 w 583"/>
                    <a:gd name="T23" fmla="*/ 113 h 1082"/>
                    <a:gd name="T24" fmla="*/ 26 w 583"/>
                    <a:gd name="T25" fmla="*/ 118 h 1082"/>
                    <a:gd name="T26" fmla="*/ 30 w 583"/>
                    <a:gd name="T27" fmla="*/ 118 h 1082"/>
                    <a:gd name="T28" fmla="*/ 35 w 583"/>
                    <a:gd name="T29" fmla="*/ 116 h 1082"/>
                    <a:gd name="T30" fmla="*/ 37 w 583"/>
                    <a:gd name="T31" fmla="*/ 117 h 1082"/>
                    <a:gd name="T32" fmla="*/ 50 w 583"/>
                    <a:gd name="T33" fmla="*/ 117 h 1082"/>
                    <a:gd name="T34" fmla="*/ 59 w 583"/>
                    <a:gd name="T35" fmla="*/ 120 h 1082"/>
                    <a:gd name="T36" fmla="*/ 62 w 583"/>
                    <a:gd name="T37" fmla="*/ 119 h 1082"/>
                    <a:gd name="T38" fmla="*/ 65 w 583"/>
                    <a:gd name="T39" fmla="*/ 112 h 1082"/>
                    <a:gd name="T40" fmla="*/ 62 w 583"/>
                    <a:gd name="T41" fmla="*/ 109 h 1082"/>
                    <a:gd name="T42" fmla="*/ 48 w 583"/>
                    <a:gd name="T43" fmla="*/ 109 h 1082"/>
                    <a:gd name="T44" fmla="*/ 38 w 583"/>
                    <a:gd name="T45" fmla="*/ 110 h 1082"/>
                    <a:gd name="T46" fmla="*/ 33 w 583"/>
                    <a:gd name="T47" fmla="*/ 112 h 1082"/>
                    <a:gd name="T48" fmla="*/ 34 w 583"/>
                    <a:gd name="T49" fmla="*/ 107 h 1082"/>
                    <a:gd name="T50" fmla="*/ 39 w 583"/>
                    <a:gd name="T51" fmla="*/ 98 h 1082"/>
                    <a:gd name="T52" fmla="*/ 43 w 583"/>
                    <a:gd name="T53" fmla="*/ 84 h 1082"/>
                    <a:gd name="T54" fmla="*/ 47 w 583"/>
                    <a:gd name="T55" fmla="*/ 73 h 1082"/>
                    <a:gd name="T56" fmla="*/ 44 w 583"/>
                    <a:gd name="T57" fmla="*/ 60 h 1082"/>
                    <a:gd name="T58" fmla="*/ 40 w 583"/>
                    <a:gd name="T59" fmla="*/ 45 h 1082"/>
                    <a:gd name="T60" fmla="*/ 33 w 583"/>
                    <a:gd name="T61" fmla="*/ 29 h 1082"/>
                    <a:gd name="T62" fmla="*/ 22 w 583"/>
                    <a:gd name="T63" fmla="*/ 15 h 1082"/>
                    <a:gd name="T64" fmla="*/ 13 w 583"/>
                    <a:gd name="T65" fmla="*/ 4 h 1082"/>
                    <a:gd name="T66" fmla="*/ 7 w 583"/>
                    <a:gd name="T67" fmla="*/ 0 h 108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83"/>
                    <a:gd name="T103" fmla="*/ 0 h 1082"/>
                    <a:gd name="T104" fmla="*/ 583 w 583"/>
                    <a:gd name="T105" fmla="*/ 1082 h 108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83" h="1082">
                      <a:moveTo>
                        <a:pt x="67" y="0"/>
                      </a:moveTo>
                      <a:lnTo>
                        <a:pt x="15" y="0"/>
                      </a:lnTo>
                      <a:lnTo>
                        <a:pt x="0" y="78"/>
                      </a:lnTo>
                      <a:lnTo>
                        <a:pt x="37" y="124"/>
                      </a:lnTo>
                      <a:lnTo>
                        <a:pt x="158" y="231"/>
                      </a:lnTo>
                      <a:lnTo>
                        <a:pt x="265" y="368"/>
                      </a:lnTo>
                      <a:lnTo>
                        <a:pt x="333" y="510"/>
                      </a:lnTo>
                      <a:lnTo>
                        <a:pt x="343" y="602"/>
                      </a:lnTo>
                      <a:lnTo>
                        <a:pt x="340" y="670"/>
                      </a:lnTo>
                      <a:lnTo>
                        <a:pt x="310" y="821"/>
                      </a:lnTo>
                      <a:lnTo>
                        <a:pt x="271" y="945"/>
                      </a:lnTo>
                      <a:lnTo>
                        <a:pt x="238" y="1016"/>
                      </a:lnTo>
                      <a:lnTo>
                        <a:pt x="230" y="1060"/>
                      </a:lnTo>
                      <a:lnTo>
                        <a:pt x="265" y="1060"/>
                      </a:lnTo>
                      <a:lnTo>
                        <a:pt x="317" y="1045"/>
                      </a:lnTo>
                      <a:lnTo>
                        <a:pt x="333" y="1049"/>
                      </a:lnTo>
                      <a:lnTo>
                        <a:pt x="443" y="1055"/>
                      </a:lnTo>
                      <a:lnTo>
                        <a:pt x="526" y="1082"/>
                      </a:lnTo>
                      <a:lnTo>
                        <a:pt x="555" y="1067"/>
                      </a:lnTo>
                      <a:lnTo>
                        <a:pt x="583" y="1011"/>
                      </a:lnTo>
                      <a:lnTo>
                        <a:pt x="555" y="981"/>
                      </a:lnTo>
                      <a:lnTo>
                        <a:pt x="431" y="978"/>
                      </a:lnTo>
                      <a:lnTo>
                        <a:pt x="343" y="989"/>
                      </a:lnTo>
                      <a:lnTo>
                        <a:pt x="299" y="1011"/>
                      </a:lnTo>
                      <a:lnTo>
                        <a:pt x="306" y="960"/>
                      </a:lnTo>
                      <a:lnTo>
                        <a:pt x="351" y="881"/>
                      </a:lnTo>
                      <a:lnTo>
                        <a:pt x="389" y="759"/>
                      </a:lnTo>
                      <a:lnTo>
                        <a:pt x="420" y="655"/>
                      </a:lnTo>
                      <a:lnTo>
                        <a:pt x="397" y="536"/>
                      </a:lnTo>
                      <a:lnTo>
                        <a:pt x="363" y="409"/>
                      </a:lnTo>
                      <a:lnTo>
                        <a:pt x="294" y="264"/>
                      </a:lnTo>
                      <a:lnTo>
                        <a:pt x="196" y="131"/>
                      </a:lnTo>
                      <a:lnTo>
                        <a:pt x="113" y="34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2" name="Freeform 53"/>
                <p:cNvSpPr>
                  <a:spLocks/>
                </p:cNvSpPr>
                <p:nvPr/>
              </p:nvSpPr>
              <p:spPr bwMode="auto">
                <a:xfrm>
                  <a:off x="4928" y="2726"/>
                  <a:ext cx="131" cy="367"/>
                </a:xfrm>
                <a:custGeom>
                  <a:avLst/>
                  <a:gdLst>
                    <a:gd name="T0" fmla="*/ 30 w 392"/>
                    <a:gd name="T1" fmla="*/ 0 h 1102"/>
                    <a:gd name="T2" fmla="*/ 25 w 392"/>
                    <a:gd name="T3" fmla="*/ 12 h 1102"/>
                    <a:gd name="T4" fmla="*/ 21 w 392"/>
                    <a:gd name="T5" fmla="*/ 28 h 1102"/>
                    <a:gd name="T6" fmla="*/ 16 w 392"/>
                    <a:gd name="T7" fmla="*/ 47 h 1102"/>
                    <a:gd name="T8" fmla="*/ 12 w 392"/>
                    <a:gd name="T9" fmla="*/ 66 h 1102"/>
                    <a:gd name="T10" fmla="*/ 12 w 392"/>
                    <a:gd name="T11" fmla="*/ 73 h 1102"/>
                    <a:gd name="T12" fmla="*/ 16 w 392"/>
                    <a:gd name="T13" fmla="*/ 85 h 1102"/>
                    <a:gd name="T14" fmla="*/ 22 w 392"/>
                    <a:gd name="T15" fmla="*/ 92 h 1102"/>
                    <a:gd name="T16" fmla="*/ 28 w 392"/>
                    <a:gd name="T17" fmla="*/ 100 h 1102"/>
                    <a:gd name="T18" fmla="*/ 32 w 392"/>
                    <a:gd name="T19" fmla="*/ 106 h 1102"/>
                    <a:gd name="T20" fmla="*/ 30 w 392"/>
                    <a:gd name="T21" fmla="*/ 109 h 1102"/>
                    <a:gd name="T22" fmla="*/ 20 w 392"/>
                    <a:gd name="T23" fmla="*/ 110 h 1102"/>
                    <a:gd name="T24" fmla="*/ 5 w 392"/>
                    <a:gd name="T25" fmla="*/ 113 h 1102"/>
                    <a:gd name="T26" fmla="*/ 0 w 392"/>
                    <a:gd name="T27" fmla="*/ 117 h 1102"/>
                    <a:gd name="T28" fmla="*/ 4 w 392"/>
                    <a:gd name="T29" fmla="*/ 120 h 1102"/>
                    <a:gd name="T30" fmla="*/ 12 w 392"/>
                    <a:gd name="T31" fmla="*/ 122 h 1102"/>
                    <a:gd name="T32" fmla="*/ 23 w 392"/>
                    <a:gd name="T33" fmla="*/ 117 h 1102"/>
                    <a:gd name="T34" fmla="*/ 30 w 392"/>
                    <a:gd name="T35" fmla="*/ 114 h 1102"/>
                    <a:gd name="T36" fmla="*/ 40 w 392"/>
                    <a:gd name="T37" fmla="*/ 113 h 1102"/>
                    <a:gd name="T38" fmla="*/ 44 w 392"/>
                    <a:gd name="T39" fmla="*/ 112 h 1102"/>
                    <a:gd name="T40" fmla="*/ 42 w 392"/>
                    <a:gd name="T41" fmla="*/ 107 h 1102"/>
                    <a:gd name="T42" fmla="*/ 32 w 392"/>
                    <a:gd name="T43" fmla="*/ 97 h 1102"/>
                    <a:gd name="T44" fmla="*/ 25 w 392"/>
                    <a:gd name="T45" fmla="*/ 86 h 1102"/>
                    <a:gd name="T46" fmla="*/ 20 w 392"/>
                    <a:gd name="T47" fmla="*/ 78 h 1102"/>
                    <a:gd name="T48" fmla="*/ 19 w 392"/>
                    <a:gd name="T49" fmla="*/ 71 h 1102"/>
                    <a:gd name="T50" fmla="*/ 21 w 392"/>
                    <a:gd name="T51" fmla="*/ 59 h 1102"/>
                    <a:gd name="T52" fmla="*/ 27 w 392"/>
                    <a:gd name="T53" fmla="*/ 46 h 1102"/>
                    <a:gd name="T54" fmla="*/ 34 w 392"/>
                    <a:gd name="T55" fmla="*/ 24 h 1102"/>
                    <a:gd name="T56" fmla="*/ 39 w 392"/>
                    <a:gd name="T57" fmla="*/ 11 h 1102"/>
                    <a:gd name="T58" fmla="*/ 39 w 392"/>
                    <a:gd name="T59" fmla="*/ 4 h 1102"/>
                    <a:gd name="T60" fmla="*/ 34 w 392"/>
                    <a:gd name="T61" fmla="*/ 0 h 1102"/>
                    <a:gd name="T62" fmla="*/ 30 w 392"/>
                    <a:gd name="T63" fmla="*/ 0 h 110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92"/>
                    <a:gd name="T97" fmla="*/ 0 h 1102"/>
                    <a:gd name="T98" fmla="*/ 392 w 392"/>
                    <a:gd name="T99" fmla="*/ 1102 h 110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92" h="1102">
                      <a:moveTo>
                        <a:pt x="271" y="0"/>
                      </a:moveTo>
                      <a:lnTo>
                        <a:pt x="222" y="104"/>
                      </a:lnTo>
                      <a:lnTo>
                        <a:pt x="188" y="256"/>
                      </a:lnTo>
                      <a:lnTo>
                        <a:pt x="147" y="424"/>
                      </a:lnTo>
                      <a:lnTo>
                        <a:pt x="109" y="594"/>
                      </a:lnTo>
                      <a:lnTo>
                        <a:pt x="109" y="657"/>
                      </a:lnTo>
                      <a:lnTo>
                        <a:pt x="147" y="769"/>
                      </a:lnTo>
                      <a:lnTo>
                        <a:pt x="199" y="828"/>
                      </a:lnTo>
                      <a:lnTo>
                        <a:pt x="248" y="902"/>
                      </a:lnTo>
                      <a:lnTo>
                        <a:pt x="283" y="957"/>
                      </a:lnTo>
                      <a:lnTo>
                        <a:pt x="268" y="983"/>
                      </a:lnTo>
                      <a:lnTo>
                        <a:pt x="181" y="995"/>
                      </a:lnTo>
                      <a:lnTo>
                        <a:pt x="41" y="1016"/>
                      </a:lnTo>
                      <a:lnTo>
                        <a:pt x="0" y="1051"/>
                      </a:lnTo>
                      <a:lnTo>
                        <a:pt x="34" y="1080"/>
                      </a:lnTo>
                      <a:lnTo>
                        <a:pt x="112" y="1102"/>
                      </a:lnTo>
                      <a:lnTo>
                        <a:pt x="204" y="1057"/>
                      </a:lnTo>
                      <a:lnTo>
                        <a:pt x="271" y="1028"/>
                      </a:lnTo>
                      <a:lnTo>
                        <a:pt x="358" y="1016"/>
                      </a:lnTo>
                      <a:lnTo>
                        <a:pt x="392" y="1006"/>
                      </a:lnTo>
                      <a:lnTo>
                        <a:pt x="381" y="968"/>
                      </a:lnTo>
                      <a:lnTo>
                        <a:pt x="283" y="872"/>
                      </a:lnTo>
                      <a:lnTo>
                        <a:pt x="225" y="772"/>
                      </a:lnTo>
                      <a:lnTo>
                        <a:pt x="176" y="705"/>
                      </a:lnTo>
                      <a:lnTo>
                        <a:pt x="170" y="638"/>
                      </a:lnTo>
                      <a:lnTo>
                        <a:pt x="192" y="528"/>
                      </a:lnTo>
                      <a:lnTo>
                        <a:pt x="245" y="412"/>
                      </a:lnTo>
                      <a:lnTo>
                        <a:pt x="302" y="216"/>
                      </a:lnTo>
                      <a:lnTo>
                        <a:pt x="351" y="101"/>
                      </a:lnTo>
                      <a:lnTo>
                        <a:pt x="346" y="33"/>
                      </a:lnTo>
                      <a:lnTo>
                        <a:pt x="302" y="0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644" name="Group 54"/>
              <p:cNvGrpSpPr>
                <a:grpSpLocks/>
              </p:cNvGrpSpPr>
              <p:nvPr/>
            </p:nvGrpSpPr>
            <p:grpSpPr bwMode="auto">
              <a:xfrm>
                <a:off x="5068" y="2136"/>
                <a:ext cx="80" cy="108"/>
                <a:chOff x="5068" y="2136"/>
                <a:chExt cx="80" cy="108"/>
              </a:xfrm>
              <a:grpFill/>
            </p:grpSpPr>
            <p:sp>
              <p:nvSpPr>
                <p:cNvPr id="25645" name="Freeform 55"/>
                <p:cNvSpPr>
                  <a:spLocks/>
                </p:cNvSpPr>
                <p:nvPr/>
              </p:nvSpPr>
              <p:spPr bwMode="auto">
                <a:xfrm>
                  <a:off x="5084" y="2136"/>
                  <a:ext cx="64" cy="75"/>
                </a:xfrm>
                <a:custGeom>
                  <a:avLst/>
                  <a:gdLst>
                    <a:gd name="T0" fmla="*/ 3 w 194"/>
                    <a:gd name="T1" fmla="*/ 1 h 226"/>
                    <a:gd name="T2" fmla="*/ 8 w 194"/>
                    <a:gd name="T3" fmla="*/ 0 h 226"/>
                    <a:gd name="T4" fmla="*/ 14 w 194"/>
                    <a:gd name="T5" fmla="*/ 0 h 226"/>
                    <a:gd name="T6" fmla="*/ 18 w 194"/>
                    <a:gd name="T7" fmla="*/ 3 h 226"/>
                    <a:gd name="T8" fmla="*/ 21 w 194"/>
                    <a:gd name="T9" fmla="*/ 7 h 226"/>
                    <a:gd name="T10" fmla="*/ 21 w 194"/>
                    <a:gd name="T11" fmla="*/ 11 h 226"/>
                    <a:gd name="T12" fmla="*/ 18 w 194"/>
                    <a:gd name="T13" fmla="*/ 16 h 226"/>
                    <a:gd name="T14" fmla="*/ 15 w 194"/>
                    <a:gd name="T15" fmla="*/ 19 h 226"/>
                    <a:gd name="T16" fmla="*/ 8 w 194"/>
                    <a:gd name="T17" fmla="*/ 19 h 226"/>
                    <a:gd name="T18" fmla="*/ 5 w 194"/>
                    <a:gd name="T19" fmla="*/ 21 h 226"/>
                    <a:gd name="T20" fmla="*/ 3 w 194"/>
                    <a:gd name="T21" fmla="*/ 25 h 226"/>
                    <a:gd name="T22" fmla="*/ 0 w 194"/>
                    <a:gd name="T23" fmla="*/ 24 h 226"/>
                    <a:gd name="T24" fmla="*/ 1 w 194"/>
                    <a:gd name="T25" fmla="*/ 19 h 226"/>
                    <a:gd name="T26" fmla="*/ 6 w 194"/>
                    <a:gd name="T27" fmla="*/ 16 h 226"/>
                    <a:gd name="T28" fmla="*/ 13 w 194"/>
                    <a:gd name="T29" fmla="*/ 15 h 226"/>
                    <a:gd name="T30" fmla="*/ 16 w 194"/>
                    <a:gd name="T31" fmla="*/ 12 h 226"/>
                    <a:gd name="T32" fmla="*/ 17 w 194"/>
                    <a:gd name="T33" fmla="*/ 8 h 226"/>
                    <a:gd name="T34" fmla="*/ 14 w 194"/>
                    <a:gd name="T35" fmla="*/ 4 h 226"/>
                    <a:gd name="T36" fmla="*/ 9 w 194"/>
                    <a:gd name="T37" fmla="*/ 4 h 226"/>
                    <a:gd name="T38" fmla="*/ 3 w 194"/>
                    <a:gd name="T39" fmla="*/ 5 h 226"/>
                    <a:gd name="T40" fmla="*/ 1 w 194"/>
                    <a:gd name="T41" fmla="*/ 4 h 226"/>
                    <a:gd name="T42" fmla="*/ 3 w 194"/>
                    <a:gd name="T43" fmla="*/ 1 h 2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94"/>
                    <a:gd name="T67" fmla="*/ 0 h 226"/>
                    <a:gd name="T68" fmla="*/ 194 w 194"/>
                    <a:gd name="T69" fmla="*/ 226 h 2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94" h="226">
                      <a:moveTo>
                        <a:pt x="23" y="11"/>
                      </a:moveTo>
                      <a:lnTo>
                        <a:pt x="76" y="0"/>
                      </a:lnTo>
                      <a:lnTo>
                        <a:pt x="126" y="4"/>
                      </a:lnTo>
                      <a:lnTo>
                        <a:pt x="171" y="25"/>
                      </a:lnTo>
                      <a:lnTo>
                        <a:pt x="194" y="67"/>
                      </a:lnTo>
                      <a:lnTo>
                        <a:pt x="194" y="100"/>
                      </a:lnTo>
                      <a:lnTo>
                        <a:pt x="171" y="144"/>
                      </a:lnTo>
                      <a:lnTo>
                        <a:pt x="133" y="170"/>
                      </a:lnTo>
                      <a:lnTo>
                        <a:pt x="76" y="170"/>
                      </a:lnTo>
                      <a:lnTo>
                        <a:pt x="41" y="192"/>
                      </a:lnTo>
                      <a:lnTo>
                        <a:pt x="30" y="226"/>
                      </a:lnTo>
                      <a:lnTo>
                        <a:pt x="0" y="215"/>
                      </a:lnTo>
                      <a:lnTo>
                        <a:pt x="12" y="170"/>
                      </a:lnTo>
                      <a:lnTo>
                        <a:pt x="53" y="144"/>
                      </a:lnTo>
                      <a:lnTo>
                        <a:pt x="121" y="137"/>
                      </a:lnTo>
                      <a:lnTo>
                        <a:pt x="149" y="111"/>
                      </a:lnTo>
                      <a:lnTo>
                        <a:pt x="155" y="70"/>
                      </a:lnTo>
                      <a:lnTo>
                        <a:pt x="126" y="33"/>
                      </a:lnTo>
                      <a:lnTo>
                        <a:pt x="80" y="33"/>
                      </a:lnTo>
                      <a:lnTo>
                        <a:pt x="30" y="45"/>
                      </a:lnTo>
                      <a:lnTo>
                        <a:pt x="12" y="33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6" name="Freeform 56"/>
                <p:cNvSpPr>
                  <a:spLocks/>
                </p:cNvSpPr>
                <p:nvPr/>
              </p:nvSpPr>
              <p:spPr bwMode="auto">
                <a:xfrm>
                  <a:off x="5068" y="2224"/>
                  <a:ext cx="20" cy="20"/>
                </a:xfrm>
                <a:custGeom>
                  <a:avLst/>
                  <a:gdLst>
                    <a:gd name="T0" fmla="*/ 7 w 61"/>
                    <a:gd name="T1" fmla="*/ 0 h 62"/>
                    <a:gd name="T2" fmla="*/ 3 w 61"/>
                    <a:gd name="T3" fmla="*/ 0 h 62"/>
                    <a:gd name="T4" fmla="*/ 1 w 61"/>
                    <a:gd name="T5" fmla="*/ 2 h 62"/>
                    <a:gd name="T6" fmla="*/ 0 w 61"/>
                    <a:gd name="T7" fmla="*/ 6 h 62"/>
                    <a:gd name="T8" fmla="*/ 3 w 61"/>
                    <a:gd name="T9" fmla="*/ 6 h 62"/>
                    <a:gd name="T10" fmla="*/ 6 w 61"/>
                    <a:gd name="T11" fmla="*/ 5 h 62"/>
                    <a:gd name="T12" fmla="*/ 7 w 61"/>
                    <a:gd name="T13" fmla="*/ 0 h 6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62"/>
                    <a:gd name="T23" fmla="*/ 61 w 61"/>
                    <a:gd name="T24" fmla="*/ 62 h 6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62">
                      <a:moveTo>
                        <a:pt x="61" y="3"/>
                      </a:moveTo>
                      <a:lnTo>
                        <a:pt x="30" y="0"/>
                      </a:lnTo>
                      <a:lnTo>
                        <a:pt x="10" y="23"/>
                      </a:lnTo>
                      <a:lnTo>
                        <a:pt x="0" y="58"/>
                      </a:lnTo>
                      <a:lnTo>
                        <a:pt x="30" y="62"/>
                      </a:lnTo>
                      <a:lnTo>
                        <a:pt x="55" y="46"/>
                      </a:lnTo>
                      <a:lnTo>
                        <a:pt x="61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Thinking Aloud (cont.)</a:t>
            </a:r>
          </a:p>
        </p:txBody>
      </p:sp>
      <p:sp>
        <p:nvSpPr>
          <p:cNvPr id="26631" name="Rectangle 4"/>
          <p:cNvSpPr>
            <a:spLocks noGrp="1" noChangeArrowheads="1"/>
          </p:cNvSpPr>
          <p:nvPr>
            <p:ph idx="1"/>
          </p:nvPr>
        </p:nvSpPr>
        <p:spPr>
          <a:xfrm>
            <a:off x="414867" y="1373188"/>
            <a:ext cx="7772400" cy="4646612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Prompt the user to keep talking</a:t>
            </a:r>
          </a:p>
          <a:p>
            <a:pPr lvl="1" eaLnBrk="1" hangingPunct="1"/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>
                <a:latin typeface="Arial" charset="0"/>
              </a:rPr>
              <a:t>tell me what you are thinking</a:t>
            </a:r>
            <a:r>
              <a:rPr lang="ja-JP" altLang="en-US" sz="2400" dirty="0" smtClean="0">
                <a:latin typeface="Arial" charset="0"/>
              </a:rPr>
              <a:t>”</a:t>
            </a:r>
            <a:r>
              <a:rPr lang="en-US" altLang="ja-JP" sz="2400" dirty="0" smtClean="0">
                <a:latin typeface="Arial" charset="0"/>
              </a:rPr>
              <a:t/>
            </a:r>
            <a:br>
              <a:rPr lang="en-US" altLang="ja-JP" sz="2400" dirty="0" smtClean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Only help on things you have pre-decided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keep track of anything you do give help </a:t>
            </a:r>
            <a:r>
              <a:rPr lang="en-US" sz="2400" dirty="0" smtClean="0">
                <a:latin typeface="Arial" charset="0"/>
              </a:rPr>
              <a:t>on</a:t>
            </a:r>
            <a:br>
              <a:rPr lang="en-US" sz="2400" dirty="0" smtClean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Recording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use a digital watch/clock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take notes, plus if possible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record audio &amp; video (or even event logs)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pic>
        <p:nvPicPr>
          <p:cNvPr id="26629" name="Picture 2" descr="usabtest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67" y="4038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419600" y="6553200"/>
            <a:ext cx="4724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charset="0"/>
              </a:rPr>
              <a:t>CSE 440: User Interface Design, Prototyping, &amp; Evaluation</a:t>
            </a:r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53400" y="6553200"/>
            <a:ext cx="990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864E59C-6FFE-794B-9DF5-0727151AF552}" type="slidenum">
              <a:rPr lang="en-US" sz="1100">
                <a:solidFill>
                  <a:srgbClr val="D4E8F4"/>
                </a:solidFill>
                <a:latin typeface="Georgia" charset="0"/>
              </a:rPr>
              <a:pPr eaLnBrk="1" hangingPunct="1"/>
              <a:t>16</a:t>
            </a:fld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pic>
        <p:nvPicPr>
          <p:cNvPr id="2" name="Confusion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Using the Test Results</a:t>
            </a:r>
          </a:p>
        </p:txBody>
      </p:sp>
      <p:sp>
        <p:nvSpPr>
          <p:cNvPr id="473107" name="Rectangle 19"/>
          <p:cNvSpPr>
            <a:spLocks noGrp="1" noChangeArrowheads="1"/>
          </p:cNvSpPr>
          <p:nvPr>
            <p:ph idx="1"/>
          </p:nvPr>
        </p:nvSpPr>
        <p:spPr>
          <a:xfrm>
            <a:off x="389466" y="12954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Summarize the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make a list of all critical incidents (CI)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positive &amp; negative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include references back to original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try to judge why each difficulty </a:t>
            </a:r>
            <a:r>
              <a:rPr lang="en-US" dirty="0" smtClean="0">
                <a:latin typeface="Arial" charset="0"/>
              </a:rPr>
              <a:t>occurred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What does data tell you?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UI work the way you thought it would?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users take approaches you expected?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something missing?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grpSp>
        <p:nvGrpSpPr>
          <p:cNvPr id="28677" name="Group 2"/>
          <p:cNvGrpSpPr>
            <a:grpSpLocks/>
          </p:cNvGrpSpPr>
          <p:nvPr/>
        </p:nvGrpSpPr>
        <p:grpSpPr bwMode="auto">
          <a:xfrm flipH="1">
            <a:off x="8229600" y="3429000"/>
            <a:ext cx="914400" cy="1192213"/>
            <a:chOff x="-1" y="1488"/>
            <a:chExt cx="843" cy="895"/>
          </a:xfrm>
        </p:grpSpPr>
        <p:grpSp>
          <p:nvGrpSpPr>
            <p:cNvPr id="28680" name="Group 3"/>
            <p:cNvGrpSpPr>
              <a:grpSpLocks/>
            </p:cNvGrpSpPr>
            <p:nvPr/>
          </p:nvGrpSpPr>
          <p:grpSpPr bwMode="auto">
            <a:xfrm>
              <a:off x="228" y="1507"/>
              <a:ext cx="614" cy="760"/>
              <a:chOff x="228" y="1507"/>
              <a:chExt cx="614" cy="760"/>
            </a:xfrm>
          </p:grpSpPr>
          <p:sp>
            <p:nvSpPr>
              <p:cNvPr id="28688" name="Freeform 4"/>
              <p:cNvSpPr>
                <a:spLocks/>
              </p:cNvSpPr>
              <p:nvPr/>
            </p:nvSpPr>
            <p:spPr bwMode="auto">
              <a:xfrm>
                <a:off x="233" y="1945"/>
                <a:ext cx="282" cy="320"/>
              </a:xfrm>
              <a:custGeom>
                <a:avLst/>
                <a:gdLst>
                  <a:gd name="T0" fmla="*/ 134 w 563"/>
                  <a:gd name="T1" fmla="*/ 0 h 639"/>
                  <a:gd name="T2" fmla="*/ 141 w 563"/>
                  <a:gd name="T3" fmla="*/ 16 h 639"/>
                  <a:gd name="T4" fmla="*/ 127 w 563"/>
                  <a:gd name="T5" fmla="*/ 40 h 639"/>
                  <a:gd name="T6" fmla="*/ 108 w 563"/>
                  <a:gd name="T7" fmla="*/ 69 h 639"/>
                  <a:gd name="T8" fmla="*/ 89 w 563"/>
                  <a:gd name="T9" fmla="*/ 100 h 639"/>
                  <a:gd name="T10" fmla="*/ 72 w 563"/>
                  <a:gd name="T11" fmla="*/ 120 h 639"/>
                  <a:gd name="T12" fmla="*/ 49 w 563"/>
                  <a:gd name="T13" fmla="*/ 147 h 639"/>
                  <a:gd name="T14" fmla="*/ 35 w 563"/>
                  <a:gd name="T15" fmla="*/ 160 h 639"/>
                  <a:gd name="T16" fmla="*/ 21 w 563"/>
                  <a:gd name="T17" fmla="*/ 154 h 639"/>
                  <a:gd name="T18" fmla="*/ 5 w 563"/>
                  <a:gd name="T19" fmla="*/ 137 h 639"/>
                  <a:gd name="T20" fmla="*/ 0 w 563"/>
                  <a:gd name="T21" fmla="*/ 126 h 639"/>
                  <a:gd name="T22" fmla="*/ 14 w 563"/>
                  <a:gd name="T23" fmla="*/ 96 h 639"/>
                  <a:gd name="T24" fmla="*/ 33 w 563"/>
                  <a:gd name="T25" fmla="*/ 65 h 639"/>
                  <a:gd name="T26" fmla="*/ 54 w 563"/>
                  <a:gd name="T27" fmla="*/ 39 h 639"/>
                  <a:gd name="T28" fmla="*/ 81 w 563"/>
                  <a:gd name="T29" fmla="*/ 19 h 639"/>
                  <a:gd name="T30" fmla="*/ 108 w 563"/>
                  <a:gd name="T31" fmla="*/ 8 h 639"/>
                  <a:gd name="T32" fmla="*/ 134 w 563"/>
                  <a:gd name="T33" fmla="*/ 0 h 6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3"/>
                  <a:gd name="T52" fmla="*/ 0 h 639"/>
                  <a:gd name="T53" fmla="*/ 563 w 563"/>
                  <a:gd name="T54" fmla="*/ 639 h 6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3" h="639">
                    <a:moveTo>
                      <a:pt x="535" y="0"/>
                    </a:moveTo>
                    <a:lnTo>
                      <a:pt x="563" y="63"/>
                    </a:lnTo>
                    <a:lnTo>
                      <a:pt x="506" y="159"/>
                    </a:lnTo>
                    <a:lnTo>
                      <a:pt x="432" y="274"/>
                    </a:lnTo>
                    <a:lnTo>
                      <a:pt x="356" y="400"/>
                    </a:lnTo>
                    <a:lnTo>
                      <a:pt x="287" y="480"/>
                    </a:lnTo>
                    <a:lnTo>
                      <a:pt x="195" y="588"/>
                    </a:lnTo>
                    <a:lnTo>
                      <a:pt x="138" y="639"/>
                    </a:lnTo>
                    <a:lnTo>
                      <a:pt x="81" y="616"/>
                    </a:lnTo>
                    <a:lnTo>
                      <a:pt x="18" y="548"/>
                    </a:lnTo>
                    <a:lnTo>
                      <a:pt x="0" y="502"/>
                    </a:lnTo>
                    <a:lnTo>
                      <a:pt x="53" y="382"/>
                    </a:lnTo>
                    <a:lnTo>
                      <a:pt x="132" y="257"/>
                    </a:lnTo>
                    <a:lnTo>
                      <a:pt x="213" y="154"/>
                    </a:lnTo>
                    <a:lnTo>
                      <a:pt x="322" y="74"/>
                    </a:lnTo>
                    <a:lnTo>
                      <a:pt x="432" y="29"/>
                    </a:lnTo>
                    <a:lnTo>
                      <a:pt x="535" y="0"/>
                    </a:lnTo>
                    <a:close/>
                  </a:path>
                </a:pathLst>
              </a:custGeom>
              <a:solidFill>
                <a:srgbClr val="AD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9" name="Freeform 5"/>
              <p:cNvSpPr>
                <a:spLocks/>
              </p:cNvSpPr>
              <p:nvPr/>
            </p:nvSpPr>
            <p:spPr bwMode="auto">
              <a:xfrm>
                <a:off x="501" y="1536"/>
                <a:ext cx="338" cy="438"/>
              </a:xfrm>
              <a:custGeom>
                <a:avLst/>
                <a:gdLst>
                  <a:gd name="T0" fmla="*/ 126 w 675"/>
                  <a:gd name="T1" fmla="*/ 0 h 878"/>
                  <a:gd name="T2" fmla="*/ 163 w 675"/>
                  <a:gd name="T3" fmla="*/ 20 h 878"/>
                  <a:gd name="T4" fmla="*/ 169 w 675"/>
                  <a:gd name="T5" fmla="*/ 55 h 878"/>
                  <a:gd name="T6" fmla="*/ 165 w 675"/>
                  <a:gd name="T7" fmla="*/ 101 h 878"/>
                  <a:gd name="T8" fmla="*/ 153 w 675"/>
                  <a:gd name="T9" fmla="*/ 133 h 878"/>
                  <a:gd name="T10" fmla="*/ 142 w 675"/>
                  <a:gd name="T11" fmla="*/ 160 h 878"/>
                  <a:gd name="T12" fmla="*/ 121 w 675"/>
                  <a:gd name="T13" fmla="*/ 179 h 878"/>
                  <a:gd name="T14" fmla="*/ 100 w 675"/>
                  <a:gd name="T15" fmla="*/ 195 h 878"/>
                  <a:gd name="T16" fmla="*/ 72 w 675"/>
                  <a:gd name="T17" fmla="*/ 205 h 878"/>
                  <a:gd name="T18" fmla="*/ 26 w 675"/>
                  <a:gd name="T19" fmla="*/ 203 h 878"/>
                  <a:gd name="T20" fmla="*/ 13 w 675"/>
                  <a:gd name="T21" fmla="*/ 219 h 878"/>
                  <a:gd name="T22" fmla="*/ 0 w 675"/>
                  <a:gd name="T23" fmla="*/ 203 h 878"/>
                  <a:gd name="T24" fmla="*/ 15 w 675"/>
                  <a:gd name="T25" fmla="*/ 185 h 878"/>
                  <a:gd name="T26" fmla="*/ 56 w 675"/>
                  <a:gd name="T27" fmla="*/ 179 h 878"/>
                  <a:gd name="T28" fmla="*/ 90 w 675"/>
                  <a:gd name="T29" fmla="*/ 159 h 878"/>
                  <a:gd name="T30" fmla="*/ 112 w 675"/>
                  <a:gd name="T31" fmla="*/ 133 h 878"/>
                  <a:gd name="T32" fmla="*/ 131 w 675"/>
                  <a:gd name="T33" fmla="*/ 99 h 878"/>
                  <a:gd name="T34" fmla="*/ 136 w 675"/>
                  <a:gd name="T35" fmla="*/ 69 h 878"/>
                  <a:gd name="T36" fmla="*/ 137 w 675"/>
                  <a:gd name="T37" fmla="*/ 35 h 878"/>
                  <a:gd name="T38" fmla="*/ 131 w 675"/>
                  <a:gd name="T39" fmla="*/ 14 h 878"/>
                  <a:gd name="T40" fmla="*/ 126 w 675"/>
                  <a:gd name="T41" fmla="*/ 0 h 8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5"/>
                  <a:gd name="T64" fmla="*/ 0 h 878"/>
                  <a:gd name="T65" fmla="*/ 675 w 675"/>
                  <a:gd name="T66" fmla="*/ 878 h 8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5" h="878">
                    <a:moveTo>
                      <a:pt x="503" y="0"/>
                    </a:moveTo>
                    <a:lnTo>
                      <a:pt x="651" y="80"/>
                    </a:lnTo>
                    <a:lnTo>
                      <a:pt x="675" y="223"/>
                    </a:lnTo>
                    <a:lnTo>
                      <a:pt x="658" y="405"/>
                    </a:lnTo>
                    <a:lnTo>
                      <a:pt x="611" y="535"/>
                    </a:lnTo>
                    <a:lnTo>
                      <a:pt x="566" y="644"/>
                    </a:lnTo>
                    <a:lnTo>
                      <a:pt x="481" y="718"/>
                    </a:lnTo>
                    <a:lnTo>
                      <a:pt x="400" y="781"/>
                    </a:lnTo>
                    <a:lnTo>
                      <a:pt x="286" y="821"/>
                    </a:lnTo>
                    <a:lnTo>
                      <a:pt x="103" y="815"/>
                    </a:lnTo>
                    <a:lnTo>
                      <a:pt x="51" y="878"/>
                    </a:lnTo>
                    <a:lnTo>
                      <a:pt x="0" y="815"/>
                    </a:lnTo>
                    <a:lnTo>
                      <a:pt x="57" y="741"/>
                    </a:lnTo>
                    <a:lnTo>
                      <a:pt x="222" y="718"/>
                    </a:lnTo>
                    <a:lnTo>
                      <a:pt x="360" y="638"/>
                    </a:lnTo>
                    <a:lnTo>
                      <a:pt x="446" y="535"/>
                    </a:lnTo>
                    <a:lnTo>
                      <a:pt x="521" y="399"/>
                    </a:lnTo>
                    <a:lnTo>
                      <a:pt x="543" y="279"/>
                    </a:lnTo>
                    <a:lnTo>
                      <a:pt x="548" y="143"/>
                    </a:lnTo>
                    <a:lnTo>
                      <a:pt x="521" y="57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0" name="Freeform 6"/>
              <p:cNvSpPr>
                <a:spLocks/>
              </p:cNvSpPr>
              <p:nvPr/>
            </p:nvSpPr>
            <p:spPr bwMode="auto">
              <a:xfrm>
                <a:off x="558" y="1516"/>
                <a:ext cx="284" cy="438"/>
              </a:xfrm>
              <a:custGeom>
                <a:avLst/>
                <a:gdLst>
                  <a:gd name="T0" fmla="*/ 17 w 567"/>
                  <a:gd name="T1" fmla="*/ 209 h 877"/>
                  <a:gd name="T2" fmla="*/ 42 w 567"/>
                  <a:gd name="T3" fmla="*/ 209 h 877"/>
                  <a:gd name="T4" fmla="*/ 68 w 567"/>
                  <a:gd name="T5" fmla="*/ 199 h 877"/>
                  <a:gd name="T6" fmla="*/ 86 w 567"/>
                  <a:gd name="T7" fmla="*/ 186 h 877"/>
                  <a:gd name="T8" fmla="*/ 105 w 567"/>
                  <a:gd name="T9" fmla="*/ 168 h 877"/>
                  <a:gd name="T10" fmla="*/ 119 w 567"/>
                  <a:gd name="T11" fmla="*/ 143 h 877"/>
                  <a:gd name="T12" fmla="*/ 128 w 567"/>
                  <a:gd name="T13" fmla="*/ 118 h 877"/>
                  <a:gd name="T14" fmla="*/ 134 w 567"/>
                  <a:gd name="T15" fmla="*/ 94 h 877"/>
                  <a:gd name="T16" fmla="*/ 135 w 567"/>
                  <a:gd name="T17" fmla="*/ 71 h 877"/>
                  <a:gd name="T18" fmla="*/ 134 w 567"/>
                  <a:gd name="T19" fmla="*/ 51 h 877"/>
                  <a:gd name="T20" fmla="*/ 132 w 567"/>
                  <a:gd name="T21" fmla="*/ 35 h 877"/>
                  <a:gd name="T22" fmla="*/ 122 w 567"/>
                  <a:gd name="T23" fmla="*/ 27 h 877"/>
                  <a:gd name="T24" fmla="*/ 109 w 567"/>
                  <a:gd name="T25" fmla="*/ 18 h 877"/>
                  <a:gd name="T26" fmla="*/ 103 w 567"/>
                  <a:gd name="T27" fmla="*/ 17 h 877"/>
                  <a:gd name="T28" fmla="*/ 95 w 567"/>
                  <a:gd name="T29" fmla="*/ 7 h 877"/>
                  <a:gd name="T30" fmla="*/ 96 w 567"/>
                  <a:gd name="T31" fmla="*/ 0 h 877"/>
                  <a:gd name="T32" fmla="*/ 106 w 567"/>
                  <a:gd name="T33" fmla="*/ 7 h 877"/>
                  <a:gd name="T34" fmla="*/ 138 w 567"/>
                  <a:gd name="T35" fmla="*/ 30 h 877"/>
                  <a:gd name="T36" fmla="*/ 142 w 567"/>
                  <a:gd name="T37" fmla="*/ 45 h 877"/>
                  <a:gd name="T38" fmla="*/ 142 w 567"/>
                  <a:gd name="T39" fmla="*/ 66 h 877"/>
                  <a:gd name="T40" fmla="*/ 142 w 567"/>
                  <a:gd name="T41" fmla="*/ 88 h 877"/>
                  <a:gd name="T42" fmla="*/ 141 w 567"/>
                  <a:gd name="T43" fmla="*/ 112 h 877"/>
                  <a:gd name="T44" fmla="*/ 134 w 567"/>
                  <a:gd name="T45" fmla="*/ 132 h 877"/>
                  <a:gd name="T46" fmla="*/ 128 w 567"/>
                  <a:gd name="T47" fmla="*/ 150 h 877"/>
                  <a:gd name="T48" fmla="*/ 119 w 567"/>
                  <a:gd name="T49" fmla="*/ 166 h 877"/>
                  <a:gd name="T50" fmla="*/ 109 w 567"/>
                  <a:gd name="T51" fmla="*/ 179 h 877"/>
                  <a:gd name="T52" fmla="*/ 98 w 567"/>
                  <a:gd name="T53" fmla="*/ 192 h 877"/>
                  <a:gd name="T54" fmla="*/ 81 w 567"/>
                  <a:gd name="T55" fmla="*/ 202 h 877"/>
                  <a:gd name="T56" fmla="*/ 60 w 567"/>
                  <a:gd name="T57" fmla="*/ 212 h 877"/>
                  <a:gd name="T58" fmla="*/ 42 w 567"/>
                  <a:gd name="T59" fmla="*/ 217 h 877"/>
                  <a:gd name="T60" fmla="*/ 15 w 567"/>
                  <a:gd name="T61" fmla="*/ 219 h 877"/>
                  <a:gd name="T62" fmla="*/ 0 w 567"/>
                  <a:gd name="T63" fmla="*/ 212 h 877"/>
                  <a:gd name="T64" fmla="*/ 17 w 567"/>
                  <a:gd name="T65" fmla="*/ 209 h 8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7"/>
                  <a:gd name="T100" fmla="*/ 0 h 877"/>
                  <a:gd name="T101" fmla="*/ 567 w 567"/>
                  <a:gd name="T102" fmla="*/ 877 h 8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7" h="877">
                    <a:moveTo>
                      <a:pt x="68" y="837"/>
                    </a:moveTo>
                    <a:lnTo>
                      <a:pt x="166" y="837"/>
                    </a:lnTo>
                    <a:lnTo>
                      <a:pt x="269" y="797"/>
                    </a:lnTo>
                    <a:lnTo>
                      <a:pt x="343" y="746"/>
                    </a:lnTo>
                    <a:lnTo>
                      <a:pt x="419" y="672"/>
                    </a:lnTo>
                    <a:lnTo>
                      <a:pt x="475" y="575"/>
                    </a:lnTo>
                    <a:lnTo>
                      <a:pt x="509" y="472"/>
                    </a:lnTo>
                    <a:lnTo>
                      <a:pt x="533" y="376"/>
                    </a:lnTo>
                    <a:lnTo>
                      <a:pt x="538" y="285"/>
                    </a:lnTo>
                    <a:lnTo>
                      <a:pt x="533" y="205"/>
                    </a:lnTo>
                    <a:lnTo>
                      <a:pt x="527" y="142"/>
                    </a:lnTo>
                    <a:lnTo>
                      <a:pt x="487" y="109"/>
                    </a:lnTo>
                    <a:lnTo>
                      <a:pt x="435" y="75"/>
                    </a:lnTo>
                    <a:lnTo>
                      <a:pt x="412" y="69"/>
                    </a:lnTo>
                    <a:lnTo>
                      <a:pt x="378" y="29"/>
                    </a:lnTo>
                    <a:lnTo>
                      <a:pt x="384" y="0"/>
                    </a:lnTo>
                    <a:lnTo>
                      <a:pt x="424" y="29"/>
                    </a:lnTo>
                    <a:lnTo>
                      <a:pt x="549" y="120"/>
                    </a:lnTo>
                    <a:lnTo>
                      <a:pt x="567" y="182"/>
                    </a:lnTo>
                    <a:lnTo>
                      <a:pt x="567" y="267"/>
                    </a:lnTo>
                    <a:lnTo>
                      <a:pt x="567" y="353"/>
                    </a:lnTo>
                    <a:lnTo>
                      <a:pt x="562" y="450"/>
                    </a:lnTo>
                    <a:lnTo>
                      <a:pt x="533" y="530"/>
                    </a:lnTo>
                    <a:lnTo>
                      <a:pt x="509" y="603"/>
                    </a:lnTo>
                    <a:lnTo>
                      <a:pt x="475" y="666"/>
                    </a:lnTo>
                    <a:lnTo>
                      <a:pt x="435" y="717"/>
                    </a:lnTo>
                    <a:lnTo>
                      <a:pt x="390" y="768"/>
                    </a:lnTo>
                    <a:lnTo>
                      <a:pt x="321" y="808"/>
                    </a:lnTo>
                    <a:lnTo>
                      <a:pt x="240" y="848"/>
                    </a:lnTo>
                    <a:lnTo>
                      <a:pt x="166" y="871"/>
                    </a:lnTo>
                    <a:lnTo>
                      <a:pt x="57" y="877"/>
                    </a:lnTo>
                    <a:lnTo>
                      <a:pt x="0" y="848"/>
                    </a:lnTo>
                    <a:lnTo>
                      <a:pt x="68" y="8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Freeform 7"/>
              <p:cNvSpPr>
                <a:spLocks/>
              </p:cNvSpPr>
              <p:nvPr/>
            </p:nvSpPr>
            <p:spPr bwMode="auto">
              <a:xfrm>
                <a:off x="482" y="1513"/>
                <a:ext cx="300" cy="481"/>
              </a:xfrm>
              <a:custGeom>
                <a:avLst/>
                <a:gdLst>
                  <a:gd name="T0" fmla="*/ 30 w 601"/>
                  <a:gd name="T1" fmla="*/ 229 h 962"/>
                  <a:gd name="T2" fmla="*/ 44 w 601"/>
                  <a:gd name="T3" fmla="*/ 211 h 962"/>
                  <a:gd name="T4" fmla="*/ 44 w 601"/>
                  <a:gd name="T5" fmla="*/ 198 h 962"/>
                  <a:gd name="T6" fmla="*/ 65 w 601"/>
                  <a:gd name="T7" fmla="*/ 192 h 962"/>
                  <a:gd name="T8" fmla="*/ 88 w 601"/>
                  <a:gd name="T9" fmla="*/ 182 h 962"/>
                  <a:gd name="T10" fmla="*/ 105 w 601"/>
                  <a:gd name="T11" fmla="*/ 168 h 962"/>
                  <a:gd name="T12" fmla="*/ 121 w 601"/>
                  <a:gd name="T13" fmla="*/ 148 h 962"/>
                  <a:gd name="T14" fmla="*/ 134 w 601"/>
                  <a:gd name="T15" fmla="*/ 130 h 962"/>
                  <a:gd name="T16" fmla="*/ 143 w 601"/>
                  <a:gd name="T17" fmla="*/ 107 h 962"/>
                  <a:gd name="T18" fmla="*/ 146 w 601"/>
                  <a:gd name="T19" fmla="*/ 86 h 962"/>
                  <a:gd name="T20" fmla="*/ 150 w 601"/>
                  <a:gd name="T21" fmla="*/ 69 h 962"/>
                  <a:gd name="T22" fmla="*/ 150 w 601"/>
                  <a:gd name="T23" fmla="*/ 40 h 962"/>
                  <a:gd name="T24" fmla="*/ 144 w 601"/>
                  <a:gd name="T25" fmla="*/ 22 h 962"/>
                  <a:gd name="T26" fmla="*/ 135 w 601"/>
                  <a:gd name="T27" fmla="*/ 8 h 962"/>
                  <a:gd name="T28" fmla="*/ 123 w 601"/>
                  <a:gd name="T29" fmla="*/ 0 h 962"/>
                  <a:gd name="T30" fmla="*/ 130 w 601"/>
                  <a:gd name="T31" fmla="*/ 13 h 962"/>
                  <a:gd name="T32" fmla="*/ 138 w 601"/>
                  <a:gd name="T33" fmla="*/ 28 h 962"/>
                  <a:gd name="T34" fmla="*/ 143 w 601"/>
                  <a:gd name="T35" fmla="*/ 43 h 962"/>
                  <a:gd name="T36" fmla="*/ 141 w 601"/>
                  <a:gd name="T37" fmla="*/ 60 h 962"/>
                  <a:gd name="T38" fmla="*/ 140 w 601"/>
                  <a:gd name="T39" fmla="*/ 80 h 962"/>
                  <a:gd name="T40" fmla="*/ 135 w 601"/>
                  <a:gd name="T41" fmla="*/ 104 h 962"/>
                  <a:gd name="T42" fmla="*/ 130 w 601"/>
                  <a:gd name="T43" fmla="*/ 122 h 962"/>
                  <a:gd name="T44" fmla="*/ 117 w 601"/>
                  <a:gd name="T45" fmla="*/ 141 h 962"/>
                  <a:gd name="T46" fmla="*/ 104 w 601"/>
                  <a:gd name="T47" fmla="*/ 158 h 962"/>
                  <a:gd name="T48" fmla="*/ 90 w 601"/>
                  <a:gd name="T49" fmla="*/ 171 h 962"/>
                  <a:gd name="T50" fmla="*/ 70 w 601"/>
                  <a:gd name="T51" fmla="*/ 182 h 962"/>
                  <a:gd name="T52" fmla="*/ 53 w 601"/>
                  <a:gd name="T53" fmla="*/ 190 h 962"/>
                  <a:gd name="T54" fmla="*/ 34 w 601"/>
                  <a:gd name="T55" fmla="*/ 191 h 962"/>
                  <a:gd name="T56" fmla="*/ 21 w 601"/>
                  <a:gd name="T57" fmla="*/ 187 h 962"/>
                  <a:gd name="T58" fmla="*/ 12 w 601"/>
                  <a:gd name="T59" fmla="*/ 197 h 962"/>
                  <a:gd name="T60" fmla="*/ 0 w 601"/>
                  <a:gd name="T61" fmla="*/ 215 h 962"/>
                  <a:gd name="T62" fmla="*/ 10 w 601"/>
                  <a:gd name="T63" fmla="*/ 225 h 962"/>
                  <a:gd name="T64" fmla="*/ 27 w 601"/>
                  <a:gd name="T65" fmla="*/ 204 h 962"/>
                  <a:gd name="T66" fmla="*/ 37 w 601"/>
                  <a:gd name="T67" fmla="*/ 205 h 962"/>
                  <a:gd name="T68" fmla="*/ 15 w 601"/>
                  <a:gd name="T69" fmla="*/ 231 h 962"/>
                  <a:gd name="T70" fmla="*/ 21 w 601"/>
                  <a:gd name="T71" fmla="*/ 241 h 962"/>
                  <a:gd name="T72" fmla="*/ 30 w 601"/>
                  <a:gd name="T73" fmla="*/ 229 h 9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01"/>
                  <a:gd name="T112" fmla="*/ 0 h 962"/>
                  <a:gd name="T113" fmla="*/ 601 w 601"/>
                  <a:gd name="T114" fmla="*/ 962 h 9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01" h="962">
                    <a:moveTo>
                      <a:pt x="120" y="916"/>
                    </a:moveTo>
                    <a:lnTo>
                      <a:pt x="177" y="842"/>
                    </a:lnTo>
                    <a:lnTo>
                      <a:pt x="177" y="791"/>
                    </a:lnTo>
                    <a:lnTo>
                      <a:pt x="263" y="768"/>
                    </a:lnTo>
                    <a:lnTo>
                      <a:pt x="355" y="728"/>
                    </a:lnTo>
                    <a:lnTo>
                      <a:pt x="423" y="671"/>
                    </a:lnTo>
                    <a:lnTo>
                      <a:pt x="486" y="592"/>
                    </a:lnTo>
                    <a:lnTo>
                      <a:pt x="537" y="517"/>
                    </a:lnTo>
                    <a:lnTo>
                      <a:pt x="572" y="426"/>
                    </a:lnTo>
                    <a:lnTo>
                      <a:pt x="584" y="341"/>
                    </a:lnTo>
                    <a:lnTo>
                      <a:pt x="601" y="274"/>
                    </a:lnTo>
                    <a:lnTo>
                      <a:pt x="601" y="159"/>
                    </a:lnTo>
                    <a:lnTo>
                      <a:pt x="577" y="85"/>
                    </a:lnTo>
                    <a:lnTo>
                      <a:pt x="543" y="29"/>
                    </a:lnTo>
                    <a:lnTo>
                      <a:pt x="492" y="0"/>
                    </a:lnTo>
                    <a:lnTo>
                      <a:pt x="521" y="51"/>
                    </a:lnTo>
                    <a:lnTo>
                      <a:pt x="555" y="109"/>
                    </a:lnTo>
                    <a:lnTo>
                      <a:pt x="572" y="171"/>
                    </a:lnTo>
                    <a:lnTo>
                      <a:pt x="566" y="239"/>
                    </a:lnTo>
                    <a:lnTo>
                      <a:pt x="561" y="319"/>
                    </a:lnTo>
                    <a:lnTo>
                      <a:pt x="543" y="415"/>
                    </a:lnTo>
                    <a:lnTo>
                      <a:pt x="521" y="490"/>
                    </a:lnTo>
                    <a:lnTo>
                      <a:pt x="469" y="563"/>
                    </a:lnTo>
                    <a:lnTo>
                      <a:pt x="418" y="631"/>
                    </a:lnTo>
                    <a:lnTo>
                      <a:pt x="360" y="682"/>
                    </a:lnTo>
                    <a:lnTo>
                      <a:pt x="280" y="728"/>
                    </a:lnTo>
                    <a:lnTo>
                      <a:pt x="212" y="757"/>
                    </a:lnTo>
                    <a:lnTo>
                      <a:pt x="137" y="762"/>
                    </a:lnTo>
                    <a:lnTo>
                      <a:pt x="85" y="746"/>
                    </a:lnTo>
                    <a:lnTo>
                      <a:pt x="51" y="785"/>
                    </a:lnTo>
                    <a:lnTo>
                      <a:pt x="0" y="860"/>
                    </a:lnTo>
                    <a:lnTo>
                      <a:pt x="40" y="899"/>
                    </a:lnTo>
                    <a:lnTo>
                      <a:pt x="109" y="813"/>
                    </a:lnTo>
                    <a:lnTo>
                      <a:pt x="148" y="820"/>
                    </a:lnTo>
                    <a:lnTo>
                      <a:pt x="63" y="922"/>
                    </a:lnTo>
                    <a:lnTo>
                      <a:pt x="85" y="962"/>
                    </a:lnTo>
                    <a:lnTo>
                      <a:pt x="120" y="9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Freeform 8"/>
              <p:cNvSpPr>
                <a:spLocks/>
              </p:cNvSpPr>
              <p:nvPr/>
            </p:nvSpPr>
            <p:spPr bwMode="auto">
              <a:xfrm>
                <a:off x="479" y="1507"/>
                <a:ext cx="289" cy="403"/>
              </a:xfrm>
              <a:custGeom>
                <a:avLst/>
                <a:gdLst>
                  <a:gd name="T0" fmla="*/ 20 w 579"/>
                  <a:gd name="T1" fmla="*/ 197 h 804"/>
                  <a:gd name="T2" fmla="*/ 10 w 579"/>
                  <a:gd name="T3" fmla="*/ 183 h 804"/>
                  <a:gd name="T4" fmla="*/ 2 w 579"/>
                  <a:gd name="T5" fmla="*/ 169 h 804"/>
                  <a:gd name="T6" fmla="*/ 0 w 579"/>
                  <a:gd name="T7" fmla="*/ 150 h 804"/>
                  <a:gd name="T8" fmla="*/ 1 w 579"/>
                  <a:gd name="T9" fmla="*/ 127 h 804"/>
                  <a:gd name="T10" fmla="*/ 6 w 579"/>
                  <a:gd name="T11" fmla="*/ 102 h 804"/>
                  <a:gd name="T12" fmla="*/ 14 w 579"/>
                  <a:gd name="T13" fmla="*/ 75 h 804"/>
                  <a:gd name="T14" fmla="*/ 27 w 579"/>
                  <a:gd name="T15" fmla="*/ 50 h 804"/>
                  <a:gd name="T16" fmla="*/ 47 w 579"/>
                  <a:gd name="T17" fmla="*/ 26 h 804"/>
                  <a:gd name="T18" fmla="*/ 74 w 579"/>
                  <a:gd name="T19" fmla="*/ 9 h 804"/>
                  <a:gd name="T20" fmla="*/ 99 w 579"/>
                  <a:gd name="T21" fmla="*/ 0 h 804"/>
                  <a:gd name="T22" fmla="*/ 116 w 579"/>
                  <a:gd name="T23" fmla="*/ 2 h 804"/>
                  <a:gd name="T24" fmla="*/ 130 w 579"/>
                  <a:gd name="T25" fmla="*/ 8 h 804"/>
                  <a:gd name="T26" fmla="*/ 144 w 579"/>
                  <a:gd name="T27" fmla="*/ 17 h 804"/>
                  <a:gd name="T28" fmla="*/ 142 w 579"/>
                  <a:gd name="T29" fmla="*/ 26 h 804"/>
                  <a:gd name="T30" fmla="*/ 124 w 579"/>
                  <a:gd name="T31" fmla="*/ 13 h 804"/>
                  <a:gd name="T32" fmla="*/ 114 w 579"/>
                  <a:gd name="T33" fmla="*/ 9 h 804"/>
                  <a:gd name="T34" fmla="*/ 100 w 579"/>
                  <a:gd name="T35" fmla="*/ 9 h 804"/>
                  <a:gd name="T36" fmla="*/ 87 w 579"/>
                  <a:gd name="T37" fmla="*/ 13 h 804"/>
                  <a:gd name="T38" fmla="*/ 71 w 579"/>
                  <a:gd name="T39" fmla="*/ 19 h 804"/>
                  <a:gd name="T40" fmla="*/ 60 w 579"/>
                  <a:gd name="T41" fmla="*/ 27 h 804"/>
                  <a:gd name="T42" fmla="*/ 47 w 579"/>
                  <a:gd name="T43" fmla="*/ 36 h 804"/>
                  <a:gd name="T44" fmla="*/ 38 w 579"/>
                  <a:gd name="T45" fmla="*/ 49 h 804"/>
                  <a:gd name="T46" fmla="*/ 30 w 579"/>
                  <a:gd name="T47" fmla="*/ 63 h 804"/>
                  <a:gd name="T48" fmla="*/ 21 w 579"/>
                  <a:gd name="T49" fmla="*/ 80 h 804"/>
                  <a:gd name="T50" fmla="*/ 14 w 579"/>
                  <a:gd name="T51" fmla="*/ 99 h 804"/>
                  <a:gd name="T52" fmla="*/ 10 w 579"/>
                  <a:gd name="T53" fmla="*/ 122 h 804"/>
                  <a:gd name="T54" fmla="*/ 10 w 579"/>
                  <a:gd name="T55" fmla="*/ 147 h 804"/>
                  <a:gd name="T56" fmla="*/ 11 w 579"/>
                  <a:gd name="T57" fmla="*/ 169 h 804"/>
                  <a:gd name="T58" fmla="*/ 21 w 579"/>
                  <a:gd name="T59" fmla="*/ 188 h 804"/>
                  <a:gd name="T60" fmla="*/ 41 w 579"/>
                  <a:gd name="T61" fmla="*/ 202 h 804"/>
                  <a:gd name="T62" fmla="*/ 20 w 579"/>
                  <a:gd name="T63" fmla="*/ 197 h 8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9"/>
                  <a:gd name="T97" fmla="*/ 0 h 804"/>
                  <a:gd name="T98" fmla="*/ 579 w 579"/>
                  <a:gd name="T99" fmla="*/ 804 h 8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9" h="804">
                    <a:moveTo>
                      <a:pt x="80" y="787"/>
                    </a:moveTo>
                    <a:lnTo>
                      <a:pt x="40" y="730"/>
                    </a:lnTo>
                    <a:lnTo>
                      <a:pt x="11" y="673"/>
                    </a:lnTo>
                    <a:lnTo>
                      <a:pt x="0" y="599"/>
                    </a:lnTo>
                    <a:lnTo>
                      <a:pt x="6" y="507"/>
                    </a:lnTo>
                    <a:lnTo>
                      <a:pt x="24" y="405"/>
                    </a:lnTo>
                    <a:lnTo>
                      <a:pt x="58" y="297"/>
                    </a:lnTo>
                    <a:lnTo>
                      <a:pt x="109" y="199"/>
                    </a:lnTo>
                    <a:lnTo>
                      <a:pt x="190" y="103"/>
                    </a:lnTo>
                    <a:lnTo>
                      <a:pt x="298" y="34"/>
                    </a:lnTo>
                    <a:lnTo>
                      <a:pt x="396" y="0"/>
                    </a:lnTo>
                    <a:lnTo>
                      <a:pt x="465" y="5"/>
                    </a:lnTo>
                    <a:lnTo>
                      <a:pt x="521" y="29"/>
                    </a:lnTo>
                    <a:lnTo>
                      <a:pt x="579" y="68"/>
                    </a:lnTo>
                    <a:lnTo>
                      <a:pt x="568" y="103"/>
                    </a:lnTo>
                    <a:lnTo>
                      <a:pt x="499" y="51"/>
                    </a:lnTo>
                    <a:lnTo>
                      <a:pt x="458" y="34"/>
                    </a:lnTo>
                    <a:lnTo>
                      <a:pt x="401" y="34"/>
                    </a:lnTo>
                    <a:lnTo>
                      <a:pt x="349" y="51"/>
                    </a:lnTo>
                    <a:lnTo>
                      <a:pt x="286" y="74"/>
                    </a:lnTo>
                    <a:lnTo>
                      <a:pt x="241" y="108"/>
                    </a:lnTo>
                    <a:lnTo>
                      <a:pt x="190" y="143"/>
                    </a:lnTo>
                    <a:lnTo>
                      <a:pt x="155" y="194"/>
                    </a:lnTo>
                    <a:lnTo>
                      <a:pt x="121" y="251"/>
                    </a:lnTo>
                    <a:lnTo>
                      <a:pt x="87" y="319"/>
                    </a:lnTo>
                    <a:lnTo>
                      <a:pt x="58" y="393"/>
                    </a:lnTo>
                    <a:lnTo>
                      <a:pt x="40" y="485"/>
                    </a:lnTo>
                    <a:lnTo>
                      <a:pt x="40" y="587"/>
                    </a:lnTo>
                    <a:lnTo>
                      <a:pt x="46" y="673"/>
                    </a:lnTo>
                    <a:lnTo>
                      <a:pt x="87" y="748"/>
                    </a:lnTo>
                    <a:lnTo>
                      <a:pt x="167" y="804"/>
                    </a:lnTo>
                    <a:lnTo>
                      <a:pt x="80" y="7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Freeform 9"/>
              <p:cNvSpPr>
                <a:spLocks/>
              </p:cNvSpPr>
              <p:nvPr/>
            </p:nvSpPr>
            <p:spPr bwMode="auto">
              <a:xfrm>
                <a:off x="665" y="1612"/>
                <a:ext cx="33" cy="106"/>
              </a:xfrm>
              <a:custGeom>
                <a:avLst/>
                <a:gdLst>
                  <a:gd name="T0" fmla="*/ 0 w 65"/>
                  <a:gd name="T1" fmla="*/ 0 h 212"/>
                  <a:gd name="T2" fmla="*/ 9 w 65"/>
                  <a:gd name="T3" fmla="*/ 11 h 212"/>
                  <a:gd name="T4" fmla="*/ 13 w 65"/>
                  <a:gd name="T5" fmla="*/ 23 h 212"/>
                  <a:gd name="T6" fmla="*/ 17 w 65"/>
                  <a:gd name="T7" fmla="*/ 40 h 212"/>
                  <a:gd name="T8" fmla="*/ 15 w 65"/>
                  <a:gd name="T9" fmla="*/ 53 h 212"/>
                  <a:gd name="T10" fmla="*/ 10 w 65"/>
                  <a:gd name="T11" fmla="*/ 47 h 212"/>
                  <a:gd name="T12" fmla="*/ 9 w 65"/>
                  <a:gd name="T13" fmla="*/ 33 h 212"/>
                  <a:gd name="T14" fmla="*/ 4 w 65"/>
                  <a:gd name="T15" fmla="*/ 16 h 212"/>
                  <a:gd name="T16" fmla="*/ 0 w 65"/>
                  <a:gd name="T17" fmla="*/ 0 h 2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212"/>
                  <a:gd name="T29" fmla="*/ 65 w 65"/>
                  <a:gd name="T30" fmla="*/ 212 h 2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212">
                    <a:moveTo>
                      <a:pt x="0" y="0"/>
                    </a:moveTo>
                    <a:lnTo>
                      <a:pt x="33" y="41"/>
                    </a:lnTo>
                    <a:lnTo>
                      <a:pt x="52" y="89"/>
                    </a:lnTo>
                    <a:lnTo>
                      <a:pt x="65" y="159"/>
                    </a:lnTo>
                    <a:lnTo>
                      <a:pt x="58" y="212"/>
                    </a:lnTo>
                    <a:lnTo>
                      <a:pt x="39" y="188"/>
                    </a:lnTo>
                    <a:lnTo>
                      <a:pt x="33" y="130"/>
                    </a:lnTo>
                    <a:lnTo>
                      <a:pt x="13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Freeform 10"/>
              <p:cNvSpPr>
                <a:spLocks/>
              </p:cNvSpPr>
              <p:nvPr/>
            </p:nvSpPr>
            <p:spPr bwMode="auto">
              <a:xfrm>
                <a:off x="228" y="1936"/>
                <a:ext cx="309" cy="331"/>
              </a:xfrm>
              <a:custGeom>
                <a:avLst/>
                <a:gdLst>
                  <a:gd name="T0" fmla="*/ 137 w 619"/>
                  <a:gd name="T1" fmla="*/ 0 h 663"/>
                  <a:gd name="T2" fmla="*/ 114 w 619"/>
                  <a:gd name="T3" fmla="*/ 4 h 663"/>
                  <a:gd name="T4" fmla="*/ 94 w 619"/>
                  <a:gd name="T5" fmla="*/ 10 h 663"/>
                  <a:gd name="T6" fmla="*/ 71 w 619"/>
                  <a:gd name="T7" fmla="*/ 25 h 663"/>
                  <a:gd name="T8" fmla="*/ 50 w 619"/>
                  <a:gd name="T9" fmla="*/ 45 h 663"/>
                  <a:gd name="T10" fmla="*/ 30 w 619"/>
                  <a:gd name="T11" fmla="*/ 70 h 663"/>
                  <a:gd name="T12" fmla="*/ 8 w 619"/>
                  <a:gd name="T13" fmla="*/ 102 h 663"/>
                  <a:gd name="T14" fmla="*/ 0 w 619"/>
                  <a:gd name="T15" fmla="*/ 125 h 663"/>
                  <a:gd name="T16" fmla="*/ 0 w 619"/>
                  <a:gd name="T17" fmla="*/ 134 h 663"/>
                  <a:gd name="T18" fmla="*/ 8 w 619"/>
                  <a:gd name="T19" fmla="*/ 144 h 663"/>
                  <a:gd name="T20" fmla="*/ 20 w 619"/>
                  <a:gd name="T21" fmla="*/ 157 h 663"/>
                  <a:gd name="T22" fmla="*/ 39 w 619"/>
                  <a:gd name="T23" fmla="*/ 165 h 663"/>
                  <a:gd name="T24" fmla="*/ 51 w 619"/>
                  <a:gd name="T25" fmla="*/ 159 h 663"/>
                  <a:gd name="T26" fmla="*/ 73 w 619"/>
                  <a:gd name="T27" fmla="*/ 132 h 663"/>
                  <a:gd name="T28" fmla="*/ 94 w 619"/>
                  <a:gd name="T29" fmla="*/ 105 h 663"/>
                  <a:gd name="T30" fmla="*/ 114 w 619"/>
                  <a:gd name="T31" fmla="*/ 73 h 663"/>
                  <a:gd name="T32" fmla="*/ 134 w 619"/>
                  <a:gd name="T33" fmla="*/ 45 h 663"/>
                  <a:gd name="T34" fmla="*/ 154 w 619"/>
                  <a:gd name="T35" fmla="*/ 21 h 663"/>
                  <a:gd name="T36" fmla="*/ 150 w 619"/>
                  <a:gd name="T37" fmla="*/ 7 h 663"/>
                  <a:gd name="T38" fmla="*/ 137 w 619"/>
                  <a:gd name="T39" fmla="*/ 8 h 663"/>
                  <a:gd name="T40" fmla="*/ 134 w 619"/>
                  <a:gd name="T41" fmla="*/ 20 h 663"/>
                  <a:gd name="T42" fmla="*/ 129 w 619"/>
                  <a:gd name="T43" fmla="*/ 37 h 663"/>
                  <a:gd name="T44" fmla="*/ 111 w 619"/>
                  <a:gd name="T45" fmla="*/ 60 h 663"/>
                  <a:gd name="T46" fmla="*/ 99 w 619"/>
                  <a:gd name="T47" fmla="*/ 81 h 663"/>
                  <a:gd name="T48" fmla="*/ 83 w 619"/>
                  <a:gd name="T49" fmla="*/ 102 h 663"/>
                  <a:gd name="T50" fmla="*/ 73 w 619"/>
                  <a:gd name="T51" fmla="*/ 121 h 663"/>
                  <a:gd name="T52" fmla="*/ 54 w 619"/>
                  <a:gd name="T53" fmla="*/ 141 h 663"/>
                  <a:gd name="T54" fmla="*/ 43 w 619"/>
                  <a:gd name="T55" fmla="*/ 154 h 663"/>
                  <a:gd name="T56" fmla="*/ 34 w 619"/>
                  <a:gd name="T57" fmla="*/ 157 h 663"/>
                  <a:gd name="T58" fmla="*/ 18 w 619"/>
                  <a:gd name="T59" fmla="*/ 150 h 663"/>
                  <a:gd name="T60" fmla="*/ 11 w 619"/>
                  <a:gd name="T61" fmla="*/ 137 h 663"/>
                  <a:gd name="T62" fmla="*/ 10 w 619"/>
                  <a:gd name="T63" fmla="*/ 125 h 663"/>
                  <a:gd name="T64" fmla="*/ 17 w 619"/>
                  <a:gd name="T65" fmla="*/ 107 h 663"/>
                  <a:gd name="T66" fmla="*/ 28 w 619"/>
                  <a:gd name="T67" fmla="*/ 85 h 663"/>
                  <a:gd name="T68" fmla="*/ 44 w 619"/>
                  <a:gd name="T69" fmla="*/ 61 h 663"/>
                  <a:gd name="T70" fmla="*/ 66 w 619"/>
                  <a:gd name="T71" fmla="*/ 41 h 663"/>
                  <a:gd name="T72" fmla="*/ 84 w 619"/>
                  <a:gd name="T73" fmla="*/ 25 h 663"/>
                  <a:gd name="T74" fmla="*/ 106 w 619"/>
                  <a:gd name="T75" fmla="*/ 14 h 663"/>
                  <a:gd name="T76" fmla="*/ 123 w 619"/>
                  <a:gd name="T77" fmla="*/ 11 h 663"/>
                  <a:gd name="T78" fmla="*/ 136 w 619"/>
                  <a:gd name="T79" fmla="*/ 8 h 663"/>
                  <a:gd name="T80" fmla="*/ 137 w 619"/>
                  <a:gd name="T81" fmla="*/ 0 h 6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9"/>
                  <a:gd name="T124" fmla="*/ 0 h 663"/>
                  <a:gd name="T125" fmla="*/ 619 w 619"/>
                  <a:gd name="T126" fmla="*/ 663 h 66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9" h="663">
                    <a:moveTo>
                      <a:pt x="550" y="0"/>
                    </a:moveTo>
                    <a:lnTo>
                      <a:pt x="458" y="17"/>
                    </a:lnTo>
                    <a:lnTo>
                      <a:pt x="378" y="40"/>
                    </a:lnTo>
                    <a:lnTo>
                      <a:pt x="286" y="103"/>
                    </a:lnTo>
                    <a:lnTo>
                      <a:pt x="201" y="183"/>
                    </a:lnTo>
                    <a:lnTo>
                      <a:pt x="121" y="280"/>
                    </a:lnTo>
                    <a:lnTo>
                      <a:pt x="35" y="411"/>
                    </a:lnTo>
                    <a:lnTo>
                      <a:pt x="0" y="503"/>
                    </a:lnTo>
                    <a:lnTo>
                      <a:pt x="0" y="538"/>
                    </a:lnTo>
                    <a:lnTo>
                      <a:pt x="35" y="577"/>
                    </a:lnTo>
                    <a:lnTo>
                      <a:pt x="80" y="628"/>
                    </a:lnTo>
                    <a:lnTo>
                      <a:pt x="156" y="663"/>
                    </a:lnTo>
                    <a:lnTo>
                      <a:pt x="206" y="639"/>
                    </a:lnTo>
                    <a:lnTo>
                      <a:pt x="293" y="531"/>
                    </a:lnTo>
                    <a:lnTo>
                      <a:pt x="378" y="422"/>
                    </a:lnTo>
                    <a:lnTo>
                      <a:pt x="458" y="292"/>
                    </a:lnTo>
                    <a:lnTo>
                      <a:pt x="539" y="183"/>
                    </a:lnTo>
                    <a:lnTo>
                      <a:pt x="619" y="86"/>
                    </a:lnTo>
                    <a:lnTo>
                      <a:pt x="602" y="29"/>
                    </a:lnTo>
                    <a:lnTo>
                      <a:pt x="550" y="35"/>
                    </a:lnTo>
                    <a:lnTo>
                      <a:pt x="539" y="80"/>
                    </a:lnTo>
                    <a:lnTo>
                      <a:pt x="516" y="149"/>
                    </a:lnTo>
                    <a:lnTo>
                      <a:pt x="447" y="241"/>
                    </a:lnTo>
                    <a:lnTo>
                      <a:pt x="396" y="326"/>
                    </a:lnTo>
                    <a:lnTo>
                      <a:pt x="333" y="411"/>
                    </a:lnTo>
                    <a:lnTo>
                      <a:pt x="293" y="485"/>
                    </a:lnTo>
                    <a:lnTo>
                      <a:pt x="218" y="565"/>
                    </a:lnTo>
                    <a:lnTo>
                      <a:pt x="172" y="617"/>
                    </a:lnTo>
                    <a:lnTo>
                      <a:pt x="138" y="628"/>
                    </a:lnTo>
                    <a:lnTo>
                      <a:pt x="75" y="600"/>
                    </a:lnTo>
                    <a:lnTo>
                      <a:pt x="46" y="549"/>
                    </a:lnTo>
                    <a:lnTo>
                      <a:pt x="40" y="503"/>
                    </a:lnTo>
                    <a:lnTo>
                      <a:pt x="69" y="429"/>
                    </a:lnTo>
                    <a:lnTo>
                      <a:pt x="115" y="343"/>
                    </a:lnTo>
                    <a:lnTo>
                      <a:pt x="178" y="246"/>
                    </a:lnTo>
                    <a:lnTo>
                      <a:pt x="264" y="166"/>
                    </a:lnTo>
                    <a:lnTo>
                      <a:pt x="338" y="103"/>
                    </a:lnTo>
                    <a:lnTo>
                      <a:pt x="424" y="58"/>
                    </a:lnTo>
                    <a:lnTo>
                      <a:pt x="492" y="46"/>
                    </a:lnTo>
                    <a:lnTo>
                      <a:pt x="544" y="3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1" name="Group 11"/>
            <p:cNvGrpSpPr>
              <a:grpSpLocks/>
            </p:cNvGrpSpPr>
            <p:nvPr/>
          </p:nvGrpSpPr>
          <p:grpSpPr bwMode="auto">
            <a:xfrm>
              <a:off x="-1" y="1488"/>
              <a:ext cx="527" cy="895"/>
              <a:chOff x="-1" y="1488"/>
              <a:chExt cx="527" cy="895"/>
            </a:xfrm>
          </p:grpSpPr>
          <p:sp>
            <p:nvSpPr>
              <p:cNvPr id="28682" name="Freeform 12"/>
              <p:cNvSpPr>
                <a:spLocks/>
              </p:cNvSpPr>
              <p:nvPr/>
            </p:nvSpPr>
            <p:spPr bwMode="auto">
              <a:xfrm>
                <a:off x="273" y="1488"/>
                <a:ext cx="205" cy="173"/>
              </a:xfrm>
              <a:custGeom>
                <a:avLst/>
                <a:gdLst>
                  <a:gd name="T0" fmla="*/ 71 w 409"/>
                  <a:gd name="T1" fmla="*/ 50 h 347"/>
                  <a:gd name="T2" fmla="*/ 80 w 409"/>
                  <a:gd name="T3" fmla="*/ 36 h 347"/>
                  <a:gd name="T4" fmla="*/ 84 w 409"/>
                  <a:gd name="T5" fmla="*/ 21 h 347"/>
                  <a:gd name="T6" fmla="*/ 81 w 409"/>
                  <a:gd name="T7" fmla="*/ 11 h 347"/>
                  <a:gd name="T8" fmla="*/ 77 w 409"/>
                  <a:gd name="T9" fmla="*/ 4 h 347"/>
                  <a:gd name="T10" fmla="*/ 65 w 409"/>
                  <a:gd name="T11" fmla="*/ 0 h 347"/>
                  <a:gd name="T12" fmla="*/ 52 w 409"/>
                  <a:gd name="T13" fmla="*/ 0 h 347"/>
                  <a:gd name="T14" fmla="*/ 34 w 409"/>
                  <a:gd name="T15" fmla="*/ 5 h 347"/>
                  <a:gd name="T16" fmla="*/ 15 w 409"/>
                  <a:gd name="T17" fmla="*/ 23 h 347"/>
                  <a:gd name="T18" fmla="*/ 3 w 409"/>
                  <a:gd name="T19" fmla="*/ 41 h 347"/>
                  <a:gd name="T20" fmla="*/ 0 w 409"/>
                  <a:gd name="T21" fmla="*/ 62 h 347"/>
                  <a:gd name="T22" fmla="*/ 5 w 409"/>
                  <a:gd name="T23" fmla="*/ 73 h 347"/>
                  <a:gd name="T24" fmla="*/ 15 w 409"/>
                  <a:gd name="T25" fmla="*/ 82 h 347"/>
                  <a:gd name="T26" fmla="*/ 28 w 409"/>
                  <a:gd name="T27" fmla="*/ 86 h 347"/>
                  <a:gd name="T28" fmla="*/ 42 w 409"/>
                  <a:gd name="T29" fmla="*/ 84 h 347"/>
                  <a:gd name="T30" fmla="*/ 58 w 409"/>
                  <a:gd name="T31" fmla="*/ 73 h 347"/>
                  <a:gd name="T32" fmla="*/ 67 w 409"/>
                  <a:gd name="T33" fmla="*/ 63 h 347"/>
                  <a:gd name="T34" fmla="*/ 84 w 409"/>
                  <a:gd name="T35" fmla="*/ 72 h 347"/>
                  <a:gd name="T36" fmla="*/ 95 w 409"/>
                  <a:gd name="T37" fmla="*/ 79 h 347"/>
                  <a:gd name="T38" fmla="*/ 100 w 409"/>
                  <a:gd name="T39" fmla="*/ 79 h 347"/>
                  <a:gd name="T40" fmla="*/ 103 w 409"/>
                  <a:gd name="T41" fmla="*/ 71 h 347"/>
                  <a:gd name="T42" fmla="*/ 98 w 409"/>
                  <a:gd name="T43" fmla="*/ 65 h 347"/>
                  <a:gd name="T44" fmla="*/ 87 w 409"/>
                  <a:gd name="T45" fmla="*/ 66 h 347"/>
                  <a:gd name="T46" fmla="*/ 78 w 409"/>
                  <a:gd name="T47" fmla="*/ 62 h 347"/>
                  <a:gd name="T48" fmla="*/ 71 w 409"/>
                  <a:gd name="T49" fmla="*/ 50 h 3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09"/>
                  <a:gd name="T76" fmla="*/ 0 h 347"/>
                  <a:gd name="T77" fmla="*/ 409 w 409"/>
                  <a:gd name="T78" fmla="*/ 347 h 3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09" h="347">
                    <a:moveTo>
                      <a:pt x="283" y="203"/>
                    </a:moveTo>
                    <a:lnTo>
                      <a:pt x="317" y="144"/>
                    </a:lnTo>
                    <a:lnTo>
                      <a:pt x="334" y="86"/>
                    </a:lnTo>
                    <a:lnTo>
                      <a:pt x="323" y="47"/>
                    </a:lnTo>
                    <a:lnTo>
                      <a:pt x="305" y="18"/>
                    </a:lnTo>
                    <a:lnTo>
                      <a:pt x="260" y="0"/>
                    </a:lnTo>
                    <a:lnTo>
                      <a:pt x="207" y="0"/>
                    </a:lnTo>
                    <a:lnTo>
                      <a:pt x="133" y="23"/>
                    </a:lnTo>
                    <a:lnTo>
                      <a:pt x="58" y="92"/>
                    </a:lnTo>
                    <a:lnTo>
                      <a:pt x="11" y="167"/>
                    </a:lnTo>
                    <a:lnTo>
                      <a:pt x="0" y="248"/>
                    </a:lnTo>
                    <a:lnTo>
                      <a:pt x="18" y="295"/>
                    </a:lnTo>
                    <a:lnTo>
                      <a:pt x="58" y="329"/>
                    </a:lnTo>
                    <a:lnTo>
                      <a:pt x="110" y="347"/>
                    </a:lnTo>
                    <a:lnTo>
                      <a:pt x="168" y="336"/>
                    </a:lnTo>
                    <a:lnTo>
                      <a:pt x="231" y="295"/>
                    </a:lnTo>
                    <a:lnTo>
                      <a:pt x="265" y="255"/>
                    </a:lnTo>
                    <a:lnTo>
                      <a:pt x="334" y="289"/>
                    </a:lnTo>
                    <a:lnTo>
                      <a:pt x="380" y="318"/>
                    </a:lnTo>
                    <a:lnTo>
                      <a:pt x="398" y="318"/>
                    </a:lnTo>
                    <a:lnTo>
                      <a:pt x="409" y="284"/>
                    </a:lnTo>
                    <a:lnTo>
                      <a:pt x="391" y="260"/>
                    </a:lnTo>
                    <a:lnTo>
                      <a:pt x="346" y="266"/>
                    </a:lnTo>
                    <a:lnTo>
                      <a:pt x="312" y="248"/>
                    </a:lnTo>
                    <a:lnTo>
                      <a:pt x="283" y="2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3" name="Freeform 13"/>
              <p:cNvSpPr>
                <a:spLocks/>
              </p:cNvSpPr>
              <p:nvPr/>
            </p:nvSpPr>
            <p:spPr bwMode="auto">
              <a:xfrm>
                <a:off x="106" y="1666"/>
                <a:ext cx="200" cy="286"/>
              </a:xfrm>
              <a:custGeom>
                <a:avLst/>
                <a:gdLst>
                  <a:gd name="T0" fmla="*/ 36 w 399"/>
                  <a:gd name="T1" fmla="*/ 21 h 572"/>
                  <a:gd name="T2" fmla="*/ 58 w 399"/>
                  <a:gd name="T3" fmla="*/ 5 h 572"/>
                  <a:gd name="T4" fmla="*/ 74 w 399"/>
                  <a:gd name="T5" fmla="*/ 0 h 572"/>
                  <a:gd name="T6" fmla="*/ 84 w 399"/>
                  <a:gd name="T7" fmla="*/ 0 h 572"/>
                  <a:gd name="T8" fmla="*/ 93 w 399"/>
                  <a:gd name="T9" fmla="*/ 4 h 572"/>
                  <a:gd name="T10" fmla="*/ 100 w 399"/>
                  <a:gd name="T11" fmla="*/ 15 h 572"/>
                  <a:gd name="T12" fmla="*/ 100 w 399"/>
                  <a:gd name="T13" fmla="*/ 25 h 572"/>
                  <a:gd name="T14" fmla="*/ 91 w 399"/>
                  <a:gd name="T15" fmla="*/ 44 h 572"/>
                  <a:gd name="T16" fmla="*/ 75 w 399"/>
                  <a:gd name="T17" fmla="*/ 55 h 572"/>
                  <a:gd name="T18" fmla="*/ 65 w 399"/>
                  <a:gd name="T19" fmla="*/ 69 h 572"/>
                  <a:gd name="T20" fmla="*/ 58 w 399"/>
                  <a:gd name="T21" fmla="*/ 84 h 572"/>
                  <a:gd name="T22" fmla="*/ 55 w 399"/>
                  <a:gd name="T23" fmla="*/ 104 h 572"/>
                  <a:gd name="T24" fmla="*/ 60 w 399"/>
                  <a:gd name="T25" fmla="*/ 120 h 572"/>
                  <a:gd name="T26" fmla="*/ 58 w 399"/>
                  <a:gd name="T27" fmla="*/ 132 h 572"/>
                  <a:gd name="T28" fmla="*/ 51 w 399"/>
                  <a:gd name="T29" fmla="*/ 139 h 572"/>
                  <a:gd name="T30" fmla="*/ 38 w 399"/>
                  <a:gd name="T31" fmla="*/ 143 h 572"/>
                  <a:gd name="T32" fmla="*/ 21 w 399"/>
                  <a:gd name="T33" fmla="*/ 136 h 572"/>
                  <a:gd name="T34" fmla="*/ 8 w 399"/>
                  <a:gd name="T35" fmla="*/ 123 h 572"/>
                  <a:gd name="T36" fmla="*/ 0 w 399"/>
                  <a:gd name="T37" fmla="*/ 98 h 572"/>
                  <a:gd name="T38" fmla="*/ 0 w 399"/>
                  <a:gd name="T39" fmla="*/ 78 h 572"/>
                  <a:gd name="T40" fmla="*/ 6 w 399"/>
                  <a:gd name="T41" fmla="*/ 57 h 572"/>
                  <a:gd name="T42" fmla="*/ 16 w 399"/>
                  <a:gd name="T43" fmla="*/ 41 h 572"/>
                  <a:gd name="T44" fmla="*/ 25 w 399"/>
                  <a:gd name="T45" fmla="*/ 30 h 572"/>
                  <a:gd name="T46" fmla="*/ 36 w 399"/>
                  <a:gd name="T47" fmla="*/ 21 h 5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99"/>
                  <a:gd name="T73" fmla="*/ 0 h 572"/>
                  <a:gd name="T74" fmla="*/ 399 w 399"/>
                  <a:gd name="T75" fmla="*/ 572 h 5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99" h="572">
                    <a:moveTo>
                      <a:pt x="144" y="86"/>
                    </a:moveTo>
                    <a:lnTo>
                      <a:pt x="231" y="23"/>
                    </a:lnTo>
                    <a:lnTo>
                      <a:pt x="294" y="0"/>
                    </a:lnTo>
                    <a:lnTo>
                      <a:pt x="335" y="0"/>
                    </a:lnTo>
                    <a:lnTo>
                      <a:pt x="370" y="17"/>
                    </a:lnTo>
                    <a:lnTo>
                      <a:pt x="399" y="63"/>
                    </a:lnTo>
                    <a:lnTo>
                      <a:pt x="399" y="103"/>
                    </a:lnTo>
                    <a:lnTo>
                      <a:pt x="364" y="177"/>
                    </a:lnTo>
                    <a:lnTo>
                      <a:pt x="300" y="223"/>
                    </a:lnTo>
                    <a:lnTo>
                      <a:pt x="260" y="274"/>
                    </a:lnTo>
                    <a:lnTo>
                      <a:pt x="231" y="337"/>
                    </a:lnTo>
                    <a:lnTo>
                      <a:pt x="219" y="417"/>
                    </a:lnTo>
                    <a:lnTo>
                      <a:pt x="237" y="480"/>
                    </a:lnTo>
                    <a:lnTo>
                      <a:pt x="231" y="527"/>
                    </a:lnTo>
                    <a:lnTo>
                      <a:pt x="203" y="555"/>
                    </a:lnTo>
                    <a:lnTo>
                      <a:pt x="150" y="572"/>
                    </a:lnTo>
                    <a:lnTo>
                      <a:pt x="81" y="544"/>
                    </a:lnTo>
                    <a:lnTo>
                      <a:pt x="29" y="493"/>
                    </a:lnTo>
                    <a:lnTo>
                      <a:pt x="0" y="395"/>
                    </a:lnTo>
                    <a:lnTo>
                      <a:pt x="0" y="314"/>
                    </a:lnTo>
                    <a:lnTo>
                      <a:pt x="23" y="229"/>
                    </a:lnTo>
                    <a:lnTo>
                      <a:pt x="63" y="166"/>
                    </a:lnTo>
                    <a:lnTo>
                      <a:pt x="98" y="120"/>
                    </a:lnTo>
                    <a:lnTo>
                      <a:pt x="144" y="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Freeform 14"/>
              <p:cNvSpPr>
                <a:spLocks/>
              </p:cNvSpPr>
              <p:nvPr/>
            </p:nvSpPr>
            <p:spPr bwMode="auto">
              <a:xfrm>
                <a:off x="-1" y="1657"/>
                <a:ext cx="270" cy="269"/>
              </a:xfrm>
              <a:custGeom>
                <a:avLst/>
                <a:gdLst>
                  <a:gd name="T0" fmla="*/ 111 w 538"/>
                  <a:gd name="T1" fmla="*/ 0 h 538"/>
                  <a:gd name="T2" fmla="*/ 136 w 538"/>
                  <a:gd name="T3" fmla="*/ 4 h 538"/>
                  <a:gd name="T4" fmla="*/ 132 w 538"/>
                  <a:gd name="T5" fmla="*/ 14 h 538"/>
                  <a:gd name="T6" fmla="*/ 118 w 538"/>
                  <a:gd name="T7" fmla="*/ 17 h 538"/>
                  <a:gd name="T8" fmla="*/ 102 w 538"/>
                  <a:gd name="T9" fmla="*/ 14 h 538"/>
                  <a:gd name="T10" fmla="*/ 79 w 538"/>
                  <a:gd name="T11" fmla="*/ 15 h 538"/>
                  <a:gd name="T12" fmla="*/ 52 w 538"/>
                  <a:gd name="T13" fmla="*/ 23 h 538"/>
                  <a:gd name="T14" fmla="*/ 27 w 538"/>
                  <a:gd name="T15" fmla="*/ 30 h 538"/>
                  <a:gd name="T16" fmla="*/ 19 w 538"/>
                  <a:gd name="T17" fmla="*/ 38 h 538"/>
                  <a:gd name="T18" fmla="*/ 20 w 538"/>
                  <a:gd name="T19" fmla="*/ 44 h 538"/>
                  <a:gd name="T20" fmla="*/ 32 w 538"/>
                  <a:gd name="T21" fmla="*/ 65 h 538"/>
                  <a:gd name="T22" fmla="*/ 42 w 538"/>
                  <a:gd name="T23" fmla="*/ 83 h 538"/>
                  <a:gd name="T24" fmla="*/ 53 w 538"/>
                  <a:gd name="T25" fmla="*/ 95 h 538"/>
                  <a:gd name="T26" fmla="*/ 59 w 538"/>
                  <a:gd name="T27" fmla="*/ 100 h 538"/>
                  <a:gd name="T28" fmla="*/ 58 w 538"/>
                  <a:gd name="T29" fmla="*/ 110 h 538"/>
                  <a:gd name="T30" fmla="*/ 45 w 538"/>
                  <a:gd name="T31" fmla="*/ 117 h 538"/>
                  <a:gd name="T32" fmla="*/ 35 w 538"/>
                  <a:gd name="T33" fmla="*/ 126 h 538"/>
                  <a:gd name="T34" fmla="*/ 31 w 538"/>
                  <a:gd name="T35" fmla="*/ 135 h 538"/>
                  <a:gd name="T36" fmla="*/ 22 w 538"/>
                  <a:gd name="T37" fmla="*/ 135 h 538"/>
                  <a:gd name="T38" fmla="*/ 20 w 538"/>
                  <a:gd name="T39" fmla="*/ 124 h 538"/>
                  <a:gd name="T40" fmla="*/ 31 w 538"/>
                  <a:gd name="T41" fmla="*/ 113 h 538"/>
                  <a:gd name="T42" fmla="*/ 43 w 538"/>
                  <a:gd name="T43" fmla="*/ 103 h 538"/>
                  <a:gd name="T44" fmla="*/ 42 w 538"/>
                  <a:gd name="T45" fmla="*/ 98 h 538"/>
                  <a:gd name="T46" fmla="*/ 31 w 538"/>
                  <a:gd name="T47" fmla="*/ 83 h 538"/>
                  <a:gd name="T48" fmla="*/ 18 w 538"/>
                  <a:gd name="T49" fmla="*/ 65 h 538"/>
                  <a:gd name="T50" fmla="*/ 6 w 538"/>
                  <a:gd name="T51" fmla="*/ 44 h 538"/>
                  <a:gd name="T52" fmla="*/ 0 w 538"/>
                  <a:gd name="T53" fmla="*/ 33 h 538"/>
                  <a:gd name="T54" fmla="*/ 9 w 538"/>
                  <a:gd name="T55" fmla="*/ 24 h 538"/>
                  <a:gd name="T56" fmla="*/ 27 w 538"/>
                  <a:gd name="T57" fmla="*/ 15 h 538"/>
                  <a:gd name="T58" fmla="*/ 60 w 538"/>
                  <a:gd name="T59" fmla="*/ 4 h 538"/>
                  <a:gd name="T60" fmla="*/ 91 w 538"/>
                  <a:gd name="T61" fmla="*/ 1 h 538"/>
                  <a:gd name="T62" fmla="*/ 111 w 538"/>
                  <a:gd name="T63" fmla="*/ 0 h 5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38"/>
                  <a:gd name="T97" fmla="*/ 0 h 538"/>
                  <a:gd name="T98" fmla="*/ 538 w 538"/>
                  <a:gd name="T99" fmla="*/ 538 h 5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38" h="538">
                    <a:moveTo>
                      <a:pt x="441" y="0"/>
                    </a:moveTo>
                    <a:lnTo>
                      <a:pt x="538" y="18"/>
                    </a:lnTo>
                    <a:lnTo>
                      <a:pt x="527" y="57"/>
                    </a:lnTo>
                    <a:lnTo>
                      <a:pt x="470" y="69"/>
                    </a:lnTo>
                    <a:lnTo>
                      <a:pt x="407" y="57"/>
                    </a:lnTo>
                    <a:lnTo>
                      <a:pt x="315" y="63"/>
                    </a:lnTo>
                    <a:lnTo>
                      <a:pt x="206" y="92"/>
                    </a:lnTo>
                    <a:lnTo>
                      <a:pt x="108" y="121"/>
                    </a:lnTo>
                    <a:lnTo>
                      <a:pt x="74" y="155"/>
                    </a:lnTo>
                    <a:lnTo>
                      <a:pt x="80" y="177"/>
                    </a:lnTo>
                    <a:lnTo>
                      <a:pt x="126" y="258"/>
                    </a:lnTo>
                    <a:lnTo>
                      <a:pt x="166" y="332"/>
                    </a:lnTo>
                    <a:lnTo>
                      <a:pt x="212" y="383"/>
                    </a:lnTo>
                    <a:lnTo>
                      <a:pt x="235" y="401"/>
                    </a:lnTo>
                    <a:lnTo>
                      <a:pt x="229" y="441"/>
                    </a:lnTo>
                    <a:lnTo>
                      <a:pt x="177" y="470"/>
                    </a:lnTo>
                    <a:lnTo>
                      <a:pt x="137" y="504"/>
                    </a:lnTo>
                    <a:lnTo>
                      <a:pt x="121" y="538"/>
                    </a:lnTo>
                    <a:lnTo>
                      <a:pt x="86" y="538"/>
                    </a:lnTo>
                    <a:lnTo>
                      <a:pt x="80" y="498"/>
                    </a:lnTo>
                    <a:lnTo>
                      <a:pt x="121" y="452"/>
                    </a:lnTo>
                    <a:lnTo>
                      <a:pt x="172" y="412"/>
                    </a:lnTo>
                    <a:lnTo>
                      <a:pt x="166" y="395"/>
                    </a:lnTo>
                    <a:lnTo>
                      <a:pt x="121" y="332"/>
                    </a:lnTo>
                    <a:lnTo>
                      <a:pt x="69" y="258"/>
                    </a:lnTo>
                    <a:lnTo>
                      <a:pt x="23" y="177"/>
                    </a:lnTo>
                    <a:lnTo>
                      <a:pt x="0" y="132"/>
                    </a:lnTo>
                    <a:lnTo>
                      <a:pt x="34" y="97"/>
                    </a:lnTo>
                    <a:lnTo>
                      <a:pt x="108" y="63"/>
                    </a:lnTo>
                    <a:lnTo>
                      <a:pt x="240" y="18"/>
                    </a:lnTo>
                    <a:lnTo>
                      <a:pt x="361" y="5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Freeform 15"/>
              <p:cNvSpPr>
                <a:spLocks/>
              </p:cNvSpPr>
              <p:nvPr/>
            </p:nvSpPr>
            <p:spPr bwMode="auto">
              <a:xfrm>
                <a:off x="270" y="1691"/>
                <a:ext cx="256" cy="269"/>
              </a:xfrm>
              <a:custGeom>
                <a:avLst/>
                <a:gdLst>
                  <a:gd name="T0" fmla="*/ 15 w 511"/>
                  <a:gd name="T1" fmla="*/ 0 h 540"/>
                  <a:gd name="T2" fmla="*/ 0 w 511"/>
                  <a:gd name="T3" fmla="*/ 4 h 540"/>
                  <a:gd name="T4" fmla="*/ 0 w 511"/>
                  <a:gd name="T5" fmla="*/ 14 h 540"/>
                  <a:gd name="T6" fmla="*/ 8 w 511"/>
                  <a:gd name="T7" fmla="*/ 21 h 540"/>
                  <a:gd name="T8" fmla="*/ 25 w 511"/>
                  <a:gd name="T9" fmla="*/ 31 h 540"/>
                  <a:gd name="T10" fmla="*/ 56 w 511"/>
                  <a:gd name="T11" fmla="*/ 52 h 540"/>
                  <a:gd name="T12" fmla="*/ 75 w 511"/>
                  <a:gd name="T13" fmla="*/ 64 h 540"/>
                  <a:gd name="T14" fmla="*/ 86 w 511"/>
                  <a:gd name="T15" fmla="*/ 83 h 540"/>
                  <a:gd name="T16" fmla="*/ 101 w 511"/>
                  <a:gd name="T17" fmla="*/ 107 h 540"/>
                  <a:gd name="T18" fmla="*/ 102 w 511"/>
                  <a:gd name="T19" fmla="*/ 127 h 540"/>
                  <a:gd name="T20" fmla="*/ 111 w 511"/>
                  <a:gd name="T21" fmla="*/ 134 h 540"/>
                  <a:gd name="T22" fmla="*/ 128 w 511"/>
                  <a:gd name="T23" fmla="*/ 119 h 540"/>
                  <a:gd name="T24" fmla="*/ 115 w 511"/>
                  <a:gd name="T25" fmla="*/ 111 h 540"/>
                  <a:gd name="T26" fmla="*/ 102 w 511"/>
                  <a:gd name="T27" fmla="*/ 90 h 540"/>
                  <a:gd name="T28" fmla="*/ 91 w 511"/>
                  <a:gd name="T29" fmla="*/ 70 h 540"/>
                  <a:gd name="T30" fmla="*/ 86 w 511"/>
                  <a:gd name="T31" fmla="*/ 58 h 540"/>
                  <a:gd name="T32" fmla="*/ 76 w 511"/>
                  <a:gd name="T33" fmla="*/ 46 h 540"/>
                  <a:gd name="T34" fmla="*/ 58 w 511"/>
                  <a:gd name="T35" fmla="*/ 31 h 540"/>
                  <a:gd name="T36" fmla="*/ 36 w 511"/>
                  <a:gd name="T37" fmla="*/ 17 h 540"/>
                  <a:gd name="T38" fmla="*/ 15 w 511"/>
                  <a:gd name="T39" fmla="*/ 0 h 5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1"/>
                  <a:gd name="T61" fmla="*/ 0 h 540"/>
                  <a:gd name="T62" fmla="*/ 511 w 511"/>
                  <a:gd name="T63" fmla="*/ 540 h 5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1" h="540">
                    <a:moveTo>
                      <a:pt x="57" y="0"/>
                    </a:moveTo>
                    <a:lnTo>
                      <a:pt x="0" y="18"/>
                    </a:lnTo>
                    <a:lnTo>
                      <a:pt x="0" y="58"/>
                    </a:lnTo>
                    <a:lnTo>
                      <a:pt x="29" y="87"/>
                    </a:lnTo>
                    <a:lnTo>
                      <a:pt x="97" y="127"/>
                    </a:lnTo>
                    <a:lnTo>
                      <a:pt x="224" y="208"/>
                    </a:lnTo>
                    <a:lnTo>
                      <a:pt x="298" y="259"/>
                    </a:lnTo>
                    <a:lnTo>
                      <a:pt x="344" y="333"/>
                    </a:lnTo>
                    <a:lnTo>
                      <a:pt x="402" y="431"/>
                    </a:lnTo>
                    <a:lnTo>
                      <a:pt x="407" y="511"/>
                    </a:lnTo>
                    <a:lnTo>
                      <a:pt x="442" y="540"/>
                    </a:lnTo>
                    <a:lnTo>
                      <a:pt x="511" y="477"/>
                    </a:lnTo>
                    <a:lnTo>
                      <a:pt x="458" y="448"/>
                    </a:lnTo>
                    <a:lnTo>
                      <a:pt x="407" y="362"/>
                    </a:lnTo>
                    <a:lnTo>
                      <a:pt x="361" y="282"/>
                    </a:lnTo>
                    <a:lnTo>
                      <a:pt x="344" y="235"/>
                    </a:lnTo>
                    <a:lnTo>
                      <a:pt x="304" y="184"/>
                    </a:lnTo>
                    <a:lnTo>
                      <a:pt x="229" y="127"/>
                    </a:lnTo>
                    <a:lnTo>
                      <a:pt x="143" y="6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6" name="Freeform 16"/>
              <p:cNvSpPr>
                <a:spLocks/>
              </p:cNvSpPr>
              <p:nvPr/>
            </p:nvSpPr>
            <p:spPr bwMode="auto">
              <a:xfrm>
                <a:off x="175" y="1893"/>
                <a:ext cx="139" cy="440"/>
              </a:xfrm>
              <a:custGeom>
                <a:avLst/>
                <a:gdLst>
                  <a:gd name="T0" fmla="*/ 10 w 279"/>
                  <a:gd name="T1" fmla="*/ 0 h 878"/>
                  <a:gd name="T2" fmla="*/ 0 w 279"/>
                  <a:gd name="T3" fmla="*/ 5 h 878"/>
                  <a:gd name="T4" fmla="*/ 1 w 279"/>
                  <a:gd name="T5" fmla="*/ 16 h 878"/>
                  <a:gd name="T6" fmla="*/ 5 w 279"/>
                  <a:gd name="T7" fmla="*/ 23 h 878"/>
                  <a:gd name="T8" fmla="*/ 17 w 279"/>
                  <a:gd name="T9" fmla="*/ 46 h 878"/>
                  <a:gd name="T10" fmla="*/ 29 w 279"/>
                  <a:gd name="T11" fmla="*/ 87 h 878"/>
                  <a:gd name="T12" fmla="*/ 32 w 279"/>
                  <a:gd name="T13" fmla="*/ 112 h 878"/>
                  <a:gd name="T14" fmla="*/ 22 w 279"/>
                  <a:gd name="T15" fmla="*/ 147 h 878"/>
                  <a:gd name="T16" fmla="*/ 10 w 279"/>
                  <a:gd name="T17" fmla="*/ 176 h 878"/>
                  <a:gd name="T18" fmla="*/ 5 w 279"/>
                  <a:gd name="T19" fmla="*/ 200 h 878"/>
                  <a:gd name="T20" fmla="*/ 10 w 279"/>
                  <a:gd name="T21" fmla="*/ 206 h 878"/>
                  <a:gd name="T22" fmla="*/ 22 w 279"/>
                  <a:gd name="T23" fmla="*/ 209 h 878"/>
                  <a:gd name="T24" fmla="*/ 48 w 279"/>
                  <a:gd name="T25" fmla="*/ 219 h 878"/>
                  <a:gd name="T26" fmla="*/ 58 w 279"/>
                  <a:gd name="T27" fmla="*/ 221 h 878"/>
                  <a:gd name="T28" fmla="*/ 69 w 279"/>
                  <a:gd name="T29" fmla="*/ 210 h 878"/>
                  <a:gd name="T30" fmla="*/ 52 w 279"/>
                  <a:gd name="T31" fmla="*/ 204 h 878"/>
                  <a:gd name="T32" fmla="*/ 27 w 279"/>
                  <a:gd name="T33" fmla="*/ 200 h 878"/>
                  <a:gd name="T34" fmla="*/ 18 w 279"/>
                  <a:gd name="T35" fmla="*/ 193 h 878"/>
                  <a:gd name="T36" fmla="*/ 17 w 279"/>
                  <a:gd name="T37" fmla="*/ 183 h 878"/>
                  <a:gd name="T38" fmla="*/ 27 w 279"/>
                  <a:gd name="T39" fmla="*/ 165 h 878"/>
                  <a:gd name="T40" fmla="*/ 36 w 279"/>
                  <a:gd name="T41" fmla="*/ 139 h 878"/>
                  <a:gd name="T42" fmla="*/ 45 w 279"/>
                  <a:gd name="T43" fmla="*/ 107 h 878"/>
                  <a:gd name="T44" fmla="*/ 43 w 279"/>
                  <a:gd name="T45" fmla="*/ 93 h 878"/>
                  <a:gd name="T46" fmla="*/ 42 w 279"/>
                  <a:gd name="T47" fmla="*/ 72 h 878"/>
                  <a:gd name="T48" fmla="*/ 35 w 279"/>
                  <a:gd name="T49" fmla="*/ 46 h 878"/>
                  <a:gd name="T50" fmla="*/ 29 w 279"/>
                  <a:gd name="T51" fmla="*/ 23 h 878"/>
                  <a:gd name="T52" fmla="*/ 20 w 279"/>
                  <a:gd name="T53" fmla="*/ 6 h 878"/>
                  <a:gd name="T54" fmla="*/ 10 w 279"/>
                  <a:gd name="T55" fmla="*/ 0 h 8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79"/>
                  <a:gd name="T85" fmla="*/ 0 h 878"/>
                  <a:gd name="T86" fmla="*/ 279 w 279"/>
                  <a:gd name="T87" fmla="*/ 878 h 8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79" h="878">
                    <a:moveTo>
                      <a:pt x="41" y="0"/>
                    </a:moveTo>
                    <a:lnTo>
                      <a:pt x="0" y="17"/>
                    </a:lnTo>
                    <a:lnTo>
                      <a:pt x="6" y="63"/>
                    </a:lnTo>
                    <a:lnTo>
                      <a:pt x="23" y="91"/>
                    </a:lnTo>
                    <a:lnTo>
                      <a:pt x="70" y="183"/>
                    </a:lnTo>
                    <a:lnTo>
                      <a:pt x="116" y="348"/>
                    </a:lnTo>
                    <a:lnTo>
                      <a:pt x="129" y="445"/>
                    </a:lnTo>
                    <a:lnTo>
                      <a:pt x="88" y="587"/>
                    </a:lnTo>
                    <a:lnTo>
                      <a:pt x="41" y="701"/>
                    </a:lnTo>
                    <a:lnTo>
                      <a:pt x="23" y="799"/>
                    </a:lnTo>
                    <a:lnTo>
                      <a:pt x="41" y="822"/>
                    </a:lnTo>
                    <a:lnTo>
                      <a:pt x="88" y="833"/>
                    </a:lnTo>
                    <a:lnTo>
                      <a:pt x="192" y="873"/>
                    </a:lnTo>
                    <a:lnTo>
                      <a:pt x="233" y="878"/>
                    </a:lnTo>
                    <a:lnTo>
                      <a:pt x="279" y="839"/>
                    </a:lnTo>
                    <a:lnTo>
                      <a:pt x="209" y="815"/>
                    </a:lnTo>
                    <a:lnTo>
                      <a:pt x="111" y="799"/>
                    </a:lnTo>
                    <a:lnTo>
                      <a:pt x="75" y="770"/>
                    </a:lnTo>
                    <a:lnTo>
                      <a:pt x="70" y="730"/>
                    </a:lnTo>
                    <a:lnTo>
                      <a:pt x="111" y="656"/>
                    </a:lnTo>
                    <a:lnTo>
                      <a:pt x="145" y="553"/>
                    </a:lnTo>
                    <a:lnTo>
                      <a:pt x="181" y="428"/>
                    </a:lnTo>
                    <a:lnTo>
                      <a:pt x="175" y="371"/>
                    </a:lnTo>
                    <a:lnTo>
                      <a:pt x="168" y="285"/>
                    </a:lnTo>
                    <a:lnTo>
                      <a:pt x="140" y="183"/>
                    </a:lnTo>
                    <a:lnTo>
                      <a:pt x="116" y="91"/>
                    </a:lnTo>
                    <a:lnTo>
                      <a:pt x="82" y="2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7" name="Freeform 17"/>
              <p:cNvSpPr>
                <a:spLocks/>
              </p:cNvSpPr>
              <p:nvPr/>
            </p:nvSpPr>
            <p:spPr bwMode="auto">
              <a:xfrm>
                <a:off x="118" y="1888"/>
                <a:ext cx="103" cy="495"/>
              </a:xfrm>
              <a:custGeom>
                <a:avLst/>
                <a:gdLst>
                  <a:gd name="T0" fmla="*/ 12 w 206"/>
                  <a:gd name="T1" fmla="*/ 10 h 989"/>
                  <a:gd name="T2" fmla="*/ 21 w 206"/>
                  <a:gd name="T3" fmla="*/ 0 h 989"/>
                  <a:gd name="T4" fmla="*/ 33 w 206"/>
                  <a:gd name="T5" fmla="*/ 3 h 989"/>
                  <a:gd name="T6" fmla="*/ 36 w 206"/>
                  <a:gd name="T7" fmla="*/ 14 h 989"/>
                  <a:gd name="T8" fmla="*/ 40 w 206"/>
                  <a:gd name="T9" fmla="*/ 62 h 989"/>
                  <a:gd name="T10" fmla="*/ 39 w 206"/>
                  <a:gd name="T11" fmla="*/ 100 h 989"/>
                  <a:gd name="T12" fmla="*/ 36 w 206"/>
                  <a:gd name="T13" fmla="*/ 127 h 989"/>
                  <a:gd name="T14" fmla="*/ 25 w 206"/>
                  <a:gd name="T15" fmla="*/ 180 h 989"/>
                  <a:gd name="T16" fmla="*/ 18 w 206"/>
                  <a:gd name="T17" fmla="*/ 205 h 989"/>
                  <a:gd name="T18" fmla="*/ 21 w 206"/>
                  <a:gd name="T19" fmla="*/ 214 h 989"/>
                  <a:gd name="T20" fmla="*/ 40 w 206"/>
                  <a:gd name="T21" fmla="*/ 226 h 989"/>
                  <a:gd name="T22" fmla="*/ 52 w 206"/>
                  <a:gd name="T23" fmla="*/ 242 h 989"/>
                  <a:gd name="T24" fmla="*/ 49 w 206"/>
                  <a:gd name="T25" fmla="*/ 246 h 989"/>
                  <a:gd name="T26" fmla="*/ 34 w 206"/>
                  <a:gd name="T27" fmla="*/ 248 h 989"/>
                  <a:gd name="T28" fmla="*/ 25 w 206"/>
                  <a:gd name="T29" fmla="*/ 245 h 989"/>
                  <a:gd name="T30" fmla="*/ 23 w 206"/>
                  <a:gd name="T31" fmla="*/ 236 h 989"/>
                  <a:gd name="T32" fmla="*/ 21 w 206"/>
                  <a:gd name="T33" fmla="*/ 228 h 989"/>
                  <a:gd name="T34" fmla="*/ 9 w 206"/>
                  <a:gd name="T35" fmla="*/ 215 h 989"/>
                  <a:gd name="T36" fmla="*/ 0 w 206"/>
                  <a:gd name="T37" fmla="*/ 206 h 989"/>
                  <a:gd name="T38" fmla="*/ 3 w 206"/>
                  <a:gd name="T39" fmla="*/ 194 h 989"/>
                  <a:gd name="T40" fmla="*/ 13 w 206"/>
                  <a:gd name="T41" fmla="*/ 181 h 989"/>
                  <a:gd name="T42" fmla="*/ 21 w 206"/>
                  <a:gd name="T43" fmla="*/ 150 h 989"/>
                  <a:gd name="T44" fmla="*/ 24 w 206"/>
                  <a:gd name="T45" fmla="*/ 116 h 989"/>
                  <a:gd name="T46" fmla="*/ 23 w 206"/>
                  <a:gd name="T47" fmla="*/ 80 h 989"/>
                  <a:gd name="T48" fmla="*/ 16 w 206"/>
                  <a:gd name="T49" fmla="*/ 44 h 989"/>
                  <a:gd name="T50" fmla="*/ 9 w 206"/>
                  <a:gd name="T51" fmla="*/ 19 h 989"/>
                  <a:gd name="T52" fmla="*/ 12 w 206"/>
                  <a:gd name="T53" fmla="*/ 10 h 9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6"/>
                  <a:gd name="T82" fmla="*/ 0 h 989"/>
                  <a:gd name="T83" fmla="*/ 206 w 206"/>
                  <a:gd name="T84" fmla="*/ 989 h 98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6" h="989">
                    <a:moveTo>
                      <a:pt x="48" y="40"/>
                    </a:moveTo>
                    <a:lnTo>
                      <a:pt x="82" y="0"/>
                    </a:lnTo>
                    <a:lnTo>
                      <a:pt x="130" y="11"/>
                    </a:lnTo>
                    <a:lnTo>
                      <a:pt x="142" y="56"/>
                    </a:lnTo>
                    <a:lnTo>
                      <a:pt x="158" y="245"/>
                    </a:lnTo>
                    <a:lnTo>
                      <a:pt x="153" y="398"/>
                    </a:lnTo>
                    <a:lnTo>
                      <a:pt x="142" y="506"/>
                    </a:lnTo>
                    <a:lnTo>
                      <a:pt x="100" y="717"/>
                    </a:lnTo>
                    <a:lnTo>
                      <a:pt x="71" y="819"/>
                    </a:lnTo>
                    <a:lnTo>
                      <a:pt x="82" y="853"/>
                    </a:lnTo>
                    <a:lnTo>
                      <a:pt x="158" y="904"/>
                    </a:lnTo>
                    <a:lnTo>
                      <a:pt x="206" y="966"/>
                    </a:lnTo>
                    <a:lnTo>
                      <a:pt x="194" y="984"/>
                    </a:lnTo>
                    <a:lnTo>
                      <a:pt x="135" y="989"/>
                    </a:lnTo>
                    <a:lnTo>
                      <a:pt x="100" y="978"/>
                    </a:lnTo>
                    <a:lnTo>
                      <a:pt x="89" y="944"/>
                    </a:lnTo>
                    <a:lnTo>
                      <a:pt x="82" y="909"/>
                    </a:lnTo>
                    <a:lnTo>
                      <a:pt x="35" y="858"/>
                    </a:lnTo>
                    <a:lnTo>
                      <a:pt x="0" y="824"/>
                    </a:lnTo>
                    <a:lnTo>
                      <a:pt x="12" y="773"/>
                    </a:lnTo>
                    <a:lnTo>
                      <a:pt x="53" y="722"/>
                    </a:lnTo>
                    <a:lnTo>
                      <a:pt x="82" y="597"/>
                    </a:lnTo>
                    <a:lnTo>
                      <a:pt x="94" y="461"/>
                    </a:lnTo>
                    <a:lnTo>
                      <a:pt x="89" y="318"/>
                    </a:lnTo>
                    <a:lnTo>
                      <a:pt x="64" y="176"/>
                    </a:lnTo>
                    <a:lnTo>
                      <a:pt x="35" y="74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Using the Results (cont.)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Update task analysis &amp; rethink design 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rate severity &amp; ease of fixing CIs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fix both severe problems &amp; make the easy </a:t>
            </a:r>
            <a:r>
              <a:rPr lang="en-US" sz="2400" dirty="0" smtClean="0">
                <a:latin typeface="Arial" charset="0"/>
              </a:rPr>
              <a:t>fixes</a:t>
            </a:r>
            <a:endParaRPr lang="en-US" sz="24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179386"/>
            <a:ext cx="7772400" cy="472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</a:t>
            </a:r>
            <a:r>
              <a:rPr lang="en-US" dirty="0" smtClean="0">
                <a:latin typeface="Arial" charset="0"/>
              </a:rPr>
              <a:t>ot always</a:t>
            </a:r>
            <a:br>
              <a:rPr lang="en-US" dirty="0" smtClean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</a:t>
            </a:r>
            <a:r>
              <a:rPr lang="en-US" dirty="0" smtClean="0">
                <a:latin typeface="Arial" charset="0"/>
              </a:rPr>
              <a:t>f </a:t>
            </a:r>
            <a:r>
              <a:rPr lang="en-US" dirty="0">
                <a:latin typeface="Arial" charset="0"/>
              </a:rPr>
              <a:t>you ask a question, people will always give an answer, even it is has nothing to do with facts</a:t>
            </a:r>
          </a:p>
          <a:p>
            <a:pPr lvl="1" eaLnBrk="1" hangingPunct="1"/>
            <a:r>
              <a:rPr lang="en-US" sz="3200" dirty="0">
                <a:latin typeface="Arial" charset="0"/>
              </a:rPr>
              <a:t>panty hose example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sym typeface="Wingdings" pitchFamily="2" charset="2"/>
              </a:rPr>
              <a:t></a:t>
            </a:r>
            <a:r>
              <a:rPr lang="en-US" dirty="0" smtClean="0">
                <a:latin typeface="Arial" charset="0"/>
              </a:rPr>
              <a:t>Try </a:t>
            </a:r>
            <a:r>
              <a:rPr lang="en-US" dirty="0">
                <a:latin typeface="Arial" charset="0"/>
              </a:rPr>
              <a:t>to avoid specific questions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Will thinking out loud give the right Answers?</a:t>
            </a:r>
            <a:endParaRPr lang="en-US" sz="3200" dirty="0"/>
          </a:p>
        </p:txBody>
      </p:sp>
      <p:pic>
        <p:nvPicPr>
          <p:cNvPr id="7" name="Picture 2" descr="http://i.ebayimg.com/t/Pierre-Mantoux-SEAMLESS-GLOSS-PANTYHOSE-Tights-Collant-Strumpfhose-S-Suntan-Tan-/00/s/MTYwMFgxMTY5/$(KGrHqR,!igE8g!-0bLKBPZWvinpCw~~60_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59" y="3344122"/>
            <a:ext cx="2576295" cy="35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tor_hockeypuckblueberry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b="154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508500" y="3953438"/>
            <a:ext cx="4635500" cy="6439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</a:t>
            </a:r>
            <a:r>
              <a:rPr lang="en-US" dirty="0"/>
              <a:t>Hall of Fame or Shame?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84700" y="3987800"/>
            <a:ext cx="4572000" cy="14097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 smtClean="0">
                <a:latin typeface="Arial" charset="0"/>
              </a:rPr>
              <a:t>Apple One Button Mouse</a:t>
            </a: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128586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Example: trying to get task time </a:t>
            </a:r>
            <a:r>
              <a:rPr lang="en-US" sz="2800" dirty="0" smtClean="0">
                <a:latin typeface="Arial" charset="0"/>
              </a:rPr>
              <a:t>≤ 30 </a:t>
            </a:r>
            <a:r>
              <a:rPr lang="en-US" sz="2800" dirty="0">
                <a:latin typeface="Arial" charset="0"/>
              </a:rPr>
              <a:t>min. 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test gives: 20, 15, 40, 90, 10, 5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mean (average) = 30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median (middle) = 17.5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looks good!  </a:t>
            </a:r>
          </a:p>
          <a:p>
            <a:pPr eaLnBrk="1" hangingPunct="1"/>
            <a:r>
              <a:rPr lang="en-US" sz="2800" dirty="0" smtClean="0">
                <a:latin typeface="Arial" charset="0"/>
              </a:rPr>
              <a:t>Did we achieve our goal?</a:t>
            </a:r>
          </a:p>
          <a:p>
            <a:pPr eaLnBrk="1" hangingPunct="1"/>
            <a:r>
              <a:rPr lang="en-US" sz="2800" dirty="0" smtClean="0">
                <a:latin typeface="Arial" charset="0"/>
              </a:rPr>
              <a:t>Wrong </a:t>
            </a:r>
            <a:r>
              <a:rPr lang="en-US" sz="2800" dirty="0">
                <a:latin typeface="Arial" charset="0"/>
              </a:rPr>
              <a:t>answer, not certain of anything!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Factors contributing to our uncertainty</a:t>
            </a:r>
            <a:r>
              <a:rPr lang="en-US" sz="1800" dirty="0">
                <a:latin typeface="Arial" charset="0"/>
              </a:rPr>
              <a:t>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small number of test users (n = 6)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results are very variable (standard deviation = 32)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std. dev. measures dispersal from the mean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687774"/>
              </p:ext>
            </p:extLst>
          </p:nvPr>
        </p:nvGraphicFramePr>
        <p:xfrm>
          <a:off x="7799387" y="1250636"/>
          <a:ext cx="10398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Clip" r:id="rId4" imgW="1868400" imgH="2189880" progId="MS_ClipArt_Gallery.2">
                  <p:embed/>
                </p:oleObj>
              </mc:Choice>
              <mc:Fallback>
                <p:oleObj name="Clip" r:id="rId4" imgW="1868400" imgH="218988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9387" y="1250636"/>
                        <a:ext cx="10398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dirty="0"/>
              <a:t>Measuring Bottom-Line Usability</a:t>
            </a:r>
          </a:p>
        </p:txBody>
      </p:sp>
      <p:sp>
        <p:nvSpPr>
          <p:cNvPr id="47514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Situations in which numbers are useful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time requirements for task completion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successful task </a:t>
            </a:r>
            <a:r>
              <a:rPr lang="en-US" sz="2400" dirty="0" smtClean="0">
                <a:latin typeface="Arial" charset="0"/>
              </a:rPr>
              <a:t>completion %</a:t>
            </a:r>
            <a:endParaRPr lang="en-US" sz="2400" dirty="0">
              <a:latin typeface="Arial" charset="0"/>
            </a:endParaRPr>
          </a:p>
          <a:p>
            <a:pPr lvl="1" eaLnBrk="1" hangingPunct="1"/>
            <a:r>
              <a:rPr lang="en-US" sz="2400" dirty="0">
                <a:latin typeface="Arial" charset="0"/>
              </a:rPr>
              <a:t>compare two designs on speed or # of </a:t>
            </a:r>
            <a:r>
              <a:rPr lang="en-US" sz="2400" dirty="0" smtClean="0">
                <a:latin typeface="Arial" charset="0"/>
              </a:rPr>
              <a:t>errors</a:t>
            </a: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Ease of measurement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time is easy to record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error or successful completion is harder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define in advance what these mean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Do not combine with thinking-aloud. Why?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talking can affect speed &amp; accuracy</a:t>
            </a:r>
          </a:p>
          <a:p>
            <a:pPr lvl="1" eaLnBrk="1" hangingPunct="1"/>
            <a:endParaRPr lang="en-US" sz="24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097379"/>
              </p:ext>
            </p:extLst>
          </p:nvPr>
        </p:nvGraphicFramePr>
        <p:xfrm>
          <a:off x="7188199" y="262466"/>
          <a:ext cx="146685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Clip" r:id="rId4" imgW="1161720" imgH="484560" progId="MS_ClipArt_Gallery.2">
                  <p:embed/>
                </p:oleObj>
              </mc:Choice>
              <mc:Fallback>
                <p:oleObj name="Clip" r:id="rId4" imgW="1161720" imgH="48456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199" y="262466"/>
                        <a:ext cx="146685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 (cont.)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This is what statistics is </a:t>
            </a:r>
            <a:r>
              <a:rPr lang="en-US" sz="2800" dirty="0" smtClean="0">
                <a:latin typeface="Arial" charset="0"/>
              </a:rPr>
              <a:t>for</a:t>
            </a:r>
            <a:br>
              <a:rPr lang="en-US" sz="2800" dirty="0" smtClean="0">
                <a:latin typeface="Arial" charset="0"/>
              </a:rPr>
            </a:br>
            <a:endParaRPr lang="en-US" sz="28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Crank through the procedures and you find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95% certain that typical value is between 5 &amp; 55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 (cont.)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9521594"/>
              </p:ext>
            </p:extLst>
          </p:nvPr>
        </p:nvGraphicFramePr>
        <p:xfrm>
          <a:off x="565680" y="1087967"/>
          <a:ext cx="8005762" cy="529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Worksheet" r:id="rId4" imgW="5448190" imgH="3600585" progId="Excel.Sheet.8">
                  <p:embed/>
                </p:oleObj>
              </mc:Choice>
              <mc:Fallback>
                <p:oleObj name="Worksheet" r:id="rId4" imgW="5448190" imgH="360058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80" y="1087967"/>
                        <a:ext cx="8005762" cy="5291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 (cont.)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This is what statistics is </a:t>
            </a:r>
            <a:r>
              <a:rPr lang="en-US" sz="2800" dirty="0" smtClean="0">
                <a:latin typeface="Arial" charset="0"/>
              </a:rPr>
              <a:t>for</a:t>
            </a:r>
            <a:br>
              <a:rPr lang="en-US" sz="2800" dirty="0" smtClean="0">
                <a:latin typeface="Arial" charset="0"/>
              </a:rPr>
            </a:br>
            <a:endParaRPr lang="en-US" sz="28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Crank through the procedures and you find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95% certain that typical value is between 5 &amp; </a:t>
            </a:r>
            <a:r>
              <a:rPr lang="en-US" sz="2400" dirty="0" smtClean="0">
                <a:latin typeface="Arial" charset="0"/>
              </a:rPr>
              <a:t>55</a:t>
            </a:r>
            <a:br>
              <a:rPr lang="en-US" sz="2400" dirty="0" smtClean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Usability test data is quite variable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need lots to get good estimates of typical values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4 times as many tests will only narrow range by 2x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breadth of range depends on </a:t>
            </a:r>
            <a:r>
              <a:rPr lang="en-US" sz="2000" dirty="0" err="1">
                <a:latin typeface="Arial" charset="0"/>
              </a:rPr>
              <a:t>sqrt</a:t>
            </a:r>
            <a:r>
              <a:rPr lang="en-US" sz="2000" dirty="0">
                <a:latin typeface="Arial" charset="0"/>
              </a:rPr>
              <a:t> of # of test users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this is when online methods become useful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easy to test w/ large numbers of users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Measuring User Preference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How much users like or dislike the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can ask them to rate on a scale of 1 to 10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or have them choose among statements</a:t>
            </a:r>
          </a:p>
          <a:p>
            <a:pPr lvl="2" eaLnBrk="1" hangingPunct="1">
              <a:lnSpc>
                <a:spcPct val="90000"/>
              </a:lnSpc>
            </a:pP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best UI </a:t>
            </a:r>
            <a:r>
              <a:rPr lang="en-US" dirty="0" smtClean="0">
                <a:latin typeface="Arial" charset="0"/>
              </a:rPr>
              <a:t>I’ve </a:t>
            </a:r>
            <a:r>
              <a:rPr lang="en-US" dirty="0">
                <a:latin typeface="Arial" charset="0"/>
              </a:rPr>
              <a:t>ever…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better than average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hard to be sure what data will mean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novelty of UI, feelings, not realistic setting …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If many give you low ratings </a:t>
            </a:r>
            <a:r>
              <a:rPr lang="en-US" sz="2800" dirty="0">
                <a:latin typeface="Arial" charset="0"/>
                <a:sym typeface="Symbol" charset="0"/>
              </a:rPr>
              <a:t>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trouble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Can get some useful data by asking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what they liked, disliked, where they had trouble, best part, worst part, </a:t>
            </a:r>
            <a:r>
              <a:rPr lang="en-US" sz="2400" dirty="0" smtClean="0">
                <a:latin typeface="Arial" charset="0"/>
              </a:rPr>
              <a:t>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redundant </a:t>
            </a:r>
            <a:r>
              <a:rPr lang="en-US" sz="2400" dirty="0">
                <a:latin typeface="Arial" charset="0"/>
              </a:rPr>
              <a:t>questions are </a:t>
            </a:r>
            <a:r>
              <a:rPr lang="en-US" sz="2400" dirty="0" smtClean="0">
                <a:latin typeface="Arial" charset="0"/>
              </a:rPr>
              <a:t>OK</a:t>
            </a:r>
            <a:endParaRPr lang="en-US" sz="24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764141"/>
              </p:ext>
            </p:extLst>
          </p:nvPr>
        </p:nvGraphicFramePr>
        <p:xfrm>
          <a:off x="7560733" y="1253066"/>
          <a:ext cx="137160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Clip" r:id="rId4" imgW="3038400" imgH="2419200" progId="MS_ClipArt_Gallery.2">
                  <p:embed/>
                </p:oleObj>
              </mc:Choice>
              <mc:Fallback>
                <p:oleObj name="Clip" r:id="rId4" imgW="3038400" imgH="241920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733" y="1253066"/>
                        <a:ext cx="1371600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382586"/>
            <a:ext cx="77724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i="1" dirty="0">
                <a:latin typeface="Arial" charset="0"/>
              </a:rPr>
              <a:t>Between groups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smtClean="0">
                <a:latin typeface="Arial" charset="0"/>
              </a:rPr>
              <a:t>experiment</a:t>
            </a:r>
            <a:br>
              <a:rPr lang="en-US" sz="2600" dirty="0" smtClean="0">
                <a:latin typeface="Arial" charset="0"/>
              </a:rPr>
            </a:br>
            <a:endParaRPr lang="en-US" sz="26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</a:rPr>
              <a:t>two groups of test users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</a:rPr>
              <a:t>each group uses only 1 of the </a:t>
            </a:r>
            <a:r>
              <a:rPr lang="en-US" sz="2200" dirty="0" smtClean="0">
                <a:latin typeface="Arial" charset="0"/>
              </a:rPr>
              <a:t>systems</a:t>
            </a:r>
          </a:p>
          <a:p>
            <a:pPr lvl="1" eaLnBrk="1" hangingPunct="1">
              <a:lnSpc>
                <a:spcPct val="80000"/>
              </a:lnSpc>
            </a:pPr>
            <a:endParaRPr lang="en-US" sz="2200" dirty="0" smtClean="0">
              <a:latin typeface="Arial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200" dirty="0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2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i="1" dirty="0">
                <a:latin typeface="Arial" charset="0"/>
              </a:rPr>
              <a:t>Within groups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smtClean="0">
                <a:latin typeface="Arial" charset="0"/>
              </a:rPr>
              <a:t>experiment</a:t>
            </a:r>
            <a:br>
              <a:rPr lang="en-US" sz="2600" dirty="0" smtClean="0">
                <a:latin typeface="Arial" charset="0"/>
              </a:rPr>
            </a:br>
            <a:endParaRPr lang="en-US" sz="26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</a:rPr>
              <a:t>one group of test users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>
                <a:latin typeface="Arial" charset="0"/>
              </a:rPr>
              <a:t>each person uses both systems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 smtClean="0">
                <a:latin typeface="Arial" charset="0"/>
              </a:rPr>
              <a:t>can’t </a:t>
            </a:r>
            <a:r>
              <a:rPr lang="en-US" sz="1900" dirty="0">
                <a:latin typeface="Arial" charset="0"/>
              </a:rPr>
              <a:t>use the same tasks or order (learning)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</a:rPr>
              <a:t>best for low-level interaction </a:t>
            </a:r>
            <a:r>
              <a:rPr lang="en-US" sz="2200" dirty="0" smtClean="0">
                <a:latin typeface="Arial" charset="0"/>
              </a:rPr>
              <a:t>techniques</a:t>
            </a:r>
            <a:endParaRPr lang="en-US" sz="22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176" name="Group 4"/>
          <p:cNvGrpSpPr>
            <a:grpSpLocks/>
          </p:cNvGrpSpPr>
          <p:nvPr/>
        </p:nvGrpSpPr>
        <p:grpSpPr bwMode="auto">
          <a:xfrm>
            <a:off x="6678613" y="3596406"/>
            <a:ext cx="1906587" cy="2054225"/>
            <a:chOff x="4464" y="1104"/>
            <a:chExt cx="1201" cy="1294"/>
          </a:xfrm>
        </p:grpSpPr>
        <p:grpSp>
          <p:nvGrpSpPr>
            <p:cNvPr id="7177" name="Group 5"/>
            <p:cNvGrpSpPr>
              <a:grpSpLocks/>
            </p:cNvGrpSpPr>
            <p:nvPr/>
          </p:nvGrpSpPr>
          <p:grpSpPr bwMode="auto">
            <a:xfrm>
              <a:off x="4752" y="1488"/>
              <a:ext cx="693" cy="910"/>
              <a:chOff x="4248" y="1394"/>
              <a:chExt cx="1323" cy="1738"/>
            </a:xfrm>
          </p:grpSpPr>
          <p:sp>
            <p:nvSpPr>
              <p:cNvPr id="7187" name="Freeform 6"/>
              <p:cNvSpPr>
                <a:spLocks/>
              </p:cNvSpPr>
              <p:nvPr/>
            </p:nvSpPr>
            <p:spPr bwMode="auto">
              <a:xfrm>
                <a:off x="4828" y="1972"/>
                <a:ext cx="308" cy="614"/>
              </a:xfrm>
              <a:custGeom>
                <a:avLst/>
                <a:gdLst>
                  <a:gd name="T0" fmla="*/ 73 w 308"/>
                  <a:gd name="T1" fmla="*/ 49 h 614"/>
                  <a:gd name="T2" fmla="*/ 106 w 308"/>
                  <a:gd name="T3" fmla="*/ 13 h 614"/>
                  <a:gd name="T4" fmla="*/ 169 w 308"/>
                  <a:gd name="T5" fmla="*/ 0 h 614"/>
                  <a:gd name="T6" fmla="*/ 223 w 308"/>
                  <a:gd name="T7" fmla="*/ 13 h 614"/>
                  <a:gd name="T8" fmla="*/ 253 w 308"/>
                  <a:gd name="T9" fmla="*/ 33 h 614"/>
                  <a:gd name="T10" fmla="*/ 277 w 308"/>
                  <a:gd name="T11" fmla="*/ 73 h 614"/>
                  <a:gd name="T12" fmla="*/ 298 w 308"/>
                  <a:gd name="T13" fmla="*/ 144 h 614"/>
                  <a:gd name="T14" fmla="*/ 308 w 308"/>
                  <a:gd name="T15" fmla="*/ 221 h 614"/>
                  <a:gd name="T16" fmla="*/ 308 w 308"/>
                  <a:gd name="T17" fmla="*/ 360 h 614"/>
                  <a:gd name="T18" fmla="*/ 277 w 308"/>
                  <a:gd name="T19" fmla="*/ 480 h 614"/>
                  <a:gd name="T20" fmla="*/ 232 w 308"/>
                  <a:gd name="T21" fmla="*/ 548 h 614"/>
                  <a:gd name="T22" fmla="*/ 187 w 308"/>
                  <a:gd name="T23" fmla="*/ 587 h 614"/>
                  <a:gd name="T24" fmla="*/ 136 w 308"/>
                  <a:gd name="T25" fmla="*/ 614 h 614"/>
                  <a:gd name="T26" fmla="*/ 64 w 308"/>
                  <a:gd name="T27" fmla="*/ 611 h 614"/>
                  <a:gd name="T28" fmla="*/ 7 w 308"/>
                  <a:gd name="T29" fmla="*/ 570 h 614"/>
                  <a:gd name="T30" fmla="*/ 0 w 308"/>
                  <a:gd name="T31" fmla="*/ 521 h 614"/>
                  <a:gd name="T32" fmla="*/ 28 w 308"/>
                  <a:gd name="T33" fmla="*/ 448 h 614"/>
                  <a:gd name="T34" fmla="*/ 52 w 308"/>
                  <a:gd name="T35" fmla="*/ 366 h 614"/>
                  <a:gd name="T36" fmla="*/ 61 w 308"/>
                  <a:gd name="T37" fmla="*/ 259 h 614"/>
                  <a:gd name="T38" fmla="*/ 46 w 308"/>
                  <a:gd name="T39" fmla="*/ 169 h 614"/>
                  <a:gd name="T40" fmla="*/ 46 w 308"/>
                  <a:gd name="T41" fmla="*/ 103 h 614"/>
                  <a:gd name="T42" fmla="*/ 73 w 308"/>
                  <a:gd name="T43" fmla="*/ 49 h 6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8"/>
                  <a:gd name="T67" fmla="*/ 0 h 614"/>
                  <a:gd name="T68" fmla="*/ 308 w 308"/>
                  <a:gd name="T69" fmla="*/ 614 h 6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8" h="614">
                    <a:moveTo>
                      <a:pt x="73" y="49"/>
                    </a:moveTo>
                    <a:lnTo>
                      <a:pt x="106" y="13"/>
                    </a:lnTo>
                    <a:lnTo>
                      <a:pt x="169" y="0"/>
                    </a:lnTo>
                    <a:lnTo>
                      <a:pt x="223" y="13"/>
                    </a:lnTo>
                    <a:lnTo>
                      <a:pt x="253" y="33"/>
                    </a:lnTo>
                    <a:lnTo>
                      <a:pt x="277" y="73"/>
                    </a:lnTo>
                    <a:lnTo>
                      <a:pt x="298" y="144"/>
                    </a:lnTo>
                    <a:lnTo>
                      <a:pt x="308" y="221"/>
                    </a:lnTo>
                    <a:lnTo>
                      <a:pt x="308" y="360"/>
                    </a:lnTo>
                    <a:lnTo>
                      <a:pt x="277" y="480"/>
                    </a:lnTo>
                    <a:lnTo>
                      <a:pt x="232" y="548"/>
                    </a:lnTo>
                    <a:lnTo>
                      <a:pt x="187" y="587"/>
                    </a:lnTo>
                    <a:lnTo>
                      <a:pt x="136" y="614"/>
                    </a:lnTo>
                    <a:lnTo>
                      <a:pt x="64" y="611"/>
                    </a:lnTo>
                    <a:lnTo>
                      <a:pt x="7" y="570"/>
                    </a:lnTo>
                    <a:lnTo>
                      <a:pt x="0" y="521"/>
                    </a:lnTo>
                    <a:lnTo>
                      <a:pt x="28" y="448"/>
                    </a:lnTo>
                    <a:lnTo>
                      <a:pt x="52" y="366"/>
                    </a:lnTo>
                    <a:lnTo>
                      <a:pt x="61" y="259"/>
                    </a:lnTo>
                    <a:lnTo>
                      <a:pt x="46" y="169"/>
                    </a:lnTo>
                    <a:lnTo>
                      <a:pt x="46" y="103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Freeform 7"/>
              <p:cNvSpPr>
                <a:spLocks/>
              </p:cNvSpPr>
              <p:nvPr/>
            </p:nvSpPr>
            <p:spPr bwMode="auto">
              <a:xfrm>
                <a:off x="4947" y="2518"/>
                <a:ext cx="353" cy="605"/>
              </a:xfrm>
              <a:custGeom>
                <a:avLst/>
                <a:gdLst>
                  <a:gd name="T0" fmla="*/ 117 w 353"/>
                  <a:gd name="T1" fmla="*/ 25 h 605"/>
                  <a:gd name="T2" fmla="*/ 75 w 353"/>
                  <a:gd name="T3" fmla="*/ 0 h 605"/>
                  <a:gd name="T4" fmla="*/ 21 w 353"/>
                  <a:gd name="T5" fmla="*/ 0 h 605"/>
                  <a:gd name="T6" fmla="*/ 0 w 353"/>
                  <a:gd name="T7" fmla="*/ 33 h 605"/>
                  <a:gd name="T8" fmla="*/ 9 w 353"/>
                  <a:gd name="T9" fmla="*/ 82 h 605"/>
                  <a:gd name="T10" fmla="*/ 57 w 353"/>
                  <a:gd name="T11" fmla="*/ 130 h 605"/>
                  <a:gd name="T12" fmla="*/ 156 w 353"/>
                  <a:gd name="T13" fmla="*/ 174 h 605"/>
                  <a:gd name="T14" fmla="*/ 270 w 353"/>
                  <a:gd name="T15" fmla="*/ 268 h 605"/>
                  <a:gd name="T16" fmla="*/ 288 w 353"/>
                  <a:gd name="T17" fmla="*/ 309 h 605"/>
                  <a:gd name="T18" fmla="*/ 279 w 353"/>
                  <a:gd name="T19" fmla="*/ 329 h 605"/>
                  <a:gd name="T20" fmla="*/ 192 w 353"/>
                  <a:gd name="T21" fmla="*/ 391 h 605"/>
                  <a:gd name="T22" fmla="*/ 90 w 353"/>
                  <a:gd name="T23" fmla="*/ 465 h 605"/>
                  <a:gd name="T24" fmla="*/ 66 w 353"/>
                  <a:gd name="T25" fmla="*/ 497 h 605"/>
                  <a:gd name="T26" fmla="*/ 66 w 353"/>
                  <a:gd name="T27" fmla="*/ 530 h 605"/>
                  <a:gd name="T28" fmla="*/ 144 w 353"/>
                  <a:gd name="T29" fmla="*/ 565 h 605"/>
                  <a:gd name="T30" fmla="*/ 264 w 353"/>
                  <a:gd name="T31" fmla="*/ 605 h 605"/>
                  <a:gd name="T32" fmla="*/ 306 w 353"/>
                  <a:gd name="T33" fmla="*/ 605 h 605"/>
                  <a:gd name="T34" fmla="*/ 353 w 353"/>
                  <a:gd name="T35" fmla="*/ 578 h 605"/>
                  <a:gd name="T36" fmla="*/ 353 w 353"/>
                  <a:gd name="T37" fmla="*/ 557 h 605"/>
                  <a:gd name="T38" fmla="*/ 318 w 353"/>
                  <a:gd name="T39" fmla="*/ 546 h 605"/>
                  <a:gd name="T40" fmla="*/ 165 w 353"/>
                  <a:gd name="T41" fmla="*/ 530 h 605"/>
                  <a:gd name="T42" fmla="*/ 108 w 353"/>
                  <a:gd name="T43" fmla="*/ 516 h 605"/>
                  <a:gd name="T44" fmla="*/ 102 w 353"/>
                  <a:gd name="T45" fmla="*/ 492 h 605"/>
                  <a:gd name="T46" fmla="*/ 201 w 353"/>
                  <a:gd name="T47" fmla="*/ 424 h 605"/>
                  <a:gd name="T48" fmla="*/ 309 w 353"/>
                  <a:gd name="T49" fmla="*/ 359 h 605"/>
                  <a:gd name="T50" fmla="*/ 333 w 353"/>
                  <a:gd name="T51" fmla="*/ 335 h 605"/>
                  <a:gd name="T52" fmla="*/ 342 w 353"/>
                  <a:gd name="T53" fmla="*/ 301 h 605"/>
                  <a:gd name="T54" fmla="*/ 333 w 353"/>
                  <a:gd name="T55" fmla="*/ 255 h 605"/>
                  <a:gd name="T56" fmla="*/ 300 w 353"/>
                  <a:gd name="T57" fmla="*/ 220 h 605"/>
                  <a:gd name="T58" fmla="*/ 192 w 353"/>
                  <a:gd name="T59" fmla="*/ 101 h 605"/>
                  <a:gd name="T60" fmla="*/ 117 w 353"/>
                  <a:gd name="T61" fmla="*/ 25 h 6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53"/>
                  <a:gd name="T94" fmla="*/ 0 h 605"/>
                  <a:gd name="T95" fmla="*/ 353 w 353"/>
                  <a:gd name="T96" fmla="*/ 605 h 6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53" h="605">
                    <a:moveTo>
                      <a:pt x="117" y="25"/>
                    </a:moveTo>
                    <a:lnTo>
                      <a:pt x="75" y="0"/>
                    </a:lnTo>
                    <a:lnTo>
                      <a:pt x="21" y="0"/>
                    </a:lnTo>
                    <a:lnTo>
                      <a:pt x="0" y="33"/>
                    </a:lnTo>
                    <a:lnTo>
                      <a:pt x="9" y="82"/>
                    </a:lnTo>
                    <a:lnTo>
                      <a:pt x="57" y="130"/>
                    </a:lnTo>
                    <a:lnTo>
                      <a:pt x="156" y="174"/>
                    </a:lnTo>
                    <a:lnTo>
                      <a:pt x="270" y="268"/>
                    </a:lnTo>
                    <a:lnTo>
                      <a:pt x="288" y="309"/>
                    </a:lnTo>
                    <a:lnTo>
                      <a:pt x="279" y="329"/>
                    </a:lnTo>
                    <a:lnTo>
                      <a:pt x="192" y="391"/>
                    </a:lnTo>
                    <a:lnTo>
                      <a:pt x="90" y="465"/>
                    </a:lnTo>
                    <a:lnTo>
                      <a:pt x="66" y="497"/>
                    </a:lnTo>
                    <a:lnTo>
                      <a:pt x="66" y="530"/>
                    </a:lnTo>
                    <a:lnTo>
                      <a:pt x="144" y="565"/>
                    </a:lnTo>
                    <a:lnTo>
                      <a:pt x="264" y="605"/>
                    </a:lnTo>
                    <a:lnTo>
                      <a:pt x="306" y="605"/>
                    </a:lnTo>
                    <a:lnTo>
                      <a:pt x="353" y="578"/>
                    </a:lnTo>
                    <a:lnTo>
                      <a:pt x="353" y="557"/>
                    </a:lnTo>
                    <a:lnTo>
                      <a:pt x="318" y="546"/>
                    </a:lnTo>
                    <a:lnTo>
                      <a:pt x="165" y="530"/>
                    </a:lnTo>
                    <a:lnTo>
                      <a:pt x="108" y="516"/>
                    </a:lnTo>
                    <a:lnTo>
                      <a:pt x="102" y="492"/>
                    </a:lnTo>
                    <a:lnTo>
                      <a:pt x="201" y="424"/>
                    </a:lnTo>
                    <a:lnTo>
                      <a:pt x="309" y="359"/>
                    </a:lnTo>
                    <a:lnTo>
                      <a:pt x="333" y="335"/>
                    </a:lnTo>
                    <a:lnTo>
                      <a:pt x="342" y="301"/>
                    </a:lnTo>
                    <a:lnTo>
                      <a:pt x="333" y="255"/>
                    </a:lnTo>
                    <a:lnTo>
                      <a:pt x="300" y="220"/>
                    </a:lnTo>
                    <a:lnTo>
                      <a:pt x="192" y="101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Freeform 8"/>
              <p:cNvSpPr>
                <a:spLocks/>
              </p:cNvSpPr>
              <p:nvPr/>
            </p:nvSpPr>
            <p:spPr bwMode="auto">
              <a:xfrm>
                <a:off x="4483" y="2488"/>
                <a:ext cx="439" cy="644"/>
              </a:xfrm>
              <a:custGeom>
                <a:avLst/>
                <a:gdLst>
                  <a:gd name="T0" fmla="*/ 238 w 439"/>
                  <a:gd name="T1" fmla="*/ 87 h 644"/>
                  <a:gd name="T2" fmla="*/ 309 w 439"/>
                  <a:gd name="T3" fmla="*/ 32 h 644"/>
                  <a:gd name="T4" fmla="*/ 375 w 439"/>
                  <a:gd name="T5" fmla="*/ 0 h 644"/>
                  <a:gd name="T6" fmla="*/ 417 w 439"/>
                  <a:gd name="T7" fmla="*/ 5 h 644"/>
                  <a:gd name="T8" fmla="*/ 439 w 439"/>
                  <a:gd name="T9" fmla="*/ 32 h 644"/>
                  <a:gd name="T10" fmla="*/ 439 w 439"/>
                  <a:gd name="T11" fmla="*/ 62 h 644"/>
                  <a:gd name="T12" fmla="*/ 426 w 439"/>
                  <a:gd name="T13" fmla="*/ 95 h 644"/>
                  <a:gd name="T14" fmla="*/ 381 w 439"/>
                  <a:gd name="T15" fmla="*/ 114 h 644"/>
                  <a:gd name="T16" fmla="*/ 290 w 439"/>
                  <a:gd name="T17" fmla="*/ 160 h 644"/>
                  <a:gd name="T18" fmla="*/ 235 w 439"/>
                  <a:gd name="T19" fmla="*/ 217 h 644"/>
                  <a:gd name="T20" fmla="*/ 199 w 439"/>
                  <a:gd name="T21" fmla="*/ 285 h 644"/>
                  <a:gd name="T22" fmla="*/ 190 w 439"/>
                  <a:gd name="T23" fmla="*/ 325 h 644"/>
                  <a:gd name="T24" fmla="*/ 238 w 439"/>
                  <a:gd name="T25" fmla="*/ 375 h 644"/>
                  <a:gd name="T26" fmla="*/ 290 w 439"/>
                  <a:gd name="T27" fmla="*/ 446 h 644"/>
                  <a:gd name="T28" fmla="*/ 327 w 439"/>
                  <a:gd name="T29" fmla="*/ 511 h 644"/>
                  <a:gd name="T30" fmla="*/ 336 w 439"/>
                  <a:gd name="T31" fmla="*/ 552 h 644"/>
                  <a:gd name="T32" fmla="*/ 336 w 439"/>
                  <a:gd name="T33" fmla="*/ 576 h 644"/>
                  <a:gd name="T34" fmla="*/ 312 w 439"/>
                  <a:gd name="T35" fmla="*/ 592 h 644"/>
                  <a:gd name="T36" fmla="*/ 235 w 439"/>
                  <a:gd name="T37" fmla="*/ 595 h 644"/>
                  <a:gd name="T38" fmla="*/ 120 w 439"/>
                  <a:gd name="T39" fmla="*/ 619 h 644"/>
                  <a:gd name="T40" fmla="*/ 99 w 439"/>
                  <a:gd name="T41" fmla="*/ 641 h 644"/>
                  <a:gd name="T42" fmla="*/ 81 w 439"/>
                  <a:gd name="T43" fmla="*/ 644 h 644"/>
                  <a:gd name="T44" fmla="*/ 0 w 439"/>
                  <a:gd name="T45" fmla="*/ 619 h 644"/>
                  <a:gd name="T46" fmla="*/ 0 w 439"/>
                  <a:gd name="T47" fmla="*/ 595 h 644"/>
                  <a:gd name="T48" fmla="*/ 36 w 439"/>
                  <a:gd name="T49" fmla="*/ 576 h 644"/>
                  <a:gd name="T50" fmla="*/ 181 w 439"/>
                  <a:gd name="T51" fmla="*/ 552 h 644"/>
                  <a:gd name="T52" fmla="*/ 257 w 439"/>
                  <a:gd name="T53" fmla="*/ 560 h 644"/>
                  <a:gd name="T54" fmla="*/ 294 w 439"/>
                  <a:gd name="T55" fmla="*/ 560 h 644"/>
                  <a:gd name="T56" fmla="*/ 303 w 439"/>
                  <a:gd name="T57" fmla="*/ 546 h 644"/>
                  <a:gd name="T58" fmla="*/ 272 w 439"/>
                  <a:gd name="T59" fmla="*/ 486 h 644"/>
                  <a:gd name="T60" fmla="*/ 208 w 439"/>
                  <a:gd name="T61" fmla="*/ 408 h 644"/>
                  <a:gd name="T62" fmla="*/ 163 w 439"/>
                  <a:gd name="T63" fmla="*/ 351 h 644"/>
                  <a:gd name="T64" fmla="*/ 145 w 439"/>
                  <a:gd name="T65" fmla="*/ 317 h 644"/>
                  <a:gd name="T66" fmla="*/ 145 w 439"/>
                  <a:gd name="T67" fmla="*/ 268 h 644"/>
                  <a:gd name="T68" fmla="*/ 175 w 439"/>
                  <a:gd name="T69" fmla="*/ 187 h 644"/>
                  <a:gd name="T70" fmla="*/ 202 w 439"/>
                  <a:gd name="T71" fmla="*/ 136 h 644"/>
                  <a:gd name="T72" fmla="*/ 238 w 439"/>
                  <a:gd name="T73" fmla="*/ 87 h 6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9"/>
                  <a:gd name="T112" fmla="*/ 0 h 644"/>
                  <a:gd name="T113" fmla="*/ 439 w 439"/>
                  <a:gd name="T114" fmla="*/ 644 h 6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9" h="644">
                    <a:moveTo>
                      <a:pt x="238" y="87"/>
                    </a:moveTo>
                    <a:lnTo>
                      <a:pt x="309" y="32"/>
                    </a:lnTo>
                    <a:lnTo>
                      <a:pt x="375" y="0"/>
                    </a:lnTo>
                    <a:lnTo>
                      <a:pt x="417" y="5"/>
                    </a:lnTo>
                    <a:lnTo>
                      <a:pt x="439" y="32"/>
                    </a:lnTo>
                    <a:lnTo>
                      <a:pt x="439" y="62"/>
                    </a:lnTo>
                    <a:lnTo>
                      <a:pt x="426" y="95"/>
                    </a:lnTo>
                    <a:lnTo>
                      <a:pt x="381" y="114"/>
                    </a:lnTo>
                    <a:lnTo>
                      <a:pt x="290" y="160"/>
                    </a:lnTo>
                    <a:lnTo>
                      <a:pt x="235" y="217"/>
                    </a:lnTo>
                    <a:lnTo>
                      <a:pt x="199" y="285"/>
                    </a:lnTo>
                    <a:lnTo>
                      <a:pt x="190" y="325"/>
                    </a:lnTo>
                    <a:lnTo>
                      <a:pt x="238" y="375"/>
                    </a:lnTo>
                    <a:lnTo>
                      <a:pt x="290" y="446"/>
                    </a:lnTo>
                    <a:lnTo>
                      <a:pt x="327" y="511"/>
                    </a:lnTo>
                    <a:lnTo>
                      <a:pt x="336" y="552"/>
                    </a:lnTo>
                    <a:lnTo>
                      <a:pt x="336" y="576"/>
                    </a:lnTo>
                    <a:lnTo>
                      <a:pt x="312" y="592"/>
                    </a:lnTo>
                    <a:lnTo>
                      <a:pt x="235" y="595"/>
                    </a:lnTo>
                    <a:lnTo>
                      <a:pt x="120" y="619"/>
                    </a:lnTo>
                    <a:lnTo>
                      <a:pt x="99" y="641"/>
                    </a:lnTo>
                    <a:lnTo>
                      <a:pt x="81" y="644"/>
                    </a:lnTo>
                    <a:lnTo>
                      <a:pt x="0" y="619"/>
                    </a:lnTo>
                    <a:lnTo>
                      <a:pt x="0" y="595"/>
                    </a:lnTo>
                    <a:lnTo>
                      <a:pt x="36" y="576"/>
                    </a:lnTo>
                    <a:lnTo>
                      <a:pt x="181" y="552"/>
                    </a:lnTo>
                    <a:lnTo>
                      <a:pt x="257" y="560"/>
                    </a:lnTo>
                    <a:lnTo>
                      <a:pt x="294" y="560"/>
                    </a:lnTo>
                    <a:lnTo>
                      <a:pt x="303" y="546"/>
                    </a:lnTo>
                    <a:lnTo>
                      <a:pt x="272" y="486"/>
                    </a:lnTo>
                    <a:lnTo>
                      <a:pt x="208" y="408"/>
                    </a:lnTo>
                    <a:lnTo>
                      <a:pt x="163" y="351"/>
                    </a:lnTo>
                    <a:lnTo>
                      <a:pt x="145" y="317"/>
                    </a:lnTo>
                    <a:lnTo>
                      <a:pt x="145" y="268"/>
                    </a:lnTo>
                    <a:lnTo>
                      <a:pt x="175" y="187"/>
                    </a:lnTo>
                    <a:lnTo>
                      <a:pt x="202" y="136"/>
                    </a:lnTo>
                    <a:lnTo>
                      <a:pt x="238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Freeform 9"/>
              <p:cNvSpPr>
                <a:spLocks/>
              </p:cNvSpPr>
              <p:nvPr/>
            </p:nvSpPr>
            <p:spPr bwMode="auto">
              <a:xfrm>
                <a:off x="4248" y="1973"/>
                <a:ext cx="593" cy="481"/>
              </a:xfrm>
              <a:custGeom>
                <a:avLst/>
                <a:gdLst>
                  <a:gd name="T0" fmla="*/ 355 w 593"/>
                  <a:gd name="T1" fmla="*/ 481 h 481"/>
                  <a:gd name="T2" fmla="*/ 392 w 593"/>
                  <a:gd name="T3" fmla="*/ 477 h 481"/>
                  <a:gd name="T4" fmla="*/ 403 w 593"/>
                  <a:gd name="T5" fmla="*/ 450 h 481"/>
                  <a:gd name="T6" fmla="*/ 413 w 593"/>
                  <a:gd name="T7" fmla="*/ 353 h 481"/>
                  <a:gd name="T8" fmla="*/ 468 w 593"/>
                  <a:gd name="T9" fmla="*/ 238 h 481"/>
                  <a:gd name="T10" fmla="*/ 526 w 593"/>
                  <a:gd name="T11" fmla="*/ 186 h 481"/>
                  <a:gd name="T12" fmla="*/ 593 w 593"/>
                  <a:gd name="T13" fmla="*/ 132 h 481"/>
                  <a:gd name="T14" fmla="*/ 587 w 593"/>
                  <a:gd name="T15" fmla="*/ 94 h 481"/>
                  <a:gd name="T16" fmla="*/ 547 w 593"/>
                  <a:gd name="T17" fmla="*/ 74 h 481"/>
                  <a:gd name="T18" fmla="*/ 497 w 593"/>
                  <a:gd name="T19" fmla="*/ 94 h 481"/>
                  <a:gd name="T20" fmla="*/ 441 w 593"/>
                  <a:gd name="T21" fmla="*/ 149 h 481"/>
                  <a:gd name="T22" fmla="*/ 390 w 593"/>
                  <a:gd name="T23" fmla="*/ 269 h 481"/>
                  <a:gd name="T24" fmla="*/ 368 w 593"/>
                  <a:gd name="T25" fmla="*/ 363 h 481"/>
                  <a:gd name="T26" fmla="*/ 353 w 593"/>
                  <a:gd name="T27" fmla="*/ 412 h 481"/>
                  <a:gd name="T28" fmla="*/ 311 w 593"/>
                  <a:gd name="T29" fmla="*/ 394 h 481"/>
                  <a:gd name="T30" fmla="*/ 264 w 593"/>
                  <a:gd name="T31" fmla="*/ 314 h 481"/>
                  <a:gd name="T32" fmla="*/ 225 w 593"/>
                  <a:gd name="T33" fmla="*/ 202 h 481"/>
                  <a:gd name="T34" fmla="*/ 232 w 593"/>
                  <a:gd name="T35" fmla="*/ 152 h 481"/>
                  <a:gd name="T36" fmla="*/ 254 w 593"/>
                  <a:gd name="T37" fmla="*/ 99 h 481"/>
                  <a:gd name="T38" fmla="*/ 263 w 593"/>
                  <a:gd name="T39" fmla="*/ 60 h 481"/>
                  <a:gd name="T40" fmla="*/ 167 w 593"/>
                  <a:gd name="T41" fmla="*/ 58 h 481"/>
                  <a:gd name="T42" fmla="*/ 71 w 593"/>
                  <a:gd name="T43" fmla="*/ 42 h 481"/>
                  <a:gd name="T44" fmla="*/ 26 w 593"/>
                  <a:gd name="T45" fmla="*/ 0 h 481"/>
                  <a:gd name="T46" fmla="*/ 0 w 593"/>
                  <a:gd name="T47" fmla="*/ 20 h 481"/>
                  <a:gd name="T48" fmla="*/ 35 w 593"/>
                  <a:gd name="T49" fmla="*/ 92 h 481"/>
                  <a:gd name="T50" fmla="*/ 112 w 593"/>
                  <a:gd name="T51" fmla="*/ 100 h 481"/>
                  <a:gd name="T52" fmla="*/ 195 w 593"/>
                  <a:gd name="T53" fmla="*/ 108 h 481"/>
                  <a:gd name="T54" fmla="*/ 197 w 593"/>
                  <a:gd name="T55" fmla="*/ 171 h 481"/>
                  <a:gd name="T56" fmla="*/ 205 w 593"/>
                  <a:gd name="T57" fmla="*/ 244 h 481"/>
                  <a:gd name="T58" fmla="*/ 233 w 593"/>
                  <a:gd name="T59" fmla="*/ 327 h 481"/>
                  <a:gd name="T60" fmla="*/ 268 w 593"/>
                  <a:gd name="T61" fmla="*/ 408 h 481"/>
                  <a:gd name="T62" fmla="*/ 321 w 593"/>
                  <a:gd name="T63" fmla="*/ 462 h 481"/>
                  <a:gd name="T64" fmla="*/ 355 w 593"/>
                  <a:gd name="T65" fmla="*/ 481 h 4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3"/>
                  <a:gd name="T100" fmla="*/ 0 h 481"/>
                  <a:gd name="T101" fmla="*/ 593 w 593"/>
                  <a:gd name="T102" fmla="*/ 481 h 4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3" h="481">
                    <a:moveTo>
                      <a:pt x="355" y="481"/>
                    </a:moveTo>
                    <a:lnTo>
                      <a:pt x="392" y="477"/>
                    </a:lnTo>
                    <a:lnTo>
                      <a:pt x="403" y="450"/>
                    </a:lnTo>
                    <a:lnTo>
                      <a:pt x="413" y="353"/>
                    </a:lnTo>
                    <a:lnTo>
                      <a:pt x="468" y="238"/>
                    </a:lnTo>
                    <a:lnTo>
                      <a:pt x="526" y="186"/>
                    </a:lnTo>
                    <a:lnTo>
                      <a:pt x="593" y="132"/>
                    </a:lnTo>
                    <a:lnTo>
                      <a:pt x="587" y="94"/>
                    </a:lnTo>
                    <a:lnTo>
                      <a:pt x="547" y="74"/>
                    </a:lnTo>
                    <a:lnTo>
                      <a:pt x="497" y="94"/>
                    </a:lnTo>
                    <a:lnTo>
                      <a:pt x="441" y="149"/>
                    </a:lnTo>
                    <a:lnTo>
                      <a:pt x="390" y="269"/>
                    </a:lnTo>
                    <a:lnTo>
                      <a:pt x="368" y="363"/>
                    </a:lnTo>
                    <a:lnTo>
                      <a:pt x="353" y="412"/>
                    </a:lnTo>
                    <a:lnTo>
                      <a:pt x="311" y="394"/>
                    </a:lnTo>
                    <a:lnTo>
                      <a:pt x="264" y="314"/>
                    </a:lnTo>
                    <a:lnTo>
                      <a:pt x="225" y="202"/>
                    </a:lnTo>
                    <a:lnTo>
                      <a:pt x="232" y="152"/>
                    </a:lnTo>
                    <a:lnTo>
                      <a:pt x="254" y="99"/>
                    </a:lnTo>
                    <a:lnTo>
                      <a:pt x="263" y="60"/>
                    </a:lnTo>
                    <a:lnTo>
                      <a:pt x="167" y="58"/>
                    </a:lnTo>
                    <a:lnTo>
                      <a:pt x="71" y="42"/>
                    </a:lnTo>
                    <a:lnTo>
                      <a:pt x="26" y="0"/>
                    </a:lnTo>
                    <a:lnTo>
                      <a:pt x="0" y="20"/>
                    </a:lnTo>
                    <a:lnTo>
                      <a:pt x="35" y="92"/>
                    </a:lnTo>
                    <a:lnTo>
                      <a:pt x="112" y="100"/>
                    </a:lnTo>
                    <a:lnTo>
                      <a:pt x="195" y="108"/>
                    </a:lnTo>
                    <a:lnTo>
                      <a:pt x="197" y="171"/>
                    </a:lnTo>
                    <a:lnTo>
                      <a:pt x="205" y="244"/>
                    </a:lnTo>
                    <a:lnTo>
                      <a:pt x="233" y="327"/>
                    </a:lnTo>
                    <a:lnTo>
                      <a:pt x="268" y="408"/>
                    </a:lnTo>
                    <a:lnTo>
                      <a:pt x="321" y="462"/>
                    </a:lnTo>
                    <a:lnTo>
                      <a:pt x="355" y="4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Freeform 10"/>
              <p:cNvSpPr>
                <a:spLocks/>
              </p:cNvSpPr>
              <p:nvPr/>
            </p:nvSpPr>
            <p:spPr bwMode="auto">
              <a:xfrm>
                <a:off x="5134" y="1394"/>
                <a:ext cx="437" cy="650"/>
              </a:xfrm>
              <a:custGeom>
                <a:avLst/>
                <a:gdLst>
                  <a:gd name="T0" fmla="*/ 0 w 437"/>
                  <a:gd name="T1" fmla="*/ 644 h 650"/>
                  <a:gd name="T2" fmla="*/ 0 w 437"/>
                  <a:gd name="T3" fmla="*/ 601 h 650"/>
                  <a:gd name="T4" fmla="*/ 27 w 437"/>
                  <a:gd name="T5" fmla="*/ 568 h 650"/>
                  <a:gd name="T6" fmla="*/ 145 w 437"/>
                  <a:gd name="T7" fmla="*/ 530 h 650"/>
                  <a:gd name="T8" fmla="*/ 292 w 437"/>
                  <a:gd name="T9" fmla="*/ 498 h 650"/>
                  <a:gd name="T10" fmla="*/ 376 w 437"/>
                  <a:gd name="T11" fmla="*/ 479 h 650"/>
                  <a:gd name="T12" fmla="*/ 386 w 437"/>
                  <a:gd name="T13" fmla="*/ 462 h 650"/>
                  <a:gd name="T14" fmla="*/ 346 w 437"/>
                  <a:gd name="T15" fmla="*/ 414 h 650"/>
                  <a:gd name="T16" fmla="*/ 267 w 437"/>
                  <a:gd name="T17" fmla="*/ 343 h 650"/>
                  <a:gd name="T18" fmla="*/ 186 w 437"/>
                  <a:gd name="T19" fmla="*/ 283 h 650"/>
                  <a:gd name="T20" fmla="*/ 121 w 437"/>
                  <a:gd name="T21" fmla="*/ 250 h 650"/>
                  <a:gd name="T22" fmla="*/ 85 w 437"/>
                  <a:gd name="T23" fmla="*/ 217 h 650"/>
                  <a:gd name="T24" fmla="*/ 82 w 437"/>
                  <a:gd name="T25" fmla="*/ 193 h 650"/>
                  <a:gd name="T26" fmla="*/ 103 w 437"/>
                  <a:gd name="T27" fmla="*/ 171 h 650"/>
                  <a:gd name="T28" fmla="*/ 154 w 437"/>
                  <a:gd name="T29" fmla="*/ 160 h 650"/>
                  <a:gd name="T30" fmla="*/ 219 w 437"/>
                  <a:gd name="T31" fmla="*/ 119 h 650"/>
                  <a:gd name="T32" fmla="*/ 228 w 437"/>
                  <a:gd name="T33" fmla="*/ 79 h 650"/>
                  <a:gd name="T34" fmla="*/ 228 w 437"/>
                  <a:gd name="T35" fmla="*/ 22 h 650"/>
                  <a:gd name="T36" fmla="*/ 222 w 437"/>
                  <a:gd name="T37" fmla="*/ 0 h 650"/>
                  <a:gd name="T38" fmla="*/ 246 w 437"/>
                  <a:gd name="T39" fmla="*/ 5 h 650"/>
                  <a:gd name="T40" fmla="*/ 280 w 437"/>
                  <a:gd name="T41" fmla="*/ 54 h 650"/>
                  <a:gd name="T42" fmla="*/ 292 w 437"/>
                  <a:gd name="T43" fmla="*/ 106 h 650"/>
                  <a:gd name="T44" fmla="*/ 255 w 437"/>
                  <a:gd name="T45" fmla="*/ 144 h 650"/>
                  <a:gd name="T46" fmla="*/ 222 w 437"/>
                  <a:gd name="T47" fmla="*/ 155 h 650"/>
                  <a:gd name="T48" fmla="*/ 158 w 437"/>
                  <a:gd name="T49" fmla="*/ 185 h 650"/>
                  <a:gd name="T50" fmla="*/ 145 w 437"/>
                  <a:gd name="T51" fmla="*/ 201 h 650"/>
                  <a:gd name="T52" fmla="*/ 154 w 437"/>
                  <a:gd name="T53" fmla="*/ 217 h 650"/>
                  <a:gd name="T54" fmla="*/ 213 w 437"/>
                  <a:gd name="T55" fmla="*/ 262 h 650"/>
                  <a:gd name="T56" fmla="*/ 274 w 437"/>
                  <a:gd name="T57" fmla="*/ 286 h 650"/>
                  <a:gd name="T58" fmla="*/ 355 w 437"/>
                  <a:gd name="T59" fmla="*/ 348 h 650"/>
                  <a:gd name="T60" fmla="*/ 410 w 437"/>
                  <a:gd name="T61" fmla="*/ 422 h 650"/>
                  <a:gd name="T62" fmla="*/ 437 w 437"/>
                  <a:gd name="T63" fmla="*/ 479 h 650"/>
                  <a:gd name="T64" fmla="*/ 428 w 437"/>
                  <a:gd name="T65" fmla="*/ 498 h 650"/>
                  <a:gd name="T66" fmla="*/ 410 w 437"/>
                  <a:gd name="T67" fmla="*/ 511 h 650"/>
                  <a:gd name="T68" fmla="*/ 340 w 437"/>
                  <a:gd name="T69" fmla="*/ 536 h 650"/>
                  <a:gd name="T70" fmla="*/ 201 w 437"/>
                  <a:gd name="T71" fmla="*/ 577 h 650"/>
                  <a:gd name="T72" fmla="*/ 112 w 437"/>
                  <a:gd name="T73" fmla="*/ 612 h 650"/>
                  <a:gd name="T74" fmla="*/ 55 w 437"/>
                  <a:gd name="T75" fmla="*/ 642 h 650"/>
                  <a:gd name="T76" fmla="*/ 18 w 437"/>
                  <a:gd name="T77" fmla="*/ 650 h 650"/>
                  <a:gd name="T78" fmla="*/ 0 w 437"/>
                  <a:gd name="T79" fmla="*/ 644 h 6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37"/>
                  <a:gd name="T121" fmla="*/ 0 h 650"/>
                  <a:gd name="T122" fmla="*/ 437 w 437"/>
                  <a:gd name="T123" fmla="*/ 650 h 6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37" h="650">
                    <a:moveTo>
                      <a:pt x="0" y="644"/>
                    </a:moveTo>
                    <a:lnTo>
                      <a:pt x="0" y="601"/>
                    </a:lnTo>
                    <a:lnTo>
                      <a:pt x="27" y="568"/>
                    </a:lnTo>
                    <a:lnTo>
                      <a:pt x="145" y="530"/>
                    </a:lnTo>
                    <a:lnTo>
                      <a:pt x="292" y="498"/>
                    </a:lnTo>
                    <a:lnTo>
                      <a:pt x="376" y="479"/>
                    </a:lnTo>
                    <a:lnTo>
                      <a:pt x="386" y="462"/>
                    </a:lnTo>
                    <a:lnTo>
                      <a:pt x="346" y="414"/>
                    </a:lnTo>
                    <a:lnTo>
                      <a:pt x="267" y="343"/>
                    </a:lnTo>
                    <a:lnTo>
                      <a:pt x="186" y="283"/>
                    </a:lnTo>
                    <a:lnTo>
                      <a:pt x="121" y="250"/>
                    </a:lnTo>
                    <a:lnTo>
                      <a:pt x="85" y="217"/>
                    </a:lnTo>
                    <a:lnTo>
                      <a:pt x="82" y="193"/>
                    </a:lnTo>
                    <a:lnTo>
                      <a:pt x="103" y="171"/>
                    </a:lnTo>
                    <a:lnTo>
                      <a:pt x="154" y="160"/>
                    </a:lnTo>
                    <a:lnTo>
                      <a:pt x="219" y="119"/>
                    </a:lnTo>
                    <a:lnTo>
                      <a:pt x="228" y="79"/>
                    </a:lnTo>
                    <a:lnTo>
                      <a:pt x="228" y="22"/>
                    </a:lnTo>
                    <a:lnTo>
                      <a:pt x="222" y="0"/>
                    </a:lnTo>
                    <a:lnTo>
                      <a:pt x="246" y="5"/>
                    </a:lnTo>
                    <a:lnTo>
                      <a:pt x="280" y="54"/>
                    </a:lnTo>
                    <a:lnTo>
                      <a:pt x="292" y="106"/>
                    </a:lnTo>
                    <a:lnTo>
                      <a:pt x="255" y="144"/>
                    </a:lnTo>
                    <a:lnTo>
                      <a:pt x="222" y="155"/>
                    </a:lnTo>
                    <a:lnTo>
                      <a:pt x="158" y="185"/>
                    </a:lnTo>
                    <a:lnTo>
                      <a:pt x="145" y="201"/>
                    </a:lnTo>
                    <a:lnTo>
                      <a:pt x="154" y="217"/>
                    </a:lnTo>
                    <a:lnTo>
                      <a:pt x="213" y="262"/>
                    </a:lnTo>
                    <a:lnTo>
                      <a:pt x="274" y="286"/>
                    </a:lnTo>
                    <a:lnTo>
                      <a:pt x="355" y="348"/>
                    </a:lnTo>
                    <a:lnTo>
                      <a:pt x="410" y="422"/>
                    </a:lnTo>
                    <a:lnTo>
                      <a:pt x="437" y="479"/>
                    </a:lnTo>
                    <a:lnTo>
                      <a:pt x="428" y="498"/>
                    </a:lnTo>
                    <a:lnTo>
                      <a:pt x="410" y="511"/>
                    </a:lnTo>
                    <a:lnTo>
                      <a:pt x="340" y="536"/>
                    </a:lnTo>
                    <a:lnTo>
                      <a:pt x="201" y="577"/>
                    </a:lnTo>
                    <a:lnTo>
                      <a:pt x="112" y="612"/>
                    </a:lnTo>
                    <a:lnTo>
                      <a:pt x="55" y="642"/>
                    </a:lnTo>
                    <a:lnTo>
                      <a:pt x="18" y="650"/>
                    </a:lnTo>
                    <a:lnTo>
                      <a:pt x="0" y="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Freeform 11"/>
              <p:cNvSpPr>
                <a:spLocks/>
              </p:cNvSpPr>
              <p:nvPr/>
            </p:nvSpPr>
            <p:spPr bwMode="auto">
              <a:xfrm>
                <a:off x="4705" y="1491"/>
                <a:ext cx="341" cy="463"/>
              </a:xfrm>
              <a:custGeom>
                <a:avLst/>
                <a:gdLst>
                  <a:gd name="T0" fmla="*/ 70 w 341"/>
                  <a:gd name="T1" fmla="*/ 376 h 463"/>
                  <a:gd name="T2" fmla="*/ 109 w 341"/>
                  <a:gd name="T3" fmla="*/ 417 h 463"/>
                  <a:gd name="T4" fmla="*/ 173 w 341"/>
                  <a:gd name="T5" fmla="*/ 455 h 463"/>
                  <a:gd name="T6" fmla="*/ 227 w 341"/>
                  <a:gd name="T7" fmla="*/ 463 h 463"/>
                  <a:gd name="T8" fmla="*/ 268 w 341"/>
                  <a:gd name="T9" fmla="*/ 455 h 463"/>
                  <a:gd name="T10" fmla="*/ 317 w 341"/>
                  <a:gd name="T11" fmla="*/ 423 h 463"/>
                  <a:gd name="T12" fmla="*/ 335 w 341"/>
                  <a:gd name="T13" fmla="*/ 357 h 463"/>
                  <a:gd name="T14" fmla="*/ 341 w 341"/>
                  <a:gd name="T15" fmla="*/ 308 h 463"/>
                  <a:gd name="T16" fmla="*/ 326 w 341"/>
                  <a:gd name="T17" fmla="*/ 262 h 463"/>
                  <a:gd name="T18" fmla="*/ 298 w 341"/>
                  <a:gd name="T19" fmla="*/ 205 h 463"/>
                  <a:gd name="T20" fmla="*/ 272 w 341"/>
                  <a:gd name="T21" fmla="*/ 155 h 463"/>
                  <a:gd name="T22" fmla="*/ 268 w 341"/>
                  <a:gd name="T23" fmla="*/ 144 h 463"/>
                  <a:gd name="T24" fmla="*/ 280 w 341"/>
                  <a:gd name="T25" fmla="*/ 87 h 463"/>
                  <a:gd name="T26" fmla="*/ 317 w 341"/>
                  <a:gd name="T27" fmla="*/ 30 h 463"/>
                  <a:gd name="T28" fmla="*/ 323 w 341"/>
                  <a:gd name="T29" fmla="*/ 13 h 463"/>
                  <a:gd name="T30" fmla="*/ 304 w 341"/>
                  <a:gd name="T31" fmla="*/ 0 h 463"/>
                  <a:gd name="T32" fmla="*/ 280 w 341"/>
                  <a:gd name="T33" fmla="*/ 0 h 463"/>
                  <a:gd name="T34" fmla="*/ 254 w 341"/>
                  <a:gd name="T35" fmla="*/ 74 h 463"/>
                  <a:gd name="T36" fmla="*/ 242 w 341"/>
                  <a:gd name="T37" fmla="*/ 122 h 463"/>
                  <a:gd name="T38" fmla="*/ 209 w 341"/>
                  <a:gd name="T39" fmla="*/ 90 h 463"/>
                  <a:gd name="T40" fmla="*/ 181 w 341"/>
                  <a:gd name="T41" fmla="*/ 65 h 463"/>
                  <a:gd name="T42" fmla="*/ 124 w 341"/>
                  <a:gd name="T43" fmla="*/ 46 h 463"/>
                  <a:gd name="T44" fmla="*/ 82 w 341"/>
                  <a:gd name="T45" fmla="*/ 46 h 463"/>
                  <a:gd name="T46" fmla="*/ 18 w 341"/>
                  <a:gd name="T47" fmla="*/ 74 h 463"/>
                  <a:gd name="T48" fmla="*/ 0 w 341"/>
                  <a:gd name="T49" fmla="*/ 152 h 463"/>
                  <a:gd name="T50" fmla="*/ 15 w 341"/>
                  <a:gd name="T51" fmla="*/ 254 h 463"/>
                  <a:gd name="T52" fmla="*/ 43 w 341"/>
                  <a:gd name="T53" fmla="*/ 349 h 463"/>
                  <a:gd name="T54" fmla="*/ 70 w 341"/>
                  <a:gd name="T55" fmla="*/ 376 h 4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41"/>
                  <a:gd name="T85" fmla="*/ 0 h 463"/>
                  <a:gd name="T86" fmla="*/ 341 w 341"/>
                  <a:gd name="T87" fmla="*/ 463 h 4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41" h="463">
                    <a:moveTo>
                      <a:pt x="70" y="376"/>
                    </a:moveTo>
                    <a:lnTo>
                      <a:pt x="109" y="417"/>
                    </a:lnTo>
                    <a:lnTo>
                      <a:pt x="173" y="455"/>
                    </a:lnTo>
                    <a:lnTo>
                      <a:pt x="227" y="463"/>
                    </a:lnTo>
                    <a:lnTo>
                      <a:pt x="268" y="455"/>
                    </a:lnTo>
                    <a:lnTo>
                      <a:pt x="317" y="423"/>
                    </a:lnTo>
                    <a:lnTo>
                      <a:pt x="335" y="357"/>
                    </a:lnTo>
                    <a:lnTo>
                      <a:pt x="341" y="308"/>
                    </a:lnTo>
                    <a:lnTo>
                      <a:pt x="326" y="262"/>
                    </a:lnTo>
                    <a:lnTo>
                      <a:pt x="298" y="205"/>
                    </a:lnTo>
                    <a:lnTo>
                      <a:pt x="272" y="155"/>
                    </a:lnTo>
                    <a:lnTo>
                      <a:pt x="268" y="144"/>
                    </a:lnTo>
                    <a:lnTo>
                      <a:pt x="280" y="87"/>
                    </a:lnTo>
                    <a:lnTo>
                      <a:pt x="317" y="30"/>
                    </a:lnTo>
                    <a:lnTo>
                      <a:pt x="323" y="13"/>
                    </a:lnTo>
                    <a:lnTo>
                      <a:pt x="304" y="0"/>
                    </a:lnTo>
                    <a:lnTo>
                      <a:pt x="280" y="0"/>
                    </a:lnTo>
                    <a:lnTo>
                      <a:pt x="254" y="74"/>
                    </a:lnTo>
                    <a:lnTo>
                      <a:pt x="242" y="122"/>
                    </a:lnTo>
                    <a:lnTo>
                      <a:pt x="209" y="90"/>
                    </a:lnTo>
                    <a:lnTo>
                      <a:pt x="181" y="65"/>
                    </a:lnTo>
                    <a:lnTo>
                      <a:pt x="124" y="46"/>
                    </a:lnTo>
                    <a:lnTo>
                      <a:pt x="82" y="46"/>
                    </a:lnTo>
                    <a:lnTo>
                      <a:pt x="18" y="74"/>
                    </a:lnTo>
                    <a:lnTo>
                      <a:pt x="0" y="152"/>
                    </a:lnTo>
                    <a:lnTo>
                      <a:pt x="15" y="254"/>
                    </a:lnTo>
                    <a:lnTo>
                      <a:pt x="43" y="349"/>
                    </a:lnTo>
                    <a:lnTo>
                      <a:pt x="70" y="3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8" name="Group 12"/>
            <p:cNvGrpSpPr>
              <a:grpSpLocks/>
            </p:cNvGrpSpPr>
            <p:nvPr/>
          </p:nvGrpSpPr>
          <p:grpSpPr bwMode="auto">
            <a:xfrm>
              <a:off x="5232" y="1104"/>
              <a:ext cx="433" cy="337"/>
              <a:chOff x="4992" y="768"/>
              <a:chExt cx="433" cy="337"/>
            </a:xfrm>
          </p:grpSpPr>
          <p:graphicFrame>
            <p:nvGraphicFramePr>
              <p:cNvPr id="7170" name="Object 13"/>
              <p:cNvGraphicFramePr>
                <a:graphicFrameLocks noChangeAspect="1"/>
              </p:cNvGraphicFramePr>
              <p:nvPr/>
            </p:nvGraphicFramePr>
            <p:xfrm>
              <a:off x="4992" y="768"/>
              <a:ext cx="433" cy="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6" name="Clip" r:id="rId4" imgW="2738520" imgH="2133000" progId="MS_ClipArt_Gallery.2">
                      <p:embed/>
                    </p:oleObj>
                  </mc:Choice>
                  <mc:Fallback>
                    <p:oleObj name="Clip" r:id="rId4" imgW="2738520" imgH="2133000" progId="MS_ClipArt_Gallery.2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92" y="768"/>
                            <a:ext cx="433" cy="3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86" name="Text Box 14"/>
              <p:cNvSpPr txBox="1">
                <a:spLocks noChangeArrowheads="1"/>
              </p:cNvSpPr>
              <p:nvPr/>
            </p:nvSpPr>
            <p:spPr bwMode="auto">
              <a:xfrm>
                <a:off x="5072" y="76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800" dirty="0">
                    <a:solidFill>
                      <a:schemeClr val="bg2"/>
                    </a:solidFill>
                    <a:latin typeface="Comic Sans MS" charset="0"/>
                  </a:rPr>
                  <a:t>B</a:t>
                </a:r>
                <a:endParaRPr lang="en-US" sz="1600" dirty="0">
                  <a:latin typeface="Comic Sans MS" charset="0"/>
                </a:endParaRPr>
              </a:p>
            </p:txBody>
          </p:sp>
        </p:grpSp>
        <p:grpSp>
          <p:nvGrpSpPr>
            <p:cNvPr id="7179" name="Group 15"/>
            <p:cNvGrpSpPr>
              <a:grpSpLocks/>
            </p:cNvGrpSpPr>
            <p:nvPr/>
          </p:nvGrpSpPr>
          <p:grpSpPr bwMode="auto">
            <a:xfrm>
              <a:off x="4464" y="1392"/>
              <a:ext cx="429" cy="337"/>
              <a:chOff x="4418" y="1200"/>
              <a:chExt cx="429" cy="337"/>
            </a:xfrm>
          </p:grpSpPr>
          <p:grpSp>
            <p:nvGrpSpPr>
              <p:cNvPr id="7180" name="Group 16"/>
              <p:cNvGrpSpPr>
                <a:grpSpLocks/>
              </p:cNvGrpSpPr>
              <p:nvPr/>
            </p:nvGrpSpPr>
            <p:grpSpPr bwMode="auto">
              <a:xfrm flipH="1">
                <a:off x="4418" y="1200"/>
                <a:ext cx="429" cy="337"/>
                <a:chOff x="4418" y="1200"/>
                <a:chExt cx="429" cy="337"/>
              </a:xfrm>
            </p:grpSpPr>
            <p:sp>
              <p:nvSpPr>
                <p:cNvPr id="7182" name="Freeform 17"/>
                <p:cNvSpPr>
                  <a:spLocks/>
                </p:cNvSpPr>
                <p:nvPr/>
              </p:nvSpPr>
              <p:spPr bwMode="auto">
                <a:xfrm>
                  <a:off x="4418" y="1200"/>
                  <a:ext cx="429" cy="337"/>
                </a:xfrm>
                <a:custGeom>
                  <a:avLst/>
                  <a:gdLst>
                    <a:gd name="T0" fmla="*/ 8 w 3001"/>
                    <a:gd name="T1" fmla="*/ 38 h 2359"/>
                    <a:gd name="T2" fmla="*/ 6 w 3001"/>
                    <a:gd name="T3" fmla="*/ 38 h 2359"/>
                    <a:gd name="T4" fmla="*/ 5 w 3001"/>
                    <a:gd name="T5" fmla="*/ 38 h 2359"/>
                    <a:gd name="T6" fmla="*/ 5 w 3001"/>
                    <a:gd name="T7" fmla="*/ 38 h 2359"/>
                    <a:gd name="T8" fmla="*/ 4 w 3001"/>
                    <a:gd name="T9" fmla="*/ 38 h 2359"/>
                    <a:gd name="T10" fmla="*/ 3 w 3001"/>
                    <a:gd name="T11" fmla="*/ 38 h 2359"/>
                    <a:gd name="T12" fmla="*/ 2 w 3001"/>
                    <a:gd name="T13" fmla="*/ 39 h 2359"/>
                    <a:gd name="T14" fmla="*/ 2 w 3001"/>
                    <a:gd name="T15" fmla="*/ 40 h 2359"/>
                    <a:gd name="T16" fmla="*/ 1 w 3001"/>
                    <a:gd name="T17" fmla="*/ 42 h 2359"/>
                    <a:gd name="T18" fmla="*/ 0 w 3001"/>
                    <a:gd name="T19" fmla="*/ 44 h 2359"/>
                    <a:gd name="T20" fmla="*/ 0 w 3001"/>
                    <a:gd name="T21" fmla="*/ 46 h 2359"/>
                    <a:gd name="T22" fmla="*/ 1 w 3001"/>
                    <a:gd name="T23" fmla="*/ 47 h 2359"/>
                    <a:gd name="T24" fmla="*/ 2 w 3001"/>
                    <a:gd name="T25" fmla="*/ 48 h 2359"/>
                    <a:gd name="T26" fmla="*/ 3 w 3001"/>
                    <a:gd name="T27" fmla="*/ 48 h 2359"/>
                    <a:gd name="T28" fmla="*/ 5 w 3001"/>
                    <a:gd name="T29" fmla="*/ 48 h 2359"/>
                    <a:gd name="T30" fmla="*/ 9 w 3001"/>
                    <a:gd name="T31" fmla="*/ 48 h 2359"/>
                    <a:gd name="T32" fmla="*/ 13 w 3001"/>
                    <a:gd name="T33" fmla="*/ 48 h 2359"/>
                    <a:gd name="T34" fmla="*/ 19 w 3001"/>
                    <a:gd name="T35" fmla="*/ 48 h 2359"/>
                    <a:gd name="T36" fmla="*/ 25 w 3001"/>
                    <a:gd name="T37" fmla="*/ 48 h 2359"/>
                    <a:gd name="T38" fmla="*/ 31 w 3001"/>
                    <a:gd name="T39" fmla="*/ 48 h 2359"/>
                    <a:gd name="T40" fmla="*/ 37 w 3001"/>
                    <a:gd name="T41" fmla="*/ 47 h 2359"/>
                    <a:gd name="T42" fmla="*/ 41 w 3001"/>
                    <a:gd name="T43" fmla="*/ 47 h 2359"/>
                    <a:gd name="T44" fmla="*/ 45 w 3001"/>
                    <a:gd name="T45" fmla="*/ 47 h 2359"/>
                    <a:gd name="T46" fmla="*/ 46 w 3001"/>
                    <a:gd name="T47" fmla="*/ 47 h 2359"/>
                    <a:gd name="T48" fmla="*/ 49 w 3001"/>
                    <a:gd name="T49" fmla="*/ 46 h 2359"/>
                    <a:gd name="T50" fmla="*/ 52 w 3001"/>
                    <a:gd name="T51" fmla="*/ 40 h 2359"/>
                    <a:gd name="T52" fmla="*/ 53 w 3001"/>
                    <a:gd name="T53" fmla="*/ 31 h 2359"/>
                    <a:gd name="T54" fmla="*/ 54 w 3001"/>
                    <a:gd name="T55" fmla="*/ 22 h 2359"/>
                    <a:gd name="T56" fmla="*/ 54 w 3001"/>
                    <a:gd name="T57" fmla="*/ 14 h 2359"/>
                    <a:gd name="T58" fmla="*/ 54 w 3001"/>
                    <a:gd name="T59" fmla="*/ 10 h 2359"/>
                    <a:gd name="T60" fmla="*/ 55 w 3001"/>
                    <a:gd name="T61" fmla="*/ 10 h 2359"/>
                    <a:gd name="T62" fmla="*/ 56 w 3001"/>
                    <a:gd name="T63" fmla="*/ 10 h 2359"/>
                    <a:gd name="T64" fmla="*/ 57 w 3001"/>
                    <a:gd name="T65" fmla="*/ 10 h 2359"/>
                    <a:gd name="T66" fmla="*/ 58 w 3001"/>
                    <a:gd name="T67" fmla="*/ 10 h 2359"/>
                    <a:gd name="T68" fmla="*/ 60 w 3001"/>
                    <a:gd name="T69" fmla="*/ 9 h 2359"/>
                    <a:gd name="T70" fmla="*/ 61 w 3001"/>
                    <a:gd name="T71" fmla="*/ 7 h 2359"/>
                    <a:gd name="T72" fmla="*/ 61 w 3001"/>
                    <a:gd name="T73" fmla="*/ 4 h 2359"/>
                    <a:gd name="T74" fmla="*/ 61 w 3001"/>
                    <a:gd name="T75" fmla="*/ 2 h 2359"/>
                    <a:gd name="T76" fmla="*/ 61 w 3001"/>
                    <a:gd name="T77" fmla="*/ 1 h 2359"/>
                    <a:gd name="T78" fmla="*/ 60 w 3001"/>
                    <a:gd name="T79" fmla="*/ 1 h 2359"/>
                    <a:gd name="T80" fmla="*/ 59 w 3001"/>
                    <a:gd name="T81" fmla="*/ 0 h 2359"/>
                    <a:gd name="T82" fmla="*/ 58 w 3001"/>
                    <a:gd name="T83" fmla="*/ 0 h 2359"/>
                    <a:gd name="T84" fmla="*/ 57 w 3001"/>
                    <a:gd name="T85" fmla="*/ 0 h 2359"/>
                    <a:gd name="T86" fmla="*/ 55 w 3001"/>
                    <a:gd name="T87" fmla="*/ 0 h 2359"/>
                    <a:gd name="T88" fmla="*/ 53 w 3001"/>
                    <a:gd name="T89" fmla="*/ 0 h 2359"/>
                    <a:gd name="T90" fmla="*/ 49 w 3001"/>
                    <a:gd name="T91" fmla="*/ 0 h 2359"/>
                    <a:gd name="T92" fmla="*/ 44 w 3001"/>
                    <a:gd name="T93" fmla="*/ 0 h 2359"/>
                    <a:gd name="T94" fmla="*/ 38 w 3001"/>
                    <a:gd name="T95" fmla="*/ 1 h 2359"/>
                    <a:gd name="T96" fmla="*/ 33 w 3001"/>
                    <a:gd name="T97" fmla="*/ 1 h 2359"/>
                    <a:gd name="T98" fmla="*/ 28 w 3001"/>
                    <a:gd name="T99" fmla="*/ 1 h 2359"/>
                    <a:gd name="T100" fmla="*/ 23 w 3001"/>
                    <a:gd name="T101" fmla="*/ 1 h 2359"/>
                    <a:gd name="T102" fmla="*/ 19 w 3001"/>
                    <a:gd name="T103" fmla="*/ 1 h 2359"/>
                    <a:gd name="T104" fmla="*/ 17 w 3001"/>
                    <a:gd name="T105" fmla="*/ 2 h 2359"/>
                    <a:gd name="T106" fmla="*/ 15 w 3001"/>
                    <a:gd name="T107" fmla="*/ 2 h 2359"/>
                    <a:gd name="T108" fmla="*/ 12 w 3001"/>
                    <a:gd name="T109" fmla="*/ 5 h 2359"/>
                    <a:gd name="T110" fmla="*/ 10 w 3001"/>
                    <a:gd name="T111" fmla="*/ 12 h 2359"/>
                    <a:gd name="T112" fmla="*/ 9 w 3001"/>
                    <a:gd name="T113" fmla="*/ 20 h 2359"/>
                    <a:gd name="T114" fmla="*/ 9 w 3001"/>
                    <a:gd name="T115" fmla="*/ 29 h 2359"/>
                    <a:gd name="T116" fmla="*/ 8 w 3001"/>
                    <a:gd name="T117" fmla="*/ 38 h 235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001"/>
                    <a:gd name="T178" fmla="*/ 0 h 2359"/>
                    <a:gd name="T179" fmla="*/ 3001 w 3001"/>
                    <a:gd name="T180" fmla="*/ 2359 h 235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001" h="2359">
                      <a:moveTo>
                        <a:pt x="383" y="1849"/>
                      </a:moveTo>
                      <a:lnTo>
                        <a:pt x="379" y="1849"/>
                      </a:lnTo>
                      <a:lnTo>
                        <a:pt x="368" y="1849"/>
                      </a:lnTo>
                      <a:lnTo>
                        <a:pt x="351" y="1849"/>
                      </a:lnTo>
                      <a:lnTo>
                        <a:pt x="331" y="1849"/>
                      </a:lnTo>
                      <a:lnTo>
                        <a:pt x="310" y="1849"/>
                      </a:lnTo>
                      <a:lnTo>
                        <a:pt x="289" y="1849"/>
                      </a:lnTo>
                      <a:lnTo>
                        <a:pt x="268" y="1849"/>
                      </a:lnTo>
                      <a:lnTo>
                        <a:pt x="252" y="1849"/>
                      </a:lnTo>
                      <a:lnTo>
                        <a:pt x="244" y="1849"/>
                      </a:lnTo>
                      <a:lnTo>
                        <a:pt x="236" y="1850"/>
                      </a:lnTo>
                      <a:lnTo>
                        <a:pt x="226" y="1852"/>
                      </a:lnTo>
                      <a:lnTo>
                        <a:pt x="216" y="1854"/>
                      </a:lnTo>
                      <a:lnTo>
                        <a:pt x="205" y="1857"/>
                      </a:lnTo>
                      <a:lnTo>
                        <a:pt x="193" y="1862"/>
                      </a:lnTo>
                      <a:lnTo>
                        <a:pt x="181" y="1867"/>
                      </a:lnTo>
                      <a:lnTo>
                        <a:pt x="169" y="1872"/>
                      </a:lnTo>
                      <a:lnTo>
                        <a:pt x="157" y="1879"/>
                      </a:lnTo>
                      <a:lnTo>
                        <a:pt x="145" y="1887"/>
                      </a:lnTo>
                      <a:lnTo>
                        <a:pt x="133" y="1896"/>
                      </a:lnTo>
                      <a:lnTo>
                        <a:pt x="121" y="1906"/>
                      </a:lnTo>
                      <a:lnTo>
                        <a:pt x="109" y="1917"/>
                      </a:lnTo>
                      <a:lnTo>
                        <a:pt x="98" y="1930"/>
                      </a:lnTo>
                      <a:lnTo>
                        <a:pt x="88" y="1944"/>
                      </a:lnTo>
                      <a:lnTo>
                        <a:pt x="79" y="1960"/>
                      </a:lnTo>
                      <a:lnTo>
                        <a:pt x="57" y="2003"/>
                      </a:lnTo>
                      <a:lnTo>
                        <a:pt x="38" y="2048"/>
                      </a:lnTo>
                      <a:lnTo>
                        <a:pt x="21" y="2091"/>
                      </a:lnTo>
                      <a:lnTo>
                        <a:pt x="10" y="2133"/>
                      </a:lnTo>
                      <a:lnTo>
                        <a:pt x="3" y="2173"/>
                      </a:lnTo>
                      <a:lnTo>
                        <a:pt x="0" y="2210"/>
                      </a:lnTo>
                      <a:lnTo>
                        <a:pt x="1" y="2244"/>
                      </a:lnTo>
                      <a:lnTo>
                        <a:pt x="8" y="2274"/>
                      </a:lnTo>
                      <a:lnTo>
                        <a:pt x="13" y="2286"/>
                      </a:lnTo>
                      <a:lnTo>
                        <a:pt x="20" y="2299"/>
                      </a:lnTo>
                      <a:lnTo>
                        <a:pt x="31" y="2313"/>
                      </a:lnTo>
                      <a:lnTo>
                        <a:pt x="44" y="2327"/>
                      </a:lnTo>
                      <a:lnTo>
                        <a:pt x="59" y="2340"/>
                      </a:lnTo>
                      <a:lnTo>
                        <a:pt x="77" y="2350"/>
                      </a:lnTo>
                      <a:lnTo>
                        <a:pt x="98" y="2357"/>
                      </a:lnTo>
                      <a:lnTo>
                        <a:pt x="123" y="2359"/>
                      </a:lnTo>
                      <a:lnTo>
                        <a:pt x="136" y="2359"/>
                      </a:lnTo>
                      <a:lnTo>
                        <a:pt x="160" y="2359"/>
                      </a:lnTo>
                      <a:lnTo>
                        <a:pt x="195" y="2358"/>
                      </a:lnTo>
                      <a:lnTo>
                        <a:pt x="238" y="2357"/>
                      </a:lnTo>
                      <a:lnTo>
                        <a:pt x="291" y="2356"/>
                      </a:lnTo>
                      <a:lnTo>
                        <a:pt x="350" y="2355"/>
                      </a:lnTo>
                      <a:lnTo>
                        <a:pt x="418" y="2354"/>
                      </a:lnTo>
                      <a:lnTo>
                        <a:pt x="492" y="2352"/>
                      </a:lnTo>
                      <a:lnTo>
                        <a:pt x="572" y="2351"/>
                      </a:lnTo>
                      <a:lnTo>
                        <a:pt x="656" y="2349"/>
                      </a:lnTo>
                      <a:lnTo>
                        <a:pt x="745" y="2348"/>
                      </a:lnTo>
                      <a:lnTo>
                        <a:pt x="837" y="2346"/>
                      </a:lnTo>
                      <a:lnTo>
                        <a:pt x="932" y="2344"/>
                      </a:lnTo>
                      <a:lnTo>
                        <a:pt x="1029" y="2342"/>
                      </a:lnTo>
                      <a:lnTo>
                        <a:pt x="1128" y="2340"/>
                      </a:lnTo>
                      <a:lnTo>
                        <a:pt x="1227" y="2338"/>
                      </a:lnTo>
                      <a:lnTo>
                        <a:pt x="1326" y="2336"/>
                      </a:lnTo>
                      <a:lnTo>
                        <a:pt x="1423" y="2334"/>
                      </a:lnTo>
                      <a:lnTo>
                        <a:pt x="1519" y="2332"/>
                      </a:lnTo>
                      <a:lnTo>
                        <a:pt x="1612" y="2330"/>
                      </a:lnTo>
                      <a:lnTo>
                        <a:pt x="1702" y="2328"/>
                      </a:lnTo>
                      <a:lnTo>
                        <a:pt x="1789" y="2327"/>
                      </a:lnTo>
                      <a:lnTo>
                        <a:pt x="1870" y="2325"/>
                      </a:lnTo>
                      <a:lnTo>
                        <a:pt x="1946" y="2324"/>
                      </a:lnTo>
                      <a:lnTo>
                        <a:pt x="2017" y="2322"/>
                      </a:lnTo>
                      <a:lnTo>
                        <a:pt x="2080" y="2321"/>
                      </a:lnTo>
                      <a:lnTo>
                        <a:pt x="2136" y="2320"/>
                      </a:lnTo>
                      <a:lnTo>
                        <a:pt x="2182" y="2319"/>
                      </a:lnTo>
                      <a:lnTo>
                        <a:pt x="2220" y="2318"/>
                      </a:lnTo>
                      <a:lnTo>
                        <a:pt x="2248" y="2317"/>
                      </a:lnTo>
                      <a:lnTo>
                        <a:pt x="2265" y="2317"/>
                      </a:lnTo>
                      <a:lnTo>
                        <a:pt x="2271" y="2317"/>
                      </a:lnTo>
                      <a:lnTo>
                        <a:pt x="2343" y="2299"/>
                      </a:lnTo>
                      <a:lnTo>
                        <a:pt x="2405" y="2251"/>
                      </a:lnTo>
                      <a:lnTo>
                        <a:pt x="2457" y="2175"/>
                      </a:lnTo>
                      <a:lnTo>
                        <a:pt x="2501" y="2076"/>
                      </a:lnTo>
                      <a:lnTo>
                        <a:pt x="2537" y="1957"/>
                      </a:lnTo>
                      <a:lnTo>
                        <a:pt x="2568" y="1822"/>
                      </a:lnTo>
                      <a:lnTo>
                        <a:pt x="2591" y="1675"/>
                      </a:lnTo>
                      <a:lnTo>
                        <a:pt x="2609" y="1522"/>
                      </a:lnTo>
                      <a:lnTo>
                        <a:pt x="2621" y="1365"/>
                      </a:lnTo>
                      <a:lnTo>
                        <a:pt x="2630" y="1208"/>
                      </a:lnTo>
                      <a:lnTo>
                        <a:pt x="2637" y="1056"/>
                      </a:lnTo>
                      <a:lnTo>
                        <a:pt x="2640" y="912"/>
                      </a:lnTo>
                      <a:lnTo>
                        <a:pt x="2641" y="781"/>
                      </a:lnTo>
                      <a:lnTo>
                        <a:pt x="2641" y="665"/>
                      </a:lnTo>
                      <a:lnTo>
                        <a:pt x="2640" y="570"/>
                      </a:lnTo>
                      <a:lnTo>
                        <a:pt x="2640" y="500"/>
                      </a:lnTo>
                      <a:lnTo>
                        <a:pt x="2644" y="500"/>
                      </a:lnTo>
                      <a:lnTo>
                        <a:pt x="2655" y="500"/>
                      </a:lnTo>
                      <a:lnTo>
                        <a:pt x="2671" y="500"/>
                      </a:lnTo>
                      <a:lnTo>
                        <a:pt x="2691" y="500"/>
                      </a:lnTo>
                      <a:lnTo>
                        <a:pt x="2711" y="500"/>
                      </a:lnTo>
                      <a:lnTo>
                        <a:pt x="2733" y="500"/>
                      </a:lnTo>
                      <a:lnTo>
                        <a:pt x="2750" y="500"/>
                      </a:lnTo>
                      <a:lnTo>
                        <a:pt x="2764" y="500"/>
                      </a:lnTo>
                      <a:lnTo>
                        <a:pt x="2776" y="500"/>
                      </a:lnTo>
                      <a:lnTo>
                        <a:pt x="2792" y="498"/>
                      </a:lnTo>
                      <a:lnTo>
                        <a:pt x="2811" y="496"/>
                      </a:lnTo>
                      <a:lnTo>
                        <a:pt x="2831" y="491"/>
                      </a:lnTo>
                      <a:lnTo>
                        <a:pt x="2852" y="483"/>
                      </a:lnTo>
                      <a:lnTo>
                        <a:pt x="2875" y="470"/>
                      </a:lnTo>
                      <a:lnTo>
                        <a:pt x="2899" y="452"/>
                      </a:lnTo>
                      <a:lnTo>
                        <a:pt x="2922" y="427"/>
                      </a:lnTo>
                      <a:lnTo>
                        <a:pt x="2946" y="393"/>
                      </a:lnTo>
                      <a:lnTo>
                        <a:pt x="2965" y="358"/>
                      </a:lnTo>
                      <a:lnTo>
                        <a:pt x="2980" y="324"/>
                      </a:lnTo>
                      <a:lnTo>
                        <a:pt x="2991" y="287"/>
                      </a:lnTo>
                      <a:lnTo>
                        <a:pt x="2997" y="250"/>
                      </a:lnTo>
                      <a:lnTo>
                        <a:pt x="3001" y="212"/>
                      </a:lnTo>
                      <a:lnTo>
                        <a:pt x="3001" y="174"/>
                      </a:lnTo>
                      <a:lnTo>
                        <a:pt x="2999" y="134"/>
                      </a:lnTo>
                      <a:lnTo>
                        <a:pt x="2997" y="117"/>
                      </a:lnTo>
                      <a:lnTo>
                        <a:pt x="2993" y="101"/>
                      </a:lnTo>
                      <a:lnTo>
                        <a:pt x="2989" y="86"/>
                      </a:lnTo>
                      <a:lnTo>
                        <a:pt x="2983" y="73"/>
                      </a:lnTo>
                      <a:lnTo>
                        <a:pt x="2976" y="61"/>
                      </a:lnTo>
                      <a:lnTo>
                        <a:pt x="2966" y="50"/>
                      </a:lnTo>
                      <a:lnTo>
                        <a:pt x="2955" y="39"/>
                      </a:lnTo>
                      <a:lnTo>
                        <a:pt x="2943" y="31"/>
                      </a:lnTo>
                      <a:lnTo>
                        <a:pt x="2929" y="23"/>
                      </a:lnTo>
                      <a:lnTo>
                        <a:pt x="2913" y="17"/>
                      </a:lnTo>
                      <a:lnTo>
                        <a:pt x="2896" y="12"/>
                      </a:lnTo>
                      <a:lnTo>
                        <a:pt x="2875" y="7"/>
                      </a:lnTo>
                      <a:lnTo>
                        <a:pt x="2853" y="4"/>
                      </a:lnTo>
                      <a:lnTo>
                        <a:pt x="2829" y="2"/>
                      </a:lnTo>
                      <a:lnTo>
                        <a:pt x="2802" y="0"/>
                      </a:lnTo>
                      <a:lnTo>
                        <a:pt x="2773" y="0"/>
                      </a:lnTo>
                      <a:lnTo>
                        <a:pt x="2763" y="0"/>
                      </a:lnTo>
                      <a:lnTo>
                        <a:pt x="2743" y="1"/>
                      </a:lnTo>
                      <a:lnTo>
                        <a:pt x="2713" y="2"/>
                      </a:lnTo>
                      <a:lnTo>
                        <a:pt x="2675" y="3"/>
                      </a:lnTo>
                      <a:lnTo>
                        <a:pt x="2629" y="5"/>
                      </a:lnTo>
                      <a:lnTo>
                        <a:pt x="2576" y="7"/>
                      </a:lnTo>
                      <a:lnTo>
                        <a:pt x="2516" y="9"/>
                      </a:lnTo>
                      <a:lnTo>
                        <a:pt x="2450" y="12"/>
                      </a:lnTo>
                      <a:lnTo>
                        <a:pt x="2379" y="15"/>
                      </a:lnTo>
                      <a:lnTo>
                        <a:pt x="2305" y="18"/>
                      </a:lnTo>
                      <a:lnTo>
                        <a:pt x="2225" y="21"/>
                      </a:lnTo>
                      <a:lnTo>
                        <a:pt x="2142" y="24"/>
                      </a:lnTo>
                      <a:lnTo>
                        <a:pt x="2057" y="28"/>
                      </a:lnTo>
                      <a:lnTo>
                        <a:pt x="1970" y="31"/>
                      </a:lnTo>
                      <a:lnTo>
                        <a:pt x="1881" y="35"/>
                      </a:lnTo>
                      <a:lnTo>
                        <a:pt x="1791" y="38"/>
                      </a:lnTo>
                      <a:lnTo>
                        <a:pt x="1701" y="42"/>
                      </a:lnTo>
                      <a:lnTo>
                        <a:pt x="1612" y="47"/>
                      </a:lnTo>
                      <a:lnTo>
                        <a:pt x="1525" y="50"/>
                      </a:lnTo>
                      <a:lnTo>
                        <a:pt x="1439" y="54"/>
                      </a:lnTo>
                      <a:lnTo>
                        <a:pt x="1356" y="57"/>
                      </a:lnTo>
                      <a:lnTo>
                        <a:pt x="1276" y="60"/>
                      </a:lnTo>
                      <a:lnTo>
                        <a:pt x="1199" y="63"/>
                      </a:lnTo>
                      <a:lnTo>
                        <a:pt x="1129" y="66"/>
                      </a:lnTo>
                      <a:lnTo>
                        <a:pt x="1062" y="69"/>
                      </a:lnTo>
                      <a:lnTo>
                        <a:pt x="1001" y="71"/>
                      </a:lnTo>
                      <a:lnTo>
                        <a:pt x="947" y="73"/>
                      </a:lnTo>
                      <a:lnTo>
                        <a:pt x="900" y="75"/>
                      </a:lnTo>
                      <a:lnTo>
                        <a:pt x="861" y="76"/>
                      </a:lnTo>
                      <a:lnTo>
                        <a:pt x="830" y="77"/>
                      </a:lnTo>
                      <a:lnTo>
                        <a:pt x="809" y="78"/>
                      </a:lnTo>
                      <a:lnTo>
                        <a:pt x="797" y="78"/>
                      </a:lnTo>
                      <a:lnTo>
                        <a:pt x="725" y="91"/>
                      </a:lnTo>
                      <a:lnTo>
                        <a:pt x="664" y="127"/>
                      </a:lnTo>
                      <a:lnTo>
                        <a:pt x="612" y="185"/>
                      </a:lnTo>
                      <a:lnTo>
                        <a:pt x="570" y="263"/>
                      </a:lnTo>
                      <a:lnTo>
                        <a:pt x="535" y="357"/>
                      </a:lnTo>
                      <a:lnTo>
                        <a:pt x="507" y="466"/>
                      </a:lnTo>
                      <a:lnTo>
                        <a:pt x="485" y="587"/>
                      </a:lnTo>
                      <a:lnTo>
                        <a:pt x="468" y="719"/>
                      </a:lnTo>
                      <a:lnTo>
                        <a:pt x="454" y="858"/>
                      </a:lnTo>
                      <a:lnTo>
                        <a:pt x="443" y="1002"/>
                      </a:lnTo>
                      <a:lnTo>
                        <a:pt x="434" y="1150"/>
                      </a:lnTo>
                      <a:lnTo>
                        <a:pt x="426" y="1297"/>
                      </a:lnTo>
                      <a:lnTo>
                        <a:pt x="418" y="1444"/>
                      </a:lnTo>
                      <a:lnTo>
                        <a:pt x="409" y="1586"/>
                      </a:lnTo>
                      <a:lnTo>
                        <a:pt x="397" y="1722"/>
                      </a:lnTo>
                      <a:lnTo>
                        <a:pt x="383" y="18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3" name="Freeform 18"/>
                <p:cNvSpPr>
                  <a:spLocks/>
                </p:cNvSpPr>
                <p:nvPr/>
              </p:nvSpPr>
              <p:spPr bwMode="auto">
                <a:xfrm>
                  <a:off x="4424" y="1472"/>
                  <a:ext cx="47" cy="57"/>
                </a:xfrm>
                <a:custGeom>
                  <a:avLst/>
                  <a:gdLst>
                    <a:gd name="T0" fmla="*/ 2 w 334"/>
                    <a:gd name="T1" fmla="*/ 3 h 399"/>
                    <a:gd name="T2" fmla="*/ 3 w 334"/>
                    <a:gd name="T3" fmla="*/ 2 h 399"/>
                    <a:gd name="T4" fmla="*/ 3 w 334"/>
                    <a:gd name="T5" fmla="*/ 3 h 399"/>
                    <a:gd name="T6" fmla="*/ 3 w 334"/>
                    <a:gd name="T7" fmla="*/ 4 h 399"/>
                    <a:gd name="T8" fmla="*/ 4 w 334"/>
                    <a:gd name="T9" fmla="*/ 4 h 399"/>
                    <a:gd name="T10" fmla="*/ 3 w 334"/>
                    <a:gd name="T11" fmla="*/ 4 h 399"/>
                    <a:gd name="T12" fmla="*/ 4 w 334"/>
                    <a:gd name="T13" fmla="*/ 4 h 399"/>
                    <a:gd name="T14" fmla="*/ 3 w 334"/>
                    <a:gd name="T15" fmla="*/ 3 h 399"/>
                    <a:gd name="T16" fmla="*/ 3 w 334"/>
                    <a:gd name="T17" fmla="*/ 2 h 399"/>
                    <a:gd name="T18" fmla="*/ 4 w 334"/>
                    <a:gd name="T19" fmla="*/ 2 h 399"/>
                    <a:gd name="T20" fmla="*/ 3 w 334"/>
                    <a:gd name="T21" fmla="*/ 2 h 399"/>
                    <a:gd name="T22" fmla="*/ 3 w 334"/>
                    <a:gd name="T23" fmla="*/ 2 h 399"/>
                    <a:gd name="T24" fmla="*/ 2 w 334"/>
                    <a:gd name="T25" fmla="*/ 2 h 399"/>
                    <a:gd name="T26" fmla="*/ 2 w 334"/>
                    <a:gd name="T27" fmla="*/ 3 h 399"/>
                    <a:gd name="T28" fmla="*/ 1 w 334"/>
                    <a:gd name="T29" fmla="*/ 5 h 399"/>
                    <a:gd name="T30" fmla="*/ 1 w 334"/>
                    <a:gd name="T31" fmla="*/ 6 h 399"/>
                    <a:gd name="T32" fmla="*/ 1 w 334"/>
                    <a:gd name="T33" fmla="*/ 8 h 399"/>
                    <a:gd name="T34" fmla="*/ 2 w 334"/>
                    <a:gd name="T35" fmla="*/ 8 h 399"/>
                    <a:gd name="T36" fmla="*/ 3 w 334"/>
                    <a:gd name="T37" fmla="*/ 8 h 399"/>
                    <a:gd name="T38" fmla="*/ 4 w 334"/>
                    <a:gd name="T39" fmla="*/ 7 h 399"/>
                    <a:gd name="T40" fmla="*/ 3 w 334"/>
                    <a:gd name="T41" fmla="*/ 7 h 399"/>
                    <a:gd name="T42" fmla="*/ 4 w 334"/>
                    <a:gd name="T43" fmla="*/ 6 h 399"/>
                    <a:gd name="T44" fmla="*/ 4 w 334"/>
                    <a:gd name="T45" fmla="*/ 5 h 399"/>
                    <a:gd name="T46" fmla="*/ 4 w 334"/>
                    <a:gd name="T47" fmla="*/ 5 h 399"/>
                    <a:gd name="T48" fmla="*/ 6 w 334"/>
                    <a:gd name="T49" fmla="*/ 4 h 399"/>
                    <a:gd name="T50" fmla="*/ 4 w 334"/>
                    <a:gd name="T51" fmla="*/ 3 h 399"/>
                    <a:gd name="T52" fmla="*/ 6 w 334"/>
                    <a:gd name="T53" fmla="*/ 3 h 399"/>
                    <a:gd name="T54" fmla="*/ 5 w 334"/>
                    <a:gd name="T55" fmla="*/ 2 h 399"/>
                    <a:gd name="T56" fmla="*/ 5 w 334"/>
                    <a:gd name="T57" fmla="*/ 2 h 399"/>
                    <a:gd name="T58" fmla="*/ 5 w 334"/>
                    <a:gd name="T59" fmla="*/ 1 h 399"/>
                    <a:gd name="T60" fmla="*/ 4 w 334"/>
                    <a:gd name="T61" fmla="*/ 1 h 399"/>
                    <a:gd name="T62" fmla="*/ 7 w 334"/>
                    <a:gd name="T63" fmla="*/ 0 h 399"/>
                    <a:gd name="T64" fmla="*/ 5 w 334"/>
                    <a:gd name="T65" fmla="*/ 0 h 399"/>
                    <a:gd name="T66" fmla="*/ 4 w 334"/>
                    <a:gd name="T67" fmla="*/ 0 h 399"/>
                    <a:gd name="T68" fmla="*/ 3 w 334"/>
                    <a:gd name="T69" fmla="*/ 0 h 399"/>
                    <a:gd name="T70" fmla="*/ 1 w 334"/>
                    <a:gd name="T71" fmla="*/ 2 h 399"/>
                    <a:gd name="T72" fmla="*/ 0 w 334"/>
                    <a:gd name="T73" fmla="*/ 4 h 399"/>
                    <a:gd name="T74" fmla="*/ 0 w 334"/>
                    <a:gd name="T75" fmla="*/ 6 h 399"/>
                    <a:gd name="T76" fmla="*/ 0 w 334"/>
                    <a:gd name="T77" fmla="*/ 7 h 399"/>
                    <a:gd name="T78" fmla="*/ 1 w 334"/>
                    <a:gd name="T79" fmla="*/ 8 h 399"/>
                    <a:gd name="T80" fmla="*/ 0 w 334"/>
                    <a:gd name="T81" fmla="*/ 7 h 399"/>
                    <a:gd name="T82" fmla="*/ 0 w 334"/>
                    <a:gd name="T83" fmla="*/ 5 h 399"/>
                    <a:gd name="T84" fmla="*/ 1 w 334"/>
                    <a:gd name="T85" fmla="*/ 3 h 399"/>
                    <a:gd name="T86" fmla="*/ 2 w 334"/>
                    <a:gd name="T87" fmla="*/ 1 h 399"/>
                    <a:gd name="T88" fmla="*/ 3 w 334"/>
                    <a:gd name="T89" fmla="*/ 1 h 399"/>
                    <a:gd name="T90" fmla="*/ 4 w 334"/>
                    <a:gd name="T91" fmla="*/ 2 h 399"/>
                    <a:gd name="T92" fmla="*/ 4 w 334"/>
                    <a:gd name="T93" fmla="*/ 5 h 399"/>
                    <a:gd name="T94" fmla="*/ 2 w 334"/>
                    <a:gd name="T95" fmla="*/ 8 h 399"/>
                    <a:gd name="T96" fmla="*/ 1 w 334"/>
                    <a:gd name="T97" fmla="*/ 7 h 399"/>
                    <a:gd name="T98" fmla="*/ 3 w 334"/>
                    <a:gd name="T99" fmla="*/ 6 h 399"/>
                    <a:gd name="T100" fmla="*/ 1 w 334"/>
                    <a:gd name="T101" fmla="*/ 6 h 399"/>
                    <a:gd name="T102" fmla="*/ 3 w 334"/>
                    <a:gd name="T103" fmla="*/ 6 h 399"/>
                    <a:gd name="T104" fmla="*/ 1 w 334"/>
                    <a:gd name="T105" fmla="*/ 5 h 399"/>
                    <a:gd name="T106" fmla="*/ 1 w 334"/>
                    <a:gd name="T107" fmla="*/ 4 h 399"/>
                    <a:gd name="T108" fmla="*/ 2 w 334"/>
                    <a:gd name="T109" fmla="*/ 4 h 399"/>
                    <a:gd name="T110" fmla="*/ 2 w 334"/>
                    <a:gd name="T111" fmla="*/ 3 h 399"/>
                    <a:gd name="T112" fmla="*/ 2 w 334"/>
                    <a:gd name="T113" fmla="*/ 3 h 39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34"/>
                    <a:gd name="T172" fmla="*/ 0 h 399"/>
                    <a:gd name="T173" fmla="*/ 334 w 334"/>
                    <a:gd name="T174" fmla="*/ 399 h 39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34" h="399">
                      <a:moveTo>
                        <a:pt x="94" y="136"/>
                      </a:moveTo>
                      <a:lnTo>
                        <a:pt x="100" y="130"/>
                      </a:lnTo>
                      <a:lnTo>
                        <a:pt x="108" y="124"/>
                      </a:lnTo>
                      <a:lnTo>
                        <a:pt x="115" y="120"/>
                      </a:lnTo>
                      <a:lnTo>
                        <a:pt x="121" y="118"/>
                      </a:lnTo>
                      <a:lnTo>
                        <a:pt x="128" y="121"/>
                      </a:lnTo>
                      <a:lnTo>
                        <a:pt x="133" y="130"/>
                      </a:lnTo>
                      <a:lnTo>
                        <a:pt x="137" y="144"/>
                      </a:lnTo>
                      <a:lnTo>
                        <a:pt x="138" y="160"/>
                      </a:lnTo>
                      <a:lnTo>
                        <a:pt x="136" y="177"/>
                      </a:lnTo>
                      <a:lnTo>
                        <a:pt x="132" y="194"/>
                      </a:lnTo>
                      <a:lnTo>
                        <a:pt x="125" y="210"/>
                      </a:lnTo>
                      <a:lnTo>
                        <a:pt x="114" y="223"/>
                      </a:lnTo>
                      <a:lnTo>
                        <a:pt x="172" y="223"/>
                      </a:lnTo>
                      <a:lnTo>
                        <a:pt x="177" y="201"/>
                      </a:lnTo>
                      <a:lnTo>
                        <a:pt x="147" y="201"/>
                      </a:lnTo>
                      <a:lnTo>
                        <a:pt x="151" y="195"/>
                      </a:lnTo>
                      <a:lnTo>
                        <a:pt x="154" y="188"/>
                      </a:lnTo>
                      <a:lnTo>
                        <a:pt x="156" y="180"/>
                      </a:lnTo>
                      <a:lnTo>
                        <a:pt x="158" y="172"/>
                      </a:lnTo>
                      <a:lnTo>
                        <a:pt x="180" y="172"/>
                      </a:lnTo>
                      <a:lnTo>
                        <a:pt x="183" y="151"/>
                      </a:lnTo>
                      <a:lnTo>
                        <a:pt x="156" y="151"/>
                      </a:lnTo>
                      <a:lnTo>
                        <a:pt x="156" y="143"/>
                      </a:lnTo>
                      <a:lnTo>
                        <a:pt x="156" y="132"/>
                      </a:lnTo>
                      <a:lnTo>
                        <a:pt x="155" y="122"/>
                      </a:lnTo>
                      <a:lnTo>
                        <a:pt x="153" y="112"/>
                      </a:lnTo>
                      <a:lnTo>
                        <a:pt x="180" y="112"/>
                      </a:lnTo>
                      <a:lnTo>
                        <a:pt x="178" y="90"/>
                      </a:lnTo>
                      <a:lnTo>
                        <a:pt x="177" y="90"/>
                      </a:lnTo>
                      <a:lnTo>
                        <a:pt x="174" y="90"/>
                      </a:lnTo>
                      <a:lnTo>
                        <a:pt x="170" y="90"/>
                      </a:lnTo>
                      <a:lnTo>
                        <a:pt x="164" y="90"/>
                      </a:lnTo>
                      <a:lnTo>
                        <a:pt x="156" y="90"/>
                      </a:lnTo>
                      <a:lnTo>
                        <a:pt x="149" y="90"/>
                      </a:lnTo>
                      <a:lnTo>
                        <a:pt x="141" y="90"/>
                      </a:lnTo>
                      <a:lnTo>
                        <a:pt x="133" y="90"/>
                      </a:lnTo>
                      <a:lnTo>
                        <a:pt x="124" y="92"/>
                      </a:lnTo>
                      <a:lnTo>
                        <a:pt x="113" y="97"/>
                      </a:lnTo>
                      <a:lnTo>
                        <a:pt x="101" y="105"/>
                      </a:lnTo>
                      <a:lnTo>
                        <a:pt x="88" y="119"/>
                      </a:lnTo>
                      <a:lnTo>
                        <a:pt x="76" y="137"/>
                      </a:lnTo>
                      <a:lnTo>
                        <a:pt x="63" y="161"/>
                      </a:lnTo>
                      <a:lnTo>
                        <a:pt x="53" y="189"/>
                      </a:lnTo>
                      <a:lnTo>
                        <a:pt x="45" y="224"/>
                      </a:lnTo>
                      <a:lnTo>
                        <a:pt x="40" y="256"/>
                      </a:lnTo>
                      <a:lnTo>
                        <a:pt x="38" y="286"/>
                      </a:lnTo>
                      <a:lnTo>
                        <a:pt x="38" y="313"/>
                      </a:lnTo>
                      <a:lnTo>
                        <a:pt x="40" y="338"/>
                      </a:lnTo>
                      <a:lnTo>
                        <a:pt x="46" y="358"/>
                      </a:lnTo>
                      <a:lnTo>
                        <a:pt x="55" y="374"/>
                      </a:lnTo>
                      <a:lnTo>
                        <a:pt x="67" y="384"/>
                      </a:lnTo>
                      <a:lnTo>
                        <a:pt x="84" y="388"/>
                      </a:lnTo>
                      <a:lnTo>
                        <a:pt x="101" y="388"/>
                      </a:lnTo>
                      <a:lnTo>
                        <a:pt x="117" y="385"/>
                      </a:lnTo>
                      <a:lnTo>
                        <a:pt x="131" y="381"/>
                      </a:lnTo>
                      <a:lnTo>
                        <a:pt x="145" y="374"/>
                      </a:lnTo>
                      <a:lnTo>
                        <a:pt x="158" y="366"/>
                      </a:lnTo>
                      <a:lnTo>
                        <a:pt x="171" y="355"/>
                      </a:lnTo>
                      <a:lnTo>
                        <a:pt x="183" y="343"/>
                      </a:lnTo>
                      <a:lnTo>
                        <a:pt x="195" y="329"/>
                      </a:lnTo>
                      <a:lnTo>
                        <a:pt x="164" y="330"/>
                      </a:lnTo>
                      <a:lnTo>
                        <a:pt x="169" y="323"/>
                      </a:lnTo>
                      <a:lnTo>
                        <a:pt x="175" y="311"/>
                      </a:lnTo>
                      <a:lnTo>
                        <a:pt x="182" y="301"/>
                      </a:lnTo>
                      <a:lnTo>
                        <a:pt x="186" y="294"/>
                      </a:lnTo>
                      <a:lnTo>
                        <a:pt x="229" y="294"/>
                      </a:lnTo>
                      <a:lnTo>
                        <a:pt x="248" y="264"/>
                      </a:lnTo>
                      <a:lnTo>
                        <a:pt x="199" y="265"/>
                      </a:lnTo>
                      <a:lnTo>
                        <a:pt x="203" y="253"/>
                      </a:lnTo>
                      <a:lnTo>
                        <a:pt x="208" y="240"/>
                      </a:lnTo>
                      <a:lnTo>
                        <a:pt x="212" y="226"/>
                      </a:lnTo>
                      <a:lnTo>
                        <a:pt x="215" y="214"/>
                      </a:lnTo>
                      <a:lnTo>
                        <a:pt x="270" y="214"/>
                      </a:lnTo>
                      <a:lnTo>
                        <a:pt x="281" y="185"/>
                      </a:lnTo>
                      <a:lnTo>
                        <a:pt x="221" y="186"/>
                      </a:lnTo>
                      <a:lnTo>
                        <a:pt x="222" y="179"/>
                      </a:lnTo>
                      <a:lnTo>
                        <a:pt x="223" y="171"/>
                      </a:lnTo>
                      <a:lnTo>
                        <a:pt x="224" y="163"/>
                      </a:lnTo>
                      <a:lnTo>
                        <a:pt x="225" y="156"/>
                      </a:lnTo>
                      <a:lnTo>
                        <a:pt x="291" y="156"/>
                      </a:lnTo>
                      <a:lnTo>
                        <a:pt x="300" y="127"/>
                      </a:lnTo>
                      <a:lnTo>
                        <a:pt x="228" y="127"/>
                      </a:lnTo>
                      <a:lnTo>
                        <a:pt x="229" y="117"/>
                      </a:lnTo>
                      <a:lnTo>
                        <a:pt x="229" y="107"/>
                      </a:lnTo>
                      <a:lnTo>
                        <a:pt x="230" y="98"/>
                      </a:lnTo>
                      <a:lnTo>
                        <a:pt x="230" y="89"/>
                      </a:lnTo>
                      <a:lnTo>
                        <a:pt x="311" y="89"/>
                      </a:lnTo>
                      <a:lnTo>
                        <a:pt x="318" y="64"/>
                      </a:lnTo>
                      <a:lnTo>
                        <a:pt x="228" y="64"/>
                      </a:lnTo>
                      <a:lnTo>
                        <a:pt x="227" y="56"/>
                      </a:lnTo>
                      <a:lnTo>
                        <a:pt x="225" y="46"/>
                      </a:lnTo>
                      <a:lnTo>
                        <a:pt x="223" y="37"/>
                      </a:lnTo>
                      <a:lnTo>
                        <a:pt x="219" y="29"/>
                      </a:lnTo>
                      <a:lnTo>
                        <a:pt x="327" y="29"/>
                      </a:lnTo>
                      <a:lnTo>
                        <a:pt x="334" y="0"/>
                      </a:lnTo>
                      <a:lnTo>
                        <a:pt x="311" y="0"/>
                      </a:lnTo>
                      <a:lnTo>
                        <a:pt x="289" y="0"/>
                      </a:lnTo>
                      <a:lnTo>
                        <a:pt x="266" y="0"/>
                      </a:lnTo>
                      <a:lnTo>
                        <a:pt x="244" y="1"/>
                      </a:lnTo>
                      <a:lnTo>
                        <a:pt x="222" y="2"/>
                      </a:lnTo>
                      <a:lnTo>
                        <a:pt x="203" y="3"/>
                      </a:lnTo>
                      <a:lnTo>
                        <a:pt x="187" y="4"/>
                      </a:lnTo>
                      <a:lnTo>
                        <a:pt x="174" y="5"/>
                      </a:lnTo>
                      <a:lnTo>
                        <a:pt x="143" y="13"/>
                      </a:lnTo>
                      <a:lnTo>
                        <a:pt x="115" y="28"/>
                      </a:lnTo>
                      <a:lnTo>
                        <a:pt x="91" y="48"/>
                      </a:lnTo>
                      <a:lnTo>
                        <a:pt x="68" y="75"/>
                      </a:lnTo>
                      <a:lnTo>
                        <a:pt x="49" y="105"/>
                      </a:lnTo>
                      <a:lnTo>
                        <a:pt x="33" y="138"/>
                      </a:lnTo>
                      <a:lnTo>
                        <a:pt x="20" y="173"/>
                      </a:lnTo>
                      <a:lnTo>
                        <a:pt x="10" y="208"/>
                      </a:lnTo>
                      <a:lnTo>
                        <a:pt x="3" y="244"/>
                      </a:lnTo>
                      <a:lnTo>
                        <a:pt x="0" y="278"/>
                      </a:lnTo>
                      <a:lnTo>
                        <a:pt x="0" y="310"/>
                      </a:lnTo>
                      <a:lnTo>
                        <a:pt x="3" y="339"/>
                      </a:lnTo>
                      <a:lnTo>
                        <a:pt x="10" y="363"/>
                      </a:lnTo>
                      <a:lnTo>
                        <a:pt x="20" y="382"/>
                      </a:lnTo>
                      <a:lnTo>
                        <a:pt x="34" y="394"/>
                      </a:lnTo>
                      <a:lnTo>
                        <a:pt x="52" y="399"/>
                      </a:lnTo>
                      <a:lnTo>
                        <a:pt x="36" y="379"/>
                      </a:lnTo>
                      <a:lnTo>
                        <a:pt x="25" y="356"/>
                      </a:lnTo>
                      <a:lnTo>
                        <a:pt x="18" y="329"/>
                      </a:lnTo>
                      <a:lnTo>
                        <a:pt x="15" y="300"/>
                      </a:lnTo>
                      <a:lnTo>
                        <a:pt x="16" y="270"/>
                      </a:lnTo>
                      <a:lnTo>
                        <a:pt x="20" y="239"/>
                      </a:lnTo>
                      <a:lnTo>
                        <a:pt x="27" y="207"/>
                      </a:lnTo>
                      <a:lnTo>
                        <a:pt x="36" y="177"/>
                      </a:lnTo>
                      <a:lnTo>
                        <a:pt x="48" y="148"/>
                      </a:lnTo>
                      <a:lnTo>
                        <a:pt x="61" y="119"/>
                      </a:lnTo>
                      <a:lnTo>
                        <a:pt x="77" y="94"/>
                      </a:lnTo>
                      <a:lnTo>
                        <a:pt x="93" y="73"/>
                      </a:lnTo>
                      <a:lnTo>
                        <a:pt x="110" y="55"/>
                      </a:lnTo>
                      <a:lnTo>
                        <a:pt x="127" y="41"/>
                      </a:lnTo>
                      <a:lnTo>
                        <a:pt x="145" y="33"/>
                      </a:lnTo>
                      <a:lnTo>
                        <a:pt x="163" y="31"/>
                      </a:lnTo>
                      <a:lnTo>
                        <a:pt x="186" y="47"/>
                      </a:lnTo>
                      <a:lnTo>
                        <a:pt x="199" y="86"/>
                      </a:lnTo>
                      <a:lnTo>
                        <a:pt x="201" y="141"/>
                      </a:lnTo>
                      <a:lnTo>
                        <a:pt x="195" y="202"/>
                      </a:lnTo>
                      <a:lnTo>
                        <a:pt x="179" y="264"/>
                      </a:lnTo>
                      <a:lnTo>
                        <a:pt x="155" y="317"/>
                      </a:lnTo>
                      <a:lnTo>
                        <a:pt x="124" y="356"/>
                      </a:lnTo>
                      <a:lnTo>
                        <a:pt x="87" y="370"/>
                      </a:lnTo>
                      <a:lnTo>
                        <a:pt x="77" y="367"/>
                      </a:lnTo>
                      <a:lnTo>
                        <a:pt x="69" y="360"/>
                      </a:lnTo>
                      <a:lnTo>
                        <a:pt x="63" y="349"/>
                      </a:lnTo>
                      <a:lnTo>
                        <a:pt x="59" y="335"/>
                      </a:lnTo>
                      <a:lnTo>
                        <a:pt x="121" y="335"/>
                      </a:lnTo>
                      <a:lnTo>
                        <a:pt x="132" y="318"/>
                      </a:lnTo>
                      <a:lnTo>
                        <a:pt x="56" y="310"/>
                      </a:lnTo>
                      <a:lnTo>
                        <a:pt x="55" y="302"/>
                      </a:lnTo>
                      <a:lnTo>
                        <a:pt x="55" y="293"/>
                      </a:lnTo>
                      <a:lnTo>
                        <a:pt x="55" y="284"/>
                      </a:lnTo>
                      <a:lnTo>
                        <a:pt x="56" y="274"/>
                      </a:lnTo>
                      <a:lnTo>
                        <a:pt x="155" y="274"/>
                      </a:lnTo>
                      <a:lnTo>
                        <a:pt x="153" y="255"/>
                      </a:lnTo>
                      <a:lnTo>
                        <a:pt x="59" y="250"/>
                      </a:lnTo>
                      <a:lnTo>
                        <a:pt x="61" y="240"/>
                      </a:lnTo>
                      <a:lnTo>
                        <a:pt x="63" y="230"/>
                      </a:lnTo>
                      <a:lnTo>
                        <a:pt x="65" y="222"/>
                      </a:lnTo>
                      <a:lnTo>
                        <a:pt x="67" y="212"/>
                      </a:lnTo>
                      <a:lnTo>
                        <a:pt x="113" y="207"/>
                      </a:lnTo>
                      <a:lnTo>
                        <a:pt x="122" y="189"/>
                      </a:lnTo>
                      <a:lnTo>
                        <a:pt x="76" y="183"/>
                      </a:lnTo>
                      <a:lnTo>
                        <a:pt x="79" y="173"/>
                      </a:lnTo>
                      <a:lnTo>
                        <a:pt x="82" y="165"/>
                      </a:lnTo>
                      <a:lnTo>
                        <a:pt x="85" y="157"/>
                      </a:lnTo>
                      <a:lnTo>
                        <a:pt x="88" y="149"/>
                      </a:lnTo>
                      <a:lnTo>
                        <a:pt x="126" y="148"/>
                      </a:lnTo>
                      <a:lnTo>
                        <a:pt x="114" y="136"/>
                      </a:lnTo>
                      <a:lnTo>
                        <a:pt x="94" y="1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4" name="Freeform 19"/>
                <p:cNvSpPr>
                  <a:spLocks/>
                </p:cNvSpPr>
                <p:nvPr/>
              </p:nvSpPr>
              <p:spPr bwMode="auto">
                <a:xfrm>
                  <a:off x="4450" y="1206"/>
                  <a:ext cx="374" cy="324"/>
                </a:xfrm>
                <a:custGeom>
                  <a:avLst/>
                  <a:gdLst>
                    <a:gd name="T0" fmla="*/ 50 w 2615"/>
                    <a:gd name="T1" fmla="*/ 4 h 2273"/>
                    <a:gd name="T2" fmla="*/ 50 w 2615"/>
                    <a:gd name="T3" fmla="*/ 0 h 2273"/>
                    <a:gd name="T4" fmla="*/ 48 w 2615"/>
                    <a:gd name="T5" fmla="*/ 0 h 2273"/>
                    <a:gd name="T6" fmla="*/ 47 w 2615"/>
                    <a:gd name="T7" fmla="*/ 1 h 2273"/>
                    <a:gd name="T8" fmla="*/ 45 w 2615"/>
                    <a:gd name="T9" fmla="*/ 1 h 2273"/>
                    <a:gd name="T10" fmla="*/ 43 w 2615"/>
                    <a:gd name="T11" fmla="*/ 0 h 2273"/>
                    <a:gd name="T12" fmla="*/ 41 w 2615"/>
                    <a:gd name="T13" fmla="*/ 0 h 2273"/>
                    <a:gd name="T14" fmla="*/ 40 w 2615"/>
                    <a:gd name="T15" fmla="*/ 1 h 2273"/>
                    <a:gd name="T16" fmla="*/ 38 w 2615"/>
                    <a:gd name="T17" fmla="*/ 1 h 2273"/>
                    <a:gd name="T18" fmla="*/ 36 w 2615"/>
                    <a:gd name="T19" fmla="*/ 1 h 2273"/>
                    <a:gd name="T20" fmla="*/ 35 w 2615"/>
                    <a:gd name="T21" fmla="*/ 1 h 2273"/>
                    <a:gd name="T22" fmla="*/ 33 w 2615"/>
                    <a:gd name="T23" fmla="*/ 2 h 2273"/>
                    <a:gd name="T24" fmla="*/ 32 w 2615"/>
                    <a:gd name="T25" fmla="*/ 2 h 2273"/>
                    <a:gd name="T26" fmla="*/ 30 w 2615"/>
                    <a:gd name="T27" fmla="*/ 1 h 2273"/>
                    <a:gd name="T28" fmla="*/ 29 w 2615"/>
                    <a:gd name="T29" fmla="*/ 1 h 2273"/>
                    <a:gd name="T30" fmla="*/ 27 w 2615"/>
                    <a:gd name="T31" fmla="*/ 1 h 2273"/>
                    <a:gd name="T32" fmla="*/ 25 w 2615"/>
                    <a:gd name="T33" fmla="*/ 2 h 2273"/>
                    <a:gd name="T34" fmla="*/ 23 w 2615"/>
                    <a:gd name="T35" fmla="*/ 3 h 2273"/>
                    <a:gd name="T36" fmla="*/ 21 w 2615"/>
                    <a:gd name="T37" fmla="*/ 3 h 2273"/>
                    <a:gd name="T38" fmla="*/ 20 w 2615"/>
                    <a:gd name="T39" fmla="*/ 2 h 2273"/>
                    <a:gd name="T40" fmla="*/ 19 w 2615"/>
                    <a:gd name="T41" fmla="*/ 2 h 2273"/>
                    <a:gd name="T42" fmla="*/ 17 w 2615"/>
                    <a:gd name="T43" fmla="*/ 3 h 2273"/>
                    <a:gd name="T44" fmla="*/ 15 w 2615"/>
                    <a:gd name="T45" fmla="*/ 4 h 2273"/>
                    <a:gd name="T46" fmla="*/ 13 w 2615"/>
                    <a:gd name="T47" fmla="*/ 5 h 2273"/>
                    <a:gd name="T48" fmla="*/ 11 w 2615"/>
                    <a:gd name="T49" fmla="*/ 5 h 2273"/>
                    <a:gd name="T50" fmla="*/ 10 w 2615"/>
                    <a:gd name="T51" fmla="*/ 5 h 2273"/>
                    <a:gd name="T52" fmla="*/ 8 w 2615"/>
                    <a:gd name="T53" fmla="*/ 6 h 2273"/>
                    <a:gd name="T54" fmla="*/ 5 w 2615"/>
                    <a:gd name="T55" fmla="*/ 35 h 2273"/>
                    <a:gd name="T56" fmla="*/ 1 w 2615"/>
                    <a:gd name="T57" fmla="*/ 45 h 2273"/>
                    <a:gd name="T58" fmla="*/ 3 w 2615"/>
                    <a:gd name="T59" fmla="*/ 45 h 2273"/>
                    <a:gd name="T60" fmla="*/ 4 w 2615"/>
                    <a:gd name="T61" fmla="*/ 45 h 2273"/>
                    <a:gd name="T62" fmla="*/ 6 w 2615"/>
                    <a:gd name="T63" fmla="*/ 45 h 2273"/>
                    <a:gd name="T64" fmla="*/ 7 w 2615"/>
                    <a:gd name="T65" fmla="*/ 45 h 2273"/>
                    <a:gd name="T66" fmla="*/ 9 w 2615"/>
                    <a:gd name="T67" fmla="*/ 45 h 2273"/>
                    <a:gd name="T68" fmla="*/ 10 w 2615"/>
                    <a:gd name="T69" fmla="*/ 45 h 2273"/>
                    <a:gd name="T70" fmla="*/ 11 w 2615"/>
                    <a:gd name="T71" fmla="*/ 45 h 2273"/>
                    <a:gd name="T72" fmla="*/ 12 w 2615"/>
                    <a:gd name="T73" fmla="*/ 46 h 2273"/>
                    <a:gd name="T74" fmla="*/ 13 w 2615"/>
                    <a:gd name="T75" fmla="*/ 46 h 2273"/>
                    <a:gd name="T76" fmla="*/ 15 w 2615"/>
                    <a:gd name="T77" fmla="*/ 45 h 2273"/>
                    <a:gd name="T78" fmla="*/ 16 w 2615"/>
                    <a:gd name="T79" fmla="*/ 45 h 2273"/>
                    <a:gd name="T80" fmla="*/ 18 w 2615"/>
                    <a:gd name="T81" fmla="*/ 46 h 2273"/>
                    <a:gd name="T82" fmla="*/ 19 w 2615"/>
                    <a:gd name="T83" fmla="*/ 45 h 2273"/>
                    <a:gd name="T84" fmla="*/ 21 w 2615"/>
                    <a:gd name="T85" fmla="*/ 44 h 2273"/>
                    <a:gd name="T86" fmla="*/ 22 w 2615"/>
                    <a:gd name="T87" fmla="*/ 45 h 2273"/>
                    <a:gd name="T88" fmla="*/ 24 w 2615"/>
                    <a:gd name="T89" fmla="*/ 44 h 2273"/>
                    <a:gd name="T90" fmla="*/ 26 w 2615"/>
                    <a:gd name="T91" fmla="*/ 44 h 2273"/>
                    <a:gd name="T92" fmla="*/ 28 w 2615"/>
                    <a:gd name="T93" fmla="*/ 44 h 2273"/>
                    <a:gd name="T94" fmla="*/ 29 w 2615"/>
                    <a:gd name="T95" fmla="*/ 45 h 2273"/>
                    <a:gd name="T96" fmla="*/ 30 w 2615"/>
                    <a:gd name="T97" fmla="*/ 45 h 2273"/>
                    <a:gd name="T98" fmla="*/ 32 w 2615"/>
                    <a:gd name="T99" fmla="*/ 44 h 2273"/>
                    <a:gd name="T100" fmla="*/ 34 w 2615"/>
                    <a:gd name="T101" fmla="*/ 43 h 2273"/>
                    <a:gd name="T102" fmla="*/ 35 w 2615"/>
                    <a:gd name="T103" fmla="*/ 44 h 2273"/>
                    <a:gd name="T104" fmla="*/ 36 w 2615"/>
                    <a:gd name="T105" fmla="*/ 45 h 2273"/>
                    <a:gd name="T106" fmla="*/ 37 w 2615"/>
                    <a:gd name="T107" fmla="*/ 45 h 2273"/>
                    <a:gd name="T108" fmla="*/ 39 w 2615"/>
                    <a:gd name="T109" fmla="*/ 44 h 2273"/>
                    <a:gd name="T110" fmla="*/ 40 w 2615"/>
                    <a:gd name="T111" fmla="*/ 43 h 2273"/>
                    <a:gd name="T112" fmla="*/ 41 w 2615"/>
                    <a:gd name="T113" fmla="*/ 43 h 2273"/>
                    <a:gd name="T114" fmla="*/ 42 w 2615"/>
                    <a:gd name="T115" fmla="*/ 42 h 2273"/>
                    <a:gd name="T116" fmla="*/ 43 w 2615"/>
                    <a:gd name="T117" fmla="*/ 42 h 2273"/>
                    <a:gd name="T118" fmla="*/ 44 w 2615"/>
                    <a:gd name="T119" fmla="*/ 41 h 227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615"/>
                    <a:gd name="T181" fmla="*/ 0 h 2273"/>
                    <a:gd name="T182" fmla="*/ 2615 w 2615"/>
                    <a:gd name="T183" fmla="*/ 2273 h 2273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615" h="2273">
                      <a:moveTo>
                        <a:pt x="2203" y="2072"/>
                      </a:moveTo>
                      <a:lnTo>
                        <a:pt x="2253" y="1907"/>
                      </a:lnTo>
                      <a:lnTo>
                        <a:pt x="2290" y="1742"/>
                      </a:lnTo>
                      <a:lnTo>
                        <a:pt x="2317" y="1577"/>
                      </a:lnTo>
                      <a:lnTo>
                        <a:pt x="2336" y="1414"/>
                      </a:lnTo>
                      <a:lnTo>
                        <a:pt x="2348" y="1253"/>
                      </a:lnTo>
                      <a:lnTo>
                        <a:pt x="2356" y="1098"/>
                      </a:lnTo>
                      <a:lnTo>
                        <a:pt x="2361" y="946"/>
                      </a:lnTo>
                      <a:lnTo>
                        <a:pt x="2365" y="801"/>
                      </a:lnTo>
                      <a:lnTo>
                        <a:pt x="2371" y="664"/>
                      </a:lnTo>
                      <a:lnTo>
                        <a:pt x="2380" y="534"/>
                      </a:lnTo>
                      <a:lnTo>
                        <a:pt x="2394" y="415"/>
                      </a:lnTo>
                      <a:lnTo>
                        <a:pt x="2416" y="306"/>
                      </a:lnTo>
                      <a:lnTo>
                        <a:pt x="2447" y="209"/>
                      </a:lnTo>
                      <a:lnTo>
                        <a:pt x="2489" y="126"/>
                      </a:lnTo>
                      <a:lnTo>
                        <a:pt x="2544" y="56"/>
                      </a:lnTo>
                      <a:lnTo>
                        <a:pt x="2615" y="1"/>
                      </a:lnTo>
                      <a:lnTo>
                        <a:pt x="2599" y="0"/>
                      </a:lnTo>
                      <a:lnTo>
                        <a:pt x="2582" y="0"/>
                      </a:lnTo>
                      <a:lnTo>
                        <a:pt x="2566" y="0"/>
                      </a:lnTo>
                      <a:lnTo>
                        <a:pt x="2551" y="0"/>
                      </a:lnTo>
                      <a:lnTo>
                        <a:pt x="2536" y="1"/>
                      </a:lnTo>
                      <a:lnTo>
                        <a:pt x="2522" y="2"/>
                      </a:lnTo>
                      <a:lnTo>
                        <a:pt x="2508" y="3"/>
                      </a:lnTo>
                      <a:lnTo>
                        <a:pt x="2494" y="4"/>
                      </a:lnTo>
                      <a:lnTo>
                        <a:pt x="2481" y="7"/>
                      </a:lnTo>
                      <a:lnTo>
                        <a:pt x="2469" y="9"/>
                      </a:lnTo>
                      <a:lnTo>
                        <a:pt x="2457" y="11"/>
                      </a:lnTo>
                      <a:lnTo>
                        <a:pt x="2447" y="14"/>
                      </a:lnTo>
                      <a:lnTo>
                        <a:pt x="2437" y="17"/>
                      </a:lnTo>
                      <a:lnTo>
                        <a:pt x="2428" y="20"/>
                      </a:lnTo>
                      <a:lnTo>
                        <a:pt x="2420" y="24"/>
                      </a:lnTo>
                      <a:lnTo>
                        <a:pt x="2412" y="28"/>
                      </a:lnTo>
                      <a:lnTo>
                        <a:pt x="2403" y="24"/>
                      </a:lnTo>
                      <a:lnTo>
                        <a:pt x="2399" y="17"/>
                      </a:lnTo>
                      <a:lnTo>
                        <a:pt x="2398" y="8"/>
                      </a:lnTo>
                      <a:lnTo>
                        <a:pt x="2400" y="1"/>
                      </a:lnTo>
                      <a:lnTo>
                        <a:pt x="2393" y="2"/>
                      </a:lnTo>
                      <a:lnTo>
                        <a:pt x="2385" y="7"/>
                      </a:lnTo>
                      <a:lnTo>
                        <a:pt x="2378" y="11"/>
                      </a:lnTo>
                      <a:lnTo>
                        <a:pt x="2370" y="16"/>
                      </a:lnTo>
                      <a:lnTo>
                        <a:pt x="2363" y="22"/>
                      </a:lnTo>
                      <a:lnTo>
                        <a:pt x="2357" y="26"/>
                      </a:lnTo>
                      <a:lnTo>
                        <a:pt x="2351" y="30"/>
                      </a:lnTo>
                      <a:lnTo>
                        <a:pt x="2347" y="31"/>
                      </a:lnTo>
                      <a:lnTo>
                        <a:pt x="2338" y="28"/>
                      </a:lnTo>
                      <a:lnTo>
                        <a:pt x="2333" y="20"/>
                      </a:lnTo>
                      <a:lnTo>
                        <a:pt x="2331" y="10"/>
                      </a:lnTo>
                      <a:lnTo>
                        <a:pt x="2331" y="1"/>
                      </a:lnTo>
                      <a:lnTo>
                        <a:pt x="2323" y="2"/>
                      </a:lnTo>
                      <a:lnTo>
                        <a:pt x="2315" y="4"/>
                      </a:lnTo>
                      <a:lnTo>
                        <a:pt x="2307" y="9"/>
                      </a:lnTo>
                      <a:lnTo>
                        <a:pt x="2299" y="14"/>
                      </a:lnTo>
                      <a:lnTo>
                        <a:pt x="2292" y="19"/>
                      </a:lnTo>
                      <a:lnTo>
                        <a:pt x="2284" y="24"/>
                      </a:lnTo>
                      <a:lnTo>
                        <a:pt x="2277" y="28"/>
                      </a:lnTo>
                      <a:lnTo>
                        <a:pt x="2271" y="32"/>
                      </a:lnTo>
                      <a:lnTo>
                        <a:pt x="2262" y="28"/>
                      </a:lnTo>
                      <a:lnTo>
                        <a:pt x="2257" y="20"/>
                      </a:lnTo>
                      <a:lnTo>
                        <a:pt x="2253" y="11"/>
                      </a:lnTo>
                      <a:lnTo>
                        <a:pt x="2248" y="3"/>
                      </a:lnTo>
                      <a:lnTo>
                        <a:pt x="2242" y="4"/>
                      </a:lnTo>
                      <a:lnTo>
                        <a:pt x="2235" y="9"/>
                      </a:lnTo>
                      <a:lnTo>
                        <a:pt x="2226" y="13"/>
                      </a:lnTo>
                      <a:lnTo>
                        <a:pt x="2217" y="19"/>
                      </a:lnTo>
                      <a:lnTo>
                        <a:pt x="2208" y="25"/>
                      </a:lnTo>
                      <a:lnTo>
                        <a:pt x="2200" y="29"/>
                      </a:lnTo>
                      <a:lnTo>
                        <a:pt x="2193" y="33"/>
                      </a:lnTo>
                      <a:lnTo>
                        <a:pt x="2187" y="34"/>
                      </a:lnTo>
                      <a:lnTo>
                        <a:pt x="2180" y="31"/>
                      </a:lnTo>
                      <a:lnTo>
                        <a:pt x="2178" y="22"/>
                      </a:lnTo>
                      <a:lnTo>
                        <a:pt x="2178" y="12"/>
                      </a:lnTo>
                      <a:lnTo>
                        <a:pt x="2181" y="3"/>
                      </a:lnTo>
                      <a:lnTo>
                        <a:pt x="2174" y="3"/>
                      </a:lnTo>
                      <a:lnTo>
                        <a:pt x="2165" y="8"/>
                      </a:lnTo>
                      <a:lnTo>
                        <a:pt x="2155" y="14"/>
                      </a:lnTo>
                      <a:lnTo>
                        <a:pt x="2146" y="21"/>
                      </a:lnTo>
                      <a:lnTo>
                        <a:pt x="2137" y="28"/>
                      </a:lnTo>
                      <a:lnTo>
                        <a:pt x="2129" y="35"/>
                      </a:lnTo>
                      <a:lnTo>
                        <a:pt x="2121" y="39"/>
                      </a:lnTo>
                      <a:lnTo>
                        <a:pt x="2116" y="41"/>
                      </a:lnTo>
                      <a:lnTo>
                        <a:pt x="2109" y="37"/>
                      </a:lnTo>
                      <a:lnTo>
                        <a:pt x="2106" y="27"/>
                      </a:lnTo>
                      <a:lnTo>
                        <a:pt x="2105" y="14"/>
                      </a:lnTo>
                      <a:lnTo>
                        <a:pt x="2107" y="1"/>
                      </a:lnTo>
                      <a:lnTo>
                        <a:pt x="2098" y="3"/>
                      </a:lnTo>
                      <a:lnTo>
                        <a:pt x="2088" y="10"/>
                      </a:lnTo>
                      <a:lnTo>
                        <a:pt x="2078" y="18"/>
                      </a:lnTo>
                      <a:lnTo>
                        <a:pt x="2067" y="27"/>
                      </a:lnTo>
                      <a:lnTo>
                        <a:pt x="2058" y="37"/>
                      </a:lnTo>
                      <a:lnTo>
                        <a:pt x="2049" y="45"/>
                      </a:lnTo>
                      <a:lnTo>
                        <a:pt x="2042" y="51"/>
                      </a:lnTo>
                      <a:lnTo>
                        <a:pt x="2037" y="53"/>
                      </a:lnTo>
                      <a:lnTo>
                        <a:pt x="2032" y="47"/>
                      </a:lnTo>
                      <a:lnTo>
                        <a:pt x="2031" y="34"/>
                      </a:lnTo>
                      <a:lnTo>
                        <a:pt x="2034" y="18"/>
                      </a:lnTo>
                      <a:lnTo>
                        <a:pt x="2040" y="5"/>
                      </a:lnTo>
                      <a:lnTo>
                        <a:pt x="2029" y="8"/>
                      </a:lnTo>
                      <a:lnTo>
                        <a:pt x="2018" y="14"/>
                      </a:lnTo>
                      <a:lnTo>
                        <a:pt x="2007" y="23"/>
                      </a:lnTo>
                      <a:lnTo>
                        <a:pt x="1996" y="33"/>
                      </a:lnTo>
                      <a:lnTo>
                        <a:pt x="1985" y="43"/>
                      </a:lnTo>
                      <a:lnTo>
                        <a:pt x="1977" y="52"/>
                      </a:lnTo>
                      <a:lnTo>
                        <a:pt x="1969" y="58"/>
                      </a:lnTo>
                      <a:lnTo>
                        <a:pt x="1962" y="60"/>
                      </a:lnTo>
                      <a:lnTo>
                        <a:pt x="1954" y="54"/>
                      </a:lnTo>
                      <a:lnTo>
                        <a:pt x="1953" y="41"/>
                      </a:lnTo>
                      <a:lnTo>
                        <a:pt x="1958" y="25"/>
                      </a:lnTo>
                      <a:lnTo>
                        <a:pt x="1966" y="11"/>
                      </a:lnTo>
                      <a:lnTo>
                        <a:pt x="1958" y="15"/>
                      </a:lnTo>
                      <a:lnTo>
                        <a:pt x="1947" y="22"/>
                      </a:lnTo>
                      <a:lnTo>
                        <a:pt x="1936" y="31"/>
                      </a:lnTo>
                      <a:lnTo>
                        <a:pt x="1924" y="41"/>
                      </a:lnTo>
                      <a:lnTo>
                        <a:pt x="1913" y="51"/>
                      </a:lnTo>
                      <a:lnTo>
                        <a:pt x="1903" y="60"/>
                      </a:lnTo>
                      <a:lnTo>
                        <a:pt x="1896" y="66"/>
                      </a:lnTo>
                      <a:lnTo>
                        <a:pt x="1894" y="68"/>
                      </a:lnTo>
                      <a:lnTo>
                        <a:pt x="1887" y="63"/>
                      </a:lnTo>
                      <a:lnTo>
                        <a:pt x="1886" y="52"/>
                      </a:lnTo>
                      <a:lnTo>
                        <a:pt x="1891" y="38"/>
                      </a:lnTo>
                      <a:lnTo>
                        <a:pt x="1900" y="26"/>
                      </a:lnTo>
                      <a:lnTo>
                        <a:pt x="1890" y="28"/>
                      </a:lnTo>
                      <a:lnTo>
                        <a:pt x="1879" y="33"/>
                      </a:lnTo>
                      <a:lnTo>
                        <a:pt x="1868" y="40"/>
                      </a:lnTo>
                      <a:lnTo>
                        <a:pt x="1857" y="48"/>
                      </a:lnTo>
                      <a:lnTo>
                        <a:pt x="1846" y="56"/>
                      </a:lnTo>
                      <a:lnTo>
                        <a:pt x="1837" y="63"/>
                      </a:lnTo>
                      <a:lnTo>
                        <a:pt x="1830" y="68"/>
                      </a:lnTo>
                      <a:lnTo>
                        <a:pt x="1824" y="70"/>
                      </a:lnTo>
                      <a:lnTo>
                        <a:pt x="1820" y="65"/>
                      </a:lnTo>
                      <a:lnTo>
                        <a:pt x="1820" y="54"/>
                      </a:lnTo>
                      <a:lnTo>
                        <a:pt x="1822" y="40"/>
                      </a:lnTo>
                      <a:lnTo>
                        <a:pt x="1828" y="26"/>
                      </a:lnTo>
                      <a:lnTo>
                        <a:pt x="1820" y="29"/>
                      </a:lnTo>
                      <a:lnTo>
                        <a:pt x="1811" y="35"/>
                      </a:lnTo>
                      <a:lnTo>
                        <a:pt x="1801" y="43"/>
                      </a:lnTo>
                      <a:lnTo>
                        <a:pt x="1790" y="51"/>
                      </a:lnTo>
                      <a:lnTo>
                        <a:pt x="1781" y="60"/>
                      </a:lnTo>
                      <a:lnTo>
                        <a:pt x="1772" y="67"/>
                      </a:lnTo>
                      <a:lnTo>
                        <a:pt x="1766" y="73"/>
                      </a:lnTo>
                      <a:lnTo>
                        <a:pt x="1762" y="75"/>
                      </a:lnTo>
                      <a:lnTo>
                        <a:pt x="1762" y="68"/>
                      </a:lnTo>
                      <a:lnTo>
                        <a:pt x="1764" y="51"/>
                      </a:lnTo>
                      <a:lnTo>
                        <a:pt x="1767" y="32"/>
                      </a:lnTo>
                      <a:lnTo>
                        <a:pt x="1772" y="17"/>
                      </a:lnTo>
                      <a:lnTo>
                        <a:pt x="1764" y="21"/>
                      </a:lnTo>
                      <a:lnTo>
                        <a:pt x="1754" y="29"/>
                      </a:lnTo>
                      <a:lnTo>
                        <a:pt x="1743" y="38"/>
                      </a:lnTo>
                      <a:lnTo>
                        <a:pt x="1731" y="49"/>
                      </a:lnTo>
                      <a:lnTo>
                        <a:pt x="1720" y="60"/>
                      </a:lnTo>
                      <a:lnTo>
                        <a:pt x="1711" y="69"/>
                      </a:lnTo>
                      <a:lnTo>
                        <a:pt x="1703" y="75"/>
                      </a:lnTo>
                      <a:lnTo>
                        <a:pt x="1698" y="77"/>
                      </a:lnTo>
                      <a:lnTo>
                        <a:pt x="1694" y="69"/>
                      </a:lnTo>
                      <a:lnTo>
                        <a:pt x="1694" y="50"/>
                      </a:lnTo>
                      <a:lnTo>
                        <a:pt x="1696" y="28"/>
                      </a:lnTo>
                      <a:lnTo>
                        <a:pt x="1700" y="9"/>
                      </a:lnTo>
                      <a:lnTo>
                        <a:pt x="1692" y="13"/>
                      </a:lnTo>
                      <a:lnTo>
                        <a:pt x="1681" y="24"/>
                      </a:lnTo>
                      <a:lnTo>
                        <a:pt x="1669" y="38"/>
                      </a:lnTo>
                      <a:lnTo>
                        <a:pt x="1657" y="53"/>
                      </a:lnTo>
                      <a:lnTo>
                        <a:pt x="1644" y="69"/>
                      </a:lnTo>
                      <a:lnTo>
                        <a:pt x="1634" y="83"/>
                      </a:lnTo>
                      <a:lnTo>
                        <a:pt x="1625" y="92"/>
                      </a:lnTo>
                      <a:lnTo>
                        <a:pt x="1620" y="95"/>
                      </a:lnTo>
                      <a:lnTo>
                        <a:pt x="1616" y="92"/>
                      </a:lnTo>
                      <a:lnTo>
                        <a:pt x="1615" y="84"/>
                      </a:lnTo>
                      <a:lnTo>
                        <a:pt x="1617" y="74"/>
                      </a:lnTo>
                      <a:lnTo>
                        <a:pt x="1620" y="62"/>
                      </a:lnTo>
                      <a:lnTo>
                        <a:pt x="1624" y="48"/>
                      </a:lnTo>
                      <a:lnTo>
                        <a:pt x="1628" y="35"/>
                      </a:lnTo>
                      <a:lnTo>
                        <a:pt x="1633" y="22"/>
                      </a:lnTo>
                      <a:lnTo>
                        <a:pt x="1636" y="11"/>
                      </a:lnTo>
                      <a:lnTo>
                        <a:pt x="1624" y="17"/>
                      </a:lnTo>
                      <a:lnTo>
                        <a:pt x="1611" y="29"/>
                      </a:lnTo>
                      <a:lnTo>
                        <a:pt x="1596" y="46"/>
                      </a:lnTo>
                      <a:lnTo>
                        <a:pt x="1582" y="64"/>
                      </a:lnTo>
                      <a:lnTo>
                        <a:pt x="1568" y="83"/>
                      </a:lnTo>
                      <a:lnTo>
                        <a:pt x="1558" y="99"/>
                      </a:lnTo>
                      <a:lnTo>
                        <a:pt x="1549" y="111"/>
                      </a:lnTo>
                      <a:lnTo>
                        <a:pt x="1545" y="115"/>
                      </a:lnTo>
                      <a:lnTo>
                        <a:pt x="1543" y="104"/>
                      </a:lnTo>
                      <a:lnTo>
                        <a:pt x="1545" y="77"/>
                      </a:lnTo>
                      <a:lnTo>
                        <a:pt x="1549" y="46"/>
                      </a:lnTo>
                      <a:lnTo>
                        <a:pt x="1554" y="20"/>
                      </a:lnTo>
                      <a:lnTo>
                        <a:pt x="1544" y="26"/>
                      </a:lnTo>
                      <a:lnTo>
                        <a:pt x="1533" y="38"/>
                      </a:lnTo>
                      <a:lnTo>
                        <a:pt x="1522" y="55"/>
                      </a:lnTo>
                      <a:lnTo>
                        <a:pt x="1511" y="74"/>
                      </a:lnTo>
                      <a:lnTo>
                        <a:pt x="1501" y="93"/>
                      </a:lnTo>
                      <a:lnTo>
                        <a:pt x="1492" y="110"/>
                      </a:lnTo>
                      <a:lnTo>
                        <a:pt x="1484" y="121"/>
                      </a:lnTo>
                      <a:lnTo>
                        <a:pt x="1480" y="125"/>
                      </a:lnTo>
                      <a:lnTo>
                        <a:pt x="1475" y="114"/>
                      </a:lnTo>
                      <a:lnTo>
                        <a:pt x="1473" y="86"/>
                      </a:lnTo>
                      <a:lnTo>
                        <a:pt x="1475" y="52"/>
                      </a:lnTo>
                      <a:lnTo>
                        <a:pt x="1481" y="20"/>
                      </a:lnTo>
                      <a:lnTo>
                        <a:pt x="1474" y="26"/>
                      </a:lnTo>
                      <a:lnTo>
                        <a:pt x="1463" y="39"/>
                      </a:lnTo>
                      <a:lnTo>
                        <a:pt x="1449" y="56"/>
                      </a:lnTo>
                      <a:lnTo>
                        <a:pt x="1435" y="75"/>
                      </a:lnTo>
                      <a:lnTo>
                        <a:pt x="1420" y="94"/>
                      </a:lnTo>
                      <a:lnTo>
                        <a:pt x="1408" y="111"/>
                      </a:lnTo>
                      <a:lnTo>
                        <a:pt x="1397" y="122"/>
                      </a:lnTo>
                      <a:lnTo>
                        <a:pt x="1392" y="127"/>
                      </a:lnTo>
                      <a:lnTo>
                        <a:pt x="1390" y="116"/>
                      </a:lnTo>
                      <a:lnTo>
                        <a:pt x="1393" y="87"/>
                      </a:lnTo>
                      <a:lnTo>
                        <a:pt x="1400" y="53"/>
                      </a:lnTo>
                      <a:lnTo>
                        <a:pt x="1410" y="24"/>
                      </a:lnTo>
                      <a:lnTo>
                        <a:pt x="1401" y="29"/>
                      </a:lnTo>
                      <a:lnTo>
                        <a:pt x="1389" y="42"/>
                      </a:lnTo>
                      <a:lnTo>
                        <a:pt x="1375" y="60"/>
                      </a:lnTo>
                      <a:lnTo>
                        <a:pt x="1360" y="80"/>
                      </a:lnTo>
                      <a:lnTo>
                        <a:pt x="1345" y="102"/>
                      </a:lnTo>
                      <a:lnTo>
                        <a:pt x="1331" y="120"/>
                      </a:lnTo>
                      <a:lnTo>
                        <a:pt x="1321" y="133"/>
                      </a:lnTo>
                      <a:lnTo>
                        <a:pt x="1314" y="138"/>
                      </a:lnTo>
                      <a:lnTo>
                        <a:pt x="1314" y="127"/>
                      </a:lnTo>
                      <a:lnTo>
                        <a:pt x="1318" y="99"/>
                      </a:lnTo>
                      <a:lnTo>
                        <a:pt x="1325" y="63"/>
                      </a:lnTo>
                      <a:lnTo>
                        <a:pt x="1331" y="31"/>
                      </a:lnTo>
                      <a:lnTo>
                        <a:pt x="1323" y="39"/>
                      </a:lnTo>
                      <a:lnTo>
                        <a:pt x="1312" y="53"/>
                      </a:lnTo>
                      <a:lnTo>
                        <a:pt x="1300" y="73"/>
                      </a:lnTo>
                      <a:lnTo>
                        <a:pt x="1287" y="95"/>
                      </a:lnTo>
                      <a:lnTo>
                        <a:pt x="1274" y="118"/>
                      </a:lnTo>
                      <a:lnTo>
                        <a:pt x="1263" y="136"/>
                      </a:lnTo>
                      <a:lnTo>
                        <a:pt x="1254" y="150"/>
                      </a:lnTo>
                      <a:lnTo>
                        <a:pt x="1248" y="155"/>
                      </a:lnTo>
                      <a:lnTo>
                        <a:pt x="1244" y="144"/>
                      </a:lnTo>
                      <a:lnTo>
                        <a:pt x="1245" y="115"/>
                      </a:lnTo>
                      <a:lnTo>
                        <a:pt x="1252" y="75"/>
                      </a:lnTo>
                      <a:lnTo>
                        <a:pt x="1263" y="35"/>
                      </a:lnTo>
                      <a:lnTo>
                        <a:pt x="1257" y="41"/>
                      </a:lnTo>
                      <a:lnTo>
                        <a:pt x="1247" y="55"/>
                      </a:lnTo>
                      <a:lnTo>
                        <a:pt x="1234" y="74"/>
                      </a:lnTo>
                      <a:lnTo>
                        <a:pt x="1220" y="94"/>
                      </a:lnTo>
                      <a:lnTo>
                        <a:pt x="1205" y="116"/>
                      </a:lnTo>
                      <a:lnTo>
                        <a:pt x="1193" y="134"/>
                      </a:lnTo>
                      <a:lnTo>
                        <a:pt x="1183" y="146"/>
                      </a:lnTo>
                      <a:lnTo>
                        <a:pt x="1177" y="151"/>
                      </a:lnTo>
                      <a:lnTo>
                        <a:pt x="1173" y="140"/>
                      </a:lnTo>
                      <a:lnTo>
                        <a:pt x="1177" y="113"/>
                      </a:lnTo>
                      <a:lnTo>
                        <a:pt x="1185" y="77"/>
                      </a:lnTo>
                      <a:lnTo>
                        <a:pt x="1194" y="44"/>
                      </a:lnTo>
                      <a:lnTo>
                        <a:pt x="1184" y="50"/>
                      </a:lnTo>
                      <a:lnTo>
                        <a:pt x="1173" y="63"/>
                      </a:lnTo>
                      <a:lnTo>
                        <a:pt x="1161" y="81"/>
                      </a:lnTo>
                      <a:lnTo>
                        <a:pt x="1148" y="102"/>
                      </a:lnTo>
                      <a:lnTo>
                        <a:pt x="1137" y="123"/>
                      </a:lnTo>
                      <a:lnTo>
                        <a:pt x="1127" y="140"/>
                      </a:lnTo>
                      <a:lnTo>
                        <a:pt x="1119" y="152"/>
                      </a:lnTo>
                      <a:lnTo>
                        <a:pt x="1114" y="157"/>
                      </a:lnTo>
                      <a:lnTo>
                        <a:pt x="1109" y="146"/>
                      </a:lnTo>
                      <a:lnTo>
                        <a:pt x="1109" y="118"/>
                      </a:lnTo>
                      <a:lnTo>
                        <a:pt x="1114" y="82"/>
                      </a:lnTo>
                      <a:lnTo>
                        <a:pt x="1123" y="48"/>
                      </a:lnTo>
                      <a:lnTo>
                        <a:pt x="1117" y="55"/>
                      </a:lnTo>
                      <a:lnTo>
                        <a:pt x="1109" y="69"/>
                      </a:lnTo>
                      <a:lnTo>
                        <a:pt x="1098" y="88"/>
                      </a:lnTo>
                      <a:lnTo>
                        <a:pt x="1087" y="109"/>
                      </a:lnTo>
                      <a:lnTo>
                        <a:pt x="1075" y="130"/>
                      </a:lnTo>
                      <a:lnTo>
                        <a:pt x="1064" y="148"/>
                      </a:lnTo>
                      <a:lnTo>
                        <a:pt x="1055" y="161"/>
                      </a:lnTo>
                      <a:lnTo>
                        <a:pt x="1049" y="166"/>
                      </a:lnTo>
                      <a:lnTo>
                        <a:pt x="1044" y="155"/>
                      </a:lnTo>
                      <a:lnTo>
                        <a:pt x="1043" y="128"/>
                      </a:lnTo>
                      <a:lnTo>
                        <a:pt x="1047" y="93"/>
                      </a:lnTo>
                      <a:lnTo>
                        <a:pt x="1056" y="60"/>
                      </a:lnTo>
                      <a:lnTo>
                        <a:pt x="1048" y="69"/>
                      </a:lnTo>
                      <a:lnTo>
                        <a:pt x="1038" y="84"/>
                      </a:lnTo>
                      <a:lnTo>
                        <a:pt x="1026" y="104"/>
                      </a:lnTo>
                      <a:lnTo>
                        <a:pt x="1014" y="125"/>
                      </a:lnTo>
                      <a:lnTo>
                        <a:pt x="1001" y="144"/>
                      </a:lnTo>
                      <a:lnTo>
                        <a:pt x="990" y="161"/>
                      </a:lnTo>
                      <a:lnTo>
                        <a:pt x="980" y="173"/>
                      </a:lnTo>
                      <a:lnTo>
                        <a:pt x="973" y="177"/>
                      </a:lnTo>
                      <a:lnTo>
                        <a:pt x="968" y="166"/>
                      </a:lnTo>
                      <a:lnTo>
                        <a:pt x="969" y="139"/>
                      </a:lnTo>
                      <a:lnTo>
                        <a:pt x="975" y="104"/>
                      </a:lnTo>
                      <a:lnTo>
                        <a:pt x="981" y="68"/>
                      </a:lnTo>
                      <a:lnTo>
                        <a:pt x="974" y="76"/>
                      </a:lnTo>
                      <a:lnTo>
                        <a:pt x="964" y="92"/>
                      </a:lnTo>
                      <a:lnTo>
                        <a:pt x="951" y="113"/>
                      </a:lnTo>
                      <a:lnTo>
                        <a:pt x="938" y="135"/>
                      </a:lnTo>
                      <a:lnTo>
                        <a:pt x="925" y="157"/>
                      </a:lnTo>
                      <a:lnTo>
                        <a:pt x="914" y="175"/>
                      </a:lnTo>
                      <a:lnTo>
                        <a:pt x="907" y="189"/>
                      </a:lnTo>
                      <a:lnTo>
                        <a:pt x="904" y="194"/>
                      </a:lnTo>
                      <a:lnTo>
                        <a:pt x="901" y="180"/>
                      </a:lnTo>
                      <a:lnTo>
                        <a:pt x="903" y="147"/>
                      </a:lnTo>
                      <a:lnTo>
                        <a:pt x="909" y="107"/>
                      </a:lnTo>
                      <a:lnTo>
                        <a:pt x="918" y="71"/>
                      </a:lnTo>
                      <a:lnTo>
                        <a:pt x="909" y="82"/>
                      </a:lnTo>
                      <a:lnTo>
                        <a:pt x="897" y="100"/>
                      </a:lnTo>
                      <a:lnTo>
                        <a:pt x="884" y="120"/>
                      </a:lnTo>
                      <a:lnTo>
                        <a:pt x="872" y="141"/>
                      </a:lnTo>
                      <a:lnTo>
                        <a:pt x="861" y="162"/>
                      </a:lnTo>
                      <a:lnTo>
                        <a:pt x="851" y="179"/>
                      </a:lnTo>
                      <a:lnTo>
                        <a:pt x="843" y="192"/>
                      </a:lnTo>
                      <a:lnTo>
                        <a:pt x="839" y="196"/>
                      </a:lnTo>
                      <a:lnTo>
                        <a:pt x="836" y="183"/>
                      </a:lnTo>
                      <a:lnTo>
                        <a:pt x="836" y="154"/>
                      </a:lnTo>
                      <a:lnTo>
                        <a:pt x="840" y="118"/>
                      </a:lnTo>
                      <a:lnTo>
                        <a:pt x="847" y="86"/>
                      </a:lnTo>
                      <a:lnTo>
                        <a:pt x="840" y="96"/>
                      </a:lnTo>
                      <a:lnTo>
                        <a:pt x="829" y="112"/>
                      </a:lnTo>
                      <a:lnTo>
                        <a:pt x="817" y="132"/>
                      </a:lnTo>
                      <a:lnTo>
                        <a:pt x="803" y="153"/>
                      </a:lnTo>
                      <a:lnTo>
                        <a:pt x="790" y="174"/>
                      </a:lnTo>
                      <a:lnTo>
                        <a:pt x="779" y="192"/>
                      </a:lnTo>
                      <a:lnTo>
                        <a:pt x="771" y="204"/>
                      </a:lnTo>
                      <a:lnTo>
                        <a:pt x="766" y="209"/>
                      </a:lnTo>
                      <a:lnTo>
                        <a:pt x="762" y="197"/>
                      </a:lnTo>
                      <a:lnTo>
                        <a:pt x="762" y="168"/>
                      </a:lnTo>
                      <a:lnTo>
                        <a:pt x="766" y="133"/>
                      </a:lnTo>
                      <a:lnTo>
                        <a:pt x="772" y="98"/>
                      </a:lnTo>
                      <a:lnTo>
                        <a:pt x="764" y="108"/>
                      </a:lnTo>
                      <a:lnTo>
                        <a:pt x="754" y="124"/>
                      </a:lnTo>
                      <a:lnTo>
                        <a:pt x="742" y="144"/>
                      </a:lnTo>
                      <a:lnTo>
                        <a:pt x="727" y="166"/>
                      </a:lnTo>
                      <a:lnTo>
                        <a:pt x="714" y="189"/>
                      </a:lnTo>
                      <a:lnTo>
                        <a:pt x="703" y="207"/>
                      </a:lnTo>
                      <a:lnTo>
                        <a:pt x="694" y="219"/>
                      </a:lnTo>
                      <a:lnTo>
                        <a:pt x="688" y="223"/>
                      </a:lnTo>
                      <a:lnTo>
                        <a:pt x="685" y="211"/>
                      </a:lnTo>
                      <a:lnTo>
                        <a:pt x="687" y="182"/>
                      </a:lnTo>
                      <a:lnTo>
                        <a:pt x="693" y="147"/>
                      </a:lnTo>
                      <a:lnTo>
                        <a:pt x="698" y="116"/>
                      </a:lnTo>
                      <a:lnTo>
                        <a:pt x="691" y="126"/>
                      </a:lnTo>
                      <a:lnTo>
                        <a:pt x="680" y="143"/>
                      </a:lnTo>
                      <a:lnTo>
                        <a:pt x="669" y="164"/>
                      </a:lnTo>
                      <a:lnTo>
                        <a:pt x="656" y="187"/>
                      </a:lnTo>
                      <a:lnTo>
                        <a:pt x="643" y="209"/>
                      </a:lnTo>
                      <a:lnTo>
                        <a:pt x="632" y="228"/>
                      </a:lnTo>
                      <a:lnTo>
                        <a:pt x="623" y="240"/>
                      </a:lnTo>
                      <a:lnTo>
                        <a:pt x="618" y="245"/>
                      </a:lnTo>
                      <a:lnTo>
                        <a:pt x="615" y="232"/>
                      </a:lnTo>
                      <a:lnTo>
                        <a:pt x="618" y="202"/>
                      </a:lnTo>
                      <a:lnTo>
                        <a:pt x="625" y="163"/>
                      </a:lnTo>
                      <a:lnTo>
                        <a:pt x="638" y="125"/>
                      </a:lnTo>
                      <a:lnTo>
                        <a:pt x="629" y="136"/>
                      </a:lnTo>
                      <a:lnTo>
                        <a:pt x="618" y="153"/>
                      </a:lnTo>
                      <a:lnTo>
                        <a:pt x="604" y="175"/>
                      </a:lnTo>
                      <a:lnTo>
                        <a:pt x="589" y="199"/>
                      </a:lnTo>
                      <a:lnTo>
                        <a:pt x="575" y="222"/>
                      </a:lnTo>
                      <a:lnTo>
                        <a:pt x="561" y="241"/>
                      </a:lnTo>
                      <a:lnTo>
                        <a:pt x="552" y="255"/>
                      </a:lnTo>
                      <a:lnTo>
                        <a:pt x="547" y="260"/>
                      </a:lnTo>
                      <a:lnTo>
                        <a:pt x="543" y="248"/>
                      </a:lnTo>
                      <a:lnTo>
                        <a:pt x="544" y="218"/>
                      </a:lnTo>
                      <a:lnTo>
                        <a:pt x="549" y="178"/>
                      </a:lnTo>
                      <a:lnTo>
                        <a:pt x="561" y="140"/>
                      </a:lnTo>
                      <a:lnTo>
                        <a:pt x="552" y="150"/>
                      </a:lnTo>
                      <a:lnTo>
                        <a:pt x="540" y="166"/>
                      </a:lnTo>
                      <a:lnTo>
                        <a:pt x="527" y="186"/>
                      </a:lnTo>
                      <a:lnTo>
                        <a:pt x="513" y="208"/>
                      </a:lnTo>
                      <a:lnTo>
                        <a:pt x="500" y="229"/>
                      </a:lnTo>
                      <a:lnTo>
                        <a:pt x="489" y="247"/>
                      </a:lnTo>
                      <a:lnTo>
                        <a:pt x="481" y="260"/>
                      </a:lnTo>
                      <a:lnTo>
                        <a:pt x="475" y="265"/>
                      </a:lnTo>
                      <a:lnTo>
                        <a:pt x="471" y="263"/>
                      </a:lnTo>
                      <a:lnTo>
                        <a:pt x="470" y="256"/>
                      </a:lnTo>
                      <a:lnTo>
                        <a:pt x="470" y="245"/>
                      </a:lnTo>
                      <a:lnTo>
                        <a:pt x="472" y="231"/>
                      </a:lnTo>
                      <a:lnTo>
                        <a:pt x="476" y="216"/>
                      </a:lnTo>
                      <a:lnTo>
                        <a:pt x="481" y="200"/>
                      </a:lnTo>
                      <a:lnTo>
                        <a:pt x="487" y="183"/>
                      </a:lnTo>
                      <a:lnTo>
                        <a:pt x="494" y="169"/>
                      </a:lnTo>
                      <a:lnTo>
                        <a:pt x="485" y="177"/>
                      </a:lnTo>
                      <a:lnTo>
                        <a:pt x="471" y="193"/>
                      </a:lnTo>
                      <a:lnTo>
                        <a:pt x="457" y="211"/>
                      </a:lnTo>
                      <a:lnTo>
                        <a:pt x="441" y="230"/>
                      </a:lnTo>
                      <a:lnTo>
                        <a:pt x="426" y="249"/>
                      </a:lnTo>
                      <a:lnTo>
                        <a:pt x="413" y="264"/>
                      </a:lnTo>
                      <a:lnTo>
                        <a:pt x="402" y="275"/>
                      </a:lnTo>
                      <a:lnTo>
                        <a:pt x="396" y="278"/>
                      </a:lnTo>
                      <a:lnTo>
                        <a:pt x="390" y="271"/>
                      </a:lnTo>
                      <a:lnTo>
                        <a:pt x="391" y="256"/>
                      </a:lnTo>
                      <a:lnTo>
                        <a:pt x="397" y="238"/>
                      </a:lnTo>
                      <a:lnTo>
                        <a:pt x="404" y="222"/>
                      </a:lnTo>
                      <a:lnTo>
                        <a:pt x="370" y="274"/>
                      </a:lnTo>
                      <a:lnTo>
                        <a:pt x="345" y="357"/>
                      </a:lnTo>
                      <a:lnTo>
                        <a:pt x="326" y="466"/>
                      </a:lnTo>
                      <a:lnTo>
                        <a:pt x="311" y="596"/>
                      </a:lnTo>
                      <a:lnTo>
                        <a:pt x="298" y="744"/>
                      </a:lnTo>
                      <a:lnTo>
                        <a:pt x="288" y="903"/>
                      </a:lnTo>
                      <a:lnTo>
                        <a:pt x="279" y="1071"/>
                      </a:lnTo>
                      <a:lnTo>
                        <a:pt x="269" y="1244"/>
                      </a:lnTo>
                      <a:lnTo>
                        <a:pt x="257" y="1416"/>
                      </a:lnTo>
                      <a:lnTo>
                        <a:pt x="242" y="1583"/>
                      </a:lnTo>
                      <a:lnTo>
                        <a:pt x="221" y="1742"/>
                      </a:lnTo>
                      <a:lnTo>
                        <a:pt x="194" y="1886"/>
                      </a:lnTo>
                      <a:lnTo>
                        <a:pt x="161" y="2013"/>
                      </a:lnTo>
                      <a:lnTo>
                        <a:pt x="117" y="2118"/>
                      </a:lnTo>
                      <a:lnTo>
                        <a:pt x="65" y="2196"/>
                      </a:lnTo>
                      <a:lnTo>
                        <a:pt x="0" y="2243"/>
                      </a:lnTo>
                      <a:lnTo>
                        <a:pt x="7" y="2241"/>
                      </a:lnTo>
                      <a:lnTo>
                        <a:pt x="16" y="2238"/>
                      </a:lnTo>
                      <a:lnTo>
                        <a:pt x="25" y="2235"/>
                      </a:lnTo>
                      <a:lnTo>
                        <a:pt x="35" y="2232"/>
                      </a:lnTo>
                      <a:lnTo>
                        <a:pt x="44" y="2229"/>
                      </a:lnTo>
                      <a:lnTo>
                        <a:pt x="52" y="2226"/>
                      </a:lnTo>
                      <a:lnTo>
                        <a:pt x="60" y="2225"/>
                      </a:lnTo>
                      <a:lnTo>
                        <a:pt x="65" y="2225"/>
                      </a:lnTo>
                      <a:lnTo>
                        <a:pt x="67" y="2228"/>
                      </a:lnTo>
                      <a:lnTo>
                        <a:pt x="65" y="2232"/>
                      </a:lnTo>
                      <a:lnTo>
                        <a:pt x="61" y="2238"/>
                      </a:lnTo>
                      <a:lnTo>
                        <a:pt x="54" y="2244"/>
                      </a:lnTo>
                      <a:lnTo>
                        <a:pt x="49" y="2251"/>
                      </a:lnTo>
                      <a:lnTo>
                        <a:pt x="46" y="2256"/>
                      </a:lnTo>
                      <a:lnTo>
                        <a:pt x="46" y="2260"/>
                      </a:lnTo>
                      <a:lnTo>
                        <a:pt x="50" y="2261"/>
                      </a:lnTo>
                      <a:lnTo>
                        <a:pt x="62" y="2259"/>
                      </a:lnTo>
                      <a:lnTo>
                        <a:pt x="75" y="2254"/>
                      </a:lnTo>
                      <a:lnTo>
                        <a:pt x="88" y="2248"/>
                      </a:lnTo>
                      <a:lnTo>
                        <a:pt x="102" y="2242"/>
                      </a:lnTo>
                      <a:lnTo>
                        <a:pt x="114" y="2236"/>
                      </a:lnTo>
                      <a:lnTo>
                        <a:pt x="126" y="2230"/>
                      </a:lnTo>
                      <a:lnTo>
                        <a:pt x="135" y="2226"/>
                      </a:lnTo>
                      <a:lnTo>
                        <a:pt x="142" y="2225"/>
                      </a:lnTo>
                      <a:lnTo>
                        <a:pt x="144" y="2227"/>
                      </a:lnTo>
                      <a:lnTo>
                        <a:pt x="142" y="2232"/>
                      </a:lnTo>
                      <a:lnTo>
                        <a:pt x="137" y="2238"/>
                      </a:lnTo>
                      <a:lnTo>
                        <a:pt x="132" y="2245"/>
                      </a:lnTo>
                      <a:lnTo>
                        <a:pt x="128" y="2252"/>
                      </a:lnTo>
                      <a:lnTo>
                        <a:pt x="126" y="2258"/>
                      </a:lnTo>
                      <a:lnTo>
                        <a:pt x="127" y="2262"/>
                      </a:lnTo>
                      <a:lnTo>
                        <a:pt x="133" y="2263"/>
                      </a:lnTo>
                      <a:lnTo>
                        <a:pt x="144" y="2262"/>
                      </a:lnTo>
                      <a:lnTo>
                        <a:pt x="154" y="2257"/>
                      </a:lnTo>
                      <a:lnTo>
                        <a:pt x="166" y="2251"/>
                      </a:lnTo>
                      <a:lnTo>
                        <a:pt x="178" y="2243"/>
                      </a:lnTo>
                      <a:lnTo>
                        <a:pt x="189" y="2235"/>
                      </a:lnTo>
                      <a:lnTo>
                        <a:pt x="198" y="2229"/>
                      </a:lnTo>
                      <a:lnTo>
                        <a:pt x="206" y="2224"/>
                      </a:lnTo>
                      <a:lnTo>
                        <a:pt x="212" y="2223"/>
                      </a:lnTo>
                      <a:lnTo>
                        <a:pt x="215" y="2229"/>
                      </a:lnTo>
                      <a:lnTo>
                        <a:pt x="215" y="2240"/>
                      </a:lnTo>
                      <a:lnTo>
                        <a:pt x="212" y="2253"/>
                      </a:lnTo>
                      <a:lnTo>
                        <a:pt x="205" y="2263"/>
                      </a:lnTo>
                      <a:lnTo>
                        <a:pt x="214" y="2258"/>
                      </a:lnTo>
                      <a:lnTo>
                        <a:pt x="226" y="2252"/>
                      </a:lnTo>
                      <a:lnTo>
                        <a:pt x="237" y="2244"/>
                      </a:lnTo>
                      <a:lnTo>
                        <a:pt x="249" y="2236"/>
                      </a:lnTo>
                      <a:lnTo>
                        <a:pt x="259" y="2228"/>
                      </a:lnTo>
                      <a:lnTo>
                        <a:pt x="268" y="2222"/>
                      </a:lnTo>
                      <a:lnTo>
                        <a:pt x="275" y="2217"/>
                      </a:lnTo>
                      <a:lnTo>
                        <a:pt x="280" y="2216"/>
                      </a:lnTo>
                      <a:lnTo>
                        <a:pt x="286" y="2221"/>
                      </a:lnTo>
                      <a:lnTo>
                        <a:pt x="288" y="2234"/>
                      </a:lnTo>
                      <a:lnTo>
                        <a:pt x="284" y="2252"/>
                      </a:lnTo>
                      <a:lnTo>
                        <a:pt x="272" y="2272"/>
                      </a:lnTo>
                      <a:lnTo>
                        <a:pt x="284" y="2265"/>
                      </a:lnTo>
                      <a:lnTo>
                        <a:pt x="297" y="2256"/>
                      </a:lnTo>
                      <a:lnTo>
                        <a:pt x="312" y="2246"/>
                      </a:lnTo>
                      <a:lnTo>
                        <a:pt x="326" y="2236"/>
                      </a:lnTo>
                      <a:lnTo>
                        <a:pt x="338" y="2226"/>
                      </a:lnTo>
                      <a:lnTo>
                        <a:pt x="349" y="2218"/>
                      </a:lnTo>
                      <a:lnTo>
                        <a:pt x="358" y="2213"/>
                      </a:lnTo>
                      <a:lnTo>
                        <a:pt x="363" y="2211"/>
                      </a:lnTo>
                      <a:lnTo>
                        <a:pt x="366" y="2213"/>
                      </a:lnTo>
                      <a:lnTo>
                        <a:pt x="366" y="2218"/>
                      </a:lnTo>
                      <a:lnTo>
                        <a:pt x="364" y="2226"/>
                      </a:lnTo>
                      <a:lnTo>
                        <a:pt x="361" y="2236"/>
                      </a:lnTo>
                      <a:lnTo>
                        <a:pt x="356" y="2246"/>
                      </a:lnTo>
                      <a:lnTo>
                        <a:pt x="351" y="2256"/>
                      </a:lnTo>
                      <a:lnTo>
                        <a:pt x="345" y="2265"/>
                      </a:lnTo>
                      <a:lnTo>
                        <a:pt x="339" y="2273"/>
                      </a:lnTo>
                      <a:lnTo>
                        <a:pt x="352" y="2265"/>
                      </a:lnTo>
                      <a:lnTo>
                        <a:pt x="366" y="2255"/>
                      </a:lnTo>
                      <a:lnTo>
                        <a:pt x="382" y="2243"/>
                      </a:lnTo>
                      <a:lnTo>
                        <a:pt x="399" y="2231"/>
                      </a:lnTo>
                      <a:lnTo>
                        <a:pt x="414" y="2220"/>
                      </a:lnTo>
                      <a:lnTo>
                        <a:pt x="426" y="2211"/>
                      </a:lnTo>
                      <a:lnTo>
                        <a:pt x="436" y="2205"/>
                      </a:lnTo>
                      <a:lnTo>
                        <a:pt x="442" y="2203"/>
                      </a:lnTo>
                      <a:lnTo>
                        <a:pt x="445" y="2205"/>
                      </a:lnTo>
                      <a:lnTo>
                        <a:pt x="446" y="2210"/>
                      </a:lnTo>
                      <a:lnTo>
                        <a:pt x="446" y="2217"/>
                      </a:lnTo>
                      <a:lnTo>
                        <a:pt x="445" y="2225"/>
                      </a:lnTo>
                      <a:lnTo>
                        <a:pt x="441" y="2235"/>
                      </a:lnTo>
                      <a:lnTo>
                        <a:pt x="437" y="2245"/>
                      </a:lnTo>
                      <a:lnTo>
                        <a:pt x="430" y="2255"/>
                      </a:lnTo>
                      <a:lnTo>
                        <a:pt x="421" y="2265"/>
                      </a:lnTo>
                      <a:lnTo>
                        <a:pt x="434" y="2257"/>
                      </a:lnTo>
                      <a:lnTo>
                        <a:pt x="448" y="2246"/>
                      </a:lnTo>
                      <a:lnTo>
                        <a:pt x="464" y="2235"/>
                      </a:lnTo>
                      <a:lnTo>
                        <a:pt x="480" y="2224"/>
                      </a:lnTo>
                      <a:lnTo>
                        <a:pt x="495" y="2214"/>
                      </a:lnTo>
                      <a:lnTo>
                        <a:pt x="507" y="2205"/>
                      </a:lnTo>
                      <a:lnTo>
                        <a:pt x="516" y="2199"/>
                      </a:lnTo>
                      <a:lnTo>
                        <a:pt x="522" y="2197"/>
                      </a:lnTo>
                      <a:lnTo>
                        <a:pt x="524" y="2199"/>
                      </a:lnTo>
                      <a:lnTo>
                        <a:pt x="524" y="2203"/>
                      </a:lnTo>
                      <a:lnTo>
                        <a:pt x="523" y="2211"/>
                      </a:lnTo>
                      <a:lnTo>
                        <a:pt x="521" y="2220"/>
                      </a:lnTo>
                      <a:lnTo>
                        <a:pt x="517" y="2231"/>
                      </a:lnTo>
                      <a:lnTo>
                        <a:pt x="512" y="2243"/>
                      </a:lnTo>
                      <a:lnTo>
                        <a:pt x="505" y="2254"/>
                      </a:lnTo>
                      <a:lnTo>
                        <a:pt x="497" y="2265"/>
                      </a:lnTo>
                      <a:lnTo>
                        <a:pt x="509" y="2256"/>
                      </a:lnTo>
                      <a:lnTo>
                        <a:pt x="522" y="2245"/>
                      </a:lnTo>
                      <a:lnTo>
                        <a:pt x="537" y="2233"/>
                      </a:lnTo>
                      <a:lnTo>
                        <a:pt x="551" y="2220"/>
                      </a:lnTo>
                      <a:lnTo>
                        <a:pt x="565" y="2208"/>
                      </a:lnTo>
                      <a:lnTo>
                        <a:pt x="576" y="2198"/>
                      </a:lnTo>
                      <a:lnTo>
                        <a:pt x="585" y="2191"/>
                      </a:lnTo>
                      <a:lnTo>
                        <a:pt x="591" y="2188"/>
                      </a:lnTo>
                      <a:lnTo>
                        <a:pt x="593" y="2189"/>
                      </a:lnTo>
                      <a:lnTo>
                        <a:pt x="595" y="2195"/>
                      </a:lnTo>
                      <a:lnTo>
                        <a:pt x="595" y="2203"/>
                      </a:lnTo>
                      <a:lnTo>
                        <a:pt x="593" y="2213"/>
                      </a:lnTo>
                      <a:lnTo>
                        <a:pt x="589" y="2224"/>
                      </a:lnTo>
                      <a:lnTo>
                        <a:pt x="584" y="2236"/>
                      </a:lnTo>
                      <a:lnTo>
                        <a:pt x="577" y="2247"/>
                      </a:lnTo>
                      <a:lnTo>
                        <a:pt x="567" y="2257"/>
                      </a:lnTo>
                      <a:lnTo>
                        <a:pt x="581" y="2249"/>
                      </a:lnTo>
                      <a:lnTo>
                        <a:pt x="596" y="2238"/>
                      </a:lnTo>
                      <a:lnTo>
                        <a:pt x="611" y="2225"/>
                      </a:lnTo>
                      <a:lnTo>
                        <a:pt x="626" y="2212"/>
                      </a:lnTo>
                      <a:lnTo>
                        <a:pt x="638" y="2200"/>
                      </a:lnTo>
                      <a:lnTo>
                        <a:pt x="650" y="2190"/>
                      </a:lnTo>
                      <a:lnTo>
                        <a:pt x="659" y="2182"/>
                      </a:lnTo>
                      <a:lnTo>
                        <a:pt x="664" y="2180"/>
                      </a:lnTo>
                      <a:lnTo>
                        <a:pt x="667" y="2183"/>
                      </a:lnTo>
                      <a:lnTo>
                        <a:pt x="669" y="2189"/>
                      </a:lnTo>
                      <a:lnTo>
                        <a:pt x="671" y="2197"/>
                      </a:lnTo>
                      <a:lnTo>
                        <a:pt x="671" y="2208"/>
                      </a:lnTo>
                      <a:lnTo>
                        <a:pt x="669" y="2219"/>
                      </a:lnTo>
                      <a:lnTo>
                        <a:pt x="665" y="2232"/>
                      </a:lnTo>
                      <a:lnTo>
                        <a:pt x="658" y="2245"/>
                      </a:lnTo>
                      <a:lnTo>
                        <a:pt x="648" y="2257"/>
                      </a:lnTo>
                      <a:lnTo>
                        <a:pt x="662" y="2249"/>
                      </a:lnTo>
                      <a:lnTo>
                        <a:pt x="676" y="2237"/>
                      </a:lnTo>
                      <a:lnTo>
                        <a:pt x="689" y="2224"/>
                      </a:lnTo>
                      <a:lnTo>
                        <a:pt x="701" y="2209"/>
                      </a:lnTo>
                      <a:lnTo>
                        <a:pt x="712" y="2196"/>
                      </a:lnTo>
                      <a:lnTo>
                        <a:pt x="722" y="2185"/>
                      </a:lnTo>
                      <a:lnTo>
                        <a:pt x="731" y="2176"/>
                      </a:lnTo>
                      <a:lnTo>
                        <a:pt x="737" y="2173"/>
                      </a:lnTo>
                      <a:lnTo>
                        <a:pt x="740" y="2175"/>
                      </a:lnTo>
                      <a:lnTo>
                        <a:pt x="742" y="2179"/>
                      </a:lnTo>
                      <a:lnTo>
                        <a:pt x="742" y="2188"/>
                      </a:lnTo>
                      <a:lnTo>
                        <a:pt x="741" y="2199"/>
                      </a:lnTo>
                      <a:lnTo>
                        <a:pt x="737" y="2211"/>
                      </a:lnTo>
                      <a:lnTo>
                        <a:pt x="732" y="2224"/>
                      </a:lnTo>
                      <a:lnTo>
                        <a:pt x="722" y="2239"/>
                      </a:lnTo>
                      <a:lnTo>
                        <a:pt x="711" y="2254"/>
                      </a:lnTo>
                      <a:lnTo>
                        <a:pt x="724" y="2247"/>
                      </a:lnTo>
                      <a:lnTo>
                        <a:pt x="738" y="2236"/>
                      </a:lnTo>
                      <a:lnTo>
                        <a:pt x="751" y="2223"/>
                      </a:lnTo>
                      <a:lnTo>
                        <a:pt x="764" y="2209"/>
                      </a:lnTo>
                      <a:lnTo>
                        <a:pt x="775" y="2196"/>
                      </a:lnTo>
                      <a:lnTo>
                        <a:pt x="785" y="2185"/>
                      </a:lnTo>
                      <a:lnTo>
                        <a:pt x="794" y="2176"/>
                      </a:lnTo>
                      <a:lnTo>
                        <a:pt x="800" y="2173"/>
                      </a:lnTo>
                      <a:lnTo>
                        <a:pt x="803" y="2183"/>
                      </a:lnTo>
                      <a:lnTo>
                        <a:pt x="800" y="2207"/>
                      </a:lnTo>
                      <a:lnTo>
                        <a:pt x="792" y="2233"/>
                      </a:lnTo>
                      <a:lnTo>
                        <a:pt x="782" y="2251"/>
                      </a:lnTo>
                      <a:lnTo>
                        <a:pt x="795" y="2241"/>
                      </a:lnTo>
                      <a:lnTo>
                        <a:pt x="808" y="2229"/>
                      </a:lnTo>
                      <a:lnTo>
                        <a:pt x="820" y="2215"/>
                      </a:lnTo>
                      <a:lnTo>
                        <a:pt x="830" y="2202"/>
                      </a:lnTo>
                      <a:lnTo>
                        <a:pt x="840" y="2189"/>
                      </a:lnTo>
                      <a:lnTo>
                        <a:pt x="848" y="2178"/>
                      </a:lnTo>
                      <a:lnTo>
                        <a:pt x="854" y="2170"/>
                      </a:lnTo>
                      <a:lnTo>
                        <a:pt x="859" y="2167"/>
                      </a:lnTo>
                      <a:lnTo>
                        <a:pt x="865" y="2174"/>
                      </a:lnTo>
                      <a:lnTo>
                        <a:pt x="865" y="2197"/>
                      </a:lnTo>
                      <a:lnTo>
                        <a:pt x="859" y="2224"/>
                      </a:lnTo>
                      <a:lnTo>
                        <a:pt x="844" y="2249"/>
                      </a:lnTo>
                      <a:lnTo>
                        <a:pt x="857" y="2242"/>
                      </a:lnTo>
                      <a:lnTo>
                        <a:pt x="870" y="2230"/>
                      </a:lnTo>
                      <a:lnTo>
                        <a:pt x="883" y="2217"/>
                      </a:lnTo>
                      <a:lnTo>
                        <a:pt x="894" y="2202"/>
                      </a:lnTo>
                      <a:lnTo>
                        <a:pt x="905" y="2188"/>
                      </a:lnTo>
                      <a:lnTo>
                        <a:pt x="914" y="2175"/>
                      </a:lnTo>
                      <a:lnTo>
                        <a:pt x="920" y="2168"/>
                      </a:lnTo>
                      <a:lnTo>
                        <a:pt x="924" y="2167"/>
                      </a:lnTo>
                      <a:lnTo>
                        <a:pt x="932" y="2180"/>
                      </a:lnTo>
                      <a:lnTo>
                        <a:pt x="932" y="2201"/>
                      </a:lnTo>
                      <a:lnTo>
                        <a:pt x="928" y="2226"/>
                      </a:lnTo>
                      <a:lnTo>
                        <a:pt x="921" y="2249"/>
                      </a:lnTo>
                      <a:lnTo>
                        <a:pt x="930" y="2236"/>
                      </a:lnTo>
                      <a:lnTo>
                        <a:pt x="940" y="2223"/>
                      </a:lnTo>
                      <a:lnTo>
                        <a:pt x="950" y="2209"/>
                      </a:lnTo>
                      <a:lnTo>
                        <a:pt x="959" y="2197"/>
                      </a:lnTo>
                      <a:lnTo>
                        <a:pt x="968" y="2186"/>
                      </a:lnTo>
                      <a:lnTo>
                        <a:pt x="977" y="2175"/>
                      </a:lnTo>
                      <a:lnTo>
                        <a:pt x="985" y="2169"/>
                      </a:lnTo>
                      <a:lnTo>
                        <a:pt x="991" y="2166"/>
                      </a:lnTo>
                      <a:lnTo>
                        <a:pt x="998" y="2173"/>
                      </a:lnTo>
                      <a:lnTo>
                        <a:pt x="997" y="2196"/>
                      </a:lnTo>
                      <a:lnTo>
                        <a:pt x="991" y="2223"/>
                      </a:lnTo>
                      <a:lnTo>
                        <a:pt x="980" y="2245"/>
                      </a:lnTo>
                      <a:lnTo>
                        <a:pt x="993" y="2234"/>
                      </a:lnTo>
                      <a:lnTo>
                        <a:pt x="1005" y="2221"/>
                      </a:lnTo>
                      <a:lnTo>
                        <a:pt x="1018" y="2208"/>
                      </a:lnTo>
                      <a:lnTo>
                        <a:pt x="1031" y="2194"/>
                      </a:lnTo>
                      <a:lnTo>
                        <a:pt x="1043" y="2180"/>
                      </a:lnTo>
                      <a:lnTo>
                        <a:pt x="1054" y="2169"/>
                      </a:lnTo>
                      <a:lnTo>
                        <a:pt x="1063" y="2162"/>
                      </a:lnTo>
                      <a:lnTo>
                        <a:pt x="1071" y="2158"/>
                      </a:lnTo>
                      <a:lnTo>
                        <a:pt x="1074" y="2160"/>
                      </a:lnTo>
                      <a:lnTo>
                        <a:pt x="1075" y="2167"/>
                      </a:lnTo>
                      <a:lnTo>
                        <a:pt x="1075" y="2177"/>
                      </a:lnTo>
                      <a:lnTo>
                        <a:pt x="1073" y="2191"/>
                      </a:lnTo>
                      <a:lnTo>
                        <a:pt x="1070" y="2205"/>
                      </a:lnTo>
                      <a:lnTo>
                        <a:pt x="1064" y="2219"/>
                      </a:lnTo>
                      <a:lnTo>
                        <a:pt x="1058" y="2232"/>
                      </a:lnTo>
                      <a:lnTo>
                        <a:pt x="1050" y="2244"/>
                      </a:lnTo>
                      <a:lnTo>
                        <a:pt x="1064" y="2231"/>
                      </a:lnTo>
                      <a:lnTo>
                        <a:pt x="1079" y="2217"/>
                      </a:lnTo>
                      <a:lnTo>
                        <a:pt x="1093" y="2203"/>
                      </a:lnTo>
                      <a:lnTo>
                        <a:pt x="1105" y="2190"/>
                      </a:lnTo>
                      <a:lnTo>
                        <a:pt x="1117" y="2178"/>
                      </a:lnTo>
                      <a:lnTo>
                        <a:pt x="1127" y="2168"/>
                      </a:lnTo>
                      <a:lnTo>
                        <a:pt x="1135" y="2162"/>
                      </a:lnTo>
                      <a:lnTo>
                        <a:pt x="1140" y="2160"/>
                      </a:lnTo>
                      <a:lnTo>
                        <a:pt x="1145" y="2169"/>
                      </a:lnTo>
                      <a:lnTo>
                        <a:pt x="1143" y="2191"/>
                      </a:lnTo>
                      <a:lnTo>
                        <a:pt x="1136" y="2217"/>
                      </a:lnTo>
                      <a:lnTo>
                        <a:pt x="1126" y="2241"/>
                      </a:lnTo>
                      <a:lnTo>
                        <a:pt x="1139" y="2230"/>
                      </a:lnTo>
                      <a:lnTo>
                        <a:pt x="1152" y="2218"/>
                      </a:lnTo>
                      <a:lnTo>
                        <a:pt x="1164" y="2204"/>
                      </a:lnTo>
                      <a:lnTo>
                        <a:pt x="1175" y="2191"/>
                      </a:lnTo>
                      <a:lnTo>
                        <a:pt x="1184" y="2177"/>
                      </a:lnTo>
                      <a:lnTo>
                        <a:pt x="1191" y="2167"/>
                      </a:lnTo>
                      <a:lnTo>
                        <a:pt x="1197" y="2160"/>
                      </a:lnTo>
                      <a:lnTo>
                        <a:pt x="1201" y="2158"/>
                      </a:lnTo>
                      <a:lnTo>
                        <a:pt x="1206" y="2166"/>
                      </a:lnTo>
                      <a:lnTo>
                        <a:pt x="1207" y="2187"/>
                      </a:lnTo>
                      <a:lnTo>
                        <a:pt x="1201" y="2214"/>
                      </a:lnTo>
                      <a:lnTo>
                        <a:pt x="1186" y="2243"/>
                      </a:lnTo>
                      <a:lnTo>
                        <a:pt x="1199" y="2230"/>
                      </a:lnTo>
                      <a:lnTo>
                        <a:pt x="1212" y="2216"/>
                      </a:lnTo>
                      <a:lnTo>
                        <a:pt x="1224" y="2200"/>
                      </a:lnTo>
                      <a:lnTo>
                        <a:pt x="1236" y="2185"/>
                      </a:lnTo>
                      <a:lnTo>
                        <a:pt x="1246" y="2170"/>
                      </a:lnTo>
                      <a:lnTo>
                        <a:pt x="1255" y="2159"/>
                      </a:lnTo>
                      <a:lnTo>
                        <a:pt x="1261" y="2152"/>
                      </a:lnTo>
                      <a:lnTo>
                        <a:pt x="1266" y="2150"/>
                      </a:lnTo>
                      <a:lnTo>
                        <a:pt x="1271" y="2157"/>
                      </a:lnTo>
                      <a:lnTo>
                        <a:pt x="1275" y="2176"/>
                      </a:lnTo>
                      <a:lnTo>
                        <a:pt x="1278" y="2204"/>
                      </a:lnTo>
                      <a:lnTo>
                        <a:pt x="1277" y="2237"/>
                      </a:lnTo>
                      <a:lnTo>
                        <a:pt x="1286" y="2223"/>
                      </a:lnTo>
                      <a:lnTo>
                        <a:pt x="1297" y="2207"/>
                      </a:lnTo>
                      <a:lnTo>
                        <a:pt x="1308" y="2191"/>
                      </a:lnTo>
                      <a:lnTo>
                        <a:pt x="1319" y="2174"/>
                      </a:lnTo>
                      <a:lnTo>
                        <a:pt x="1331" y="2159"/>
                      </a:lnTo>
                      <a:lnTo>
                        <a:pt x="1339" y="2147"/>
                      </a:lnTo>
                      <a:lnTo>
                        <a:pt x="1346" y="2139"/>
                      </a:lnTo>
                      <a:lnTo>
                        <a:pt x="1349" y="2136"/>
                      </a:lnTo>
                      <a:lnTo>
                        <a:pt x="1355" y="2146"/>
                      </a:lnTo>
                      <a:lnTo>
                        <a:pt x="1355" y="2171"/>
                      </a:lnTo>
                      <a:lnTo>
                        <a:pt x="1349" y="2204"/>
                      </a:lnTo>
                      <a:lnTo>
                        <a:pt x="1336" y="2233"/>
                      </a:lnTo>
                      <a:lnTo>
                        <a:pt x="1348" y="2221"/>
                      </a:lnTo>
                      <a:lnTo>
                        <a:pt x="1360" y="2207"/>
                      </a:lnTo>
                      <a:lnTo>
                        <a:pt x="1370" y="2191"/>
                      </a:lnTo>
                      <a:lnTo>
                        <a:pt x="1379" y="2174"/>
                      </a:lnTo>
                      <a:lnTo>
                        <a:pt x="1388" y="2159"/>
                      </a:lnTo>
                      <a:lnTo>
                        <a:pt x="1395" y="2147"/>
                      </a:lnTo>
                      <a:lnTo>
                        <a:pt x="1402" y="2139"/>
                      </a:lnTo>
                      <a:lnTo>
                        <a:pt x="1410" y="2136"/>
                      </a:lnTo>
                      <a:lnTo>
                        <a:pt x="1415" y="2149"/>
                      </a:lnTo>
                      <a:lnTo>
                        <a:pt x="1418" y="2179"/>
                      </a:lnTo>
                      <a:lnTo>
                        <a:pt x="1415" y="2213"/>
                      </a:lnTo>
                      <a:lnTo>
                        <a:pt x="1407" y="2235"/>
                      </a:lnTo>
                      <a:lnTo>
                        <a:pt x="1418" y="2224"/>
                      </a:lnTo>
                      <a:lnTo>
                        <a:pt x="1428" y="2209"/>
                      </a:lnTo>
                      <a:lnTo>
                        <a:pt x="1437" y="2192"/>
                      </a:lnTo>
                      <a:lnTo>
                        <a:pt x="1446" y="2174"/>
                      </a:lnTo>
                      <a:lnTo>
                        <a:pt x="1455" y="2158"/>
                      </a:lnTo>
                      <a:lnTo>
                        <a:pt x="1462" y="2145"/>
                      </a:lnTo>
                      <a:lnTo>
                        <a:pt x="1469" y="2135"/>
                      </a:lnTo>
                      <a:lnTo>
                        <a:pt x="1475" y="2132"/>
                      </a:lnTo>
                      <a:lnTo>
                        <a:pt x="1483" y="2142"/>
                      </a:lnTo>
                      <a:lnTo>
                        <a:pt x="1485" y="2168"/>
                      </a:lnTo>
                      <a:lnTo>
                        <a:pt x="1483" y="2199"/>
                      </a:lnTo>
                      <a:lnTo>
                        <a:pt x="1477" y="2226"/>
                      </a:lnTo>
                      <a:lnTo>
                        <a:pt x="1487" y="2215"/>
                      </a:lnTo>
                      <a:lnTo>
                        <a:pt x="1496" y="2201"/>
                      </a:lnTo>
                      <a:lnTo>
                        <a:pt x="1504" y="2185"/>
                      </a:lnTo>
                      <a:lnTo>
                        <a:pt x="1510" y="2167"/>
                      </a:lnTo>
                      <a:lnTo>
                        <a:pt x="1517" y="2151"/>
                      </a:lnTo>
                      <a:lnTo>
                        <a:pt x="1522" y="2138"/>
                      </a:lnTo>
                      <a:lnTo>
                        <a:pt x="1528" y="2129"/>
                      </a:lnTo>
                      <a:lnTo>
                        <a:pt x="1533" y="2125"/>
                      </a:lnTo>
                      <a:lnTo>
                        <a:pt x="1542" y="2132"/>
                      </a:lnTo>
                      <a:lnTo>
                        <a:pt x="1547" y="2154"/>
                      </a:lnTo>
                      <a:lnTo>
                        <a:pt x="1547" y="2189"/>
                      </a:lnTo>
                      <a:lnTo>
                        <a:pt x="1540" y="2230"/>
                      </a:lnTo>
                      <a:lnTo>
                        <a:pt x="1549" y="2215"/>
                      </a:lnTo>
                      <a:lnTo>
                        <a:pt x="1559" y="2198"/>
                      </a:lnTo>
                      <a:lnTo>
                        <a:pt x="1569" y="2177"/>
                      </a:lnTo>
                      <a:lnTo>
                        <a:pt x="1580" y="2157"/>
                      </a:lnTo>
                      <a:lnTo>
                        <a:pt x="1588" y="2139"/>
                      </a:lnTo>
                      <a:lnTo>
                        <a:pt x="1596" y="2124"/>
                      </a:lnTo>
                      <a:lnTo>
                        <a:pt x="1603" y="2114"/>
                      </a:lnTo>
                      <a:lnTo>
                        <a:pt x="1607" y="2110"/>
                      </a:lnTo>
                      <a:lnTo>
                        <a:pt x="1614" y="2121"/>
                      </a:lnTo>
                      <a:lnTo>
                        <a:pt x="1619" y="2149"/>
                      </a:lnTo>
                      <a:lnTo>
                        <a:pt x="1621" y="2183"/>
                      </a:lnTo>
                      <a:lnTo>
                        <a:pt x="1618" y="2215"/>
                      </a:lnTo>
                      <a:lnTo>
                        <a:pt x="1628" y="2199"/>
                      </a:lnTo>
                      <a:lnTo>
                        <a:pt x="1637" y="2179"/>
                      </a:lnTo>
                      <a:lnTo>
                        <a:pt x="1646" y="2160"/>
                      </a:lnTo>
                      <a:lnTo>
                        <a:pt x="1654" y="2141"/>
                      </a:lnTo>
                      <a:lnTo>
                        <a:pt x="1662" y="2124"/>
                      </a:lnTo>
                      <a:lnTo>
                        <a:pt x="1669" y="2111"/>
                      </a:lnTo>
                      <a:lnTo>
                        <a:pt x="1674" y="2102"/>
                      </a:lnTo>
                      <a:lnTo>
                        <a:pt x="1679" y="2099"/>
                      </a:lnTo>
                      <a:lnTo>
                        <a:pt x="1684" y="2102"/>
                      </a:lnTo>
                      <a:lnTo>
                        <a:pt x="1690" y="2110"/>
                      </a:lnTo>
                      <a:lnTo>
                        <a:pt x="1695" y="2123"/>
                      </a:lnTo>
                      <a:lnTo>
                        <a:pt x="1699" y="2140"/>
                      </a:lnTo>
                      <a:lnTo>
                        <a:pt x="1701" y="2158"/>
                      </a:lnTo>
                      <a:lnTo>
                        <a:pt x="1701" y="2179"/>
                      </a:lnTo>
                      <a:lnTo>
                        <a:pt x="1699" y="2201"/>
                      </a:lnTo>
                      <a:lnTo>
                        <a:pt x="1693" y="2221"/>
                      </a:lnTo>
                      <a:lnTo>
                        <a:pt x="1703" y="2203"/>
                      </a:lnTo>
                      <a:lnTo>
                        <a:pt x="1711" y="2183"/>
                      </a:lnTo>
                      <a:lnTo>
                        <a:pt x="1717" y="2163"/>
                      </a:lnTo>
                      <a:lnTo>
                        <a:pt x="1722" y="2143"/>
                      </a:lnTo>
                      <a:lnTo>
                        <a:pt x="1725" y="2125"/>
                      </a:lnTo>
                      <a:lnTo>
                        <a:pt x="1728" y="2110"/>
                      </a:lnTo>
                      <a:lnTo>
                        <a:pt x="1731" y="2100"/>
                      </a:lnTo>
                      <a:lnTo>
                        <a:pt x="1734" y="2095"/>
                      </a:lnTo>
                      <a:lnTo>
                        <a:pt x="1738" y="2097"/>
                      </a:lnTo>
                      <a:lnTo>
                        <a:pt x="1745" y="2104"/>
                      </a:lnTo>
                      <a:lnTo>
                        <a:pt x="1750" y="2116"/>
                      </a:lnTo>
                      <a:lnTo>
                        <a:pt x="1756" y="2132"/>
                      </a:lnTo>
                      <a:lnTo>
                        <a:pt x="1759" y="2150"/>
                      </a:lnTo>
                      <a:lnTo>
                        <a:pt x="1761" y="2170"/>
                      </a:lnTo>
                      <a:lnTo>
                        <a:pt x="1760" y="2192"/>
                      </a:lnTo>
                      <a:lnTo>
                        <a:pt x="1755" y="2213"/>
                      </a:lnTo>
                      <a:lnTo>
                        <a:pt x="1765" y="2198"/>
                      </a:lnTo>
                      <a:lnTo>
                        <a:pt x="1772" y="2181"/>
                      </a:lnTo>
                      <a:lnTo>
                        <a:pt x="1778" y="2163"/>
                      </a:lnTo>
                      <a:lnTo>
                        <a:pt x="1782" y="2146"/>
                      </a:lnTo>
                      <a:lnTo>
                        <a:pt x="1785" y="2130"/>
                      </a:lnTo>
                      <a:lnTo>
                        <a:pt x="1789" y="2117"/>
                      </a:lnTo>
                      <a:lnTo>
                        <a:pt x="1792" y="2108"/>
                      </a:lnTo>
                      <a:lnTo>
                        <a:pt x="1796" y="2104"/>
                      </a:lnTo>
                      <a:lnTo>
                        <a:pt x="1801" y="2106"/>
                      </a:lnTo>
                      <a:lnTo>
                        <a:pt x="1807" y="2112"/>
                      </a:lnTo>
                      <a:lnTo>
                        <a:pt x="1812" y="2123"/>
                      </a:lnTo>
                      <a:lnTo>
                        <a:pt x="1817" y="2136"/>
                      </a:lnTo>
                      <a:lnTo>
                        <a:pt x="1821" y="2153"/>
                      </a:lnTo>
                      <a:lnTo>
                        <a:pt x="1823" y="2171"/>
                      </a:lnTo>
                      <a:lnTo>
                        <a:pt x="1823" y="2193"/>
                      </a:lnTo>
                      <a:lnTo>
                        <a:pt x="1820" y="2215"/>
                      </a:lnTo>
                      <a:lnTo>
                        <a:pt x="1831" y="2200"/>
                      </a:lnTo>
                      <a:lnTo>
                        <a:pt x="1839" y="2180"/>
                      </a:lnTo>
                      <a:lnTo>
                        <a:pt x="1845" y="2161"/>
                      </a:lnTo>
                      <a:lnTo>
                        <a:pt x="1849" y="2141"/>
                      </a:lnTo>
                      <a:lnTo>
                        <a:pt x="1853" y="2124"/>
                      </a:lnTo>
                      <a:lnTo>
                        <a:pt x="1856" y="2109"/>
                      </a:lnTo>
                      <a:lnTo>
                        <a:pt x="1859" y="2098"/>
                      </a:lnTo>
                      <a:lnTo>
                        <a:pt x="1863" y="2092"/>
                      </a:lnTo>
                      <a:lnTo>
                        <a:pt x="1868" y="2095"/>
                      </a:lnTo>
                      <a:lnTo>
                        <a:pt x="1875" y="2103"/>
                      </a:lnTo>
                      <a:lnTo>
                        <a:pt x="1881" y="2116"/>
                      </a:lnTo>
                      <a:lnTo>
                        <a:pt x="1887" y="2133"/>
                      </a:lnTo>
                      <a:lnTo>
                        <a:pt x="1891" y="2152"/>
                      </a:lnTo>
                      <a:lnTo>
                        <a:pt x="1893" y="2173"/>
                      </a:lnTo>
                      <a:lnTo>
                        <a:pt x="1891" y="2196"/>
                      </a:lnTo>
                      <a:lnTo>
                        <a:pt x="1885" y="2217"/>
                      </a:lnTo>
                      <a:lnTo>
                        <a:pt x="1896" y="2202"/>
                      </a:lnTo>
                      <a:lnTo>
                        <a:pt x="1904" y="2182"/>
                      </a:lnTo>
                      <a:lnTo>
                        <a:pt x="1911" y="2162"/>
                      </a:lnTo>
                      <a:lnTo>
                        <a:pt x="1916" y="2142"/>
                      </a:lnTo>
                      <a:lnTo>
                        <a:pt x="1919" y="2123"/>
                      </a:lnTo>
                      <a:lnTo>
                        <a:pt x="1922" y="2107"/>
                      </a:lnTo>
                      <a:lnTo>
                        <a:pt x="1925" y="2097"/>
                      </a:lnTo>
                      <a:lnTo>
                        <a:pt x="1928" y="2092"/>
                      </a:lnTo>
                      <a:lnTo>
                        <a:pt x="1932" y="2094"/>
                      </a:lnTo>
                      <a:lnTo>
                        <a:pt x="1937" y="2099"/>
                      </a:lnTo>
                      <a:lnTo>
                        <a:pt x="1942" y="2107"/>
                      </a:lnTo>
                      <a:lnTo>
                        <a:pt x="1947" y="2119"/>
                      </a:lnTo>
                      <a:lnTo>
                        <a:pt x="1951" y="2135"/>
                      </a:lnTo>
                      <a:lnTo>
                        <a:pt x="1953" y="2155"/>
                      </a:lnTo>
                      <a:lnTo>
                        <a:pt x="1954" y="2179"/>
                      </a:lnTo>
                      <a:lnTo>
                        <a:pt x="1953" y="2210"/>
                      </a:lnTo>
                      <a:lnTo>
                        <a:pt x="1960" y="2196"/>
                      </a:lnTo>
                      <a:lnTo>
                        <a:pt x="1966" y="2178"/>
                      </a:lnTo>
                      <a:lnTo>
                        <a:pt x="1972" y="2159"/>
                      </a:lnTo>
                      <a:lnTo>
                        <a:pt x="1978" y="2140"/>
                      </a:lnTo>
                      <a:lnTo>
                        <a:pt x="1983" y="2123"/>
                      </a:lnTo>
                      <a:lnTo>
                        <a:pt x="1988" y="2108"/>
                      </a:lnTo>
                      <a:lnTo>
                        <a:pt x="1992" y="2098"/>
                      </a:lnTo>
                      <a:lnTo>
                        <a:pt x="1997" y="2092"/>
                      </a:lnTo>
                      <a:lnTo>
                        <a:pt x="2001" y="2095"/>
                      </a:lnTo>
                      <a:lnTo>
                        <a:pt x="2007" y="2102"/>
                      </a:lnTo>
                      <a:lnTo>
                        <a:pt x="2012" y="2113"/>
                      </a:lnTo>
                      <a:lnTo>
                        <a:pt x="2018" y="2127"/>
                      </a:lnTo>
                      <a:lnTo>
                        <a:pt x="2022" y="2144"/>
                      </a:lnTo>
                      <a:lnTo>
                        <a:pt x="2025" y="2162"/>
                      </a:lnTo>
                      <a:lnTo>
                        <a:pt x="2027" y="2180"/>
                      </a:lnTo>
                      <a:lnTo>
                        <a:pt x="2025" y="2199"/>
                      </a:lnTo>
                      <a:lnTo>
                        <a:pt x="2036" y="2164"/>
                      </a:lnTo>
                      <a:lnTo>
                        <a:pt x="2040" y="2126"/>
                      </a:lnTo>
                      <a:lnTo>
                        <a:pt x="2043" y="2096"/>
                      </a:lnTo>
                      <a:lnTo>
                        <a:pt x="2049" y="2080"/>
                      </a:lnTo>
                      <a:lnTo>
                        <a:pt x="2054" y="2080"/>
                      </a:lnTo>
                      <a:lnTo>
                        <a:pt x="2060" y="2084"/>
                      </a:lnTo>
                      <a:lnTo>
                        <a:pt x="2065" y="2092"/>
                      </a:lnTo>
                      <a:lnTo>
                        <a:pt x="2069" y="2104"/>
                      </a:lnTo>
                      <a:lnTo>
                        <a:pt x="2073" y="2118"/>
                      </a:lnTo>
                      <a:lnTo>
                        <a:pt x="2075" y="2135"/>
                      </a:lnTo>
                      <a:lnTo>
                        <a:pt x="2075" y="2155"/>
                      </a:lnTo>
                      <a:lnTo>
                        <a:pt x="2073" y="2176"/>
                      </a:lnTo>
                      <a:lnTo>
                        <a:pt x="2085" y="2160"/>
                      </a:lnTo>
                      <a:lnTo>
                        <a:pt x="2092" y="2142"/>
                      </a:lnTo>
                      <a:lnTo>
                        <a:pt x="2095" y="2124"/>
                      </a:lnTo>
                      <a:lnTo>
                        <a:pt x="2095" y="2107"/>
                      </a:lnTo>
                      <a:lnTo>
                        <a:pt x="2094" y="2091"/>
                      </a:lnTo>
                      <a:lnTo>
                        <a:pt x="2094" y="2078"/>
                      </a:lnTo>
                      <a:lnTo>
                        <a:pt x="2094" y="2068"/>
                      </a:lnTo>
                      <a:lnTo>
                        <a:pt x="2096" y="2063"/>
                      </a:lnTo>
                      <a:lnTo>
                        <a:pt x="2101" y="2062"/>
                      </a:lnTo>
                      <a:lnTo>
                        <a:pt x="2107" y="2063"/>
                      </a:lnTo>
                      <a:lnTo>
                        <a:pt x="2115" y="2068"/>
                      </a:lnTo>
                      <a:lnTo>
                        <a:pt x="2122" y="2075"/>
                      </a:lnTo>
                      <a:lnTo>
                        <a:pt x="2130" y="2086"/>
                      </a:lnTo>
                      <a:lnTo>
                        <a:pt x="2136" y="2100"/>
                      </a:lnTo>
                      <a:lnTo>
                        <a:pt x="2141" y="2116"/>
                      </a:lnTo>
                      <a:lnTo>
                        <a:pt x="2144" y="2135"/>
                      </a:lnTo>
                      <a:lnTo>
                        <a:pt x="2151" y="2119"/>
                      </a:lnTo>
                      <a:lnTo>
                        <a:pt x="2156" y="2103"/>
                      </a:lnTo>
                      <a:lnTo>
                        <a:pt x="2161" y="2086"/>
                      </a:lnTo>
                      <a:lnTo>
                        <a:pt x="2166" y="2071"/>
                      </a:lnTo>
                      <a:lnTo>
                        <a:pt x="2169" y="2058"/>
                      </a:lnTo>
                      <a:lnTo>
                        <a:pt x="2172" y="2048"/>
                      </a:lnTo>
                      <a:lnTo>
                        <a:pt x="2175" y="2041"/>
                      </a:lnTo>
                      <a:lnTo>
                        <a:pt x="2178" y="2038"/>
                      </a:lnTo>
                      <a:lnTo>
                        <a:pt x="2185" y="2038"/>
                      </a:lnTo>
                      <a:lnTo>
                        <a:pt x="2194" y="2044"/>
                      </a:lnTo>
                      <a:lnTo>
                        <a:pt x="2201" y="2055"/>
                      </a:lnTo>
                      <a:lnTo>
                        <a:pt x="2203" y="2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5" name="Freeform 20"/>
                <p:cNvSpPr>
                  <a:spLocks/>
                </p:cNvSpPr>
                <p:nvPr/>
              </p:nvSpPr>
              <p:spPr bwMode="auto">
                <a:xfrm>
                  <a:off x="4798" y="1211"/>
                  <a:ext cx="44" cy="54"/>
                </a:xfrm>
                <a:custGeom>
                  <a:avLst/>
                  <a:gdLst>
                    <a:gd name="T0" fmla="*/ 4 w 314"/>
                    <a:gd name="T1" fmla="*/ 1 h 382"/>
                    <a:gd name="T2" fmla="*/ 4 w 314"/>
                    <a:gd name="T3" fmla="*/ 1 h 382"/>
                    <a:gd name="T4" fmla="*/ 3 w 314"/>
                    <a:gd name="T5" fmla="*/ 1 h 382"/>
                    <a:gd name="T6" fmla="*/ 3 w 314"/>
                    <a:gd name="T7" fmla="*/ 1 h 382"/>
                    <a:gd name="T8" fmla="*/ 2 w 314"/>
                    <a:gd name="T9" fmla="*/ 2 h 382"/>
                    <a:gd name="T10" fmla="*/ 1 w 314"/>
                    <a:gd name="T11" fmla="*/ 3 h 382"/>
                    <a:gd name="T12" fmla="*/ 1 w 314"/>
                    <a:gd name="T13" fmla="*/ 4 h 382"/>
                    <a:gd name="T14" fmla="*/ 1 w 314"/>
                    <a:gd name="T15" fmla="*/ 5 h 382"/>
                    <a:gd name="T16" fmla="*/ 1 w 314"/>
                    <a:gd name="T17" fmla="*/ 5 h 382"/>
                    <a:gd name="T18" fmla="*/ 1 w 314"/>
                    <a:gd name="T19" fmla="*/ 6 h 382"/>
                    <a:gd name="T20" fmla="*/ 0 w 314"/>
                    <a:gd name="T21" fmla="*/ 6 h 382"/>
                    <a:gd name="T22" fmla="*/ 1 w 314"/>
                    <a:gd name="T23" fmla="*/ 7 h 382"/>
                    <a:gd name="T24" fmla="*/ 0 w 314"/>
                    <a:gd name="T25" fmla="*/ 8 h 382"/>
                    <a:gd name="T26" fmla="*/ 1 w 314"/>
                    <a:gd name="T27" fmla="*/ 7 h 382"/>
                    <a:gd name="T28" fmla="*/ 1 w 314"/>
                    <a:gd name="T29" fmla="*/ 5 h 382"/>
                    <a:gd name="T30" fmla="*/ 2 w 314"/>
                    <a:gd name="T31" fmla="*/ 4 h 382"/>
                    <a:gd name="T32" fmla="*/ 2 w 314"/>
                    <a:gd name="T33" fmla="*/ 3 h 382"/>
                    <a:gd name="T34" fmla="*/ 3 w 314"/>
                    <a:gd name="T35" fmla="*/ 2 h 382"/>
                    <a:gd name="T36" fmla="*/ 4 w 314"/>
                    <a:gd name="T37" fmla="*/ 2 h 382"/>
                    <a:gd name="T38" fmla="*/ 4 w 314"/>
                    <a:gd name="T39" fmla="*/ 4 h 382"/>
                    <a:gd name="T40" fmla="*/ 3 w 314"/>
                    <a:gd name="T41" fmla="*/ 6 h 382"/>
                    <a:gd name="T42" fmla="*/ 2 w 314"/>
                    <a:gd name="T43" fmla="*/ 7 h 382"/>
                    <a:gd name="T44" fmla="*/ 2 w 314"/>
                    <a:gd name="T45" fmla="*/ 7 h 382"/>
                    <a:gd name="T46" fmla="*/ 3 w 314"/>
                    <a:gd name="T47" fmla="*/ 8 h 382"/>
                    <a:gd name="T48" fmla="*/ 4 w 314"/>
                    <a:gd name="T49" fmla="*/ 7 h 382"/>
                    <a:gd name="T50" fmla="*/ 5 w 314"/>
                    <a:gd name="T51" fmla="*/ 6 h 382"/>
                    <a:gd name="T52" fmla="*/ 6 w 314"/>
                    <a:gd name="T53" fmla="*/ 4 h 382"/>
                    <a:gd name="T54" fmla="*/ 6 w 314"/>
                    <a:gd name="T55" fmla="*/ 2 h 382"/>
                    <a:gd name="T56" fmla="*/ 6 w 314"/>
                    <a:gd name="T57" fmla="*/ 0 h 382"/>
                    <a:gd name="T58" fmla="*/ 4 w 314"/>
                    <a:gd name="T59" fmla="*/ 1 h 382"/>
                    <a:gd name="T60" fmla="*/ 6 w 314"/>
                    <a:gd name="T61" fmla="*/ 1 h 382"/>
                    <a:gd name="T62" fmla="*/ 4 w 314"/>
                    <a:gd name="T63" fmla="*/ 1 h 382"/>
                    <a:gd name="T64" fmla="*/ 6 w 314"/>
                    <a:gd name="T65" fmla="*/ 2 h 382"/>
                    <a:gd name="T66" fmla="*/ 6 w 314"/>
                    <a:gd name="T67" fmla="*/ 3 h 382"/>
                    <a:gd name="T68" fmla="*/ 6 w 314"/>
                    <a:gd name="T69" fmla="*/ 3 h 382"/>
                    <a:gd name="T70" fmla="*/ 5 w 314"/>
                    <a:gd name="T71" fmla="*/ 4 h 382"/>
                    <a:gd name="T72" fmla="*/ 4 w 314"/>
                    <a:gd name="T73" fmla="*/ 4 h 382"/>
                    <a:gd name="T74" fmla="*/ 5 w 314"/>
                    <a:gd name="T75" fmla="*/ 5 h 382"/>
                    <a:gd name="T76" fmla="*/ 4 w 314"/>
                    <a:gd name="T77" fmla="*/ 5 h 382"/>
                    <a:gd name="T78" fmla="*/ 4 w 314"/>
                    <a:gd name="T79" fmla="*/ 6 h 382"/>
                    <a:gd name="T80" fmla="*/ 4 w 314"/>
                    <a:gd name="T81" fmla="*/ 6 h 382"/>
                    <a:gd name="T82" fmla="*/ 3 w 314"/>
                    <a:gd name="T83" fmla="*/ 6 h 382"/>
                    <a:gd name="T84" fmla="*/ 4 w 314"/>
                    <a:gd name="T85" fmla="*/ 5 h 382"/>
                    <a:gd name="T86" fmla="*/ 4 w 314"/>
                    <a:gd name="T87" fmla="*/ 5 h 382"/>
                    <a:gd name="T88" fmla="*/ 4 w 314"/>
                    <a:gd name="T89" fmla="*/ 4 h 382"/>
                    <a:gd name="T90" fmla="*/ 4 w 314"/>
                    <a:gd name="T91" fmla="*/ 3 h 382"/>
                    <a:gd name="T92" fmla="*/ 4 w 314"/>
                    <a:gd name="T93" fmla="*/ 2 h 382"/>
                    <a:gd name="T94" fmla="*/ 4 w 314"/>
                    <a:gd name="T95" fmla="*/ 1 h 38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14"/>
                    <a:gd name="T145" fmla="*/ 0 h 382"/>
                    <a:gd name="T146" fmla="*/ 314 w 314"/>
                    <a:gd name="T147" fmla="*/ 382 h 38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14" h="382">
                      <a:moveTo>
                        <a:pt x="205" y="71"/>
                      </a:moveTo>
                      <a:lnTo>
                        <a:pt x="201" y="66"/>
                      </a:lnTo>
                      <a:lnTo>
                        <a:pt x="197" y="62"/>
                      </a:lnTo>
                      <a:lnTo>
                        <a:pt x="192" y="58"/>
                      </a:lnTo>
                      <a:lnTo>
                        <a:pt x="187" y="56"/>
                      </a:lnTo>
                      <a:lnTo>
                        <a:pt x="182" y="54"/>
                      </a:lnTo>
                      <a:lnTo>
                        <a:pt x="177" y="52"/>
                      </a:lnTo>
                      <a:lnTo>
                        <a:pt x="173" y="52"/>
                      </a:lnTo>
                      <a:lnTo>
                        <a:pt x="168" y="51"/>
                      </a:lnTo>
                      <a:lnTo>
                        <a:pt x="156" y="52"/>
                      </a:lnTo>
                      <a:lnTo>
                        <a:pt x="143" y="56"/>
                      </a:lnTo>
                      <a:lnTo>
                        <a:pt x="131" y="63"/>
                      </a:lnTo>
                      <a:lnTo>
                        <a:pt x="119" y="72"/>
                      </a:lnTo>
                      <a:lnTo>
                        <a:pt x="108" y="84"/>
                      </a:lnTo>
                      <a:lnTo>
                        <a:pt x="97" y="98"/>
                      </a:lnTo>
                      <a:lnTo>
                        <a:pt x="87" y="113"/>
                      </a:lnTo>
                      <a:lnTo>
                        <a:pt x="79" y="131"/>
                      </a:lnTo>
                      <a:lnTo>
                        <a:pt x="73" y="145"/>
                      </a:lnTo>
                      <a:lnTo>
                        <a:pt x="67" y="161"/>
                      </a:lnTo>
                      <a:lnTo>
                        <a:pt x="60" y="176"/>
                      </a:lnTo>
                      <a:lnTo>
                        <a:pt x="55" y="191"/>
                      </a:lnTo>
                      <a:lnTo>
                        <a:pt x="49" y="207"/>
                      </a:lnTo>
                      <a:lnTo>
                        <a:pt x="44" y="222"/>
                      </a:lnTo>
                      <a:lnTo>
                        <a:pt x="40" y="238"/>
                      </a:lnTo>
                      <a:lnTo>
                        <a:pt x="35" y="254"/>
                      </a:lnTo>
                      <a:lnTo>
                        <a:pt x="56" y="254"/>
                      </a:lnTo>
                      <a:lnTo>
                        <a:pt x="54" y="266"/>
                      </a:lnTo>
                      <a:lnTo>
                        <a:pt x="52" y="283"/>
                      </a:lnTo>
                      <a:lnTo>
                        <a:pt x="51" y="298"/>
                      </a:lnTo>
                      <a:lnTo>
                        <a:pt x="50" y="304"/>
                      </a:lnTo>
                      <a:lnTo>
                        <a:pt x="21" y="304"/>
                      </a:lnTo>
                      <a:lnTo>
                        <a:pt x="19" y="311"/>
                      </a:lnTo>
                      <a:lnTo>
                        <a:pt x="17" y="317"/>
                      </a:lnTo>
                      <a:lnTo>
                        <a:pt x="16" y="324"/>
                      </a:lnTo>
                      <a:lnTo>
                        <a:pt x="14" y="330"/>
                      </a:lnTo>
                      <a:lnTo>
                        <a:pt x="51" y="330"/>
                      </a:lnTo>
                      <a:lnTo>
                        <a:pt x="56" y="356"/>
                      </a:lnTo>
                      <a:lnTo>
                        <a:pt x="8" y="357"/>
                      </a:lnTo>
                      <a:lnTo>
                        <a:pt x="0" y="380"/>
                      </a:lnTo>
                      <a:lnTo>
                        <a:pt x="91" y="380"/>
                      </a:lnTo>
                      <a:lnTo>
                        <a:pt x="80" y="362"/>
                      </a:lnTo>
                      <a:lnTo>
                        <a:pt x="72" y="342"/>
                      </a:lnTo>
                      <a:lnTo>
                        <a:pt x="68" y="319"/>
                      </a:lnTo>
                      <a:lnTo>
                        <a:pt x="67" y="295"/>
                      </a:lnTo>
                      <a:lnTo>
                        <a:pt x="69" y="270"/>
                      </a:lnTo>
                      <a:lnTo>
                        <a:pt x="74" y="245"/>
                      </a:lnTo>
                      <a:lnTo>
                        <a:pt x="81" y="219"/>
                      </a:lnTo>
                      <a:lnTo>
                        <a:pt x="90" y="195"/>
                      </a:lnTo>
                      <a:lnTo>
                        <a:pt x="100" y="172"/>
                      </a:lnTo>
                      <a:lnTo>
                        <a:pt x="111" y="149"/>
                      </a:lnTo>
                      <a:lnTo>
                        <a:pt x="123" y="130"/>
                      </a:lnTo>
                      <a:lnTo>
                        <a:pt x="135" y="113"/>
                      </a:lnTo>
                      <a:lnTo>
                        <a:pt x="147" y="100"/>
                      </a:lnTo>
                      <a:lnTo>
                        <a:pt x="160" y="91"/>
                      </a:lnTo>
                      <a:lnTo>
                        <a:pt x="172" y="87"/>
                      </a:lnTo>
                      <a:lnTo>
                        <a:pt x="182" y="87"/>
                      </a:lnTo>
                      <a:lnTo>
                        <a:pt x="192" y="98"/>
                      </a:lnTo>
                      <a:lnTo>
                        <a:pt x="199" y="121"/>
                      </a:lnTo>
                      <a:lnTo>
                        <a:pt x="202" y="154"/>
                      </a:lnTo>
                      <a:lnTo>
                        <a:pt x="198" y="189"/>
                      </a:lnTo>
                      <a:lnTo>
                        <a:pt x="188" y="224"/>
                      </a:lnTo>
                      <a:lnTo>
                        <a:pt x="169" y="256"/>
                      </a:lnTo>
                      <a:lnTo>
                        <a:pt x="140" y="277"/>
                      </a:lnTo>
                      <a:lnTo>
                        <a:pt x="101" y="286"/>
                      </a:lnTo>
                      <a:lnTo>
                        <a:pt x="95" y="311"/>
                      </a:lnTo>
                      <a:lnTo>
                        <a:pt x="96" y="331"/>
                      </a:lnTo>
                      <a:lnTo>
                        <a:pt x="100" y="349"/>
                      </a:lnTo>
                      <a:lnTo>
                        <a:pt x="108" y="361"/>
                      </a:lnTo>
                      <a:lnTo>
                        <a:pt x="118" y="371"/>
                      </a:lnTo>
                      <a:lnTo>
                        <a:pt x="128" y="377"/>
                      </a:lnTo>
                      <a:lnTo>
                        <a:pt x="138" y="381"/>
                      </a:lnTo>
                      <a:lnTo>
                        <a:pt x="146" y="382"/>
                      </a:lnTo>
                      <a:lnTo>
                        <a:pt x="171" y="379"/>
                      </a:lnTo>
                      <a:lnTo>
                        <a:pt x="193" y="369"/>
                      </a:lnTo>
                      <a:lnTo>
                        <a:pt x="214" y="355"/>
                      </a:lnTo>
                      <a:lnTo>
                        <a:pt x="235" y="336"/>
                      </a:lnTo>
                      <a:lnTo>
                        <a:pt x="252" y="312"/>
                      </a:lnTo>
                      <a:lnTo>
                        <a:pt x="268" y="285"/>
                      </a:lnTo>
                      <a:lnTo>
                        <a:pt x="282" y="257"/>
                      </a:lnTo>
                      <a:lnTo>
                        <a:pt x="293" y="225"/>
                      </a:lnTo>
                      <a:lnTo>
                        <a:pt x="302" y="194"/>
                      </a:lnTo>
                      <a:lnTo>
                        <a:pt x="309" y="162"/>
                      </a:lnTo>
                      <a:lnTo>
                        <a:pt x="313" y="129"/>
                      </a:lnTo>
                      <a:lnTo>
                        <a:pt x="314" y="98"/>
                      </a:lnTo>
                      <a:lnTo>
                        <a:pt x="312" y="70"/>
                      </a:lnTo>
                      <a:lnTo>
                        <a:pt x="306" y="42"/>
                      </a:lnTo>
                      <a:lnTo>
                        <a:pt x="298" y="19"/>
                      </a:lnTo>
                      <a:lnTo>
                        <a:pt x="286" y="0"/>
                      </a:lnTo>
                      <a:lnTo>
                        <a:pt x="203" y="7"/>
                      </a:lnTo>
                      <a:lnTo>
                        <a:pt x="205" y="27"/>
                      </a:lnTo>
                      <a:lnTo>
                        <a:pt x="276" y="27"/>
                      </a:lnTo>
                      <a:lnTo>
                        <a:pt x="280" y="37"/>
                      </a:lnTo>
                      <a:lnTo>
                        <a:pt x="284" y="47"/>
                      </a:lnTo>
                      <a:lnTo>
                        <a:pt x="287" y="58"/>
                      </a:lnTo>
                      <a:lnTo>
                        <a:pt x="289" y="70"/>
                      </a:lnTo>
                      <a:lnTo>
                        <a:pt x="205" y="71"/>
                      </a:lnTo>
                      <a:lnTo>
                        <a:pt x="215" y="94"/>
                      </a:lnTo>
                      <a:lnTo>
                        <a:pt x="289" y="94"/>
                      </a:lnTo>
                      <a:lnTo>
                        <a:pt x="289" y="105"/>
                      </a:lnTo>
                      <a:lnTo>
                        <a:pt x="289" y="116"/>
                      </a:lnTo>
                      <a:lnTo>
                        <a:pt x="289" y="127"/>
                      </a:lnTo>
                      <a:lnTo>
                        <a:pt x="288" y="138"/>
                      </a:lnTo>
                      <a:lnTo>
                        <a:pt x="223" y="140"/>
                      </a:lnTo>
                      <a:lnTo>
                        <a:pt x="223" y="163"/>
                      </a:lnTo>
                      <a:lnTo>
                        <a:pt x="285" y="160"/>
                      </a:lnTo>
                      <a:lnTo>
                        <a:pt x="283" y="168"/>
                      </a:lnTo>
                      <a:lnTo>
                        <a:pt x="281" y="176"/>
                      </a:lnTo>
                      <a:lnTo>
                        <a:pt x="279" y="185"/>
                      </a:lnTo>
                      <a:lnTo>
                        <a:pt x="277" y="193"/>
                      </a:lnTo>
                      <a:lnTo>
                        <a:pt x="219" y="193"/>
                      </a:lnTo>
                      <a:lnTo>
                        <a:pt x="214" y="215"/>
                      </a:lnTo>
                      <a:lnTo>
                        <a:pt x="269" y="215"/>
                      </a:lnTo>
                      <a:lnTo>
                        <a:pt x="264" y="228"/>
                      </a:lnTo>
                      <a:lnTo>
                        <a:pt x="258" y="241"/>
                      </a:lnTo>
                      <a:lnTo>
                        <a:pt x="252" y="254"/>
                      </a:lnTo>
                      <a:lnTo>
                        <a:pt x="245" y="265"/>
                      </a:lnTo>
                      <a:lnTo>
                        <a:pt x="193" y="263"/>
                      </a:lnTo>
                      <a:lnTo>
                        <a:pt x="178" y="282"/>
                      </a:lnTo>
                      <a:lnTo>
                        <a:pt x="231" y="282"/>
                      </a:lnTo>
                      <a:lnTo>
                        <a:pt x="226" y="286"/>
                      </a:lnTo>
                      <a:lnTo>
                        <a:pt x="222" y="291"/>
                      </a:lnTo>
                      <a:lnTo>
                        <a:pt x="217" y="295"/>
                      </a:lnTo>
                      <a:lnTo>
                        <a:pt x="212" y="299"/>
                      </a:lnTo>
                      <a:lnTo>
                        <a:pt x="156" y="299"/>
                      </a:lnTo>
                      <a:lnTo>
                        <a:pt x="161" y="295"/>
                      </a:lnTo>
                      <a:lnTo>
                        <a:pt x="167" y="291"/>
                      </a:lnTo>
                      <a:lnTo>
                        <a:pt x="173" y="287"/>
                      </a:lnTo>
                      <a:lnTo>
                        <a:pt x="178" y="282"/>
                      </a:lnTo>
                      <a:lnTo>
                        <a:pt x="193" y="263"/>
                      </a:lnTo>
                      <a:lnTo>
                        <a:pt x="200" y="253"/>
                      </a:lnTo>
                      <a:lnTo>
                        <a:pt x="205" y="240"/>
                      </a:lnTo>
                      <a:lnTo>
                        <a:pt x="210" y="227"/>
                      </a:lnTo>
                      <a:lnTo>
                        <a:pt x="214" y="215"/>
                      </a:lnTo>
                      <a:lnTo>
                        <a:pt x="219" y="193"/>
                      </a:lnTo>
                      <a:lnTo>
                        <a:pt x="220" y="186"/>
                      </a:lnTo>
                      <a:lnTo>
                        <a:pt x="221" y="178"/>
                      </a:lnTo>
                      <a:lnTo>
                        <a:pt x="222" y="171"/>
                      </a:lnTo>
                      <a:lnTo>
                        <a:pt x="223" y="163"/>
                      </a:lnTo>
                      <a:lnTo>
                        <a:pt x="223" y="140"/>
                      </a:lnTo>
                      <a:lnTo>
                        <a:pt x="222" y="128"/>
                      </a:lnTo>
                      <a:lnTo>
                        <a:pt x="221" y="116"/>
                      </a:lnTo>
                      <a:lnTo>
                        <a:pt x="219" y="104"/>
                      </a:lnTo>
                      <a:lnTo>
                        <a:pt x="215" y="94"/>
                      </a:lnTo>
                      <a:lnTo>
                        <a:pt x="205" y="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1" name="Text Box 21"/>
              <p:cNvSpPr txBox="1">
                <a:spLocks noChangeArrowheads="1"/>
              </p:cNvSpPr>
              <p:nvPr/>
            </p:nvSpPr>
            <p:spPr bwMode="auto">
              <a:xfrm flipH="1">
                <a:off x="4480" y="1205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800" dirty="0">
                    <a:solidFill>
                      <a:schemeClr val="bg2"/>
                    </a:solidFill>
                    <a:latin typeface="Comic Sans MS" charset="0"/>
                  </a:rPr>
                  <a:t>A</a:t>
                </a:r>
                <a:endParaRPr lang="en-US" sz="1600" dirty="0">
                  <a:latin typeface="Comic Sans M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Comparing Two Alternatives</a:t>
            </a:r>
            <a:endParaRPr lang="en-US"/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Between groups requires many more participants than within groups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See if differences are statistically significant</a:t>
            </a:r>
          </a:p>
          <a:p>
            <a:pPr lvl="1"/>
            <a:r>
              <a:rPr lang="en-US" sz="2400" dirty="0" smtClean="0"/>
              <a:t>assumes normal distribution &amp; same std. dev.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Online companies can do large AB tests</a:t>
            </a:r>
          </a:p>
          <a:p>
            <a:pPr lvl="1"/>
            <a:r>
              <a:rPr lang="en-US" sz="2400" dirty="0" smtClean="0"/>
              <a:t>look at resulting behavior (e.g., buy?)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Experimental Details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255586"/>
            <a:ext cx="8284156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Order of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choose one simple order (simple </a:t>
            </a:r>
            <a:r>
              <a:rPr lang="en-US" sz="2200" dirty="0">
                <a:latin typeface="Arial" charset="0"/>
                <a:sym typeface="Symbol" charset="0"/>
              </a:rPr>
              <a:t></a:t>
            </a:r>
            <a:r>
              <a:rPr lang="en-US" sz="2200" dirty="0">
                <a:latin typeface="Arial" charset="0"/>
              </a:rPr>
              <a:t> complex)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unless doing within groups </a:t>
            </a:r>
            <a:r>
              <a:rPr lang="en-US" sz="2200" dirty="0" smtClean="0">
                <a:latin typeface="Arial" charset="0"/>
              </a:rPr>
              <a:t>experiment</a:t>
            </a:r>
            <a:br>
              <a:rPr lang="en-US" sz="2200" dirty="0" smtClean="0">
                <a:latin typeface="Arial" charset="0"/>
              </a:rPr>
            </a:br>
            <a:endParaRPr lang="en-US" sz="2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Training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depends on how real system will be </a:t>
            </a:r>
            <a:r>
              <a:rPr lang="en-US" sz="2200" dirty="0" smtClean="0">
                <a:latin typeface="Arial" charset="0"/>
              </a:rPr>
              <a:t>used</a:t>
            </a:r>
            <a:br>
              <a:rPr lang="en-US" sz="2200" dirty="0" smtClean="0">
                <a:latin typeface="Arial" charset="0"/>
              </a:rPr>
            </a:br>
            <a:endParaRPr lang="en-US" sz="2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What if someone </a:t>
            </a:r>
            <a:r>
              <a:rPr lang="en-US" sz="2200" dirty="0" smtClean="0">
                <a:latin typeface="Arial" charset="0"/>
              </a:rPr>
              <a:t>doesn’t </a:t>
            </a:r>
            <a:r>
              <a:rPr lang="en-US" sz="2200" dirty="0">
                <a:latin typeface="Arial" charset="0"/>
              </a:rPr>
              <a:t>finish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assign very large time &amp; large # of errors or remove &amp; </a:t>
            </a:r>
            <a:r>
              <a:rPr lang="en-US" sz="2200" dirty="0" smtClean="0">
                <a:latin typeface="Arial" charset="0"/>
              </a:rPr>
              <a:t>note</a:t>
            </a:r>
            <a:br>
              <a:rPr lang="en-US" sz="2200" dirty="0" smtClean="0">
                <a:latin typeface="Arial" charset="0"/>
              </a:rPr>
            </a:br>
            <a:endParaRPr lang="en-US" sz="2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Pilot study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helps you fix problems with the study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do two, first with colleagues, then with real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Instructions to Participants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077786"/>
            <a:ext cx="7772400" cy="47244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Describe the purpose of the evaluation</a:t>
            </a:r>
          </a:p>
          <a:p>
            <a:pPr lvl="1" eaLnBrk="1" hangingPunct="1">
              <a:lnSpc>
                <a:spcPct val="130000"/>
              </a:lnSpc>
            </a:pPr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 smtClean="0">
                <a:latin typeface="Arial" charset="0"/>
              </a:rPr>
              <a:t>I’m </a:t>
            </a:r>
            <a:r>
              <a:rPr lang="en-US" sz="2400" dirty="0">
                <a:latin typeface="Arial" charset="0"/>
              </a:rPr>
              <a:t>testing the product; </a:t>
            </a:r>
            <a:r>
              <a:rPr lang="en-US" sz="2400" dirty="0" smtClean="0">
                <a:latin typeface="Arial" charset="0"/>
              </a:rPr>
              <a:t>I’m </a:t>
            </a:r>
            <a:r>
              <a:rPr lang="en-US" sz="2400" dirty="0">
                <a:latin typeface="Arial" charset="0"/>
              </a:rPr>
              <a:t>not testing you</a:t>
            </a:r>
            <a:r>
              <a:rPr lang="ja-JP" altLang="en-US" sz="2400" dirty="0" smtClean="0">
                <a:latin typeface="Arial" charset="0"/>
              </a:rPr>
              <a:t>”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Tell them they can quit at any </a:t>
            </a:r>
            <a:r>
              <a:rPr lang="en-US" sz="2800" dirty="0" smtClean="0">
                <a:latin typeface="Arial" charset="0"/>
              </a:rPr>
              <a:t>time</a:t>
            </a: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Demonstrate the equipment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Explain how to think aloud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Explain that you will not provide help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 charset="0"/>
              </a:rPr>
              <a:t>Describe the task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</a:rPr>
              <a:t>give written instructions, one task at a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victor_hockeypuckblueberry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b="154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1_f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571"/>
            <a:ext cx="10058400" cy="6858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Hall </a:t>
            </a:r>
            <a:r>
              <a:rPr lang="en-US" dirty="0"/>
              <a:t>of Shame!</a:t>
            </a:r>
          </a:p>
        </p:txBody>
      </p:sp>
      <p:pic>
        <p:nvPicPr>
          <p:cNvPr id="12" name="Picture 11" descr="sham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508500" y="3953438"/>
            <a:ext cx="4635500" cy="29045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84700" y="3987800"/>
            <a:ext cx="44069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dirty="0">
                <a:latin typeface="Arial" charset="0"/>
              </a:rPr>
              <a:t>How to hold this?</a:t>
            </a:r>
          </a:p>
          <a:p>
            <a:pPr>
              <a:buFontTx/>
              <a:buChar char="-"/>
            </a:pPr>
            <a:r>
              <a:rPr lang="en-US" sz="2200" dirty="0">
                <a:latin typeface="Arial" charset="0"/>
              </a:rPr>
              <a:t>No tactile clue that you were holding the mouse in the correct </a:t>
            </a:r>
            <a:r>
              <a:rPr lang="en-US" sz="2200" dirty="0" smtClean="0">
                <a:latin typeface="Arial" charset="0"/>
              </a:rPr>
              <a:t>orientation</a:t>
            </a:r>
            <a:endParaRPr lang="en-US" sz="2200" dirty="0">
              <a:latin typeface="Arial" charset="0"/>
            </a:endParaRPr>
          </a:p>
          <a:p>
            <a:pPr>
              <a:buFontTx/>
              <a:buChar char="-"/>
            </a:pPr>
            <a:r>
              <a:rPr lang="en-US" sz="2200" dirty="0">
                <a:latin typeface="Arial" charset="0"/>
              </a:rPr>
              <a:t>Later designs added a dimple in the button yet remained </a:t>
            </a:r>
            <a:r>
              <a:rPr lang="en-US" sz="2200" dirty="0" smtClean="0">
                <a:latin typeface="Arial" charset="0"/>
              </a:rPr>
              <a:t>ergonomically difficult to use</a:t>
            </a:r>
            <a:endParaRPr lang="en-US" sz="2200" dirty="0">
              <a:latin typeface="Arial" charset="0"/>
            </a:endParaRPr>
          </a:p>
          <a:p>
            <a:pPr marL="0" indent="0">
              <a:buFontTx/>
              <a:buNone/>
            </a:pPr>
            <a:endParaRPr lang="en-US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Details (cont.)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idx="1"/>
          </p:nvPr>
        </p:nvSpPr>
        <p:spPr>
          <a:xfrm>
            <a:off x="360310" y="1255586"/>
            <a:ext cx="85550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Keeping variability </a:t>
            </a:r>
            <a:r>
              <a:rPr lang="en-US" sz="2800" dirty="0" smtClean="0">
                <a:latin typeface="Arial" charset="0"/>
              </a:rPr>
              <a:t>down</a:t>
            </a:r>
            <a:endParaRPr lang="en-US" sz="2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recruit test users with similar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brief users to bring them to common level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perform the test the same way every time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don’t </a:t>
            </a:r>
            <a:r>
              <a:rPr lang="en-US" dirty="0">
                <a:latin typeface="Arial" charset="0"/>
              </a:rPr>
              <a:t>help some more than others (plan in advance)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make instructions </a:t>
            </a:r>
            <a:r>
              <a:rPr lang="en-US" sz="2400" dirty="0" smtClean="0">
                <a:latin typeface="Arial" charset="0"/>
              </a:rPr>
              <a:t>clear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Debriefing test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often </a:t>
            </a:r>
            <a:r>
              <a:rPr lang="en-US" sz="2400" dirty="0" smtClean="0">
                <a:latin typeface="Arial" charset="0"/>
              </a:rPr>
              <a:t>don’t </a:t>
            </a:r>
            <a:r>
              <a:rPr lang="en-US" sz="2400" dirty="0">
                <a:latin typeface="Arial" charset="0"/>
              </a:rPr>
              <a:t>remember, so demonstrate or show video segments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ask for comments on specific features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show them screen (online or on paper)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+mn-lt"/>
              </a:rPr>
              <a:t>CSE 440: User Interface Design, Prototyping, &amp; Evaluation</a:t>
            </a:r>
            <a:endParaRPr lang="en-US" sz="1100">
              <a:solidFill>
                <a:srgbClr val="D4E8F4"/>
              </a:solidFill>
              <a:latin typeface="+mn-lt"/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9BDC595-1FF7-2B4E-8505-F89830F45CDC}" type="slidenum">
              <a:rPr lang="en-US" sz="1100">
                <a:solidFill>
                  <a:srgbClr val="D4E8F4"/>
                </a:solidFill>
                <a:latin typeface="+mn-lt"/>
              </a:rPr>
              <a:pPr eaLnBrk="1" hangingPunct="1"/>
              <a:t>30</a:t>
            </a:fld>
            <a:endParaRPr lang="en-US" sz="1100">
              <a:solidFill>
                <a:srgbClr val="D4E8F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er_tes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3430266"/>
            <a:ext cx="5181599" cy="3444668"/>
          </a:xfrm>
          <a:prstGeom prst="rect">
            <a:avLst/>
          </a:prstGeom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Reporting the Results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Report what you did &amp; what happened</a:t>
            </a:r>
          </a:p>
          <a:p>
            <a:pPr eaLnBrk="1" hangingPunct="1"/>
            <a:r>
              <a:rPr lang="en-US">
                <a:latin typeface="Arial" charset="0"/>
              </a:rPr>
              <a:t>Images &amp; graphs help people get it!</a:t>
            </a:r>
          </a:p>
          <a:p>
            <a:pPr eaLnBrk="1" hangingPunct="1"/>
            <a:r>
              <a:rPr lang="en-US">
                <a:latin typeface="Arial" charset="0"/>
              </a:rPr>
              <a:t>Video clips can be quite convincing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pic>
        <p:nvPicPr>
          <p:cNvPr id="36871" name="Picture 4" descr="img0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58" y="3422120"/>
            <a:ext cx="2348442" cy="344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MODEMM~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9474"/>
            <a:ext cx="414564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2832037"/>
            <a:ext cx="7772400" cy="1362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b="1" dirty="0" smtClean="0"/>
              <a:t>AUTOMATED &amp; REMOTE USABILITY 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5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Automated Analysis &amp; Remote Testing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219200"/>
            <a:ext cx="9024909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Log analysis</a:t>
            </a:r>
          </a:p>
          <a:p>
            <a:pPr lvl="1"/>
            <a:r>
              <a:rPr lang="en-US" dirty="0" smtClean="0"/>
              <a:t>infer user behavior by looking at web server logs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A-B Testing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how different user segments different designs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equires live site (built) &amp; customer base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easure outcomes (profit), but not why?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Remote user testing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imilar to in lab, but online (e.g., over Skype)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Logs Analysis Difficult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" y="1055488"/>
            <a:ext cx="6957866" cy="52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0" y="1065463"/>
            <a:ext cx="7062568" cy="530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1392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5" t="19522" r="14118" b="24617"/>
          <a:stretch/>
        </p:blipFill>
        <p:spPr>
          <a:xfrm>
            <a:off x="216384" y="1444892"/>
            <a:ext cx="8746131" cy="4416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Analytics – Server Logs++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6666046" y="1779939"/>
            <a:ext cx="746876" cy="5252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34" y="5867725"/>
            <a:ext cx="685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+mn-lt"/>
              </a:rPr>
              <a:t>http://www.redflymarketing.com/blog/using-google-analytics-to-improve-conversions/</a:t>
            </a:r>
          </a:p>
        </p:txBody>
      </p:sp>
    </p:spTree>
    <p:extLst>
      <p:ext uri="{BB962C8B-B14F-4D97-AF65-F5344CB8AC3E}">
        <p14:creationId xmlns:p14="http://schemas.microsoft.com/office/powerpoint/2010/main" val="24082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1574" r="9418" b="13255"/>
          <a:stretch/>
        </p:blipFill>
        <p:spPr>
          <a:xfrm>
            <a:off x="216384" y="1444892"/>
            <a:ext cx="8801380" cy="4416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Analytics – Server Logs++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6734" y="5867725"/>
            <a:ext cx="685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+mn-lt"/>
              </a:rPr>
              <a:t>http://www.redflymarketing.com/blog/using-google-analytics-to-improve-conversions/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491542" y="2121968"/>
            <a:ext cx="921380" cy="5252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">
            <a:off x="909699" y="395992"/>
            <a:ext cx="7192422" cy="6063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24088" y="6227763"/>
            <a:ext cx="11112" cy="33337"/>
          </a:xfrm>
          <a:custGeom>
            <a:avLst/>
            <a:gdLst>
              <a:gd name="T0" fmla="+- 0 6209 6180"/>
              <a:gd name="T1" fmla="*/ T0 w 30"/>
              <a:gd name="T2" fmla="+- 0 17392 17300"/>
              <a:gd name="T3" fmla="*/ 17392 h 93"/>
              <a:gd name="T4" fmla="+- 0 6198 6180"/>
              <a:gd name="T5" fmla="*/ T4 w 30"/>
              <a:gd name="T6" fmla="+- 0 17366 17300"/>
              <a:gd name="T7" fmla="*/ 17366 h 93"/>
              <a:gd name="T8" fmla="+- 0 6194 6180"/>
              <a:gd name="T9" fmla="*/ T8 w 30"/>
              <a:gd name="T10" fmla="+- 0 17342 17300"/>
              <a:gd name="T11" fmla="*/ 17342 h 93"/>
              <a:gd name="T12" fmla="+- 0 6185 6180"/>
              <a:gd name="T13" fmla="*/ T12 w 30"/>
              <a:gd name="T14" fmla="+- 0 17317 17300"/>
              <a:gd name="T15" fmla="*/ 17317 h 93"/>
              <a:gd name="T16" fmla="+- 0 6181 6180"/>
              <a:gd name="T17" fmla="*/ T16 w 30"/>
              <a:gd name="T18" fmla="+- 0 17308 17300"/>
              <a:gd name="T19" fmla="*/ 17308 h 93"/>
              <a:gd name="T20" fmla="+- 0 6179 6180"/>
              <a:gd name="T21" fmla="*/ T20 w 30"/>
              <a:gd name="T22" fmla="+- 0 17306 17300"/>
              <a:gd name="T23" fmla="*/ 17306 h 93"/>
              <a:gd name="T24" fmla="+- 0 6180 6180"/>
              <a:gd name="T25" fmla="*/ T24 w 30"/>
              <a:gd name="T26" fmla="+- 0 17300 17300"/>
              <a:gd name="T27" fmla="*/ 17300 h 9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30" h="93" extrusionOk="0">
                <a:moveTo>
                  <a:pt x="29" y="92"/>
                </a:moveTo>
                <a:cubicBezTo>
                  <a:pt x="18" y="66"/>
                  <a:pt x="14" y="42"/>
                  <a:pt x="5" y="17"/>
                </a:cubicBezTo>
                <a:cubicBezTo>
                  <a:pt x="1" y="8"/>
                  <a:pt x="-1" y="6"/>
                  <a:pt x="0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70100" y="5907088"/>
            <a:ext cx="1973263" cy="458787"/>
          </a:xfrm>
          <a:custGeom>
            <a:avLst/>
            <a:gdLst>
              <a:gd name="T0" fmla="+- 0 6223 5750"/>
              <a:gd name="T1" fmla="*/ T0 w 5482"/>
              <a:gd name="T2" fmla="+- 0 17340 16410"/>
              <a:gd name="T3" fmla="*/ 17340 h 1275"/>
              <a:gd name="T4" fmla="+- 0 6090 5750"/>
              <a:gd name="T5" fmla="*/ T4 w 5482"/>
              <a:gd name="T6" fmla="+- 0 17341 16410"/>
              <a:gd name="T7" fmla="*/ 17341 h 1275"/>
              <a:gd name="T8" fmla="+- 0 5965 5750"/>
              <a:gd name="T9" fmla="*/ T8 w 5482"/>
              <a:gd name="T10" fmla="+- 0 17353 16410"/>
              <a:gd name="T11" fmla="*/ 17353 h 1275"/>
              <a:gd name="T12" fmla="+- 0 5836 5750"/>
              <a:gd name="T13" fmla="*/ T12 w 5482"/>
              <a:gd name="T14" fmla="+- 0 17369 16410"/>
              <a:gd name="T15" fmla="*/ 17369 h 1275"/>
              <a:gd name="T16" fmla="+- 0 5818 5750"/>
              <a:gd name="T17" fmla="*/ T16 w 5482"/>
              <a:gd name="T18" fmla="+- 0 17371 16410"/>
              <a:gd name="T19" fmla="*/ 17371 h 1275"/>
              <a:gd name="T20" fmla="+- 0 5758 5750"/>
              <a:gd name="T21" fmla="*/ T20 w 5482"/>
              <a:gd name="T22" fmla="+- 0 17379 16410"/>
              <a:gd name="T23" fmla="*/ 17379 h 1275"/>
              <a:gd name="T24" fmla="+- 0 5750 5750"/>
              <a:gd name="T25" fmla="*/ T24 w 5482"/>
              <a:gd name="T26" fmla="+- 0 17380 16410"/>
              <a:gd name="T27" fmla="*/ 17380 h 1275"/>
              <a:gd name="T28" fmla="+- 0 5756 5750"/>
              <a:gd name="T29" fmla="*/ T28 w 5482"/>
              <a:gd name="T30" fmla="+- 0 17378 16410"/>
              <a:gd name="T31" fmla="*/ 17378 h 1275"/>
              <a:gd name="T32" fmla="+- 0 5763 5750"/>
              <a:gd name="T33" fmla="*/ T32 w 5482"/>
              <a:gd name="T34" fmla="+- 0 17376 16410"/>
              <a:gd name="T35" fmla="*/ 17376 h 1275"/>
              <a:gd name="T36" fmla="+- 0 5769 5750"/>
              <a:gd name="T37" fmla="*/ T36 w 5482"/>
              <a:gd name="T38" fmla="+- 0 17374 16410"/>
              <a:gd name="T39" fmla="*/ 17374 h 1275"/>
              <a:gd name="T40" fmla="+- 0 5883 5750"/>
              <a:gd name="T41" fmla="*/ T40 w 5482"/>
              <a:gd name="T42" fmla="+- 0 17325 16410"/>
              <a:gd name="T43" fmla="*/ 17325 h 1275"/>
              <a:gd name="T44" fmla="+- 0 6014 5750"/>
              <a:gd name="T45" fmla="*/ T44 w 5482"/>
              <a:gd name="T46" fmla="+- 0 17252 16410"/>
              <a:gd name="T47" fmla="*/ 17252 h 1275"/>
              <a:gd name="T48" fmla="+- 0 6137 5750"/>
              <a:gd name="T49" fmla="*/ T48 w 5482"/>
              <a:gd name="T50" fmla="+- 0 17231 16410"/>
              <a:gd name="T51" fmla="*/ 17231 h 1275"/>
              <a:gd name="T52" fmla="+- 0 6324 5750"/>
              <a:gd name="T53" fmla="*/ T52 w 5482"/>
              <a:gd name="T54" fmla="+- 0 17199 16410"/>
              <a:gd name="T55" fmla="*/ 17199 h 1275"/>
              <a:gd name="T56" fmla="+- 0 6503 5750"/>
              <a:gd name="T57" fmla="*/ T56 w 5482"/>
              <a:gd name="T58" fmla="+- 0 17272 16410"/>
              <a:gd name="T59" fmla="*/ 17272 h 1275"/>
              <a:gd name="T60" fmla="+- 0 6692 5750"/>
              <a:gd name="T61" fmla="*/ T60 w 5482"/>
              <a:gd name="T62" fmla="+- 0 17260 16410"/>
              <a:gd name="T63" fmla="*/ 17260 h 1275"/>
              <a:gd name="T64" fmla="+- 0 6895 5750"/>
              <a:gd name="T65" fmla="*/ T64 w 5482"/>
              <a:gd name="T66" fmla="+- 0 17247 16410"/>
              <a:gd name="T67" fmla="*/ 17247 h 1275"/>
              <a:gd name="T68" fmla="+- 0 7103 5750"/>
              <a:gd name="T69" fmla="*/ T68 w 5482"/>
              <a:gd name="T70" fmla="+- 0 17217 16410"/>
              <a:gd name="T71" fmla="*/ 17217 h 1275"/>
              <a:gd name="T72" fmla="+- 0 7304 5750"/>
              <a:gd name="T73" fmla="*/ T72 w 5482"/>
              <a:gd name="T74" fmla="+- 0 17185 16410"/>
              <a:gd name="T75" fmla="*/ 17185 h 1275"/>
              <a:gd name="T76" fmla="+- 0 7639 5750"/>
              <a:gd name="T77" fmla="*/ T76 w 5482"/>
              <a:gd name="T78" fmla="+- 0 17131 16410"/>
              <a:gd name="T79" fmla="*/ 17131 h 1275"/>
              <a:gd name="T80" fmla="+- 0 8001 5750"/>
              <a:gd name="T81" fmla="*/ T80 w 5482"/>
              <a:gd name="T82" fmla="+- 0 16997 16410"/>
              <a:gd name="T83" fmla="*/ 16997 h 1275"/>
              <a:gd name="T84" fmla="+- 0 8338 5750"/>
              <a:gd name="T85" fmla="*/ T84 w 5482"/>
              <a:gd name="T86" fmla="+- 0 17110 16410"/>
              <a:gd name="T87" fmla="*/ 17110 h 1275"/>
              <a:gd name="T88" fmla="+- 0 8371 5750"/>
              <a:gd name="T89" fmla="*/ T88 w 5482"/>
              <a:gd name="T90" fmla="+- 0 17126 16410"/>
              <a:gd name="T91" fmla="*/ 17126 h 1275"/>
              <a:gd name="T92" fmla="+- 0 8380 5750"/>
              <a:gd name="T93" fmla="*/ T92 w 5482"/>
              <a:gd name="T94" fmla="+- 0 17128 16410"/>
              <a:gd name="T95" fmla="*/ 17128 h 1275"/>
              <a:gd name="T96" fmla="+- 0 8395 5750"/>
              <a:gd name="T97" fmla="*/ T96 w 5482"/>
              <a:gd name="T98" fmla="+- 0 17145 16410"/>
              <a:gd name="T99" fmla="*/ 17145 h 1275"/>
              <a:gd name="T100" fmla="+- 0 8317 5750"/>
              <a:gd name="T101" fmla="*/ T100 w 5482"/>
              <a:gd name="T102" fmla="+- 0 17191 16410"/>
              <a:gd name="T103" fmla="*/ 17191 h 1275"/>
              <a:gd name="T104" fmla="+- 0 8251 5750"/>
              <a:gd name="T105" fmla="*/ T104 w 5482"/>
              <a:gd name="T106" fmla="+- 0 17242 16410"/>
              <a:gd name="T107" fmla="*/ 17242 h 1275"/>
              <a:gd name="T108" fmla="+- 0 8161 5750"/>
              <a:gd name="T109" fmla="*/ T108 w 5482"/>
              <a:gd name="T110" fmla="+- 0 17277 16410"/>
              <a:gd name="T111" fmla="*/ 17277 h 1275"/>
              <a:gd name="T112" fmla="+- 0 7926 5750"/>
              <a:gd name="T113" fmla="*/ T112 w 5482"/>
              <a:gd name="T114" fmla="+- 0 17369 16410"/>
              <a:gd name="T115" fmla="*/ 17369 h 1275"/>
              <a:gd name="T116" fmla="+- 0 7674 5750"/>
              <a:gd name="T117" fmla="*/ T116 w 5482"/>
              <a:gd name="T118" fmla="+- 0 17422 16410"/>
              <a:gd name="T119" fmla="*/ 17422 h 1275"/>
              <a:gd name="T120" fmla="+- 0 7429 5750"/>
              <a:gd name="T121" fmla="*/ T120 w 5482"/>
              <a:gd name="T122" fmla="+- 0 17478 16410"/>
              <a:gd name="T123" fmla="*/ 17478 h 1275"/>
              <a:gd name="T124" fmla="+- 0 7113 5750"/>
              <a:gd name="T125" fmla="*/ T124 w 5482"/>
              <a:gd name="T126" fmla="+- 0 17550 16410"/>
              <a:gd name="T127" fmla="*/ 17550 h 1275"/>
              <a:gd name="T128" fmla="+- 0 6792 5750"/>
              <a:gd name="T129" fmla="*/ T128 w 5482"/>
              <a:gd name="T130" fmla="+- 0 17583 16410"/>
              <a:gd name="T131" fmla="*/ 17583 h 1275"/>
              <a:gd name="T132" fmla="+- 0 6472 5750"/>
              <a:gd name="T133" fmla="*/ T132 w 5482"/>
              <a:gd name="T134" fmla="+- 0 17627 16410"/>
              <a:gd name="T135" fmla="*/ 17627 h 1275"/>
              <a:gd name="T136" fmla="+- 0 6282 5750"/>
              <a:gd name="T137" fmla="*/ T136 w 5482"/>
              <a:gd name="T138" fmla="+- 0 17653 16410"/>
              <a:gd name="T139" fmla="*/ 17653 h 1275"/>
              <a:gd name="T140" fmla="+- 0 6094 5750"/>
              <a:gd name="T141" fmla="*/ T140 w 5482"/>
              <a:gd name="T142" fmla="+- 0 17671 16410"/>
              <a:gd name="T143" fmla="*/ 17671 h 1275"/>
              <a:gd name="T144" fmla="+- 0 5903 5750"/>
              <a:gd name="T145" fmla="*/ T144 w 5482"/>
              <a:gd name="T146" fmla="+- 0 17684 16410"/>
              <a:gd name="T147" fmla="*/ 17684 h 1275"/>
              <a:gd name="T148" fmla="+- 0 5895 5750"/>
              <a:gd name="T149" fmla="*/ T148 w 5482"/>
              <a:gd name="T150" fmla="+- 0 17684 16410"/>
              <a:gd name="T151" fmla="*/ 17684 h 1275"/>
              <a:gd name="T152" fmla="+- 0 5887 5750"/>
              <a:gd name="T153" fmla="*/ T152 w 5482"/>
              <a:gd name="T154" fmla="+- 0 17684 16410"/>
              <a:gd name="T155" fmla="*/ 17684 h 1275"/>
              <a:gd name="T156" fmla="+- 0 5879 5750"/>
              <a:gd name="T157" fmla="*/ T156 w 5482"/>
              <a:gd name="T158" fmla="+- 0 17684 16410"/>
              <a:gd name="T159" fmla="*/ 17684 h 1275"/>
              <a:gd name="T160" fmla="+- 0 6029 5750"/>
              <a:gd name="T161" fmla="*/ T160 w 5482"/>
              <a:gd name="T162" fmla="+- 0 17628 16410"/>
              <a:gd name="T163" fmla="*/ 17628 h 1275"/>
              <a:gd name="T164" fmla="+- 0 6178 5750"/>
              <a:gd name="T165" fmla="*/ T164 w 5482"/>
              <a:gd name="T166" fmla="+- 0 17583 16410"/>
              <a:gd name="T167" fmla="*/ 17583 h 1275"/>
              <a:gd name="T168" fmla="+- 0 6333 5750"/>
              <a:gd name="T169" fmla="*/ T168 w 5482"/>
              <a:gd name="T170" fmla="+- 0 17541 16410"/>
              <a:gd name="T171" fmla="*/ 17541 h 1275"/>
              <a:gd name="T172" fmla="+- 0 6685 5750"/>
              <a:gd name="T173" fmla="*/ T172 w 5482"/>
              <a:gd name="T174" fmla="+- 0 17445 16410"/>
              <a:gd name="T175" fmla="*/ 17445 h 1275"/>
              <a:gd name="T176" fmla="+- 0 7018 5750"/>
              <a:gd name="T177" fmla="*/ T176 w 5482"/>
              <a:gd name="T178" fmla="+- 0 17316 16410"/>
              <a:gd name="T179" fmla="*/ 17316 h 1275"/>
              <a:gd name="T180" fmla="+- 0 7376 5750"/>
              <a:gd name="T181" fmla="*/ T180 w 5482"/>
              <a:gd name="T182" fmla="+- 0 17237 16410"/>
              <a:gd name="T183" fmla="*/ 17237 h 1275"/>
              <a:gd name="T184" fmla="+- 0 7797 5750"/>
              <a:gd name="T185" fmla="*/ T184 w 5482"/>
              <a:gd name="T186" fmla="+- 0 17144 16410"/>
              <a:gd name="T187" fmla="*/ 17144 h 1275"/>
              <a:gd name="T188" fmla="+- 0 8224 5750"/>
              <a:gd name="T189" fmla="*/ T188 w 5482"/>
              <a:gd name="T190" fmla="+- 0 17080 16410"/>
              <a:gd name="T191" fmla="*/ 17080 h 1275"/>
              <a:gd name="T192" fmla="+- 0 8648 5750"/>
              <a:gd name="T193" fmla="*/ T192 w 5482"/>
              <a:gd name="T194" fmla="+- 0 17001 16410"/>
              <a:gd name="T195" fmla="*/ 17001 h 1275"/>
              <a:gd name="T196" fmla="+- 0 8755 5750"/>
              <a:gd name="T197" fmla="*/ T196 w 5482"/>
              <a:gd name="T198" fmla="+- 0 16981 16410"/>
              <a:gd name="T199" fmla="*/ 16981 h 1275"/>
              <a:gd name="T200" fmla="+- 0 8857 5750"/>
              <a:gd name="T201" fmla="*/ T200 w 5482"/>
              <a:gd name="T202" fmla="+- 0 16950 16410"/>
              <a:gd name="T203" fmla="*/ 16950 h 1275"/>
              <a:gd name="T204" fmla="+- 0 8959 5750"/>
              <a:gd name="T205" fmla="*/ T204 w 5482"/>
              <a:gd name="T206" fmla="+- 0 16921 16410"/>
              <a:gd name="T207" fmla="*/ 16921 h 1275"/>
              <a:gd name="T208" fmla="+- 0 8839 5750"/>
              <a:gd name="T209" fmla="*/ T208 w 5482"/>
              <a:gd name="T210" fmla="+- 0 16924 16410"/>
              <a:gd name="T211" fmla="*/ 16924 h 1275"/>
              <a:gd name="T212" fmla="+- 0 8716 5750"/>
              <a:gd name="T213" fmla="*/ T212 w 5482"/>
              <a:gd name="T214" fmla="+- 0 16922 16410"/>
              <a:gd name="T215" fmla="*/ 16922 h 1275"/>
              <a:gd name="T216" fmla="+- 0 8591 5750"/>
              <a:gd name="T217" fmla="*/ T216 w 5482"/>
              <a:gd name="T218" fmla="+- 0 16938 16410"/>
              <a:gd name="T219" fmla="*/ 16938 h 1275"/>
              <a:gd name="T220" fmla="+- 0 8239 5750"/>
              <a:gd name="T221" fmla="*/ T220 w 5482"/>
              <a:gd name="T222" fmla="+- 0 16983 16410"/>
              <a:gd name="T223" fmla="*/ 16983 h 1275"/>
              <a:gd name="T224" fmla="+- 0 7887 5750"/>
              <a:gd name="T225" fmla="*/ T224 w 5482"/>
              <a:gd name="T226" fmla="+- 0 17030 16410"/>
              <a:gd name="T227" fmla="*/ 17030 h 1275"/>
              <a:gd name="T228" fmla="+- 0 7534 5750"/>
              <a:gd name="T229" fmla="*/ T228 w 5482"/>
              <a:gd name="T230" fmla="+- 0 17070 16410"/>
              <a:gd name="T231" fmla="*/ 17070 h 1275"/>
              <a:gd name="T232" fmla="+- 0 7137 5750"/>
              <a:gd name="T233" fmla="*/ T232 w 5482"/>
              <a:gd name="T234" fmla="+- 0 17115 16410"/>
              <a:gd name="T235" fmla="*/ 17115 h 1275"/>
              <a:gd name="T236" fmla="+- 0 6745 5750"/>
              <a:gd name="T237" fmla="*/ T236 w 5482"/>
              <a:gd name="T238" fmla="+- 0 17144 16410"/>
              <a:gd name="T239" fmla="*/ 17144 h 1275"/>
              <a:gd name="T240" fmla="+- 0 6352 5750"/>
              <a:gd name="T241" fmla="*/ T240 w 5482"/>
              <a:gd name="T242" fmla="+- 0 17219 16410"/>
              <a:gd name="T243" fmla="*/ 17219 h 1275"/>
              <a:gd name="T244" fmla="+- 0 6189 5750"/>
              <a:gd name="T245" fmla="*/ T244 w 5482"/>
              <a:gd name="T246" fmla="+- 0 17250 16410"/>
              <a:gd name="T247" fmla="*/ 17250 h 1275"/>
              <a:gd name="T248" fmla="+- 0 6019 5750"/>
              <a:gd name="T249" fmla="*/ T248 w 5482"/>
              <a:gd name="T250" fmla="+- 0 17276 16410"/>
              <a:gd name="T251" fmla="*/ 17276 h 1275"/>
              <a:gd name="T252" fmla="+- 0 5860 5750"/>
              <a:gd name="T253" fmla="*/ T252 w 5482"/>
              <a:gd name="T254" fmla="+- 0 17323 16410"/>
              <a:gd name="T255" fmla="*/ 17323 h 12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5482" h="1275" extrusionOk="0">
                <a:moveTo>
                  <a:pt x="473" y="930"/>
                </a:moveTo>
                <a:cubicBezTo>
                  <a:pt x="340" y="931"/>
                  <a:pt x="215" y="943"/>
                  <a:pt x="86" y="959"/>
                </a:cubicBezTo>
                <a:cubicBezTo>
                  <a:pt x="68" y="961"/>
                  <a:pt x="8" y="969"/>
                  <a:pt x="0" y="970"/>
                </a:cubicBezTo>
                <a:cubicBezTo>
                  <a:pt x="6" y="968"/>
                  <a:pt x="13" y="966"/>
                  <a:pt x="19" y="964"/>
                </a:cubicBezTo>
                <a:cubicBezTo>
                  <a:pt x="133" y="915"/>
                  <a:pt x="264" y="842"/>
                  <a:pt x="387" y="821"/>
                </a:cubicBezTo>
                <a:cubicBezTo>
                  <a:pt x="574" y="789"/>
                  <a:pt x="753" y="862"/>
                  <a:pt x="942" y="850"/>
                </a:cubicBezTo>
                <a:cubicBezTo>
                  <a:pt x="1145" y="837"/>
                  <a:pt x="1353" y="807"/>
                  <a:pt x="1554" y="775"/>
                </a:cubicBezTo>
                <a:cubicBezTo>
                  <a:pt x="1889" y="721"/>
                  <a:pt x="2251" y="587"/>
                  <a:pt x="2588" y="700"/>
                </a:cubicBezTo>
                <a:cubicBezTo>
                  <a:pt x="2621" y="716"/>
                  <a:pt x="2630" y="718"/>
                  <a:pt x="2645" y="735"/>
                </a:cubicBezTo>
                <a:cubicBezTo>
                  <a:pt x="2567" y="781"/>
                  <a:pt x="2501" y="832"/>
                  <a:pt x="2411" y="867"/>
                </a:cubicBezTo>
                <a:cubicBezTo>
                  <a:pt x="2176" y="959"/>
                  <a:pt x="1924" y="1012"/>
                  <a:pt x="1679" y="1068"/>
                </a:cubicBezTo>
                <a:cubicBezTo>
                  <a:pt x="1363" y="1140"/>
                  <a:pt x="1042" y="1173"/>
                  <a:pt x="722" y="1217"/>
                </a:cubicBezTo>
                <a:cubicBezTo>
                  <a:pt x="532" y="1243"/>
                  <a:pt x="344" y="1261"/>
                  <a:pt x="153" y="1274"/>
                </a:cubicBezTo>
                <a:cubicBezTo>
                  <a:pt x="145" y="1274"/>
                  <a:pt x="137" y="1274"/>
                  <a:pt x="129" y="1274"/>
                </a:cubicBezTo>
                <a:cubicBezTo>
                  <a:pt x="279" y="1218"/>
                  <a:pt x="428" y="1173"/>
                  <a:pt x="583" y="1131"/>
                </a:cubicBezTo>
                <a:cubicBezTo>
                  <a:pt x="935" y="1035"/>
                  <a:pt x="1268" y="906"/>
                  <a:pt x="1626" y="827"/>
                </a:cubicBezTo>
                <a:cubicBezTo>
                  <a:pt x="2047" y="734"/>
                  <a:pt x="2474" y="670"/>
                  <a:pt x="2898" y="591"/>
                </a:cubicBezTo>
                <a:cubicBezTo>
                  <a:pt x="3005" y="571"/>
                  <a:pt x="3107" y="540"/>
                  <a:pt x="3209" y="511"/>
                </a:cubicBezTo>
                <a:cubicBezTo>
                  <a:pt x="3089" y="514"/>
                  <a:pt x="2966" y="512"/>
                  <a:pt x="2841" y="528"/>
                </a:cubicBezTo>
                <a:cubicBezTo>
                  <a:pt x="2489" y="573"/>
                  <a:pt x="2137" y="620"/>
                  <a:pt x="1784" y="660"/>
                </a:cubicBezTo>
                <a:cubicBezTo>
                  <a:pt x="1387" y="705"/>
                  <a:pt x="995" y="734"/>
                  <a:pt x="602" y="809"/>
                </a:cubicBezTo>
                <a:cubicBezTo>
                  <a:pt x="439" y="840"/>
                  <a:pt x="269" y="866"/>
                  <a:pt x="110" y="913"/>
                </a:cubicBezTo>
                <a:cubicBezTo>
                  <a:pt x="107" y="917"/>
                  <a:pt x="103" y="920"/>
                  <a:pt x="100" y="924"/>
                </a:cubicBezTo>
                <a:cubicBezTo>
                  <a:pt x="272" y="906"/>
                  <a:pt x="445" y="876"/>
                  <a:pt x="617" y="838"/>
                </a:cubicBezTo>
                <a:cubicBezTo>
                  <a:pt x="1148" y="720"/>
                  <a:pt x="1668" y="554"/>
                  <a:pt x="2200" y="442"/>
                </a:cubicBezTo>
                <a:cubicBezTo>
                  <a:pt x="2537" y="371"/>
                  <a:pt x="2881" y="319"/>
                  <a:pt x="3224" y="287"/>
                </a:cubicBezTo>
                <a:cubicBezTo>
                  <a:pt x="3360" y="274"/>
                  <a:pt x="3486" y="277"/>
                  <a:pt x="3621" y="287"/>
                </a:cubicBezTo>
                <a:cubicBezTo>
                  <a:pt x="3479" y="344"/>
                  <a:pt x="3338" y="382"/>
                  <a:pt x="3185" y="419"/>
                </a:cubicBezTo>
                <a:cubicBezTo>
                  <a:pt x="2771" y="519"/>
                  <a:pt x="2356" y="610"/>
                  <a:pt x="1942" y="706"/>
                </a:cubicBezTo>
                <a:cubicBezTo>
                  <a:pt x="1586" y="789"/>
                  <a:pt x="1232" y="875"/>
                  <a:pt x="875" y="953"/>
                </a:cubicBezTo>
                <a:cubicBezTo>
                  <a:pt x="799" y="970"/>
                  <a:pt x="793" y="977"/>
                  <a:pt x="751" y="976"/>
                </a:cubicBezTo>
                <a:cubicBezTo>
                  <a:pt x="1153" y="815"/>
                  <a:pt x="1557" y="675"/>
                  <a:pt x="1975" y="557"/>
                </a:cubicBezTo>
                <a:cubicBezTo>
                  <a:pt x="2548" y="395"/>
                  <a:pt x="3131" y="281"/>
                  <a:pt x="3716" y="172"/>
                </a:cubicBezTo>
                <a:cubicBezTo>
                  <a:pt x="4099" y="101"/>
                  <a:pt x="4471" y="50"/>
                  <a:pt x="4860" y="29"/>
                </a:cubicBezTo>
                <a:cubicBezTo>
                  <a:pt x="4901" y="27"/>
                  <a:pt x="4943" y="25"/>
                  <a:pt x="4984" y="23"/>
                </a:cubicBezTo>
                <a:cubicBezTo>
                  <a:pt x="4905" y="79"/>
                  <a:pt x="4925" y="71"/>
                  <a:pt x="4831" y="92"/>
                </a:cubicBezTo>
                <a:cubicBezTo>
                  <a:pt x="4372" y="197"/>
                  <a:pt x="3904" y="262"/>
                  <a:pt x="3444" y="362"/>
                </a:cubicBezTo>
                <a:cubicBezTo>
                  <a:pt x="2997" y="459"/>
                  <a:pt x="1667" y="794"/>
                  <a:pt x="2109" y="677"/>
                </a:cubicBezTo>
                <a:cubicBezTo>
                  <a:pt x="2198" y="660"/>
                  <a:pt x="2248" y="648"/>
                  <a:pt x="2315" y="626"/>
                </a:cubicBezTo>
                <a:cubicBezTo>
                  <a:pt x="2717" y="521"/>
                  <a:pt x="3114" y="430"/>
                  <a:pt x="3525" y="362"/>
                </a:cubicBezTo>
                <a:cubicBezTo>
                  <a:pt x="4052" y="275"/>
                  <a:pt x="4574" y="169"/>
                  <a:pt x="5099" y="69"/>
                </a:cubicBezTo>
                <a:cubicBezTo>
                  <a:pt x="5226" y="46"/>
                  <a:pt x="5354" y="23"/>
                  <a:pt x="5481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89313" y="5106988"/>
            <a:ext cx="5080000" cy="1014412"/>
          </a:xfrm>
          <a:custGeom>
            <a:avLst/>
            <a:gdLst>
              <a:gd name="T0" fmla="+- 0 12566 9414"/>
              <a:gd name="T1" fmla="*/ T0 w 14112"/>
              <a:gd name="T2" fmla="+- 0 16341 14188"/>
              <a:gd name="T3" fmla="*/ 16341 h 2814"/>
              <a:gd name="T4" fmla="+- 0 11636 9414"/>
              <a:gd name="T5" fmla="*/ T4 w 14112"/>
              <a:gd name="T6" fmla="+- 0 16559 14188"/>
              <a:gd name="T7" fmla="*/ 16559 h 2814"/>
              <a:gd name="T8" fmla="+- 0 10503 9414"/>
              <a:gd name="T9" fmla="*/ T8 w 14112"/>
              <a:gd name="T10" fmla="+- 0 17038 14188"/>
              <a:gd name="T11" fmla="*/ 17038 h 2814"/>
              <a:gd name="T12" fmla="+- 0 9533 9414"/>
              <a:gd name="T13" fmla="*/ T12 w 14112"/>
              <a:gd name="T14" fmla="+- 0 17001 14188"/>
              <a:gd name="T15" fmla="*/ 17001 h 2814"/>
              <a:gd name="T16" fmla="+- 0 9480 9414"/>
              <a:gd name="T17" fmla="*/ T16 w 14112"/>
              <a:gd name="T18" fmla="+- 0 16999 14188"/>
              <a:gd name="T19" fmla="*/ 16999 h 2814"/>
              <a:gd name="T20" fmla="+- 0 9466 9414"/>
              <a:gd name="T21" fmla="*/ T20 w 14112"/>
              <a:gd name="T22" fmla="+- 0 16948 14188"/>
              <a:gd name="T23" fmla="*/ 16948 h 2814"/>
              <a:gd name="T24" fmla="+- 0 9414 9414"/>
              <a:gd name="T25" fmla="*/ T24 w 14112"/>
              <a:gd name="T26" fmla="+- 0 16944 14188"/>
              <a:gd name="T27" fmla="*/ 16944 h 2814"/>
              <a:gd name="T28" fmla="+- 0 9749 9414"/>
              <a:gd name="T29" fmla="*/ T28 w 14112"/>
              <a:gd name="T30" fmla="+- 0 16800 14188"/>
              <a:gd name="T31" fmla="*/ 16800 h 2814"/>
              <a:gd name="T32" fmla="+- 0 10054 9414"/>
              <a:gd name="T33" fmla="*/ T32 w 14112"/>
              <a:gd name="T34" fmla="+- 0 16718 14188"/>
              <a:gd name="T35" fmla="*/ 16718 h 2814"/>
              <a:gd name="T36" fmla="+- 0 10423 9414"/>
              <a:gd name="T37" fmla="*/ T36 w 14112"/>
              <a:gd name="T38" fmla="+- 0 16651 14188"/>
              <a:gd name="T39" fmla="*/ 16651 h 2814"/>
              <a:gd name="T40" fmla="+- 0 11092 9414"/>
              <a:gd name="T41" fmla="*/ T40 w 14112"/>
              <a:gd name="T42" fmla="+- 0 16530 14188"/>
              <a:gd name="T43" fmla="*/ 16530 h 2814"/>
              <a:gd name="T44" fmla="+- 0 13062 9414"/>
              <a:gd name="T45" fmla="*/ T44 w 14112"/>
              <a:gd name="T46" fmla="+- 0 16365 14188"/>
              <a:gd name="T47" fmla="*/ 16365 h 2814"/>
              <a:gd name="T48" fmla="+- 0 12403 9414"/>
              <a:gd name="T49" fmla="*/ T48 w 14112"/>
              <a:gd name="T50" fmla="+- 0 16198 14188"/>
              <a:gd name="T51" fmla="*/ 16198 h 2814"/>
              <a:gd name="T52" fmla="+- 0 12263 9414"/>
              <a:gd name="T53" fmla="*/ T52 w 14112"/>
              <a:gd name="T54" fmla="+- 0 16162 14188"/>
              <a:gd name="T55" fmla="*/ 16162 h 2814"/>
              <a:gd name="T56" fmla="+- 0 11996 9414"/>
              <a:gd name="T57" fmla="*/ T56 w 14112"/>
              <a:gd name="T58" fmla="+- 0 16250 14188"/>
              <a:gd name="T59" fmla="*/ 16250 h 2814"/>
              <a:gd name="T60" fmla="+- 0 11858 9414"/>
              <a:gd name="T61" fmla="*/ T60 w 14112"/>
              <a:gd name="T62" fmla="+- 0 16272 14188"/>
              <a:gd name="T63" fmla="*/ 16272 h 2814"/>
              <a:gd name="T64" fmla="+- 0 11382 9414"/>
              <a:gd name="T65" fmla="*/ T64 w 14112"/>
              <a:gd name="T66" fmla="+- 0 16349 14188"/>
              <a:gd name="T67" fmla="*/ 16349 h 2814"/>
              <a:gd name="T68" fmla="+- 0 10878 9414"/>
              <a:gd name="T69" fmla="*/ T68 w 14112"/>
              <a:gd name="T70" fmla="+- 0 16404 14188"/>
              <a:gd name="T71" fmla="*/ 16404 h 2814"/>
              <a:gd name="T72" fmla="+- 0 10414 9414"/>
              <a:gd name="T73" fmla="*/ T72 w 14112"/>
              <a:gd name="T74" fmla="+- 0 16542 14188"/>
              <a:gd name="T75" fmla="*/ 16542 h 2814"/>
              <a:gd name="T76" fmla="+- 0 10357 9414"/>
              <a:gd name="T77" fmla="*/ T76 w 14112"/>
              <a:gd name="T78" fmla="+- 0 16559 14188"/>
              <a:gd name="T79" fmla="*/ 16559 h 2814"/>
              <a:gd name="T80" fmla="+- 0 10344 9414"/>
              <a:gd name="T81" fmla="*/ T80 w 14112"/>
              <a:gd name="T82" fmla="+- 0 16558 14188"/>
              <a:gd name="T83" fmla="*/ 16558 h 2814"/>
              <a:gd name="T84" fmla="+- 0 10289 9414"/>
              <a:gd name="T85" fmla="*/ T84 w 14112"/>
              <a:gd name="T86" fmla="+- 0 16582 14188"/>
              <a:gd name="T87" fmla="*/ 16582 h 2814"/>
              <a:gd name="T88" fmla="+- 0 10359 9414"/>
              <a:gd name="T89" fmla="*/ T88 w 14112"/>
              <a:gd name="T90" fmla="+- 0 16569 14188"/>
              <a:gd name="T91" fmla="*/ 16569 h 2814"/>
              <a:gd name="T92" fmla="+- 0 10391 9414"/>
              <a:gd name="T93" fmla="*/ T92 w 14112"/>
              <a:gd name="T94" fmla="+- 0 16563 14188"/>
              <a:gd name="T95" fmla="*/ 16563 h 2814"/>
              <a:gd name="T96" fmla="+- 0 10442 9414"/>
              <a:gd name="T97" fmla="*/ T96 w 14112"/>
              <a:gd name="T98" fmla="+- 0 16554 14188"/>
              <a:gd name="T99" fmla="*/ 16554 h 2814"/>
              <a:gd name="T100" fmla="+- 0 10716 9414"/>
              <a:gd name="T101" fmla="*/ T100 w 14112"/>
              <a:gd name="T102" fmla="+- 0 16466 14188"/>
              <a:gd name="T103" fmla="*/ 16466 h 2814"/>
              <a:gd name="T104" fmla="+- 0 10987 9414"/>
              <a:gd name="T105" fmla="*/ T104 w 14112"/>
              <a:gd name="T106" fmla="+- 0 16375 14188"/>
              <a:gd name="T107" fmla="*/ 16375 h 2814"/>
              <a:gd name="T108" fmla="+- 0 11260 9414"/>
              <a:gd name="T109" fmla="*/ T108 w 14112"/>
              <a:gd name="T110" fmla="+- 0 16284 14188"/>
              <a:gd name="T111" fmla="*/ 16284 h 2814"/>
              <a:gd name="T112" fmla="+- 0 11958 9414"/>
              <a:gd name="T113" fmla="*/ T112 w 14112"/>
              <a:gd name="T114" fmla="+- 0 16050 14188"/>
              <a:gd name="T115" fmla="*/ 16050 h 2814"/>
              <a:gd name="T116" fmla="+- 0 12633 9414"/>
              <a:gd name="T117" fmla="*/ T116 w 14112"/>
              <a:gd name="T118" fmla="+- 0 15888 14188"/>
              <a:gd name="T119" fmla="*/ 15888 h 2814"/>
              <a:gd name="T120" fmla="+- 0 13370 9414"/>
              <a:gd name="T121" fmla="*/ T120 w 14112"/>
              <a:gd name="T122" fmla="+- 0 15853 14188"/>
              <a:gd name="T123" fmla="*/ 15853 h 2814"/>
              <a:gd name="T124" fmla="+- 0 13582 9414"/>
              <a:gd name="T125" fmla="*/ T124 w 14112"/>
              <a:gd name="T126" fmla="+- 0 15843 14188"/>
              <a:gd name="T127" fmla="*/ 15843 h 2814"/>
              <a:gd name="T128" fmla="+- 0 14194 9414"/>
              <a:gd name="T129" fmla="*/ T128 w 14112"/>
              <a:gd name="T130" fmla="+- 0 15811 14188"/>
              <a:gd name="T131" fmla="*/ 15811 h 2814"/>
              <a:gd name="T132" fmla="+- 0 14001 9414"/>
              <a:gd name="T133" fmla="*/ T132 w 14112"/>
              <a:gd name="T134" fmla="+- 0 15899 14188"/>
              <a:gd name="T135" fmla="*/ 15899 h 2814"/>
              <a:gd name="T136" fmla="+- 0 13883 9414"/>
              <a:gd name="T137" fmla="*/ T136 w 14112"/>
              <a:gd name="T138" fmla="+- 0 15953 14188"/>
              <a:gd name="T139" fmla="*/ 15953 h 2814"/>
              <a:gd name="T140" fmla="+- 0 13741 9414"/>
              <a:gd name="T141" fmla="*/ T140 w 14112"/>
              <a:gd name="T142" fmla="+- 0 15929 14188"/>
              <a:gd name="T143" fmla="*/ 15929 h 2814"/>
              <a:gd name="T144" fmla="+- 0 13614 9414"/>
              <a:gd name="T145" fmla="*/ T144 w 14112"/>
              <a:gd name="T146" fmla="+- 0 15945 14188"/>
              <a:gd name="T147" fmla="*/ 15945 h 2814"/>
              <a:gd name="T148" fmla="+- 0 13068 9414"/>
              <a:gd name="T149" fmla="*/ T148 w 14112"/>
              <a:gd name="T150" fmla="+- 0 16013 14188"/>
              <a:gd name="T151" fmla="*/ 16013 h 2814"/>
              <a:gd name="T152" fmla="+- 0 12530 9414"/>
              <a:gd name="T153" fmla="*/ T152 w 14112"/>
              <a:gd name="T154" fmla="+- 0 16089 14188"/>
              <a:gd name="T155" fmla="*/ 16089 h 2814"/>
              <a:gd name="T156" fmla="+- 0 11987 9414"/>
              <a:gd name="T157" fmla="*/ T156 w 14112"/>
              <a:gd name="T158" fmla="+- 0 16180 14188"/>
              <a:gd name="T159" fmla="*/ 16180 h 2814"/>
              <a:gd name="T160" fmla="+- 0 11856 9414"/>
              <a:gd name="T161" fmla="*/ T160 w 14112"/>
              <a:gd name="T162" fmla="+- 0 16192 14188"/>
              <a:gd name="T163" fmla="*/ 16192 h 2814"/>
              <a:gd name="T164" fmla="+- 0 11464 9414"/>
              <a:gd name="T165" fmla="*/ T164 w 14112"/>
              <a:gd name="T166" fmla="+- 0 16222 14188"/>
              <a:gd name="T167" fmla="*/ 16222 h 2814"/>
              <a:gd name="T168" fmla="+- 0 11595 9414"/>
              <a:gd name="T169" fmla="*/ T168 w 14112"/>
              <a:gd name="T170" fmla="+- 0 16215 14188"/>
              <a:gd name="T171" fmla="*/ 16215 h 2814"/>
              <a:gd name="T172" fmla="+- 0 11724 9414"/>
              <a:gd name="T173" fmla="*/ T172 w 14112"/>
              <a:gd name="T174" fmla="+- 0 16208 14188"/>
              <a:gd name="T175" fmla="*/ 16208 h 2814"/>
              <a:gd name="T176" fmla="+- 0 11847 9414"/>
              <a:gd name="T177" fmla="*/ T176 w 14112"/>
              <a:gd name="T178" fmla="+- 0 16200 14188"/>
              <a:gd name="T179" fmla="*/ 16200 h 2814"/>
              <a:gd name="T180" fmla="+- 0 11978 9414"/>
              <a:gd name="T181" fmla="*/ T180 w 14112"/>
              <a:gd name="T182" fmla="+- 0 16186 14188"/>
              <a:gd name="T183" fmla="*/ 16186 h 2814"/>
              <a:gd name="T184" fmla="+- 0 12785 9414"/>
              <a:gd name="T185" fmla="*/ T184 w 14112"/>
              <a:gd name="T186" fmla="+- 0 16001 14188"/>
              <a:gd name="T187" fmla="*/ 16001 h 2814"/>
              <a:gd name="T188" fmla="+- 0 14970 9414"/>
              <a:gd name="T189" fmla="*/ T188 w 14112"/>
              <a:gd name="T190" fmla="+- 0 15268 14188"/>
              <a:gd name="T191" fmla="*/ 15268 h 2814"/>
              <a:gd name="T192" fmla="+- 0 14427 9414"/>
              <a:gd name="T193" fmla="*/ T192 w 14112"/>
              <a:gd name="T194" fmla="+- 0 15893 14188"/>
              <a:gd name="T195" fmla="*/ 15893 h 2814"/>
              <a:gd name="T196" fmla="+- 0 14215 9414"/>
              <a:gd name="T197" fmla="*/ T196 w 14112"/>
              <a:gd name="T198" fmla="+- 0 16137 14188"/>
              <a:gd name="T199" fmla="*/ 16137 h 2814"/>
              <a:gd name="T200" fmla="+- 0 13565 9414"/>
              <a:gd name="T201" fmla="*/ T200 w 14112"/>
              <a:gd name="T202" fmla="+- 0 16158 14188"/>
              <a:gd name="T203" fmla="*/ 16158 h 2814"/>
              <a:gd name="T204" fmla="+- 0 13279 9414"/>
              <a:gd name="T205" fmla="*/ T204 w 14112"/>
              <a:gd name="T206" fmla="+- 0 16221 14188"/>
              <a:gd name="T207" fmla="*/ 16221 h 2814"/>
              <a:gd name="T208" fmla="+- 0 12943 9414"/>
              <a:gd name="T209" fmla="*/ T208 w 14112"/>
              <a:gd name="T210" fmla="+- 0 16295 14188"/>
              <a:gd name="T211" fmla="*/ 16295 h 2814"/>
              <a:gd name="T212" fmla="+- 0 12606 9414"/>
              <a:gd name="T213" fmla="*/ T212 w 14112"/>
              <a:gd name="T214" fmla="+- 0 16363 14188"/>
              <a:gd name="T215" fmla="*/ 16363 h 2814"/>
              <a:gd name="T216" fmla="+- 0 12269 9414"/>
              <a:gd name="T217" fmla="*/ T216 w 14112"/>
              <a:gd name="T218" fmla="+- 0 16433 14188"/>
              <a:gd name="T219" fmla="*/ 16433 h 2814"/>
              <a:gd name="T220" fmla="+- 0 12156 9414"/>
              <a:gd name="T221" fmla="*/ T220 w 14112"/>
              <a:gd name="T222" fmla="+- 0 16452 14188"/>
              <a:gd name="T223" fmla="*/ 16452 h 2814"/>
              <a:gd name="T224" fmla="+- 0 12043 9414"/>
              <a:gd name="T225" fmla="*/ T224 w 14112"/>
              <a:gd name="T226" fmla="+- 0 16471 14188"/>
              <a:gd name="T227" fmla="*/ 16471 h 2814"/>
              <a:gd name="T228" fmla="+- 0 11930 9414"/>
              <a:gd name="T229" fmla="*/ T228 w 14112"/>
              <a:gd name="T230" fmla="+- 0 16490 14188"/>
              <a:gd name="T231" fmla="*/ 16490 h 2814"/>
              <a:gd name="T232" fmla="+- 0 12073 9414"/>
              <a:gd name="T233" fmla="*/ T232 w 14112"/>
              <a:gd name="T234" fmla="+- 0 16440 14188"/>
              <a:gd name="T235" fmla="*/ 16440 h 2814"/>
              <a:gd name="T236" fmla="+- 0 12199 9414"/>
              <a:gd name="T237" fmla="*/ T236 w 14112"/>
              <a:gd name="T238" fmla="+- 0 16380 14188"/>
              <a:gd name="T239" fmla="*/ 16380 h 2814"/>
              <a:gd name="T240" fmla="+- 0 12351 9414"/>
              <a:gd name="T241" fmla="*/ T240 w 14112"/>
              <a:gd name="T242" fmla="+- 0 16335 14188"/>
              <a:gd name="T243" fmla="*/ 16335 h 2814"/>
              <a:gd name="T244" fmla="+- 0 12815 9414"/>
              <a:gd name="T245" fmla="*/ T244 w 14112"/>
              <a:gd name="T246" fmla="+- 0 16199 14188"/>
              <a:gd name="T247" fmla="*/ 16199 h 2814"/>
              <a:gd name="T248" fmla="+- 0 13280 9414"/>
              <a:gd name="T249" fmla="*/ T248 w 14112"/>
              <a:gd name="T250" fmla="+- 0 16078 14188"/>
              <a:gd name="T251" fmla="*/ 16078 h 2814"/>
              <a:gd name="T252" fmla="+- 0 13757 9414"/>
              <a:gd name="T253" fmla="*/ T252 w 14112"/>
              <a:gd name="T254" fmla="+- 0 15991 14188"/>
              <a:gd name="T255" fmla="*/ 15991 h 28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14112" h="2814" extrusionOk="0">
                <a:moveTo>
                  <a:pt x="3152" y="2153"/>
                </a:moveTo>
                <a:cubicBezTo>
                  <a:pt x="2222" y="2371"/>
                  <a:pt x="1089" y="2850"/>
                  <a:pt x="119" y="2813"/>
                </a:cubicBezTo>
                <a:cubicBezTo>
                  <a:pt x="66" y="2811"/>
                  <a:pt x="52" y="2760"/>
                  <a:pt x="0" y="2756"/>
                </a:cubicBezTo>
                <a:cubicBezTo>
                  <a:pt x="335" y="2612"/>
                  <a:pt x="640" y="2530"/>
                  <a:pt x="1009" y="2463"/>
                </a:cubicBezTo>
                <a:cubicBezTo>
                  <a:pt x="1678" y="2342"/>
                  <a:pt x="3648" y="2177"/>
                  <a:pt x="2989" y="2010"/>
                </a:cubicBezTo>
                <a:cubicBezTo>
                  <a:pt x="2849" y="1974"/>
                  <a:pt x="2582" y="2062"/>
                  <a:pt x="2444" y="2084"/>
                </a:cubicBezTo>
                <a:cubicBezTo>
                  <a:pt x="1968" y="2161"/>
                  <a:pt x="1464" y="2216"/>
                  <a:pt x="1000" y="2354"/>
                </a:cubicBezTo>
                <a:cubicBezTo>
                  <a:pt x="943" y="2371"/>
                  <a:pt x="930" y="2370"/>
                  <a:pt x="875" y="2394"/>
                </a:cubicBezTo>
                <a:cubicBezTo>
                  <a:pt x="945" y="2381"/>
                  <a:pt x="977" y="2375"/>
                  <a:pt x="1028" y="2366"/>
                </a:cubicBezTo>
                <a:cubicBezTo>
                  <a:pt x="1302" y="2278"/>
                  <a:pt x="1573" y="2187"/>
                  <a:pt x="1846" y="2096"/>
                </a:cubicBezTo>
                <a:cubicBezTo>
                  <a:pt x="2544" y="1862"/>
                  <a:pt x="3219" y="1700"/>
                  <a:pt x="3956" y="1665"/>
                </a:cubicBezTo>
                <a:cubicBezTo>
                  <a:pt x="4168" y="1655"/>
                  <a:pt x="4780" y="1623"/>
                  <a:pt x="4587" y="1711"/>
                </a:cubicBezTo>
                <a:cubicBezTo>
                  <a:pt x="4469" y="1765"/>
                  <a:pt x="4327" y="1741"/>
                  <a:pt x="4200" y="1757"/>
                </a:cubicBezTo>
                <a:cubicBezTo>
                  <a:pt x="3654" y="1825"/>
                  <a:pt x="3116" y="1901"/>
                  <a:pt x="2573" y="1992"/>
                </a:cubicBezTo>
                <a:cubicBezTo>
                  <a:pt x="2442" y="2004"/>
                  <a:pt x="2050" y="2034"/>
                  <a:pt x="2181" y="2027"/>
                </a:cubicBezTo>
                <a:cubicBezTo>
                  <a:pt x="2310" y="2020"/>
                  <a:pt x="2433" y="2012"/>
                  <a:pt x="2564" y="1998"/>
                </a:cubicBezTo>
                <a:cubicBezTo>
                  <a:pt x="3371" y="1813"/>
                  <a:pt x="5556" y="1080"/>
                  <a:pt x="5013" y="1705"/>
                </a:cubicBezTo>
                <a:cubicBezTo>
                  <a:pt x="4801" y="1949"/>
                  <a:pt x="4151" y="1970"/>
                  <a:pt x="3865" y="2033"/>
                </a:cubicBezTo>
                <a:cubicBezTo>
                  <a:pt x="3529" y="2107"/>
                  <a:pt x="3192" y="2175"/>
                  <a:pt x="2855" y="2245"/>
                </a:cubicBezTo>
                <a:cubicBezTo>
                  <a:pt x="2742" y="2264"/>
                  <a:pt x="2629" y="2283"/>
                  <a:pt x="2516" y="2302"/>
                </a:cubicBezTo>
                <a:cubicBezTo>
                  <a:pt x="2659" y="2252"/>
                  <a:pt x="2785" y="2192"/>
                  <a:pt x="2937" y="2147"/>
                </a:cubicBezTo>
                <a:cubicBezTo>
                  <a:pt x="3401" y="2011"/>
                  <a:pt x="3866" y="1890"/>
                  <a:pt x="4343" y="1803"/>
                </a:cubicBezTo>
                <a:cubicBezTo>
                  <a:pt x="5180" y="1651"/>
                  <a:pt x="6031" y="1563"/>
                  <a:pt x="6874" y="1642"/>
                </a:cubicBezTo>
                <a:cubicBezTo>
                  <a:pt x="6437" y="1730"/>
                  <a:pt x="5994" y="1810"/>
                  <a:pt x="5553" y="1883"/>
                </a:cubicBezTo>
                <a:cubicBezTo>
                  <a:pt x="4734" y="2018"/>
                  <a:pt x="3800" y="2152"/>
                  <a:pt x="3042" y="2515"/>
                </a:cubicBezTo>
                <a:cubicBezTo>
                  <a:pt x="2981" y="2553"/>
                  <a:pt x="2959" y="2547"/>
                  <a:pt x="2956" y="2589"/>
                </a:cubicBezTo>
                <a:cubicBezTo>
                  <a:pt x="3158" y="2556"/>
                  <a:pt x="3364" y="2530"/>
                  <a:pt x="3568" y="2486"/>
                </a:cubicBezTo>
                <a:cubicBezTo>
                  <a:pt x="4056" y="2381"/>
                  <a:pt x="4533" y="2231"/>
                  <a:pt x="5022" y="2124"/>
                </a:cubicBezTo>
                <a:cubicBezTo>
                  <a:pt x="6051" y="1898"/>
                  <a:pt x="9196" y="1771"/>
                  <a:pt x="8146" y="1688"/>
                </a:cubicBezTo>
                <a:cubicBezTo>
                  <a:pt x="8030" y="1679"/>
                  <a:pt x="7912" y="1697"/>
                  <a:pt x="7797" y="1700"/>
                </a:cubicBezTo>
                <a:cubicBezTo>
                  <a:pt x="6505" y="1788"/>
                  <a:pt x="5209" y="1965"/>
                  <a:pt x="3917" y="2004"/>
                </a:cubicBezTo>
                <a:cubicBezTo>
                  <a:pt x="3874" y="2004"/>
                  <a:pt x="3831" y="2004"/>
                  <a:pt x="3788" y="2004"/>
                </a:cubicBezTo>
                <a:cubicBezTo>
                  <a:pt x="3940" y="1991"/>
                  <a:pt x="3972" y="2010"/>
                  <a:pt x="4123" y="1987"/>
                </a:cubicBezTo>
                <a:cubicBezTo>
                  <a:pt x="5745" y="1739"/>
                  <a:pt x="10393" y="483"/>
                  <a:pt x="8935" y="1235"/>
                </a:cubicBezTo>
                <a:cubicBezTo>
                  <a:pt x="8443" y="1488"/>
                  <a:pt x="7757" y="1525"/>
                  <a:pt x="7223" y="1636"/>
                </a:cubicBezTo>
                <a:cubicBezTo>
                  <a:pt x="6945" y="1694"/>
                  <a:pt x="6668" y="1752"/>
                  <a:pt x="6390" y="1809"/>
                </a:cubicBezTo>
                <a:cubicBezTo>
                  <a:pt x="6490" y="1779"/>
                  <a:pt x="6533" y="1748"/>
                  <a:pt x="6634" y="1723"/>
                </a:cubicBezTo>
                <a:cubicBezTo>
                  <a:pt x="7785" y="1437"/>
                  <a:pt x="8959" y="1211"/>
                  <a:pt x="10136" y="1068"/>
                </a:cubicBezTo>
                <a:cubicBezTo>
                  <a:pt x="10230" y="1057"/>
                  <a:pt x="10325" y="1050"/>
                  <a:pt x="10418" y="1039"/>
                </a:cubicBezTo>
                <a:cubicBezTo>
                  <a:pt x="10233" y="1069"/>
                  <a:pt x="10048" y="1093"/>
                  <a:pt x="9863" y="1120"/>
                </a:cubicBezTo>
                <a:cubicBezTo>
                  <a:pt x="8884" y="1263"/>
                  <a:pt x="7917" y="1407"/>
                  <a:pt x="6931" y="1487"/>
                </a:cubicBezTo>
                <a:cubicBezTo>
                  <a:pt x="8164" y="1302"/>
                  <a:pt x="9438" y="1025"/>
                  <a:pt x="10676" y="1143"/>
                </a:cubicBezTo>
                <a:cubicBezTo>
                  <a:pt x="10439" y="1245"/>
                  <a:pt x="10226" y="1355"/>
                  <a:pt x="9968" y="1424"/>
                </a:cubicBezTo>
                <a:cubicBezTo>
                  <a:pt x="9112" y="1653"/>
                  <a:pt x="8196" y="1755"/>
                  <a:pt x="7314" y="1820"/>
                </a:cubicBezTo>
                <a:cubicBezTo>
                  <a:pt x="7457" y="1774"/>
                  <a:pt x="7546" y="1722"/>
                  <a:pt x="7692" y="1688"/>
                </a:cubicBezTo>
                <a:cubicBezTo>
                  <a:pt x="8705" y="1451"/>
                  <a:pt x="9731" y="1270"/>
                  <a:pt x="10753" y="1080"/>
                </a:cubicBezTo>
                <a:cubicBezTo>
                  <a:pt x="11128" y="1010"/>
                  <a:pt x="11505" y="945"/>
                  <a:pt x="11872" y="844"/>
                </a:cubicBezTo>
                <a:cubicBezTo>
                  <a:pt x="11888" y="836"/>
                  <a:pt x="11904" y="829"/>
                  <a:pt x="11920" y="821"/>
                </a:cubicBezTo>
                <a:cubicBezTo>
                  <a:pt x="11779" y="803"/>
                  <a:pt x="11617" y="775"/>
                  <a:pt x="11461" y="770"/>
                </a:cubicBezTo>
                <a:cubicBezTo>
                  <a:pt x="10643" y="746"/>
                  <a:pt x="9825" y="781"/>
                  <a:pt x="9007" y="741"/>
                </a:cubicBezTo>
                <a:cubicBezTo>
                  <a:pt x="8825" y="732"/>
                  <a:pt x="8640" y="695"/>
                  <a:pt x="8471" y="672"/>
                </a:cubicBezTo>
                <a:cubicBezTo>
                  <a:pt x="9155" y="534"/>
                  <a:pt x="9848" y="453"/>
                  <a:pt x="10542" y="379"/>
                </a:cubicBezTo>
                <a:cubicBezTo>
                  <a:pt x="11120" y="317"/>
                  <a:pt x="11662" y="277"/>
                  <a:pt x="12221" y="374"/>
                </a:cubicBezTo>
                <a:cubicBezTo>
                  <a:pt x="12090" y="433"/>
                  <a:pt x="11947" y="526"/>
                  <a:pt x="11781" y="574"/>
                </a:cubicBezTo>
                <a:cubicBezTo>
                  <a:pt x="10829" y="847"/>
                  <a:pt x="9816" y="901"/>
                  <a:pt x="8868" y="1194"/>
                </a:cubicBezTo>
                <a:cubicBezTo>
                  <a:pt x="8729" y="1245"/>
                  <a:pt x="8695" y="1257"/>
                  <a:pt x="8610" y="1292"/>
                </a:cubicBezTo>
                <a:cubicBezTo>
                  <a:pt x="8729" y="1316"/>
                  <a:pt x="8733" y="1369"/>
                  <a:pt x="8854" y="1367"/>
                </a:cubicBezTo>
                <a:cubicBezTo>
                  <a:pt x="9276" y="1359"/>
                  <a:pt x="9706" y="1254"/>
                  <a:pt x="10126" y="1212"/>
                </a:cubicBezTo>
                <a:cubicBezTo>
                  <a:pt x="11012" y="1122"/>
                  <a:pt x="12147" y="1160"/>
                  <a:pt x="12977" y="798"/>
                </a:cubicBezTo>
                <a:cubicBezTo>
                  <a:pt x="13010" y="784"/>
                  <a:pt x="12931" y="762"/>
                  <a:pt x="12963" y="747"/>
                </a:cubicBezTo>
                <a:cubicBezTo>
                  <a:pt x="12336" y="821"/>
                  <a:pt x="11745" y="999"/>
                  <a:pt x="11136" y="1177"/>
                </a:cubicBezTo>
                <a:cubicBezTo>
                  <a:pt x="10781" y="1281"/>
                  <a:pt x="10427" y="1388"/>
                  <a:pt x="10074" y="1499"/>
                </a:cubicBezTo>
                <a:cubicBezTo>
                  <a:pt x="10203" y="1429"/>
                  <a:pt x="10352" y="1332"/>
                  <a:pt x="10495" y="1263"/>
                </a:cubicBezTo>
                <a:cubicBezTo>
                  <a:pt x="11338" y="853"/>
                  <a:pt x="12277" y="604"/>
                  <a:pt x="13173" y="345"/>
                </a:cubicBezTo>
                <a:cubicBezTo>
                  <a:pt x="13224" y="333"/>
                  <a:pt x="13550" y="235"/>
                  <a:pt x="13479" y="259"/>
                </a:cubicBezTo>
                <a:cubicBezTo>
                  <a:pt x="12818" y="488"/>
                  <a:pt x="12142" y="610"/>
                  <a:pt x="11451" y="701"/>
                </a:cubicBezTo>
                <a:cubicBezTo>
                  <a:pt x="10902" y="773"/>
                  <a:pt x="10352" y="860"/>
                  <a:pt x="9801" y="913"/>
                </a:cubicBezTo>
                <a:cubicBezTo>
                  <a:pt x="9793" y="911"/>
                  <a:pt x="9785" y="909"/>
                  <a:pt x="9777" y="907"/>
                </a:cubicBezTo>
                <a:cubicBezTo>
                  <a:pt x="10068" y="846"/>
                  <a:pt x="10349" y="787"/>
                  <a:pt x="10648" y="752"/>
                </a:cubicBezTo>
                <a:cubicBezTo>
                  <a:pt x="11659" y="634"/>
                  <a:pt x="12671" y="518"/>
                  <a:pt x="13685" y="431"/>
                </a:cubicBezTo>
                <a:cubicBezTo>
                  <a:pt x="13546" y="458"/>
                  <a:pt x="13401" y="491"/>
                  <a:pt x="13259" y="517"/>
                </a:cubicBezTo>
                <a:cubicBezTo>
                  <a:pt x="12354" y="682"/>
                  <a:pt x="11465" y="860"/>
                  <a:pt x="10571" y="1080"/>
                </a:cubicBezTo>
                <a:cubicBezTo>
                  <a:pt x="10653" y="1055"/>
                  <a:pt x="10945" y="965"/>
                  <a:pt x="11064" y="936"/>
                </a:cubicBezTo>
                <a:cubicBezTo>
                  <a:pt x="12058" y="693"/>
                  <a:pt x="14512" y="-550"/>
                  <a:pt x="14082" y="379"/>
                </a:cubicBezTo>
                <a:cubicBezTo>
                  <a:pt x="14047" y="455"/>
                  <a:pt x="13894" y="511"/>
                  <a:pt x="13747" y="557"/>
                </a:cubicBezTo>
                <a:cubicBezTo>
                  <a:pt x="13089" y="762"/>
                  <a:pt x="12389" y="876"/>
                  <a:pt x="11710" y="988"/>
                </a:cubicBezTo>
                <a:cubicBezTo>
                  <a:pt x="11557" y="1012"/>
                  <a:pt x="11403" y="1037"/>
                  <a:pt x="11250" y="1062"/>
                </a:cubicBezTo>
                <a:cubicBezTo>
                  <a:pt x="11373" y="1045"/>
                  <a:pt x="11457" y="1034"/>
                  <a:pt x="11580" y="1017"/>
                </a:cubicBezTo>
                <a:cubicBezTo>
                  <a:pt x="12295" y="917"/>
                  <a:pt x="13047" y="889"/>
                  <a:pt x="13747" y="718"/>
                </a:cubicBezTo>
                <a:cubicBezTo>
                  <a:pt x="13750" y="710"/>
                  <a:pt x="13754" y="703"/>
                  <a:pt x="13757" y="695"/>
                </a:cubicBezTo>
                <a:cubicBezTo>
                  <a:pt x="13597" y="676"/>
                  <a:pt x="13437" y="645"/>
                  <a:pt x="13269" y="638"/>
                </a:cubicBezTo>
                <a:cubicBezTo>
                  <a:pt x="12551" y="608"/>
                  <a:pt x="11824" y="679"/>
                  <a:pt x="11107" y="689"/>
                </a:cubicBezTo>
                <a:cubicBezTo>
                  <a:pt x="12025" y="495"/>
                  <a:pt x="13121" y="417"/>
                  <a:pt x="13982" y="41"/>
                </a:cubicBezTo>
                <a:cubicBezTo>
                  <a:pt x="14127" y="-22"/>
                  <a:pt x="14072" y="6"/>
                  <a:pt x="13958" y="18"/>
                </a:cubicBezTo>
                <a:cubicBezTo>
                  <a:pt x="13632" y="51"/>
                  <a:pt x="13296" y="171"/>
                  <a:pt x="12972" y="224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71688" y="6248400"/>
            <a:ext cx="1620837" cy="442913"/>
          </a:xfrm>
          <a:custGeom>
            <a:avLst/>
            <a:gdLst>
              <a:gd name="T0" fmla="+- 0 6228 5754"/>
              <a:gd name="T1" fmla="*/ T0 w 4503"/>
              <a:gd name="T2" fmla="+- 0 18471 17357"/>
              <a:gd name="T3" fmla="*/ 18471 h 1230"/>
              <a:gd name="T4" fmla="+- 0 6216 5754"/>
              <a:gd name="T5" fmla="*/ T4 w 4503"/>
              <a:gd name="T6" fmla="+- 0 18476 17357"/>
              <a:gd name="T7" fmla="*/ 18476 h 1230"/>
              <a:gd name="T8" fmla="+- 0 6048 5754"/>
              <a:gd name="T9" fmla="*/ T8 w 4503"/>
              <a:gd name="T10" fmla="+- 0 18530 17357"/>
              <a:gd name="T11" fmla="*/ 18530 h 1230"/>
              <a:gd name="T12" fmla="+- 0 6051 5754"/>
              <a:gd name="T13" fmla="*/ T12 w 4503"/>
              <a:gd name="T14" fmla="+- 0 18557 17357"/>
              <a:gd name="T15" fmla="*/ 18557 h 1230"/>
              <a:gd name="T16" fmla="+- 0 6056 5754"/>
              <a:gd name="T17" fmla="*/ T16 w 4503"/>
              <a:gd name="T18" fmla="+- 0 18595 17357"/>
              <a:gd name="T19" fmla="*/ 18595 h 1230"/>
              <a:gd name="T20" fmla="+- 0 6036 5754"/>
              <a:gd name="T21" fmla="*/ T20 w 4503"/>
              <a:gd name="T22" fmla="+- 0 18581 17357"/>
              <a:gd name="T23" fmla="*/ 18581 h 1230"/>
              <a:gd name="T24" fmla="+- 0 6094 5754"/>
              <a:gd name="T25" fmla="*/ T24 w 4503"/>
              <a:gd name="T26" fmla="+- 0 18580 17357"/>
              <a:gd name="T27" fmla="*/ 18580 h 1230"/>
              <a:gd name="T28" fmla="+- 0 6160 5754"/>
              <a:gd name="T29" fmla="*/ T28 w 4503"/>
              <a:gd name="T30" fmla="+- 0 18579 17357"/>
              <a:gd name="T31" fmla="*/ 18579 h 1230"/>
              <a:gd name="T32" fmla="+- 0 6243 5754"/>
              <a:gd name="T33" fmla="*/ T32 w 4503"/>
              <a:gd name="T34" fmla="+- 0 18521 17357"/>
              <a:gd name="T35" fmla="*/ 18521 h 1230"/>
              <a:gd name="T36" fmla="+- 0 6305 5754"/>
              <a:gd name="T37" fmla="*/ T36 w 4503"/>
              <a:gd name="T38" fmla="+- 0 18500 17357"/>
              <a:gd name="T39" fmla="*/ 18500 h 1230"/>
              <a:gd name="T40" fmla="+- 0 6362 5754"/>
              <a:gd name="T41" fmla="*/ T40 w 4503"/>
              <a:gd name="T42" fmla="+- 0 18481 17357"/>
              <a:gd name="T43" fmla="*/ 18481 h 1230"/>
              <a:gd name="T44" fmla="+- 0 6428 5754"/>
              <a:gd name="T45" fmla="*/ T44 w 4503"/>
              <a:gd name="T46" fmla="+- 0 18479 17357"/>
              <a:gd name="T47" fmla="*/ 18479 h 1230"/>
              <a:gd name="T48" fmla="+- 0 6482 5754"/>
              <a:gd name="T49" fmla="*/ T48 w 4503"/>
              <a:gd name="T50" fmla="+- 0 18459 17357"/>
              <a:gd name="T51" fmla="*/ 18459 h 1230"/>
              <a:gd name="T52" fmla="+- 0 6499 5754"/>
              <a:gd name="T53" fmla="*/ T52 w 4503"/>
              <a:gd name="T54" fmla="+- 0 18453 17357"/>
              <a:gd name="T55" fmla="*/ 18453 h 1230"/>
              <a:gd name="T56" fmla="+- 0 6508 5754"/>
              <a:gd name="T57" fmla="*/ T56 w 4503"/>
              <a:gd name="T58" fmla="+- 0 18451 17357"/>
              <a:gd name="T59" fmla="*/ 18451 h 1230"/>
              <a:gd name="T60" fmla="+- 0 6525 5754"/>
              <a:gd name="T61" fmla="*/ T60 w 4503"/>
              <a:gd name="T62" fmla="+- 0 18442 17357"/>
              <a:gd name="T63" fmla="*/ 18442 h 1230"/>
              <a:gd name="T64" fmla="+- 0 6679 5754"/>
              <a:gd name="T65" fmla="*/ T64 w 4503"/>
              <a:gd name="T66" fmla="+- 0 18362 17357"/>
              <a:gd name="T67" fmla="*/ 18362 h 1230"/>
              <a:gd name="T68" fmla="+- 0 6811 5754"/>
              <a:gd name="T69" fmla="*/ T68 w 4503"/>
              <a:gd name="T70" fmla="+- 0 18245 17357"/>
              <a:gd name="T71" fmla="*/ 18245 h 1230"/>
              <a:gd name="T72" fmla="+- 0 6969 5754"/>
              <a:gd name="T73" fmla="*/ T72 w 4503"/>
              <a:gd name="T74" fmla="+- 0 18167 17357"/>
              <a:gd name="T75" fmla="*/ 18167 h 1230"/>
              <a:gd name="T76" fmla="+- 0 7200 5754"/>
              <a:gd name="T77" fmla="*/ T76 w 4503"/>
              <a:gd name="T78" fmla="+- 0 18054 17357"/>
              <a:gd name="T79" fmla="*/ 18054 h 1230"/>
              <a:gd name="T80" fmla="+- 0 7445 5754"/>
              <a:gd name="T81" fmla="*/ T80 w 4503"/>
              <a:gd name="T82" fmla="+- 0 17953 17357"/>
              <a:gd name="T83" fmla="*/ 17953 h 1230"/>
              <a:gd name="T84" fmla="+- 0 7692 5754"/>
              <a:gd name="T85" fmla="*/ T84 w 4503"/>
              <a:gd name="T86" fmla="+- 0 17880 17357"/>
              <a:gd name="T87" fmla="*/ 17880 h 1230"/>
              <a:gd name="T88" fmla="+- 0 7930 5754"/>
              <a:gd name="T89" fmla="*/ T88 w 4503"/>
              <a:gd name="T90" fmla="+- 0 17810 17357"/>
              <a:gd name="T91" fmla="*/ 17810 h 1230"/>
              <a:gd name="T92" fmla="+- 0 8178 5754"/>
              <a:gd name="T93" fmla="*/ T92 w 4503"/>
              <a:gd name="T94" fmla="+- 0 17776 17357"/>
              <a:gd name="T95" fmla="*/ 17776 h 1230"/>
              <a:gd name="T96" fmla="+- 0 8424 5754"/>
              <a:gd name="T97" fmla="*/ T96 w 4503"/>
              <a:gd name="T98" fmla="+- 0 17748 17357"/>
              <a:gd name="T99" fmla="*/ 17748 h 1230"/>
              <a:gd name="T100" fmla="+- 0 8229 5754"/>
              <a:gd name="T101" fmla="*/ T100 w 4503"/>
              <a:gd name="T102" fmla="+- 0 17772 17357"/>
              <a:gd name="T103" fmla="*/ 17772 h 1230"/>
              <a:gd name="T104" fmla="+- 0 8039 5754"/>
              <a:gd name="T105" fmla="*/ T104 w 4503"/>
              <a:gd name="T106" fmla="+- 0 17800 17357"/>
              <a:gd name="T107" fmla="*/ 17800 h 1230"/>
              <a:gd name="T108" fmla="+- 0 7845 5754"/>
              <a:gd name="T109" fmla="*/ T108 w 4503"/>
              <a:gd name="T110" fmla="+- 0 17839 17357"/>
              <a:gd name="T111" fmla="*/ 17839 h 1230"/>
              <a:gd name="T112" fmla="+- 0 7380 5754"/>
              <a:gd name="T113" fmla="*/ T112 w 4503"/>
              <a:gd name="T114" fmla="+- 0 17933 17357"/>
              <a:gd name="T115" fmla="*/ 17933 h 1230"/>
              <a:gd name="T116" fmla="+- 0 6914 5754"/>
              <a:gd name="T117" fmla="*/ T116 w 4503"/>
              <a:gd name="T118" fmla="+- 0 18009 17357"/>
              <a:gd name="T119" fmla="*/ 18009 h 1230"/>
              <a:gd name="T120" fmla="+- 0 6448 5754"/>
              <a:gd name="T121" fmla="*/ T120 w 4503"/>
              <a:gd name="T122" fmla="+- 0 18098 17357"/>
              <a:gd name="T123" fmla="*/ 18098 h 1230"/>
              <a:gd name="T124" fmla="+- 0 6224 5754"/>
              <a:gd name="T125" fmla="*/ T124 w 4503"/>
              <a:gd name="T126" fmla="+- 0 18141 17357"/>
              <a:gd name="T127" fmla="*/ 18141 h 1230"/>
              <a:gd name="T128" fmla="+- 0 5965 5754"/>
              <a:gd name="T129" fmla="*/ T128 w 4503"/>
              <a:gd name="T130" fmla="+- 0 18178 17357"/>
              <a:gd name="T131" fmla="*/ 18178 h 1230"/>
              <a:gd name="T132" fmla="+- 0 5754 5754"/>
              <a:gd name="T133" fmla="*/ T132 w 4503"/>
              <a:gd name="T134" fmla="+- 0 18270 17357"/>
              <a:gd name="T135" fmla="*/ 18270 h 1230"/>
              <a:gd name="T136" fmla="+- 0 5756 5754"/>
              <a:gd name="T137" fmla="*/ T136 w 4503"/>
              <a:gd name="T138" fmla="+- 0 18276 17357"/>
              <a:gd name="T139" fmla="*/ 18276 h 1230"/>
              <a:gd name="T140" fmla="+- 0 5757 5754"/>
              <a:gd name="T141" fmla="*/ T140 w 4503"/>
              <a:gd name="T142" fmla="+- 0 18281 17357"/>
              <a:gd name="T143" fmla="*/ 18281 h 1230"/>
              <a:gd name="T144" fmla="+- 0 5759 5754"/>
              <a:gd name="T145" fmla="*/ T144 w 4503"/>
              <a:gd name="T146" fmla="+- 0 18287 17357"/>
              <a:gd name="T147" fmla="*/ 18287 h 1230"/>
              <a:gd name="T148" fmla="+- 0 5854 5754"/>
              <a:gd name="T149" fmla="*/ T148 w 4503"/>
              <a:gd name="T150" fmla="+- 0 18295 17357"/>
              <a:gd name="T151" fmla="*/ 18295 h 1230"/>
              <a:gd name="T152" fmla="+- 0 5938 5754"/>
              <a:gd name="T153" fmla="*/ T152 w 4503"/>
              <a:gd name="T154" fmla="+- 0 18297 17357"/>
              <a:gd name="T155" fmla="*/ 18297 h 1230"/>
              <a:gd name="T156" fmla="+- 0 6037 5754"/>
              <a:gd name="T157" fmla="*/ T156 w 4503"/>
              <a:gd name="T158" fmla="+- 0 18276 17357"/>
              <a:gd name="T159" fmla="*/ 18276 h 1230"/>
              <a:gd name="T160" fmla="+- 0 6293 5754"/>
              <a:gd name="T161" fmla="*/ T160 w 4503"/>
              <a:gd name="T162" fmla="+- 0 18222 17357"/>
              <a:gd name="T163" fmla="*/ 18222 h 1230"/>
              <a:gd name="T164" fmla="+- 0 6555 5754"/>
              <a:gd name="T165" fmla="*/ T164 w 4503"/>
              <a:gd name="T166" fmla="+- 0 18161 17357"/>
              <a:gd name="T167" fmla="*/ 18161 h 1230"/>
              <a:gd name="T168" fmla="+- 0 6807 5754"/>
              <a:gd name="T169" fmla="*/ T168 w 4503"/>
              <a:gd name="T170" fmla="+- 0 18092 17357"/>
              <a:gd name="T171" fmla="*/ 18092 h 1230"/>
              <a:gd name="T172" fmla="+- 0 7153 5754"/>
              <a:gd name="T173" fmla="*/ T172 w 4503"/>
              <a:gd name="T174" fmla="+- 0 17997 17357"/>
              <a:gd name="T175" fmla="*/ 17997 h 1230"/>
              <a:gd name="T176" fmla="+- 0 7490 5754"/>
              <a:gd name="T177" fmla="*/ T176 w 4503"/>
              <a:gd name="T178" fmla="+- 0 17911 17357"/>
              <a:gd name="T179" fmla="*/ 17911 h 1230"/>
              <a:gd name="T180" fmla="+- 0 7845 5754"/>
              <a:gd name="T181" fmla="*/ T180 w 4503"/>
              <a:gd name="T182" fmla="+- 0 17857 17357"/>
              <a:gd name="T183" fmla="*/ 17857 h 1230"/>
              <a:gd name="T184" fmla="+- 0 8143 5754"/>
              <a:gd name="T185" fmla="*/ T184 w 4503"/>
              <a:gd name="T186" fmla="+- 0 17812 17357"/>
              <a:gd name="T187" fmla="*/ 17812 h 1230"/>
              <a:gd name="T188" fmla="+- 0 8443 5754"/>
              <a:gd name="T189" fmla="*/ T188 w 4503"/>
              <a:gd name="T190" fmla="+- 0 17788 17357"/>
              <a:gd name="T191" fmla="*/ 17788 h 1230"/>
              <a:gd name="T192" fmla="+- 0 8744 5754"/>
              <a:gd name="T193" fmla="*/ T192 w 4503"/>
              <a:gd name="T194" fmla="+- 0 17776 17357"/>
              <a:gd name="T195" fmla="*/ 17776 h 1230"/>
              <a:gd name="T196" fmla="+- 0 8882 5754"/>
              <a:gd name="T197" fmla="*/ T196 w 4503"/>
              <a:gd name="T198" fmla="+- 0 17771 17357"/>
              <a:gd name="T199" fmla="*/ 17771 h 1230"/>
              <a:gd name="T200" fmla="+- 0 8988 5754"/>
              <a:gd name="T201" fmla="*/ T200 w 4503"/>
              <a:gd name="T202" fmla="+- 0 17778 17357"/>
              <a:gd name="T203" fmla="*/ 17778 h 1230"/>
              <a:gd name="T204" fmla="+- 0 9098 5754"/>
              <a:gd name="T205" fmla="*/ T204 w 4503"/>
              <a:gd name="T206" fmla="+- 0 17816 17357"/>
              <a:gd name="T207" fmla="*/ 17816 h 1230"/>
              <a:gd name="T208" fmla="+- 0 8834 5754"/>
              <a:gd name="T209" fmla="*/ T208 w 4503"/>
              <a:gd name="T210" fmla="+- 0 17939 17357"/>
              <a:gd name="T211" fmla="*/ 17939 h 1230"/>
              <a:gd name="T212" fmla="+- 0 8584 5754"/>
              <a:gd name="T213" fmla="*/ T212 w 4503"/>
              <a:gd name="T214" fmla="+- 0 17987 17357"/>
              <a:gd name="T215" fmla="*/ 17987 h 1230"/>
              <a:gd name="T216" fmla="+- 0 8299 5754"/>
              <a:gd name="T217" fmla="*/ T216 w 4503"/>
              <a:gd name="T218" fmla="+- 0 18052 17357"/>
              <a:gd name="T219" fmla="*/ 18052 h 1230"/>
              <a:gd name="T220" fmla="+- 0 7881 5754"/>
              <a:gd name="T221" fmla="*/ T220 w 4503"/>
              <a:gd name="T222" fmla="+- 0 18148 17357"/>
              <a:gd name="T223" fmla="*/ 18148 h 1230"/>
              <a:gd name="T224" fmla="+- 0 7468 5754"/>
              <a:gd name="T225" fmla="*/ T224 w 4503"/>
              <a:gd name="T226" fmla="+- 0 18249 17357"/>
              <a:gd name="T227" fmla="*/ 18249 h 1230"/>
              <a:gd name="T228" fmla="+- 0 7046 5754"/>
              <a:gd name="T229" fmla="*/ T228 w 4503"/>
              <a:gd name="T230" fmla="+- 0 18327 17357"/>
              <a:gd name="T231" fmla="*/ 18327 h 1230"/>
              <a:gd name="T232" fmla="+- 0 6755 5754"/>
              <a:gd name="T233" fmla="*/ T232 w 4503"/>
              <a:gd name="T234" fmla="+- 0 18381 17357"/>
              <a:gd name="T235" fmla="*/ 18381 h 1230"/>
              <a:gd name="T236" fmla="+- 0 6465 5754"/>
              <a:gd name="T237" fmla="*/ T236 w 4503"/>
              <a:gd name="T238" fmla="+- 0 18427 17357"/>
              <a:gd name="T239" fmla="*/ 18427 h 1230"/>
              <a:gd name="T240" fmla="+- 0 6171 5754"/>
              <a:gd name="T241" fmla="*/ T240 w 4503"/>
              <a:gd name="T242" fmla="+- 0 18465 17357"/>
              <a:gd name="T243" fmla="*/ 18465 h 1230"/>
              <a:gd name="T244" fmla="+- 0 6364 5754"/>
              <a:gd name="T245" fmla="*/ T244 w 4503"/>
              <a:gd name="T246" fmla="+- 0 18407 17357"/>
              <a:gd name="T247" fmla="*/ 18407 h 1230"/>
              <a:gd name="T248" fmla="+- 0 6563 5754"/>
              <a:gd name="T249" fmla="*/ T248 w 4503"/>
              <a:gd name="T250" fmla="+- 0 18336 17357"/>
              <a:gd name="T251" fmla="*/ 18336 h 1230"/>
              <a:gd name="T252" fmla="+- 0 6759 5754"/>
              <a:gd name="T253" fmla="*/ T252 w 4503"/>
              <a:gd name="T254" fmla="+- 0 18287 17357"/>
              <a:gd name="T255" fmla="*/ 18287 h 12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503" h="1230" extrusionOk="0">
                <a:moveTo>
                  <a:pt x="474" y="1114"/>
                </a:moveTo>
                <a:cubicBezTo>
                  <a:pt x="462" y="1119"/>
                  <a:pt x="294" y="1173"/>
                  <a:pt x="297" y="1200"/>
                </a:cubicBezTo>
                <a:cubicBezTo>
                  <a:pt x="302" y="1238"/>
                  <a:pt x="282" y="1224"/>
                  <a:pt x="340" y="1223"/>
                </a:cubicBezTo>
                <a:cubicBezTo>
                  <a:pt x="406" y="1222"/>
                  <a:pt x="489" y="1164"/>
                  <a:pt x="551" y="1143"/>
                </a:cubicBezTo>
                <a:cubicBezTo>
                  <a:pt x="608" y="1124"/>
                  <a:pt x="674" y="1122"/>
                  <a:pt x="728" y="1102"/>
                </a:cubicBezTo>
                <a:cubicBezTo>
                  <a:pt x="745" y="1096"/>
                  <a:pt x="754" y="1094"/>
                  <a:pt x="771" y="1085"/>
                </a:cubicBezTo>
                <a:cubicBezTo>
                  <a:pt x="925" y="1005"/>
                  <a:pt x="1057" y="888"/>
                  <a:pt x="1215" y="810"/>
                </a:cubicBezTo>
                <a:cubicBezTo>
                  <a:pt x="1446" y="697"/>
                  <a:pt x="1691" y="596"/>
                  <a:pt x="1938" y="523"/>
                </a:cubicBezTo>
                <a:cubicBezTo>
                  <a:pt x="2176" y="453"/>
                  <a:pt x="2424" y="419"/>
                  <a:pt x="2670" y="391"/>
                </a:cubicBezTo>
                <a:cubicBezTo>
                  <a:pt x="2475" y="415"/>
                  <a:pt x="2285" y="443"/>
                  <a:pt x="2091" y="482"/>
                </a:cubicBezTo>
                <a:cubicBezTo>
                  <a:pt x="1626" y="576"/>
                  <a:pt x="1160" y="652"/>
                  <a:pt x="694" y="741"/>
                </a:cubicBezTo>
                <a:cubicBezTo>
                  <a:pt x="470" y="784"/>
                  <a:pt x="211" y="821"/>
                  <a:pt x="0" y="913"/>
                </a:cubicBezTo>
                <a:cubicBezTo>
                  <a:pt x="2" y="919"/>
                  <a:pt x="3" y="924"/>
                  <a:pt x="5" y="930"/>
                </a:cubicBezTo>
                <a:cubicBezTo>
                  <a:pt x="100" y="938"/>
                  <a:pt x="184" y="940"/>
                  <a:pt x="283" y="919"/>
                </a:cubicBezTo>
                <a:cubicBezTo>
                  <a:pt x="539" y="865"/>
                  <a:pt x="801" y="804"/>
                  <a:pt x="1053" y="735"/>
                </a:cubicBezTo>
                <a:cubicBezTo>
                  <a:pt x="1399" y="640"/>
                  <a:pt x="1736" y="554"/>
                  <a:pt x="2091" y="500"/>
                </a:cubicBezTo>
                <a:cubicBezTo>
                  <a:pt x="2389" y="455"/>
                  <a:pt x="2689" y="431"/>
                  <a:pt x="2990" y="419"/>
                </a:cubicBezTo>
                <a:cubicBezTo>
                  <a:pt x="3128" y="414"/>
                  <a:pt x="3234" y="421"/>
                  <a:pt x="3344" y="459"/>
                </a:cubicBezTo>
                <a:cubicBezTo>
                  <a:pt x="3080" y="582"/>
                  <a:pt x="2830" y="630"/>
                  <a:pt x="2545" y="695"/>
                </a:cubicBezTo>
                <a:cubicBezTo>
                  <a:pt x="2127" y="791"/>
                  <a:pt x="1714" y="892"/>
                  <a:pt x="1292" y="970"/>
                </a:cubicBezTo>
                <a:cubicBezTo>
                  <a:pt x="1001" y="1024"/>
                  <a:pt x="711" y="1070"/>
                  <a:pt x="417" y="1108"/>
                </a:cubicBezTo>
                <a:cubicBezTo>
                  <a:pt x="610" y="1050"/>
                  <a:pt x="809" y="979"/>
                  <a:pt x="1005" y="930"/>
                </a:cubicBezTo>
                <a:cubicBezTo>
                  <a:pt x="1560" y="791"/>
                  <a:pt x="2126" y="665"/>
                  <a:pt x="2689" y="563"/>
                </a:cubicBezTo>
                <a:cubicBezTo>
                  <a:pt x="3200" y="471"/>
                  <a:pt x="3714" y="414"/>
                  <a:pt x="4229" y="350"/>
                </a:cubicBezTo>
                <a:cubicBezTo>
                  <a:pt x="4376" y="331"/>
                  <a:pt x="4401" y="326"/>
                  <a:pt x="4487" y="322"/>
                </a:cubicBezTo>
                <a:cubicBezTo>
                  <a:pt x="4276" y="327"/>
                  <a:pt x="4067" y="343"/>
                  <a:pt x="3856" y="368"/>
                </a:cubicBezTo>
                <a:cubicBezTo>
                  <a:pt x="3196" y="447"/>
                  <a:pt x="2541" y="559"/>
                  <a:pt x="1880" y="632"/>
                </a:cubicBezTo>
                <a:cubicBezTo>
                  <a:pt x="1674" y="655"/>
                  <a:pt x="1468" y="674"/>
                  <a:pt x="1263" y="701"/>
                </a:cubicBezTo>
                <a:cubicBezTo>
                  <a:pt x="1255" y="703"/>
                  <a:pt x="1247" y="704"/>
                  <a:pt x="1239" y="706"/>
                </a:cubicBezTo>
                <a:cubicBezTo>
                  <a:pt x="1344" y="684"/>
                  <a:pt x="1461" y="662"/>
                  <a:pt x="1569" y="632"/>
                </a:cubicBezTo>
                <a:cubicBezTo>
                  <a:pt x="1941" y="530"/>
                  <a:pt x="2311" y="429"/>
                  <a:pt x="2689" y="350"/>
                </a:cubicBezTo>
                <a:cubicBezTo>
                  <a:pt x="3185" y="247"/>
                  <a:pt x="3681" y="139"/>
                  <a:pt x="4181" y="52"/>
                </a:cubicBezTo>
                <a:cubicBezTo>
                  <a:pt x="4288" y="35"/>
                  <a:pt x="4395" y="17"/>
                  <a:pt x="4502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67000" y="6294438"/>
            <a:ext cx="1062038" cy="266700"/>
          </a:xfrm>
          <a:custGeom>
            <a:avLst/>
            <a:gdLst>
              <a:gd name="T0" fmla="+- 0 10356 7410"/>
              <a:gd name="T1" fmla="*/ T0 w 2947"/>
              <a:gd name="T2" fmla="+- 0 17483 17483"/>
              <a:gd name="T3" fmla="*/ 17483 h 742"/>
              <a:gd name="T4" fmla="+- 0 9715 7410"/>
              <a:gd name="T5" fmla="*/ T4 w 2947"/>
              <a:gd name="T6" fmla="+- 0 17650 17483"/>
              <a:gd name="T7" fmla="*/ 17650 h 742"/>
              <a:gd name="T8" fmla="+- 0 9075 7410"/>
              <a:gd name="T9" fmla="*/ T8 w 2947"/>
              <a:gd name="T10" fmla="+- 0 17813 17483"/>
              <a:gd name="T11" fmla="*/ 17813 h 742"/>
              <a:gd name="T12" fmla="+- 0 8433 7410"/>
              <a:gd name="T13" fmla="*/ T12 w 2947"/>
              <a:gd name="T14" fmla="+- 0 17977 17483"/>
              <a:gd name="T15" fmla="*/ 17977 h 742"/>
              <a:gd name="T16" fmla="+- 0 8116 7410"/>
              <a:gd name="T17" fmla="*/ T16 w 2947"/>
              <a:gd name="T18" fmla="+- 0 18058 17483"/>
              <a:gd name="T19" fmla="*/ 18058 h 742"/>
              <a:gd name="T20" fmla="+- 0 7801 7410"/>
              <a:gd name="T21" fmla="*/ T20 w 2947"/>
              <a:gd name="T22" fmla="+- 0 18140 17483"/>
              <a:gd name="T23" fmla="*/ 18140 h 742"/>
              <a:gd name="T24" fmla="+- 0 7481 7410"/>
              <a:gd name="T25" fmla="*/ T24 w 2947"/>
              <a:gd name="T26" fmla="+- 0 18207 17483"/>
              <a:gd name="T27" fmla="*/ 18207 h 742"/>
              <a:gd name="T28" fmla="+- 0 7428 7410"/>
              <a:gd name="T29" fmla="*/ T28 w 2947"/>
              <a:gd name="T30" fmla="+- 0 18220 17483"/>
              <a:gd name="T31" fmla="*/ 18220 h 742"/>
              <a:gd name="T32" fmla="+- 0 7390 7410"/>
              <a:gd name="T33" fmla="*/ T32 w 2947"/>
              <a:gd name="T34" fmla="+- 0 18237 17483"/>
              <a:gd name="T35" fmla="*/ 18237 h 742"/>
              <a:gd name="T36" fmla="+- 0 7424 7410"/>
              <a:gd name="T37" fmla="*/ T36 w 2947"/>
              <a:gd name="T38" fmla="+- 0 18213 17483"/>
              <a:gd name="T39" fmla="*/ 18213 h 742"/>
              <a:gd name="T40" fmla="+- 0 7683 7410"/>
              <a:gd name="T41" fmla="*/ T40 w 2947"/>
              <a:gd name="T42" fmla="+- 0 18099 17483"/>
              <a:gd name="T43" fmla="*/ 18099 h 742"/>
              <a:gd name="T44" fmla="+- 0 7977 7410"/>
              <a:gd name="T45" fmla="*/ T44 w 2947"/>
              <a:gd name="T46" fmla="+- 0 18046 17483"/>
              <a:gd name="T47" fmla="*/ 18046 h 742"/>
              <a:gd name="T48" fmla="+- 0 8251 7410"/>
              <a:gd name="T49" fmla="*/ T48 w 2947"/>
              <a:gd name="T50" fmla="+- 0 17971 17483"/>
              <a:gd name="T51" fmla="*/ 17971 h 742"/>
              <a:gd name="T52" fmla="+- 0 8623 7410"/>
              <a:gd name="T53" fmla="*/ T52 w 2947"/>
              <a:gd name="T54" fmla="+- 0 17871 17483"/>
              <a:gd name="T55" fmla="*/ 17871 h 742"/>
              <a:gd name="T56" fmla="+- 0 8755 7410"/>
              <a:gd name="T57" fmla="*/ T56 w 2947"/>
              <a:gd name="T58" fmla="+- 0 17836 17483"/>
              <a:gd name="T59" fmla="*/ 17836 h 742"/>
              <a:gd name="T60" fmla="+- 0 9012 7410"/>
              <a:gd name="T61" fmla="*/ T60 w 2947"/>
              <a:gd name="T62" fmla="+- 0 17788 17483"/>
              <a:gd name="T63" fmla="*/ 17788 h 7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2947" h="742" extrusionOk="0">
                <a:moveTo>
                  <a:pt x="2946" y="0"/>
                </a:moveTo>
                <a:cubicBezTo>
                  <a:pt x="2305" y="167"/>
                  <a:pt x="1665" y="330"/>
                  <a:pt x="1023" y="494"/>
                </a:cubicBezTo>
                <a:cubicBezTo>
                  <a:pt x="706" y="575"/>
                  <a:pt x="391" y="657"/>
                  <a:pt x="71" y="724"/>
                </a:cubicBezTo>
                <a:cubicBezTo>
                  <a:pt x="18" y="737"/>
                  <a:pt x="-20" y="754"/>
                  <a:pt x="14" y="730"/>
                </a:cubicBezTo>
                <a:cubicBezTo>
                  <a:pt x="273" y="616"/>
                  <a:pt x="567" y="563"/>
                  <a:pt x="841" y="488"/>
                </a:cubicBezTo>
                <a:cubicBezTo>
                  <a:pt x="1213" y="388"/>
                  <a:pt x="1345" y="353"/>
                  <a:pt x="1602" y="305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05275" y="6267450"/>
            <a:ext cx="57150" cy="20638"/>
          </a:xfrm>
          <a:custGeom>
            <a:avLst/>
            <a:gdLst>
              <a:gd name="T0" fmla="+- 0 11562 11404"/>
              <a:gd name="T1" fmla="*/ T0 w 159"/>
              <a:gd name="T2" fmla="+- 0 17409 17409"/>
              <a:gd name="T3" fmla="*/ 17409 h 58"/>
              <a:gd name="T4" fmla="+- 0 11493 11404"/>
              <a:gd name="T5" fmla="*/ T4 w 159"/>
              <a:gd name="T6" fmla="+- 0 17439 17409"/>
              <a:gd name="T7" fmla="*/ 17439 h 58"/>
              <a:gd name="T8" fmla="+- 0 11459 11404"/>
              <a:gd name="T9" fmla="*/ T8 w 159"/>
              <a:gd name="T10" fmla="+- 0 17452 17409"/>
              <a:gd name="T11" fmla="*/ 17452 h 58"/>
              <a:gd name="T12" fmla="+- 0 11404 11404"/>
              <a:gd name="T13" fmla="*/ T12 w 159"/>
              <a:gd name="T14" fmla="+- 0 17466 17409"/>
              <a:gd name="T15" fmla="*/ 17466 h 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59" h="58" extrusionOk="0">
                <a:moveTo>
                  <a:pt x="158" y="0"/>
                </a:moveTo>
                <a:cubicBezTo>
                  <a:pt x="89" y="30"/>
                  <a:pt x="55" y="43"/>
                  <a:pt x="0" y="57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57563" y="6410325"/>
            <a:ext cx="6350" cy="1588"/>
          </a:xfrm>
          <a:custGeom>
            <a:avLst/>
            <a:gdLst>
              <a:gd name="T0" fmla="+- 0 9328 9328"/>
              <a:gd name="T1" fmla="*/ T0 w 15"/>
              <a:gd name="T2" fmla="+- 0 17811 17805"/>
              <a:gd name="T3" fmla="*/ 17811 h 7"/>
              <a:gd name="T4" fmla="+- 0 9333 9328"/>
              <a:gd name="T5" fmla="*/ T4 w 15"/>
              <a:gd name="T6" fmla="+- 0 17809 17805"/>
              <a:gd name="T7" fmla="*/ 17809 h 7"/>
              <a:gd name="T8" fmla="+- 0 9337 9328"/>
              <a:gd name="T9" fmla="*/ T8 w 15"/>
              <a:gd name="T10" fmla="+- 0 17807 17805"/>
              <a:gd name="T11" fmla="*/ 17807 h 7"/>
              <a:gd name="T12" fmla="+- 0 9342 9328"/>
              <a:gd name="T13" fmla="*/ T12 w 15"/>
              <a:gd name="T14" fmla="+- 0 17805 17805"/>
              <a:gd name="T15" fmla="*/ 17805 h 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5" h="7" extrusionOk="0">
                <a:moveTo>
                  <a:pt x="0" y="6"/>
                </a:moveTo>
                <a:cubicBezTo>
                  <a:pt x="5" y="4"/>
                  <a:pt x="9" y="2"/>
                  <a:pt x="14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65500" y="6084888"/>
            <a:ext cx="877888" cy="320675"/>
          </a:xfrm>
          <a:custGeom>
            <a:avLst/>
            <a:gdLst>
              <a:gd name="T0" fmla="+- 0 11643 9347"/>
              <a:gd name="T1" fmla="*/ T0 w 2440"/>
              <a:gd name="T2" fmla="+- 0 17593 16904"/>
              <a:gd name="T3" fmla="*/ 17593 h 890"/>
              <a:gd name="T4" fmla="+- 0 11574 9347"/>
              <a:gd name="T5" fmla="*/ T4 w 2440"/>
              <a:gd name="T6" fmla="+- 0 17600 16904"/>
              <a:gd name="T7" fmla="*/ 17600 h 890"/>
              <a:gd name="T8" fmla="+- 0 11490 9347"/>
              <a:gd name="T9" fmla="*/ T8 w 2440"/>
              <a:gd name="T10" fmla="+- 0 17608 16904"/>
              <a:gd name="T11" fmla="*/ 17608 h 890"/>
              <a:gd name="T12" fmla="+- 0 11418 9347"/>
              <a:gd name="T13" fmla="*/ T12 w 2440"/>
              <a:gd name="T14" fmla="+- 0 17616 16904"/>
              <a:gd name="T15" fmla="*/ 17616 h 890"/>
              <a:gd name="T16" fmla="+- 0 11070 9347"/>
              <a:gd name="T17" fmla="*/ T16 w 2440"/>
              <a:gd name="T18" fmla="+- 0 17656 16904"/>
              <a:gd name="T19" fmla="*/ 17656 h 890"/>
              <a:gd name="T20" fmla="+- 0 10721 9347"/>
              <a:gd name="T21" fmla="*/ T20 w 2440"/>
              <a:gd name="T22" fmla="+- 0 17678 16904"/>
              <a:gd name="T23" fmla="*/ 17678 h 890"/>
              <a:gd name="T24" fmla="+- 0 10375 9347"/>
              <a:gd name="T25" fmla="*/ T24 w 2440"/>
              <a:gd name="T26" fmla="+- 0 17736 16904"/>
              <a:gd name="T27" fmla="*/ 17736 h 890"/>
              <a:gd name="T28" fmla="+- 0 10273 9347"/>
              <a:gd name="T29" fmla="*/ T28 w 2440"/>
              <a:gd name="T30" fmla="+- 0 17753 16904"/>
              <a:gd name="T31" fmla="*/ 17753 h 890"/>
              <a:gd name="T32" fmla="+- 0 10171 9347"/>
              <a:gd name="T33" fmla="*/ T32 w 2440"/>
              <a:gd name="T34" fmla="+- 0 17774 16904"/>
              <a:gd name="T35" fmla="*/ 17774 h 890"/>
              <a:gd name="T36" fmla="+- 0 10069 9347"/>
              <a:gd name="T37" fmla="*/ T36 w 2440"/>
              <a:gd name="T38" fmla="+- 0 17793 16904"/>
              <a:gd name="T39" fmla="*/ 17793 h 890"/>
              <a:gd name="T40" fmla="+- 0 10168 9347"/>
              <a:gd name="T41" fmla="*/ T40 w 2440"/>
              <a:gd name="T42" fmla="+- 0 17768 16904"/>
              <a:gd name="T43" fmla="*/ 17768 h 890"/>
              <a:gd name="T44" fmla="+- 0 10270 9347"/>
              <a:gd name="T45" fmla="*/ T44 w 2440"/>
              <a:gd name="T46" fmla="+- 0 17739 16904"/>
              <a:gd name="T47" fmla="*/ 17739 h 890"/>
              <a:gd name="T48" fmla="+- 0 10370 9347"/>
              <a:gd name="T49" fmla="*/ T48 w 2440"/>
              <a:gd name="T50" fmla="+- 0 17713 16904"/>
              <a:gd name="T51" fmla="*/ 17713 h 890"/>
              <a:gd name="T52" fmla="+- 0 10568 9347"/>
              <a:gd name="T53" fmla="*/ T52 w 2440"/>
              <a:gd name="T54" fmla="+- 0 17662 16904"/>
              <a:gd name="T55" fmla="*/ 17662 h 890"/>
              <a:gd name="T56" fmla="+- 0 10766 9347"/>
              <a:gd name="T57" fmla="*/ T56 w 2440"/>
              <a:gd name="T58" fmla="+- 0 17625 16904"/>
              <a:gd name="T59" fmla="*/ 17625 h 890"/>
              <a:gd name="T60" fmla="+- 0 10968 9347"/>
              <a:gd name="T61" fmla="*/ T60 w 2440"/>
              <a:gd name="T62" fmla="+- 0 17598 16904"/>
              <a:gd name="T63" fmla="*/ 17598 h 890"/>
              <a:gd name="T64" fmla="+- 0 11083 9347"/>
              <a:gd name="T65" fmla="*/ T64 w 2440"/>
              <a:gd name="T66" fmla="+- 0 17582 16904"/>
              <a:gd name="T67" fmla="*/ 17582 h 890"/>
              <a:gd name="T68" fmla="+- 0 11200 9347"/>
              <a:gd name="T69" fmla="*/ T68 w 2440"/>
              <a:gd name="T70" fmla="+- 0 17577 16904"/>
              <a:gd name="T71" fmla="*/ 17577 h 890"/>
              <a:gd name="T72" fmla="+- 0 11313 9347"/>
              <a:gd name="T73" fmla="*/ T72 w 2440"/>
              <a:gd name="T74" fmla="+- 0 17552 16904"/>
              <a:gd name="T75" fmla="*/ 17552 h 890"/>
              <a:gd name="T76" fmla="+- 0 11313 9347"/>
              <a:gd name="T77" fmla="*/ T76 w 2440"/>
              <a:gd name="T78" fmla="+- 0 17550 16904"/>
              <a:gd name="T79" fmla="*/ 17550 h 890"/>
              <a:gd name="T80" fmla="+- 0 11313 9347"/>
              <a:gd name="T81" fmla="*/ T80 w 2440"/>
              <a:gd name="T82" fmla="+- 0 17549 16904"/>
              <a:gd name="T83" fmla="*/ 17549 h 890"/>
              <a:gd name="T84" fmla="+- 0 11313 9347"/>
              <a:gd name="T85" fmla="*/ T84 w 2440"/>
              <a:gd name="T86" fmla="+- 0 17547 16904"/>
              <a:gd name="T87" fmla="*/ 17547 h 890"/>
              <a:gd name="T88" fmla="+- 0 11104 9347"/>
              <a:gd name="T89" fmla="*/ T88 w 2440"/>
              <a:gd name="T90" fmla="+- 0 17547 16904"/>
              <a:gd name="T91" fmla="*/ 17547 h 890"/>
              <a:gd name="T92" fmla="+- 0 10894 9347"/>
              <a:gd name="T93" fmla="*/ T92 w 2440"/>
              <a:gd name="T94" fmla="+- 0 17537 16904"/>
              <a:gd name="T95" fmla="*/ 17537 h 890"/>
              <a:gd name="T96" fmla="+- 0 10686 9347"/>
              <a:gd name="T97" fmla="*/ T96 w 2440"/>
              <a:gd name="T98" fmla="+- 0 17547 16904"/>
              <a:gd name="T99" fmla="*/ 17547 h 890"/>
              <a:gd name="T100" fmla="+- 0 10595 9347"/>
              <a:gd name="T101" fmla="*/ T100 w 2440"/>
              <a:gd name="T102" fmla="+- 0 17551 16904"/>
              <a:gd name="T103" fmla="*/ 17551 h 890"/>
              <a:gd name="T104" fmla="+- 0 10505 9347"/>
              <a:gd name="T105" fmla="*/ T104 w 2440"/>
              <a:gd name="T106" fmla="+- 0 17552 16904"/>
              <a:gd name="T107" fmla="*/ 17552 h 890"/>
              <a:gd name="T108" fmla="+- 0 10414 9347"/>
              <a:gd name="T109" fmla="*/ T108 w 2440"/>
              <a:gd name="T110" fmla="+- 0 17552 16904"/>
              <a:gd name="T111" fmla="*/ 17552 h 890"/>
              <a:gd name="T112" fmla="+- 0 10493 9347"/>
              <a:gd name="T113" fmla="*/ T112 w 2440"/>
              <a:gd name="T114" fmla="+- 0 17538 16904"/>
              <a:gd name="T115" fmla="*/ 17538 h 890"/>
              <a:gd name="T116" fmla="+- 0 10569 9347"/>
              <a:gd name="T117" fmla="*/ T116 w 2440"/>
              <a:gd name="T118" fmla="+- 0 17517 16904"/>
              <a:gd name="T119" fmla="*/ 17517 h 890"/>
              <a:gd name="T120" fmla="+- 0 10648 9347"/>
              <a:gd name="T121" fmla="*/ T120 w 2440"/>
              <a:gd name="T122" fmla="+- 0 17501 16904"/>
              <a:gd name="T123" fmla="*/ 17501 h 890"/>
              <a:gd name="T124" fmla="+- 0 10859 9347"/>
              <a:gd name="T125" fmla="*/ T124 w 2440"/>
              <a:gd name="T126" fmla="+- 0 17458 16904"/>
              <a:gd name="T127" fmla="*/ 17458 h 890"/>
              <a:gd name="T128" fmla="+- 0 11078 9347"/>
              <a:gd name="T129" fmla="*/ T128 w 2440"/>
              <a:gd name="T130" fmla="+- 0 17424 16904"/>
              <a:gd name="T131" fmla="*/ 17424 h 890"/>
              <a:gd name="T132" fmla="+- 0 11275 9347"/>
              <a:gd name="T133" fmla="*/ T132 w 2440"/>
              <a:gd name="T134" fmla="+- 0 17334 16904"/>
              <a:gd name="T135" fmla="*/ 17334 h 890"/>
              <a:gd name="T136" fmla="+- 0 11281 9347"/>
              <a:gd name="T137" fmla="*/ T136 w 2440"/>
              <a:gd name="T138" fmla="+- 0 17330 16904"/>
              <a:gd name="T139" fmla="*/ 17330 h 890"/>
              <a:gd name="T140" fmla="+- 0 11288 9347"/>
              <a:gd name="T141" fmla="*/ T140 w 2440"/>
              <a:gd name="T142" fmla="+- 0 17327 16904"/>
              <a:gd name="T143" fmla="*/ 17327 h 890"/>
              <a:gd name="T144" fmla="+- 0 11294 9347"/>
              <a:gd name="T145" fmla="*/ T144 w 2440"/>
              <a:gd name="T146" fmla="+- 0 17323 16904"/>
              <a:gd name="T147" fmla="*/ 17323 h 890"/>
              <a:gd name="T148" fmla="+- 0 11189 9347"/>
              <a:gd name="T149" fmla="*/ T148 w 2440"/>
              <a:gd name="T150" fmla="+- 0 17321 16904"/>
              <a:gd name="T151" fmla="*/ 17321 h 890"/>
              <a:gd name="T152" fmla="+- 0 11094 9347"/>
              <a:gd name="T153" fmla="*/ T152 w 2440"/>
              <a:gd name="T154" fmla="+- 0 17332 16904"/>
              <a:gd name="T155" fmla="*/ 17332 h 890"/>
              <a:gd name="T156" fmla="+- 0 10988 9347"/>
              <a:gd name="T157" fmla="*/ T156 w 2440"/>
              <a:gd name="T158" fmla="+- 0 17351 16904"/>
              <a:gd name="T159" fmla="*/ 17351 h 890"/>
              <a:gd name="T160" fmla="+- 0 10712 9347"/>
              <a:gd name="T161" fmla="*/ T160 w 2440"/>
              <a:gd name="T162" fmla="+- 0 17401 16904"/>
              <a:gd name="T163" fmla="*/ 17401 h 890"/>
              <a:gd name="T164" fmla="+- 0 10441 9347"/>
              <a:gd name="T165" fmla="*/ T164 w 2440"/>
              <a:gd name="T166" fmla="+- 0 17469 16904"/>
              <a:gd name="T167" fmla="*/ 17469 h 890"/>
              <a:gd name="T168" fmla="+- 0 10165 9347"/>
              <a:gd name="T169" fmla="*/ T168 w 2440"/>
              <a:gd name="T170" fmla="+- 0 17518 16904"/>
              <a:gd name="T171" fmla="*/ 17518 h 890"/>
              <a:gd name="T172" fmla="+- 0 9915 9347"/>
              <a:gd name="T173" fmla="*/ T172 w 2440"/>
              <a:gd name="T174" fmla="+- 0 17563 16904"/>
              <a:gd name="T175" fmla="*/ 17563 h 890"/>
              <a:gd name="T176" fmla="+- 0 9665 9347"/>
              <a:gd name="T177" fmla="*/ T176 w 2440"/>
              <a:gd name="T178" fmla="+- 0 17596 16904"/>
              <a:gd name="T179" fmla="*/ 17596 h 890"/>
              <a:gd name="T180" fmla="+- 0 9414 9347"/>
              <a:gd name="T181" fmla="*/ T180 w 2440"/>
              <a:gd name="T182" fmla="+- 0 17633 16904"/>
              <a:gd name="T183" fmla="*/ 17633 h 890"/>
              <a:gd name="T184" fmla="+- 0 9392 9347"/>
              <a:gd name="T185" fmla="*/ T184 w 2440"/>
              <a:gd name="T186" fmla="+- 0 17637 16904"/>
              <a:gd name="T187" fmla="*/ 17637 h 890"/>
              <a:gd name="T188" fmla="+- 0 9369 9347"/>
              <a:gd name="T189" fmla="*/ T188 w 2440"/>
              <a:gd name="T190" fmla="+- 0 17640 16904"/>
              <a:gd name="T191" fmla="*/ 17640 h 890"/>
              <a:gd name="T192" fmla="+- 0 9347 9347"/>
              <a:gd name="T193" fmla="*/ T192 w 2440"/>
              <a:gd name="T194" fmla="+- 0 17644 16904"/>
              <a:gd name="T195" fmla="*/ 17644 h 890"/>
              <a:gd name="T196" fmla="+- 0 9490 9347"/>
              <a:gd name="T197" fmla="*/ T196 w 2440"/>
              <a:gd name="T198" fmla="+- 0 17592 16904"/>
              <a:gd name="T199" fmla="*/ 17592 h 890"/>
              <a:gd name="T200" fmla="+- 0 9651 9347"/>
              <a:gd name="T201" fmla="*/ T200 w 2440"/>
              <a:gd name="T202" fmla="+- 0 17543 16904"/>
              <a:gd name="T203" fmla="*/ 17543 h 890"/>
              <a:gd name="T204" fmla="+- 0 9796 9347"/>
              <a:gd name="T205" fmla="*/ T204 w 2440"/>
              <a:gd name="T206" fmla="+- 0 17489 16904"/>
              <a:gd name="T207" fmla="*/ 17489 h 890"/>
              <a:gd name="T208" fmla="+- 0 10165 9347"/>
              <a:gd name="T209" fmla="*/ T208 w 2440"/>
              <a:gd name="T210" fmla="+- 0 17351 16904"/>
              <a:gd name="T211" fmla="*/ 17351 h 890"/>
              <a:gd name="T212" fmla="+- 0 10535 9347"/>
              <a:gd name="T213" fmla="*/ T212 w 2440"/>
              <a:gd name="T214" fmla="+- 0 17256 16904"/>
              <a:gd name="T215" fmla="*/ 17256 h 890"/>
              <a:gd name="T216" fmla="+- 0 10916 9347"/>
              <a:gd name="T217" fmla="*/ T216 w 2440"/>
              <a:gd name="T218" fmla="+- 0 17156 16904"/>
              <a:gd name="T219" fmla="*/ 17156 h 890"/>
              <a:gd name="T220" fmla="+- 0 11186 9347"/>
              <a:gd name="T221" fmla="*/ T220 w 2440"/>
              <a:gd name="T222" fmla="+- 0 17085 16904"/>
              <a:gd name="T223" fmla="*/ 17085 h 890"/>
              <a:gd name="T224" fmla="+- 0 11463 9347"/>
              <a:gd name="T225" fmla="*/ T224 w 2440"/>
              <a:gd name="T226" fmla="+- 0 17024 16904"/>
              <a:gd name="T227" fmla="*/ 17024 h 890"/>
              <a:gd name="T228" fmla="+- 0 11729 9347"/>
              <a:gd name="T229" fmla="*/ T228 w 2440"/>
              <a:gd name="T230" fmla="+- 0 16938 16904"/>
              <a:gd name="T231" fmla="*/ 16938 h 890"/>
              <a:gd name="T232" fmla="+- 0 11774 9347"/>
              <a:gd name="T233" fmla="*/ T232 w 2440"/>
              <a:gd name="T234" fmla="+- 0 16920 16904"/>
              <a:gd name="T235" fmla="*/ 16920 h 890"/>
              <a:gd name="T236" fmla="+- 0 11804 9347"/>
              <a:gd name="T237" fmla="*/ T236 w 2440"/>
              <a:gd name="T238" fmla="+- 0 16919 16904"/>
              <a:gd name="T239" fmla="*/ 16919 h 890"/>
              <a:gd name="T240" fmla="+- 0 11767 9347"/>
              <a:gd name="T241" fmla="*/ T240 w 2440"/>
              <a:gd name="T242" fmla="+- 0 16904 16904"/>
              <a:gd name="T243" fmla="*/ 16904 h 890"/>
              <a:gd name="T244" fmla="+- 0 11500 9347"/>
              <a:gd name="T245" fmla="*/ T244 w 2440"/>
              <a:gd name="T246" fmla="+- 0 16970 16904"/>
              <a:gd name="T247" fmla="*/ 16970 h 890"/>
              <a:gd name="T248" fmla="+- 0 11239 9347"/>
              <a:gd name="T249" fmla="*/ T248 w 2440"/>
              <a:gd name="T250" fmla="+- 0 17041 16904"/>
              <a:gd name="T251" fmla="*/ 17041 h 890"/>
              <a:gd name="T252" fmla="+- 0 10978 9347"/>
              <a:gd name="T253" fmla="*/ T252 w 2440"/>
              <a:gd name="T254" fmla="+- 0 17128 16904"/>
              <a:gd name="T255" fmla="*/ 17128 h 89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2440" h="890" extrusionOk="0">
                <a:moveTo>
                  <a:pt x="2296" y="689"/>
                </a:moveTo>
                <a:cubicBezTo>
                  <a:pt x="2227" y="696"/>
                  <a:pt x="2143" y="704"/>
                  <a:pt x="2071" y="712"/>
                </a:cubicBezTo>
                <a:cubicBezTo>
                  <a:pt x="1723" y="752"/>
                  <a:pt x="1374" y="774"/>
                  <a:pt x="1028" y="832"/>
                </a:cubicBezTo>
                <a:cubicBezTo>
                  <a:pt x="926" y="849"/>
                  <a:pt x="824" y="870"/>
                  <a:pt x="722" y="889"/>
                </a:cubicBezTo>
                <a:cubicBezTo>
                  <a:pt x="821" y="864"/>
                  <a:pt x="923" y="835"/>
                  <a:pt x="1023" y="809"/>
                </a:cubicBezTo>
                <a:cubicBezTo>
                  <a:pt x="1221" y="758"/>
                  <a:pt x="1419" y="721"/>
                  <a:pt x="1621" y="694"/>
                </a:cubicBezTo>
                <a:cubicBezTo>
                  <a:pt x="1736" y="678"/>
                  <a:pt x="1853" y="673"/>
                  <a:pt x="1966" y="648"/>
                </a:cubicBezTo>
                <a:cubicBezTo>
                  <a:pt x="1966" y="646"/>
                  <a:pt x="1966" y="645"/>
                  <a:pt x="1966" y="643"/>
                </a:cubicBezTo>
                <a:cubicBezTo>
                  <a:pt x="1757" y="643"/>
                  <a:pt x="1547" y="633"/>
                  <a:pt x="1339" y="643"/>
                </a:cubicBezTo>
                <a:cubicBezTo>
                  <a:pt x="1248" y="647"/>
                  <a:pt x="1158" y="648"/>
                  <a:pt x="1067" y="648"/>
                </a:cubicBezTo>
                <a:cubicBezTo>
                  <a:pt x="1146" y="634"/>
                  <a:pt x="1222" y="613"/>
                  <a:pt x="1301" y="597"/>
                </a:cubicBezTo>
                <a:cubicBezTo>
                  <a:pt x="1512" y="554"/>
                  <a:pt x="1731" y="520"/>
                  <a:pt x="1928" y="430"/>
                </a:cubicBezTo>
                <a:cubicBezTo>
                  <a:pt x="1934" y="426"/>
                  <a:pt x="1941" y="423"/>
                  <a:pt x="1947" y="419"/>
                </a:cubicBezTo>
                <a:cubicBezTo>
                  <a:pt x="1842" y="417"/>
                  <a:pt x="1747" y="428"/>
                  <a:pt x="1641" y="447"/>
                </a:cubicBezTo>
                <a:cubicBezTo>
                  <a:pt x="1365" y="497"/>
                  <a:pt x="1094" y="565"/>
                  <a:pt x="818" y="614"/>
                </a:cubicBezTo>
                <a:cubicBezTo>
                  <a:pt x="568" y="659"/>
                  <a:pt x="318" y="692"/>
                  <a:pt x="67" y="729"/>
                </a:cubicBezTo>
                <a:cubicBezTo>
                  <a:pt x="45" y="733"/>
                  <a:pt x="22" y="736"/>
                  <a:pt x="0" y="740"/>
                </a:cubicBezTo>
                <a:cubicBezTo>
                  <a:pt x="143" y="688"/>
                  <a:pt x="304" y="639"/>
                  <a:pt x="449" y="585"/>
                </a:cubicBezTo>
                <a:cubicBezTo>
                  <a:pt x="818" y="447"/>
                  <a:pt x="1188" y="352"/>
                  <a:pt x="1569" y="252"/>
                </a:cubicBezTo>
                <a:cubicBezTo>
                  <a:pt x="1839" y="181"/>
                  <a:pt x="2116" y="120"/>
                  <a:pt x="2382" y="34"/>
                </a:cubicBezTo>
                <a:cubicBezTo>
                  <a:pt x="2427" y="16"/>
                  <a:pt x="2457" y="15"/>
                  <a:pt x="2420" y="0"/>
                </a:cubicBezTo>
                <a:cubicBezTo>
                  <a:pt x="2153" y="66"/>
                  <a:pt x="1892" y="137"/>
                  <a:pt x="1631" y="224"/>
                </a:cubicBezTo>
                <a:cubicBezTo>
                  <a:pt x="1526" y="260"/>
                  <a:pt x="1420" y="297"/>
                  <a:pt x="1315" y="333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03538" y="6411913"/>
            <a:ext cx="242887" cy="82550"/>
          </a:xfrm>
          <a:custGeom>
            <a:avLst/>
            <a:gdLst>
              <a:gd name="T0" fmla="+- 0 8065 8065"/>
              <a:gd name="T1" fmla="*/ T0 w 675"/>
              <a:gd name="T2" fmla="+- 0 18040 17811"/>
              <a:gd name="T3" fmla="*/ 18040 h 230"/>
              <a:gd name="T4" fmla="+- 0 8289 8065"/>
              <a:gd name="T5" fmla="*/ T4 w 675"/>
              <a:gd name="T6" fmla="+- 0 17953 17811"/>
              <a:gd name="T7" fmla="*/ 17953 h 230"/>
              <a:gd name="T8" fmla="+- 0 8509 8065"/>
              <a:gd name="T9" fmla="*/ T8 w 675"/>
              <a:gd name="T10" fmla="+- 0 17881 17811"/>
              <a:gd name="T11" fmla="*/ 17881 h 230"/>
              <a:gd name="T12" fmla="+- 0 8739 8065"/>
              <a:gd name="T13" fmla="*/ T12 w 675"/>
              <a:gd name="T14" fmla="+- 0 17811 17811"/>
              <a:gd name="T15" fmla="*/ 17811 h 2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675" h="230" extrusionOk="0">
                <a:moveTo>
                  <a:pt x="0" y="229"/>
                </a:moveTo>
                <a:cubicBezTo>
                  <a:pt x="224" y="142"/>
                  <a:pt x="444" y="70"/>
                  <a:pt x="674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66938" y="5765800"/>
            <a:ext cx="3205162" cy="793750"/>
          </a:xfrm>
          <a:custGeom>
            <a:avLst/>
            <a:gdLst>
              <a:gd name="T0" fmla="+- 0 6372 6018"/>
              <a:gd name="T1" fmla="*/ T0 w 8903"/>
              <a:gd name="T2" fmla="+- 0 17966 16014"/>
              <a:gd name="T3" fmla="*/ 17966 h 2205"/>
              <a:gd name="T4" fmla="+- 0 6365 6018"/>
              <a:gd name="T5" fmla="*/ T4 w 8903"/>
              <a:gd name="T6" fmla="+- 0 17944 16014"/>
              <a:gd name="T7" fmla="*/ 17944 h 2205"/>
              <a:gd name="T8" fmla="+- 0 6239 6018"/>
              <a:gd name="T9" fmla="*/ T8 w 8903"/>
              <a:gd name="T10" fmla="+- 0 17876 16014"/>
              <a:gd name="T11" fmla="*/ 17876 h 2205"/>
              <a:gd name="T12" fmla="+- 0 6266 6018"/>
              <a:gd name="T13" fmla="*/ T12 w 8903"/>
              <a:gd name="T14" fmla="+- 0 17834 16014"/>
              <a:gd name="T15" fmla="*/ 17834 h 2205"/>
              <a:gd name="T16" fmla="+- 0 6309 6018"/>
              <a:gd name="T17" fmla="*/ T16 w 8903"/>
              <a:gd name="T18" fmla="+- 0 17766 16014"/>
              <a:gd name="T19" fmla="*/ 17766 h 2205"/>
              <a:gd name="T20" fmla="+- 0 6362 6018"/>
              <a:gd name="T21" fmla="*/ T20 w 8903"/>
              <a:gd name="T22" fmla="+- 0 17773 16014"/>
              <a:gd name="T23" fmla="*/ 17773 h 2205"/>
              <a:gd name="T24" fmla="+- 0 6438 6018"/>
              <a:gd name="T25" fmla="*/ T24 w 8903"/>
              <a:gd name="T26" fmla="+- 0 17742 16014"/>
              <a:gd name="T27" fmla="*/ 17742 h 2205"/>
              <a:gd name="T28" fmla="+- 0 6819 6018"/>
              <a:gd name="T29" fmla="*/ T28 w 8903"/>
              <a:gd name="T30" fmla="+- 0 17588 16014"/>
              <a:gd name="T31" fmla="*/ 17588 h 2205"/>
              <a:gd name="T32" fmla="+- 0 7310 6018"/>
              <a:gd name="T33" fmla="*/ T32 w 8903"/>
              <a:gd name="T34" fmla="+- 0 17584 16014"/>
              <a:gd name="T35" fmla="*/ 17584 h 2205"/>
              <a:gd name="T36" fmla="+- 0 7711 6018"/>
              <a:gd name="T37" fmla="*/ T36 w 8903"/>
              <a:gd name="T38" fmla="+- 0 17529 16014"/>
              <a:gd name="T39" fmla="*/ 17529 h 2205"/>
              <a:gd name="T40" fmla="+- 0 8193 6018"/>
              <a:gd name="T41" fmla="*/ T40 w 8903"/>
              <a:gd name="T42" fmla="+- 0 17463 16014"/>
              <a:gd name="T43" fmla="*/ 17463 h 2205"/>
              <a:gd name="T44" fmla="+- 0 8650 6018"/>
              <a:gd name="T45" fmla="*/ T44 w 8903"/>
              <a:gd name="T46" fmla="+- 0 17354 16014"/>
              <a:gd name="T47" fmla="*/ 17354 h 2205"/>
              <a:gd name="T48" fmla="+- 0 9112 6018"/>
              <a:gd name="T49" fmla="*/ T48 w 8903"/>
              <a:gd name="T50" fmla="+- 0 17208 16014"/>
              <a:gd name="T51" fmla="*/ 17208 h 2205"/>
              <a:gd name="T52" fmla="+- 0 8849 6018"/>
              <a:gd name="T53" fmla="*/ T52 w 8903"/>
              <a:gd name="T54" fmla="+- 0 17318 16014"/>
              <a:gd name="T55" fmla="*/ 17318 h 2205"/>
              <a:gd name="T56" fmla="+- 0 8591 6018"/>
              <a:gd name="T57" fmla="*/ T56 w 8903"/>
              <a:gd name="T58" fmla="+- 0 17410 16014"/>
              <a:gd name="T59" fmla="*/ 17410 h 2205"/>
              <a:gd name="T60" fmla="+- 0 8314 6018"/>
              <a:gd name="T61" fmla="*/ T60 w 8903"/>
              <a:gd name="T62" fmla="+- 0 17489 16014"/>
              <a:gd name="T63" fmla="*/ 17489 h 2205"/>
              <a:gd name="T64" fmla="+- 0 7663 6018"/>
              <a:gd name="T65" fmla="*/ T64 w 8903"/>
              <a:gd name="T66" fmla="+- 0 17675 16014"/>
              <a:gd name="T67" fmla="*/ 17675 h 2205"/>
              <a:gd name="T68" fmla="+- 0 7018 6018"/>
              <a:gd name="T69" fmla="*/ T68 w 8903"/>
              <a:gd name="T70" fmla="+- 0 17877 16014"/>
              <a:gd name="T71" fmla="*/ 17877 h 2205"/>
              <a:gd name="T72" fmla="+- 0 6367 6018"/>
              <a:gd name="T73" fmla="*/ T72 w 8903"/>
              <a:gd name="T74" fmla="+- 0 18063 16014"/>
              <a:gd name="T75" fmla="*/ 18063 h 2205"/>
              <a:gd name="T76" fmla="+- 0 6245 6018"/>
              <a:gd name="T77" fmla="*/ T76 w 8903"/>
              <a:gd name="T78" fmla="+- 0 18098 16014"/>
              <a:gd name="T79" fmla="*/ 18098 h 2205"/>
              <a:gd name="T80" fmla="+- 0 6133 6018"/>
              <a:gd name="T81" fmla="*/ T80 w 8903"/>
              <a:gd name="T82" fmla="+- 0 18114 16014"/>
              <a:gd name="T83" fmla="*/ 18114 h 2205"/>
              <a:gd name="T84" fmla="+- 0 6018 6018"/>
              <a:gd name="T85" fmla="*/ T84 w 8903"/>
              <a:gd name="T86" fmla="+- 0 18132 16014"/>
              <a:gd name="T87" fmla="*/ 18132 h 2205"/>
              <a:gd name="T88" fmla="+- 0 6315 6018"/>
              <a:gd name="T89" fmla="*/ T88 w 8903"/>
              <a:gd name="T90" fmla="+- 0 17977 16014"/>
              <a:gd name="T91" fmla="*/ 17977 h 2205"/>
              <a:gd name="T92" fmla="+- 0 6609 6018"/>
              <a:gd name="T93" fmla="*/ T92 w 8903"/>
              <a:gd name="T94" fmla="+- 0 17862 16014"/>
              <a:gd name="T95" fmla="*/ 17862 h 2205"/>
              <a:gd name="T96" fmla="+- 0 6926 6018"/>
              <a:gd name="T97" fmla="*/ T96 w 8903"/>
              <a:gd name="T98" fmla="+- 0 17753 16014"/>
              <a:gd name="T99" fmla="*/ 17753 h 2205"/>
              <a:gd name="T100" fmla="+- 0 7575 6018"/>
              <a:gd name="T101" fmla="*/ T100 w 8903"/>
              <a:gd name="T102" fmla="+- 0 17529 16014"/>
              <a:gd name="T103" fmla="*/ 17529 h 2205"/>
              <a:gd name="T104" fmla="+- 0 8319 6018"/>
              <a:gd name="T105" fmla="*/ T104 w 8903"/>
              <a:gd name="T106" fmla="+- 0 17258 16014"/>
              <a:gd name="T107" fmla="*/ 17258 h 2205"/>
              <a:gd name="T108" fmla="+- 0 8921 6018"/>
              <a:gd name="T109" fmla="*/ T108 w 8903"/>
              <a:gd name="T110" fmla="+- 0 17047 16014"/>
              <a:gd name="T111" fmla="*/ 17047 h 2205"/>
              <a:gd name="T112" fmla="+- 0 8425 6018"/>
              <a:gd name="T113" fmla="*/ T112 w 8903"/>
              <a:gd name="T114" fmla="+- 0 17250 16014"/>
              <a:gd name="T115" fmla="*/ 17250 h 2205"/>
              <a:gd name="T116" fmla="+- 0 7922 6018"/>
              <a:gd name="T117" fmla="*/ T116 w 8903"/>
              <a:gd name="T118" fmla="+- 0 17435 16014"/>
              <a:gd name="T119" fmla="*/ 17435 h 2205"/>
              <a:gd name="T120" fmla="+- 0 7429 6018"/>
              <a:gd name="T121" fmla="*/ T120 w 8903"/>
              <a:gd name="T122" fmla="+- 0 17644 16014"/>
              <a:gd name="T123" fmla="*/ 17644 h 2205"/>
              <a:gd name="T124" fmla="+- 0 7041 6018"/>
              <a:gd name="T125" fmla="*/ T124 w 8903"/>
              <a:gd name="T126" fmla="+- 0 17809 16014"/>
              <a:gd name="T127" fmla="*/ 17809 h 2205"/>
              <a:gd name="T128" fmla="+- 0 6660 6018"/>
              <a:gd name="T129" fmla="*/ T128 w 8903"/>
              <a:gd name="T130" fmla="+- 0 17967 16014"/>
              <a:gd name="T131" fmla="*/ 17967 h 2205"/>
              <a:gd name="T132" fmla="+- 0 6290 6018"/>
              <a:gd name="T133" fmla="*/ T132 w 8903"/>
              <a:gd name="T134" fmla="+- 0 18167 16014"/>
              <a:gd name="T135" fmla="*/ 18167 h 2205"/>
              <a:gd name="T136" fmla="+- 0 6439 6018"/>
              <a:gd name="T137" fmla="*/ T136 w 8903"/>
              <a:gd name="T138" fmla="+- 0 18183 16014"/>
              <a:gd name="T139" fmla="*/ 18183 h 2205"/>
              <a:gd name="T140" fmla="+- 0 6502 6018"/>
              <a:gd name="T141" fmla="*/ T140 w 8903"/>
              <a:gd name="T142" fmla="+- 0 18195 16014"/>
              <a:gd name="T143" fmla="*/ 18195 h 2205"/>
              <a:gd name="T144" fmla="+- 0 6649 6018"/>
              <a:gd name="T145" fmla="*/ T144 w 8903"/>
              <a:gd name="T146" fmla="+- 0 18167 16014"/>
              <a:gd name="T147" fmla="*/ 18167 h 2205"/>
              <a:gd name="T148" fmla="+- 0 7621 6018"/>
              <a:gd name="T149" fmla="*/ T148 w 8903"/>
              <a:gd name="T150" fmla="+- 0 17984 16014"/>
              <a:gd name="T151" fmla="*/ 17984 h 2205"/>
              <a:gd name="T152" fmla="+- 0 8555 6018"/>
              <a:gd name="T153" fmla="*/ T152 w 8903"/>
              <a:gd name="T154" fmla="+- 0 17663 16014"/>
              <a:gd name="T155" fmla="*/ 17663 h 2205"/>
              <a:gd name="T156" fmla="+- 0 9548 6018"/>
              <a:gd name="T157" fmla="*/ T156 w 8903"/>
              <a:gd name="T158" fmla="+- 0 17581 16014"/>
              <a:gd name="T159" fmla="*/ 17581 h 2205"/>
              <a:gd name="T160" fmla="+- 0 9691 6018"/>
              <a:gd name="T161" fmla="*/ T160 w 8903"/>
              <a:gd name="T162" fmla="+- 0 17569 16014"/>
              <a:gd name="T163" fmla="*/ 17569 h 2205"/>
              <a:gd name="T164" fmla="+- 0 9835 6018"/>
              <a:gd name="T165" fmla="*/ T164 w 8903"/>
              <a:gd name="T166" fmla="+- 0 17563 16014"/>
              <a:gd name="T167" fmla="*/ 17563 h 2205"/>
              <a:gd name="T168" fmla="+- 0 9978 6018"/>
              <a:gd name="T169" fmla="*/ T168 w 8903"/>
              <a:gd name="T170" fmla="+- 0 17552 16014"/>
              <a:gd name="T171" fmla="*/ 17552 h 2205"/>
              <a:gd name="T172" fmla="+- 0 9907 6018"/>
              <a:gd name="T173" fmla="*/ T172 w 8903"/>
              <a:gd name="T174" fmla="+- 0 17551 16014"/>
              <a:gd name="T175" fmla="*/ 17551 h 2205"/>
              <a:gd name="T176" fmla="+- 0 9881 6018"/>
              <a:gd name="T177" fmla="*/ T176 w 8903"/>
              <a:gd name="T178" fmla="+- 0 17529 16014"/>
              <a:gd name="T179" fmla="*/ 17529 h 2205"/>
              <a:gd name="T180" fmla="+- 0 9811 6018"/>
              <a:gd name="T181" fmla="*/ T180 w 8903"/>
              <a:gd name="T182" fmla="+- 0 17535 16014"/>
              <a:gd name="T183" fmla="*/ 17535 h 2205"/>
              <a:gd name="T184" fmla="+- 0 9531 6018"/>
              <a:gd name="T185" fmla="*/ T184 w 8903"/>
              <a:gd name="T186" fmla="+- 0 17558 16014"/>
              <a:gd name="T187" fmla="*/ 17558 h 2205"/>
              <a:gd name="T188" fmla="+- 0 9246 6018"/>
              <a:gd name="T189" fmla="*/ T188 w 8903"/>
              <a:gd name="T190" fmla="+- 0 17601 16014"/>
              <a:gd name="T191" fmla="*/ 17601 h 2205"/>
              <a:gd name="T192" fmla="+- 0 8969 6018"/>
              <a:gd name="T193" fmla="*/ T192 w 8903"/>
              <a:gd name="T194" fmla="+- 0 17650 16014"/>
              <a:gd name="T195" fmla="*/ 17650 h 2205"/>
              <a:gd name="T196" fmla="+- 0 8612 6018"/>
              <a:gd name="T197" fmla="*/ T196 w 8903"/>
              <a:gd name="T198" fmla="+- 0 17713 16014"/>
              <a:gd name="T199" fmla="*/ 17713 h 2205"/>
              <a:gd name="T200" fmla="+- 0 8075 6018"/>
              <a:gd name="T201" fmla="*/ T200 w 8903"/>
              <a:gd name="T202" fmla="+- 0 17856 16014"/>
              <a:gd name="T203" fmla="*/ 17856 h 2205"/>
              <a:gd name="T204" fmla="+- 0 7802 6018"/>
              <a:gd name="T205" fmla="*/ T204 w 8903"/>
              <a:gd name="T206" fmla="+- 0 17908 16014"/>
              <a:gd name="T207" fmla="*/ 17908 h 2205"/>
              <a:gd name="T208" fmla="+- 0 8209 6018"/>
              <a:gd name="T209" fmla="*/ T208 w 8903"/>
              <a:gd name="T210" fmla="+- 0 17767 16014"/>
              <a:gd name="T211" fmla="*/ 17767 h 2205"/>
              <a:gd name="T212" fmla="+- 0 8622 6018"/>
              <a:gd name="T213" fmla="*/ T212 w 8903"/>
              <a:gd name="T214" fmla="+- 0 17651 16014"/>
              <a:gd name="T215" fmla="*/ 17651 h 2205"/>
              <a:gd name="T216" fmla="+- 0 9036 6018"/>
              <a:gd name="T217" fmla="*/ T216 w 8903"/>
              <a:gd name="T218" fmla="+- 0 17529 16014"/>
              <a:gd name="T219" fmla="*/ 17529 h 2205"/>
              <a:gd name="T220" fmla="+- 0 9700 6018"/>
              <a:gd name="T221" fmla="*/ T220 w 8903"/>
              <a:gd name="T222" fmla="+- 0 17333 16014"/>
              <a:gd name="T223" fmla="*/ 17333 h 2205"/>
              <a:gd name="T224" fmla="+- 0 10643 6018"/>
              <a:gd name="T225" fmla="*/ T224 w 8903"/>
              <a:gd name="T226" fmla="+- 0 17299 16014"/>
              <a:gd name="T227" fmla="*/ 17299 h 2205"/>
              <a:gd name="T228" fmla="+- 0 11241 6018"/>
              <a:gd name="T229" fmla="*/ T228 w 8903"/>
              <a:gd name="T230" fmla="+- 0 16944 16014"/>
              <a:gd name="T231" fmla="*/ 16944 h 2205"/>
              <a:gd name="T232" fmla="+- 0 11228 6018"/>
              <a:gd name="T233" fmla="*/ T232 w 8903"/>
              <a:gd name="T234" fmla="+- 0 16938 16014"/>
              <a:gd name="T235" fmla="*/ 16938 h 2205"/>
              <a:gd name="T236" fmla="+- 0 11216 6018"/>
              <a:gd name="T237" fmla="*/ T236 w 8903"/>
              <a:gd name="T238" fmla="+- 0 16933 16014"/>
              <a:gd name="T239" fmla="*/ 16933 h 2205"/>
              <a:gd name="T240" fmla="+- 0 11203 6018"/>
              <a:gd name="T241" fmla="*/ T240 w 8903"/>
              <a:gd name="T242" fmla="+- 0 16927 16014"/>
              <a:gd name="T243" fmla="*/ 16927 h 2205"/>
              <a:gd name="T244" fmla="+- 0 10709 6018"/>
              <a:gd name="T245" fmla="*/ T244 w 8903"/>
              <a:gd name="T246" fmla="+- 0 16975 16014"/>
              <a:gd name="T247" fmla="*/ 16975 h 2205"/>
              <a:gd name="T248" fmla="+- 0 10214 6018"/>
              <a:gd name="T249" fmla="*/ T248 w 8903"/>
              <a:gd name="T250" fmla="+- 0 17046 16014"/>
              <a:gd name="T251" fmla="*/ 17046 h 2205"/>
              <a:gd name="T252" fmla="+- 0 9725 6018"/>
              <a:gd name="T253" fmla="*/ T252 w 8903"/>
              <a:gd name="T254" fmla="+- 0 17139 16014"/>
              <a:gd name="T255" fmla="*/ 17139 h 2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8903" h="2205" extrusionOk="0">
                <a:moveTo>
                  <a:pt x="354" y="1952"/>
                </a:moveTo>
                <a:cubicBezTo>
                  <a:pt x="347" y="1930"/>
                  <a:pt x="221" y="1862"/>
                  <a:pt x="248" y="1820"/>
                </a:cubicBezTo>
                <a:cubicBezTo>
                  <a:pt x="291" y="1752"/>
                  <a:pt x="344" y="1759"/>
                  <a:pt x="420" y="1728"/>
                </a:cubicBezTo>
                <a:cubicBezTo>
                  <a:pt x="801" y="1574"/>
                  <a:pt x="1292" y="1570"/>
                  <a:pt x="1693" y="1515"/>
                </a:cubicBezTo>
                <a:cubicBezTo>
                  <a:pt x="2175" y="1449"/>
                  <a:pt x="2632" y="1340"/>
                  <a:pt x="3094" y="1194"/>
                </a:cubicBezTo>
                <a:cubicBezTo>
                  <a:pt x="2831" y="1304"/>
                  <a:pt x="2573" y="1396"/>
                  <a:pt x="2296" y="1475"/>
                </a:cubicBezTo>
                <a:cubicBezTo>
                  <a:pt x="1645" y="1661"/>
                  <a:pt x="1000" y="1863"/>
                  <a:pt x="349" y="2049"/>
                </a:cubicBezTo>
                <a:cubicBezTo>
                  <a:pt x="227" y="2084"/>
                  <a:pt x="115" y="2100"/>
                  <a:pt x="0" y="2118"/>
                </a:cubicBezTo>
                <a:cubicBezTo>
                  <a:pt x="297" y="1963"/>
                  <a:pt x="591" y="1848"/>
                  <a:pt x="908" y="1739"/>
                </a:cubicBezTo>
                <a:cubicBezTo>
                  <a:pt x="1557" y="1515"/>
                  <a:pt x="2301" y="1244"/>
                  <a:pt x="2903" y="1033"/>
                </a:cubicBezTo>
                <a:cubicBezTo>
                  <a:pt x="2407" y="1236"/>
                  <a:pt x="1904" y="1421"/>
                  <a:pt x="1411" y="1630"/>
                </a:cubicBezTo>
                <a:cubicBezTo>
                  <a:pt x="1023" y="1795"/>
                  <a:pt x="642" y="1953"/>
                  <a:pt x="272" y="2153"/>
                </a:cubicBezTo>
                <a:cubicBezTo>
                  <a:pt x="421" y="2169"/>
                  <a:pt x="484" y="2181"/>
                  <a:pt x="631" y="2153"/>
                </a:cubicBezTo>
                <a:cubicBezTo>
                  <a:pt x="1603" y="1970"/>
                  <a:pt x="2537" y="1649"/>
                  <a:pt x="3530" y="1567"/>
                </a:cubicBezTo>
                <a:cubicBezTo>
                  <a:pt x="3673" y="1555"/>
                  <a:pt x="3817" y="1549"/>
                  <a:pt x="3960" y="1538"/>
                </a:cubicBezTo>
                <a:cubicBezTo>
                  <a:pt x="3889" y="1537"/>
                  <a:pt x="3863" y="1515"/>
                  <a:pt x="3793" y="1521"/>
                </a:cubicBezTo>
                <a:cubicBezTo>
                  <a:pt x="3513" y="1544"/>
                  <a:pt x="3228" y="1587"/>
                  <a:pt x="2951" y="1636"/>
                </a:cubicBezTo>
                <a:cubicBezTo>
                  <a:pt x="2594" y="1699"/>
                  <a:pt x="2057" y="1842"/>
                  <a:pt x="1784" y="1894"/>
                </a:cubicBezTo>
                <a:cubicBezTo>
                  <a:pt x="2191" y="1753"/>
                  <a:pt x="2604" y="1637"/>
                  <a:pt x="3018" y="1515"/>
                </a:cubicBezTo>
                <a:cubicBezTo>
                  <a:pt x="3682" y="1319"/>
                  <a:pt x="4625" y="1285"/>
                  <a:pt x="5223" y="930"/>
                </a:cubicBezTo>
                <a:cubicBezTo>
                  <a:pt x="5210" y="924"/>
                  <a:pt x="5198" y="919"/>
                  <a:pt x="5185" y="913"/>
                </a:cubicBezTo>
                <a:cubicBezTo>
                  <a:pt x="4691" y="961"/>
                  <a:pt x="4196" y="1032"/>
                  <a:pt x="3707" y="1125"/>
                </a:cubicBezTo>
                <a:cubicBezTo>
                  <a:pt x="3371" y="1189"/>
                  <a:pt x="3038" y="1268"/>
                  <a:pt x="2702" y="1326"/>
                </a:cubicBezTo>
                <a:cubicBezTo>
                  <a:pt x="3039" y="1156"/>
                  <a:pt x="3373" y="1026"/>
                  <a:pt x="3745" y="930"/>
                </a:cubicBezTo>
                <a:cubicBezTo>
                  <a:pt x="4192" y="815"/>
                  <a:pt x="4643" y="745"/>
                  <a:pt x="5099" y="677"/>
                </a:cubicBezTo>
                <a:cubicBezTo>
                  <a:pt x="4948" y="715"/>
                  <a:pt x="4799" y="750"/>
                  <a:pt x="4649" y="798"/>
                </a:cubicBezTo>
                <a:cubicBezTo>
                  <a:pt x="4259" y="924"/>
                  <a:pt x="3877" y="1063"/>
                  <a:pt x="3501" y="1228"/>
                </a:cubicBezTo>
                <a:cubicBezTo>
                  <a:pt x="3286" y="1323"/>
                  <a:pt x="3065" y="1419"/>
                  <a:pt x="2870" y="1550"/>
                </a:cubicBezTo>
                <a:cubicBezTo>
                  <a:pt x="2870" y="1556"/>
                  <a:pt x="2870" y="1561"/>
                  <a:pt x="2870" y="1567"/>
                </a:cubicBezTo>
                <a:cubicBezTo>
                  <a:pt x="3228" y="1517"/>
                  <a:pt x="3578" y="1425"/>
                  <a:pt x="3932" y="1343"/>
                </a:cubicBezTo>
                <a:cubicBezTo>
                  <a:pt x="4392" y="1237"/>
                  <a:pt x="4859" y="1126"/>
                  <a:pt x="5324" y="1045"/>
                </a:cubicBezTo>
                <a:cubicBezTo>
                  <a:pt x="5364" y="1041"/>
                  <a:pt x="5383" y="1022"/>
                  <a:pt x="5381" y="1045"/>
                </a:cubicBezTo>
                <a:cubicBezTo>
                  <a:pt x="5184" y="1101"/>
                  <a:pt x="4988" y="1157"/>
                  <a:pt x="4797" y="1234"/>
                </a:cubicBezTo>
                <a:cubicBezTo>
                  <a:pt x="4432" y="1380"/>
                  <a:pt x="4046" y="1509"/>
                  <a:pt x="3683" y="1642"/>
                </a:cubicBezTo>
                <a:cubicBezTo>
                  <a:pt x="3986" y="1600"/>
                  <a:pt x="4291" y="1556"/>
                  <a:pt x="4592" y="1492"/>
                </a:cubicBezTo>
                <a:cubicBezTo>
                  <a:pt x="4797" y="1448"/>
                  <a:pt x="5021" y="1406"/>
                  <a:pt x="5218" y="1332"/>
                </a:cubicBezTo>
                <a:cubicBezTo>
                  <a:pt x="5263" y="1315"/>
                  <a:pt x="5127" y="1382"/>
                  <a:pt x="5084" y="1360"/>
                </a:cubicBezTo>
                <a:cubicBezTo>
                  <a:pt x="4919" y="1409"/>
                  <a:pt x="4754" y="1461"/>
                  <a:pt x="4587" y="1504"/>
                </a:cubicBezTo>
                <a:cubicBezTo>
                  <a:pt x="4498" y="1527"/>
                  <a:pt x="4401" y="1539"/>
                  <a:pt x="4314" y="1556"/>
                </a:cubicBezTo>
                <a:cubicBezTo>
                  <a:pt x="4403" y="1498"/>
                  <a:pt x="4485" y="1427"/>
                  <a:pt x="4582" y="1378"/>
                </a:cubicBezTo>
                <a:cubicBezTo>
                  <a:pt x="4894" y="1220"/>
                  <a:pt x="5236" y="1123"/>
                  <a:pt x="5563" y="999"/>
                </a:cubicBezTo>
                <a:cubicBezTo>
                  <a:pt x="5573" y="995"/>
                  <a:pt x="5874" y="901"/>
                  <a:pt x="5869" y="867"/>
                </a:cubicBezTo>
                <a:cubicBezTo>
                  <a:pt x="5860" y="808"/>
                  <a:pt x="5866" y="837"/>
                  <a:pt x="5773" y="804"/>
                </a:cubicBezTo>
                <a:cubicBezTo>
                  <a:pt x="5564" y="730"/>
                  <a:pt x="5170" y="863"/>
                  <a:pt x="4950" y="884"/>
                </a:cubicBezTo>
                <a:cubicBezTo>
                  <a:pt x="4899" y="884"/>
                  <a:pt x="4889" y="882"/>
                  <a:pt x="4860" y="890"/>
                </a:cubicBezTo>
                <a:cubicBezTo>
                  <a:pt x="4963" y="852"/>
                  <a:pt x="5067" y="813"/>
                  <a:pt x="5175" y="781"/>
                </a:cubicBezTo>
                <a:cubicBezTo>
                  <a:pt x="5428" y="705"/>
                  <a:pt x="6035" y="648"/>
                  <a:pt x="6218" y="442"/>
                </a:cubicBezTo>
                <a:cubicBezTo>
                  <a:pt x="6282" y="370"/>
                  <a:pt x="6303" y="422"/>
                  <a:pt x="6232" y="356"/>
                </a:cubicBezTo>
                <a:cubicBezTo>
                  <a:pt x="6068" y="203"/>
                  <a:pt x="5379" y="485"/>
                  <a:pt x="5199" y="534"/>
                </a:cubicBezTo>
                <a:cubicBezTo>
                  <a:pt x="5177" y="542"/>
                  <a:pt x="5154" y="549"/>
                  <a:pt x="5132" y="557"/>
                </a:cubicBezTo>
                <a:cubicBezTo>
                  <a:pt x="5229" y="568"/>
                  <a:pt x="5245" y="604"/>
                  <a:pt x="5343" y="597"/>
                </a:cubicBezTo>
                <a:cubicBezTo>
                  <a:pt x="5745" y="568"/>
                  <a:pt x="6162" y="378"/>
                  <a:pt x="6553" y="281"/>
                </a:cubicBezTo>
                <a:cubicBezTo>
                  <a:pt x="7044" y="159"/>
                  <a:pt x="7501" y="12"/>
                  <a:pt x="7993" y="34"/>
                </a:cubicBezTo>
                <a:cubicBezTo>
                  <a:pt x="7809" y="124"/>
                  <a:pt x="7629" y="227"/>
                  <a:pt x="7433" y="298"/>
                </a:cubicBezTo>
                <a:cubicBezTo>
                  <a:pt x="7069" y="430"/>
                  <a:pt x="6691" y="533"/>
                  <a:pt x="6318" y="637"/>
                </a:cubicBezTo>
                <a:cubicBezTo>
                  <a:pt x="6140" y="684"/>
                  <a:pt x="6093" y="697"/>
                  <a:pt x="5979" y="723"/>
                </a:cubicBezTo>
                <a:cubicBezTo>
                  <a:pt x="6062" y="676"/>
                  <a:pt x="5934" y="731"/>
                  <a:pt x="6027" y="706"/>
                </a:cubicBezTo>
                <a:cubicBezTo>
                  <a:pt x="6294" y="635"/>
                  <a:pt x="6560" y="568"/>
                  <a:pt x="6830" y="511"/>
                </a:cubicBezTo>
                <a:cubicBezTo>
                  <a:pt x="7482" y="375"/>
                  <a:pt x="8111" y="236"/>
                  <a:pt x="8777" y="195"/>
                </a:cubicBezTo>
                <a:cubicBezTo>
                  <a:pt x="8819" y="193"/>
                  <a:pt x="8860" y="191"/>
                  <a:pt x="8902" y="189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138863" y="5410200"/>
            <a:ext cx="1619250" cy="241300"/>
          </a:xfrm>
          <a:custGeom>
            <a:avLst/>
            <a:gdLst>
              <a:gd name="T0" fmla="+- 0 17397 17053"/>
              <a:gd name="T1" fmla="*/ T0 w 4497"/>
              <a:gd name="T2" fmla="+- 0 15520 15027"/>
              <a:gd name="T3" fmla="*/ 15520 h 672"/>
              <a:gd name="T4" fmla="+- 0 17329 17053"/>
              <a:gd name="T5" fmla="*/ T4 w 4497"/>
              <a:gd name="T6" fmla="+- 0 15542 15027"/>
              <a:gd name="T7" fmla="*/ 15542 h 672"/>
              <a:gd name="T8" fmla="+- 0 17153 17053"/>
              <a:gd name="T9" fmla="*/ T8 w 4497"/>
              <a:gd name="T10" fmla="+- 0 15630 15027"/>
              <a:gd name="T11" fmla="*/ 15630 h 672"/>
              <a:gd name="T12" fmla="+- 0 17072 17053"/>
              <a:gd name="T13" fmla="*/ T12 w 4497"/>
              <a:gd name="T14" fmla="+- 0 15612 15027"/>
              <a:gd name="T15" fmla="*/ 15612 h 672"/>
              <a:gd name="T16" fmla="+- 0 17054 17053"/>
              <a:gd name="T17" fmla="*/ T16 w 4497"/>
              <a:gd name="T18" fmla="+- 0 15596 15027"/>
              <a:gd name="T19" fmla="*/ 15596 h 672"/>
              <a:gd name="T20" fmla="+- 0 17047 17053"/>
              <a:gd name="T21" fmla="*/ T20 w 4497"/>
              <a:gd name="T22" fmla="+- 0 15591 15027"/>
              <a:gd name="T23" fmla="*/ 15591 h 672"/>
              <a:gd name="T24" fmla="+- 0 17053 17053"/>
              <a:gd name="T25" fmla="*/ T24 w 4497"/>
              <a:gd name="T26" fmla="+- 0 15572 15027"/>
              <a:gd name="T27" fmla="*/ 15572 h 672"/>
              <a:gd name="T28" fmla="+- 0 17092 17053"/>
              <a:gd name="T29" fmla="*/ T28 w 4497"/>
              <a:gd name="T30" fmla="+- 0 15515 15027"/>
              <a:gd name="T31" fmla="*/ 15515 h 672"/>
              <a:gd name="T32" fmla="+- 0 17110 17053"/>
              <a:gd name="T33" fmla="*/ T32 w 4497"/>
              <a:gd name="T34" fmla="+- 0 15465 15027"/>
              <a:gd name="T35" fmla="*/ 15465 h 672"/>
              <a:gd name="T36" fmla="+- 0 17173 17053"/>
              <a:gd name="T37" fmla="*/ T36 w 4497"/>
              <a:gd name="T38" fmla="+- 0 15423 15027"/>
              <a:gd name="T39" fmla="*/ 15423 h 672"/>
              <a:gd name="T40" fmla="+- 0 17270 17053"/>
              <a:gd name="T41" fmla="*/ T40 w 4497"/>
              <a:gd name="T42" fmla="+- 0 15357 15027"/>
              <a:gd name="T43" fmla="*/ 15357 h 672"/>
              <a:gd name="T44" fmla="+- 0 17390 17053"/>
              <a:gd name="T45" fmla="*/ T44 w 4497"/>
              <a:gd name="T46" fmla="+- 0 15340 15027"/>
              <a:gd name="T47" fmla="*/ 15340 h 672"/>
              <a:gd name="T48" fmla="+- 0 17503 17053"/>
              <a:gd name="T49" fmla="*/ T48 w 4497"/>
              <a:gd name="T50" fmla="+- 0 15319 15027"/>
              <a:gd name="T51" fmla="*/ 15319 h 672"/>
              <a:gd name="T52" fmla="+- 0 17767 17053"/>
              <a:gd name="T53" fmla="*/ T52 w 4497"/>
              <a:gd name="T54" fmla="+- 0 15270 15027"/>
              <a:gd name="T55" fmla="*/ 15270 h 672"/>
              <a:gd name="T56" fmla="+- 0 18035 17053"/>
              <a:gd name="T57" fmla="*/ T56 w 4497"/>
              <a:gd name="T58" fmla="+- 0 15243 15027"/>
              <a:gd name="T59" fmla="*/ 15243 h 672"/>
              <a:gd name="T60" fmla="+- 0 18301 17053"/>
              <a:gd name="T61" fmla="*/ T60 w 4497"/>
              <a:gd name="T62" fmla="+- 0 15205 15027"/>
              <a:gd name="T63" fmla="*/ 15205 h 672"/>
              <a:gd name="T64" fmla="+- 0 18689 17053"/>
              <a:gd name="T65" fmla="*/ T64 w 4497"/>
              <a:gd name="T66" fmla="+- 0 15150 15027"/>
              <a:gd name="T67" fmla="*/ 15150 h 672"/>
              <a:gd name="T68" fmla="+- 0 19077 17053"/>
              <a:gd name="T69" fmla="*/ T68 w 4497"/>
              <a:gd name="T70" fmla="+- 0 15092 15027"/>
              <a:gd name="T71" fmla="*/ 15092 h 672"/>
              <a:gd name="T72" fmla="+- 0 19464 17053"/>
              <a:gd name="T73" fmla="*/ T72 w 4497"/>
              <a:gd name="T74" fmla="+- 0 15027 15027"/>
              <a:gd name="T75" fmla="*/ 15027 h 672"/>
              <a:gd name="T76" fmla="+- 0 19382 17053"/>
              <a:gd name="T77" fmla="*/ T76 w 4497"/>
              <a:gd name="T78" fmla="+- 0 15095 15027"/>
              <a:gd name="T79" fmla="*/ 15095 h 672"/>
              <a:gd name="T80" fmla="+- 0 19252 17053"/>
              <a:gd name="T81" fmla="*/ T80 w 4497"/>
              <a:gd name="T82" fmla="+- 0 15158 15027"/>
              <a:gd name="T83" fmla="*/ 15158 h 672"/>
              <a:gd name="T84" fmla="+- 0 19119 17053"/>
              <a:gd name="T85" fmla="*/ T84 w 4497"/>
              <a:gd name="T86" fmla="+- 0 15199 15027"/>
              <a:gd name="T87" fmla="*/ 15199 h 672"/>
              <a:gd name="T88" fmla="+- 0 18787 17053"/>
              <a:gd name="T89" fmla="*/ T88 w 4497"/>
              <a:gd name="T90" fmla="+- 0 15301 15027"/>
              <a:gd name="T91" fmla="*/ 15301 h 672"/>
              <a:gd name="T92" fmla="+- 0 18455 17053"/>
              <a:gd name="T93" fmla="*/ T92 w 4497"/>
              <a:gd name="T94" fmla="+- 0 15404 15027"/>
              <a:gd name="T95" fmla="*/ 15404 h 672"/>
              <a:gd name="T96" fmla="+- 0 18120 17053"/>
              <a:gd name="T97" fmla="*/ T96 w 4497"/>
              <a:gd name="T98" fmla="+- 0 15497 15027"/>
              <a:gd name="T99" fmla="*/ 15497 h 672"/>
              <a:gd name="T100" fmla="+- 0 17847 17053"/>
              <a:gd name="T101" fmla="*/ T100 w 4497"/>
              <a:gd name="T102" fmla="+- 0 15573 15027"/>
              <a:gd name="T103" fmla="*/ 15573 h 672"/>
              <a:gd name="T104" fmla="+- 0 17572 17053"/>
              <a:gd name="T105" fmla="*/ T104 w 4497"/>
              <a:gd name="T106" fmla="+- 0 15629 15027"/>
              <a:gd name="T107" fmla="*/ 15629 h 672"/>
              <a:gd name="T108" fmla="+- 0 17292 17053"/>
              <a:gd name="T109" fmla="*/ T108 w 4497"/>
              <a:gd name="T110" fmla="+- 0 15675 15027"/>
              <a:gd name="T111" fmla="*/ 15675 h 672"/>
              <a:gd name="T112" fmla="+- 0 17200 17053"/>
              <a:gd name="T113" fmla="*/ T112 w 4497"/>
              <a:gd name="T114" fmla="+- 0 15690 15027"/>
              <a:gd name="T115" fmla="*/ 15690 h 672"/>
              <a:gd name="T116" fmla="+- 0 17178 17053"/>
              <a:gd name="T117" fmla="*/ T116 w 4497"/>
              <a:gd name="T118" fmla="+- 0 15694 15027"/>
              <a:gd name="T119" fmla="*/ 15694 h 672"/>
              <a:gd name="T120" fmla="+- 0 17120 17053"/>
              <a:gd name="T121" fmla="*/ T120 w 4497"/>
              <a:gd name="T122" fmla="+- 0 15698 15027"/>
              <a:gd name="T123" fmla="*/ 15698 h 672"/>
              <a:gd name="T124" fmla="+- 0 17189 17053"/>
              <a:gd name="T125" fmla="*/ T124 w 4497"/>
              <a:gd name="T126" fmla="+- 0 15674 15027"/>
              <a:gd name="T127" fmla="*/ 15674 h 672"/>
              <a:gd name="T128" fmla="+- 0 17341 17053"/>
              <a:gd name="T129" fmla="*/ T128 w 4497"/>
              <a:gd name="T130" fmla="+- 0 15625 15027"/>
              <a:gd name="T131" fmla="*/ 15625 h 672"/>
              <a:gd name="T132" fmla="+- 0 17421 17053"/>
              <a:gd name="T133" fmla="*/ T132 w 4497"/>
              <a:gd name="T134" fmla="+- 0 15595 15027"/>
              <a:gd name="T135" fmla="*/ 15595 h 672"/>
              <a:gd name="T136" fmla="+- 0 17723 17053"/>
              <a:gd name="T137" fmla="*/ T136 w 4497"/>
              <a:gd name="T138" fmla="+- 0 15481 15027"/>
              <a:gd name="T139" fmla="*/ 15481 h 672"/>
              <a:gd name="T140" fmla="+- 0 18030 17053"/>
              <a:gd name="T141" fmla="*/ T140 w 4497"/>
              <a:gd name="T142" fmla="+- 0 15413 15027"/>
              <a:gd name="T143" fmla="*/ 15413 h 672"/>
              <a:gd name="T144" fmla="+- 0 18344 17053"/>
              <a:gd name="T145" fmla="*/ T144 w 4497"/>
              <a:gd name="T146" fmla="+- 0 15337 15027"/>
              <a:gd name="T147" fmla="*/ 15337 h 672"/>
              <a:gd name="T148" fmla="+- 0 18625 17053"/>
              <a:gd name="T149" fmla="*/ T148 w 4497"/>
              <a:gd name="T150" fmla="+- 0 15269 15027"/>
              <a:gd name="T151" fmla="*/ 15269 h 672"/>
              <a:gd name="T152" fmla="+- 0 18906 17053"/>
              <a:gd name="T153" fmla="*/ T152 w 4497"/>
              <a:gd name="T154" fmla="+- 0 15206 15027"/>
              <a:gd name="T155" fmla="*/ 15206 h 672"/>
              <a:gd name="T156" fmla="+- 0 19186 17053"/>
              <a:gd name="T157" fmla="*/ T156 w 4497"/>
              <a:gd name="T158" fmla="+- 0 15136 15027"/>
              <a:gd name="T159" fmla="*/ 15136 h 672"/>
              <a:gd name="T160" fmla="+- 0 19253 17053"/>
              <a:gd name="T161" fmla="*/ T160 w 4497"/>
              <a:gd name="T162" fmla="+- 0 15119 15027"/>
              <a:gd name="T163" fmla="*/ 15119 h 672"/>
              <a:gd name="T164" fmla="+- 0 19320 17053"/>
              <a:gd name="T165" fmla="*/ T164 w 4497"/>
              <a:gd name="T166" fmla="+- 0 15102 15027"/>
              <a:gd name="T167" fmla="*/ 15102 h 672"/>
              <a:gd name="T168" fmla="+- 0 19387 17053"/>
              <a:gd name="T169" fmla="*/ T168 w 4497"/>
              <a:gd name="T170" fmla="+- 0 15084 15027"/>
              <a:gd name="T171" fmla="*/ 15084 h 672"/>
              <a:gd name="T172" fmla="+- 0 19285 17053"/>
              <a:gd name="T173" fmla="*/ T172 w 4497"/>
              <a:gd name="T174" fmla="+- 0 15129 15027"/>
              <a:gd name="T175" fmla="*/ 15129 h 672"/>
              <a:gd name="T176" fmla="+- 0 19217 17053"/>
              <a:gd name="T177" fmla="*/ T176 w 4497"/>
              <a:gd name="T178" fmla="+- 0 15161 15027"/>
              <a:gd name="T179" fmla="*/ 15161 h 672"/>
              <a:gd name="T180" fmla="+- 0 19110 17053"/>
              <a:gd name="T181" fmla="*/ T180 w 4497"/>
              <a:gd name="T182" fmla="+- 0 15193 15027"/>
              <a:gd name="T183" fmla="*/ 15193 h 672"/>
              <a:gd name="T184" fmla="+- 0 18811 17053"/>
              <a:gd name="T185" fmla="*/ T184 w 4497"/>
              <a:gd name="T186" fmla="+- 0 15281 15027"/>
              <a:gd name="T187" fmla="*/ 15281 h 672"/>
              <a:gd name="T188" fmla="+- 0 18503 17053"/>
              <a:gd name="T189" fmla="*/ T188 w 4497"/>
              <a:gd name="T190" fmla="+- 0 15342 15027"/>
              <a:gd name="T191" fmla="*/ 15342 h 672"/>
              <a:gd name="T192" fmla="+- 0 18201 17053"/>
              <a:gd name="T193" fmla="*/ T192 w 4497"/>
              <a:gd name="T194" fmla="+- 0 15423 15027"/>
              <a:gd name="T195" fmla="*/ 15423 h 672"/>
              <a:gd name="T196" fmla="+- 0 17962 17053"/>
              <a:gd name="T197" fmla="*/ T196 w 4497"/>
              <a:gd name="T198" fmla="+- 0 15487 15027"/>
              <a:gd name="T199" fmla="*/ 15487 h 672"/>
              <a:gd name="T200" fmla="+- 0 17724 17053"/>
              <a:gd name="T201" fmla="*/ T200 w 4497"/>
              <a:gd name="T202" fmla="+- 0 15549 15027"/>
              <a:gd name="T203" fmla="*/ 15549 h 672"/>
              <a:gd name="T204" fmla="+- 0 17488 17053"/>
              <a:gd name="T205" fmla="*/ T204 w 4497"/>
              <a:gd name="T206" fmla="+- 0 15624 15027"/>
              <a:gd name="T207" fmla="*/ 15624 h 672"/>
              <a:gd name="T208" fmla="+- 0 17472 17053"/>
              <a:gd name="T209" fmla="*/ T208 w 4497"/>
              <a:gd name="T210" fmla="+- 0 15630 15027"/>
              <a:gd name="T211" fmla="*/ 15630 h 672"/>
              <a:gd name="T212" fmla="+- 0 17456 17053"/>
              <a:gd name="T213" fmla="*/ T212 w 4497"/>
              <a:gd name="T214" fmla="+- 0 15635 15027"/>
              <a:gd name="T215" fmla="*/ 15635 h 672"/>
              <a:gd name="T216" fmla="+- 0 17440 17053"/>
              <a:gd name="T217" fmla="*/ T216 w 4497"/>
              <a:gd name="T218" fmla="+- 0 15641 15027"/>
              <a:gd name="T219" fmla="*/ 15641 h 672"/>
              <a:gd name="T220" fmla="+- 0 17650 17053"/>
              <a:gd name="T221" fmla="*/ T220 w 4497"/>
              <a:gd name="T222" fmla="+- 0 15608 15027"/>
              <a:gd name="T223" fmla="*/ 15608 h 672"/>
              <a:gd name="T224" fmla="+- 0 17862 17053"/>
              <a:gd name="T225" fmla="*/ T224 w 4497"/>
              <a:gd name="T226" fmla="+- 0 15566 15027"/>
              <a:gd name="T227" fmla="*/ 15566 h 672"/>
              <a:gd name="T228" fmla="+- 0 18072 17053"/>
              <a:gd name="T229" fmla="*/ T228 w 4497"/>
              <a:gd name="T230" fmla="+- 0 15532 15027"/>
              <a:gd name="T231" fmla="*/ 15532 h 672"/>
              <a:gd name="T232" fmla="+- 0 18760 17053"/>
              <a:gd name="T233" fmla="*/ T232 w 4497"/>
              <a:gd name="T234" fmla="+- 0 15422 15027"/>
              <a:gd name="T235" fmla="*/ 15422 h 672"/>
              <a:gd name="T236" fmla="+- 0 19455 17053"/>
              <a:gd name="T237" fmla="*/ T236 w 4497"/>
              <a:gd name="T238" fmla="+- 0 15350 15027"/>
              <a:gd name="T239" fmla="*/ 15350 h 672"/>
              <a:gd name="T240" fmla="+- 0 20148 17053"/>
              <a:gd name="T241" fmla="*/ T240 w 4497"/>
              <a:gd name="T242" fmla="+- 0 15285 15027"/>
              <a:gd name="T243" fmla="*/ 15285 h 672"/>
              <a:gd name="T244" fmla="+- 0 20209 17053"/>
              <a:gd name="T245" fmla="*/ T244 w 4497"/>
              <a:gd name="T246" fmla="+- 0 15279 15027"/>
              <a:gd name="T247" fmla="*/ 15279 h 672"/>
              <a:gd name="T248" fmla="+- 0 21554 17053"/>
              <a:gd name="T249" fmla="*/ T248 w 4497"/>
              <a:gd name="T250" fmla="+- 0 15169 15027"/>
              <a:gd name="T251" fmla="*/ 15169 h 672"/>
              <a:gd name="T252" fmla="+- 0 21549 17053"/>
              <a:gd name="T253" fmla="*/ T252 w 4497"/>
              <a:gd name="T254" fmla="+- 0 15279 15027"/>
              <a:gd name="T255" fmla="*/ 15279 h 67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497" h="672" extrusionOk="0">
                <a:moveTo>
                  <a:pt x="344" y="493"/>
                </a:moveTo>
                <a:cubicBezTo>
                  <a:pt x="276" y="515"/>
                  <a:pt x="100" y="603"/>
                  <a:pt x="19" y="585"/>
                </a:cubicBezTo>
                <a:cubicBezTo>
                  <a:pt x="1" y="569"/>
                  <a:pt x="-6" y="564"/>
                  <a:pt x="0" y="545"/>
                </a:cubicBezTo>
                <a:cubicBezTo>
                  <a:pt x="39" y="488"/>
                  <a:pt x="57" y="438"/>
                  <a:pt x="120" y="396"/>
                </a:cubicBezTo>
                <a:cubicBezTo>
                  <a:pt x="217" y="330"/>
                  <a:pt x="337" y="313"/>
                  <a:pt x="450" y="292"/>
                </a:cubicBezTo>
                <a:cubicBezTo>
                  <a:pt x="714" y="243"/>
                  <a:pt x="982" y="216"/>
                  <a:pt x="1248" y="178"/>
                </a:cubicBezTo>
                <a:cubicBezTo>
                  <a:pt x="1636" y="123"/>
                  <a:pt x="2024" y="65"/>
                  <a:pt x="2411" y="0"/>
                </a:cubicBezTo>
                <a:cubicBezTo>
                  <a:pt x="2329" y="68"/>
                  <a:pt x="2199" y="131"/>
                  <a:pt x="2066" y="172"/>
                </a:cubicBezTo>
                <a:cubicBezTo>
                  <a:pt x="1734" y="274"/>
                  <a:pt x="1402" y="377"/>
                  <a:pt x="1067" y="470"/>
                </a:cubicBezTo>
                <a:cubicBezTo>
                  <a:pt x="794" y="546"/>
                  <a:pt x="519" y="602"/>
                  <a:pt x="239" y="648"/>
                </a:cubicBezTo>
                <a:cubicBezTo>
                  <a:pt x="147" y="663"/>
                  <a:pt x="125" y="667"/>
                  <a:pt x="67" y="671"/>
                </a:cubicBezTo>
                <a:cubicBezTo>
                  <a:pt x="136" y="647"/>
                  <a:pt x="288" y="598"/>
                  <a:pt x="368" y="568"/>
                </a:cubicBezTo>
                <a:cubicBezTo>
                  <a:pt x="670" y="454"/>
                  <a:pt x="977" y="386"/>
                  <a:pt x="1291" y="310"/>
                </a:cubicBezTo>
                <a:cubicBezTo>
                  <a:pt x="1572" y="242"/>
                  <a:pt x="1853" y="179"/>
                  <a:pt x="2133" y="109"/>
                </a:cubicBezTo>
                <a:cubicBezTo>
                  <a:pt x="2200" y="92"/>
                  <a:pt x="2267" y="75"/>
                  <a:pt x="2334" y="57"/>
                </a:cubicBezTo>
                <a:cubicBezTo>
                  <a:pt x="2232" y="102"/>
                  <a:pt x="2164" y="134"/>
                  <a:pt x="2057" y="166"/>
                </a:cubicBezTo>
                <a:cubicBezTo>
                  <a:pt x="1758" y="254"/>
                  <a:pt x="1450" y="315"/>
                  <a:pt x="1148" y="396"/>
                </a:cubicBezTo>
                <a:cubicBezTo>
                  <a:pt x="909" y="460"/>
                  <a:pt x="671" y="522"/>
                  <a:pt x="435" y="597"/>
                </a:cubicBezTo>
                <a:cubicBezTo>
                  <a:pt x="419" y="603"/>
                  <a:pt x="403" y="608"/>
                  <a:pt x="387" y="614"/>
                </a:cubicBezTo>
                <a:cubicBezTo>
                  <a:pt x="597" y="581"/>
                  <a:pt x="809" y="539"/>
                  <a:pt x="1019" y="505"/>
                </a:cubicBezTo>
                <a:cubicBezTo>
                  <a:pt x="1707" y="395"/>
                  <a:pt x="2402" y="323"/>
                  <a:pt x="3095" y="258"/>
                </a:cubicBezTo>
                <a:cubicBezTo>
                  <a:pt x="3156" y="252"/>
                  <a:pt x="4501" y="142"/>
                  <a:pt x="4496" y="252"/>
                </a:cubicBezTo>
                <a:cubicBezTo>
                  <a:pt x="4436" y="289"/>
                  <a:pt x="4406" y="303"/>
                  <a:pt x="4353" y="31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07200" y="5267325"/>
            <a:ext cx="1536700" cy="207963"/>
          </a:xfrm>
          <a:custGeom>
            <a:avLst/>
            <a:gdLst>
              <a:gd name="T0" fmla="+- 0 19129 18909"/>
              <a:gd name="T1" fmla="*/ T0 w 4268"/>
              <a:gd name="T2" fmla="+- 0 15205 14630"/>
              <a:gd name="T3" fmla="*/ 15205 h 581"/>
              <a:gd name="T4" fmla="+- 0 19240 18909"/>
              <a:gd name="T5" fmla="*/ T4 w 4268"/>
              <a:gd name="T6" fmla="+- 0 15116 14630"/>
              <a:gd name="T7" fmla="*/ 15116 h 581"/>
              <a:gd name="T8" fmla="+- 0 19329 18909"/>
              <a:gd name="T9" fmla="*/ T8 w 4268"/>
              <a:gd name="T10" fmla="+- 0 15060 14630"/>
              <a:gd name="T11" fmla="*/ 15060 h 581"/>
              <a:gd name="T12" fmla="+- 0 19469 18909"/>
              <a:gd name="T13" fmla="*/ T12 w 4268"/>
              <a:gd name="T14" fmla="+- 0 15027 14630"/>
              <a:gd name="T15" fmla="*/ 15027 h 581"/>
              <a:gd name="T16" fmla="+- 0 19980 18909"/>
              <a:gd name="T17" fmla="*/ T16 w 4268"/>
              <a:gd name="T18" fmla="+- 0 14906 14630"/>
              <a:gd name="T19" fmla="*/ 14906 h 581"/>
              <a:gd name="T20" fmla="+- 0 20526 18909"/>
              <a:gd name="T21" fmla="*/ T20 w 4268"/>
              <a:gd name="T22" fmla="+- 0 14879 14630"/>
              <a:gd name="T23" fmla="*/ 14879 h 581"/>
              <a:gd name="T24" fmla="+- 0 21047 18909"/>
              <a:gd name="T25" fmla="*/ T24 w 4268"/>
              <a:gd name="T26" fmla="+- 0 14820 14630"/>
              <a:gd name="T27" fmla="*/ 14820 h 581"/>
              <a:gd name="T28" fmla="+- 0 21312 18909"/>
              <a:gd name="T29" fmla="*/ T28 w 4268"/>
              <a:gd name="T30" fmla="+- 0 14790 14630"/>
              <a:gd name="T31" fmla="*/ 14790 h 581"/>
              <a:gd name="T32" fmla="+- 0 21603 18909"/>
              <a:gd name="T33" fmla="*/ T32 w 4268"/>
              <a:gd name="T34" fmla="+- 0 14726 14630"/>
              <a:gd name="T35" fmla="*/ 14726 h 581"/>
              <a:gd name="T36" fmla="+- 0 21870 18909"/>
              <a:gd name="T37" fmla="*/ T36 w 4268"/>
              <a:gd name="T38" fmla="+- 0 14774 14630"/>
              <a:gd name="T39" fmla="*/ 14774 h 581"/>
              <a:gd name="T40" fmla="+- 0 21926 18909"/>
              <a:gd name="T41" fmla="*/ T40 w 4268"/>
              <a:gd name="T42" fmla="+- 0 14779 14630"/>
              <a:gd name="T43" fmla="*/ 14779 h 581"/>
              <a:gd name="T44" fmla="+- 0 21940 18909"/>
              <a:gd name="T45" fmla="*/ T44 w 4268"/>
              <a:gd name="T46" fmla="+- 0 14773 14630"/>
              <a:gd name="T47" fmla="*/ 14773 h 581"/>
              <a:gd name="T48" fmla="+- 0 21961 18909"/>
              <a:gd name="T49" fmla="*/ T48 w 4268"/>
              <a:gd name="T50" fmla="+- 0 14803 14630"/>
              <a:gd name="T51" fmla="*/ 14803 h 581"/>
              <a:gd name="T52" fmla="+- 0 21804 18909"/>
              <a:gd name="T53" fmla="*/ T52 w 4268"/>
              <a:gd name="T54" fmla="+- 0 14864 14630"/>
              <a:gd name="T55" fmla="*/ 14864 h 581"/>
              <a:gd name="T56" fmla="+- 0 21651 18909"/>
              <a:gd name="T57" fmla="*/ T56 w 4268"/>
              <a:gd name="T58" fmla="+- 0 14905 14630"/>
              <a:gd name="T59" fmla="*/ 14905 h 581"/>
              <a:gd name="T60" fmla="+- 0 21482 18909"/>
              <a:gd name="T61" fmla="*/ T60 w 4268"/>
              <a:gd name="T62" fmla="+- 0 14940 14630"/>
              <a:gd name="T63" fmla="*/ 14940 h 581"/>
              <a:gd name="T64" fmla="+- 0 21112 18909"/>
              <a:gd name="T65" fmla="*/ T64 w 4268"/>
              <a:gd name="T66" fmla="+- 0 15017 14630"/>
              <a:gd name="T67" fmla="*/ 15017 h 581"/>
              <a:gd name="T68" fmla="+- 0 20737 18909"/>
              <a:gd name="T69" fmla="*/ T68 w 4268"/>
              <a:gd name="T70" fmla="+- 0 15062 14630"/>
              <a:gd name="T71" fmla="*/ 15062 h 581"/>
              <a:gd name="T72" fmla="+- 0 20363 18909"/>
              <a:gd name="T73" fmla="*/ T72 w 4268"/>
              <a:gd name="T74" fmla="+- 0 15113 14630"/>
              <a:gd name="T75" fmla="*/ 15113 h 581"/>
              <a:gd name="T76" fmla="+- 0 19922 18909"/>
              <a:gd name="T77" fmla="*/ T76 w 4268"/>
              <a:gd name="T78" fmla="+- 0 15173 14630"/>
              <a:gd name="T79" fmla="*/ 15173 h 581"/>
              <a:gd name="T80" fmla="+- 0 19350 18909"/>
              <a:gd name="T81" fmla="*/ T80 w 4268"/>
              <a:gd name="T82" fmla="+- 0 15311 14630"/>
              <a:gd name="T83" fmla="*/ 15311 h 581"/>
              <a:gd name="T84" fmla="+- 0 18909 18909"/>
              <a:gd name="T85" fmla="*/ T84 w 4268"/>
              <a:gd name="T86" fmla="+- 0 15176 14630"/>
              <a:gd name="T87" fmla="*/ 15176 h 581"/>
              <a:gd name="T88" fmla="+- 0 18909 18909"/>
              <a:gd name="T89" fmla="*/ T88 w 4268"/>
              <a:gd name="T90" fmla="+- 0 15166 14630"/>
              <a:gd name="T91" fmla="*/ 15166 h 581"/>
              <a:gd name="T92" fmla="+- 0 18909 18909"/>
              <a:gd name="T93" fmla="*/ T92 w 4268"/>
              <a:gd name="T94" fmla="+- 0 15157 14630"/>
              <a:gd name="T95" fmla="*/ 15157 h 581"/>
              <a:gd name="T96" fmla="+- 0 18909 18909"/>
              <a:gd name="T97" fmla="*/ T96 w 4268"/>
              <a:gd name="T98" fmla="+- 0 15147 14630"/>
              <a:gd name="T99" fmla="*/ 15147 h 581"/>
              <a:gd name="T100" fmla="+- 0 19152 18909"/>
              <a:gd name="T101" fmla="*/ T100 w 4268"/>
              <a:gd name="T102" fmla="+- 0 15046 14630"/>
              <a:gd name="T103" fmla="*/ 15046 h 581"/>
              <a:gd name="T104" fmla="+- 0 19409 18909"/>
              <a:gd name="T105" fmla="*/ T104 w 4268"/>
              <a:gd name="T106" fmla="+- 0 14996 14630"/>
              <a:gd name="T107" fmla="*/ 14996 h 581"/>
              <a:gd name="T108" fmla="+- 0 19669 18909"/>
              <a:gd name="T109" fmla="*/ T108 w 4268"/>
              <a:gd name="T110" fmla="+- 0 14952 14630"/>
              <a:gd name="T111" fmla="*/ 14952 h 581"/>
              <a:gd name="T112" fmla="+- 0 20070 18909"/>
              <a:gd name="T113" fmla="*/ T112 w 4268"/>
              <a:gd name="T114" fmla="+- 0 14884 14630"/>
              <a:gd name="T115" fmla="*/ 14884 h 581"/>
              <a:gd name="T116" fmla="+- 0 20476 18909"/>
              <a:gd name="T117" fmla="*/ T116 w 4268"/>
              <a:gd name="T118" fmla="+- 0 14822 14630"/>
              <a:gd name="T119" fmla="*/ 14822 h 581"/>
              <a:gd name="T120" fmla="+- 0 20880 18909"/>
              <a:gd name="T121" fmla="*/ T120 w 4268"/>
              <a:gd name="T122" fmla="+- 0 14768 14630"/>
              <a:gd name="T123" fmla="*/ 14768 h 581"/>
              <a:gd name="T124" fmla="+- 0 21200 18909"/>
              <a:gd name="T125" fmla="*/ T124 w 4268"/>
              <a:gd name="T126" fmla="+- 0 14725 14630"/>
              <a:gd name="T127" fmla="*/ 14725 h 581"/>
              <a:gd name="T128" fmla="+- 0 21542 18909"/>
              <a:gd name="T129" fmla="*/ T128 w 4268"/>
              <a:gd name="T130" fmla="+- 0 14665 14630"/>
              <a:gd name="T131" fmla="*/ 14665 h 581"/>
              <a:gd name="T132" fmla="+- 0 21855 18909"/>
              <a:gd name="T133" fmla="*/ T132 w 4268"/>
              <a:gd name="T134" fmla="+- 0 14745 14630"/>
              <a:gd name="T135" fmla="*/ 14745 h 581"/>
              <a:gd name="T136" fmla="+- 0 21687 18909"/>
              <a:gd name="T137" fmla="*/ T136 w 4268"/>
              <a:gd name="T138" fmla="+- 0 14808 14630"/>
              <a:gd name="T139" fmla="*/ 14808 h 581"/>
              <a:gd name="T140" fmla="+- 0 21529 18909"/>
              <a:gd name="T141" fmla="*/ T140 w 4268"/>
              <a:gd name="T142" fmla="+- 0 14849 14630"/>
              <a:gd name="T143" fmla="*/ 14849 h 581"/>
              <a:gd name="T144" fmla="+- 0 21344 18909"/>
              <a:gd name="T145" fmla="*/ T144 w 4268"/>
              <a:gd name="T146" fmla="+- 0 14872 14630"/>
              <a:gd name="T147" fmla="*/ 14872 h 581"/>
              <a:gd name="T148" fmla="+- 0 20818 18909"/>
              <a:gd name="T149" fmla="*/ T148 w 4268"/>
              <a:gd name="T150" fmla="+- 0 14938 14630"/>
              <a:gd name="T151" fmla="*/ 14938 h 581"/>
              <a:gd name="T152" fmla="+- 0 20285 18909"/>
              <a:gd name="T153" fmla="*/ T152 w 4268"/>
              <a:gd name="T154" fmla="+- 0 14957 14630"/>
              <a:gd name="T155" fmla="*/ 14957 h 581"/>
              <a:gd name="T156" fmla="+- 0 19760 18909"/>
              <a:gd name="T157" fmla="*/ T156 w 4268"/>
              <a:gd name="T158" fmla="+- 0 15027 14630"/>
              <a:gd name="T159" fmla="*/ 15027 h 581"/>
              <a:gd name="T160" fmla="+- 0 19728 18909"/>
              <a:gd name="T161" fmla="*/ T160 w 4268"/>
              <a:gd name="T162" fmla="+- 0 15033 14630"/>
              <a:gd name="T163" fmla="*/ 15033 h 581"/>
              <a:gd name="T164" fmla="+- 0 19697 18909"/>
              <a:gd name="T165" fmla="*/ T164 w 4268"/>
              <a:gd name="T166" fmla="+- 0 15038 14630"/>
              <a:gd name="T167" fmla="*/ 15038 h 581"/>
              <a:gd name="T168" fmla="+- 0 19665 18909"/>
              <a:gd name="T169" fmla="*/ T168 w 4268"/>
              <a:gd name="T170" fmla="+- 0 15044 14630"/>
              <a:gd name="T171" fmla="*/ 15044 h 581"/>
              <a:gd name="T172" fmla="+- 0 19788 18909"/>
              <a:gd name="T173" fmla="*/ T172 w 4268"/>
              <a:gd name="T174" fmla="+- 0 14962 14630"/>
              <a:gd name="T175" fmla="*/ 14962 h 581"/>
              <a:gd name="T176" fmla="+- 0 19867 18909"/>
              <a:gd name="T177" fmla="*/ T176 w 4268"/>
              <a:gd name="T178" fmla="+- 0 14989 14630"/>
              <a:gd name="T179" fmla="*/ 14989 h 581"/>
              <a:gd name="T180" fmla="+- 0 20014 18909"/>
              <a:gd name="T181" fmla="*/ T180 w 4268"/>
              <a:gd name="T182" fmla="+- 0 14975 14630"/>
              <a:gd name="T183" fmla="*/ 14975 h 581"/>
              <a:gd name="T184" fmla="+- 0 20427 18909"/>
              <a:gd name="T185" fmla="*/ T184 w 4268"/>
              <a:gd name="T186" fmla="+- 0 14936 14630"/>
              <a:gd name="T187" fmla="*/ 14936 h 581"/>
              <a:gd name="T188" fmla="+- 0 20841 18909"/>
              <a:gd name="T189" fmla="*/ T188 w 4268"/>
              <a:gd name="T190" fmla="+- 0 14902 14630"/>
              <a:gd name="T191" fmla="*/ 14902 h 581"/>
              <a:gd name="T192" fmla="+- 0 21253 18909"/>
              <a:gd name="T193" fmla="*/ T192 w 4268"/>
              <a:gd name="T194" fmla="+- 0 14854 14630"/>
              <a:gd name="T195" fmla="*/ 14854 h 581"/>
              <a:gd name="T196" fmla="+- 0 21651 18909"/>
              <a:gd name="T197" fmla="*/ T196 w 4268"/>
              <a:gd name="T198" fmla="+- 0 14808 14630"/>
              <a:gd name="T199" fmla="*/ 14808 h 581"/>
              <a:gd name="T200" fmla="+- 0 22078 18909"/>
              <a:gd name="T201" fmla="*/ T200 w 4268"/>
              <a:gd name="T202" fmla="+- 0 14778 14630"/>
              <a:gd name="T203" fmla="*/ 14778 h 581"/>
              <a:gd name="T204" fmla="+- 0 22458 18909"/>
              <a:gd name="T205" fmla="*/ T204 w 4268"/>
              <a:gd name="T206" fmla="+- 0 14642 14630"/>
              <a:gd name="T207" fmla="*/ 14642 h 581"/>
              <a:gd name="T208" fmla="+- 0 22458 18909"/>
              <a:gd name="T209" fmla="*/ T208 w 4268"/>
              <a:gd name="T210" fmla="+- 0 14638 14630"/>
              <a:gd name="T211" fmla="*/ 14638 h 581"/>
              <a:gd name="T212" fmla="+- 0 22458 18909"/>
              <a:gd name="T213" fmla="*/ T212 w 4268"/>
              <a:gd name="T214" fmla="+- 0 14634 14630"/>
              <a:gd name="T215" fmla="*/ 14634 h 581"/>
              <a:gd name="T216" fmla="+- 0 22458 18909"/>
              <a:gd name="T217" fmla="*/ T216 w 4268"/>
              <a:gd name="T218" fmla="+- 0 14630 14630"/>
              <a:gd name="T219" fmla="*/ 14630 h 581"/>
              <a:gd name="T220" fmla="+- 0 22255 18909"/>
              <a:gd name="T221" fmla="*/ T220 w 4268"/>
              <a:gd name="T222" fmla="+- 0 14655 14630"/>
              <a:gd name="T223" fmla="*/ 14655 h 581"/>
              <a:gd name="T224" fmla="+- 0 22059 18909"/>
              <a:gd name="T225" fmla="*/ T224 w 4268"/>
              <a:gd name="T226" fmla="+- 0 14708 14630"/>
              <a:gd name="T227" fmla="*/ 14708 h 581"/>
              <a:gd name="T228" fmla="+- 0 21860 18909"/>
              <a:gd name="T229" fmla="*/ T228 w 4268"/>
              <a:gd name="T230" fmla="+- 0 14757 14630"/>
              <a:gd name="T231" fmla="*/ 14757 h 581"/>
              <a:gd name="T232" fmla="+- 0 21625 18909"/>
              <a:gd name="T233" fmla="*/ T232 w 4268"/>
              <a:gd name="T234" fmla="+- 0 14815 14630"/>
              <a:gd name="T235" fmla="*/ 14815 h 581"/>
              <a:gd name="T236" fmla="+- 0 21426 18909"/>
              <a:gd name="T237" fmla="*/ T236 w 4268"/>
              <a:gd name="T238" fmla="+- 0 14874 14630"/>
              <a:gd name="T239" fmla="*/ 14874 h 581"/>
              <a:gd name="T240" fmla="+- 0 21224 18909"/>
              <a:gd name="T241" fmla="*/ T240 w 4268"/>
              <a:gd name="T242" fmla="+- 0 14998 14630"/>
              <a:gd name="T243" fmla="*/ 14998 h 581"/>
              <a:gd name="T244" fmla="+- 0 21337 18909"/>
              <a:gd name="T245" fmla="*/ T244 w 4268"/>
              <a:gd name="T246" fmla="+- 0 15027 14630"/>
              <a:gd name="T247" fmla="*/ 15027 h 581"/>
              <a:gd name="T248" fmla="+- 0 21482 18909"/>
              <a:gd name="T249" fmla="*/ T248 w 4268"/>
              <a:gd name="T250" fmla="+- 0 15031 14630"/>
              <a:gd name="T251" fmla="*/ 15031 h 581"/>
              <a:gd name="T252" fmla="+- 0 21626 18909"/>
              <a:gd name="T253" fmla="*/ T252 w 4268"/>
              <a:gd name="T254" fmla="+- 0 15015 14630"/>
              <a:gd name="T255" fmla="*/ 15015 h 5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268" h="581" extrusionOk="0">
                <a:moveTo>
                  <a:pt x="220" y="575"/>
                </a:moveTo>
                <a:cubicBezTo>
                  <a:pt x="331" y="486"/>
                  <a:pt x="420" y="430"/>
                  <a:pt x="560" y="397"/>
                </a:cubicBezTo>
                <a:cubicBezTo>
                  <a:pt x="1071" y="276"/>
                  <a:pt x="1617" y="249"/>
                  <a:pt x="2138" y="190"/>
                </a:cubicBezTo>
                <a:cubicBezTo>
                  <a:pt x="2403" y="160"/>
                  <a:pt x="2694" y="96"/>
                  <a:pt x="2961" y="144"/>
                </a:cubicBezTo>
                <a:cubicBezTo>
                  <a:pt x="3017" y="149"/>
                  <a:pt x="3031" y="143"/>
                  <a:pt x="3052" y="173"/>
                </a:cubicBezTo>
                <a:cubicBezTo>
                  <a:pt x="2895" y="234"/>
                  <a:pt x="2742" y="275"/>
                  <a:pt x="2573" y="310"/>
                </a:cubicBezTo>
                <a:cubicBezTo>
                  <a:pt x="2203" y="387"/>
                  <a:pt x="1828" y="432"/>
                  <a:pt x="1454" y="483"/>
                </a:cubicBezTo>
                <a:cubicBezTo>
                  <a:pt x="1013" y="543"/>
                  <a:pt x="441" y="681"/>
                  <a:pt x="0" y="546"/>
                </a:cubicBezTo>
                <a:cubicBezTo>
                  <a:pt x="0" y="536"/>
                  <a:pt x="0" y="527"/>
                  <a:pt x="0" y="517"/>
                </a:cubicBezTo>
                <a:cubicBezTo>
                  <a:pt x="243" y="416"/>
                  <a:pt x="500" y="366"/>
                  <a:pt x="760" y="322"/>
                </a:cubicBezTo>
                <a:cubicBezTo>
                  <a:pt x="1161" y="254"/>
                  <a:pt x="1567" y="192"/>
                  <a:pt x="1971" y="138"/>
                </a:cubicBezTo>
                <a:cubicBezTo>
                  <a:pt x="2291" y="95"/>
                  <a:pt x="2633" y="35"/>
                  <a:pt x="2946" y="115"/>
                </a:cubicBezTo>
                <a:cubicBezTo>
                  <a:pt x="2778" y="178"/>
                  <a:pt x="2620" y="219"/>
                  <a:pt x="2435" y="242"/>
                </a:cubicBezTo>
                <a:cubicBezTo>
                  <a:pt x="1909" y="308"/>
                  <a:pt x="1376" y="327"/>
                  <a:pt x="851" y="397"/>
                </a:cubicBezTo>
                <a:cubicBezTo>
                  <a:pt x="819" y="403"/>
                  <a:pt x="788" y="408"/>
                  <a:pt x="756" y="414"/>
                </a:cubicBezTo>
                <a:cubicBezTo>
                  <a:pt x="879" y="332"/>
                  <a:pt x="958" y="359"/>
                  <a:pt x="1105" y="345"/>
                </a:cubicBezTo>
                <a:cubicBezTo>
                  <a:pt x="1518" y="306"/>
                  <a:pt x="1932" y="272"/>
                  <a:pt x="2344" y="224"/>
                </a:cubicBezTo>
                <a:cubicBezTo>
                  <a:pt x="2742" y="178"/>
                  <a:pt x="3169" y="148"/>
                  <a:pt x="3549" y="12"/>
                </a:cubicBezTo>
                <a:cubicBezTo>
                  <a:pt x="3549" y="8"/>
                  <a:pt x="3549" y="4"/>
                  <a:pt x="3549" y="0"/>
                </a:cubicBezTo>
                <a:cubicBezTo>
                  <a:pt x="3346" y="25"/>
                  <a:pt x="3150" y="78"/>
                  <a:pt x="2951" y="127"/>
                </a:cubicBezTo>
                <a:cubicBezTo>
                  <a:pt x="2716" y="185"/>
                  <a:pt x="2517" y="244"/>
                  <a:pt x="2315" y="368"/>
                </a:cubicBezTo>
                <a:cubicBezTo>
                  <a:pt x="2428" y="397"/>
                  <a:pt x="2573" y="401"/>
                  <a:pt x="2717" y="385"/>
                </a:cubicBezTo>
                <a:cubicBezTo>
                  <a:pt x="3108" y="341"/>
                  <a:pt x="3497" y="276"/>
                  <a:pt x="3889" y="236"/>
                </a:cubicBezTo>
                <a:cubicBezTo>
                  <a:pt x="4004" y="224"/>
                  <a:pt x="4158" y="243"/>
                  <a:pt x="4267" y="201"/>
                </a:cubicBezTo>
                <a:cubicBezTo>
                  <a:pt x="4367" y="162"/>
                  <a:pt x="4053" y="222"/>
                  <a:pt x="3946" y="236"/>
                </a:cubicBezTo>
                <a:cubicBezTo>
                  <a:pt x="3838" y="251"/>
                  <a:pt x="3730" y="263"/>
                  <a:pt x="3621" y="276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Allows Controlled A/B Experiments</a:t>
            </a:r>
            <a:endParaRPr 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4258732" y="1255586"/>
            <a:ext cx="4551311" cy="47244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Example:  Amazon Shopping Cart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Add item to cart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Site shows cart contents</a:t>
            </a:r>
          </a:p>
          <a:p>
            <a:pPr>
              <a:tabLst>
                <a:tab pos="808038" algn="l"/>
              </a:tabLst>
            </a:pPr>
            <a:r>
              <a:rPr lang="en-US" sz="2800" dirty="0" smtClean="0"/>
              <a:t>Idea: show recommendations</a:t>
            </a:r>
            <a:br>
              <a:rPr lang="en-US" sz="2800" dirty="0" smtClean="0"/>
            </a:br>
            <a:r>
              <a:rPr lang="en-US" sz="2800" dirty="0" smtClean="0"/>
              <a:t>     	based on cart items</a:t>
            </a:r>
          </a:p>
          <a:p>
            <a:r>
              <a:rPr lang="en-US" sz="2800" dirty="0" smtClean="0"/>
              <a:t>Arguments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Pro:  cross-sell more items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Con: distract people at check out </a:t>
            </a:r>
          </a:p>
          <a:p>
            <a:r>
              <a:rPr lang="en-US" sz="2800" dirty="0" smtClean="0"/>
              <a:t>Highest Paid Person’s Opinion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i="1" dirty="0" smtClean="0"/>
              <a:t>“Stop the project!”</a:t>
            </a:r>
          </a:p>
          <a:p>
            <a:r>
              <a:rPr lang="en-US" sz="2800" dirty="0" smtClean="0"/>
              <a:t>Simple experiment was run, wildly successful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BB50BC-E44F-F34F-9356-FE87D40D6C5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0" y="6075228"/>
            <a:ext cx="8496300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solidFill>
                  <a:srgbClr val="8E8E8E"/>
                </a:solidFill>
                <a:latin typeface="+mn-lt"/>
              </a:rPr>
              <a:t>From Greg Linden’s Blog: </a:t>
            </a:r>
            <a:r>
              <a:rPr lang="en-US" sz="1200" dirty="0">
                <a:solidFill>
                  <a:srgbClr val="8E8E8E"/>
                </a:solidFill>
                <a:latin typeface="+mn-lt"/>
                <a:hlinkClick r:id="rId3"/>
              </a:rPr>
              <a:t>http://glinden.blogspot.com/2006/04/early-amazon-shopping-cart.html</a:t>
            </a:r>
            <a:r>
              <a:rPr lang="en-US" sz="1200" dirty="0">
                <a:solidFill>
                  <a:srgbClr val="8E8E8E"/>
                </a:solidFill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64130"/>
            <a:ext cx="4169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Shopping Cart Image </a:t>
            </a:r>
          </a:p>
          <a:p>
            <a:r>
              <a:rPr lang="en-US" sz="3200" dirty="0" smtClean="0"/>
              <a:t>Goes Here</a:t>
            </a:r>
            <a:endParaRPr lang="en-US" sz="32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 l="1145" t="599" r="33780" b="66202"/>
          <a:stretch>
            <a:fillRect/>
          </a:stretch>
        </p:blipFill>
        <p:spPr bwMode="auto">
          <a:xfrm>
            <a:off x="-837" y="1261405"/>
            <a:ext cx="3996913" cy="3305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145" t="599" r="33780" b="51998"/>
          <a:stretch>
            <a:fillRect/>
          </a:stretch>
        </p:blipFill>
        <p:spPr bwMode="auto">
          <a:xfrm>
            <a:off x="0" y="1259057"/>
            <a:ext cx="3996913" cy="4720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36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35533"/>
          <a:stretch>
            <a:fillRect/>
          </a:stretch>
        </p:blipFill>
        <p:spPr bwMode="auto">
          <a:xfrm>
            <a:off x="3949149" y="1911061"/>
            <a:ext cx="5194851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6" y="67733"/>
            <a:ext cx="8686800" cy="1008472"/>
          </a:xfrm>
        </p:spPr>
        <p:txBody>
          <a:bodyPr/>
          <a:lstStyle/>
          <a:p>
            <a:r>
              <a:rPr lang="en-US" sz="3600" dirty="0" smtClean="0"/>
              <a:t>Windows Marketplace: </a:t>
            </a:r>
            <a:r>
              <a:rPr lang="en-US" sz="3200" i="1" dirty="0" smtClean="0"/>
              <a:t>Solitaire vs. Poker</a:t>
            </a:r>
            <a:endParaRPr lang="en-US" sz="3600" i="1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35210"/>
          <a:stretch>
            <a:fillRect/>
          </a:stretch>
        </p:blipFill>
        <p:spPr bwMode="auto">
          <a:xfrm>
            <a:off x="0" y="3206115"/>
            <a:ext cx="5254171" cy="365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860" y="274409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B: Poker game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1436" y="1999964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A: Solitaire game</a:t>
            </a:r>
          </a:p>
          <a:p>
            <a:endParaRPr lang="en-US" b="1" dirty="0"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41029" y="3349284"/>
            <a:ext cx="3758003" cy="199643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6594" y="11167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Which image has the higher clickthrough?  By how much?</a:t>
            </a:r>
            <a:endParaRPr lang="en-US" sz="24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5773687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+mn-lt"/>
              </a:rPr>
              <a:t>A is 61% better. Why?</a:t>
            </a:r>
            <a:endParaRPr lang="en-US" sz="2600" b="1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0750" y="4627098"/>
            <a:ext cx="3758003" cy="199643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9113" y="6311687"/>
            <a:ext cx="24224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+mn-lt"/>
              </a:rPr>
              <a:t>Courtesy of Ronny </a:t>
            </a:r>
            <a:r>
              <a:rPr lang="en-US" sz="1500" dirty="0" err="1" smtClean="0">
                <a:latin typeface="+mn-lt"/>
              </a:rPr>
              <a:t>Kohavi</a:t>
            </a:r>
            <a:endParaRPr lang="en-US" sz="15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allAtOnce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b="1" dirty="0"/>
              <a:t>User </a:t>
            </a:r>
            <a:r>
              <a:rPr lang="en-US" b="1" dirty="0" smtClean="0"/>
              <a:t>Testing &amp; </a:t>
            </a:r>
            <a:br>
              <a:rPr lang="en-US" b="1" dirty="0" smtClean="0"/>
            </a:br>
            <a:r>
              <a:rPr lang="en-US" b="1" dirty="0" smtClean="0"/>
              <a:t>Automated 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13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220133"/>
            <a:ext cx="8664575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The Trouble With Most Web Site Analysis Tools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63709" y="3482974"/>
            <a:ext cx="2968625" cy="310673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dirty="0">
                <a:latin typeface="Arial" charset="0"/>
              </a:rPr>
              <a:t>Unknowns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Who?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What?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Why?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Did they find it?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Satisfied?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/>
          </a:p>
        </p:txBody>
      </p:sp>
      <p:grpSp>
        <p:nvGrpSpPr>
          <p:cNvPr id="35847" name="Group 4"/>
          <p:cNvGrpSpPr>
            <a:grpSpLocks/>
          </p:cNvGrpSpPr>
          <p:nvPr/>
        </p:nvGrpSpPr>
        <p:grpSpPr bwMode="auto">
          <a:xfrm>
            <a:off x="504825" y="1903941"/>
            <a:ext cx="6294438" cy="4248150"/>
            <a:chOff x="336" y="694"/>
            <a:chExt cx="4445" cy="3290"/>
          </a:xfrm>
        </p:grpSpPr>
        <p:sp>
          <p:nvSpPr>
            <p:cNvPr id="35848" name="Text Box 5"/>
            <p:cNvSpPr txBox="1">
              <a:spLocks noChangeArrowheads="1"/>
            </p:cNvSpPr>
            <p:nvPr/>
          </p:nvSpPr>
          <p:spPr bwMode="auto">
            <a:xfrm>
              <a:off x="2384" y="3567"/>
              <a:ext cx="71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i="1" dirty="0">
                  <a:latin typeface="Times" charset="0"/>
                </a:rPr>
                <a:t>Leave</a:t>
              </a:r>
              <a:endParaRPr lang="en-US" dirty="0">
                <a:latin typeface="Times" charset="0"/>
              </a:endParaRPr>
            </a:p>
          </p:txBody>
        </p:sp>
        <p:pic>
          <p:nvPicPr>
            <p:cNvPr id="35849" name="Picture 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7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10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9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10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Picture 11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48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2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72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13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Picture 14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6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5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1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976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17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1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74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Picture 19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8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20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" y="2676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62F080-A11B-F64A-8BF4-99B29DDA48C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1"/>
            <a:ext cx="9144000" cy="1312333"/>
          </a:xfrm>
        </p:spPr>
        <p:txBody>
          <a:bodyPr/>
          <a:lstStyle/>
          <a:p>
            <a:pPr algn="ctr" eaLnBrk="1" hangingPunct="1"/>
            <a:r>
              <a:rPr lang="en-US" dirty="0" err="1"/>
              <a:t>NetRaker</a:t>
            </a:r>
            <a:r>
              <a:rPr lang="en-US" dirty="0"/>
              <a:t> Usability Research</a:t>
            </a:r>
            <a:br>
              <a:rPr lang="en-US" dirty="0"/>
            </a:br>
            <a:r>
              <a:rPr lang="en-US" sz="2400" dirty="0"/>
              <a:t>See how customers accomplish real tasks on site</a:t>
            </a:r>
            <a:endParaRPr lang="en-US" sz="29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b="4189"/>
          <a:stretch/>
        </p:blipFill>
        <p:spPr bwMode="auto">
          <a:xfrm>
            <a:off x="0" y="1403735"/>
            <a:ext cx="9177426" cy="54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b="3065"/>
          <a:stretch/>
        </p:blipFill>
        <p:spPr bwMode="auto">
          <a:xfrm>
            <a:off x="1154632" y="1466478"/>
            <a:ext cx="6797429" cy="57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" y="0"/>
            <a:ext cx="9144000" cy="13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mtClean="0"/>
              <a:t>NetRaker Usability Research</a:t>
            </a:r>
            <a:br>
              <a:rPr lang="en-US" smtClean="0"/>
            </a:br>
            <a:r>
              <a:rPr lang="en-US" sz="2400" smtClean="0"/>
              <a:t>See how customers accomplish real tasks on site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8904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nr-clickstrea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3703"/>
          <a:stretch/>
        </p:blipFill>
        <p:spPr>
          <a:xfrm>
            <a:off x="2069356" y="1322265"/>
            <a:ext cx="5021057" cy="5637339"/>
          </a:xfr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1"/>
            <a:ext cx="9144000" cy="1312333"/>
          </a:xfrm>
        </p:spPr>
        <p:txBody>
          <a:bodyPr/>
          <a:lstStyle/>
          <a:p>
            <a:pPr algn="ctr" eaLnBrk="1" hangingPunct="1"/>
            <a:r>
              <a:rPr lang="en-US" dirty="0" err="1"/>
              <a:t>NetRaker</a:t>
            </a:r>
            <a:r>
              <a:rPr lang="en-US" dirty="0"/>
              <a:t> Usability Research</a:t>
            </a:r>
            <a:br>
              <a:rPr lang="en-US" dirty="0"/>
            </a:br>
            <a:r>
              <a:rPr lang="en-US" sz="2400" dirty="0"/>
              <a:t>See how customers accomplish real tasks on site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6910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17005" cy="1143000"/>
          </a:xfrm>
        </p:spPr>
        <p:txBody>
          <a:bodyPr/>
          <a:lstStyle/>
          <a:p>
            <a:pPr algn="ctr"/>
            <a:r>
              <a:rPr lang="en-US" dirty="0" err="1" smtClean="0"/>
              <a:t>UserZoom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2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" y="1226253"/>
            <a:ext cx="7717843" cy="504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7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900" dirty="0"/>
              <a:t>Advantages of Remote Usability Testing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idx="1"/>
          </p:nvPr>
        </p:nvSpPr>
        <p:spPr>
          <a:xfrm>
            <a:off x="360310" y="1255586"/>
            <a:ext cx="84026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can set up research in 3-4 hours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get results in 36 hours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More accurate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can run with large samples (50-200 users </a:t>
            </a:r>
            <a:r>
              <a:rPr lang="en-US" sz="2400" dirty="0">
                <a:latin typeface="Arial" charset="0"/>
                <a:sym typeface="Symbol" charset="0"/>
              </a:rPr>
              <a:t></a:t>
            </a:r>
            <a:r>
              <a:rPr lang="en-US" sz="2400" dirty="0">
                <a:latin typeface="Arial" charset="0"/>
              </a:rPr>
              <a:t> stat. sig.)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uses real people (customers) performing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natural environment (home/work/machine)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Easy-to-use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templates make setting up easy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Can compare with competitors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indexed to national norms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Disadvantages of Remote Usability Testing</a:t>
            </a:r>
          </a:p>
        </p:txBody>
      </p:sp>
      <p:sp>
        <p:nvSpPr>
          <p:cNvPr id="460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Miss observational feedback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facial expressions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verbal feedback (critical incidents</a:t>
            </a:r>
            <a:r>
              <a:rPr lang="en-US" dirty="0" smtClean="0">
                <a:latin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Need to involve human participants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costs some amount of money (typically $20-$50/person</a:t>
            </a:r>
            <a:r>
              <a:rPr lang="en-US" dirty="0" smtClean="0">
                <a:latin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People often do not like pop-ups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need to be careful when using them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360311" y="1145520"/>
            <a:ext cx="7772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User testing is important, but takes time/effort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Early testing can be done on mock-ups (low-fi)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Use ????? tasks &amp; ????? participants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solidFill>
                  <a:srgbClr val="FFFDAD"/>
                </a:solidFill>
                <a:latin typeface="Arial" charset="0"/>
              </a:rPr>
              <a:t>real</a:t>
            </a:r>
            <a:r>
              <a:rPr lang="en-US" sz="1800" dirty="0">
                <a:latin typeface="Arial" charset="0"/>
              </a:rPr>
              <a:t> tasks &amp; </a:t>
            </a:r>
            <a:r>
              <a:rPr lang="en-US" sz="1800" dirty="0">
                <a:solidFill>
                  <a:srgbClr val="FFFDAD"/>
                </a:solidFill>
                <a:latin typeface="Arial" charset="0"/>
              </a:rPr>
              <a:t>representative</a:t>
            </a:r>
            <a:r>
              <a:rPr lang="en-US" sz="1800" dirty="0">
                <a:latin typeface="Arial" charset="0"/>
              </a:rPr>
              <a:t> participants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Be ethical &amp; treat your participants well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Want to know what people are doing &amp; why? collect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process data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ottom </a:t>
            </a:r>
            <a:r>
              <a:rPr lang="en-US" sz="2000" dirty="0">
                <a:latin typeface="Arial" charset="0"/>
              </a:rPr>
              <a:t>line data </a:t>
            </a:r>
            <a:r>
              <a:rPr lang="en-US" sz="2000" dirty="0" smtClean="0">
                <a:latin typeface="Arial" charset="0"/>
              </a:rPr>
              <a:t>requires ???? </a:t>
            </a:r>
            <a:r>
              <a:rPr lang="en-US" sz="2000" dirty="0">
                <a:latin typeface="Arial" charset="0"/>
              </a:rPr>
              <a:t>to get statistically reliable results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solidFill>
                  <a:srgbClr val="FFFDAD"/>
                </a:solidFill>
                <a:latin typeface="Arial" charset="0"/>
              </a:rPr>
              <a:t>more participants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Difference between between &amp; within groups?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between groups: everyone participates in one condition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within groups: everyone participates in multiple </a:t>
            </a:r>
            <a:r>
              <a:rPr lang="en-US" sz="1800" dirty="0" smtClean="0">
                <a:latin typeface="Arial" charset="0"/>
              </a:rPr>
              <a:t>conditions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Automated usability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faster than traditional techniques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can involve more participants </a:t>
            </a:r>
            <a:r>
              <a:rPr lang="en-US" sz="1800" dirty="0" smtClean="0">
                <a:latin typeface="Arial" charset="0"/>
                <a:sym typeface="Wingdings" charset="0"/>
              </a:rPr>
              <a:t></a:t>
            </a:r>
            <a:r>
              <a:rPr lang="en-US" sz="1800" dirty="0" smtClean="0">
                <a:latin typeface="Arial" charset="0"/>
              </a:rPr>
              <a:t> convincing data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easier to do comparisons across sites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tradeoff with losing observational data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005460" cy="1143000"/>
          </a:xfrm>
        </p:spPr>
        <p:txBody>
          <a:bodyPr/>
          <a:lstStyle/>
          <a:p>
            <a:pPr algn="ctr" eaLnBrk="1" hangingPunct="1"/>
            <a:r>
              <a:rPr lang="en-US" dirty="0"/>
              <a:t>Next Time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>
          <a:xfrm>
            <a:off x="698978" y="3126719"/>
            <a:ext cx="7772400" cy="4724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dirty="0" smtClean="0">
                <a:latin typeface="Arial" charset="0"/>
              </a:rPr>
              <a:t>Interactive Prototype Presentations</a:t>
            </a:r>
          </a:p>
          <a:p>
            <a:pPr marL="457200" lvl="1" indent="0" algn="ctr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7414" name="Rectangle 3"/>
          <p:cNvSpPr>
            <a:spLocks noGrp="1" noChangeArrowheads="1"/>
          </p:cNvSpPr>
          <p:nvPr>
            <p:ph idx="1"/>
          </p:nvPr>
        </p:nvSpPr>
        <p:spPr>
          <a:xfrm>
            <a:off x="364068" y="935566"/>
            <a:ext cx="77724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Visual design review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Why do user testing?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Choosing participants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Designing the test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Collecting data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Analyzing the data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Automated evaluation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Design Review</a:t>
            </a:r>
            <a:endParaRPr lang="en-US" dirty="0"/>
          </a:p>
        </p:txBody>
      </p:sp>
      <p:sp>
        <p:nvSpPr>
          <p:cNvPr id="17414" name="Rectangle 3"/>
          <p:cNvSpPr>
            <a:spLocks noGrp="1" noChangeArrowheads="1"/>
          </p:cNvSpPr>
          <p:nvPr>
            <p:ph idx="1"/>
          </p:nvPr>
        </p:nvSpPr>
        <p:spPr>
          <a:xfrm>
            <a:off x="360310" y="1255585"/>
            <a:ext cx="8555089" cy="4945189"/>
          </a:xfrm>
        </p:spPr>
        <p:txBody>
          <a:bodyPr/>
          <a:lstStyle/>
          <a:p>
            <a:r>
              <a:rPr lang="en-US" dirty="0" smtClean="0"/>
              <a:t>Grid systems help us put information on the page in a logical manner</a:t>
            </a:r>
          </a:p>
          <a:p>
            <a:pPr lvl="1"/>
            <a:r>
              <a:rPr lang="en-US" dirty="0" smtClean="0"/>
              <a:t>similar things close together</a:t>
            </a:r>
          </a:p>
          <a:p>
            <a:r>
              <a:rPr lang="en-US" dirty="0" smtClean="0"/>
              <a:t>Small changes help us see key differences (e.g., small multiples)</a:t>
            </a:r>
          </a:p>
          <a:p>
            <a:r>
              <a:rPr lang="en-US" dirty="0" smtClean="0"/>
              <a:t>RGB color space leads to bad colors</a:t>
            </a:r>
          </a:p>
          <a:p>
            <a:r>
              <a:rPr lang="en-US" dirty="0" smtClean="0"/>
              <a:t>Use color properly – not for ordering!</a:t>
            </a:r>
          </a:p>
          <a:p>
            <a:r>
              <a:rPr lang="en-US" dirty="0" smtClean="0"/>
              <a:t>Avoid clutter – remove until you can remove no more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5" descr="MODEMM~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6"/>
          <a:stretch/>
        </p:blipFill>
        <p:spPr bwMode="auto">
          <a:xfrm>
            <a:off x="5723059" y="0"/>
            <a:ext cx="3420942" cy="23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slais.ubc.ca/courses/libr500/08-09-wt2/WWW/R_Janyk-WWW/Media/hunched_shoul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 bwMode="auto">
          <a:xfrm>
            <a:off x="5718433" y="2260600"/>
            <a:ext cx="3425567" cy="23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urbophoto.com/Free-Stock-Images/Images/Child%20Girl%20Using%20Computer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3"/>
          <a:stretch/>
        </p:blipFill>
        <p:spPr bwMode="auto">
          <a:xfrm>
            <a:off x="5723467" y="4559212"/>
            <a:ext cx="3420533" cy="22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 smtClean="0"/>
              <a:t>Why do User Testing?</a:t>
            </a:r>
            <a:endParaRPr lang="en-US" dirty="0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6467" y="1219200"/>
            <a:ext cx="5012268" cy="4724400"/>
          </a:xfrm>
        </p:spPr>
        <p:txBody>
          <a:bodyPr/>
          <a:lstStyle/>
          <a:p>
            <a:r>
              <a:rPr lang="en-US" sz="2800" dirty="0" smtClean="0"/>
              <a:t>Can’t tell how good UI is until?</a:t>
            </a:r>
          </a:p>
          <a:p>
            <a:pPr lvl="1"/>
            <a:r>
              <a:rPr lang="en-US" sz="2400" dirty="0" smtClean="0"/>
              <a:t>people use it!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Expert review methods are based on evaluators who?</a:t>
            </a:r>
          </a:p>
          <a:p>
            <a:pPr lvl="1"/>
            <a:r>
              <a:rPr lang="en-US" sz="2400" dirty="0" smtClean="0"/>
              <a:t>may know too much</a:t>
            </a:r>
          </a:p>
          <a:p>
            <a:pPr lvl="1"/>
            <a:r>
              <a:rPr lang="en-US" sz="2400" dirty="0" smtClean="0"/>
              <a:t>may not know enough (about tasks, etc.)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Hard to predict what real users will do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Choosing Participants</a:t>
            </a:r>
          </a:p>
        </p:txBody>
      </p:sp>
      <p:sp>
        <p:nvSpPr>
          <p:cNvPr id="462866" name="Rectangle 18"/>
          <p:cNvSpPr>
            <a:spLocks noGrp="1" noChangeArrowheads="1"/>
          </p:cNvSpPr>
          <p:nvPr>
            <p:ph idx="1"/>
          </p:nvPr>
        </p:nvSpPr>
        <p:spPr>
          <a:xfrm>
            <a:off x="399709" y="1371600"/>
            <a:ext cx="5984158" cy="4267200"/>
          </a:xfrm>
        </p:spPr>
        <p:txBody>
          <a:bodyPr/>
          <a:lstStyle/>
          <a:p>
            <a:pPr eaLnBrk="1" hangingPunct="1"/>
            <a:r>
              <a:rPr lang="en-US" sz="2800" dirty="0"/>
              <a:t>Representative of target users</a:t>
            </a:r>
          </a:p>
          <a:p>
            <a:pPr lvl="1" eaLnBrk="1" hangingPunct="1"/>
            <a:r>
              <a:rPr lang="en-US" sz="2400" dirty="0"/>
              <a:t>job-specific vocab / knowledge</a:t>
            </a:r>
          </a:p>
          <a:p>
            <a:pPr lvl="1" eaLnBrk="1" hangingPunct="1"/>
            <a:r>
              <a:rPr lang="en-US" sz="2400" dirty="0" smtClean="0"/>
              <a:t>tasks</a:t>
            </a:r>
            <a:endParaRPr lang="en-US" sz="2400" dirty="0"/>
          </a:p>
          <a:p>
            <a:pPr eaLnBrk="1" hangingPunct="1"/>
            <a:r>
              <a:rPr lang="en-US" sz="2800" dirty="0"/>
              <a:t>Approximate if needed</a:t>
            </a:r>
          </a:p>
          <a:p>
            <a:pPr lvl="1" eaLnBrk="1" hangingPunct="1"/>
            <a:r>
              <a:rPr lang="en-US" sz="2400" dirty="0"/>
              <a:t>system intended for doctors</a:t>
            </a:r>
            <a:r>
              <a:rPr lang="en-US" sz="1600" dirty="0"/>
              <a:t>?</a:t>
            </a:r>
          </a:p>
          <a:p>
            <a:pPr lvl="2" eaLnBrk="1" hangingPunct="1"/>
            <a:r>
              <a:rPr lang="en-US" sz="2200" dirty="0"/>
              <a:t>get medical </a:t>
            </a:r>
            <a:r>
              <a:rPr lang="en-US" sz="2200" dirty="0" smtClean="0"/>
              <a:t>students or nurses</a:t>
            </a:r>
            <a:endParaRPr lang="en-US" sz="2200" dirty="0"/>
          </a:p>
          <a:p>
            <a:pPr lvl="1" eaLnBrk="1" hangingPunct="1"/>
            <a:r>
              <a:rPr lang="en-US" sz="2400" dirty="0"/>
              <a:t>system intended for engineers</a:t>
            </a:r>
            <a:r>
              <a:rPr lang="en-US" sz="1800" dirty="0"/>
              <a:t>?</a:t>
            </a:r>
          </a:p>
          <a:p>
            <a:pPr lvl="2" eaLnBrk="1" hangingPunct="1"/>
            <a:r>
              <a:rPr lang="en-US" sz="2200" dirty="0"/>
              <a:t>get engineering </a:t>
            </a:r>
            <a:r>
              <a:rPr lang="en-US" sz="2200" dirty="0" smtClean="0"/>
              <a:t>students</a:t>
            </a:r>
            <a:endParaRPr lang="en-US" sz="2200" dirty="0"/>
          </a:p>
          <a:p>
            <a:pPr eaLnBrk="1" hangingPunct="1"/>
            <a:r>
              <a:rPr lang="en-US" sz="2800" dirty="0"/>
              <a:t>Use incentives to get participants</a:t>
            </a:r>
          </a:p>
        </p:txBody>
      </p:sp>
      <p:pic>
        <p:nvPicPr>
          <p:cNvPr id="21512" name="Picture 19" descr="img0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414" y="-1"/>
            <a:ext cx="2751815" cy="36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3173443"/>
            <a:ext cx="2763417" cy="3684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328071" y="1374895"/>
            <a:ext cx="8587329" cy="462949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</a:rPr>
              <a:t>Usability tests can </a:t>
            </a:r>
            <a:r>
              <a:rPr lang="en-US" sz="2800" dirty="0">
                <a:latin typeface="Arial" charset="0"/>
              </a:rPr>
              <a:t>be distressing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users have left in </a:t>
            </a:r>
            <a:r>
              <a:rPr lang="en-US" sz="2400" dirty="0" smtClean="0">
                <a:latin typeface="Arial" charset="0"/>
              </a:rPr>
              <a:t>tears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Arial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You have a responsibility to alleviate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make voluntary with informed </a:t>
            </a:r>
            <a:r>
              <a:rPr lang="en-US" sz="2400" dirty="0" smtClean="0">
                <a:latin typeface="Arial" charset="0"/>
              </a:rPr>
              <a:t>consent (form)</a:t>
            </a:r>
            <a:endParaRPr lang="en-US" sz="24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avoid pressure to participate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let them know they can stop at any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stress that you are testing the system, not them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make collected data as anonymous as possible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Often must get human subjects approval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 dirty="0"/>
          </a:p>
        </p:txBody>
      </p:sp>
      <p:pic>
        <p:nvPicPr>
          <p:cNvPr id="9218" name="Picture 2" descr="http://www.vimagestore.com/wp-content/uploads/2011/04/Eye-care-for-computer-us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91" y="431801"/>
            <a:ext cx="2673609" cy="17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day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4842</TotalTime>
  <Words>2270</Words>
  <Application>Microsoft Office PowerPoint</Application>
  <PresentationFormat>On-screen Show (4:3)</PresentationFormat>
  <Paragraphs>492</Paragraphs>
  <Slides>48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Helvetica</vt:lpstr>
      <vt:lpstr>Symbol</vt:lpstr>
      <vt:lpstr>Georgia</vt:lpstr>
      <vt:lpstr>Times</vt:lpstr>
      <vt:lpstr>Wingdings</vt:lpstr>
      <vt:lpstr>Arial Black</vt:lpstr>
      <vt:lpstr>Comic Sans MS</vt:lpstr>
      <vt:lpstr>Corbel</vt:lpstr>
      <vt:lpstr>ＭＳ Ｐゴシック</vt:lpstr>
      <vt:lpstr>Helvetica Light</vt:lpstr>
      <vt:lpstr>Times New Roman</vt:lpstr>
      <vt:lpstr>Landay</vt:lpstr>
      <vt:lpstr>Clip</vt:lpstr>
      <vt:lpstr>Worksheet</vt:lpstr>
      <vt:lpstr>User Testing &amp;  Automated Evaluation</vt:lpstr>
      <vt:lpstr>Product Hall of Fame or Shame?</vt:lpstr>
      <vt:lpstr>Product Hall of Shame!</vt:lpstr>
      <vt:lpstr>User Testing &amp;  Automated Evaluation</vt:lpstr>
      <vt:lpstr>Outline</vt:lpstr>
      <vt:lpstr>Visual Design Review</vt:lpstr>
      <vt:lpstr>Why do User Testing?</vt:lpstr>
      <vt:lpstr>Choosing Participants</vt:lpstr>
      <vt:lpstr>Ethical Considerations</vt:lpstr>
      <vt:lpstr>User Test Proposal</vt:lpstr>
      <vt:lpstr>Selecting Tasks</vt:lpstr>
      <vt:lpstr>Two Types of Data to Collect</vt:lpstr>
      <vt:lpstr>Which Type of Data to Collect?</vt:lpstr>
      <vt:lpstr>The “Thinking Aloud” Method</vt:lpstr>
      <vt:lpstr>Thinking Aloud (cont.)</vt:lpstr>
      <vt:lpstr>PowerPoint Presentation</vt:lpstr>
      <vt:lpstr>Using the Test Results</vt:lpstr>
      <vt:lpstr>Using the Results (cont.)</vt:lpstr>
      <vt:lpstr>Will thinking out loud give the right Answers?</vt:lpstr>
      <vt:lpstr>Analyzing the Numbers</vt:lpstr>
      <vt:lpstr>Measuring Bottom-Line Usability</vt:lpstr>
      <vt:lpstr>Analyzing the Numbers (cont.)</vt:lpstr>
      <vt:lpstr>Analyzing the Numbers (cont.)</vt:lpstr>
      <vt:lpstr>Analyzing the Numbers (cont.)</vt:lpstr>
      <vt:lpstr>Measuring User Preference</vt:lpstr>
      <vt:lpstr>Comparing Two Alternatives</vt:lpstr>
      <vt:lpstr>Comparing Two Alternatives</vt:lpstr>
      <vt:lpstr>Experimental Details</vt:lpstr>
      <vt:lpstr>Instructions to Participants</vt:lpstr>
      <vt:lpstr>Details (cont.)</vt:lpstr>
      <vt:lpstr>Reporting the Results</vt:lpstr>
      <vt:lpstr>PowerPoint Presentation</vt:lpstr>
      <vt:lpstr>Automated Analysis &amp; Remote Testing</vt:lpstr>
      <vt:lpstr>Web Logs Analysis Difficult</vt:lpstr>
      <vt:lpstr>Google Analytics – Server Logs++</vt:lpstr>
      <vt:lpstr>Google Analytics – Server Logs++</vt:lpstr>
      <vt:lpstr>PowerPoint Presentation</vt:lpstr>
      <vt:lpstr>Web Allows Controlled A/B Experiments</vt:lpstr>
      <vt:lpstr>Windows Marketplace: Solitaire vs. Poker</vt:lpstr>
      <vt:lpstr>The Trouble With Most Web Site Analysis Tools</vt:lpstr>
      <vt:lpstr>NetRaker Usability Research See how customers accomplish real tasks on site</vt:lpstr>
      <vt:lpstr>PowerPoint Presentation</vt:lpstr>
      <vt:lpstr>NetRaker Usability Research See how customers accomplish real tasks on site</vt:lpstr>
      <vt:lpstr>UserZoom</vt:lpstr>
      <vt:lpstr>Advantages of Remote Usability Testing</vt:lpstr>
      <vt:lpstr>Disadvantages of Remote Usability Testing</vt:lpstr>
      <vt:lpstr>Summary</vt:lpstr>
      <vt:lpstr>Next Time</vt:lpstr>
    </vt:vector>
  </TitlesOfParts>
  <Company>Computer Science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Testing &amp;  Automated Evaluation</dc:title>
  <dc:creator>James A. Landay</dc:creator>
  <cp:lastModifiedBy>James A. Landay</cp:lastModifiedBy>
  <cp:revision>183</cp:revision>
  <cp:lastPrinted>1998-11-12T17:31:12Z</cp:lastPrinted>
  <dcterms:created xsi:type="dcterms:W3CDTF">1997-02-10T23:02:31Z</dcterms:created>
  <dcterms:modified xsi:type="dcterms:W3CDTF">2012-11-30T19:35:10Z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http://bmrc.berkeley.edu/courseware/cs160/fall98/</vt:lpwstr>
  </property>
  <property fmtid="{D5CDD505-2E9C-101B-9397-08002B2CF9AE}" pid="9" name="Other">
    <vt:lpwstr>CS 160, Fall 1998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I:\www\documents\courseware\cs160\fall98\lectures</vt:lpwstr>
  </property>
</Properties>
</file>