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48"/>
  </p:notesMasterIdLst>
  <p:handoutMasterIdLst>
    <p:handoutMasterId r:id="rId49"/>
  </p:handoutMasterIdLst>
  <p:sldIdLst>
    <p:sldId id="317" r:id="rId2"/>
    <p:sldId id="322" r:id="rId3"/>
    <p:sldId id="323" r:id="rId4"/>
    <p:sldId id="324" r:id="rId5"/>
    <p:sldId id="338" r:id="rId6"/>
    <p:sldId id="304" r:id="rId7"/>
    <p:sldId id="339" r:id="rId8"/>
    <p:sldId id="269" r:id="rId9"/>
    <p:sldId id="271" r:id="rId10"/>
    <p:sldId id="328" r:id="rId11"/>
    <p:sldId id="329" r:id="rId12"/>
    <p:sldId id="330" r:id="rId13"/>
    <p:sldId id="331" r:id="rId14"/>
    <p:sldId id="332" r:id="rId15"/>
    <p:sldId id="272" r:id="rId16"/>
    <p:sldId id="311" r:id="rId17"/>
    <p:sldId id="326" r:id="rId18"/>
    <p:sldId id="327" r:id="rId19"/>
    <p:sldId id="276" r:id="rId20"/>
    <p:sldId id="277" r:id="rId21"/>
    <p:sldId id="261" r:id="rId22"/>
    <p:sldId id="258" r:id="rId23"/>
    <p:sldId id="273" r:id="rId24"/>
    <p:sldId id="264" r:id="rId25"/>
    <p:sldId id="333" r:id="rId26"/>
    <p:sldId id="335" r:id="rId27"/>
    <p:sldId id="336" r:id="rId28"/>
    <p:sldId id="315" r:id="rId29"/>
    <p:sldId id="278" r:id="rId30"/>
    <p:sldId id="280" r:id="rId31"/>
    <p:sldId id="279" r:id="rId32"/>
    <p:sldId id="291" r:id="rId33"/>
    <p:sldId id="292" r:id="rId34"/>
    <p:sldId id="294" r:id="rId35"/>
    <p:sldId id="293" r:id="rId36"/>
    <p:sldId id="268" r:id="rId37"/>
    <p:sldId id="316" r:id="rId38"/>
    <p:sldId id="286" r:id="rId39"/>
    <p:sldId id="287" r:id="rId40"/>
    <p:sldId id="288" r:id="rId41"/>
    <p:sldId id="289" r:id="rId42"/>
    <p:sldId id="334" r:id="rId43"/>
    <p:sldId id="259" r:id="rId44"/>
    <p:sldId id="283" r:id="rId45"/>
    <p:sldId id="303" r:id="rId46"/>
    <p:sldId id="337" r:id="rId47"/>
  </p:sldIdLst>
  <p:sldSz cx="9144000" cy="6858000" type="screen4x3"/>
  <p:notesSz cx="6997700" cy="9283700"/>
  <p:defaultTextStyle>
    <a:defPPr>
      <a:defRPr lang="en-US"/>
    </a:defPPr>
    <a:lvl1pPr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1pPr>
    <a:lvl2pPr marL="4572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2pPr>
    <a:lvl3pPr marL="9144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3pPr>
    <a:lvl4pPr marL="13716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4pPr>
    <a:lvl5pPr marL="18288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5pPr>
    <a:lvl6pPr marL="2286000" algn="l" defTabSz="914400" rtl="0" eaLnBrk="1" latinLnBrk="0" hangingPunct="1">
      <a:defRPr sz="3200" b="1" kern="1200">
        <a:solidFill>
          <a:srgbClr val="4A5870"/>
        </a:solidFill>
        <a:latin typeface="Arial" pitchFamily="34" charset="0"/>
        <a:ea typeface="ＭＳ Ｐゴシック" pitchFamily="34" charset="-128"/>
        <a:cs typeface="+mn-cs"/>
      </a:defRPr>
    </a:lvl6pPr>
    <a:lvl7pPr marL="2743200" algn="l" defTabSz="914400" rtl="0" eaLnBrk="1" latinLnBrk="0" hangingPunct="1">
      <a:defRPr sz="3200" b="1" kern="1200">
        <a:solidFill>
          <a:srgbClr val="4A5870"/>
        </a:solidFill>
        <a:latin typeface="Arial" pitchFamily="34" charset="0"/>
        <a:ea typeface="ＭＳ Ｐゴシック" pitchFamily="34" charset="-128"/>
        <a:cs typeface="+mn-cs"/>
      </a:defRPr>
    </a:lvl7pPr>
    <a:lvl8pPr marL="3200400" algn="l" defTabSz="914400" rtl="0" eaLnBrk="1" latinLnBrk="0" hangingPunct="1">
      <a:defRPr sz="3200" b="1" kern="1200">
        <a:solidFill>
          <a:srgbClr val="4A5870"/>
        </a:solidFill>
        <a:latin typeface="Arial" pitchFamily="34" charset="0"/>
        <a:ea typeface="ＭＳ Ｐゴシック" pitchFamily="34" charset="-128"/>
        <a:cs typeface="+mn-cs"/>
      </a:defRPr>
    </a:lvl8pPr>
    <a:lvl9pPr marL="3657600" algn="l" defTabSz="914400" rtl="0" eaLnBrk="1" latinLnBrk="0" hangingPunct="1">
      <a:defRPr sz="3200" b="1" kern="1200">
        <a:solidFill>
          <a:srgbClr val="4A5870"/>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3399"/>
    <a:srgbClr val="FF0000"/>
    <a:srgbClr val="EAEAEA"/>
    <a:srgbClr val="C0C0C0"/>
    <a:srgbClr val="666699"/>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73" autoAdjust="0"/>
  </p:normalViewPr>
  <p:slideViewPr>
    <p:cSldViewPr>
      <p:cViewPr varScale="1">
        <p:scale>
          <a:sx n="157" d="100"/>
          <a:sy n="157" d="100"/>
        </p:scale>
        <p:origin x="-2130" y="-90"/>
      </p:cViewPr>
      <p:guideLst>
        <p:guide orient="horz" pos="1728"/>
        <p:guide pos="4368"/>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137" d="100"/>
          <a:sy n="137" d="100"/>
        </p:scale>
        <p:origin x="-4518" y="-96"/>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8" tIns="46513" rIns="93028" bIns="46513" numCol="1" anchor="t" anchorCtr="0" compatLnSpc="1">
            <a:prstTxWarp prst="textNoShape">
              <a:avLst/>
            </a:prstTxWarp>
          </a:bodyPr>
          <a:lstStyle>
            <a:lvl1pPr algn="r" defTabSz="930275">
              <a:spcBef>
                <a:spcPct val="0"/>
              </a:spcBef>
              <a:buFontTx/>
              <a:buNone/>
              <a:defRPr sz="1200" b="0">
                <a:solidFill>
                  <a:schemeClr val="tx1"/>
                </a:solidFill>
                <a:latin typeface="Times New Roman" pitchFamily="18" charset="0"/>
                <a:ea typeface="+mn-ea"/>
              </a:defRPr>
            </a:lvl1pPr>
          </a:lstStyle>
          <a:p>
            <a:pPr>
              <a:defRPr/>
            </a:pPr>
            <a:endParaRPr lang="en-US"/>
          </a:p>
        </p:txBody>
      </p:sp>
      <p:sp>
        <p:nvSpPr>
          <p:cNvPr id="21606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8" tIns="46513" rIns="93028" bIns="46513" numCol="1" anchor="b" anchorCtr="0" compatLnSpc="1">
            <a:prstTxWarp prst="textNoShape">
              <a:avLst/>
            </a:prstTxWarp>
          </a:bodyPr>
          <a:lstStyle>
            <a:lvl1pPr defTabSz="930275" eaLnBrk="0" hangingPunct="0">
              <a:spcBef>
                <a:spcPct val="0"/>
              </a:spcBef>
              <a:buFontTx/>
              <a:buNone/>
              <a:defRPr sz="1000" b="0" i="1">
                <a:solidFill>
                  <a:schemeClr val="tx1"/>
                </a:solidFill>
                <a:latin typeface="Times New Roman" pitchFamily="18" charset="0"/>
                <a:ea typeface="+mn-ea"/>
              </a:defRPr>
            </a:lvl1pPr>
          </a:lstStyle>
          <a:p>
            <a:pPr>
              <a:defRPr/>
            </a:pPr>
            <a:endParaRPr lang="en-US"/>
          </a:p>
        </p:txBody>
      </p:sp>
      <p:sp>
        <p:nvSpPr>
          <p:cNvPr id="21606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8" tIns="46513" rIns="93028" bIns="46513" numCol="1" anchor="b" anchorCtr="0" compatLnSpc="1">
            <a:prstTxWarp prst="textNoShape">
              <a:avLst/>
            </a:prstTxWarp>
          </a:bodyPr>
          <a:lstStyle>
            <a:lvl1pPr algn="r" defTabSz="930275">
              <a:spcBef>
                <a:spcPct val="0"/>
              </a:spcBef>
              <a:buFontTx/>
              <a:buNone/>
              <a:defRPr sz="1200" b="0">
                <a:solidFill>
                  <a:schemeClr val="tx1"/>
                </a:solidFill>
                <a:latin typeface="Times New Roman" pitchFamily="18" charset="0"/>
              </a:defRPr>
            </a:lvl1pPr>
          </a:lstStyle>
          <a:p>
            <a:fld id="{78EEED15-B7B9-4073-BCCA-D634F30D1AD4}" type="slidenum">
              <a:rPr lang="en-US"/>
              <a:pPr/>
              <a:t>‹#›</a:t>
            </a:fld>
            <a:endParaRPr lang="en-US"/>
          </a:p>
        </p:txBody>
      </p:sp>
      <p:sp>
        <p:nvSpPr>
          <p:cNvPr id="216070" name="Rectangle 6"/>
          <p:cNvSpPr>
            <a:spLocks noGrp="1" noChangeArrowheads="1"/>
          </p:cNvSpPr>
          <p:nvPr>
            <p:ph type="hdr" sz="quarter"/>
          </p:nvPr>
        </p:nvSpPr>
        <p:spPr bwMode="auto">
          <a:xfrm>
            <a:off x="0" y="-1588"/>
            <a:ext cx="3921125" cy="455613"/>
          </a:xfrm>
          <a:prstGeom prst="rect">
            <a:avLst/>
          </a:prstGeom>
          <a:noFill/>
          <a:ln w="9525">
            <a:noFill/>
            <a:miter lim="800000"/>
            <a:headEnd/>
            <a:tailEnd/>
          </a:ln>
          <a:effectLst/>
        </p:spPr>
        <p:txBody>
          <a:bodyPr vert="horz" wrap="square" lIns="18693" tIns="0" rIns="18693" bIns="0" numCol="1" anchor="t" anchorCtr="0" compatLnSpc="1">
            <a:prstTxWarp prst="textNoShape">
              <a:avLst/>
            </a:prstTxWarp>
          </a:bodyPr>
          <a:lstStyle>
            <a:lvl1pPr defTabSz="930275" eaLnBrk="0" hangingPunct="0">
              <a:spcBef>
                <a:spcPct val="0"/>
              </a:spcBef>
              <a:buFontTx/>
              <a:buNone/>
              <a:defRPr sz="1100" b="0" i="1">
                <a:solidFill>
                  <a:schemeClr val="tx1"/>
                </a:solidFill>
                <a:latin typeface="Times New Roman" pitchFamily="18" charset="0"/>
              </a:defRPr>
            </a:lvl1pPr>
          </a:lstStyle>
          <a:p>
            <a:r>
              <a:rPr lang="en-US" dirty="0"/>
              <a:t>CSE </a:t>
            </a:r>
            <a:r>
              <a:rPr lang="en-US" dirty="0" smtClean="0"/>
              <a:t>440 – </a:t>
            </a:r>
            <a:r>
              <a:rPr lang="en-US" dirty="0" smtClean="0"/>
              <a:t>Autumn 2012</a:t>
            </a:r>
            <a:endParaRPr lang="en-US" dirty="0"/>
          </a:p>
          <a:p>
            <a:r>
              <a:rPr lang="en-US" dirty="0"/>
              <a:t>User Interface Design, Prototyping, &amp; Evaluation</a:t>
            </a:r>
          </a:p>
          <a:p>
            <a:r>
              <a:rPr lang="en-US" dirty="0"/>
              <a:t>Professor Landay</a:t>
            </a:r>
          </a:p>
        </p:txBody>
      </p:sp>
    </p:spTree>
    <p:extLst>
      <p:ext uri="{BB962C8B-B14F-4D97-AF65-F5344CB8AC3E}">
        <p14:creationId xmlns:p14="http://schemas.microsoft.com/office/powerpoint/2010/main" val="191479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8" tIns="46513" rIns="93028" bIns="46513" numCol="1" anchor="t" anchorCtr="0" compatLnSpc="1">
            <a:prstTxWarp prst="textNoShape">
              <a:avLst/>
            </a:prstTxWarp>
          </a:bodyPr>
          <a:lstStyle>
            <a:lvl1pPr defTabSz="930275">
              <a:spcBef>
                <a:spcPct val="0"/>
              </a:spcBef>
              <a:buFontTx/>
              <a:buNone/>
              <a:defRPr sz="1200" b="0">
                <a:solidFill>
                  <a:schemeClr val="tx1"/>
                </a:solidFill>
                <a:latin typeface="Times New Roman" pitchFamily="18" charset="0"/>
                <a:ea typeface="+mn-ea"/>
              </a:defRPr>
            </a:lvl1pPr>
          </a:lstStyle>
          <a:p>
            <a:pPr>
              <a:defRPr/>
            </a:pPr>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28" tIns="46513" rIns="93028" bIns="46513" numCol="1" anchor="t" anchorCtr="0" compatLnSpc="1">
            <a:prstTxWarp prst="textNoShape">
              <a:avLst/>
            </a:prstTxWarp>
          </a:bodyPr>
          <a:lstStyle>
            <a:lvl1pPr algn="r" defTabSz="930275">
              <a:spcBef>
                <a:spcPct val="0"/>
              </a:spcBef>
              <a:buFontTx/>
              <a:buNone/>
              <a:defRPr sz="1200" b="0">
                <a:solidFill>
                  <a:schemeClr val="tx1"/>
                </a:solidFill>
                <a:latin typeface="Times New Roman" pitchFamily="18" charset="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77925" y="695325"/>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1863" y="4410075"/>
            <a:ext cx="5133975" cy="4178300"/>
          </a:xfrm>
          <a:prstGeom prst="rect">
            <a:avLst/>
          </a:prstGeom>
          <a:noFill/>
          <a:ln w="9525">
            <a:noFill/>
            <a:miter lim="800000"/>
            <a:headEnd/>
            <a:tailEnd/>
          </a:ln>
          <a:effectLst/>
        </p:spPr>
        <p:txBody>
          <a:bodyPr vert="horz" wrap="square" lIns="93028" tIns="46513" rIns="93028" bIns="465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28" tIns="46513" rIns="93028" bIns="46513" numCol="1" anchor="b" anchorCtr="0" compatLnSpc="1">
            <a:prstTxWarp prst="textNoShape">
              <a:avLst/>
            </a:prstTxWarp>
          </a:bodyPr>
          <a:lstStyle>
            <a:lvl1pPr defTabSz="930275">
              <a:spcBef>
                <a:spcPct val="0"/>
              </a:spcBef>
              <a:buFontTx/>
              <a:buNone/>
              <a:defRPr sz="1200" b="0">
                <a:solidFill>
                  <a:schemeClr val="tx1"/>
                </a:solidFill>
                <a:latin typeface="Times New Roman" pitchFamily="18"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28" tIns="46513" rIns="93028" bIns="46513" numCol="1" anchor="b" anchorCtr="0" compatLnSpc="1">
            <a:prstTxWarp prst="textNoShape">
              <a:avLst/>
            </a:prstTxWarp>
          </a:bodyPr>
          <a:lstStyle>
            <a:lvl1pPr algn="r" defTabSz="930275">
              <a:spcBef>
                <a:spcPct val="0"/>
              </a:spcBef>
              <a:buFontTx/>
              <a:buNone/>
              <a:defRPr sz="1200" b="0">
                <a:solidFill>
                  <a:schemeClr val="tx1"/>
                </a:solidFill>
                <a:latin typeface="Times New Roman" pitchFamily="18" charset="0"/>
              </a:defRPr>
            </a:lvl1pPr>
          </a:lstStyle>
          <a:p>
            <a:fld id="{40C89A7C-DC95-432E-BC4F-12D23B48419F}" type="slidenum">
              <a:rPr lang="en-US"/>
              <a:pPr/>
              <a:t>‹#›</a:t>
            </a:fld>
            <a:endParaRPr lang="en-US"/>
          </a:p>
        </p:txBody>
      </p:sp>
    </p:spTree>
    <p:extLst>
      <p:ext uri="{BB962C8B-B14F-4D97-AF65-F5344CB8AC3E}">
        <p14:creationId xmlns:p14="http://schemas.microsoft.com/office/powerpoint/2010/main" val="259681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2B45CD7D-F1F2-416C-8CA4-369D3BD8305A}" type="slidenum">
              <a:rPr lang="en-US" sz="1200" b="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Perfect </a:t>
            </a:r>
            <a:r>
              <a:rPr lang="en-US" smtClean="0">
                <a:ea typeface="ＭＳ Ｐゴシック" pitchFamily="34" charset="-128"/>
              </a:rPr>
              <a:t>on time</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This was one of the trickier topics to put together slides for as I expect we have a huge range of visual design experience in the middle. I</a:t>
            </a:r>
            <a:r>
              <a:rPr lang="ja-JP" altLang="en-US" dirty="0" smtClean="0">
                <a:ea typeface="ＭＳ Ｐゴシック" pitchFamily="34" charset="-128"/>
              </a:rPr>
              <a:t>’</a:t>
            </a:r>
            <a:r>
              <a:rPr lang="en-US" altLang="ja-JP" dirty="0" err="1" smtClean="0">
                <a:ea typeface="ＭＳ Ｐゴシック" pitchFamily="34" charset="-128"/>
              </a:rPr>
              <a:t>ve</a:t>
            </a:r>
            <a:r>
              <a:rPr lang="en-US" altLang="ja-JP" dirty="0" smtClean="0">
                <a:ea typeface="ＭＳ Ｐゴシック" pitchFamily="34" charset="-128"/>
              </a:rPr>
              <a:t> opted for a lecture that mostly speaks to basic design principles, but I hope there</a:t>
            </a:r>
            <a:r>
              <a:rPr lang="ja-JP" altLang="en-US" dirty="0" smtClean="0">
                <a:ea typeface="ＭＳ Ｐゴシック" pitchFamily="34" charset="-128"/>
              </a:rPr>
              <a:t>’</a:t>
            </a:r>
            <a:r>
              <a:rPr lang="en-US" altLang="ja-JP" dirty="0" smtClean="0">
                <a:ea typeface="ＭＳ Ｐゴシック" pitchFamily="34" charset="-128"/>
              </a:rPr>
              <a:t>s at least a few things for everyone. In these slides, I borrow heavily from Skip Shelly of Summa, Edward </a:t>
            </a:r>
            <a:r>
              <a:rPr lang="en-US" altLang="ja-JP" dirty="0" err="1" smtClean="0">
                <a:ea typeface="ＭＳ Ｐゴシック" pitchFamily="34" charset="-128"/>
              </a:rPr>
              <a:t>Tufte</a:t>
            </a:r>
            <a:r>
              <a:rPr lang="en-US" altLang="ja-JP" dirty="0" smtClean="0">
                <a:ea typeface="ＭＳ Ｐゴシック" pitchFamily="34" charset="-128"/>
              </a:rPr>
              <a:t>, Kevin Mullet, Scott Klemmer, and several other sources. I have pointers to these at the end.</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Xerox Star and Alto folks brought on some professional designers.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For the purposes of UIs, I</a:t>
            </a:r>
            <a:r>
              <a:rPr lang="ja-JP" altLang="en-US" dirty="0" smtClean="0">
                <a:ea typeface="ＭＳ Ｐゴシック" pitchFamily="34" charset="-128"/>
              </a:rPr>
              <a:t>’</a:t>
            </a:r>
            <a:r>
              <a:rPr lang="en-US" altLang="ja-JP" dirty="0" smtClean="0">
                <a:ea typeface="ＭＳ Ｐゴシック" pitchFamily="34" charset="-128"/>
              </a:rPr>
              <a:t>m going to concentrate on how we can best convey visual </a:t>
            </a:r>
            <a:r>
              <a:rPr lang="en-US" altLang="ja-JP" dirty="0" err="1" smtClean="0">
                <a:ea typeface="ＭＳ Ｐゴシック" pitchFamily="34" charset="-128"/>
              </a:rPr>
              <a:t>informatin</a:t>
            </a:r>
            <a:r>
              <a:rPr lang="en-US" altLang="ja-JP" dirty="0" smtClean="0">
                <a:ea typeface="ＭＳ Ｐゴシック" pitchFamily="34" charset="-128"/>
              </a:rPr>
              <a:t>.</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12290" name="Rectangle 2"/>
          <p:cNvSpPr>
            <a:spLocks noGrp="1" noChangeArrowheads="1"/>
          </p:cNvSpPr>
          <p:nvPr>
            <p:ph type="body" idx="1"/>
          </p:nvPr>
        </p:nvSpPr>
        <p:spPr bwMode="auto">
          <a:xfrm>
            <a:off x="699770" y="4409758"/>
            <a:ext cx="5598160" cy="4177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cs typeface="Lucida Grande" charset="0"/>
                <a:sym typeface="Lucida Grande" charset="0"/>
              </a:rPr>
              <a:t>Turn to the person next to you.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199D19B4-34CC-4520-9A7C-12B80EF47CD7}" type="slidenum">
              <a:rPr lang="en-US" sz="1200" b="0">
                <a:solidFill>
                  <a:schemeClr val="tx1"/>
                </a:solidFill>
                <a:latin typeface="Times New Roman" pitchFamily="18" charset="0"/>
              </a:rPr>
              <a:pPr eaLnBrk="1" hangingPunct="1"/>
              <a:t>15</a:t>
            </a:fld>
            <a:endParaRPr lang="en-US" sz="1200" b="0">
              <a:solidFill>
                <a:schemeClr val="tx1"/>
              </a:solidFill>
              <a:latin typeface="Times New Roman"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This is a modernist belief</a:t>
            </a:r>
          </a:p>
          <a:p>
            <a:pPr eaLnBrk="1" hangingPunct="1"/>
            <a:endParaRPr lang="en-US" smtClean="0">
              <a:ea typeface="ＭＳ Ｐゴシック" pitchFamily="34" charset="-128"/>
            </a:endParaRPr>
          </a:p>
          <a:p>
            <a:pPr eaLnBrk="1" hangingPunct="1"/>
            <a:r>
              <a:rPr lang="en-US" smtClean="0">
                <a:ea typeface="ＭＳ Ｐゴシック" pitchFamily="34" charset="-128"/>
              </a:rPr>
              <a:t>Anything you add that people don</a:t>
            </a:r>
            <a:r>
              <a:rPr lang="ja-JP" altLang="en-US" smtClean="0">
                <a:ea typeface="ＭＳ Ｐゴシック" pitchFamily="34" charset="-128"/>
              </a:rPr>
              <a:t>’</a:t>
            </a:r>
            <a:r>
              <a:rPr lang="en-US" altLang="ja-JP" smtClean="0">
                <a:ea typeface="ＭＳ Ｐゴシック" pitchFamily="34" charset="-128"/>
              </a:rPr>
              <a:t>t care about is simply clutter.</a:t>
            </a:r>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F3EA465F-4EF9-4FF7-9E48-DB412EF386D3}" type="slidenum">
              <a:rPr lang="en-US" sz="1200" b="0">
                <a:solidFill>
                  <a:schemeClr val="tx1"/>
                </a:solidFill>
                <a:latin typeface="Times New Roman" pitchFamily="18" charset="0"/>
              </a:rPr>
              <a:pPr eaLnBrk="1" hangingPunct="1"/>
              <a:t>16</a:t>
            </a:fld>
            <a:endParaRPr lang="en-US" sz="1200" b="0">
              <a:solidFill>
                <a:schemeClr val="tx1"/>
              </a:solidFill>
              <a:latin typeface="Times New Roman" pitchFamily="18"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5C71EB58-96B0-400B-B1AF-677A7FC1E4F0}" type="slidenum">
              <a:rPr lang="en-US" sz="1200" b="0">
                <a:solidFill>
                  <a:schemeClr val="tx1"/>
                </a:solidFill>
                <a:latin typeface="Times New Roman" pitchFamily="18" charset="0"/>
              </a:rPr>
              <a:pPr eaLnBrk="1" hangingPunct="1"/>
              <a:t>17</a:t>
            </a:fld>
            <a:endParaRPr lang="en-US" sz="1200" b="0">
              <a:solidFill>
                <a:schemeClr val="tx1"/>
              </a:solidFill>
              <a:latin typeface="Times New Roman"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Abstraction is key to design.  This is one of the best examples.  First subway map to notice that public transit map doesn</a:t>
            </a:r>
            <a:r>
              <a:rPr lang="ja-JP" altLang="en-US" smtClean="0">
                <a:ea typeface="ＭＳ Ｐゴシック" pitchFamily="34" charset="-128"/>
              </a:rPr>
              <a:t>’</a:t>
            </a:r>
            <a:r>
              <a:rPr lang="en-US" altLang="ja-JP" smtClean="0">
                <a:ea typeface="ＭＳ Ｐゴシック" pitchFamily="34" charset="-128"/>
              </a:rPr>
              <a:t>t need to exactly follow the path that the trains/buses follow.  What is important is the general direction &amp; what are the stops.  This makes is MUCH easier to read (you don</a:t>
            </a:r>
            <a:r>
              <a:rPr lang="ja-JP" altLang="en-US" smtClean="0">
                <a:ea typeface="ＭＳ Ｐゴシック" pitchFamily="34" charset="-128"/>
              </a:rPr>
              <a:t>’</a:t>
            </a:r>
            <a:r>
              <a:rPr lang="en-US" altLang="ja-JP" smtClean="0">
                <a:ea typeface="ＭＳ Ｐゴシック" pitchFamily="34" charset="-128"/>
              </a:rPr>
              <a:t>t need to know all the little wiggles).</a:t>
            </a:r>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B2A0D66E-8C32-4202-AD95-1900611B7513}" type="slidenum">
              <a:rPr lang="en-US" sz="1200" b="0">
                <a:solidFill>
                  <a:schemeClr val="tx1"/>
                </a:solidFill>
                <a:latin typeface="Times New Roman" pitchFamily="18" charset="0"/>
              </a:rPr>
              <a:pPr eaLnBrk="1" hangingPunct="1"/>
              <a:t>18</a:t>
            </a:fld>
            <a:endParaRPr lang="en-US" sz="1200" b="0">
              <a:solidFill>
                <a:schemeClr val="tx1"/>
              </a:solidFill>
              <a:latin typeface="Times New Roman" pitchFamily="18"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Japanese book for children on t-shirt colors that match</a:t>
            </a:r>
          </a:p>
          <a:p>
            <a:pPr eaLnBrk="1" hangingPunct="1"/>
            <a:endParaRPr lang="en-US" smtClean="0">
              <a:ea typeface="ＭＳ Ｐゴシック" pitchFamily="34" charset="-128"/>
            </a:endParaRPr>
          </a:p>
          <a:p>
            <a:pPr eaLnBrk="1" hangingPunct="1"/>
            <a:r>
              <a:rPr lang="en-US" smtClean="0">
                <a:ea typeface="ＭＳ Ｐゴシック" pitchFamily="34" charset="-128"/>
              </a:rPr>
              <a:t>The person is gray… just enough to tell us there is a person.  The important thing is that they are holding lights and what they are doing with the lights (the important information is bright – red &amp; yellow)</a:t>
            </a:r>
          </a:p>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FA597633-1BA9-40E9-BEC6-7193710C3A35}" type="slidenum">
              <a:rPr lang="en-US" sz="1200" b="0">
                <a:solidFill>
                  <a:schemeClr val="tx1"/>
                </a:solidFill>
                <a:latin typeface="Times New Roman" pitchFamily="18" charset="0"/>
              </a:rPr>
              <a:pPr eaLnBrk="1" hangingPunct="1"/>
              <a:t>19</a:t>
            </a:fld>
            <a:endParaRPr lang="en-US" sz="1200" b="0">
              <a:solidFill>
                <a:schemeClr val="tx1"/>
              </a:solidFill>
              <a:latin typeface="Times New Roman"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ea typeface="ＭＳ Ｐゴシック" pitchFamily="34" charset="-128"/>
              </a:rPr>
              <a:t>Small multiples convey the important information:</a:t>
            </a:r>
          </a:p>
          <a:p>
            <a:pPr marL="228600" indent="-228600" eaLnBrk="1" hangingPunct="1"/>
            <a:endParaRPr lang="en-US" smtClean="0">
              <a:ea typeface="ＭＳ Ｐゴシック" pitchFamily="34" charset="-128"/>
            </a:endParaRPr>
          </a:p>
          <a:p>
            <a:pPr marL="228600" indent="-228600" eaLnBrk="1" hangingPunct="1">
              <a:buFontTx/>
              <a:buAutoNum type="arabicParenR"/>
            </a:pPr>
            <a:r>
              <a:rPr lang="en-US" smtClean="0">
                <a:ea typeface="ＭＳ Ｐゴシック" pitchFamily="34" charset="-128"/>
              </a:rPr>
              <a:t>multi-racial society &amp; everyone is included (same exact form – the only data is the different colors!)</a:t>
            </a:r>
          </a:p>
          <a:p>
            <a:pPr marL="228600" indent="-228600" eaLnBrk="1" hangingPunct="1">
              <a:buFontTx/>
              <a:buAutoNum type="arabicParenR"/>
            </a:pPr>
            <a:endParaRPr lang="en-US" smtClean="0">
              <a:ea typeface="ＭＳ Ｐゴシック" pitchFamily="34" charset="-128"/>
            </a:endParaRPr>
          </a:p>
          <a:p>
            <a:pPr marL="228600" indent="-228600" eaLnBrk="1" hangingPunct="1">
              <a:buFontTx/>
              <a:buAutoNum type="arabicParenR"/>
            </a:pPr>
            <a:r>
              <a:rPr lang="en-US" smtClean="0">
                <a:ea typeface="ＭＳ Ｐゴシック" pitchFamily="34" charset="-128"/>
              </a:rPr>
              <a:t>The woman is the same – but different professions.  A woman can be anything she wants! Everyone is included.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AB787741-E6F8-4776-A857-C1745B52E49F}" type="slidenum">
              <a:rPr lang="en-US" sz="1200" b="0">
                <a:solidFill>
                  <a:schemeClr val="tx1"/>
                </a:solidFill>
                <a:latin typeface="Times New Roman" pitchFamily="18" charset="0"/>
              </a:rPr>
              <a:pPr eaLnBrk="1" hangingPunct="1"/>
              <a:t>20</a:t>
            </a:fld>
            <a:endParaRPr lang="en-US" sz="1200" b="0">
              <a:solidFill>
                <a:schemeClr val="tx1"/>
              </a:solidFill>
              <a:latin typeface="Times New Roman" pitchFamily="18"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Small multiples for a visual pun.  Tina Brooks is blue like all of the squares.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E4ACDE66-D2D5-4936-B76F-9784683247A9}" type="slidenum">
              <a:rPr lang="en-US" sz="1200" b="0">
                <a:solidFill>
                  <a:schemeClr val="tx1"/>
                </a:solidFill>
                <a:latin typeface="Times New Roman" pitchFamily="18" charset="0"/>
              </a:rPr>
              <a:pPr eaLnBrk="1" hangingPunct="1"/>
              <a:t>21</a:t>
            </a:fld>
            <a:endParaRPr lang="en-US" sz="1200" b="0">
              <a:solidFill>
                <a:schemeClr val="tx1"/>
              </a:solidFill>
              <a:latin typeface="Times New Roman"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Graphic design as we know it today started with the Bauhaus</a:t>
            </a:r>
          </a:p>
          <a:p>
            <a:pPr eaLnBrk="1" hangingPunct="1"/>
            <a:endParaRPr lang="en-US" smtClean="0">
              <a:ea typeface="ＭＳ Ｐゴシック" pitchFamily="34" charset="-128"/>
            </a:endParaRPr>
          </a:p>
          <a:p>
            <a:pPr eaLnBrk="1" hangingPunct="1"/>
            <a:r>
              <a:rPr lang="en-US" smtClean="0">
                <a:ea typeface="ＭＳ Ｐゴシック" pitchFamily="34" charset="-128"/>
              </a:rPr>
              <a:t>Jan Tschichold (CHEE-HOLD) was the lead graphic designer in the Bahuaus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06932862-06FB-44AE-B8B3-C12B92247BB2}" type="slidenum">
              <a:rPr lang="en-US" sz="1200" b="0">
                <a:solidFill>
                  <a:schemeClr val="tx1"/>
                </a:solidFill>
                <a:latin typeface="Times New Roman" pitchFamily="18" charset="0"/>
              </a:rPr>
              <a:pPr eaLnBrk="1" hangingPunct="1"/>
              <a:t>22</a:t>
            </a:fld>
            <a:endParaRPr lang="en-US" sz="1200" b="0">
              <a:solidFill>
                <a:schemeClr val="tx1"/>
              </a:solidFill>
              <a:latin typeface="Times New Roman" pitchFamily="18"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Simple place to start is the difference between Sans Serif and Serif typefaces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Until 1900, all type faces were Serif type faces.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Most modernist are Sans Serif,</a:t>
            </a:r>
          </a:p>
          <a:p>
            <a:pPr eaLnBrk="1" hangingPunct="1"/>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Both are useful, depends on what you are trying to use them for.</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German type faces were original straight up and the Italians had a slant to it.  At some point in the 18</a:t>
            </a:r>
            <a:r>
              <a:rPr lang="en-US" baseline="30000" dirty="0" smtClean="0">
                <a:ea typeface="ＭＳ Ｐゴシック" pitchFamily="34" charset="-128"/>
              </a:rPr>
              <a:t>th</a:t>
            </a:r>
            <a:r>
              <a:rPr lang="en-US" dirty="0" smtClean="0">
                <a:ea typeface="ＭＳ Ｐゴシック" pitchFamily="34" charset="-128"/>
              </a:rPr>
              <a:t> &amp; 19</a:t>
            </a:r>
            <a:r>
              <a:rPr lang="en-US" baseline="30000" dirty="0" smtClean="0">
                <a:ea typeface="ＭＳ Ｐゴシック" pitchFamily="34" charset="-128"/>
              </a:rPr>
              <a:t>th</a:t>
            </a:r>
            <a:r>
              <a:rPr lang="en-US" dirty="0" smtClean="0">
                <a:ea typeface="ＭＳ Ｐゴシック" pitchFamily="34" charset="-128"/>
              </a:rPr>
              <a:t> century, people figured out they could make 2 versions of the same typeface and use the difference to convey information.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Oblique is bad. That is the automatically transformed typeface you get if you don</a:t>
            </a:r>
            <a:r>
              <a:rPr lang="ja-JP" altLang="en-US" dirty="0" smtClean="0">
                <a:ea typeface="ＭＳ Ｐゴシック" pitchFamily="34" charset="-128"/>
              </a:rPr>
              <a:t>’</a:t>
            </a:r>
            <a:r>
              <a:rPr lang="en-US" altLang="ja-JP" dirty="0" smtClean="0">
                <a:ea typeface="ＭＳ Ｐゴシック" pitchFamily="34" charset="-128"/>
              </a:rPr>
              <a:t>t own the Italic version.</a:t>
            </a:r>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04832196-EE96-46DD-919C-49C0ABCE0C4D}" type="slidenum">
              <a:rPr lang="en-US" sz="1200" b="0">
                <a:solidFill>
                  <a:schemeClr val="tx1"/>
                </a:solidFill>
                <a:latin typeface="Times New Roman" pitchFamily="18" charset="0"/>
              </a:rPr>
              <a:pPr eaLnBrk="1" hangingPunct="1"/>
              <a:t>23</a:t>
            </a:fld>
            <a:endParaRPr lang="en-US" sz="1200" b="0">
              <a:solidFill>
                <a:schemeClr val="tx1"/>
              </a:solidFill>
              <a:latin typeface="Times New Roman" pitchFamily="18"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Main tenant of modernist design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In books before the Bauhaus, everything was centered.</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Harder to read.</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Asymmetric: 1) feels more dynamic (energy to the type),  2) don</a:t>
            </a:r>
            <a:r>
              <a:rPr lang="ja-JP" altLang="en-US" dirty="0" smtClean="0">
                <a:ea typeface="ＭＳ Ｐゴシック" pitchFamily="34" charset="-128"/>
              </a:rPr>
              <a:t>’</a:t>
            </a:r>
            <a:r>
              <a:rPr lang="en-US" altLang="ja-JP" dirty="0" smtClean="0">
                <a:ea typeface="ＭＳ Ｐゴシック" pitchFamily="34" charset="-128"/>
              </a:rPr>
              <a:t>t have difficult to read narrow columns around the figures.</a:t>
            </a:r>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7E480C39-D243-4BFF-9625-72121C5AC315}" type="slidenum">
              <a:rPr lang="en-US" sz="1200" b="0">
                <a:solidFill>
                  <a:schemeClr val="tx1"/>
                </a:solidFill>
                <a:latin typeface="Times New Roman" pitchFamily="18" charset="0"/>
              </a:rPr>
              <a:pPr eaLnBrk="1" hangingPunct="1"/>
              <a:t>2</a:t>
            </a:fld>
            <a:endParaRPr lang="en-US" sz="1200" b="0">
              <a:solidFill>
                <a:schemeClr val="tx1"/>
              </a:solidFill>
              <a:latin typeface="Times New Roman" pitchFamily="18"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CCBA14C6-42B3-4B76-B20B-811CCEF73741}" type="slidenum">
              <a:rPr lang="en-US" sz="1200" b="0">
                <a:solidFill>
                  <a:schemeClr val="tx1"/>
                </a:solidFill>
                <a:latin typeface="Times New Roman" pitchFamily="18" charset="0"/>
              </a:rPr>
              <a:pPr eaLnBrk="1" hangingPunct="1"/>
              <a:t>24</a:t>
            </a:fld>
            <a:endParaRPr lang="en-US" sz="1200" b="0">
              <a:solidFill>
                <a:schemeClr val="tx1"/>
              </a:solidFill>
              <a:latin typeface="Times New Roman"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One take-away on how to design a lot of information on a page, a grid system is a good place to start.</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Using the grid gives you consistency and if you use someone else's grid, you get to take advantage of professional designed system.</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Find is easy to see since it is in a column all by itself.</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Space is consistent between the buttons.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Things that are similar are closer (i.e., radio buttons).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Bigger space to the buttons at the bottom – there different.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55298" name="Rectangle 2"/>
          <p:cNvSpPr>
            <a:spLocks noGrp="1" noChangeArrowheads="1"/>
          </p:cNvSpPr>
          <p:nvPr>
            <p:ph type="body" idx="1"/>
          </p:nvPr>
        </p:nvSpPr>
        <p:spPr bwMode="auto">
          <a:xfrm>
            <a:off x="699770" y="4409758"/>
            <a:ext cx="5598160" cy="4177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dirty="0">
                <a:cs typeface="Lucida Grande" charset="0"/>
                <a:sym typeface="Lucida Grande" charset="0"/>
              </a:rPr>
              <a:t>Left has same symbols. Only flipped.</a:t>
            </a:r>
          </a:p>
          <a:p>
            <a:r>
              <a:rPr lang="en-US" sz="2200" dirty="0">
                <a:cs typeface="Lucida Grande" charset="0"/>
                <a:sym typeface="Lucida Grande" charset="0"/>
              </a:rPr>
              <a:t>Right has greater iconic differences. Also size and color.</a:t>
            </a:r>
          </a:p>
          <a:p>
            <a:r>
              <a:rPr lang="en-US" sz="2200" dirty="0">
                <a:cs typeface="Lucida Grande" charset="0"/>
                <a:sym typeface="Lucida Grande" charset="0"/>
              </a:rPr>
              <a:t>Radical change? ...Get rid of the close button entirely.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277F9A57-827E-4CB7-A9B1-CDCB3D45DD4E}" type="slidenum">
              <a:rPr lang="en-US" sz="1200" b="0">
                <a:solidFill>
                  <a:schemeClr val="tx1"/>
                </a:solidFill>
                <a:latin typeface="Times New Roman" pitchFamily="18" charset="0"/>
              </a:rPr>
              <a:pPr eaLnBrk="1" hangingPunct="1"/>
              <a:t>28</a:t>
            </a:fld>
            <a:endParaRPr lang="en-US" sz="1200" b="0">
              <a:solidFill>
                <a:schemeClr val="tx1"/>
              </a:solidFill>
              <a:latin typeface="Times New Roman" pitchFamily="18"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ABCD6C7A-FB17-4922-A189-A816314AC04D}" type="slidenum">
              <a:rPr lang="en-US" sz="1200" b="0">
                <a:solidFill>
                  <a:schemeClr val="tx1"/>
                </a:solidFill>
                <a:latin typeface="Times New Roman" pitchFamily="18" charset="0"/>
              </a:rPr>
              <a:pPr eaLnBrk="1" hangingPunct="1"/>
              <a:t>29</a:t>
            </a:fld>
            <a:endParaRPr lang="en-US" sz="1200" b="0">
              <a:solidFill>
                <a:schemeClr val="tx1"/>
              </a:solidFill>
              <a:latin typeface="Times New Roman" pitchFamily="18"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Use three sliders to pick colors with RGB, almost forces us to end up with bad colors.  If you evenly space things in RGB, all of your colors are over-saturated.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71E69CE9-6DC6-4992-958F-6F7FCB2CFE79}" type="slidenum">
              <a:rPr lang="en-US" sz="1200" b="0">
                <a:solidFill>
                  <a:schemeClr val="tx1"/>
                </a:solidFill>
                <a:latin typeface="Times New Roman" pitchFamily="18" charset="0"/>
              </a:rPr>
              <a:pPr eaLnBrk="1" hangingPunct="1"/>
              <a:t>30</a:t>
            </a:fld>
            <a:endParaRPr lang="en-US" sz="1200" b="0">
              <a:solidFill>
                <a:schemeClr val="tx1"/>
              </a:solidFill>
              <a:latin typeface="Times New Roman" pitchFamily="18"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A60F3843-DD0C-4EB6-BACD-C0CE65E3891C}" type="slidenum">
              <a:rPr lang="en-US" sz="1200" b="0">
                <a:solidFill>
                  <a:schemeClr val="tx1"/>
                </a:solidFill>
                <a:latin typeface="Times New Roman" pitchFamily="18" charset="0"/>
              </a:rPr>
              <a:pPr eaLnBrk="1" hangingPunct="1"/>
              <a:t>31</a:t>
            </a:fld>
            <a:endParaRPr lang="en-US" sz="1200" b="0">
              <a:solidFill>
                <a:schemeClr val="tx1"/>
              </a:solidFill>
              <a:latin typeface="Times New Roman" pitchFamily="18"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Munsell based on psychology experiments.</a:t>
            </a:r>
          </a:p>
          <a:p>
            <a:pPr eaLnBrk="1" hangingPunct="1"/>
            <a:endParaRPr lang="en-US" smtClean="0">
              <a:ea typeface="ＭＳ Ｐゴシック" pitchFamily="34" charset="-128"/>
            </a:endParaRPr>
          </a:p>
          <a:p>
            <a:pPr eaLnBrk="1" hangingPunct="1"/>
            <a:r>
              <a:rPr lang="en-US" smtClean="0">
                <a:ea typeface="ＭＳ Ｐゴシック" pitchFamily="34" charset="-128"/>
              </a:rPr>
              <a:t>Pantone is especially useful for print design. They picked very reasonable colors.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6821BADF-7B9E-4F78-8D18-4346D9B3AC6E}" type="slidenum">
              <a:rPr lang="en-US" sz="1200" b="0">
                <a:solidFill>
                  <a:schemeClr val="tx1"/>
                </a:solidFill>
                <a:latin typeface="Times New Roman" pitchFamily="18" charset="0"/>
              </a:rPr>
              <a:pPr eaLnBrk="1" hangingPunct="1"/>
              <a:t>32</a:t>
            </a:fld>
            <a:endParaRPr lang="en-US" sz="1200" b="0">
              <a:solidFill>
                <a:schemeClr val="tx1"/>
              </a:solidFill>
              <a:latin typeface="Times New Roman" pitchFamily="18"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While it is certainly true that hues have a physical order via their wavelength, and that every </a:t>
            </a:r>
            <a:r>
              <a:rPr lang="en-US" dirty="0" err="1" smtClean="0">
                <a:ea typeface="ＭＳ Ｐゴシック" pitchFamily="34" charset="-128"/>
              </a:rPr>
              <a:t>kindergardner</a:t>
            </a:r>
            <a:r>
              <a:rPr lang="en-US" dirty="0" smtClean="0">
                <a:ea typeface="ＭＳ Ｐゴシック" pitchFamily="34" charset="-128"/>
              </a:rPr>
              <a:t> knows the rainbow ordering, our visual system has a very difficult time treating hue in an ordered way. As we see in this image, it is clear that each area is *different*, but none of the areas have an intuitive relationship between each other. Where is above ground? Where is below? What</a:t>
            </a:r>
            <a:r>
              <a:rPr lang="ja-JP" altLang="en-US" dirty="0" smtClean="0">
                <a:ea typeface="ＭＳ Ｐゴシック" pitchFamily="34" charset="-128"/>
              </a:rPr>
              <a:t>’</a:t>
            </a:r>
            <a:r>
              <a:rPr lang="en-US" altLang="ja-JP" dirty="0" smtClean="0">
                <a:ea typeface="ＭＳ Ｐゴシック" pitchFamily="34" charset="-128"/>
              </a:rPr>
              <a:t>s the highest point? These questions are hard to answer. (Saturation as a cue is nearly impossible to handle.)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This is how most computer scientist would design a map.</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This is supposed to convey height above sea level.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7772B70E-BB19-49C9-AFC5-5795639DC3BF}" type="slidenum">
              <a:rPr lang="en-US" sz="1200" b="0">
                <a:solidFill>
                  <a:schemeClr val="tx1"/>
                </a:solidFill>
                <a:latin typeface="Times New Roman" pitchFamily="18" charset="0"/>
              </a:rPr>
              <a:pPr eaLnBrk="1" hangingPunct="1"/>
              <a:t>33</a:t>
            </a:fld>
            <a:endParaRPr lang="en-US" sz="1200" b="0">
              <a:solidFill>
                <a:schemeClr val="tx1"/>
              </a:solidFill>
              <a:latin typeface="Times New Roman" pitchFamily="18"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Color sets that vary primarily by luminance are much easier for us to order. This image uses two color sets: browns for above ground, blues for below. The questions I mentioned before are now much easier to answer. The much more muted colors also much easier to read the information.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Cartographers have been doing this for 2000 years.</a:t>
            </a:r>
          </a:p>
          <a:p>
            <a:pPr eaLnBrk="1" hangingPunct="1"/>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The key is to know: under water or not under water?  Then, how far for each case?  I perception system can</a:t>
            </a:r>
            <a:r>
              <a:rPr lang="ja-JP" altLang="en-US" dirty="0" smtClean="0">
                <a:ea typeface="ＭＳ Ｐゴシック" pitchFamily="34" charset="-128"/>
              </a:rPr>
              <a:t>’</a:t>
            </a:r>
            <a:r>
              <a:rPr lang="en-US" altLang="ja-JP" dirty="0" smtClean="0">
                <a:ea typeface="ＭＳ Ｐゴシック" pitchFamily="34" charset="-128"/>
              </a:rPr>
              <a:t>t use hue for how much!  But, we can use intensity.  As I go deeper, the color gets darker.  Intensity is a great axis for presenting quantitative information.</a:t>
            </a:r>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0F58BE4A-F26D-490F-BC2A-EFF6862F08BB}" type="slidenum">
              <a:rPr lang="en-US" sz="1200" b="0">
                <a:solidFill>
                  <a:schemeClr val="tx1"/>
                </a:solidFill>
                <a:latin typeface="Times New Roman" pitchFamily="18" charset="0"/>
              </a:rPr>
              <a:pPr eaLnBrk="1" hangingPunct="1"/>
              <a:t>34</a:t>
            </a:fld>
            <a:endParaRPr lang="en-US" sz="1200" b="0">
              <a:solidFill>
                <a:schemeClr val="tx1"/>
              </a:solidFill>
              <a:latin typeface="Times New Roman" pitchFamily="18"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5272578B-F29A-4280-B748-DABEF4438568}" type="slidenum">
              <a:rPr lang="en-US" sz="1200" b="0">
                <a:solidFill>
                  <a:schemeClr val="tx1"/>
                </a:solidFill>
                <a:latin typeface="Times New Roman" pitchFamily="18" charset="0"/>
              </a:rPr>
              <a:pPr eaLnBrk="1" hangingPunct="1"/>
              <a:t>35</a:t>
            </a:fld>
            <a:endParaRPr lang="en-US" sz="1200" b="0">
              <a:solidFill>
                <a:schemeClr val="tx1"/>
              </a:solidFill>
              <a:latin typeface="Times New Roman" pitchFamily="18"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Set of Axis.  </a:t>
            </a:r>
          </a:p>
          <a:p>
            <a:pPr eaLnBrk="1" hangingPunct="1"/>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SF Chronicle film schema is cute, but can never remember how good this is.  If you have the entire scale and they are ordered it makes sense.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E-bay</a:t>
            </a:r>
            <a:r>
              <a:rPr lang="ja-JP" altLang="en-US" dirty="0" smtClean="0">
                <a:ea typeface="ＭＳ Ｐゴシック" pitchFamily="34" charset="-128"/>
              </a:rPr>
              <a:t>’</a:t>
            </a:r>
            <a:r>
              <a:rPr lang="en-US" altLang="ja-JP" dirty="0" smtClean="0">
                <a:ea typeface="ＭＳ Ｐゴシック" pitchFamily="34" charset="-128"/>
              </a:rPr>
              <a:t>s is even worse.  Depending on how many items you have sold you get a different star.  Can anybody tell me why the ordering?  Totally random.</a:t>
            </a:r>
          </a:p>
          <a:p>
            <a:pPr eaLnBrk="1" hangingPunct="1"/>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A more effective way is to have the entire scale with it partly filled in (3 stars filled in, 2 stars emptied).  Stars superior to numbers since I can see this pre-attentively very quickly without having to read &amp; think.  If you gave me 1000 movie backgrounds, you could quickly see which ones were good.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AB764007-EDF8-4366-A205-93C1B0C2EA15}" type="slidenum">
              <a:rPr lang="en-US" sz="1200" b="0">
                <a:solidFill>
                  <a:schemeClr val="tx1"/>
                </a:solidFill>
                <a:latin typeface="Times New Roman" pitchFamily="18" charset="0"/>
              </a:rPr>
              <a:pPr eaLnBrk="1" hangingPunct="1"/>
              <a:t>3</a:t>
            </a:fld>
            <a:endParaRPr lang="en-US" sz="1200" b="0">
              <a:solidFill>
                <a:schemeClr val="tx1"/>
              </a:solidFill>
              <a:latin typeface="Times New Roman" pitchFamily="18"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B1B2681E-DF59-471E-8649-234CA7EE8AC2}" type="slidenum">
              <a:rPr lang="en-US" sz="1200" b="0">
                <a:solidFill>
                  <a:schemeClr val="tx1"/>
                </a:solidFill>
                <a:latin typeface="Times New Roman" pitchFamily="18" charset="0"/>
              </a:rPr>
              <a:pPr eaLnBrk="1" hangingPunct="1"/>
              <a:t>36</a:t>
            </a:fld>
            <a:endParaRPr lang="en-US" sz="1200" b="0">
              <a:solidFill>
                <a:schemeClr val="tx1"/>
              </a:solidFill>
              <a:latin typeface="Times New Roman" pitchFamily="18"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Note that while size and other cues provide for quantitative comparison, color (even luminance) only provides for ordering.</a:t>
            </a:r>
          </a:p>
          <a:p>
            <a:pPr eaLnBrk="1" hangingPunct="1"/>
            <a:r>
              <a:rPr lang="en-US" dirty="0" smtClean="0">
                <a:ea typeface="ＭＳ Ｐゴシック" pitchFamily="34" charset="-128"/>
              </a:rPr>
              <a:t>If the goal is contrast along any of these axes, make it distinct!</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Forms of visual coding.  What can we notice very quickly:</a:t>
            </a:r>
          </a:p>
          <a:p>
            <a:pPr eaLnBrk="1" hangingPunct="1"/>
            <a:r>
              <a:rPr lang="en-US" dirty="0" smtClean="0">
                <a:ea typeface="ＭＳ Ｐゴシック" pitchFamily="34" charset="-128"/>
              </a:rPr>
              <a:t>	size, intensity, orientation, texture, shape, position in space.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Take advantage of these variables to present information.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871A9807-A1C0-400F-A217-E3D0CF0B2BD5}" type="slidenum">
              <a:rPr lang="en-US" sz="1200" b="0">
                <a:solidFill>
                  <a:schemeClr val="tx1"/>
                </a:solidFill>
                <a:latin typeface="Times New Roman" pitchFamily="18" charset="0"/>
              </a:rPr>
              <a:pPr eaLnBrk="1" hangingPunct="1"/>
              <a:t>37</a:t>
            </a:fld>
            <a:endParaRPr lang="en-US" sz="1200" b="0">
              <a:solidFill>
                <a:schemeClr val="tx1"/>
              </a:solidFill>
              <a:latin typeface="Times New Roman" pitchFamily="18"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A1808B18-04B6-4C78-A406-724E517D9DB0}" type="slidenum">
              <a:rPr lang="en-US" sz="1200" b="0">
                <a:solidFill>
                  <a:schemeClr val="tx1"/>
                </a:solidFill>
                <a:latin typeface="Times New Roman" pitchFamily="18" charset="0"/>
              </a:rPr>
              <a:pPr eaLnBrk="1" hangingPunct="1"/>
              <a:t>38</a:t>
            </a:fld>
            <a:endParaRPr lang="en-US" sz="1200" b="0">
              <a:solidFill>
                <a:schemeClr val="tx1"/>
              </a:solidFill>
              <a:latin typeface="Times New Roman" pitchFamily="18"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Information visualization is big app for visual design on computers (less common on paper outside of cartography)</a:t>
            </a:r>
          </a:p>
          <a:p>
            <a:pPr eaLnBrk="1" hangingPunct="1"/>
            <a:endParaRPr lang="en-US" smtClean="0">
              <a:ea typeface="ＭＳ Ｐゴシック" pitchFamily="34" charset="-128"/>
            </a:endParaRPr>
          </a:p>
          <a:p>
            <a:pPr eaLnBrk="1" hangingPunct="1"/>
            <a:r>
              <a:rPr lang="en-US" smtClean="0">
                <a:ea typeface="ＭＳ Ｐゴシック" pitchFamily="34" charset="-128"/>
              </a:rPr>
              <a:t>Ben Schneiderman</a:t>
            </a:r>
            <a:r>
              <a:rPr lang="ja-JP" altLang="en-US" smtClean="0">
                <a:ea typeface="ＭＳ Ｐゴシック" pitchFamily="34" charset="-128"/>
              </a:rPr>
              <a:t>’</a:t>
            </a:r>
            <a:r>
              <a:rPr lang="en-US" altLang="ja-JP" smtClean="0">
                <a:ea typeface="ＭＳ Ｐゴシック" pitchFamily="34" charset="-128"/>
              </a:rPr>
              <a:t>s Tree Map (U. of Mayrland)</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57CBE346-8810-419C-A631-7DF38CADC4F2}" type="slidenum">
              <a:rPr lang="en-US" sz="1200" b="0">
                <a:solidFill>
                  <a:schemeClr val="tx1"/>
                </a:solidFill>
                <a:latin typeface="Times New Roman" pitchFamily="18" charset="0"/>
              </a:rPr>
              <a:pPr eaLnBrk="1" hangingPunct="1"/>
              <a:t>39</a:t>
            </a:fld>
            <a:endParaRPr lang="en-US" sz="1200" b="0">
              <a:solidFill>
                <a:schemeClr val="tx1"/>
              </a:solidFill>
              <a:latin typeface="Times New Roman" pitchFamily="18"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Same technique</a:t>
            </a:r>
            <a:r>
              <a:rPr lang="en-US" baseline="0" dirty="0" smtClean="0">
                <a:ea typeface="ＭＳ Ｐゴシック" pitchFamily="34" charset="-128"/>
              </a:rPr>
              <a:t> for photos</a:t>
            </a:r>
            <a:endParaRPr lang="en-US"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6DA8A96F-AFDC-47E1-8806-BC8437770435}" type="slidenum">
              <a:rPr lang="en-US" sz="1200" b="0">
                <a:solidFill>
                  <a:schemeClr val="tx1"/>
                </a:solidFill>
                <a:latin typeface="Times New Roman" pitchFamily="18" charset="0"/>
              </a:rPr>
              <a:pPr eaLnBrk="1" hangingPunct="1"/>
              <a:t>40</a:t>
            </a:fld>
            <a:endParaRPr lang="en-US" sz="1200" b="0">
              <a:solidFill>
                <a:schemeClr val="tx1"/>
              </a:solidFill>
              <a:latin typeface="Times New Roman" pitchFamily="18"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From Mitsubishi Research.  If I use a slider, most systems give me no idea of what that control will do.</a:t>
            </a:r>
          </a:p>
          <a:p>
            <a:pPr eaLnBrk="1" hangingPunct="1"/>
            <a:endParaRPr lang="en-US" smtClean="0">
              <a:ea typeface="ＭＳ Ｐゴシック" pitchFamily="34" charset="-128"/>
            </a:endParaRPr>
          </a:p>
          <a:p>
            <a:pPr eaLnBrk="1" hangingPunct="1"/>
            <a:r>
              <a:rPr lang="en-US" smtClean="0">
                <a:ea typeface="ＭＳ Ｐゴシック" pitchFamily="34" charset="-128"/>
              </a:rPr>
              <a:t>Design galleries let me preview the possible changes (a few examples large, lots of examples small).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16EB3952-12F1-4057-ABAC-1E0AEF8FBDA6}" type="slidenum">
              <a:rPr lang="en-US" sz="1200" b="0">
                <a:solidFill>
                  <a:schemeClr val="tx1"/>
                </a:solidFill>
                <a:latin typeface="Times New Roman" pitchFamily="18" charset="0"/>
              </a:rPr>
              <a:pPr eaLnBrk="1" hangingPunct="1"/>
              <a:t>41</a:t>
            </a:fld>
            <a:endParaRPr lang="en-US" sz="1200" b="0">
              <a:solidFill>
                <a:schemeClr val="tx1"/>
              </a:solidFill>
              <a:latin typeface="Times New Roman" pitchFamily="18"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Medical visualization</a:t>
            </a:r>
          </a:p>
          <a:p>
            <a:pPr eaLnBrk="1" hangingPunct="1"/>
            <a:r>
              <a:rPr lang="en-US" smtClean="0">
                <a:ea typeface="ＭＳ Ｐゴシック" pitchFamily="34" charset="-128"/>
              </a:rPr>
              <a:t>	- a doctor where I want to see both the bones &amp; the muscles.  What colors should I apply to the data coming off the CAT Scan?</a:t>
            </a:r>
          </a:p>
          <a:p>
            <a:pPr eaLnBrk="1" hangingPunct="1"/>
            <a:endParaRPr lang="en-US" smtClean="0">
              <a:ea typeface="ＭＳ Ｐゴシック" pitchFamily="34" charset="-128"/>
            </a:endParaRPr>
          </a:p>
          <a:p>
            <a:pPr eaLnBrk="1" hangingPunct="1"/>
            <a:r>
              <a:rPr lang="en-US" smtClean="0">
                <a:ea typeface="ＭＳ Ｐゴシック" pitchFamily="34" charset="-128"/>
              </a:rPr>
              <a:t>One tennet. Whenever you can explain something with a picture, it is better than text.  When you can explain it with both, it is even better.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96D4F1F8-7D9F-47FC-821A-DF9F1A189149}" type="slidenum">
              <a:rPr lang="en-US" sz="1200" b="0">
                <a:solidFill>
                  <a:schemeClr val="tx1"/>
                </a:solidFill>
                <a:latin typeface="Times New Roman" pitchFamily="18" charset="0"/>
              </a:rPr>
              <a:pPr eaLnBrk="1" hangingPunct="1"/>
              <a:t>43</a:t>
            </a:fld>
            <a:endParaRPr lang="en-US" sz="1200" b="0">
              <a:solidFill>
                <a:schemeClr val="tx1"/>
              </a:solidFill>
              <a:latin typeface="Times New Roman" pitchFamily="18"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85E0F1E4-6BDB-42A1-96B2-1817603F25B7}" type="slidenum">
              <a:rPr lang="en-US" sz="1200" b="0">
                <a:solidFill>
                  <a:schemeClr val="tx1"/>
                </a:solidFill>
                <a:latin typeface="Times New Roman" pitchFamily="18" charset="0"/>
              </a:rPr>
              <a:pPr eaLnBrk="1" hangingPunct="1"/>
              <a:t>44</a:t>
            </a:fld>
            <a:endParaRPr lang="en-US" sz="1200" b="0">
              <a:solidFill>
                <a:schemeClr val="tx1"/>
              </a:solidFill>
              <a:latin typeface="Times New Roman" pitchFamily="18"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5A8BA536-0F3B-43BC-81CB-E86E8081A887}" type="slidenum">
              <a:rPr lang="en-US" sz="1200" b="0">
                <a:solidFill>
                  <a:schemeClr val="tx1"/>
                </a:solidFill>
                <a:latin typeface="Times New Roman" pitchFamily="18" charset="0"/>
              </a:rPr>
              <a:pPr eaLnBrk="1" hangingPunct="1"/>
              <a:t>45</a:t>
            </a:fld>
            <a:endParaRPr lang="en-US" sz="1200" b="0">
              <a:solidFill>
                <a:schemeClr val="tx1"/>
              </a:solidFill>
              <a:latin typeface="Times New Roman" pitchFamily="18" charset="0"/>
            </a:endParaRPr>
          </a:p>
        </p:txBody>
      </p:sp>
      <p:sp>
        <p:nvSpPr>
          <p:cNvPr id="120834" name="Rectangle 2"/>
          <p:cNvSpPr>
            <a:spLocks noGrp="1" noRot="1" noChangeAspect="1" noChangeArrowheads="1" noTextEdit="1"/>
          </p:cNvSpPr>
          <p:nvPr>
            <p:ph type="sldImg"/>
          </p:nvPr>
        </p:nvSpPr>
        <p:spPr>
          <a:xfrm>
            <a:off x="1187450" y="703263"/>
            <a:ext cx="4622800" cy="3467100"/>
          </a:xfrm>
          <a:ln w="12700" cap="flat">
            <a:solidFill>
              <a:schemeClr val="tx1"/>
            </a:solidFill>
          </a:ln>
        </p:spPr>
      </p:sp>
      <p:sp>
        <p:nvSpPr>
          <p:cNvPr id="120835" name="Rectangle 3"/>
          <p:cNvSpPr>
            <a:spLocks noGrp="1" noChangeArrowheads="1"/>
          </p:cNvSpPr>
          <p:nvPr>
            <p:ph type="body" idx="1"/>
          </p:nvPr>
        </p:nvSpPr>
        <p:spPr>
          <a:xfrm>
            <a:off x="931863" y="4410075"/>
            <a:ext cx="51339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7" tIns="48451" rIns="95287" bIns="48451"/>
          <a:lstStyle/>
          <a:p>
            <a:pPr defTabSz="966788" eaLnBrk="1" hangingPunct="1">
              <a:spcBef>
                <a:spcPct val="0"/>
              </a:spcBef>
            </a:pPr>
            <a:endParaRPr lang="en-US" sz="2500"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5A8BA536-0F3B-43BC-81CB-E86E8081A887}" type="slidenum">
              <a:rPr lang="en-US" sz="1200" b="0">
                <a:solidFill>
                  <a:schemeClr val="tx1"/>
                </a:solidFill>
                <a:latin typeface="Times New Roman" pitchFamily="18" charset="0"/>
              </a:rPr>
              <a:pPr eaLnBrk="1" hangingPunct="1"/>
              <a:t>46</a:t>
            </a:fld>
            <a:endParaRPr lang="en-US" sz="1200" b="0">
              <a:solidFill>
                <a:schemeClr val="tx1"/>
              </a:solidFill>
              <a:latin typeface="Times New Roman" pitchFamily="18" charset="0"/>
            </a:endParaRPr>
          </a:p>
        </p:txBody>
      </p:sp>
      <p:sp>
        <p:nvSpPr>
          <p:cNvPr id="120834" name="Rectangle 2"/>
          <p:cNvSpPr>
            <a:spLocks noGrp="1" noRot="1" noChangeAspect="1" noChangeArrowheads="1" noTextEdit="1"/>
          </p:cNvSpPr>
          <p:nvPr>
            <p:ph type="sldImg"/>
          </p:nvPr>
        </p:nvSpPr>
        <p:spPr>
          <a:xfrm>
            <a:off x="1187450" y="703263"/>
            <a:ext cx="4622800" cy="3467100"/>
          </a:xfrm>
          <a:ln w="12700" cap="flat">
            <a:solidFill>
              <a:schemeClr val="tx1"/>
            </a:solidFill>
          </a:ln>
        </p:spPr>
      </p:sp>
      <p:sp>
        <p:nvSpPr>
          <p:cNvPr id="120835" name="Rectangle 3"/>
          <p:cNvSpPr>
            <a:spLocks noGrp="1" noChangeArrowheads="1"/>
          </p:cNvSpPr>
          <p:nvPr>
            <p:ph type="body" idx="1"/>
          </p:nvPr>
        </p:nvSpPr>
        <p:spPr>
          <a:xfrm>
            <a:off x="931863" y="4410075"/>
            <a:ext cx="51339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7" tIns="48451" rIns="95287" bIns="48451"/>
          <a:lstStyle/>
          <a:p>
            <a:pPr defTabSz="966788" eaLnBrk="1" hangingPunct="1">
              <a:spcBef>
                <a:spcPct val="0"/>
              </a:spcBef>
            </a:pPr>
            <a:endParaRPr lang="en-US" sz="250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B09E4493-B908-422E-83B2-7E95AED1F98C}" type="slidenum">
              <a:rPr lang="en-US" sz="1200" b="0">
                <a:solidFill>
                  <a:schemeClr val="tx1"/>
                </a:solidFill>
                <a:latin typeface="Times New Roman" pitchFamily="18" charset="0"/>
              </a:rPr>
              <a:pPr eaLnBrk="1" hangingPunct="1"/>
              <a:t>4</a:t>
            </a:fld>
            <a:endParaRPr lang="en-US" sz="1200" b="0">
              <a:solidFill>
                <a:schemeClr val="tx1"/>
              </a:solidFill>
              <a:latin typeface="Times New Roman" pitchFamily="18"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2B45CD7D-F1F2-416C-8CA4-369D3BD8305A}" type="slidenum">
              <a:rPr lang="en-US" sz="1200" b="0">
                <a:solidFill>
                  <a:schemeClr val="tx1"/>
                </a:solidFill>
                <a:latin typeface="Times New Roman" pitchFamily="18" charset="0"/>
              </a:rPr>
              <a:pPr eaLnBrk="1" hangingPunct="1"/>
              <a:t>5</a:t>
            </a:fld>
            <a:endParaRPr lang="en-US" sz="1200" b="0">
              <a:solidFill>
                <a:schemeClr val="tx1"/>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20-30</a:t>
            </a:r>
            <a:r>
              <a:rPr lang="en-US" baseline="0" dirty="0" smtClean="0">
                <a:ea typeface="ＭＳ Ｐゴシック" pitchFamily="34" charset="-128"/>
              </a:rPr>
              <a:t> minutes under – add more content</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This was one of the trickier topics to put together slides for as I expect we have a huge range of visual design experience in the middle. I</a:t>
            </a:r>
            <a:r>
              <a:rPr lang="ja-JP" altLang="en-US" dirty="0" smtClean="0">
                <a:ea typeface="ＭＳ Ｐゴシック" pitchFamily="34" charset="-128"/>
              </a:rPr>
              <a:t>’</a:t>
            </a:r>
            <a:r>
              <a:rPr lang="en-US" altLang="ja-JP" dirty="0" err="1" smtClean="0">
                <a:ea typeface="ＭＳ Ｐゴシック" pitchFamily="34" charset="-128"/>
              </a:rPr>
              <a:t>ve</a:t>
            </a:r>
            <a:r>
              <a:rPr lang="en-US" altLang="ja-JP" dirty="0" smtClean="0">
                <a:ea typeface="ＭＳ Ｐゴシック" pitchFamily="34" charset="-128"/>
              </a:rPr>
              <a:t> opted for a lecture that mostly speaks to basic design principles, but I hope there</a:t>
            </a:r>
            <a:r>
              <a:rPr lang="ja-JP" altLang="en-US" dirty="0" smtClean="0">
                <a:ea typeface="ＭＳ Ｐゴシック" pitchFamily="34" charset="-128"/>
              </a:rPr>
              <a:t>’</a:t>
            </a:r>
            <a:r>
              <a:rPr lang="en-US" altLang="ja-JP" dirty="0" smtClean="0">
                <a:ea typeface="ＭＳ Ｐゴシック" pitchFamily="34" charset="-128"/>
              </a:rPr>
              <a:t>s at least a few things for everyone. In these slides, I borrow heavily from Skip Shelly of Summa, Edward </a:t>
            </a:r>
            <a:r>
              <a:rPr lang="en-US" altLang="ja-JP" dirty="0" err="1" smtClean="0">
                <a:ea typeface="ＭＳ Ｐゴシック" pitchFamily="34" charset="-128"/>
              </a:rPr>
              <a:t>Tufte</a:t>
            </a:r>
            <a:r>
              <a:rPr lang="en-US" altLang="ja-JP" dirty="0" smtClean="0">
                <a:ea typeface="ＭＳ Ｐゴシック" pitchFamily="34" charset="-128"/>
              </a:rPr>
              <a:t>, Kevin Mullet, Scott Klemmer, and several other sources. I have pointers to these at the end.</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Xerox Star and Alto folks brought on some professional designers.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For the purposes of UIs, I</a:t>
            </a:r>
            <a:r>
              <a:rPr lang="ja-JP" altLang="en-US" dirty="0" smtClean="0">
                <a:ea typeface="ＭＳ Ｐゴシック" pitchFamily="34" charset="-128"/>
              </a:rPr>
              <a:t>’</a:t>
            </a:r>
            <a:r>
              <a:rPr lang="en-US" altLang="ja-JP" dirty="0" smtClean="0">
                <a:ea typeface="ＭＳ Ｐゴシック" pitchFamily="34" charset="-128"/>
              </a:rPr>
              <a:t>m going to concentrate on how we can best convey visual </a:t>
            </a:r>
            <a:r>
              <a:rPr lang="en-US" altLang="ja-JP" dirty="0" err="1" smtClean="0">
                <a:ea typeface="ＭＳ Ｐゴシック" pitchFamily="34" charset="-128"/>
              </a:rPr>
              <a:t>informatin</a:t>
            </a:r>
            <a:r>
              <a:rPr lang="en-US" altLang="ja-JP" dirty="0" smtClean="0">
                <a:ea typeface="ＭＳ Ｐゴシック" pitchFamily="34" charset="-128"/>
              </a:rPr>
              <a:t>.</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86D1DFFA-9967-41FC-803A-DEC5AE4B29C6}" type="slidenum">
              <a:rPr lang="en-US" sz="1200" b="0">
                <a:solidFill>
                  <a:schemeClr val="tx1"/>
                </a:solidFill>
                <a:latin typeface="Times New Roman" pitchFamily="18" charset="0"/>
              </a:rPr>
              <a:pPr eaLnBrk="1" hangingPunct="1"/>
              <a:t>6</a:t>
            </a:fld>
            <a:endParaRPr lang="en-US" sz="1200" b="0">
              <a:solidFill>
                <a:schemeClr val="tx1"/>
              </a:solidFill>
              <a:latin typeface="Times New Roman" pitchFamily="18" charset="0"/>
            </a:endParaRPr>
          </a:p>
        </p:txBody>
      </p:sp>
      <p:sp>
        <p:nvSpPr>
          <p:cNvPr id="36866" name="Rectangle 2"/>
          <p:cNvSpPr>
            <a:spLocks noGrp="1" noRot="1" noChangeAspect="1" noChangeArrowheads="1" noTextEdit="1"/>
          </p:cNvSpPr>
          <p:nvPr>
            <p:ph type="sldImg"/>
          </p:nvPr>
        </p:nvSpPr>
        <p:spPr>
          <a:xfrm>
            <a:off x="1187450" y="703263"/>
            <a:ext cx="4622800" cy="3467100"/>
          </a:xfrm>
          <a:ln w="12700" cap="flat">
            <a:solidFill>
              <a:schemeClr val="tx1"/>
            </a:solidFill>
          </a:ln>
        </p:spPr>
      </p:sp>
      <p:sp>
        <p:nvSpPr>
          <p:cNvPr id="36867" name="Rectangle 3"/>
          <p:cNvSpPr>
            <a:spLocks noGrp="1" noChangeArrowheads="1"/>
          </p:cNvSpPr>
          <p:nvPr>
            <p:ph type="body" idx="1"/>
          </p:nvPr>
        </p:nvSpPr>
        <p:spPr>
          <a:xfrm>
            <a:off x="931863" y="4410075"/>
            <a:ext cx="51339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7" tIns="48451" rIns="95287" bIns="48451"/>
          <a:lstStyle/>
          <a:p>
            <a:pPr defTabSz="966788" eaLnBrk="1" hangingPunct="1">
              <a:spcBef>
                <a:spcPct val="0"/>
              </a:spcBef>
            </a:pPr>
            <a:endParaRPr lang="en-US" sz="250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72" eaLnBrk="0" hangingPunct="0">
              <a:defRPr sz="2300">
                <a:solidFill>
                  <a:schemeClr val="tx1"/>
                </a:solidFill>
                <a:latin typeface="Times New Roman" pitchFamily="18" charset="0"/>
                <a:ea typeface="ＭＳ Ｐゴシック" pitchFamily="34" charset="-128"/>
              </a:defRPr>
            </a:lvl1pPr>
            <a:lvl2pPr marL="723708" indent="-278349" defTabSz="952572" eaLnBrk="0" hangingPunct="0">
              <a:defRPr sz="2300">
                <a:solidFill>
                  <a:schemeClr val="tx1"/>
                </a:solidFill>
                <a:latin typeface="Times New Roman" pitchFamily="18" charset="0"/>
                <a:ea typeface="ＭＳ Ｐゴシック" pitchFamily="34" charset="-128"/>
              </a:defRPr>
            </a:lvl2pPr>
            <a:lvl3pPr marL="1113396" indent="-222679" defTabSz="952572" eaLnBrk="0" hangingPunct="0">
              <a:defRPr sz="2300">
                <a:solidFill>
                  <a:schemeClr val="tx1"/>
                </a:solidFill>
                <a:latin typeface="Times New Roman" pitchFamily="18" charset="0"/>
                <a:ea typeface="ＭＳ Ｐゴシック" pitchFamily="34" charset="-128"/>
              </a:defRPr>
            </a:lvl3pPr>
            <a:lvl4pPr marL="1558755" indent="-222679" defTabSz="952572" eaLnBrk="0" hangingPunct="0">
              <a:defRPr sz="2300">
                <a:solidFill>
                  <a:schemeClr val="tx1"/>
                </a:solidFill>
                <a:latin typeface="Times New Roman" pitchFamily="18" charset="0"/>
                <a:ea typeface="ＭＳ Ｐゴシック" pitchFamily="34" charset="-128"/>
              </a:defRPr>
            </a:lvl4pPr>
            <a:lvl5pPr marL="2004113" indent="-222679" defTabSz="952572" eaLnBrk="0" hangingPunct="0">
              <a:defRPr sz="2300">
                <a:solidFill>
                  <a:schemeClr val="tx1"/>
                </a:solidFill>
                <a:latin typeface="Times New Roman" pitchFamily="18" charset="0"/>
                <a:ea typeface="ＭＳ Ｐゴシック" pitchFamily="34" charset="-128"/>
              </a:defRPr>
            </a:lvl5pPr>
            <a:lvl6pPr marL="2449472" indent="-222679" defTabSz="952572"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94830" indent="-222679" defTabSz="952572"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340189" indent="-222679" defTabSz="952572"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85547" indent="-222679" defTabSz="952572"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9FA2A213-8A72-4BF2-BA15-2513CB5CB2D3}" type="slidenum">
              <a:rPr lang="en-US" sz="1000"/>
              <a:pPr/>
              <a:t>7</a:t>
            </a:fld>
            <a:endParaRPr lang="en-US" sz="1000"/>
          </a:p>
        </p:txBody>
      </p:sp>
      <p:sp>
        <p:nvSpPr>
          <p:cNvPr id="94210" name="Rectangle 2"/>
          <p:cNvSpPr>
            <a:spLocks noGrp="1" noRot="1" noChangeAspect="1" noChangeArrowheads="1" noTextEdit="1"/>
          </p:cNvSpPr>
          <p:nvPr>
            <p:ph type="sldImg"/>
          </p:nvPr>
        </p:nvSpPr>
        <p:spPr>
          <a:xfrm>
            <a:off x="1187450" y="703263"/>
            <a:ext cx="4624388" cy="3468687"/>
          </a:xfrm>
          <a:ln cap="flat"/>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1" tIns="48635" rIns="95651" bIns="48635"/>
          <a:lstStyle/>
          <a:p>
            <a:pPr defTabSz="934016">
              <a:spcBef>
                <a:spcPct val="0"/>
              </a:spcBef>
            </a:pPr>
            <a:r>
              <a:rPr lang="en-US" sz="2400" dirty="0" smtClean="0">
                <a:ea typeface="ＭＳ Ｐゴシック" pitchFamily="34" charset="-128"/>
              </a:rPr>
              <a:t>What’s a prototype?</a:t>
            </a:r>
            <a:endParaRPr lang="en-US" sz="2400"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48DF295A-BE4B-46D2-AEDD-7105C9893B3A}" type="slidenum">
              <a:rPr lang="en-US" sz="1200" b="0">
                <a:solidFill>
                  <a:schemeClr val="tx1"/>
                </a:solidFill>
                <a:latin typeface="Times New Roman" pitchFamily="18" charset="0"/>
              </a:rPr>
              <a:pPr eaLnBrk="1" hangingPunct="1"/>
              <a:t>8</a:t>
            </a:fld>
            <a:endParaRPr lang="en-US" sz="1200" b="0">
              <a:solidFill>
                <a:schemeClr val="tx1"/>
              </a:solidFill>
              <a:latin typeface="Times New Roman" pitchFamily="18"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To clarify, this quote does not mean </a:t>
            </a:r>
            <a:r>
              <a:rPr lang="ja-JP" altLang="en-US" smtClean="0">
                <a:ea typeface="ＭＳ Ｐゴシック" pitchFamily="34" charset="-128"/>
              </a:rPr>
              <a:t>“</a:t>
            </a:r>
            <a:r>
              <a:rPr lang="en-US" altLang="ja-JP" smtClean="0">
                <a:ea typeface="ＭＳ Ｐゴシック" pitchFamily="34" charset="-128"/>
              </a:rPr>
              <a:t>pick your fonts at the beginning.</a:t>
            </a:r>
            <a:r>
              <a:rPr lang="ja-JP" altLang="en-US" smtClean="0">
                <a:ea typeface="ＭＳ Ｐゴシック" pitchFamily="34" charset="-128"/>
              </a:rPr>
              <a:t>”</a:t>
            </a:r>
            <a:r>
              <a:rPr lang="en-US" altLang="ja-JP" smtClean="0">
                <a:ea typeface="ＭＳ Ｐゴシック" pitchFamily="34" charset="-128"/>
              </a:rPr>
              <a:t> This quote speaks to design in a broader sense.</a:t>
            </a:r>
          </a:p>
          <a:p>
            <a:pPr eaLnBrk="1" hangingPunct="1"/>
            <a:endParaRPr lang="en-US" smtClean="0">
              <a:ea typeface="ＭＳ Ｐゴシック" pitchFamily="34" charset="-128"/>
            </a:endParaRPr>
          </a:p>
          <a:p>
            <a:pPr eaLnBrk="1" hangingPunct="1"/>
            <a:r>
              <a:rPr lang="en-US" smtClean="0">
                <a:ea typeface="ＭＳ Ｐゴシック" pitchFamily="34" charset="-128"/>
              </a:rPr>
              <a:t>Graphic design is about presenting information visually.  We need to start thinking about this at the beginning.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200" b="1">
                <a:solidFill>
                  <a:srgbClr val="4A5870"/>
                </a:solidFill>
                <a:latin typeface="Arial" pitchFamily="34" charset="0"/>
                <a:ea typeface="ＭＳ Ｐゴシック" pitchFamily="34" charset="-128"/>
              </a:defRPr>
            </a:lvl1pPr>
            <a:lvl2pPr marL="742950" indent="-285750" defTabSz="930275" eaLnBrk="0" hangingPunct="0">
              <a:defRPr sz="3200" b="1">
                <a:solidFill>
                  <a:srgbClr val="4A5870"/>
                </a:solidFill>
                <a:latin typeface="Arial" pitchFamily="34" charset="0"/>
                <a:ea typeface="ＭＳ Ｐゴシック" pitchFamily="34" charset="-128"/>
              </a:defRPr>
            </a:lvl2pPr>
            <a:lvl3pPr marL="1143000" indent="-228600" defTabSz="930275" eaLnBrk="0" hangingPunct="0">
              <a:defRPr sz="3200" b="1">
                <a:solidFill>
                  <a:srgbClr val="4A5870"/>
                </a:solidFill>
                <a:latin typeface="Arial" pitchFamily="34" charset="0"/>
                <a:ea typeface="ＭＳ Ｐゴシック" pitchFamily="34" charset="-128"/>
              </a:defRPr>
            </a:lvl3pPr>
            <a:lvl4pPr marL="1600200" indent="-228600" defTabSz="930275" eaLnBrk="0" hangingPunct="0">
              <a:defRPr sz="3200" b="1">
                <a:solidFill>
                  <a:srgbClr val="4A5870"/>
                </a:solidFill>
                <a:latin typeface="Arial" pitchFamily="34" charset="0"/>
                <a:ea typeface="ＭＳ Ｐゴシック" pitchFamily="34" charset="-128"/>
              </a:defRPr>
            </a:lvl4pPr>
            <a:lvl5pPr marL="2057400" indent="-228600" defTabSz="930275" eaLnBrk="0" hangingPunct="0">
              <a:defRPr sz="3200" b="1">
                <a:solidFill>
                  <a:srgbClr val="4A5870"/>
                </a:solidFill>
                <a:latin typeface="Arial" pitchFamily="34" charset="0"/>
                <a:ea typeface="ＭＳ Ｐゴシック" pitchFamily="34" charset="-128"/>
              </a:defRPr>
            </a:lvl5pPr>
            <a:lvl6pPr marL="25146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defTabSz="930275"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fld id="{731535B6-D0C3-4CA7-9081-64122FE91246}" type="slidenum">
              <a:rPr lang="en-US" sz="1200" b="0">
                <a:solidFill>
                  <a:schemeClr val="tx1"/>
                </a:solidFill>
                <a:latin typeface="Times New Roman" pitchFamily="18" charset="0"/>
              </a:rPr>
              <a:pPr eaLnBrk="1" hangingPunct="1"/>
              <a:t>9</a:t>
            </a:fld>
            <a:endParaRPr lang="en-US" sz="1200" b="0">
              <a:solidFill>
                <a:schemeClr val="tx1"/>
              </a:solidFill>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People think, </a:t>
            </a:r>
            <a:r>
              <a:rPr lang="ja-JP" altLang="en-US" smtClean="0">
                <a:ea typeface="ＭＳ Ｐゴシック" pitchFamily="34" charset="-128"/>
              </a:rPr>
              <a:t>“</a:t>
            </a:r>
            <a:r>
              <a:rPr lang="en-US" altLang="ja-JP" smtClean="0">
                <a:ea typeface="ＭＳ Ｐゴシック" pitchFamily="34" charset="-128"/>
              </a:rPr>
              <a:t>I can</a:t>
            </a:r>
            <a:r>
              <a:rPr lang="ja-JP" altLang="en-US" smtClean="0">
                <a:ea typeface="ＭＳ Ｐゴシック" pitchFamily="34" charset="-128"/>
              </a:rPr>
              <a:t>’</a:t>
            </a:r>
            <a:r>
              <a:rPr lang="en-US" altLang="ja-JP" smtClean="0">
                <a:ea typeface="ＭＳ Ｐゴシック" pitchFamily="34" charset="-128"/>
              </a:rPr>
              <a:t>t draw, I can</a:t>
            </a:r>
            <a:r>
              <a:rPr lang="ja-JP" altLang="en-US" smtClean="0">
                <a:ea typeface="ＭＳ Ｐゴシック" pitchFamily="34" charset="-128"/>
              </a:rPr>
              <a:t>’</a:t>
            </a:r>
            <a:r>
              <a:rPr lang="en-US" altLang="ja-JP" smtClean="0">
                <a:ea typeface="ＭＳ Ｐゴシック" pitchFamily="34" charset="-128"/>
              </a:rPr>
              <a:t>t be a designer</a:t>
            </a:r>
            <a:r>
              <a:rPr lang="ja-JP" altLang="en-US" smtClean="0">
                <a:ea typeface="ＭＳ Ｐゴシック" pitchFamily="34" charset="-128"/>
              </a:rPr>
              <a:t>”</a:t>
            </a:r>
            <a:r>
              <a:rPr lang="en-US" altLang="ja-JP" smtClean="0">
                <a:ea typeface="ＭＳ Ｐゴシック" pitchFamily="34" charset="-128"/>
              </a:rPr>
              <a:t>, or they are looking for 7 rules that if they follow, they can do good design</a:t>
            </a:r>
          </a:p>
          <a:p>
            <a:pPr eaLnBrk="1" hangingPunct="1"/>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A good designer has both a set of principles &amp; methods, as well as an intuition as to whether something makes sense.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endParaRPr>
          </a:p>
        </p:txBody>
      </p:sp>
      <p:sp>
        <p:nvSpPr>
          <p:cNvPr id="3" name="Text Box 3"/>
          <p:cNvSpPr txBox="1">
            <a:spLocks noChangeArrowheads="1"/>
          </p:cNvSpPr>
          <p:nvPr/>
        </p:nvSpPr>
        <p:spPr bwMode="auto">
          <a:xfrm>
            <a:off x="753998" y="3892718"/>
            <a:ext cx="6019800" cy="1175706"/>
          </a:xfrm>
          <a:prstGeom prst="rect">
            <a:avLst/>
          </a:prstGeom>
          <a:noFill/>
          <a:ln w="9525">
            <a:noFill/>
            <a:miter lim="800000"/>
            <a:headEnd/>
            <a:tailEnd/>
          </a:ln>
          <a:effectLst/>
        </p:spPr>
        <p:txBody>
          <a:bodyPr wrap="square">
            <a:spAutoFit/>
          </a:bodyPr>
          <a:lstStyle/>
          <a:p>
            <a:pPr algn="l">
              <a:buNone/>
              <a:defRPr/>
            </a:pPr>
            <a:r>
              <a:rPr lang="en-US" dirty="0">
                <a:solidFill>
                  <a:srgbClr val="6D6D6D"/>
                </a:solidFill>
                <a:latin typeface="Helvetica"/>
                <a:ea typeface="+mn-ea"/>
                <a:cs typeface="Helvetica"/>
              </a:rPr>
              <a:t>Prof. James A. Landay</a:t>
            </a:r>
          </a:p>
          <a:p>
            <a:pPr algn="l">
              <a:buNone/>
              <a:defRPr/>
            </a:pPr>
            <a:r>
              <a:rPr lang="en-US" dirty="0">
                <a:solidFill>
                  <a:srgbClr val="6D6D6D"/>
                </a:solidFill>
                <a:latin typeface="Helvetica"/>
                <a:ea typeface="+mn-ea"/>
                <a:cs typeface="Helvetica"/>
              </a:rPr>
              <a:t>University of </a:t>
            </a:r>
            <a:r>
              <a:rPr lang="en-US" dirty="0" smtClean="0">
                <a:solidFill>
                  <a:srgbClr val="6D6D6D"/>
                </a:solidFill>
                <a:latin typeface="Helvetica"/>
                <a:ea typeface="+mn-ea"/>
                <a:cs typeface="Helvetica"/>
              </a:rPr>
              <a:t>Washington</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p:nvPr>
        </p:nvSpPr>
        <p:spPr>
          <a:xfrm>
            <a:off x="753998" y="2102662"/>
            <a:ext cx="8077200" cy="1143000"/>
          </a:xfrm>
        </p:spPr>
        <p:txBody>
          <a:bodyPr/>
          <a:lstStyle>
            <a:lvl1pPr>
              <a:defRPr>
                <a:solidFill>
                  <a:schemeClr val="bg2"/>
                </a:solidFill>
              </a:defRPr>
            </a:lvl1pPr>
          </a:lstStyle>
          <a:p>
            <a:r>
              <a:rPr lang="en-US" smtClean="0"/>
              <a:t>Click to edit Master title style</a:t>
            </a:r>
            <a:endParaRPr lang="en-US" dirty="0"/>
          </a:p>
        </p:txBody>
      </p:sp>
      <p:sp>
        <p:nvSpPr>
          <p:cNvPr id="6" name="Text Box 3"/>
          <p:cNvSpPr txBox="1">
            <a:spLocks noChangeArrowheads="1"/>
          </p:cNvSpPr>
          <p:nvPr/>
        </p:nvSpPr>
        <p:spPr bwMode="auto">
          <a:xfrm>
            <a:off x="753998" y="4922792"/>
            <a:ext cx="5983653" cy="1175706"/>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buNone/>
              <a:defRPr/>
            </a:pPr>
            <a:r>
              <a:rPr lang="en-US" dirty="0" smtClean="0">
                <a:solidFill>
                  <a:srgbClr val="6D6D6D"/>
                </a:solidFill>
                <a:latin typeface="Helvetica"/>
                <a:ea typeface="+mn-ea"/>
                <a:cs typeface="Helvetica"/>
              </a:rPr>
              <a:t>Autumn 2012</a:t>
            </a:r>
          </a:p>
        </p:txBody>
      </p:sp>
      <p:sp>
        <p:nvSpPr>
          <p:cNvPr id="8" name="Rectangle 2"/>
          <p:cNvSpPr txBox="1">
            <a:spLocks noChangeArrowheads="1"/>
          </p:cNvSpPr>
          <p:nvPr/>
        </p:nvSpPr>
        <p:spPr bwMode="auto">
          <a:xfrm>
            <a:off x="36069" y="0"/>
            <a:ext cx="8077200" cy="40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pPr>
              <a:buNone/>
            </a:pPr>
            <a:r>
              <a:rPr lang="en-US" sz="2000" dirty="0" smtClean="0"/>
              <a:t>USER INTERFACE DESIGN +</a:t>
            </a:r>
            <a:r>
              <a:rPr lang="en-US" sz="2000" baseline="0" dirty="0" smtClean="0"/>
              <a:t> PROTOTYPING + EVALUATION</a:t>
            </a:r>
            <a:endParaRPr lang="en-US" sz="2000" dirty="0"/>
          </a:p>
        </p:txBody>
      </p:sp>
    </p:spTree>
    <p:extLst>
      <p:ext uri="{BB962C8B-B14F-4D97-AF65-F5344CB8AC3E}">
        <p14:creationId xmlns:p14="http://schemas.microsoft.com/office/powerpoint/2010/main" val="2804547785"/>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11/20/2012</a:t>
            </a:r>
            <a:endParaRPr lang="en-US"/>
          </a:p>
        </p:txBody>
      </p:sp>
      <p:sp>
        <p:nvSpPr>
          <p:cNvPr id="8"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a:p>
        </p:txBody>
      </p:sp>
      <p:sp>
        <p:nvSpPr>
          <p:cNvPr id="9"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4980D1E5-5675-427B-A792-1681884BEFCA}" type="slidenum">
              <a:rPr lang="en-US" smtClean="0"/>
              <a:pPr/>
              <a:t>‹#›</a:t>
            </a:fld>
            <a:endParaRPr lang="en-US"/>
          </a:p>
        </p:txBody>
      </p:sp>
    </p:spTree>
    <p:extLst>
      <p:ext uri="{BB962C8B-B14F-4D97-AF65-F5344CB8AC3E}">
        <p14:creationId xmlns:p14="http://schemas.microsoft.com/office/powerpoint/2010/main" val="420551033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11/20/2012</a:t>
            </a:r>
            <a:endParaRPr lang="en-US"/>
          </a:p>
        </p:txBody>
      </p:sp>
      <p:sp>
        <p:nvSpPr>
          <p:cNvPr id="8"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a:p>
        </p:txBody>
      </p:sp>
      <p:sp>
        <p:nvSpPr>
          <p:cNvPr id="9"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8EE5D4E-AFB2-47D8-BAC1-6CCE4F3C2A18}" type="slidenum">
              <a:rPr lang="en-US" smtClean="0"/>
              <a:pPr/>
              <a:t>‹#›</a:t>
            </a:fld>
            <a:endParaRPr lang="en-US"/>
          </a:p>
        </p:txBody>
      </p:sp>
    </p:spTree>
    <p:extLst>
      <p:ext uri="{BB962C8B-B14F-4D97-AF65-F5344CB8AC3E}">
        <p14:creationId xmlns:p14="http://schemas.microsoft.com/office/powerpoint/2010/main" val="2036667297"/>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FDB12979-9DDD-4336-98DD-17424B5E46C2}" type="slidenum">
              <a:rPr lang="en-US" smtClean="0"/>
              <a:pPr>
                <a:buFontTx/>
                <a:buNone/>
              </a:pPr>
              <a:t>‹#›</a:t>
            </a:fld>
            <a:endParaRPr lang="en-US" dirty="0"/>
          </a:p>
        </p:txBody>
      </p:sp>
    </p:spTree>
    <p:extLst>
      <p:ext uri="{BB962C8B-B14F-4D97-AF65-F5344CB8AC3E}">
        <p14:creationId xmlns:p14="http://schemas.microsoft.com/office/powerpoint/2010/main" val="385038867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8FA99EF3-4FE1-46AF-9B25-07C2AAE51EB4}" type="slidenum">
              <a:rPr lang="en-US" smtClean="0"/>
              <a:pPr>
                <a:buFontTx/>
                <a:buNone/>
              </a:pPr>
              <a:t>‹#›</a:t>
            </a:fld>
            <a:endParaRPr lang="en-US" dirty="0"/>
          </a:p>
        </p:txBody>
      </p:sp>
    </p:spTree>
    <p:extLst>
      <p:ext uri="{BB962C8B-B14F-4D97-AF65-F5344CB8AC3E}">
        <p14:creationId xmlns:p14="http://schemas.microsoft.com/office/powerpoint/2010/main" val="103969453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8FA99EF3-4FE1-46AF-9B25-07C2AAE51EB4}" type="slidenum">
              <a:rPr lang="en-US" smtClean="0"/>
              <a:pPr>
                <a:buFontTx/>
                <a:buNone/>
              </a:pPr>
              <a:t>‹#›</a:t>
            </a:fld>
            <a:endParaRPr lang="en-US" dirty="0"/>
          </a:p>
        </p:txBody>
      </p:sp>
    </p:spTree>
    <p:extLst>
      <p:ext uri="{BB962C8B-B14F-4D97-AF65-F5344CB8AC3E}">
        <p14:creationId xmlns:p14="http://schemas.microsoft.com/office/powerpoint/2010/main" val="2935183307"/>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11"/>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1"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8FA99EF3-4FE1-46AF-9B25-07C2AAE51EB4}" type="slidenum">
              <a:rPr lang="en-US" smtClean="0"/>
              <a:pPr>
                <a:buFontTx/>
                <a:buNone/>
              </a:pPr>
              <a:t>‹#›</a:t>
            </a:fld>
            <a:endParaRPr lang="en-US" dirty="0"/>
          </a:p>
        </p:txBody>
      </p:sp>
    </p:spTree>
    <p:extLst>
      <p:ext uri="{BB962C8B-B14F-4D97-AF65-F5344CB8AC3E}">
        <p14:creationId xmlns:p14="http://schemas.microsoft.com/office/powerpoint/2010/main" val="412085757"/>
      </p:ext>
    </p:extLst>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1" name="Rectangle 6"/>
          <p:cNvSpPr>
            <a:spLocks noGrp="1" noChangeArrowheads="1"/>
          </p:cNvSpPr>
          <p:nvPr>
            <p:ph type="ftr" sz="quarter" idx="11"/>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8FA99EF3-4FE1-46AF-9B25-07C2AAE51EB4}" type="slidenum">
              <a:rPr lang="en-US" smtClean="0"/>
              <a:pPr>
                <a:buFontTx/>
                <a:buNone/>
              </a:pPr>
              <a:t>‹#›</a:t>
            </a:fld>
            <a:endParaRPr lang="en-US" dirty="0"/>
          </a:p>
        </p:txBody>
      </p:sp>
    </p:spTree>
    <p:extLst>
      <p:ext uri="{BB962C8B-B14F-4D97-AF65-F5344CB8AC3E}">
        <p14:creationId xmlns:p14="http://schemas.microsoft.com/office/powerpoint/2010/main" val="737063232"/>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065936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8FA99EF3-4FE1-46AF-9B25-07C2AAE51EB4}" type="slidenum">
              <a:rPr lang="en-US" smtClean="0"/>
              <a:pPr/>
              <a:t>‹#›</a:t>
            </a:fld>
            <a:endParaRPr lang="en-US" dirty="0"/>
          </a:p>
        </p:txBody>
      </p:sp>
    </p:spTree>
    <p:extLst>
      <p:ext uri="{BB962C8B-B14F-4D97-AF65-F5344CB8AC3E}">
        <p14:creationId xmlns:p14="http://schemas.microsoft.com/office/powerpoint/2010/main" val="1847188144"/>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8FA99EF3-4FE1-46AF-9B25-07C2AAE51EB4}" type="slidenum">
              <a:rPr lang="en-US" smtClean="0"/>
              <a:pPr>
                <a:buFontTx/>
                <a:buNone/>
              </a:pPr>
              <a:t>‹#›</a:t>
            </a:fld>
            <a:endParaRPr lang="en-US" dirty="0"/>
          </a:p>
        </p:txBody>
      </p:sp>
    </p:spTree>
    <p:extLst>
      <p:ext uri="{BB962C8B-B14F-4D97-AF65-F5344CB8AC3E}">
        <p14:creationId xmlns:p14="http://schemas.microsoft.com/office/powerpoint/2010/main" val="116113348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1"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2609870162"/>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clip art</a:t>
            </a:r>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13E7C029-FC55-447C-80F3-6E92AAF22312}" type="slidenum">
              <a:rPr lang="en-US" smtClean="0"/>
              <a:pPr/>
              <a:t>‹#›</a:t>
            </a:fld>
            <a:endParaRPr lang="en-US"/>
          </a:p>
        </p:txBody>
      </p:sp>
    </p:spTree>
    <p:extLst>
      <p:ext uri="{BB962C8B-B14F-4D97-AF65-F5344CB8AC3E}">
        <p14:creationId xmlns:p14="http://schemas.microsoft.com/office/powerpoint/2010/main" val="416793594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2"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3"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2371879256"/>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14"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dirty="0" smtClean="0"/>
              <a:t>11/20/2012</a:t>
            </a:r>
            <a:endParaRPr lang="en-US" dirty="0"/>
          </a:p>
        </p:txBody>
      </p:sp>
      <p:sp>
        <p:nvSpPr>
          <p:cNvPr id="15" name="Rectangle 6"/>
          <p:cNvSpPr>
            <a:spLocks noGrp="1" noChangeArrowheads="1"/>
          </p:cNvSpPr>
          <p:nvPr>
            <p:ph type="ftr" sz="quarter" idx="11"/>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6" name="Rectangle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1810299624"/>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dirty="0" smtClean="0"/>
              <a:t>11/20/2012</a:t>
            </a:r>
            <a:endParaRPr lang="en-US" dirty="0"/>
          </a:p>
        </p:txBody>
      </p:sp>
      <p:sp>
        <p:nvSpPr>
          <p:cNvPr id="4" name="Rectangle 6"/>
          <p:cNvSpPr>
            <a:spLocks noGrp="1" noChangeArrowheads="1"/>
          </p:cNvSpPr>
          <p:nvPr>
            <p:ph type="ftr" sz="quarter" idx="11"/>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5" name="Rectangle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2052561377"/>
      </p:ext>
    </p:extLst>
  </p:cSld>
  <p:clrMapOvr>
    <a:masterClrMapping/>
  </p:clrMapOvr>
  <p:transition>
    <p:dissolve/>
  </p:transition>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86335"/>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192089334"/>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2"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3"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extLst>
      <p:ext uri="{BB962C8B-B14F-4D97-AF65-F5344CB8AC3E}">
        <p14:creationId xmlns:p14="http://schemas.microsoft.com/office/powerpoint/2010/main" val="4175311174"/>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11/20/2012</a:t>
            </a:r>
            <a:endParaRPr lang="en-US"/>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CSE440 - User Interface Design, Prototyping, &amp; Evaluation</a:t>
            </a:r>
            <a:endParaRPr lang="en-US"/>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E60E48C2-748F-478B-BA13-16F0272EC217}" type="slidenum">
              <a:rPr lang="en-US" smtClean="0"/>
              <a:pPr/>
              <a:t>‹#›</a:t>
            </a:fld>
            <a:endParaRPr lang="en-US"/>
          </a:p>
        </p:txBody>
      </p:sp>
    </p:spTree>
    <p:extLst>
      <p:ext uri="{BB962C8B-B14F-4D97-AF65-F5344CB8AC3E}">
        <p14:creationId xmlns:p14="http://schemas.microsoft.com/office/powerpoint/2010/main" val="347188454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340885" y="0"/>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1"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a:t>
            </a:fld>
            <a:endParaRPr lang="en-US" dirty="0"/>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Lst>
  <p:transition>
    <p:dissolve/>
  </p:transition>
  <p:timing>
    <p:tnLst>
      <p:par>
        <p:cTn id="1" dur="indefinite" restart="never" nodeType="tmRoot"/>
      </p:par>
    </p:tnLst>
  </p:timing>
  <p:hf hdr="0"/>
  <p:txStyles>
    <p:title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www.jensondesign.com/1+1=3.pdf"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s.washington.edu/education/courses/cse440/12au/readings_files/restricted/vanDuyne_App_3PP_823-866.pdf" TargetMode="External"/><Relationship Id="rId7" Type="http://schemas.openxmlformats.org/officeDocument/2006/relationships/hyperlink" Target="http://www.cs.washington.edu/education/courses/cse440/12au/readings_files/lewis-reiman/chap-5.v-1.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statsoft.com/textbook/stanman.html" TargetMode="External"/><Relationship Id="rId5" Type="http://schemas.openxmlformats.org/officeDocument/2006/relationships/hyperlink" Target="http://www.statsoft.com/textbook/esc.html" TargetMode="External"/><Relationship Id="rId4" Type="http://schemas.openxmlformats.org/officeDocument/2006/relationships/hyperlink" Target="http://www.cs.washington.edu/education/courses/cse440/12au/readings_files/gomoll.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p:txBody>
          <a:bodyPr/>
          <a:lstStyle/>
          <a:p>
            <a:pPr eaLnBrk="1" hangingPunct="1"/>
            <a:r>
              <a:rPr lang="en-US" sz="4100" b="1" dirty="0" smtClean="0">
                <a:ea typeface="ＭＳ Ｐゴシック" pitchFamily="34" charset="-128"/>
              </a:rPr>
              <a:t>Visual Information Design</a:t>
            </a:r>
          </a:p>
        </p:txBody>
      </p:sp>
      <p:sp>
        <p:nvSpPr>
          <p:cNvPr id="4" name="TextBox 3"/>
          <p:cNvSpPr txBox="1"/>
          <p:nvPr/>
        </p:nvSpPr>
        <p:spPr>
          <a:xfrm>
            <a:off x="655425" y="6096000"/>
            <a:ext cx="4526175" cy="523220"/>
          </a:xfrm>
          <a:prstGeom prst="rect">
            <a:avLst/>
          </a:prstGeom>
          <a:noFill/>
        </p:spPr>
        <p:txBody>
          <a:bodyPr wrap="none" rtlCol="0">
            <a:spAutoFit/>
          </a:bodyPr>
          <a:lstStyle/>
          <a:p>
            <a:pPr>
              <a:buNone/>
            </a:pPr>
            <a:r>
              <a:rPr lang="en-US" altLang="ja-JP" sz="1400" i="1" dirty="0" smtClean="0"/>
              <a:t>* Includes material from Skip Shelly, </a:t>
            </a:r>
            <a:r>
              <a:rPr lang="en-US" altLang="ja-JP" sz="1400" i="1" dirty="0"/>
              <a:t>Edward </a:t>
            </a:r>
            <a:r>
              <a:rPr lang="en-US" altLang="ja-JP" sz="1400" i="1" dirty="0" err="1"/>
              <a:t>Tufte</a:t>
            </a:r>
            <a:r>
              <a:rPr lang="en-US" altLang="ja-JP" sz="1400" i="1" dirty="0"/>
              <a:t>, </a:t>
            </a:r>
            <a:r>
              <a:rPr lang="en-US" altLang="ja-JP" sz="1400" i="1" dirty="0" smtClean="0"/>
              <a:t/>
            </a:r>
            <a:br>
              <a:rPr lang="en-US" altLang="ja-JP" sz="1400" i="1" dirty="0" smtClean="0"/>
            </a:br>
            <a:r>
              <a:rPr lang="en-US" altLang="ja-JP" sz="1400" i="1" dirty="0" smtClean="0"/>
              <a:t>   Kevin </a:t>
            </a:r>
            <a:r>
              <a:rPr lang="en-US" altLang="ja-JP" sz="1400" i="1" dirty="0"/>
              <a:t>Mullet, </a:t>
            </a:r>
            <a:r>
              <a:rPr lang="en-US" altLang="ja-JP" sz="1400" i="1" dirty="0" smtClean="0"/>
              <a:t>&amp; Scott </a:t>
            </a:r>
            <a:r>
              <a:rPr lang="en-US" altLang="ja-JP" sz="1400" i="1" dirty="0"/>
              <a:t>Klemmer</a:t>
            </a:r>
            <a:endParaRPr lang="en-US" sz="1400"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ln/>
        </p:spPr>
        <p:txBody>
          <a:bodyPr rIns="93448"/>
          <a:lstStyle/>
          <a:p>
            <a:r>
              <a:rPr lang="en-US" dirty="0"/>
              <a:t>How Might We Improve This? </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902381"/>
            <a:ext cx="7991475" cy="2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4"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5"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6"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10</a:t>
            </a:fld>
            <a:endParaRPr lang="en-US" dirty="0"/>
          </a:p>
        </p:txBody>
      </p:sp>
    </p:spTree>
    <p:extLst>
      <p:ext uri="{BB962C8B-B14F-4D97-AF65-F5344CB8AC3E}">
        <p14:creationId xmlns:p14="http://schemas.microsoft.com/office/powerpoint/2010/main" val="4287141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479425" y="304800"/>
            <a:ext cx="8664575" cy="1143000"/>
          </a:xfrm>
          <a:ln/>
        </p:spPr>
        <p:txBody>
          <a:bodyPr rIns="93448">
            <a:noAutofit/>
          </a:bodyPr>
          <a:lstStyle/>
          <a:p>
            <a:r>
              <a:rPr lang="en-US" sz="4400" dirty="0"/>
              <a:t>Use whitespace to make groupings obvious</a:t>
            </a:r>
          </a:p>
        </p:txBody>
      </p:sp>
      <p:sp>
        <p:nvSpPr>
          <p:cNvPr id="13318" name="Rectangle 6"/>
          <p:cNvSpPr>
            <a:spLocks noGrp="1" noChangeArrowheads="1"/>
          </p:cNvSpPr>
          <p:nvPr>
            <p:ph type="body" idx="4294967295"/>
          </p:nvPr>
        </p:nvSpPr>
        <p:spPr>
          <a:xfrm>
            <a:off x="457200" y="1905000"/>
            <a:ext cx="8305800" cy="4267200"/>
          </a:xfrm>
          <a:ln/>
        </p:spPr>
        <p:txBody>
          <a:bodyPr lIns="15385" tIns="15385" rIns="51852" bIns="15385"/>
          <a:lstStyle/>
          <a:p>
            <a:pPr marL="142309" indent="-142309">
              <a:lnSpc>
                <a:spcPct val="90000"/>
              </a:lnSpc>
              <a:spcBef>
                <a:spcPct val="0"/>
              </a:spcBef>
              <a:buNone/>
              <a:tabLst>
                <a:tab pos="1994893" algn="l"/>
                <a:tab pos="2153869" algn="l"/>
                <a:tab pos="1994893" algn="l"/>
                <a:tab pos="2153869" algn="l"/>
              </a:tabLst>
            </a:pPr>
            <a:r>
              <a:rPr lang="ja-JP" altLang="en-US" sz="4400" dirty="0">
                <a:latin typeface="Arial"/>
              </a:rPr>
              <a:t>“</a:t>
            </a:r>
            <a:r>
              <a:rPr lang="en-US" sz="4400" dirty="0"/>
              <a:t>Some space must be narrow so that other space may be wide, and some space must be emptied so that other space may be filled.</a:t>
            </a:r>
            <a:r>
              <a:rPr lang="ja-JP" altLang="en-US" sz="4400" dirty="0">
                <a:latin typeface="Arial"/>
              </a:rPr>
              <a:t>”</a:t>
            </a:r>
            <a:endParaRPr lang="en-US" sz="4400" dirty="0"/>
          </a:p>
          <a:p>
            <a:pPr marL="142309" indent="-142309" algn="r">
              <a:lnSpc>
                <a:spcPct val="90000"/>
              </a:lnSpc>
              <a:spcBef>
                <a:spcPts val="525"/>
              </a:spcBef>
              <a:buNone/>
              <a:tabLst>
                <a:tab pos="1994893" algn="l"/>
                <a:tab pos="2153869" algn="l"/>
                <a:tab pos="1994893" algn="l"/>
                <a:tab pos="2153869" algn="l"/>
              </a:tabLst>
            </a:pPr>
            <a:r>
              <a:rPr lang="en-US" sz="4400" dirty="0"/>
              <a:t>		 </a:t>
            </a:r>
            <a:r>
              <a:rPr lang="en-US" sz="3900" dirty="0"/>
              <a:t>– Robert </a:t>
            </a:r>
            <a:r>
              <a:rPr lang="en-US" sz="3900" dirty="0" err="1"/>
              <a:t>Bringhurst</a:t>
            </a:r>
            <a:r>
              <a:rPr lang="en-US" sz="3900" dirty="0"/>
              <a:t/>
            </a:r>
            <a:br>
              <a:rPr lang="en-US" sz="3900" dirty="0"/>
            </a:br>
            <a:r>
              <a:rPr lang="en-US" sz="3900" dirty="0"/>
              <a:t>	    </a:t>
            </a:r>
            <a:r>
              <a:rPr lang="en-US" sz="2300" i="1" dirty="0"/>
              <a:t>Elements of Typographic Style</a:t>
            </a:r>
          </a:p>
        </p:txBody>
      </p:sp>
      <p:sp>
        <p:nvSpPr>
          <p:cNvPr id="4"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20000"/>
              </a:spcBef>
              <a:spcAft>
                <a:spcPct val="0"/>
              </a:spcAft>
              <a:buChar char="•"/>
              <a:defRPr sz="1000" b="0" i="0" kern="1200" smtClean="0">
                <a:solidFill>
                  <a:srgbClr val="6D6D6D"/>
                </a:solidFill>
                <a:latin typeface="Helvetica Light"/>
                <a:ea typeface="+mn-ea"/>
                <a:cs typeface="Helvetica Light"/>
              </a:defRPr>
            </a:lvl1pPr>
            <a:lvl2pPr marL="4572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2pPr>
            <a:lvl3pPr marL="9144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3pPr>
            <a:lvl4pPr marL="13716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4pPr>
            <a:lvl5pPr marL="18288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5pPr>
            <a:lvl6pPr marL="2286000" algn="l" defTabSz="914400" rtl="0" eaLnBrk="1" latinLnBrk="0" hangingPunct="1">
              <a:defRPr sz="3200" b="1" kern="1200">
                <a:solidFill>
                  <a:srgbClr val="4A5870"/>
                </a:solidFill>
                <a:latin typeface="Arial" pitchFamily="34" charset="0"/>
                <a:ea typeface="ＭＳ Ｐゴシック" pitchFamily="34" charset="-128"/>
                <a:cs typeface="+mn-cs"/>
              </a:defRPr>
            </a:lvl6pPr>
            <a:lvl7pPr marL="2743200" algn="l" defTabSz="914400" rtl="0" eaLnBrk="1" latinLnBrk="0" hangingPunct="1">
              <a:defRPr sz="3200" b="1" kern="1200">
                <a:solidFill>
                  <a:srgbClr val="4A5870"/>
                </a:solidFill>
                <a:latin typeface="Arial" pitchFamily="34" charset="0"/>
                <a:ea typeface="ＭＳ Ｐゴシック" pitchFamily="34" charset="-128"/>
                <a:cs typeface="+mn-cs"/>
              </a:defRPr>
            </a:lvl7pPr>
            <a:lvl8pPr marL="3200400" algn="l" defTabSz="914400" rtl="0" eaLnBrk="1" latinLnBrk="0" hangingPunct="1">
              <a:defRPr sz="3200" b="1" kern="1200">
                <a:solidFill>
                  <a:srgbClr val="4A5870"/>
                </a:solidFill>
                <a:latin typeface="Arial" pitchFamily="34" charset="0"/>
                <a:ea typeface="ＭＳ Ｐゴシック" pitchFamily="34" charset="-128"/>
                <a:cs typeface="+mn-cs"/>
              </a:defRPr>
            </a:lvl8pPr>
            <a:lvl9pPr marL="3657600" algn="l" defTabSz="914400" rtl="0" eaLnBrk="1" latinLnBrk="0" hangingPunct="1">
              <a:defRPr sz="3200" b="1" kern="1200">
                <a:solidFill>
                  <a:srgbClr val="4A5870"/>
                </a:solidFill>
                <a:latin typeface="Arial" pitchFamily="34" charset="0"/>
                <a:ea typeface="ＭＳ Ｐゴシック" pitchFamily="34" charset="-128"/>
                <a:cs typeface="+mn-cs"/>
              </a:defRPr>
            </a:lvl9pPr>
          </a:lstStyle>
          <a:p>
            <a:pPr>
              <a:buFontTx/>
              <a:buNone/>
              <a:defRPr/>
            </a:pPr>
            <a:r>
              <a:rPr lang="en-US" smtClean="0"/>
              <a:t>CSE440 - Autumn 2007</a:t>
            </a:r>
            <a:endParaRPr lang="en-US" dirty="0"/>
          </a:p>
        </p:txBody>
      </p:sp>
      <p:sp>
        <p:nvSpPr>
          <p:cNvPr id="5"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20000"/>
              </a:spcBef>
              <a:spcAft>
                <a:spcPct val="0"/>
              </a:spcAft>
              <a:buChar char="•"/>
              <a:defRPr sz="1000" b="0" i="0" kern="1200" smtClean="0">
                <a:solidFill>
                  <a:srgbClr val="6D6D6D"/>
                </a:solidFill>
                <a:latin typeface="Helvetica Light"/>
                <a:ea typeface="+mn-ea"/>
                <a:cs typeface="Helvetica Light"/>
              </a:defRPr>
            </a:lvl1pPr>
            <a:lvl2pPr marL="4572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2pPr>
            <a:lvl3pPr marL="9144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3pPr>
            <a:lvl4pPr marL="13716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4pPr>
            <a:lvl5pPr marL="18288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5pPr>
            <a:lvl6pPr marL="2286000" algn="l" defTabSz="914400" rtl="0" eaLnBrk="1" latinLnBrk="0" hangingPunct="1">
              <a:defRPr sz="3200" b="1" kern="1200">
                <a:solidFill>
                  <a:srgbClr val="4A5870"/>
                </a:solidFill>
                <a:latin typeface="Arial" pitchFamily="34" charset="0"/>
                <a:ea typeface="ＭＳ Ｐゴシック" pitchFamily="34" charset="-128"/>
                <a:cs typeface="+mn-cs"/>
              </a:defRPr>
            </a:lvl6pPr>
            <a:lvl7pPr marL="2743200" algn="l" defTabSz="914400" rtl="0" eaLnBrk="1" latinLnBrk="0" hangingPunct="1">
              <a:defRPr sz="3200" b="1" kern="1200">
                <a:solidFill>
                  <a:srgbClr val="4A5870"/>
                </a:solidFill>
                <a:latin typeface="Arial" pitchFamily="34" charset="0"/>
                <a:ea typeface="ＭＳ Ｐゴシック" pitchFamily="34" charset="-128"/>
                <a:cs typeface="+mn-cs"/>
              </a:defRPr>
            </a:lvl7pPr>
            <a:lvl8pPr marL="3200400" algn="l" defTabSz="914400" rtl="0" eaLnBrk="1" latinLnBrk="0" hangingPunct="1">
              <a:defRPr sz="3200" b="1" kern="1200">
                <a:solidFill>
                  <a:srgbClr val="4A5870"/>
                </a:solidFill>
                <a:latin typeface="Arial" pitchFamily="34" charset="0"/>
                <a:ea typeface="ＭＳ Ｐゴシック" pitchFamily="34" charset="-128"/>
                <a:cs typeface="+mn-cs"/>
              </a:defRPr>
            </a:lvl8pPr>
            <a:lvl9pPr marL="3657600" algn="l" defTabSz="914400" rtl="0" eaLnBrk="1" latinLnBrk="0" hangingPunct="1">
              <a:defRPr sz="3200" b="1" kern="1200">
                <a:solidFill>
                  <a:srgbClr val="4A5870"/>
                </a:solidFill>
                <a:latin typeface="Arial" pitchFamily="34" charset="0"/>
                <a:ea typeface="ＭＳ Ｐゴシック" pitchFamily="34" charset="-128"/>
                <a:cs typeface="+mn-cs"/>
              </a:defRPr>
            </a:lvl9pPr>
          </a:lstStyle>
          <a:p>
            <a:pPr>
              <a:buFontTx/>
              <a:buNone/>
              <a:defRPr/>
            </a:pPr>
            <a:r>
              <a:rPr lang="en-US" smtClean="0"/>
              <a:t>CSE440 - Winter 2012</a:t>
            </a:r>
            <a:endParaRPr lang="en-US" dirty="0"/>
          </a:p>
        </p:txBody>
      </p:sp>
      <p:sp>
        <p:nvSpPr>
          <p:cNvPr id="6" name="Rectangle 7"/>
          <p:cNvSpPr txBox="1">
            <a:spLocks noChangeArrowheads="1"/>
          </p:cNvSpPr>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20000"/>
              </a:spcBef>
              <a:spcAft>
                <a:spcPct val="0"/>
              </a:spcAft>
              <a:buChar char="•"/>
              <a:defRPr sz="1000" b="0" i="0" kern="1200">
                <a:solidFill>
                  <a:srgbClr val="6D6D6D"/>
                </a:solidFill>
                <a:latin typeface="Helvetica Light"/>
                <a:ea typeface="ＭＳ Ｐゴシック" pitchFamily="34" charset="-128"/>
                <a:cs typeface="Helvetica Light"/>
              </a:defRPr>
            </a:lvl1pPr>
            <a:lvl2pPr marL="4572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2pPr>
            <a:lvl3pPr marL="9144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3pPr>
            <a:lvl4pPr marL="13716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4pPr>
            <a:lvl5pPr marL="18288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5pPr>
            <a:lvl6pPr marL="2286000" algn="l" defTabSz="914400" rtl="0" eaLnBrk="1" latinLnBrk="0" hangingPunct="1">
              <a:defRPr sz="3200" b="1" kern="1200">
                <a:solidFill>
                  <a:srgbClr val="4A5870"/>
                </a:solidFill>
                <a:latin typeface="Arial" pitchFamily="34" charset="0"/>
                <a:ea typeface="ＭＳ Ｐゴシック" pitchFamily="34" charset="-128"/>
                <a:cs typeface="+mn-cs"/>
              </a:defRPr>
            </a:lvl6pPr>
            <a:lvl7pPr marL="2743200" algn="l" defTabSz="914400" rtl="0" eaLnBrk="1" latinLnBrk="0" hangingPunct="1">
              <a:defRPr sz="3200" b="1" kern="1200">
                <a:solidFill>
                  <a:srgbClr val="4A5870"/>
                </a:solidFill>
                <a:latin typeface="Arial" pitchFamily="34" charset="0"/>
                <a:ea typeface="ＭＳ Ｐゴシック" pitchFamily="34" charset="-128"/>
                <a:cs typeface="+mn-cs"/>
              </a:defRPr>
            </a:lvl7pPr>
            <a:lvl8pPr marL="3200400" algn="l" defTabSz="914400" rtl="0" eaLnBrk="1" latinLnBrk="0" hangingPunct="1">
              <a:defRPr sz="3200" b="1" kern="1200">
                <a:solidFill>
                  <a:srgbClr val="4A5870"/>
                </a:solidFill>
                <a:latin typeface="Arial" pitchFamily="34" charset="0"/>
                <a:ea typeface="ＭＳ Ｐゴシック" pitchFamily="34" charset="-128"/>
                <a:cs typeface="+mn-cs"/>
              </a:defRPr>
            </a:lvl8pPr>
            <a:lvl9pPr marL="3657600" algn="l" defTabSz="914400" rtl="0" eaLnBrk="1" latinLnBrk="0" hangingPunct="1">
              <a:defRPr sz="3200" b="1" kern="1200">
                <a:solidFill>
                  <a:srgbClr val="4A5870"/>
                </a:solidFill>
                <a:latin typeface="Arial" pitchFamily="34" charset="0"/>
                <a:ea typeface="ＭＳ Ｐゴシック" pitchFamily="34" charset="-128"/>
                <a:cs typeface="+mn-cs"/>
              </a:defRPr>
            </a:lvl9pPr>
          </a:lstStyle>
          <a:p>
            <a:pPr>
              <a:buFontTx/>
              <a:buNone/>
            </a:pPr>
            <a:fld id="{E68C1138-D693-4036-8896-63830932DBC8}" type="slidenum">
              <a:rPr lang="en-US" smtClean="0"/>
              <a:pPr>
                <a:buFontTx/>
                <a:buNone/>
              </a:pPr>
              <a:t>11</a:t>
            </a:fld>
            <a:endParaRPr lang="en-US" dirty="0"/>
          </a:p>
        </p:txBody>
      </p:sp>
    </p:spTree>
    <p:extLst>
      <p:ext uri="{BB962C8B-B14F-4D97-AF65-F5344CB8AC3E}">
        <p14:creationId xmlns:p14="http://schemas.microsoft.com/office/powerpoint/2010/main" val="17250233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a:ln/>
        </p:spPr>
        <p:txBody>
          <a:bodyPr rIns="93448"/>
          <a:lstStyle/>
          <a:p>
            <a:r>
              <a:rPr lang="en-US"/>
              <a:t>Can We Do Better Still?</a:t>
            </a: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914400"/>
            <a:ext cx="7600950" cy="559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Footer Placeholder 2"/>
          <p:cNvSpPr>
            <a:spLocks noGrp="1"/>
          </p:cNvSpPr>
          <p:nvPr>
            <p:ph type="ftr" sz="quarter" idx="3"/>
          </p:nvPr>
        </p:nvSpPr>
        <p:spPr/>
        <p:txBody>
          <a:bodyPr/>
          <a:lstStyle/>
          <a:p>
            <a:pPr>
              <a:buFontTx/>
              <a:buNone/>
              <a:defRPr/>
            </a:pPr>
            <a:r>
              <a:rPr lang="en-US" smtClean="0"/>
              <a:t>CSE440 - User Interface Design, Prototyping, &amp; Evaluation</a:t>
            </a:r>
            <a:endParaRPr lang="en-US" dirty="0"/>
          </a:p>
        </p:txBody>
      </p:sp>
      <p:sp>
        <p:nvSpPr>
          <p:cNvPr id="4" name="Slide Number Placeholder 3"/>
          <p:cNvSpPr>
            <a:spLocks noGrp="1"/>
          </p:cNvSpPr>
          <p:nvPr>
            <p:ph type="sldNum" sz="quarter" idx="4"/>
          </p:nvPr>
        </p:nvSpPr>
        <p:spPr/>
        <p:txBody>
          <a:bodyPr/>
          <a:lstStyle/>
          <a:p>
            <a:pPr>
              <a:buFontTx/>
              <a:buNone/>
            </a:pPr>
            <a:fld id="{E68C1138-D693-4036-8896-63830932DBC8}" type="slidenum">
              <a:rPr lang="en-US" smtClean="0"/>
              <a:pPr>
                <a:buFontTx/>
                <a:buNone/>
              </a:pPr>
              <a:t>12</a:t>
            </a:fld>
            <a:endParaRPr lang="en-US" dirty="0"/>
          </a:p>
        </p:txBody>
      </p:sp>
    </p:spTree>
    <p:extLst>
      <p:ext uri="{BB962C8B-B14F-4D97-AF65-F5344CB8AC3E}">
        <p14:creationId xmlns:p14="http://schemas.microsoft.com/office/powerpoint/2010/main" val="3152353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340885" y="685800"/>
            <a:ext cx="8664575" cy="1143000"/>
          </a:xfrm>
          <a:ln/>
        </p:spPr>
        <p:txBody>
          <a:bodyPr rIns="93448"/>
          <a:lstStyle/>
          <a:p>
            <a:r>
              <a:rPr lang="en-US" sz="4400" dirty="0"/>
              <a:t>Use size contrasts to indicate hierarchy</a:t>
            </a:r>
          </a:p>
        </p:txBody>
      </p:sp>
      <p:sp>
        <p:nvSpPr>
          <p:cNvPr id="15366" name="Rectangle 6"/>
          <p:cNvSpPr>
            <a:spLocks noGrp="1" noChangeArrowheads="1"/>
          </p:cNvSpPr>
          <p:nvPr>
            <p:ph idx="1"/>
          </p:nvPr>
        </p:nvSpPr>
        <p:spPr>
          <a:xfrm>
            <a:off x="685800" y="2286000"/>
            <a:ext cx="7772400" cy="4724400"/>
          </a:xfrm>
          <a:ln/>
        </p:spPr>
        <p:txBody>
          <a:bodyPr lIns="15385" tIns="15385" rIns="51852" bIns="15385"/>
          <a:lstStyle/>
          <a:p>
            <a:pPr marL="142309" indent="-142309">
              <a:lnSpc>
                <a:spcPct val="90000"/>
              </a:lnSpc>
              <a:spcBef>
                <a:spcPct val="0"/>
              </a:spcBef>
              <a:buNone/>
              <a:tabLst>
                <a:tab pos="1994893" algn="l"/>
                <a:tab pos="2153869" algn="l"/>
                <a:tab pos="1994893" algn="l"/>
                <a:tab pos="2153869" algn="l"/>
              </a:tabLst>
            </a:pPr>
            <a:r>
              <a:rPr lang="ja-JP" altLang="en-US" sz="4400" dirty="0">
                <a:latin typeface="Arial"/>
              </a:rPr>
              <a:t>“</a:t>
            </a:r>
            <a:r>
              <a:rPr lang="en-US" sz="4400" dirty="0"/>
              <a:t>Information consists of differences that </a:t>
            </a:r>
            <a:br>
              <a:rPr lang="en-US" sz="4400" dirty="0"/>
            </a:br>
            <a:r>
              <a:rPr lang="en-US" sz="4400" dirty="0"/>
              <a:t>make a difference.</a:t>
            </a:r>
            <a:r>
              <a:rPr lang="ja-JP" altLang="en-US" sz="4400" dirty="0">
                <a:latin typeface="Arial"/>
              </a:rPr>
              <a:t>”</a:t>
            </a:r>
            <a:endParaRPr lang="en-US" sz="4400" dirty="0"/>
          </a:p>
          <a:p>
            <a:pPr marL="142309" indent="-142309" algn="r">
              <a:lnSpc>
                <a:spcPct val="90000"/>
              </a:lnSpc>
              <a:spcBef>
                <a:spcPts val="525"/>
              </a:spcBef>
              <a:buNone/>
              <a:tabLst>
                <a:tab pos="1994893" algn="l"/>
                <a:tab pos="2153869" algn="l"/>
                <a:tab pos="1994893" algn="l"/>
                <a:tab pos="2153869" algn="l"/>
              </a:tabLst>
            </a:pPr>
            <a:r>
              <a:rPr lang="en-US" sz="4400" dirty="0"/>
              <a:t>		 </a:t>
            </a:r>
            <a:r>
              <a:rPr lang="en-US" sz="3900" dirty="0"/>
              <a:t>– Edward </a:t>
            </a:r>
            <a:r>
              <a:rPr lang="en-US" sz="3900" dirty="0" err="1"/>
              <a:t>Tufte</a:t>
            </a:r>
            <a:r>
              <a:rPr lang="en-US" sz="3900" dirty="0"/>
              <a:t/>
            </a:r>
            <a:br>
              <a:rPr lang="en-US" sz="3900" dirty="0"/>
            </a:br>
            <a:r>
              <a:rPr lang="en-US" sz="3900" dirty="0"/>
              <a:t>	    </a:t>
            </a:r>
            <a:r>
              <a:rPr lang="en-US" sz="2300" i="1" dirty="0"/>
              <a:t>Envisioning Information</a:t>
            </a:r>
          </a:p>
        </p:txBody>
      </p:sp>
      <p:sp>
        <p:nvSpPr>
          <p:cNvPr id="6" name="Rectangle 7"/>
          <p:cNvSpPr txBox="1">
            <a:spLocks noChangeArrowheads="1"/>
          </p:cNvSpPr>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20000"/>
              </a:spcBef>
              <a:spcAft>
                <a:spcPct val="0"/>
              </a:spcAft>
              <a:buChar char="•"/>
              <a:defRPr sz="1000" b="0" i="0" kern="1200">
                <a:solidFill>
                  <a:srgbClr val="6D6D6D"/>
                </a:solidFill>
                <a:latin typeface="Helvetica Light"/>
                <a:ea typeface="ＭＳ Ｐゴシック" pitchFamily="34" charset="-128"/>
                <a:cs typeface="Helvetica Light"/>
              </a:defRPr>
            </a:lvl1pPr>
            <a:lvl2pPr marL="4572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2pPr>
            <a:lvl3pPr marL="9144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3pPr>
            <a:lvl4pPr marL="13716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4pPr>
            <a:lvl5pPr marL="1828800" algn="l" rtl="0" fontAlgn="base">
              <a:spcBef>
                <a:spcPct val="20000"/>
              </a:spcBef>
              <a:spcAft>
                <a:spcPct val="0"/>
              </a:spcAft>
              <a:buChar char="•"/>
              <a:defRPr sz="3200" b="1" kern="1200">
                <a:solidFill>
                  <a:srgbClr val="4A5870"/>
                </a:solidFill>
                <a:latin typeface="Arial" pitchFamily="34" charset="0"/>
                <a:ea typeface="ＭＳ Ｐゴシック" pitchFamily="34" charset="-128"/>
                <a:cs typeface="+mn-cs"/>
              </a:defRPr>
            </a:lvl5pPr>
            <a:lvl6pPr marL="2286000" algn="l" defTabSz="914400" rtl="0" eaLnBrk="1" latinLnBrk="0" hangingPunct="1">
              <a:defRPr sz="3200" b="1" kern="1200">
                <a:solidFill>
                  <a:srgbClr val="4A5870"/>
                </a:solidFill>
                <a:latin typeface="Arial" pitchFamily="34" charset="0"/>
                <a:ea typeface="ＭＳ Ｐゴシック" pitchFamily="34" charset="-128"/>
                <a:cs typeface="+mn-cs"/>
              </a:defRPr>
            </a:lvl6pPr>
            <a:lvl7pPr marL="2743200" algn="l" defTabSz="914400" rtl="0" eaLnBrk="1" latinLnBrk="0" hangingPunct="1">
              <a:defRPr sz="3200" b="1" kern="1200">
                <a:solidFill>
                  <a:srgbClr val="4A5870"/>
                </a:solidFill>
                <a:latin typeface="Arial" pitchFamily="34" charset="0"/>
                <a:ea typeface="ＭＳ Ｐゴシック" pitchFamily="34" charset="-128"/>
                <a:cs typeface="+mn-cs"/>
              </a:defRPr>
            </a:lvl7pPr>
            <a:lvl8pPr marL="3200400" algn="l" defTabSz="914400" rtl="0" eaLnBrk="1" latinLnBrk="0" hangingPunct="1">
              <a:defRPr sz="3200" b="1" kern="1200">
                <a:solidFill>
                  <a:srgbClr val="4A5870"/>
                </a:solidFill>
                <a:latin typeface="Arial" pitchFamily="34" charset="0"/>
                <a:ea typeface="ＭＳ Ｐゴシック" pitchFamily="34" charset="-128"/>
                <a:cs typeface="+mn-cs"/>
              </a:defRPr>
            </a:lvl8pPr>
            <a:lvl9pPr marL="3657600" algn="l" defTabSz="914400" rtl="0" eaLnBrk="1" latinLnBrk="0" hangingPunct="1">
              <a:defRPr sz="3200" b="1" kern="1200">
                <a:solidFill>
                  <a:srgbClr val="4A5870"/>
                </a:solidFill>
                <a:latin typeface="Arial" pitchFamily="34" charset="0"/>
                <a:ea typeface="ＭＳ Ｐゴシック" pitchFamily="34" charset="-128"/>
                <a:cs typeface="+mn-cs"/>
              </a:defRPr>
            </a:lvl9pPr>
          </a:lstStyle>
          <a:p>
            <a:pPr>
              <a:buFontTx/>
              <a:buNone/>
            </a:pPr>
            <a:fld id="{E68C1138-D693-4036-8896-63830932DBC8}" type="slidenum">
              <a:rPr lang="en-US" smtClean="0"/>
              <a:pPr>
                <a:buFontTx/>
                <a:buNone/>
              </a:pPr>
              <a:t>13</a:t>
            </a:fld>
            <a:endParaRPr lang="en-US" dirty="0"/>
          </a:p>
        </p:txBody>
      </p:sp>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Footer Placeholder 2"/>
          <p:cNvSpPr>
            <a:spLocks noGrp="1"/>
          </p:cNvSpPr>
          <p:nvPr>
            <p:ph type="ftr" sz="quarter" idx="3"/>
          </p:nvPr>
        </p:nvSpPr>
        <p:spPr>
          <a:xfrm>
            <a:off x="1909394" y="6553200"/>
            <a:ext cx="6239612" cy="457200"/>
          </a:xfrm>
        </p:spPr>
        <p:txBody>
          <a:bodyPr/>
          <a:lstStyle/>
          <a:p>
            <a:pPr>
              <a:buFontTx/>
              <a:buNone/>
              <a:defRPr/>
            </a:pPr>
            <a:r>
              <a:rPr lang="en-US" smtClean="0"/>
              <a:t>CSE440 - User Interface Design, Prototyping, &amp; Evaluation</a:t>
            </a:r>
            <a:endParaRPr lang="en-US" dirty="0"/>
          </a:p>
        </p:txBody>
      </p:sp>
      <p:sp>
        <p:nvSpPr>
          <p:cNvPr id="7" name="Slide Number Placeholder 6"/>
          <p:cNvSpPr>
            <a:spLocks noGrp="1"/>
          </p:cNvSpPr>
          <p:nvPr>
            <p:ph type="sldNum" sz="quarter" idx="4"/>
          </p:nvPr>
        </p:nvSpPr>
        <p:spPr/>
        <p:txBody>
          <a:bodyPr/>
          <a:lstStyle/>
          <a:p>
            <a:pPr>
              <a:buFontTx/>
              <a:buNone/>
            </a:pPr>
            <a:fld id="{E68C1138-D693-4036-8896-63830932DBC8}" type="slidenum">
              <a:rPr lang="en-US" smtClean="0"/>
              <a:pPr>
                <a:buFontTx/>
                <a:buNone/>
              </a:pPr>
              <a:t>13</a:t>
            </a:fld>
            <a:endParaRPr lang="en-US" dirty="0"/>
          </a:p>
        </p:txBody>
      </p:sp>
    </p:spTree>
    <p:extLst>
      <p:ext uri="{BB962C8B-B14F-4D97-AF65-F5344CB8AC3E}">
        <p14:creationId xmlns:p14="http://schemas.microsoft.com/office/powerpoint/2010/main" val="567662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82955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Footer Placeholder 2"/>
          <p:cNvSpPr>
            <a:spLocks noGrp="1"/>
          </p:cNvSpPr>
          <p:nvPr>
            <p:ph type="ftr" sz="quarter" idx="3"/>
          </p:nvPr>
        </p:nvSpPr>
        <p:spPr/>
        <p:txBody>
          <a:bodyPr/>
          <a:lstStyle/>
          <a:p>
            <a:pPr>
              <a:buFontTx/>
              <a:buNone/>
              <a:defRPr/>
            </a:pPr>
            <a:r>
              <a:rPr lang="en-US" smtClean="0"/>
              <a:t>CSE440 - User Interface Design, Prototyping, &amp; Evaluation</a:t>
            </a:r>
            <a:endParaRPr lang="en-US" dirty="0"/>
          </a:p>
        </p:txBody>
      </p:sp>
      <p:sp>
        <p:nvSpPr>
          <p:cNvPr id="4" name="Slide Number Placeholder 3"/>
          <p:cNvSpPr>
            <a:spLocks noGrp="1"/>
          </p:cNvSpPr>
          <p:nvPr>
            <p:ph type="sldNum" sz="quarter" idx="4"/>
          </p:nvPr>
        </p:nvSpPr>
        <p:spPr/>
        <p:txBody>
          <a:bodyPr/>
          <a:lstStyle/>
          <a:p>
            <a:pPr>
              <a:buFontTx/>
              <a:buNone/>
            </a:pPr>
            <a:fld id="{E68C1138-D693-4036-8896-63830932DBC8}" type="slidenum">
              <a:rPr lang="en-US" smtClean="0"/>
              <a:pPr>
                <a:buFontTx/>
                <a:buNone/>
              </a:pPr>
              <a:t>14</a:t>
            </a:fld>
            <a:endParaRPr lang="en-US" dirty="0"/>
          </a:p>
        </p:txBody>
      </p:sp>
    </p:spTree>
    <p:extLst>
      <p:ext uri="{BB962C8B-B14F-4D97-AF65-F5344CB8AC3E}">
        <p14:creationId xmlns:p14="http://schemas.microsoft.com/office/powerpoint/2010/main" val="510757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79425" y="228600"/>
            <a:ext cx="8283575" cy="1143000"/>
          </a:xfrm>
        </p:spPr>
        <p:txBody>
          <a:bodyPr/>
          <a:lstStyle/>
          <a:p>
            <a:pPr eaLnBrk="1" hangingPunct="1"/>
            <a:r>
              <a:rPr lang="en-US" sz="3300" smtClean="0">
                <a:ea typeface="ＭＳ Ｐゴシック" pitchFamily="34" charset="-128"/>
              </a:rPr>
              <a:t>Quotes: Antoine de Saint Exupery</a:t>
            </a:r>
          </a:p>
        </p:txBody>
      </p:sp>
      <p:sp>
        <p:nvSpPr>
          <p:cNvPr id="44034" name="Rectangle 3"/>
          <p:cNvSpPr>
            <a:spLocks noGrp="1" noChangeArrowheads="1"/>
          </p:cNvSpPr>
          <p:nvPr>
            <p:ph idx="1"/>
          </p:nvPr>
        </p:nvSpPr>
        <p:spPr/>
        <p:txBody>
          <a:bodyPr/>
          <a:lstStyle/>
          <a:p>
            <a:pPr marL="176213" indent="-176213" eaLnBrk="1" hangingPunct="1">
              <a:buFontTx/>
              <a:buNone/>
            </a:pPr>
            <a:r>
              <a:rPr lang="ja-JP" altLang="en-US" smtClean="0">
                <a:ea typeface="ＭＳ Ｐゴシック" pitchFamily="34" charset="-128"/>
              </a:rPr>
              <a:t>“</a:t>
            </a:r>
            <a:r>
              <a:rPr lang="en-US" altLang="ja-JP" smtClean="0">
                <a:ea typeface="ＭＳ Ｐゴシック" pitchFamily="34" charset="-128"/>
              </a:rPr>
              <a:t>In anything at all, perfection is attained not when there is no longer anything to add, but when there is no longer anything to take away.</a:t>
            </a:r>
            <a:r>
              <a:rPr lang="ja-JP" altLang="en-US" smtClean="0">
                <a:ea typeface="ＭＳ Ｐゴシック" pitchFamily="34" charset="-128"/>
              </a:rPr>
              <a:t>”</a:t>
            </a:r>
            <a:endParaRPr lang="en-US" smtClean="0">
              <a:ea typeface="ＭＳ Ｐゴシック" pitchFamily="34" charset="-128"/>
            </a:endParaRPr>
          </a:p>
        </p:txBody>
      </p:sp>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1"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82176" y="82176"/>
            <a:ext cx="8979648" cy="984624"/>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46081" name="Rectangle 2"/>
          <p:cNvSpPr>
            <a:spLocks noGrp="1" noChangeArrowheads="1"/>
          </p:cNvSpPr>
          <p:nvPr>
            <p:ph type="title"/>
          </p:nvPr>
        </p:nvSpPr>
        <p:spPr>
          <a:xfrm>
            <a:off x="76200" y="0"/>
            <a:ext cx="8940805" cy="1143000"/>
          </a:xfrm>
        </p:spPr>
        <p:txBody>
          <a:bodyPr/>
          <a:lstStyle/>
          <a:p>
            <a:pPr algn="ctr" eaLnBrk="1" hangingPunct="1"/>
            <a:r>
              <a:rPr lang="en-US" dirty="0" smtClean="0">
                <a:ea typeface="ＭＳ Ｐゴシック" pitchFamily="34" charset="-128"/>
              </a:rPr>
              <a:t>Simplification &amp; Reduction</a:t>
            </a: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3429000"/>
            <a:ext cx="30876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p:cNvPicPr>
            <a:picLocks noChangeAspect="1" noChangeArrowheads="1"/>
          </p:cNvPicPr>
          <p:nvPr/>
        </p:nvPicPr>
        <p:blipFill>
          <a:blip r:embed="rId4">
            <a:extLst>
              <a:ext uri="{28A0092B-C50C-407E-A947-70E740481C1C}">
                <a14:useLocalDpi xmlns:a14="http://schemas.microsoft.com/office/drawing/2010/main" val="0"/>
              </a:ext>
            </a:extLst>
          </a:blip>
          <a:srcRect l="60136" t="6226"/>
          <a:stretch>
            <a:fillRect/>
          </a:stretch>
        </p:blipFill>
        <p:spPr bwMode="auto">
          <a:xfrm>
            <a:off x="3876674" y="5181600"/>
            <a:ext cx="1201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35544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28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30313"/>
            <a:ext cx="8382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6" name="Picture 4" descr="tube-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07720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104380" y="304800"/>
            <a:ext cx="8979648" cy="1289424"/>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48129" name="Rectangle 2"/>
          <p:cNvSpPr>
            <a:spLocks noGrp="1" noChangeArrowheads="1"/>
          </p:cNvSpPr>
          <p:nvPr>
            <p:ph type="title"/>
          </p:nvPr>
        </p:nvSpPr>
        <p:spPr>
          <a:xfrm>
            <a:off x="304800" y="76200"/>
            <a:ext cx="8664575" cy="1495425"/>
          </a:xfrm>
        </p:spPr>
        <p:txBody>
          <a:bodyPr/>
          <a:lstStyle/>
          <a:p>
            <a:pPr eaLnBrk="1" hangingPunct="1"/>
            <a:r>
              <a:rPr lang="en-US" dirty="0" smtClean="0">
                <a:ea typeface="ＭＳ Ｐゴシック" pitchFamily="34" charset="-128"/>
              </a:rPr>
              <a:t>Abstraction</a:t>
            </a:r>
            <a:br>
              <a:rPr lang="en-US" dirty="0" smtClean="0">
                <a:ea typeface="ＭＳ Ｐゴシック" pitchFamily="34" charset="-128"/>
              </a:rPr>
            </a:br>
            <a:r>
              <a:rPr lang="en-US" sz="2800" i="1" dirty="0" smtClean="0">
                <a:ea typeface="ＭＳ Ｐゴシック" pitchFamily="34" charset="-128"/>
              </a:rPr>
              <a:t>London Underground</a:t>
            </a:r>
          </a:p>
        </p:txBody>
      </p:sp>
    </p:spTree>
    <p:extLst>
      <p:ext uri="{BB962C8B-B14F-4D97-AF65-F5344CB8AC3E}">
        <p14:creationId xmlns:p14="http://schemas.microsoft.com/office/powerpoint/2010/main" val="195822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835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82176" y="82176"/>
            <a:ext cx="8979648" cy="984624"/>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50177" name="Rectangle 2"/>
          <p:cNvSpPr>
            <a:spLocks noGrp="1" noChangeArrowheads="1"/>
          </p:cNvSpPr>
          <p:nvPr>
            <p:ph type="title"/>
          </p:nvPr>
        </p:nvSpPr>
        <p:spPr/>
        <p:txBody>
          <a:bodyPr/>
          <a:lstStyle/>
          <a:p>
            <a:pPr eaLnBrk="1" hangingPunct="1"/>
            <a:r>
              <a:rPr lang="en-US" smtClean="0">
                <a:ea typeface="ＭＳ Ｐゴシック" pitchFamily="34" charset="-128"/>
              </a:rPr>
              <a:t>Small Multiples</a:t>
            </a:r>
          </a:p>
        </p:txBody>
      </p:sp>
      <p:sp>
        <p:nvSpPr>
          <p:cNvPr id="50178" name="Rectangle 3"/>
          <p:cNvSpPr>
            <a:spLocks noGrp="1" noChangeArrowheads="1"/>
          </p:cNvSpPr>
          <p:nvPr>
            <p:ph idx="1"/>
          </p:nvPr>
        </p:nvSpPr>
        <p:spPr>
          <a:xfrm>
            <a:off x="228600" y="1905000"/>
            <a:ext cx="8991600" cy="4419600"/>
          </a:xfrm>
        </p:spPr>
        <p:txBody>
          <a:bodyPr/>
          <a:lstStyle/>
          <a:p>
            <a:pPr eaLnBrk="1" hangingPunct="1"/>
            <a:r>
              <a:rPr lang="en-US" dirty="0" smtClean="0">
                <a:solidFill>
                  <a:schemeClr val="bg2"/>
                </a:solidFill>
                <a:ea typeface="ＭＳ Ｐゴシック" pitchFamily="34" charset="-128"/>
              </a:rPr>
              <a:t>Economy of line</a:t>
            </a:r>
          </a:p>
          <a:p>
            <a:pPr eaLnBrk="1" hangingPunct="1"/>
            <a:r>
              <a:rPr lang="en-US" dirty="0" smtClean="0">
                <a:solidFill>
                  <a:schemeClr val="bg2"/>
                </a:solidFill>
                <a:ea typeface="ＭＳ Ｐゴシック" pitchFamily="34" charset="-128"/>
              </a:rPr>
              <a:t>Similarities enable us to notice differences</a:t>
            </a:r>
          </a:p>
        </p:txBody>
      </p:sp>
      <p:sp>
        <p:nvSpPr>
          <p:cNvPr id="50179" name="Text Box 6"/>
          <p:cNvSpPr txBox="1">
            <a:spLocks noChangeArrowheads="1"/>
          </p:cNvSpPr>
          <p:nvPr/>
        </p:nvSpPr>
        <p:spPr bwMode="auto">
          <a:xfrm>
            <a:off x="0" y="3505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algn="ctr" eaLnBrk="1" hangingPunct="1">
              <a:spcBef>
                <a:spcPct val="0"/>
              </a:spcBef>
              <a:buFontTx/>
              <a:buNone/>
            </a:pPr>
            <a:r>
              <a:rPr lang="en-US" sz="2400" b="0" dirty="0">
                <a:solidFill>
                  <a:schemeClr val="tx1"/>
                </a:solidFill>
                <a:latin typeface="Times New Roman" pitchFamily="18" charset="0"/>
              </a:rPr>
              <a:t>IMAGE REMOVED</a:t>
            </a:r>
          </a:p>
        </p:txBody>
      </p:sp>
      <p:sp>
        <p:nvSpPr>
          <p:cNvPr id="2" name="TextBox 1"/>
          <p:cNvSpPr txBox="1"/>
          <p:nvPr/>
        </p:nvSpPr>
        <p:spPr>
          <a:xfrm>
            <a:off x="228600" y="6019800"/>
            <a:ext cx="8458200" cy="338554"/>
          </a:xfrm>
          <a:prstGeom prst="rect">
            <a:avLst/>
          </a:prstGeom>
          <a:noFill/>
        </p:spPr>
        <p:txBody>
          <a:bodyPr wrap="square" rtlCol="0">
            <a:spAutoFit/>
          </a:bodyPr>
          <a:lstStyle/>
          <a:p>
            <a:pPr>
              <a:buNone/>
            </a:pPr>
            <a:r>
              <a:rPr lang="en-US" sz="1600" dirty="0" smtClean="0">
                <a:solidFill>
                  <a:schemeClr val="accent5"/>
                </a:solidFill>
              </a:rPr>
              <a:t>Images from Edward </a:t>
            </a:r>
            <a:r>
              <a:rPr lang="en-US" sz="1600" dirty="0" err="1" smtClean="0">
                <a:solidFill>
                  <a:schemeClr val="accent5"/>
                </a:solidFill>
              </a:rPr>
              <a:t>Tufte’s</a:t>
            </a:r>
            <a:r>
              <a:rPr lang="en-US" sz="1600" dirty="0" smtClean="0">
                <a:solidFill>
                  <a:schemeClr val="accent5"/>
                </a:solidFill>
              </a:rPr>
              <a:t> </a:t>
            </a:r>
            <a:r>
              <a:rPr lang="en-US" sz="1600" i="1" dirty="0" smtClean="0">
                <a:solidFill>
                  <a:schemeClr val="accent5"/>
                </a:solidFill>
              </a:rPr>
              <a:t>Envisioning </a:t>
            </a:r>
            <a:r>
              <a:rPr lang="en-US" sz="1600" i="1" dirty="0" smtClean="0">
                <a:solidFill>
                  <a:schemeClr val="accent5"/>
                </a:solidFill>
              </a:rPr>
              <a:t>Information (removed for copyright)</a:t>
            </a:r>
            <a:endParaRPr lang="en-US" sz="1600" i="1" dirty="0">
              <a:solidFill>
                <a:schemeClr val="accent5"/>
              </a:solidFill>
            </a:endParaRPr>
          </a:p>
        </p:txBody>
      </p:sp>
      <p:sp>
        <p:nvSpPr>
          <p:cNvPr id="3" name="Date Placeholder 2"/>
          <p:cNvSpPr>
            <a:spLocks noGrp="1"/>
          </p:cNvSpPr>
          <p:nvPr>
            <p:ph type="dt" sz="half" idx="10"/>
          </p:nvPr>
        </p:nvSpPr>
        <p:spPr/>
        <p:txBody>
          <a:bodyPr/>
          <a:lstStyle/>
          <a:p>
            <a:pPr>
              <a:buFontTx/>
              <a:buNone/>
              <a:defRPr/>
            </a:pPr>
            <a:r>
              <a:rPr lang="en-US" smtClean="0"/>
              <a:t>11/20/2012</a:t>
            </a:r>
            <a:endParaRPr lang="en-US" dirty="0"/>
          </a:p>
        </p:txBody>
      </p:sp>
      <p:sp>
        <p:nvSpPr>
          <p:cNvPr id="4" name="Footer Placeholder 3"/>
          <p:cNvSpPr>
            <a:spLocks noGrp="1"/>
          </p:cNvSpPr>
          <p:nvPr>
            <p:ph type="ftr" sz="quarter" idx="3"/>
          </p:nvPr>
        </p:nvSpPr>
        <p:spPr/>
        <p:txBody>
          <a:bodyPr/>
          <a:lstStyle/>
          <a:p>
            <a:pPr>
              <a:buFontTx/>
              <a:buNone/>
              <a:defRPr/>
            </a:pPr>
            <a:r>
              <a:rPr lang="en-US" smtClean="0"/>
              <a:t>CSE440 - User Interface Design, Prototyping, &amp; Evaluation</a:t>
            </a:r>
            <a:endParaRPr lang="en-US" dirty="0"/>
          </a:p>
        </p:txBody>
      </p:sp>
      <p:sp>
        <p:nvSpPr>
          <p:cNvPr id="5" name="Slide Number Placeholder 4"/>
          <p:cNvSpPr>
            <a:spLocks noGrp="1"/>
          </p:cNvSpPr>
          <p:nvPr>
            <p:ph type="sldNum" sz="quarter" idx="4"/>
          </p:nvPr>
        </p:nvSpPr>
        <p:spPr/>
        <p:txBody>
          <a:bodyPr/>
          <a:lstStyle/>
          <a:p>
            <a:pPr>
              <a:buFontTx/>
              <a:buNone/>
            </a:pPr>
            <a:fld id="{E68C1138-D693-4036-8896-63830932DBC8}" type="slidenum">
              <a:rPr lang="en-US" smtClean="0"/>
              <a:pPr>
                <a:buFontTx/>
                <a:buNone/>
              </a:pPr>
              <a:t>18</a:t>
            </a:fld>
            <a:endParaRPr lang="en-US" dirty="0"/>
          </a:p>
        </p:txBody>
      </p:sp>
    </p:spTree>
    <p:extLst>
      <p:ext uri="{BB962C8B-B14F-4D97-AF65-F5344CB8AC3E}">
        <p14:creationId xmlns:p14="http://schemas.microsoft.com/office/powerpoint/2010/main" val="1134240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dirty="0" smtClean="0">
                <a:ea typeface="ＭＳ Ｐゴシック" pitchFamily="34" charset="-128"/>
              </a:rPr>
              <a:t>International Women</a:t>
            </a:r>
            <a:r>
              <a:rPr lang="ja-JP" altLang="en-US" dirty="0" smtClean="0">
                <a:ea typeface="ＭＳ Ｐゴシック" pitchFamily="34" charset="-128"/>
              </a:rPr>
              <a:t>’</a:t>
            </a:r>
            <a:r>
              <a:rPr lang="en-US" altLang="ja-JP" dirty="0" smtClean="0">
                <a:ea typeface="ＭＳ Ｐゴシック" pitchFamily="34" charset="-128"/>
              </a:rPr>
              <a:t>s Day</a:t>
            </a:r>
            <a:endParaRPr lang="en-US" dirty="0" smtClean="0">
              <a:ea typeface="ＭＳ Ｐゴシック" pitchFamily="34" charset="-128"/>
            </a:endParaRPr>
          </a:p>
        </p:txBody>
      </p:sp>
      <p:pic>
        <p:nvPicPr>
          <p:cNvPr id="52226" name="Picture 4" descr="womensday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487" y="1362075"/>
            <a:ext cx="2962275" cy="4114800"/>
          </a:xfrm>
          <a:noFill/>
        </p:spPr>
      </p:pic>
      <p:pic>
        <p:nvPicPr>
          <p:cNvPr id="52227" name="Picture 6" descr="womens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587" y="1333500"/>
            <a:ext cx="1954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8"/>
          <p:cNvSpPr txBox="1">
            <a:spLocks noChangeArrowheads="1"/>
          </p:cNvSpPr>
          <p:nvPr/>
        </p:nvSpPr>
        <p:spPr bwMode="auto">
          <a:xfrm>
            <a:off x="5105400" y="5600700"/>
            <a:ext cx="373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600" b="0">
                <a:solidFill>
                  <a:schemeClr val="tx1"/>
                </a:solidFill>
                <a:latin typeface="+mn-lt"/>
              </a:rPr>
              <a:t>Diaz, Estela   1974 </a:t>
            </a:r>
            <a:br>
              <a:rPr lang="en-US" sz="1600" b="0">
                <a:solidFill>
                  <a:schemeClr val="tx1"/>
                </a:solidFill>
                <a:latin typeface="+mn-lt"/>
              </a:rPr>
            </a:br>
            <a:r>
              <a:rPr lang="en-US" sz="1600" b="0">
                <a:solidFill>
                  <a:schemeClr val="tx1"/>
                </a:solidFill>
                <a:latin typeface="+mn-lt"/>
              </a:rPr>
              <a:t>March 8 - International Women</a:t>
            </a:r>
            <a:r>
              <a:rPr lang="ja-JP" altLang="en-US" sz="1600" b="0">
                <a:solidFill>
                  <a:schemeClr val="tx1"/>
                </a:solidFill>
                <a:latin typeface="+mn-lt"/>
              </a:rPr>
              <a:t>’</a:t>
            </a:r>
            <a:r>
              <a:rPr lang="en-US" altLang="ja-JP" sz="1600" b="0">
                <a:solidFill>
                  <a:schemeClr val="tx1"/>
                </a:solidFill>
                <a:latin typeface="+mn-lt"/>
              </a:rPr>
              <a:t>s Day </a:t>
            </a:r>
            <a:br>
              <a:rPr lang="en-US" altLang="ja-JP" sz="1600" b="0">
                <a:solidFill>
                  <a:schemeClr val="tx1"/>
                </a:solidFill>
                <a:latin typeface="+mn-lt"/>
              </a:rPr>
            </a:br>
            <a:endParaRPr lang="en-US" sz="1600" b="0">
              <a:solidFill>
                <a:schemeClr val="tx1"/>
              </a:solidFill>
              <a:latin typeface="+mn-lt"/>
            </a:endParaRPr>
          </a:p>
        </p:txBody>
      </p:sp>
      <p:sp>
        <p:nvSpPr>
          <p:cNvPr id="52229" name="Text Box 9"/>
          <p:cNvSpPr txBox="1">
            <a:spLocks noChangeArrowheads="1"/>
          </p:cNvSpPr>
          <p:nvPr/>
        </p:nvSpPr>
        <p:spPr bwMode="auto">
          <a:xfrm>
            <a:off x="381000" y="5576888"/>
            <a:ext cx="3627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0"/>
              </a:spcBef>
              <a:buFontTx/>
              <a:buNone/>
            </a:pPr>
            <a:r>
              <a:rPr lang="en-US" sz="1600" b="0" dirty="0">
                <a:solidFill>
                  <a:schemeClr val="tx1"/>
                </a:solidFill>
                <a:latin typeface="+mn-lt"/>
              </a:rPr>
              <a:t>Echeverria, </a:t>
            </a:r>
            <a:r>
              <a:rPr lang="en-US" sz="1600" b="0" dirty="0" err="1">
                <a:solidFill>
                  <a:schemeClr val="tx1"/>
                </a:solidFill>
                <a:latin typeface="+mn-lt"/>
              </a:rPr>
              <a:t>Heriberto</a:t>
            </a:r>
            <a:r>
              <a:rPr lang="en-US" sz="1600" b="0" dirty="0">
                <a:solidFill>
                  <a:schemeClr val="tx1"/>
                </a:solidFill>
                <a:latin typeface="+mn-lt"/>
              </a:rPr>
              <a:t>  1971</a:t>
            </a:r>
            <a:br>
              <a:rPr lang="en-US" sz="1600" b="0" dirty="0">
                <a:solidFill>
                  <a:schemeClr val="tx1"/>
                </a:solidFill>
                <a:latin typeface="+mn-lt"/>
              </a:rPr>
            </a:br>
            <a:r>
              <a:rPr lang="en-US" sz="1600" b="0" dirty="0">
                <a:solidFill>
                  <a:schemeClr val="tx1"/>
                </a:solidFill>
                <a:latin typeface="+mn-lt"/>
              </a:rPr>
              <a:t>March 8 - International Women</a:t>
            </a:r>
            <a:r>
              <a:rPr lang="ja-JP" altLang="en-US" sz="1600" b="0" dirty="0">
                <a:solidFill>
                  <a:schemeClr val="tx1"/>
                </a:solidFill>
                <a:latin typeface="+mn-lt"/>
              </a:rPr>
              <a:t>’</a:t>
            </a:r>
            <a:r>
              <a:rPr lang="en-US" altLang="ja-JP" sz="1600" b="0" dirty="0">
                <a:solidFill>
                  <a:schemeClr val="tx1"/>
                </a:solidFill>
                <a:latin typeface="+mn-lt"/>
              </a:rPr>
              <a:t>s </a:t>
            </a:r>
            <a:r>
              <a:rPr lang="en-US" altLang="ja-JP" sz="1600" b="0" dirty="0" smtClean="0">
                <a:solidFill>
                  <a:schemeClr val="tx1"/>
                </a:solidFill>
                <a:latin typeface="+mn-lt"/>
              </a:rPr>
              <a:t>Day</a:t>
            </a:r>
            <a:endParaRPr lang="en-US" sz="1600" b="0" dirty="0">
              <a:solidFill>
                <a:schemeClr val="tx1"/>
              </a:solidFill>
              <a:latin typeface="+mn-lt"/>
            </a:endParaRPr>
          </a:p>
        </p:txBody>
      </p:sp>
      <p:sp>
        <p:nvSpPr>
          <p:cNvPr id="52230" name="Text Box 10"/>
          <p:cNvSpPr txBox="1">
            <a:spLocks noChangeArrowheads="1"/>
          </p:cNvSpPr>
          <p:nvPr/>
        </p:nvSpPr>
        <p:spPr bwMode="auto">
          <a:xfrm>
            <a:off x="381000" y="838200"/>
            <a:ext cx="3794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2100" dirty="0">
                <a:solidFill>
                  <a:schemeClr val="accent2"/>
                </a:solidFill>
              </a:rPr>
              <a:t>S M A L L   M U L T I P L E S</a:t>
            </a:r>
          </a:p>
        </p:txBody>
      </p:sp>
      <p:sp>
        <p:nvSpPr>
          <p:cNvPr id="52231" name="Text Box 12"/>
          <p:cNvSpPr txBox="1">
            <a:spLocks noChangeArrowheads="1"/>
          </p:cNvSpPr>
          <p:nvPr/>
        </p:nvSpPr>
        <p:spPr bwMode="auto">
          <a:xfrm>
            <a:off x="395287" y="6248400"/>
            <a:ext cx="731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400" b="0" dirty="0">
                <a:solidFill>
                  <a:schemeClr val="tx1"/>
                </a:solidFill>
              </a:rPr>
              <a:t>Cuban Poster Art Gallery, http:///www.sims.berkeley.edu/~lcush/GenCat.html/</a:t>
            </a:r>
          </a:p>
        </p:txBody>
      </p:sp>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Footer Placeholder 2"/>
          <p:cNvSpPr>
            <a:spLocks noGrp="1"/>
          </p:cNvSpPr>
          <p:nvPr>
            <p:ph type="ftr" sz="quarter" idx="3"/>
          </p:nvPr>
        </p:nvSpPr>
        <p:spPr/>
        <p:txBody>
          <a:bodyPr/>
          <a:lstStyle/>
          <a:p>
            <a:pPr>
              <a:buFontTx/>
              <a:buNone/>
              <a:defRPr/>
            </a:pPr>
            <a:r>
              <a:rPr lang="en-US" smtClean="0"/>
              <a:t>CSE440 - User Interface Design, Prototyping, &amp; Evaluation</a:t>
            </a:r>
            <a:endParaRPr lang="en-US" dirty="0"/>
          </a:p>
        </p:txBody>
      </p:sp>
      <p:sp>
        <p:nvSpPr>
          <p:cNvPr id="4" name="Slide Number Placeholder 3"/>
          <p:cNvSpPr>
            <a:spLocks noGrp="1"/>
          </p:cNvSpPr>
          <p:nvPr>
            <p:ph type="sldNum" sz="quarter" idx="4"/>
          </p:nvPr>
        </p:nvSpPr>
        <p:spPr/>
        <p:txBody>
          <a:bodyPr/>
          <a:lstStyle/>
          <a:p>
            <a:pPr>
              <a:buFontTx/>
              <a:buNone/>
            </a:pPr>
            <a:fld id="{E68C1138-D693-4036-8896-63830932DBC8}" type="slidenum">
              <a:rPr lang="en-US" smtClean="0"/>
              <a:pPr>
                <a:buFontTx/>
                <a:buNone/>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72388" name="Picture 4" descr="expedia-makes-buying-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829550" cy="552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82176" y="82176"/>
            <a:ext cx="8979648" cy="1178862"/>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7" name="Rectangle 2"/>
          <p:cNvSpPr txBox="1">
            <a:spLocks noChangeArrowheads="1"/>
          </p:cNvSpPr>
          <p:nvPr/>
        </p:nvSpPr>
        <p:spPr bwMode="auto">
          <a:xfrm>
            <a:off x="334963" y="79375"/>
            <a:ext cx="8809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pPr>
              <a:buNone/>
            </a:pPr>
            <a:r>
              <a:rPr lang="en-US" dirty="0" smtClean="0">
                <a:solidFill>
                  <a:srgbClr val="FFFFFF"/>
                </a:solidFill>
              </a:rPr>
              <a:t>Hall of Fame or Shame?</a:t>
            </a:r>
            <a:endParaRPr lang="en-US" dirty="0">
              <a:solidFill>
                <a:srgbClr val="FFFFFF"/>
              </a:solidFill>
            </a:endParaRPr>
          </a:p>
        </p:txBody>
      </p:sp>
      <p:pic>
        <p:nvPicPr>
          <p:cNvPr id="9" name="Picture 8"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1.66667E-6 9.24855E-7 L -0.00312 -0.64647 " pathEditMode="relative" rAng="0" ptsTypes="AA">
                                      <p:cBhvr>
                                        <p:cTn id="6" dur="2000" fill="hold"/>
                                        <p:tgtEl>
                                          <p:spTgt spid="272388"/>
                                        </p:tgtEl>
                                        <p:attrNameLst>
                                          <p:attrName>ppt_x</p:attrName>
                                          <p:attrName>ppt_y</p:attrName>
                                        </p:attrNameLst>
                                      </p:cBhvr>
                                      <p:rCtr x="-156" y="-3232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0.00312 -0.64647 L -0.00312 -1.32347 " pathEditMode="relative" rAng="0" ptsTypes="AA">
                                      <p:cBhvr>
                                        <p:cTn id="10" dur="2000" fill="hold"/>
                                        <p:tgtEl>
                                          <p:spTgt spid="272388"/>
                                        </p:tgtEl>
                                        <p:attrNameLst>
                                          <p:attrName>ppt_x</p:attrName>
                                          <p:attrName>ppt_y</p:attrName>
                                        </p:attrNameLst>
                                      </p:cBhvr>
                                      <p:rCtr x="0" y="-3385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0.00312 -1.32347 L -0.00312 -2.04486 " pathEditMode="relative" rAng="0" ptsTypes="AA">
                                      <p:cBhvr>
                                        <p:cTn id="14" dur="2000" fill="hold"/>
                                        <p:tgtEl>
                                          <p:spTgt spid="272388"/>
                                        </p:tgtEl>
                                        <p:attrNameLst>
                                          <p:attrName>ppt_x</p:attrName>
                                          <p:attrName>ppt_y</p:attrName>
                                        </p:attrNameLst>
                                      </p:cBhvr>
                                      <p:rCtr x="0" y="-3606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nodeType="clickEffect">
                                  <p:stCondLst>
                                    <p:cond delay="0"/>
                                  </p:stCondLst>
                                  <p:childTnLst>
                                    <p:animMotion origin="layout" path="M -0.00312 -2.04486 L -0.00312 -2.93272 " pathEditMode="relative" rAng="0" ptsTypes="AA">
                                      <p:cBhvr>
                                        <p:cTn id="18" dur="2000" fill="hold"/>
                                        <p:tgtEl>
                                          <p:spTgt spid="272388"/>
                                        </p:tgtEl>
                                        <p:attrNameLst>
                                          <p:attrName>ppt_x</p:attrName>
                                          <p:attrName>ppt_y</p:attrName>
                                        </p:attrNameLst>
                                      </p:cBhvr>
                                      <p:rCtr x="0" y="-4439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nodeType="clickEffect">
                                  <p:stCondLst>
                                    <p:cond delay="0"/>
                                  </p:stCondLst>
                                  <p:childTnLst>
                                    <p:animMotion origin="layout" path="M -0.00312 -2.93272 L -0.00312 -3.73179 " pathEditMode="relative" rAng="0" ptsTypes="AA">
                                      <p:cBhvr>
                                        <p:cTn id="22" dur="2000" fill="hold"/>
                                        <p:tgtEl>
                                          <p:spTgt spid="272388"/>
                                        </p:tgtEl>
                                        <p:attrNameLst>
                                          <p:attrName>ppt_x</p:attrName>
                                          <p:attrName>ppt_y</p:attrName>
                                        </p:attrNameLst>
                                      </p:cBhvr>
                                      <p:rCtr x="0" y="-3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371600"/>
            <a:ext cx="9144000" cy="54864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273" name="Rectangle 2"/>
          <p:cNvSpPr>
            <a:spLocks noGrp="1" noChangeArrowheads="1"/>
          </p:cNvSpPr>
          <p:nvPr>
            <p:ph type="title"/>
          </p:nvPr>
        </p:nvSpPr>
        <p:spPr/>
        <p:txBody>
          <a:bodyPr/>
          <a:lstStyle/>
          <a:p>
            <a:pPr eaLnBrk="1" hangingPunct="1"/>
            <a:r>
              <a:rPr lang="en-US" smtClean="0">
                <a:ea typeface="ＭＳ Ｐゴシック" pitchFamily="34" charset="-128"/>
              </a:rPr>
              <a:t>Reid Miles, Blue Note Cover</a:t>
            </a:r>
          </a:p>
        </p:txBody>
      </p:sp>
      <p:sp>
        <p:nvSpPr>
          <p:cNvPr id="8" name="Footer Placeholder 7"/>
          <p:cNvSpPr>
            <a:spLocks noGrp="1"/>
          </p:cNvSpPr>
          <p:nvPr>
            <p:ph type="ftr" sz="quarter" idx="3"/>
          </p:nvPr>
        </p:nvSpPr>
        <p:spPr>
          <a:xfrm>
            <a:off x="1909394" y="6553200"/>
            <a:ext cx="6239612" cy="457200"/>
          </a:xfrm>
          <a:prstGeom prst="rect">
            <a:avLst/>
          </a:prstGeom>
        </p:spPr>
        <p:txBody>
          <a:bodyPr/>
          <a:lstStyle/>
          <a:p>
            <a:pPr>
              <a:defRPr/>
            </a:pPr>
            <a:r>
              <a:rPr lang="en-US" smtClean="0"/>
              <a:t>CSE440 - User Interface Design, Prototyping, &amp; Evaluation</a:t>
            </a:r>
            <a:endParaRPr lang="en-US" dirty="0"/>
          </a:p>
        </p:txBody>
      </p:sp>
      <p:pic>
        <p:nvPicPr>
          <p:cNvPr id="54277" name="Picture 5" descr="true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0488"/>
            <a:ext cx="7620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381000" y="838200"/>
            <a:ext cx="3794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2100" dirty="0">
                <a:solidFill>
                  <a:schemeClr val="accent2"/>
                </a:solidFill>
              </a:rPr>
              <a:t>S M A L L   M U L T I P L E S</a:t>
            </a:r>
          </a:p>
        </p:txBody>
      </p:sp>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Slide Number Placeholder 2"/>
          <p:cNvSpPr>
            <a:spLocks noGrp="1"/>
          </p:cNvSpPr>
          <p:nvPr>
            <p:ph type="sldNum" sz="quarter" idx="4"/>
          </p:nvPr>
        </p:nvSpPr>
        <p:spPr/>
        <p:txBody>
          <a:bodyPr/>
          <a:lstStyle/>
          <a:p>
            <a:pPr>
              <a:buFontTx/>
              <a:buNone/>
            </a:pPr>
            <a:fld id="{E68C1138-D693-4036-8896-63830932DBC8}" type="slidenum">
              <a:rPr lang="en-US" smtClean="0"/>
              <a:pPr>
                <a:buFontTx/>
                <a:buNone/>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ea typeface="ＭＳ Ｐゴシック" pitchFamily="34" charset="-128"/>
              </a:rPr>
              <a:t>Jan Tschichold</a:t>
            </a:r>
            <a:r>
              <a:rPr lang="ja-JP" altLang="en-US" smtClean="0">
                <a:ea typeface="ＭＳ Ｐゴシック" pitchFamily="34" charset="-128"/>
              </a:rPr>
              <a:t>’</a:t>
            </a:r>
            <a:r>
              <a:rPr lang="en-US" altLang="ja-JP" smtClean="0">
                <a:ea typeface="ＭＳ Ｐゴシック" pitchFamily="34" charset="-128"/>
              </a:rPr>
              <a:t>s Revolution</a:t>
            </a:r>
            <a:endParaRPr lang="en-US" smtClean="0">
              <a:ea typeface="ＭＳ Ｐゴシック" pitchFamily="34" charset="-128"/>
            </a:endParaRPr>
          </a:p>
        </p:txBody>
      </p:sp>
      <p:sp>
        <p:nvSpPr>
          <p:cNvPr id="56322" name="Rectangle 3"/>
          <p:cNvSpPr>
            <a:spLocks noGrp="1" noChangeArrowheads="1"/>
          </p:cNvSpPr>
          <p:nvPr>
            <p:ph idx="1"/>
          </p:nvPr>
        </p:nvSpPr>
        <p:spPr>
          <a:xfrm>
            <a:off x="685800" y="1295400"/>
            <a:ext cx="7772400" cy="889000"/>
          </a:xfrm>
        </p:spPr>
        <p:txBody>
          <a:bodyPr/>
          <a:lstStyle/>
          <a:p>
            <a:pPr eaLnBrk="1" hangingPunct="1"/>
            <a:r>
              <a:rPr lang="en-US" smtClean="0">
                <a:ea typeface="ＭＳ Ｐゴシック" pitchFamily="34" charset="-128"/>
              </a:rPr>
              <a:t>Champion of Modernist Typography</a:t>
            </a:r>
          </a:p>
        </p:txBody>
      </p:sp>
      <p:pic>
        <p:nvPicPr>
          <p:cNvPr id="56323" name="Picture 4" descr="bauhaus02"/>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3505200" y="2209800"/>
            <a:ext cx="4800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j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2441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8"/>
          <p:cNvSpPr txBox="1">
            <a:spLocks noChangeArrowheads="1"/>
          </p:cNvSpPr>
          <p:nvPr/>
        </p:nvSpPr>
        <p:spPr bwMode="auto">
          <a:xfrm>
            <a:off x="723900" y="55626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b="0" i="1">
                <a:solidFill>
                  <a:schemeClr val="tx1"/>
                </a:solidFill>
                <a:latin typeface="Georgia" pitchFamily="18" charset="0"/>
              </a:rPr>
              <a:t>Die Neue Typographie</a:t>
            </a:r>
            <a:r>
              <a:rPr lang="en-US" sz="1700" b="0">
                <a:solidFill>
                  <a:schemeClr val="tx1"/>
                </a:solidFill>
                <a:latin typeface="Georgia" pitchFamily="18" charset="0"/>
              </a:rPr>
              <a:t> Berlin, 1928</a:t>
            </a:r>
          </a:p>
        </p:txBody>
      </p:sp>
      <p:sp>
        <p:nvSpPr>
          <p:cNvPr id="56326" name="Text Box 9"/>
          <p:cNvSpPr txBox="1">
            <a:spLocks noChangeArrowheads="1"/>
          </p:cNvSpPr>
          <p:nvPr/>
        </p:nvSpPr>
        <p:spPr bwMode="auto">
          <a:xfrm>
            <a:off x="3384550" y="55626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b="0">
                <a:solidFill>
                  <a:schemeClr val="tx1"/>
                </a:solidFill>
                <a:latin typeface="Georgia" pitchFamily="18" charset="0"/>
              </a:rPr>
              <a:t>Bauhaus school</a:t>
            </a:r>
            <a:br>
              <a:rPr lang="en-US" sz="1700" b="0">
                <a:solidFill>
                  <a:schemeClr val="tx1"/>
                </a:solidFill>
                <a:latin typeface="Georgia" pitchFamily="18" charset="0"/>
              </a:rPr>
            </a:br>
            <a:r>
              <a:rPr lang="en-US" sz="1700" b="0">
                <a:solidFill>
                  <a:schemeClr val="tx1"/>
                </a:solidFill>
                <a:latin typeface="Georgia" pitchFamily="18" charset="0"/>
              </a:rPr>
              <a:t>Dessau, 1925-26 </a:t>
            </a:r>
          </a:p>
        </p:txBody>
      </p:sp>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ea typeface="ＭＳ Ｐゴシック" pitchFamily="34" charset="-128"/>
              </a:rPr>
              <a:t>Type Classifications</a:t>
            </a:r>
          </a:p>
        </p:txBody>
      </p:sp>
      <p:sp>
        <p:nvSpPr>
          <p:cNvPr id="58370" name="Rectangle 14"/>
          <p:cNvSpPr>
            <a:spLocks noChangeArrowheads="1"/>
          </p:cNvSpPr>
          <p:nvPr/>
        </p:nvSpPr>
        <p:spPr bwMode="auto">
          <a:xfrm>
            <a:off x="685800" y="1143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dirty="0">
                <a:solidFill>
                  <a:schemeClr val="tx1"/>
                </a:solidFill>
              </a:rPr>
              <a:t>Typeface (Arial) </a:t>
            </a:r>
            <a:r>
              <a:rPr lang="en-US" dirty="0" err="1">
                <a:solidFill>
                  <a:schemeClr val="tx1"/>
                </a:solidFill>
              </a:rPr>
              <a:t>vs</a:t>
            </a:r>
            <a:r>
              <a:rPr lang="en-US" dirty="0">
                <a:solidFill>
                  <a:schemeClr val="tx1"/>
                </a:solidFill>
              </a:rPr>
              <a:t> Font (Arial Bold)</a:t>
            </a:r>
          </a:p>
          <a:p>
            <a:pPr marL="342900" indent="-342900"/>
            <a:r>
              <a:rPr lang="en-US" dirty="0">
                <a:solidFill>
                  <a:schemeClr val="tx1"/>
                </a:solidFill>
              </a:rPr>
              <a:t>Serifs: Structural details in letters that help the reader connect them</a:t>
            </a:r>
          </a:p>
        </p:txBody>
      </p:sp>
      <p:grpSp>
        <p:nvGrpSpPr>
          <p:cNvPr id="58371" name="Group 19"/>
          <p:cNvGrpSpPr>
            <a:grpSpLocks/>
          </p:cNvGrpSpPr>
          <p:nvPr/>
        </p:nvGrpSpPr>
        <p:grpSpPr bwMode="auto">
          <a:xfrm>
            <a:off x="685800" y="3062288"/>
            <a:ext cx="7772400" cy="3414712"/>
            <a:chOff x="432" y="2169"/>
            <a:chExt cx="4896" cy="2151"/>
          </a:xfrm>
        </p:grpSpPr>
        <p:pic>
          <p:nvPicPr>
            <p:cNvPr id="58375" name="Picture 16" descr="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424"/>
              <a:ext cx="489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17"/>
            <p:cNvSpPr txBox="1">
              <a:spLocks noChangeArrowheads="1"/>
            </p:cNvSpPr>
            <p:nvPr/>
          </p:nvSpPr>
          <p:spPr bwMode="auto">
            <a:xfrm>
              <a:off x="2160" y="2169"/>
              <a:ext cx="8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0"/>
                </a:spcBef>
                <a:buFontTx/>
                <a:buNone/>
              </a:pPr>
              <a:r>
                <a:rPr lang="en-US" sz="2000" b="0">
                  <a:solidFill>
                    <a:schemeClr val="tx1"/>
                  </a:solidFill>
                </a:rPr>
                <a:t>Sans Serif</a:t>
              </a:r>
            </a:p>
          </p:txBody>
        </p:sp>
        <p:sp>
          <p:nvSpPr>
            <p:cNvPr id="58377" name="Text Box 18"/>
            <p:cNvSpPr txBox="1">
              <a:spLocks noChangeArrowheads="1"/>
            </p:cNvSpPr>
            <p:nvPr/>
          </p:nvSpPr>
          <p:spPr bwMode="auto">
            <a:xfrm>
              <a:off x="4080" y="2169"/>
              <a:ext cx="4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0"/>
                </a:spcBef>
                <a:buFontTx/>
                <a:buNone/>
              </a:pPr>
              <a:r>
                <a:rPr lang="en-US" sz="2000" b="0">
                  <a:solidFill>
                    <a:schemeClr val="tx1"/>
                  </a:solidFill>
                  <a:latin typeface="Georgia" pitchFamily="18" charset="0"/>
                </a:rPr>
                <a:t>Serif</a:t>
              </a:r>
            </a:p>
          </p:txBody>
        </p:sp>
      </p:grpSp>
      <p:sp>
        <p:nvSpPr>
          <p:cNvPr id="58374" name="Rectangle 20"/>
          <p:cNvSpPr>
            <a:spLocks noChangeArrowheads="1"/>
          </p:cNvSpPr>
          <p:nvPr/>
        </p:nvSpPr>
        <p:spPr bwMode="auto">
          <a:xfrm>
            <a:off x="685800" y="5867400"/>
            <a:ext cx="7774366" cy="60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1"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3"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752600"/>
            <a:ext cx="9144000" cy="29718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417" name="Rectangle 2"/>
          <p:cNvSpPr>
            <a:spLocks noGrp="1" noChangeArrowheads="1"/>
          </p:cNvSpPr>
          <p:nvPr>
            <p:ph type="title"/>
          </p:nvPr>
        </p:nvSpPr>
        <p:spPr/>
        <p:txBody>
          <a:bodyPr/>
          <a:lstStyle/>
          <a:p>
            <a:pPr eaLnBrk="1" hangingPunct="1"/>
            <a:r>
              <a:rPr lang="en-US" smtClean="0">
                <a:ea typeface="ＭＳ Ｐゴシック" pitchFamily="34" charset="-128"/>
              </a:rPr>
              <a:t>Asymmetric Typography</a:t>
            </a:r>
          </a:p>
        </p:txBody>
      </p:sp>
      <p:sp>
        <p:nvSpPr>
          <p:cNvPr id="60418" name="Text Box 8"/>
          <p:cNvSpPr txBox="1">
            <a:spLocks noChangeArrowheads="1"/>
          </p:cNvSpPr>
          <p:nvPr/>
        </p:nvSpPr>
        <p:spPr bwMode="auto">
          <a:xfrm>
            <a:off x="381000" y="4876800"/>
            <a:ext cx="3657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dirty="0">
                <a:solidFill>
                  <a:schemeClr val="tx1"/>
                </a:solidFill>
              </a:rPr>
              <a:t>How blocks used to be arranged in magazines. </a:t>
            </a:r>
            <a:r>
              <a:rPr lang="en-US" sz="1700" b="0" dirty="0">
                <a:solidFill>
                  <a:schemeClr val="tx1"/>
                </a:solidFill>
              </a:rPr>
              <a:t>Schematic, thoughtless centering of blocks</a:t>
            </a:r>
            <a:r>
              <a:rPr lang="en-US" sz="1700" dirty="0">
                <a:solidFill>
                  <a:schemeClr val="tx1"/>
                </a:solidFill>
              </a:rPr>
              <a:t> </a:t>
            </a:r>
            <a:br>
              <a:rPr lang="en-US" sz="1700" dirty="0">
                <a:solidFill>
                  <a:schemeClr val="tx1"/>
                </a:solidFill>
              </a:rPr>
            </a:br>
            <a:r>
              <a:rPr lang="en-US" sz="1700" dirty="0">
                <a:solidFill>
                  <a:schemeClr val="tx1"/>
                </a:solidFill>
              </a:rPr>
              <a:t>(= ugly).</a:t>
            </a:r>
          </a:p>
        </p:txBody>
      </p:sp>
      <p:sp>
        <p:nvSpPr>
          <p:cNvPr id="60419" name="Text Box 9"/>
          <p:cNvSpPr txBox="1">
            <a:spLocks noChangeArrowheads="1"/>
          </p:cNvSpPr>
          <p:nvPr/>
        </p:nvSpPr>
        <p:spPr bwMode="auto">
          <a:xfrm>
            <a:off x="4648200" y="4876800"/>
            <a:ext cx="3657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a:solidFill>
                  <a:schemeClr val="tx1"/>
                </a:solidFill>
              </a:rPr>
              <a:t>The same blocks, correctly arranged in the same type-area. </a:t>
            </a:r>
            <a:r>
              <a:rPr lang="en-US" sz="1700" b="0">
                <a:solidFill>
                  <a:schemeClr val="tx1"/>
                </a:solidFill>
              </a:rPr>
              <a:t>Constructive, meaningful, and economical</a:t>
            </a:r>
            <a:r>
              <a:rPr lang="en-US" sz="1700">
                <a:solidFill>
                  <a:schemeClr val="tx1"/>
                </a:solidFill>
              </a:rPr>
              <a:t> (= beautiful).</a:t>
            </a:r>
          </a:p>
        </p:txBody>
      </p:sp>
      <p:sp>
        <p:nvSpPr>
          <p:cNvPr id="60420" name="Text Box 11"/>
          <p:cNvSpPr txBox="1">
            <a:spLocks noChangeArrowheads="1"/>
          </p:cNvSpPr>
          <p:nvPr/>
        </p:nvSpPr>
        <p:spPr bwMode="auto">
          <a:xfrm>
            <a:off x="381000" y="838200"/>
            <a:ext cx="3581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2100" dirty="0">
                <a:solidFill>
                  <a:srgbClr val="EAC632"/>
                </a:solidFill>
              </a:rPr>
              <a:t>J A N   T S C H I C H O L D</a:t>
            </a:r>
          </a:p>
        </p:txBody>
      </p:sp>
      <p:pic>
        <p:nvPicPr>
          <p:cNvPr id="60421" name="Picture 13" descr="asymmet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46263"/>
            <a:ext cx="4114800" cy="2830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14" descr="symmetric"/>
          <p:cNvPicPr>
            <a:picLocks noChangeAspect="1" noChangeArrowheads="1"/>
          </p:cNvPicPr>
          <p:nvPr/>
        </p:nvPicPr>
        <p:blipFill>
          <a:blip r:embed="rId4" cstate="print">
            <a:extLst>
              <a:ext uri="{28A0092B-C50C-407E-A947-70E740481C1C}">
                <a14:useLocalDpi xmlns:a14="http://schemas.microsoft.com/office/drawing/2010/main" val="0"/>
              </a:ext>
            </a:extLst>
          </a:blip>
          <a:srcRect t="7416" b="5354"/>
          <a:stretch>
            <a:fillRect/>
          </a:stretch>
        </p:blipFill>
        <p:spPr bwMode="auto">
          <a:xfrm>
            <a:off x="304800" y="1828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ea typeface="ＭＳ Ｐゴシック" pitchFamily="34" charset="-128"/>
              </a:rPr>
              <a:t>Grid Systems</a:t>
            </a:r>
          </a:p>
        </p:txBody>
      </p:sp>
      <p:sp>
        <p:nvSpPr>
          <p:cNvPr id="62466" name="Rectangle 3"/>
          <p:cNvSpPr>
            <a:spLocks noGrp="1" noChangeArrowheads="1"/>
          </p:cNvSpPr>
          <p:nvPr>
            <p:ph idx="1"/>
          </p:nvPr>
        </p:nvSpPr>
        <p:spPr>
          <a:xfrm>
            <a:off x="685800" y="1219200"/>
            <a:ext cx="7772400" cy="4114800"/>
          </a:xfrm>
        </p:spPr>
        <p:txBody>
          <a:bodyPr/>
          <a:lstStyle/>
          <a:p>
            <a:pPr eaLnBrk="1" hangingPunct="1"/>
            <a:r>
              <a:rPr lang="en-US" smtClean="0">
                <a:ea typeface="ＭＳ Ｐゴシック" pitchFamily="34" charset="-128"/>
              </a:rPr>
              <a:t>A key pattern for implementing rationality, modernism, asymmetry</a:t>
            </a:r>
          </a:p>
          <a:p>
            <a:pPr eaLnBrk="1" hangingPunct="1"/>
            <a:r>
              <a:rPr lang="en-US" smtClean="0">
                <a:ea typeface="ＭＳ Ｐゴシック" pitchFamily="34" charset="-128"/>
              </a:rPr>
              <a:t>Note that no elements are </a:t>
            </a:r>
            <a:r>
              <a:rPr lang="ja-JP" altLang="en-US" smtClean="0">
                <a:ea typeface="ＭＳ Ｐゴシック" pitchFamily="34" charset="-128"/>
              </a:rPr>
              <a:t>“</a:t>
            </a:r>
            <a:r>
              <a:rPr lang="en-US" altLang="ja-JP" smtClean="0">
                <a:ea typeface="ＭＳ Ｐゴシック" pitchFamily="34" charset="-128"/>
              </a:rPr>
              <a:t>centered</a:t>
            </a:r>
            <a:r>
              <a:rPr lang="ja-JP" altLang="en-US" smtClean="0">
                <a:ea typeface="ＭＳ Ｐゴシック" pitchFamily="34" charset="-128"/>
              </a:rPr>
              <a:t>”</a:t>
            </a:r>
            <a:endParaRPr lang="en-US" smtClean="0">
              <a:ea typeface="ＭＳ Ｐゴシック" pitchFamily="34" charset="-128"/>
            </a:endParaRPr>
          </a:p>
        </p:txBody>
      </p:sp>
      <p:grpSp>
        <p:nvGrpSpPr>
          <p:cNvPr id="62467" name="Group 12"/>
          <p:cNvGrpSpPr>
            <a:grpSpLocks/>
          </p:cNvGrpSpPr>
          <p:nvPr/>
        </p:nvGrpSpPr>
        <p:grpSpPr bwMode="auto">
          <a:xfrm>
            <a:off x="1143000" y="2971800"/>
            <a:ext cx="6934200" cy="2971800"/>
            <a:chOff x="624" y="1920"/>
            <a:chExt cx="4368" cy="1872"/>
          </a:xfrm>
        </p:grpSpPr>
        <p:sp>
          <p:nvSpPr>
            <p:cNvPr id="62471" name="Rectangle 9"/>
            <p:cNvSpPr>
              <a:spLocks noChangeArrowheads="1"/>
            </p:cNvSpPr>
            <p:nvPr/>
          </p:nvSpPr>
          <p:spPr bwMode="auto">
            <a:xfrm>
              <a:off x="624" y="1920"/>
              <a:ext cx="4368" cy="187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2472" name="Picture 7" descr="visualGri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968"/>
              <a:ext cx="4176"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 Box 13"/>
          <p:cNvSpPr txBox="1">
            <a:spLocks noChangeArrowheads="1"/>
          </p:cNvSpPr>
          <p:nvPr/>
        </p:nvSpPr>
        <p:spPr bwMode="auto">
          <a:xfrm>
            <a:off x="1143000" y="6019800"/>
            <a:ext cx="6858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b="0" i="1">
                <a:solidFill>
                  <a:schemeClr val="tx1"/>
                </a:solidFill>
              </a:rPr>
              <a:t>Java Look and Feel Design Guidelines</a:t>
            </a:r>
          </a:p>
        </p:txBody>
      </p:sp>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2"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479425" y="304800"/>
            <a:ext cx="8664575" cy="1143000"/>
          </a:xfrm>
        </p:spPr>
        <p:txBody>
          <a:bodyPr/>
          <a:lstStyle/>
          <a:p>
            <a:r>
              <a:rPr lang="en-US" dirty="0" smtClean="0"/>
              <a:t>Use alignment to guide the eye &amp; reduce clutter</a:t>
            </a:r>
            <a:endParaRPr lang="en-US" dirty="0"/>
          </a:p>
        </p:txBody>
      </p:sp>
      <p:sp>
        <p:nvSpPr>
          <p:cNvPr id="30726" name="Rectangle 6"/>
          <p:cNvSpPr>
            <a:spLocks noGrp="1" noChangeArrowheads="1"/>
          </p:cNvSpPr>
          <p:nvPr>
            <p:ph idx="1"/>
          </p:nvPr>
        </p:nvSpPr>
        <p:spPr>
          <a:xfrm>
            <a:off x="457200" y="2057400"/>
            <a:ext cx="8305800" cy="4724400"/>
          </a:xfrm>
        </p:spPr>
        <p:txBody>
          <a:bodyPr/>
          <a:lstStyle/>
          <a:p>
            <a:r>
              <a:rPr lang="en-US" dirty="0" smtClean="0"/>
              <a:t>Avoid slight misalignments; undermine your ability to beacon organization</a:t>
            </a:r>
          </a:p>
          <a:p>
            <a:r>
              <a:rPr lang="en-US" dirty="0" smtClean="0"/>
              <a:t>And they draw the eye – our perceptual system notices deviations from patterns</a:t>
            </a:r>
          </a:p>
          <a:p>
            <a:r>
              <a:rPr lang="en-US" dirty="0" smtClean="0"/>
              <a:t>When you deviate from a pattern, do so strategically</a:t>
            </a:r>
            <a:endParaRPr lang="en-US" dirty="0"/>
          </a:p>
        </p:txBody>
      </p:sp>
      <p:sp>
        <p:nvSpPr>
          <p:cNvPr id="4"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5"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6"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25</a:t>
            </a:fld>
            <a:endParaRPr lang="en-US" dirty="0"/>
          </a:p>
        </p:txBody>
      </p:sp>
    </p:spTree>
    <p:extLst>
      <p:ext uri="{BB962C8B-B14F-4D97-AF65-F5344CB8AC3E}">
        <p14:creationId xmlns:p14="http://schemas.microsoft.com/office/powerpoint/2010/main" val="998354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a:xfrm>
            <a:off x="152400" y="0"/>
            <a:ext cx="8991600" cy="1143000"/>
          </a:xfrm>
        </p:spPr>
        <p:txBody>
          <a:bodyPr/>
          <a:lstStyle/>
          <a:p>
            <a:r>
              <a:rPr lang="en-US" sz="3200" dirty="0" smtClean="0"/>
              <a:t>Icon Design: Differences that Make a Difference </a:t>
            </a:r>
            <a:endParaRPr lang="en-US" sz="3200" dirty="0"/>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71700"/>
            <a:ext cx="3070622"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171700"/>
            <a:ext cx="45339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54280" name="Rectangle 8"/>
          <p:cNvSpPr>
            <a:spLocks/>
          </p:cNvSpPr>
          <p:nvPr/>
        </p:nvSpPr>
        <p:spPr bwMode="auto">
          <a:xfrm>
            <a:off x="685800" y="5715000"/>
            <a:ext cx="7486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6468" bIns="0"/>
          <a:lstStyle/>
          <a:p>
            <a:pPr marL="35898">
              <a:buNone/>
            </a:pPr>
            <a:r>
              <a:rPr lang="en-US" sz="2000" dirty="0">
                <a:solidFill>
                  <a:srgbClr val="F2F2F2"/>
                </a:solidFill>
                <a:ea typeface="ＭＳ Ｐゴシック" charset="0"/>
                <a:cs typeface="Lucida Grande" charset="0"/>
                <a:hlinkClick r:id="rId5"/>
              </a:rPr>
              <a:t>www.jensondesign.com/1+1=3.pdf</a:t>
            </a:r>
            <a:endParaRPr lang="en-US" sz="2000" dirty="0">
              <a:solidFill>
                <a:srgbClr val="F2F2F2"/>
              </a:solidFill>
              <a:ea typeface="ＭＳ Ｐゴシック" charset="0"/>
              <a:cs typeface="Lucida Grande" charset="0"/>
            </a:endParaRPr>
          </a:p>
        </p:txBody>
      </p:sp>
      <p:sp>
        <p:nvSpPr>
          <p:cNvPr id="5" name="Date Placeholder 4"/>
          <p:cNvSpPr>
            <a:spLocks noGrp="1"/>
          </p:cNvSpPr>
          <p:nvPr>
            <p:ph type="dt" sz="half" idx="10"/>
          </p:nvPr>
        </p:nvSpPr>
        <p:spPr/>
        <p:txBody>
          <a:bodyPr/>
          <a:lstStyle/>
          <a:p>
            <a:pPr>
              <a:buFontTx/>
              <a:buNone/>
              <a:defRPr/>
            </a:pPr>
            <a:r>
              <a:rPr lang="en-US" smtClean="0"/>
              <a:t>11/20/2012</a:t>
            </a:r>
            <a:endParaRPr lang="en-US" dirty="0"/>
          </a:p>
        </p:txBody>
      </p:sp>
      <p:sp>
        <p:nvSpPr>
          <p:cNvPr id="9" name="Footer Placeholder 8"/>
          <p:cNvSpPr>
            <a:spLocks noGrp="1"/>
          </p:cNvSpPr>
          <p:nvPr>
            <p:ph type="ftr" sz="quarter" idx="11"/>
          </p:nvPr>
        </p:nvSpPr>
        <p:spPr/>
        <p:txBody>
          <a:bodyPr/>
          <a:lstStyle/>
          <a:p>
            <a:pPr>
              <a:buFontTx/>
              <a:buNone/>
              <a:defRPr/>
            </a:pPr>
            <a:r>
              <a:rPr lang="en-US" smtClean="0"/>
              <a:t>CSE440 - User Interface Design, Prototyping, &amp; Evaluation</a:t>
            </a:r>
            <a:endParaRPr lang="en-US" dirty="0"/>
          </a:p>
        </p:txBody>
      </p:sp>
      <p:sp>
        <p:nvSpPr>
          <p:cNvPr id="10" name="Slide Number Placeholder 9"/>
          <p:cNvSpPr>
            <a:spLocks noGrp="1"/>
          </p:cNvSpPr>
          <p:nvPr>
            <p:ph type="sldNum" sz="quarter" idx="12"/>
          </p:nvPr>
        </p:nvSpPr>
        <p:spPr/>
        <p:txBody>
          <a:bodyPr/>
          <a:lstStyle/>
          <a:p>
            <a:pPr>
              <a:buFontTx/>
              <a:buNone/>
            </a:pPr>
            <a:fld id="{E68C1138-D693-4036-8896-63830932DBC8}" type="slidenum">
              <a:rPr lang="en-US" smtClean="0"/>
              <a:pPr>
                <a:buFontTx/>
                <a:buNone/>
              </a:pPr>
              <a:t>26</a:t>
            </a:fld>
            <a:endParaRPr lang="en-US" dirty="0"/>
          </a:p>
        </p:txBody>
      </p:sp>
    </p:spTree>
    <p:extLst>
      <p:ext uri="{BB962C8B-B14F-4D97-AF65-F5344CB8AC3E}">
        <p14:creationId xmlns:p14="http://schemas.microsoft.com/office/powerpoint/2010/main" val="3278143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Administrivia</a:t>
            </a:r>
            <a:endParaRPr lang="en-US" dirty="0"/>
          </a:p>
        </p:txBody>
      </p:sp>
      <p:sp>
        <p:nvSpPr>
          <p:cNvPr id="5" name="Content Placeholder 4"/>
          <p:cNvSpPr>
            <a:spLocks noGrp="1"/>
          </p:cNvSpPr>
          <p:nvPr>
            <p:ph idx="1"/>
          </p:nvPr>
        </p:nvSpPr>
        <p:spPr>
          <a:xfrm>
            <a:off x="685800" y="1600200"/>
            <a:ext cx="8229600" cy="4724400"/>
          </a:xfrm>
        </p:spPr>
        <p:txBody>
          <a:bodyPr>
            <a:normAutofit fontScale="92500" lnSpcReduction="10000"/>
          </a:bodyPr>
          <a:lstStyle/>
          <a:p>
            <a:r>
              <a:rPr lang="en-US" dirty="0" smtClean="0"/>
              <a:t>Medium-fidelity Interactive prototype due Tue 12/4</a:t>
            </a:r>
          </a:p>
          <a:p>
            <a:pPr lvl="1"/>
            <a:r>
              <a:rPr lang="en-US" dirty="0" smtClean="0"/>
              <a:t>as much of the final UI as possible</a:t>
            </a:r>
          </a:p>
          <a:p>
            <a:pPr lvl="1"/>
            <a:r>
              <a:rPr lang="en-US" dirty="0"/>
              <a:t>m</a:t>
            </a:r>
            <a:r>
              <a:rPr lang="en-US" dirty="0" smtClean="0"/>
              <a:t>uch of backend processing or data faked</a:t>
            </a:r>
          </a:p>
          <a:p>
            <a:pPr lvl="1"/>
            <a:r>
              <a:rPr lang="en-US" dirty="0" smtClean="0"/>
              <a:t>run on phone in web browser (most)</a:t>
            </a:r>
          </a:p>
          <a:p>
            <a:pPr lvl="1"/>
            <a:r>
              <a:rPr lang="en-US" dirty="0" smtClean="0"/>
              <a:t>use a prototyping tool (we highly recommend </a:t>
            </a:r>
            <a:r>
              <a:rPr lang="en-US" dirty="0" err="1" smtClean="0"/>
              <a:t>JustInMind</a:t>
            </a:r>
            <a:r>
              <a:rPr lang="en-US" dirty="0" smtClean="0"/>
              <a:t>)</a:t>
            </a:r>
          </a:p>
          <a:p>
            <a:r>
              <a:rPr lang="en-US" dirty="0" smtClean="0"/>
              <a:t>Presentations 12/4 &amp; 12/6</a:t>
            </a:r>
          </a:p>
          <a:p>
            <a:r>
              <a:rPr lang="en-US" dirty="0" smtClean="0"/>
              <a:t>Presentations &amp; poster session during final exam slot (Mon 12/10)</a:t>
            </a:r>
            <a:endParaRPr lang="en-US" dirty="0"/>
          </a:p>
        </p:txBody>
      </p:sp>
      <p:sp>
        <p:nvSpPr>
          <p:cNvPr id="6" name="Date Placeholder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7" name="Footer Placeholder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27</a:t>
            </a:fld>
            <a:endParaRPr lang="en-US" dirty="0"/>
          </a:p>
        </p:txBody>
      </p:sp>
    </p:spTree>
    <p:extLst>
      <p:ext uri="{BB962C8B-B14F-4D97-AF65-F5344CB8AC3E}">
        <p14:creationId xmlns:p14="http://schemas.microsoft.com/office/powerpoint/2010/main" val="393278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ea typeface="ＭＳ Ｐゴシック" pitchFamily="34" charset="-128"/>
              </a:rPr>
              <a:t>Color</a:t>
            </a:r>
          </a:p>
        </p:txBody>
      </p:sp>
      <p:sp>
        <p:nvSpPr>
          <p:cNvPr id="78850" name="Rectangle 3"/>
          <p:cNvSpPr>
            <a:spLocks noGrp="1" noChangeArrowheads="1"/>
          </p:cNvSpPr>
          <p:nvPr>
            <p:ph idx="1"/>
          </p:nvPr>
        </p:nvSpPr>
        <p:spPr>
          <a:xfrm>
            <a:off x="685800" y="1371600"/>
            <a:ext cx="7772400" cy="4724400"/>
          </a:xfrm>
        </p:spPr>
        <p:txBody>
          <a:bodyPr/>
          <a:lstStyle/>
          <a:p>
            <a:pPr eaLnBrk="1" hangingPunct="1"/>
            <a:r>
              <a:rPr lang="en-US" sz="2800" dirty="0" smtClean="0">
                <a:ea typeface="ＭＳ Ｐゴシック" pitchFamily="34" charset="-128"/>
              </a:rPr>
              <a:t>Hue is gradation of </a:t>
            </a:r>
            <a:r>
              <a:rPr lang="en-US" sz="2800" dirty="0" err="1" smtClean="0">
                <a:ea typeface="ＭＳ Ｐゴシック" pitchFamily="34" charset="-128"/>
              </a:rPr>
              <a:t>colour</a:t>
            </a:r>
            <a:r>
              <a:rPr lang="en-US" sz="2800" dirty="0" smtClean="0">
                <a:ea typeface="ＭＳ Ｐゴシック" pitchFamily="34" charset="-128"/>
              </a:rPr>
              <a:t> </a:t>
            </a:r>
          </a:p>
          <a:p>
            <a:pPr eaLnBrk="1" hangingPunct="1"/>
            <a:r>
              <a:rPr lang="en-US" sz="2800" dirty="0" smtClean="0">
                <a:ea typeface="ＭＳ Ｐゴシック" pitchFamily="34" charset="-128"/>
              </a:rPr>
              <a:t>Saturation/purity is intensity of the hue</a:t>
            </a:r>
          </a:p>
          <a:p>
            <a:pPr eaLnBrk="1" hangingPunct="1"/>
            <a:r>
              <a:rPr lang="en-US" sz="2800" dirty="0" smtClean="0">
                <a:ea typeface="ＭＳ Ｐゴシック" pitchFamily="34" charset="-128"/>
              </a:rPr>
              <a:t>Luminance is the brightness in an image </a:t>
            </a:r>
          </a:p>
        </p:txBody>
      </p:sp>
      <p:pic>
        <p:nvPicPr>
          <p:cNvPr id="788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7413"/>
            <a:ext cx="213836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8" y="3429000"/>
            <a:ext cx="21018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3425825"/>
            <a:ext cx="21939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425825"/>
            <a:ext cx="216693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8"/>
          <p:cNvSpPr txBox="1">
            <a:spLocks noChangeArrowheads="1"/>
          </p:cNvSpPr>
          <p:nvPr/>
        </p:nvSpPr>
        <p:spPr bwMode="auto">
          <a:xfrm>
            <a:off x="0" y="51784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2400" dirty="0"/>
              <a:t>	   </a:t>
            </a:r>
            <a:r>
              <a:rPr lang="en-US" sz="2400" dirty="0">
                <a:solidFill>
                  <a:schemeClr val="tx1"/>
                </a:solidFill>
              </a:rPr>
              <a:t>Photo		    </a:t>
            </a:r>
            <a:r>
              <a:rPr lang="en-US" sz="2400" dirty="0" smtClean="0">
                <a:solidFill>
                  <a:schemeClr val="tx1"/>
                </a:solidFill>
              </a:rPr>
              <a:t>Hue	   </a:t>
            </a:r>
            <a:r>
              <a:rPr lang="en-US" sz="2400" dirty="0">
                <a:solidFill>
                  <a:schemeClr val="tx1"/>
                </a:solidFill>
              </a:rPr>
              <a:t>Saturation	        Luminance</a:t>
            </a:r>
          </a:p>
        </p:txBody>
      </p:sp>
      <p:sp>
        <p:nvSpPr>
          <p:cNvPr id="10"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1"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3"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ea typeface="ＭＳ Ｐゴシック" pitchFamily="34" charset="-128"/>
              </a:rPr>
              <a:t>Technology-Centered Colors</a:t>
            </a:r>
          </a:p>
        </p:txBody>
      </p:sp>
      <p:sp>
        <p:nvSpPr>
          <p:cNvPr id="82946" name="Rectangle 9"/>
          <p:cNvSpPr>
            <a:spLocks noGrp="1" noChangeArrowheads="1"/>
          </p:cNvSpPr>
          <p:nvPr>
            <p:ph idx="1"/>
          </p:nvPr>
        </p:nvSpPr>
        <p:spPr/>
        <p:txBody>
          <a:bodyPr/>
          <a:lstStyle/>
          <a:p>
            <a:pPr eaLnBrk="1" hangingPunct="1"/>
            <a:r>
              <a:rPr lang="en-US" smtClean="0">
                <a:ea typeface="ＭＳ Ｐゴシック" pitchFamily="34" charset="-128"/>
              </a:rPr>
              <a:t>Nice Hex codes, </a:t>
            </a:r>
            <a:r>
              <a:rPr lang="ja-JP" altLang="en-US" smtClean="0">
                <a:ea typeface="ＭＳ Ｐゴシック" pitchFamily="34" charset="-128"/>
              </a:rPr>
              <a:t>“</a:t>
            </a:r>
            <a:r>
              <a:rPr lang="en-US" altLang="ja-JP" smtClean="0">
                <a:ea typeface="ＭＳ Ｐゴシック" pitchFamily="34" charset="-128"/>
              </a:rPr>
              <a:t>evenly</a:t>
            </a:r>
            <a:r>
              <a:rPr lang="ja-JP" altLang="en-US" smtClean="0">
                <a:ea typeface="ＭＳ Ｐゴシック" pitchFamily="34" charset="-128"/>
              </a:rPr>
              <a:t>”</a:t>
            </a:r>
            <a:r>
              <a:rPr lang="en-US" altLang="ja-JP" smtClean="0">
                <a:ea typeface="ＭＳ Ｐゴシック" pitchFamily="34" charset="-128"/>
              </a:rPr>
              <a:t> distributed</a:t>
            </a:r>
          </a:p>
          <a:p>
            <a:pPr eaLnBrk="1" hangingPunct="1"/>
            <a:r>
              <a:rPr lang="en-US" smtClean="0">
                <a:ea typeface="ＭＳ Ｐゴシック" pitchFamily="34" charset="-128"/>
              </a:rPr>
              <a:t>But yowch! Lime green and hot pink?</a:t>
            </a:r>
          </a:p>
        </p:txBody>
      </p:sp>
      <p:pic>
        <p:nvPicPr>
          <p:cNvPr id="82947" name="Picture 7" descr="dreamweaver-co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0"/>
            <a:ext cx="3733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8" descr="windows-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506787"/>
            <a:ext cx="3886200" cy="25590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8"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0"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9697" name="Picture 4" descr="expedia-makes-buying-hard"/>
          <p:cNvPicPr>
            <a:picLocks noChangeAspect="1" noChangeArrowheads="1"/>
          </p:cNvPicPr>
          <p:nvPr/>
        </p:nvPicPr>
        <p:blipFill>
          <a:blip r:embed="rId3">
            <a:extLst>
              <a:ext uri="{28A0092B-C50C-407E-A947-70E740481C1C}">
                <a14:useLocalDpi xmlns:a14="http://schemas.microsoft.com/office/drawing/2010/main" val="0"/>
              </a:ext>
            </a:extLst>
          </a:blip>
          <a:srcRect t="89717"/>
          <a:stretch>
            <a:fillRect/>
          </a:stretch>
        </p:blipFill>
        <p:spPr bwMode="auto">
          <a:xfrm>
            <a:off x="609600" y="1181100"/>
            <a:ext cx="78295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82176" y="82176"/>
            <a:ext cx="8979648" cy="1178862"/>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11" name="Rectangle 2"/>
          <p:cNvSpPr txBox="1">
            <a:spLocks noChangeArrowheads="1"/>
          </p:cNvSpPr>
          <p:nvPr/>
        </p:nvSpPr>
        <p:spPr bwMode="auto">
          <a:xfrm>
            <a:off x="261471" y="79924"/>
            <a:ext cx="8809539" cy="119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chemeClr val="tx1"/>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pPr>
              <a:buNone/>
            </a:pPr>
            <a:r>
              <a:rPr lang="en-US" dirty="0" smtClean="0">
                <a:solidFill>
                  <a:srgbClr val="FFFFFF"/>
                </a:solidFill>
                <a:latin typeface="Helvetica"/>
                <a:cs typeface="Helvetica"/>
              </a:rPr>
              <a:t>Hall of Shame!</a:t>
            </a:r>
            <a:endParaRPr lang="en-US" dirty="0">
              <a:solidFill>
                <a:srgbClr val="FFFFFF"/>
              </a:solidFill>
              <a:latin typeface="Helvetica"/>
              <a:cs typeface="Helvetica"/>
            </a:endParaRPr>
          </a:p>
        </p:txBody>
      </p:sp>
      <p:pic>
        <p:nvPicPr>
          <p:cNvPr id="12" name="Picture 11" descr="sham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8" y="243804"/>
            <a:ext cx="813836" cy="829952"/>
          </a:xfrm>
          <a:prstGeom prst="rect">
            <a:avLst/>
          </a:prstGeom>
        </p:spPr>
      </p:pic>
      <p:sp>
        <p:nvSpPr>
          <p:cNvPr id="15" name="Rectangle 14"/>
          <p:cNvSpPr/>
          <p:nvPr/>
        </p:nvSpPr>
        <p:spPr bwMode="auto">
          <a:xfrm>
            <a:off x="1" y="3124200"/>
            <a:ext cx="3505199" cy="2438400"/>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6" name="Rectangle 15"/>
          <p:cNvSpPr/>
          <p:nvPr/>
        </p:nvSpPr>
        <p:spPr>
          <a:xfrm>
            <a:off x="304800" y="3276600"/>
            <a:ext cx="2971800" cy="2062103"/>
          </a:xfrm>
          <a:prstGeom prst="rect">
            <a:avLst/>
          </a:prstGeom>
        </p:spPr>
        <p:txBody>
          <a:bodyPr wrap="square">
            <a:spAutoFit/>
          </a:bodyPr>
          <a:lstStyle/>
          <a:p>
            <a:pPr algn="r">
              <a:buNone/>
            </a:pPr>
            <a:r>
              <a:rPr lang="en-US" b="0" dirty="0">
                <a:solidFill>
                  <a:schemeClr val="tx1"/>
                </a:solidFill>
              </a:rPr>
              <a:t>20 pages of scrolling to get to the next action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mtClean="0">
                <a:ea typeface="ＭＳ Ｐゴシック" pitchFamily="34" charset="-128"/>
              </a:rPr>
              <a:t>Color Spaces</a:t>
            </a:r>
          </a:p>
        </p:txBody>
      </p:sp>
      <p:pic>
        <p:nvPicPr>
          <p:cNvPr id="80898" name="Picture 4" descr="csp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676" y="0"/>
            <a:ext cx="52920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ea typeface="ＭＳ Ｐゴシック" pitchFamily="34" charset="-128"/>
              </a:rPr>
              <a:t>Human-Centered Colors</a:t>
            </a:r>
          </a:p>
        </p:txBody>
      </p:sp>
      <p:pic>
        <p:nvPicPr>
          <p:cNvPr id="84994" name="Picture 4" descr="pantone"/>
          <p:cNvPicPr>
            <a:picLocks noChangeAspect="1" noChangeArrowheads="1"/>
          </p:cNvPicPr>
          <p:nvPr/>
        </p:nvPicPr>
        <p:blipFill>
          <a:blip r:embed="rId3">
            <a:extLst>
              <a:ext uri="{28A0092B-C50C-407E-A947-70E740481C1C}">
                <a14:useLocalDpi xmlns:a14="http://schemas.microsoft.com/office/drawing/2010/main" val="0"/>
              </a:ext>
            </a:extLst>
          </a:blip>
          <a:srcRect t="6123"/>
          <a:stretch>
            <a:fillRect/>
          </a:stretch>
        </p:blipFill>
        <p:spPr bwMode="auto">
          <a:xfrm>
            <a:off x="4916488" y="2438400"/>
            <a:ext cx="3748087" cy="35353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5" name="Picture 5" descr="muns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2438400"/>
            <a:ext cx="42370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6"/>
          <p:cNvSpPr>
            <a:spLocks noChangeArrowheads="1"/>
          </p:cNvSpPr>
          <p:nvPr/>
        </p:nvSpPr>
        <p:spPr bwMode="auto">
          <a:xfrm>
            <a:off x="685800" y="1212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a:solidFill>
                  <a:schemeClr val="tx1"/>
                </a:solidFill>
              </a:rPr>
              <a:t>Munsell </a:t>
            </a:r>
            <a:r>
              <a:rPr lang="en-US" i="1">
                <a:solidFill>
                  <a:schemeClr val="tx1"/>
                </a:solidFill>
              </a:rPr>
              <a:t>(left)</a:t>
            </a:r>
            <a:r>
              <a:rPr lang="en-US">
                <a:solidFill>
                  <a:schemeClr val="tx1"/>
                </a:solidFill>
              </a:rPr>
              <a:t>: Perceptually based</a:t>
            </a:r>
          </a:p>
          <a:p>
            <a:pPr marL="342900" indent="-342900"/>
            <a:r>
              <a:rPr lang="en-US">
                <a:solidFill>
                  <a:schemeClr val="tx1"/>
                </a:solidFill>
              </a:rPr>
              <a:t>Pantone (right): Functionally based</a:t>
            </a:r>
          </a:p>
        </p:txBody>
      </p:sp>
      <p:sp>
        <p:nvSpPr>
          <p:cNvPr id="84997" name="Text Box 7"/>
          <p:cNvSpPr txBox="1">
            <a:spLocks noChangeArrowheads="1"/>
          </p:cNvSpPr>
          <p:nvPr/>
        </p:nvSpPr>
        <p:spPr bwMode="auto">
          <a:xfrm>
            <a:off x="685800" y="6032500"/>
            <a:ext cx="769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500" b="0">
                <a:solidFill>
                  <a:schemeClr val="tx1"/>
                </a:solidFill>
              </a:rPr>
              <a:t>Anne Spalter, </a:t>
            </a:r>
            <a:r>
              <a:rPr lang="en-US" sz="1500" b="0" i="1">
                <a:solidFill>
                  <a:schemeClr val="tx1"/>
                </a:solidFill>
              </a:rPr>
              <a:t>The Computer in the Visual Arts</a:t>
            </a:r>
          </a:p>
        </p:txBody>
      </p:sp>
      <p:sp>
        <p:nvSpPr>
          <p:cNvPr id="8"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9"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1"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noChangeArrowheads="1"/>
          </p:cNvSpPr>
          <p:nvPr>
            <p:ph type="title"/>
          </p:nvPr>
        </p:nvSpPr>
        <p:spPr/>
        <p:txBody>
          <a:bodyPr/>
          <a:lstStyle/>
          <a:p>
            <a:pPr eaLnBrk="1" hangingPunct="1"/>
            <a:r>
              <a:rPr lang="en-US" smtClean="0">
                <a:ea typeface="ＭＳ Ｐゴシック" pitchFamily="34" charset="-128"/>
              </a:rPr>
              <a:t>Color: Edward Tufte</a:t>
            </a:r>
          </a:p>
        </p:txBody>
      </p:sp>
      <p:sp>
        <p:nvSpPr>
          <p:cNvPr id="9" name="Footer Placeholder 8"/>
          <p:cNvSpPr>
            <a:spLocks noGrp="1"/>
          </p:cNvSpPr>
          <p:nvPr>
            <p:ph type="ftr" sz="quarter" idx="3"/>
          </p:nvPr>
        </p:nvSpPr>
        <p:spPr>
          <a:xfrm>
            <a:off x="1909394" y="6553200"/>
            <a:ext cx="6239612" cy="457200"/>
          </a:xfrm>
          <a:prstGeom prst="rect">
            <a:avLst/>
          </a:prstGeom>
        </p:spPr>
        <p:txBody>
          <a:bodyPr/>
          <a:lstStyle/>
          <a:p>
            <a:pPr>
              <a:defRPr/>
            </a:pPr>
            <a:r>
              <a:rPr lang="en-US" smtClean="0"/>
              <a:t>CSE440 - User Interface Design, Prototyping, &amp; Evaluation</a:t>
            </a:r>
            <a:endParaRPr lang="en-US" dirty="0"/>
          </a:p>
        </p:txBody>
      </p:sp>
      <p:sp>
        <p:nvSpPr>
          <p:cNvPr id="91138" name="Text Box 5"/>
          <p:cNvSpPr txBox="1">
            <a:spLocks noChangeArrowheads="1"/>
          </p:cNvSpPr>
          <p:nvPr/>
        </p:nvSpPr>
        <p:spPr bwMode="auto">
          <a:xfrm>
            <a:off x="0" y="464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algn="ctr" eaLnBrk="1" hangingPunct="1">
              <a:spcBef>
                <a:spcPct val="0"/>
              </a:spcBef>
              <a:buFontTx/>
              <a:buNone/>
            </a:pPr>
            <a:r>
              <a:rPr lang="en-US" sz="2400" b="0">
                <a:solidFill>
                  <a:schemeClr val="tx1"/>
                </a:solidFill>
                <a:latin typeface="Times New Roman" pitchFamily="18" charset="0"/>
              </a:rPr>
              <a:t>IMAGE REMOVED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title"/>
          </p:nvPr>
        </p:nvSpPr>
        <p:spPr/>
        <p:txBody>
          <a:bodyPr/>
          <a:lstStyle/>
          <a:p>
            <a:pPr eaLnBrk="1" hangingPunct="1"/>
            <a:r>
              <a:rPr lang="en-US" smtClean="0">
                <a:ea typeface="ＭＳ Ｐゴシック" pitchFamily="34" charset="-128"/>
              </a:rPr>
              <a:t>Color: Edward Tufte</a:t>
            </a:r>
          </a:p>
        </p:txBody>
      </p:sp>
      <p:sp>
        <p:nvSpPr>
          <p:cNvPr id="9" name="Footer Placeholder 8"/>
          <p:cNvSpPr>
            <a:spLocks noGrp="1"/>
          </p:cNvSpPr>
          <p:nvPr>
            <p:ph type="ftr" sz="quarter" idx="3"/>
          </p:nvPr>
        </p:nvSpPr>
        <p:spPr>
          <a:xfrm>
            <a:off x="1909394" y="6553200"/>
            <a:ext cx="6239612" cy="457200"/>
          </a:xfrm>
          <a:prstGeom prst="rect">
            <a:avLst/>
          </a:prstGeom>
        </p:spPr>
        <p:txBody>
          <a:bodyPr/>
          <a:lstStyle/>
          <a:p>
            <a:pPr>
              <a:defRPr/>
            </a:pPr>
            <a:r>
              <a:rPr lang="en-US" smtClean="0"/>
              <a:t>CSE440 - User Interface Design, Prototyping, &amp; Evaluation</a:t>
            </a:r>
            <a:endParaRPr lang="en-US" dirty="0"/>
          </a:p>
        </p:txBody>
      </p:sp>
      <p:sp>
        <p:nvSpPr>
          <p:cNvPr id="93186" name="Text Box 5"/>
          <p:cNvSpPr txBox="1">
            <a:spLocks noChangeArrowheads="1"/>
          </p:cNvSpPr>
          <p:nvPr/>
        </p:nvSpPr>
        <p:spPr bwMode="auto">
          <a:xfrm>
            <a:off x="0" y="464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algn="ctr" eaLnBrk="1" hangingPunct="1">
              <a:spcBef>
                <a:spcPct val="0"/>
              </a:spcBef>
              <a:buFontTx/>
              <a:buNone/>
            </a:pPr>
            <a:r>
              <a:rPr lang="en-US" sz="2400" b="0">
                <a:solidFill>
                  <a:schemeClr val="tx1"/>
                </a:solidFill>
                <a:latin typeface="Times New Roman" pitchFamily="18" charset="0"/>
              </a:rPr>
              <a:t>IMAGE REMOVED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ea typeface="ＭＳ Ｐゴシック" pitchFamily="34" charset="-128"/>
              </a:rPr>
              <a:t>How to get color right</a:t>
            </a:r>
          </a:p>
        </p:txBody>
      </p:sp>
      <p:sp>
        <p:nvSpPr>
          <p:cNvPr id="95234" name="Rectangle 3"/>
          <p:cNvSpPr>
            <a:spLocks noGrp="1" noChangeArrowheads="1"/>
          </p:cNvSpPr>
          <p:nvPr>
            <p:ph idx="1"/>
          </p:nvPr>
        </p:nvSpPr>
        <p:spPr/>
        <p:txBody>
          <a:bodyPr/>
          <a:lstStyle/>
          <a:p>
            <a:pPr eaLnBrk="1" hangingPunct="1"/>
            <a:r>
              <a:rPr lang="en-US" dirty="0" smtClean="0">
                <a:ea typeface="ＭＳ Ｐゴシック" pitchFamily="34" charset="-128"/>
              </a:rPr>
              <a:t>Design in </a:t>
            </a:r>
            <a:r>
              <a:rPr lang="en-US" dirty="0" err="1" smtClean="0">
                <a:ea typeface="ＭＳ Ｐゴシック" pitchFamily="34" charset="-128"/>
              </a:rPr>
              <a:t>grayscale</a:t>
            </a:r>
            <a:r>
              <a:rPr lang="en-US" dirty="0" smtClean="0">
                <a:ea typeface="ＭＳ Ｐゴシック" pitchFamily="34" charset="-128"/>
              </a:rPr>
              <a:t> first</a:t>
            </a:r>
          </a:p>
          <a:p>
            <a:pPr eaLnBrk="1" hangingPunct="1"/>
            <a:r>
              <a:rPr lang="en-US" dirty="0" smtClean="0">
                <a:ea typeface="ＭＳ Ｐゴシック" pitchFamily="34" charset="-128"/>
              </a:rPr>
              <a:t>Keep luminance values from </a:t>
            </a:r>
            <a:r>
              <a:rPr lang="en-US" dirty="0" err="1" smtClean="0">
                <a:ea typeface="ＭＳ Ｐゴシック" pitchFamily="34" charset="-128"/>
              </a:rPr>
              <a:t>grayscale</a:t>
            </a:r>
            <a:r>
              <a:rPr lang="en-US" dirty="0" smtClean="0">
                <a:ea typeface="ＭＳ Ｐゴシック" pitchFamily="34" charset="-128"/>
              </a:rPr>
              <a:t> when moving to color</a:t>
            </a:r>
          </a:p>
          <a:p>
            <a:pPr eaLnBrk="1" hangingPunct="1"/>
            <a:endParaRPr lang="en-US" dirty="0" smtClean="0">
              <a:ea typeface="ＭＳ Ｐゴシック" pitchFamily="34" charset="-128"/>
            </a:endParaRPr>
          </a:p>
        </p:txBody>
      </p:sp>
      <p:sp>
        <p:nvSpPr>
          <p:cNvPr id="2" name="Date Placeholder 1"/>
          <p:cNvSpPr>
            <a:spLocks noGrp="1"/>
          </p:cNvSpPr>
          <p:nvPr>
            <p:ph type="dt" sz="half" idx="10"/>
          </p:nvPr>
        </p:nvSpPr>
        <p:spPr/>
        <p:txBody>
          <a:bodyPr/>
          <a:lstStyle/>
          <a:p>
            <a:pPr>
              <a:buFontTx/>
              <a:buNone/>
              <a:defRPr/>
            </a:pPr>
            <a:r>
              <a:rPr lang="en-US" smtClean="0"/>
              <a:t>11/20/2012</a:t>
            </a:r>
            <a:endParaRPr lang="en-US" dirty="0"/>
          </a:p>
        </p:txBody>
      </p:sp>
      <p:sp>
        <p:nvSpPr>
          <p:cNvPr id="3" name="Footer Placeholder 2"/>
          <p:cNvSpPr>
            <a:spLocks noGrp="1"/>
          </p:cNvSpPr>
          <p:nvPr>
            <p:ph type="ftr" sz="quarter" idx="3"/>
          </p:nvPr>
        </p:nvSpPr>
        <p:spPr/>
        <p:txBody>
          <a:bodyPr/>
          <a:lstStyle/>
          <a:p>
            <a:pPr>
              <a:buFontTx/>
              <a:buNone/>
              <a:defRPr/>
            </a:pPr>
            <a:r>
              <a:rPr lang="en-US" smtClean="0"/>
              <a:t>CSE440 - User Interface Design, Prototyping, &amp; Evaluation</a:t>
            </a:r>
            <a:endParaRPr lang="en-US" dirty="0"/>
          </a:p>
        </p:txBody>
      </p:sp>
      <p:sp>
        <p:nvSpPr>
          <p:cNvPr id="4" name="Slide Number Placeholder 3"/>
          <p:cNvSpPr>
            <a:spLocks noGrp="1"/>
          </p:cNvSpPr>
          <p:nvPr>
            <p:ph type="sldNum" sz="quarter" idx="4"/>
          </p:nvPr>
        </p:nvSpPr>
        <p:spPr/>
        <p:txBody>
          <a:bodyPr/>
          <a:lstStyle/>
          <a:p>
            <a:pPr>
              <a:buFontTx/>
              <a:buNone/>
            </a:pPr>
            <a:fld id="{E68C1138-D693-4036-8896-63830932DBC8}" type="slidenum">
              <a:rPr lang="en-US" smtClean="0"/>
              <a:pPr>
                <a:buFontTx/>
                <a:buNone/>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6705600" y="2971800"/>
            <a:ext cx="476250" cy="2914650"/>
            <a:chOff x="3888" y="816"/>
            <a:chExt cx="300" cy="1836"/>
          </a:xfrm>
        </p:grpSpPr>
        <p:pic>
          <p:nvPicPr>
            <p:cNvPr id="97297"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 y="816"/>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8" name="Picture 5"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968"/>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9" name="Picture 6"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352"/>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0" name="Picture 7"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1200"/>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Picture 8"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1584"/>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2" name="Picture 9" descr="Untitle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9118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34"/>
          <p:cNvGrpSpPr>
            <a:grpSpLocks/>
          </p:cNvGrpSpPr>
          <p:nvPr/>
        </p:nvGrpSpPr>
        <p:grpSpPr bwMode="auto">
          <a:xfrm>
            <a:off x="7543800" y="2971800"/>
            <a:ext cx="774700" cy="2971800"/>
            <a:chOff x="4416" y="816"/>
            <a:chExt cx="288" cy="1104"/>
          </a:xfrm>
        </p:grpSpPr>
        <p:sp>
          <p:nvSpPr>
            <p:cNvPr id="97288" name="Rectangle 32"/>
            <p:cNvSpPr>
              <a:spLocks noChangeArrowheads="1"/>
            </p:cNvSpPr>
            <p:nvPr/>
          </p:nvSpPr>
          <p:spPr bwMode="auto">
            <a:xfrm>
              <a:off x="4416" y="816"/>
              <a:ext cx="288" cy="11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7289" name="Group 33"/>
            <p:cNvGrpSpPr>
              <a:grpSpLocks/>
            </p:cNvGrpSpPr>
            <p:nvPr/>
          </p:nvGrpSpPr>
          <p:grpSpPr bwMode="auto">
            <a:xfrm>
              <a:off x="4503" y="912"/>
              <a:ext cx="114" cy="912"/>
              <a:chOff x="4449" y="864"/>
              <a:chExt cx="114" cy="912"/>
            </a:xfrm>
          </p:grpSpPr>
          <p:pic>
            <p:nvPicPr>
              <p:cNvPr id="97290" name="Picture 25" descr="blue_star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864"/>
                <a:ext cx="8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26" descr="green_star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1" y="997"/>
                <a:ext cx="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2" name="Picture 27" descr="purple_star_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1" y="1130"/>
                <a:ext cx="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Picture 28" descr="turquoise_star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1" y="1263"/>
                <a:ext cx="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29" descr="red_star_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1" y="1396"/>
                <a:ext cx="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5" name="Picture 30" descr="yellow_shooting_star_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9" y="1529"/>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6" name="Picture 31" descr="yellow_star_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64" y="1692"/>
                <a:ext cx="8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7284" name="Rectangle 36"/>
          <p:cNvSpPr>
            <a:spLocks noChangeArrowheads="1"/>
          </p:cNvSpPr>
          <p:nvPr/>
        </p:nvSpPr>
        <p:spPr bwMode="auto">
          <a:xfrm>
            <a:off x="1219200" y="3048000"/>
            <a:ext cx="685800" cy="685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5" name="Rectangle 37"/>
          <p:cNvSpPr>
            <a:spLocks noGrp="1" noChangeArrowheads="1"/>
          </p:cNvSpPr>
          <p:nvPr>
            <p:ph type="title"/>
          </p:nvPr>
        </p:nvSpPr>
        <p:spPr>
          <a:xfrm>
            <a:off x="-511175" y="228600"/>
            <a:ext cx="8664575" cy="1143000"/>
          </a:xfrm>
          <a:noFill/>
        </p:spPr>
        <p:txBody>
          <a:bodyPr/>
          <a:lstStyle/>
          <a:p>
            <a:pPr algn="r" eaLnBrk="1" hangingPunct="1"/>
            <a:r>
              <a:rPr lang="en-US" dirty="0" smtClean="0">
                <a:ea typeface="ＭＳ Ｐゴシック" pitchFamily="34" charset="-128"/>
              </a:rPr>
              <a:t>Scale</a:t>
            </a:r>
          </a:p>
        </p:txBody>
      </p:sp>
      <p:sp>
        <p:nvSpPr>
          <p:cNvPr id="5" name="Slide Number Placeholder 4"/>
          <p:cNvSpPr>
            <a:spLocks noGrp="1"/>
          </p:cNvSpPr>
          <p:nvPr>
            <p:ph type="sldNum" sz="quarter" idx="4"/>
          </p:nvPr>
        </p:nvSpPr>
        <p:spPr/>
        <p:txBody>
          <a:bodyPr/>
          <a:lstStyle/>
          <a:p>
            <a:pPr>
              <a:buFontTx/>
              <a:buNone/>
            </a:pPr>
            <a:fld id="{E68C1138-D693-4036-8896-63830932DBC8}" type="slidenum">
              <a:rPr lang="en-US" smtClean="0"/>
              <a:pPr>
                <a:buFontTx/>
                <a:buNone/>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ea typeface="ＭＳ Ｐゴシック" pitchFamily="34" charset="-128"/>
              </a:rPr>
              <a:t>Proportion and Scale</a:t>
            </a:r>
          </a:p>
        </p:txBody>
      </p:sp>
      <p:pic>
        <p:nvPicPr>
          <p:cNvPr id="99330" name="Picture 5" descr="ret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8994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6"/>
          <p:cNvSpPr txBox="1">
            <a:spLocks noChangeArrowheads="1"/>
          </p:cNvSpPr>
          <p:nvPr/>
        </p:nvSpPr>
        <p:spPr bwMode="auto">
          <a:xfrm>
            <a:off x="381000" y="5905500"/>
            <a:ext cx="769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500" b="0" dirty="0">
                <a:solidFill>
                  <a:schemeClr val="tx1"/>
                </a:solidFill>
              </a:rPr>
              <a:t>Kevin Mullet and Darrell Sano, </a:t>
            </a:r>
            <a:r>
              <a:rPr lang="en-US" sz="1500" b="0" i="1" dirty="0">
                <a:solidFill>
                  <a:schemeClr val="tx1"/>
                </a:solidFill>
              </a:rPr>
              <a:t>Designing Visual Interfaces</a:t>
            </a:r>
          </a:p>
        </p:txBody>
      </p:sp>
      <p:sp>
        <p:nvSpPr>
          <p:cNvPr id="6" name="Date Placeholder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7" name="Footer Placeholder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9"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smtClean="0">
                <a:ea typeface="ＭＳ Ｐゴシック" pitchFamily="34" charset="-128"/>
              </a:rPr>
              <a:t>Visualization</a:t>
            </a:r>
          </a:p>
        </p:txBody>
      </p:sp>
      <p:sp>
        <p:nvSpPr>
          <p:cNvPr id="103426" name="Rectangle 3"/>
          <p:cNvSpPr>
            <a:spLocks noGrp="1" noChangeArrowheads="1"/>
          </p:cNvSpPr>
          <p:nvPr>
            <p:ph idx="1"/>
          </p:nvPr>
        </p:nvSpPr>
        <p:spPr/>
        <p:txBody>
          <a:bodyPr/>
          <a:lstStyle/>
          <a:p>
            <a:pPr eaLnBrk="1" hangingPunct="1"/>
            <a:r>
              <a:rPr lang="en-US" smtClean="0">
                <a:ea typeface="ＭＳ Ｐゴシック" pitchFamily="34" charset="-128"/>
              </a:rPr>
              <a:t>Tree maps</a:t>
            </a:r>
          </a:p>
          <a:p>
            <a:pPr eaLnBrk="1" hangingPunct="1"/>
            <a:r>
              <a:rPr lang="en-US" smtClean="0">
                <a:ea typeface="ＭＳ Ｐゴシック" pitchFamily="34" charset="-128"/>
              </a:rPr>
              <a:t>Design Galleries</a:t>
            </a:r>
          </a:p>
        </p:txBody>
      </p:sp>
      <p:sp>
        <p:nvSpPr>
          <p:cNvPr id="5"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37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smart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7" y="1066801"/>
            <a:ext cx="7403966" cy="58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title"/>
          </p:nvPr>
        </p:nvSpPr>
        <p:spPr/>
        <p:txBody>
          <a:bodyPr/>
          <a:lstStyle/>
          <a:p>
            <a:pPr eaLnBrk="1" hangingPunct="1"/>
            <a:r>
              <a:rPr lang="en-US" smtClean="0">
                <a:ea typeface="ＭＳ Ｐゴシック" pitchFamily="34" charset="-128"/>
              </a:rPr>
              <a:t>Tree Maps (SmartMoney)</a:t>
            </a:r>
          </a:p>
        </p:txBody>
      </p:sp>
      <p:pic>
        <p:nvPicPr>
          <p:cNvPr id="105475" name="Picture 5" descr="smartmoney-le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694" y="1066801"/>
            <a:ext cx="1742306" cy="58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4" descr="photom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00138"/>
            <a:ext cx="818991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Grp="1" noChangeArrowheads="1"/>
          </p:cNvSpPr>
          <p:nvPr>
            <p:ph type="title"/>
          </p:nvPr>
        </p:nvSpPr>
        <p:spPr/>
        <p:txBody>
          <a:bodyPr/>
          <a:lstStyle/>
          <a:p>
            <a:pPr eaLnBrk="1" hangingPunct="1"/>
            <a:r>
              <a:rPr lang="en-US" smtClean="0">
                <a:ea typeface="ＭＳ Ｐゴシック" pitchFamily="34" charset="-128"/>
              </a:rPr>
              <a:t>Tree Maps (PhotoMesa)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1746" name="Picture 5" descr="expedia-makes-buying-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777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82176" y="82176"/>
            <a:ext cx="8979648" cy="1178862"/>
          </a:xfrm>
          <a:prstGeom prst="rect">
            <a:avLst/>
          </a:prstGeom>
          <a:solidFill>
            <a:srgbClr val="000000">
              <a:alpha val="8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6" name="Rectangle 2"/>
          <p:cNvSpPr txBox="1">
            <a:spLocks noChangeArrowheads="1"/>
          </p:cNvSpPr>
          <p:nvPr/>
        </p:nvSpPr>
        <p:spPr bwMode="auto">
          <a:xfrm>
            <a:off x="261471" y="79924"/>
            <a:ext cx="8809539" cy="119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chemeClr val="tx1"/>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pPr>
              <a:buNone/>
            </a:pPr>
            <a:r>
              <a:rPr lang="en-US" dirty="0" smtClean="0">
                <a:solidFill>
                  <a:srgbClr val="FFFFFF"/>
                </a:solidFill>
                <a:latin typeface="Helvetica"/>
                <a:cs typeface="Helvetica"/>
              </a:rPr>
              <a:t>Hall of Shame!</a:t>
            </a:r>
            <a:endParaRPr lang="en-US" dirty="0">
              <a:solidFill>
                <a:srgbClr val="FFFFFF"/>
              </a:solidFill>
              <a:latin typeface="Helvetica"/>
              <a:cs typeface="Helvetica"/>
            </a:endParaRPr>
          </a:p>
        </p:txBody>
      </p:sp>
      <p:sp>
        <p:nvSpPr>
          <p:cNvPr id="7" name="Rectangle 6"/>
          <p:cNvSpPr/>
          <p:nvPr/>
        </p:nvSpPr>
        <p:spPr bwMode="auto">
          <a:xfrm>
            <a:off x="1" y="3124200"/>
            <a:ext cx="3505199" cy="2438400"/>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8" name="Rectangle 7"/>
          <p:cNvSpPr/>
          <p:nvPr/>
        </p:nvSpPr>
        <p:spPr>
          <a:xfrm>
            <a:off x="304800" y="3276600"/>
            <a:ext cx="2971800" cy="2062103"/>
          </a:xfrm>
          <a:prstGeom prst="rect">
            <a:avLst/>
          </a:prstGeom>
        </p:spPr>
        <p:txBody>
          <a:bodyPr wrap="square">
            <a:spAutoFit/>
          </a:bodyPr>
          <a:lstStyle/>
          <a:p>
            <a:pPr algn="r">
              <a:buNone/>
            </a:pPr>
            <a:r>
              <a:rPr lang="en-US" b="0" dirty="0">
                <a:solidFill>
                  <a:schemeClr val="tx1"/>
                </a:solidFill>
              </a:rPr>
              <a:t>20 pages of scrolling to get to the next action</a:t>
            </a:r>
          </a:p>
        </p:txBody>
      </p:sp>
      <p:pic>
        <p:nvPicPr>
          <p:cNvPr id="9" name="Picture 8" descr="sham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8" y="243804"/>
            <a:ext cx="813836" cy="829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143000"/>
            <a:ext cx="9144000" cy="5715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9569" name="Picture 4" descr="DG-particle"/>
          <p:cNvPicPr>
            <a:picLocks noChangeAspect="1" noChangeArrowheads="1"/>
          </p:cNvPicPr>
          <p:nvPr/>
        </p:nvPicPr>
        <p:blipFill>
          <a:blip r:embed="rId3">
            <a:extLst>
              <a:ext uri="{28A0092B-C50C-407E-A947-70E740481C1C}">
                <a14:useLocalDpi xmlns:a14="http://schemas.microsoft.com/office/drawing/2010/main" val="0"/>
              </a:ext>
            </a:extLst>
          </a:blip>
          <a:srcRect l="851" t="4903" r="851"/>
          <a:stretch>
            <a:fillRect/>
          </a:stretch>
        </p:blipFill>
        <p:spPr bwMode="auto">
          <a:xfrm>
            <a:off x="1235250" y="1143000"/>
            <a:ext cx="6765750" cy="568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2"/>
          <p:cNvSpPr>
            <a:spLocks noGrp="1" noChangeArrowheads="1"/>
          </p:cNvSpPr>
          <p:nvPr>
            <p:ph type="title"/>
          </p:nvPr>
        </p:nvSpPr>
        <p:spPr/>
        <p:txBody>
          <a:bodyPr/>
          <a:lstStyle/>
          <a:p>
            <a:pPr eaLnBrk="1" hangingPunct="1"/>
            <a:r>
              <a:rPr lang="en-US" dirty="0" smtClean="0">
                <a:ea typeface="ＭＳ Ｐゴシック" pitchFamily="34" charset="-128"/>
              </a:rPr>
              <a:t>Design Galleries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143000"/>
            <a:ext cx="9144000" cy="5715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1617" name="Picture 4" descr="DG-opacity"/>
          <p:cNvPicPr>
            <a:picLocks noChangeAspect="1" noChangeArrowheads="1"/>
          </p:cNvPicPr>
          <p:nvPr/>
        </p:nvPicPr>
        <p:blipFill>
          <a:blip r:embed="rId3">
            <a:extLst>
              <a:ext uri="{28A0092B-C50C-407E-A947-70E740481C1C}">
                <a14:useLocalDpi xmlns:a14="http://schemas.microsoft.com/office/drawing/2010/main" val="0"/>
              </a:ext>
            </a:extLst>
          </a:blip>
          <a:srcRect l="882" t="4858" r="882"/>
          <a:stretch>
            <a:fillRect/>
          </a:stretch>
        </p:blipFill>
        <p:spPr bwMode="auto">
          <a:xfrm>
            <a:off x="1598613" y="1098550"/>
            <a:ext cx="655478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p:cNvSpPr>
            <a:spLocks noGrp="1" noChangeArrowheads="1"/>
          </p:cNvSpPr>
          <p:nvPr>
            <p:ph type="title"/>
          </p:nvPr>
        </p:nvSpPr>
        <p:spPr/>
        <p:txBody>
          <a:bodyPr/>
          <a:lstStyle/>
          <a:p>
            <a:pPr eaLnBrk="1" hangingPunct="1"/>
            <a:r>
              <a:rPr lang="en-US" smtClean="0">
                <a:ea typeface="ＭＳ Ｐゴシック" pitchFamily="34" charset="-128"/>
              </a:rPr>
              <a:t>Design Galleries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lstStyle/>
          <a:p>
            <a:r>
              <a:rPr lang="en-US" smtClean="0"/>
              <a:t>Some Starting Points	</a:t>
            </a:r>
            <a:endParaRPr lang="en-US"/>
          </a:p>
        </p:txBody>
      </p:sp>
      <p:sp>
        <p:nvSpPr>
          <p:cNvPr id="53254" name="Rectangle 6"/>
          <p:cNvSpPr>
            <a:spLocks noGrp="1" noChangeArrowheads="1"/>
          </p:cNvSpPr>
          <p:nvPr>
            <p:ph idx="1"/>
          </p:nvPr>
        </p:nvSpPr>
        <p:spPr>
          <a:xfrm>
            <a:off x="533400" y="1143000"/>
            <a:ext cx="8153400" cy="4724400"/>
          </a:xfrm>
        </p:spPr>
        <p:txBody>
          <a:bodyPr/>
          <a:lstStyle/>
          <a:p>
            <a:r>
              <a:rPr lang="en-US" dirty="0" smtClean="0"/>
              <a:t>Gather materials you find…</a:t>
            </a:r>
          </a:p>
          <a:p>
            <a:pPr lvl="1"/>
            <a:r>
              <a:rPr lang="en-US" dirty="0"/>
              <a:t>s</a:t>
            </a:r>
            <a:r>
              <a:rPr lang="en-US" dirty="0" smtClean="0"/>
              <a:t>uccessful</a:t>
            </a:r>
          </a:p>
          <a:p>
            <a:pPr lvl="1"/>
            <a:r>
              <a:rPr lang="en-US" dirty="0"/>
              <a:t>c</a:t>
            </a:r>
            <a:r>
              <a:rPr lang="en-US" dirty="0" smtClean="0"/>
              <a:t>ontextually relevant</a:t>
            </a:r>
            <a:br>
              <a:rPr lang="en-US" dirty="0" smtClean="0"/>
            </a:br>
            <a:endParaRPr lang="en-US" dirty="0" smtClean="0"/>
          </a:p>
          <a:p>
            <a:r>
              <a:rPr lang="en-US" dirty="0" smtClean="0"/>
              <a:t>Could be from a very different domain</a:t>
            </a:r>
          </a:p>
          <a:p>
            <a:pPr marL="857250" lvl="2" indent="0">
              <a:buNone/>
            </a:pPr>
            <a:r>
              <a:rPr lang="ja-JP" altLang="en-US" dirty="0" smtClean="0"/>
              <a:t>“</a:t>
            </a:r>
            <a:r>
              <a:rPr lang="en-US" dirty="0" smtClean="0"/>
              <a:t>Good artists borrow, great artists steal</a:t>
            </a:r>
            <a:r>
              <a:rPr lang="ja-JP" altLang="en-US" dirty="0" smtClean="0"/>
              <a:t>”</a:t>
            </a:r>
            <a:r>
              <a:rPr lang="en-US" dirty="0" smtClean="0"/>
              <a:t> </a:t>
            </a:r>
            <a:br>
              <a:rPr lang="en-US" dirty="0" smtClean="0"/>
            </a:br>
            <a:r>
              <a:rPr lang="en-US" dirty="0" smtClean="0"/>
              <a:t>–</a:t>
            </a:r>
            <a:r>
              <a:rPr lang="en-US" dirty="0"/>
              <a:t> </a:t>
            </a:r>
            <a:r>
              <a:rPr lang="en-US" dirty="0" smtClean="0"/>
              <a:t>Picasso</a:t>
            </a:r>
          </a:p>
          <a:p>
            <a:endParaRPr lang="en-US" dirty="0" smtClean="0"/>
          </a:p>
          <a:p>
            <a:r>
              <a:rPr lang="en-US" dirty="0" smtClean="0"/>
              <a:t>Include visual design professionals in the iterative design cycle</a:t>
            </a:r>
            <a:endParaRPr lang="en-US" dirty="0"/>
          </a:p>
        </p:txBody>
      </p:sp>
      <p:sp>
        <p:nvSpPr>
          <p:cNvPr id="4" name="Date Placeholder 3"/>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5" name="Footer Placeholder 4"/>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6"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42</a:t>
            </a:fld>
            <a:endParaRPr lang="en-US" dirty="0"/>
          </a:p>
        </p:txBody>
      </p:sp>
    </p:spTree>
    <p:extLst>
      <p:ext uri="{BB962C8B-B14F-4D97-AF65-F5344CB8AC3E}">
        <p14:creationId xmlns:p14="http://schemas.microsoft.com/office/powerpoint/2010/main" val="147618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smtClean="0">
                <a:ea typeface="ＭＳ Ｐゴシック" pitchFamily="34" charset="-128"/>
              </a:rPr>
              <a:t>Further Reading</a:t>
            </a:r>
          </a:p>
        </p:txBody>
      </p:sp>
      <p:sp>
        <p:nvSpPr>
          <p:cNvPr id="115714" name="Rectangle 3"/>
          <p:cNvSpPr>
            <a:spLocks noGrp="1" noChangeArrowheads="1"/>
          </p:cNvSpPr>
          <p:nvPr>
            <p:ph idx="1"/>
          </p:nvPr>
        </p:nvSpPr>
        <p:spPr>
          <a:xfrm>
            <a:off x="457200" y="1143000"/>
            <a:ext cx="7772400" cy="5181600"/>
          </a:xfrm>
        </p:spPr>
        <p:txBody>
          <a:bodyPr/>
          <a:lstStyle/>
          <a:p>
            <a:pPr eaLnBrk="1" hangingPunct="1">
              <a:lnSpc>
                <a:spcPct val="90000"/>
              </a:lnSpc>
            </a:pPr>
            <a:r>
              <a:rPr lang="en-US" sz="2800" dirty="0" smtClean="0">
                <a:ea typeface="ＭＳ Ｐゴシック" pitchFamily="34" charset="-128"/>
              </a:rPr>
              <a:t>Kevin Mullet and Darrell Sano, </a:t>
            </a:r>
            <a:br>
              <a:rPr lang="en-US" sz="2800" dirty="0" smtClean="0">
                <a:ea typeface="ＭＳ Ｐゴシック" pitchFamily="34" charset="-128"/>
              </a:rPr>
            </a:br>
            <a:r>
              <a:rPr lang="en-US" sz="2800" i="1" dirty="0" smtClean="0">
                <a:ea typeface="ＭＳ Ｐゴシック" pitchFamily="34" charset="-128"/>
              </a:rPr>
              <a:t>Designing Visual Interfaces</a:t>
            </a:r>
          </a:p>
          <a:p>
            <a:pPr eaLnBrk="1" hangingPunct="1">
              <a:lnSpc>
                <a:spcPct val="90000"/>
              </a:lnSpc>
            </a:pPr>
            <a:r>
              <a:rPr lang="en-US" sz="2800" dirty="0" smtClean="0">
                <a:ea typeface="ＭＳ Ｐゴシック" pitchFamily="34" charset="-128"/>
              </a:rPr>
              <a:t>Edward </a:t>
            </a:r>
            <a:r>
              <a:rPr lang="en-US" sz="2800" dirty="0" err="1" smtClean="0">
                <a:ea typeface="ＭＳ Ｐゴシック" pitchFamily="34" charset="-128"/>
              </a:rPr>
              <a:t>Tufte’</a:t>
            </a:r>
            <a:r>
              <a:rPr lang="en-US" altLang="ja-JP" sz="2800" dirty="0" err="1" smtClean="0">
                <a:ea typeface="ＭＳ Ｐゴシック" pitchFamily="34" charset="-128"/>
              </a:rPr>
              <a:t>s</a:t>
            </a:r>
            <a:r>
              <a:rPr lang="en-US" altLang="ja-JP" sz="2800" dirty="0" smtClean="0">
                <a:ea typeface="ＭＳ Ｐゴシック" pitchFamily="34" charset="-128"/>
              </a:rPr>
              <a:t> books and course</a:t>
            </a:r>
          </a:p>
          <a:p>
            <a:pPr eaLnBrk="1" hangingPunct="1">
              <a:lnSpc>
                <a:spcPct val="90000"/>
              </a:lnSpc>
            </a:pPr>
            <a:r>
              <a:rPr lang="en-US" sz="2800" dirty="0" smtClean="0">
                <a:ea typeface="ＭＳ Ｐゴシック" pitchFamily="34" charset="-128"/>
              </a:rPr>
              <a:t>Anne </a:t>
            </a:r>
            <a:r>
              <a:rPr lang="en-US" sz="2800" dirty="0" err="1" smtClean="0">
                <a:ea typeface="ＭＳ Ｐゴシック" pitchFamily="34" charset="-128"/>
              </a:rPr>
              <a:t>Spalter</a:t>
            </a:r>
            <a:r>
              <a:rPr lang="en-US" sz="2800" dirty="0" smtClean="0">
                <a:ea typeface="ＭＳ Ｐゴシック" pitchFamily="34" charset="-128"/>
              </a:rPr>
              <a:t>, </a:t>
            </a:r>
            <a:br>
              <a:rPr lang="en-US" sz="2800" dirty="0" smtClean="0">
                <a:ea typeface="ＭＳ Ｐゴシック" pitchFamily="34" charset="-128"/>
              </a:rPr>
            </a:br>
            <a:r>
              <a:rPr lang="en-US" sz="2800" i="1" dirty="0" smtClean="0">
                <a:ea typeface="ＭＳ Ｐゴシック" pitchFamily="34" charset="-128"/>
              </a:rPr>
              <a:t>The Computer in the Visual Arts</a:t>
            </a:r>
          </a:p>
          <a:p>
            <a:pPr eaLnBrk="1" hangingPunct="1">
              <a:lnSpc>
                <a:spcPct val="90000"/>
              </a:lnSpc>
            </a:pPr>
            <a:r>
              <a:rPr lang="en-US" sz="2800" dirty="0" smtClean="0">
                <a:ea typeface="ＭＳ Ｐゴシック" pitchFamily="34" charset="-128"/>
              </a:rPr>
              <a:t>Robin Williams, </a:t>
            </a:r>
            <a:br>
              <a:rPr lang="en-US" sz="2800" dirty="0" smtClean="0">
                <a:ea typeface="ＭＳ Ｐゴシック" pitchFamily="34" charset="-128"/>
              </a:rPr>
            </a:br>
            <a:r>
              <a:rPr lang="en-US" sz="2800" i="1" dirty="0" smtClean="0">
                <a:ea typeface="ＭＳ Ｐゴシック" pitchFamily="34" charset="-128"/>
              </a:rPr>
              <a:t>The Non-Designer</a:t>
            </a:r>
            <a:r>
              <a:rPr lang="ja-JP" altLang="en-US" sz="2800" i="1" dirty="0" smtClean="0">
                <a:ea typeface="ＭＳ Ｐゴシック" pitchFamily="34" charset="-128"/>
              </a:rPr>
              <a:t>’</a:t>
            </a:r>
            <a:r>
              <a:rPr lang="en-US" altLang="ja-JP" sz="2800" i="1" dirty="0" smtClean="0">
                <a:ea typeface="ＭＳ Ｐゴシック" pitchFamily="34" charset="-128"/>
              </a:rPr>
              <a:t>s Design Book</a:t>
            </a:r>
          </a:p>
          <a:p>
            <a:pPr eaLnBrk="1" hangingPunct="1">
              <a:lnSpc>
                <a:spcPct val="90000"/>
              </a:lnSpc>
            </a:pPr>
            <a:r>
              <a:rPr lang="en-US" sz="2800" dirty="0" smtClean="0">
                <a:ea typeface="ＭＳ Ｐゴシック" pitchFamily="34" charset="-128"/>
              </a:rPr>
              <a:t>Typography</a:t>
            </a:r>
          </a:p>
          <a:p>
            <a:pPr lvl="1" eaLnBrk="1" hangingPunct="1">
              <a:lnSpc>
                <a:spcPct val="90000"/>
              </a:lnSpc>
            </a:pPr>
            <a:r>
              <a:rPr lang="en-US" sz="2400" dirty="0" smtClean="0">
                <a:ea typeface="ＭＳ Ｐゴシック" pitchFamily="34" charset="-128"/>
              </a:rPr>
              <a:t>Jan </a:t>
            </a:r>
            <a:r>
              <a:rPr lang="en-US" sz="2400" dirty="0" err="1" smtClean="0">
                <a:ea typeface="ＭＳ Ｐゴシック" pitchFamily="34" charset="-128"/>
              </a:rPr>
              <a:t>Tschichold</a:t>
            </a:r>
            <a:r>
              <a:rPr lang="en-US" sz="2400" dirty="0" smtClean="0">
                <a:ea typeface="ＭＳ Ｐゴシック" pitchFamily="34" charset="-128"/>
              </a:rPr>
              <a:t>, </a:t>
            </a:r>
            <a:r>
              <a:rPr lang="en-US" sz="2400" i="1" dirty="0" smtClean="0">
                <a:ea typeface="ＭＳ Ｐゴシック" pitchFamily="34" charset="-128"/>
              </a:rPr>
              <a:t>The New Typography</a:t>
            </a:r>
          </a:p>
          <a:p>
            <a:pPr lvl="1" eaLnBrk="1" hangingPunct="1">
              <a:lnSpc>
                <a:spcPct val="90000"/>
              </a:lnSpc>
            </a:pPr>
            <a:r>
              <a:rPr lang="en-US" sz="2400" dirty="0" smtClean="0">
                <a:ea typeface="ＭＳ Ｐゴシック" pitchFamily="34" charset="-128"/>
              </a:rPr>
              <a:t>Robert </a:t>
            </a:r>
            <a:r>
              <a:rPr lang="en-US" sz="2400" dirty="0" err="1" smtClean="0">
                <a:ea typeface="ＭＳ Ｐゴシック" pitchFamily="34" charset="-128"/>
              </a:rPr>
              <a:t>Bringhurst</a:t>
            </a:r>
            <a:r>
              <a:rPr lang="en-US" sz="2400" dirty="0" smtClean="0">
                <a:ea typeface="ＭＳ Ｐゴシック" pitchFamily="34" charset="-128"/>
              </a:rPr>
              <a:t>, </a:t>
            </a:r>
            <a:br>
              <a:rPr lang="en-US" sz="2400" dirty="0" smtClean="0">
                <a:ea typeface="ＭＳ Ｐゴシック" pitchFamily="34" charset="-128"/>
              </a:rPr>
            </a:br>
            <a:r>
              <a:rPr lang="en-US" sz="2400" i="1" dirty="0" smtClean="0">
                <a:ea typeface="ＭＳ Ｐゴシック" pitchFamily="34" charset="-128"/>
              </a:rPr>
              <a:t>The Elements of Typographic Style</a:t>
            </a:r>
          </a:p>
          <a:p>
            <a:pPr lvl="1" eaLnBrk="1" hangingPunct="1">
              <a:lnSpc>
                <a:spcPct val="90000"/>
              </a:lnSpc>
            </a:pPr>
            <a:r>
              <a:rPr lang="en-US" sz="2400" dirty="0" smtClean="0">
                <a:ea typeface="ＭＳ Ｐゴシック" pitchFamily="34" charset="-128"/>
              </a:rPr>
              <a:t>http://www.adobe.com/type/</a:t>
            </a:r>
          </a:p>
        </p:txBody>
      </p:sp>
      <p:sp>
        <p:nvSpPr>
          <p:cNvPr id="5" name="Date Placeholder 4"/>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Footer Placeholder 5"/>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mtClean="0">
                <a:ea typeface="ＭＳ Ｐゴシック" pitchFamily="34" charset="-128"/>
              </a:rPr>
              <a:t>Further Reading</a:t>
            </a:r>
          </a:p>
        </p:txBody>
      </p:sp>
      <p:sp>
        <p:nvSpPr>
          <p:cNvPr id="117762" name="Rectangle 3"/>
          <p:cNvSpPr>
            <a:spLocks noGrp="1" noChangeArrowheads="1"/>
          </p:cNvSpPr>
          <p:nvPr>
            <p:ph idx="1"/>
          </p:nvPr>
        </p:nvSpPr>
        <p:spPr>
          <a:xfrm>
            <a:off x="381000" y="1600200"/>
            <a:ext cx="8839200" cy="4724400"/>
          </a:xfrm>
        </p:spPr>
        <p:txBody>
          <a:bodyPr/>
          <a:lstStyle/>
          <a:p>
            <a:pPr eaLnBrk="1" hangingPunct="1">
              <a:lnSpc>
                <a:spcPct val="90000"/>
              </a:lnSpc>
            </a:pPr>
            <a:r>
              <a:rPr lang="en-US" dirty="0" smtClean="0">
                <a:ea typeface="ＭＳ Ｐゴシック" pitchFamily="34" charset="-128"/>
              </a:rPr>
              <a:t>Color: Charles </a:t>
            </a:r>
            <a:r>
              <a:rPr lang="en-US" dirty="0" err="1" smtClean="0">
                <a:ea typeface="ＭＳ Ｐゴシック" pitchFamily="34" charset="-128"/>
              </a:rPr>
              <a:t>Poynton</a:t>
            </a:r>
            <a:r>
              <a:rPr lang="en-US" dirty="0" smtClean="0">
                <a:ea typeface="ＭＳ Ｐゴシック" pitchFamily="34" charset="-128"/>
              </a:rPr>
              <a:t>, </a:t>
            </a:r>
            <a:r>
              <a:rPr lang="en-US" i="1" dirty="0" smtClean="0">
                <a:ea typeface="ＭＳ Ｐゴシック" pitchFamily="34" charset="-128"/>
              </a:rPr>
              <a:t>A Technical Introduction to Digital Video</a:t>
            </a:r>
            <a:endParaRPr lang="en-US" dirty="0" smtClean="0">
              <a:ea typeface="ＭＳ Ｐゴシック" pitchFamily="34" charset="-128"/>
            </a:endParaRPr>
          </a:p>
          <a:p>
            <a:pPr lvl="1" eaLnBrk="1" hangingPunct="1">
              <a:lnSpc>
                <a:spcPct val="90000"/>
              </a:lnSpc>
            </a:pPr>
            <a:r>
              <a:rPr lang="en-US" dirty="0" smtClean="0">
                <a:ea typeface="ＭＳ Ｐゴシック" pitchFamily="34" charset="-128"/>
              </a:rPr>
              <a:t>also his SIGGRAPH course</a:t>
            </a:r>
          </a:p>
          <a:p>
            <a:pPr lvl="1" eaLnBrk="1" hangingPunct="1">
              <a:lnSpc>
                <a:spcPct val="90000"/>
              </a:lnSpc>
            </a:pPr>
            <a:r>
              <a:rPr lang="en-US" dirty="0" smtClean="0">
                <a:ea typeface="ＭＳ Ｐゴシック" pitchFamily="34" charset="-128"/>
              </a:rPr>
              <a:t>web http://www.inforamp.net/~poynton/</a:t>
            </a:r>
          </a:p>
          <a:p>
            <a:pPr eaLnBrk="1" hangingPunct="1">
              <a:lnSpc>
                <a:spcPct val="90000"/>
              </a:lnSpc>
            </a:pPr>
            <a:r>
              <a:rPr lang="en-US" dirty="0" smtClean="0">
                <a:ea typeface="ＭＳ Ｐゴシック" pitchFamily="34" charset="-128"/>
              </a:rPr>
              <a:t>Typography on the web</a:t>
            </a:r>
          </a:p>
          <a:p>
            <a:pPr lvl="1" eaLnBrk="1" hangingPunct="1">
              <a:lnSpc>
                <a:spcPct val="90000"/>
              </a:lnSpc>
            </a:pPr>
            <a:r>
              <a:rPr lang="en-US" dirty="0" smtClean="0">
                <a:ea typeface="ＭＳ Ｐゴシック" pitchFamily="34" charset="-128"/>
              </a:rPr>
              <a:t>http://www.pemberley.com/janeinfo/latin1.html</a:t>
            </a:r>
          </a:p>
          <a:p>
            <a:pPr lvl="1" eaLnBrk="1" hangingPunct="1">
              <a:lnSpc>
                <a:spcPct val="90000"/>
              </a:lnSpc>
            </a:pPr>
            <a:r>
              <a:rPr lang="en-US" dirty="0" smtClean="0">
                <a:ea typeface="ＭＳ Ｐゴシック" pitchFamily="34" charset="-128"/>
              </a:rPr>
              <a:t>http://www.microsoft.com/typography/</a:t>
            </a:r>
          </a:p>
        </p:txBody>
      </p:sp>
      <p:sp>
        <p:nvSpPr>
          <p:cNvPr id="5" name="Date Placeholder 4"/>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Footer Placeholder 5"/>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mtClean="0">
                <a:ea typeface="ＭＳ Ｐゴシック" pitchFamily="34" charset="-128"/>
              </a:rPr>
              <a:t>Summary</a:t>
            </a:r>
          </a:p>
        </p:txBody>
      </p:sp>
      <p:sp>
        <p:nvSpPr>
          <p:cNvPr id="288771" name="Rectangle 3"/>
          <p:cNvSpPr>
            <a:spLocks noGrp="1" noChangeArrowheads="1"/>
          </p:cNvSpPr>
          <p:nvPr>
            <p:ph idx="1"/>
          </p:nvPr>
        </p:nvSpPr>
        <p:spPr>
          <a:xfrm>
            <a:off x="457200" y="1295400"/>
            <a:ext cx="8229600" cy="4724400"/>
          </a:xfrm>
        </p:spPr>
        <p:txBody>
          <a:bodyPr/>
          <a:lstStyle/>
          <a:p>
            <a:pPr eaLnBrk="1" hangingPunct="1">
              <a:lnSpc>
                <a:spcPct val="90000"/>
              </a:lnSpc>
            </a:pPr>
            <a:r>
              <a:rPr lang="en-US" dirty="0" smtClean="0">
                <a:ea typeface="ＭＳ Ｐゴシック" pitchFamily="34" charset="-128"/>
              </a:rPr>
              <a:t>Grid systems help us put information on the page in a logical manner</a:t>
            </a:r>
          </a:p>
          <a:p>
            <a:pPr lvl="1" eaLnBrk="1" hangingPunct="1">
              <a:lnSpc>
                <a:spcPct val="90000"/>
              </a:lnSpc>
            </a:pPr>
            <a:r>
              <a:rPr lang="en-US" dirty="0" smtClean="0">
                <a:ea typeface="ＭＳ Ｐゴシック" pitchFamily="34" charset="-128"/>
              </a:rPr>
              <a:t>similar things close together</a:t>
            </a:r>
          </a:p>
          <a:p>
            <a:pPr eaLnBrk="1" hangingPunct="1">
              <a:lnSpc>
                <a:spcPct val="90000"/>
              </a:lnSpc>
            </a:pPr>
            <a:r>
              <a:rPr lang="en-US" dirty="0" smtClean="0">
                <a:ea typeface="ＭＳ Ｐゴシック" pitchFamily="34" charset="-128"/>
              </a:rPr>
              <a:t>Small changes help us see key differences (e.g., small multiples)</a:t>
            </a:r>
          </a:p>
          <a:p>
            <a:pPr eaLnBrk="1" hangingPunct="1">
              <a:lnSpc>
                <a:spcPct val="90000"/>
              </a:lnSpc>
            </a:pPr>
            <a:r>
              <a:rPr lang="en-US" dirty="0" smtClean="0">
                <a:ea typeface="ＭＳ Ｐゴシック" pitchFamily="34" charset="-128"/>
              </a:rPr>
              <a:t>Abstraction is a key to design</a:t>
            </a:r>
          </a:p>
          <a:p>
            <a:pPr eaLnBrk="1" hangingPunct="1">
              <a:lnSpc>
                <a:spcPct val="90000"/>
              </a:lnSpc>
            </a:pPr>
            <a:r>
              <a:rPr lang="en-US" dirty="0" smtClean="0">
                <a:ea typeface="ＭＳ Ｐゴシック" pitchFamily="34" charset="-128"/>
              </a:rPr>
              <a:t>RGB color space leads to bad colors</a:t>
            </a:r>
          </a:p>
          <a:p>
            <a:pPr eaLnBrk="1" hangingPunct="1">
              <a:lnSpc>
                <a:spcPct val="90000"/>
              </a:lnSpc>
            </a:pPr>
            <a:r>
              <a:rPr lang="en-US" dirty="0" smtClean="0">
                <a:ea typeface="ＭＳ Ｐゴシック" pitchFamily="34" charset="-128"/>
              </a:rPr>
              <a:t>Use color properly – not for ordering!</a:t>
            </a:r>
          </a:p>
          <a:p>
            <a:pPr eaLnBrk="1" hangingPunct="1">
              <a:lnSpc>
                <a:spcPct val="90000"/>
              </a:lnSpc>
            </a:pPr>
            <a:r>
              <a:rPr lang="en-US" dirty="0" smtClean="0">
                <a:ea typeface="ＭＳ Ｐゴシック" pitchFamily="34" charset="-128"/>
              </a:rPr>
              <a:t>Avoid clutter</a:t>
            </a:r>
          </a:p>
        </p:txBody>
      </p:sp>
      <p:sp>
        <p:nvSpPr>
          <p:cNvPr id="5" name="Date Placeholder 4"/>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Footer Placeholder 5"/>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8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dirty="0" smtClean="0">
                <a:ea typeface="ＭＳ Ｐゴシック" pitchFamily="34" charset="-128"/>
              </a:rPr>
              <a:t>Next Time</a:t>
            </a:r>
          </a:p>
        </p:txBody>
      </p:sp>
      <p:sp>
        <p:nvSpPr>
          <p:cNvPr id="288771" name="Rectangle 3"/>
          <p:cNvSpPr>
            <a:spLocks noGrp="1" noChangeArrowheads="1"/>
          </p:cNvSpPr>
          <p:nvPr>
            <p:ph idx="1"/>
          </p:nvPr>
        </p:nvSpPr>
        <p:spPr>
          <a:xfrm>
            <a:off x="457200" y="1447800"/>
            <a:ext cx="8382000" cy="4724400"/>
          </a:xfrm>
        </p:spPr>
        <p:txBody>
          <a:bodyPr/>
          <a:lstStyle/>
          <a:p>
            <a:pPr eaLnBrk="1" hangingPunct="1">
              <a:lnSpc>
                <a:spcPct val="90000"/>
              </a:lnSpc>
            </a:pPr>
            <a:r>
              <a:rPr lang="en-US" dirty="0" smtClean="0">
                <a:ea typeface="ＭＳ Ｐゴシック" pitchFamily="34" charset="-128"/>
              </a:rPr>
              <a:t>Have a Happy Thanksgiving!</a:t>
            </a:r>
          </a:p>
          <a:p>
            <a:pPr eaLnBrk="1" hangingPunct="1">
              <a:lnSpc>
                <a:spcPct val="90000"/>
              </a:lnSpc>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Tue, 11/27: User Testing</a:t>
            </a:r>
          </a:p>
          <a:p>
            <a:pPr eaLnBrk="1" hangingPunct="1">
              <a:lnSpc>
                <a:spcPct val="90000"/>
              </a:lnSpc>
            </a:pPr>
            <a:r>
              <a:rPr lang="en-US" dirty="0" smtClean="0">
                <a:ea typeface="ＭＳ Ｐゴシック" pitchFamily="34" charset="-128"/>
              </a:rPr>
              <a:t>Read</a:t>
            </a:r>
          </a:p>
          <a:p>
            <a:pPr lvl="1"/>
            <a:r>
              <a:rPr lang="en-US" sz="2400" dirty="0">
                <a:hlinkClick r:id="rId3"/>
              </a:rPr>
              <a:t>Appendix A from</a:t>
            </a:r>
            <a:r>
              <a:rPr lang="en-US" sz="2400" i="1" dirty="0">
                <a:hlinkClick r:id="rId3"/>
              </a:rPr>
              <a:t> The Design of Sites</a:t>
            </a:r>
            <a:endParaRPr lang="en-US" sz="2400" dirty="0"/>
          </a:p>
          <a:p>
            <a:pPr lvl="1"/>
            <a:r>
              <a:rPr lang="en-US" sz="2400" dirty="0">
                <a:hlinkClick r:id="rId4"/>
              </a:rPr>
              <a:t>Discussion of guidelines for user </a:t>
            </a:r>
            <a:r>
              <a:rPr lang="en-US" sz="2400" dirty="0" smtClean="0">
                <a:hlinkClick r:id="rId4"/>
              </a:rPr>
              <a:t>observation</a:t>
            </a:r>
            <a:r>
              <a:rPr lang="en-US" sz="2400" dirty="0" smtClean="0"/>
              <a:t> By </a:t>
            </a:r>
            <a:r>
              <a:rPr lang="en-US" sz="2400" dirty="0"/>
              <a:t>Kathleen </a:t>
            </a:r>
            <a:r>
              <a:rPr lang="en-US" sz="2400" dirty="0" err="1"/>
              <a:t>Gomoll</a:t>
            </a:r>
            <a:r>
              <a:rPr lang="en-US" sz="2400" dirty="0"/>
              <a:t> </a:t>
            </a:r>
            <a:r>
              <a:rPr lang="en-US" sz="2400" dirty="0" smtClean="0"/>
              <a:t>&amp; Anne </a:t>
            </a:r>
            <a:r>
              <a:rPr lang="en-US" sz="2400" dirty="0"/>
              <a:t>Nichol</a:t>
            </a:r>
          </a:p>
          <a:p>
            <a:pPr lvl="1"/>
            <a:r>
              <a:rPr lang="en-US" sz="2400" dirty="0"/>
              <a:t>optional: </a:t>
            </a:r>
            <a:r>
              <a:rPr lang="en-US" sz="2400" dirty="0" err="1"/>
              <a:t>Statistica</a:t>
            </a:r>
            <a:r>
              <a:rPr lang="en-US" sz="2400" dirty="0"/>
              <a:t> </a:t>
            </a:r>
            <a:r>
              <a:rPr lang="en-US" sz="2400" dirty="0">
                <a:hlinkClick r:id="rId5"/>
              </a:rPr>
              <a:t>Ch1</a:t>
            </a:r>
            <a:r>
              <a:rPr lang="en-US" sz="2400" dirty="0"/>
              <a:t>, </a:t>
            </a:r>
            <a:r>
              <a:rPr lang="en-US" sz="2400" dirty="0" smtClean="0"/>
              <a:t>&amp; parts </a:t>
            </a:r>
            <a:r>
              <a:rPr lang="en-US" sz="2400" dirty="0"/>
              <a:t>of </a:t>
            </a:r>
            <a:r>
              <a:rPr lang="en-US" sz="2400" dirty="0">
                <a:hlinkClick r:id="rId6"/>
              </a:rPr>
              <a:t>Ch3</a:t>
            </a:r>
            <a:endParaRPr lang="en-US" sz="2400" dirty="0"/>
          </a:p>
          <a:p>
            <a:pPr lvl="1"/>
            <a:r>
              <a:rPr lang="en-US" sz="2400" dirty="0">
                <a:hlinkClick r:id="rId7"/>
              </a:rPr>
              <a:t>optional: Lewis &amp; </a:t>
            </a:r>
            <a:r>
              <a:rPr lang="en-US" sz="2400" dirty="0" err="1">
                <a:hlinkClick r:id="rId7"/>
              </a:rPr>
              <a:t>Rieman</a:t>
            </a:r>
            <a:r>
              <a:rPr lang="en-US" sz="2400" dirty="0">
                <a:hlinkClick r:id="rId7"/>
              </a:rPr>
              <a:t> Ch. </a:t>
            </a:r>
            <a:r>
              <a:rPr lang="en-US" sz="2400" dirty="0" smtClean="0">
                <a:hlinkClick r:id="rId7"/>
              </a:rPr>
              <a:t>5</a:t>
            </a:r>
            <a:endParaRPr lang="en-US" sz="2400" dirty="0"/>
          </a:p>
        </p:txBody>
      </p:sp>
      <p:sp>
        <p:nvSpPr>
          <p:cNvPr id="5" name="Date Placeholder 4"/>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Footer Placeholder 5"/>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46</a:t>
            </a:fld>
            <a:endParaRPr lang="en-US" dirty="0"/>
          </a:p>
        </p:txBody>
      </p:sp>
    </p:spTree>
    <p:extLst>
      <p:ext uri="{BB962C8B-B14F-4D97-AF65-F5344CB8AC3E}">
        <p14:creationId xmlns:p14="http://schemas.microsoft.com/office/powerpoint/2010/main" val="2478048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p:txBody>
          <a:bodyPr/>
          <a:lstStyle/>
          <a:p>
            <a:pPr eaLnBrk="1" hangingPunct="1"/>
            <a:r>
              <a:rPr lang="en-US" sz="4100" b="1" smtClean="0">
                <a:ea typeface="ＭＳ Ｐゴシック" pitchFamily="34" charset="-128"/>
              </a:rPr>
              <a:t>Visual Information Design</a:t>
            </a:r>
          </a:p>
        </p:txBody>
      </p:sp>
      <p:sp>
        <p:nvSpPr>
          <p:cNvPr id="2" name="TextBox 1"/>
          <p:cNvSpPr txBox="1"/>
          <p:nvPr/>
        </p:nvSpPr>
        <p:spPr>
          <a:xfrm>
            <a:off x="655425" y="6096000"/>
            <a:ext cx="4526175" cy="523220"/>
          </a:xfrm>
          <a:prstGeom prst="rect">
            <a:avLst/>
          </a:prstGeom>
          <a:noFill/>
        </p:spPr>
        <p:txBody>
          <a:bodyPr wrap="none" rtlCol="0">
            <a:spAutoFit/>
          </a:bodyPr>
          <a:lstStyle/>
          <a:p>
            <a:pPr>
              <a:buNone/>
            </a:pPr>
            <a:r>
              <a:rPr lang="en-US" altLang="ja-JP" sz="1400" i="1" dirty="0" smtClean="0"/>
              <a:t>* Includes material from Skip Shelly, </a:t>
            </a:r>
            <a:r>
              <a:rPr lang="en-US" altLang="ja-JP" sz="1400" i="1" dirty="0"/>
              <a:t>Edward </a:t>
            </a:r>
            <a:r>
              <a:rPr lang="en-US" altLang="ja-JP" sz="1400" i="1" dirty="0" err="1"/>
              <a:t>Tufte</a:t>
            </a:r>
            <a:r>
              <a:rPr lang="en-US" altLang="ja-JP" sz="1400" i="1" dirty="0"/>
              <a:t>, </a:t>
            </a:r>
            <a:r>
              <a:rPr lang="en-US" altLang="ja-JP" sz="1400" i="1" dirty="0" smtClean="0"/>
              <a:t/>
            </a:r>
            <a:br>
              <a:rPr lang="en-US" altLang="ja-JP" sz="1400" i="1" dirty="0" smtClean="0"/>
            </a:br>
            <a:r>
              <a:rPr lang="en-US" altLang="ja-JP" sz="1400" i="1" dirty="0" smtClean="0"/>
              <a:t>   Kevin </a:t>
            </a:r>
            <a:r>
              <a:rPr lang="en-US" altLang="ja-JP" sz="1400" i="1" dirty="0"/>
              <a:t>Mullet, </a:t>
            </a:r>
            <a:r>
              <a:rPr lang="en-US" altLang="ja-JP" sz="1400" i="1" dirty="0" smtClean="0"/>
              <a:t>&amp; Scott </a:t>
            </a:r>
            <a:r>
              <a:rPr lang="en-US" altLang="ja-JP" sz="1400" i="1" dirty="0"/>
              <a:t>Klemmer</a:t>
            </a:r>
            <a:endParaRPr lang="en-US" sz="1400" i="1" dirty="0"/>
          </a:p>
        </p:txBody>
      </p:sp>
    </p:spTree>
    <p:extLst>
      <p:ext uri="{BB962C8B-B14F-4D97-AF65-F5344CB8AC3E}">
        <p14:creationId xmlns:p14="http://schemas.microsoft.com/office/powerpoint/2010/main" val="850516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ea typeface="ＭＳ Ｐゴシック" pitchFamily="34" charset="-128"/>
              </a:rPr>
              <a:t>Outline</a:t>
            </a:r>
          </a:p>
        </p:txBody>
      </p:sp>
      <p:sp>
        <p:nvSpPr>
          <p:cNvPr id="35842" name="Rectangle 3"/>
          <p:cNvSpPr>
            <a:spLocks noGrp="1" noChangeArrowheads="1"/>
          </p:cNvSpPr>
          <p:nvPr>
            <p:ph idx="1"/>
          </p:nvPr>
        </p:nvSpPr>
        <p:spPr>
          <a:xfrm>
            <a:off x="685800" y="1295400"/>
            <a:ext cx="7772400" cy="5029200"/>
          </a:xfrm>
        </p:spPr>
        <p:txBody>
          <a:bodyPr/>
          <a:lstStyle/>
          <a:p>
            <a:pPr eaLnBrk="1" hangingPunct="1"/>
            <a:r>
              <a:rPr lang="en-US" dirty="0" smtClean="0">
                <a:ea typeface="ＭＳ Ｐゴシック" pitchFamily="34" charset="-128"/>
              </a:rPr>
              <a:t>Review Prototyping</a:t>
            </a:r>
          </a:p>
          <a:p>
            <a:pPr eaLnBrk="1" hangingPunct="1"/>
            <a:r>
              <a:rPr lang="en-US" dirty="0" smtClean="0">
                <a:ea typeface="ＭＳ Ｐゴシック" pitchFamily="34" charset="-128"/>
              </a:rPr>
              <a:t>Simplification</a:t>
            </a:r>
          </a:p>
          <a:p>
            <a:pPr eaLnBrk="1" hangingPunct="1"/>
            <a:r>
              <a:rPr lang="en-US" dirty="0" smtClean="0">
                <a:ea typeface="ＭＳ Ｐゴシック" pitchFamily="34" charset="-128"/>
              </a:rPr>
              <a:t>Small Multiples</a:t>
            </a:r>
          </a:p>
          <a:p>
            <a:pPr eaLnBrk="1" hangingPunct="1"/>
            <a:r>
              <a:rPr lang="en-US" dirty="0" smtClean="0">
                <a:ea typeface="ＭＳ Ｐゴシック" pitchFamily="34" charset="-128"/>
              </a:rPr>
              <a:t>Typography &amp; Grid systems</a:t>
            </a:r>
          </a:p>
          <a:p>
            <a:pPr eaLnBrk="1" hangingPunct="1"/>
            <a:r>
              <a:rPr lang="en-US" dirty="0" smtClean="0">
                <a:ea typeface="ＭＳ Ｐゴシック" pitchFamily="34" charset="-128"/>
              </a:rPr>
              <a:t>Things to Avoid</a:t>
            </a:r>
          </a:p>
          <a:p>
            <a:pPr eaLnBrk="1" hangingPunct="1"/>
            <a:r>
              <a:rPr lang="en-US" dirty="0" smtClean="0">
                <a:ea typeface="ＭＳ Ｐゴシック" pitchFamily="34" charset="-128"/>
              </a:rPr>
              <a:t>Color</a:t>
            </a:r>
          </a:p>
          <a:p>
            <a:pPr eaLnBrk="1" hangingPunct="1"/>
            <a:r>
              <a:rPr lang="en-US" dirty="0" smtClean="0">
                <a:ea typeface="ＭＳ Ｐゴシック" pitchFamily="34" charset="-128"/>
              </a:rPr>
              <a:t>Proportion &amp; Scale</a:t>
            </a:r>
          </a:p>
          <a:p>
            <a:pPr eaLnBrk="1" hangingPunct="1"/>
            <a:r>
              <a:rPr lang="en-US" dirty="0" smtClean="0">
                <a:ea typeface="ＭＳ Ｐゴシック" pitchFamily="34" charset="-128"/>
              </a:rPr>
              <a:t>Design economy</a:t>
            </a:r>
          </a:p>
          <a:p>
            <a:pPr eaLnBrk="1" hangingPunct="1"/>
            <a:r>
              <a:rPr lang="en-US" dirty="0" smtClean="0">
                <a:ea typeface="ＭＳ Ｐゴシック" pitchFamily="34" charset="-128"/>
              </a:rPr>
              <a:t>Visualization</a:t>
            </a:r>
          </a:p>
          <a:p>
            <a:pPr eaLnBrk="1" hangingPunct="1"/>
            <a:endParaRPr lang="en-US" dirty="0" smtClean="0">
              <a:ea typeface="ＭＳ Ｐゴシック" pitchFamily="34" charset="-128"/>
            </a:endParaRPr>
          </a:p>
        </p:txBody>
      </p:sp>
      <p:sp>
        <p:nvSpPr>
          <p:cNvPr id="9"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10"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11"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Prototyping Review</a:t>
            </a:r>
          </a:p>
        </p:txBody>
      </p:sp>
      <p:sp>
        <p:nvSpPr>
          <p:cNvPr id="93186" name="Rectangle 3"/>
          <p:cNvSpPr>
            <a:spLocks noGrp="1" noChangeArrowheads="1"/>
          </p:cNvSpPr>
          <p:nvPr>
            <p:ph idx="1"/>
          </p:nvPr>
        </p:nvSpPr>
        <p:spPr>
          <a:xfrm>
            <a:off x="685800" y="1066800"/>
            <a:ext cx="8229600" cy="5257800"/>
          </a:xfrm>
        </p:spPr>
        <p:txBody>
          <a:bodyPr>
            <a:normAutofit fontScale="92500" lnSpcReduction="10000"/>
          </a:bodyPr>
          <a:lstStyle/>
          <a:p>
            <a:pPr eaLnBrk="1" hangingPunct="1"/>
            <a:r>
              <a:rPr lang="en-US" sz="2800" dirty="0">
                <a:ea typeface="ＭＳ Ｐゴシック" pitchFamily="34" charset="-128"/>
              </a:rPr>
              <a:t>P</a:t>
            </a:r>
            <a:r>
              <a:rPr lang="en-US" sz="2800" dirty="0" smtClean="0">
                <a:ea typeface="ＭＳ Ｐゴシック" pitchFamily="34" charset="-128"/>
              </a:rPr>
              <a:t>rototypes are a concrete representation of a design or final product</a:t>
            </a:r>
            <a:br>
              <a:rPr lang="en-US" sz="2800" dirty="0" smtClean="0">
                <a:ea typeface="ＭＳ Ｐゴシック" pitchFamily="34" charset="-128"/>
              </a:rPr>
            </a:br>
            <a:endParaRPr lang="en-US" sz="2800" dirty="0" smtClean="0">
              <a:ea typeface="ＭＳ Ｐゴシック" pitchFamily="34" charset="-128"/>
            </a:endParaRPr>
          </a:p>
          <a:p>
            <a:pPr eaLnBrk="1" hangingPunct="1"/>
            <a:r>
              <a:rPr lang="en-US" sz="2800" dirty="0" smtClean="0">
                <a:ea typeface="ＭＳ Ｐゴシック" pitchFamily="34" charset="-128"/>
              </a:rPr>
              <a:t>Low-fi testing allows us to?</a:t>
            </a:r>
          </a:p>
          <a:p>
            <a:pPr lvl="1"/>
            <a:r>
              <a:rPr lang="en-US" sz="2400" dirty="0" smtClean="0">
                <a:ea typeface="ＭＳ Ｐゴシック" pitchFamily="34" charset="-128"/>
              </a:rPr>
              <a:t>quickly iterate</a:t>
            </a:r>
          </a:p>
          <a:p>
            <a:pPr lvl="1" eaLnBrk="1" hangingPunct="1"/>
            <a:r>
              <a:rPr lang="en-US" sz="2400" dirty="0" smtClean="0">
                <a:ea typeface="ＭＳ Ｐゴシック" pitchFamily="34" charset="-128"/>
              </a:rPr>
              <a:t>get feedback from users &amp; change right away</a:t>
            </a:r>
          </a:p>
          <a:p>
            <a:pPr lvl="1" eaLnBrk="1" hangingPunct="1"/>
            <a:endParaRPr lang="en-US" sz="2400" dirty="0">
              <a:ea typeface="ＭＳ Ｐゴシック" pitchFamily="34" charset="-128"/>
            </a:endParaRPr>
          </a:p>
          <a:p>
            <a:r>
              <a:rPr lang="en-US" dirty="0" smtClean="0">
                <a:ea typeface="ＭＳ Ｐゴシック" pitchFamily="34" charset="-128"/>
              </a:rPr>
              <a:t>Problems with lo-fi testing?</a:t>
            </a:r>
          </a:p>
          <a:p>
            <a:pPr lvl="1"/>
            <a:r>
              <a:rPr lang="en-US" dirty="0">
                <a:ea typeface="ＭＳ Ｐゴシック" pitchFamily="34" charset="-128"/>
              </a:rPr>
              <a:t>c</a:t>
            </a:r>
            <a:r>
              <a:rPr lang="en-US" dirty="0" smtClean="0">
                <a:ea typeface="ＭＳ Ｐゴシック" pitchFamily="34" charset="-128"/>
              </a:rPr>
              <a:t>omputer inherently “buggy”</a:t>
            </a:r>
          </a:p>
          <a:p>
            <a:pPr lvl="1"/>
            <a:r>
              <a:rPr lang="en-US" dirty="0">
                <a:ea typeface="ＭＳ Ｐゴシック" pitchFamily="34" charset="-128"/>
              </a:rPr>
              <a:t>t</a:t>
            </a:r>
            <a:r>
              <a:rPr lang="en-US" dirty="0" smtClean="0">
                <a:ea typeface="ＭＳ Ｐゴシック" pitchFamily="34" charset="-128"/>
              </a:rPr>
              <a:t>imings not accurate</a:t>
            </a:r>
          </a:p>
          <a:p>
            <a:pPr lvl="1"/>
            <a:r>
              <a:rPr lang="en-US" dirty="0">
                <a:ea typeface="ＭＳ Ｐゴシック" pitchFamily="34" charset="-128"/>
              </a:rPr>
              <a:t>s</a:t>
            </a:r>
            <a:r>
              <a:rPr lang="en-US" dirty="0" smtClean="0">
                <a:ea typeface="ＭＳ Ｐゴシック" pitchFamily="34" charset="-128"/>
              </a:rPr>
              <a:t>ome widgets hard to recognize as sketches</a:t>
            </a:r>
          </a:p>
          <a:p>
            <a:pPr lvl="1"/>
            <a:r>
              <a:rPr lang="en-US" dirty="0">
                <a:ea typeface="ＭＳ Ｐゴシック" pitchFamily="34" charset="-128"/>
              </a:rPr>
              <a:t>d</a:t>
            </a:r>
            <a:r>
              <a:rPr lang="en-US" dirty="0" smtClean="0">
                <a:ea typeface="ＭＳ Ｐゴシック" pitchFamily="34" charset="-128"/>
              </a:rPr>
              <a:t>ynamic behaviors hard to simulate</a:t>
            </a:r>
          </a:p>
        </p:txBody>
      </p:sp>
      <p:sp>
        <p:nvSpPr>
          <p:cNvPr id="5" name="Footer Placeholder 4"/>
          <p:cNvSpPr>
            <a:spLocks noGrp="1"/>
          </p:cNvSpPr>
          <p:nvPr>
            <p:ph type="ftr" sz="quarter" idx="3"/>
          </p:nvPr>
        </p:nvSpPr>
        <p:spPr/>
        <p:txBody>
          <a:bodyPr/>
          <a:lstStyle/>
          <a:p>
            <a:pPr>
              <a:buNone/>
              <a:defRPr/>
            </a:pPr>
            <a:r>
              <a:rPr lang="en-US" dirty="0" smtClean="0"/>
              <a:t>CSE 440: User Interface Design, Prototyping, &amp; Evaluation</a:t>
            </a:r>
            <a:endParaRPr lang="en-US" dirty="0"/>
          </a:p>
        </p:txBody>
      </p:sp>
      <p:sp>
        <p:nvSpPr>
          <p:cNvPr id="2" name="Slide Number Placeholder 1"/>
          <p:cNvSpPr>
            <a:spLocks noGrp="1"/>
          </p:cNvSpPr>
          <p:nvPr>
            <p:ph type="sldNum" sz="quarter" idx="4"/>
          </p:nvPr>
        </p:nvSpPr>
        <p:spPr/>
        <p:txBody>
          <a:bodyPr/>
          <a:lstStyle/>
          <a:p>
            <a:pPr>
              <a:buNone/>
            </a:pPr>
            <a:fld id="{48573CA7-35FD-4F26-8712-3E7EAA6D8755}" type="slidenum">
              <a:rPr lang="en-US" smtClean="0"/>
              <a:pPr>
                <a:buNone/>
              </a:pPr>
              <a:t>7</a:t>
            </a:fld>
            <a:endParaRPr lang="en-US" dirty="0"/>
          </a:p>
        </p:txBody>
      </p:sp>
      <p:sp>
        <p:nvSpPr>
          <p:cNvPr id="3" name="Date Placeholder 2"/>
          <p:cNvSpPr>
            <a:spLocks noGrp="1"/>
          </p:cNvSpPr>
          <p:nvPr>
            <p:ph type="dt" sz="half" idx="10"/>
          </p:nvPr>
        </p:nvSpPr>
        <p:spPr/>
        <p:txBody>
          <a:bodyPr/>
          <a:lstStyle/>
          <a:p>
            <a:pPr>
              <a:buFontTx/>
              <a:buNone/>
              <a:defRPr/>
            </a:pPr>
            <a:r>
              <a:rPr lang="en-US" smtClean="0"/>
              <a:t>11/20/2012</a:t>
            </a:r>
            <a:endParaRPr lang="en-US" dirty="0"/>
          </a:p>
        </p:txBody>
      </p:sp>
    </p:spTree>
    <p:extLst>
      <p:ext uri="{BB962C8B-B14F-4D97-AF65-F5344CB8AC3E}">
        <p14:creationId xmlns:p14="http://schemas.microsoft.com/office/powerpoint/2010/main" val="749944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18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18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18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1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ea typeface="ＭＳ Ｐゴシック" pitchFamily="34" charset="-128"/>
              </a:rPr>
              <a:t>Quotes: Mullet and Sano</a:t>
            </a:r>
          </a:p>
        </p:txBody>
      </p:sp>
      <p:sp>
        <p:nvSpPr>
          <p:cNvPr id="39938" name="Rectangle 3"/>
          <p:cNvSpPr>
            <a:spLocks noGrp="1" noChangeArrowheads="1"/>
          </p:cNvSpPr>
          <p:nvPr>
            <p:ph idx="1"/>
          </p:nvPr>
        </p:nvSpPr>
        <p:spPr/>
        <p:txBody>
          <a:bodyPr/>
          <a:lstStyle/>
          <a:p>
            <a:pPr marL="228600" indent="-228600" eaLnBrk="1" hangingPunct="1">
              <a:lnSpc>
                <a:spcPct val="90000"/>
              </a:lnSpc>
              <a:buFontTx/>
              <a:buNone/>
            </a:pPr>
            <a:r>
              <a:rPr lang="ja-JP" altLang="en-US" smtClean="0">
                <a:ea typeface="ＭＳ Ｐゴシック" pitchFamily="34" charset="-128"/>
              </a:rPr>
              <a:t>“</a:t>
            </a:r>
            <a:r>
              <a:rPr lang="en-US" altLang="ja-JP" smtClean="0">
                <a:ea typeface="ＭＳ Ｐゴシック" pitchFamily="34" charset="-128"/>
              </a:rPr>
              <a:t>Design is not something that can be applied after the fact, when the fundamental organization of the product has already been determined–though this is indeed a common misconception. To be effective, design must be an integral part of the product development lifecycle.</a:t>
            </a:r>
            <a:r>
              <a:rPr lang="ja-JP" altLang="en-US" smtClean="0">
                <a:ea typeface="ＭＳ Ｐゴシック" pitchFamily="34" charset="-128"/>
              </a:rPr>
              <a:t>”</a:t>
            </a:r>
            <a:endParaRPr lang="en-US" smtClean="0">
              <a:ea typeface="ＭＳ Ｐゴシック" pitchFamily="34" charset="-128"/>
            </a:endParaRPr>
          </a:p>
        </p:txBody>
      </p:sp>
      <p:sp>
        <p:nvSpPr>
          <p:cNvPr id="5"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ea typeface="ＭＳ Ｐゴシック" pitchFamily="34" charset="-128"/>
              </a:rPr>
              <a:t>Quotes: Mihai Nadin</a:t>
            </a:r>
          </a:p>
        </p:txBody>
      </p:sp>
      <p:sp>
        <p:nvSpPr>
          <p:cNvPr id="41986" name="Rectangle 3"/>
          <p:cNvSpPr>
            <a:spLocks noGrp="1" noChangeArrowheads="1"/>
          </p:cNvSpPr>
          <p:nvPr>
            <p:ph idx="1"/>
          </p:nvPr>
        </p:nvSpPr>
        <p:spPr/>
        <p:txBody>
          <a:bodyPr/>
          <a:lstStyle/>
          <a:p>
            <a:pPr marL="228600" indent="-228600" eaLnBrk="1" hangingPunct="1">
              <a:buFontTx/>
              <a:buNone/>
            </a:pPr>
            <a:r>
              <a:rPr lang="ja-JP" altLang="en-US" smtClean="0">
                <a:ea typeface="ＭＳ Ｐゴシック" pitchFamily="34" charset="-128"/>
              </a:rPr>
              <a:t>“</a:t>
            </a:r>
            <a:r>
              <a:rPr lang="en-US" altLang="ja-JP" smtClean="0">
                <a:ea typeface="ＭＳ Ｐゴシック" pitchFamily="34" charset="-128"/>
              </a:rPr>
              <a:t>Method helps intuition when it is not transformed into dictatorship. Intuition augments method if it does not instill anarchy. In every moment of our semiotic existence, method and intuition complement one another.</a:t>
            </a:r>
            <a:r>
              <a:rPr lang="ja-JP" altLang="en-US" smtClean="0">
                <a:ea typeface="ＭＳ Ｐゴシック" pitchFamily="34" charset="-128"/>
              </a:rPr>
              <a:t>”</a:t>
            </a:r>
            <a:endParaRPr lang="en-US" smtClean="0">
              <a:ea typeface="ＭＳ Ｐゴシック" pitchFamily="34" charset="-128"/>
            </a:endParaRPr>
          </a:p>
        </p:txBody>
      </p:sp>
      <p:sp>
        <p:nvSpPr>
          <p:cNvPr id="5" name="Rectangle 5"/>
          <p:cNvSpPr>
            <a:spLocks noGrp="1" noChangeArrowheads="1"/>
          </p:cNvSpPr>
          <p:nvPr>
            <p:ph type="dt" sz="half" idx="10"/>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11/20/2012</a:t>
            </a:r>
            <a:endParaRPr lang="en-US" dirty="0"/>
          </a:p>
        </p:txBody>
      </p:sp>
      <p:sp>
        <p:nvSpPr>
          <p:cNvPr id="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CSE440 - User Interface Design, Prototyping, &amp; Evaluation</a:t>
            </a:r>
            <a:endParaRPr lang="en-US" dirty="0"/>
          </a:p>
        </p:txBody>
      </p:sp>
      <p:sp>
        <p:nvSpPr>
          <p:cNvPr id="8" name="Slide Number Placeholder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Landay">
  <a:themeElements>
    <a:clrScheme name="Custom 4">
      <a:dk1>
        <a:srgbClr val="414141"/>
      </a:dk1>
      <a:lt1>
        <a:srgbClr val="FFFFFF"/>
      </a:lt1>
      <a:dk2>
        <a:srgbClr val="282A2A"/>
      </a:dk2>
      <a:lt2>
        <a:srgbClr val="D0D0D0"/>
      </a:lt2>
      <a:accent1>
        <a:srgbClr val="E87A40"/>
      </a:accent1>
      <a:accent2>
        <a:srgbClr val="EAC632"/>
      </a:accent2>
      <a:accent3>
        <a:srgbClr val="D1B2AD"/>
      </a:accent3>
      <a:accent4>
        <a:srgbClr val="DADADA"/>
      </a:accent4>
      <a:accent5>
        <a:srgbClr val="E8B887"/>
      </a:accent5>
      <a:accent6>
        <a:srgbClr val="8E8E8E"/>
      </a:accent6>
      <a:hlink>
        <a:srgbClr val="FFFFFF"/>
      </a:hlink>
      <a:folHlink>
        <a:srgbClr val="FFFFFF"/>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3604</TotalTime>
  <Words>2472</Words>
  <Application>Microsoft Office PowerPoint</Application>
  <PresentationFormat>On-screen Show (4:3)</PresentationFormat>
  <Paragraphs>399</Paragraphs>
  <Slides>46</Slides>
  <Notes>39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Landay</vt:lpstr>
      <vt:lpstr>Visual Information Design</vt:lpstr>
      <vt:lpstr>PowerPoint Presentation</vt:lpstr>
      <vt:lpstr>PowerPoint Presentation</vt:lpstr>
      <vt:lpstr>PowerPoint Presentation</vt:lpstr>
      <vt:lpstr>Visual Information Design</vt:lpstr>
      <vt:lpstr>Outline</vt:lpstr>
      <vt:lpstr>Prototyping Review</vt:lpstr>
      <vt:lpstr>Quotes: Mullet and Sano</vt:lpstr>
      <vt:lpstr>Quotes: Mihai Nadin</vt:lpstr>
      <vt:lpstr>How Might We Improve This? </vt:lpstr>
      <vt:lpstr>Use whitespace to make groupings obvious</vt:lpstr>
      <vt:lpstr>Can We Do Better Still?</vt:lpstr>
      <vt:lpstr>Use size contrasts to indicate hierarchy</vt:lpstr>
      <vt:lpstr>PowerPoint Presentation</vt:lpstr>
      <vt:lpstr>Quotes: Antoine de Saint Exupery</vt:lpstr>
      <vt:lpstr>Simplification &amp; Reduction</vt:lpstr>
      <vt:lpstr>Abstraction London Underground</vt:lpstr>
      <vt:lpstr>Small Multiples</vt:lpstr>
      <vt:lpstr>International Women’s Day</vt:lpstr>
      <vt:lpstr>Reid Miles, Blue Note Cover</vt:lpstr>
      <vt:lpstr>Jan Tschichold’s Revolution</vt:lpstr>
      <vt:lpstr>Type Classifications</vt:lpstr>
      <vt:lpstr>Asymmetric Typography</vt:lpstr>
      <vt:lpstr>Grid Systems</vt:lpstr>
      <vt:lpstr>Use alignment to guide the eye &amp; reduce clutter</vt:lpstr>
      <vt:lpstr>Icon Design: Differences that Make a Difference </vt:lpstr>
      <vt:lpstr>Administrivia</vt:lpstr>
      <vt:lpstr>Color</vt:lpstr>
      <vt:lpstr>Technology-Centered Colors</vt:lpstr>
      <vt:lpstr>Color Spaces</vt:lpstr>
      <vt:lpstr>Human-Centered Colors</vt:lpstr>
      <vt:lpstr>Color: Edward Tufte</vt:lpstr>
      <vt:lpstr>Color: Edward Tufte</vt:lpstr>
      <vt:lpstr>How to get color right</vt:lpstr>
      <vt:lpstr>Scale</vt:lpstr>
      <vt:lpstr>Proportion and Scale</vt:lpstr>
      <vt:lpstr>Visualization</vt:lpstr>
      <vt:lpstr>Tree Maps (SmartMoney)</vt:lpstr>
      <vt:lpstr>Tree Maps (PhotoMesa)</vt:lpstr>
      <vt:lpstr>Design Galleries</vt:lpstr>
      <vt:lpstr>Design Galleries</vt:lpstr>
      <vt:lpstr>Some Starting Points </vt:lpstr>
      <vt:lpstr>Further Reading</vt:lpstr>
      <vt:lpstr>Further Reading</vt:lpstr>
      <vt:lpstr>Summary</vt:lpstr>
      <vt:lpstr>Next Time</vt:lpstr>
    </vt:vector>
  </TitlesOfParts>
  <Company>Berkeley Summer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Information Design</dc:title>
  <dc:subject>User Interface Design, Prototyping, and Evaluation</dc:subject>
  <dc:creator>James Landay, Scott Klemmer</dc:creator>
  <cp:keywords>usability, interface design, interaction design, user interface, user interface design, visual information design, typography, fonts, layout</cp:keywords>
  <cp:lastModifiedBy>James A. Landay</cp:lastModifiedBy>
  <cp:revision>116</cp:revision>
  <dcterms:created xsi:type="dcterms:W3CDTF">2001-06-07T20:21:26Z</dcterms:created>
  <dcterms:modified xsi:type="dcterms:W3CDTF">2012-11-30T19:34:18Z</dcterms:modified>
</cp:coreProperties>
</file>