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48"/>
  </p:notesMasterIdLst>
  <p:handoutMasterIdLst>
    <p:handoutMasterId r:id="rId49"/>
  </p:handoutMasterIdLst>
  <p:sldIdLst>
    <p:sldId id="532" r:id="rId2"/>
    <p:sldId id="570" r:id="rId3"/>
    <p:sldId id="574" r:id="rId4"/>
    <p:sldId id="573" r:id="rId5"/>
    <p:sldId id="571" r:id="rId6"/>
    <p:sldId id="572" r:id="rId7"/>
    <p:sldId id="325" r:id="rId8"/>
    <p:sldId id="464" r:id="rId9"/>
    <p:sldId id="454" r:id="rId10"/>
    <p:sldId id="471" r:id="rId11"/>
    <p:sldId id="448" r:id="rId12"/>
    <p:sldId id="480" r:id="rId13"/>
    <p:sldId id="449" r:id="rId14"/>
    <p:sldId id="469" r:id="rId15"/>
    <p:sldId id="523" r:id="rId16"/>
    <p:sldId id="473" r:id="rId17"/>
    <p:sldId id="453" r:id="rId18"/>
    <p:sldId id="452" r:id="rId19"/>
    <p:sldId id="455" r:id="rId20"/>
    <p:sldId id="456" r:id="rId21"/>
    <p:sldId id="483" r:id="rId22"/>
    <p:sldId id="457" r:id="rId23"/>
    <p:sldId id="491" r:id="rId24"/>
    <p:sldId id="493" r:id="rId25"/>
    <p:sldId id="495" r:id="rId26"/>
    <p:sldId id="494" r:id="rId27"/>
    <p:sldId id="496" r:id="rId28"/>
    <p:sldId id="497" r:id="rId29"/>
    <p:sldId id="578" r:id="rId30"/>
    <p:sldId id="500" r:id="rId31"/>
    <p:sldId id="501" r:id="rId32"/>
    <p:sldId id="569" r:id="rId33"/>
    <p:sldId id="504" r:id="rId34"/>
    <p:sldId id="505" r:id="rId35"/>
    <p:sldId id="506" r:id="rId36"/>
    <p:sldId id="507" r:id="rId37"/>
    <p:sldId id="528" r:id="rId38"/>
    <p:sldId id="508" r:id="rId39"/>
    <p:sldId id="509" r:id="rId40"/>
    <p:sldId id="511" r:id="rId41"/>
    <p:sldId id="514" r:id="rId42"/>
    <p:sldId id="516" r:id="rId43"/>
    <p:sldId id="534" r:id="rId44"/>
    <p:sldId id="546" r:id="rId45"/>
    <p:sldId id="575" r:id="rId46"/>
    <p:sldId id="576" r:id="rId4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4D511"/>
    <a:srgbClr val="0D2ED1"/>
    <a:srgbClr val="E26274"/>
    <a:srgbClr val="C8001D"/>
    <a:srgbClr val="4AD2E4"/>
    <a:srgbClr val="2DCADF"/>
    <a:srgbClr val="7888A6"/>
    <a:srgbClr val="E6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525" autoAdjust="0"/>
    <p:restoredTop sz="62304" autoAdjust="0"/>
  </p:normalViewPr>
  <p:slideViewPr>
    <p:cSldViewPr snapToGrid="0">
      <p:cViewPr varScale="1">
        <p:scale>
          <a:sx n="41" d="100"/>
          <a:sy n="41" d="100"/>
        </p:scale>
        <p:origin x="-1908" y="-108"/>
      </p:cViewPr>
      <p:guideLst>
        <p:guide orient="horz" pos="2166"/>
        <p:guide pos="28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3840" y="-230"/>
      </p:cViewPr>
      <p:guideLst>
        <p:guide orient="horz" pos="2242"/>
        <p:guide pos="303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2702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13" tIns="0" rIns="20213" bIns="0" numCol="1" anchor="t" anchorCtr="0" compatLnSpc="1">
            <a:prstTxWarp prst="textNoShape">
              <a:avLst/>
            </a:prstTxWarp>
          </a:bodyPr>
          <a:lstStyle>
            <a:lvl1pPr defTabSz="1006475" eaLnBrk="0" hangingPunct="0">
              <a:defRPr sz="1000" i="1"/>
            </a:lvl1pPr>
          </a:lstStyle>
          <a:p>
            <a:pPr>
              <a:defRPr/>
            </a:pPr>
            <a:r>
              <a:rPr lang="en-US" dirty="0"/>
              <a:t>CSE </a:t>
            </a:r>
            <a:r>
              <a:rPr lang="en-US" dirty="0" smtClean="0"/>
              <a:t>440 – Winter 2012</a:t>
            </a:r>
            <a:endParaRPr lang="en-US" dirty="0"/>
          </a:p>
          <a:p>
            <a:pPr>
              <a:defRPr/>
            </a:pPr>
            <a:r>
              <a:rPr lang="en-US" dirty="0"/>
              <a:t>User Interface Design, Prototyping, &amp; Evaluation</a:t>
            </a:r>
          </a:p>
          <a:p>
            <a:pPr>
              <a:defRPr/>
            </a:pPr>
            <a:r>
              <a:rPr lang="en-US" dirty="0"/>
              <a:t>Professor Landay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051925"/>
            <a:ext cx="32718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13" tIns="0" rIns="20213" bIns="0" numCol="1" anchor="b" anchorCtr="0" compatLnSpc="1">
            <a:prstTxWarp prst="textNoShape">
              <a:avLst/>
            </a:prstTxWarp>
          </a:bodyPr>
          <a:lstStyle>
            <a:lvl1pPr algn="r" defTabSz="1006475" eaLnBrk="0" hangingPunct="0">
              <a:defRPr sz="1000" i="1"/>
            </a:lvl1pPr>
          </a:lstStyle>
          <a:p>
            <a:pPr>
              <a:defRPr/>
            </a:pPr>
            <a:fld id="{5E0CD677-C707-4984-8583-788FA7040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95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97" tIns="0" rIns="19897" bIns="0" numCol="1" anchor="t" anchorCtr="0" compatLnSpc="1">
            <a:prstTxWarp prst="textNoShape">
              <a:avLst/>
            </a:prstTxWarp>
          </a:bodyPr>
          <a:lstStyle>
            <a:lvl1pPr defTabSz="989013"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-1588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97" tIns="0" rIns="19897" bIns="0" numCol="1" anchor="t" anchorCtr="0" compatLnSpc="1">
            <a:prstTxWarp prst="textNoShape">
              <a:avLst/>
            </a:prstTxWarp>
          </a:bodyPr>
          <a:lstStyle>
            <a:lvl1pPr algn="r" defTabSz="989013"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3138" cy="3587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59300"/>
            <a:ext cx="536257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827" tIns="49743" rIns="97827" bIns="497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97" tIns="0" rIns="19897" bIns="0" numCol="1" anchor="b" anchorCtr="0" compatLnSpc="1">
            <a:prstTxWarp prst="textNoShape">
              <a:avLst/>
            </a:prstTxWarp>
          </a:bodyPr>
          <a:lstStyle>
            <a:lvl1pPr defTabSz="989013"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97" tIns="0" rIns="19897" bIns="0" numCol="1" anchor="b" anchorCtr="0" compatLnSpc="1">
            <a:prstTxWarp prst="textNoShape">
              <a:avLst/>
            </a:prstTxWarp>
          </a:bodyPr>
          <a:lstStyle>
            <a:lvl1pPr algn="r" defTabSz="989013" eaLnBrk="0" hangingPunct="0">
              <a:defRPr sz="1000" i="1"/>
            </a:lvl1pPr>
          </a:lstStyle>
          <a:p>
            <a:pPr>
              <a:defRPr/>
            </a:pPr>
            <a:fld id="{BCD31DAA-8C22-4560-9478-FEE05A82B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849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6725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1863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98588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63725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FB44678-540E-40F5-90F1-06F06F62A639}" type="slidenum">
              <a:rPr lang="en-US" sz="1000" smtClean="0"/>
              <a:pPr/>
              <a:t>1</a:t>
            </a:fld>
            <a:endParaRPr lang="en-US" sz="10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5488"/>
            <a:ext cx="4786312" cy="3589337"/>
          </a:xfrm>
          <a:ln cap="flat"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41" tIns="49395" rIns="97141" bIns="49395"/>
          <a:lstStyle/>
          <a:p>
            <a:r>
              <a:rPr lang="en-US" dirty="0" smtClean="0"/>
              <a:t>Fit just right in lecture time, but cut a little color and MHP stuff… still a bit boring. Experiments went well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1DEA913-0F6E-4043-B796-96D81EDF4A63}" type="slidenum">
              <a:rPr lang="en-US" sz="1000" smtClean="0"/>
              <a:pPr/>
              <a:t>10</a:t>
            </a:fld>
            <a:endParaRPr lang="en-US" sz="10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95969D9-8BDC-4985-A68E-D0456F665CA2}" type="slidenum">
              <a:rPr lang="en-US" sz="1000" smtClean="0"/>
              <a:pPr/>
              <a:t>11</a:t>
            </a:fld>
            <a:endParaRPr lang="en-US" sz="10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56AAB38-D9E9-4E55-B5C3-104C839EB7AC}" type="slidenum">
              <a:rPr lang="en-US" sz="1000" smtClean="0"/>
              <a:pPr/>
              <a:t>12</a:t>
            </a:fld>
            <a:endParaRPr lang="en-US" sz="10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endParaRPr lang="en-US" smtClean="0"/>
          </a:p>
          <a:p>
            <a:pPr lvl="1"/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7B79CDD-3724-458D-B7E4-DAEC3C84E992}" type="slidenum">
              <a:rPr lang="en-US" sz="1000" smtClean="0"/>
              <a:pPr/>
              <a:t>13</a:t>
            </a:fld>
            <a:endParaRPr lang="en-US" sz="10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EDBF294-EBF8-48E4-9F49-BD2E73EEC5B6}" type="slidenum">
              <a:rPr lang="en-US" sz="1000" smtClean="0"/>
              <a:pPr/>
              <a:t>14</a:t>
            </a:fld>
            <a:endParaRPr lang="en-US" sz="10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4CFB4C7-6B56-4E34-A2E5-1A904A266E44}" type="slidenum">
              <a:rPr lang="en-US" sz="1000" smtClean="0"/>
              <a:pPr/>
              <a:t>15</a:t>
            </a:fld>
            <a:endParaRPr lang="en-US" sz="10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11CC9C2-5826-497E-A73E-D0344F53A8D0}" type="slidenum">
              <a:rPr lang="en-US" sz="1000" smtClean="0"/>
              <a:pPr/>
              <a:t>16</a:t>
            </a:fld>
            <a:endParaRPr lang="en-US" sz="10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endParaRPr lang="en-US" smtClean="0"/>
          </a:p>
          <a:p>
            <a:pPr lvl="1"/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AC004BA-8E0A-437B-84F9-6E4C0E645C03}" type="slidenum">
              <a:rPr lang="en-US" sz="1000" smtClean="0"/>
              <a:pPr/>
              <a:t>17</a:t>
            </a:fld>
            <a:endParaRPr lang="en-US" sz="100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0DA852C-F0F7-447C-A5B9-D4F2F3B5E23A}" type="slidenum">
              <a:rPr lang="en-US" sz="1000" smtClean="0"/>
              <a:pPr/>
              <a:t>18</a:t>
            </a:fld>
            <a:endParaRPr lang="en-US" sz="10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9B7FF37-165E-4CB7-8172-D51D0985D950}" type="slidenum">
              <a:rPr lang="en-US" sz="1000" smtClean="0"/>
              <a:pPr/>
              <a:t>19</a:t>
            </a:fld>
            <a:endParaRPr lang="en-US" sz="100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45C97E-C5E5-4D54-9221-C68913D47CD3}" type="slidenum">
              <a:rPr lang="en-US" sz="1000" smtClean="0"/>
              <a:pPr/>
              <a:t>2</a:t>
            </a:fld>
            <a:endParaRPr lang="en-US" sz="10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69A6374-ACD2-44A6-AA96-3809D12B5EF6}" type="slidenum">
              <a:rPr lang="en-US" sz="1000" smtClean="0"/>
              <a:pPr/>
              <a:t>20</a:t>
            </a:fld>
            <a:endParaRPr lang="en-US" sz="100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EB6160E-CE08-43B8-9BE6-D0453AD73957}" type="slidenum">
              <a:rPr lang="en-US" sz="1000" smtClean="0"/>
              <a:pPr/>
              <a:t>21</a:t>
            </a:fld>
            <a:endParaRPr lang="en-US" sz="100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5489BD2-190E-4603-8B7A-14DADC7F5F89}" type="slidenum">
              <a:rPr lang="en-US" sz="1000" smtClean="0"/>
              <a:pPr/>
              <a:t>22</a:t>
            </a:fld>
            <a:endParaRPr lang="en-US" sz="100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r>
              <a:rPr lang="en-US" smtClean="0"/>
              <a:t>blue makes a fine background color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1CAD5A1-0BE4-4268-A7C8-13588B3E226B}" type="slidenum">
              <a:rPr lang="en-US" sz="1000" smtClean="0"/>
              <a:pPr/>
              <a:t>23</a:t>
            </a:fld>
            <a:endParaRPr lang="en-US" sz="100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A563181-2A2D-4C3D-945B-34BF4CD99C1D}" type="slidenum">
              <a:rPr lang="en-US" sz="1000" smtClean="0"/>
              <a:pPr/>
              <a:t>24</a:t>
            </a:fld>
            <a:endParaRPr lang="en-US" sz="10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F422B6D-1D93-4C06-B53B-49709B45E727}" type="slidenum">
              <a:rPr lang="en-US" sz="1000" smtClean="0"/>
              <a:pPr/>
              <a:t>25</a:t>
            </a:fld>
            <a:endParaRPr lang="en-US" sz="100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EF581A7-C073-4BF9-82B2-525F228AA44F}" type="slidenum">
              <a:rPr lang="en-US" sz="1000" smtClean="0"/>
              <a:pPr/>
              <a:t>26</a:t>
            </a:fld>
            <a:endParaRPr lang="en-US" sz="10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15D45FC-C2B4-48AF-8C87-B3AC7344B600}" type="slidenum">
              <a:rPr lang="en-US" sz="1000" smtClean="0"/>
              <a:pPr/>
              <a:t>27</a:t>
            </a:fld>
            <a:endParaRPr lang="en-US" sz="100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FDF9344-D5A2-4B14-A33A-93396BF8182E}" type="slidenum">
              <a:rPr lang="en-US" sz="1000" smtClean="0"/>
              <a:pPr/>
              <a:t>28</a:t>
            </a:fld>
            <a:endParaRPr lang="en-US" sz="10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FDF9344-D5A2-4B14-A33A-93396BF8182E}" type="slidenum">
              <a:rPr lang="en-US" sz="1000" smtClean="0"/>
              <a:pPr/>
              <a:t>29</a:t>
            </a:fld>
            <a:endParaRPr lang="en-US" sz="10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 smtClean="0"/>
              <a:t>Draw two circles on the board</a:t>
            </a:r>
          </a:p>
          <a:p>
            <a:r>
              <a:rPr lang="en-US" dirty="0" smtClean="0"/>
              <a:t>	both around 1/2 inches in diameter</a:t>
            </a:r>
          </a:p>
          <a:p>
            <a:r>
              <a:rPr lang="en-US" dirty="0" smtClean="0"/>
              <a:t>	1) distance of 6 inches</a:t>
            </a:r>
          </a:p>
          <a:p>
            <a:r>
              <a:rPr lang="en-US" dirty="0" smtClean="0"/>
              <a:t>	2)</a:t>
            </a:r>
            <a:r>
              <a:rPr lang="en-US" baseline="0" dirty="0" smtClean="0"/>
              <a:t> </a:t>
            </a:r>
            <a:r>
              <a:rPr lang="en-US" dirty="0" smtClean="0"/>
              <a:t>Repeat by extending the distance to 24 inches</a:t>
            </a:r>
          </a:p>
          <a:p>
            <a:endParaRPr lang="en-US" dirty="0" smtClean="0"/>
          </a:p>
          <a:p>
            <a:r>
              <a:rPr lang="en-US" dirty="0" smtClean="0"/>
              <a:t>Ask volunteer to put mark in circle 50 times each quickly, but accurately (outside of circle at most 4 times)</a:t>
            </a:r>
          </a:p>
          <a:p>
            <a:endParaRPr lang="en-US" dirty="0" smtClean="0"/>
          </a:p>
          <a:p>
            <a:r>
              <a:rPr lang="en-US" dirty="0" smtClean="0"/>
              <a:t>TURN to a partner and discuss</a:t>
            </a:r>
            <a:r>
              <a:rPr lang="en-US" baseline="0" dirty="0" smtClean="0"/>
              <a:t> what you think will happen and WHY????</a:t>
            </a:r>
          </a:p>
          <a:p>
            <a:endParaRPr lang="en-US" dirty="0" smtClean="0"/>
          </a:p>
          <a:p>
            <a:r>
              <a:rPr lang="en-US" dirty="0" smtClean="0"/>
              <a:t>ID=Log2(d/w+1) : try easy ID of 4 and hard of ID 8</a:t>
            </a:r>
          </a:p>
          <a:p>
            <a:endParaRPr lang="en-US" dirty="0" smtClean="0"/>
          </a:p>
          <a:p>
            <a:pPr marL="228600" indent="-228600">
              <a:buAutoNum type="arabicParenR"/>
            </a:pPr>
            <a:r>
              <a:rPr lang="en-US" baseline="0" dirty="0" smtClean="0"/>
              <a:t>log2 (13)=3.7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Log2 (49)=5.6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Now try it</a:t>
            </a:r>
            <a:r>
              <a:rPr lang="en-US" baseline="0" dirty="0" smtClean="0"/>
              <a:t> again with 24 inches but make the target 2 inches wide</a:t>
            </a:r>
          </a:p>
          <a:p>
            <a:r>
              <a:rPr lang="en-US" baseline="0" dirty="0" smtClean="0"/>
              <a:t>3) log2 (13)=3.7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Now try again asking the person to go as fast as they can independent of accuracy (should get more speed but see spread of circles outside)</a:t>
            </a:r>
          </a:p>
          <a:p>
            <a:r>
              <a:rPr lang="en-US" baseline="0" dirty="0" smtClean="0"/>
              <a:t>Results: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42 sec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104 sec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32 sec (with lots </a:t>
            </a:r>
            <a:r>
              <a:rPr lang="en-US" baseline="0" smtClean="0"/>
              <a:t>of spread)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45C97E-C5E5-4D54-9221-C68913D47CD3}" type="slidenum">
              <a:rPr lang="en-US" sz="1000" smtClean="0"/>
              <a:pPr/>
              <a:t>3</a:t>
            </a:fld>
            <a:endParaRPr lang="en-US" sz="10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B787943-CA16-4D1A-A8A2-4EB73FB23589}" type="slidenum">
              <a:rPr lang="en-US" sz="1000" smtClean="0"/>
              <a:pPr/>
              <a:t>30</a:t>
            </a:fld>
            <a:endParaRPr lang="en-US" sz="100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5CB660B-072B-4BD6-8F7B-C06A0202CAB6}" type="slidenum">
              <a:rPr lang="en-US" sz="1000" smtClean="0"/>
              <a:pPr/>
              <a:t>31</a:t>
            </a:fld>
            <a:endParaRPr lang="en-US" sz="100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pPr lvl="1"/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D5C708C-93F3-4662-8F83-B9978D29A48D}" type="slidenum">
              <a:rPr lang="en-US" sz="1000" smtClean="0"/>
              <a:pPr/>
              <a:t>33</a:t>
            </a:fld>
            <a:endParaRPr lang="en-US" sz="100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5FE0B38-F842-4445-A4EA-44871E1407FF}" type="slidenum">
              <a:rPr lang="en-US" sz="1000" smtClean="0"/>
              <a:pPr/>
              <a:t>34</a:t>
            </a:fld>
            <a:endParaRPr lang="en-US" sz="100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91F6E9F-AA38-436E-9590-C38EC8FAEBFC}" type="slidenum">
              <a:rPr lang="en-US" sz="1000" smtClean="0"/>
              <a:pPr/>
              <a:t>35</a:t>
            </a:fld>
            <a:endParaRPr lang="en-US" sz="1000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F989CA7-790E-4380-BF5B-C580193DD8B8}" type="slidenum">
              <a:rPr lang="en-US" sz="1000" smtClean="0"/>
              <a:pPr/>
              <a:t>36</a:t>
            </a:fld>
            <a:endParaRPr lang="en-US" sz="100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6A16826-6CB7-4EBA-9F1C-E982C41663F9}" type="slidenum">
              <a:rPr lang="en-US" sz="1000" smtClean="0"/>
              <a:pPr/>
              <a:t>37</a:t>
            </a:fld>
            <a:endParaRPr lang="en-US" sz="100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B4A8327-FC53-4EB9-9AAA-8EE0817E41FA}" type="slidenum">
              <a:rPr lang="en-US" sz="1000" smtClean="0"/>
              <a:pPr/>
              <a:t>38</a:t>
            </a:fld>
            <a:endParaRPr lang="en-US" sz="100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E6C18E2-9453-474F-BC90-9542102B089E}" type="slidenum">
              <a:rPr lang="en-US" sz="1000" smtClean="0"/>
              <a:pPr/>
              <a:t>39</a:t>
            </a:fld>
            <a:endParaRPr lang="en-US" sz="100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B6BFD3F-D25E-45C7-B6B0-5404A729EDB0}" type="slidenum">
              <a:rPr lang="en-US" sz="1000" smtClean="0"/>
              <a:pPr/>
              <a:t>40</a:t>
            </a:fld>
            <a:endParaRPr lang="en-US" sz="100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45C97E-C5E5-4D54-9221-C68913D47CD3}" type="slidenum">
              <a:rPr lang="en-US" sz="1000" smtClean="0"/>
              <a:pPr/>
              <a:t>4</a:t>
            </a:fld>
            <a:endParaRPr lang="en-US" sz="10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7E0B4EB-2CBC-4FB2-859C-CFE73BC69037}" type="slidenum">
              <a:rPr lang="en-US" sz="1000" smtClean="0"/>
              <a:pPr/>
              <a:t>41</a:t>
            </a:fld>
            <a:endParaRPr lang="en-US" sz="100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76740C1-EBB4-4E27-836A-17F5FA186AF0}" type="slidenum">
              <a:rPr lang="en-US" sz="1000" smtClean="0"/>
              <a:pPr/>
              <a:t>42</a:t>
            </a:fld>
            <a:endParaRPr lang="en-US" sz="100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684B31A-723A-43AF-AF80-F77557DEDFCE}" type="slidenum">
              <a:rPr lang="en-US" sz="1000" smtClean="0"/>
              <a:pPr/>
              <a:t>43</a:t>
            </a:fld>
            <a:endParaRPr lang="en-US" sz="100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5488"/>
            <a:ext cx="4786312" cy="3589337"/>
          </a:xfrm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4837" tIns="47418" rIns="94837" bIns="4741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84DE261-AE97-4CF7-9F4E-3E37DB2959F3}" type="slidenum">
              <a:rPr lang="en-US" sz="1000" smtClean="0"/>
              <a:pPr/>
              <a:t>44</a:t>
            </a:fld>
            <a:endParaRPr lang="en-US" sz="1000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81550" cy="3586163"/>
          </a:xfrm>
          <a:ln cap="flat"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7713"/>
            <a:ext cx="536257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EE1134B-0CC8-074E-A0BA-BC372262C46D}" type="slidenum">
              <a:rPr lang="en-US" sz="1200"/>
              <a:pPr/>
              <a:t>45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7075"/>
            <a:ext cx="4781550" cy="3586163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98BD304-B865-1E4F-8C16-0F3F144E3DE4}" type="slidenum">
              <a:rPr lang="en-US" sz="1200"/>
              <a:pPr/>
              <a:t>46</a:t>
            </a:fld>
            <a:endParaRPr 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7075"/>
            <a:ext cx="4781550" cy="3586163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2EA0C0E-0427-4CC8-874E-257B5E44D26E}" type="slidenum">
              <a:rPr lang="en-US" sz="1000" smtClean="0"/>
              <a:pPr/>
              <a:t>5</a:t>
            </a:fld>
            <a:endParaRPr lang="en-US" sz="10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FB44678-540E-40F5-90F1-06F06F62A639}" type="slidenum">
              <a:rPr lang="en-US" sz="1000" smtClean="0"/>
              <a:pPr/>
              <a:t>6</a:t>
            </a:fld>
            <a:endParaRPr lang="en-US" sz="10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5488"/>
            <a:ext cx="4786312" cy="3589337"/>
          </a:xfrm>
          <a:ln cap="flat"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41" tIns="49395" rIns="97141" bIns="4939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8C95BDF-CB86-4F39-BE16-2A34845669C8}" type="slidenum">
              <a:rPr lang="en-US" sz="1000" smtClean="0"/>
              <a:pPr/>
              <a:t>7</a:t>
            </a:fld>
            <a:endParaRPr lang="en-US" sz="10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BCE49AF-B2FE-465E-995B-FCDA8340A10C}" type="slidenum">
              <a:rPr lang="en-US" sz="1000" smtClean="0"/>
              <a:pPr/>
              <a:t>8</a:t>
            </a:fld>
            <a:endParaRPr lang="en-US" sz="10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6CBD32E-ACF1-46FE-849B-6A9D05337C13}" type="slidenum">
              <a:rPr lang="en-US" sz="1000" smtClean="0"/>
              <a:pPr/>
              <a:t>9</a:t>
            </a:fld>
            <a:endParaRPr lang="en-US" sz="10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AC4C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85800" y="3810000"/>
            <a:ext cx="6400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DFC183"/>
                </a:solidFill>
                <a:latin typeface="Arial Black" pitchFamily="34" charset="0"/>
              </a:rPr>
              <a:t>Prof. James A. Landay</a:t>
            </a:r>
          </a:p>
          <a:p>
            <a:pPr algn="l">
              <a:defRPr/>
            </a:pPr>
            <a:r>
              <a:rPr lang="en-US" dirty="0" smtClean="0">
                <a:solidFill>
                  <a:srgbClr val="DFC183"/>
                </a:solidFill>
                <a:latin typeface="Arial Black" pitchFamily="34" charset="0"/>
              </a:rPr>
              <a:t>University </a:t>
            </a:r>
            <a:r>
              <a:rPr lang="en-US" dirty="0">
                <a:solidFill>
                  <a:srgbClr val="DFC183"/>
                </a:solidFill>
                <a:latin typeface="Arial Black" pitchFamily="34" charset="0"/>
              </a:rPr>
              <a:t>of Washington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DFC183"/>
                </a:solidFill>
                <a:latin typeface="Arial Black" pitchFamily="34" charset="0"/>
              </a:rPr>
              <a:t>CSE 440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DFC183"/>
                </a:solidFill>
                <a:latin typeface="Arial Black" pitchFamily="34" charset="0"/>
              </a:rPr>
              <a:t>Winter 2012</a:t>
            </a:r>
            <a:endParaRPr lang="en-US" dirty="0">
              <a:solidFill>
                <a:srgbClr val="DFC183"/>
              </a:solidFill>
              <a:latin typeface="Arial Black" pitchFamily="34" charset="0"/>
            </a:endParaRPr>
          </a:p>
        </p:txBody>
      </p:sp>
      <p:pic>
        <p:nvPicPr>
          <p:cNvPr id="4" name="Picture 4" descr="ui-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/>
          <a:lstStyle>
            <a:lvl1pPr>
              <a:defRPr>
                <a:solidFill>
                  <a:srgbClr val="D39C39"/>
                </a:solidFill>
              </a:defRPr>
            </a:lvl1pPr>
          </a:lstStyle>
          <a:p>
            <a:r>
              <a:rPr lang="en-US"/>
              <a:t>HCI Research Directions</a:t>
            </a:r>
          </a:p>
        </p:txBody>
      </p:sp>
    </p:spTree>
    <p:extLst>
      <p:ext uri="{BB962C8B-B14F-4D97-AF65-F5344CB8AC3E}">
        <p14:creationId xmlns:p14="http://schemas.microsoft.com/office/powerpoint/2010/main" val="1689518445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 – Winter 2012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User Interface Design, Prototyping, and Evaluation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D07EA-6EE5-452F-8442-40C2196E1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9919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8650" y="352425"/>
            <a:ext cx="216535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352425"/>
            <a:ext cx="6346825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 – Winter 2012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User Interface Design, Prototyping, and Evaluation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2A3CF-7585-4891-BE4D-A041616BC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67027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 – Winter 2012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User Interface Design, Prototyping, and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3ED28-6736-45DB-8425-5DDB4DCD8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754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 – Winter 2012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User Interface Design, Prototyping, and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C0F66-C8FF-4C24-9F12-161D78262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10891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 – Winter 2012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User Interface Design, Prototyping, and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98B6F-7E4B-4F1F-B235-ABB3DF058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19725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0386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 – Winter 2012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User Interface Design, Prototyping, and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20C9-A298-40C9-A580-C86AFEE64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14306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 – Winter 2012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User Interface Design, Prototyping, and Evaluation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FF1F2-2FD6-4CBC-B383-9C36401B5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79188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 – Winter 2012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User Interface Design, Prototyping, and Evaluation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80AA1-6669-40A0-AB39-ACA14BC60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25842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 – Winter 2012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User Interface Design, Prototyping, and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25EF4-DF58-49AF-B8FC-B382283B8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28625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 – Winter 2012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User Interface Design, Prototyping, and Evaluation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466EB-1692-41F1-9778-D5D492F31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31626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 – Winter 2012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User Interface Design, Prototyping, and Evaluation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F6018-563C-48E0-B78B-E6CFD3838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89358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 – Winter 2012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User Interface Design, Prototyping, and Evaluation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3C754-ADC2-44F9-8AD0-E4ADC8B5E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02782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 – Winter 2012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User Interface Design, Prototyping, and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77D72-AAB1-4F66-980F-06FFAAF5F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98618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 – Winter 2012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User Interface Design, Prototyping, and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D6FCB-9FA8-4C10-BF1C-B6A1FFE96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95534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888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98" name="Rectangle 2"/>
          <p:cNvSpPr>
            <a:spLocks noChangeArrowheads="1"/>
          </p:cNvSpPr>
          <p:nvPr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8BF08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352425"/>
            <a:ext cx="8664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D4E8F4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CSE 440 – Winter 2012</a:t>
            </a:r>
            <a:endParaRPr lang="en-US" dirty="0"/>
          </a:p>
        </p:txBody>
      </p:sp>
      <p:sp>
        <p:nvSpPr>
          <p:cNvPr id="1028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5532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D4E8F4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User Interface Design, Prototyping, and Evaluation</a:t>
            </a:r>
          </a:p>
        </p:txBody>
      </p:sp>
      <p:sp>
        <p:nvSpPr>
          <p:cNvPr id="1028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5532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D4E8F4"/>
                </a:solidFill>
                <a:latin typeface="+mn-lt"/>
              </a:defRPr>
            </a:lvl1pPr>
          </a:lstStyle>
          <a:p>
            <a:pPr>
              <a:defRPr/>
            </a:pPr>
            <a:fld id="{DE681312-0DA8-4223-B6DB-8D03B25D3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0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</p:sldLayoutIdLst>
  <p:transition>
    <p:dissolve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insight.med.utah.edu/Webvision/index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mime1.marc.gatech.edu/mime/papers/colorTR.html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Human Abilities: </a:t>
            </a:r>
            <a:br>
              <a:rPr lang="en-US" smtClean="0"/>
            </a:br>
            <a:r>
              <a:rPr lang="en-US" smtClean="0"/>
              <a:t>Vision &amp; Cognition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 – Winter 2012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EB4D7-9B77-49C5-9853-567584E3023D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Human Visual System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835525"/>
            <a:ext cx="7772400" cy="1247775"/>
          </a:xfrm>
        </p:spPr>
        <p:txBody>
          <a:bodyPr/>
          <a:lstStyle/>
          <a:p>
            <a:pPr eaLnBrk="1" hangingPunct="1"/>
            <a:r>
              <a:rPr lang="en-US" smtClean="0"/>
              <a:t>Light passes through lens</a:t>
            </a:r>
          </a:p>
          <a:p>
            <a:pPr eaLnBrk="1" hangingPunct="1"/>
            <a:r>
              <a:rPr lang="en-US" smtClean="0"/>
              <a:t>Focussed on retina</a:t>
            </a:r>
          </a:p>
        </p:txBody>
      </p:sp>
      <p:grpSp>
        <p:nvGrpSpPr>
          <p:cNvPr id="11270" name="Group 11"/>
          <p:cNvGrpSpPr>
            <a:grpSpLocks/>
          </p:cNvGrpSpPr>
          <p:nvPr/>
        </p:nvGrpSpPr>
        <p:grpSpPr bwMode="auto">
          <a:xfrm>
            <a:off x="1965325" y="1285875"/>
            <a:ext cx="5259388" cy="3829050"/>
            <a:chOff x="1238" y="810"/>
            <a:chExt cx="3313" cy="2412"/>
          </a:xfrm>
        </p:grpSpPr>
        <p:sp>
          <p:nvSpPr>
            <p:cNvPr id="11272" name="Rectangle 9"/>
            <p:cNvSpPr>
              <a:spLocks noChangeArrowheads="1"/>
            </p:cNvSpPr>
            <p:nvPr/>
          </p:nvSpPr>
          <p:spPr bwMode="auto">
            <a:xfrm>
              <a:off x="1352" y="906"/>
              <a:ext cx="3064" cy="208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273" name="Group 8"/>
            <p:cNvGrpSpPr>
              <a:grpSpLocks/>
            </p:cNvGrpSpPr>
            <p:nvPr/>
          </p:nvGrpSpPr>
          <p:grpSpPr bwMode="auto">
            <a:xfrm>
              <a:off x="1238" y="810"/>
              <a:ext cx="3313" cy="2412"/>
              <a:chOff x="1204" y="776"/>
              <a:chExt cx="3313" cy="2412"/>
            </a:xfrm>
          </p:grpSpPr>
          <p:pic>
            <p:nvPicPr>
              <p:cNvPr id="11274" name="Picture 5" descr="ey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4" y="776"/>
                <a:ext cx="3313" cy="2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75" name="Rectangle 6"/>
              <p:cNvSpPr>
                <a:spLocks noChangeArrowheads="1"/>
              </p:cNvSpPr>
              <p:nvPr/>
            </p:nvSpPr>
            <p:spPr bwMode="auto">
              <a:xfrm>
                <a:off x="1536" y="1530"/>
                <a:ext cx="401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User Interface Design, Prototyping, and Evaluation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 – Winter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671BC-5703-4275-A90B-0E168A67E924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229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Retina</a:t>
            </a:r>
          </a:p>
        </p:txBody>
      </p:sp>
      <p:sp>
        <p:nvSpPr>
          <p:cNvPr id="79156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519113" y="1600200"/>
            <a:ext cx="8512175" cy="4724400"/>
          </a:xfrm>
        </p:spPr>
        <p:txBody>
          <a:bodyPr/>
          <a:lstStyle/>
          <a:p>
            <a:pPr eaLnBrk="1" hangingPunct="1"/>
            <a:r>
              <a:rPr lang="en-US" smtClean="0"/>
              <a:t>Retina covered with light-sensitive receptors</a:t>
            </a:r>
            <a:r>
              <a:rPr lang="en-US" sz="1200" smtClean="0"/>
              <a:t>?</a:t>
            </a:r>
          </a:p>
          <a:p>
            <a:pPr lvl="1" eaLnBrk="1" hangingPunct="1"/>
            <a:r>
              <a:rPr lang="en-US" smtClean="0"/>
              <a:t>rods</a:t>
            </a:r>
          </a:p>
          <a:p>
            <a:pPr lvl="2" eaLnBrk="1" hangingPunct="1"/>
            <a:r>
              <a:rPr lang="en-US" smtClean="0"/>
              <a:t>primarily for night vision &amp; perceiving movement</a:t>
            </a:r>
          </a:p>
          <a:p>
            <a:pPr lvl="2" eaLnBrk="1" hangingPunct="1"/>
            <a:r>
              <a:rPr lang="en-US" smtClean="0"/>
              <a:t>sensitive to broad spectrum of light</a:t>
            </a:r>
          </a:p>
          <a:p>
            <a:pPr lvl="2" eaLnBrk="1" hangingPunct="1"/>
            <a:r>
              <a:rPr lang="en-US" smtClean="0"/>
              <a:t>can’t discriminate between colors</a:t>
            </a:r>
          </a:p>
          <a:p>
            <a:pPr lvl="2" eaLnBrk="1" hangingPunct="1"/>
            <a:r>
              <a:rPr lang="en-US" smtClean="0"/>
              <a:t>sense intensity or shades of gray</a:t>
            </a:r>
          </a:p>
          <a:p>
            <a:pPr lvl="1" eaLnBrk="1" hangingPunct="1"/>
            <a:r>
              <a:rPr lang="en-US" smtClean="0"/>
              <a:t>cones</a:t>
            </a:r>
          </a:p>
          <a:p>
            <a:pPr lvl="2" eaLnBrk="1" hangingPunct="1"/>
            <a:r>
              <a:rPr lang="en-US" smtClean="0"/>
              <a:t>used to sense color</a:t>
            </a:r>
          </a:p>
          <a:p>
            <a:pPr eaLnBrk="1" hangingPunct="1"/>
            <a:endParaRPr lang="en-US" sz="120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User Interface Design, Prototyping, and Evaluation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1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91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91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91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91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91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91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6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 – Winter 2012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CE70B0-422F-456D-B650-D4607ABD3046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Retina</a:t>
            </a:r>
          </a:p>
        </p:txBody>
      </p:sp>
      <p:sp>
        <p:nvSpPr>
          <p:cNvPr id="8775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76300" y="1836738"/>
            <a:ext cx="7985125" cy="3021012"/>
          </a:xfrm>
        </p:spPr>
        <p:txBody>
          <a:bodyPr/>
          <a:lstStyle/>
          <a:p>
            <a:pPr eaLnBrk="1" hangingPunct="1"/>
            <a:r>
              <a:rPr lang="en-US" sz="2800" smtClean="0"/>
              <a:t>Center of retina has most of the cones </a:t>
            </a:r>
            <a:r>
              <a:rPr lang="en-US" sz="2800" smtClean="0">
                <a:sym typeface="ZapfDingbats" pitchFamily="82" charset="2"/>
              </a:rPr>
              <a:t></a:t>
            </a:r>
          </a:p>
          <a:p>
            <a:pPr lvl="1" eaLnBrk="1" hangingPunct="1"/>
            <a:r>
              <a:rPr lang="en-US" sz="2400" smtClean="0"/>
              <a:t>allows for high acuity of objects focused at center</a:t>
            </a:r>
            <a:endParaRPr lang="en-US" sz="2400" smtClean="0">
              <a:sym typeface="ZapfDingbats" pitchFamily="82" charset="2"/>
            </a:endParaRP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/>
            <a:r>
              <a:rPr lang="en-US" sz="2800" smtClean="0"/>
              <a:t>Edge of retina is dominated by rods </a:t>
            </a:r>
            <a:r>
              <a:rPr lang="en-US" sz="2800" smtClean="0">
                <a:sym typeface="ZapfDingbats" pitchFamily="82" charset="2"/>
              </a:rPr>
              <a:t></a:t>
            </a:r>
          </a:p>
          <a:p>
            <a:pPr lvl="1" eaLnBrk="1" hangingPunct="1"/>
            <a:r>
              <a:rPr lang="en-US" sz="2400" smtClean="0"/>
              <a:t>allows detecting motion of threats in periphery</a:t>
            </a:r>
            <a:endParaRPr lang="en-US" sz="2400" smtClean="0">
              <a:sym typeface="ZapfDingbats" pitchFamily="82" charset="2"/>
            </a:endParaRPr>
          </a:p>
        </p:txBody>
      </p:sp>
      <p:sp useBgFill="1">
        <p:nvSpPr>
          <p:cNvPr id="877575" name="Rectangle 7"/>
          <p:cNvSpPr>
            <a:spLocks noChangeArrowheads="1"/>
          </p:cNvSpPr>
          <p:nvPr/>
        </p:nvSpPr>
        <p:spPr bwMode="auto">
          <a:xfrm>
            <a:off x="6765925" y="1903413"/>
            <a:ext cx="1066800" cy="4000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877576" name="Rectangle 8"/>
          <p:cNvSpPr>
            <a:spLocks noChangeArrowheads="1"/>
          </p:cNvSpPr>
          <p:nvPr/>
        </p:nvSpPr>
        <p:spPr bwMode="auto">
          <a:xfrm>
            <a:off x="6586538" y="3749675"/>
            <a:ext cx="827087" cy="4000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User Interface Design, Prototyping, and Evaluation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77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775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575" grpId="0" animBg="1"/>
      <p:bldP spid="8775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 – Winter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327009-D47B-4120-841C-E9C8746C39F0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Perception via Cones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79425" y="1828800"/>
            <a:ext cx="8664575" cy="4114800"/>
          </a:xfrm>
        </p:spPr>
        <p:txBody>
          <a:bodyPr/>
          <a:lstStyle/>
          <a:p>
            <a:pPr eaLnBrk="1" hangingPunct="1"/>
            <a:r>
              <a:rPr lang="en-US" smtClean="0"/>
              <a:t>“Photopigments” used to sense color</a:t>
            </a:r>
          </a:p>
          <a:p>
            <a:pPr eaLnBrk="1" hangingPunct="1"/>
            <a:r>
              <a:rPr lang="en-US" smtClean="0"/>
              <a:t>3 types: </a:t>
            </a:r>
            <a:r>
              <a:rPr lang="en-US" smtClean="0">
                <a:solidFill>
                  <a:srgbClr val="0D2ED1"/>
                </a:solidFill>
              </a:rPr>
              <a:t>blue</a:t>
            </a:r>
            <a:r>
              <a:rPr lang="en-US" smtClean="0"/>
              <a:t>, </a:t>
            </a:r>
            <a:r>
              <a:rPr lang="en-US" smtClean="0">
                <a:solidFill>
                  <a:srgbClr val="24D511"/>
                </a:solidFill>
              </a:rPr>
              <a:t>green</a:t>
            </a:r>
            <a:r>
              <a:rPr lang="en-US" smtClean="0"/>
              <a:t>, “</a:t>
            </a:r>
            <a:r>
              <a:rPr lang="en-US" smtClean="0">
                <a:solidFill>
                  <a:srgbClr val="FF2121"/>
                </a:solidFill>
              </a:rPr>
              <a:t>red</a:t>
            </a:r>
            <a:r>
              <a:rPr lang="en-US" smtClean="0"/>
              <a:t>” (really </a:t>
            </a:r>
            <a:r>
              <a:rPr lang="en-US" smtClean="0">
                <a:solidFill>
                  <a:srgbClr val="E8E428"/>
                </a:solidFill>
              </a:rPr>
              <a:t>yellow</a:t>
            </a:r>
            <a:r>
              <a:rPr lang="en-US" smtClean="0"/>
              <a:t>)</a:t>
            </a:r>
          </a:p>
          <a:p>
            <a:pPr lvl="1" eaLnBrk="1" hangingPunct="1"/>
            <a:r>
              <a:rPr lang="en-US" smtClean="0"/>
              <a:t>each sensitive to different band of spectrum </a:t>
            </a:r>
          </a:p>
          <a:p>
            <a:pPr lvl="1" eaLnBrk="1" hangingPunct="1"/>
            <a:r>
              <a:rPr lang="en-US" smtClean="0"/>
              <a:t>ratio of neural activity of the 3 </a:t>
            </a:r>
            <a:r>
              <a:rPr lang="en-US" smtClean="0">
                <a:sym typeface="Symbol" pitchFamily="18" charset="2"/>
              </a:rPr>
              <a:t></a:t>
            </a:r>
            <a:r>
              <a:rPr lang="en-US" smtClean="0"/>
              <a:t> color</a:t>
            </a:r>
          </a:p>
          <a:p>
            <a:pPr lvl="2" eaLnBrk="1" hangingPunct="1"/>
            <a:r>
              <a:rPr lang="en-US" sz="2500" smtClean="0"/>
              <a:t>other colors are perceived by combining stimulation</a:t>
            </a:r>
          </a:p>
          <a:p>
            <a:pPr lvl="1" eaLnBrk="1" hangingPunct="1">
              <a:buFontTx/>
              <a:buNone/>
            </a:pPr>
            <a:endParaRPr lang="en-US" sz="300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User Interface Design, Prototyping, and Evaluation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 – Winter 2012</a:t>
            </a:r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9AD2B-B5E2-4BDC-933A-C97753F4BBC8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Sensitivity</a:t>
            </a:r>
          </a:p>
        </p:txBody>
      </p:sp>
      <p:grpSp>
        <p:nvGrpSpPr>
          <p:cNvPr id="15365" name="Group 7"/>
          <p:cNvGrpSpPr>
            <a:grpSpLocks/>
          </p:cNvGrpSpPr>
          <p:nvPr/>
        </p:nvGrpSpPr>
        <p:grpSpPr bwMode="auto">
          <a:xfrm>
            <a:off x="1898650" y="1843088"/>
            <a:ext cx="6430963" cy="4556125"/>
            <a:chOff x="806" y="850"/>
            <a:chExt cx="4051" cy="2870"/>
          </a:xfrm>
        </p:grpSpPr>
        <p:pic>
          <p:nvPicPr>
            <p:cNvPr id="15376" name="Picture 3" descr="color-sensitivit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" y="850"/>
              <a:ext cx="3991" cy="2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7" name="Text Box 4"/>
            <p:cNvSpPr txBox="1">
              <a:spLocks noChangeArrowheads="1"/>
            </p:cNvSpPr>
            <p:nvPr/>
          </p:nvSpPr>
          <p:spPr bwMode="auto">
            <a:xfrm>
              <a:off x="806" y="3528"/>
              <a:ext cx="30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/>
                <a:t>from: http://www.cs.gsu.edu/classes/hypgraph/color/coloreff.htm</a:t>
              </a:r>
            </a:p>
          </p:txBody>
        </p:sp>
      </p:grp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5861050" y="1954213"/>
            <a:ext cx="1692275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Comic Sans MS" pitchFamily="66" charset="0"/>
              </a:rPr>
              <a:t>Really yellow</a:t>
            </a:r>
            <a:endParaRPr lang="en-US" sz="1200">
              <a:latin typeface="Comic Sans MS" pitchFamily="66" charset="0"/>
            </a:endParaRPr>
          </a:p>
        </p:txBody>
      </p:sp>
      <p:sp>
        <p:nvSpPr>
          <p:cNvPr id="15367" name="Line 6"/>
          <p:cNvSpPr>
            <a:spLocks noChangeShapeType="1"/>
          </p:cNvSpPr>
          <p:nvPr/>
        </p:nvSpPr>
        <p:spPr bwMode="auto">
          <a:xfrm flipH="1">
            <a:off x="5907088" y="2366963"/>
            <a:ext cx="395287" cy="376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0" y="3673475"/>
            <a:ext cx="4894263" cy="920750"/>
            <a:chOff x="0" y="2314"/>
            <a:chExt cx="3083" cy="580"/>
          </a:xfrm>
        </p:grpSpPr>
        <p:sp>
          <p:nvSpPr>
            <p:cNvPr id="15373" name="Text Box 11"/>
            <p:cNvSpPr txBox="1">
              <a:spLocks noChangeArrowheads="1"/>
            </p:cNvSpPr>
            <p:nvPr/>
          </p:nvSpPr>
          <p:spPr bwMode="auto">
            <a:xfrm>
              <a:off x="0" y="2376"/>
              <a:ext cx="1599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chemeClr val="bg1"/>
                  </a:solidFill>
                  <a:latin typeface="Arial" charset="0"/>
                </a:rPr>
                <a:t>not as sensitive to blue</a:t>
              </a:r>
            </a:p>
          </p:txBody>
        </p:sp>
        <p:sp>
          <p:nvSpPr>
            <p:cNvPr id="15374" name="Line 12"/>
            <p:cNvSpPr>
              <a:spLocks noChangeShapeType="1"/>
            </p:cNvSpPr>
            <p:nvPr/>
          </p:nvSpPr>
          <p:spPr bwMode="auto">
            <a:xfrm>
              <a:off x="1567" y="2593"/>
              <a:ext cx="760" cy="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75" name="Line 13"/>
            <p:cNvSpPr>
              <a:spLocks noChangeShapeType="1"/>
            </p:cNvSpPr>
            <p:nvPr/>
          </p:nvSpPr>
          <p:spPr bwMode="auto">
            <a:xfrm flipV="1">
              <a:off x="1601" y="2314"/>
              <a:ext cx="1482" cy="26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414963" y="5381625"/>
            <a:ext cx="2538412" cy="785813"/>
            <a:chOff x="3411" y="3390"/>
            <a:chExt cx="1599" cy="495"/>
          </a:xfrm>
        </p:grpSpPr>
        <p:sp>
          <p:nvSpPr>
            <p:cNvPr id="15371" name="Text Box 16"/>
            <p:cNvSpPr txBox="1">
              <a:spLocks noChangeArrowheads="1"/>
            </p:cNvSpPr>
            <p:nvPr/>
          </p:nvSpPr>
          <p:spPr bwMode="auto">
            <a:xfrm>
              <a:off x="3411" y="3597"/>
              <a:ext cx="159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chemeClr val="bg1"/>
                  </a:solidFill>
                  <a:latin typeface="Arial" charset="0"/>
                </a:rPr>
                <a:t>lots of overlap</a:t>
              </a:r>
            </a:p>
          </p:txBody>
        </p:sp>
        <p:sp>
          <p:nvSpPr>
            <p:cNvPr id="15372" name="Line 17"/>
            <p:cNvSpPr>
              <a:spLocks noChangeShapeType="1"/>
            </p:cNvSpPr>
            <p:nvPr/>
          </p:nvSpPr>
          <p:spPr bwMode="auto">
            <a:xfrm rot="-9218312">
              <a:off x="3424" y="3390"/>
              <a:ext cx="760" cy="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User Interface Design, Prototyping, and Evaluation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 – Winter 2012</a:t>
            </a: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B500C-0593-4D8C-8AA3-7A4E46505089}" type="slidenum">
              <a:rPr lang="en-US"/>
              <a:pPr>
                <a:defRPr/>
              </a:pPr>
              <a:t>15</a:t>
            </a:fld>
            <a:endParaRPr lang="en-US"/>
          </a:p>
        </p:txBody>
      </p:sp>
      <p:grpSp>
        <p:nvGrpSpPr>
          <p:cNvPr id="16388" name="Group 8"/>
          <p:cNvGrpSpPr>
            <a:grpSpLocks/>
          </p:cNvGrpSpPr>
          <p:nvPr/>
        </p:nvGrpSpPr>
        <p:grpSpPr bwMode="auto">
          <a:xfrm>
            <a:off x="1327150" y="1816100"/>
            <a:ext cx="7048500" cy="4618038"/>
            <a:chOff x="740" y="1138"/>
            <a:chExt cx="4440" cy="2909"/>
          </a:xfrm>
        </p:grpSpPr>
        <p:pic>
          <p:nvPicPr>
            <p:cNvPr id="16393" name="Picture 9" descr="spectr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" y="1138"/>
              <a:ext cx="4440" cy="2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4" name="Text Box 10"/>
            <p:cNvSpPr txBox="1">
              <a:spLocks noChangeArrowheads="1"/>
            </p:cNvSpPr>
            <p:nvPr/>
          </p:nvSpPr>
          <p:spPr bwMode="auto">
            <a:xfrm>
              <a:off x="886" y="3795"/>
              <a:ext cx="395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kumimoji="1" lang="en-US" sz="2000" dirty="0">
                  <a:latin typeface="+mn-lt"/>
                </a:rPr>
                <a:t>from </a:t>
              </a:r>
              <a:r>
                <a:rPr kumimoji="1" lang="en-US" sz="2000" dirty="0">
                  <a:latin typeface="+mn-lt"/>
                  <a:hlinkClick r:id="rId4"/>
                </a:rPr>
                <a:t>http://insight.med.utah.edu/Webvision/index.html</a:t>
              </a:r>
              <a:endParaRPr kumimoji="1" lang="en-US" sz="2000" dirty="0">
                <a:latin typeface="+mn-lt"/>
              </a:endParaRPr>
            </a:p>
          </p:txBody>
        </p:sp>
      </p:grp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Sensitivity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861050" y="1947863"/>
            <a:ext cx="1789113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>
                <a:latin typeface="Arial" charset="0"/>
              </a:rPr>
              <a:t>Really yellow</a:t>
            </a:r>
            <a:endParaRPr lang="en-US" sz="1200" b="1">
              <a:latin typeface="Arial" charset="0"/>
            </a:endParaRP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>
            <a:off x="5630863" y="2366963"/>
            <a:ext cx="671512" cy="398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User Interface Design, Prototyping, and Evaluation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 – Winter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44FB3-C2BD-4229-B651-1ADD5167CB33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79425" y="381000"/>
            <a:ext cx="8418513" cy="1143000"/>
          </a:xfrm>
        </p:spPr>
        <p:txBody>
          <a:bodyPr/>
          <a:lstStyle/>
          <a:p>
            <a:pPr eaLnBrk="1" hangingPunct="1"/>
            <a:r>
              <a:rPr lang="en-US" smtClean="0"/>
              <a:t>Distribution of Photopigments</a:t>
            </a:r>
          </a:p>
        </p:txBody>
      </p:sp>
      <p:sp>
        <p:nvSpPr>
          <p:cNvPr id="8529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77838" y="1512888"/>
            <a:ext cx="8666162" cy="44307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Not distributed evenly – mainly reds (64%) &amp; very few blues (4%) </a:t>
            </a:r>
            <a:r>
              <a:rPr lang="en-US" sz="2800" dirty="0" smtClean="0">
                <a:sym typeface="ZapfDingbats" pitchFamily="82" charset="2"/>
              </a:rPr>
              <a:t>?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insensitivity to short wavelengths (blue)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No blue cones in retina center (high acuity) </a:t>
            </a:r>
            <a:r>
              <a:rPr lang="en-US" sz="2800" dirty="0" smtClean="0">
                <a:sym typeface="ZapfDingbats" pitchFamily="82" charset="2"/>
              </a:rPr>
              <a:t>?</a:t>
            </a:r>
            <a:r>
              <a:rPr lang="en-US" sz="2800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“disappearance” of small blue objects you fixate 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As we age lens yellows &amp; absorbs shorter wavelengths </a:t>
            </a:r>
            <a:r>
              <a:rPr lang="en-US" sz="2800" dirty="0" smtClean="0">
                <a:sym typeface="ZapfDingbats" pitchFamily="82" charset="2"/>
              </a:rPr>
              <a:t>?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sensitivity to blue is even more reduced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Implication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don’t rely on blue for text or small objects!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User Interface Design, Prototyping, and Evaluation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2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52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52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52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529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529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529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7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 – Winter 2012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56D4D7-C161-4287-B133-91AAFBE8A774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18436" name="Picture 38" descr="luc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4725988"/>
            <a:ext cx="1323975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0807" name="Picture 39" descr="lucky-ed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4725988"/>
            <a:ext cx="1323975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479425" y="381000"/>
            <a:ext cx="8664575" cy="1143000"/>
          </a:xfrm>
        </p:spPr>
        <p:txBody>
          <a:bodyPr/>
          <a:lstStyle/>
          <a:p>
            <a:pPr eaLnBrk="1" hangingPunct="1"/>
            <a:r>
              <a:rPr lang="en-US" sz="3300" smtClean="0"/>
              <a:t>Color Sensitivity &amp; Image Detection</a:t>
            </a:r>
          </a:p>
        </p:txBody>
      </p:sp>
      <p:sp>
        <p:nvSpPr>
          <p:cNvPr id="2048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438275"/>
            <a:ext cx="8162925" cy="3805238"/>
          </a:xfrm>
        </p:spPr>
        <p:txBody>
          <a:bodyPr/>
          <a:lstStyle/>
          <a:p>
            <a:pPr eaLnBrk="1" hangingPunct="1"/>
            <a:r>
              <a:rPr lang="en-US" sz="2800" smtClean="0"/>
              <a:t>Most sensitive to the center of the spectrum</a:t>
            </a:r>
          </a:p>
          <a:p>
            <a:pPr lvl="1" eaLnBrk="1" hangingPunct="1"/>
            <a:r>
              <a:rPr lang="en-US" sz="2400" smtClean="0"/>
              <a:t>blues &amp; reds must be brighter than greens &amp; yellows</a:t>
            </a:r>
          </a:p>
          <a:p>
            <a:pPr eaLnBrk="1" hangingPunct="1"/>
            <a:r>
              <a:rPr lang="en-US" sz="2800" smtClean="0"/>
              <a:t>Brightness determined mainly by R+G </a:t>
            </a:r>
          </a:p>
          <a:p>
            <a:pPr eaLnBrk="1" hangingPunct="1"/>
            <a:r>
              <a:rPr lang="en-US" sz="2800" smtClean="0"/>
              <a:t>Shapes detected by finding edges</a:t>
            </a:r>
          </a:p>
          <a:p>
            <a:pPr lvl="1" eaLnBrk="1" hangingPunct="1"/>
            <a:r>
              <a:rPr lang="en-US" sz="2400" smtClean="0"/>
              <a:t>we use brightness &amp; color differences</a:t>
            </a:r>
          </a:p>
          <a:p>
            <a:pPr eaLnBrk="1" hangingPunct="1"/>
            <a:r>
              <a:rPr lang="en-US" sz="2800" smtClean="0"/>
              <a:t>Implication</a:t>
            </a:r>
          </a:p>
          <a:p>
            <a:pPr lvl="1" eaLnBrk="1" hangingPunct="1"/>
            <a:r>
              <a:rPr lang="en-US" sz="2400" smtClean="0"/>
              <a:t>hard to deal w/ blue edges &amp; shapes 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User Interface Design, Prototyping, and Evaluation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4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4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00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4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4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 – Winter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38BC3-F37E-4379-957C-CB54C383D1AF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Focus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400" y="1828800"/>
            <a:ext cx="829945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Different wavelengths of light focused at different distances behind eye’s lens</a:t>
            </a:r>
          </a:p>
          <a:p>
            <a:pPr lvl="1" eaLnBrk="1" hangingPunct="1"/>
            <a:r>
              <a:rPr lang="en-US" sz="2400" smtClean="0"/>
              <a:t>need for constant refocusing </a:t>
            </a:r>
            <a:r>
              <a:rPr lang="en-US" sz="2400" smtClean="0">
                <a:sym typeface="Symbol" pitchFamily="18" charset="2"/>
              </a:rPr>
              <a:t> ?</a:t>
            </a:r>
          </a:p>
          <a:p>
            <a:pPr lvl="2" eaLnBrk="1" hangingPunct="1"/>
            <a:r>
              <a:rPr lang="en-US" sz="2000" smtClean="0"/>
              <a:t>causes fatigue</a:t>
            </a:r>
          </a:p>
          <a:p>
            <a:pPr lvl="1" eaLnBrk="1" hangingPunct="1"/>
            <a:r>
              <a:rPr lang="en-US" sz="2400" smtClean="0"/>
              <a:t>be careful about color combinations</a:t>
            </a:r>
          </a:p>
          <a:p>
            <a:pPr eaLnBrk="1" hangingPunct="1"/>
            <a:r>
              <a:rPr lang="en-US" sz="2800" smtClean="0"/>
              <a:t>Pure (saturated) colors require more focusing then less pure (desaturated)</a:t>
            </a:r>
            <a:endParaRPr lang="en-US" sz="1800" smtClean="0">
              <a:sym typeface="Symbol" pitchFamily="18" charset="2"/>
            </a:endParaRPr>
          </a:p>
          <a:p>
            <a:pPr lvl="1" eaLnBrk="1" hangingPunct="1"/>
            <a:r>
              <a:rPr lang="en-US" sz="2400" smtClean="0">
                <a:sym typeface="Symbol" pitchFamily="18" charset="2"/>
              </a:rPr>
              <a:t>don’t use saturated colors in UIs unless you really need something to stand out (stop sign)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User Interface Design, Prototyping, and Evaluation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9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9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9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747" grpId="0" build="p" bldLvl="3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 – Winter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59A21-F069-43FF-B5AC-B2C399A1EED1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title"/>
          </p:nvPr>
        </p:nvSpPr>
        <p:spPr>
          <a:xfrm>
            <a:off x="479425" y="1143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Color Deficiency </a:t>
            </a:r>
            <a:br>
              <a:rPr lang="en-US" smtClean="0"/>
            </a:br>
            <a:r>
              <a:rPr lang="en-US" sz="3300" smtClean="0"/>
              <a:t>(AKA “color blindness”)</a:t>
            </a:r>
          </a:p>
        </p:txBody>
      </p:sp>
      <p:sp>
        <p:nvSpPr>
          <p:cNvPr id="8069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10101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Trouble discriminating colors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besets about 9% of population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Two main types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smtClean="0"/>
              <a:t>different photopigment response</a:t>
            </a:r>
            <a:r>
              <a:rPr lang="en-US" smtClean="0"/>
              <a:t> most common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reduces capability to discern small color diffs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smtClean="0"/>
              <a:t>red-green deficiency</a:t>
            </a:r>
            <a:r>
              <a:rPr lang="en-US" smtClean="0"/>
              <a:t> is best known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lack of either green or red photopigment </a:t>
            </a:r>
            <a:r>
              <a:rPr lang="en-US" smtClean="0">
                <a:sym typeface="Symbol" pitchFamily="18" charset="2"/>
              </a:rPr>
              <a:t> </a:t>
            </a:r>
            <a:r>
              <a:rPr lang="en-US" smtClean="0"/>
              <a:t> can’t discriminate colors dependent on R &amp; G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User Interface Design, Prototyping, and Evaluation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69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069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069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069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692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 – Winter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9CC2F-3848-4AD5-9140-DCA5A9E08CD9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Hall of Fame or Shame?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User Interface Design, Prototyping, and Evaluation</a:t>
            </a: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04546" y="1600200"/>
            <a:ext cx="2153653" cy="472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103" name="Picture 7" descr="C:\Users\landay\AppData\Local\Microsoft\Windows\Temporary Internet Files\Content.Outlook\UVEMF6PJ\Screen Shot 2012-02-20 at 9 04 15 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85108"/>
            <a:ext cx="7703113" cy="567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 – Winter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2E670-6B3D-494E-BA17-3FD5C1A0F03F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Guidelines</a:t>
            </a:r>
          </a:p>
        </p:txBody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51825" cy="4648200"/>
          </a:xfrm>
        </p:spPr>
        <p:txBody>
          <a:bodyPr/>
          <a:lstStyle/>
          <a:p>
            <a:pPr eaLnBrk="1" hangingPunct="1"/>
            <a:r>
              <a:rPr lang="en-US" smtClean="0"/>
              <a:t>Avoid simultaneous display of highly saturated, spectrally extreme colors</a:t>
            </a:r>
          </a:p>
          <a:p>
            <a:pPr lvl="1" eaLnBrk="1" hangingPunct="1"/>
            <a:r>
              <a:rPr lang="en-US" smtClean="0"/>
              <a:t>e.g., no cyans/blues at the same time as reds, why?</a:t>
            </a:r>
          </a:p>
          <a:p>
            <a:pPr lvl="2" eaLnBrk="1" hangingPunct="1"/>
            <a:r>
              <a:rPr lang="en-US" smtClean="0"/>
              <a:t>refocusing!</a:t>
            </a:r>
          </a:p>
          <a:p>
            <a:pPr lvl="1" eaLnBrk="1" hangingPunct="1"/>
            <a:r>
              <a:rPr lang="en-US" smtClean="0"/>
              <a:t>desaturated combinations are better </a:t>
            </a:r>
            <a:r>
              <a:rPr lang="en-US" smtClean="0">
                <a:sym typeface="Symbol" pitchFamily="18" charset="2"/>
              </a:rPr>
              <a:t> pastels</a:t>
            </a:r>
            <a:endParaRPr lang="en-US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User Interface Design, Prototyping, and Evaluation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0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charRg st="184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08963">
                                            <p:txEl>
                                              <p:charRg st="184" end="1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charRg st="184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08963">
                                            <p:txEl>
                                              <p:charRg st="184" end="1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63" grpId="0" build="p" bldLvl="3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 – Winter 2012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70398-DB65-4EE2-8235-41975C8725F1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the Hue Circle</a:t>
            </a:r>
          </a:p>
        </p:txBody>
      </p:sp>
      <p:sp>
        <p:nvSpPr>
          <p:cNvPr id="2253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04813" y="1828800"/>
            <a:ext cx="4090987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Pick non-adjacent colors</a:t>
            </a:r>
          </a:p>
          <a:p>
            <a:pPr lvl="1" eaLnBrk="1" hangingPunct="1"/>
            <a:r>
              <a:rPr lang="en-US" sz="2400" smtClean="0"/>
              <a:t>opponent colors go well together</a:t>
            </a:r>
          </a:p>
          <a:p>
            <a:pPr lvl="2" eaLnBrk="1" hangingPunct="1"/>
            <a:r>
              <a:rPr lang="en-US" sz="2000" smtClean="0"/>
              <a:t>(red &amp; green) or (yellow &amp; blue)</a:t>
            </a:r>
          </a:p>
        </p:txBody>
      </p:sp>
      <p:sp>
        <p:nvSpPr>
          <p:cNvPr id="22534" name="Rectangle 5"/>
          <p:cNvSpPr>
            <a:spLocks noGrp="1" noChangeArrowheads="1" noTextEdit="1"/>
          </p:cNvSpPr>
          <p:nvPr>
            <p:ph type="clipArt" sz="half" idx="2"/>
          </p:nvPr>
        </p:nvSpPr>
        <p:spPr/>
      </p:sp>
      <p:pic>
        <p:nvPicPr>
          <p:cNvPr id="22535" name="Picture 3" descr="contra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1790700"/>
            <a:ext cx="460375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User Interface Design, Prototyping, and Evaluation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 – Winter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3D3DD-E1BE-48AF-A632-F6B6AA404407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Guidelines (cont.)</a:t>
            </a:r>
          </a:p>
        </p:txBody>
      </p:sp>
      <p:sp>
        <p:nvSpPr>
          <p:cNvPr id="8099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6725" y="1427163"/>
            <a:ext cx="8526463" cy="4516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Size of detectable changes in color varies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hard to detect changes in reds, purples, &amp; greens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easier to detect changes in yellows &amp; blue-greens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older users need higher brightness levels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Hard to focus on edges created by only color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use both brightness &amp; color differences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Avoid red &amp; green in the periphery (</a:t>
            </a:r>
            <a:r>
              <a:rPr lang="en-US" sz="2000" smtClean="0"/>
              <a:t>no RG cones</a:t>
            </a:r>
            <a:r>
              <a:rPr lang="en-US" sz="280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Avoid pure blue for text, lines, &amp; small shapes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also avoid adjacent colors that differ only in blue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Avoid single-color distinctions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mixtures of colors should differ in 2 or 3 colors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helps color-deficient observers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User Interface Design, Prototyping, and Evaluation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9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09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099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099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099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099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099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099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 – Winter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41B36-FCA8-420C-8021-DB0CFFF19E6D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381000"/>
            <a:ext cx="84328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3300" smtClean="0"/>
              <a:t>Why Model Human Performance?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49450"/>
            <a:ext cx="8307388" cy="437515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To test understanding</a:t>
            </a:r>
          </a:p>
          <a:p>
            <a:pPr eaLnBrk="1" hangingPunct="1"/>
            <a:r>
              <a:rPr lang="en-US" smtClean="0"/>
              <a:t>To predict influence of new technology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User Interface Design, Prototyping, and Evaluation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 – Winter 2012</a:t>
            </a:r>
            <a:endParaRPr 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8C4C5-5091-4B32-B910-0F70915F2BDA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The Model Human Processor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488" y="1163638"/>
            <a:ext cx="8077200" cy="4818062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2500" smtClean="0"/>
              <a:t>Developed by Card, Moran, &amp; Newell (’83)</a:t>
            </a:r>
          </a:p>
          <a:p>
            <a:pPr lvl="1" eaLnBrk="1" hangingPunct="1"/>
            <a:r>
              <a:rPr lang="en-US" sz="2100" smtClean="0"/>
              <a:t>based on empirical data</a:t>
            </a:r>
          </a:p>
        </p:txBody>
      </p:sp>
      <p:grpSp>
        <p:nvGrpSpPr>
          <p:cNvPr id="26630" name="Group 39"/>
          <p:cNvGrpSpPr>
            <a:grpSpLocks/>
          </p:cNvGrpSpPr>
          <p:nvPr/>
        </p:nvGrpSpPr>
        <p:grpSpPr bwMode="auto">
          <a:xfrm>
            <a:off x="395288" y="2024063"/>
            <a:ext cx="8012112" cy="4627562"/>
            <a:chOff x="249" y="1275"/>
            <a:chExt cx="5047" cy="2915"/>
          </a:xfrm>
        </p:grpSpPr>
        <p:grpSp>
          <p:nvGrpSpPr>
            <p:cNvPr id="26632" name="Group 5"/>
            <p:cNvGrpSpPr>
              <a:grpSpLocks/>
            </p:cNvGrpSpPr>
            <p:nvPr/>
          </p:nvGrpSpPr>
          <p:grpSpPr bwMode="auto">
            <a:xfrm>
              <a:off x="249" y="1275"/>
              <a:ext cx="5047" cy="2915"/>
              <a:chOff x="384" y="1296"/>
              <a:chExt cx="5047" cy="2915"/>
            </a:xfrm>
          </p:grpSpPr>
          <p:grpSp>
            <p:nvGrpSpPr>
              <p:cNvPr id="26636" name="Group 6"/>
              <p:cNvGrpSpPr>
                <a:grpSpLocks/>
              </p:cNvGrpSpPr>
              <p:nvPr/>
            </p:nvGrpSpPr>
            <p:grpSpPr bwMode="auto">
              <a:xfrm>
                <a:off x="1551" y="1296"/>
                <a:ext cx="3352" cy="1158"/>
                <a:chOff x="1551" y="1296"/>
                <a:chExt cx="3352" cy="1158"/>
              </a:xfrm>
            </p:grpSpPr>
            <p:sp>
              <p:nvSpPr>
                <p:cNvPr id="26658" name="Rectangle 7"/>
                <p:cNvSpPr>
                  <a:spLocks noChangeArrowheads="1"/>
                </p:cNvSpPr>
                <p:nvPr/>
              </p:nvSpPr>
              <p:spPr bwMode="auto">
                <a:xfrm>
                  <a:off x="1551" y="1296"/>
                  <a:ext cx="3352" cy="1144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9" name="Rectangle 8"/>
                <p:cNvSpPr>
                  <a:spLocks noChangeArrowheads="1"/>
                </p:cNvSpPr>
                <p:nvPr/>
              </p:nvSpPr>
              <p:spPr bwMode="auto">
                <a:xfrm>
                  <a:off x="1551" y="1296"/>
                  <a:ext cx="3352" cy="37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0" name="Rectangle 9"/>
                <p:cNvSpPr>
                  <a:spLocks noChangeArrowheads="1"/>
                </p:cNvSpPr>
                <p:nvPr/>
              </p:nvSpPr>
              <p:spPr bwMode="auto">
                <a:xfrm>
                  <a:off x="2500" y="1378"/>
                  <a:ext cx="1645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schemeClr val="accent2"/>
                      </a:solidFill>
                    </a:rPr>
                    <a:t>Long-term Memory</a:t>
                  </a:r>
                </a:p>
              </p:txBody>
            </p:sp>
            <p:sp>
              <p:nvSpPr>
                <p:cNvPr id="26661" name="Rectangle 10"/>
                <p:cNvSpPr>
                  <a:spLocks noChangeArrowheads="1"/>
                </p:cNvSpPr>
                <p:nvPr/>
              </p:nvSpPr>
              <p:spPr bwMode="auto">
                <a:xfrm>
                  <a:off x="2569" y="1724"/>
                  <a:ext cx="150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solidFill>
                        <a:schemeClr val="accent2"/>
                      </a:solidFill>
                    </a:rPr>
                    <a:t>Working Memory</a:t>
                  </a:r>
                </a:p>
              </p:txBody>
            </p:sp>
            <p:sp>
              <p:nvSpPr>
                <p:cNvPr id="26662" name="Rectangle 11"/>
                <p:cNvSpPr>
                  <a:spLocks noChangeArrowheads="1"/>
                </p:cNvSpPr>
                <p:nvPr/>
              </p:nvSpPr>
              <p:spPr bwMode="auto">
                <a:xfrm>
                  <a:off x="1551" y="2016"/>
                  <a:ext cx="1096" cy="424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3" name="Rectangle 12"/>
                <p:cNvSpPr>
                  <a:spLocks noChangeArrowheads="1"/>
                </p:cNvSpPr>
                <p:nvPr/>
              </p:nvSpPr>
              <p:spPr bwMode="auto">
                <a:xfrm>
                  <a:off x="2775" y="2016"/>
                  <a:ext cx="1096" cy="424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4" name="Rectangle 13"/>
                <p:cNvSpPr>
                  <a:spLocks noChangeArrowheads="1"/>
                </p:cNvSpPr>
                <p:nvPr/>
              </p:nvSpPr>
              <p:spPr bwMode="auto">
                <a:xfrm>
                  <a:off x="1574" y="2012"/>
                  <a:ext cx="97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 sz="2000">
                      <a:solidFill>
                        <a:schemeClr val="accent2"/>
                      </a:solidFill>
                    </a:rPr>
                    <a:t>Visual Image</a:t>
                  </a:r>
                </a:p>
                <a:p>
                  <a:pPr algn="ctr" eaLnBrk="0" hangingPunct="0"/>
                  <a:r>
                    <a:rPr lang="en-US" sz="2000">
                      <a:solidFill>
                        <a:schemeClr val="accent2"/>
                      </a:solidFill>
                    </a:rPr>
                    <a:t>Store</a:t>
                  </a:r>
                </a:p>
              </p:txBody>
            </p:sp>
            <p:sp>
              <p:nvSpPr>
                <p:cNvPr id="26665" name="Rectangle 14"/>
                <p:cNvSpPr>
                  <a:spLocks noChangeArrowheads="1"/>
                </p:cNvSpPr>
                <p:nvPr/>
              </p:nvSpPr>
              <p:spPr bwMode="auto">
                <a:xfrm>
                  <a:off x="2757" y="2012"/>
                  <a:ext cx="113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 sz="2000">
                      <a:solidFill>
                        <a:schemeClr val="accent2"/>
                      </a:solidFill>
                    </a:rPr>
                    <a:t>Auditory Image</a:t>
                  </a:r>
                </a:p>
                <a:p>
                  <a:pPr algn="ctr" eaLnBrk="0" hangingPunct="0"/>
                  <a:r>
                    <a:rPr lang="en-US" sz="2000">
                      <a:solidFill>
                        <a:schemeClr val="accent2"/>
                      </a:solidFill>
                    </a:rPr>
                    <a:t>Store</a:t>
                  </a:r>
                </a:p>
              </p:txBody>
            </p:sp>
          </p:grpSp>
          <p:grpSp>
            <p:nvGrpSpPr>
              <p:cNvPr id="26637" name="Group 15"/>
              <p:cNvGrpSpPr>
                <a:grpSpLocks/>
              </p:cNvGrpSpPr>
              <p:nvPr/>
            </p:nvGrpSpPr>
            <p:grpSpPr bwMode="auto">
              <a:xfrm>
                <a:off x="1071" y="2976"/>
                <a:ext cx="1288" cy="760"/>
                <a:chOff x="1071" y="2976"/>
                <a:chExt cx="1288" cy="760"/>
              </a:xfrm>
            </p:grpSpPr>
            <p:sp>
              <p:nvSpPr>
                <p:cNvPr id="26656" name="Oval 16"/>
                <p:cNvSpPr>
                  <a:spLocks noChangeArrowheads="1"/>
                </p:cNvSpPr>
                <p:nvPr/>
              </p:nvSpPr>
              <p:spPr bwMode="auto">
                <a:xfrm>
                  <a:off x="1071" y="2976"/>
                  <a:ext cx="1288" cy="7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7" name="Rectangle 17"/>
                <p:cNvSpPr>
                  <a:spLocks noChangeArrowheads="1"/>
                </p:cNvSpPr>
                <p:nvPr/>
              </p:nvSpPr>
              <p:spPr bwMode="auto">
                <a:xfrm>
                  <a:off x="1249" y="3106"/>
                  <a:ext cx="925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/>
                    <a:t>Perceptual</a:t>
                  </a:r>
                </a:p>
                <a:p>
                  <a:pPr algn="ctr" eaLnBrk="0" hangingPunct="0"/>
                  <a:r>
                    <a:rPr lang="en-US"/>
                    <a:t>Processor</a:t>
                  </a:r>
                </a:p>
              </p:txBody>
            </p:sp>
          </p:grpSp>
          <p:grpSp>
            <p:nvGrpSpPr>
              <p:cNvPr id="26638" name="Group 18"/>
              <p:cNvGrpSpPr>
                <a:grpSpLocks/>
              </p:cNvGrpSpPr>
              <p:nvPr/>
            </p:nvGrpSpPr>
            <p:grpSpPr bwMode="auto">
              <a:xfrm>
                <a:off x="4143" y="2928"/>
                <a:ext cx="1288" cy="760"/>
                <a:chOff x="4143" y="2928"/>
                <a:chExt cx="1288" cy="760"/>
              </a:xfrm>
            </p:grpSpPr>
            <p:sp>
              <p:nvSpPr>
                <p:cNvPr id="26654" name="Oval 19"/>
                <p:cNvSpPr>
                  <a:spLocks noChangeArrowheads="1"/>
                </p:cNvSpPr>
                <p:nvPr/>
              </p:nvSpPr>
              <p:spPr bwMode="auto">
                <a:xfrm>
                  <a:off x="4143" y="2928"/>
                  <a:ext cx="1288" cy="7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5" name="Rectangle 20"/>
                <p:cNvSpPr>
                  <a:spLocks noChangeArrowheads="1"/>
                </p:cNvSpPr>
                <p:nvPr/>
              </p:nvSpPr>
              <p:spPr bwMode="auto">
                <a:xfrm>
                  <a:off x="4349" y="3058"/>
                  <a:ext cx="872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/>
                    <a:t>Cognitive</a:t>
                  </a:r>
                </a:p>
                <a:p>
                  <a:pPr algn="ctr" eaLnBrk="0" hangingPunct="0"/>
                  <a:r>
                    <a:rPr lang="en-US"/>
                    <a:t>Processor</a:t>
                  </a:r>
                </a:p>
              </p:txBody>
            </p:sp>
          </p:grpSp>
          <p:grpSp>
            <p:nvGrpSpPr>
              <p:cNvPr id="26639" name="Group 21"/>
              <p:cNvGrpSpPr>
                <a:grpSpLocks/>
              </p:cNvGrpSpPr>
              <p:nvPr/>
            </p:nvGrpSpPr>
            <p:grpSpPr bwMode="auto">
              <a:xfrm>
                <a:off x="2583" y="2928"/>
                <a:ext cx="1288" cy="760"/>
                <a:chOff x="2583" y="2928"/>
                <a:chExt cx="1288" cy="760"/>
              </a:xfrm>
            </p:grpSpPr>
            <p:sp>
              <p:nvSpPr>
                <p:cNvPr id="26652" name="Oval 22"/>
                <p:cNvSpPr>
                  <a:spLocks noChangeArrowheads="1"/>
                </p:cNvSpPr>
                <p:nvPr/>
              </p:nvSpPr>
              <p:spPr bwMode="auto">
                <a:xfrm>
                  <a:off x="2583" y="2928"/>
                  <a:ext cx="1288" cy="7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3" name="Rectangle 23"/>
                <p:cNvSpPr>
                  <a:spLocks noChangeArrowheads="1"/>
                </p:cNvSpPr>
                <p:nvPr/>
              </p:nvSpPr>
              <p:spPr bwMode="auto">
                <a:xfrm>
                  <a:off x="2795" y="3058"/>
                  <a:ext cx="863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/>
                    <a:t>Motor</a:t>
                  </a:r>
                </a:p>
                <a:p>
                  <a:pPr algn="ctr" eaLnBrk="0" hangingPunct="0"/>
                  <a:r>
                    <a:rPr lang="en-US"/>
                    <a:t>Processor</a:t>
                  </a:r>
                </a:p>
              </p:txBody>
            </p:sp>
          </p:grpSp>
          <p:sp>
            <p:nvSpPr>
              <p:cNvPr id="26640" name="Rectangle 24"/>
              <p:cNvSpPr>
                <a:spLocks noChangeArrowheads="1"/>
              </p:cNvSpPr>
              <p:nvPr/>
            </p:nvSpPr>
            <p:spPr bwMode="auto">
              <a:xfrm>
                <a:off x="384" y="2914"/>
                <a:ext cx="48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/>
                  <a:t>Eyes</a:t>
                </a:r>
              </a:p>
            </p:txBody>
          </p:sp>
          <p:sp>
            <p:nvSpPr>
              <p:cNvPr id="26641" name="Rectangle 25"/>
              <p:cNvSpPr>
                <a:spLocks noChangeArrowheads="1"/>
              </p:cNvSpPr>
              <p:nvPr/>
            </p:nvSpPr>
            <p:spPr bwMode="auto">
              <a:xfrm>
                <a:off x="384" y="3394"/>
                <a:ext cx="45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/>
                  <a:t>Ears</a:t>
                </a:r>
              </a:p>
            </p:txBody>
          </p:sp>
          <p:sp>
            <p:nvSpPr>
              <p:cNvPr id="26642" name="Line 26"/>
              <p:cNvSpPr>
                <a:spLocks noChangeShapeType="1"/>
              </p:cNvSpPr>
              <p:nvPr/>
            </p:nvSpPr>
            <p:spPr bwMode="auto">
              <a:xfrm>
                <a:off x="834" y="3075"/>
                <a:ext cx="281" cy="185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3" name="Line 27"/>
              <p:cNvSpPr>
                <a:spLocks noChangeShapeType="1"/>
              </p:cNvSpPr>
              <p:nvPr/>
            </p:nvSpPr>
            <p:spPr bwMode="auto">
              <a:xfrm flipV="1">
                <a:off x="817" y="3433"/>
                <a:ext cx="309" cy="135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4" name="Line 28"/>
              <p:cNvSpPr>
                <a:spLocks noChangeShapeType="1"/>
              </p:cNvSpPr>
              <p:nvPr/>
            </p:nvSpPr>
            <p:spPr bwMode="auto">
              <a:xfrm flipV="1">
                <a:off x="1699" y="2399"/>
                <a:ext cx="133" cy="592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5" name="Line 29"/>
              <p:cNvSpPr>
                <a:spLocks noChangeShapeType="1"/>
              </p:cNvSpPr>
              <p:nvPr/>
            </p:nvSpPr>
            <p:spPr bwMode="auto">
              <a:xfrm flipV="1">
                <a:off x="2083" y="2399"/>
                <a:ext cx="853" cy="688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6" name="Line 30"/>
              <p:cNvSpPr>
                <a:spLocks noChangeShapeType="1"/>
              </p:cNvSpPr>
              <p:nvPr/>
            </p:nvSpPr>
            <p:spPr bwMode="auto">
              <a:xfrm flipH="1">
                <a:off x="3455" y="2403"/>
                <a:ext cx="588" cy="62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7" name="Line 31"/>
              <p:cNvSpPr>
                <a:spLocks noChangeShapeType="1"/>
              </p:cNvSpPr>
              <p:nvPr/>
            </p:nvSpPr>
            <p:spPr bwMode="auto">
              <a:xfrm>
                <a:off x="3227" y="3651"/>
                <a:ext cx="0" cy="281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8" name="Rectangle 32"/>
              <p:cNvSpPr>
                <a:spLocks noChangeArrowheads="1"/>
              </p:cNvSpPr>
              <p:nvPr/>
            </p:nvSpPr>
            <p:spPr bwMode="auto">
              <a:xfrm>
                <a:off x="2740" y="3923"/>
                <a:ext cx="10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/>
                  <a:t>Fingers, etc.</a:t>
                </a:r>
              </a:p>
            </p:txBody>
          </p:sp>
          <p:sp>
            <p:nvSpPr>
              <p:cNvPr id="26649" name="Line 33"/>
              <p:cNvSpPr>
                <a:spLocks noChangeShapeType="1"/>
              </p:cNvSpPr>
              <p:nvPr/>
            </p:nvSpPr>
            <p:spPr bwMode="auto">
              <a:xfrm>
                <a:off x="4811" y="1431"/>
                <a:ext cx="0" cy="1541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0" name="Line 34"/>
              <p:cNvSpPr>
                <a:spLocks noChangeShapeType="1"/>
              </p:cNvSpPr>
              <p:nvPr/>
            </p:nvSpPr>
            <p:spPr bwMode="auto">
              <a:xfrm>
                <a:off x="4667" y="2163"/>
                <a:ext cx="0" cy="857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1" name="Line 35"/>
              <p:cNvSpPr>
                <a:spLocks noChangeShapeType="1"/>
              </p:cNvSpPr>
              <p:nvPr/>
            </p:nvSpPr>
            <p:spPr bwMode="auto">
              <a:xfrm flipV="1">
                <a:off x="4475" y="2160"/>
                <a:ext cx="0" cy="857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33" name="Group 36"/>
            <p:cNvGrpSpPr>
              <a:grpSpLocks/>
            </p:cNvGrpSpPr>
            <p:nvPr/>
          </p:nvGrpSpPr>
          <p:grpSpPr bwMode="auto">
            <a:xfrm>
              <a:off x="537" y="2112"/>
              <a:ext cx="912" cy="442"/>
              <a:chOff x="672" y="1968"/>
              <a:chExt cx="912" cy="442"/>
            </a:xfrm>
          </p:grpSpPr>
          <p:sp>
            <p:nvSpPr>
              <p:cNvPr id="26634" name="Rectangle 37"/>
              <p:cNvSpPr>
                <a:spLocks noChangeArrowheads="1"/>
              </p:cNvSpPr>
              <p:nvPr/>
            </p:nvSpPr>
            <p:spPr bwMode="auto">
              <a:xfrm>
                <a:off x="672" y="1968"/>
                <a:ext cx="604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2000"/>
                  <a:t>sensory</a:t>
                </a:r>
              </a:p>
              <a:p>
                <a:r>
                  <a:rPr lang="en-US" sz="2000"/>
                  <a:t>buffers</a:t>
                </a:r>
              </a:p>
            </p:txBody>
          </p:sp>
          <p:sp>
            <p:nvSpPr>
              <p:cNvPr id="26635" name="Line 38"/>
              <p:cNvSpPr>
                <a:spLocks noChangeShapeType="1"/>
              </p:cNvSpPr>
              <p:nvPr/>
            </p:nvSpPr>
            <p:spPr bwMode="auto">
              <a:xfrm>
                <a:off x="1299" y="2211"/>
                <a:ext cx="285" cy="4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User Interface Design, Prototyping, and Evaluation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 – Winter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220B7A-B72D-4FED-882E-6960727D8E96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MHP Basics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Sometimes serial, sometimes parallel</a:t>
            </a:r>
          </a:p>
          <a:p>
            <a:pPr lvl="1" eaLnBrk="1" hangingPunct="1"/>
            <a:r>
              <a:rPr lang="en-US" sz="2400" smtClean="0"/>
              <a:t>serial in action &amp; parallel in recognition</a:t>
            </a:r>
          </a:p>
          <a:p>
            <a:pPr lvl="2" eaLnBrk="1" hangingPunct="1"/>
            <a:r>
              <a:rPr lang="en-US" smtClean="0"/>
              <a:t>pressing key in response to light</a:t>
            </a:r>
          </a:p>
          <a:p>
            <a:pPr lvl="2" eaLnBrk="1" hangingPunct="1"/>
            <a:r>
              <a:rPr lang="en-US" smtClean="0"/>
              <a:t>driving, reading signs, &amp; hearing at once</a:t>
            </a:r>
          </a:p>
          <a:p>
            <a:pPr eaLnBrk="1" hangingPunct="1"/>
            <a:r>
              <a:rPr lang="en-US" sz="2800" smtClean="0"/>
              <a:t>Parameters</a:t>
            </a:r>
          </a:p>
          <a:p>
            <a:pPr lvl="1" eaLnBrk="1" hangingPunct="1"/>
            <a:r>
              <a:rPr lang="en-US" sz="2400" smtClean="0"/>
              <a:t>processors have cycle time (T) ~ 100-200 ms</a:t>
            </a:r>
          </a:p>
          <a:p>
            <a:pPr lvl="1" eaLnBrk="1" hangingPunct="1"/>
            <a:r>
              <a:rPr lang="en-US" sz="2400" smtClean="0"/>
              <a:t>memories have capacity, decay time, &amp; type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User Interface Design, Prototyping, and Evaluation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 – Winter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FE3D4-C91B-42C1-A37D-0E383008799B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What is missing from MHP?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Haptic memory</a:t>
            </a:r>
          </a:p>
          <a:p>
            <a:pPr lvl="1" eaLnBrk="1" hangingPunct="1"/>
            <a:r>
              <a:rPr lang="en-US" smtClean="0"/>
              <a:t>for touch</a:t>
            </a:r>
          </a:p>
          <a:p>
            <a:pPr eaLnBrk="1" hangingPunct="1"/>
            <a:r>
              <a:rPr lang="en-US" smtClean="0"/>
              <a:t>Moving from sensory memory to WM</a:t>
            </a:r>
          </a:p>
          <a:p>
            <a:pPr lvl="1" eaLnBrk="1" hangingPunct="1"/>
            <a:r>
              <a:rPr lang="en-US" smtClean="0"/>
              <a:t>attention filters stimuli &amp; passes to WM</a:t>
            </a:r>
          </a:p>
          <a:p>
            <a:pPr eaLnBrk="1" hangingPunct="1"/>
            <a:r>
              <a:rPr lang="en-US" smtClean="0"/>
              <a:t>Moving from WM to LTM</a:t>
            </a:r>
          </a:p>
          <a:p>
            <a:pPr lvl="1" eaLnBrk="1" hangingPunct="1"/>
            <a:r>
              <a:rPr lang="en-US" smtClean="0"/>
              <a:t>elaboration</a:t>
            </a:r>
          </a:p>
          <a:p>
            <a:pPr lvl="1"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User Interface Design, Prototyping, and Evaluation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 – Winter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552B2-D9EB-44BE-B356-3280C27A3A7E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Memory</a:t>
            </a:r>
          </a:p>
        </p:txBody>
      </p:sp>
      <p:sp>
        <p:nvSpPr>
          <p:cNvPr id="9144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139113" cy="4724400"/>
          </a:xfrm>
        </p:spPr>
        <p:txBody>
          <a:bodyPr/>
          <a:lstStyle/>
          <a:p>
            <a:pPr eaLnBrk="1" hangingPunct="1"/>
            <a:r>
              <a:rPr lang="en-US" sz="2800" smtClean="0"/>
              <a:t>Working memory (short term)</a:t>
            </a:r>
          </a:p>
          <a:p>
            <a:pPr lvl="1" eaLnBrk="1" hangingPunct="1"/>
            <a:r>
              <a:rPr lang="en-US" sz="2400" smtClean="0"/>
              <a:t>small capacity (7 ± 2 “chunks”)</a:t>
            </a:r>
          </a:p>
          <a:p>
            <a:pPr lvl="2" eaLnBrk="1" hangingPunct="1"/>
            <a:r>
              <a:rPr lang="en-US" sz="2000" smtClean="0"/>
              <a:t>6174591765 vs. (617) 459-1765</a:t>
            </a:r>
          </a:p>
          <a:p>
            <a:pPr lvl="2" eaLnBrk="1" hangingPunct="1"/>
            <a:r>
              <a:rPr lang="en-US" sz="2000" smtClean="0"/>
              <a:t>DECIBMGMC vs. DEC IBM GMC</a:t>
            </a:r>
          </a:p>
          <a:p>
            <a:pPr lvl="1" eaLnBrk="1" hangingPunct="1"/>
            <a:r>
              <a:rPr lang="en-US" sz="2400" smtClean="0"/>
              <a:t>rapid access (~ 70ms) &amp; decay (~200 ms)</a:t>
            </a:r>
          </a:p>
          <a:p>
            <a:pPr lvl="2" eaLnBrk="1" hangingPunct="1"/>
            <a:r>
              <a:rPr lang="en-US" sz="2000" smtClean="0"/>
              <a:t>pass to LTM after a few seconds of continued storage</a:t>
            </a:r>
          </a:p>
          <a:p>
            <a:pPr eaLnBrk="1" hangingPunct="1"/>
            <a:r>
              <a:rPr lang="en-US" sz="2800" smtClean="0"/>
              <a:t>Long-term memory</a:t>
            </a:r>
          </a:p>
          <a:p>
            <a:pPr lvl="1" eaLnBrk="1" hangingPunct="1"/>
            <a:r>
              <a:rPr lang="en-US" sz="2400" smtClean="0"/>
              <a:t>huge (if not “unlimited”)</a:t>
            </a:r>
          </a:p>
          <a:p>
            <a:pPr lvl="1" eaLnBrk="1" hangingPunct="1"/>
            <a:r>
              <a:rPr lang="en-US" sz="2400" smtClean="0"/>
              <a:t>slower access time (~100 ms) w/ little decay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User Interface Design, Prototyping, and Evaluation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4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14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14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443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 – Winter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41FC6-E809-4E0E-9CF6-08F1F29C172A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MHP Principles of Operation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2800" smtClean="0"/>
              <a:t>Recognize-Act Cycle of the CP</a:t>
            </a:r>
          </a:p>
          <a:p>
            <a:pPr lvl="1" eaLnBrk="1" hangingPunct="1"/>
            <a:r>
              <a:rPr lang="en-US" sz="2400" smtClean="0"/>
              <a:t>on each cycle contents in WM initiate actions associatively linked to them in LTM</a:t>
            </a:r>
          </a:p>
          <a:p>
            <a:pPr lvl="1" eaLnBrk="1" hangingPunct="1"/>
            <a:r>
              <a:rPr lang="en-US" sz="2400" smtClean="0"/>
              <a:t>actions modify the contents of WM</a:t>
            </a:r>
          </a:p>
          <a:p>
            <a:pPr eaLnBrk="1" hangingPunct="1"/>
            <a:r>
              <a:rPr lang="en-US" sz="2800" smtClean="0"/>
              <a:t>Discrimination Principle</a:t>
            </a:r>
          </a:p>
          <a:p>
            <a:pPr lvl="1" eaLnBrk="1" hangingPunct="1"/>
            <a:r>
              <a:rPr lang="en-US" sz="2400" smtClean="0"/>
              <a:t>retrieval is determined by candidates that exist in memory relative to retrieval cues</a:t>
            </a:r>
          </a:p>
          <a:p>
            <a:pPr lvl="1" eaLnBrk="1" hangingPunct="1"/>
            <a:r>
              <a:rPr lang="en-US" sz="2400" smtClean="0"/>
              <a:t>interference by strongly activated chunks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User Interface Design, Prototyping, and Evaluation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1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1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6483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CSE 440 – Winter 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1FC6-E809-4E0E-9CF6-08F1F29C172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91916" y="2737185"/>
            <a:ext cx="68018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cap="all" spc="1200" dirty="0" smtClean="0">
                <a:latin typeface="+mj-lt"/>
              </a:rPr>
              <a:t>experiment</a:t>
            </a:r>
            <a:endParaRPr lang="en-US" sz="5400" cap="all" spc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464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 – Winter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9CC2F-3848-4AD5-9140-DCA5A9E08CD9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Hall of Shame</a:t>
            </a:r>
            <a:r>
              <a:rPr lang="en-US" dirty="0"/>
              <a:t>!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User Interface Design, Prototyping, and Evaluation</a:t>
            </a: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14900" y="1600200"/>
            <a:ext cx="4012532" cy="4724400"/>
          </a:xfrm>
        </p:spPr>
        <p:txBody>
          <a:bodyPr/>
          <a:lstStyle/>
          <a:p>
            <a:r>
              <a:rPr lang="en-US" dirty="0" smtClean="0"/>
              <a:t>Error Messages</a:t>
            </a:r>
          </a:p>
          <a:p>
            <a:pPr lvl="1"/>
            <a:r>
              <a:rPr lang="en-US" dirty="0" smtClean="0"/>
              <a:t>Where is error?</a:t>
            </a:r>
          </a:p>
          <a:p>
            <a:pPr lvl="1"/>
            <a:r>
              <a:rPr lang="en-US" dirty="0" smtClean="0"/>
              <a:t>What’s wrong with it?</a:t>
            </a:r>
          </a:p>
          <a:p>
            <a:pPr lvl="1"/>
            <a:r>
              <a:rPr lang="en-US" dirty="0" smtClean="0"/>
              <a:t>Parse it &amp; fix it yourself!</a:t>
            </a:r>
            <a:endParaRPr lang="en-US" dirty="0"/>
          </a:p>
        </p:txBody>
      </p:sp>
      <p:pic>
        <p:nvPicPr>
          <p:cNvPr id="4103" name="Picture 7" descr="C:\Users\landay\AppData\Local\Microsoft\Windows\Temporary Internet Files\Content.Outlook\UVEMF6PJ\Screen Shot 2012-02-20 at 9 04 15 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199"/>
            <a:ext cx="4914900" cy="361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04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 – Winter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07444-6BBF-46D3-B333-3622DC898846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381000"/>
            <a:ext cx="8447088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Principles of Operation (cont.)</a:t>
            </a:r>
          </a:p>
        </p:txBody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" y="1562100"/>
            <a:ext cx="8461375" cy="4887913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Fitts’ Law</a:t>
            </a:r>
          </a:p>
          <a:p>
            <a:pPr lvl="1" eaLnBrk="1" hangingPunct="1"/>
            <a:r>
              <a:rPr lang="en-US" smtClean="0"/>
              <a:t>moving hand is a series of microcorrections</a:t>
            </a:r>
          </a:p>
          <a:p>
            <a:pPr lvl="2" eaLnBrk="1" hangingPunct="1"/>
            <a:r>
              <a:rPr lang="en-US" smtClean="0"/>
              <a:t>correction takes T</a:t>
            </a:r>
            <a:r>
              <a:rPr lang="en-US" sz="2800" baseline="-18000" smtClean="0"/>
              <a:t>p + </a:t>
            </a:r>
            <a:r>
              <a:rPr lang="en-US" smtClean="0"/>
              <a:t>T</a:t>
            </a:r>
            <a:r>
              <a:rPr lang="en-US" sz="2800" baseline="-18000" smtClean="0"/>
              <a:t>c + </a:t>
            </a:r>
            <a:r>
              <a:rPr lang="en-US" smtClean="0"/>
              <a:t>T</a:t>
            </a:r>
            <a:r>
              <a:rPr lang="en-US" sz="2800" baseline="-18000" smtClean="0"/>
              <a:t>m </a:t>
            </a:r>
            <a:r>
              <a:rPr lang="en-US" smtClean="0"/>
              <a:t>= 240 msec </a:t>
            </a:r>
          </a:p>
          <a:p>
            <a:pPr lvl="1" eaLnBrk="1" hangingPunct="1"/>
            <a:r>
              <a:rPr lang="en-US" smtClean="0"/>
              <a:t>time T</a:t>
            </a:r>
            <a:r>
              <a:rPr lang="en-US" sz="3200" baseline="-18000" smtClean="0"/>
              <a:t>pos</a:t>
            </a:r>
            <a:r>
              <a:rPr lang="en-US" smtClean="0"/>
              <a:t> to move the hand to target size S which is distance D away is given by:</a:t>
            </a:r>
          </a:p>
          <a:p>
            <a:pPr lvl="2" eaLnBrk="1" hangingPunct="1"/>
            <a:r>
              <a:rPr lang="en-US" smtClean="0"/>
              <a:t>T</a:t>
            </a:r>
            <a:r>
              <a:rPr lang="en-US" baseline="-18000" smtClean="0"/>
              <a:t>pos</a:t>
            </a:r>
            <a:r>
              <a:rPr lang="en-US" smtClean="0"/>
              <a:t> = a + b</a:t>
            </a:r>
            <a:r>
              <a:rPr lang="en-US" baseline="-18000" smtClean="0"/>
              <a:t> </a:t>
            </a:r>
            <a:r>
              <a:rPr lang="en-US" smtClean="0"/>
              <a:t>log</a:t>
            </a:r>
            <a:r>
              <a:rPr lang="en-US" baseline="-18000" smtClean="0"/>
              <a:t>2</a:t>
            </a:r>
            <a:r>
              <a:rPr lang="en-US" smtClean="0"/>
              <a:t> (D/S + 1)</a:t>
            </a:r>
          </a:p>
          <a:p>
            <a:pPr lvl="1" eaLnBrk="1" hangingPunct="1"/>
            <a:r>
              <a:rPr lang="en-US" smtClean="0"/>
              <a:t>summary</a:t>
            </a:r>
          </a:p>
          <a:p>
            <a:pPr lvl="2" eaLnBrk="1" hangingPunct="1"/>
            <a:r>
              <a:rPr lang="en-US" smtClean="0"/>
              <a:t>time to move the hand depends only on the </a:t>
            </a:r>
            <a:r>
              <a:rPr lang="en-US" b="0" i="1" smtClean="0"/>
              <a:t>relative precision</a:t>
            </a:r>
            <a:r>
              <a:rPr lang="en-US" smtClean="0"/>
              <a:t> required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User Interface Design, Prototyping, and Evaluation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2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22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2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 – Winter 2012</a:t>
            </a:r>
            <a:endParaRPr lang="en-US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F11A9-0022-4619-AAA2-06B114A1DAD8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Fitts’ Law Example</a:t>
            </a:r>
          </a:p>
        </p:txBody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473700"/>
            <a:ext cx="7772400" cy="8509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Which will be faster on average?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pie menu (bigger targets &amp; less distance)</a:t>
            </a:r>
          </a:p>
        </p:txBody>
      </p:sp>
      <p:grpSp>
        <p:nvGrpSpPr>
          <p:cNvPr id="32774" name="Group 19"/>
          <p:cNvGrpSpPr>
            <a:grpSpLocks/>
          </p:cNvGrpSpPr>
          <p:nvPr/>
        </p:nvGrpSpPr>
        <p:grpSpPr bwMode="auto">
          <a:xfrm>
            <a:off x="1295400" y="1676400"/>
            <a:ext cx="3165475" cy="3051175"/>
            <a:chOff x="816" y="1056"/>
            <a:chExt cx="1994" cy="1922"/>
          </a:xfrm>
        </p:grpSpPr>
        <p:grpSp>
          <p:nvGrpSpPr>
            <p:cNvPr id="32789" name="Group 8"/>
            <p:cNvGrpSpPr>
              <a:grpSpLocks/>
            </p:cNvGrpSpPr>
            <p:nvPr/>
          </p:nvGrpSpPr>
          <p:grpSpPr bwMode="auto">
            <a:xfrm>
              <a:off x="912" y="1440"/>
              <a:ext cx="1442" cy="1538"/>
              <a:chOff x="912" y="1440"/>
              <a:chExt cx="1442" cy="1538"/>
            </a:xfrm>
          </p:grpSpPr>
          <p:sp>
            <p:nvSpPr>
              <p:cNvPr id="32791" name="Rectangle 9"/>
              <p:cNvSpPr>
                <a:spLocks noChangeArrowheads="1"/>
              </p:cNvSpPr>
              <p:nvPr/>
            </p:nvSpPr>
            <p:spPr bwMode="auto">
              <a:xfrm>
                <a:off x="913" y="1441"/>
                <a:ext cx="1440" cy="1536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2" name="Rectangle 10"/>
              <p:cNvSpPr>
                <a:spLocks noChangeArrowheads="1"/>
              </p:cNvSpPr>
              <p:nvPr/>
            </p:nvSpPr>
            <p:spPr bwMode="auto">
              <a:xfrm>
                <a:off x="912" y="1440"/>
                <a:ext cx="1442" cy="194"/>
              </a:xfrm>
              <a:prstGeom prst="rect">
                <a:avLst/>
              </a:prstGeom>
              <a:solidFill>
                <a:srgbClr val="C0C0C0"/>
              </a:solidFill>
              <a:ln w="254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sz="1800"/>
                  <a:t>Today</a:t>
                </a:r>
              </a:p>
            </p:txBody>
          </p:sp>
          <p:sp>
            <p:nvSpPr>
              <p:cNvPr id="32793" name="Rectangle 11"/>
              <p:cNvSpPr>
                <a:spLocks noChangeArrowheads="1"/>
              </p:cNvSpPr>
              <p:nvPr/>
            </p:nvSpPr>
            <p:spPr bwMode="auto">
              <a:xfrm>
                <a:off x="912" y="1632"/>
                <a:ext cx="1442" cy="194"/>
              </a:xfrm>
              <a:prstGeom prst="rect">
                <a:avLst/>
              </a:prstGeom>
              <a:solidFill>
                <a:srgbClr val="C0C0C0"/>
              </a:solidFill>
              <a:ln w="254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sz="1800"/>
                  <a:t>Sunday</a:t>
                </a:r>
              </a:p>
            </p:txBody>
          </p:sp>
          <p:sp>
            <p:nvSpPr>
              <p:cNvPr id="32794" name="Rectangle 12"/>
              <p:cNvSpPr>
                <a:spLocks noChangeArrowheads="1"/>
              </p:cNvSpPr>
              <p:nvPr/>
            </p:nvSpPr>
            <p:spPr bwMode="auto">
              <a:xfrm>
                <a:off x="912" y="1824"/>
                <a:ext cx="1442" cy="194"/>
              </a:xfrm>
              <a:prstGeom prst="rect">
                <a:avLst/>
              </a:prstGeom>
              <a:solidFill>
                <a:srgbClr val="C0C0C0"/>
              </a:solidFill>
              <a:ln w="254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sz="1800"/>
                  <a:t>Monday</a:t>
                </a:r>
              </a:p>
            </p:txBody>
          </p:sp>
          <p:sp>
            <p:nvSpPr>
              <p:cNvPr id="32795" name="Rectangle 13"/>
              <p:cNvSpPr>
                <a:spLocks noChangeArrowheads="1"/>
              </p:cNvSpPr>
              <p:nvPr/>
            </p:nvSpPr>
            <p:spPr bwMode="auto">
              <a:xfrm>
                <a:off x="912" y="2016"/>
                <a:ext cx="1442" cy="194"/>
              </a:xfrm>
              <a:prstGeom prst="rect">
                <a:avLst/>
              </a:prstGeom>
              <a:solidFill>
                <a:srgbClr val="C0C0C0"/>
              </a:solidFill>
              <a:ln w="254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sz="1800"/>
                  <a:t>Tuesday</a:t>
                </a:r>
              </a:p>
            </p:txBody>
          </p:sp>
          <p:sp>
            <p:nvSpPr>
              <p:cNvPr id="32796" name="Rectangle 14"/>
              <p:cNvSpPr>
                <a:spLocks noChangeArrowheads="1"/>
              </p:cNvSpPr>
              <p:nvPr/>
            </p:nvSpPr>
            <p:spPr bwMode="auto">
              <a:xfrm>
                <a:off x="912" y="2208"/>
                <a:ext cx="1442" cy="194"/>
              </a:xfrm>
              <a:prstGeom prst="rect">
                <a:avLst/>
              </a:prstGeom>
              <a:solidFill>
                <a:srgbClr val="C0C0C0"/>
              </a:solidFill>
              <a:ln w="254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sz="1800"/>
                  <a:t>Wednesday</a:t>
                </a:r>
              </a:p>
            </p:txBody>
          </p:sp>
          <p:sp>
            <p:nvSpPr>
              <p:cNvPr id="32797" name="Rectangle 15"/>
              <p:cNvSpPr>
                <a:spLocks noChangeArrowheads="1"/>
              </p:cNvSpPr>
              <p:nvPr/>
            </p:nvSpPr>
            <p:spPr bwMode="auto">
              <a:xfrm>
                <a:off x="912" y="2400"/>
                <a:ext cx="1442" cy="194"/>
              </a:xfrm>
              <a:prstGeom prst="rect">
                <a:avLst/>
              </a:prstGeom>
              <a:solidFill>
                <a:srgbClr val="C0C0C0"/>
              </a:solidFill>
              <a:ln w="254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sz="1800"/>
                  <a:t>Thursday</a:t>
                </a:r>
              </a:p>
            </p:txBody>
          </p:sp>
          <p:sp>
            <p:nvSpPr>
              <p:cNvPr id="32798" name="Rectangle 16"/>
              <p:cNvSpPr>
                <a:spLocks noChangeArrowheads="1"/>
              </p:cNvSpPr>
              <p:nvPr/>
            </p:nvSpPr>
            <p:spPr bwMode="auto">
              <a:xfrm>
                <a:off x="912" y="2592"/>
                <a:ext cx="1442" cy="194"/>
              </a:xfrm>
              <a:prstGeom prst="rect">
                <a:avLst/>
              </a:prstGeom>
              <a:solidFill>
                <a:srgbClr val="C0C0C0"/>
              </a:solidFill>
              <a:ln w="254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sz="1800"/>
                  <a:t>Friday</a:t>
                </a:r>
              </a:p>
            </p:txBody>
          </p:sp>
          <p:sp>
            <p:nvSpPr>
              <p:cNvPr id="32799" name="Rectangle 17"/>
              <p:cNvSpPr>
                <a:spLocks noChangeArrowheads="1"/>
              </p:cNvSpPr>
              <p:nvPr/>
            </p:nvSpPr>
            <p:spPr bwMode="auto">
              <a:xfrm>
                <a:off x="912" y="2784"/>
                <a:ext cx="1442" cy="194"/>
              </a:xfrm>
              <a:prstGeom prst="rect">
                <a:avLst/>
              </a:prstGeom>
              <a:solidFill>
                <a:srgbClr val="C0C0C0"/>
              </a:solidFill>
              <a:ln w="254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sz="1800"/>
                  <a:t>Saturday</a:t>
                </a:r>
              </a:p>
            </p:txBody>
          </p:sp>
        </p:grpSp>
        <p:sp>
          <p:nvSpPr>
            <p:cNvPr id="32790" name="Rectangle 18"/>
            <p:cNvSpPr>
              <a:spLocks noChangeArrowheads="1"/>
            </p:cNvSpPr>
            <p:nvPr/>
          </p:nvSpPr>
          <p:spPr bwMode="auto">
            <a:xfrm>
              <a:off x="816" y="1056"/>
              <a:ext cx="19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Verdana" pitchFamily="34" charset="0"/>
                </a:rPr>
                <a:t>Pop-up Linear Menu</a:t>
              </a:r>
            </a:p>
          </p:txBody>
        </p:sp>
      </p:grpSp>
      <p:grpSp>
        <p:nvGrpSpPr>
          <p:cNvPr id="32775" name="Group 30"/>
          <p:cNvGrpSpPr>
            <a:grpSpLocks/>
          </p:cNvGrpSpPr>
          <p:nvPr/>
        </p:nvGrpSpPr>
        <p:grpSpPr bwMode="auto">
          <a:xfrm>
            <a:off x="5105400" y="1752600"/>
            <a:ext cx="2867025" cy="3311525"/>
            <a:chOff x="3216" y="1104"/>
            <a:chExt cx="1806" cy="2086"/>
          </a:xfrm>
        </p:grpSpPr>
        <p:grpSp>
          <p:nvGrpSpPr>
            <p:cNvPr id="32777" name="Group 4"/>
            <p:cNvGrpSpPr>
              <a:grpSpLocks/>
            </p:cNvGrpSpPr>
            <p:nvPr/>
          </p:nvGrpSpPr>
          <p:grpSpPr bwMode="auto">
            <a:xfrm>
              <a:off x="3216" y="1104"/>
              <a:ext cx="1806" cy="2086"/>
              <a:chOff x="3216" y="1104"/>
              <a:chExt cx="1806" cy="2086"/>
            </a:xfrm>
          </p:grpSpPr>
          <p:pic>
            <p:nvPicPr>
              <p:cNvPr id="32787" name="Picture 5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6" y="1392"/>
                <a:ext cx="1806" cy="17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788" name="Rectangle 6"/>
              <p:cNvSpPr>
                <a:spLocks noChangeArrowheads="1"/>
              </p:cNvSpPr>
              <p:nvPr/>
            </p:nvSpPr>
            <p:spPr bwMode="auto">
              <a:xfrm>
                <a:off x="3264" y="1104"/>
                <a:ext cx="172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>
                    <a:latin typeface="Verdana" pitchFamily="34" charset="0"/>
                  </a:rPr>
                  <a:t>Pop-up Pie Menu</a:t>
                </a:r>
              </a:p>
            </p:txBody>
          </p:sp>
        </p:grpSp>
        <p:grpSp>
          <p:nvGrpSpPr>
            <p:cNvPr id="32778" name="Group 29"/>
            <p:cNvGrpSpPr>
              <a:grpSpLocks/>
            </p:cNvGrpSpPr>
            <p:nvPr/>
          </p:nvGrpSpPr>
          <p:grpSpPr bwMode="auto">
            <a:xfrm>
              <a:off x="3388" y="1350"/>
              <a:ext cx="1400" cy="1813"/>
              <a:chOff x="3388" y="1350"/>
              <a:chExt cx="1400" cy="1813"/>
            </a:xfrm>
          </p:grpSpPr>
          <p:sp>
            <p:nvSpPr>
              <p:cNvPr id="32779" name="Line 21"/>
              <p:cNvSpPr>
                <a:spLocks noChangeShapeType="1"/>
              </p:cNvSpPr>
              <p:nvPr/>
            </p:nvSpPr>
            <p:spPr bwMode="auto">
              <a:xfrm flipV="1">
                <a:off x="4176" y="1354"/>
                <a:ext cx="288" cy="703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780" name="Line 22"/>
              <p:cNvSpPr>
                <a:spLocks noChangeShapeType="1"/>
              </p:cNvSpPr>
              <p:nvPr/>
            </p:nvSpPr>
            <p:spPr bwMode="auto">
              <a:xfrm flipV="1">
                <a:off x="3715" y="2444"/>
                <a:ext cx="288" cy="703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781" name="Line 23"/>
              <p:cNvSpPr>
                <a:spLocks noChangeShapeType="1"/>
              </p:cNvSpPr>
              <p:nvPr/>
            </p:nvSpPr>
            <p:spPr bwMode="auto">
              <a:xfrm flipH="1" flipV="1">
                <a:off x="4170" y="2460"/>
                <a:ext cx="288" cy="703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782" name="Line 24"/>
              <p:cNvSpPr>
                <a:spLocks noChangeShapeType="1"/>
              </p:cNvSpPr>
              <p:nvPr/>
            </p:nvSpPr>
            <p:spPr bwMode="auto">
              <a:xfrm flipH="1" flipV="1">
                <a:off x="3709" y="1350"/>
                <a:ext cx="288" cy="703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783" name="Line 25"/>
              <p:cNvSpPr>
                <a:spLocks noChangeShapeType="1"/>
              </p:cNvSpPr>
              <p:nvPr/>
            </p:nvSpPr>
            <p:spPr bwMode="auto">
              <a:xfrm rot="-2633876" flipH="1" flipV="1">
                <a:off x="4492" y="2158"/>
                <a:ext cx="288" cy="703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784" name="Line 26"/>
              <p:cNvSpPr>
                <a:spLocks noChangeShapeType="1"/>
              </p:cNvSpPr>
              <p:nvPr/>
            </p:nvSpPr>
            <p:spPr bwMode="auto">
              <a:xfrm rot="-2633876" flipH="1" flipV="1">
                <a:off x="3388" y="1664"/>
                <a:ext cx="288" cy="703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785" name="Line 27"/>
              <p:cNvSpPr>
                <a:spLocks noChangeShapeType="1"/>
              </p:cNvSpPr>
              <p:nvPr/>
            </p:nvSpPr>
            <p:spPr bwMode="auto">
              <a:xfrm rot="2633876" flipV="1">
                <a:off x="4500" y="1668"/>
                <a:ext cx="288" cy="703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786" name="Line 28"/>
              <p:cNvSpPr>
                <a:spLocks noChangeShapeType="1"/>
              </p:cNvSpPr>
              <p:nvPr/>
            </p:nvSpPr>
            <p:spPr bwMode="auto">
              <a:xfrm rot="2633876" flipV="1">
                <a:off x="3397" y="2152"/>
                <a:ext cx="288" cy="703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User Interface Design, Prototyping, and Evaluation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Pie Menus in Use Today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 – Winter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9008B-AA11-403D-938D-8B429BB15EE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1817688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37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1338263"/>
            <a:ext cx="279717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38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3608388"/>
            <a:ext cx="3470275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3801" name="TextBox 9"/>
          <p:cNvSpPr txBox="1">
            <a:spLocks noChangeArrowheads="1"/>
          </p:cNvSpPr>
          <p:nvPr/>
        </p:nvSpPr>
        <p:spPr bwMode="auto">
          <a:xfrm>
            <a:off x="1019175" y="5770563"/>
            <a:ext cx="1355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The Sims</a:t>
            </a:r>
          </a:p>
        </p:txBody>
      </p:sp>
      <p:sp>
        <p:nvSpPr>
          <p:cNvPr id="33802" name="TextBox 10"/>
          <p:cNvSpPr txBox="1">
            <a:spLocks noChangeArrowheads="1"/>
          </p:cNvSpPr>
          <p:nvPr/>
        </p:nvSpPr>
        <p:spPr bwMode="auto">
          <a:xfrm>
            <a:off x="7183438" y="2044700"/>
            <a:ext cx="1666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Rainbow 6</a:t>
            </a:r>
          </a:p>
        </p:txBody>
      </p:sp>
      <p:sp>
        <p:nvSpPr>
          <p:cNvPr id="33803" name="TextBox 11"/>
          <p:cNvSpPr txBox="1">
            <a:spLocks noChangeArrowheads="1"/>
          </p:cNvSpPr>
          <p:nvPr/>
        </p:nvSpPr>
        <p:spPr bwMode="auto">
          <a:xfrm>
            <a:off x="7478713" y="5033963"/>
            <a:ext cx="1665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Maya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 – Winter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BC353-DA93-4507-BA73-230F32EEAA02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Perception</a:t>
            </a:r>
          </a:p>
        </p:txBody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247063" cy="4524375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Stimuli that occur within one PP cycle fuse into a single concept</a:t>
            </a:r>
          </a:p>
          <a:p>
            <a:pPr lvl="1" eaLnBrk="1" hangingPunct="1"/>
            <a:r>
              <a:rPr lang="en-US" smtClean="0"/>
              <a:t>frame rate needed for movies to look real?</a:t>
            </a:r>
          </a:p>
          <a:p>
            <a:pPr lvl="2" eaLnBrk="1" hangingPunct="1"/>
            <a:r>
              <a:rPr lang="en-US" smtClean="0"/>
              <a:t>time for  1 frame &lt; Tp (100 msec) </a:t>
            </a:r>
            <a:r>
              <a:rPr lang="en-US" smtClean="0">
                <a:sym typeface="Symbol" pitchFamily="18" charset="2"/>
              </a:rPr>
              <a:t></a:t>
            </a:r>
            <a:r>
              <a:rPr lang="en-US" smtClean="0"/>
              <a:t> 10 frame/sec.</a:t>
            </a:r>
          </a:p>
          <a:p>
            <a:pPr eaLnBrk="1" hangingPunct="1"/>
            <a:r>
              <a:rPr lang="en-US" smtClean="0"/>
              <a:t>Perceptual causality</a:t>
            </a:r>
          </a:p>
          <a:p>
            <a:pPr lvl="1" eaLnBrk="1" hangingPunct="1"/>
            <a:r>
              <a:rPr lang="en-US" smtClean="0"/>
              <a:t>two distinct stimuli can fuse if the first event appears to </a:t>
            </a:r>
            <a:r>
              <a:rPr lang="en-US" i="1" smtClean="0"/>
              <a:t>cause</a:t>
            </a:r>
            <a:r>
              <a:rPr lang="en-US" smtClean="0"/>
              <a:t> the other</a:t>
            </a:r>
          </a:p>
          <a:p>
            <a:pPr lvl="1" eaLnBrk="1" hangingPunct="1"/>
            <a:r>
              <a:rPr lang="en-US" smtClean="0"/>
              <a:t>events must occur in the same cycle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User Interface Design, Prototyping, and Evaluation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3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3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3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3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81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 – Winter 2012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6E545-70E2-4891-A769-88488E88EE00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Perceptual Causality</a:t>
            </a:r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1828800" y="1676400"/>
            <a:ext cx="5791200" cy="3657600"/>
          </a:xfrm>
          <a:prstGeom prst="rect">
            <a:avLst/>
          </a:prstGeom>
          <a:solidFill>
            <a:srgbClr val="3399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Oval 5"/>
          <p:cNvSpPr>
            <a:spLocks noChangeArrowheads="1"/>
          </p:cNvSpPr>
          <p:nvPr/>
        </p:nvSpPr>
        <p:spPr bwMode="auto">
          <a:xfrm>
            <a:off x="4191000" y="3276600"/>
            <a:ext cx="685800" cy="6858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847" name="Oval 6"/>
          <p:cNvSpPr>
            <a:spLocks noChangeArrowheads="1"/>
          </p:cNvSpPr>
          <p:nvPr/>
        </p:nvSpPr>
        <p:spPr bwMode="auto">
          <a:xfrm>
            <a:off x="5638800" y="2667000"/>
            <a:ext cx="685800" cy="685800"/>
          </a:xfrm>
          <a:prstGeom prst="ellipse">
            <a:avLst/>
          </a:prstGeom>
          <a:solidFill>
            <a:srgbClr val="FF2121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lang="en-US"/>
          </a:p>
        </p:txBody>
      </p:sp>
      <p:sp>
        <p:nvSpPr>
          <p:cNvPr id="35848" name="Rectangle 7"/>
          <p:cNvSpPr>
            <a:spLocks noChangeArrowheads="1"/>
          </p:cNvSpPr>
          <p:nvPr/>
        </p:nvSpPr>
        <p:spPr bwMode="auto">
          <a:xfrm rot="-1140000">
            <a:off x="228600" y="4343400"/>
            <a:ext cx="3886200" cy="76200"/>
          </a:xfrm>
          <a:prstGeom prst="rect">
            <a:avLst/>
          </a:prstGeom>
          <a:solidFill>
            <a:srgbClr val="E6AA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2872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1295400" y="5486400"/>
            <a:ext cx="7070725" cy="7620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How soon must red ball move after cue ball collides with it?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must move in &lt; Tp (100 msec)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User Interface Design, Prototyping, and Evaluation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28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 – Winter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80D07-7423-4FFF-BAC3-82FA5F22F504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Simple Experiment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382000" cy="41148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Volunteer</a:t>
            </a:r>
          </a:p>
          <a:p>
            <a:pPr eaLnBrk="1" hangingPunct="1"/>
            <a:r>
              <a:rPr lang="en-US" smtClean="0"/>
              <a:t>Start saying </a:t>
            </a:r>
            <a:r>
              <a:rPr lang="en-US" i="1" smtClean="0">
                <a:solidFill>
                  <a:srgbClr val="E26274"/>
                </a:solidFill>
              </a:rPr>
              <a:t>colors</a:t>
            </a:r>
            <a:r>
              <a:rPr lang="en-US" smtClean="0"/>
              <a:t> you see in list of words</a:t>
            </a:r>
          </a:p>
          <a:p>
            <a:pPr lvl="1" eaLnBrk="1" hangingPunct="1"/>
            <a:r>
              <a:rPr lang="en-US" smtClean="0"/>
              <a:t>when slide comes up</a:t>
            </a:r>
          </a:p>
          <a:p>
            <a:pPr lvl="1" eaLnBrk="1" hangingPunct="1"/>
            <a:r>
              <a:rPr lang="en-US" smtClean="0"/>
              <a:t>as fast as you can</a:t>
            </a:r>
          </a:p>
          <a:p>
            <a:pPr eaLnBrk="1" hangingPunct="1"/>
            <a:r>
              <a:rPr lang="en-US" smtClean="0"/>
              <a:t>Say “done” when finished</a:t>
            </a:r>
          </a:p>
          <a:p>
            <a:pPr eaLnBrk="1" hangingPunct="1"/>
            <a:r>
              <a:rPr lang="en-US" smtClean="0"/>
              <a:t>Everyone else time it…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User Interface Design, Prototyping, and Evaluation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solidFill>
            <a:srgbClr val="7888A6"/>
          </a:solidFill>
        </p:spPr>
        <p:txBody>
          <a:bodyPr lIns="92075" tIns="46038" rIns="92075" bIns="46038"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66FF33"/>
                </a:solidFill>
              </a:rPr>
              <a:t>Paper</a:t>
            </a:r>
            <a:endParaRPr lang="en-US" smtClean="0"/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000000"/>
                </a:solidFill>
              </a:rPr>
              <a:t>Home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FFFF00"/>
                </a:solidFill>
              </a:rPr>
              <a:t>Back</a:t>
            </a:r>
            <a:endParaRPr lang="en-US" smtClean="0"/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accent2"/>
                </a:solidFill>
              </a:rPr>
              <a:t>Schedule</a:t>
            </a: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Page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FF2121"/>
                </a:solidFill>
              </a:rPr>
              <a:t>Change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 – Winter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43A43-928F-4B41-AD9B-DC2CB737DD0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User Interface Design, Prototyping, and Evaluation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 – Winter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929EA-5D68-4DDA-A187-3E7E7E467CC7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Simple Experiment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382000" cy="41148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Do it again</a:t>
            </a:r>
          </a:p>
          <a:p>
            <a:pPr eaLnBrk="1" hangingPunct="1"/>
            <a:r>
              <a:rPr lang="en-US" smtClean="0"/>
              <a:t>Say “done” when finished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User Interface Design, Prototyping, and Evaluation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solidFill>
            <a:srgbClr val="7888A6"/>
          </a:solidFill>
        </p:spPr>
        <p:txBody>
          <a:bodyPr lIns="92075" tIns="46038" rIns="92075" bIns="46038"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FF2121"/>
                </a:solidFill>
              </a:rPr>
              <a:t>Yellow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accent2"/>
                </a:solidFill>
              </a:rPr>
              <a:t>White</a:t>
            </a:r>
            <a:endParaRPr lang="en-US" smtClean="0"/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FFFF00"/>
                </a:solidFill>
              </a:rPr>
              <a:t>Black</a:t>
            </a:r>
            <a:endParaRPr lang="en-US" smtClean="0"/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66FF33"/>
                </a:solidFill>
              </a:rPr>
              <a:t>Blue</a:t>
            </a:r>
            <a:r>
              <a:rPr lang="en-US" smtClean="0"/>
              <a:t> 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000000"/>
                </a:solidFill>
              </a:rPr>
              <a:t>Red</a:t>
            </a:r>
          </a:p>
          <a:p>
            <a:pPr eaLnBrk="1" hangingPunct="1">
              <a:buFontTx/>
              <a:buNone/>
            </a:pPr>
            <a:r>
              <a:rPr lang="en-US" smtClean="0"/>
              <a:t>Green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 – Winter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C7C6DE-0770-461C-8F82-B5ABD4803E8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User Interface Design, Prototyping, and Evaluation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 – Winter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A1008-69C8-4C6C-A83F-E93D6A6FCE75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Memory</a:t>
            </a:r>
          </a:p>
        </p:txBody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2800" smtClean="0"/>
              <a:t>Interference</a:t>
            </a:r>
          </a:p>
          <a:p>
            <a:pPr lvl="1" eaLnBrk="1" hangingPunct="1"/>
            <a:r>
              <a:rPr lang="en-US" sz="2400" smtClean="0"/>
              <a:t>two strong cues in working memory</a:t>
            </a:r>
          </a:p>
          <a:p>
            <a:pPr lvl="1" eaLnBrk="1" hangingPunct="1"/>
            <a:r>
              <a:rPr lang="en-US" sz="2400" smtClean="0"/>
              <a:t>link to different chunks in long term memory</a:t>
            </a:r>
          </a:p>
          <a:p>
            <a:pPr eaLnBrk="1" hangingPunct="1"/>
            <a:r>
              <a:rPr lang="en-US" sz="2800" smtClean="0"/>
              <a:t>Why learn about memory?</a:t>
            </a:r>
          </a:p>
          <a:p>
            <a:pPr lvl="1" eaLnBrk="1" hangingPunct="1"/>
            <a:r>
              <a:rPr lang="en-US" sz="2400" smtClean="0"/>
              <a:t>know what’s behind many HCI techniques</a:t>
            </a:r>
          </a:p>
          <a:p>
            <a:pPr lvl="1" eaLnBrk="1" hangingPunct="1"/>
            <a:r>
              <a:rPr lang="en-US" sz="2400" smtClean="0"/>
              <a:t>helps you understand what users will “get”</a:t>
            </a:r>
          </a:p>
          <a:p>
            <a:pPr lvl="1" eaLnBrk="1" hangingPunct="1"/>
            <a:r>
              <a:rPr lang="en-US" sz="2400" smtClean="0"/>
              <a:t>aging population of users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User Interface Design, Prototyping, and Evaluation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4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41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41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05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 – Winter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9CC2F-3848-4AD5-9140-DCA5A9E08CD9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Hall of Fame or Shame?</a:t>
            </a:r>
          </a:p>
        </p:txBody>
      </p:sp>
      <p:pic>
        <p:nvPicPr>
          <p:cNvPr id="4101" name="Picture 3" descr="3-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19194" b="21649"/>
          <a:stretch>
            <a:fillRect/>
          </a:stretch>
        </p:blipFill>
        <p:spPr>
          <a:xfrm>
            <a:off x="0" y="1312863"/>
            <a:ext cx="4510088" cy="5545137"/>
          </a:xfrm>
          <a:noFill/>
        </p:spPr>
      </p:pic>
    </p:spTree>
    <p:extLst>
      <p:ext uri="{BB962C8B-B14F-4D97-AF65-F5344CB8AC3E}">
        <p14:creationId xmlns:p14="http://schemas.microsoft.com/office/powerpoint/2010/main" val="163896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 – Winter 2012</a:t>
            </a:r>
            <a:endParaRPr lang="en-US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2FDBB-4325-48FC-8269-915B0FDC3BC1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Stage Theory</a:t>
            </a:r>
          </a:p>
        </p:txBody>
      </p:sp>
      <p:sp>
        <p:nvSpPr>
          <p:cNvPr id="41989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685800" y="1463675"/>
            <a:ext cx="8458200" cy="24114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Working memory is small &amp; temporary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Maintenance rehearsal – rote repetition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not enough to learn information well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Chunking / elaboration moves to LTM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remember by organizing &amp; relating to already learned items</a:t>
            </a:r>
            <a:endParaRPr lang="en-US" sz="2400" smtClean="0"/>
          </a:p>
        </p:txBody>
      </p:sp>
      <p:grpSp>
        <p:nvGrpSpPr>
          <p:cNvPr id="41990" name="Group 32"/>
          <p:cNvGrpSpPr>
            <a:grpSpLocks/>
          </p:cNvGrpSpPr>
          <p:nvPr/>
        </p:nvGrpSpPr>
        <p:grpSpPr bwMode="auto">
          <a:xfrm>
            <a:off x="1447800" y="3435350"/>
            <a:ext cx="6988175" cy="3422650"/>
            <a:chOff x="912" y="2164"/>
            <a:chExt cx="4402" cy="2156"/>
          </a:xfrm>
        </p:grpSpPr>
        <p:sp>
          <p:nvSpPr>
            <p:cNvPr id="41992" name="Rectangle 21"/>
            <p:cNvSpPr>
              <a:spLocks noChangeArrowheads="1"/>
            </p:cNvSpPr>
            <p:nvPr/>
          </p:nvSpPr>
          <p:spPr bwMode="auto">
            <a:xfrm>
              <a:off x="2100" y="3698"/>
              <a:ext cx="1127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/>
                <a:t>decay,</a:t>
              </a:r>
            </a:p>
            <a:p>
              <a:pPr eaLnBrk="0" hangingPunct="0"/>
              <a:r>
                <a:rPr lang="en-US"/>
                <a:t>displacement</a:t>
              </a:r>
            </a:p>
          </p:txBody>
        </p:sp>
        <p:sp>
          <p:nvSpPr>
            <p:cNvPr id="41993" name="Rectangle 24"/>
            <p:cNvSpPr>
              <a:spLocks noChangeArrowheads="1"/>
            </p:cNvSpPr>
            <p:nvPr/>
          </p:nvSpPr>
          <p:spPr bwMode="auto">
            <a:xfrm>
              <a:off x="4198" y="3802"/>
              <a:ext cx="111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/>
                <a:t>decay?</a:t>
              </a:r>
            </a:p>
            <a:p>
              <a:pPr eaLnBrk="0" hangingPunct="0"/>
              <a:r>
                <a:rPr lang="en-US"/>
                <a:t>interference?</a:t>
              </a:r>
            </a:p>
          </p:txBody>
        </p:sp>
        <p:grpSp>
          <p:nvGrpSpPr>
            <p:cNvPr id="41994" name="Group 4"/>
            <p:cNvGrpSpPr>
              <a:grpSpLocks/>
            </p:cNvGrpSpPr>
            <p:nvPr/>
          </p:nvGrpSpPr>
          <p:grpSpPr bwMode="auto">
            <a:xfrm>
              <a:off x="2309" y="2718"/>
              <a:ext cx="1143" cy="723"/>
              <a:chOff x="2309" y="1899"/>
              <a:chExt cx="1143" cy="723"/>
            </a:xfrm>
          </p:grpSpPr>
          <p:sp>
            <p:nvSpPr>
              <p:cNvPr id="42013" name="Freeform 5"/>
              <p:cNvSpPr>
                <a:spLocks/>
              </p:cNvSpPr>
              <p:nvPr/>
            </p:nvSpPr>
            <p:spPr bwMode="auto">
              <a:xfrm>
                <a:off x="2309" y="1899"/>
                <a:ext cx="1143" cy="723"/>
              </a:xfrm>
              <a:custGeom>
                <a:avLst/>
                <a:gdLst>
                  <a:gd name="T0" fmla="*/ 88 w 1143"/>
                  <a:gd name="T1" fmla="*/ 0 h 723"/>
                  <a:gd name="T2" fmla="*/ 55 w 1143"/>
                  <a:gd name="T3" fmla="*/ 8 h 723"/>
                  <a:gd name="T4" fmla="*/ 27 w 1143"/>
                  <a:gd name="T5" fmla="*/ 28 h 723"/>
                  <a:gd name="T6" fmla="*/ 5 w 1143"/>
                  <a:gd name="T7" fmla="*/ 56 h 723"/>
                  <a:gd name="T8" fmla="*/ 0 w 1143"/>
                  <a:gd name="T9" fmla="*/ 93 h 723"/>
                  <a:gd name="T10" fmla="*/ 0 w 1143"/>
                  <a:gd name="T11" fmla="*/ 629 h 723"/>
                  <a:gd name="T12" fmla="*/ 5 w 1143"/>
                  <a:gd name="T13" fmla="*/ 666 h 723"/>
                  <a:gd name="T14" fmla="*/ 27 w 1143"/>
                  <a:gd name="T15" fmla="*/ 694 h 723"/>
                  <a:gd name="T16" fmla="*/ 55 w 1143"/>
                  <a:gd name="T17" fmla="*/ 714 h 723"/>
                  <a:gd name="T18" fmla="*/ 88 w 1143"/>
                  <a:gd name="T19" fmla="*/ 722 h 723"/>
                  <a:gd name="T20" fmla="*/ 1054 w 1143"/>
                  <a:gd name="T21" fmla="*/ 722 h 723"/>
                  <a:gd name="T22" fmla="*/ 1087 w 1143"/>
                  <a:gd name="T23" fmla="*/ 714 h 723"/>
                  <a:gd name="T24" fmla="*/ 1114 w 1143"/>
                  <a:gd name="T25" fmla="*/ 694 h 723"/>
                  <a:gd name="T26" fmla="*/ 1136 w 1143"/>
                  <a:gd name="T27" fmla="*/ 666 h 723"/>
                  <a:gd name="T28" fmla="*/ 1142 w 1143"/>
                  <a:gd name="T29" fmla="*/ 629 h 723"/>
                  <a:gd name="T30" fmla="*/ 1142 w 1143"/>
                  <a:gd name="T31" fmla="*/ 93 h 723"/>
                  <a:gd name="T32" fmla="*/ 1136 w 1143"/>
                  <a:gd name="T33" fmla="*/ 56 h 723"/>
                  <a:gd name="T34" fmla="*/ 1114 w 1143"/>
                  <a:gd name="T35" fmla="*/ 28 h 723"/>
                  <a:gd name="T36" fmla="*/ 1087 w 1143"/>
                  <a:gd name="T37" fmla="*/ 8 h 723"/>
                  <a:gd name="T38" fmla="*/ 1054 w 1143"/>
                  <a:gd name="T39" fmla="*/ 0 h 723"/>
                  <a:gd name="T40" fmla="*/ 88 w 1143"/>
                  <a:gd name="T41" fmla="*/ 0 h 7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43"/>
                  <a:gd name="T64" fmla="*/ 0 h 723"/>
                  <a:gd name="T65" fmla="*/ 1143 w 1143"/>
                  <a:gd name="T66" fmla="*/ 723 h 7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43" h="723">
                    <a:moveTo>
                      <a:pt x="88" y="0"/>
                    </a:moveTo>
                    <a:lnTo>
                      <a:pt x="55" y="8"/>
                    </a:lnTo>
                    <a:lnTo>
                      <a:pt x="27" y="28"/>
                    </a:lnTo>
                    <a:lnTo>
                      <a:pt x="5" y="56"/>
                    </a:lnTo>
                    <a:lnTo>
                      <a:pt x="0" y="93"/>
                    </a:lnTo>
                    <a:lnTo>
                      <a:pt x="0" y="629"/>
                    </a:lnTo>
                    <a:lnTo>
                      <a:pt x="5" y="666"/>
                    </a:lnTo>
                    <a:lnTo>
                      <a:pt x="27" y="694"/>
                    </a:lnTo>
                    <a:lnTo>
                      <a:pt x="55" y="714"/>
                    </a:lnTo>
                    <a:lnTo>
                      <a:pt x="88" y="722"/>
                    </a:lnTo>
                    <a:lnTo>
                      <a:pt x="1054" y="722"/>
                    </a:lnTo>
                    <a:lnTo>
                      <a:pt x="1087" y="714"/>
                    </a:lnTo>
                    <a:lnTo>
                      <a:pt x="1114" y="694"/>
                    </a:lnTo>
                    <a:lnTo>
                      <a:pt x="1136" y="666"/>
                    </a:lnTo>
                    <a:lnTo>
                      <a:pt x="1142" y="629"/>
                    </a:lnTo>
                    <a:lnTo>
                      <a:pt x="1142" y="93"/>
                    </a:lnTo>
                    <a:lnTo>
                      <a:pt x="1136" y="56"/>
                    </a:lnTo>
                    <a:lnTo>
                      <a:pt x="1114" y="28"/>
                    </a:lnTo>
                    <a:lnTo>
                      <a:pt x="1087" y="8"/>
                    </a:lnTo>
                    <a:lnTo>
                      <a:pt x="1054" y="0"/>
                    </a:lnTo>
                    <a:lnTo>
                      <a:pt x="88" y="0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4" name="Rectangle 6"/>
              <p:cNvSpPr>
                <a:spLocks noChangeArrowheads="1"/>
              </p:cNvSpPr>
              <p:nvPr/>
            </p:nvSpPr>
            <p:spPr bwMode="auto">
              <a:xfrm>
                <a:off x="2350" y="1983"/>
                <a:ext cx="1078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/>
                  <a:t>Working Memory</a:t>
                </a:r>
              </a:p>
            </p:txBody>
          </p:sp>
        </p:grpSp>
        <p:grpSp>
          <p:nvGrpSpPr>
            <p:cNvPr id="41995" name="Group 7"/>
            <p:cNvGrpSpPr>
              <a:grpSpLocks/>
            </p:cNvGrpSpPr>
            <p:nvPr/>
          </p:nvGrpSpPr>
          <p:grpSpPr bwMode="auto">
            <a:xfrm>
              <a:off x="912" y="2718"/>
              <a:ext cx="1145" cy="723"/>
              <a:chOff x="912" y="1899"/>
              <a:chExt cx="1145" cy="723"/>
            </a:xfrm>
          </p:grpSpPr>
          <p:sp>
            <p:nvSpPr>
              <p:cNvPr id="42011" name="Freeform 8"/>
              <p:cNvSpPr>
                <a:spLocks/>
              </p:cNvSpPr>
              <p:nvPr/>
            </p:nvSpPr>
            <p:spPr bwMode="auto">
              <a:xfrm>
                <a:off x="912" y="1899"/>
                <a:ext cx="1145" cy="723"/>
              </a:xfrm>
              <a:custGeom>
                <a:avLst/>
                <a:gdLst>
                  <a:gd name="T0" fmla="*/ 89 w 1145"/>
                  <a:gd name="T1" fmla="*/ 0 h 723"/>
                  <a:gd name="T2" fmla="*/ 53 w 1145"/>
                  <a:gd name="T3" fmla="*/ 8 h 723"/>
                  <a:gd name="T4" fmla="*/ 27 w 1145"/>
                  <a:gd name="T5" fmla="*/ 28 h 723"/>
                  <a:gd name="T6" fmla="*/ 7 w 1145"/>
                  <a:gd name="T7" fmla="*/ 56 h 723"/>
                  <a:gd name="T8" fmla="*/ 4 w 1145"/>
                  <a:gd name="T9" fmla="*/ 73 h 723"/>
                  <a:gd name="T10" fmla="*/ 0 w 1145"/>
                  <a:gd name="T11" fmla="*/ 93 h 723"/>
                  <a:gd name="T12" fmla="*/ 0 w 1145"/>
                  <a:gd name="T13" fmla="*/ 629 h 723"/>
                  <a:gd name="T14" fmla="*/ 4 w 1145"/>
                  <a:gd name="T15" fmla="*/ 649 h 723"/>
                  <a:gd name="T16" fmla="*/ 7 w 1145"/>
                  <a:gd name="T17" fmla="*/ 666 h 723"/>
                  <a:gd name="T18" fmla="*/ 27 w 1145"/>
                  <a:gd name="T19" fmla="*/ 694 h 723"/>
                  <a:gd name="T20" fmla="*/ 53 w 1145"/>
                  <a:gd name="T21" fmla="*/ 714 h 723"/>
                  <a:gd name="T22" fmla="*/ 89 w 1145"/>
                  <a:gd name="T23" fmla="*/ 722 h 723"/>
                  <a:gd name="T24" fmla="*/ 1052 w 1145"/>
                  <a:gd name="T25" fmla="*/ 722 h 723"/>
                  <a:gd name="T26" fmla="*/ 1088 w 1145"/>
                  <a:gd name="T27" fmla="*/ 714 h 723"/>
                  <a:gd name="T28" fmla="*/ 1118 w 1145"/>
                  <a:gd name="T29" fmla="*/ 694 h 723"/>
                  <a:gd name="T30" fmla="*/ 1137 w 1145"/>
                  <a:gd name="T31" fmla="*/ 666 h 723"/>
                  <a:gd name="T32" fmla="*/ 1141 w 1145"/>
                  <a:gd name="T33" fmla="*/ 649 h 723"/>
                  <a:gd name="T34" fmla="*/ 1144 w 1145"/>
                  <a:gd name="T35" fmla="*/ 629 h 723"/>
                  <a:gd name="T36" fmla="*/ 1144 w 1145"/>
                  <a:gd name="T37" fmla="*/ 93 h 723"/>
                  <a:gd name="T38" fmla="*/ 1141 w 1145"/>
                  <a:gd name="T39" fmla="*/ 73 h 723"/>
                  <a:gd name="T40" fmla="*/ 1137 w 1145"/>
                  <a:gd name="T41" fmla="*/ 56 h 723"/>
                  <a:gd name="T42" fmla="*/ 1118 w 1145"/>
                  <a:gd name="T43" fmla="*/ 28 h 723"/>
                  <a:gd name="T44" fmla="*/ 1088 w 1145"/>
                  <a:gd name="T45" fmla="*/ 8 h 723"/>
                  <a:gd name="T46" fmla="*/ 1052 w 1145"/>
                  <a:gd name="T47" fmla="*/ 0 h 723"/>
                  <a:gd name="T48" fmla="*/ 89 w 1145"/>
                  <a:gd name="T49" fmla="*/ 0 h 72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45"/>
                  <a:gd name="T76" fmla="*/ 0 h 723"/>
                  <a:gd name="T77" fmla="*/ 1145 w 1145"/>
                  <a:gd name="T78" fmla="*/ 723 h 72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45" h="723">
                    <a:moveTo>
                      <a:pt x="89" y="0"/>
                    </a:moveTo>
                    <a:lnTo>
                      <a:pt x="53" y="8"/>
                    </a:lnTo>
                    <a:lnTo>
                      <a:pt x="27" y="28"/>
                    </a:lnTo>
                    <a:lnTo>
                      <a:pt x="7" y="56"/>
                    </a:lnTo>
                    <a:lnTo>
                      <a:pt x="4" y="73"/>
                    </a:lnTo>
                    <a:lnTo>
                      <a:pt x="0" y="93"/>
                    </a:lnTo>
                    <a:lnTo>
                      <a:pt x="0" y="629"/>
                    </a:lnTo>
                    <a:lnTo>
                      <a:pt x="4" y="649"/>
                    </a:lnTo>
                    <a:lnTo>
                      <a:pt x="7" y="666"/>
                    </a:lnTo>
                    <a:lnTo>
                      <a:pt x="27" y="694"/>
                    </a:lnTo>
                    <a:lnTo>
                      <a:pt x="53" y="714"/>
                    </a:lnTo>
                    <a:lnTo>
                      <a:pt x="89" y="722"/>
                    </a:lnTo>
                    <a:lnTo>
                      <a:pt x="1052" y="722"/>
                    </a:lnTo>
                    <a:lnTo>
                      <a:pt x="1088" y="714"/>
                    </a:lnTo>
                    <a:lnTo>
                      <a:pt x="1118" y="694"/>
                    </a:lnTo>
                    <a:lnTo>
                      <a:pt x="1137" y="666"/>
                    </a:lnTo>
                    <a:lnTo>
                      <a:pt x="1141" y="649"/>
                    </a:lnTo>
                    <a:lnTo>
                      <a:pt x="1144" y="629"/>
                    </a:lnTo>
                    <a:lnTo>
                      <a:pt x="1144" y="93"/>
                    </a:lnTo>
                    <a:lnTo>
                      <a:pt x="1141" y="73"/>
                    </a:lnTo>
                    <a:lnTo>
                      <a:pt x="1137" y="56"/>
                    </a:lnTo>
                    <a:lnTo>
                      <a:pt x="1118" y="28"/>
                    </a:lnTo>
                    <a:lnTo>
                      <a:pt x="1088" y="8"/>
                    </a:lnTo>
                    <a:lnTo>
                      <a:pt x="1052" y="0"/>
                    </a:lnTo>
                    <a:lnTo>
                      <a:pt x="89" y="0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2" name="Rectangle 9"/>
              <p:cNvSpPr>
                <a:spLocks noChangeArrowheads="1"/>
              </p:cNvSpPr>
              <p:nvPr/>
            </p:nvSpPr>
            <p:spPr bwMode="auto">
              <a:xfrm>
                <a:off x="955" y="1983"/>
                <a:ext cx="1078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/>
                  <a:t>Sensory Image Store</a:t>
                </a:r>
              </a:p>
            </p:txBody>
          </p:sp>
        </p:grpSp>
        <p:grpSp>
          <p:nvGrpSpPr>
            <p:cNvPr id="41996" name="Group 10"/>
            <p:cNvGrpSpPr>
              <a:grpSpLocks/>
            </p:cNvGrpSpPr>
            <p:nvPr/>
          </p:nvGrpSpPr>
          <p:grpSpPr bwMode="auto">
            <a:xfrm>
              <a:off x="3699" y="2718"/>
              <a:ext cx="1148" cy="723"/>
              <a:chOff x="3699" y="1899"/>
              <a:chExt cx="1148" cy="723"/>
            </a:xfrm>
          </p:grpSpPr>
          <p:sp>
            <p:nvSpPr>
              <p:cNvPr id="42009" name="Freeform 11"/>
              <p:cNvSpPr>
                <a:spLocks/>
              </p:cNvSpPr>
              <p:nvPr/>
            </p:nvSpPr>
            <p:spPr bwMode="auto">
              <a:xfrm>
                <a:off x="3699" y="1899"/>
                <a:ext cx="1148" cy="723"/>
              </a:xfrm>
              <a:custGeom>
                <a:avLst/>
                <a:gdLst>
                  <a:gd name="T0" fmla="*/ 93 w 1148"/>
                  <a:gd name="T1" fmla="*/ 0 h 723"/>
                  <a:gd name="T2" fmla="*/ 54 w 1148"/>
                  <a:gd name="T3" fmla="*/ 8 h 723"/>
                  <a:gd name="T4" fmla="*/ 23 w 1148"/>
                  <a:gd name="T5" fmla="*/ 28 h 723"/>
                  <a:gd name="T6" fmla="*/ 8 w 1148"/>
                  <a:gd name="T7" fmla="*/ 56 h 723"/>
                  <a:gd name="T8" fmla="*/ 0 w 1148"/>
                  <a:gd name="T9" fmla="*/ 93 h 723"/>
                  <a:gd name="T10" fmla="*/ 0 w 1148"/>
                  <a:gd name="T11" fmla="*/ 629 h 723"/>
                  <a:gd name="T12" fmla="*/ 8 w 1148"/>
                  <a:gd name="T13" fmla="*/ 666 h 723"/>
                  <a:gd name="T14" fmla="*/ 23 w 1148"/>
                  <a:gd name="T15" fmla="*/ 694 h 723"/>
                  <a:gd name="T16" fmla="*/ 54 w 1148"/>
                  <a:gd name="T17" fmla="*/ 714 h 723"/>
                  <a:gd name="T18" fmla="*/ 93 w 1148"/>
                  <a:gd name="T19" fmla="*/ 722 h 723"/>
                  <a:gd name="T20" fmla="*/ 1054 w 1148"/>
                  <a:gd name="T21" fmla="*/ 722 h 723"/>
                  <a:gd name="T22" fmla="*/ 1093 w 1148"/>
                  <a:gd name="T23" fmla="*/ 714 h 723"/>
                  <a:gd name="T24" fmla="*/ 1124 w 1148"/>
                  <a:gd name="T25" fmla="*/ 694 h 723"/>
                  <a:gd name="T26" fmla="*/ 1139 w 1148"/>
                  <a:gd name="T27" fmla="*/ 666 h 723"/>
                  <a:gd name="T28" fmla="*/ 1147 w 1148"/>
                  <a:gd name="T29" fmla="*/ 629 h 723"/>
                  <a:gd name="T30" fmla="*/ 1147 w 1148"/>
                  <a:gd name="T31" fmla="*/ 93 h 723"/>
                  <a:gd name="T32" fmla="*/ 1139 w 1148"/>
                  <a:gd name="T33" fmla="*/ 56 h 723"/>
                  <a:gd name="T34" fmla="*/ 1124 w 1148"/>
                  <a:gd name="T35" fmla="*/ 28 h 723"/>
                  <a:gd name="T36" fmla="*/ 1093 w 1148"/>
                  <a:gd name="T37" fmla="*/ 8 h 723"/>
                  <a:gd name="T38" fmla="*/ 1054 w 1148"/>
                  <a:gd name="T39" fmla="*/ 0 h 723"/>
                  <a:gd name="T40" fmla="*/ 93 w 1148"/>
                  <a:gd name="T41" fmla="*/ 0 h 7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48"/>
                  <a:gd name="T64" fmla="*/ 0 h 723"/>
                  <a:gd name="T65" fmla="*/ 1148 w 1148"/>
                  <a:gd name="T66" fmla="*/ 723 h 7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48" h="723">
                    <a:moveTo>
                      <a:pt x="93" y="0"/>
                    </a:moveTo>
                    <a:lnTo>
                      <a:pt x="54" y="8"/>
                    </a:lnTo>
                    <a:lnTo>
                      <a:pt x="23" y="28"/>
                    </a:lnTo>
                    <a:lnTo>
                      <a:pt x="8" y="56"/>
                    </a:lnTo>
                    <a:lnTo>
                      <a:pt x="0" y="93"/>
                    </a:lnTo>
                    <a:lnTo>
                      <a:pt x="0" y="629"/>
                    </a:lnTo>
                    <a:lnTo>
                      <a:pt x="8" y="666"/>
                    </a:lnTo>
                    <a:lnTo>
                      <a:pt x="23" y="694"/>
                    </a:lnTo>
                    <a:lnTo>
                      <a:pt x="54" y="714"/>
                    </a:lnTo>
                    <a:lnTo>
                      <a:pt x="93" y="722"/>
                    </a:lnTo>
                    <a:lnTo>
                      <a:pt x="1054" y="722"/>
                    </a:lnTo>
                    <a:lnTo>
                      <a:pt x="1093" y="714"/>
                    </a:lnTo>
                    <a:lnTo>
                      <a:pt x="1124" y="694"/>
                    </a:lnTo>
                    <a:lnTo>
                      <a:pt x="1139" y="666"/>
                    </a:lnTo>
                    <a:lnTo>
                      <a:pt x="1147" y="629"/>
                    </a:lnTo>
                    <a:lnTo>
                      <a:pt x="1147" y="93"/>
                    </a:lnTo>
                    <a:lnTo>
                      <a:pt x="1139" y="56"/>
                    </a:lnTo>
                    <a:lnTo>
                      <a:pt x="1124" y="28"/>
                    </a:lnTo>
                    <a:lnTo>
                      <a:pt x="1093" y="8"/>
                    </a:lnTo>
                    <a:lnTo>
                      <a:pt x="1054" y="0"/>
                    </a:lnTo>
                    <a:lnTo>
                      <a:pt x="93" y="0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0" name="Rectangle 12"/>
              <p:cNvSpPr>
                <a:spLocks noChangeArrowheads="1"/>
              </p:cNvSpPr>
              <p:nvPr/>
            </p:nvSpPr>
            <p:spPr bwMode="auto">
              <a:xfrm>
                <a:off x="3745" y="1983"/>
                <a:ext cx="1078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/>
                  <a:t>Long Term Memory</a:t>
                </a:r>
              </a:p>
            </p:txBody>
          </p:sp>
        </p:grpSp>
        <p:sp>
          <p:nvSpPr>
            <p:cNvPr id="41997" name="Line 13"/>
            <p:cNvSpPr>
              <a:spLocks noChangeShapeType="1"/>
            </p:cNvSpPr>
            <p:nvPr/>
          </p:nvSpPr>
          <p:spPr bwMode="auto">
            <a:xfrm>
              <a:off x="2062" y="3079"/>
              <a:ext cx="244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8" name="Line 14"/>
            <p:cNvSpPr>
              <a:spLocks noChangeShapeType="1"/>
            </p:cNvSpPr>
            <p:nvPr/>
          </p:nvSpPr>
          <p:spPr bwMode="auto">
            <a:xfrm>
              <a:off x="3457" y="3079"/>
              <a:ext cx="244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9" name="Line 15"/>
            <p:cNvSpPr>
              <a:spLocks noChangeShapeType="1"/>
            </p:cNvSpPr>
            <p:nvPr/>
          </p:nvSpPr>
          <p:spPr bwMode="auto">
            <a:xfrm>
              <a:off x="1442" y="3446"/>
              <a:ext cx="0" cy="353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0" name="Line 16"/>
            <p:cNvSpPr>
              <a:spLocks noChangeShapeType="1"/>
            </p:cNvSpPr>
            <p:nvPr/>
          </p:nvSpPr>
          <p:spPr bwMode="auto">
            <a:xfrm>
              <a:off x="2492" y="3447"/>
              <a:ext cx="0" cy="353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1" name="Line 17"/>
            <p:cNvSpPr>
              <a:spLocks noChangeShapeType="1"/>
            </p:cNvSpPr>
            <p:nvPr/>
          </p:nvSpPr>
          <p:spPr bwMode="auto">
            <a:xfrm>
              <a:off x="4706" y="3446"/>
              <a:ext cx="0" cy="353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2" name="Freeform 18"/>
            <p:cNvSpPr>
              <a:spLocks/>
            </p:cNvSpPr>
            <p:nvPr/>
          </p:nvSpPr>
          <p:spPr bwMode="auto">
            <a:xfrm>
              <a:off x="2877" y="3440"/>
              <a:ext cx="698" cy="644"/>
            </a:xfrm>
            <a:custGeom>
              <a:avLst/>
              <a:gdLst>
                <a:gd name="T0" fmla="*/ 697 w 698"/>
                <a:gd name="T1" fmla="*/ 643 h 644"/>
                <a:gd name="T2" fmla="*/ 634 w 698"/>
                <a:gd name="T3" fmla="*/ 638 h 644"/>
                <a:gd name="T4" fmla="*/ 566 w 698"/>
                <a:gd name="T5" fmla="*/ 628 h 644"/>
                <a:gd name="T6" fmla="*/ 503 w 698"/>
                <a:gd name="T7" fmla="*/ 613 h 644"/>
                <a:gd name="T8" fmla="*/ 440 w 698"/>
                <a:gd name="T9" fmla="*/ 587 h 644"/>
                <a:gd name="T10" fmla="*/ 383 w 698"/>
                <a:gd name="T11" fmla="*/ 557 h 644"/>
                <a:gd name="T12" fmla="*/ 326 w 698"/>
                <a:gd name="T13" fmla="*/ 522 h 644"/>
                <a:gd name="T14" fmla="*/ 217 w 698"/>
                <a:gd name="T15" fmla="*/ 441 h 644"/>
                <a:gd name="T16" fmla="*/ 131 w 698"/>
                <a:gd name="T17" fmla="*/ 344 h 644"/>
                <a:gd name="T18" fmla="*/ 91 w 698"/>
                <a:gd name="T19" fmla="*/ 289 h 644"/>
                <a:gd name="T20" fmla="*/ 63 w 698"/>
                <a:gd name="T21" fmla="*/ 233 h 644"/>
                <a:gd name="T22" fmla="*/ 34 w 698"/>
                <a:gd name="T23" fmla="*/ 177 h 644"/>
                <a:gd name="T24" fmla="*/ 17 w 698"/>
                <a:gd name="T25" fmla="*/ 122 h 644"/>
                <a:gd name="T26" fmla="*/ 5 w 698"/>
                <a:gd name="T27" fmla="*/ 61 h 644"/>
                <a:gd name="T28" fmla="*/ 0 w 698"/>
                <a:gd name="T29" fmla="*/ 0 h 6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98"/>
                <a:gd name="T46" fmla="*/ 0 h 644"/>
                <a:gd name="T47" fmla="*/ 698 w 698"/>
                <a:gd name="T48" fmla="*/ 644 h 6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98" h="644">
                  <a:moveTo>
                    <a:pt x="697" y="643"/>
                  </a:moveTo>
                  <a:lnTo>
                    <a:pt x="634" y="638"/>
                  </a:lnTo>
                  <a:lnTo>
                    <a:pt x="566" y="628"/>
                  </a:lnTo>
                  <a:lnTo>
                    <a:pt x="503" y="613"/>
                  </a:lnTo>
                  <a:lnTo>
                    <a:pt x="440" y="587"/>
                  </a:lnTo>
                  <a:lnTo>
                    <a:pt x="383" y="557"/>
                  </a:lnTo>
                  <a:lnTo>
                    <a:pt x="326" y="522"/>
                  </a:lnTo>
                  <a:lnTo>
                    <a:pt x="217" y="441"/>
                  </a:lnTo>
                  <a:lnTo>
                    <a:pt x="131" y="344"/>
                  </a:lnTo>
                  <a:lnTo>
                    <a:pt x="91" y="289"/>
                  </a:lnTo>
                  <a:lnTo>
                    <a:pt x="63" y="233"/>
                  </a:lnTo>
                  <a:lnTo>
                    <a:pt x="34" y="177"/>
                  </a:lnTo>
                  <a:lnTo>
                    <a:pt x="17" y="122"/>
                  </a:lnTo>
                  <a:lnTo>
                    <a:pt x="5" y="61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3" name="Freeform 19"/>
            <p:cNvSpPr>
              <a:spLocks/>
            </p:cNvSpPr>
            <p:nvPr/>
          </p:nvSpPr>
          <p:spPr bwMode="auto">
            <a:xfrm>
              <a:off x="2855" y="2357"/>
              <a:ext cx="750" cy="724"/>
            </a:xfrm>
            <a:custGeom>
              <a:avLst/>
              <a:gdLst>
                <a:gd name="T0" fmla="*/ 570 w 750"/>
                <a:gd name="T1" fmla="*/ 723 h 724"/>
                <a:gd name="T2" fmla="*/ 588 w 750"/>
                <a:gd name="T3" fmla="*/ 720 h 724"/>
                <a:gd name="T4" fmla="*/ 605 w 750"/>
                <a:gd name="T5" fmla="*/ 716 h 724"/>
                <a:gd name="T6" fmla="*/ 622 w 750"/>
                <a:gd name="T7" fmla="*/ 706 h 724"/>
                <a:gd name="T8" fmla="*/ 639 w 750"/>
                <a:gd name="T9" fmla="*/ 692 h 724"/>
                <a:gd name="T10" fmla="*/ 668 w 750"/>
                <a:gd name="T11" fmla="*/ 657 h 724"/>
                <a:gd name="T12" fmla="*/ 697 w 750"/>
                <a:gd name="T13" fmla="*/ 609 h 724"/>
                <a:gd name="T14" fmla="*/ 714 w 750"/>
                <a:gd name="T15" fmla="*/ 554 h 724"/>
                <a:gd name="T16" fmla="*/ 732 w 750"/>
                <a:gd name="T17" fmla="*/ 491 h 724"/>
                <a:gd name="T18" fmla="*/ 743 w 750"/>
                <a:gd name="T19" fmla="*/ 426 h 724"/>
                <a:gd name="T20" fmla="*/ 749 w 750"/>
                <a:gd name="T21" fmla="*/ 360 h 724"/>
                <a:gd name="T22" fmla="*/ 743 w 750"/>
                <a:gd name="T23" fmla="*/ 294 h 724"/>
                <a:gd name="T24" fmla="*/ 714 w 750"/>
                <a:gd name="T25" fmla="*/ 229 h 724"/>
                <a:gd name="T26" fmla="*/ 680 w 750"/>
                <a:gd name="T27" fmla="*/ 166 h 724"/>
                <a:gd name="T28" fmla="*/ 634 w 750"/>
                <a:gd name="T29" fmla="*/ 114 h 724"/>
                <a:gd name="T30" fmla="*/ 576 w 750"/>
                <a:gd name="T31" fmla="*/ 66 h 724"/>
                <a:gd name="T32" fmla="*/ 513 w 750"/>
                <a:gd name="T33" fmla="*/ 31 h 724"/>
                <a:gd name="T34" fmla="*/ 478 w 750"/>
                <a:gd name="T35" fmla="*/ 18 h 724"/>
                <a:gd name="T36" fmla="*/ 444 w 750"/>
                <a:gd name="T37" fmla="*/ 7 h 724"/>
                <a:gd name="T38" fmla="*/ 409 w 750"/>
                <a:gd name="T39" fmla="*/ 4 h 724"/>
                <a:gd name="T40" fmla="*/ 374 w 750"/>
                <a:gd name="T41" fmla="*/ 0 h 724"/>
                <a:gd name="T42" fmla="*/ 340 w 750"/>
                <a:gd name="T43" fmla="*/ 4 h 724"/>
                <a:gd name="T44" fmla="*/ 305 w 750"/>
                <a:gd name="T45" fmla="*/ 7 h 724"/>
                <a:gd name="T46" fmla="*/ 271 w 750"/>
                <a:gd name="T47" fmla="*/ 18 h 724"/>
                <a:gd name="T48" fmla="*/ 236 w 750"/>
                <a:gd name="T49" fmla="*/ 31 h 724"/>
                <a:gd name="T50" fmla="*/ 173 w 750"/>
                <a:gd name="T51" fmla="*/ 66 h 724"/>
                <a:gd name="T52" fmla="*/ 121 w 750"/>
                <a:gd name="T53" fmla="*/ 114 h 724"/>
                <a:gd name="T54" fmla="*/ 69 w 750"/>
                <a:gd name="T55" fmla="*/ 170 h 724"/>
                <a:gd name="T56" fmla="*/ 34 w 750"/>
                <a:gd name="T57" fmla="*/ 229 h 724"/>
                <a:gd name="T58" fmla="*/ 11 w 750"/>
                <a:gd name="T59" fmla="*/ 294 h 724"/>
                <a:gd name="T60" fmla="*/ 0 w 750"/>
                <a:gd name="T61" fmla="*/ 363 h 72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50"/>
                <a:gd name="T94" fmla="*/ 0 h 724"/>
                <a:gd name="T95" fmla="*/ 750 w 750"/>
                <a:gd name="T96" fmla="*/ 724 h 72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50" h="724">
                  <a:moveTo>
                    <a:pt x="570" y="723"/>
                  </a:moveTo>
                  <a:lnTo>
                    <a:pt x="588" y="720"/>
                  </a:lnTo>
                  <a:lnTo>
                    <a:pt x="605" y="716"/>
                  </a:lnTo>
                  <a:lnTo>
                    <a:pt x="622" y="706"/>
                  </a:lnTo>
                  <a:lnTo>
                    <a:pt x="639" y="692"/>
                  </a:lnTo>
                  <a:lnTo>
                    <a:pt x="668" y="657"/>
                  </a:lnTo>
                  <a:lnTo>
                    <a:pt x="697" y="609"/>
                  </a:lnTo>
                  <a:lnTo>
                    <a:pt x="714" y="554"/>
                  </a:lnTo>
                  <a:lnTo>
                    <a:pt x="732" y="491"/>
                  </a:lnTo>
                  <a:lnTo>
                    <a:pt x="743" y="426"/>
                  </a:lnTo>
                  <a:lnTo>
                    <a:pt x="749" y="360"/>
                  </a:lnTo>
                  <a:lnTo>
                    <a:pt x="743" y="294"/>
                  </a:lnTo>
                  <a:lnTo>
                    <a:pt x="714" y="229"/>
                  </a:lnTo>
                  <a:lnTo>
                    <a:pt x="680" y="166"/>
                  </a:lnTo>
                  <a:lnTo>
                    <a:pt x="634" y="114"/>
                  </a:lnTo>
                  <a:lnTo>
                    <a:pt x="576" y="66"/>
                  </a:lnTo>
                  <a:lnTo>
                    <a:pt x="513" y="31"/>
                  </a:lnTo>
                  <a:lnTo>
                    <a:pt x="478" y="18"/>
                  </a:lnTo>
                  <a:lnTo>
                    <a:pt x="444" y="7"/>
                  </a:lnTo>
                  <a:lnTo>
                    <a:pt x="409" y="4"/>
                  </a:lnTo>
                  <a:lnTo>
                    <a:pt x="374" y="0"/>
                  </a:lnTo>
                  <a:lnTo>
                    <a:pt x="340" y="4"/>
                  </a:lnTo>
                  <a:lnTo>
                    <a:pt x="305" y="7"/>
                  </a:lnTo>
                  <a:lnTo>
                    <a:pt x="271" y="18"/>
                  </a:lnTo>
                  <a:lnTo>
                    <a:pt x="236" y="31"/>
                  </a:lnTo>
                  <a:lnTo>
                    <a:pt x="173" y="66"/>
                  </a:lnTo>
                  <a:lnTo>
                    <a:pt x="121" y="114"/>
                  </a:lnTo>
                  <a:lnTo>
                    <a:pt x="69" y="170"/>
                  </a:lnTo>
                  <a:lnTo>
                    <a:pt x="34" y="229"/>
                  </a:lnTo>
                  <a:lnTo>
                    <a:pt x="11" y="294"/>
                  </a:lnTo>
                  <a:lnTo>
                    <a:pt x="0" y="363"/>
                  </a:lnTo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4" name="Rectangle 20"/>
            <p:cNvSpPr>
              <a:spLocks noChangeArrowheads="1"/>
            </p:cNvSpPr>
            <p:nvPr/>
          </p:nvSpPr>
          <p:spPr bwMode="auto">
            <a:xfrm>
              <a:off x="1154" y="3773"/>
              <a:ext cx="5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/>
                <a:t>decay</a:t>
              </a:r>
            </a:p>
          </p:txBody>
        </p:sp>
        <p:sp>
          <p:nvSpPr>
            <p:cNvPr id="42005" name="Rectangle 22"/>
            <p:cNvSpPr>
              <a:spLocks noChangeArrowheads="1"/>
            </p:cNvSpPr>
            <p:nvPr/>
          </p:nvSpPr>
          <p:spPr bwMode="auto">
            <a:xfrm>
              <a:off x="3141" y="3502"/>
              <a:ext cx="109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2200"/>
                <a:t>chunking / elaboration</a:t>
              </a:r>
            </a:p>
          </p:txBody>
        </p:sp>
        <p:sp>
          <p:nvSpPr>
            <p:cNvPr id="42006" name="Freeform 23"/>
            <p:cNvSpPr>
              <a:spLocks/>
            </p:cNvSpPr>
            <p:nvPr/>
          </p:nvSpPr>
          <p:spPr bwMode="auto">
            <a:xfrm>
              <a:off x="3563" y="3438"/>
              <a:ext cx="712" cy="644"/>
            </a:xfrm>
            <a:custGeom>
              <a:avLst/>
              <a:gdLst>
                <a:gd name="T0" fmla="*/ 0 w 712"/>
                <a:gd name="T1" fmla="*/ 643 h 644"/>
                <a:gd name="T2" fmla="*/ 68 w 712"/>
                <a:gd name="T3" fmla="*/ 638 h 644"/>
                <a:gd name="T4" fmla="*/ 130 w 712"/>
                <a:gd name="T5" fmla="*/ 628 h 644"/>
                <a:gd name="T6" fmla="*/ 198 w 712"/>
                <a:gd name="T7" fmla="*/ 613 h 644"/>
                <a:gd name="T8" fmla="*/ 260 w 712"/>
                <a:gd name="T9" fmla="*/ 587 h 644"/>
                <a:gd name="T10" fmla="*/ 321 w 712"/>
                <a:gd name="T11" fmla="*/ 557 h 644"/>
                <a:gd name="T12" fmla="*/ 383 w 712"/>
                <a:gd name="T13" fmla="*/ 522 h 644"/>
                <a:gd name="T14" fmla="*/ 492 w 712"/>
                <a:gd name="T15" fmla="*/ 441 h 644"/>
                <a:gd name="T16" fmla="*/ 581 w 712"/>
                <a:gd name="T17" fmla="*/ 345 h 644"/>
                <a:gd name="T18" fmla="*/ 649 w 712"/>
                <a:gd name="T19" fmla="*/ 233 h 644"/>
                <a:gd name="T20" fmla="*/ 677 w 712"/>
                <a:gd name="T21" fmla="*/ 178 h 644"/>
                <a:gd name="T22" fmla="*/ 697 w 712"/>
                <a:gd name="T23" fmla="*/ 122 h 644"/>
                <a:gd name="T24" fmla="*/ 704 w 712"/>
                <a:gd name="T25" fmla="*/ 61 h 644"/>
                <a:gd name="T26" fmla="*/ 711 w 712"/>
                <a:gd name="T27" fmla="*/ 0 h 6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12"/>
                <a:gd name="T43" fmla="*/ 0 h 644"/>
                <a:gd name="T44" fmla="*/ 712 w 712"/>
                <a:gd name="T45" fmla="*/ 644 h 6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12" h="644">
                  <a:moveTo>
                    <a:pt x="0" y="643"/>
                  </a:moveTo>
                  <a:lnTo>
                    <a:pt x="68" y="638"/>
                  </a:lnTo>
                  <a:lnTo>
                    <a:pt x="130" y="628"/>
                  </a:lnTo>
                  <a:lnTo>
                    <a:pt x="198" y="613"/>
                  </a:lnTo>
                  <a:lnTo>
                    <a:pt x="260" y="587"/>
                  </a:lnTo>
                  <a:lnTo>
                    <a:pt x="321" y="557"/>
                  </a:lnTo>
                  <a:lnTo>
                    <a:pt x="383" y="522"/>
                  </a:lnTo>
                  <a:lnTo>
                    <a:pt x="492" y="441"/>
                  </a:lnTo>
                  <a:lnTo>
                    <a:pt x="581" y="345"/>
                  </a:lnTo>
                  <a:lnTo>
                    <a:pt x="649" y="233"/>
                  </a:lnTo>
                  <a:lnTo>
                    <a:pt x="677" y="178"/>
                  </a:lnTo>
                  <a:lnTo>
                    <a:pt x="697" y="122"/>
                  </a:lnTo>
                  <a:lnTo>
                    <a:pt x="704" y="61"/>
                  </a:lnTo>
                  <a:lnTo>
                    <a:pt x="711" y="0"/>
                  </a:lnTo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7" name="Rectangle 25"/>
            <p:cNvSpPr>
              <a:spLocks noChangeArrowheads="1"/>
            </p:cNvSpPr>
            <p:nvPr/>
          </p:nvSpPr>
          <p:spPr bwMode="auto">
            <a:xfrm>
              <a:off x="3609" y="2164"/>
              <a:ext cx="108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/>
                <a:t>maintenance</a:t>
              </a:r>
            </a:p>
            <a:p>
              <a:pPr algn="ctr" eaLnBrk="0" hangingPunct="0"/>
              <a:r>
                <a:rPr lang="en-US"/>
                <a:t>rehearsal</a:t>
              </a:r>
            </a:p>
          </p:txBody>
        </p:sp>
        <p:sp>
          <p:nvSpPr>
            <p:cNvPr id="42008" name="Line 27"/>
            <p:cNvSpPr>
              <a:spLocks noChangeShapeType="1"/>
            </p:cNvSpPr>
            <p:nvPr/>
          </p:nvSpPr>
          <p:spPr bwMode="auto">
            <a:xfrm flipV="1">
              <a:off x="3593" y="2459"/>
              <a:ext cx="85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User Interface Design, Prototyping, and Evaluation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 – Winter 2012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B0B457-ED37-4B66-883B-8F5E3DFCFBE6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9059863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3300" smtClean="0"/>
              <a:t>Design UIs for Recognition over Recall</a:t>
            </a:r>
          </a:p>
        </p:txBody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6900" y="3089275"/>
            <a:ext cx="8547100" cy="37084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Recall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info reproduced from memory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e.g., command name &amp; semantics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Recognition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presentation of info provides knowledge that info has been seen before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e.g., command in menu reminds you of semantics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easier because of cues to retrieval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cue is anything related to item or situation where learned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e.g., giving hints, icons, labels, menu names, etc.</a:t>
            </a:r>
          </a:p>
        </p:txBody>
      </p:sp>
      <p:pic>
        <p:nvPicPr>
          <p:cNvPr id="43014" name="Picture 5" descr="exampl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1246188"/>
            <a:ext cx="4699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User Interface Design, Prototyping, and Evaluation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5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5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5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5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51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29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 – Winter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E7163-8A16-4010-B450-66840EB101B9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Human Abilities Summary</a:t>
            </a:r>
          </a:p>
        </p:txBody>
      </p:sp>
      <p:sp>
        <p:nvSpPr>
          <p:cNvPr id="9553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95325" y="1365250"/>
            <a:ext cx="8448675" cy="51355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Color can be helpful, but pay attention to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how colors combine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limitations of human perception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people with color deficiency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Model Human Processor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perceptual, motor, cognitive processors + memory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model allows us to make predictions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 smtClean="0"/>
              <a:t>e.g., perceive distinct events in same cycle as one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Memory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three types: sensor, WM, &amp; LTM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interference can make hard to access LTM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cues in WM can make it easier to access LTM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Key time to remember: 100 ms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User Interface Design, Prototyping, and Evaluation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5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55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55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553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553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553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553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553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553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397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 – Winter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670CB5-5048-4182-8642-D3EAC88DE901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479425" y="125413"/>
            <a:ext cx="7772400" cy="1143000"/>
          </a:xfrm>
        </p:spPr>
        <p:txBody>
          <a:bodyPr/>
          <a:lstStyle/>
          <a:p>
            <a:pPr algn="r" eaLnBrk="1" hangingPunct="1"/>
            <a:r>
              <a:rPr lang="en-US" smtClean="0"/>
              <a:t>Further Reading</a:t>
            </a:r>
            <a:br>
              <a:rPr lang="en-US" smtClean="0"/>
            </a:br>
            <a:r>
              <a:rPr lang="en-US" sz="2900" i="1" smtClean="0"/>
              <a:t>Vision and Cognition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194675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Books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i="1" smtClean="0"/>
              <a:t>The Psychology Of Human-Computer Interaction</a:t>
            </a:r>
            <a:r>
              <a:rPr lang="en-US" sz="2400" smtClean="0"/>
              <a:t>, by Card, Moran, &amp; Newell, Erlbaum, 1983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i="1" smtClean="0"/>
              <a:t>Human-Computer Interaction</a:t>
            </a:r>
            <a:r>
              <a:rPr lang="en-US" sz="2400" smtClean="0"/>
              <a:t>, by Dix, Finlay, Abowd, and Beale, 1998.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i="1" smtClean="0"/>
              <a:t>Perception</a:t>
            </a:r>
            <a:r>
              <a:rPr lang="en-US" sz="2400" smtClean="0"/>
              <a:t>, Irvin Rock, 1995.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Articles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hlinkClick r:id="rId3"/>
              </a:rPr>
              <a:t>“Using Color Effectively (or Peacocks Can't Fly)” </a:t>
            </a:r>
            <a:r>
              <a:rPr lang="en-US" sz="2400" smtClean="0"/>
              <a:t>by Lawrence J. Najjar, IBM TR52.0018, January, 1990, http://mime1.marc.gatech.edu/mime/papers/colorTR.html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User Interface Design, Prototyping, and Evaluation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 – Winter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BB7EE-7F70-4F67-AEEB-7D29BA50B8C2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368300"/>
            <a:ext cx="8664575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Next Time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Midterm exam</a:t>
            </a:r>
          </a:p>
          <a:p>
            <a:pPr eaLnBrk="1" hangingPunct="1"/>
            <a:r>
              <a:rPr lang="en-US" dirty="0" smtClean="0"/>
              <a:t>Closed book &amp; closed notes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User Interface Design, Prototyping, and Evaluation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Black" charset="0"/>
              </a:rPr>
              <a:t>UI Hall of Fame or Shame?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676400"/>
            <a:ext cx="4572000" cy="42672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Dialog box</a:t>
            </a:r>
          </a:p>
          <a:p>
            <a:pPr lvl="1" eaLnBrk="1" hangingPunct="1"/>
            <a:r>
              <a:rPr lang="en-US" sz="2400">
                <a:latin typeface="Arial" charset="0"/>
              </a:rPr>
              <a:t>ask if you want to delete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CSE440 - Winter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9BC8DE9-2933-7E47-9AC6-1A54D542B01F}" type="slidenum">
              <a:rPr lang="en-US" sz="1100">
                <a:solidFill>
                  <a:srgbClr val="D4E8F4"/>
                </a:solidFill>
                <a:latin typeface="Arial" charset="0"/>
              </a:rPr>
              <a:pPr eaLnBrk="1" hangingPunct="1"/>
              <a:t>45</a:t>
            </a:fld>
            <a:endParaRPr lang="en-US" sz="1100">
              <a:solidFill>
                <a:srgbClr val="D4E8F4"/>
              </a:solidFill>
              <a:latin typeface="Arial" charset="0"/>
            </a:endParaRPr>
          </a:p>
        </p:txBody>
      </p:sp>
      <p:pic>
        <p:nvPicPr>
          <p:cNvPr id="6151" name="Picture 4" descr="green-and-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4070350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5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Black" charset="0"/>
              </a:rPr>
              <a:t>UI Hall of Shame!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676400"/>
            <a:ext cx="4586288" cy="42672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Dialog box</a:t>
            </a:r>
          </a:p>
          <a:p>
            <a:pPr lvl="1" eaLnBrk="1" hangingPunct="1"/>
            <a:r>
              <a:rPr lang="en-US" sz="2400">
                <a:latin typeface="Arial" charset="0"/>
              </a:rPr>
              <a:t>ask if you want to delete</a:t>
            </a:r>
          </a:p>
          <a:p>
            <a:pPr eaLnBrk="1" hangingPunct="1"/>
            <a:r>
              <a:rPr lang="en-US" sz="2800">
                <a:latin typeface="Arial" charset="0"/>
              </a:rPr>
              <a:t>Problems?</a:t>
            </a:r>
          </a:p>
          <a:p>
            <a:pPr lvl="1" eaLnBrk="1" hangingPunct="1"/>
            <a:r>
              <a:rPr lang="en-US" sz="2400">
                <a:latin typeface="Arial" charset="0"/>
              </a:rPr>
              <a:t>use of color problematic</a:t>
            </a:r>
          </a:p>
          <a:p>
            <a:pPr lvl="2" eaLnBrk="1" hangingPunct="1"/>
            <a:r>
              <a:rPr lang="en-US" sz="2000">
                <a:latin typeface="Arial" charset="0"/>
              </a:rPr>
              <a:t>Yes (green), No (red)</a:t>
            </a:r>
          </a:p>
          <a:p>
            <a:pPr lvl="1" eaLnBrk="1" hangingPunct="1"/>
            <a:r>
              <a:rPr lang="en-US" sz="2400">
                <a:latin typeface="Arial" charset="0"/>
              </a:rPr>
              <a:t>R-G color deficiency</a:t>
            </a:r>
          </a:p>
          <a:p>
            <a:pPr lvl="1" eaLnBrk="1" hangingPunct="1"/>
            <a:r>
              <a:rPr lang="en-US" sz="2400">
                <a:latin typeface="Arial" charset="0"/>
              </a:rPr>
              <a:t>cultural mismatch</a:t>
            </a:r>
          </a:p>
          <a:p>
            <a:pPr lvl="2" eaLnBrk="1" hangingPunct="1"/>
            <a:r>
              <a:rPr lang="en-US" sz="2000">
                <a:latin typeface="Arial" charset="0"/>
              </a:rPr>
              <a:t>Western</a:t>
            </a:r>
          </a:p>
          <a:p>
            <a:pPr lvl="3" eaLnBrk="1" hangingPunct="1"/>
            <a:r>
              <a:rPr lang="en-US" sz="1800">
                <a:latin typeface="Arial" charset="0"/>
              </a:rPr>
              <a:t>green good</a:t>
            </a:r>
          </a:p>
          <a:p>
            <a:pPr lvl="3" eaLnBrk="1" hangingPunct="1"/>
            <a:r>
              <a:rPr lang="en-US" sz="1800">
                <a:latin typeface="Arial" charset="0"/>
              </a:rPr>
              <a:t>red bad</a:t>
            </a:r>
          </a:p>
          <a:p>
            <a:pPr lvl="2" eaLnBrk="1" hangingPunct="1"/>
            <a:r>
              <a:rPr lang="en-US" sz="2000">
                <a:latin typeface="Arial" charset="0"/>
              </a:rPr>
              <a:t>Eastern &amp; others differ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CSE440 - Winter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AA4E599-E0C4-6449-898D-46F46563961E}" type="slidenum">
              <a:rPr lang="en-US" sz="1100">
                <a:solidFill>
                  <a:srgbClr val="D4E8F4"/>
                </a:solidFill>
                <a:latin typeface="Arial" charset="0"/>
              </a:rPr>
              <a:pPr eaLnBrk="1" hangingPunct="1"/>
              <a:t>46</a:t>
            </a:fld>
            <a:endParaRPr lang="en-US" sz="1100">
              <a:solidFill>
                <a:srgbClr val="D4E8F4"/>
              </a:solidFill>
              <a:latin typeface="Arial" charset="0"/>
            </a:endParaRPr>
          </a:p>
        </p:txBody>
      </p:sp>
      <p:pic>
        <p:nvPicPr>
          <p:cNvPr id="7175" name="Picture 5" descr="green-and-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4070350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76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 – Winter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208A6-BEDF-48B0-92F3-26D1784B2E7B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Hall of Shame!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38663" y="1290638"/>
            <a:ext cx="4605337" cy="5305425"/>
          </a:xfrm>
        </p:spPr>
        <p:txBody>
          <a:bodyPr/>
          <a:lstStyle/>
          <a:p>
            <a:r>
              <a:rPr lang="en-US" smtClean="0"/>
              <a:t>Design based on a top retailer’s site</a:t>
            </a:r>
          </a:p>
          <a:p>
            <a:r>
              <a:rPr lang="en-US" smtClean="0"/>
              <a:t>In study, user could not get by this screen, why?</a:t>
            </a:r>
          </a:p>
          <a:p>
            <a:r>
              <a:rPr lang="en-US" smtClean="0"/>
              <a:t>Color deficiency</a:t>
            </a:r>
          </a:p>
          <a:p>
            <a:pPr lvl="1"/>
            <a:r>
              <a:rPr lang="en-US" smtClean="0"/>
              <a:t>can’t distinguish between red &amp; green</a:t>
            </a:r>
          </a:p>
          <a:p>
            <a:r>
              <a:rPr lang="en-US" smtClean="0"/>
              <a:t>How to fix?</a:t>
            </a:r>
          </a:p>
          <a:p>
            <a:pPr lvl="1"/>
            <a:r>
              <a:rPr lang="en-US" smtClean="0"/>
              <a:t>redundant cues</a:t>
            </a:r>
          </a:p>
        </p:txBody>
      </p:sp>
      <p:pic>
        <p:nvPicPr>
          <p:cNvPr id="5127" name="Picture 3" descr="3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19194" b="21649"/>
          <a:stretch>
            <a:fillRect/>
          </a:stretch>
        </p:blipFill>
        <p:spPr bwMode="auto">
          <a:xfrm>
            <a:off x="0" y="1312863"/>
            <a:ext cx="4510088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Human Abilities: </a:t>
            </a:r>
            <a:br>
              <a:rPr lang="en-US" smtClean="0"/>
            </a:br>
            <a:r>
              <a:rPr lang="en-US" smtClean="0"/>
              <a:t>Vision &amp; Cognition</a:t>
            </a:r>
          </a:p>
        </p:txBody>
      </p:sp>
    </p:spTree>
    <p:extLst>
      <p:ext uri="{BB962C8B-B14F-4D97-AF65-F5344CB8AC3E}">
        <p14:creationId xmlns:p14="http://schemas.microsoft.com/office/powerpoint/2010/main" val="334050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 – Winter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F0E26-F162-4CC3-9492-3D11CA1B1DDC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</a:t>
            </a:r>
          </a:p>
          <a:p>
            <a:pPr eaLnBrk="1" hangingPunct="1"/>
            <a:r>
              <a:rPr lang="en-US" smtClean="0"/>
              <a:t>Human visual system</a:t>
            </a:r>
          </a:p>
          <a:p>
            <a:pPr eaLnBrk="1" hangingPunct="1"/>
            <a:r>
              <a:rPr lang="en-US" smtClean="0"/>
              <a:t>Guidelines for design</a:t>
            </a:r>
          </a:p>
          <a:p>
            <a:pPr eaLnBrk="1" hangingPunct="1"/>
            <a:r>
              <a:rPr lang="en-US" smtClean="0"/>
              <a:t>Models of human performance (MHP)</a:t>
            </a:r>
          </a:p>
          <a:p>
            <a:pPr eaLnBrk="1" hangingPunct="1"/>
            <a:r>
              <a:rPr lang="en-US" smtClean="0"/>
              <a:t>Memory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User Interface Design, Prototyping, and Evaluation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 – Winter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CA48F-D00F-4B9A-B21D-65A1B1A5E667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Study Color?</a:t>
            </a:r>
          </a:p>
        </p:txBody>
      </p:sp>
      <p:sp>
        <p:nvSpPr>
          <p:cNvPr id="8243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arenR"/>
            </a:pPr>
            <a:r>
              <a:rPr lang="en-US" smtClean="0"/>
              <a:t>Color can be a powerful tool to </a:t>
            </a:r>
            <a:r>
              <a:rPr lang="en-US" i="1" smtClean="0"/>
              <a:t>improve</a:t>
            </a:r>
            <a:r>
              <a:rPr lang="en-US" smtClean="0"/>
              <a:t> user interfaces by communicating key information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en-US" smtClean="0"/>
              <a:t>Inappropriate use of color can severely </a:t>
            </a:r>
            <a:r>
              <a:rPr lang="en-US" i="1" smtClean="0"/>
              <a:t>reduce</a:t>
            </a:r>
            <a:r>
              <a:rPr lang="en-US" smtClean="0"/>
              <a:t> </a:t>
            </a:r>
            <a:r>
              <a:rPr lang="en-US" i="1" smtClean="0"/>
              <a:t>the performance</a:t>
            </a:r>
            <a:r>
              <a:rPr lang="en-US" smtClean="0"/>
              <a:t> of systems we build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User Interface Design, Prototyping, and Evaluation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4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2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 – Winter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6479D-94D4-4B35-A3C8-CA4BDF98860C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Visible Spectrum</a:t>
            </a:r>
          </a:p>
        </p:txBody>
      </p:sp>
      <p:pic>
        <p:nvPicPr>
          <p:cNvPr id="10245" name="Picture 4" descr="visible-spec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2600325"/>
            <a:ext cx="8104188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User Interface Design, Prototyping, and Evaluation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Summer HCI">
  <a:themeElements>
    <a:clrScheme name="2_Summer HCI 10">
      <a:dk1>
        <a:srgbClr val="808080"/>
      </a:dk1>
      <a:lt1>
        <a:srgbClr val="FFFFFF"/>
      </a:lt1>
      <a:dk2>
        <a:srgbClr val="A94E31"/>
      </a:dk2>
      <a:lt2>
        <a:srgbClr val="3E4E6C"/>
      </a:lt2>
      <a:accent1>
        <a:srgbClr val="00CC99"/>
      </a:accent1>
      <a:accent2>
        <a:srgbClr val="3333CC"/>
      </a:accent2>
      <a:accent3>
        <a:srgbClr val="D1B2AD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Summer HCI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Summer HC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ummer HC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8">
        <a:dk1>
          <a:srgbClr val="808080"/>
        </a:dk1>
        <a:lt1>
          <a:srgbClr val="FFFFFF"/>
        </a:lt1>
        <a:dk2>
          <a:srgbClr val="A94E31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ummer HCI 9">
        <a:dk1>
          <a:srgbClr val="808080"/>
        </a:dk1>
        <a:lt1>
          <a:srgbClr val="FFFFFF"/>
        </a:lt1>
        <a:dk2>
          <a:srgbClr val="A94E31"/>
        </a:dk2>
        <a:lt2>
          <a:srgbClr val="3E6C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ummer HCI 10">
        <a:dk1>
          <a:srgbClr val="808080"/>
        </a:dk1>
        <a:lt1>
          <a:srgbClr val="FFFFFF"/>
        </a:lt1>
        <a:dk2>
          <a:srgbClr val="A94E31"/>
        </a:dk2>
        <a:lt2>
          <a:srgbClr val="3E4E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02-design-discovery</Template>
  <TotalTime>12477</TotalTime>
  <Words>2234</Words>
  <Application>Microsoft Office PowerPoint</Application>
  <PresentationFormat>On-screen Show (4:3)</PresentationFormat>
  <Paragraphs>502</Paragraphs>
  <Slides>46</Slides>
  <Notes>45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2_Summer HCI</vt:lpstr>
      <vt:lpstr>Human Abilities:  Vision &amp; Cognition</vt:lpstr>
      <vt:lpstr>Hall of Fame or Shame?</vt:lpstr>
      <vt:lpstr>Hall of Shame!</vt:lpstr>
      <vt:lpstr>Hall of Fame or Shame?</vt:lpstr>
      <vt:lpstr>Hall of Shame!</vt:lpstr>
      <vt:lpstr>Human Abilities:  Vision &amp; Cognition</vt:lpstr>
      <vt:lpstr>Outline</vt:lpstr>
      <vt:lpstr>Why Study Color?</vt:lpstr>
      <vt:lpstr>Visible Spectrum</vt:lpstr>
      <vt:lpstr>Human Visual System</vt:lpstr>
      <vt:lpstr>Retina</vt:lpstr>
      <vt:lpstr>Retina</vt:lpstr>
      <vt:lpstr>Color Perception via Cones</vt:lpstr>
      <vt:lpstr>Color Sensitivity</vt:lpstr>
      <vt:lpstr>Color Sensitivity</vt:lpstr>
      <vt:lpstr>Distribution of Photopigments</vt:lpstr>
      <vt:lpstr>Color Sensitivity &amp; Image Detection</vt:lpstr>
      <vt:lpstr>Focus</vt:lpstr>
      <vt:lpstr>Color Deficiency  (AKA “color blindness”)</vt:lpstr>
      <vt:lpstr>Color Guidelines</vt:lpstr>
      <vt:lpstr>Using the Hue Circle</vt:lpstr>
      <vt:lpstr>Color Guidelines (cont.)</vt:lpstr>
      <vt:lpstr>Why Model Human Performance?</vt:lpstr>
      <vt:lpstr>The Model Human Processor</vt:lpstr>
      <vt:lpstr>MHP Basics</vt:lpstr>
      <vt:lpstr>What is missing from MHP?</vt:lpstr>
      <vt:lpstr>Memory</vt:lpstr>
      <vt:lpstr>MHP Principles of Operation</vt:lpstr>
      <vt:lpstr>PowerPoint Presentation</vt:lpstr>
      <vt:lpstr>Principles of Operation (cont.)</vt:lpstr>
      <vt:lpstr>Fitts’ Law Example</vt:lpstr>
      <vt:lpstr>Pie Menus in Use Today</vt:lpstr>
      <vt:lpstr>Perception</vt:lpstr>
      <vt:lpstr>Perceptual Causality</vt:lpstr>
      <vt:lpstr>Simple Experiment</vt:lpstr>
      <vt:lpstr>PowerPoint Presentation</vt:lpstr>
      <vt:lpstr>Simple Experiment</vt:lpstr>
      <vt:lpstr>PowerPoint Presentation</vt:lpstr>
      <vt:lpstr>Memory</vt:lpstr>
      <vt:lpstr>Stage Theory</vt:lpstr>
      <vt:lpstr>Design UIs for Recognition over Recall</vt:lpstr>
      <vt:lpstr>Human Abilities Summary</vt:lpstr>
      <vt:lpstr>Further Reading Vision and Cognition</vt:lpstr>
      <vt:lpstr>Next Time</vt:lpstr>
      <vt:lpstr>UI Hall of Fame or Shame?</vt:lpstr>
      <vt:lpstr>UI Hall of Shame!</vt:lpstr>
    </vt:vector>
  </TitlesOfParts>
  <Company>Berkeley Summer Engineering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Abilities: Vision and Cognition</dc:title>
  <dc:subject>User Interface Design, Prototyping, and Evaluation</dc:subject>
  <dc:creator>James Landay</dc:creator>
  <cp:keywords>usability, interface design, interaction design, user interface, user interface design, color, perception, vision, cognition</cp:keywords>
  <cp:lastModifiedBy>James A. Landay</cp:lastModifiedBy>
  <cp:revision>339</cp:revision>
  <cp:lastPrinted>1997-10-06T23:27:00Z</cp:lastPrinted>
  <dcterms:created xsi:type="dcterms:W3CDTF">1997-02-10T23:02:31Z</dcterms:created>
  <dcterms:modified xsi:type="dcterms:W3CDTF">2012-10-19T21:43:32Z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3</vt:i4>
  </property>
  <property fmtid="{D5CDD505-2E9C-101B-9397-08002B2CF9AE}" pid="7" name="MailAddress">
    <vt:lpwstr>landay@cs.berkeley.edu</vt:lpwstr>
  </property>
  <property fmtid="{D5CDD505-2E9C-101B-9397-08002B2CF9AE}" pid="8" name="HomePage">
    <vt:lpwstr>http://bmrc.berkeley.edu/courseware/cs160/fall00/</vt:lpwstr>
  </property>
  <property fmtid="{D5CDD505-2E9C-101B-9397-08002B2CF9AE}" pid="9" name="Other">
    <vt:lpwstr>CS 160, Fall 2000</vt:lpwstr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I:\www\documents\courseware\cs160\fall00\Lectures</vt:lpwstr>
  </property>
</Properties>
</file>