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736" r:id="rId1"/>
  </p:sldMasterIdLst>
  <p:notesMasterIdLst>
    <p:notesMasterId r:id="rId33"/>
  </p:notesMasterIdLst>
  <p:handoutMasterIdLst>
    <p:handoutMasterId r:id="rId34"/>
  </p:handoutMasterIdLst>
  <p:sldIdLst>
    <p:sldId id="456" r:id="rId2"/>
    <p:sldId id="424" r:id="rId3"/>
    <p:sldId id="453" r:id="rId4"/>
    <p:sldId id="452" r:id="rId5"/>
    <p:sldId id="425" r:id="rId6"/>
    <p:sldId id="457" r:id="rId7"/>
    <p:sldId id="335" r:id="rId8"/>
    <p:sldId id="356" r:id="rId9"/>
    <p:sldId id="427" r:id="rId10"/>
    <p:sldId id="428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42" r:id="rId22"/>
    <p:sldId id="443" r:id="rId23"/>
    <p:sldId id="455" r:id="rId24"/>
    <p:sldId id="445" r:id="rId25"/>
    <p:sldId id="446" r:id="rId26"/>
    <p:sldId id="447" r:id="rId27"/>
    <p:sldId id="448" r:id="rId28"/>
    <p:sldId id="449" r:id="rId29"/>
    <p:sldId id="450" r:id="rId30"/>
    <p:sldId id="451" r:id="rId31"/>
    <p:sldId id="420" r:id="rId32"/>
  </p:sldIdLst>
  <p:sldSz cx="9144000" cy="6858000" type="screen4x3"/>
  <p:notesSz cx="7315200" cy="9601200"/>
  <p:embeddedFontLs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ＭＳ Ｐゴシック" pitchFamily="34" charset="-128"/>
      <p:regular r:id="rId39"/>
    </p:embeddedFont>
    <p:embeddedFont>
      <p:font typeface="Arial Black" pitchFamily="34" charset="0"/>
      <p:bold r:id="rId40"/>
    </p:embeddedFont>
    <p:embeddedFont>
      <p:font typeface="PMingLiU" pitchFamily="18" charset="-120"/>
      <p:regular r:id="rId41"/>
    </p:embeddedFont>
    <p:embeddedFont>
      <p:font typeface="Corbel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CA9C"/>
    <a:srgbClr val="F79646"/>
    <a:srgbClr val="73A8FF"/>
    <a:srgbClr val="000000"/>
    <a:srgbClr val="FFFF99"/>
    <a:srgbClr val="FFFFFF"/>
    <a:srgbClr val="FF0000"/>
    <a:srgbClr val="E9F7FF"/>
    <a:srgbClr val="DDF2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7" autoAdjust="0"/>
    <p:restoredTop sz="88361" autoAdjust="0"/>
  </p:normalViewPr>
  <p:slideViewPr>
    <p:cSldViewPr snapToGrid="0">
      <p:cViewPr varScale="1">
        <p:scale>
          <a:sx n="163" d="100"/>
          <a:sy n="163" d="100"/>
        </p:scale>
        <p:origin x="-1980" y="-102"/>
      </p:cViewPr>
      <p:guideLst>
        <p:guide orient="horz" pos="2174"/>
        <p:guide pos="290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5376" y="-1176"/>
      </p:cViewPr>
      <p:guideLst>
        <p:guide orient="horz" pos="2244"/>
        <p:guide pos="301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t" anchorCtr="0" compatLnSpc="1">
            <a:prstTxWarp prst="textNoShape">
              <a:avLst/>
            </a:prstTxWarp>
          </a:bodyPr>
          <a:lstStyle>
            <a:lvl1pPr defTabSz="982663" eaLnBrk="0" hangingPunct="0">
              <a:defRPr sz="1100" i="1" dirty="0"/>
            </a:lvl1pPr>
          </a:lstStyle>
          <a:p>
            <a:pPr>
              <a:defRPr/>
            </a:pPr>
            <a:r>
              <a:rPr lang="en-US" dirty="0"/>
              <a:t>CSE 440</a:t>
            </a:r>
            <a:r>
              <a:rPr lang="en-US"/>
              <a:t>, </a:t>
            </a:r>
            <a:r>
              <a:rPr lang="en-US" smtClean="0"/>
              <a:t>Autumn 2012</a:t>
            </a:r>
            <a:endParaRPr lang="en-US" dirty="0"/>
          </a:p>
          <a:p>
            <a:pPr>
              <a:defRPr/>
            </a:pPr>
            <a:r>
              <a:rPr lang="en-US" dirty="0"/>
              <a:t>User Interface Design, Prototyping, &amp; Evaluation</a:t>
            </a:r>
          </a:p>
          <a:p>
            <a:pPr>
              <a:defRPr/>
            </a:pPr>
            <a:r>
              <a:rPr lang="en-US" dirty="0"/>
              <a:t>Professor Landay, University of Washington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t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1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b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100" i="1"/>
            </a:lvl1pPr>
          </a:lstStyle>
          <a:p>
            <a:pPr>
              <a:defRPr/>
            </a:pPr>
            <a:fld id="{94523516-F9CD-436C-BD1B-B5E572FD7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11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t" anchorCtr="0" compatLnSpc="1">
            <a:prstTxWarp prst="textNoShape">
              <a:avLst/>
            </a:prstTxWarp>
          </a:bodyPr>
          <a:lstStyle>
            <a:lvl1pPr defTabSz="982663" eaLnBrk="0" hangingPunct="0">
              <a:defRPr sz="11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-1588"/>
            <a:ext cx="3168650" cy="48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t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1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5488"/>
            <a:ext cx="478313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015" tIns="49330" rIns="97015" bIns="493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b" anchorCtr="0" compatLnSpc="1">
            <a:prstTxWarp prst="textNoShape">
              <a:avLst/>
            </a:prstTxWarp>
          </a:bodyPr>
          <a:lstStyle>
            <a:lvl1pPr defTabSz="982663" eaLnBrk="0" hangingPunct="0">
              <a:defRPr sz="11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18600"/>
            <a:ext cx="31686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32" tIns="0" rIns="19732" bIns="0" numCol="1" anchor="b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100" i="1"/>
            </a:lvl1pPr>
          </a:lstStyle>
          <a:p>
            <a:pPr>
              <a:defRPr/>
            </a:pPr>
            <a:fld id="{D9EA6F11-1A67-43D5-B7BD-00285BA4E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54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iagram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Knowledge" TargetMode="External"/><Relationship Id="rId4" Type="http://schemas.openxmlformats.org/officeDocument/2006/relationships/hyperlink" Target="http://en.wikipedia.org/wiki/Concept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CA4F84-BDFD-460A-B143-A86054ABB66B}" type="slidenum">
              <a:rPr lang="en-US" sz="1100" smtClean="0"/>
              <a:pPr/>
              <a:t>1</a:t>
            </a:fld>
            <a:endParaRPr lang="en-US" sz="11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Didn’t finish (starting 10 min late)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F1FB5C-87A4-49E3-8198-289E142053FA}" type="slidenum">
              <a:rPr lang="en-US" sz="1000" smtClean="0"/>
              <a:pPr/>
              <a:t>10</a:t>
            </a:fld>
            <a:endParaRPr lang="en-US" sz="100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1DD0E30-A5AE-2342-A4A3-8F049AE6D2D9}" type="slidenum">
              <a:rPr lang="en-US" sz="1000"/>
              <a:pPr/>
              <a:t>12</a:t>
            </a:fld>
            <a:endParaRPr lang="en-US" sz="10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1550" cy="3586163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4692" tIns="47346" rIns="94692" bIns="47346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8DFB9F-303A-0042-AF6B-CAEA8C4AEC1A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B846EB-DBD5-6A46-99B8-90ED287069F6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1550" cy="3586163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4692" tIns="47346" rIns="94692" bIns="47346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519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841" indent="-285708" defTabSz="982519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2833" indent="-228567" defTabSz="982519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99966" indent="-228567" defTabSz="982519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098" indent="-228567" defTabSz="982519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231" indent="-228567" defTabSz="9825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365" indent="-228567" defTabSz="9825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8498" indent="-228567" defTabSz="9825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5631" indent="-228567" defTabSz="9825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54E00C2-41D7-42C3-AC45-763AA23D393B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4" y="4557713"/>
            <a:ext cx="5362575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74" tIns="47337" rIns="94674" bIns="47337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Rittel</a:t>
            </a:r>
            <a:r>
              <a:rPr lang="en-US" baseline="0" dirty="0" smtClean="0"/>
              <a:t> 1973, Buchanan 1992.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41F6A-6A81-7547-B358-8A1A5394CA1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83296">
              <a:defRPr/>
            </a:pPr>
            <a:r>
              <a:rPr lang="en-US" dirty="0"/>
              <a:t>“a purely scientific-rational approach cannot be applied because of the lack of a clear problem definition and differing perspectives of stakeholders”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41F6A-6A81-7547-B358-8A1A5394CA1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A </a:t>
            </a:r>
            <a:r>
              <a:rPr lang="en-US" b="1" dirty="0"/>
              <a:t>concept map is a </a:t>
            </a:r>
            <a:r>
              <a:rPr lang="en-US" b="1" dirty="0">
                <a:hlinkClick r:id="rId3"/>
              </a:rPr>
              <a:t>diagram showing the relationships among </a:t>
            </a:r>
            <a:r>
              <a:rPr lang="en-US" b="1" dirty="0">
                <a:hlinkClick r:id="rId4"/>
              </a:rPr>
              <a:t>concepts. It is a graphical tool for organizing and representing </a:t>
            </a:r>
            <a:r>
              <a:rPr lang="en-US" b="1" dirty="0">
                <a:hlinkClick r:id="rId5"/>
              </a:rPr>
              <a:t>knowledge.</a:t>
            </a:r>
            <a:r>
              <a:rPr lang="en-US" dirty="0" smtClean="0"/>
              <a:t>” (</a:t>
            </a:r>
            <a:r>
              <a:rPr lang="en-US" dirty="0" err="1" smtClean="0"/>
              <a:t>wikipedia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41F6A-6A81-7547-B358-8A1A5394CA1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41F6A-6A81-7547-B358-8A1A5394CA1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93272EF-A0E8-4122-BCF3-FCA4B172AC73}" type="slidenum">
              <a:rPr lang="en-US" sz="1100" smtClean="0"/>
              <a:pPr/>
              <a:t>31</a:t>
            </a:fld>
            <a:endParaRPr lang="en-US" sz="11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16FC9E5-4F93-4F6A-9368-9ADE7CCE896A}" type="slidenum">
              <a:rPr lang="en-US" sz="1000" smtClean="0"/>
              <a:pPr/>
              <a:t>2</a:t>
            </a:fld>
            <a:endParaRPr lang="en-US" sz="10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7075"/>
            <a:ext cx="4781550" cy="358616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1" tIns="46655" rIns="93311" bIns="46655"/>
          <a:lstStyle/>
          <a:p>
            <a:pPr defTabSz="9144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C6984B-C72C-44D3-8BA3-02A40ED8C73D}" type="slidenum">
              <a:rPr lang="en-US" sz="1000" smtClean="0"/>
              <a:pPr/>
              <a:t>3</a:t>
            </a:fld>
            <a:endParaRPr lang="en-US" sz="10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7075"/>
            <a:ext cx="4781550" cy="35861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1" tIns="46655" rIns="93311" bIns="46655"/>
          <a:lstStyle/>
          <a:p>
            <a:pPr defTabSz="9144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16FC9E5-4F93-4F6A-9368-9ADE7CCE896A}" type="slidenum">
              <a:rPr lang="en-US" sz="1000" smtClean="0"/>
              <a:pPr/>
              <a:t>4</a:t>
            </a:fld>
            <a:endParaRPr lang="en-US" sz="10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7075"/>
            <a:ext cx="4781550" cy="358616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1" tIns="46655" rIns="93311" bIns="46655"/>
          <a:lstStyle/>
          <a:p>
            <a:pPr defTabSz="9144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C6984B-C72C-44D3-8BA3-02A40ED8C73D}" type="slidenum">
              <a:rPr lang="en-US" sz="1000" smtClean="0"/>
              <a:pPr/>
              <a:t>5</a:t>
            </a:fld>
            <a:endParaRPr lang="en-US" sz="10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00" y="727075"/>
            <a:ext cx="4781550" cy="35861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1" tIns="46655" rIns="93311" bIns="46655"/>
          <a:lstStyle/>
          <a:p>
            <a:pPr defTabSz="9144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CA4F84-BDFD-460A-B143-A86054ABB66B}" type="slidenum">
              <a:rPr lang="en-US" sz="1100" smtClean="0"/>
              <a:pPr/>
              <a:t>6</a:t>
            </a:fld>
            <a:endParaRPr lang="en-US" sz="11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Didn’t finish (starting 10 min late)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C32BDB0-0917-4BE0-8E43-A3BAE2E5CF23}" type="slidenum">
              <a:rPr lang="en-US" sz="1100" smtClean="0"/>
              <a:pPr/>
              <a:t>7</a:t>
            </a:fld>
            <a:endParaRPr lang="en-US" sz="11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AFB4F84-72BE-487C-8BF1-620A3E576C7D}" type="slidenum">
              <a:rPr lang="en-US" sz="1100" smtClean="0"/>
              <a:pPr/>
              <a:t>8</a:t>
            </a:fld>
            <a:endParaRPr lang="en-US" sz="11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08" tIns="49327" rIns="97008" bIns="4932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F1FB5C-87A4-49E3-8198-289E142053FA}" type="slidenum">
              <a:rPr lang="en-US" sz="1000" smtClean="0"/>
              <a:pPr/>
              <a:t>9</a:t>
            </a:fld>
            <a:endParaRPr lang="en-US" sz="100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92718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University of </a:t>
            </a: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Washington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998" y="4922792"/>
            <a:ext cx="59836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2012</a:t>
            </a:r>
            <a:endParaRPr lang="en-US" sz="2400" kern="1200" dirty="0" smtClean="0">
              <a:solidFill>
                <a:schemeClr val="bg1">
                  <a:lumMod val="75000"/>
                  <a:lumOff val="25000"/>
                </a:schemeClr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9" y="0"/>
            <a:ext cx="8077200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5544-19EF-420E-9D89-1952C6AF64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1D4CA-2080-41F8-B351-4B8D672F80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248A-5EDA-4A33-BD14-E679AA063D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19A2-4917-447D-8871-3BF8E55144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3F99-1E68-4047-B307-0AAED4DA59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F66C6-F275-4CCB-99C8-491F9A6751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4E8-E2B2-42F6-9A08-A855A750FD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CF50E-7197-4B7E-8673-0AA5BB4B13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0885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F79646"/>
          </a:solidFill>
          <a:latin typeface="Helvetica"/>
          <a:ea typeface="ＭＳ Ｐゴシック" charset="0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education/courses/cse440/12au/readings_files/restricted/Contextual-Design-Chapter-3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washington.edu/education/courses/cse440/12au/readings_files/lewis-reiman/chap-2.v-1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4512" y="2034086"/>
            <a:ext cx="8399488" cy="1143000"/>
          </a:xfrm>
        </p:spPr>
        <p:txBody>
          <a:bodyPr/>
          <a:lstStyle/>
          <a:p>
            <a:r>
              <a:rPr lang="en-US" dirty="0" smtClean="0"/>
              <a:t>Picking Project Teams &amp;</a:t>
            </a:r>
            <a:br>
              <a:rPr lang="en-US" dirty="0" smtClean="0"/>
            </a:br>
            <a:r>
              <a:rPr lang="en-US" dirty="0" smtClean="0"/>
              <a:t>Problem Finding</a:t>
            </a:r>
            <a:endParaRPr lang="en-US" sz="3600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77594" y="6021032"/>
            <a:ext cx="820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/>
                <a:ea typeface="ＭＳ Ｐゴシック" charset="0"/>
                <a:cs typeface="Helvetica"/>
              </a:rPr>
              <a:t>* Problem Finding slides from Prof. Tad Hirsch, UW Design</a:t>
            </a:r>
          </a:p>
        </p:txBody>
      </p:sp>
    </p:spTree>
    <p:extLst>
      <p:ext uri="{BB962C8B-B14F-4D97-AF65-F5344CB8AC3E}">
        <p14:creationId xmlns:p14="http://schemas.microsoft.com/office/powerpoint/2010/main" val="297355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238697" y="4674687"/>
            <a:ext cx="3659045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Project Team Ideas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85" y="1465457"/>
            <a:ext cx="1679448" cy="235122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502266"/>
              </p:ext>
            </p:extLst>
          </p:nvPr>
        </p:nvGraphicFramePr>
        <p:xfrm>
          <a:off x="4321093" y="35160"/>
          <a:ext cx="4436046" cy="679463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535585"/>
                <a:gridCol w="3900461"/>
              </a:tblGrid>
              <a:tr h="7426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Happiness Project</a:t>
                      </a:r>
                    </a:p>
                    <a:p>
                      <a:r>
                        <a:rPr lang="en-US" sz="14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(Emily Harmell)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420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Resound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(Huijun Zhou)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20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Outdoor Adventure via Public Transit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(Adrian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Laurenzi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20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Media at Events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(Derek Reinelt)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20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Mobile Support Group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(David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Opincarne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20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Personalized Workout Coach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Akshaya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Venkat)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20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</a:t>
                      </a:r>
                      <a:endParaRPr lang="en-US" sz="12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Find My Bike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(Jim Inoue)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77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8</a:t>
                      </a:r>
                      <a:endParaRPr lang="en-US" sz="12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Reaction Coaching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(David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Mailhot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77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</a:t>
                      </a:r>
                      <a:endParaRPr lang="en-US" sz="12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Smell the Roses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(Vince Blas)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77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</a:t>
                      </a:r>
                      <a:endParaRPr lang="en-US" sz="12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Physical Profiles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(Albert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Lui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77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PMingLiU"/>
                          <a:cs typeface="Times New Roman"/>
                        </a:rPr>
                        <a:t>11</a:t>
                      </a:r>
                      <a:endParaRPr lang="en-US" sz="12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Say it For Me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(Yingqing Wang)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77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PMingLiU"/>
                          <a:cs typeface="Times New Roman"/>
                        </a:rPr>
                        <a:t>12</a:t>
                      </a:r>
                      <a:endParaRPr lang="en-US" sz="12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Decider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(Eric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Oltean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19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PMingLiU"/>
                          <a:cs typeface="Times New Roman"/>
                        </a:rPr>
                        <a:t>13</a:t>
                      </a:r>
                      <a:endParaRPr lang="en-US" sz="12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Moraleaty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(Rishi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Goutam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dirty="0">
                        <a:effectLst/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6725" marR="66725" marT="0" marB="0"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993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Teams </a:t>
            </a:r>
            <a:r>
              <a:rPr lang="en-US" dirty="0"/>
              <a:t>vs. Groups</a:t>
            </a:r>
          </a:p>
        </p:txBody>
      </p:sp>
      <p:sp>
        <p:nvSpPr>
          <p:cNvPr id="1040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6535" y="2202921"/>
            <a:ext cx="4497388" cy="4114800"/>
          </a:xfrm>
        </p:spPr>
        <p:txBody>
          <a:bodyPr/>
          <a:lstStyle/>
          <a:p>
            <a:pPr eaLnBrk="1" hangingPunct="1"/>
            <a:r>
              <a:rPr lang="en-US" dirty="0"/>
              <a:t>Groups</a:t>
            </a:r>
          </a:p>
          <a:p>
            <a:pPr lvl="1" eaLnBrk="1" hangingPunct="1"/>
            <a:r>
              <a:rPr lang="en-US" dirty="0"/>
              <a:t>strong leader</a:t>
            </a:r>
          </a:p>
          <a:p>
            <a:pPr lvl="1" eaLnBrk="1" hangingPunct="1"/>
            <a:r>
              <a:rPr lang="en-US" dirty="0"/>
              <a:t>individual accountability</a:t>
            </a:r>
            <a:endParaRPr lang="en-US" sz="1600" dirty="0"/>
          </a:p>
          <a:p>
            <a:pPr lvl="1" eaLnBrk="1" hangingPunct="1"/>
            <a:r>
              <a:rPr lang="en-US" dirty="0"/>
              <a:t>organizational purpose</a:t>
            </a:r>
          </a:p>
          <a:p>
            <a:pPr lvl="1" eaLnBrk="1" hangingPunct="1"/>
            <a:r>
              <a:rPr lang="en-US" dirty="0"/>
              <a:t>individual work products</a:t>
            </a:r>
          </a:p>
          <a:p>
            <a:pPr lvl="1" eaLnBrk="1" hangingPunct="1"/>
            <a:r>
              <a:rPr lang="en-US" dirty="0"/>
              <a:t>efficient meetings</a:t>
            </a:r>
          </a:p>
          <a:p>
            <a:pPr lvl="1" eaLnBrk="1" hangingPunct="1"/>
            <a:r>
              <a:rPr lang="en-US" dirty="0"/>
              <a:t>measures performance by influence on others</a:t>
            </a:r>
          </a:p>
          <a:p>
            <a:pPr lvl="1" eaLnBrk="1" hangingPunct="1"/>
            <a:r>
              <a:rPr lang="en-US" dirty="0"/>
              <a:t>delegates work</a:t>
            </a:r>
          </a:p>
        </p:txBody>
      </p:sp>
      <p:sp>
        <p:nvSpPr>
          <p:cNvPr id="104038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61146" y="2202921"/>
            <a:ext cx="4564062" cy="4114800"/>
          </a:xfrm>
        </p:spPr>
        <p:txBody>
          <a:bodyPr/>
          <a:lstStyle/>
          <a:p>
            <a:pPr eaLnBrk="1" hangingPunct="1"/>
            <a:r>
              <a:rPr lang="en-US" dirty="0"/>
              <a:t>Teams</a:t>
            </a:r>
          </a:p>
          <a:p>
            <a:pPr lvl="1" eaLnBrk="1" hangingPunct="1"/>
            <a:r>
              <a:rPr lang="en-US" dirty="0"/>
              <a:t>shared leadership</a:t>
            </a:r>
          </a:p>
          <a:p>
            <a:pPr lvl="1" eaLnBrk="1" hangingPunct="1"/>
            <a:r>
              <a:rPr lang="en-US" dirty="0"/>
              <a:t>individual &amp; mutual accountability</a:t>
            </a:r>
          </a:p>
          <a:p>
            <a:pPr lvl="1" eaLnBrk="1" hangingPunct="1"/>
            <a:r>
              <a:rPr lang="en-US" dirty="0"/>
              <a:t>specific team purpose</a:t>
            </a:r>
          </a:p>
          <a:p>
            <a:pPr lvl="1" eaLnBrk="1" hangingPunct="1"/>
            <a:r>
              <a:rPr lang="en-US" dirty="0"/>
              <a:t>collective work products</a:t>
            </a:r>
          </a:p>
          <a:p>
            <a:pPr lvl="1" eaLnBrk="1" hangingPunct="1"/>
            <a:r>
              <a:rPr lang="en-US" dirty="0"/>
              <a:t>open-ended meetings</a:t>
            </a:r>
          </a:p>
          <a:p>
            <a:pPr lvl="1" eaLnBrk="1" hangingPunct="1"/>
            <a:r>
              <a:rPr lang="en-US" dirty="0"/>
              <a:t>measures performance from work products</a:t>
            </a:r>
          </a:p>
          <a:p>
            <a:pPr lvl="1" eaLnBrk="1" hangingPunct="1"/>
            <a:r>
              <a:rPr lang="en-US" dirty="0"/>
              <a:t>does real work together</a:t>
            </a:r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3108325" y="5465763"/>
            <a:ext cx="3916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b="1">
              <a:latin typeface="Arial" charset="0"/>
            </a:endParaRP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326535" y="1131160"/>
            <a:ext cx="80787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2800" dirty="0">
                <a:latin typeface="Helvetica Light"/>
              </a:rPr>
              <a:t>Teams &amp; good performance are inseparable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–"/>
            </a:pPr>
            <a:r>
              <a:rPr lang="en-US" dirty="0">
                <a:latin typeface="Helvetica Light"/>
              </a:rPr>
              <a:t>a team is more than the sum of its parts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F66C6-F275-4CCB-99C8-491F9A67516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87" grpId="0" build="p" autoUpdateAnimBg="0"/>
      <p:bldP spid="1040388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Keys to Team Success</a:t>
            </a:r>
          </a:p>
        </p:txBody>
      </p:sp>
      <p:sp>
        <p:nvSpPr>
          <p:cNvPr id="1042435" name="Rectangle 3"/>
          <p:cNvSpPr>
            <a:spLocks noGrp="1" noChangeArrowheads="1"/>
          </p:cNvSpPr>
          <p:nvPr>
            <p:ph idx="1"/>
          </p:nvPr>
        </p:nvSpPr>
        <p:spPr>
          <a:xfrm>
            <a:off x="307010" y="1390849"/>
            <a:ext cx="852998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Common commitment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requires a purpose in which team members believe</a:t>
            </a:r>
          </a:p>
          <a:p>
            <a:pPr lvl="2" eaLnBrk="1" hangingPunct="1">
              <a:lnSpc>
                <a:spcPct val="90000"/>
              </a:lnSpc>
            </a:pPr>
            <a:r>
              <a:rPr lang="ja-JP" altLang="en-US" sz="1800" dirty="0"/>
              <a:t>“</a:t>
            </a:r>
            <a:r>
              <a:rPr lang="en-US" sz="1800" dirty="0"/>
              <a:t>prove that all children can learn</a:t>
            </a:r>
            <a:r>
              <a:rPr lang="ja-JP" altLang="en-US" sz="1800" dirty="0"/>
              <a:t>”</a:t>
            </a:r>
            <a:r>
              <a:rPr lang="en-US" sz="1800" dirty="0"/>
              <a:t>, </a:t>
            </a:r>
            <a:r>
              <a:rPr lang="ja-JP" altLang="en-US" sz="1800" dirty="0"/>
              <a:t>“</a:t>
            </a:r>
            <a:r>
              <a:rPr lang="en-US" sz="1800" dirty="0"/>
              <a:t>revolutionizing </a:t>
            </a:r>
            <a:r>
              <a:rPr lang="en-US" sz="1800" dirty="0" smtClean="0"/>
              <a:t>how we use energy in the home</a:t>
            </a:r>
            <a:r>
              <a:rPr lang="ja-JP" altLang="en-US" sz="1800" dirty="0" smtClean="0"/>
              <a:t>”</a:t>
            </a:r>
            <a:r>
              <a:rPr lang="en-US" altLang="ja-JP" sz="1800" dirty="0" smtClean="0"/>
              <a:t>, …</a:t>
            </a: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Specific performance goals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comes directly from the common purpose</a:t>
            </a:r>
          </a:p>
          <a:p>
            <a:pPr lvl="2" eaLnBrk="1" hangingPunct="1">
              <a:lnSpc>
                <a:spcPct val="90000"/>
              </a:lnSpc>
            </a:pPr>
            <a:r>
              <a:rPr lang="ja-JP" altLang="en-US" sz="1800" dirty="0"/>
              <a:t>“</a:t>
            </a:r>
            <a:r>
              <a:rPr lang="en-US" sz="1800" dirty="0"/>
              <a:t>increasing the scores of graduates form 40% to 95%</a:t>
            </a:r>
            <a:r>
              <a:rPr lang="ja-JP" altLang="en-US" sz="1800" dirty="0"/>
              <a:t>”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helps maintain focus – start w/ something </a:t>
            </a:r>
            <a:r>
              <a:rPr lang="en-US" sz="2100" dirty="0" smtClean="0"/>
              <a:t>achievable</a:t>
            </a:r>
            <a:endParaRPr lang="en-US" sz="21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 right mix of skills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technical/functional expertise (programming/design/writing)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problem-solving &amp; decision-making skills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interpersonal skills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Agreement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/>
              <a:t>who will do particular jobs, when to meet &amp; work, schedules</a:t>
            </a:r>
          </a:p>
        </p:txBody>
      </p:sp>
    </p:spTree>
    <p:extLst>
      <p:ext uri="{BB962C8B-B14F-4D97-AF65-F5344CB8AC3E}">
        <p14:creationId xmlns:p14="http://schemas.microsoft.com/office/powerpoint/2010/main" val="11920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4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Team Action Items</a:t>
            </a:r>
          </a:p>
        </p:txBody>
      </p:sp>
      <p:sp>
        <p:nvSpPr>
          <p:cNvPr id="1043459" name="Rectangle 3"/>
          <p:cNvSpPr>
            <a:spLocks noGrp="1" noChangeArrowheads="1"/>
          </p:cNvSpPr>
          <p:nvPr>
            <p:ph idx="1"/>
          </p:nvPr>
        </p:nvSpPr>
        <p:spPr>
          <a:xfrm>
            <a:off x="499029" y="1388514"/>
            <a:ext cx="7772400" cy="4724400"/>
          </a:xfrm>
        </p:spPr>
        <p:txBody>
          <a:bodyPr/>
          <a:lstStyle/>
          <a:p>
            <a:pPr eaLnBrk="1" hangingPunct="1"/>
            <a:r>
              <a:rPr lang="en-US" sz="2800" dirty="0"/>
              <a:t>Keep meeting &amp; get used to each other</a:t>
            </a:r>
          </a:p>
          <a:p>
            <a:pPr eaLnBrk="1" hangingPunct="1"/>
            <a:r>
              <a:rPr lang="en-US" sz="2800" dirty="0"/>
              <a:t>Figure out strengths of team members</a:t>
            </a:r>
          </a:p>
          <a:p>
            <a:pPr eaLnBrk="1" hangingPunct="1"/>
            <a:r>
              <a:rPr lang="en-US" sz="2800" dirty="0"/>
              <a:t>Assign each person a role</a:t>
            </a:r>
          </a:p>
          <a:p>
            <a:pPr lvl="1" eaLnBrk="1" hangingPunct="1"/>
            <a:r>
              <a:rPr lang="en-US" sz="2400" dirty="0"/>
              <a:t>responsible for seeing work is organized &amp; done</a:t>
            </a:r>
          </a:p>
          <a:p>
            <a:pPr lvl="1" eaLnBrk="1" hangingPunct="1"/>
            <a:r>
              <a:rPr lang="en-US" sz="2400" dirty="0"/>
              <a:t>not responsible for doing it themselves</a:t>
            </a:r>
          </a:p>
          <a:p>
            <a:pPr eaLnBrk="1" hangingPunct="1"/>
            <a:r>
              <a:rPr lang="en-US" sz="2800" dirty="0"/>
              <a:t>Names/roles listed on next assign. turned </a:t>
            </a:r>
            <a:r>
              <a:rPr lang="en-US" sz="2800" dirty="0" smtClean="0"/>
              <a:t>in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Roles</a:t>
            </a:r>
          </a:p>
        </p:txBody>
      </p:sp>
      <p:sp>
        <p:nvSpPr>
          <p:cNvPr id="10434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98963" y="5239150"/>
            <a:ext cx="4745037" cy="1808163"/>
          </a:xfrm>
        </p:spPr>
        <p:txBody>
          <a:bodyPr/>
          <a:lstStyle/>
          <a:p>
            <a:pPr lvl="1" eaLnBrk="1" hangingPunct="1"/>
            <a:r>
              <a:rPr lang="en-US" sz="2200" dirty="0"/>
              <a:t>design (visual/interaction)</a:t>
            </a:r>
          </a:p>
          <a:p>
            <a:pPr lvl="1" eaLnBrk="1" hangingPunct="1"/>
            <a:r>
              <a:rPr lang="en-US" sz="2200" dirty="0"/>
              <a:t>user </a:t>
            </a:r>
            <a:r>
              <a:rPr lang="en-US" sz="2200" dirty="0" smtClean="0"/>
              <a:t>testing</a:t>
            </a:r>
          </a:p>
          <a:p>
            <a:pPr lvl="1" eaLnBrk="1" hangingPunct="1"/>
            <a:r>
              <a:rPr lang="en-US" sz="2200" dirty="0" smtClean="0"/>
              <a:t>development</a:t>
            </a:r>
            <a:endParaRPr lang="en-US" sz="2200" dirty="0"/>
          </a:p>
          <a:p>
            <a:pPr eaLnBrk="1" hangingPunct="1">
              <a:buFontTx/>
              <a:buNone/>
            </a:pPr>
            <a:endParaRPr lang="en-US" sz="2200" dirty="0"/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3108325" y="5465763"/>
            <a:ext cx="3916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b="1">
              <a:latin typeface="Arial" charset="0"/>
            </a:endParaRPr>
          </a:p>
        </p:txBody>
      </p:sp>
      <p:sp>
        <p:nvSpPr>
          <p:cNvPr id="1043462" name="Rectangle 6"/>
          <p:cNvSpPr>
            <a:spLocks noChangeArrowheads="1"/>
          </p:cNvSpPr>
          <p:nvPr/>
        </p:nvSpPr>
        <p:spPr bwMode="auto">
          <a:xfrm>
            <a:off x="395842" y="5239150"/>
            <a:ext cx="460216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200" dirty="0">
                <a:latin typeface="Helvetica Light"/>
              </a:rPr>
              <a:t>t</a:t>
            </a:r>
            <a:r>
              <a:rPr lang="en-US" sz="2200" dirty="0" smtClean="0">
                <a:latin typeface="Helvetica Light"/>
              </a:rPr>
              <a:t>eam manager </a:t>
            </a:r>
            <a:br>
              <a:rPr lang="en-US" sz="2200" dirty="0" smtClean="0">
                <a:latin typeface="Helvetica Light"/>
              </a:rPr>
            </a:br>
            <a:r>
              <a:rPr lang="en-US" sz="2200" dirty="0" smtClean="0">
                <a:latin typeface="Helvetica Light"/>
              </a:rPr>
              <a:t>(</a:t>
            </a:r>
            <a:r>
              <a:rPr lang="en-US" sz="2200" dirty="0">
                <a:latin typeface="Helvetica Light"/>
              </a:rPr>
              <a:t>coordinate - big picture)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200" dirty="0">
                <a:latin typeface="Helvetica Light"/>
              </a:rPr>
              <a:t>documentation (writing)</a:t>
            </a:r>
          </a:p>
        </p:txBody>
      </p:sp>
    </p:spTree>
    <p:extLst>
      <p:ext uri="{BB962C8B-B14F-4D97-AF65-F5344CB8AC3E}">
        <p14:creationId xmlns:p14="http://schemas.microsoft.com/office/powerpoint/2010/main" val="42560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459" grpId="0" build="p"/>
      <p:bldP spid="1043460" grpId="0" build="p"/>
      <p:bldP spid="10434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297855"/>
            <a:ext cx="8461375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Design Process: Exploration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49106" y="1651992"/>
            <a:ext cx="4114800" cy="4708525"/>
          </a:xfrm>
          <a:solidFill>
            <a:srgbClr val="808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900" dirty="0" smtClean="0">
                <a:ea typeface="ＭＳ Ｐゴシック" pitchFamily="34" charset="-128"/>
              </a:rPr>
              <a:t>Expand Design Space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ja-JP" sz="2800" dirty="0" smtClean="0">
                <a:ea typeface="ＭＳ Ｐゴシック" pitchFamily="34" charset="-128"/>
              </a:rPr>
              <a:t>Brainstorming</a:t>
            </a:r>
          </a:p>
          <a:p>
            <a:pPr eaLnBrk="1" hangingPunct="1">
              <a:buClr>
                <a:schemeClr val="tx1"/>
              </a:buClr>
            </a:pPr>
            <a:r>
              <a:rPr lang="en-US" sz="2800" dirty="0" smtClean="0">
                <a:ea typeface="ＭＳ Ｐゴシック" pitchFamily="34" charset="-128"/>
              </a:rPr>
              <a:t>Sketching</a:t>
            </a:r>
          </a:p>
          <a:p>
            <a:pPr eaLnBrk="1" hangingPunct="1">
              <a:buClr>
                <a:schemeClr val="tx1"/>
              </a:buClr>
            </a:pPr>
            <a:r>
              <a:rPr lang="en-US" sz="2800" dirty="0" smtClean="0">
                <a:ea typeface="ＭＳ Ｐゴシック" pitchFamily="34" charset="-128"/>
              </a:rPr>
              <a:t>Storyboarding</a:t>
            </a:r>
          </a:p>
          <a:p>
            <a:pPr eaLnBrk="1" hangingPunct="1">
              <a:buClr>
                <a:schemeClr val="tx1"/>
              </a:buClr>
            </a:pPr>
            <a:r>
              <a:rPr lang="en-US" sz="2800" dirty="0" smtClean="0">
                <a:ea typeface="ＭＳ Ｐゴシック" pitchFamily="34" charset="-128"/>
              </a:rPr>
              <a:t>Prototyping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3262246" y="3461742"/>
            <a:ext cx="1154766" cy="289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V="1">
            <a:off x="3262246" y="1664692"/>
            <a:ext cx="1208554" cy="11170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95246" y="4719042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>
                <a:solidFill>
                  <a:schemeClr val="bg2"/>
                </a:solidFill>
                <a:latin typeface="Arial" pitchFamily="34" charset="0"/>
              </a:rPr>
              <a:t>Production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95246" y="3747492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 dirty="0">
                <a:solidFill>
                  <a:schemeClr val="bg2"/>
                </a:solidFill>
                <a:latin typeface="Arial" pitchFamily="34" charset="0"/>
              </a:rPr>
              <a:t>Design Refinement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95246" y="2775942"/>
            <a:ext cx="2667000" cy="685800"/>
          </a:xfrm>
          <a:prstGeom prst="rect">
            <a:avLst/>
          </a:prstGeom>
          <a:solidFill>
            <a:srgbClr val="808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 b="1">
                <a:latin typeface="Arial" pitchFamily="34" charset="0"/>
              </a:rPr>
              <a:t>Design Exploration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595246" y="1804392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>
                <a:solidFill>
                  <a:schemeClr val="bg2"/>
                </a:solidFill>
                <a:latin typeface="Arial" pitchFamily="34" charset="0"/>
              </a:rPr>
              <a:t>Discovery</a:t>
            </a:r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>
            <a:off x="1814446" y="2556867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>
            <a:off x="1814446" y="3528417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1814446" y="4499967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79646"/>
                </a:solidFill>
              </a:rPr>
              <a:t>Wicked Problems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16" y="1537939"/>
            <a:ext cx="8329018" cy="472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EEECE1"/>
                </a:solidFill>
              </a:rPr>
              <a:t>Ill-defined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EEECE1"/>
                </a:solidFill>
              </a:rPr>
              <a:t>Complex, interrelated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EEECE1"/>
                </a:solidFill>
              </a:rPr>
              <a:t>Multiple stakeholders, differing perspectives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EEECE1"/>
                </a:solidFill>
              </a:rPr>
              <a:t>Example: </a:t>
            </a:r>
            <a:r>
              <a:rPr lang="en-US" i="1" dirty="0" smtClean="0">
                <a:solidFill>
                  <a:srgbClr val="DDF2FF"/>
                </a:solidFill>
              </a:rPr>
              <a:t>Air pollution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EEECE1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EEECE1"/>
                </a:solidFill>
              </a:rPr>
              <a:t>No stopping rule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EEECE1"/>
                </a:solidFill>
              </a:rPr>
              <a:t>Problems are managed, not solved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EEECE1"/>
                </a:solidFill>
              </a:rPr>
              <a:t>Examples: </a:t>
            </a:r>
            <a:r>
              <a:rPr lang="en-US" i="1" dirty="0">
                <a:solidFill>
                  <a:srgbClr val="DDF2FF"/>
                </a:solidFill>
              </a:rPr>
              <a:t>Aging</a:t>
            </a:r>
          </a:p>
        </p:txBody>
      </p:sp>
    </p:spTree>
    <p:extLst>
      <p:ext uri="{BB962C8B-B14F-4D97-AF65-F5344CB8AC3E}">
        <p14:creationId xmlns:p14="http://schemas.microsoft.com/office/powerpoint/2010/main" val="36283473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aseline="0" dirty="0" smtClean="0">
                <a:solidFill>
                  <a:srgbClr val="F79646"/>
                </a:solidFill>
              </a:rPr>
              <a:t>Implications for Design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094" y="1425870"/>
            <a:ext cx="8247498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EEECE1"/>
                </a:solidFill>
              </a:rPr>
              <a:t>Solutions depend </a:t>
            </a:r>
            <a:r>
              <a:rPr lang="en-US" dirty="0">
                <a:solidFill>
                  <a:srgbClr val="EEECE1"/>
                </a:solidFill>
              </a:rPr>
              <a:t>on how the problem is </a:t>
            </a:r>
            <a:r>
              <a:rPr lang="en-US" dirty="0">
                <a:solidFill>
                  <a:srgbClr val="F7CA9C"/>
                </a:solidFill>
              </a:rPr>
              <a:t>F</a:t>
            </a:r>
            <a:r>
              <a:rPr lang="en-US" dirty="0" smtClean="0">
                <a:solidFill>
                  <a:srgbClr val="F7CA9C"/>
                </a:solidFill>
              </a:rPr>
              <a:t>ramed</a:t>
            </a:r>
            <a:r>
              <a:rPr lang="en-US" dirty="0" smtClean="0">
                <a:solidFill>
                  <a:srgbClr val="EEECE1"/>
                </a:solidFill>
              </a:rPr>
              <a:t>… </a:t>
            </a:r>
            <a:r>
              <a:rPr lang="en-US" dirty="0">
                <a:solidFill>
                  <a:srgbClr val="EEECE1"/>
                </a:solidFill>
              </a:rPr>
              <a:t>and vice-</a:t>
            </a:r>
            <a:r>
              <a:rPr lang="en-US" dirty="0" smtClean="0">
                <a:solidFill>
                  <a:srgbClr val="EEECE1"/>
                </a:solidFill>
              </a:rPr>
              <a:t>versa</a:t>
            </a:r>
          </a:p>
          <a:p>
            <a:pPr marL="0" indent="0">
              <a:buNone/>
            </a:pPr>
            <a:endParaRPr lang="en-US" dirty="0" smtClean="0">
              <a:solidFill>
                <a:srgbClr val="EEECE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7CA9C"/>
                </a:solidFill>
              </a:rPr>
              <a:t>Solutions are not optimal </a:t>
            </a:r>
            <a:r>
              <a:rPr lang="en-US" dirty="0" smtClean="0">
                <a:solidFill>
                  <a:srgbClr val="EEECE1"/>
                </a:solidFill>
              </a:rPr>
              <a:t/>
            </a:r>
            <a:br>
              <a:rPr lang="en-US" dirty="0" smtClean="0">
                <a:solidFill>
                  <a:srgbClr val="EEECE1"/>
                </a:solidFill>
              </a:rPr>
            </a:br>
            <a:r>
              <a:rPr lang="en-US" dirty="0" smtClean="0">
                <a:solidFill>
                  <a:srgbClr val="EEECE1"/>
                </a:solidFill>
              </a:rPr>
              <a:t>There’s no right or wrong… but there is better and worse</a:t>
            </a:r>
          </a:p>
          <a:p>
            <a:pPr marL="0" indent="0">
              <a:buNone/>
            </a:pPr>
            <a:endParaRPr lang="en-US" dirty="0" smtClean="0">
              <a:solidFill>
                <a:srgbClr val="F7CA9C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7CA9C"/>
                </a:solidFill>
              </a:rPr>
              <a:t>Every problem is unique</a:t>
            </a:r>
            <a:br>
              <a:rPr lang="en-US" dirty="0" smtClean="0">
                <a:solidFill>
                  <a:srgbClr val="F7CA9C"/>
                </a:solidFill>
              </a:rPr>
            </a:br>
            <a:r>
              <a:rPr lang="en-US" dirty="0" smtClean="0">
                <a:solidFill>
                  <a:srgbClr val="EEECE1"/>
                </a:solidFill>
              </a:rPr>
              <a:t>Creative approaches are required</a:t>
            </a:r>
          </a:p>
        </p:txBody>
      </p:sp>
    </p:spTree>
    <p:extLst>
      <p:ext uri="{BB962C8B-B14F-4D97-AF65-F5344CB8AC3E}">
        <p14:creationId xmlns:p14="http://schemas.microsoft.com/office/powerpoint/2010/main" val="11874556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87748"/>
            <a:ext cx="7772400" cy="47244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rgbClr val="EEECE1"/>
                </a:solidFill>
              </a:rPr>
              <a:t>Explore the problem</a:t>
            </a:r>
          </a:p>
          <a:p>
            <a:pPr marL="514350" indent="-514350">
              <a:buAutoNum type="arabicPeriod"/>
            </a:pPr>
            <a:endParaRPr lang="en-US" dirty="0" smtClean="0">
              <a:solidFill>
                <a:srgbClr val="EEECE1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EEECE1"/>
                </a:solidFill>
              </a:rPr>
              <a:t>Find a leverage point</a:t>
            </a:r>
          </a:p>
          <a:p>
            <a:pPr marL="514350" indent="-514350">
              <a:buAutoNum type="arabicPeriod"/>
            </a:pPr>
            <a:endParaRPr lang="en-US" dirty="0" smtClean="0">
              <a:solidFill>
                <a:srgbClr val="EEECE1"/>
              </a:solidFill>
            </a:endParaRPr>
          </a:p>
          <a:p>
            <a:pPr marL="514350" indent="-514350">
              <a:buAutoNum type="arabicPeriod"/>
            </a:pPr>
            <a:r>
              <a:rPr lang="en-US" baseline="0" dirty="0" smtClean="0">
                <a:solidFill>
                  <a:srgbClr val="EEECE1"/>
                </a:solidFill>
              </a:rPr>
              <a:t>Design</a:t>
            </a:r>
            <a:r>
              <a:rPr lang="en-US" dirty="0" smtClean="0">
                <a:solidFill>
                  <a:srgbClr val="EEECE1"/>
                </a:solidFill>
              </a:rPr>
              <a:t> an intervention</a:t>
            </a:r>
          </a:p>
          <a:p>
            <a:pPr marL="514350" indent="-514350">
              <a:buAutoNum type="arabicPeriod"/>
            </a:pPr>
            <a:endParaRPr lang="en-US" dirty="0" smtClean="0">
              <a:solidFill>
                <a:srgbClr val="EEECE1"/>
              </a:solidFill>
            </a:endParaRPr>
          </a:p>
          <a:p>
            <a:pPr marL="514350" indent="-514350">
              <a:buAutoNum type="arabicPeriod"/>
            </a:pPr>
            <a:r>
              <a:rPr lang="en-US" baseline="0" dirty="0" smtClean="0">
                <a:solidFill>
                  <a:srgbClr val="EEECE1"/>
                </a:solidFill>
              </a:rPr>
              <a:t>See</a:t>
            </a:r>
            <a:r>
              <a:rPr lang="en-US" dirty="0" smtClean="0">
                <a:solidFill>
                  <a:srgbClr val="EEECE1"/>
                </a:solidFill>
              </a:rPr>
              <a:t> what happens</a:t>
            </a:r>
          </a:p>
          <a:p>
            <a:pPr marL="514350" indent="-514350">
              <a:buAutoNum type="arabicPeriod"/>
            </a:pPr>
            <a:endParaRPr lang="en-US" dirty="0" smtClean="0">
              <a:solidFill>
                <a:srgbClr val="EEECE1"/>
              </a:solidFill>
            </a:endParaRPr>
          </a:p>
          <a:p>
            <a:pPr marL="514350" indent="-514350">
              <a:buAutoNum type="arabicPeriod"/>
            </a:pPr>
            <a:r>
              <a:rPr lang="en-US" baseline="0" dirty="0" smtClean="0">
                <a:solidFill>
                  <a:srgbClr val="EEECE1"/>
                </a:solidFill>
              </a:rPr>
              <a:t>Repeat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241" y="-2323909"/>
            <a:ext cx="7843325" cy="10238590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745799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79646"/>
                </a:solidFill>
              </a:rPr>
              <a:t>Methods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600" b="1" dirty="0" smtClean="0"/>
              <a:t>Concept mapping</a:t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baseline="0" dirty="0" smtClean="0"/>
              <a:t>create a model</a:t>
            </a:r>
            <a:br>
              <a:rPr lang="en-US" baseline="0" dirty="0" smtClean="0"/>
            </a:br>
            <a:r>
              <a:rPr lang="en-US" baseline="0" dirty="0" smtClean="0"/>
              <a:t>find out what you already know</a:t>
            </a:r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sz="3600" b="1" dirty="0" smtClean="0"/>
              <a:t>Ideation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baseline="0" dirty="0" smtClean="0"/>
              <a:t>explore a solution space</a:t>
            </a:r>
          </a:p>
        </p:txBody>
      </p:sp>
    </p:spTree>
    <p:extLst>
      <p:ext uri="{BB962C8B-B14F-4D97-AF65-F5344CB8AC3E}">
        <p14:creationId xmlns:p14="http://schemas.microsoft.com/office/powerpoint/2010/main" val="11425123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Date Placeholder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chemeClr val="accent6"/>
                </a:solidFill>
                <a:latin typeface="Helvetica"/>
                <a:cs typeface="Helvetica"/>
              </a:rPr>
              <a:t>10/2/2012</a:t>
            </a:r>
            <a:endParaRPr lang="en-US" sz="1100" dirty="0">
              <a:solidFill>
                <a:schemeClr val="accent6"/>
              </a:solidFill>
              <a:latin typeface="Helvetica"/>
              <a:cs typeface="Helvetic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accent6"/>
                </a:solidFill>
              </a:rPr>
              <a:t>CSE 440: User Interface Design, Prototyping, &amp; Evaluation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1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3F6E532-07A0-422E-BAD6-84A1A5FB1DF0}" type="slidenum">
              <a:rPr lang="en-US" sz="1100" smtClean="0">
                <a:solidFill>
                  <a:schemeClr val="accent6"/>
                </a:solidFill>
                <a:latin typeface="Helvetica"/>
                <a:cs typeface="Helvetica"/>
              </a:rPr>
              <a:pPr eaLnBrk="1" hangingPunct="1"/>
              <a:t>2</a:t>
            </a:fld>
            <a:endParaRPr lang="en-US" sz="1100" smtClean="0">
              <a:solidFill>
                <a:schemeClr val="accent6"/>
              </a:solidFill>
              <a:latin typeface="Helvetica"/>
              <a:cs typeface="Helvetica"/>
            </a:endParaRPr>
          </a:p>
        </p:txBody>
      </p:sp>
      <p:pic>
        <p:nvPicPr>
          <p:cNvPr id="41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25"/>
            <a:ext cx="9258300" cy="4686300"/>
          </a:xfrm>
          <a:prstGeom prst="rect">
            <a:avLst/>
          </a:prstGeom>
          <a:noFill/>
          <a:ln>
            <a:noFill/>
          </a:ln>
          <a:effectLst>
            <a:outerShdw blurRad="28575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79925"/>
            <a:ext cx="8664575" cy="114300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Hall of Fame or Shame?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243804"/>
            <a:ext cx="813836" cy="8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2402" y="148905"/>
            <a:ext cx="8862416" cy="1507226"/>
          </a:xfrm>
          <a:prstGeom prst="rect">
            <a:avLst/>
          </a:prstGeom>
          <a:solidFill>
            <a:srgbClr val="000000">
              <a:alpha val="7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89" y="49808"/>
            <a:ext cx="8664575" cy="1143000"/>
          </a:xfrm>
        </p:spPr>
        <p:txBody>
          <a:bodyPr/>
          <a:lstStyle/>
          <a:p>
            <a:pPr algn="l"/>
            <a:r>
              <a:rPr lang="en-US" dirty="0" smtClean="0"/>
              <a:t>Concept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22" y="1014950"/>
            <a:ext cx="8690104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chemeClr val="tx1">
                    <a:lumMod val="95000"/>
                  </a:schemeClr>
                </a:solidFill>
              </a:rPr>
              <a:t>A technique for visualizing relationships between ideas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500" y="2029135"/>
            <a:ext cx="7266295" cy="437436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 descr="brainstorm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654" y="350989"/>
            <a:ext cx="861438" cy="56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569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14" y="1232759"/>
            <a:ext cx="8337772" cy="5291075"/>
          </a:xfrm>
        </p:spPr>
        <p:txBody>
          <a:bodyPr>
            <a:noAutofit/>
          </a:bodyPr>
          <a:lstStyle/>
          <a:p>
            <a:pPr rtl="0" eaLnBrk="1" latinLnBrk="0" hangingPunct="1">
              <a:buNone/>
            </a:pPr>
            <a:r>
              <a:rPr lang="en-US" sz="2300" kern="120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Process</a:t>
            </a:r>
            <a:endParaRPr lang="en-US" sz="2300" dirty="0" smtClean="0">
              <a:solidFill>
                <a:srgbClr val="EEECE1"/>
              </a:solidFill>
            </a:endParaRPr>
          </a:p>
          <a:p>
            <a:pPr marL="514350" indent="-514350" rtl="0" eaLnBrk="1" latinLnBrk="0" hangingPunct="1">
              <a:buFont typeface="+mj-lt"/>
              <a:buAutoNum type="arabicPeriod"/>
            </a:pPr>
            <a:r>
              <a:rPr lang="en-US" sz="2300" kern="120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List 10-20</a:t>
            </a: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 words associated with the topic</a:t>
            </a:r>
            <a:endParaRPr lang="en-US" sz="2300" dirty="0" smtClean="0">
              <a:solidFill>
                <a:srgbClr val="EEECE1"/>
              </a:solidFill>
            </a:endParaRPr>
          </a:p>
          <a:p>
            <a:pPr marL="514350" indent="-514350" rtl="0" eaLnBrk="1" latinLnBrk="0" hangingPunct="1">
              <a:buFont typeface="+mj-lt"/>
              <a:buAutoNum type="arabicPeriod"/>
            </a:pP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Group them into named categories</a:t>
            </a:r>
            <a:endParaRPr lang="en-US" sz="2300" dirty="0" smtClean="0">
              <a:solidFill>
                <a:srgbClr val="EEECE1"/>
              </a:solidFill>
            </a:endParaRPr>
          </a:p>
          <a:p>
            <a:pPr marL="514350" indent="-514350" rtl="0" eaLnBrk="1" latinLnBrk="0" hangingPunct="1">
              <a:buFont typeface="+mj-lt"/>
              <a:buAutoNum type="arabicPeriod"/>
            </a:pP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Start diagramming</a:t>
            </a:r>
            <a:endParaRPr lang="en-US" sz="2300" dirty="0" smtClean="0">
              <a:solidFill>
                <a:srgbClr val="EEECE1"/>
              </a:solidFill>
            </a:endParaRPr>
          </a:p>
          <a:p>
            <a:pPr marL="514350" indent="-514350" rtl="0" eaLnBrk="1" latinLnBrk="0" hangingPunct="1">
              <a:buFont typeface="+mj-lt"/>
              <a:buAutoNum type="arabicPeriod"/>
            </a:pP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Add categories + examples</a:t>
            </a:r>
            <a:endParaRPr lang="en-US" sz="2300" dirty="0" smtClean="0">
              <a:solidFill>
                <a:srgbClr val="EEECE1"/>
              </a:solidFill>
            </a:endParaRPr>
          </a:p>
          <a:p>
            <a:pPr marL="514350" indent="-514350" rtl="0" eaLnBrk="1" latinLnBrk="0" hangingPunct="1">
              <a:buFont typeface="+mj-lt"/>
              <a:buAutoNum type="arabicPeriod"/>
            </a:pP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Label the relationships</a:t>
            </a:r>
            <a:endParaRPr lang="en-US" sz="2300" dirty="0" smtClean="0">
              <a:solidFill>
                <a:srgbClr val="EEECE1"/>
              </a:solidFill>
            </a:endParaRPr>
          </a:p>
          <a:p>
            <a:pPr marL="514350" indent="-514350" rtl="0" eaLnBrk="1" latinLnBrk="0" hangingPunct="1">
              <a:buFont typeface="+mj-lt"/>
              <a:buAutoNum type="arabicPeriod"/>
            </a:pP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Keep going until you lose momentum (and/or run out of time)</a:t>
            </a:r>
            <a:endParaRPr lang="en-US" sz="2300" dirty="0" smtClean="0">
              <a:solidFill>
                <a:srgbClr val="EEECE1"/>
              </a:solidFill>
            </a:endParaRPr>
          </a:p>
          <a:p>
            <a:pPr marL="514350" indent="-514350" rtl="0" eaLnBrk="1" latinLnBrk="0" hangingPunct="1">
              <a:buFont typeface="+mj-lt"/>
              <a:buAutoNum type="arabicPeriod"/>
            </a:pP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Highlight areas for further investigation</a:t>
            </a:r>
          </a:p>
          <a:p>
            <a:pPr marL="514350" indent="-514350" rtl="0" eaLnBrk="1" latinLnBrk="0" hangingPunct="1">
              <a:buFont typeface="+mj-lt"/>
              <a:buAutoNum type="arabicPeriod"/>
            </a:pPr>
            <a:endParaRPr lang="en-US" sz="2300" dirty="0" smtClean="0">
              <a:solidFill>
                <a:srgbClr val="EEECE1"/>
              </a:solidFill>
            </a:endParaRPr>
          </a:p>
          <a:p>
            <a:pPr rtl="0" eaLnBrk="1" latinLnBrk="0" hangingPunct="1">
              <a:buNone/>
            </a:pP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Outcomes</a:t>
            </a:r>
            <a:endParaRPr lang="en-US" sz="2300" dirty="0" smtClean="0">
              <a:solidFill>
                <a:srgbClr val="EEECE1"/>
              </a:solidFill>
            </a:endParaRPr>
          </a:p>
          <a:p>
            <a:pPr marL="514350" indent="-514350" rtl="0" eaLnBrk="1" latinLnBrk="0" hangingPunct="1">
              <a:buFont typeface="+mj-lt"/>
              <a:buAutoNum type="arabicPeriod"/>
            </a:pP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A model</a:t>
            </a:r>
            <a:r>
              <a:rPr lang="en-US" sz="2300" dirty="0" smtClean="0">
                <a:solidFill>
                  <a:srgbClr val="EEECE1"/>
                </a:solidFill>
              </a:rPr>
              <a:t> (</a:t>
            </a:r>
            <a:r>
              <a:rPr lang="en-US" sz="2300" dirty="0">
                <a:solidFill>
                  <a:srgbClr val="EEECE1"/>
                </a:solidFill>
              </a:rPr>
              <a:t>n</a:t>
            </a: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ot definitive!)</a:t>
            </a:r>
            <a:endParaRPr lang="en-US" sz="2300" dirty="0" smtClean="0">
              <a:solidFill>
                <a:srgbClr val="EEECE1"/>
              </a:solidFill>
            </a:endParaRPr>
          </a:p>
          <a:p>
            <a:pPr marL="514350" indent="-514350" rtl="0" eaLnBrk="1" latinLnBrk="0" hangingPunct="1">
              <a:buFont typeface="+mj-lt"/>
              <a:buAutoNum type="arabicPeriod"/>
            </a:pPr>
            <a:r>
              <a:rPr lang="en-US" sz="2300" kern="1200" baseline="0" dirty="0" smtClean="0">
                <a:solidFill>
                  <a:srgbClr val="EEECE1"/>
                </a:solidFill>
                <a:latin typeface="+mn-lt"/>
                <a:ea typeface="+mn-ea"/>
                <a:cs typeface="+mn-cs"/>
              </a:rPr>
              <a:t>A few design directions</a:t>
            </a:r>
            <a:endParaRPr lang="en-US" sz="2300" dirty="0" smtClean="0">
              <a:solidFill>
                <a:srgbClr val="EEECE1"/>
              </a:solidFill>
            </a:endParaRPr>
          </a:p>
          <a:p>
            <a:endParaRPr lang="en-US" sz="2300" dirty="0">
              <a:solidFill>
                <a:srgbClr val="EEECE1"/>
              </a:solidFill>
            </a:endParaRPr>
          </a:p>
        </p:txBody>
      </p:sp>
      <p:pic>
        <p:nvPicPr>
          <p:cNvPr id="5" name="Picture 4" descr="thingy.png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/>
          <a:stretch/>
        </p:blipFill>
        <p:spPr>
          <a:xfrm rot="1545571">
            <a:off x="4776033" y="4156130"/>
            <a:ext cx="6576447" cy="521233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0689" y="49808"/>
            <a:ext cx="8664575" cy="1143000"/>
          </a:xfrm>
        </p:spPr>
        <p:txBody>
          <a:bodyPr/>
          <a:lstStyle/>
          <a:p>
            <a:pPr algn="l"/>
            <a:r>
              <a:rPr lang="en-US" dirty="0" smtClean="0"/>
              <a:t>Concept mapping</a:t>
            </a:r>
            <a:endParaRPr lang="en-US" dirty="0"/>
          </a:p>
        </p:txBody>
      </p:sp>
      <p:pic>
        <p:nvPicPr>
          <p:cNvPr id="10" name="Picture 9" descr="brainstorm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654" y="351365"/>
            <a:ext cx="861438" cy="56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635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6" descr="conceptmap_transportEx00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18" y="1057699"/>
            <a:ext cx="7565784" cy="98268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52402" y="5914232"/>
            <a:ext cx="8862416" cy="809249"/>
          </a:xfrm>
          <a:prstGeom prst="rect">
            <a:avLst/>
          </a:prstGeom>
          <a:solidFill>
            <a:srgbClr val="000000">
              <a:alpha val="7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1283" y="5715000"/>
            <a:ext cx="8664575" cy="1143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79646"/>
                </a:solidFill>
              </a:rPr>
              <a:t>Step 1: List associated words</a:t>
            </a:r>
            <a:endParaRPr lang="en-US" sz="2800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654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 descr="conceptmap_transportEx00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73" y="1070883"/>
            <a:ext cx="7516524" cy="97628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52402" y="5914232"/>
            <a:ext cx="8862416" cy="809249"/>
          </a:xfrm>
          <a:prstGeom prst="rect">
            <a:avLst/>
          </a:prstGeom>
          <a:solidFill>
            <a:srgbClr val="000000">
              <a:alpha val="7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1283" y="5715000"/>
            <a:ext cx="8664575" cy="1143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79646"/>
                </a:solidFill>
              </a:rPr>
              <a:t>Step 2: Group </a:t>
            </a:r>
            <a:r>
              <a:rPr lang="en-US" sz="2800" dirty="0" smtClean="0"/>
              <a:t>into </a:t>
            </a:r>
            <a:r>
              <a:rPr lang="en-US" sz="2800" dirty="0" smtClean="0">
                <a:solidFill>
                  <a:srgbClr val="F79646"/>
                </a:solidFill>
              </a:rPr>
              <a:t>Categories</a:t>
            </a:r>
            <a:endParaRPr lang="en-US" sz="2800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80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ceptmap_transportEx00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2159" y="-1131475"/>
            <a:ext cx="7576754" cy="9841069"/>
          </a:xfrm>
          <a:prstGeom prst="rect">
            <a:avLst/>
          </a:prstGeom>
        </p:spPr>
      </p:pic>
      <p:pic>
        <p:nvPicPr>
          <p:cNvPr id="8" name="Picture 7" descr="conceptmap_transportEx00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32159" y="-1132159"/>
            <a:ext cx="7576754" cy="9841069"/>
          </a:xfrm>
          <a:prstGeom prst="rect">
            <a:avLst/>
          </a:prstGeom>
        </p:spPr>
      </p:pic>
      <p:pic>
        <p:nvPicPr>
          <p:cNvPr id="9" name="Picture 8" descr="conceptmap_transportEx00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32158" y="-1131475"/>
            <a:ext cx="7576754" cy="9841069"/>
          </a:xfrm>
          <a:prstGeom prst="rect">
            <a:avLst/>
          </a:prstGeom>
        </p:spPr>
      </p:pic>
      <p:pic>
        <p:nvPicPr>
          <p:cNvPr id="10" name="Picture 9" descr="conceptmap_transportEx00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32158" y="-1132159"/>
            <a:ext cx="7576754" cy="9841069"/>
          </a:xfrm>
          <a:prstGeom prst="rect">
            <a:avLst/>
          </a:prstGeom>
        </p:spPr>
      </p:pic>
      <p:pic>
        <p:nvPicPr>
          <p:cNvPr id="11" name="Picture 10" descr="conceptmap_transportEx00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35143" y="-1132157"/>
            <a:ext cx="7576753" cy="98410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152402" y="5914232"/>
            <a:ext cx="8862416" cy="809249"/>
          </a:xfrm>
          <a:prstGeom prst="rect">
            <a:avLst/>
          </a:prstGeom>
          <a:solidFill>
            <a:srgbClr val="000000">
              <a:alpha val="7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 bwMode="auto">
          <a:xfrm>
            <a:off x="311283" y="571500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800" dirty="0" smtClean="0"/>
              <a:t>Step 3: Start Diagramming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0316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ceptmap_transportEx00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2158" y="-1132159"/>
            <a:ext cx="7576754" cy="98410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52402" y="5914232"/>
            <a:ext cx="8862416" cy="809249"/>
          </a:xfrm>
          <a:prstGeom prst="rect">
            <a:avLst/>
          </a:prstGeom>
          <a:solidFill>
            <a:srgbClr val="000000">
              <a:alpha val="7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311283" y="571500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800" dirty="0" smtClean="0"/>
              <a:t>Step 4: Add Categories + Examples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33549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ceptmap_transportEx00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2158" y="-1131475"/>
            <a:ext cx="7576754" cy="98410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52402" y="5914232"/>
            <a:ext cx="8862416" cy="809249"/>
          </a:xfrm>
          <a:prstGeom prst="rect">
            <a:avLst/>
          </a:prstGeom>
          <a:solidFill>
            <a:srgbClr val="000000">
              <a:alpha val="7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311283" y="571500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800" dirty="0" smtClean="0"/>
              <a:t>Step 2: Keep Going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39437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ceptmap_transportEx00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2159" y="-1132159"/>
            <a:ext cx="7576754" cy="98410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52402" y="5914232"/>
            <a:ext cx="8862416" cy="809249"/>
          </a:xfrm>
          <a:prstGeom prst="rect">
            <a:avLst/>
          </a:prstGeom>
          <a:solidFill>
            <a:srgbClr val="000000">
              <a:alpha val="7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311283" y="571500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800" dirty="0" smtClean="0"/>
              <a:t>Step 2: And going…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0969554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ceptmap_transportEx00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32159" y="-1131475"/>
            <a:ext cx="7576754" cy="984106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152402" y="5914232"/>
            <a:ext cx="8862416" cy="809249"/>
          </a:xfrm>
          <a:prstGeom prst="rect">
            <a:avLst/>
          </a:prstGeom>
          <a:solidFill>
            <a:srgbClr val="000000">
              <a:alpha val="7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 bwMode="auto">
          <a:xfrm>
            <a:off x="311283" y="571500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800" dirty="0" smtClean="0"/>
              <a:t>Step 2: Highlight Areas for further Investigation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19991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 descr="conceptmap_transportEx00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23" y="991559"/>
            <a:ext cx="7814812" cy="101502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2402" y="5914232"/>
            <a:ext cx="8862416" cy="809249"/>
          </a:xfrm>
          <a:prstGeom prst="rect">
            <a:avLst/>
          </a:prstGeom>
          <a:solidFill>
            <a:srgbClr val="000000">
              <a:alpha val="78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311283" y="571500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F79646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800" dirty="0" smtClean="0"/>
              <a:t>Step 8: Edit and Prioritize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40769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051006" y="1628011"/>
            <a:ext cx="4408681" cy="470612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Good</a:t>
            </a:r>
          </a:p>
          <a:p>
            <a:pPr lvl="1"/>
            <a:r>
              <a:rPr lang="en-US" sz="2400" dirty="0"/>
              <a:t>f</a:t>
            </a:r>
            <a:r>
              <a:rPr lang="en-US" sz="2400" dirty="0" smtClean="0"/>
              <a:t>lexible sort</a:t>
            </a:r>
          </a:p>
          <a:p>
            <a:pPr lvl="1"/>
            <a:r>
              <a:rPr lang="en-US" sz="2400" dirty="0"/>
              <a:t>i</a:t>
            </a:r>
            <a:r>
              <a:rPr lang="en-US" sz="2400" dirty="0" smtClean="0"/>
              <a:t>cons change if save</a:t>
            </a:r>
            <a:br>
              <a:rPr lang="en-US" sz="2400" dirty="0" smtClean="0"/>
            </a:br>
            <a:r>
              <a:rPr lang="en-US" sz="2400" dirty="0" smtClean="0"/>
              <a:t>a house</a:t>
            </a:r>
          </a:p>
          <a:p>
            <a:pPr lvl="1"/>
            <a:r>
              <a:rPr lang="en-US" sz="2400" dirty="0"/>
              <a:t>u</a:t>
            </a:r>
            <a:r>
              <a:rPr lang="en-US" sz="2400" dirty="0" smtClean="0"/>
              <a:t>nderstands “neighborhoods”</a:t>
            </a:r>
          </a:p>
          <a:p>
            <a:pPr eaLnBrk="1" hangingPunct="1"/>
            <a:r>
              <a:rPr lang="en-US" sz="2800" dirty="0" smtClean="0"/>
              <a:t>Bad</a:t>
            </a:r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o map legend?</a:t>
            </a:r>
          </a:p>
          <a:p>
            <a:pPr lvl="1"/>
            <a:r>
              <a:rPr lang="en-US" sz="2400" dirty="0"/>
              <a:t>u</a:t>
            </a:r>
            <a:r>
              <a:rPr lang="en-US" sz="2400" dirty="0" smtClean="0"/>
              <a:t>nclear how to sort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luttered map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imilar icons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Too much information</a:t>
            </a:r>
          </a:p>
        </p:txBody>
      </p:sp>
      <p:sp>
        <p:nvSpPr>
          <p:cNvPr id="5125" name="Date Placeholder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8E8E8E"/>
                </a:solidFill>
                <a:latin typeface="Helvetica"/>
              </a:rPr>
              <a:t>10/2/2012</a:t>
            </a:r>
            <a:endParaRPr lang="en-US" sz="1100" dirty="0">
              <a:solidFill>
                <a:srgbClr val="8E8E8E"/>
              </a:solidFill>
              <a:latin typeface="Helvetic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8E8E8E"/>
                </a:solidFill>
              </a:rPr>
              <a:t>CSE 440: User Interface Design, Prototyping, &amp; Evaluation</a:t>
            </a:r>
            <a:endParaRPr lang="en-US" dirty="0">
              <a:solidFill>
                <a:srgbClr val="8E8E8E"/>
              </a:solidFill>
            </a:endParaRPr>
          </a:p>
        </p:txBody>
      </p:sp>
      <p:sp>
        <p:nvSpPr>
          <p:cNvPr id="512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D1B525-9394-446B-B553-DE5C49480CD6}" type="slidenum">
              <a:rPr lang="en-US" sz="1100" smtClean="0">
                <a:solidFill>
                  <a:srgbClr val="8E8E8E"/>
                </a:solidFill>
                <a:latin typeface="Helvetica"/>
              </a:rPr>
              <a:pPr eaLnBrk="1" hangingPunct="1"/>
              <a:t>3</a:t>
            </a:fld>
            <a:endParaRPr lang="en-US" sz="1100" dirty="0" smtClean="0">
              <a:solidFill>
                <a:srgbClr val="8E8E8E"/>
              </a:solidFill>
              <a:latin typeface="Helvetica"/>
            </a:endParaRPr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8" y="2154270"/>
            <a:ext cx="4585448" cy="314392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06435" y="79925"/>
            <a:ext cx="654536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Helvetica"/>
                <a:cs typeface="Helvetica"/>
              </a:rPr>
              <a:t>Hall of Fame!</a:t>
            </a:r>
            <a:endParaRPr lang="en-US" dirty="0">
              <a:solidFill>
                <a:schemeClr val="accent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f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82" y="253672"/>
            <a:ext cx="802907" cy="8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Next step:</a:t>
            </a:r>
            <a:r>
              <a:rPr lang="en-US" baseline="0" dirty="0" smtClean="0"/>
              <a:t> Research +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036" y="1500583"/>
            <a:ext cx="77724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How big a problem is it? (market)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Whose problem is it? (stakeholders)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aseline="0" dirty="0" smtClean="0"/>
              <a:t>What’s already out</a:t>
            </a:r>
            <a:r>
              <a:rPr lang="en-US" sz="2800" dirty="0" smtClean="0"/>
              <a:t> there</a:t>
            </a:r>
            <a:r>
              <a:rPr lang="en-US" sz="2800" baseline="0" dirty="0" smtClean="0"/>
              <a:t>? (competition)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are</a:t>
            </a:r>
            <a:r>
              <a:rPr lang="en-US" sz="2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things done currently? (status quo)</a:t>
            </a:r>
          </a:p>
          <a:p>
            <a:pPr marL="0" indent="0">
              <a:buNone/>
            </a:pPr>
            <a:endParaRPr lang="en-US" sz="2800" baseline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they be improved? (innovation)</a:t>
            </a:r>
            <a:endParaRPr lang="en-US" sz="2800" baseline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903" y="2576009"/>
            <a:ext cx="655504" cy="419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840" y="1533958"/>
            <a:ext cx="527630" cy="527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135" y="3509953"/>
            <a:ext cx="607040" cy="607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188" y="5478929"/>
            <a:ext cx="674934" cy="681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808" y="4556702"/>
            <a:ext cx="743694" cy="5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985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Next Time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1492"/>
            <a:ext cx="8178800" cy="4692650"/>
          </a:xfrm>
        </p:spPr>
        <p:txBody>
          <a:bodyPr/>
          <a:lstStyle/>
          <a:p>
            <a:pPr eaLnBrk="1" hangingPunct="1"/>
            <a:r>
              <a:rPr lang="en-US" dirty="0"/>
              <a:t>Lecture</a:t>
            </a:r>
          </a:p>
          <a:p>
            <a:pPr lvl="1" eaLnBrk="1" hangingPunct="1"/>
            <a:r>
              <a:rPr lang="en-US" dirty="0"/>
              <a:t>Design </a:t>
            </a:r>
            <a:r>
              <a:rPr lang="en-US" dirty="0" smtClean="0"/>
              <a:t>Discovery: Contextual Inquiry &amp; Task Analysis</a:t>
            </a:r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Readings</a:t>
            </a:r>
          </a:p>
          <a:p>
            <a:pPr lvl="1" eaLnBrk="1" hangingPunct="1"/>
            <a:r>
              <a:rPr lang="en-US" dirty="0" smtClean="0">
                <a:hlinkClick r:id="rId3"/>
              </a:rPr>
              <a:t>Chapter </a:t>
            </a:r>
            <a:r>
              <a:rPr lang="en-US" dirty="0">
                <a:hlinkClick r:id="rId3"/>
              </a:rPr>
              <a:t>3 of </a:t>
            </a:r>
            <a:r>
              <a:rPr lang="en-US" i="1" dirty="0">
                <a:hlinkClick r:id="rId3"/>
              </a:rPr>
              <a:t>Contextual </a:t>
            </a:r>
            <a:r>
              <a:rPr lang="en-US" i="1" dirty="0" smtClean="0">
                <a:hlinkClick r:id="rId3"/>
              </a:rPr>
              <a:t>Design</a:t>
            </a:r>
            <a:endParaRPr lang="en-US" dirty="0" smtClean="0"/>
          </a:p>
          <a:p>
            <a:pPr lvl="1" eaLnBrk="1" hangingPunct="1"/>
            <a:r>
              <a:rPr lang="en-US" dirty="0" smtClean="0">
                <a:hlinkClick r:id="rId4"/>
              </a:rPr>
              <a:t>optional</a:t>
            </a:r>
            <a:r>
              <a:rPr lang="en-US" dirty="0">
                <a:hlinkClick r:id="rId4"/>
              </a:rPr>
              <a:t>: Lewis &amp; </a:t>
            </a:r>
            <a:r>
              <a:rPr lang="en-US" dirty="0" err="1">
                <a:hlinkClick r:id="rId4"/>
              </a:rPr>
              <a:t>Reiman</a:t>
            </a:r>
            <a:r>
              <a:rPr lang="en-US" dirty="0">
                <a:hlinkClick r:id="rId4"/>
              </a:rPr>
              <a:t> Chapter 2</a:t>
            </a:r>
            <a:endParaRPr lang="en-US" dirty="0"/>
          </a:p>
          <a:p>
            <a:pPr eaLnBrk="1" hangingPunct="1"/>
            <a:endParaRPr lang="en-US" dirty="0" smtClean="0"/>
          </a:p>
          <a:p>
            <a:pPr marL="457200" lvl="1" indent="0" eaLnBrk="1" hangingPunct="1">
              <a:buNone/>
            </a:pPr>
            <a:endParaRPr lang="en-US" dirty="0" smtClean="0"/>
          </a:p>
        </p:txBody>
      </p:sp>
      <p:sp>
        <p:nvSpPr>
          <p:cNvPr id="4096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chemeClr val="tx1">
                    <a:lumMod val="50000"/>
                  </a:schemeClr>
                </a:solidFill>
                <a:latin typeface="Helvetica"/>
              </a:rPr>
              <a:t>10/2/2012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03ECB6-233C-4ADC-BA86-7D3E22FA0C84}" type="slidenum">
              <a:rPr lang="en-US" sz="1100" smtClean="0">
                <a:solidFill>
                  <a:schemeClr val="tx1">
                    <a:lumMod val="50000"/>
                  </a:schemeClr>
                </a:solidFill>
                <a:latin typeface="Helvetica"/>
              </a:rPr>
              <a:pPr eaLnBrk="1" hangingPunct="1"/>
              <a:t>31</a:t>
            </a:fld>
            <a:endParaRPr lang="en-US" sz="1100" dirty="0" smtClean="0">
              <a:solidFill>
                <a:schemeClr val="tx1">
                  <a:lumMod val="50000"/>
                </a:schemeClr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988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202659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35" y="79925"/>
            <a:ext cx="8664575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Hall of Fame or Shame?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243804"/>
            <a:ext cx="813836" cy="8299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-1" y="2686263"/>
            <a:ext cx="4656853" cy="1399986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1124066" y="3394170"/>
            <a:ext cx="3308663" cy="124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Tx/>
              <a:buNone/>
            </a:pPr>
            <a:r>
              <a:rPr lang="en-US" sz="2000" dirty="0" smtClean="0">
                <a:latin typeface="Helvetica"/>
                <a:cs typeface="Helvetica"/>
              </a:rPr>
              <a:t>By Philippe Stark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171" y="2920781"/>
            <a:ext cx="427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>
                <a:latin typeface="Helvetica"/>
                <a:cs typeface="Helvetica"/>
              </a:rPr>
              <a:t>Alessi</a:t>
            </a:r>
            <a:r>
              <a:rPr lang="pl-PL" dirty="0">
                <a:latin typeface="Helvetica"/>
                <a:cs typeface="Helvetica"/>
              </a:rPr>
              <a:t> </a:t>
            </a:r>
            <a:r>
              <a:rPr lang="pl-PL" dirty="0" err="1">
                <a:latin typeface="Helvetica"/>
                <a:cs typeface="Helvetica"/>
              </a:rPr>
              <a:t>Juicy</a:t>
            </a:r>
            <a:r>
              <a:rPr lang="pl-PL" dirty="0">
                <a:latin typeface="Helvetica"/>
                <a:cs typeface="Helvetica"/>
              </a:rPr>
              <a:t> </a:t>
            </a:r>
            <a:r>
              <a:rPr lang="pl-PL" dirty="0" err="1">
                <a:latin typeface="Helvetica"/>
                <a:cs typeface="Helvetica"/>
              </a:rPr>
              <a:t>Salif</a:t>
            </a:r>
            <a:r>
              <a:rPr lang="pl-PL" dirty="0">
                <a:latin typeface="Helvetica"/>
                <a:cs typeface="Helvetica"/>
              </a:rPr>
              <a:t> </a:t>
            </a:r>
            <a:r>
              <a:rPr lang="pl-PL" dirty="0" err="1">
                <a:latin typeface="Helvetica"/>
                <a:cs typeface="Helvetica"/>
              </a:rPr>
              <a:t>Citrus</a:t>
            </a:r>
            <a:r>
              <a:rPr lang="pl-PL" dirty="0">
                <a:latin typeface="Helvetica"/>
                <a:cs typeface="Helvetica"/>
              </a:rPr>
              <a:t> </a:t>
            </a:r>
            <a:r>
              <a:rPr lang="pl-PL" dirty="0" err="1">
                <a:latin typeface="Helvetica"/>
                <a:cs typeface="Helvetica"/>
              </a:rPr>
              <a:t>Juicer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F3F99-1E68-4047-B307-0AAED4DA59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2026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-1043354"/>
            <a:ext cx="9144000" cy="7270429"/>
          </a:xfrm>
          <a:prstGeom prst="rect">
            <a:avLst/>
          </a:prstGeom>
          <a:solidFill>
            <a:srgbClr val="000000">
              <a:alpha val="35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79425" y="79925"/>
            <a:ext cx="654536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Hall of Shame!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sha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94" y="243804"/>
            <a:ext cx="813836" cy="829952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>
          <a:xfrm>
            <a:off x="496342" y="1058726"/>
            <a:ext cx="4861228" cy="41719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 smtClean="0"/>
              <a:t>Aesthetically pleasing but...</a:t>
            </a:r>
          </a:p>
          <a:p>
            <a:pPr marL="0" indent="0" eaLnBrk="1" hangingPunct="1">
              <a:buNone/>
            </a:pPr>
            <a:endParaRPr lang="en-US" sz="2800" dirty="0"/>
          </a:p>
          <a:p>
            <a:pPr marL="0" indent="0" eaLnBrk="1" hangingPunct="1">
              <a:buNone/>
            </a:pPr>
            <a:r>
              <a:rPr lang="en-US" sz="2800" dirty="0" smtClean="0"/>
              <a:t>Does not perform it’s only function well: To make Juice.</a:t>
            </a:r>
          </a:p>
          <a:p>
            <a:pPr marL="400050" lvl="1" indent="0">
              <a:buNone/>
            </a:pPr>
            <a:r>
              <a:rPr lang="en-US" sz="2000" dirty="0" smtClean="0"/>
              <a:t>Amazon review:</a:t>
            </a:r>
          </a:p>
          <a:p>
            <a:pPr marL="400050" lvl="1" indent="0">
              <a:buNone/>
            </a:pPr>
            <a:r>
              <a:rPr lang="en-US" sz="1400" i="1" dirty="0" smtClean="0"/>
              <a:t>You’ll </a:t>
            </a:r>
            <a:r>
              <a:rPr lang="en-US" sz="1400" i="1" dirty="0"/>
              <a:t>get almost as much juice on the wall and counter as you do in the glass since the juice will spray in every direction</a:t>
            </a:r>
            <a:r>
              <a:rPr lang="en-US" sz="1400" i="1" dirty="0" smtClean="0"/>
              <a:t>.</a:t>
            </a:r>
          </a:p>
          <a:p>
            <a:pPr marL="0" indent="0" eaLnBrk="1" hangingPunct="1">
              <a:buNone/>
            </a:pPr>
            <a:endParaRPr lang="en-US" sz="2800" dirty="0"/>
          </a:p>
          <a:p>
            <a:pPr marL="0" indent="0" eaLnBrk="1" hangingPunct="1">
              <a:buNone/>
            </a:pPr>
            <a:r>
              <a:rPr lang="en-US" sz="2800" dirty="0" smtClean="0"/>
              <a:t>An example of where beauty can overpower purpose</a:t>
            </a:r>
          </a:p>
          <a:p>
            <a:pPr marL="0" indent="0" eaLnBrk="1" hangingPunct="1">
              <a:buNone/>
            </a:pPr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F3F99-1E68-4047-B307-0AAED4DA59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4512" y="2034086"/>
            <a:ext cx="8399488" cy="1143000"/>
          </a:xfrm>
        </p:spPr>
        <p:txBody>
          <a:bodyPr/>
          <a:lstStyle/>
          <a:p>
            <a:r>
              <a:rPr lang="en-US" dirty="0" smtClean="0"/>
              <a:t>Picking Project Teams &amp;</a:t>
            </a:r>
            <a:br>
              <a:rPr lang="en-US" dirty="0" smtClean="0"/>
            </a:br>
            <a:r>
              <a:rPr lang="en-US" dirty="0" smtClean="0"/>
              <a:t>Problem Finding</a:t>
            </a:r>
            <a:endParaRPr lang="en-US" sz="3600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77594" y="6021032"/>
            <a:ext cx="820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/>
                <a:ea typeface="ＭＳ Ｐゴシック" charset="0"/>
                <a:cs typeface="Helvetica"/>
              </a:rPr>
              <a:t>* Problem Finding slides from Prof. Tad Hirsch, UW Design</a:t>
            </a:r>
          </a:p>
        </p:txBody>
      </p:sp>
    </p:spTree>
    <p:extLst>
      <p:ext uri="{BB962C8B-B14F-4D97-AF65-F5344CB8AC3E}">
        <p14:creationId xmlns:p14="http://schemas.microsoft.com/office/powerpoint/2010/main" val="23313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342313" cy="47244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 smtClean="0"/>
              <a:t>Review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Project teams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Administrivia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Brainstorming &amp; Problem Finding</a:t>
            </a:r>
          </a:p>
        </p:txBody>
      </p:sp>
      <p:sp>
        <p:nvSpPr>
          <p:cNvPr id="1024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8E8E8E"/>
                </a:solidFill>
                <a:latin typeface="Helvetica"/>
              </a:rPr>
              <a:t>10/2/2012</a:t>
            </a:r>
            <a:endParaRPr lang="en-US" sz="1100" dirty="0">
              <a:solidFill>
                <a:srgbClr val="8E8E8E"/>
              </a:solidFill>
              <a:latin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E8E8E"/>
                </a:solidFill>
              </a:rPr>
              <a:t>CSE 440: User Interface Design, Prototyping, &amp; Evaluation</a:t>
            </a:r>
            <a:endParaRPr lang="en-US">
              <a:solidFill>
                <a:srgbClr val="8E8E8E"/>
              </a:solidFill>
            </a:endParaRPr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30F65F9-3A68-476B-8CFD-421EDC6C6E82}" type="slidenum">
              <a:rPr lang="en-US" sz="1100" smtClean="0">
                <a:solidFill>
                  <a:srgbClr val="8E8E8E"/>
                </a:solidFill>
                <a:latin typeface="Helvetica"/>
              </a:rPr>
              <a:pPr eaLnBrk="1" hangingPunct="1"/>
              <a:t>7</a:t>
            </a:fld>
            <a:endParaRPr lang="en-US" sz="1100" dirty="0" smtClean="0">
              <a:solidFill>
                <a:srgbClr val="8E8E8E"/>
              </a:solidFill>
              <a:latin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 smtClean="0"/>
              <a:t>Readings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9557" y="1439390"/>
            <a:ext cx="8493766" cy="4640740"/>
          </a:xfrm>
        </p:spPr>
        <p:txBody>
          <a:bodyPr/>
          <a:lstStyle/>
          <a:p>
            <a:r>
              <a:rPr lang="en-US" sz="2800" dirty="0" err="1" smtClean="0"/>
              <a:t>Fitts</a:t>
            </a:r>
            <a:r>
              <a:rPr lang="en-US" sz="2800" dirty="0" smtClean="0"/>
              <a:t>’ Law ?</a:t>
            </a:r>
          </a:p>
          <a:p>
            <a:pPr lvl="1"/>
            <a:r>
              <a:rPr lang="en-US" sz="2400" dirty="0" smtClean="0"/>
              <a:t>time </a:t>
            </a:r>
            <a:r>
              <a:rPr lang="en-US" sz="2400" dirty="0"/>
              <a:t>it takes a person to move a mouse to a target </a:t>
            </a:r>
            <a:r>
              <a:rPr lang="en-US" sz="2400" dirty="0" smtClean="0"/>
              <a:t>is proportional </a:t>
            </a:r>
            <a:r>
              <a:rPr lang="en-US" sz="2400" dirty="0"/>
              <a:t>to </a:t>
            </a:r>
            <a:r>
              <a:rPr lang="en-US" sz="2400" dirty="0" smtClean="0"/>
              <a:t>distance </a:t>
            </a:r>
            <a:r>
              <a:rPr lang="en-US" sz="2400" dirty="0"/>
              <a:t>to </a:t>
            </a:r>
            <a:r>
              <a:rPr lang="en-US" sz="2400" dirty="0" smtClean="0"/>
              <a:t>target </a:t>
            </a:r>
            <a:r>
              <a:rPr lang="en-US" sz="2400" dirty="0"/>
              <a:t>divided by </a:t>
            </a:r>
            <a:r>
              <a:rPr lang="en-US" sz="2400" dirty="0" smtClean="0"/>
              <a:t>target size</a:t>
            </a:r>
          </a:p>
          <a:p>
            <a:pPr lvl="2"/>
            <a:r>
              <a:rPr lang="en-US" sz="1600" dirty="0" smtClean="0"/>
              <a:t>e.g., buttons </a:t>
            </a:r>
            <a:r>
              <a:rPr lang="en-US" sz="1600" dirty="0"/>
              <a:t>that are small or far away are harder to click on than buttons that are large or </a:t>
            </a:r>
            <a:r>
              <a:rPr lang="en-US" sz="1600" dirty="0" smtClean="0"/>
              <a:t>nearby</a:t>
            </a:r>
            <a:endParaRPr lang="en-US" sz="1600" dirty="0"/>
          </a:p>
          <a:p>
            <a:endParaRPr lang="en-US" sz="2800" dirty="0" smtClean="0"/>
          </a:p>
          <a:p>
            <a:r>
              <a:rPr lang="en-US" sz="2800" dirty="0" smtClean="0"/>
              <a:t>What was NLS?</a:t>
            </a:r>
          </a:p>
          <a:p>
            <a:pPr lvl="1"/>
            <a:r>
              <a:rPr lang="en-US" sz="2400" dirty="0" err="1" smtClean="0"/>
              <a:t>oNLine</a:t>
            </a:r>
            <a:r>
              <a:rPr lang="en-US" sz="2400" dirty="0" smtClean="0"/>
              <a:t> System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Features of NLS?</a:t>
            </a:r>
          </a:p>
          <a:p>
            <a:pPr lvl="1"/>
            <a:r>
              <a:rPr lang="en-US" sz="2400" dirty="0" smtClean="0"/>
              <a:t>mouse, groupware, client-server, windows, version control, hypertext, 2d editing, context-sensitive help, …</a:t>
            </a:r>
          </a:p>
        </p:txBody>
      </p:sp>
      <p:sp>
        <p:nvSpPr>
          <p:cNvPr id="11266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8E8E8E"/>
                </a:solidFill>
                <a:latin typeface="Helvetica"/>
              </a:rPr>
              <a:t>10/2/2012</a:t>
            </a:r>
            <a:endParaRPr lang="en-US" sz="1100" dirty="0">
              <a:solidFill>
                <a:srgbClr val="8E8E8E"/>
              </a:solidFill>
              <a:latin typeface="Helvetica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E8E8E"/>
                </a:solidFill>
              </a:rPr>
              <a:t>CSE 440: User Interface Design, Prototyping, &amp; Evaluation</a:t>
            </a:r>
            <a:endParaRPr lang="en-US">
              <a:solidFill>
                <a:srgbClr val="8E8E8E"/>
              </a:solidFill>
            </a:endParaRPr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7113629-7AF1-424F-B015-ABD2966D2DBD}" type="slidenum">
              <a:rPr lang="en-US" sz="1100" smtClean="0">
                <a:solidFill>
                  <a:srgbClr val="8E8E8E"/>
                </a:solidFill>
                <a:latin typeface="Helvetica"/>
              </a:rPr>
              <a:pPr eaLnBrk="1" hangingPunct="1"/>
              <a:t>8</a:t>
            </a:fld>
            <a:endParaRPr lang="en-US" sz="1100" dirty="0" smtClean="0">
              <a:solidFill>
                <a:srgbClr val="8E8E8E"/>
              </a:solidFill>
              <a:latin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85251" y="348919"/>
            <a:ext cx="461610" cy="646254"/>
          </a:xfrm>
          <a:prstGeom prst="rect">
            <a:avLst/>
          </a:prstGeom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242151"/>
          </a:xfrm>
        </p:spPr>
        <p:txBody>
          <a:bodyPr/>
          <a:lstStyle/>
          <a:p>
            <a:pPr eaLnBrk="1" hangingPunct="1"/>
            <a:r>
              <a:rPr lang="en-US" dirty="0" smtClean="0"/>
              <a:t>Project Team Ideas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idx="1"/>
          </p:nvPr>
        </p:nvSpPr>
        <p:spPr>
          <a:xfrm>
            <a:off x="355833" y="1468807"/>
            <a:ext cx="8615178" cy="492928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Let’s hear 1 minute from each proposer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At the end rank the top 4 projects you’d like to work on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Don’t pick groups with your friends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Groups will be on web site by end of day</a:t>
            </a:r>
          </a:p>
          <a:p>
            <a:pPr lvl="1" eaLnBrk="1" hangingPunct="1"/>
            <a:r>
              <a:rPr lang="en-US" sz="2400" dirty="0" smtClean="0"/>
              <a:t>get together soon &amp; start talking</a:t>
            </a:r>
          </a:p>
          <a:p>
            <a:pPr lvl="1" eaLnBrk="1" hangingPunct="1"/>
            <a:r>
              <a:rPr lang="en-US" sz="2400" dirty="0"/>
              <a:t>p</a:t>
            </a:r>
            <a:r>
              <a:rPr lang="en-US" sz="2400" dirty="0" smtClean="0"/>
              <a:t>roblem finding assignment due this </a:t>
            </a:r>
            <a:r>
              <a:rPr lang="en-US" sz="2400" dirty="0" err="1" smtClean="0"/>
              <a:t>Thur</a:t>
            </a:r>
            <a:r>
              <a:rPr lang="en-US" sz="2400" dirty="0" smtClean="0"/>
              <a:t> (online today)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615" y="223308"/>
            <a:ext cx="642660" cy="899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8323760" y="347795"/>
            <a:ext cx="461610" cy="6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mes Landay">
  <a:themeElements>
    <a:clrScheme name="Custom 4">
      <a:dk1>
        <a:srgbClr val="414141"/>
      </a:dk1>
      <a:lt1>
        <a:srgbClr val="FFFFFF"/>
      </a:lt1>
      <a:dk2>
        <a:srgbClr val="282A2A"/>
      </a:dk2>
      <a:lt2>
        <a:srgbClr val="D0D0D0"/>
      </a:lt2>
      <a:accent1>
        <a:srgbClr val="E87A40"/>
      </a:accent1>
      <a:accent2>
        <a:srgbClr val="EAC632"/>
      </a:accent2>
      <a:accent3>
        <a:srgbClr val="D1B2AD"/>
      </a:accent3>
      <a:accent4>
        <a:srgbClr val="DADADA"/>
      </a:accent4>
      <a:accent5>
        <a:srgbClr val="E8B887"/>
      </a:accent5>
      <a:accent6>
        <a:srgbClr val="8E8E8E"/>
      </a:accent6>
      <a:hlink>
        <a:srgbClr val="FFFFFF"/>
      </a:hlink>
      <a:folHlink>
        <a:srgbClr val="FFFFFF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10958</TotalTime>
  <Words>1072</Words>
  <Application>Microsoft Office PowerPoint</Application>
  <PresentationFormat>On-screen Show (4:3)</PresentationFormat>
  <Paragraphs>281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Helvetica</vt:lpstr>
      <vt:lpstr>Calibri</vt:lpstr>
      <vt:lpstr>ＭＳ Ｐゴシック</vt:lpstr>
      <vt:lpstr>Arial Black</vt:lpstr>
      <vt:lpstr>Times New Roman</vt:lpstr>
      <vt:lpstr>Helvetica Light</vt:lpstr>
      <vt:lpstr>PMingLiU</vt:lpstr>
      <vt:lpstr>Corbel</vt:lpstr>
      <vt:lpstr>James Landay</vt:lpstr>
      <vt:lpstr>Picking Project Teams &amp; Problem Finding</vt:lpstr>
      <vt:lpstr>Hall of Fame or Shame?</vt:lpstr>
      <vt:lpstr>PowerPoint Presentation</vt:lpstr>
      <vt:lpstr>Hall of Fame or Shame?</vt:lpstr>
      <vt:lpstr>PowerPoint Presentation</vt:lpstr>
      <vt:lpstr>Picking Project Teams &amp; Problem Finding</vt:lpstr>
      <vt:lpstr>Outline</vt:lpstr>
      <vt:lpstr>Readings</vt:lpstr>
      <vt:lpstr>Project Team Ideas</vt:lpstr>
      <vt:lpstr>Project Team Ideas</vt:lpstr>
      <vt:lpstr>Administrivia</vt:lpstr>
      <vt:lpstr>Teams vs. Groups</vt:lpstr>
      <vt:lpstr>Keys to Team Success</vt:lpstr>
      <vt:lpstr>Team Action Items</vt:lpstr>
      <vt:lpstr>Design Process: Exploration</vt:lpstr>
      <vt:lpstr>Wicked Problems</vt:lpstr>
      <vt:lpstr>Implications for Design</vt:lpstr>
      <vt:lpstr>Approach</vt:lpstr>
      <vt:lpstr>Methods</vt:lpstr>
      <vt:lpstr>Concept mapping</vt:lpstr>
      <vt:lpstr>Concept mapping</vt:lpstr>
      <vt:lpstr>Step 1: List associated words</vt:lpstr>
      <vt:lpstr>Step 2: Group into Categories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step: Research + Analysis</vt:lpstr>
      <vt:lpstr>Next Time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landay</dc:creator>
  <cp:lastModifiedBy>James A. Landay</cp:lastModifiedBy>
  <cp:revision>365</cp:revision>
  <cp:lastPrinted>1999-09-03T16:31:05Z</cp:lastPrinted>
  <dcterms:created xsi:type="dcterms:W3CDTF">1995-06-02T21:27:28Z</dcterms:created>
  <dcterms:modified xsi:type="dcterms:W3CDTF">2012-10-03T17:52:51Z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http://bmrc.berkeley.edu/courseware/cs160/fall99/</vt:lpwstr>
  </property>
  <property fmtid="{D5CDD505-2E9C-101B-9397-08002B2CF9AE}" pid="9" name="Other">
    <vt:lpwstr>CS 160, Fall 1999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J:\courseware\cs160\fall99\lectures</vt:lpwstr>
  </property>
</Properties>
</file>