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wmv" ContentType="video/x-ms-wm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>
  <p:sldMasterIdLst>
    <p:sldMasterId id="2147483738" r:id="rId1"/>
  </p:sldMasterIdLst>
  <p:notesMasterIdLst>
    <p:notesMasterId r:id="rId26"/>
  </p:notesMasterIdLst>
  <p:handoutMasterIdLst>
    <p:handoutMasterId r:id="rId27"/>
  </p:handoutMasterIdLst>
  <p:sldIdLst>
    <p:sldId id="334" r:id="rId2"/>
    <p:sldId id="366" r:id="rId3"/>
    <p:sldId id="425" r:id="rId4"/>
    <p:sldId id="423" r:id="rId5"/>
    <p:sldId id="424" r:id="rId6"/>
    <p:sldId id="431" r:id="rId7"/>
    <p:sldId id="335" r:id="rId8"/>
    <p:sldId id="426" r:id="rId9"/>
    <p:sldId id="358" r:id="rId10"/>
    <p:sldId id="336" r:id="rId11"/>
    <p:sldId id="339" r:id="rId12"/>
    <p:sldId id="346" r:id="rId13"/>
    <p:sldId id="344" r:id="rId14"/>
    <p:sldId id="327" r:id="rId15"/>
    <p:sldId id="328" r:id="rId16"/>
    <p:sldId id="325" r:id="rId17"/>
    <p:sldId id="331" r:id="rId18"/>
    <p:sldId id="429" r:id="rId19"/>
    <p:sldId id="430" r:id="rId20"/>
    <p:sldId id="428" r:id="rId21"/>
    <p:sldId id="364" r:id="rId22"/>
    <p:sldId id="365" r:id="rId23"/>
    <p:sldId id="349" r:id="rId24"/>
    <p:sldId id="363" r:id="rId25"/>
  </p:sldIdLst>
  <p:sldSz cx="9144000" cy="6858000" type="screen4x3"/>
  <p:notesSz cx="7315200" cy="9601200"/>
  <p:embeddedFontLst>
    <p:embeddedFont>
      <p:font typeface="Helvetica" pitchFamily="34" charset="0"/>
      <p:regular r:id="rId28"/>
      <p:bold r:id="rId29"/>
      <p:italic r:id="rId30"/>
      <p:boldItalic r:id="rId31"/>
    </p:embeddedFont>
    <p:embeddedFont>
      <p:font typeface="ＭＳ Ｐゴシック" pitchFamily="34" charset="-128"/>
      <p:regular r:id="rId32"/>
    </p:embeddedFont>
    <p:embeddedFont>
      <p:font typeface="Arial Black" pitchFamily="34" charset="0"/>
      <p:bold r:id="rId33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878787"/>
    <a:srgbClr val="75CBFF"/>
    <a:srgbClr val="FFFF99"/>
    <a:srgbClr val="FFFFFF"/>
    <a:srgbClr val="FF0000"/>
    <a:srgbClr val="E9F7FF"/>
    <a:srgbClr val="DDF2FF"/>
    <a:srgbClr val="CCECFF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1" autoAdjust="0"/>
    <p:restoredTop sz="79140" autoAdjust="0"/>
  </p:normalViewPr>
  <p:slideViewPr>
    <p:cSldViewPr snapToGrid="0">
      <p:cViewPr varScale="1">
        <p:scale>
          <a:sx n="101" d="100"/>
          <a:sy n="101" d="100"/>
        </p:scale>
        <p:origin x="-1818" y="-90"/>
      </p:cViewPr>
      <p:guideLst>
        <p:guide orient="horz" pos="2174"/>
        <p:guide pos="289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72" d="100"/>
        <a:sy n="172" d="100"/>
      </p:scale>
      <p:origin x="0" y="0"/>
    </p:cViewPr>
  </p:sorterViewPr>
  <p:notesViewPr>
    <p:cSldViewPr snapToGrid="0">
      <p:cViewPr>
        <p:scale>
          <a:sx n="100" d="100"/>
          <a:sy n="100" d="100"/>
        </p:scale>
        <p:origin x="-3312" y="-72"/>
      </p:cViewPr>
      <p:guideLst>
        <p:guide orient="horz" pos="2244"/>
        <p:guide pos="301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-1588"/>
            <a:ext cx="3168650" cy="482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732" tIns="0" rIns="19732" bIns="0" numCol="1" anchor="t" anchorCtr="0" compatLnSpc="1">
            <a:prstTxWarp prst="textNoShape">
              <a:avLst/>
            </a:prstTxWarp>
          </a:bodyPr>
          <a:lstStyle>
            <a:lvl1pPr defTabSz="982663" eaLnBrk="0" hangingPunct="0">
              <a:defRPr sz="1100" i="1" dirty="0"/>
            </a:lvl1pPr>
          </a:lstStyle>
          <a:p>
            <a:pPr>
              <a:defRPr/>
            </a:pPr>
            <a:r>
              <a:rPr lang="en-US" dirty="0"/>
              <a:t>CSE 440, </a:t>
            </a:r>
            <a:r>
              <a:rPr lang="en-US" dirty="0" smtClean="0"/>
              <a:t>Autumn 2012</a:t>
            </a:r>
            <a:endParaRPr lang="en-US" dirty="0"/>
          </a:p>
          <a:p>
            <a:pPr>
              <a:defRPr/>
            </a:pPr>
            <a:r>
              <a:rPr lang="en-US" dirty="0"/>
              <a:t>User Interface Design, Prototyping, &amp; Evaluation</a:t>
            </a:r>
          </a:p>
          <a:p>
            <a:pPr>
              <a:defRPr/>
            </a:pPr>
            <a:r>
              <a:rPr lang="en-US" dirty="0"/>
              <a:t>Professor Landay, University of Washington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6550" y="-1588"/>
            <a:ext cx="3168650" cy="482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732" tIns="0" rIns="19732" bIns="0" numCol="1" anchor="t" anchorCtr="0" compatLnSpc="1">
            <a:prstTxWarp prst="textNoShape">
              <a:avLst/>
            </a:prstTxWarp>
          </a:bodyPr>
          <a:lstStyle>
            <a:lvl1pPr algn="r" defTabSz="982663" eaLnBrk="0" hangingPunct="0">
              <a:defRPr sz="1100"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6550" y="9118600"/>
            <a:ext cx="316865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732" tIns="0" rIns="19732" bIns="0" numCol="1" anchor="b" anchorCtr="0" compatLnSpc="1">
            <a:prstTxWarp prst="textNoShape">
              <a:avLst/>
            </a:prstTxWarp>
          </a:bodyPr>
          <a:lstStyle>
            <a:lvl1pPr algn="r" defTabSz="982663" eaLnBrk="0" hangingPunct="0">
              <a:defRPr sz="1100" i="1"/>
            </a:lvl1pPr>
          </a:lstStyle>
          <a:p>
            <a:pPr>
              <a:defRPr/>
            </a:pPr>
            <a:fld id="{94523516-F9CD-436C-BD1B-B5E572FD7F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5112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-1588"/>
            <a:ext cx="3168650" cy="482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732" tIns="0" rIns="19732" bIns="0" numCol="1" anchor="t" anchorCtr="0" compatLnSpc="1">
            <a:prstTxWarp prst="textNoShape">
              <a:avLst/>
            </a:prstTxWarp>
          </a:bodyPr>
          <a:lstStyle>
            <a:lvl1pPr defTabSz="982663" eaLnBrk="0" hangingPunct="0">
              <a:defRPr sz="1100"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6550" y="-1588"/>
            <a:ext cx="3168650" cy="482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732" tIns="0" rIns="19732" bIns="0" numCol="1" anchor="t" anchorCtr="0" compatLnSpc="1">
            <a:prstTxWarp prst="textNoShape">
              <a:avLst/>
            </a:prstTxWarp>
          </a:bodyPr>
          <a:lstStyle>
            <a:lvl1pPr algn="r" defTabSz="982663" eaLnBrk="0" hangingPunct="0">
              <a:defRPr sz="1100"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0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66825" y="725488"/>
            <a:ext cx="4783138" cy="35877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59300"/>
            <a:ext cx="5365750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015" tIns="49330" rIns="97015" bIns="4933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18600"/>
            <a:ext cx="316865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732" tIns="0" rIns="19732" bIns="0" numCol="1" anchor="b" anchorCtr="0" compatLnSpc="1">
            <a:prstTxWarp prst="textNoShape">
              <a:avLst/>
            </a:prstTxWarp>
          </a:bodyPr>
          <a:lstStyle>
            <a:lvl1pPr defTabSz="982663" eaLnBrk="0" hangingPunct="0">
              <a:defRPr sz="1100"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6550" y="9118600"/>
            <a:ext cx="316865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732" tIns="0" rIns="19732" bIns="0" numCol="1" anchor="b" anchorCtr="0" compatLnSpc="1">
            <a:prstTxWarp prst="textNoShape">
              <a:avLst/>
            </a:prstTxWarp>
          </a:bodyPr>
          <a:lstStyle>
            <a:lvl1pPr algn="r" defTabSz="982663" eaLnBrk="0" hangingPunct="0">
              <a:defRPr sz="1100" i="1"/>
            </a:lvl1pPr>
          </a:lstStyle>
          <a:p>
            <a:pPr>
              <a:defRPr/>
            </a:pPr>
            <a:fld id="{D9EA6F11-1A67-43D5-B7BD-00285BA4EB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95496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9493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66725" algn="l" defTabSz="9493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31863" algn="l" defTabSz="9493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98588" algn="l" defTabSz="9493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63725" algn="l" defTabSz="9493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26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826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826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826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826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EFCA4F84-BDFD-460A-B143-A86054ABB66B}" type="slidenum">
              <a:rPr lang="en-US" sz="1100" smtClean="0"/>
              <a:pPr/>
              <a:t>1</a:t>
            </a:fld>
            <a:endParaRPr lang="en-US" sz="1100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[played name game for 10 minutes afterwards] – need 15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mins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26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826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826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826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826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EF8375E-7474-4C68-9098-F3393472E2B6}" type="slidenum">
              <a:rPr lang="en-US" sz="1100" smtClean="0"/>
              <a:pPr/>
              <a:t>10</a:t>
            </a:fld>
            <a:endParaRPr lang="en-US" sz="1100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/>
              <a:t>Picture from http://piano.dsi.uminho.pt/museuv/indexmark.htm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26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826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826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826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826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CA6BCA7-5836-4284-A812-084760F9DF24}" type="slidenum">
              <a:rPr lang="en-US" sz="1100" smtClean="0"/>
              <a:pPr/>
              <a:t>11</a:t>
            </a:fld>
            <a:endParaRPr lang="en-US" sz="1100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Picture of Bush from http://www-eecs.mit.edu/AY95-96/events/bush/</a:t>
            </a:r>
          </a:p>
          <a:p>
            <a:endParaRPr lang="en-US" dirty="0" smtClean="0"/>
          </a:p>
          <a:p>
            <a:pPr marL="0" marR="0" indent="0" algn="l" defTabSz="94932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Name rhymes with “Beaver”</a:t>
            </a:r>
          </a:p>
          <a:p>
            <a:endParaRPr lang="en-US" dirty="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26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826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826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826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826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7591B66-C7AE-4800-A4F2-7256D2B73720}" type="slidenum">
              <a:rPr lang="en-US" sz="1100" smtClean="0"/>
              <a:pPr/>
              <a:t>12</a:t>
            </a:fld>
            <a:endParaRPr lang="en-US" sz="1100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Computers don't have to be desktop machines! (though here it is the DESK itself!)</a:t>
            </a:r>
          </a:p>
          <a:p>
            <a:r>
              <a:rPr lang="en-US" dirty="0" smtClean="0"/>
              <a:t>Monitors</a:t>
            </a:r>
          </a:p>
          <a:p>
            <a:r>
              <a:rPr lang="en-US" dirty="0" smtClean="0"/>
              <a:t>Scanners</a:t>
            </a:r>
          </a:p>
          <a:p>
            <a:r>
              <a:rPr lang="en-US" dirty="0" smtClean="0"/>
              <a:t>Special controls for selection/page flipping… looking up things</a:t>
            </a:r>
          </a:p>
          <a:p>
            <a:r>
              <a:rPr lang="en-US" dirty="0" smtClean="0"/>
              <a:t>Storage in the drawer</a:t>
            </a:r>
          </a:p>
          <a:p>
            <a:r>
              <a:rPr lang="en-US" dirty="0" smtClean="0"/>
              <a:t>Used microfiche</a:t>
            </a:r>
          </a:p>
          <a:p>
            <a:endParaRPr lang="en-US" dirty="0" smtClean="0"/>
          </a:p>
          <a:p>
            <a:pPr eaLnBrk="1" hangingPunct="1"/>
            <a:r>
              <a:rPr lang="en-US" dirty="0" smtClean="0"/>
              <a:t>Very optimistic about future</a:t>
            </a:r>
          </a:p>
          <a:p>
            <a:pPr lvl="1" eaLnBrk="1" hangingPunct="1"/>
            <a:r>
              <a:rPr lang="en-US" dirty="0" smtClean="0"/>
              <a:t>technology could help society</a:t>
            </a:r>
          </a:p>
          <a:p>
            <a:pPr lvl="1" eaLnBrk="1" hangingPunct="1"/>
            <a:r>
              <a:rPr lang="en-US" dirty="0" smtClean="0"/>
              <a:t>technology could manage flood of info</a:t>
            </a:r>
          </a:p>
          <a:p>
            <a:pPr lvl="1" eaLnBrk="1" hangingPunct="1"/>
            <a:r>
              <a:rPr lang="en-US" dirty="0" smtClean="0"/>
              <a:t>	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Have come true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increased specialization 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flood of information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faster / cheaper / smaller / more reliable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He missed or we are still waiting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microphotography?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digital technologies?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non-science / non-office apps?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err="1" smtClean="0"/>
              <a:t>memex</a:t>
            </a:r>
            <a:r>
              <a:rPr lang="en-US" dirty="0" smtClean="0"/>
              <a:t>?</a:t>
            </a:r>
          </a:p>
          <a:p>
            <a:pPr lvl="1" eaLnBrk="1" hangingPunct="1"/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26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826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826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826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826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7504C4C-0BAD-4CFB-8EF8-CBA64FC18A3B}" type="slidenum">
              <a:rPr lang="en-US" sz="1100" smtClean="0"/>
              <a:pPr/>
              <a:t>13</a:t>
            </a:fld>
            <a:endParaRPr lang="en-US" sz="1100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Computers don't have to be desktop machines!</a:t>
            </a:r>
          </a:p>
          <a:p>
            <a:endParaRPr lang="en-US" dirty="0" smtClean="0"/>
          </a:p>
          <a:p>
            <a:pPr eaLnBrk="1" hangingPunct="1"/>
            <a:r>
              <a:rPr lang="en-US" sz="2800" dirty="0" smtClean="0"/>
              <a:t>Bush was not so much predicting future as "inventing it"</a:t>
            </a:r>
          </a:p>
          <a:p>
            <a:pPr eaLnBrk="1" hangingPunct="1"/>
            <a:r>
              <a:rPr lang="en-US" sz="2800" dirty="0" smtClean="0"/>
              <a:t>Use technology to augment human intellectual abilities</a:t>
            </a:r>
          </a:p>
          <a:p>
            <a:pPr eaLnBrk="1" hangingPunct="1"/>
            <a:r>
              <a:rPr lang="en-US" sz="2800" dirty="0" smtClean="0"/>
              <a:t>New kinds of technology lead to new kinds of human/machine &amp; human/human interaction</a:t>
            </a:r>
          </a:p>
          <a:p>
            <a:pPr eaLnBrk="1" hangingPunct="1"/>
            <a:endParaRPr lang="en-US" sz="2800" b="1" dirty="0" smtClean="0"/>
          </a:p>
          <a:p>
            <a:pPr eaLnBrk="1" hangingPunct="1"/>
            <a:r>
              <a:rPr lang="en-US" sz="2800" b="1" dirty="0" smtClean="0"/>
              <a:t>It is YOUR job to invent the future of society with computing!</a:t>
            </a:r>
          </a:p>
          <a:p>
            <a:pPr eaLnBrk="1" hangingPunct="1"/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en-US" sz="2800" b="1" dirty="0" smtClean="0"/>
              <a:t>Now let’s see how the mouse,</a:t>
            </a:r>
            <a:r>
              <a:rPr lang="en-US" sz="2800" b="1" baseline="0" dirty="0" smtClean="0"/>
              <a:t> windowing, &amp; much of computing today was invented</a:t>
            </a:r>
            <a:endParaRPr lang="en-US" sz="2800" b="1" dirty="0" smtClean="0"/>
          </a:p>
          <a:p>
            <a:endParaRPr lang="en-US" dirty="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26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826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826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826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826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10C81637-781B-45DF-8E36-B34D3EAE3218}" type="slidenum">
              <a:rPr lang="en-US" sz="1100" smtClean="0"/>
              <a:pPr/>
              <a:t>14</a:t>
            </a:fld>
            <a:endParaRPr lang="en-US" sz="1100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z="2800" dirty="0" smtClean="0"/>
              <a:t>Douglas</a:t>
            </a:r>
            <a:r>
              <a:rPr lang="en-US" sz="2800" baseline="0" dirty="0" smtClean="0"/>
              <a:t> </a:t>
            </a:r>
            <a:r>
              <a:rPr lang="en-US" sz="2800" baseline="0" dirty="0" err="1" smtClean="0"/>
              <a:t>Engelbart</a:t>
            </a:r>
            <a:r>
              <a:rPr lang="en-US" sz="2800" baseline="0" dirty="0" smtClean="0"/>
              <a:t> (won Turing Award in 1997 for this work)</a:t>
            </a:r>
          </a:p>
          <a:p>
            <a:pPr eaLnBrk="1" hangingPunct="1"/>
            <a:r>
              <a:rPr lang="en-US" sz="2800" dirty="0" smtClean="0"/>
              <a:t>Graduate of Berkeley (EE ‘55)</a:t>
            </a:r>
          </a:p>
          <a:p>
            <a:pPr lvl="1" eaLnBrk="1" hangingPunct="1"/>
            <a:r>
              <a:rPr lang="en-US" sz="2400" dirty="0" smtClean="0"/>
              <a:t>“bi-stable gaseous plasma digital devices”</a:t>
            </a:r>
          </a:p>
          <a:p>
            <a:pPr eaLnBrk="1" hangingPunct="1"/>
            <a:r>
              <a:rPr lang="en-US" sz="2800" dirty="0" smtClean="0"/>
              <a:t>Stanford Research Institute (SRI)</a:t>
            </a:r>
          </a:p>
          <a:p>
            <a:pPr lvl="1" eaLnBrk="1" hangingPunct="1"/>
            <a:r>
              <a:rPr lang="en-US" sz="2400" dirty="0" smtClean="0"/>
              <a:t>Augmentation Research Center</a:t>
            </a:r>
          </a:p>
          <a:p>
            <a:pPr eaLnBrk="1" hangingPunct="1"/>
            <a:r>
              <a:rPr lang="en-US" sz="2800" dirty="0" smtClean="0"/>
              <a:t>1962 Paper “Conceptual Model for        Augmenting Human Intellect”</a:t>
            </a:r>
          </a:p>
          <a:p>
            <a:pPr lvl="1" eaLnBrk="1" hangingPunct="1"/>
            <a:r>
              <a:rPr lang="en-US" sz="2400" dirty="0" smtClean="0"/>
              <a:t>complexity of problems increasing</a:t>
            </a:r>
          </a:p>
          <a:p>
            <a:pPr lvl="1" eaLnBrk="1" hangingPunct="1"/>
            <a:r>
              <a:rPr lang="en-US" sz="2400" dirty="0" smtClean="0"/>
              <a:t>need better ways of solving problems</a:t>
            </a:r>
          </a:p>
          <a:p>
            <a:pPr lvl="0" eaLnBrk="1" hangingPunct="1"/>
            <a:r>
              <a:rPr lang="en-US" sz="2400" dirty="0" smtClean="0"/>
              <a:t>1968</a:t>
            </a:r>
            <a:r>
              <a:rPr lang="en-US" sz="2400" baseline="0" dirty="0" smtClean="0"/>
              <a:t> Fall Joint Computer Conference (SF)</a:t>
            </a:r>
          </a:p>
          <a:p>
            <a:pPr lvl="1" eaLnBrk="1" hangingPunct="1"/>
            <a:r>
              <a:rPr lang="en-US" sz="2400" dirty="0" smtClean="0"/>
              <a:t>A real paradigm shift here (to use an overused term)</a:t>
            </a:r>
          </a:p>
          <a:p>
            <a:pPr marL="0" marR="0" lvl="0" indent="0" algn="l" defTabSz="949325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smtClean="0"/>
              <a:t>NLS (</a:t>
            </a:r>
            <a:r>
              <a:rPr lang="en-US" sz="2400" dirty="0" err="1" smtClean="0"/>
              <a:t>oNLine</a:t>
            </a:r>
            <a:r>
              <a:rPr lang="en-US" sz="2400" dirty="0" smtClean="0"/>
              <a:t> System)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26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826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826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826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826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465C466-6BE7-4BDB-A29B-173ABE2C8A86}" type="slidenum">
              <a:rPr lang="en-US" sz="1100" smtClean="0"/>
              <a:pPr/>
              <a:t>15</a:t>
            </a:fld>
            <a:endParaRPr lang="en-US" sz="1100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For expert</a:t>
            </a:r>
            <a:r>
              <a:rPr lang="en-US" baseline="0" dirty="0" smtClean="0"/>
              <a:t> use! (two hands working at once!)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26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826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826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826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826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56A4A8E-5A7D-4A7B-AABC-4BF3B5A09CFA}" type="slidenum">
              <a:rPr lang="en-US" sz="1100" smtClean="0"/>
              <a:pPr/>
              <a:t>16</a:t>
            </a:fld>
            <a:endParaRPr lang="en-US" sz="1100" smtClean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/>
              <a:t>http://sloan.stanford.edu/MouseSite/MouseSitePg1.html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26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826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826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826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826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D11D3B1-1218-4A48-90E0-F51A7C53CBB5}" type="slidenum">
              <a:rPr lang="en-US" sz="1100" smtClean="0"/>
              <a:pPr/>
              <a:t>17</a:t>
            </a:fld>
            <a:endParaRPr lang="en-US" sz="1100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"If ease of use was the only valid criterion, people would stick to tricycles and never try bicycles." - </a:t>
            </a:r>
            <a:r>
              <a:rPr lang="en-US" dirty="0" err="1" smtClean="0"/>
              <a:t>Engelbart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26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826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826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826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826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465C466-6BE7-4BDB-A29B-173ABE2C8A86}" type="slidenum">
              <a:rPr lang="en-US" sz="1100" smtClean="0"/>
              <a:pPr/>
              <a:t>18</a:t>
            </a:fld>
            <a:endParaRPr lang="en-US" sz="1100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Ivan</a:t>
            </a:r>
            <a:r>
              <a:rPr lang="en-US" baseline="0" dirty="0" smtClean="0"/>
              <a:t> Sutherland’s PhD at MIT</a:t>
            </a:r>
          </a:p>
          <a:p>
            <a:r>
              <a:rPr lang="en-US" baseline="0" dirty="0" smtClean="0"/>
              <a:t>Major breakthrough in computer graphics and CAD</a:t>
            </a:r>
          </a:p>
          <a:p>
            <a:r>
              <a:rPr lang="en-US" baseline="0" dirty="0" smtClean="0"/>
              <a:t>GUI</a:t>
            </a:r>
          </a:p>
          <a:p>
            <a:r>
              <a:rPr lang="en-US" baseline="0" dirty="0" smtClean="0"/>
              <a:t>Object-oriented programming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26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826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826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826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826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465C466-6BE7-4BDB-A29B-173ABE2C8A86}" type="slidenum">
              <a:rPr lang="en-US" sz="1100" smtClean="0"/>
              <a:pPr/>
              <a:t>19</a:t>
            </a:fld>
            <a:endParaRPr lang="en-US" sz="1100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For expert</a:t>
            </a:r>
            <a:r>
              <a:rPr lang="en-US" baseline="0" dirty="0" smtClean="0"/>
              <a:t> use! (two hands working at once!)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465A4EF4-8C38-4017-A4C6-3A014DC77623}" type="slidenum">
              <a:rPr lang="en-US" sz="1000"/>
              <a:pPr/>
              <a:t>2</a:t>
            </a:fld>
            <a:endParaRPr lang="en-US" sz="1000"/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8413" y="728663"/>
            <a:ext cx="4781550" cy="3586162"/>
          </a:xfrm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26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826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826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826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826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465C466-6BE7-4BDB-A29B-173ABE2C8A86}" type="slidenum">
              <a:rPr lang="en-US" sz="1100" smtClean="0"/>
              <a:pPr/>
              <a:t>20</a:t>
            </a:fld>
            <a:endParaRPr lang="en-US" sz="1100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For expert</a:t>
            </a:r>
            <a:r>
              <a:rPr lang="en-US" baseline="0" dirty="0" smtClean="0"/>
              <a:t> use! (two hands working at once!)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26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826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826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826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826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465C466-6BE7-4BDB-A29B-173ABE2C8A86}" type="slidenum">
              <a:rPr lang="en-US" sz="1100" smtClean="0"/>
              <a:pPr/>
              <a:t>21</a:t>
            </a:fld>
            <a:endParaRPr lang="en-US" sz="1100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This class is about inventing the future of computing. </a:t>
            </a:r>
          </a:p>
          <a:p>
            <a:r>
              <a:rPr lang="en-US" dirty="0" smtClean="0"/>
              <a:t>What</a:t>
            </a:r>
            <a:r>
              <a:rPr lang="en-US" baseline="0" dirty="0" smtClean="0"/>
              <a:t> is the future that you’re inventing?</a:t>
            </a:r>
          </a:p>
          <a:p>
            <a:r>
              <a:rPr lang="en-US" baseline="0" dirty="0" smtClean="0"/>
              <a:t>Will it be like Star Trek? Voice computing? Bionics? Agents? Social Mobile Blah </a:t>
            </a:r>
            <a:r>
              <a:rPr lang="en-US" baseline="0" dirty="0" err="1" smtClean="0"/>
              <a:t>Blah</a:t>
            </a:r>
            <a:r>
              <a:rPr lang="en-US" baseline="0" dirty="0" smtClean="0"/>
              <a:t>?</a:t>
            </a:r>
          </a:p>
          <a:p>
            <a:endParaRPr lang="en-US" dirty="0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26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826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826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826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826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465C466-6BE7-4BDB-A29B-173ABE2C8A86}" type="slidenum">
              <a:rPr lang="en-US" sz="1100" smtClean="0"/>
              <a:pPr/>
              <a:t>22</a:t>
            </a:fld>
            <a:endParaRPr lang="en-US" sz="1100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This class is about inventing the future of computing. </a:t>
            </a:r>
          </a:p>
          <a:p>
            <a:r>
              <a:rPr lang="en-US" dirty="0" smtClean="0"/>
              <a:t>What</a:t>
            </a:r>
            <a:r>
              <a:rPr lang="en-US" baseline="0" dirty="0" smtClean="0"/>
              <a:t> is the future that you’re inventing?</a:t>
            </a:r>
          </a:p>
          <a:p>
            <a:r>
              <a:rPr lang="en-US" baseline="0" dirty="0" smtClean="0"/>
              <a:t>Will it be like Star Trek? Voice computing? Bionics? Agents? Social Mobile Blah </a:t>
            </a:r>
            <a:r>
              <a:rPr lang="en-US" baseline="0" dirty="0" err="1" smtClean="0"/>
              <a:t>Blah</a:t>
            </a:r>
            <a:r>
              <a:rPr lang="en-US" baseline="0" dirty="0" smtClean="0"/>
              <a:t>?</a:t>
            </a:r>
          </a:p>
          <a:p>
            <a:endParaRPr lang="en-US" dirty="0" smtClean="0"/>
          </a:p>
          <a:p>
            <a:r>
              <a:rPr lang="en-US" dirty="0" smtClean="0"/>
              <a:t>The next half of this lecture will be on how we start finding out about what to invent</a:t>
            </a:r>
          </a:p>
          <a:p>
            <a:pPr lvl="1"/>
            <a:r>
              <a:rPr lang="en-US" dirty="0" smtClean="0"/>
              <a:t>contextual inquiry, a form</a:t>
            </a:r>
            <a:r>
              <a:rPr lang="en-US" baseline="0" dirty="0" smtClean="0"/>
              <a:t> of discovery &amp; needs finding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26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826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826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826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826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16182EA6-4615-4D7D-8DBA-BECA24A5DC82}" type="slidenum">
              <a:rPr lang="en-US" sz="1100" smtClean="0"/>
              <a:pPr/>
              <a:t>23</a:t>
            </a:fld>
            <a:endParaRPr lang="en-US" sz="1100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26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826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826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826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826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193272EF-A0E8-4122-BCF3-FCA4B172AC73}" type="slidenum">
              <a:rPr lang="en-US" sz="1100" smtClean="0"/>
              <a:pPr/>
              <a:t>24</a:t>
            </a:fld>
            <a:endParaRPr lang="en-US" sz="1100" smtClean="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465A4EF4-8C38-4017-A4C6-3A014DC77623}" type="slidenum">
              <a:rPr lang="en-US" sz="1000"/>
              <a:pPr/>
              <a:t>3</a:t>
            </a:fld>
            <a:endParaRPr lang="en-US" sz="1000"/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8413" y="728663"/>
            <a:ext cx="4781550" cy="3586162"/>
          </a:xfrm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465A4EF4-8C38-4017-A4C6-3A014DC77623}" type="slidenum">
              <a:rPr lang="en-US" sz="1000"/>
              <a:pPr/>
              <a:t>4</a:t>
            </a:fld>
            <a:endParaRPr lang="en-US" sz="1000"/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8413" y="728663"/>
            <a:ext cx="4781550" cy="3586162"/>
          </a:xfrm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4C27B02C-5E63-40D2-94AB-01B78727C1B1}" type="slidenum">
              <a:rPr lang="en-US" sz="1000"/>
              <a:pPr/>
              <a:t>5</a:t>
            </a:fld>
            <a:endParaRPr lang="en-US" sz="1000"/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8413" y="728663"/>
            <a:ext cx="4781550" cy="3586162"/>
          </a:xfrm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26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826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826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826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826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EFCA4F84-BDFD-460A-B143-A86054ABB66B}" type="slidenum">
              <a:rPr lang="en-US" sz="1100" smtClean="0"/>
              <a:pPr/>
              <a:t>6</a:t>
            </a:fld>
            <a:endParaRPr lang="en-US" sz="1100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26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826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826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826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826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EC32BDB0-0917-4BE0-8E43-A3BAE2E5CF23}" type="slidenum">
              <a:rPr lang="en-US" sz="1100" smtClean="0"/>
              <a:pPr/>
              <a:t>7</a:t>
            </a:fld>
            <a:endParaRPr lang="en-US" sz="1100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26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826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26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26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26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04BD7E51-60C4-FF48-A3B1-F21911C2BFD6}" type="slidenum">
              <a:rPr lang="en-US" sz="1000"/>
              <a:pPr/>
              <a:t>8</a:t>
            </a:fld>
            <a:endParaRPr lang="en-US" sz="100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633" tIns="50960" rIns="98633" bIns="50960"/>
          <a:lstStyle/>
          <a:p>
            <a:r>
              <a:rPr lang="en-US"/>
              <a:t>Give Examples of Tasks/Activities:</a:t>
            </a:r>
          </a:p>
          <a:p>
            <a:r>
              <a:rPr lang="en-US"/>
              <a:t>	activity:</a:t>
            </a:r>
          </a:p>
          <a:p>
            <a:r>
              <a:rPr lang="en-US"/>
              <a:t>	learning history</a:t>
            </a:r>
          </a:p>
          <a:p>
            <a:endParaRPr lang="en-US"/>
          </a:p>
          <a:p>
            <a:r>
              <a:rPr lang="en-US"/>
              <a:t>	high level taskl:</a:t>
            </a:r>
          </a:p>
          <a:p>
            <a:r>
              <a:rPr lang="en-US"/>
              <a:t>	- writing a paper</a:t>
            </a:r>
          </a:p>
          <a:p>
            <a:r>
              <a:rPr lang="en-US"/>
              <a:t>	- drawing a picture</a:t>
            </a:r>
          </a:p>
          <a:p>
            <a:r>
              <a:rPr lang="en-US"/>
              <a:t>	</a:t>
            </a:r>
          </a:p>
          <a:p>
            <a:r>
              <a:rPr lang="en-US"/>
              <a:t>	low level task (operation):</a:t>
            </a:r>
          </a:p>
          <a:p>
            <a:r>
              <a:rPr lang="en-US"/>
              <a:t>	- copying a word from one paragraph to another</a:t>
            </a:r>
          </a:p>
          <a:p>
            <a:r>
              <a:rPr lang="en-US"/>
              <a:t>	- coloring a line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26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826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826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826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826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34CA76A-CE56-432A-B293-BBBD73511C56}" type="slidenum">
              <a:rPr lang="en-US" sz="1100" smtClean="0"/>
              <a:pPr/>
              <a:t>9</a:t>
            </a:fld>
            <a:endParaRPr lang="en-US" sz="1100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08" tIns="49327" rIns="97008" bIns="49327"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 rot="10800000">
            <a:off x="0" y="0"/>
            <a:ext cx="9144000" cy="464008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8000"/>
                </a:srgbClr>
              </a:gs>
              <a:gs pos="82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753998" y="3892718"/>
            <a:ext cx="6019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dirty="0">
                <a:solidFill>
                  <a:srgbClr val="6D6D6D"/>
                </a:solidFill>
                <a:latin typeface="Helvetica"/>
                <a:ea typeface="+mn-ea"/>
                <a:cs typeface="Helvetica"/>
              </a:rPr>
              <a:t>Prof. James A. Landay</a:t>
            </a:r>
          </a:p>
          <a:p>
            <a:pPr algn="l">
              <a:defRPr/>
            </a:pPr>
            <a:r>
              <a:rPr lang="en-US" dirty="0">
                <a:solidFill>
                  <a:srgbClr val="6D6D6D"/>
                </a:solidFill>
                <a:latin typeface="Helvetica"/>
                <a:ea typeface="+mn-ea"/>
                <a:cs typeface="Helvetica"/>
              </a:rPr>
              <a:t>University of </a:t>
            </a:r>
            <a:r>
              <a:rPr lang="en-US" dirty="0" smtClean="0">
                <a:solidFill>
                  <a:srgbClr val="6D6D6D"/>
                </a:solidFill>
                <a:latin typeface="Helvetica"/>
                <a:ea typeface="+mn-ea"/>
                <a:cs typeface="Helvetica"/>
              </a:rPr>
              <a:t>Washington</a:t>
            </a:r>
            <a:endParaRPr lang="en-US" dirty="0">
              <a:solidFill>
                <a:srgbClr val="6D6D6D"/>
              </a:solidFill>
              <a:latin typeface="Helvetica"/>
              <a:ea typeface="+mn-ea"/>
              <a:cs typeface="Helvetica"/>
            </a:endParaRPr>
          </a:p>
        </p:txBody>
      </p:sp>
      <p:sp>
        <p:nvSpPr>
          <p:cNvPr id="2979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3998" y="2102662"/>
            <a:ext cx="8077200" cy="1143000"/>
          </a:xfrm>
        </p:spPr>
        <p:txBody>
          <a:bodyPr/>
          <a:lstStyle>
            <a:lvl1pPr>
              <a:defRPr>
                <a:solidFill>
                  <a:srgbClr val="6D6D6D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753998" y="4922792"/>
            <a:ext cx="598365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defRPr/>
            </a:pPr>
            <a:endParaRPr lang="en-US" dirty="0" smtClean="0">
              <a:solidFill>
                <a:srgbClr val="6D6D6D"/>
              </a:solidFill>
              <a:latin typeface="Helvetica"/>
              <a:ea typeface="+mn-ea"/>
              <a:cs typeface="Helvetica"/>
            </a:endParaRPr>
          </a:p>
          <a:p>
            <a:pPr algn="l">
              <a:defRPr/>
            </a:pPr>
            <a:r>
              <a:rPr lang="en-US" dirty="0" smtClean="0">
                <a:solidFill>
                  <a:srgbClr val="6D6D6D"/>
                </a:solidFill>
                <a:latin typeface="Helvetica"/>
                <a:ea typeface="+mn-ea"/>
                <a:cs typeface="Helvetica"/>
              </a:rPr>
              <a:t>Autumn 2012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6069" y="0"/>
            <a:ext cx="8077200" cy="409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700" b="0" i="0">
                <a:solidFill>
                  <a:srgbClr val="6D6D6D"/>
                </a:solidFill>
                <a:latin typeface="Helvetica Light"/>
                <a:ea typeface="ＭＳ Ｐゴシック" charset="0"/>
                <a:cs typeface="Helvetica Light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9pPr>
          </a:lstStyle>
          <a:p>
            <a:r>
              <a:rPr lang="en-US" sz="2000" dirty="0" smtClean="0"/>
              <a:t>USER INTERFACE DESIGN +</a:t>
            </a:r>
            <a:r>
              <a:rPr lang="en-US" sz="2000" baseline="0" dirty="0" smtClean="0"/>
              <a:t> PROTOTYPING + EVALUATION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04547785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9/27/12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CSE 440: User Interface Design, Prototyping, and Evaluation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BF5544-19EF-420E-9D89-1952C6AF642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884542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9/27/12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CSE 440: User Interface Design, Prototyping, and Evaluation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51D4CA-2080-41F8-B351-4B8D672F805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51033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8650" y="352425"/>
            <a:ext cx="2165350" cy="59721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9425" y="352425"/>
            <a:ext cx="6346825" cy="59721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9/27/12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CSE 440: User Interface Design, Prototyping, and Evaluation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6E248A-5EDA-4A33-BD14-E679AA063D6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66729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352425"/>
            <a:ext cx="86645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/>
          <a:p>
            <a:pPr lvl="0"/>
            <a:r>
              <a:rPr lang="en-US" noProof="0" smtClean="0"/>
              <a:t>Click icon to add chart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9/27/12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CSE 440: User Interface Design, Prototyping, and Evaluation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29C6DC-12A6-494B-BB35-B64D0359AA2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388676"/>
      </p:ext>
    </p:extLst>
  </p:cSld>
  <p:clrMapOvr>
    <a:masterClrMapping/>
  </p:clrMapOvr>
  <p:transition>
    <p:dissolv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352425"/>
            <a:ext cx="86645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600200"/>
            <a:ext cx="3810000" cy="4724400"/>
          </a:xfrm>
        </p:spPr>
        <p:txBody>
          <a:bodyPr/>
          <a:lstStyle/>
          <a:p>
            <a:pPr lvl="0"/>
            <a:r>
              <a:rPr lang="en-US" noProof="0" smtClean="0"/>
              <a:t>Click icon to add chart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9/27/12</a:t>
            </a: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CSE 440: User Interface Design, Prototyping, and Evaluation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047184-4520-40F7-AF12-E54A7A6BC2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69453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352425"/>
            <a:ext cx="86645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9/27/12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CSE 440: User Interface Design, Prototyping, and Evaluation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9F19A2-4917-447D-8871-3BF8E551443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18330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352425"/>
            <a:ext cx="86645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38100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38600"/>
            <a:ext cx="38100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9/27/12</a:t>
            </a: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CSE 440: User Interface Design, Prototyping, and Evaluation</a:t>
            </a:r>
            <a:endParaRPr lang="en-US" dirty="0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BCABCA-FA2A-4B2F-A5F1-BE19530A1D5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8575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79425" y="352425"/>
            <a:ext cx="86645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600200"/>
            <a:ext cx="38100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38100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038600"/>
            <a:ext cx="38100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038600"/>
            <a:ext cx="38100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9/27/12</a:t>
            </a: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CSE 440: User Interface Design, Prototyping, and Evaluation</a:t>
            </a:r>
            <a:endParaRPr lang="en-US" dirty="0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BCABCA-FA2A-4B2F-A5F1-BE19530A1D5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063232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65936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>
            <a:noFill/>
          </a:ln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9/27/12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CSE 440: User Interface Design, Prototyping, and Evaluation</a:t>
            </a:r>
            <a:endParaRPr lang="en-US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1F3F99-1E68-4047-B307-0AAED4DA592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9870162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smtClean="0"/>
              <a:t>9/27/12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909394" y="6553200"/>
            <a:ext cx="62396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dirty="0" smtClean="0"/>
              <a:t>CSE 440: User Interface Design, Prototyping, and Evaluation</a:t>
            </a:r>
            <a:endParaRPr lang="en-US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53400" y="6553201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 i="0">
                <a:solidFill>
                  <a:srgbClr val="6D6D6D"/>
                </a:solidFill>
                <a:latin typeface="Helvetica Light"/>
                <a:cs typeface="Helvetica Light"/>
              </a:defRPr>
            </a:lvl1pPr>
          </a:lstStyle>
          <a:p>
            <a:pPr>
              <a:defRPr/>
            </a:pPr>
            <a:fld id="{D71D7C31-5DB5-47AD-AB94-4B6B5EAB431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3132390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10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9/27/12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CSE 440: User Interface Design, Prototyping, and Evaluation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5F66C6-F275-4CCB-99C8-491F9A67516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879256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9/27/12</a:t>
            </a: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CSE 440: User Interface Design, Prototyping, and Evaluation</a:t>
            </a: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8914E8-E2B2-42F6-9A08-A855A750FD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29962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9/27/12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CSE 440: User Interface Design, Prototyping, and Evaluation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65F609-13D8-427A-A637-8F1D1F07769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56137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5386335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9/27/12</a:t>
            </a:r>
            <a:endParaRPr lang="en-US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CSE 440: User Interface Design, Prototyping, and Evaluation</a:t>
            </a:r>
            <a:endParaRPr lang="en-US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BCABCA-FA2A-4B2F-A5F1-BE19530A1D5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08933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9/27/12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CSE 440: User Interface Design, Prototyping, and Evaluation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ACF50E-7197-4B7E-8673-0AA5BB4B13F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31117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2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79425" y="0"/>
            <a:ext cx="86645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00200"/>
            <a:ext cx="77724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9696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smtClean="0"/>
              <a:t>9/27/12</a:t>
            </a:r>
            <a:endParaRPr lang="en-US" dirty="0"/>
          </a:p>
        </p:txBody>
      </p:sp>
      <p:sp>
        <p:nvSpPr>
          <p:cNvPr id="29696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909394" y="6553200"/>
            <a:ext cx="62396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dirty="0" smtClean="0"/>
              <a:t>CSE 440: User Interface Design, Prototyping, and Evaluation</a:t>
            </a:r>
            <a:endParaRPr lang="en-US" dirty="0"/>
          </a:p>
        </p:txBody>
      </p:sp>
      <p:sp>
        <p:nvSpPr>
          <p:cNvPr id="29696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53400" y="6553201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 i="0">
                <a:solidFill>
                  <a:srgbClr val="6D6D6D"/>
                </a:solidFill>
                <a:latin typeface="Helvetica Light"/>
                <a:cs typeface="Helvetica Light"/>
              </a:defRPr>
            </a:lvl1pPr>
          </a:lstStyle>
          <a:p>
            <a:pPr>
              <a:defRPr/>
            </a:pPr>
            <a:fld id="{D71D7C31-5DB5-47AD-AB94-4B6B5EAB431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  <p:sldLayoutId id="2147483752" r:id="rId14"/>
    <p:sldLayoutId id="2147483753" r:id="rId15"/>
    <p:sldLayoutId id="2147483754" r:id="rId16"/>
    <p:sldLayoutId id="2147483755" r:id="rId17"/>
    <p:sldLayoutId id="2147483756" r:id="rId18"/>
  </p:sldLayoutIdLst>
  <p:transition>
    <p:dissolve/>
  </p:transition>
  <p:timing>
    <p:tnLst>
      <p:par>
        <p:cTn id="1" dur="indefinite" restart="never" nodeType="tmRoot"/>
      </p:par>
    </p:tnLst>
  </p:timing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700" b="1" i="0">
          <a:solidFill>
            <a:schemeClr val="tx1"/>
          </a:solidFill>
          <a:latin typeface="Helvetica Light"/>
          <a:ea typeface="ＭＳ Ｐゴシック" charset="0"/>
          <a:cs typeface="Helvetica Light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pitchFamily="34" charset="0"/>
          <a:ea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pitchFamily="34" charset="0"/>
          <a:ea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pitchFamily="34" charset="0"/>
          <a:ea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pitchFamily="34" charset="0"/>
          <a:ea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b="0" i="0">
          <a:solidFill>
            <a:schemeClr val="tx1"/>
          </a:solidFill>
          <a:latin typeface="Helvetica Light"/>
          <a:ea typeface="ＭＳ Ｐゴシック" charset="0"/>
          <a:cs typeface="Helvetica Light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b="0" i="0">
          <a:solidFill>
            <a:schemeClr val="tx1"/>
          </a:solidFill>
          <a:latin typeface="Helvetica Light"/>
          <a:ea typeface="ＭＳ Ｐゴシック" charset="0"/>
          <a:cs typeface="Helvetica Ligh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b="0" i="0">
          <a:solidFill>
            <a:schemeClr val="tx1"/>
          </a:solidFill>
          <a:latin typeface="Helvetica Light"/>
          <a:ea typeface="ＭＳ Ｐゴシック" charset="0"/>
          <a:cs typeface="Helvetica Ligh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b="0" i="0">
          <a:solidFill>
            <a:schemeClr val="tx1"/>
          </a:solidFill>
          <a:latin typeface="Helvetica Light"/>
          <a:ea typeface="ＭＳ Ｐゴシック" charset="0"/>
          <a:cs typeface="Helvetica Ligh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0" i="0">
          <a:solidFill>
            <a:schemeClr val="tx1"/>
          </a:solidFill>
          <a:latin typeface="Helvetica Light"/>
          <a:ea typeface="ＭＳ Ｐゴシック" charset="0"/>
          <a:cs typeface="Helvetica Ligh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dynamicdiagrams.com/case_studies/mit_memex.html" TargetMode="External"/><Relationship Id="rId4" Type="http://schemas.openxmlformats.org/officeDocument/2006/relationships/hyperlink" Target="http://www.dynamicdiagrams.com/design/memex/model.htm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washington.edu/education/courses/cse440/12au/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washington.edu/education/courses/cse440/12au/readings_files/restricted/vanDuyne_03_3PP_039-068.pdf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s.washington.edu/education/courses/cse440/12au/readings_files/Discipline_of_Teams.ht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Designing the Future: </a:t>
            </a:r>
            <a:br>
              <a:rPr lang="en-US" dirty="0" smtClean="0"/>
            </a:br>
            <a:r>
              <a:rPr lang="en-US" sz="3600" i="1" dirty="0" smtClean="0"/>
              <a:t>Early Visions of </a:t>
            </a:r>
            <a:r>
              <a:rPr lang="en-US" sz="3600" i="1" dirty="0" smtClean="0"/>
              <a:t>HCI</a:t>
            </a:r>
            <a:endParaRPr lang="en-US" sz="3600" i="1" dirty="0" smtClean="0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7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169" y="1242411"/>
            <a:ext cx="7307662" cy="4373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Context - Computing in 1945</a:t>
            </a:r>
          </a:p>
        </p:txBody>
      </p:sp>
      <p:sp>
        <p:nvSpPr>
          <p:cNvPr id="364547" name="Rectangle 3"/>
          <p:cNvSpPr>
            <a:spLocks noGrp="1" noChangeArrowheads="1"/>
          </p:cNvSpPr>
          <p:nvPr>
            <p:ph idx="1"/>
          </p:nvPr>
        </p:nvSpPr>
        <p:spPr>
          <a:xfrm>
            <a:off x="795560" y="5731006"/>
            <a:ext cx="7772400" cy="656313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n-US" sz="2800" smtClean="0"/>
              <a:t>Harvard Mark I   </a:t>
            </a:r>
            <a:r>
              <a:rPr lang="en-US" sz="2400" smtClean="0"/>
              <a:t>:   </a:t>
            </a:r>
            <a:r>
              <a:rPr lang="en-US" sz="240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55 feet long, 8 feet high, 5 tons</a:t>
            </a:r>
            <a:endParaRPr lang="en-US" sz="2400" dirty="0" smtClean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64549" name="Line 5"/>
          <p:cNvSpPr>
            <a:spLocks noChangeShapeType="1"/>
          </p:cNvSpPr>
          <p:nvPr/>
        </p:nvSpPr>
        <p:spPr bwMode="auto">
          <a:xfrm>
            <a:off x="1181100" y="2217738"/>
            <a:ext cx="5979864" cy="539750"/>
          </a:xfrm>
          <a:prstGeom prst="line">
            <a:avLst/>
          </a:prstGeom>
          <a:noFill/>
          <a:ln w="63500">
            <a:solidFill>
              <a:srgbClr val="FFFF99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4550" name="Line 6"/>
          <p:cNvSpPr>
            <a:spLocks noChangeShapeType="1"/>
          </p:cNvSpPr>
          <p:nvPr/>
        </p:nvSpPr>
        <p:spPr bwMode="auto">
          <a:xfrm>
            <a:off x="4981575" y="2674938"/>
            <a:ext cx="26988" cy="1588590"/>
          </a:xfrm>
          <a:prstGeom prst="line">
            <a:avLst/>
          </a:prstGeom>
          <a:noFill/>
          <a:ln w="63500">
            <a:solidFill>
              <a:srgbClr val="FFFF99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3572" y="1271588"/>
            <a:ext cx="3546475" cy="424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9/27/12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CSE 440: User Interface Design, Prototyping, and Evaluation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71D7C31-5DB5-47AD-AB94-4B6B5EAB431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64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64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4549" grpId="0" animBg="1"/>
      <p:bldP spid="364549" grpId="1" animBg="1"/>
      <p:bldP spid="364550" grpId="0" animBg="1"/>
      <p:bldP spid="36455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6727200" y="1153411"/>
            <a:ext cx="2179380" cy="3240120"/>
            <a:chOff x="6724365" y="1291116"/>
            <a:chExt cx="2337085" cy="3474582"/>
          </a:xfrm>
        </p:grpSpPr>
        <p:pic>
          <p:nvPicPr>
            <p:cNvPr id="17415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2438" y="1291116"/>
              <a:ext cx="2259012" cy="3259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6724365" y="4550254"/>
              <a:ext cx="2331087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>
                  <a:latin typeface="+mn-lt"/>
                </a:rPr>
                <a:t>http://www-eecs.mit.edu/AY95-96/events/bush/</a:t>
              </a:r>
            </a:p>
          </p:txBody>
        </p:sp>
      </p:grpSp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906" y="1157508"/>
            <a:ext cx="2088053" cy="2968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100" dirty="0" err="1" smtClean="0"/>
              <a:t>Vannevar</a:t>
            </a:r>
            <a:r>
              <a:rPr lang="en-US" sz="3100" dirty="0" smtClean="0"/>
              <a:t> Bush Kicked Off Big Science</a:t>
            </a:r>
          </a:p>
        </p:txBody>
      </p:sp>
      <p:sp>
        <p:nvSpPr>
          <p:cNvPr id="1741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02116" y="1153411"/>
            <a:ext cx="8389344" cy="5171189"/>
          </a:xfrm>
        </p:spPr>
        <p:txBody>
          <a:bodyPr/>
          <a:lstStyle/>
          <a:p>
            <a:pPr eaLnBrk="1" hangingPunct="1"/>
            <a:r>
              <a:rPr lang="en-US" sz="2800" dirty="0" smtClean="0"/>
              <a:t>MIT faculty member</a:t>
            </a:r>
          </a:p>
          <a:p>
            <a:pPr eaLnBrk="1" hangingPunct="1"/>
            <a:r>
              <a:rPr lang="en-US" sz="2800" dirty="0" smtClean="0"/>
              <a:t>Coordinated WWII scientific effort</a:t>
            </a:r>
          </a:p>
          <a:p>
            <a:pPr eaLnBrk="1" hangingPunct="1"/>
            <a:r>
              <a:rPr lang="en-US" sz="2800" dirty="0" smtClean="0"/>
              <a:t>Social contract for science</a:t>
            </a:r>
          </a:p>
          <a:p>
            <a:pPr lvl="1" eaLnBrk="1" hangingPunct="1"/>
            <a:r>
              <a:rPr lang="en-US" sz="2000" dirty="0" smtClean="0"/>
              <a:t>federal government funds universities</a:t>
            </a:r>
          </a:p>
          <a:p>
            <a:pPr lvl="1" eaLnBrk="1" hangingPunct="1"/>
            <a:r>
              <a:rPr lang="en-US" sz="2000" dirty="0" smtClean="0"/>
              <a:t>universities do basic research</a:t>
            </a:r>
          </a:p>
          <a:p>
            <a:pPr lvl="1" eaLnBrk="1" hangingPunct="1"/>
            <a:r>
              <a:rPr lang="en-US" sz="2000" dirty="0" smtClean="0"/>
              <a:t>helps economy &amp; national defense</a:t>
            </a:r>
          </a:p>
          <a:p>
            <a:pPr lvl="1" eaLnBrk="1" hangingPunct="1"/>
            <a:endParaRPr lang="en-US" sz="2000" dirty="0" smtClean="0"/>
          </a:p>
          <a:p>
            <a:pPr eaLnBrk="1" hangingPunct="1">
              <a:lnSpc>
                <a:spcPct val="90000"/>
              </a:lnSpc>
              <a:defRPr/>
            </a:pPr>
            <a:endParaRPr lang="en-US" sz="24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 smtClean="0"/>
              <a:t>“As We May Think”, the </a:t>
            </a:r>
            <a:r>
              <a:rPr lang="en-US" sz="2400" i="1" dirty="0" smtClean="0"/>
              <a:t>Atlantic Monthly</a:t>
            </a:r>
            <a:r>
              <a:rPr lang="en-US" sz="2400" dirty="0" smtClean="0"/>
              <a:t>, July 1945</a:t>
            </a:r>
            <a:endParaRPr lang="en-US" sz="2400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/>
              <a:t>Futuristic inventions / trends </a:t>
            </a:r>
            <a:r>
              <a:rPr lang="en-US" sz="1000" dirty="0"/>
              <a:t>?</a:t>
            </a:r>
            <a:endParaRPr lang="en-US" sz="2400" dirty="0"/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dirty="0"/>
              <a:t>wearable cameras </a:t>
            </a:r>
            <a:r>
              <a:rPr lang="en-US" sz="2000" dirty="0" smtClean="0"/>
              <a:t>to record life</a:t>
            </a:r>
            <a:endParaRPr lang="en-US" sz="2000" dirty="0"/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dirty="0" smtClean="0"/>
              <a:t>encyclopedia for </a:t>
            </a:r>
            <a:r>
              <a:rPr lang="en-US" sz="2000" dirty="0"/>
              <a:t>a nickel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dirty="0"/>
              <a:t>automatic transcripts of </a:t>
            </a:r>
            <a:r>
              <a:rPr lang="en-US" sz="2000" dirty="0" smtClean="0"/>
              <a:t>speech</a:t>
            </a:r>
            <a:endParaRPr lang="en-US" sz="20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5725" y="5248517"/>
            <a:ext cx="4098275" cy="1422094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  <a:defRPr/>
            </a:pPr>
            <a:r>
              <a:rPr lang="en-US" sz="2000" dirty="0" smtClean="0"/>
              <a:t>trails </a:t>
            </a:r>
            <a:r>
              <a:rPr lang="en-US" sz="2000" dirty="0"/>
              <a:t>of discovery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dirty="0" smtClean="0"/>
              <a:t>capture </a:t>
            </a:r>
            <a:r>
              <a:rPr lang="en-US" sz="2000" dirty="0"/>
              <a:t>of </a:t>
            </a:r>
            <a:r>
              <a:rPr lang="en-US" sz="2000" dirty="0" smtClean="0"/>
              <a:t>nerve impulses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dirty="0" err="1" smtClean="0"/>
              <a:t>Memex</a:t>
            </a:r>
            <a:endParaRPr lang="en-US" sz="2000" dirty="0"/>
          </a:p>
          <a:p>
            <a:pPr lvl="1" eaLnBrk="1" hangingPunct="1">
              <a:lnSpc>
                <a:spcPct val="90000"/>
              </a:lnSpc>
              <a:defRPr/>
            </a:pPr>
            <a:endParaRPr lang="en-US" sz="20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9/27/12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CSE 440: User Interface Design, Prototyping, and Evaluation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5F66C6-F275-4CCB-99C8-491F9A67516C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3" grpId="0" build="p"/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As We May Think</a:t>
            </a:r>
          </a:p>
        </p:txBody>
      </p:sp>
      <p:pic>
        <p:nvPicPr>
          <p:cNvPr id="1945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5"/>
          <a:stretch>
            <a:fillRect/>
          </a:stretch>
        </p:blipFill>
        <p:spPr bwMode="auto">
          <a:xfrm>
            <a:off x="811213" y="953758"/>
            <a:ext cx="7227887" cy="511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384005" name="AutoShape 5"/>
          <p:cNvSpPr>
            <a:spLocks noChangeArrowheads="1"/>
          </p:cNvSpPr>
          <p:nvPr/>
        </p:nvSpPr>
        <p:spPr bwMode="auto">
          <a:xfrm>
            <a:off x="2770188" y="1291896"/>
            <a:ext cx="2963862" cy="1481137"/>
          </a:xfrm>
          <a:prstGeom prst="roundRect">
            <a:avLst>
              <a:gd name="adj" fmla="val 16667"/>
            </a:avLst>
          </a:prstGeom>
          <a:noFill/>
          <a:ln w="50800">
            <a:solidFill>
              <a:schemeClr val="accent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4006" name="AutoShape 6"/>
          <p:cNvSpPr>
            <a:spLocks noChangeArrowheads="1"/>
          </p:cNvSpPr>
          <p:nvPr/>
        </p:nvSpPr>
        <p:spPr bwMode="auto">
          <a:xfrm>
            <a:off x="1322388" y="2112633"/>
            <a:ext cx="1592262" cy="1481138"/>
          </a:xfrm>
          <a:prstGeom prst="roundRect">
            <a:avLst>
              <a:gd name="adj" fmla="val 16667"/>
            </a:avLst>
          </a:prstGeom>
          <a:noFill/>
          <a:ln w="50800">
            <a:solidFill>
              <a:schemeClr val="accent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4007" name="AutoShape 7"/>
          <p:cNvSpPr>
            <a:spLocks noChangeArrowheads="1"/>
          </p:cNvSpPr>
          <p:nvPr/>
        </p:nvSpPr>
        <p:spPr bwMode="auto">
          <a:xfrm>
            <a:off x="6175375" y="2603171"/>
            <a:ext cx="879475" cy="814387"/>
          </a:xfrm>
          <a:prstGeom prst="roundRect">
            <a:avLst>
              <a:gd name="adj" fmla="val 16667"/>
            </a:avLst>
          </a:prstGeom>
          <a:noFill/>
          <a:ln w="50800">
            <a:solidFill>
              <a:schemeClr val="accent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4008" name="AutoShape 8"/>
          <p:cNvSpPr>
            <a:spLocks noChangeArrowheads="1"/>
          </p:cNvSpPr>
          <p:nvPr/>
        </p:nvSpPr>
        <p:spPr bwMode="auto">
          <a:xfrm>
            <a:off x="5421313" y="4309733"/>
            <a:ext cx="1958975" cy="1655763"/>
          </a:xfrm>
          <a:prstGeom prst="roundRect">
            <a:avLst>
              <a:gd name="adj" fmla="val 16667"/>
            </a:avLst>
          </a:prstGeom>
          <a:noFill/>
          <a:ln w="50800">
            <a:solidFill>
              <a:schemeClr val="accent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4009" name="AutoShape 9"/>
          <p:cNvSpPr>
            <a:spLocks noChangeArrowheads="1"/>
          </p:cNvSpPr>
          <p:nvPr/>
        </p:nvSpPr>
        <p:spPr bwMode="auto">
          <a:xfrm>
            <a:off x="2857500" y="2641271"/>
            <a:ext cx="2597150" cy="347662"/>
          </a:xfrm>
          <a:prstGeom prst="roundRect">
            <a:avLst>
              <a:gd name="adj" fmla="val 16667"/>
            </a:avLst>
          </a:prstGeom>
          <a:noFill/>
          <a:ln w="50800">
            <a:solidFill>
              <a:schemeClr val="accent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5" name="Text Box 10"/>
          <p:cNvSpPr txBox="1">
            <a:spLocks noChangeArrowheads="1"/>
          </p:cNvSpPr>
          <p:nvPr/>
        </p:nvSpPr>
        <p:spPr bwMode="auto">
          <a:xfrm>
            <a:off x="1795463" y="6067347"/>
            <a:ext cx="6242050" cy="732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30000"/>
              </a:spcBef>
            </a:pPr>
            <a:r>
              <a:rPr lang="en-US" sz="1200" dirty="0">
                <a:latin typeface="Arial" pitchFamily="34" charset="0"/>
                <a:cs typeface="Arial" pitchFamily="34" charset="0"/>
              </a:rPr>
              <a:t>Picture from </a:t>
            </a:r>
            <a:r>
              <a:rPr lang="en-US" sz="1200" dirty="0">
                <a:latin typeface="Arial" pitchFamily="34" charset="0"/>
                <a:cs typeface="Arial" pitchFamily="34" charset="0"/>
                <a:hlinkClick r:id="rId4"/>
              </a:rPr>
              <a:t>http://www.dynamicdiagrams.com/design/memex/model.htm#downloa</a:t>
            </a:r>
            <a:endParaRPr lang="en-US" sz="12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30000"/>
              </a:spcBef>
            </a:pPr>
            <a:r>
              <a:rPr lang="en-US" sz="1200" dirty="0">
                <a:latin typeface="Arial" pitchFamily="34" charset="0"/>
                <a:cs typeface="Arial" pitchFamily="34" charset="0"/>
              </a:rPr>
              <a:t>Demo at </a:t>
            </a:r>
            <a:r>
              <a:rPr lang="en-US" sz="1200" dirty="0">
                <a:latin typeface="Arial" pitchFamily="34" charset="0"/>
                <a:cs typeface="Arial" pitchFamily="34" charset="0"/>
                <a:hlinkClick r:id="rId5"/>
              </a:rPr>
              <a:t>http://www.dynamicdiagrams.com/case_studies/mit_memex.html</a:t>
            </a:r>
            <a:endParaRPr lang="en-US" sz="1200" dirty="0">
              <a:latin typeface="Arial" pitchFamily="34" charset="0"/>
              <a:cs typeface="Arial" pitchFamily="34" charset="0"/>
            </a:endParaRPr>
          </a:p>
          <a:p>
            <a:endParaRPr lang="en-US" sz="1400" dirty="0"/>
          </a:p>
        </p:txBody>
      </p:sp>
      <p:sp>
        <p:nvSpPr>
          <p:cNvPr id="13" name="AutoShape 7"/>
          <p:cNvSpPr>
            <a:spLocks noChangeArrowheads="1"/>
          </p:cNvSpPr>
          <p:nvPr/>
        </p:nvSpPr>
        <p:spPr bwMode="auto">
          <a:xfrm>
            <a:off x="6632575" y="2282496"/>
            <a:ext cx="698500" cy="604837"/>
          </a:xfrm>
          <a:prstGeom prst="roundRect">
            <a:avLst>
              <a:gd name="adj" fmla="val 16667"/>
            </a:avLst>
          </a:prstGeom>
          <a:noFill/>
          <a:ln w="50800">
            <a:solidFill>
              <a:schemeClr val="accent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9/27/12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CSE 440: User Interface Design, Prototyping, and Evaluation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1F3F99-1E68-4047-B307-0AAED4DA5926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840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4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8400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4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840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4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840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4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840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4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4005" grpId="0" animBg="1"/>
      <p:bldP spid="384006" grpId="0" animBg="1"/>
      <p:bldP spid="384007" grpId="0" animBg="1"/>
      <p:bldP spid="384008" grpId="0" animBg="1"/>
      <p:bldP spid="384009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smtClean="0"/>
              <a:t>Predicting </a:t>
            </a:r>
            <a:r>
              <a:rPr lang="en-US" sz="4400" b="1" smtClean="0"/>
              <a:t>→</a:t>
            </a:r>
            <a:r>
              <a:rPr lang="en-US" sz="4400" smtClean="0"/>
              <a:t> </a:t>
            </a:r>
            <a:r>
              <a:rPr lang="en-US" sz="3200" smtClean="0"/>
              <a:t>Inventing the Future</a:t>
            </a:r>
            <a:endParaRPr lang="en-US" sz="3200" dirty="0" smtClean="0"/>
          </a:p>
        </p:txBody>
      </p:sp>
      <p:sp>
        <p:nvSpPr>
          <p:cNvPr id="23557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355614"/>
            <a:ext cx="7772400" cy="4968986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smtClean="0"/>
              <a:t>Computers weren’t always like this…</a:t>
            </a:r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endParaRPr lang="en-US" sz="1400" smtClean="0"/>
          </a:p>
          <a:p>
            <a:pPr eaLnBrk="1" hangingPunct="1"/>
            <a:endParaRPr lang="en-US" sz="1400" smtClean="0"/>
          </a:p>
          <a:p>
            <a:pPr eaLnBrk="1" hangingPunct="1"/>
            <a:endParaRPr lang="en-US" sz="1400" smtClean="0"/>
          </a:p>
          <a:p>
            <a:pPr marL="0" indent="0" eaLnBrk="1" hangingPunct="1">
              <a:buNone/>
            </a:pPr>
            <a:endParaRPr lang="en-US" smtClean="0"/>
          </a:p>
          <a:p>
            <a:pPr marL="0" indent="0" eaLnBrk="1" hangingPunct="1">
              <a:buNone/>
            </a:pPr>
            <a:r>
              <a:rPr lang="en-US" smtClean="0"/>
              <a:t>Computers don’t </a:t>
            </a:r>
            <a:r>
              <a:rPr lang="en-US" i="1" smtClean="0">
                <a:solidFill>
                  <a:schemeClr val="bg1"/>
                </a:solidFill>
              </a:rPr>
              <a:t>have</a:t>
            </a:r>
            <a:r>
              <a:rPr lang="en-US" smtClean="0"/>
              <a:t> to be like this!</a:t>
            </a:r>
            <a:endParaRPr lang="en-US" dirty="0" smtClean="0"/>
          </a:p>
        </p:txBody>
      </p:sp>
      <p:sp>
        <p:nvSpPr>
          <p:cNvPr id="23554" name="Date Placeholder 3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000" smtClean="0">
                <a:solidFill>
                  <a:srgbClr val="878787"/>
                </a:solidFill>
                <a:latin typeface="Helvetica Light"/>
              </a:rPr>
              <a:t>9/27/12</a:t>
            </a:r>
            <a:endParaRPr lang="en-US" sz="1000" dirty="0">
              <a:solidFill>
                <a:srgbClr val="878787"/>
              </a:solidFill>
              <a:latin typeface="Helvetica Light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878787"/>
                </a:solidFill>
              </a:rPr>
              <a:t>CSE 440: User Interface Design, Prototyping, and Evaluation</a:t>
            </a:r>
            <a:endParaRPr lang="en-US" dirty="0">
              <a:solidFill>
                <a:srgbClr val="878787"/>
              </a:solidFill>
            </a:endParaRPr>
          </a:p>
        </p:txBody>
      </p:sp>
      <p:sp>
        <p:nvSpPr>
          <p:cNvPr id="2355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152810E-27D5-4871-883A-275BF753E861}" type="slidenum">
              <a:rPr lang="en-US" sz="1000" smtClean="0">
                <a:solidFill>
                  <a:srgbClr val="878787"/>
                </a:solidFill>
                <a:latin typeface="Helvetica Light"/>
              </a:rPr>
              <a:pPr eaLnBrk="1" hangingPunct="1"/>
              <a:t>13</a:t>
            </a:fld>
            <a:endParaRPr lang="en-US" sz="1000" dirty="0" smtClean="0">
              <a:solidFill>
                <a:srgbClr val="878787"/>
              </a:solidFill>
              <a:latin typeface="Helvetica Light"/>
            </a:endParaRPr>
          </a:p>
        </p:txBody>
      </p:sp>
      <p:pic>
        <p:nvPicPr>
          <p:cNvPr id="23561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343" y="2147889"/>
            <a:ext cx="3786986" cy="3470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62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343" y="2147889"/>
            <a:ext cx="3374932" cy="3451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64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343" y="2147888"/>
            <a:ext cx="5140262" cy="2936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1" name="Rectangle 2"/>
          <p:cNvSpPr>
            <a:spLocks noGrp="1" noChangeArrowheads="1"/>
          </p:cNvSpPr>
          <p:nvPr>
            <p:ph type="title"/>
          </p:nvPr>
        </p:nvSpPr>
        <p:spPr>
          <a:xfrm>
            <a:off x="479425" y="135029"/>
            <a:ext cx="8664575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Douglas </a:t>
            </a:r>
            <a:r>
              <a:rPr lang="en-US" dirty="0" err="1" smtClean="0"/>
              <a:t>Engelbart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800" i="1" dirty="0" smtClean="0"/>
              <a:t>Augmenting Human Intellect</a:t>
            </a:r>
            <a:endParaRPr lang="en-US" i="1" dirty="0" smtClean="0"/>
          </a:p>
        </p:txBody>
      </p:sp>
      <p:sp>
        <p:nvSpPr>
          <p:cNvPr id="29702" name="Rectangle 3"/>
          <p:cNvSpPr>
            <a:spLocks noGrp="1" noChangeArrowheads="1"/>
          </p:cNvSpPr>
          <p:nvPr>
            <p:ph idx="1"/>
          </p:nvPr>
        </p:nvSpPr>
        <p:spPr>
          <a:xfrm>
            <a:off x="455613" y="4418534"/>
            <a:ext cx="8688387" cy="1899139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000" dirty="0" smtClean="0"/>
              <a:t>Stanford Research Institute (SRI) in the 1960s</a:t>
            </a:r>
          </a:p>
          <a:p>
            <a:pPr eaLnBrk="1" hangingPunct="1"/>
            <a:r>
              <a:rPr lang="en-US" sz="2000" dirty="0" smtClean="0"/>
              <a:t>1962 Paper “Conceptual Model for Augmenting Human Intellect”</a:t>
            </a:r>
          </a:p>
          <a:p>
            <a:pPr lvl="1" eaLnBrk="1" hangingPunct="1"/>
            <a:r>
              <a:rPr lang="en-US" sz="1800" dirty="0" smtClean="0"/>
              <a:t>complexity of problems increasing, need new tools to solve</a:t>
            </a:r>
          </a:p>
          <a:p>
            <a:pPr lvl="0" eaLnBrk="1" hangingPunct="1"/>
            <a:r>
              <a:rPr lang="en-US" sz="2000" dirty="0" smtClean="0"/>
              <a:t>Demoed NLS (</a:t>
            </a:r>
            <a:r>
              <a:rPr lang="en-US" sz="2000" dirty="0" err="1" smtClean="0"/>
              <a:t>oNLine</a:t>
            </a:r>
            <a:r>
              <a:rPr lang="en-US" sz="2000" dirty="0" smtClean="0"/>
              <a:t> System), ‘68 </a:t>
            </a:r>
            <a:r>
              <a:rPr lang="en-US" sz="2000" baseline="0" dirty="0" smtClean="0"/>
              <a:t>Fall Joint Computer Conf. (SF)</a:t>
            </a:r>
          </a:p>
          <a:p>
            <a:pPr lvl="1" eaLnBrk="1" hangingPunct="1"/>
            <a:r>
              <a:rPr lang="en-US" sz="1800" dirty="0" smtClean="0"/>
              <a:t>a real paradigm shift here</a:t>
            </a:r>
            <a:endParaRPr lang="en-US" sz="2600" dirty="0" smtClean="0"/>
          </a:p>
          <a:p>
            <a:pPr marL="1588" indent="-1588" eaLnBrk="1" hangingPunct="1">
              <a:lnSpc>
                <a:spcPct val="90000"/>
              </a:lnSpc>
              <a:buFontTx/>
              <a:buNone/>
            </a:pPr>
            <a:endParaRPr lang="en-US" sz="2600" dirty="0" smtClean="0"/>
          </a:p>
        </p:txBody>
      </p:sp>
      <p:sp>
        <p:nvSpPr>
          <p:cNvPr id="29698" name="Date Placeholder 3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000" smtClean="0">
                <a:solidFill>
                  <a:schemeClr val="tx1">
                    <a:lumMod val="50000"/>
                  </a:schemeClr>
                </a:solidFill>
                <a:latin typeface="Helvetica Light"/>
              </a:rPr>
              <a:t>9/27/12</a:t>
            </a:r>
            <a:endParaRPr lang="en-US" sz="1000" dirty="0">
              <a:solidFill>
                <a:schemeClr val="tx1">
                  <a:lumMod val="50000"/>
                </a:schemeClr>
              </a:solidFill>
              <a:latin typeface="Helvetica Light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CSE 440: User Interface Design, Prototyping, and Evaluation</a:t>
            </a:r>
            <a:endParaRPr lang="en-US" dirty="0"/>
          </a:p>
        </p:txBody>
      </p:sp>
      <p:sp>
        <p:nvSpPr>
          <p:cNvPr id="2969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61C6F80-1AE7-4892-8FD9-BFABD716406A}" type="slidenum">
              <a:rPr lang="en-US" sz="1000" smtClean="0">
                <a:solidFill>
                  <a:schemeClr val="tx1">
                    <a:lumMod val="50000"/>
                  </a:schemeClr>
                </a:solidFill>
                <a:latin typeface="Helvetica Light"/>
              </a:rPr>
              <a:pPr eaLnBrk="1" hangingPunct="1"/>
              <a:t>14</a:t>
            </a:fld>
            <a:endParaRPr lang="en-US" sz="1000" dirty="0" smtClean="0">
              <a:solidFill>
                <a:schemeClr val="tx1">
                  <a:lumMod val="50000"/>
                </a:schemeClr>
              </a:solidFill>
              <a:latin typeface="Helvetica Light"/>
            </a:endParaRPr>
          </a:p>
        </p:txBody>
      </p:sp>
      <p:pic>
        <p:nvPicPr>
          <p:cNvPr id="336901" name="Picture 5" descr="mouseha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93" y="1285154"/>
            <a:ext cx="3871912" cy="296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engelb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158" y="1285154"/>
            <a:ext cx="2099489" cy="3033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ngelbart cut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5389" y="1062200"/>
            <a:ext cx="6813222" cy="5109916"/>
          </a:xfrm>
          <a:prstGeom prst="rect">
            <a:avLst/>
          </a:prstGeom>
        </p:spPr>
      </p:pic>
      <p:sp>
        <p:nvSpPr>
          <p:cNvPr id="307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Augmenting Human Intellect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000" smtClean="0">
                <a:solidFill>
                  <a:schemeClr val="tx1">
                    <a:lumMod val="50000"/>
                  </a:schemeClr>
                </a:solidFill>
                <a:latin typeface="Helvetica Light"/>
              </a:rPr>
              <a:t>9/27/12</a:t>
            </a:r>
            <a:endParaRPr lang="en-US" sz="1100" dirty="0">
              <a:solidFill>
                <a:schemeClr val="tx1">
                  <a:lumMod val="50000"/>
                </a:schemeClr>
              </a:solidFill>
              <a:latin typeface="Helvetica Light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CSE 440: User Interface Design, Prototyping, and Evaluation</a:t>
            </a: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61C6F80-1AE7-4892-8FD9-BFABD716406A}" type="slidenum">
              <a:rPr lang="en-US" sz="1000" smtClean="0">
                <a:solidFill>
                  <a:schemeClr val="tx1">
                    <a:lumMod val="50000"/>
                  </a:schemeClr>
                </a:solidFill>
                <a:latin typeface="Helvetica Light"/>
              </a:rPr>
              <a:pPr eaLnBrk="1" hangingPunct="1"/>
              <a:t>15</a:t>
            </a:fld>
            <a:endParaRPr lang="en-US" sz="1100" dirty="0" smtClean="0">
              <a:solidFill>
                <a:schemeClr val="tx1">
                  <a:lumMod val="50000"/>
                </a:schemeClr>
              </a:solidFill>
              <a:latin typeface="Helvetica Light"/>
            </a:endParaRPr>
          </a:p>
        </p:txBody>
      </p:sp>
      <p:pic>
        <p:nvPicPr>
          <p:cNvPr id="30726" name="Picture 4" descr="img003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639" y="1034874"/>
            <a:ext cx="7748724" cy="5164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Augmenting Human Intellect: Firsts!</a:t>
            </a:r>
          </a:p>
        </p:txBody>
      </p:sp>
      <p:sp>
        <p:nvSpPr>
          <p:cNvPr id="33797" name="Rectangle 3"/>
          <p:cNvSpPr>
            <a:spLocks noGrp="1" noChangeArrowheads="1"/>
          </p:cNvSpPr>
          <p:nvPr>
            <p:ph idx="1"/>
          </p:nvPr>
        </p:nvSpPr>
        <p:spPr>
          <a:xfrm>
            <a:off x="458440" y="1270921"/>
            <a:ext cx="4088562" cy="4724400"/>
          </a:xfrm>
        </p:spPr>
        <p:txBody>
          <a:bodyPr/>
          <a:lstStyle/>
          <a:p>
            <a:pPr eaLnBrk="1" hangingPunct="1"/>
            <a:r>
              <a:rPr lang="en-US" sz="2400" dirty="0" smtClean="0"/>
              <a:t>First mouse</a:t>
            </a:r>
          </a:p>
          <a:p>
            <a:pPr marL="0" indent="0" eaLnBrk="1" hangingPunct="1">
              <a:buNone/>
            </a:pPr>
            <a:endParaRPr lang="en-US" sz="2400" dirty="0" smtClean="0"/>
          </a:p>
          <a:p>
            <a:r>
              <a:rPr lang="en-US" sz="2400" dirty="0"/>
              <a:t>First 2D editing &amp; </a:t>
            </a:r>
            <a:r>
              <a:rPr lang="en-US" sz="2400" dirty="0" smtClean="0"/>
              <a:t>windows</a:t>
            </a:r>
          </a:p>
          <a:p>
            <a:endParaRPr lang="en-US" sz="2400" dirty="0"/>
          </a:p>
          <a:p>
            <a:pPr eaLnBrk="1" hangingPunct="1"/>
            <a:r>
              <a:rPr lang="en-US" sz="2400" dirty="0" smtClean="0"/>
              <a:t>First hypertext</a:t>
            </a:r>
          </a:p>
          <a:p>
            <a:pPr marL="0" indent="0" eaLnBrk="1" hangingPunct="1">
              <a:buNone/>
            </a:pPr>
            <a:endParaRPr lang="en-US" sz="2400" dirty="0" smtClean="0"/>
          </a:p>
          <a:p>
            <a:pPr eaLnBrk="1" hangingPunct="1"/>
            <a:r>
              <a:rPr lang="en-US" sz="2400" dirty="0" smtClean="0"/>
              <a:t>First word processing</a:t>
            </a:r>
          </a:p>
          <a:p>
            <a:pPr marL="0" indent="0" eaLnBrk="1" hangingPunct="1">
              <a:buNone/>
            </a:pPr>
            <a:endParaRPr lang="en-US" sz="2400" dirty="0" smtClean="0"/>
          </a:p>
          <a:p>
            <a:pPr eaLnBrk="1" hangingPunct="1"/>
            <a:r>
              <a:rPr lang="en-US" sz="2400" dirty="0" smtClean="0"/>
              <a:t>First document version control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000" smtClean="0">
                <a:solidFill>
                  <a:schemeClr val="tx1">
                    <a:lumMod val="50000"/>
                  </a:schemeClr>
                </a:solidFill>
                <a:latin typeface="Helvetica Light"/>
              </a:rPr>
              <a:t>9/27/12</a:t>
            </a:r>
            <a:endParaRPr lang="en-US" sz="1000" dirty="0">
              <a:solidFill>
                <a:schemeClr val="tx1">
                  <a:lumMod val="50000"/>
                </a:schemeClr>
              </a:solidFill>
              <a:latin typeface="Helvetica Light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CSE 440: User Interface Design, Prototyping, and Evaluation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61C6F80-1AE7-4892-8FD9-BFABD716406A}" type="slidenum">
              <a:rPr lang="en-US" sz="1000" smtClean="0">
                <a:solidFill>
                  <a:schemeClr val="tx1">
                    <a:lumMod val="50000"/>
                  </a:schemeClr>
                </a:solidFill>
                <a:latin typeface="Helvetica Light"/>
              </a:rPr>
              <a:pPr eaLnBrk="1" hangingPunct="1"/>
              <a:t>16</a:t>
            </a:fld>
            <a:endParaRPr lang="en-US" sz="1100" dirty="0" smtClean="0">
              <a:solidFill>
                <a:schemeClr val="tx1">
                  <a:lumMod val="50000"/>
                </a:schemeClr>
              </a:solidFill>
              <a:latin typeface="Helvetica Light"/>
            </a:endParaRPr>
          </a:p>
        </p:txBody>
      </p:sp>
      <p:sp>
        <p:nvSpPr>
          <p:cNvPr id="33798" name="Rectangle 5"/>
          <p:cNvSpPr>
            <a:spLocks noGrp="1" noChangeArrowheads="1"/>
          </p:cNvSpPr>
          <p:nvPr>
            <p:ph sz="half" idx="4294967295"/>
          </p:nvPr>
        </p:nvSpPr>
        <p:spPr>
          <a:xfrm>
            <a:off x="4604074" y="1287170"/>
            <a:ext cx="4375465" cy="4724400"/>
          </a:xfrm>
        </p:spPr>
        <p:txBody>
          <a:bodyPr/>
          <a:lstStyle/>
          <a:p>
            <a:pPr eaLnBrk="1" hangingPunct="1"/>
            <a:r>
              <a:rPr kumimoji="1" lang="en-US" sz="2400" dirty="0" smtClean="0"/>
              <a:t>First groupware (shared screen teleconferencing)</a:t>
            </a:r>
          </a:p>
          <a:p>
            <a:pPr marL="0" indent="0" eaLnBrk="1" hangingPunct="1">
              <a:buNone/>
            </a:pPr>
            <a:endParaRPr kumimoji="1" lang="en-US" sz="2400" dirty="0" smtClean="0"/>
          </a:p>
          <a:p>
            <a:pPr eaLnBrk="1" hangingPunct="1"/>
            <a:r>
              <a:rPr kumimoji="1" lang="en-US" sz="2400" dirty="0" smtClean="0"/>
              <a:t>First context-sensitive help</a:t>
            </a:r>
          </a:p>
          <a:p>
            <a:pPr marL="0" indent="0" eaLnBrk="1" hangingPunct="1">
              <a:buNone/>
            </a:pPr>
            <a:endParaRPr kumimoji="1" lang="en-US" sz="2400" dirty="0" smtClean="0"/>
          </a:p>
          <a:p>
            <a:pPr eaLnBrk="1" hangingPunct="1"/>
            <a:r>
              <a:rPr kumimoji="1" lang="en-US" sz="2400" dirty="0" smtClean="0"/>
              <a:t>First distributed client-server</a:t>
            </a:r>
          </a:p>
          <a:p>
            <a:pPr marL="0" indent="0" eaLnBrk="1" hangingPunct="1">
              <a:buNone/>
            </a:pPr>
            <a:endParaRPr kumimoji="1" lang="en-US" sz="2400" dirty="0" smtClean="0"/>
          </a:p>
          <a:p>
            <a:pPr eaLnBrk="1" hangingPunct="1"/>
            <a:r>
              <a:rPr kumimoji="1" lang="en-US" sz="2400" dirty="0" smtClean="0"/>
              <a:t>Many, many more!</a:t>
            </a: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000" smtClean="0"/>
              <a:t>Tricycles &amp; Bicycles: Specialized Tools</a:t>
            </a:r>
          </a:p>
        </p:txBody>
      </p:sp>
      <p:sp>
        <p:nvSpPr>
          <p:cNvPr id="36869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169003"/>
            <a:ext cx="7772400" cy="4962525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>
              <a:buFontTx/>
              <a:buNone/>
            </a:pPr>
            <a:r>
              <a:rPr lang="en-US" dirty="0" smtClean="0"/>
              <a:t>Tricycles	      </a:t>
            </a:r>
            <a:r>
              <a:rPr lang="en-US" dirty="0" err="1" smtClean="0"/>
              <a:t>vs</a:t>
            </a:r>
            <a:r>
              <a:rPr lang="en-US" dirty="0" smtClean="0"/>
              <a:t>           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CSE 440: User Interface Design, Prototyping, and Evaluation</a:t>
            </a:r>
            <a:endParaRPr lang="en-US" dirty="0"/>
          </a:p>
        </p:txBody>
      </p:sp>
      <p:pic>
        <p:nvPicPr>
          <p:cNvPr id="36870" name="Picture 4" descr="img0019"/>
          <p:cNvPicPr>
            <a:picLocks noChangeAspect="1" noChangeArrowheads="1"/>
          </p:cNvPicPr>
          <p:nvPr/>
        </p:nvPicPr>
        <p:blipFill>
          <a:blip r:embed="rId3">
            <a:lum bright="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2" t="1979" r="2621" b="14247"/>
          <a:stretch>
            <a:fillRect/>
          </a:stretch>
        </p:blipFill>
        <p:spPr bwMode="auto">
          <a:xfrm>
            <a:off x="626425" y="1524506"/>
            <a:ext cx="2584450" cy="342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5" descr="img0020"/>
          <p:cNvPicPr>
            <a:picLocks noChangeAspect="1" noChangeArrowheads="1"/>
          </p:cNvPicPr>
          <p:nvPr/>
        </p:nvPicPr>
        <p:blipFill rotWithShape="1">
          <a:blip r:embed="rId4">
            <a:lum bright="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" t="1416" r="2724" b="1744"/>
          <a:stretch/>
        </p:blipFill>
        <p:spPr bwMode="auto">
          <a:xfrm>
            <a:off x="3793717" y="1524505"/>
            <a:ext cx="5028684" cy="342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000" smtClean="0">
                <a:solidFill>
                  <a:schemeClr val="tx1">
                    <a:lumMod val="50000"/>
                  </a:schemeClr>
                </a:solidFill>
                <a:latin typeface="Helvetica Light"/>
              </a:rPr>
              <a:t>9/27/12</a:t>
            </a:r>
            <a:endParaRPr lang="en-US" sz="1000" dirty="0">
              <a:solidFill>
                <a:schemeClr val="tx1">
                  <a:lumMod val="50000"/>
                </a:schemeClr>
              </a:solidFill>
              <a:latin typeface="Helvetica Light"/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53400" y="6553201"/>
            <a:ext cx="990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61C6F80-1AE7-4892-8FD9-BFABD716406A}" type="slidenum">
              <a:rPr lang="en-US" sz="1000" smtClean="0">
                <a:solidFill>
                  <a:schemeClr val="tx1">
                    <a:lumMod val="50000"/>
                  </a:schemeClr>
                </a:solidFill>
                <a:latin typeface="Helvetica Light"/>
              </a:rPr>
              <a:pPr eaLnBrk="1" hangingPunct="1"/>
              <a:t>17</a:t>
            </a:fld>
            <a:endParaRPr lang="en-US" sz="1100" dirty="0" smtClean="0">
              <a:solidFill>
                <a:schemeClr val="tx1">
                  <a:lumMod val="50000"/>
                </a:schemeClr>
              </a:solidFill>
              <a:latin typeface="Helvetica Light"/>
            </a:endParaRPr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5502813" y="4672611"/>
            <a:ext cx="1819450" cy="1172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 b="0" i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 b="0" i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b="0" i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b="0" i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0" i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endParaRPr lang="en-US" dirty="0" smtClean="0"/>
          </a:p>
          <a:p>
            <a:pPr>
              <a:buFontTx/>
              <a:buNone/>
            </a:pPr>
            <a:r>
              <a:rPr lang="en-US" dirty="0" smtClean="0"/>
              <a:t>Bicycles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 smtClean="0"/>
              <a:t>SketchPad</a:t>
            </a:r>
            <a:r>
              <a:rPr lang="en-US" dirty="0" smtClean="0"/>
              <a:t> – Sutherland (1963)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000" smtClean="0">
                <a:solidFill>
                  <a:schemeClr val="tx1">
                    <a:lumMod val="50000"/>
                  </a:schemeClr>
                </a:solidFill>
                <a:latin typeface="Helvetica Light"/>
              </a:rPr>
              <a:t>9/27/12</a:t>
            </a:r>
            <a:endParaRPr lang="en-US" sz="1100" dirty="0">
              <a:solidFill>
                <a:schemeClr val="tx1">
                  <a:lumMod val="50000"/>
                </a:schemeClr>
              </a:solidFill>
              <a:latin typeface="Helvetica Light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CSE 440: User Interface Design, Prototyping, and Evaluation</a:t>
            </a: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61C6F80-1AE7-4892-8FD9-BFABD716406A}" type="slidenum">
              <a:rPr lang="en-US" sz="1000" smtClean="0">
                <a:solidFill>
                  <a:schemeClr val="tx1">
                    <a:lumMod val="50000"/>
                  </a:schemeClr>
                </a:solidFill>
                <a:latin typeface="Helvetica Light"/>
              </a:rPr>
              <a:pPr eaLnBrk="1" hangingPunct="1"/>
              <a:t>18</a:t>
            </a:fld>
            <a:endParaRPr lang="en-US" sz="1100" dirty="0" smtClean="0">
              <a:solidFill>
                <a:schemeClr val="tx1">
                  <a:lumMod val="50000"/>
                </a:schemeClr>
              </a:solidFill>
              <a:latin typeface="Helvetica Light"/>
            </a:endParaRPr>
          </a:p>
        </p:txBody>
      </p:sp>
      <p:pic>
        <p:nvPicPr>
          <p:cNvPr id="2" name="sketchpad_short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8503" y="957987"/>
            <a:ext cx="7265861" cy="5449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96095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 smtClean="0"/>
              <a:t>Dynabook</a:t>
            </a:r>
            <a:r>
              <a:rPr lang="en-US" dirty="0" smtClean="0"/>
              <a:t> – Kay (1974)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000" smtClean="0">
                <a:solidFill>
                  <a:schemeClr val="tx1">
                    <a:lumMod val="50000"/>
                  </a:schemeClr>
                </a:solidFill>
                <a:latin typeface="Helvetica Light"/>
              </a:rPr>
              <a:t>9/27/12</a:t>
            </a:r>
            <a:endParaRPr lang="en-US" sz="1100" dirty="0">
              <a:solidFill>
                <a:schemeClr val="tx1">
                  <a:lumMod val="50000"/>
                </a:schemeClr>
              </a:solidFill>
              <a:latin typeface="Helvetica Light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CSE 440: User Interface Design, Prototyping, and Evaluation</a:t>
            </a: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61C6F80-1AE7-4892-8FD9-BFABD716406A}" type="slidenum">
              <a:rPr lang="en-US" sz="1000" smtClean="0">
                <a:solidFill>
                  <a:schemeClr val="tx1">
                    <a:lumMod val="50000"/>
                  </a:schemeClr>
                </a:solidFill>
                <a:latin typeface="Helvetica Light"/>
              </a:rPr>
              <a:pPr eaLnBrk="1" hangingPunct="1"/>
              <a:t>19</a:t>
            </a:fld>
            <a:endParaRPr lang="en-US" sz="1100" dirty="0" smtClean="0">
              <a:solidFill>
                <a:schemeClr val="tx1">
                  <a:lumMod val="50000"/>
                </a:schemeClr>
              </a:solidFill>
              <a:latin typeface="Helvetica Light"/>
            </a:endParaRPr>
          </a:p>
        </p:txBody>
      </p:sp>
      <p:pic>
        <p:nvPicPr>
          <p:cNvPr id="4" name="Alan Kay s Dynabook -- Rare NHK video (HD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42826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2"/>
          <p:cNvSpPr>
            <a:spLocks noGrp="1" noChangeArrowheads="1"/>
          </p:cNvSpPr>
          <p:nvPr>
            <p:ph type="title"/>
          </p:nvPr>
        </p:nvSpPr>
        <p:spPr>
          <a:xfrm>
            <a:off x="387350" y="381000"/>
            <a:ext cx="7355447" cy="1143000"/>
          </a:xfrm>
        </p:spPr>
        <p:txBody>
          <a:bodyPr/>
          <a:lstStyle/>
          <a:p>
            <a:pPr eaLnBrk="1" hangingPunct="1"/>
            <a:r>
              <a:rPr lang="en-US" sz="3300" dirty="0" smtClean="0">
                <a:ea typeface="ＭＳ Ｐゴシック" pitchFamily="34" charset="-128"/>
              </a:rPr>
              <a:t>Interface Hall of Shame or Fame?</a:t>
            </a:r>
          </a:p>
        </p:txBody>
      </p:sp>
      <p:sp>
        <p:nvSpPr>
          <p:cNvPr id="22534" name="Rectangle 9"/>
          <p:cNvSpPr>
            <a:spLocks noGrp="1" noChangeArrowheads="1"/>
          </p:cNvSpPr>
          <p:nvPr>
            <p:ph type="body" sz="half" idx="2"/>
          </p:nvPr>
        </p:nvSpPr>
        <p:spPr>
          <a:xfrm>
            <a:off x="4962514" y="1870293"/>
            <a:ext cx="3890974" cy="3770312"/>
          </a:xfrm>
          <a:noFill/>
        </p:spPr>
        <p:txBody>
          <a:bodyPr/>
          <a:lstStyle/>
          <a:p>
            <a:pPr eaLnBrk="1" hangingPunct="1"/>
            <a:r>
              <a:rPr lang="en-US" altLang="ja-JP" sz="2800" dirty="0" smtClean="0">
                <a:ea typeface="ＭＳ Ｐゴシック" pitchFamily="34" charset="-128"/>
              </a:rPr>
              <a:t>Bar of Soap</a:t>
            </a:r>
          </a:p>
          <a:p>
            <a:pPr lvl="1" eaLnBrk="1" hangingPunct="1"/>
            <a:r>
              <a:rPr lang="en-US" sz="2400" dirty="0" smtClean="0">
                <a:ea typeface="ＭＳ Ｐゴシック" pitchFamily="34" charset="-128"/>
              </a:rPr>
              <a:t>has a hole!</a:t>
            </a:r>
          </a:p>
          <a:p>
            <a:pPr lvl="1" eaLnBrk="1" hangingPunct="1"/>
            <a:r>
              <a:rPr lang="en-US" sz="2400" dirty="0" smtClean="0">
                <a:ea typeface="ＭＳ Ｐゴシック" pitchFamily="34" charset="-128"/>
              </a:rPr>
              <a:t>where found?</a:t>
            </a:r>
          </a:p>
        </p:txBody>
      </p:sp>
      <p:pic>
        <p:nvPicPr>
          <p:cNvPr id="3" name="Picture 2" descr="fam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635" y="621580"/>
            <a:ext cx="642854" cy="661948"/>
          </a:xfrm>
          <a:prstGeom prst="rect">
            <a:avLst/>
          </a:prstGeom>
        </p:spPr>
      </p:pic>
      <p:pic>
        <p:nvPicPr>
          <p:cNvPr id="4" name="Picture 3" descr="sham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635" y="624762"/>
            <a:ext cx="642854" cy="655584"/>
          </a:xfrm>
          <a:prstGeom prst="rect">
            <a:avLst/>
          </a:prstGeom>
        </p:spPr>
      </p:pic>
      <p:pic>
        <p:nvPicPr>
          <p:cNvPr id="5" name="Picture 4" descr="hallof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635" y="624762"/>
            <a:ext cx="642854" cy="65558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9/27/12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CSE 440: User Interface Design, Prototyping, and Evaluation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29C6DC-12A6-494B-BB35-B64D0359AA21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7"/>
          <a:stretch/>
        </p:blipFill>
        <p:spPr>
          <a:xfrm>
            <a:off x="492132" y="1976892"/>
            <a:ext cx="4511689" cy="3325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024924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Rectangle 2"/>
          <p:cNvSpPr>
            <a:spLocks noGrp="1" noChangeArrowheads="1"/>
          </p:cNvSpPr>
          <p:nvPr>
            <p:ph type="title"/>
          </p:nvPr>
        </p:nvSpPr>
        <p:spPr>
          <a:xfrm>
            <a:off x="230245" y="0"/>
            <a:ext cx="8913755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Xerox Star – 1</a:t>
            </a:r>
            <a:r>
              <a:rPr lang="en-US" baseline="30000" dirty="0" smtClean="0"/>
              <a:t>st</a:t>
            </a:r>
            <a:r>
              <a:rPr lang="en-US" dirty="0" smtClean="0"/>
              <a:t> Commercial GUI (1981)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000" smtClean="0">
                <a:solidFill>
                  <a:schemeClr val="tx1">
                    <a:lumMod val="50000"/>
                  </a:schemeClr>
                </a:solidFill>
                <a:latin typeface="Helvetica Light"/>
              </a:rPr>
              <a:t>9/27/12</a:t>
            </a:r>
            <a:endParaRPr lang="en-US" sz="1100" dirty="0">
              <a:solidFill>
                <a:schemeClr val="tx1">
                  <a:lumMod val="50000"/>
                </a:schemeClr>
              </a:solidFill>
              <a:latin typeface="Helvetica Light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CSE 440: User Interface Design, Prototyping, and Evaluation</a:t>
            </a: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61C6F80-1AE7-4892-8FD9-BFABD716406A}" type="slidenum">
              <a:rPr lang="en-US" sz="1000" smtClean="0">
                <a:solidFill>
                  <a:schemeClr val="tx1">
                    <a:lumMod val="50000"/>
                  </a:schemeClr>
                </a:solidFill>
                <a:latin typeface="Helvetica Light"/>
              </a:rPr>
              <a:pPr eaLnBrk="1" hangingPunct="1"/>
              <a:t>20</a:t>
            </a:fld>
            <a:endParaRPr lang="en-US" sz="1100" dirty="0" smtClean="0">
              <a:solidFill>
                <a:schemeClr val="tx1">
                  <a:lumMod val="50000"/>
                </a:schemeClr>
              </a:solidFill>
              <a:latin typeface="Helvetica Light"/>
            </a:endParaRPr>
          </a:p>
        </p:txBody>
      </p:sp>
      <p:pic>
        <p:nvPicPr>
          <p:cNvPr id="3" name="XeroxStar_90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1026" name="Picture 2" descr="http://www.digibarn.com/collections/systems/xerox-8010/xerox-star-8010-larg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187" y="861496"/>
            <a:ext cx="5716902" cy="5526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326599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4437413"/>
            <a:ext cx="9144000" cy="1143000"/>
          </a:xfrm>
        </p:spPr>
        <p:txBody>
          <a:bodyPr/>
          <a:lstStyle/>
          <a:p>
            <a:pPr algn="ctr" eaLnBrk="1" hangingPunct="1"/>
            <a:r>
              <a:rPr lang="en-US" dirty="0" smtClean="0">
                <a:solidFill>
                  <a:srgbClr val="606060"/>
                </a:solidFill>
              </a:rPr>
              <a:t>The Future</a:t>
            </a:r>
          </a:p>
        </p:txBody>
      </p:sp>
      <p:sp>
        <p:nvSpPr>
          <p:cNvPr id="3" name="Rectangle 2"/>
          <p:cNvSpPr/>
          <p:nvPr/>
        </p:nvSpPr>
        <p:spPr>
          <a:xfrm>
            <a:off x="3819806" y="1233919"/>
            <a:ext cx="1603324" cy="31547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9900" dirty="0">
                <a:solidFill>
                  <a:srgbClr val="606060"/>
                </a:solidFill>
                <a:latin typeface="Arial"/>
              </a:rPr>
              <a:t>?</a:t>
            </a:r>
            <a:endParaRPr lang="en-US" dirty="0">
              <a:solidFill>
                <a:srgbClr val="606060"/>
              </a:solidFill>
              <a:latin typeface="Arial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9/27/12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CSE 440: User Interface Design, Prototyping, and Evaluation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65F609-13D8-427A-A637-8F1D1F077692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02011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47776" y="2859614"/>
            <a:ext cx="7848448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dirty="0" smtClean="0">
                <a:solidFill>
                  <a:schemeClr val="bg2">
                    <a:lumMod val="75000"/>
                  </a:schemeClr>
                </a:solidFill>
                <a:latin typeface="Arial"/>
              </a:rPr>
              <a:t>“The best way to predict the future is to invent it”</a:t>
            </a:r>
            <a:br>
              <a:rPr lang="en-US" sz="2800" dirty="0" smtClean="0">
                <a:solidFill>
                  <a:schemeClr val="bg2">
                    <a:lumMod val="75000"/>
                  </a:schemeClr>
                </a:solidFill>
                <a:latin typeface="Arial"/>
              </a:rPr>
            </a:br>
            <a:endParaRPr lang="en-US" sz="1600" dirty="0" smtClean="0">
              <a:solidFill>
                <a:schemeClr val="bg2">
                  <a:lumMod val="75000"/>
                </a:schemeClr>
              </a:solidFill>
              <a:latin typeface="Arial"/>
            </a:endParaRPr>
          </a:p>
          <a:p>
            <a:pPr lvl="0"/>
            <a:r>
              <a:rPr lang="en-US" i="1" dirty="0" smtClean="0">
                <a:solidFill>
                  <a:schemeClr val="bg2">
                    <a:lumMod val="75000"/>
                  </a:schemeClr>
                </a:solidFill>
                <a:latin typeface="Arial"/>
              </a:rPr>
              <a:t>  Alan Kay</a:t>
            </a:r>
            <a:endParaRPr lang="en-US" sz="100" i="1" dirty="0">
              <a:solidFill>
                <a:schemeClr val="bg2">
                  <a:lumMod val="75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4820540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Administrivia</a:t>
            </a:r>
          </a:p>
        </p:txBody>
      </p:sp>
      <p:sp>
        <p:nvSpPr>
          <p:cNvPr id="24581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600200"/>
            <a:ext cx="7905613" cy="4724400"/>
          </a:xfrm>
        </p:spPr>
        <p:txBody>
          <a:bodyPr/>
          <a:lstStyle/>
          <a:p>
            <a:pPr eaLnBrk="1" hangingPunct="1"/>
            <a:r>
              <a:rPr lang="en-US" dirty="0" smtClean="0"/>
              <a:t>Attendance</a:t>
            </a:r>
          </a:p>
          <a:p>
            <a:pPr eaLnBrk="1" hangingPunct="1"/>
            <a:r>
              <a:rPr lang="en-US" dirty="0" smtClean="0"/>
              <a:t>Turn in assignment #1 now!</a:t>
            </a:r>
          </a:p>
          <a:p>
            <a:r>
              <a:rPr lang="en-US" dirty="0">
                <a:hlinkClick r:id="rId3"/>
              </a:rPr>
              <a:t>http://www.cs.washington.edu/education/courses/cse440/12au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CSE 440: User Interface Design, Prototyping, and Evaluation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100" smtClean="0">
                <a:solidFill>
                  <a:schemeClr val="tx1">
                    <a:lumMod val="50000"/>
                  </a:schemeClr>
                </a:solidFill>
                <a:latin typeface="Helvetica Light"/>
              </a:rPr>
              <a:t>9/27/12</a:t>
            </a:r>
            <a:endParaRPr lang="en-US" sz="1100" dirty="0">
              <a:solidFill>
                <a:schemeClr val="tx1">
                  <a:lumMod val="50000"/>
                </a:schemeClr>
              </a:solidFill>
              <a:latin typeface="Helvetica Light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53400" y="6553201"/>
            <a:ext cx="990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61C6F80-1AE7-4892-8FD9-BFABD716406A}" type="slidenum">
              <a:rPr lang="en-US" sz="1100" smtClean="0">
                <a:solidFill>
                  <a:schemeClr val="tx1">
                    <a:lumMod val="50000"/>
                  </a:schemeClr>
                </a:solidFill>
                <a:latin typeface="Helvetica Light"/>
              </a:rPr>
              <a:pPr eaLnBrk="1" hangingPunct="1"/>
              <a:t>23</a:t>
            </a:fld>
            <a:endParaRPr lang="en-US" sz="1100" smtClean="0">
              <a:solidFill>
                <a:schemeClr val="tx1">
                  <a:lumMod val="50000"/>
                </a:schemeClr>
              </a:solidFill>
              <a:latin typeface="Helvetica Light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Next Time</a:t>
            </a:r>
          </a:p>
        </p:txBody>
      </p:sp>
      <p:sp>
        <p:nvSpPr>
          <p:cNvPr id="4096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885950"/>
            <a:ext cx="8178800" cy="4692650"/>
          </a:xfrm>
        </p:spPr>
        <p:txBody>
          <a:bodyPr/>
          <a:lstStyle/>
          <a:p>
            <a:pPr eaLnBrk="1" hangingPunct="1"/>
            <a:r>
              <a:rPr lang="en-US" dirty="0" smtClean="0"/>
              <a:t>Readings</a:t>
            </a:r>
          </a:p>
          <a:p>
            <a:pPr lvl="1"/>
            <a:r>
              <a:rPr lang="en-US" dirty="0">
                <a:hlinkClick r:id="rId3"/>
              </a:rPr>
              <a:t>Chapter 3 of </a:t>
            </a:r>
            <a:r>
              <a:rPr lang="en-US" i="1" dirty="0">
                <a:hlinkClick r:id="rId3"/>
              </a:rPr>
              <a:t>The Design of Sites</a:t>
            </a:r>
            <a:endParaRPr lang="en-US" dirty="0"/>
          </a:p>
          <a:p>
            <a:pPr lvl="1"/>
            <a:r>
              <a:rPr lang="en-US" dirty="0">
                <a:hlinkClick r:id="rId4"/>
              </a:rPr>
              <a:t>The Discipline of Teams</a:t>
            </a:r>
            <a:endParaRPr lang="en-US" dirty="0"/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Lecture</a:t>
            </a:r>
          </a:p>
          <a:p>
            <a:pPr lvl="1" eaLnBrk="1" hangingPunct="1"/>
            <a:r>
              <a:rPr lang="en-US" dirty="0" smtClean="0"/>
              <a:t>Choose team projects</a:t>
            </a:r>
          </a:p>
          <a:p>
            <a:pPr lvl="1" eaLnBrk="1" hangingPunct="1"/>
            <a:r>
              <a:rPr lang="en-US" dirty="0" smtClean="0"/>
              <a:t>Problem Finding</a:t>
            </a:r>
          </a:p>
          <a:p>
            <a:pPr lvl="1" eaLnBrk="1" hangingPunct="1"/>
            <a:r>
              <a:rPr lang="en-US" dirty="0" smtClean="0"/>
              <a:t>Working as a Team</a:t>
            </a:r>
            <a:endParaRPr lang="en-US" dirty="0" smtClean="0"/>
          </a:p>
          <a:p>
            <a:pPr lvl="1" eaLnBrk="1" hangingPunct="1"/>
            <a:endParaRPr lang="en-US" dirty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CSE 440: User Interface Design, Prototyping, and Evaluation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100" smtClean="0">
                <a:solidFill>
                  <a:schemeClr val="tx1">
                    <a:lumMod val="50000"/>
                  </a:schemeClr>
                </a:solidFill>
                <a:latin typeface="Helvetica Light"/>
              </a:rPr>
              <a:t>9/27/12</a:t>
            </a:r>
            <a:endParaRPr lang="en-US" sz="1100" dirty="0">
              <a:solidFill>
                <a:schemeClr val="tx1">
                  <a:lumMod val="50000"/>
                </a:schemeClr>
              </a:solidFill>
              <a:latin typeface="Helvetica Light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53400" y="6553201"/>
            <a:ext cx="990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61C6F80-1AE7-4892-8FD9-BFABD716406A}" type="slidenum">
              <a:rPr lang="en-US" sz="1100" smtClean="0">
                <a:solidFill>
                  <a:schemeClr val="tx1">
                    <a:lumMod val="50000"/>
                  </a:schemeClr>
                </a:solidFill>
                <a:latin typeface="Helvetica Light"/>
              </a:rPr>
              <a:pPr eaLnBrk="1" hangingPunct="1"/>
              <a:t>24</a:t>
            </a:fld>
            <a:endParaRPr lang="en-US" sz="1100" smtClean="0">
              <a:solidFill>
                <a:schemeClr val="tx1">
                  <a:lumMod val="50000"/>
                </a:schemeClr>
              </a:solidFill>
              <a:latin typeface="Helvetica Light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ham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7750" y="646545"/>
            <a:ext cx="642854" cy="655584"/>
          </a:xfrm>
          <a:prstGeom prst="rect">
            <a:avLst/>
          </a:prstGeom>
        </p:spPr>
      </p:pic>
      <p:sp>
        <p:nvSpPr>
          <p:cNvPr id="22532" name="Rectangle 2"/>
          <p:cNvSpPr>
            <a:spLocks noGrp="1" noChangeArrowheads="1"/>
          </p:cNvSpPr>
          <p:nvPr>
            <p:ph type="title"/>
          </p:nvPr>
        </p:nvSpPr>
        <p:spPr>
          <a:xfrm>
            <a:off x="387350" y="381000"/>
            <a:ext cx="6613479" cy="1143000"/>
          </a:xfrm>
        </p:spPr>
        <p:txBody>
          <a:bodyPr/>
          <a:lstStyle/>
          <a:p>
            <a:pPr eaLnBrk="1" hangingPunct="1"/>
            <a:r>
              <a:rPr lang="en-US" sz="3300" dirty="0" smtClean="0">
                <a:ea typeface="ＭＳ Ｐゴシック" pitchFamily="34" charset="-128"/>
              </a:rPr>
              <a:t>Interface Hall of Fame!</a:t>
            </a:r>
          </a:p>
        </p:txBody>
      </p:sp>
      <p:sp>
        <p:nvSpPr>
          <p:cNvPr id="22534" name="Rectangle 9"/>
          <p:cNvSpPr>
            <a:spLocks noGrp="1" noChangeArrowheads="1"/>
          </p:cNvSpPr>
          <p:nvPr>
            <p:ph type="body" sz="half" idx="2"/>
          </p:nvPr>
        </p:nvSpPr>
        <p:spPr>
          <a:xfrm>
            <a:off x="4962514" y="1870293"/>
            <a:ext cx="3890974" cy="3770312"/>
          </a:xfrm>
          <a:noFill/>
        </p:spPr>
        <p:txBody>
          <a:bodyPr/>
          <a:lstStyle/>
          <a:p>
            <a:pPr eaLnBrk="1" hangingPunct="1"/>
            <a:r>
              <a:rPr lang="en-US" altLang="ja-JP" sz="2800" dirty="0" smtClean="0">
                <a:ea typeface="ＭＳ Ｐゴシック" pitchFamily="34" charset="-128"/>
              </a:rPr>
              <a:t>Bar of Soap</a:t>
            </a:r>
          </a:p>
          <a:p>
            <a:pPr lvl="1" eaLnBrk="1" hangingPunct="1"/>
            <a:r>
              <a:rPr lang="en-US" sz="2400" dirty="0" smtClean="0">
                <a:ea typeface="ＭＳ Ｐゴシック" pitchFamily="34" charset="-128"/>
              </a:rPr>
              <a:t>has a hole!</a:t>
            </a:r>
          </a:p>
          <a:p>
            <a:pPr lvl="1" eaLnBrk="1" hangingPunct="1"/>
            <a:r>
              <a:rPr lang="en-US" sz="2400" dirty="0" smtClean="0">
                <a:ea typeface="ＭＳ Ｐゴシック" pitchFamily="34" charset="-128"/>
              </a:rPr>
              <a:t>where found?</a:t>
            </a:r>
          </a:p>
          <a:p>
            <a:pPr lvl="2"/>
            <a:r>
              <a:rPr lang="en-US" sz="2000" dirty="0">
                <a:ea typeface="ＭＳ Ｐゴシック" pitchFamily="34" charset="-128"/>
              </a:rPr>
              <a:t>h</a:t>
            </a:r>
            <a:r>
              <a:rPr lang="en-US" sz="2000" dirty="0" smtClean="0">
                <a:ea typeface="ＭＳ Ｐゴシック" pitchFamily="34" charset="-128"/>
              </a:rPr>
              <a:t>otels</a:t>
            </a:r>
          </a:p>
          <a:p>
            <a:r>
              <a:rPr lang="en-US" dirty="0" smtClean="0">
                <a:ea typeface="ＭＳ Ｐゴシック" pitchFamily="34" charset="-128"/>
              </a:rPr>
              <a:t>Eco-Friendly</a:t>
            </a:r>
          </a:p>
          <a:p>
            <a:pPr lvl="1"/>
            <a:r>
              <a:rPr lang="en-US" dirty="0" smtClean="0">
                <a:ea typeface="ＭＳ Ｐゴシック" pitchFamily="34" charset="-128"/>
              </a:rPr>
              <a:t>doesn’t waste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9/27/12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CSE 440: User Interface Design, Prototyping, and Evaluation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29C6DC-12A6-494B-BB35-B64D0359AA21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7"/>
          <a:stretch/>
        </p:blipFill>
        <p:spPr>
          <a:xfrm>
            <a:off x="492132" y="1976892"/>
            <a:ext cx="4511689" cy="3325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78149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2"/>
          <p:cNvSpPr>
            <a:spLocks noGrp="1" noChangeArrowheads="1"/>
          </p:cNvSpPr>
          <p:nvPr>
            <p:ph type="title"/>
          </p:nvPr>
        </p:nvSpPr>
        <p:spPr>
          <a:xfrm>
            <a:off x="387350" y="381000"/>
            <a:ext cx="7405285" cy="1143000"/>
          </a:xfrm>
        </p:spPr>
        <p:txBody>
          <a:bodyPr/>
          <a:lstStyle/>
          <a:p>
            <a:pPr eaLnBrk="1" hangingPunct="1"/>
            <a:r>
              <a:rPr lang="en-US" sz="3300" dirty="0" smtClean="0">
                <a:ea typeface="ＭＳ Ｐゴシック" pitchFamily="34" charset="-128"/>
              </a:rPr>
              <a:t>Interface Hall of Shame or Fame?</a:t>
            </a:r>
          </a:p>
        </p:txBody>
      </p:sp>
      <p:sp>
        <p:nvSpPr>
          <p:cNvPr id="22534" name="Rectangle 9"/>
          <p:cNvSpPr>
            <a:spLocks noGrp="1" noChangeArrowheads="1"/>
          </p:cNvSpPr>
          <p:nvPr>
            <p:ph type="body" sz="half" idx="2"/>
          </p:nvPr>
        </p:nvSpPr>
        <p:spPr>
          <a:xfrm>
            <a:off x="4962514" y="2446338"/>
            <a:ext cx="3890974" cy="3770312"/>
          </a:xfrm>
          <a:noFill/>
        </p:spPr>
        <p:txBody>
          <a:bodyPr/>
          <a:lstStyle/>
          <a:p>
            <a:pPr eaLnBrk="1" hangingPunct="1"/>
            <a:r>
              <a:rPr lang="en-US" sz="2800" dirty="0" smtClean="0">
                <a:ea typeface="ＭＳ Ｐゴシック" pitchFamily="34" charset="-128"/>
              </a:rPr>
              <a:t>From IBM</a:t>
            </a:r>
            <a:r>
              <a:rPr lang="ja-JP" altLang="en-US" sz="2800" dirty="0" smtClean="0">
                <a:ea typeface="ＭＳ Ｐゴシック" pitchFamily="34" charset="-128"/>
              </a:rPr>
              <a:t>’</a:t>
            </a:r>
            <a:r>
              <a:rPr lang="en-US" altLang="ja-JP" sz="2800" dirty="0" smtClean="0">
                <a:ea typeface="ＭＳ Ｐゴシック" pitchFamily="34" charset="-128"/>
              </a:rPr>
              <a:t>s </a:t>
            </a:r>
            <a:r>
              <a:rPr lang="en-US" altLang="ja-JP" sz="2800" dirty="0" err="1" smtClean="0">
                <a:ea typeface="ＭＳ Ｐゴシック" pitchFamily="34" charset="-128"/>
              </a:rPr>
              <a:t>RealCD</a:t>
            </a:r>
            <a:endParaRPr lang="en-US" altLang="ja-JP" sz="2800" dirty="0" smtClean="0">
              <a:ea typeface="ＭＳ Ｐゴシック" pitchFamily="34" charset="-128"/>
            </a:endParaRPr>
          </a:p>
          <a:p>
            <a:pPr lvl="1" eaLnBrk="1" hangingPunct="1"/>
            <a:r>
              <a:rPr lang="en-US" sz="2400" dirty="0" smtClean="0">
                <a:ea typeface="ＭＳ Ｐゴシック" pitchFamily="34" charset="-128"/>
              </a:rPr>
              <a:t>prompt</a:t>
            </a:r>
          </a:p>
          <a:p>
            <a:pPr lvl="1" eaLnBrk="1" hangingPunct="1"/>
            <a:r>
              <a:rPr lang="en-US" sz="2400" dirty="0" smtClean="0">
                <a:ea typeface="ＭＳ Ｐゴシック" pitchFamily="34" charset="-128"/>
              </a:rPr>
              <a:t>button</a:t>
            </a:r>
          </a:p>
        </p:txBody>
      </p:sp>
      <p:pic>
        <p:nvPicPr>
          <p:cNvPr id="22533" name="Picture 4" descr="black-on-black"/>
          <p:cNvPicPr>
            <a:picLocks noChangeAspect="1" noChangeArrowheads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75" y="2439988"/>
            <a:ext cx="4011613" cy="228600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fam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635" y="621580"/>
            <a:ext cx="642854" cy="661948"/>
          </a:xfrm>
          <a:prstGeom prst="rect">
            <a:avLst/>
          </a:prstGeom>
        </p:spPr>
      </p:pic>
      <p:pic>
        <p:nvPicPr>
          <p:cNvPr id="4" name="Picture 3" descr="sham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635" y="624762"/>
            <a:ext cx="642854" cy="655584"/>
          </a:xfrm>
          <a:prstGeom prst="rect">
            <a:avLst/>
          </a:prstGeom>
        </p:spPr>
      </p:pic>
      <p:pic>
        <p:nvPicPr>
          <p:cNvPr id="5" name="Picture 4" descr="hallof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635" y="624762"/>
            <a:ext cx="642854" cy="65558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9/27/12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CSE 440: User Interface Design, Prototyping, and Evaluation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29C6DC-12A6-494B-BB35-B64D0359AA21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461089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m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635" y="624762"/>
            <a:ext cx="642854" cy="655584"/>
          </a:xfrm>
          <a:prstGeom prst="rect">
            <a:avLst/>
          </a:prstGeom>
        </p:spPr>
      </p:pic>
      <p:sp>
        <p:nvSpPr>
          <p:cNvPr id="24580" name="Rectangle 2"/>
          <p:cNvSpPr>
            <a:spLocks noGrp="1" noChangeArrowheads="1"/>
          </p:cNvSpPr>
          <p:nvPr>
            <p:ph type="title"/>
          </p:nvPr>
        </p:nvSpPr>
        <p:spPr>
          <a:xfrm>
            <a:off x="479425" y="369888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Interface Hall of Shame!</a:t>
            </a:r>
          </a:p>
        </p:txBody>
      </p:sp>
      <p:sp>
        <p:nvSpPr>
          <p:cNvPr id="24581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954674" y="2446338"/>
            <a:ext cx="3898814" cy="3770312"/>
          </a:xfrm>
        </p:spPr>
        <p:txBody>
          <a:bodyPr/>
          <a:lstStyle/>
          <a:p>
            <a:pPr eaLnBrk="1" hangingPunct="1"/>
            <a:r>
              <a:rPr lang="en-US" sz="2400" dirty="0" smtClean="0">
                <a:ea typeface="ＭＳ Ｐゴシック" pitchFamily="34" charset="-128"/>
              </a:rPr>
              <a:t>From IBM</a:t>
            </a:r>
            <a:r>
              <a:rPr lang="ja-JP" altLang="en-US" sz="2400" dirty="0" smtClean="0">
                <a:ea typeface="ＭＳ Ｐゴシック" pitchFamily="34" charset="-128"/>
              </a:rPr>
              <a:t>’</a:t>
            </a:r>
            <a:r>
              <a:rPr lang="en-US" altLang="ja-JP" sz="2400" dirty="0" smtClean="0">
                <a:ea typeface="ＭＳ Ｐゴシック" pitchFamily="34" charset="-128"/>
              </a:rPr>
              <a:t>s </a:t>
            </a:r>
            <a:r>
              <a:rPr lang="en-US" altLang="ja-JP" sz="2400" dirty="0" err="1" smtClean="0">
                <a:ea typeface="ＭＳ Ｐゴシック" pitchFamily="34" charset="-128"/>
              </a:rPr>
              <a:t>RealCD</a:t>
            </a:r>
            <a:endParaRPr lang="en-US" altLang="ja-JP" sz="2400" dirty="0" smtClean="0">
              <a:ea typeface="ＭＳ Ｐゴシック" pitchFamily="34" charset="-128"/>
            </a:endParaRPr>
          </a:p>
          <a:p>
            <a:pPr lvl="1" eaLnBrk="1" hangingPunct="1"/>
            <a:r>
              <a:rPr lang="en-US" sz="2000" dirty="0" smtClean="0">
                <a:ea typeface="ＭＳ Ｐゴシック" pitchFamily="34" charset="-128"/>
              </a:rPr>
              <a:t>prompt</a:t>
            </a:r>
          </a:p>
          <a:p>
            <a:pPr lvl="1" eaLnBrk="1" hangingPunct="1"/>
            <a:r>
              <a:rPr lang="en-US" sz="2000" dirty="0" smtClean="0">
                <a:ea typeface="ＭＳ Ｐゴシック" pitchFamily="34" charset="-128"/>
              </a:rPr>
              <a:t>button</a:t>
            </a:r>
          </a:p>
          <a:p>
            <a:pPr eaLnBrk="1" hangingPunct="1"/>
            <a:r>
              <a:rPr lang="en-US" sz="2400" dirty="0" smtClean="0">
                <a:ea typeface="ＭＳ Ｐゴシック" pitchFamily="34" charset="-128"/>
              </a:rPr>
              <a:t>Black on black???</a:t>
            </a:r>
          </a:p>
          <a:p>
            <a:pPr lvl="1" eaLnBrk="1" hangingPunct="1"/>
            <a:r>
              <a:rPr lang="en-US" sz="2000" dirty="0" smtClean="0">
                <a:ea typeface="ＭＳ Ｐゴシック" pitchFamily="34" charset="-128"/>
              </a:rPr>
              <a:t>cool!</a:t>
            </a:r>
          </a:p>
          <a:p>
            <a:pPr lvl="1" eaLnBrk="1" hangingPunct="1"/>
            <a:r>
              <a:rPr lang="en-US" sz="2000" dirty="0" smtClean="0">
                <a:ea typeface="ＭＳ Ｐゴシック" pitchFamily="34" charset="-128"/>
              </a:rPr>
              <a:t>but you can’t</a:t>
            </a:r>
            <a:r>
              <a:rPr lang="en-US" altLang="ja-JP" sz="2000" dirty="0" smtClean="0">
                <a:ea typeface="ＭＳ Ｐゴシック" pitchFamily="34" charset="-128"/>
              </a:rPr>
              <a:t> see it</a:t>
            </a:r>
          </a:p>
          <a:p>
            <a:pPr lvl="1" eaLnBrk="1" hangingPunct="1"/>
            <a:r>
              <a:rPr lang="ja-JP" altLang="en-US" sz="2000" dirty="0" smtClean="0">
                <a:ea typeface="ＭＳ Ｐゴシック" pitchFamily="34" charset="-128"/>
              </a:rPr>
              <a:t>“</a:t>
            </a:r>
            <a:r>
              <a:rPr lang="en-US" altLang="ja-JP" sz="2000" dirty="0" smtClean="0">
                <a:ea typeface="ＭＳ Ｐゴシック" pitchFamily="34" charset="-128"/>
              </a:rPr>
              <a:t>click here</a:t>
            </a:r>
            <a:r>
              <a:rPr lang="ja-JP" altLang="en-US" sz="2000" dirty="0" smtClean="0">
                <a:ea typeface="ＭＳ Ｐゴシック" pitchFamily="34" charset="-128"/>
              </a:rPr>
              <a:t>”</a:t>
            </a:r>
            <a:r>
              <a:rPr lang="en-US" altLang="ja-JP" sz="2000" dirty="0" smtClean="0">
                <a:ea typeface="ＭＳ Ｐゴシック" pitchFamily="34" charset="-128"/>
              </a:rPr>
              <a:t> shouldn’t be necessary </a:t>
            </a:r>
          </a:p>
          <a:p>
            <a:pPr lvl="2" eaLnBrk="1" hangingPunct="1"/>
            <a:r>
              <a:rPr lang="en-US" sz="1800" dirty="0" smtClean="0">
                <a:ea typeface="ＭＳ Ｐゴシック" pitchFamily="34" charset="-128"/>
              </a:rPr>
              <a:t>like a door that has a sign telling you to push</a:t>
            </a:r>
          </a:p>
        </p:txBody>
      </p:sp>
      <p:pic>
        <p:nvPicPr>
          <p:cNvPr id="24582" name="Picture 4" descr="black-on-blac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75" y="2439988"/>
            <a:ext cx="4011613" cy="228600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9/27/12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CSE 440: User Interface Design, Prototyping, and Evaluation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29C6DC-12A6-494B-BB35-B64D0359AA21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44181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Designing the Future: </a:t>
            </a:r>
            <a:br>
              <a:rPr lang="en-US" dirty="0" smtClean="0"/>
            </a:br>
            <a:r>
              <a:rPr lang="en-US" sz="3600" i="1" dirty="0" smtClean="0"/>
              <a:t>Early Visions of </a:t>
            </a:r>
            <a:r>
              <a:rPr lang="en-US" sz="3600" i="1" dirty="0" smtClean="0"/>
              <a:t>HCI</a:t>
            </a:r>
            <a:endParaRPr lang="en-US" sz="3600" i="1" dirty="0" smtClean="0"/>
          </a:p>
        </p:txBody>
      </p:sp>
    </p:spTree>
    <p:extLst>
      <p:ext uri="{BB962C8B-B14F-4D97-AF65-F5344CB8AC3E}">
        <p14:creationId xmlns:p14="http://schemas.microsoft.com/office/powerpoint/2010/main" val="3047950800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2075" tIns="46038" rIns="92075" bIns="46038"/>
          <a:lstStyle/>
          <a:p>
            <a:pPr eaLnBrk="1" hangingPunct="1"/>
            <a:r>
              <a:rPr lang="en-US" smtClean="0"/>
              <a:t>Outline</a:t>
            </a:r>
          </a:p>
        </p:txBody>
      </p:sp>
      <p:sp>
        <p:nvSpPr>
          <p:cNvPr id="10245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600200"/>
            <a:ext cx="8342313" cy="4724400"/>
          </a:xfrm>
          <a:noFill/>
        </p:spPr>
        <p:txBody>
          <a:bodyPr lIns="92075" tIns="46038" rIns="92075" bIns="46038"/>
          <a:lstStyle/>
          <a:p>
            <a:pPr eaLnBrk="1" hangingPunct="1"/>
            <a:r>
              <a:rPr lang="en-US" dirty="0" smtClean="0"/>
              <a:t>Review</a:t>
            </a:r>
          </a:p>
          <a:p>
            <a:pPr eaLnBrk="1" hangingPunct="1"/>
            <a:r>
              <a:rPr lang="en-US" dirty="0" smtClean="0"/>
              <a:t>Computing in 1945</a:t>
            </a:r>
          </a:p>
          <a:p>
            <a:pPr eaLnBrk="1" hangingPunct="1"/>
            <a:r>
              <a:rPr lang="en-US" dirty="0" err="1" smtClean="0"/>
              <a:t>Vannevar</a:t>
            </a:r>
            <a:r>
              <a:rPr lang="en-US" dirty="0" smtClean="0"/>
              <a:t> Bush &amp; As We May Think</a:t>
            </a:r>
          </a:p>
          <a:p>
            <a:pPr eaLnBrk="1" hangingPunct="1"/>
            <a:r>
              <a:rPr lang="en-US" dirty="0" smtClean="0"/>
              <a:t>Doug </a:t>
            </a:r>
            <a:r>
              <a:rPr lang="en-US" dirty="0" err="1" smtClean="0"/>
              <a:t>Engelbart</a:t>
            </a:r>
            <a:r>
              <a:rPr lang="en-US" dirty="0" smtClean="0"/>
              <a:t> &amp; Augmenting </a:t>
            </a:r>
            <a:r>
              <a:rPr lang="en-US" dirty="0" smtClean="0"/>
              <a:t>Intellect</a:t>
            </a:r>
          </a:p>
          <a:p>
            <a:pPr eaLnBrk="1" hangingPunct="1"/>
            <a:r>
              <a:rPr lang="en-US" dirty="0" err="1" smtClean="0"/>
              <a:t>SketchPad</a:t>
            </a:r>
            <a:r>
              <a:rPr lang="en-US" dirty="0" smtClean="0"/>
              <a:t>, </a:t>
            </a:r>
            <a:r>
              <a:rPr lang="en-US" dirty="0" err="1" smtClean="0"/>
              <a:t>Dynabook</a:t>
            </a:r>
            <a:r>
              <a:rPr lang="en-US" dirty="0" smtClean="0"/>
              <a:t>, &amp; The Star</a:t>
            </a:r>
            <a:endParaRPr lang="en-US" dirty="0" smtClean="0"/>
          </a:p>
          <a:p>
            <a:pPr eaLnBrk="1" hangingPunct="1"/>
            <a:r>
              <a:rPr lang="en-US" dirty="0" err="1" smtClean="0"/>
              <a:t>Administrivia</a:t>
            </a:r>
            <a:endParaRPr lang="en-US" dirty="0" smtClean="0"/>
          </a:p>
          <a:p>
            <a:pPr eaLnBrk="1" hangingPunct="1"/>
            <a:r>
              <a:rPr lang="en-US" dirty="0" smtClean="0"/>
              <a:t>Name Game</a:t>
            </a:r>
            <a:endParaRPr lang="en-US" dirty="0" smtClean="0"/>
          </a:p>
        </p:txBody>
      </p:sp>
      <p:sp>
        <p:nvSpPr>
          <p:cNvPr id="10242" name="Date Placeholder 3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000" dirty="0" smtClean="0">
                <a:solidFill>
                  <a:srgbClr val="878787"/>
                </a:solidFill>
                <a:latin typeface="Helvetica Light"/>
              </a:rPr>
              <a:t>9/27/12</a:t>
            </a:r>
            <a:endParaRPr lang="en-US" sz="1000" dirty="0">
              <a:solidFill>
                <a:srgbClr val="878787"/>
              </a:solidFill>
              <a:latin typeface="Helvetica Ligh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CSE 440: User Interface Design, Prototyping, and Evaluation</a:t>
            </a:r>
            <a:endParaRPr lang="en-US"/>
          </a:p>
        </p:txBody>
      </p:sp>
      <p:sp>
        <p:nvSpPr>
          <p:cNvPr id="1024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30F65F9-3A68-476B-8CFD-421EDC6C6E82}" type="slidenum">
              <a:rPr lang="en-US" sz="1000" smtClean="0">
                <a:solidFill>
                  <a:srgbClr val="878787"/>
                </a:solidFill>
                <a:latin typeface="Helvetica Light"/>
              </a:rPr>
              <a:pPr eaLnBrk="1" hangingPunct="1"/>
              <a:t>7</a:t>
            </a:fld>
            <a:endParaRPr lang="en-US" sz="1000" dirty="0" smtClean="0">
              <a:solidFill>
                <a:srgbClr val="878787"/>
              </a:solidFill>
              <a:latin typeface="Helvetica Light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Review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288" y="1187016"/>
            <a:ext cx="4168889" cy="5270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450" y="538470"/>
            <a:ext cx="4178300" cy="42646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417" y="2853572"/>
            <a:ext cx="5130800" cy="36703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429" y="2849359"/>
            <a:ext cx="2237013" cy="1937712"/>
          </a:xfrm>
          <a:prstGeom prst="rect">
            <a:avLst/>
          </a:prstGeom>
        </p:spPr>
      </p:pic>
      <p:pic>
        <p:nvPicPr>
          <p:cNvPr id="28" name="Picture 27" descr="4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234" y="1175148"/>
            <a:ext cx="2218832" cy="527920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794" y="1175148"/>
            <a:ext cx="2712778" cy="5281815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9/27/12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CSE 440: User Interface Design, Prototyping, and Evaluation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65F609-13D8-427A-A637-8F1D1F077692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53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450" y="538470"/>
            <a:ext cx="4178300" cy="4264639"/>
          </a:xfrm>
          <a:prstGeom prst="rect">
            <a:avLst/>
          </a:prstGeom>
        </p:spPr>
      </p:pic>
      <p:sp>
        <p:nvSpPr>
          <p:cNvPr id="13316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2075" tIns="46038" rIns="92075" bIns="46038"/>
          <a:lstStyle/>
          <a:p>
            <a:pPr eaLnBrk="1" hangingPunct="1"/>
            <a:r>
              <a:rPr lang="en-US" dirty="0" smtClean="0"/>
              <a:t>Review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288" y="1187016"/>
            <a:ext cx="4168889" cy="52705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417" y="2853572"/>
            <a:ext cx="5130800" cy="36703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429" y="2849359"/>
            <a:ext cx="2237013" cy="1937712"/>
          </a:xfrm>
          <a:prstGeom prst="rect">
            <a:avLst/>
          </a:prstGeom>
        </p:spPr>
      </p:pic>
      <p:pic>
        <p:nvPicPr>
          <p:cNvPr id="22" name="Picture 21" descr="4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234" y="1175148"/>
            <a:ext cx="2218832" cy="527920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794" y="1175148"/>
            <a:ext cx="2712778" cy="5281815"/>
          </a:xfrm>
          <a:prstGeom prst="rect">
            <a:avLst/>
          </a:prstGeom>
        </p:spPr>
      </p:pic>
      <p:sp>
        <p:nvSpPr>
          <p:cNvPr id="24" name="Text Box 20"/>
          <p:cNvSpPr txBox="1">
            <a:spLocks noChangeArrowheads="1"/>
          </p:cNvSpPr>
          <p:nvPr/>
        </p:nvSpPr>
        <p:spPr bwMode="auto">
          <a:xfrm>
            <a:off x="395946" y="1141090"/>
            <a:ext cx="309369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i="1" dirty="0">
                <a:latin typeface="Helvetica" pitchFamily="34" charset="0"/>
              </a:rPr>
              <a:t>“Instant messaging has unleashed many new tasks”</a:t>
            </a:r>
            <a:endParaRPr lang="en-US" sz="2000" b="1" dirty="0">
              <a:latin typeface="Helvetica" pitchFamily="34" charset="0"/>
            </a:endParaRPr>
          </a:p>
        </p:txBody>
      </p:sp>
      <p:cxnSp>
        <p:nvCxnSpPr>
          <p:cNvPr id="25" name="Elbow Connector 24"/>
          <p:cNvCxnSpPr/>
          <p:nvPr/>
        </p:nvCxnSpPr>
        <p:spPr bwMode="auto">
          <a:xfrm flipV="1">
            <a:off x="509579" y="2101109"/>
            <a:ext cx="3582731" cy="101918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26" name="Oval 25"/>
          <p:cNvSpPr/>
          <p:nvPr/>
        </p:nvSpPr>
        <p:spPr bwMode="auto">
          <a:xfrm>
            <a:off x="3783865" y="1859321"/>
            <a:ext cx="664732" cy="664732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9/27/12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CSE 440: User Interface Design, Prototyping, and Evaluation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65F609-13D8-427A-A637-8F1D1F077692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theme/theme1.xml><?xml version="1.0" encoding="utf-8"?>
<a:theme xmlns:a="http://schemas.openxmlformats.org/drawingml/2006/main" name="Default Theme">
  <a:themeElements>
    <a:clrScheme name="1_Summer HCI 10">
      <a:dk1>
        <a:srgbClr val="808080"/>
      </a:dk1>
      <a:lt1>
        <a:srgbClr val="FFFFFF"/>
      </a:lt1>
      <a:dk2>
        <a:srgbClr val="A94E31"/>
      </a:dk2>
      <a:lt2>
        <a:srgbClr val="3E4E6C"/>
      </a:lt2>
      <a:accent1>
        <a:srgbClr val="00CC99"/>
      </a:accent1>
      <a:accent2>
        <a:srgbClr val="3333CC"/>
      </a:accent2>
      <a:accent3>
        <a:srgbClr val="D1B2AD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Summer HCI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Summer HCI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ummer HCI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mer HCI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mer HCI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mer HCI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mer HCI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mer HCI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mer HCI 8">
        <a:dk1>
          <a:srgbClr val="808080"/>
        </a:dk1>
        <a:lt1>
          <a:srgbClr val="FFFFFF"/>
        </a:lt1>
        <a:dk2>
          <a:srgbClr val="A94E31"/>
        </a:dk2>
        <a:lt2>
          <a:srgbClr val="FFFFFF"/>
        </a:lt2>
        <a:accent1>
          <a:srgbClr val="00CC99"/>
        </a:accent1>
        <a:accent2>
          <a:srgbClr val="3333CC"/>
        </a:accent2>
        <a:accent3>
          <a:srgbClr val="D1B2AD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ummer HCI 9">
        <a:dk1>
          <a:srgbClr val="808080"/>
        </a:dk1>
        <a:lt1>
          <a:srgbClr val="FFFFFF"/>
        </a:lt1>
        <a:dk2>
          <a:srgbClr val="A94E31"/>
        </a:dk2>
        <a:lt2>
          <a:srgbClr val="3E6C6C"/>
        </a:lt2>
        <a:accent1>
          <a:srgbClr val="00CC99"/>
        </a:accent1>
        <a:accent2>
          <a:srgbClr val="3333CC"/>
        </a:accent2>
        <a:accent3>
          <a:srgbClr val="D1B2AD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ummer HCI 10">
        <a:dk1>
          <a:srgbClr val="808080"/>
        </a:dk1>
        <a:lt1>
          <a:srgbClr val="FFFFFF"/>
        </a:lt1>
        <a:dk2>
          <a:srgbClr val="A94E31"/>
        </a:dk2>
        <a:lt2>
          <a:srgbClr val="3E4E6C"/>
        </a:lt2>
        <a:accent1>
          <a:srgbClr val="00CC99"/>
        </a:accent1>
        <a:accent2>
          <a:srgbClr val="3333CC"/>
        </a:accent2>
        <a:accent3>
          <a:srgbClr val="D1B2AD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01-introduction</Template>
  <TotalTime>9875</TotalTime>
  <Words>1112</Words>
  <Application>Microsoft Office PowerPoint</Application>
  <PresentationFormat>On-screen Show (4:3)</PresentationFormat>
  <Paragraphs>286</Paragraphs>
  <Slides>24</Slides>
  <Notes>24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Helvetica</vt:lpstr>
      <vt:lpstr>ＭＳ Ｐゴシック</vt:lpstr>
      <vt:lpstr>Arial Black</vt:lpstr>
      <vt:lpstr>Times New Roman</vt:lpstr>
      <vt:lpstr>Helvetica Light</vt:lpstr>
      <vt:lpstr>Default Theme</vt:lpstr>
      <vt:lpstr>Designing the Future:  Early Visions of HCI</vt:lpstr>
      <vt:lpstr>Interface Hall of Shame or Fame?</vt:lpstr>
      <vt:lpstr>Interface Hall of Fame!</vt:lpstr>
      <vt:lpstr>Interface Hall of Shame or Fame?</vt:lpstr>
      <vt:lpstr>Interface Hall of Shame!</vt:lpstr>
      <vt:lpstr>Designing the Future:  Early Visions of HCI</vt:lpstr>
      <vt:lpstr>Outline</vt:lpstr>
      <vt:lpstr>Review</vt:lpstr>
      <vt:lpstr>Review</vt:lpstr>
      <vt:lpstr>Context - Computing in 1945</vt:lpstr>
      <vt:lpstr>Vannevar Bush Kicked Off Big Science</vt:lpstr>
      <vt:lpstr>As We May Think</vt:lpstr>
      <vt:lpstr>Predicting → Inventing the Future</vt:lpstr>
      <vt:lpstr>Douglas Engelbart Augmenting Human Intellect</vt:lpstr>
      <vt:lpstr>Augmenting Human Intellect</vt:lpstr>
      <vt:lpstr>Augmenting Human Intellect: Firsts!</vt:lpstr>
      <vt:lpstr>Tricycles &amp; Bicycles: Specialized Tools</vt:lpstr>
      <vt:lpstr>SketchPad – Sutherland (1963)</vt:lpstr>
      <vt:lpstr>Dynabook – Kay (1974)</vt:lpstr>
      <vt:lpstr>Xerox Star – 1st Commercial GUI (1981)</vt:lpstr>
      <vt:lpstr>The Future</vt:lpstr>
      <vt:lpstr>PowerPoint Presentation</vt:lpstr>
      <vt:lpstr>Administrivia</vt:lpstr>
      <vt:lpstr>Next Time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HCI History</dc:title>
  <dc:creator>James Landay</dc:creator>
  <cp:lastModifiedBy>James A. Landay</cp:lastModifiedBy>
  <cp:revision>372</cp:revision>
  <cp:lastPrinted>1999-09-03T16:31:05Z</cp:lastPrinted>
  <dcterms:created xsi:type="dcterms:W3CDTF">1995-06-02T21:27:28Z</dcterms:created>
  <dcterms:modified xsi:type="dcterms:W3CDTF">2012-09-27T22:47:45Z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1</vt:i4>
  </property>
  <property fmtid="{D5CDD505-2E9C-101B-9397-08002B2CF9AE}" pid="4" name="Compression">
    <vt:i4>100</vt:i4>
  </property>
  <property fmtid="{D5CDD505-2E9C-101B-9397-08002B2CF9AE}" pid="5" name="ScreenSize">
    <vt:i4>2</vt:i4>
  </property>
  <property fmtid="{D5CDD505-2E9C-101B-9397-08002B2CF9AE}" pid="6" name="ScreenUsage">
    <vt:i4>3</vt:i4>
  </property>
  <property fmtid="{D5CDD505-2E9C-101B-9397-08002B2CF9AE}" pid="7" name="MailAddress">
    <vt:lpwstr>landay@cs.berkeley.edu</vt:lpwstr>
  </property>
  <property fmtid="{D5CDD505-2E9C-101B-9397-08002B2CF9AE}" pid="8" name="HomePage">
    <vt:lpwstr>http://bmrc.berkeley.edu/courseware/cs160/fall99/</vt:lpwstr>
  </property>
  <property fmtid="{D5CDD505-2E9C-101B-9397-08002B2CF9AE}" pid="9" name="Other">
    <vt:lpwstr>CS 160, Fall 1999</vt:lpwstr>
  </property>
  <property fmtid="{D5CDD505-2E9C-101B-9397-08002B2CF9AE}" pid="10" name="DownloadOriginal">
    <vt:bool>true</vt:bool>
  </property>
  <property fmtid="{D5CDD505-2E9C-101B-9397-08002B2CF9AE}" pid="11" name="DownloadIEButton">
    <vt:bool>false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3</vt:i4>
  </property>
  <property fmtid="{D5CDD505-2E9C-101B-9397-08002B2CF9AE}" pid="19" name="ShowNotes">
    <vt:bool>false</vt:bool>
  </property>
  <property fmtid="{D5CDD505-2E9C-101B-9397-08002B2CF9AE}" pid="20" name="NavBtnPos">
    <vt:i4>3</vt:i4>
  </property>
  <property fmtid="{D5CDD505-2E9C-101B-9397-08002B2CF9AE}" pid="21" name="OutputDir">
    <vt:lpwstr>J:\courseware\cs160\fall99\lectures</vt:lpwstr>
  </property>
</Properties>
</file>