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5143500" type="screen16x9"/>
  <p:notesSz cx="6858000" cy="9144000"/>
  <p:embeddedFontLst>
    <p:embeddedFont>
      <p:font typeface="Cambria Math" panose="02040503050406030204" pitchFamily="18" charset="0"/>
      <p:regular r:id="rId54"/>
    </p:embeddedFont>
    <p:embeddedFont>
      <p:font typeface="Quattrocento Sans" panose="020B0502050000020003" pitchFamily="34" charset="0"/>
      <p:regular r:id="rId55"/>
      <p:bold r:id="rId56"/>
      <p:italic r:id="rId57"/>
      <p:boldItalic r:id="rId58"/>
    </p:embeddedFont>
    <p:embeddedFont>
      <p:font typeface="Raleway" pitchFamily="2" charset="0"/>
      <p:regular r:id="rId59"/>
      <p:bold r:id="rId60"/>
      <p:italic r:id="rId61"/>
      <p:boldItalic r:id="rId62"/>
    </p:embeddedFont>
    <p:embeddedFont>
      <p:font typeface="Source Code Pro" panose="020B0509030403020204" pitchFamily="49"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ITxN1cDPhqUUg/5+qfqw05FvY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E2EFC0-B8A5-4A53-BA61-044CCB16819B}">
  <a:tblStyle styleId="{4FE2EFC0-B8A5-4A53-BA61-044CCB16819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65"/>
    <p:restoredTop sz="94673"/>
  </p:normalViewPr>
  <p:slideViewPr>
    <p:cSldViewPr snapToGrid="0">
      <p:cViewPr varScale="1">
        <p:scale>
          <a:sx n="199" d="100"/>
          <a:sy n="199" d="100"/>
        </p:scale>
        <p:origin x="1626"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4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4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4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4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4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4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5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5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5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5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5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56"/>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6"/>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2"/>
              </a:buClr>
              <a:buSzPts val="3400"/>
              <a:buFont typeface="Raleway"/>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p5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56"/>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6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3" name="Google Shape;53;p6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
        <p:cNvGrpSpPr/>
        <p:nvPr/>
      </p:nvGrpSpPr>
      <p:grpSpPr>
        <a:xfrm>
          <a:off x="0" y="0"/>
          <a:ext cx="0" cy="0"/>
          <a:chOff x="0" y="0"/>
          <a:chExt cx="0" cy="0"/>
        </a:xfrm>
      </p:grpSpPr>
      <p:sp>
        <p:nvSpPr>
          <p:cNvPr id="15" name="Google Shape;15;p5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7" name="Google Shape;17;p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a:solidFill>
                  <a:schemeClr val="dk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21" name="Google Shape;21;p5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1_Section header 2">
    <p:spTree>
      <p:nvGrpSpPr>
        <p:cNvPr id="1" name="Shape 22"/>
        <p:cNvGrpSpPr/>
        <p:nvPr/>
      </p:nvGrpSpPr>
      <p:grpSpPr>
        <a:xfrm>
          <a:off x="0" y="0"/>
          <a:ext cx="0" cy="0"/>
          <a:chOff x="0" y="0"/>
          <a:chExt cx="0" cy="0"/>
        </a:xfrm>
      </p:grpSpPr>
      <p:sp>
        <p:nvSpPr>
          <p:cNvPr id="23" name="Google Shape;23;p59"/>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9"/>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25" name="Google Shape;25;p5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9"/>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6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0"/>
          <p:cNvSpPr txBox="1">
            <a:spLocks noGrp="1"/>
          </p:cNvSpPr>
          <p:nvPr>
            <p:ph type="body" idx="1"/>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a:solidFill>
                  <a:schemeClr val="dk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31" name="Google Shape;31;p60"/>
          <p:cNvSpPr txBox="1">
            <a:spLocks noGrp="1"/>
          </p:cNvSpPr>
          <p:nvPr>
            <p:ph type="body" idx="2"/>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a:solidFill>
                  <a:schemeClr val="dk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cSld name="1_Title and body 2">
    <p:spTree>
      <p:nvGrpSpPr>
        <p:cNvPr id="1" name="Shape 32"/>
        <p:cNvGrpSpPr/>
        <p:nvPr/>
      </p:nvGrpSpPr>
      <p:grpSpPr>
        <a:xfrm>
          <a:off x="0" y="0"/>
          <a:ext cx="0" cy="0"/>
          <a:chOff x="0" y="0"/>
          <a:chExt cx="0" cy="0"/>
        </a:xfrm>
      </p:grpSpPr>
      <p:sp>
        <p:nvSpPr>
          <p:cNvPr id="33" name="Google Shape;33;p6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 name="Google Shape;34;p6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61"/>
          <p:cNvSpPr txBox="1">
            <a:spLocks noGrp="1"/>
          </p:cNvSpPr>
          <p:nvPr>
            <p:ph type="body" idx="1"/>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Font typeface="Calibri"/>
              <a:buAutoNum type="alphaLcParenR"/>
              <a:defRPr>
                <a:solidFill>
                  <a:schemeClr val="dk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36" name="Google Shape;36;p61"/>
          <p:cNvSpPr txBox="1">
            <a:spLocks noGrp="1"/>
          </p:cNvSpPr>
          <p:nvPr>
            <p:ph type="body" idx="2"/>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Clr>
                <a:schemeClr val="lt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p:cSld name="1_Title and body 3">
    <p:spTree>
      <p:nvGrpSpPr>
        <p:cNvPr id="1" name="Shape 37"/>
        <p:cNvGrpSpPr/>
        <p:nvPr/>
      </p:nvGrpSpPr>
      <p:grpSpPr>
        <a:xfrm>
          <a:off x="0" y="0"/>
          <a:ext cx="0" cy="0"/>
          <a:chOff x="0" y="0"/>
          <a:chExt cx="0" cy="0"/>
        </a:xfrm>
      </p:grpSpPr>
      <p:sp>
        <p:nvSpPr>
          <p:cNvPr id="38" name="Google Shape;38;p6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 name="Google Shape;39;p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40" name="Google Shape;40;p6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1_Title and body 4">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3" name="Google Shape;43;p6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63"/>
          <p:cNvSpPr txBox="1">
            <a:spLocks noGrp="1"/>
          </p:cNvSpPr>
          <p:nvPr>
            <p:ph type="body" idx="1"/>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2286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45" name="Google Shape;45;p63"/>
          <p:cNvSpPr txBox="1">
            <a:spLocks noGrp="1"/>
          </p:cNvSpPr>
          <p:nvPr>
            <p:ph type="body" idx="2"/>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a:solidFill>
                  <a:schemeClr val="dk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and Text">
  <p:cSld name="Table and Text">
    <p:spTree>
      <p:nvGrpSpPr>
        <p:cNvPr id="1" name="Shape 46"/>
        <p:cNvGrpSpPr/>
        <p:nvPr/>
      </p:nvGrpSpPr>
      <p:grpSpPr>
        <a:xfrm>
          <a:off x="0" y="0"/>
          <a:ext cx="0" cy="0"/>
          <a:chOff x="0" y="0"/>
          <a:chExt cx="0" cy="0"/>
        </a:xfrm>
      </p:grpSpPr>
      <p:sp>
        <p:nvSpPr>
          <p:cNvPr id="47" name="Google Shape;47;p64"/>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graphicFrame>
        <p:nvGraphicFramePr>
          <p:cNvPr id="48" name="Google Shape;48;p64"/>
          <p:cNvGraphicFramePr/>
          <p:nvPr/>
        </p:nvGraphicFramePr>
        <p:xfrm>
          <a:off x="312557" y="1863905"/>
          <a:ext cx="3000000" cy="3000000"/>
        </p:xfrm>
        <a:graphic>
          <a:graphicData uri="http://schemas.openxmlformats.org/drawingml/2006/table">
            <a:tbl>
              <a:tblPr>
                <a:noFill/>
                <a:tableStyleId>{4FE2EFC0-B8A5-4A53-BA61-044CCB16819B}</a:tableStyleId>
              </a:tblPr>
              <a:tblGrid>
                <a:gridCol w="999750">
                  <a:extLst>
                    <a:ext uri="{9D8B030D-6E8A-4147-A177-3AD203B41FA5}">
                      <a16:colId xmlns:a16="http://schemas.microsoft.com/office/drawing/2014/main" val="20000"/>
                    </a:ext>
                  </a:extLst>
                </a:gridCol>
                <a:gridCol w="999750">
                  <a:extLst>
                    <a:ext uri="{9D8B030D-6E8A-4147-A177-3AD203B41FA5}">
                      <a16:colId xmlns:a16="http://schemas.microsoft.com/office/drawing/2014/main" val="20001"/>
                    </a:ext>
                  </a:extLst>
                </a:gridCol>
                <a:gridCol w="999750">
                  <a:extLst>
                    <a:ext uri="{9D8B030D-6E8A-4147-A177-3AD203B41FA5}">
                      <a16:colId xmlns:a16="http://schemas.microsoft.com/office/drawing/2014/main" val="20002"/>
                    </a:ext>
                  </a:extLst>
                </a:gridCol>
                <a:gridCol w="999750">
                  <a:extLst>
                    <a:ext uri="{9D8B030D-6E8A-4147-A177-3AD203B41FA5}">
                      <a16:colId xmlns:a16="http://schemas.microsoft.com/office/drawing/2014/main" val="20003"/>
                    </a:ext>
                  </a:extLst>
                </a:gridCol>
              </a:tblGrid>
              <a:tr h="498375">
                <a:tc>
                  <a:txBody>
                    <a:bodyPr/>
                    <a:lstStyle/>
                    <a:p>
                      <a:pPr marL="0" marR="0" lvl="0" indent="0" algn="l" rtl="0">
                        <a:spcBef>
                          <a:spcPts val="0"/>
                        </a:spcBef>
                        <a:spcAft>
                          <a:spcPts val="0"/>
                        </a:spcAft>
                        <a:buNone/>
                      </a:pPr>
                      <a:endParaRPr sz="1800" b="1">
                        <a:solidFill>
                          <a:schemeClr val="lt1"/>
                        </a:solidFill>
                        <a:latin typeface="Raleway"/>
                        <a:ea typeface="Raleway"/>
                        <a:cs typeface="Raleway"/>
                        <a:sym typeface="Raleway"/>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endParaRPr sz="1800" b="1">
                        <a:solidFill>
                          <a:schemeClr val="lt1"/>
                        </a:solidFill>
                        <a:latin typeface="Raleway"/>
                        <a:ea typeface="Raleway"/>
                        <a:cs typeface="Raleway"/>
                        <a:sym typeface="Raleway"/>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endParaRPr sz="1800" b="1">
                        <a:solidFill>
                          <a:schemeClr val="lt1"/>
                        </a:solidFill>
                        <a:latin typeface="Raleway"/>
                        <a:ea typeface="Raleway"/>
                        <a:cs typeface="Raleway"/>
                        <a:sym typeface="Raleway"/>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endParaRPr sz="1800" b="1">
                        <a:solidFill>
                          <a:schemeClr val="lt1"/>
                        </a:solidFill>
                        <a:latin typeface="Raleway"/>
                        <a:ea typeface="Raleway"/>
                        <a:cs typeface="Raleway"/>
                        <a:sym typeface="Raleway"/>
                      </a:endParaRPr>
                    </a:p>
                  </a:txBody>
                  <a:tcPr marL="91450" marR="91450" marT="45725" marB="45725">
                    <a:lnL w="9525" cap="flat" cmpd="sng">
                      <a:solidFill>
                        <a:schemeClr val="lt1"/>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98375">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498375">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498375">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a:txBody>
                  <a:tcPr marL="91450" marR="91450" marT="45725" marB="457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9" name="Google Shape;49;p64"/>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0" name="Google Shape;50;p64"/>
          <p:cNvSpPr txBox="1">
            <a:spLocks noGrp="1"/>
          </p:cNvSpPr>
          <p:nvPr>
            <p:ph type="body" idx="1"/>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a:solidFill>
                  <a:schemeClr val="dk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5"/>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5"/>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30200" algn="l" rtl="0">
              <a:lnSpc>
                <a:spcPct val="90000"/>
              </a:lnSpc>
              <a:spcBef>
                <a:spcPts val="500"/>
              </a:spcBef>
              <a:spcAft>
                <a:spcPts val="0"/>
              </a:spcAft>
              <a:buClr>
                <a:schemeClr val="dk2"/>
              </a:buClr>
              <a:buSzPts val="1600"/>
              <a:buFont typeface="Courier New"/>
              <a:buChar char="o"/>
              <a:defRPr sz="1600" b="0" i="0" u="none" strike="noStrike" cap="none">
                <a:solidFill>
                  <a:schemeClr val="dk2"/>
                </a:solidFill>
                <a:latin typeface="Arial"/>
                <a:ea typeface="Arial"/>
                <a:cs typeface="Arial"/>
                <a:sym typeface="Arial"/>
              </a:defRPr>
            </a:lvl2pPr>
            <a:lvl3pPr marL="1371600" marR="0" lvl="2"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90000"/>
              </a:lnSpc>
              <a:spcBef>
                <a:spcPts val="500"/>
              </a:spcBef>
              <a:spcAft>
                <a:spcPts val="0"/>
              </a:spcAft>
              <a:buClr>
                <a:schemeClr val="dk2"/>
              </a:buClr>
              <a:buSzPts val="1600"/>
              <a:buFont typeface="Courier New"/>
              <a:buChar char="o"/>
              <a:defRPr sz="1600" b="0" i="0" u="none" strike="noStrike" cap="none">
                <a:solidFill>
                  <a:schemeClr val="dk2"/>
                </a:solidFill>
                <a:latin typeface="Arial"/>
                <a:ea typeface="Arial"/>
                <a:cs typeface="Arial"/>
                <a:sym typeface="Arial"/>
              </a:defRPr>
            </a:lvl4pPr>
            <a:lvl5pPr marL="2286000" marR="0" lvl="4"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5"/>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2"/>
              </a:buClr>
              <a:buSzPts val="3400"/>
              <a:buFont typeface="Raleway"/>
              <a:buNone/>
            </a:pPr>
            <a:r>
              <a:rPr lang="en-US"/>
              <a:t>CSE 421 Section 2</a:t>
            </a:r>
            <a:endParaRPr/>
          </a:p>
        </p:txBody>
      </p:sp>
      <p:sp>
        <p:nvSpPr>
          <p:cNvPr id="61" name="Google Shape;61;p1"/>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p>
            <a:pPr marL="228600" lvl="0" indent="-228600" algn="l" rtl="0">
              <a:lnSpc>
                <a:spcPct val="100000"/>
              </a:lnSpc>
              <a:spcBef>
                <a:spcPts val="0"/>
              </a:spcBef>
              <a:spcAft>
                <a:spcPts val="0"/>
              </a:spcAft>
              <a:buClr>
                <a:schemeClr val="lt1"/>
              </a:buClr>
              <a:buSzPts val="2000"/>
              <a:buNone/>
            </a:pPr>
            <a:r>
              <a:rPr lang="en-US"/>
              <a:t>Graph algorithms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2 - New Work</a:t>
            </a:r>
            <a:endParaRPr/>
          </a:p>
        </p:txBody>
      </p:sp>
      <mc:AlternateContent xmlns:mc="http://schemas.openxmlformats.org/markup-compatibility/2006" xmlns:a14="http://schemas.microsoft.com/office/drawing/2010/main">
        <mc:Choice Requires="a14">
          <p:sp>
            <p:nvSpPr>
              <p:cNvPr id="4" name="Google Shape;84;p5">
                <a:extLst>
                  <a:ext uri="{FF2B5EF4-FFF2-40B4-BE49-F238E27FC236}">
                    <a16:creationId xmlns:a16="http://schemas.microsoft.com/office/drawing/2014/main" id="{14CEA105-B52E-BEDF-0C8C-9A9B17625AE5}"/>
                  </a:ext>
                </a:extLst>
              </p:cNvPr>
              <p:cNvSpPr txBox="1"/>
              <p:nvPr/>
            </p:nvSpPr>
            <p:spPr>
              <a:xfrm>
                <a:off x="385757" y="1071725"/>
                <a:ext cx="8372486" cy="2092850"/>
              </a:xfrm>
              <a:prstGeom prst="rect">
                <a:avLst/>
              </a:prstGeom>
              <a:noFill/>
              <a:ln>
                <a:noFill/>
              </a:ln>
            </p:spPr>
            <p:txBody>
              <a:bodyPr spcFirstLastPara="1" wrap="square" lIns="91425" tIns="91425" rIns="91425" bIns="91425" anchor="t" anchorCtr="0">
                <a:spAutoFit/>
              </a:bodyPr>
              <a:lstStyle/>
              <a:p>
                <a:pPr lvl="0">
                  <a:buSzPts val="1800"/>
                </a:pPr>
                <a:r>
                  <a:rPr lang="en-US" b="0" i="0" u="none" strike="noStrike" cap="none" dirty="0">
                    <a:solidFill>
                      <a:schemeClr val="tx1"/>
                    </a:solidFill>
                    <a:sym typeface="Arial"/>
                  </a:rPr>
                  <a:t>Claim: For every simple graph </a:t>
                </a:r>
                <a14:m>
                  <m:oMath xmlns:m="http://schemas.openxmlformats.org/officeDocument/2006/math">
                    <m:r>
                      <a:rPr lang="en-US" b="0" i="1" u="none" strike="noStrike" cap="none" smtClean="0">
                        <a:solidFill>
                          <a:schemeClr val="tx1"/>
                        </a:solidFill>
                        <a:latin typeface="Cambria Math" panose="02040503050406030204" pitchFamily="18" charset="0"/>
                        <a:sym typeface="Arial"/>
                      </a:rPr>
                      <m:t>𝐺</m:t>
                    </m:r>
                  </m:oMath>
                </a14:m>
                <a:r>
                  <a:rPr lang="en-US" b="0" i="0" u="none" strike="noStrike" cap="none" dirty="0">
                    <a:solidFill>
                      <a:schemeClr val="tx1"/>
                    </a:solidFill>
                    <a:sym typeface="Arial"/>
                  </a:rPr>
                  <a:t>, if every node of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degree at least 2, then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a cycle.</a:t>
                </a:r>
              </a:p>
              <a:p>
                <a:pPr lvl="0">
                  <a:buSzPts val="1800"/>
                </a:pPr>
                <a:endParaRPr lang="en-US" b="0" i="0" u="none" strike="noStrike" cap="none" dirty="0">
                  <a:solidFill>
                    <a:schemeClr val="tx1"/>
                  </a:solidFill>
                  <a:sym typeface="Arial"/>
                </a:endParaRPr>
              </a:p>
              <a:p>
                <a:pPr lvl="0">
                  <a:buSzPts val="1800"/>
                </a:pPr>
                <a:r>
                  <a:rPr lang="en-US" b="0" i="0" u="none" strike="noStrike" cap="none" dirty="0">
                    <a:solidFill>
                      <a:schemeClr val="tx1"/>
                    </a:solidFill>
                    <a:sym typeface="Arial"/>
                  </a:rPr>
                  <a:t>b) Rewrite the proof, using the extremal principle.</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NEW, EXTREME Starting point:</a:t>
                </a:r>
              </a:p>
              <a:p>
                <a:pPr marL="0" marR="0" lvl="0" indent="0" algn="l" rtl="0">
                  <a:lnSpc>
                    <a:spcPct val="100000"/>
                  </a:lnSpc>
                  <a:spcBef>
                    <a:spcPts val="0"/>
                  </a:spcBef>
                  <a:spcAft>
                    <a:spcPts val="0"/>
                  </a:spcAft>
                  <a:buClr>
                    <a:srgbClr val="000000"/>
                  </a:buClr>
                  <a:buSzPts val="1800"/>
                  <a:buFont typeface="Arial"/>
                  <a:buNone/>
                </a:pPr>
                <a:endParaRPr lang="en-US" sz="1200"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Let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𝑃</m:t>
                    </m:r>
                    <m:r>
                      <a:rPr lang="en-US" b="0" i="1" u="none" strike="noStrike" cap="none" smtClean="0">
                        <a:solidFill>
                          <a:srgbClr val="9900FF"/>
                        </a:solidFill>
                        <a:latin typeface="Cambria Math" panose="02040503050406030204" pitchFamily="18" charset="0"/>
                        <a:sym typeface="Arial"/>
                      </a:rPr>
                      <m:t>=</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0</m:t>
                        </m:r>
                      </m:sub>
                    </m:sSub>
                    <m:r>
                      <a:rPr lang="en-US" b="0" i="1" u="none" strike="noStrike" cap="none" smtClean="0">
                        <a:solidFill>
                          <a:srgbClr val="9900FF"/>
                        </a:solidFill>
                        <a:latin typeface="Cambria Math" panose="02040503050406030204" pitchFamily="18" charset="0"/>
                        <a:sym typeface="Arial"/>
                      </a:rPr>
                      <m:t>,</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1</m:t>
                        </m:r>
                      </m:sub>
                    </m:sSub>
                    <m:r>
                      <a:rPr lang="en-US" b="0" i="1" u="none" strike="noStrike" cap="none" smtClean="0">
                        <a:solidFill>
                          <a:srgbClr val="9900FF"/>
                        </a:solidFill>
                        <a:latin typeface="Cambria Math" panose="02040503050406030204" pitchFamily="18" charset="0"/>
                        <a:sym typeface="Arial"/>
                      </a:rPr>
                      <m:t>,…, </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𝑘</m:t>
                        </m:r>
                      </m:sub>
                    </m:sSub>
                  </m:oMath>
                </a14:m>
                <a:r>
                  <a:rPr lang="en-US" b="0" i="0" u="none" strike="noStrike" cap="none" dirty="0">
                    <a:solidFill>
                      <a:srgbClr val="9900FF"/>
                    </a:solidFill>
                    <a:sym typeface="Arial"/>
                  </a:rPr>
                  <a:t> be a longest simple path in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𝐺</m:t>
                    </m:r>
                  </m:oMath>
                </a14:m>
                <a:r>
                  <a:rPr lang="en-US" b="0" i="0" u="none" strike="noStrike" cap="none" dirty="0">
                    <a:solidFill>
                      <a:srgbClr val="9900FF"/>
                    </a:solidFill>
                    <a:sym typeface="Arial"/>
                  </a:rPr>
                  <a:t>.</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Now finish the proof with the people around you, and we’ll go over it together.</a:t>
                </a:r>
              </a:p>
            </p:txBody>
          </p:sp>
        </mc:Choice>
        <mc:Fallback xmlns="">
          <p:sp>
            <p:nvSpPr>
              <p:cNvPr id="4" name="Google Shape;84;p5">
                <a:extLst>
                  <a:ext uri="{FF2B5EF4-FFF2-40B4-BE49-F238E27FC236}">
                    <a16:creationId xmlns:a16="http://schemas.microsoft.com/office/drawing/2014/main" id="{14CEA105-B52E-BEDF-0C8C-9A9B17625AE5}"/>
                  </a:ext>
                </a:extLst>
              </p:cNvPr>
              <p:cNvSpPr txBox="1">
                <a:spLocks noRot="1" noChangeAspect="1" noMove="1" noResize="1" noEditPoints="1" noAdjustHandles="1" noChangeArrowheads="1" noChangeShapeType="1" noTextEdit="1"/>
              </p:cNvSpPr>
              <p:nvPr/>
            </p:nvSpPr>
            <p:spPr>
              <a:xfrm>
                <a:off x="385757" y="1071725"/>
                <a:ext cx="8372486" cy="2092850"/>
              </a:xfrm>
              <a:prstGeom prst="rect">
                <a:avLst/>
              </a:prstGeom>
              <a:blipFill>
                <a:blip r:embed="rId3"/>
                <a:stretch>
                  <a:fillRect l="-303"/>
                </a:stretch>
              </a:blipFill>
              <a:ln>
                <a:noFill/>
              </a:ln>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2 - Extreme Principle Solution</a:t>
            </a:r>
            <a:endParaRPr/>
          </a:p>
        </p:txBody>
      </p:sp>
      <mc:AlternateContent xmlns:mc="http://schemas.openxmlformats.org/markup-compatibility/2006" xmlns:a14="http://schemas.microsoft.com/office/drawing/2010/main">
        <mc:Choice Requires="a14">
          <p:sp>
            <p:nvSpPr>
              <p:cNvPr id="6" name="Google Shape;84;p5">
                <a:extLst>
                  <a:ext uri="{FF2B5EF4-FFF2-40B4-BE49-F238E27FC236}">
                    <a16:creationId xmlns:a16="http://schemas.microsoft.com/office/drawing/2014/main" id="{76997EFC-01AC-02DE-F197-53A3A16B4D88}"/>
                  </a:ext>
                </a:extLst>
              </p:cNvPr>
              <p:cNvSpPr txBox="1"/>
              <p:nvPr/>
            </p:nvSpPr>
            <p:spPr>
              <a:xfrm>
                <a:off x="385757" y="1068425"/>
                <a:ext cx="8372486" cy="2769959"/>
              </a:xfrm>
              <a:prstGeom prst="rect">
                <a:avLst/>
              </a:prstGeom>
              <a:noFill/>
              <a:ln>
                <a:noFill/>
              </a:ln>
            </p:spPr>
            <p:txBody>
              <a:bodyPr spcFirstLastPara="1" wrap="square" lIns="91425" tIns="91425" rIns="91425" bIns="91425" anchor="t" anchorCtr="0">
                <a:spAutoFit/>
              </a:bodyPr>
              <a:lstStyle/>
              <a:p>
                <a:pPr lvl="0">
                  <a:buSzPts val="1800"/>
                </a:pPr>
                <a:r>
                  <a:rPr lang="en-US" b="0" i="0" u="none" strike="noStrike" cap="none" dirty="0">
                    <a:solidFill>
                      <a:schemeClr val="tx1"/>
                    </a:solidFill>
                    <a:sym typeface="Arial"/>
                  </a:rPr>
                  <a:t>Claim: For every simple graph </a:t>
                </a:r>
                <a14:m>
                  <m:oMath xmlns:m="http://schemas.openxmlformats.org/officeDocument/2006/math">
                    <m:r>
                      <a:rPr lang="en-US" b="0" i="1" u="none" strike="noStrike" cap="none" smtClean="0">
                        <a:solidFill>
                          <a:schemeClr val="tx1"/>
                        </a:solidFill>
                        <a:latin typeface="Cambria Math" panose="02040503050406030204" pitchFamily="18" charset="0"/>
                        <a:sym typeface="Arial"/>
                      </a:rPr>
                      <m:t>𝐺</m:t>
                    </m:r>
                  </m:oMath>
                </a14:m>
                <a:r>
                  <a:rPr lang="en-US" b="0" i="0" u="none" strike="noStrike" cap="none" dirty="0">
                    <a:solidFill>
                      <a:schemeClr val="tx1"/>
                    </a:solidFill>
                    <a:sym typeface="Arial"/>
                  </a:rPr>
                  <a:t>, if every node of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degree at least 2, then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a cycle.</a:t>
                </a:r>
              </a:p>
              <a:p>
                <a:pPr lvl="0">
                  <a:buSzPts val="1800"/>
                </a:pPr>
                <a:endParaRPr lang="en-US" b="0" i="0" u="none" strike="noStrike" cap="none" dirty="0">
                  <a:solidFill>
                    <a:schemeClr val="tx1"/>
                  </a:solidFill>
                  <a:sym typeface="Arial"/>
                </a:endParaRPr>
              </a:p>
              <a:p>
                <a:pPr lvl="0">
                  <a:buSzPts val="1800"/>
                </a:pPr>
                <a:r>
                  <a:rPr lang="en-US" b="0" i="0" u="none" strike="noStrike" cap="none" dirty="0">
                    <a:solidFill>
                      <a:schemeClr val="tx1"/>
                    </a:solidFill>
                    <a:sym typeface="Arial"/>
                  </a:rPr>
                  <a:t>b) Rewrite the proof, using the extremal principle.</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Let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𝑃</m:t>
                    </m:r>
                    <m:r>
                      <a:rPr lang="en-US" b="0" i="1" u="none" strike="noStrike" cap="none" smtClean="0">
                        <a:solidFill>
                          <a:srgbClr val="9900FF"/>
                        </a:solidFill>
                        <a:latin typeface="Cambria Math" panose="02040503050406030204" pitchFamily="18" charset="0"/>
                        <a:sym typeface="Arial"/>
                      </a:rPr>
                      <m:t>=</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0</m:t>
                        </m:r>
                      </m:sub>
                    </m:sSub>
                    <m:r>
                      <a:rPr lang="en-US" b="0" i="1" u="none" strike="noStrike" cap="none" smtClean="0">
                        <a:solidFill>
                          <a:srgbClr val="9900FF"/>
                        </a:solidFill>
                        <a:latin typeface="Cambria Math" panose="02040503050406030204" pitchFamily="18" charset="0"/>
                        <a:sym typeface="Arial"/>
                      </a:rPr>
                      <m:t>,</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1</m:t>
                        </m:r>
                      </m:sub>
                    </m:sSub>
                    <m:r>
                      <a:rPr lang="en-US" b="0" i="1" u="none" strike="noStrike" cap="none" smtClean="0">
                        <a:solidFill>
                          <a:srgbClr val="9900FF"/>
                        </a:solidFill>
                        <a:latin typeface="Cambria Math" panose="02040503050406030204" pitchFamily="18" charset="0"/>
                        <a:sym typeface="Arial"/>
                      </a:rPr>
                      <m:t>,…, </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𝑘</m:t>
                        </m:r>
                      </m:sub>
                    </m:sSub>
                  </m:oMath>
                </a14:m>
                <a:r>
                  <a:rPr lang="en-US" b="0" i="0" u="none" strike="noStrike" cap="none" dirty="0">
                    <a:solidFill>
                      <a:srgbClr val="9900FF"/>
                    </a:solidFill>
                    <a:sym typeface="Arial"/>
                  </a:rPr>
                  <a:t> be a longest simple path in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𝐺</m:t>
                    </m:r>
                  </m:oMath>
                </a14:m>
                <a:r>
                  <a:rPr lang="en-US" b="0" i="0" u="none" strike="noStrike" cap="none" dirty="0">
                    <a:solidFill>
                      <a:srgbClr val="9900FF"/>
                    </a:solidFill>
                    <a:sym typeface="Arial"/>
                  </a:rPr>
                  <a:t>.</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Since </a:t>
                </a:r>
                <a14:m>
                  <m:oMath xmlns:m="http://schemas.openxmlformats.org/officeDocument/2006/math">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0</m:t>
                        </m:r>
                      </m:sub>
                    </m:sSub>
                  </m:oMath>
                </a14:m>
                <a:r>
                  <a:rPr lang="en-US" b="0" i="0" u="none" strike="noStrike" cap="none" dirty="0">
                    <a:solidFill>
                      <a:srgbClr val="9900FF"/>
                    </a:solidFill>
                    <a:sym typeface="Arial"/>
                  </a:rPr>
                  <a:t> has degree at-least 2, it must have another neighbor,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𝑤</m:t>
                    </m:r>
                  </m:oMath>
                </a14:m>
                <a:r>
                  <a:rPr lang="en-US" b="0" i="0" u="none" strike="noStrike" cap="none" dirty="0">
                    <a:solidFill>
                      <a:srgbClr val="9900FF"/>
                    </a:solidFill>
                    <a:sym typeface="Arial"/>
                  </a:rPr>
                  <a:t> other than </a:t>
                </a:r>
                <a14:m>
                  <m:oMath xmlns:m="http://schemas.openxmlformats.org/officeDocument/2006/math">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1</m:t>
                        </m:r>
                      </m:sub>
                    </m:sSub>
                  </m:oMath>
                </a14:m>
                <a:r>
                  <a:rPr lang="en-US" b="0" i="0" u="none" strike="noStrike" cap="none" dirty="0">
                    <a:solidFill>
                      <a:srgbClr val="9900FF"/>
                    </a:solidFill>
                    <a:sym typeface="Arial"/>
                  </a:rPr>
                  <a:t>.</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Since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𝑃</m:t>
                    </m:r>
                  </m:oMath>
                </a14:m>
                <a:r>
                  <a:rPr lang="en-US" b="0" i="0" u="none" strike="noStrike" cap="none" dirty="0">
                    <a:solidFill>
                      <a:srgbClr val="9900FF"/>
                    </a:solidFill>
                    <a:sym typeface="Arial"/>
                  </a:rPr>
                  <a:t> is a longest simple path,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𝑤</m:t>
                    </m:r>
                  </m:oMath>
                </a14:m>
                <a:r>
                  <a:rPr lang="en-US" b="0" i="0" u="none" strike="noStrike" cap="none" dirty="0">
                    <a:solidFill>
                      <a:srgbClr val="9900FF"/>
                    </a:solidFill>
                    <a:sym typeface="Arial"/>
                  </a:rPr>
                  <a:t> must be a repeat of a vertex among </a:t>
                </a:r>
                <a14:m>
                  <m:oMath xmlns:m="http://schemas.openxmlformats.org/officeDocument/2006/math">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1</m:t>
                        </m:r>
                      </m:sub>
                    </m:sSub>
                    <m:r>
                      <a:rPr lang="en-US" b="0" i="1" u="none" strike="noStrike" cap="none" smtClean="0">
                        <a:solidFill>
                          <a:srgbClr val="9900FF"/>
                        </a:solidFill>
                        <a:latin typeface="Cambria Math" panose="02040503050406030204" pitchFamily="18" charset="0"/>
                        <a:sym typeface="Arial"/>
                      </a:rPr>
                      <m:t>, …, </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𝑘</m:t>
                        </m:r>
                      </m:sub>
                    </m:sSub>
                  </m:oMath>
                </a14:m>
                <a:r>
                  <a:rPr lang="en-US" b="0" i="0" u="none" strike="noStrike" cap="none" dirty="0">
                    <a:solidFill>
                      <a:srgbClr val="9900FF"/>
                    </a:solidFill>
                    <a:sym typeface="Arial"/>
                  </a:rPr>
                  <a:t> (otherwise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𝑤</m:t>
                    </m:r>
                    <m:r>
                      <a:rPr lang="en-US" b="0" i="1" u="none" strike="noStrike" cap="none" smtClean="0">
                        <a:solidFill>
                          <a:srgbClr val="9900FF"/>
                        </a:solidFill>
                        <a:latin typeface="Cambria Math" panose="02040503050406030204" pitchFamily="18" charset="0"/>
                        <a:sym typeface="Arial"/>
                      </a:rPr>
                      <m:t>, </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0</m:t>
                        </m:r>
                      </m:sub>
                    </m:sSub>
                    <m:r>
                      <a:rPr lang="en-US" b="0" i="1" u="none" strike="noStrike" cap="none" smtClean="0">
                        <a:solidFill>
                          <a:srgbClr val="9900FF"/>
                        </a:solidFill>
                        <a:latin typeface="Cambria Math" panose="02040503050406030204" pitchFamily="18" charset="0"/>
                        <a:sym typeface="Arial"/>
                      </a:rPr>
                      <m:t>, </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1</m:t>
                        </m:r>
                      </m:sub>
                    </m:sSub>
                    <m:r>
                      <a:rPr lang="en-US" b="0" i="1" u="none" strike="noStrike" cap="none" smtClean="0">
                        <a:solidFill>
                          <a:srgbClr val="9900FF"/>
                        </a:solidFill>
                        <a:latin typeface="Cambria Math" panose="02040503050406030204" pitchFamily="18" charset="0"/>
                        <a:sym typeface="Arial"/>
                      </a:rPr>
                      <m:t>,…, </m:t>
                    </m:r>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𝑘</m:t>
                        </m:r>
                      </m:sub>
                    </m:sSub>
                  </m:oMath>
                </a14:m>
                <a:r>
                  <a:rPr lang="en-US" b="0" i="0" u="none" strike="noStrike" cap="none" dirty="0">
                    <a:solidFill>
                      <a:srgbClr val="9900FF"/>
                    </a:solidFill>
                    <a:sym typeface="Arial"/>
                  </a:rPr>
                  <a:t> would be a longer simple path).</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rPr>
                  <a:t>Combining the edge </a:t>
                </a:r>
                <a14:m>
                  <m:oMath xmlns:m="http://schemas.openxmlformats.org/officeDocument/2006/math">
                    <m:r>
                      <a:rPr lang="en-US" b="0" i="1" smtClean="0">
                        <a:solidFill>
                          <a:srgbClr val="9900FF"/>
                        </a:solidFill>
                        <a:latin typeface="Cambria Math" panose="02040503050406030204" pitchFamily="18" charset="0"/>
                      </a:rPr>
                      <m:t>(</m:t>
                    </m:r>
                    <m:sSub>
                      <m:sSubPr>
                        <m:ctrlPr>
                          <a:rPr lang="en-US" b="0" i="1" smtClean="0">
                            <a:solidFill>
                              <a:srgbClr val="9900FF"/>
                            </a:solidFill>
                            <a:latin typeface="Cambria Math" panose="02040503050406030204" pitchFamily="18" charset="0"/>
                          </a:rPr>
                        </m:ctrlPr>
                      </m:sSubPr>
                      <m:e>
                        <m:r>
                          <a:rPr lang="en-US" b="0" i="1" smtClean="0">
                            <a:solidFill>
                              <a:srgbClr val="9900FF"/>
                            </a:solidFill>
                            <a:latin typeface="Cambria Math" panose="02040503050406030204" pitchFamily="18" charset="0"/>
                          </a:rPr>
                          <m:t>𝑣</m:t>
                        </m:r>
                      </m:e>
                      <m:sub>
                        <m:r>
                          <a:rPr lang="en-US" b="0" i="1" smtClean="0">
                            <a:solidFill>
                              <a:srgbClr val="9900FF"/>
                            </a:solidFill>
                            <a:latin typeface="Cambria Math" panose="02040503050406030204" pitchFamily="18" charset="0"/>
                          </a:rPr>
                          <m:t>0</m:t>
                        </m:r>
                      </m:sub>
                    </m:sSub>
                    <m:r>
                      <a:rPr lang="en-US" b="0" i="1" smtClean="0">
                        <a:solidFill>
                          <a:srgbClr val="9900FF"/>
                        </a:solidFill>
                        <a:latin typeface="Cambria Math" panose="02040503050406030204" pitchFamily="18" charset="0"/>
                      </a:rPr>
                      <m:t>,</m:t>
                    </m:r>
                    <m:r>
                      <a:rPr lang="en-US" b="0" i="1" smtClean="0">
                        <a:solidFill>
                          <a:srgbClr val="9900FF"/>
                        </a:solidFill>
                        <a:latin typeface="Cambria Math" panose="02040503050406030204" pitchFamily="18" charset="0"/>
                      </a:rPr>
                      <m:t>𝑤</m:t>
                    </m:r>
                    <m:r>
                      <a:rPr lang="en-US" b="0" i="1" smtClean="0">
                        <a:solidFill>
                          <a:srgbClr val="9900FF"/>
                        </a:solidFill>
                        <a:latin typeface="Cambria Math" panose="02040503050406030204" pitchFamily="18" charset="0"/>
                      </a:rPr>
                      <m:t>)</m:t>
                    </m:r>
                  </m:oMath>
                </a14:m>
                <a:r>
                  <a:rPr lang="en-US" b="0" i="0" u="none" strike="noStrike" cap="none" dirty="0">
                    <a:solidFill>
                      <a:srgbClr val="9900FF"/>
                    </a:solidFill>
                    <a:sym typeface="Arial"/>
                  </a:rPr>
                  <a:t> with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𝑃</m:t>
                    </m:r>
                  </m:oMath>
                </a14:m>
                <a:r>
                  <a:rPr lang="en-US" b="0" i="0" u="none" strike="noStrike" cap="none" dirty="0">
                    <a:solidFill>
                      <a:srgbClr val="9900FF"/>
                    </a:solidFill>
                    <a:sym typeface="Arial"/>
                  </a:rPr>
                  <a:t> from </a:t>
                </a:r>
                <a14:m>
                  <m:oMath xmlns:m="http://schemas.openxmlformats.org/officeDocument/2006/math">
                    <m:sSub>
                      <m:sSubPr>
                        <m:ctrlPr>
                          <a:rPr lang="en-US" b="0" i="1" u="none" strike="noStrike" cap="none" smtClean="0">
                            <a:solidFill>
                              <a:srgbClr val="9900FF"/>
                            </a:solidFill>
                            <a:latin typeface="Cambria Math" panose="02040503050406030204" pitchFamily="18" charset="0"/>
                            <a:sym typeface="Arial"/>
                          </a:rPr>
                        </m:ctrlPr>
                      </m:sSubPr>
                      <m:e>
                        <m:r>
                          <a:rPr lang="en-US" b="0" i="1" u="none" strike="noStrike" cap="none" smtClean="0">
                            <a:solidFill>
                              <a:srgbClr val="9900FF"/>
                            </a:solidFill>
                            <a:latin typeface="Cambria Math" panose="02040503050406030204" pitchFamily="18" charset="0"/>
                            <a:sym typeface="Arial"/>
                          </a:rPr>
                          <m:t>𝑣</m:t>
                        </m:r>
                      </m:e>
                      <m:sub>
                        <m:r>
                          <a:rPr lang="en-US" b="0" i="1" u="none" strike="noStrike" cap="none" smtClean="0">
                            <a:solidFill>
                              <a:srgbClr val="9900FF"/>
                            </a:solidFill>
                            <a:latin typeface="Cambria Math" panose="02040503050406030204" pitchFamily="18" charset="0"/>
                            <a:sym typeface="Arial"/>
                          </a:rPr>
                          <m:t>0</m:t>
                        </m:r>
                      </m:sub>
                    </m:sSub>
                  </m:oMath>
                </a14:m>
                <a:r>
                  <a:rPr lang="en-US" b="0" i="0" u="none" strike="noStrike" cap="none" dirty="0">
                    <a:solidFill>
                      <a:srgbClr val="9900FF"/>
                    </a:solidFill>
                    <a:sym typeface="Arial"/>
                  </a:rPr>
                  <a:t> to </a:t>
                </a:r>
                <a14:m>
                  <m:oMath xmlns:m="http://schemas.openxmlformats.org/officeDocument/2006/math">
                    <m:r>
                      <a:rPr lang="en-US" b="0" i="1" u="none" strike="noStrike" cap="none" smtClean="0">
                        <a:solidFill>
                          <a:srgbClr val="9900FF"/>
                        </a:solidFill>
                        <a:latin typeface="Cambria Math" panose="02040503050406030204" pitchFamily="18" charset="0"/>
                        <a:sym typeface="Arial"/>
                      </a:rPr>
                      <m:t>𝑤</m:t>
                    </m:r>
                  </m:oMath>
                </a14:m>
                <a:r>
                  <a:rPr lang="en-US" b="0" i="0" u="none" strike="noStrike" cap="none" dirty="0">
                    <a:solidFill>
                      <a:srgbClr val="9900FF"/>
                    </a:solidFill>
                    <a:sym typeface="Arial"/>
                  </a:rPr>
                  <a:t> gives a cycle.</a:t>
                </a:r>
              </a:p>
            </p:txBody>
          </p:sp>
        </mc:Choice>
        <mc:Fallback xmlns="">
          <p:sp>
            <p:nvSpPr>
              <p:cNvPr id="6" name="Google Shape;84;p5">
                <a:extLst>
                  <a:ext uri="{FF2B5EF4-FFF2-40B4-BE49-F238E27FC236}">
                    <a16:creationId xmlns:a16="http://schemas.microsoft.com/office/drawing/2014/main" id="{76997EFC-01AC-02DE-F197-53A3A16B4D88}"/>
                  </a:ext>
                </a:extLst>
              </p:cNvPr>
              <p:cNvSpPr txBox="1">
                <a:spLocks noRot="1" noChangeAspect="1" noMove="1" noResize="1" noEditPoints="1" noAdjustHandles="1" noChangeArrowheads="1" noChangeShapeType="1" noTextEdit="1"/>
              </p:cNvSpPr>
              <p:nvPr/>
            </p:nvSpPr>
            <p:spPr>
              <a:xfrm>
                <a:off x="385757" y="1068425"/>
                <a:ext cx="8372486" cy="2769959"/>
              </a:xfrm>
              <a:prstGeom prst="rect">
                <a:avLst/>
              </a:prstGeom>
              <a:blipFill>
                <a:blip r:embed="rId3"/>
                <a:stretch>
                  <a:fillRect l="-303"/>
                </a:stretch>
              </a:blipFill>
              <a:ln>
                <a:noFill/>
              </a:ln>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dk2"/>
              </a:buClr>
              <a:buSzPts val="3400"/>
              <a:buFont typeface="Raleway"/>
              <a:buNone/>
            </a:pPr>
            <a:r>
              <a:rPr lang="en-US"/>
              <a:t>Graph Modeling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Modeling a Problem</a:t>
            </a:r>
            <a:endParaRPr/>
          </a:p>
        </p:txBody>
      </p:sp>
      <p:sp>
        <p:nvSpPr>
          <p:cNvPr id="136" name="Google Shape;136;p15"/>
          <p:cNvSpPr txBox="1">
            <a:spLocks noGrp="1"/>
          </p:cNvSpPr>
          <p:nvPr>
            <p:ph type="body" idx="1"/>
          </p:nvPr>
        </p:nvSpPr>
        <p:spPr>
          <a:xfrm>
            <a:off x="311700" y="1068425"/>
            <a:ext cx="8520600" cy="350045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00000"/>
              </a:lnSpc>
              <a:spcBef>
                <a:spcPts val="0"/>
              </a:spcBef>
              <a:spcAft>
                <a:spcPts val="0"/>
              </a:spcAft>
              <a:buClr>
                <a:schemeClr val="dk1"/>
              </a:buClr>
              <a:buSzPts val="1800"/>
              <a:buFont typeface="Arial"/>
              <a:buChar char="●"/>
            </a:pPr>
            <a:r>
              <a:rPr lang="en-US" sz="1800">
                <a:latin typeface="Arial"/>
                <a:ea typeface="Arial"/>
                <a:cs typeface="Arial"/>
                <a:sym typeface="Arial"/>
              </a:rPr>
              <a:t>In order to write an algorithm for a word problem, first we need to translate that word problem into a </a:t>
            </a:r>
            <a:r>
              <a:rPr lang="en-US">
                <a:latin typeface="Arial"/>
                <a:ea typeface="Arial"/>
                <a:cs typeface="Arial"/>
                <a:sym typeface="Arial"/>
              </a:rPr>
              <a:t>form that we can interact with more easily. </a:t>
            </a:r>
            <a:endParaRPr/>
          </a:p>
          <a:p>
            <a:pPr marL="114300" marR="0" lvl="0" indent="0" algn="l" rtl="0">
              <a:lnSpc>
                <a:spcPct val="100000"/>
              </a:lnSpc>
              <a:spcBef>
                <a:spcPts val="0"/>
              </a:spcBef>
              <a:spcAft>
                <a:spcPts val="0"/>
              </a:spcAft>
              <a:buClr>
                <a:schemeClr val="dk1"/>
              </a:buClr>
              <a:buSzPts val="1800"/>
              <a:buNone/>
            </a:pPr>
            <a:endParaRPr>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a:latin typeface="Arial"/>
                <a:ea typeface="Arial"/>
                <a:cs typeface="Arial"/>
                <a:sym typeface="Arial"/>
              </a:rPr>
              <a:t>Often, that means figuring out how to encode it into data structures and identifying what type of algorithm might work for solving it</a:t>
            </a:r>
            <a:br>
              <a:rPr lang="en-US" sz="1800">
                <a:latin typeface="Arial"/>
                <a:ea typeface="Arial"/>
                <a:cs typeface="Arial"/>
                <a:sym typeface="Arial"/>
              </a:rPr>
            </a:br>
            <a:endParaRPr sz="1800">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latin typeface="Arial"/>
                <a:ea typeface="Arial"/>
                <a:cs typeface="Arial"/>
                <a:sym typeface="Arial"/>
              </a:rPr>
              <a:t>A common form this will take is </a:t>
            </a:r>
            <a:r>
              <a:rPr lang="en-US" sz="1800" b="1">
                <a:solidFill>
                  <a:schemeClr val="lt2"/>
                </a:solidFill>
                <a:latin typeface="Arial"/>
                <a:ea typeface="Arial"/>
                <a:cs typeface="Arial"/>
                <a:sym typeface="Arial"/>
              </a:rPr>
              <a:t>graph modeling</a:t>
            </a:r>
            <a:r>
              <a:rPr lang="en-US" sz="1800">
                <a:solidFill>
                  <a:schemeClr val="dk1"/>
                </a:solidFill>
                <a:latin typeface="Arial"/>
                <a:ea typeface="Arial"/>
                <a:cs typeface="Arial"/>
                <a:sym typeface="Arial"/>
              </a:rPr>
              <a:t>, </a:t>
            </a:r>
            <a:r>
              <a:rPr lang="en-US" sz="1800">
                <a:latin typeface="Arial"/>
                <a:ea typeface="Arial"/>
                <a:cs typeface="Arial"/>
                <a:sym typeface="Arial"/>
              </a:rPr>
              <a:t>turning the problem into a graph. This will let us use graph algorithms to hel</a:t>
            </a:r>
            <a:r>
              <a:rPr lang="en-US">
                <a:latin typeface="Arial"/>
                <a:ea typeface="Arial"/>
                <a:cs typeface="Arial"/>
                <a:sym typeface="Arial"/>
              </a:rPr>
              <a:t>p us find our solution.</a:t>
            </a:r>
            <a:endParaRPr sz="1800">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latin typeface="Arial"/>
              <a:ea typeface="Arial"/>
              <a:cs typeface="Arial"/>
              <a:sym typeface="Arial"/>
            </a:endParaRPr>
          </a:p>
          <a:p>
            <a:pPr marL="457200" lvl="0" indent="-228600" algn="l" rtl="0">
              <a:lnSpc>
                <a:spcPct val="115000"/>
              </a:lnSpc>
              <a:spcBef>
                <a:spcPts val="0"/>
              </a:spcBef>
              <a:spcAft>
                <a:spcPts val="0"/>
              </a:spcAft>
              <a:buClr>
                <a:schemeClr val="dk2"/>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Graph Modeling Steps</a:t>
            </a:r>
            <a:endParaRPr/>
          </a:p>
        </p:txBody>
      </p:sp>
      <p:sp>
        <p:nvSpPr>
          <p:cNvPr id="142" name="Google Shape;142;p16"/>
          <p:cNvSpPr txBox="1">
            <a:spLocks noGrp="1"/>
          </p:cNvSpPr>
          <p:nvPr>
            <p:ph type="body" idx="1"/>
          </p:nvPr>
        </p:nvSpPr>
        <p:spPr>
          <a:xfrm>
            <a:off x="311700" y="1068425"/>
            <a:ext cx="8520600" cy="3725248"/>
          </a:xfrm>
          <a:prstGeom prst="rect">
            <a:avLst/>
          </a:prstGeom>
          <a:noFill/>
          <a:ln>
            <a:noFill/>
          </a:ln>
        </p:spPr>
        <p:txBody>
          <a:bodyPr spcFirstLastPara="1" wrap="square" lIns="91425" tIns="91425" rIns="91425" bIns="91425" anchor="t" anchorCtr="0">
            <a:normAutofit fontScale="85000" lnSpcReduction="10000"/>
          </a:bodyPr>
          <a:lstStyle/>
          <a:p>
            <a:pPr marL="457200" lvl="0" indent="-342900" algn="l" rtl="0">
              <a:lnSpc>
                <a:spcPct val="115000"/>
              </a:lnSpc>
              <a:spcBef>
                <a:spcPts val="0"/>
              </a:spcBef>
              <a:spcAft>
                <a:spcPts val="0"/>
              </a:spcAft>
              <a:buSzPct val="108108"/>
              <a:buFont typeface="Calibri"/>
              <a:buAutoNum type="arabicPeriod"/>
            </a:pPr>
            <a:r>
              <a:rPr lang="en-US"/>
              <a:t>Ask </a:t>
            </a:r>
            <a:r>
              <a:rPr lang="en-US" b="1">
                <a:solidFill>
                  <a:schemeClr val="lt2"/>
                </a:solidFill>
              </a:rPr>
              <a:t>"what are my fundamental objects?" </a:t>
            </a:r>
            <a:r>
              <a:rPr lang="en-US"/>
              <a:t>(These are usually your vertices)</a:t>
            </a:r>
            <a:endParaRPr/>
          </a:p>
          <a:p>
            <a:pPr marL="457200" lvl="0" indent="-342900" algn="l" rtl="0">
              <a:lnSpc>
                <a:spcPct val="115000"/>
              </a:lnSpc>
              <a:spcBef>
                <a:spcPts val="0"/>
              </a:spcBef>
              <a:spcAft>
                <a:spcPts val="0"/>
              </a:spcAft>
              <a:buSzPct val="108108"/>
              <a:buFont typeface="Calibri"/>
              <a:buAutoNum type="arabicPeriod"/>
            </a:pPr>
            <a:r>
              <a:rPr lang="en-US"/>
              <a:t>Ask </a:t>
            </a:r>
            <a:r>
              <a:rPr lang="en-US" b="1">
                <a:solidFill>
                  <a:schemeClr val="lt2"/>
                </a:solidFill>
              </a:rPr>
              <a:t>"how are they related to each other?" </a:t>
            </a:r>
            <a:r>
              <a:rPr lang="en-US"/>
              <a:t>(These are usually your edges) </a:t>
            </a:r>
            <a:endParaRPr/>
          </a:p>
          <a:p>
            <a:pPr marL="742950" lvl="1" indent="-285750" algn="l" rtl="0">
              <a:lnSpc>
                <a:spcPct val="115000"/>
              </a:lnSpc>
              <a:spcBef>
                <a:spcPts val="0"/>
              </a:spcBef>
              <a:spcAft>
                <a:spcPts val="0"/>
              </a:spcAft>
              <a:buClr>
                <a:schemeClr val="dk2"/>
              </a:buClr>
              <a:buSzPct val="94595"/>
              <a:buFont typeface="Arial"/>
              <a:buChar char="•"/>
            </a:pPr>
            <a:r>
              <a:rPr lang="en-US">
                <a:solidFill>
                  <a:schemeClr val="dk2"/>
                </a:solidFill>
              </a:rPr>
              <a:t>Be sure you can answer these questions: </a:t>
            </a:r>
            <a:endParaRPr/>
          </a:p>
          <a:p>
            <a:pPr marL="1200150" lvl="2" indent="-285750" algn="l" rtl="0">
              <a:lnSpc>
                <a:spcPct val="115000"/>
              </a:lnSpc>
              <a:spcBef>
                <a:spcPts val="0"/>
              </a:spcBef>
              <a:spcAft>
                <a:spcPts val="0"/>
              </a:spcAft>
              <a:buClr>
                <a:schemeClr val="dk2"/>
              </a:buClr>
              <a:buSzPct val="94595"/>
              <a:buFont typeface="Arial"/>
              <a:buChar char="•"/>
            </a:pPr>
            <a:r>
              <a:rPr lang="en-US">
                <a:solidFill>
                  <a:schemeClr val="dk2"/>
                </a:solidFill>
              </a:rPr>
              <a:t>Are the edges directed or undirected?</a:t>
            </a:r>
            <a:endParaRPr/>
          </a:p>
          <a:p>
            <a:pPr marL="1200150" lvl="2" indent="-285750" algn="l" rtl="0">
              <a:lnSpc>
                <a:spcPct val="115000"/>
              </a:lnSpc>
              <a:spcBef>
                <a:spcPts val="0"/>
              </a:spcBef>
              <a:spcAft>
                <a:spcPts val="0"/>
              </a:spcAft>
              <a:buClr>
                <a:schemeClr val="dk2"/>
              </a:buClr>
              <a:buSzPct val="94595"/>
              <a:buFont typeface="Arial"/>
              <a:buChar char="•"/>
            </a:pPr>
            <a:r>
              <a:rPr lang="en-US">
                <a:solidFill>
                  <a:schemeClr val="dk2"/>
                </a:solidFill>
              </a:rPr>
              <a:t>Are the edges weighted? If so, what are the weights? Are negative edges possible?</a:t>
            </a:r>
            <a:endParaRPr/>
          </a:p>
          <a:p>
            <a:pPr marL="1200150" lvl="2" indent="-285750" algn="l" rtl="0">
              <a:lnSpc>
                <a:spcPct val="115000"/>
              </a:lnSpc>
              <a:spcBef>
                <a:spcPts val="0"/>
              </a:spcBef>
              <a:spcAft>
                <a:spcPts val="0"/>
              </a:spcAft>
              <a:buClr>
                <a:schemeClr val="dk2"/>
              </a:buClr>
              <a:buSzPct val="94595"/>
              <a:buFont typeface="Arial"/>
              <a:buChar char="•"/>
            </a:pPr>
            <a:r>
              <a:rPr lang="en-US">
                <a:solidFill>
                  <a:schemeClr val="dk2"/>
                </a:solidFill>
              </a:rPr>
              <a:t>The prior two usually warrant explicit discussion in a solution. You should also be able to answer, "are there self-loops and multi-edges", though often it doesn't need explicit mention in the solution.</a:t>
            </a:r>
            <a:endParaRPr/>
          </a:p>
          <a:p>
            <a:pPr marL="457200" lvl="0" indent="-342900" algn="l" rtl="0">
              <a:lnSpc>
                <a:spcPct val="115000"/>
              </a:lnSpc>
              <a:spcBef>
                <a:spcPts val="0"/>
              </a:spcBef>
              <a:spcAft>
                <a:spcPts val="0"/>
              </a:spcAft>
              <a:buSzPct val="108108"/>
              <a:buFont typeface="Calibri"/>
              <a:buAutoNum type="arabicPeriod"/>
            </a:pPr>
            <a:r>
              <a:rPr lang="en-US"/>
              <a:t>Ask </a:t>
            </a:r>
            <a:r>
              <a:rPr lang="en-US" b="1">
                <a:solidFill>
                  <a:schemeClr val="lt2"/>
                </a:solidFill>
              </a:rPr>
              <a:t>"What am I looking for, is it encoded in the graph?" </a:t>
            </a:r>
            <a:r>
              <a:rPr lang="en-US"/>
              <a:t>Are you looking for a path in the graph? A short(-est) one or long(-est) one or any one? Or maybe an MST or something else?</a:t>
            </a:r>
            <a:endParaRPr/>
          </a:p>
          <a:p>
            <a:pPr marL="457200" lvl="0" indent="-342900" algn="l" rtl="0">
              <a:lnSpc>
                <a:spcPct val="115000"/>
              </a:lnSpc>
              <a:spcBef>
                <a:spcPts val="0"/>
              </a:spcBef>
              <a:spcAft>
                <a:spcPts val="0"/>
              </a:spcAft>
              <a:buSzPct val="108108"/>
              <a:buFont typeface="Calibri"/>
              <a:buAutoNum type="arabicPeriod"/>
            </a:pPr>
            <a:r>
              <a:rPr lang="en-US"/>
              <a:t>Ask </a:t>
            </a:r>
            <a:r>
              <a:rPr lang="en-US" b="1">
                <a:solidFill>
                  <a:schemeClr val="lt2"/>
                </a:solidFill>
              </a:rPr>
              <a:t>"How do I find the object from 3?" </a:t>
            </a:r>
            <a:r>
              <a:rPr lang="en-US"/>
              <a:t>If you know how, great! Choose an algorithm you know. If not, can you design an algorithm?</a:t>
            </a:r>
            <a:endParaRPr/>
          </a:p>
          <a:p>
            <a:pPr marL="457200" lvl="0" indent="-342900" algn="l" rtl="0">
              <a:lnSpc>
                <a:spcPct val="115000"/>
              </a:lnSpc>
              <a:spcBef>
                <a:spcPts val="0"/>
              </a:spcBef>
              <a:spcAft>
                <a:spcPts val="0"/>
              </a:spcAft>
              <a:buSzPct val="121622"/>
              <a:buFont typeface="Calibri"/>
              <a:buAutoNum type="arabicPeriod"/>
            </a:pPr>
            <a:r>
              <a:rPr lang="en-US"/>
              <a:t>If stuck on step 4, you might need to go back to step 1! Sometimes a different graph representation leads to better results, and you'll only realize it around step 3 or 4.</a:t>
            </a:r>
            <a:endParaRPr sz="1600" b="0" i="0" u="none" strike="noStrike" cap="none">
              <a:solidFill>
                <a:srgbClr val="000000"/>
              </a:solidFill>
              <a:latin typeface="Arial"/>
              <a:ea typeface="Arial"/>
              <a:cs typeface="Arial"/>
              <a:sym typeface="Arial"/>
            </a:endParaRPr>
          </a:p>
          <a:p>
            <a:pPr marL="457200" lvl="0" indent="-228600" algn="l" rtl="0">
              <a:lnSpc>
                <a:spcPct val="115000"/>
              </a:lnSpc>
              <a:spcBef>
                <a:spcPts val="0"/>
              </a:spcBef>
              <a:spcAft>
                <a:spcPts val="0"/>
              </a:spcAft>
              <a:buClr>
                <a:schemeClr val="dk2"/>
              </a:buClr>
              <a:buSzPct val="108108"/>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Writing Algorithms Using Existing Algorithms</a:t>
            </a:r>
            <a:endParaRPr/>
          </a:p>
        </p:txBody>
      </p:sp>
      <p:sp>
        <p:nvSpPr>
          <p:cNvPr id="148" name="Google Shape;148;p17"/>
          <p:cNvSpPr txBox="1">
            <a:spLocks noGrp="1"/>
          </p:cNvSpPr>
          <p:nvPr>
            <p:ph type="body" idx="1"/>
          </p:nvPr>
        </p:nvSpPr>
        <p:spPr>
          <a:xfrm>
            <a:off x="311700" y="1068425"/>
            <a:ext cx="8520600" cy="3500450"/>
          </a:xfrm>
          <a:prstGeom prst="rect">
            <a:avLst/>
          </a:prstGeom>
          <a:noFill/>
          <a:ln>
            <a:noFill/>
          </a:ln>
        </p:spPr>
        <p:txBody>
          <a:bodyPr spcFirstLastPara="1" wrap="square" lIns="91425" tIns="91425" rIns="91425" bIns="91425" anchor="t" anchorCtr="0">
            <a:normAutofit lnSpcReduction="10000"/>
          </a:bodyPr>
          <a:lstStyle/>
          <a:p>
            <a:pPr marL="457200" marR="0" lvl="0" indent="-342900" algn="l" rtl="0">
              <a:lnSpc>
                <a:spcPct val="100000"/>
              </a:lnSpc>
              <a:spcBef>
                <a:spcPts val="0"/>
              </a:spcBef>
              <a:spcAft>
                <a:spcPts val="0"/>
              </a:spcAft>
              <a:buClr>
                <a:schemeClr val="dk1"/>
              </a:buClr>
              <a:buSzPts val="1800"/>
              <a:buFont typeface="Arial"/>
              <a:buChar char="●"/>
            </a:pPr>
            <a:r>
              <a:rPr lang="en-US" sz="1800">
                <a:latin typeface="Arial"/>
                <a:ea typeface="Arial"/>
                <a:cs typeface="Arial"/>
                <a:sym typeface="Arial"/>
              </a:rPr>
              <a:t>Often, a problem can be solved by using an existing algorithm in one of two ways:</a:t>
            </a:r>
            <a:br>
              <a:rPr lang="en-US" sz="1800">
                <a:solidFill>
                  <a:schemeClr val="dk2"/>
                </a:solidFill>
                <a:latin typeface="Arial"/>
                <a:ea typeface="Arial"/>
                <a:cs typeface="Arial"/>
                <a:sym typeface="Arial"/>
              </a:rPr>
            </a:br>
            <a:endParaRPr sz="1800">
              <a:solidFill>
                <a:schemeClr val="dk2"/>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1">
                <a:solidFill>
                  <a:schemeClr val="lt2"/>
                </a:solidFill>
                <a:latin typeface="Arial"/>
                <a:ea typeface="Arial"/>
                <a:cs typeface="Arial"/>
                <a:sym typeface="Arial"/>
              </a:rPr>
              <a:t>Reduction / Calling the existing algorithm </a:t>
            </a:r>
            <a:r>
              <a:rPr lang="en-US" sz="1800">
                <a:solidFill>
                  <a:schemeClr val="dk2"/>
                </a:solidFill>
                <a:latin typeface="Arial"/>
                <a:ea typeface="Arial"/>
                <a:cs typeface="Arial"/>
                <a:sym typeface="Arial"/>
              </a:rPr>
              <a:t>(like a library function) with some additional work before and/or after the call </a:t>
            </a:r>
            <a:endParaRPr/>
          </a:p>
          <a:p>
            <a:pPr marL="914400" marR="0" lvl="1" indent="-228600" algn="l" rtl="0">
              <a:lnSpc>
                <a:spcPct val="100000"/>
              </a:lnSpc>
              <a:spcBef>
                <a:spcPts val="0"/>
              </a:spcBef>
              <a:spcAft>
                <a:spcPts val="0"/>
              </a:spcAft>
              <a:buClr>
                <a:schemeClr val="dk1"/>
              </a:buClr>
              <a:buSzPts val="1800"/>
              <a:buFont typeface="Arial"/>
              <a:buNone/>
            </a:pPr>
            <a:endParaRPr sz="1800">
              <a:solidFill>
                <a:schemeClr val="dk2"/>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n-US" sz="1800" b="1">
                <a:solidFill>
                  <a:schemeClr val="lt2"/>
                </a:solidFill>
                <a:latin typeface="Arial"/>
                <a:ea typeface="Arial"/>
                <a:cs typeface="Arial"/>
                <a:sym typeface="Arial"/>
              </a:rPr>
              <a:t>Modifying the existing algorithm </a:t>
            </a:r>
            <a:r>
              <a:rPr lang="en-US" sz="1800">
                <a:solidFill>
                  <a:schemeClr val="dk2"/>
                </a:solidFill>
                <a:latin typeface="Arial"/>
                <a:ea typeface="Arial"/>
                <a:cs typeface="Arial"/>
                <a:sym typeface="Arial"/>
              </a:rPr>
              <a:t>slightly</a:t>
            </a:r>
            <a:br>
              <a:rPr lang="en-US" sz="1800">
                <a:solidFill>
                  <a:schemeClr val="dk2"/>
                </a:solidFill>
                <a:latin typeface="Arial"/>
                <a:ea typeface="Arial"/>
                <a:cs typeface="Arial"/>
                <a:sym typeface="Arial"/>
              </a:rPr>
            </a:br>
            <a:endParaRPr sz="1800">
              <a:solidFill>
                <a:schemeClr val="dk2"/>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n-US" sz="1800">
                <a:latin typeface="Arial"/>
                <a:ea typeface="Arial"/>
                <a:cs typeface="Arial"/>
                <a:sym typeface="Arial"/>
              </a:rPr>
              <a:t>Both are valid approaches, and which one you choose depends on the problem</a:t>
            </a:r>
            <a:br>
              <a:rPr lang="en-US" sz="1800">
                <a:latin typeface="Arial"/>
                <a:ea typeface="Arial"/>
                <a:cs typeface="Arial"/>
                <a:sym typeface="Arial"/>
              </a:rPr>
            </a:br>
            <a:endParaRPr sz="1800">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US" sz="1800">
                <a:latin typeface="Arial"/>
                <a:ea typeface="Arial"/>
                <a:cs typeface="Arial"/>
                <a:sym typeface="Arial"/>
              </a:rPr>
              <a:t>Whenever possible, it’s a good idea to use ideas that you know work! You don’t need to start from scratch to reinvent the wheel</a:t>
            </a:r>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Arial"/>
              <a:ea typeface="Arial"/>
              <a:cs typeface="Arial"/>
              <a:sym typeface="Arial"/>
            </a:endParaRPr>
          </a:p>
          <a:p>
            <a:pPr marL="457200" lvl="0" indent="-228600" algn="l" rtl="0">
              <a:lnSpc>
                <a:spcPct val="115000"/>
              </a:lnSpc>
              <a:spcBef>
                <a:spcPts val="0"/>
              </a:spcBef>
              <a:spcAft>
                <a:spcPts val="0"/>
              </a:spcAft>
              <a:buClr>
                <a:schemeClr val="dk2"/>
              </a:buClr>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154" name="Google Shape;154;p18"/>
          <p:cNvSpPr txBox="1">
            <a:spLocks noGrp="1"/>
          </p:cNvSpPr>
          <p:nvPr>
            <p:ph type="body" idx="1"/>
          </p:nvPr>
        </p:nvSpPr>
        <p:spPr>
          <a:xfrm>
            <a:off x="311700" y="1068425"/>
            <a:ext cx="8520600" cy="380144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SzPts val="1800"/>
              <a:buNone/>
            </a:pPr>
            <a:r>
              <a:rPr lang="en-US" sz="1600">
                <a:latin typeface="Arial"/>
                <a:ea typeface="Arial"/>
                <a:cs typeface="Arial"/>
                <a:sym typeface="Arial"/>
              </a:rPr>
              <a:t>In this problem we’re going to solve a classic riddle. </a:t>
            </a:r>
            <a:endParaRPr/>
          </a:p>
          <a:p>
            <a:pPr marL="0" marR="0" lvl="0" indent="0" algn="l" rtl="0">
              <a:lnSpc>
                <a:spcPct val="100000"/>
              </a:lnSpc>
              <a:spcBef>
                <a:spcPts val="0"/>
              </a:spcBef>
              <a:spcAft>
                <a:spcPts val="0"/>
              </a:spcAft>
              <a:buSzPts val="1800"/>
              <a:buNone/>
            </a:pPr>
            <a:endParaRPr sz="1600">
              <a:latin typeface="Arial"/>
              <a:ea typeface="Arial"/>
              <a:cs typeface="Arial"/>
              <a:sym typeface="Arial"/>
            </a:endParaRPr>
          </a:p>
          <a:p>
            <a:pPr marL="457200" marR="0" lvl="0" indent="-317500" algn="l" rtl="0">
              <a:lnSpc>
                <a:spcPct val="100000"/>
              </a:lnSpc>
              <a:spcBef>
                <a:spcPts val="0"/>
              </a:spcBef>
              <a:spcAft>
                <a:spcPts val="0"/>
              </a:spcAft>
              <a:buSzPts val="1400"/>
              <a:buFont typeface="Arial"/>
              <a:buAutoNum type="alphaLcParenBoth"/>
            </a:pPr>
            <a:r>
              <a:rPr lang="en-US" sz="1600">
                <a:latin typeface="Arial"/>
                <a:ea typeface="Arial"/>
                <a:cs typeface="Arial"/>
                <a:sym typeface="Arial"/>
              </a:rPr>
              <a:t>First, you should solve the classic riddle yourself to get a feel for the problem. 2 You are on the beach with a jug that holds exactly 5 gallons, a jug that holds exactly 3 gallons, and a large bucket. Your goal is to put </a:t>
            </a:r>
            <a:r>
              <a:rPr lang="en-US" sz="1600" b="1">
                <a:latin typeface="Arial"/>
                <a:ea typeface="Arial"/>
                <a:cs typeface="Arial"/>
                <a:sym typeface="Arial"/>
              </a:rPr>
              <a:t>exactly</a:t>
            </a:r>
            <a:r>
              <a:rPr lang="en-US" sz="1600">
                <a:latin typeface="Arial"/>
                <a:ea typeface="Arial"/>
                <a:cs typeface="Arial"/>
                <a:sym typeface="Arial"/>
              </a:rPr>
              <a:t> 4 gallons of water into the bucket. Unfortunately, the jugs are not graduated (e.g., you can’t just fill the larger jug 4/5 full). What you can do are the following operations. </a:t>
            </a:r>
            <a:br>
              <a:rPr lang="en-US" sz="1600">
                <a:latin typeface="Arial"/>
                <a:ea typeface="Arial"/>
                <a:cs typeface="Arial"/>
                <a:sym typeface="Arial"/>
              </a:rPr>
            </a:br>
            <a:r>
              <a:rPr lang="en-US" sz="1600">
                <a:latin typeface="Arial"/>
                <a:ea typeface="Arial"/>
                <a:cs typeface="Arial"/>
                <a:sym typeface="Arial"/>
              </a:rPr>
              <a:t>	• Completely fill any of your jugs. </a:t>
            </a:r>
            <a:br>
              <a:rPr lang="en-US" sz="1600">
                <a:latin typeface="Arial"/>
                <a:ea typeface="Arial"/>
                <a:cs typeface="Arial"/>
                <a:sym typeface="Arial"/>
              </a:rPr>
            </a:br>
            <a:r>
              <a:rPr lang="en-US" sz="1600">
                <a:latin typeface="Arial"/>
                <a:ea typeface="Arial"/>
                <a:cs typeface="Arial"/>
                <a:sym typeface="Arial"/>
              </a:rPr>
              <a:t>	• Pour from one of your containers into another until the first container is empty or the 	  second is full. </a:t>
            </a:r>
            <a:br>
              <a:rPr lang="en-US" sz="1600">
                <a:latin typeface="Arial"/>
                <a:ea typeface="Arial"/>
                <a:cs typeface="Arial"/>
                <a:sym typeface="Arial"/>
              </a:rPr>
            </a:br>
            <a:r>
              <a:rPr lang="en-US" sz="1600">
                <a:latin typeface="Arial"/>
                <a:ea typeface="Arial"/>
                <a:cs typeface="Arial"/>
                <a:sym typeface="Arial"/>
              </a:rPr>
              <a:t>	• Pour out all the remaining water in a container. </a:t>
            </a:r>
            <a:br>
              <a:rPr lang="en-US" sz="1600">
                <a:latin typeface="Arial"/>
                <a:ea typeface="Arial"/>
                <a:cs typeface="Arial"/>
                <a:sym typeface="Arial"/>
              </a:rPr>
            </a:br>
            <a:r>
              <a:rPr lang="en-US" sz="1600">
                <a:latin typeface="Arial"/>
                <a:ea typeface="Arial"/>
                <a:cs typeface="Arial"/>
                <a:sym typeface="Arial"/>
              </a:rPr>
              <a:t>How do you get 4 gallons of water into the bucket?</a:t>
            </a:r>
            <a:endParaRPr sz="1600" baseline="30000">
              <a:latin typeface="Arial"/>
              <a:ea typeface="Arial"/>
              <a:cs typeface="Arial"/>
              <a:sym typeface="Arial"/>
            </a:endParaRPr>
          </a:p>
        </p:txBody>
      </p:sp>
      <p:sp>
        <p:nvSpPr>
          <p:cNvPr id="155" name="Google Shape;155;p18"/>
          <p:cNvSpPr txBox="1"/>
          <p:nvPr/>
        </p:nvSpPr>
        <p:spPr>
          <a:xfrm>
            <a:off x="708403" y="4439016"/>
            <a:ext cx="772719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rgbClr val="9900FF"/>
                </a:solidFill>
                <a:latin typeface="Arial"/>
                <a:ea typeface="Arial"/>
                <a:cs typeface="Arial"/>
                <a:sym typeface="Arial"/>
              </a:rPr>
              <a:t>Work on this problem with the people around you, and then we’ll go over it together!</a:t>
            </a:r>
            <a:endParaRPr sz="1600" b="0" i="0" u="none" strike="noStrike" cap="none">
              <a:solidFill>
                <a:srgbClr val="9900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161" name="Google Shape;161;p19"/>
          <p:cNvSpPr txBox="1">
            <a:spLocks noGrp="1"/>
          </p:cNvSpPr>
          <p:nvPr>
            <p:ph type="body" idx="1"/>
          </p:nvPr>
        </p:nvSpPr>
        <p:spPr>
          <a:xfrm>
            <a:off x="311700" y="1068425"/>
            <a:ext cx="8520600" cy="3801448"/>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00000"/>
              </a:lnSpc>
              <a:spcBef>
                <a:spcPts val="0"/>
              </a:spcBef>
              <a:spcAft>
                <a:spcPts val="0"/>
              </a:spcAft>
              <a:buSzPts val="1400"/>
              <a:buFont typeface="Arial"/>
              <a:buAutoNum type="alphaLcParenBoth"/>
            </a:pPr>
            <a:r>
              <a:rPr lang="en-US" sz="1600" dirty="0">
                <a:latin typeface="Arial"/>
                <a:ea typeface="Arial"/>
                <a:cs typeface="Arial"/>
                <a:sym typeface="Arial"/>
              </a:rPr>
              <a:t>How do you get 4 gallons of water into the bucket?</a:t>
            </a:r>
            <a:endParaRPr sz="1600" baseline="3000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167" name="Google Shape;167;p20"/>
          <p:cNvSpPr txBox="1">
            <a:spLocks noGrp="1"/>
          </p:cNvSpPr>
          <p:nvPr>
            <p:ph type="body" idx="1"/>
          </p:nvPr>
        </p:nvSpPr>
        <p:spPr>
          <a:xfrm>
            <a:off x="311700" y="1068425"/>
            <a:ext cx="8520600" cy="3801448"/>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00000"/>
              </a:lnSpc>
              <a:spcBef>
                <a:spcPts val="0"/>
              </a:spcBef>
              <a:spcAft>
                <a:spcPts val="0"/>
              </a:spcAft>
              <a:buSzPts val="1400"/>
              <a:buFont typeface="Arial"/>
              <a:buAutoNum type="alphaLcParenBoth"/>
            </a:pPr>
            <a:r>
              <a:rPr lang="en-US" sz="1600" dirty="0">
                <a:latin typeface="Arial"/>
                <a:ea typeface="Arial"/>
                <a:cs typeface="Arial"/>
                <a:sym typeface="Arial"/>
              </a:rPr>
              <a:t>How do you get 4 gallons of water into the bucket?</a:t>
            </a:r>
            <a:endParaRPr sz="1600" baseline="30000" dirty="0">
              <a:latin typeface="Arial"/>
              <a:ea typeface="Arial"/>
              <a:cs typeface="Arial"/>
              <a:sym typeface="Arial"/>
            </a:endParaRPr>
          </a:p>
        </p:txBody>
      </p:sp>
      <p:sp>
        <p:nvSpPr>
          <p:cNvPr id="168" name="Google Shape;168;p20"/>
          <p:cNvSpPr txBox="1"/>
          <p:nvPr/>
        </p:nvSpPr>
        <p:spPr>
          <a:xfrm>
            <a:off x="764713" y="1637479"/>
            <a:ext cx="70881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rgbClr val="9900FF"/>
                </a:solidFill>
                <a:latin typeface="Arial"/>
                <a:ea typeface="Arial"/>
                <a:cs typeface="Arial"/>
                <a:sym typeface="Arial"/>
              </a:rPr>
              <a:t>Fill the 5 gallon jug, pour into the 3 gallon jug until it is full (the jugs now contain 2 and 3 gallons respectively). Pour from the larger jug into the large bucket (it now has 2 gallons). Empty the 3 gallon jug, and repeat all these steps to get the desired 4 gallons. </a:t>
            </a:r>
            <a:br>
              <a:rPr lang="en-US" sz="1600" b="0" i="0" u="none" strike="noStrike" cap="none" dirty="0">
                <a:solidFill>
                  <a:srgbClr val="9900FF"/>
                </a:solidFill>
                <a:latin typeface="Arial"/>
                <a:ea typeface="Arial"/>
                <a:cs typeface="Arial"/>
                <a:sym typeface="Arial"/>
              </a:rPr>
            </a:br>
            <a:br>
              <a:rPr lang="en-US" sz="1600" b="0" i="0" u="none" strike="noStrike" cap="none" dirty="0">
                <a:solidFill>
                  <a:srgbClr val="9900FF"/>
                </a:solidFill>
                <a:latin typeface="Arial"/>
                <a:ea typeface="Arial"/>
                <a:cs typeface="Arial"/>
                <a:sym typeface="Arial"/>
              </a:rPr>
            </a:br>
            <a:endParaRPr sz="1600" b="0" i="0" u="none" strike="noStrike" cap="none" dirty="0">
              <a:solidFill>
                <a:srgbClr val="9900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174" name="Google Shape;174;p21"/>
          <p:cNvSpPr txBox="1">
            <a:spLocks noGrp="1"/>
          </p:cNvSpPr>
          <p:nvPr>
            <p:ph type="body" idx="1"/>
          </p:nvPr>
        </p:nvSpPr>
        <p:spPr>
          <a:xfrm>
            <a:off x="311700" y="1068425"/>
            <a:ext cx="8520600" cy="3801448"/>
          </a:xfrm>
          <a:prstGeom prst="rect">
            <a:avLst/>
          </a:prstGeom>
          <a:noFill/>
          <a:ln>
            <a:noFill/>
          </a:ln>
        </p:spPr>
        <p:txBody>
          <a:bodyPr spcFirstLastPara="1" wrap="square" lIns="91425" tIns="91425" rIns="91425" bIns="91425" anchor="t" anchorCtr="0">
            <a:normAutofit/>
          </a:bodyPr>
          <a:lstStyle/>
          <a:p>
            <a:pPr marL="457200" marR="0" lvl="0" indent="-317500" algn="l" rtl="0">
              <a:lnSpc>
                <a:spcPct val="100000"/>
              </a:lnSpc>
              <a:spcBef>
                <a:spcPts val="0"/>
              </a:spcBef>
              <a:spcAft>
                <a:spcPts val="0"/>
              </a:spcAft>
              <a:buSzPts val="1400"/>
              <a:buFont typeface="Arial"/>
              <a:buAutoNum type="alphaLcParenBoth"/>
            </a:pPr>
            <a:r>
              <a:rPr lang="en-US" sz="1600" dirty="0">
                <a:latin typeface="Arial"/>
                <a:ea typeface="Arial"/>
                <a:cs typeface="Arial"/>
                <a:sym typeface="Arial"/>
              </a:rPr>
              <a:t>How do you get 4 gallons of water into the bucket?</a:t>
            </a:r>
            <a:endParaRPr sz="1600" baseline="30000" dirty="0">
              <a:latin typeface="Arial"/>
              <a:ea typeface="Arial"/>
              <a:cs typeface="Arial"/>
              <a:sym typeface="Arial"/>
            </a:endParaRPr>
          </a:p>
        </p:txBody>
      </p:sp>
      <p:sp>
        <p:nvSpPr>
          <p:cNvPr id="175" name="Google Shape;175;p21"/>
          <p:cNvSpPr txBox="1"/>
          <p:nvPr/>
        </p:nvSpPr>
        <p:spPr>
          <a:xfrm>
            <a:off x="764713" y="1637479"/>
            <a:ext cx="7088100" cy="2893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rgbClr val="9900FF"/>
                </a:solidFill>
                <a:latin typeface="Arial"/>
                <a:ea typeface="Arial"/>
                <a:cs typeface="Arial"/>
                <a:sym typeface="Arial"/>
              </a:rPr>
              <a:t>Fill the 5 gallon jug, pour into the 3 gallon jug until it is full (the jugs now contain 2 and 3 gallons respectively). Pour from the larger jug into the large bucket (it now has 2 gallons). Empty the 3 gallon jug, and repeat all these steps to get the desired 4 gallons. </a:t>
            </a:r>
            <a:br>
              <a:rPr lang="en-US" sz="1600" b="0" i="0" u="none" strike="noStrike" cap="none" dirty="0">
                <a:solidFill>
                  <a:srgbClr val="9900FF"/>
                </a:solidFill>
                <a:latin typeface="Arial"/>
                <a:ea typeface="Arial"/>
                <a:cs typeface="Arial"/>
                <a:sym typeface="Arial"/>
              </a:rPr>
            </a:br>
            <a:br>
              <a:rPr lang="en-US" sz="1600" b="0" i="0" u="none" strike="noStrike" cap="none" dirty="0">
                <a:solidFill>
                  <a:srgbClr val="9900FF"/>
                </a:solidFill>
                <a:latin typeface="Arial"/>
                <a:ea typeface="Arial"/>
                <a:cs typeface="Arial"/>
                <a:sym typeface="Arial"/>
              </a:rPr>
            </a:br>
            <a:r>
              <a:rPr lang="en-US" sz="1600" b="0" i="0" u="none" strike="noStrike" cap="none" dirty="0">
                <a:solidFill>
                  <a:srgbClr val="9900FF"/>
                </a:solidFill>
                <a:latin typeface="Arial"/>
                <a:ea typeface="Arial"/>
                <a:cs typeface="Arial"/>
                <a:sym typeface="Arial"/>
              </a:rPr>
              <a:t>Alternatively, Fill the 3 gallon jug, pour into the 5 gallon jug. Fill the 3 gallon jug again, pour until the 5 gallon jug is full (they now contain 5 gallons and 1 gallon respectively) . Pour the 1 gallon from the 3 gallon jug into the bucket. Refill the 3 gallon jug and pour into the bucket to bring the total to 4 gallons. </a:t>
            </a:r>
            <a:br>
              <a:rPr lang="en-US" sz="1600" b="0" i="0" u="none" strike="noStrike" cap="none" dirty="0">
                <a:solidFill>
                  <a:srgbClr val="9900FF"/>
                </a:solidFill>
                <a:latin typeface="Arial"/>
                <a:ea typeface="Arial"/>
                <a:cs typeface="Arial"/>
                <a:sym typeface="Arial"/>
              </a:rPr>
            </a:br>
            <a:br>
              <a:rPr lang="en-US" sz="1600" b="0" i="0" u="none" strike="noStrike" cap="none" dirty="0">
                <a:solidFill>
                  <a:srgbClr val="9900FF"/>
                </a:solidFill>
                <a:latin typeface="Arial"/>
                <a:ea typeface="Arial"/>
                <a:cs typeface="Arial"/>
                <a:sym typeface="Arial"/>
              </a:rPr>
            </a:br>
            <a:r>
              <a:rPr lang="en-US" sz="1600" b="0" i="0" u="none" strike="noStrike" cap="none" dirty="0">
                <a:solidFill>
                  <a:srgbClr val="9900FF"/>
                </a:solidFill>
                <a:latin typeface="Arial"/>
                <a:ea typeface="Arial"/>
                <a:cs typeface="Arial"/>
                <a:sym typeface="Arial"/>
              </a:rPr>
              <a:t>There may be other solutions.</a:t>
            </a:r>
            <a:endParaRPr sz="1600" b="0" i="0" u="none" strike="noStrike" cap="none" dirty="0">
              <a:solidFill>
                <a:srgbClr val="9900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85875" y="1714500"/>
            <a:ext cx="8183700" cy="785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0C0C0C"/>
              </a:buClr>
              <a:buSzPts val="3800"/>
              <a:buFont typeface="Quattrocento Sans"/>
              <a:buNone/>
            </a:pPr>
            <a:r>
              <a:rPr lang="en-US" sz="2600"/>
              <a:t>Administrivia</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5" name="Google Shape;175;p21">
                <a:extLst>
                  <a:ext uri="{FF2B5EF4-FFF2-40B4-BE49-F238E27FC236}">
                    <a16:creationId xmlns:a16="http://schemas.microsoft.com/office/drawing/2014/main" id="{F6748A3F-12E0-2953-556A-775093E13B09}"/>
                  </a:ext>
                </a:extLst>
              </p:cNvPr>
              <p:cNvSpPr txBox="1"/>
              <p:nvPr/>
            </p:nvSpPr>
            <p:spPr>
              <a:xfrm>
                <a:off x="311700" y="1068425"/>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endParaRPr sz="1600" b="0" i="0" u="none" strike="noStrike" cap="none" dirty="0">
                  <a:solidFill>
                    <a:schemeClr val="tx1"/>
                  </a:solidFill>
                  <a:latin typeface="Arial"/>
                  <a:ea typeface="Arial"/>
                  <a:cs typeface="Arial"/>
                  <a:sym typeface="Arial"/>
                </a:endParaRPr>
              </a:p>
            </p:txBody>
          </p:sp>
        </mc:Choice>
        <mc:Fallback xmlns="">
          <p:sp>
            <p:nvSpPr>
              <p:cNvPr id="5" name="Google Shape;175;p21">
                <a:extLst>
                  <a:ext uri="{FF2B5EF4-FFF2-40B4-BE49-F238E27FC236}">
                    <a16:creationId xmlns:a16="http://schemas.microsoft.com/office/drawing/2014/main" id="{F6748A3F-12E0-2953-556A-775093E13B09}"/>
                  </a:ext>
                </a:extLst>
              </p:cNvPr>
              <p:cNvSpPr txBox="1">
                <a:spLocks noRot="1" noChangeAspect="1" noMove="1" noResize="1" noEditPoints="1" noAdjustHandles="1" noChangeArrowheads="1" noChangeShapeType="1" noTextEdit="1"/>
              </p:cNvSpPr>
              <p:nvPr/>
            </p:nvSpPr>
            <p:spPr>
              <a:xfrm>
                <a:off x="311700" y="1068425"/>
                <a:ext cx="8520600" cy="923299"/>
              </a:xfrm>
              <a:prstGeom prst="rect">
                <a:avLst/>
              </a:prstGeom>
              <a:blipFill>
                <a:blip r:embed="rId3"/>
                <a:stretch>
                  <a:fillRect l="-298" b="-2740"/>
                </a:stretch>
              </a:blipFill>
              <a:ln>
                <a:noFill/>
              </a:ln>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188" name="Google Shape;188;p23"/>
          <p:cNvSpPr txBox="1"/>
          <p:nvPr/>
        </p:nvSpPr>
        <p:spPr>
          <a:xfrm>
            <a:off x="1027950" y="2112800"/>
            <a:ext cx="7088100"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lt2"/>
                </a:solidFill>
                <a:latin typeface="Arial"/>
                <a:ea typeface="Arial"/>
                <a:cs typeface="Arial"/>
                <a:sym typeface="Arial"/>
              </a:rPr>
              <a:t>Intuition:</a:t>
            </a:r>
            <a:endParaRPr sz="1600" b="1"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lt2"/>
                </a:solidFill>
                <a:latin typeface="Arial"/>
                <a:ea typeface="Arial"/>
                <a:cs typeface="Arial"/>
                <a:sym typeface="Arial"/>
              </a:rPr>
              <a:t>The “state” of the puzzle can be represented as the number of gallons in each of the jugs and the bucket.</a:t>
            </a:r>
            <a:endParaRPr sz="16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lt2"/>
                </a:solidFill>
                <a:latin typeface="Arial"/>
                <a:ea typeface="Arial"/>
                <a:cs typeface="Arial"/>
                <a:sym typeface="Arial"/>
              </a:rPr>
              <a:t>We encode the rules of the puzzle such that each possible step is an edge.</a:t>
            </a:r>
            <a:endParaRPr sz="1600" b="0" i="0" u="none" strike="noStrike" cap="none" dirty="0">
              <a:solidFill>
                <a:schemeClr val="lt2"/>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8D04429D-819B-A0FE-8EA1-311FDBEF185D}"/>
                  </a:ext>
                </a:extLst>
              </p:cNvPr>
              <p:cNvSpPr txBox="1"/>
              <p:nvPr/>
            </p:nvSpPr>
            <p:spPr>
              <a:xfrm>
                <a:off x="311700" y="104973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endParaRPr sz="1600" b="0" i="0" u="none" strike="noStrike" cap="none" dirty="0">
                  <a:solidFill>
                    <a:schemeClr val="tx1"/>
                  </a:solidFill>
                  <a:latin typeface="Arial"/>
                  <a:ea typeface="Arial"/>
                  <a:cs typeface="Arial"/>
                  <a:sym typeface="Arial"/>
                </a:endParaRPr>
              </a:p>
            </p:txBody>
          </p:sp>
        </mc:Choice>
        <mc:Fallback xmlns="">
          <p:sp>
            <p:nvSpPr>
              <p:cNvPr id="4" name="Google Shape;175;p21">
                <a:extLst>
                  <a:ext uri="{FF2B5EF4-FFF2-40B4-BE49-F238E27FC236}">
                    <a16:creationId xmlns:a16="http://schemas.microsoft.com/office/drawing/2014/main" id="{8D04429D-819B-A0FE-8EA1-311FDBEF185D}"/>
                  </a:ext>
                </a:extLst>
              </p:cNvPr>
              <p:cNvSpPr txBox="1">
                <a:spLocks noRot="1" noChangeAspect="1" noMove="1" noResize="1" noEditPoints="1" noAdjustHandles="1" noChangeArrowheads="1" noChangeShapeType="1" noTextEdit="1"/>
              </p:cNvSpPr>
              <p:nvPr/>
            </p:nvSpPr>
            <p:spPr>
              <a:xfrm>
                <a:off x="311700" y="1049730"/>
                <a:ext cx="8520600" cy="923299"/>
              </a:xfrm>
              <a:prstGeom prst="rect">
                <a:avLst/>
              </a:prstGeom>
              <a:blipFill>
                <a:blip r:embed="rId3"/>
                <a:stretch>
                  <a:fillRect l="-298" b="-2703"/>
                </a:stretch>
              </a:blipFill>
              <a:ln>
                <a:noFill/>
              </a:ln>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195" name="Google Shape;195;p24"/>
          <p:cNvSpPr txBox="1"/>
          <p:nvPr/>
        </p:nvSpPr>
        <p:spPr>
          <a:xfrm>
            <a:off x="1027950" y="2134010"/>
            <a:ext cx="70881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chemeClr val="lt2"/>
                </a:solidFill>
                <a:latin typeface="Arial"/>
                <a:ea typeface="Arial"/>
                <a:cs typeface="Arial"/>
                <a:sym typeface="Arial"/>
              </a:rPr>
              <a:t>Intuition:</a:t>
            </a:r>
            <a:endParaRPr sz="1600" b="1"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lt2"/>
                </a:solidFill>
                <a:latin typeface="Arial"/>
                <a:ea typeface="Arial"/>
                <a:cs typeface="Arial"/>
                <a:sym typeface="Arial"/>
              </a:rPr>
              <a:t>The “state” of the puzzle can be represented as the number of gallons in each of the jugs and the bucket.</a:t>
            </a:r>
            <a:endParaRPr sz="16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lt2"/>
                </a:solidFill>
                <a:latin typeface="Arial"/>
                <a:ea typeface="Arial"/>
                <a:cs typeface="Arial"/>
                <a:sym typeface="Arial"/>
              </a:rPr>
              <a:t>We encode the rules of the puzzle such that each possible step is an edge.</a:t>
            </a:r>
            <a:endParaRPr dirty="0"/>
          </a:p>
        </p:txBody>
      </p:sp>
      <p:sp>
        <p:nvSpPr>
          <p:cNvPr id="196" name="Google Shape;196;p24"/>
          <p:cNvSpPr txBox="1"/>
          <p:nvPr/>
        </p:nvSpPr>
        <p:spPr>
          <a:xfrm>
            <a:off x="708403" y="3946574"/>
            <a:ext cx="7727194"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rgbClr val="9900FF"/>
                </a:solidFill>
                <a:latin typeface="Arial"/>
                <a:ea typeface="Arial"/>
                <a:cs typeface="Arial"/>
                <a:sym typeface="Arial"/>
              </a:rPr>
              <a:t>Work on this problem with the people around you. First see if you can model it as a graph, and then think about how you could use that graph in an algorithm. Then we’ll go over it together!</a:t>
            </a:r>
            <a:endParaRPr sz="1600" b="0" i="0" u="none" strike="noStrike" cap="none" dirty="0">
              <a:solidFill>
                <a:srgbClr val="9900FF"/>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EC56041D-FE8A-B770-F6E7-635100FA203B}"/>
                  </a:ext>
                </a:extLst>
              </p:cNvPr>
              <p:cNvSpPr txBox="1"/>
              <p:nvPr/>
            </p:nvSpPr>
            <p:spPr>
              <a:xfrm>
                <a:off x="311700" y="1068425"/>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endParaRPr sz="1600" b="0" i="0" u="none" strike="noStrike" cap="none" dirty="0">
                  <a:solidFill>
                    <a:schemeClr val="tx1"/>
                  </a:solidFill>
                  <a:latin typeface="Arial"/>
                  <a:ea typeface="Arial"/>
                  <a:cs typeface="Arial"/>
                  <a:sym typeface="Arial"/>
                </a:endParaRPr>
              </a:p>
            </p:txBody>
          </p:sp>
        </mc:Choice>
        <mc:Fallback xmlns="">
          <p:sp>
            <p:nvSpPr>
              <p:cNvPr id="4" name="Google Shape;175;p21">
                <a:extLst>
                  <a:ext uri="{FF2B5EF4-FFF2-40B4-BE49-F238E27FC236}">
                    <a16:creationId xmlns:a16="http://schemas.microsoft.com/office/drawing/2014/main" id="{EC56041D-FE8A-B770-F6E7-635100FA203B}"/>
                  </a:ext>
                </a:extLst>
              </p:cNvPr>
              <p:cNvSpPr txBox="1">
                <a:spLocks noRot="1" noChangeAspect="1" noMove="1" noResize="1" noEditPoints="1" noAdjustHandles="1" noChangeArrowheads="1" noChangeShapeType="1" noTextEdit="1"/>
              </p:cNvSpPr>
              <p:nvPr/>
            </p:nvSpPr>
            <p:spPr>
              <a:xfrm>
                <a:off x="311700" y="1068425"/>
                <a:ext cx="8520600" cy="923299"/>
              </a:xfrm>
              <a:prstGeom prst="rect">
                <a:avLst/>
              </a:prstGeom>
              <a:blipFill>
                <a:blip r:embed="rId3"/>
                <a:stretch>
                  <a:fillRect l="-298" b="-2740"/>
                </a:stretch>
              </a:blipFill>
              <a:ln>
                <a:noFill/>
              </a:ln>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dirty="0"/>
              <a:t>Problem 4 – Graph Modeling</a:t>
            </a:r>
            <a:endParaRPr dirty="0"/>
          </a:p>
        </p:txBody>
      </p:sp>
      <p:sp>
        <p:nvSpPr>
          <p:cNvPr id="203" name="Google Shape;203;p25"/>
          <p:cNvSpPr txBox="1"/>
          <p:nvPr/>
        </p:nvSpPr>
        <p:spPr>
          <a:xfrm>
            <a:off x="443317" y="1819513"/>
            <a:ext cx="8326609"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What are my fundamental objects?:</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How are they related to each other?:</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What am I looking for, is it encoded in the graph?:</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9900FF"/>
                </a:solidFill>
                <a:latin typeface="Arial"/>
                <a:ea typeface="Arial"/>
                <a:cs typeface="Arial"/>
                <a:sym typeface="Arial"/>
              </a:rPr>
              <a:t>How do I find the object from 3:</a:t>
            </a:r>
            <a:endParaRPr sz="1400" b="0" i="0" u="none" strike="noStrike" cap="none" dirty="0">
              <a:solidFill>
                <a:schemeClr val="accen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 name="Google Shape;175;p21">
                <a:extLst>
                  <a:ext uri="{FF2B5EF4-FFF2-40B4-BE49-F238E27FC236}">
                    <a16:creationId xmlns:a16="http://schemas.microsoft.com/office/drawing/2014/main" id="{BC0708F8-6D2E-EAD9-7BA4-B265B0C45742}"/>
                  </a:ext>
                </a:extLst>
              </p:cNvPr>
              <p:cNvSpPr txBox="1"/>
              <p:nvPr/>
            </p:nvSpPr>
            <p:spPr>
              <a:xfrm>
                <a:off x="346321" y="897839"/>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endParaRPr sz="1600" b="0" i="0" u="none" strike="noStrike" cap="none" dirty="0">
                  <a:solidFill>
                    <a:schemeClr val="tx1"/>
                  </a:solidFill>
                  <a:latin typeface="Arial"/>
                  <a:ea typeface="Arial"/>
                  <a:cs typeface="Arial"/>
                  <a:sym typeface="Arial"/>
                </a:endParaRPr>
              </a:p>
            </p:txBody>
          </p:sp>
        </mc:Choice>
        <mc:Fallback xmlns="">
          <p:sp>
            <p:nvSpPr>
              <p:cNvPr id="2" name="Google Shape;175;p21">
                <a:extLst>
                  <a:ext uri="{FF2B5EF4-FFF2-40B4-BE49-F238E27FC236}">
                    <a16:creationId xmlns:a16="http://schemas.microsoft.com/office/drawing/2014/main" id="{BC0708F8-6D2E-EAD9-7BA4-B265B0C45742}"/>
                  </a:ext>
                </a:extLst>
              </p:cNvPr>
              <p:cNvSpPr txBox="1">
                <a:spLocks noRot="1" noChangeAspect="1" noMove="1" noResize="1" noEditPoints="1" noAdjustHandles="1" noChangeArrowheads="1" noChangeShapeType="1" noTextEdit="1"/>
              </p:cNvSpPr>
              <p:nvPr/>
            </p:nvSpPr>
            <p:spPr>
              <a:xfrm>
                <a:off x="346321" y="897839"/>
                <a:ext cx="8520600" cy="923299"/>
              </a:xfrm>
              <a:prstGeom prst="rect">
                <a:avLst/>
              </a:prstGeom>
              <a:blipFill>
                <a:blip r:embed="rId3"/>
                <a:stretch>
                  <a:fillRect l="-446" b="-2703"/>
                </a:stretch>
              </a:blipFill>
              <a:ln>
                <a:noFill/>
              </a:ln>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210" name="Google Shape;210;p26"/>
          <p:cNvSpPr txBox="1"/>
          <p:nvPr/>
        </p:nvSpPr>
        <p:spPr>
          <a:xfrm>
            <a:off x="443317" y="1819513"/>
            <a:ext cx="832660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What are my fundamental objects?: </a:t>
            </a:r>
            <a:r>
              <a:rPr lang="en-US" sz="1400" b="0" i="0" u="none" strike="noStrike" cap="none" dirty="0">
                <a:solidFill>
                  <a:srgbClr val="9900FF"/>
                </a:solidFill>
                <a:latin typeface="Arial"/>
                <a:ea typeface="Arial"/>
                <a:cs typeface="Arial"/>
                <a:sym typeface="Arial"/>
              </a:rPr>
              <a:t>How much water is in each jug and how much is in the final bucket. We need a vertex for each possible state the jugs and bucket can be in.</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How are they related to each other?:</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What am I looking for, is it encoded in the graph?:</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9900FF"/>
                </a:solidFill>
                <a:latin typeface="Arial"/>
                <a:ea typeface="Arial"/>
                <a:cs typeface="Arial"/>
                <a:sym typeface="Arial"/>
              </a:rPr>
              <a:t>How do I find the object from 3:</a:t>
            </a:r>
            <a:endParaRPr sz="1400" b="0" i="0" u="none" strike="noStrike" cap="none" dirty="0">
              <a:solidFill>
                <a:schemeClr val="accen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 name="Google Shape;175;p21">
                <a:extLst>
                  <a:ext uri="{FF2B5EF4-FFF2-40B4-BE49-F238E27FC236}">
                    <a16:creationId xmlns:a16="http://schemas.microsoft.com/office/drawing/2014/main" id="{4ACC8516-D464-F2AD-E13C-137D3940F2C3}"/>
                  </a:ext>
                </a:extLst>
              </p:cNvPr>
              <p:cNvSpPr txBox="1"/>
              <p:nvPr/>
            </p:nvSpPr>
            <p:spPr>
              <a:xfrm>
                <a:off x="346321" y="896214"/>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endParaRPr sz="1600" b="0" i="0" u="none" strike="noStrike" cap="none" dirty="0">
                  <a:solidFill>
                    <a:schemeClr val="tx1"/>
                  </a:solidFill>
                  <a:latin typeface="Arial"/>
                  <a:ea typeface="Arial"/>
                  <a:cs typeface="Arial"/>
                  <a:sym typeface="Arial"/>
                </a:endParaRPr>
              </a:p>
            </p:txBody>
          </p:sp>
        </mc:Choice>
        <mc:Fallback xmlns="">
          <p:sp>
            <p:nvSpPr>
              <p:cNvPr id="2" name="Google Shape;175;p21">
                <a:extLst>
                  <a:ext uri="{FF2B5EF4-FFF2-40B4-BE49-F238E27FC236}">
                    <a16:creationId xmlns:a16="http://schemas.microsoft.com/office/drawing/2014/main" id="{4ACC8516-D464-F2AD-E13C-137D3940F2C3}"/>
                  </a:ext>
                </a:extLst>
              </p:cNvPr>
              <p:cNvSpPr txBox="1">
                <a:spLocks noRot="1" noChangeAspect="1" noMove="1" noResize="1" noEditPoints="1" noAdjustHandles="1" noChangeArrowheads="1" noChangeShapeType="1" noTextEdit="1"/>
              </p:cNvSpPr>
              <p:nvPr/>
            </p:nvSpPr>
            <p:spPr>
              <a:xfrm>
                <a:off x="346321" y="896214"/>
                <a:ext cx="8520600" cy="923299"/>
              </a:xfrm>
              <a:prstGeom prst="rect">
                <a:avLst/>
              </a:prstGeom>
              <a:blipFill>
                <a:blip r:embed="rId3"/>
                <a:stretch>
                  <a:fillRect l="-446" b="-2703"/>
                </a:stretch>
              </a:blipFill>
              <a:ln>
                <a:noFill/>
              </a:ln>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217" name="Google Shape;217;p27"/>
          <p:cNvSpPr txBox="1"/>
          <p:nvPr/>
        </p:nvSpPr>
        <p:spPr>
          <a:xfrm>
            <a:off x="471070" y="1819513"/>
            <a:ext cx="8326609"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What are my fundamental objects?: </a:t>
            </a:r>
            <a:r>
              <a:rPr lang="en-US" sz="1400" b="0" i="0" u="none" strike="noStrike" cap="none" dirty="0">
                <a:solidFill>
                  <a:srgbClr val="9900FF"/>
                </a:solidFill>
                <a:latin typeface="Arial"/>
                <a:ea typeface="Arial"/>
                <a:cs typeface="Arial"/>
                <a:sym typeface="Arial"/>
              </a:rPr>
              <a:t>How much water is in each jug and how much is in the final bucket. We need a vertex for each possible state the jugs and bucket can be in.</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How are they related to each other?: </a:t>
            </a:r>
            <a:r>
              <a:rPr lang="en-US" sz="1400" b="0" i="0" u="none" strike="noStrike" cap="none" dirty="0">
                <a:solidFill>
                  <a:srgbClr val="9900FF"/>
                </a:solidFill>
                <a:latin typeface="Arial"/>
                <a:ea typeface="Arial"/>
                <a:cs typeface="Arial"/>
                <a:sym typeface="Arial"/>
              </a:rPr>
              <a:t>We can fill a jug, empty a jug, or pour one jug into another or the bucket. So, we need edges that connect the different states for each of these valid operations.</a:t>
            </a:r>
            <a:endParaRPr sz="1400" b="1"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rgbClr val="9900FF"/>
                </a:solidFill>
                <a:latin typeface="Arial"/>
                <a:ea typeface="Arial"/>
                <a:cs typeface="Arial"/>
                <a:sym typeface="Arial"/>
              </a:rPr>
              <a:t>What am I looking for, is it encoded in the graph?:</a:t>
            </a:r>
            <a:endParaRPr dirty="0"/>
          </a:p>
          <a:p>
            <a:pPr marL="0" marR="0" lvl="0" indent="0" algn="l" rtl="0">
              <a:lnSpc>
                <a:spcPct val="100000"/>
              </a:lnSpc>
              <a:spcBef>
                <a:spcPts val="0"/>
              </a:spcBef>
              <a:spcAft>
                <a:spcPts val="0"/>
              </a:spcAft>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9900FF"/>
                </a:solidFill>
                <a:latin typeface="Arial"/>
                <a:ea typeface="Arial"/>
                <a:cs typeface="Arial"/>
                <a:sym typeface="Arial"/>
              </a:rPr>
              <a:t>How do I find the object from 3:</a:t>
            </a:r>
            <a:endParaRPr sz="1400" b="0" i="0" u="none" strike="noStrike" cap="none" dirty="0">
              <a:solidFill>
                <a:schemeClr val="accent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4EC2AF78-937A-FDCF-377C-3D2B4BA38A32}"/>
                  </a:ext>
                </a:extLst>
              </p:cNvPr>
              <p:cNvSpPr txBox="1"/>
              <p:nvPr/>
            </p:nvSpPr>
            <p:spPr>
              <a:xfrm>
                <a:off x="346321" y="896214"/>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endParaRPr sz="1600" b="0" i="0" u="none" strike="noStrike" cap="none" dirty="0">
                  <a:solidFill>
                    <a:schemeClr val="tx1"/>
                  </a:solidFill>
                  <a:latin typeface="Arial"/>
                  <a:ea typeface="Arial"/>
                  <a:cs typeface="Arial"/>
                  <a:sym typeface="Arial"/>
                </a:endParaRPr>
              </a:p>
            </p:txBody>
          </p:sp>
        </mc:Choice>
        <mc:Fallback xmlns="">
          <p:sp>
            <p:nvSpPr>
              <p:cNvPr id="4" name="Google Shape;175;p21">
                <a:extLst>
                  <a:ext uri="{FF2B5EF4-FFF2-40B4-BE49-F238E27FC236}">
                    <a16:creationId xmlns:a16="http://schemas.microsoft.com/office/drawing/2014/main" id="{4EC2AF78-937A-FDCF-377C-3D2B4BA38A32}"/>
                  </a:ext>
                </a:extLst>
              </p:cNvPr>
              <p:cNvSpPr txBox="1">
                <a:spLocks noRot="1" noChangeAspect="1" noMove="1" noResize="1" noEditPoints="1" noAdjustHandles="1" noChangeArrowheads="1" noChangeShapeType="1" noTextEdit="1"/>
              </p:cNvSpPr>
              <p:nvPr/>
            </p:nvSpPr>
            <p:spPr>
              <a:xfrm>
                <a:off x="346321" y="896214"/>
                <a:ext cx="8520600" cy="923299"/>
              </a:xfrm>
              <a:prstGeom prst="rect">
                <a:avLst/>
              </a:prstGeom>
              <a:blipFill>
                <a:blip r:embed="rId3"/>
                <a:stretch>
                  <a:fillRect l="-446" b="-2703"/>
                </a:stretch>
              </a:blipFill>
              <a:ln>
                <a:noFill/>
              </a:ln>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02F8E340-BF5D-7766-D7A0-A0C442A4B563}"/>
                  </a:ext>
                </a:extLst>
              </p:cNvPr>
              <p:cNvSpPr txBox="1"/>
              <p:nvPr/>
            </p:nvSpPr>
            <p:spPr>
              <a:xfrm>
                <a:off x="311700" y="917650"/>
                <a:ext cx="8520600"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a:p>
                <a:pPr marL="0" marR="0" lvl="0" indent="0" algn="l" rtl="0">
                  <a:lnSpc>
                    <a:spcPct val="100000"/>
                  </a:lnSpc>
                  <a:spcBef>
                    <a:spcPts val="0"/>
                  </a:spcBef>
                  <a:spcAft>
                    <a:spcPts val="0"/>
                  </a:spcAft>
                  <a:buClr>
                    <a:srgbClr val="000000"/>
                  </a:buClr>
                  <a:buSzPts val="1800"/>
                  <a:buFont typeface="Arial"/>
                  <a:buNone/>
                </a:pPr>
                <a:endParaRPr lang="en-US" sz="1600"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tx1"/>
                  </a:solidFill>
                  <a:latin typeface="Arial"/>
                  <a:ea typeface="Arial"/>
                  <a:cs typeface="Arial"/>
                  <a:sym typeface="Arial"/>
                </a:endParaRPr>
              </a:p>
            </p:txBody>
          </p:sp>
        </mc:Choice>
        <mc:Fallback xmlns="">
          <p:sp>
            <p:nvSpPr>
              <p:cNvPr id="4" name="Google Shape;175;p21">
                <a:extLst>
                  <a:ext uri="{FF2B5EF4-FFF2-40B4-BE49-F238E27FC236}">
                    <a16:creationId xmlns:a16="http://schemas.microsoft.com/office/drawing/2014/main" id="{02F8E340-BF5D-7766-D7A0-A0C442A4B563}"/>
                  </a:ext>
                </a:extLst>
              </p:cNvPr>
              <p:cNvSpPr txBox="1">
                <a:spLocks noRot="1" noChangeAspect="1" noMove="1" noResize="1" noEditPoints="1" noAdjustHandles="1" noChangeArrowheads="1" noChangeShapeType="1" noTextEdit="1"/>
              </p:cNvSpPr>
              <p:nvPr/>
            </p:nvSpPr>
            <p:spPr>
              <a:xfrm>
                <a:off x="311700" y="917650"/>
                <a:ext cx="8520600" cy="1415742"/>
              </a:xfrm>
              <a:prstGeom prst="rect">
                <a:avLst/>
              </a:prstGeom>
              <a:blipFill>
                <a:blip r:embed="rId3"/>
                <a:stretch>
                  <a:fillRect l="-29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217;p27">
                <a:extLst>
                  <a:ext uri="{FF2B5EF4-FFF2-40B4-BE49-F238E27FC236}">
                    <a16:creationId xmlns:a16="http://schemas.microsoft.com/office/drawing/2014/main" id="{B0D9C274-BC37-AB4C-015E-77E2A32BB342}"/>
                  </a:ext>
                </a:extLst>
              </p:cNvPr>
              <p:cNvSpPr txBox="1"/>
              <p:nvPr/>
            </p:nvSpPr>
            <p:spPr>
              <a:xfrm>
                <a:off x="471070" y="1819513"/>
                <a:ext cx="8326609"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9900FF"/>
                    </a:solidFill>
                    <a:latin typeface="Arial"/>
                    <a:ea typeface="Arial"/>
                    <a:cs typeface="Arial"/>
                    <a:sym typeface="Arial"/>
                  </a:rPr>
                  <a:t>What are my fundamental objects?: </a:t>
                </a:r>
                <a:r>
                  <a:rPr lang="en-US" sz="1200" b="0" i="0" u="none" strike="noStrike" cap="none" dirty="0">
                    <a:solidFill>
                      <a:srgbClr val="9900FF"/>
                    </a:solidFill>
                    <a:latin typeface="Arial"/>
                    <a:ea typeface="Arial"/>
                    <a:cs typeface="Arial"/>
                    <a:sym typeface="Arial"/>
                  </a:rPr>
                  <a:t>How much water is in each jug and how much is in the final bucket. We need a vertex for each possible state the jugs and bucket can be in.</a:t>
                </a:r>
                <a:endParaRPr lang="en-US" sz="1200" dirty="0"/>
              </a:p>
              <a:p>
                <a:pPr marL="0" marR="0" lvl="0" indent="0" algn="l" rtl="0">
                  <a:lnSpc>
                    <a:spcPct val="100000"/>
                  </a:lnSpc>
                  <a:spcBef>
                    <a:spcPts val="0"/>
                  </a:spcBef>
                  <a:spcAft>
                    <a:spcPts val="0"/>
                  </a:spcAft>
                  <a:buNone/>
                </a:pPr>
                <a:endParaRPr lang="en-US" sz="12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9900FF"/>
                    </a:solidFill>
                    <a:latin typeface="Arial"/>
                    <a:ea typeface="Arial"/>
                    <a:cs typeface="Arial"/>
                    <a:sym typeface="Arial"/>
                  </a:rPr>
                  <a:t>How are they related to each other?: </a:t>
                </a:r>
                <a:r>
                  <a:rPr lang="en-US" sz="1200" b="0" i="0" u="none" strike="noStrike" cap="none" dirty="0">
                    <a:solidFill>
                      <a:srgbClr val="9900FF"/>
                    </a:solidFill>
                    <a:latin typeface="Arial"/>
                    <a:ea typeface="Arial"/>
                    <a:cs typeface="Arial"/>
                    <a:sym typeface="Arial"/>
                  </a:rPr>
                  <a:t>We can fill a jug, empty a jug, or pour one jug into another or the bucket. So, we need edges that connect the different states for each of these valid operations.</a:t>
                </a:r>
                <a:endParaRPr lang="en-US" sz="1200" b="1"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endParaRPr lang="en-US" sz="12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9900FF"/>
                    </a:solidFill>
                    <a:latin typeface="Arial"/>
                    <a:ea typeface="Arial"/>
                    <a:cs typeface="Arial"/>
                    <a:sym typeface="Arial"/>
                  </a:rPr>
                  <a:t>What am I looking for, is it encoded in the graph?: </a:t>
                </a:r>
                <a:r>
                  <a:rPr lang="en-US" sz="1200" i="0" u="none" strike="noStrike" cap="none" dirty="0">
                    <a:solidFill>
                      <a:srgbClr val="9900FF"/>
                    </a:solidFill>
                    <a:latin typeface="Arial"/>
                    <a:ea typeface="Arial"/>
                    <a:cs typeface="Arial"/>
                    <a:sym typeface="Arial"/>
                  </a:rPr>
                  <a:t>The series of pours </a:t>
                </a:r>
                <a:r>
                  <a:rPr lang="en-US" sz="1200" dirty="0">
                    <a:solidFill>
                      <a:srgbClr val="9900FF"/>
                    </a:solidFill>
                  </a:rPr>
                  <a:t>that will get </a:t>
                </a:r>
                <a14:m>
                  <m:oMath xmlns:m="http://schemas.openxmlformats.org/officeDocument/2006/math">
                    <m:r>
                      <a:rPr lang="en-US" sz="1200">
                        <a:solidFill>
                          <a:srgbClr val="9900FF"/>
                        </a:solidFill>
                        <a:latin typeface="Cambria Math" panose="02040503050406030204" pitchFamily="18" charset="0"/>
                      </a:rPr>
                      <m:t>𝑡</m:t>
                    </m:r>
                  </m:oMath>
                </a14:m>
                <a:r>
                  <a:rPr lang="en-US" sz="1200" dirty="0">
                    <a:solidFill>
                      <a:srgbClr val="9900FF"/>
                    </a:solidFill>
                  </a:rPr>
                  <a:t> gallons of water into the bucket. So, any path that gets us from 0 gallons in all the jugs and the bucket, to one of the states where the amount of water in the bucket is equal to </a:t>
                </a:r>
                <a14:m>
                  <m:oMath xmlns:m="http://schemas.openxmlformats.org/officeDocument/2006/math">
                    <m:r>
                      <a:rPr lang="en-US" sz="1200" b="0" i="1" smtClean="0">
                        <a:solidFill>
                          <a:srgbClr val="9900FF"/>
                        </a:solidFill>
                        <a:latin typeface="Cambria Math" panose="02040503050406030204" pitchFamily="18" charset="0"/>
                      </a:rPr>
                      <m:t>𝑡</m:t>
                    </m:r>
                  </m:oMath>
                </a14:m>
                <a:r>
                  <a:rPr lang="en-US" sz="1200" dirty="0">
                    <a:solidFill>
                      <a:srgbClr val="9900FF"/>
                    </a:solidFill>
                  </a:rPr>
                  <a:t>, if one exists, is the solution. To make things easier, we could add an extra “end” vertex that connects to every such state where there are </a:t>
                </a:r>
                <a14:m>
                  <m:oMath xmlns:m="http://schemas.openxmlformats.org/officeDocument/2006/math">
                    <m:r>
                      <a:rPr lang="en-US" sz="1200" b="0" i="1" smtClean="0">
                        <a:solidFill>
                          <a:srgbClr val="9900FF"/>
                        </a:solidFill>
                        <a:latin typeface="Cambria Math" panose="02040503050406030204" pitchFamily="18" charset="0"/>
                      </a:rPr>
                      <m:t>𝑡</m:t>
                    </m:r>
                  </m:oMath>
                </a14:m>
                <a:r>
                  <a:rPr lang="en-US" sz="1200" dirty="0">
                    <a:solidFill>
                      <a:srgbClr val="9900FF"/>
                    </a:solidFill>
                  </a:rPr>
                  <a:t> gallons in the bucket. Then, any path starting from the 0 vertex ending at this ”end” vertex is a possible solution.</a:t>
                </a:r>
              </a:p>
              <a:p>
                <a:pPr marL="0" marR="0" lvl="0" indent="0" algn="l" rtl="0">
                  <a:lnSpc>
                    <a:spcPct val="100000"/>
                  </a:lnSpc>
                  <a:spcBef>
                    <a:spcPts val="0"/>
                  </a:spcBef>
                  <a:spcAft>
                    <a:spcPts val="0"/>
                  </a:spcAft>
                  <a:buNone/>
                </a:pPr>
                <a:endParaRPr lang="en-US" sz="12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rgbClr val="9900FF"/>
                    </a:solidFill>
                    <a:latin typeface="Arial"/>
                    <a:ea typeface="Arial"/>
                    <a:cs typeface="Arial"/>
                    <a:sym typeface="Arial"/>
                  </a:rPr>
                  <a:t>How do I find the object from 3:</a:t>
                </a:r>
                <a:endParaRPr sz="1200" b="0" i="0" u="none" strike="noStrike" cap="none" dirty="0">
                  <a:solidFill>
                    <a:schemeClr val="accent1"/>
                  </a:solidFill>
                  <a:latin typeface="Arial"/>
                  <a:ea typeface="Arial"/>
                  <a:cs typeface="Arial"/>
                  <a:sym typeface="Arial"/>
                </a:endParaRPr>
              </a:p>
            </p:txBody>
          </p:sp>
        </mc:Choice>
        <mc:Fallback xmlns="">
          <p:sp>
            <p:nvSpPr>
              <p:cNvPr id="5" name="Google Shape;217;p27">
                <a:extLst>
                  <a:ext uri="{FF2B5EF4-FFF2-40B4-BE49-F238E27FC236}">
                    <a16:creationId xmlns:a16="http://schemas.microsoft.com/office/drawing/2014/main" id="{B0D9C274-BC37-AB4C-015E-77E2A32BB342}"/>
                  </a:ext>
                </a:extLst>
              </p:cNvPr>
              <p:cNvSpPr txBox="1">
                <a:spLocks noRot="1" noChangeAspect="1" noMove="1" noResize="1" noEditPoints="1" noAdjustHandles="1" noChangeArrowheads="1" noChangeShapeType="1" noTextEdit="1"/>
              </p:cNvSpPr>
              <p:nvPr/>
            </p:nvSpPr>
            <p:spPr>
              <a:xfrm>
                <a:off x="471070" y="1819513"/>
                <a:ext cx="8326609" cy="2554505"/>
              </a:xfrm>
              <a:prstGeom prst="rect">
                <a:avLst/>
              </a:prstGeom>
              <a:blipFill>
                <a:blip r:embed="rId4"/>
                <a:stretch>
                  <a:fillRect/>
                </a:stretch>
              </a:blipFill>
              <a:ln>
                <a:noFill/>
              </a:ln>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2" name="Google Shape;217;p27">
                <a:extLst>
                  <a:ext uri="{FF2B5EF4-FFF2-40B4-BE49-F238E27FC236}">
                    <a16:creationId xmlns:a16="http://schemas.microsoft.com/office/drawing/2014/main" id="{59C13C80-129D-EC97-7958-443B270BB7DA}"/>
                  </a:ext>
                </a:extLst>
              </p:cNvPr>
              <p:cNvSpPr txBox="1"/>
              <p:nvPr/>
            </p:nvSpPr>
            <p:spPr>
              <a:xfrm>
                <a:off x="471070" y="1819513"/>
                <a:ext cx="8326609"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9900FF"/>
                    </a:solidFill>
                    <a:latin typeface="Arial"/>
                    <a:ea typeface="Arial"/>
                    <a:cs typeface="Arial"/>
                    <a:sym typeface="Arial"/>
                  </a:rPr>
                  <a:t>What are my fundamental objects?: </a:t>
                </a:r>
                <a:r>
                  <a:rPr lang="en-US" sz="1200" b="0" i="0" u="none" strike="noStrike" cap="none" dirty="0">
                    <a:solidFill>
                      <a:srgbClr val="9900FF"/>
                    </a:solidFill>
                    <a:latin typeface="Arial"/>
                    <a:ea typeface="Arial"/>
                    <a:cs typeface="Arial"/>
                    <a:sym typeface="Arial"/>
                  </a:rPr>
                  <a:t>How much water is in each jug and how much is in the final bucket. We need a vertex for each possible state the jugs and bucket can be in.</a:t>
                </a:r>
                <a:endParaRPr lang="en-US" sz="1200" dirty="0"/>
              </a:p>
              <a:p>
                <a:pPr marL="0" marR="0" lvl="0" indent="0" algn="l" rtl="0">
                  <a:lnSpc>
                    <a:spcPct val="100000"/>
                  </a:lnSpc>
                  <a:spcBef>
                    <a:spcPts val="0"/>
                  </a:spcBef>
                  <a:spcAft>
                    <a:spcPts val="0"/>
                  </a:spcAft>
                  <a:buNone/>
                </a:pPr>
                <a:endParaRPr lang="en-US" sz="12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9900FF"/>
                    </a:solidFill>
                    <a:latin typeface="Arial"/>
                    <a:ea typeface="Arial"/>
                    <a:cs typeface="Arial"/>
                    <a:sym typeface="Arial"/>
                  </a:rPr>
                  <a:t>How are they related to each other?: </a:t>
                </a:r>
                <a:r>
                  <a:rPr lang="en-US" sz="1200" b="0" i="0" u="none" strike="noStrike" cap="none" dirty="0">
                    <a:solidFill>
                      <a:srgbClr val="9900FF"/>
                    </a:solidFill>
                    <a:latin typeface="Arial"/>
                    <a:ea typeface="Arial"/>
                    <a:cs typeface="Arial"/>
                    <a:sym typeface="Arial"/>
                  </a:rPr>
                  <a:t>We can fill a jug, empty a jug, or pour one jug into another or the bucket. So, we need edges that connect the different states for each of these valid operations.</a:t>
                </a:r>
                <a:endParaRPr lang="en-US" sz="1200" b="1"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endParaRPr lang="en-US" sz="12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9900FF"/>
                    </a:solidFill>
                    <a:latin typeface="Arial"/>
                    <a:ea typeface="Arial"/>
                    <a:cs typeface="Arial"/>
                    <a:sym typeface="Arial"/>
                  </a:rPr>
                  <a:t>What am I looking for, is it encoded in the graph?: </a:t>
                </a:r>
                <a:r>
                  <a:rPr lang="en-US" sz="1200" i="0" u="none" strike="noStrike" cap="none" dirty="0">
                    <a:solidFill>
                      <a:srgbClr val="9900FF"/>
                    </a:solidFill>
                    <a:latin typeface="Arial"/>
                    <a:ea typeface="Arial"/>
                    <a:cs typeface="Arial"/>
                    <a:sym typeface="Arial"/>
                  </a:rPr>
                  <a:t>The series of pours </a:t>
                </a:r>
                <a:r>
                  <a:rPr lang="en-US" sz="1200" dirty="0">
                    <a:solidFill>
                      <a:srgbClr val="9900FF"/>
                    </a:solidFill>
                  </a:rPr>
                  <a:t>that will get </a:t>
                </a:r>
                <a14:m>
                  <m:oMath xmlns:m="http://schemas.openxmlformats.org/officeDocument/2006/math">
                    <m:r>
                      <a:rPr lang="en-US" sz="1200">
                        <a:solidFill>
                          <a:srgbClr val="9900FF"/>
                        </a:solidFill>
                        <a:latin typeface="Cambria Math" panose="02040503050406030204" pitchFamily="18" charset="0"/>
                      </a:rPr>
                      <m:t>𝑡</m:t>
                    </m:r>
                  </m:oMath>
                </a14:m>
                <a:r>
                  <a:rPr lang="en-US" sz="1200" dirty="0">
                    <a:solidFill>
                      <a:srgbClr val="9900FF"/>
                    </a:solidFill>
                  </a:rPr>
                  <a:t> gallons of water into the bucket. So, any path that gets us from 0 gallons in all the jugs and the bucket, to one of the states where the amount of water in the bucket is equal to </a:t>
                </a:r>
                <a14:m>
                  <m:oMath xmlns:m="http://schemas.openxmlformats.org/officeDocument/2006/math">
                    <m:r>
                      <a:rPr lang="en-US" sz="1200" b="0" i="1" smtClean="0">
                        <a:solidFill>
                          <a:srgbClr val="9900FF"/>
                        </a:solidFill>
                        <a:latin typeface="Cambria Math" panose="02040503050406030204" pitchFamily="18" charset="0"/>
                      </a:rPr>
                      <m:t>𝑡</m:t>
                    </m:r>
                  </m:oMath>
                </a14:m>
                <a:r>
                  <a:rPr lang="en-US" sz="1200" dirty="0">
                    <a:solidFill>
                      <a:srgbClr val="9900FF"/>
                    </a:solidFill>
                  </a:rPr>
                  <a:t>, if one exists, is the solution. To make things easier, we could add an extra “end” vertex that connects to every such state where there are </a:t>
                </a:r>
                <a14:m>
                  <m:oMath xmlns:m="http://schemas.openxmlformats.org/officeDocument/2006/math">
                    <m:r>
                      <a:rPr lang="en-US" sz="1200" b="0" i="1" smtClean="0">
                        <a:solidFill>
                          <a:srgbClr val="9900FF"/>
                        </a:solidFill>
                        <a:latin typeface="Cambria Math" panose="02040503050406030204" pitchFamily="18" charset="0"/>
                      </a:rPr>
                      <m:t>𝑡</m:t>
                    </m:r>
                  </m:oMath>
                </a14:m>
                <a:r>
                  <a:rPr lang="en-US" sz="1200" dirty="0">
                    <a:solidFill>
                      <a:srgbClr val="9900FF"/>
                    </a:solidFill>
                  </a:rPr>
                  <a:t> gallons in the bucket. Then, any path starting from the 0 vertex ending at this ”end” vertex is a possible solution.</a:t>
                </a:r>
              </a:p>
              <a:p>
                <a:pPr marL="0" marR="0" lvl="0" indent="0" algn="l" rtl="0">
                  <a:lnSpc>
                    <a:spcPct val="100000"/>
                  </a:lnSpc>
                  <a:spcBef>
                    <a:spcPts val="0"/>
                  </a:spcBef>
                  <a:spcAft>
                    <a:spcPts val="0"/>
                  </a:spcAft>
                  <a:buNone/>
                </a:pPr>
                <a:endParaRPr lang="en-US" sz="12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rgbClr val="9900FF"/>
                    </a:solidFill>
                    <a:latin typeface="Arial"/>
                    <a:ea typeface="Arial"/>
                    <a:cs typeface="Arial"/>
                    <a:sym typeface="Arial"/>
                  </a:rPr>
                  <a:t>How do I find the object from 3: </a:t>
                </a:r>
                <a:r>
                  <a:rPr lang="en-US" sz="1200" i="0" u="none" strike="noStrike" cap="none" dirty="0">
                    <a:solidFill>
                      <a:srgbClr val="9900FF"/>
                    </a:solidFill>
                    <a:latin typeface="Arial"/>
                    <a:ea typeface="Arial"/>
                    <a:cs typeface="Arial"/>
                    <a:sym typeface="Arial"/>
                  </a:rPr>
                  <a:t>Work on this part with the people around you, see if you can put it together into an algorithm, and we’ll go over it together!</a:t>
                </a:r>
                <a:endParaRPr sz="1200" b="0" i="0" u="none" strike="noStrike" cap="none" dirty="0">
                  <a:solidFill>
                    <a:schemeClr val="accent1"/>
                  </a:solidFill>
                  <a:latin typeface="Arial"/>
                  <a:ea typeface="Arial"/>
                  <a:cs typeface="Arial"/>
                  <a:sym typeface="Arial"/>
                </a:endParaRPr>
              </a:p>
            </p:txBody>
          </p:sp>
        </mc:Choice>
        <mc:Fallback xmlns="">
          <p:sp>
            <p:nvSpPr>
              <p:cNvPr id="2" name="Google Shape;217;p27">
                <a:extLst>
                  <a:ext uri="{FF2B5EF4-FFF2-40B4-BE49-F238E27FC236}">
                    <a16:creationId xmlns:a16="http://schemas.microsoft.com/office/drawing/2014/main" id="{59C13C80-129D-EC97-7958-443B270BB7DA}"/>
                  </a:ext>
                </a:extLst>
              </p:cNvPr>
              <p:cNvSpPr txBox="1">
                <a:spLocks noRot="1" noChangeAspect="1" noMove="1" noResize="1" noEditPoints="1" noAdjustHandles="1" noChangeArrowheads="1" noChangeShapeType="1" noTextEdit="1"/>
              </p:cNvSpPr>
              <p:nvPr/>
            </p:nvSpPr>
            <p:spPr>
              <a:xfrm>
                <a:off x="471070" y="1819513"/>
                <a:ext cx="8326609" cy="2677616"/>
              </a:xfrm>
              <a:prstGeom prst="rect">
                <a:avLst/>
              </a:prstGeom>
              <a:blipFill>
                <a:blip r:embed="rId3"/>
                <a:stretch>
                  <a:fillRect b="-9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175;p21">
                <a:extLst>
                  <a:ext uri="{FF2B5EF4-FFF2-40B4-BE49-F238E27FC236}">
                    <a16:creationId xmlns:a16="http://schemas.microsoft.com/office/drawing/2014/main" id="{0D944580-5303-DE9E-7948-0FB8902CE166}"/>
                  </a:ext>
                </a:extLst>
              </p:cNvPr>
              <p:cNvSpPr txBox="1"/>
              <p:nvPr/>
            </p:nvSpPr>
            <p:spPr>
              <a:xfrm>
                <a:off x="311700" y="917650"/>
                <a:ext cx="8520600"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a:p>
                <a:pPr marL="0" marR="0" lvl="0" indent="0" algn="l" rtl="0">
                  <a:lnSpc>
                    <a:spcPct val="100000"/>
                  </a:lnSpc>
                  <a:spcBef>
                    <a:spcPts val="0"/>
                  </a:spcBef>
                  <a:spcAft>
                    <a:spcPts val="0"/>
                  </a:spcAft>
                  <a:buClr>
                    <a:srgbClr val="000000"/>
                  </a:buClr>
                  <a:buSzPts val="1800"/>
                  <a:buFont typeface="Arial"/>
                  <a:buNone/>
                </a:pPr>
                <a:endParaRPr lang="en-US" sz="1600"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tx1"/>
                  </a:solidFill>
                  <a:latin typeface="Arial"/>
                  <a:ea typeface="Arial"/>
                  <a:cs typeface="Arial"/>
                  <a:sym typeface="Arial"/>
                </a:endParaRPr>
              </a:p>
            </p:txBody>
          </p:sp>
        </mc:Choice>
        <mc:Fallback xmlns="">
          <p:sp>
            <p:nvSpPr>
              <p:cNvPr id="5" name="Google Shape;175;p21">
                <a:extLst>
                  <a:ext uri="{FF2B5EF4-FFF2-40B4-BE49-F238E27FC236}">
                    <a16:creationId xmlns:a16="http://schemas.microsoft.com/office/drawing/2014/main" id="{0D944580-5303-DE9E-7948-0FB8902CE166}"/>
                  </a:ext>
                </a:extLst>
              </p:cNvPr>
              <p:cNvSpPr txBox="1">
                <a:spLocks noRot="1" noChangeAspect="1" noMove="1" noResize="1" noEditPoints="1" noAdjustHandles="1" noChangeArrowheads="1" noChangeShapeType="1" noTextEdit="1"/>
              </p:cNvSpPr>
              <p:nvPr/>
            </p:nvSpPr>
            <p:spPr>
              <a:xfrm>
                <a:off x="311700" y="917650"/>
                <a:ext cx="8520600" cy="1415742"/>
              </a:xfrm>
              <a:prstGeom prst="rect">
                <a:avLst/>
              </a:prstGeom>
              <a:blipFill>
                <a:blip r:embed="rId4"/>
                <a:stretch>
                  <a:fillRect l="-298"/>
                </a:stretch>
              </a:blipFill>
              <a:ln>
                <a:noFill/>
              </a:ln>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0954E802-ACE2-301C-D65C-DCF0EDF9DCDC}"/>
                  </a:ext>
                </a:extLst>
              </p:cNvPr>
              <p:cNvSpPr txBox="1"/>
              <p:nvPr/>
            </p:nvSpPr>
            <p:spPr>
              <a:xfrm>
                <a:off x="311700" y="917650"/>
                <a:ext cx="8520600"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a:p>
                <a:pPr marL="0" marR="0" lvl="0" indent="0" algn="l" rtl="0">
                  <a:lnSpc>
                    <a:spcPct val="100000"/>
                  </a:lnSpc>
                  <a:spcBef>
                    <a:spcPts val="0"/>
                  </a:spcBef>
                  <a:spcAft>
                    <a:spcPts val="0"/>
                  </a:spcAft>
                  <a:buClr>
                    <a:srgbClr val="000000"/>
                  </a:buClr>
                  <a:buSzPts val="1800"/>
                  <a:buFont typeface="Arial"/>
                  <a:buNone/>
                </a:pPr>
                <a:endParaRPr lang="en-US" sz="1600" dirty="0">
                  <a:solidFill>
                    <a:schemeClr val="tx1"/>
                  </a:solidFil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tx1"/>
                  </a:solidFill>
                  <a:latin typeface="Arial"/>
                  <a:ea typeface="Arial"/>
                  <a:cs typeface="Arial"/>
                  <a:sym typeface="Arial"/>
                </a:endParaRPr>
              </a:p>
            </p:txBody>
          </p:sp>
        </mc:Choice>
        <mc:Fallback xmlns="">
          <p:sp>
            <p:nvSpPr>
              <p:cNvPr id="4" name="Google Shape;175;p21">
                <a:extLst>
                  <a:ext uri="{FF2B5EF4-FFF2-40B4-BE49-F238E27FC236}">
                    <a16:creationId xmlns:a16="http://schemas.microsoft.com/office/drawing/2014/main" id="{0954E802-ACE2-301C-D65C-DCF0EDF9DCDC}"/>
                  </a:ext>
                </a:extLst>
              </p:cNvPr>
              <p:cNvSpPr txBox="1">
                <a:spLocks noRot="1" noChangeAspect="1" noMove="1" noResize="1" noEditPoints="1" noAdjustHandles="1" noChangeArrowheads="1" noChangeShapeType="1" noTextEdit="1"/>
              </p:cNvSpPr>
              <p:nvPr/>
            </p:nvSpPr>
            <p:spPr>
              <a:xfrm>
                <a:off x="311700" y="917650"/>
                <a:ext cx="8520600" cy="1415742"/>
              </a:xfrm>
              <a:prstGeom prst="rect">
                <a:avLst/>
              </a:prstGeom>
              <a:blipFill>
                <a:blip r:embed="rId3"/>
                <a:stretch>
                  <a:fillRect l="-298"/>
                </a:stretch>
              </a:blipFill>
              <a:ln>
                <a:noFill/>
              </a:ln>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2" name="Google Shape;175;p21">
                <a:extLst>
                  <a:ext uri="{FF2B5EF4-FFF2-40B4-BE49-F238E27FC236}">
                    <a16:creationId xmlns:a16="http://schemas.microsoft.com/office/drawing/2014/main" id="{6554A5CE-C70C-01D3-E7DE-478CB610013B}"/>
                  </a:ext>
                </a:extLst>
              </p:cNvPr>
              <p:cNvSpPr txBox="1"/>
              <p:nvPr/>
            </p:nvSpPr>
            <p:spPr>
              <a:xfrm>
                <a:off x="311700" y="917650"/>
                <a:ext cx="8520600" cy="2893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a:p>
                <a:pPr marL="0" marR="0" lvl="0" indent="0" algn="l" rtl="0">
                  <a:lnSpc>
                    <a:spcPct val="100000"/>
                  </a:lnSpc>
                  <a:spcBef>
                    <a:spcPts val="0"/>
                  </a:spcBef>
                  <a:spcAft>
                    <a:spcPts val="0"/>
                  </a:spcAft>
                  <a:buClr>
                    <a:srgbClr val="000000"/>
                  </a:buClr>
                  <a:buSzPts val="1800"/>
                  <a:buFont typeface="Arial"/>
                  <a:buNone/>
                </a:pPr>
                <a:endParaRPr lang="en-US" sz="1600" dirty="0">
                  <a:solidFill>
                    <a:schemeClr val="tx1"/>
                  </a:solidFill>
                </a:endParaRPr>
              </a:p>
              <a:p>
                <a:pPr>
                  <a:buSzPts val="1800"/>
                </a:pPr>
                <a:r>
                  <a:rPr lang="en-US" sz="1600" dirty="0">
                    <a:solidFill>
                      <a:srgbClr val="9900FF"/>
                    </a:solidFill>
                  </a:rPr>
                  <a:t>Let </a:t>
                </a:r>
                <a14:m>
                  <m:oMath xmlns:m="http://schemas.openxmlformats.org/officeDocument/2006/math">
                    <m:r>
                      <a:rPr lang="en-US" sz="1600">
                        <a:solidFill>
                          <a:srgbClr val="9900FF"/>
                        </a:solidFill>
                        <a:latin typeface="Cambria Math" panose="02040503050406030204" pitchFamily="18" charset="0"/>
                      </a:rPr>
                      <m:t>𝑆</m:t>
                    </m:r>
                  </m:oMath>
                </a14:m>
                <a:r>
                  <a:rPr lang="en-US" sz="1600" dirty="0">
                    <a:solidFill>
                      <a:srgbClr val="9900FF"/>
                    </a:solidFill>
                  </a:rPr>
                  <a:t> be the set of all 11-tuples, where for the first 10 entries, the entry is an integer between 0 and </a:t>
                </a:r>
                <a14:m>
                  <m:oMath xmlns:m="http://schemas.openxmlformats.org/officeDocument/2006/math">
                    <m:sSub>
                      <m:sSubPr>
                        <m:ctrlPr>
                          <a:rPr lang="en-US" sz="1600" b="0" i="1" smtClean="0">
                            <a:solidFill>
                              <a:srgbClr val="9900FF"/>
                            </a:solidFill>
                            <a:latin typeface="Cambria Math" panose="02040503050406030204" pitchFamily="18" charset="0"/>
                          </a:rPr>
                        </m:ctrlPr>
                      </m:sSubPr>
                      <m:e>
                        <m:r>
                          <a:rPr lang="en-US" sz="1600" b="0" i="1" smtClean="0">
                            <a:solidFill>
                              <a:srgbClr val="9900FF"/>
                            </a:solidFill>
                            <a:latin typeface="Cambria Math" panose="02040503050406030204" pitchFamily="18" charset="0"/>
                          </a:rPr>
                          <m:t>𝑐</m:t>
                        </m:r>
                      </m:e>
                      <m:sub>
                        <m:r>
                          <a:rPr lang="en-US" sz="1600" b="0" i="1" smtClean="0">
                            <a:solidFill>
                              <a:srgbClr val="9900FF"/>
                            </a:solidFill>
                            <a:latin typeface="Cambria Math" panose="02040503050406030204" pitchFamily="18" charset="0"/>
                          </a:rPr>
                          <m:t>𝑖</m:t>
                        </m:r>
                      </m:sub>
                    </m:sSub>
                  </m:oMath>
                </a14:m>
                <a:r>
                  <a:rPr lang="en-US" sz="1600" dirty="0">
                    <a:solidFill>
                      <a:srgbClr val="9900FF"/>
                    </a:solidFill>
                  </a:rPr>
                  <a:t>, and the final entry is an integer between 0 and </a:t>
                </a:r>
                <a14:m>
                  <m:oMath xmlns:m="http://schemas.openxmlformats.org/officeDocument/2006/math">
                    <m:r>
                      <a:rPr lang="en-US" sz="1600" b="0" i="1" smtClean="0">
                        <a:solidFill>
                          <a:srgbClr val="9900FF"/>
                        </a:solidFill>
                        <a:latin typeface="Cambria Math" panose="02040503050406030204" pitchFamily="18" charset="0"/>
                      </a:rPr>
                      <m:t>𝑡</m:t>
                    </m:r>
                  </m:oMath>
                </a14:m>
                <a:r>
                  <a:rPr lang="en-US" sz="1600" dirty="0">
                    <a:solidFill>
                      <a:srgbClr val="9900FF"/>
                    </a:solidFill>
                  </a:rPr>
                  <a:t>. There are </a:t>
                </a:r>
                <a14:m>
                  <m:oMath xmlns:m="http://schemas.openxmlformats.org/officeDocument/2006/math">
                    <m:sSup>
                      <m:sSupPr>
                        <m:ctrlPr>
                          <a:rPr lang="en-US" sz="1600" b="0" i="1" smtClean="0">
                            <a:solidFill>
                              <a:srgbClr val="9900FF"/>
                            </a:solidFill>
                            <a:latin typeface="Cambria Math" panose="02040503050406030204" pitchFamily="18" charset="0"/>
                          </a:rPr>
                        </m:ctrlPr>
                      </m:sSupPr>
                      <m:e>
                        <m:d>
                          <m:dPr>
                            <m:ctrlPr>
                              <a:rPr lang="en-US" sz="1600" b="0" i="1" smtClean="0">
                                <a:solidFill>
                                  <a:srgbClr val="9900FF"/>
                                </a:solidFill>
                                <a:latin typeface="Cambria Math" panose="02040503050406030204" pitchFamily="18" charset="0"/>
                              </a:rPr>
                            </m:ctrlPr>
                          </m:dPr>
                          <m:e>
                            <m:r>
                              <a:rPr lang="en-US" sz="1600" b="0" i="1" smtClean="0">
                                <a:solidFill>
                                  <a:srgbClr val="9900FF"/>
                                </a:solidFill>
                                <a:latin typeface="Cambria Math" panose="02040503050406030204" pitchFamily="18" charset="0"/>
                              </a:rPr>
                              <m:t>𝐶</m:t>
                            </m:r>
                            <m:r>
                              <a:rPr lang="en-US" sz="1600" b="0" i="1" smtClean="0">
                                <a:solidFill>
                                  <a:srgbClr val="9900FF"/>
                                </a:solidFill>
                                <a:latin typeface="Cambria Math" panose="02040503050406030204" pitchFamily="18" charset="0"/>
                              </a:rPr>
                              <m:t>+1</m:t>
                            </m:r>
                          </m:e>
                        </m:d>
                      </m:e>
                      <m:sup>
                        <m:r>
                          <a:rPr lang="en-US" sz="1600" b="0" i="1" smtClean="0">
                            <a:solidFill>
                              <a:srgbClr val="9900FF"/>
                            </a:solidFill>
                            <a:latin typeface="Cambria Math" panose="02040503050406030204" pitchFamily="18" charset="0"/>
                          </a:rPr>
                          <m:t>10</m:t>
                        </m:r>
                      </m:sup>
                    </m:sSup>
                    <m:r>
                      <a:rPr lang="en-US" sz="1600" b="0" i="1" smtClean="0">
                        <a:solidFill>
                          <a:srgbClr val="9900FF"/>
                        </a:solidFill>
                        <a:latin typeface="Cambria Math" panose="02040503050406030204" pitchFamily="18" charset="0"/>
                      </a:rPr>
                      <m:t>⋅(</m:t>
                    </m:r>
                    <m:r>
                      <a:rPr lang="en-US" sz="1600" b="0" i="1" smtClean="0">
                        <a:solidFill>
                          <a:srgbClr val="9900FF"/>
                        </a:solidFill>
                        <a:latin typeface="Cambria Math" panose="02040503050406030204" pitchFamily="18" charset="0"/>
                      </a:rPr>
                      <m:t>𝑡</m:t>
                    </m:r>
                    <m:r>
                      <a:rPr lang="en-US" sz="1600" b="0" i="1" smtClean="0">
                        <a:solidFill>
                          <a:srgbClr val="9900FF"/>
                        </a:solidFill>
                        <a:latin typeface="Cambria Math" panose="02040503050406030204" pitchFamily="18" charset="0"/>
                      </a:rPr>
                      <m:t>+1)</m:t>
                    </m:r>
                  </m:oMath>
                </a14:m>
                <a:r>
                  <a:rPr lang="en-US" sz="1600" dirty="0">
                    <a:solidFill>
                      <a:srgbClr val="9900FF"/>
                    </a:solidFill>
                  </a:rPr>
                  <a:t> such states.</a:t>
                </a:r>
              </a:p>
              <a:p>
                <a:pPr>
                  <a:buSzPts val="1800"/>
                </a:pPr>
                <a:endParaRPr lang="en-US" sz="1600" dirty="0">
                  <a:solidFill>
                    <a:srgbClr val="9900FF"/>
                  </a:solidFill>
                </a:endParaRPr>
              </a:p>
              <a:p>
                <a:pPr>
                  <a:buSzPts val="1800"/>
                </a:pPr>
                <a:r>
                  <a:rPr lang="en-US" sz="1600" dirty="0">
                    <a:solidFill>
                      <a:srgbClr val="9900FF"/>
                    </a:solidFill>
                  </a:rPr>
                  <a:t>We make a graph with a vertex for every element of </a:t>
                </a:r>
                <a14:m>
                  <m:oMath xmlns:m="http://schemas.openxmlformats.org/officeDocument/2006/math">
                    <m:r>
                      <a:rPr lang="en-US" sz="1600" b="0" i="1" smtClean="0">
                        <a:solidFill>
                          <a:srgbClr val="9900FF"/>
                        </a:solidFill>
                        <a:latin typeface="Cambria Math" panose="02040503050406030204" pitchFamily="18" charset="0"/>
                      </a:rPr>
                      <m:t>𝑆</m:t>
                    </m:r>
                  </m:oMath>
                </a14:m>
                <a:r>
                  <a:rPr lang="en-US" sz="1600" dirty="0">
                    <a:solidFill>
                      <a:srgbClr val="9900FF"/>
                    </a:solidFill>
                  </a:rPr>
                  <a:t>. And add an edge from </a:t>
                </a:r>
                <a14:m>
                  <m:oMath xmlns:m="http://schemas.openxmlformats.org/officeDocument/2006/math">
                    <m:r>
                      <a:rPr lang="en-US" sz="1600" b="0" i="1" smtClean="0">
                        <a:solidFill>
                          <a:srgbClr val="9900FF"/>
                        </a:solidFill>
                        <a:latin typeface="Cambria Math" panose="02040503050406030204" pitchFamily="18" charset="0"/>
                      </a:rPr>
                      <m:t>𝑢</m:t>
                    </m:r>
                  </m:oMath>
                </a14:m>
                <a:r>
                  <a:rPr lang="en-US" sz="1600" dirty="0">
                    <a:solidFill>
                      <a:srgbClr val="9900FF"/>
                    </a:solidFill>
                  </a:rPr>
                  <a:t> to </a:t>
                </a:r>
                <a14:m>
                  <m:oMath xmlns:m="http://schemas.openxmlformats.org/officeDocument/2006/math">
                    <m:r>
                      <a:rPr lang="en-US" sz="1600" b="0" i="1" smtClean="0">
                        <a:solidFill>
                          <a:srgbClr val="9900FF"/>
                        </a:solidFill>
                        <a:latin typeface="Cambria Math" panose="02040503050406030204" pitchFamily="18" charset="0"/>
                      </a:rPr>
                      <m:t>𝑣</m:t>
                    </m:r>
                  </m:oMath>
                </a14:m>
                <a:r>
                  <a:rPr lang="en-US" sz="1600" dirty="0">
                    <a:solidFill>
                      <a:srgbClr val="9900FF"/>
                    </a:solidFill>
                  </a:rPr>
                  <a:t> if and only if the states meet one of these conditions.</a:t>
                </a: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tx1"/>
                  </a:solidFill>
                  <a:latin typeface="Arial"/>
                  <a:ea typeface="Arial"/>
                  <a:cs typeface="Arial"/>
                  <a:sym typeface="Arial"/>
                </a:endParaRPr>
              </a:p>
            </p:txBody>
          </p:sp>
        </mc:Choice>
        <mc:Fallback xmlns="">
          <p:sp>
            <p:nvSpPr>
              <p:cNvPr id="2" name="Google Shape;175;p21">
                <a:extLst>
                  <a:ext uri="{FF2B5EF4-FFF2-40B4-BE49-F238E27FC236}">
                    <a16:creationId xmlns:a16="http://schemas.microsoft.com/office/drawing/2014/main" id="{6554A5CE-C70C-01D3-E7DE-478CB610013B}"/>
                  </a:ext>
                </a:extLst>
              </p:cNvPr>
              <p:cNvSpPr txBox="1">
                <a:spLocks noRot="1" noChangeAspect="1" noMove="1" noResize="1" noEditPoints="1" noAdjustHandles="1" noChangeArrowheads="1" noChangeShapeType="1" noTextEdit="1"/>
              </p:cNvSpPr>
              <p:nvPr/>
            </p:nvSpPr>
            <p:spPr>
              <a:xfrm>
                <a:off x="311700" y="917650"/>
                <a:ext cx="8520600" cy="2893069"/>
              </a:xfrm>
              <a:prstGeom prst="rect">
                <a:avLst/>
              </a:prstGeom>
              <a:blipFill>
                <a:blip r:embed="rId3"/>
                <a:stretch>
                  <a:fillRect l="-298" r="-744"/>
                </a:stretch>
              </a:blipFill>
              <a:ln>
                <a:noFill/>
              </a:ln>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Announcements &amp; Reminders</a:t>
            </a:r>
            <a:endParaRPr/>
          </a:p>
        </p:txBody>
      </p:sp>
      <p:sp>
        <p:nvSpPr>
          <p:cNvPr id="72" name="Google Shape;72;p3"/>
          <p:cNvSpPr txBox="1">
            <a:spLocks noGrp="1"/>
          </p:cNvSpPr>
          <p:nvPr>
            <p:ph type="body" idx="1"/>
          </p:nvPr>
        </p:nvSpPr>
        <p:spPr>
          <a:xfrm>
            <a:off x="311700" y="1068425"/>
            <a:ext cx="8520600" cy="350045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Arial"/>
              <a:buChar char="●"/>
            </a:pPr>
            <a:r>
              <a:rPr lang="en-US" dirty="0">
                <a:latin typeface="Arial"/>
                <a:ea typeface="Arial"/>
                <a:cs typeface="Arial"/>
                <a:sym typeface="Arial"/>
              </a:rPr>
              <a:t>HW1 </a:t>
            </a:r>
            <a:endParaRPr dirty="0"/>
          </a:p>
          <a:p>
            <a:pPr marL="914400" lvl="1" indent="-317500" algn="l" rtl="0">
              <a:lnSpc>
                <a:spcPct val="115000"/>
              </a:lnSpc>
              <a:spcBef>
                <a:spcPts val="0"/>
              </a:spcBef>
              <a:spcAft>
                <a:spcPts val="0"/>
              </a:spcAft>
              <a:buClr>
                <a:schemeClr val="dk1"/>
              </a:buClr>
              <a:buSzPts val="1400"/>
              <a:buFont typeface="Arial"/>
              <a:buChar char="○"/>
            </a:pPr>
            <a:r>
              <a:rPr lang="en-US" dirty="0">
                <a:solidFill>
                  <a:schemeClr val="dk2"/>
                </a:solidFill>
                <a:latin typeface="Arial"/>
                <a:ea typeface="Arial"/>
                <a:cs typeface="Arial"/>
                <a:sym typeface="Arial"/>
              </a:rPr>
              <a:t>Due yesterday (you can </a:t>
            </a:r>
            <a:r>
              <a:rPr lang="en-US" dirty="0">
                <a:solidFill>
                  <a:schemeClr val="dk2"/>
                </a:solidFill>
              </a:rPr>
              <a:t>submit through Friday using late problems</a:t>
            </a:r>
            <a:r>
              <a:rPr lang="en-US" dirty="0">
                <a:solidFill>
                  <a:schemeClr val="dk2"/>
                </a:solidFill>
                <a:latin typeface="Arial"/>
                <a:ea typeface="Arial"/>
                <a:cs typeface="Arial"/>
                <a:sym typeface="Arial"/>
              </a:rPr>
              <a:t>).</a:t>
            </a:r>
            <a:endParaRPr dirty="0"/>
          </a:p>
          <a:p>
            <a:pPr marL="457200" lvl="0" indent="-342900" algn="l" rtl="0">
              <a:lnSpc>
                <a:spcPct val="115000"/>
              </a:lnSpc>
              <a:spcBef>
                <a:spcPts val="0"/>
              </a:spcBef>
              <a:spcAft>
                <a:spcPts val="0"/>
              </a:spcAft>
              <a:buSzPts val="1800"/>
              <a:buFont typeface="Arial"/>
              <a:buChar char="●"/>
            </a:pPr>
            <a:r>
              <a:rPr lang="en-US" dirty="0">
                <a:latin typeface="Arial"/>
                <a:ea typeface="Arial"/>
                <a:cs typeface="Arial"/>
                <a:sym typeface="Arial"/>
              </a:rPr>
              <a:t>HW2</a:t>
            </a:r>
            <a:endParaRPr dirty="0"/>
          </a:p>
          <a:p>
            <a:pPr marL="914400" lvl="1" indent="-317500" algn="l" rtl="0">
              <a:lnSpc>
                <a:spcPct val="115000"/>
              </a:lnSpc>
              <a:spcBef>
                <a:spcPts val="0"/>
              </a:spcBef>
              <a:spcAft>
                <a:spcPts val="0"/>
              </a:spcAft>
              <a:buClr>
                <a:schemeClr val="dk1"/>
              </a:buClr>
              <a:buSzPts val="1400"/>
              <a:buFont typeface="Arial"/>
              <a:buChar char="○"/>
            </a:pPr>
            <a:r>
              <a:rPr lang="en-US" dirty="0">
                <a:solidFill>
                  <a:schemeClr val="dk2"/>
                </a:solidFill>
                <a:latin typeface="Arial"/>
                <a:ea typeface="Arial"/>
                <a:cs typeface="Arial"/>
                <a:sym typeface="Arial"/>
              </a:rPr>
              <a:t>Due Wednesday Apr 15 @ 11:59pm</a:t>
            </a:r>
            <a:endParaRPr dirty="0"/>
          </a:p>
          <a:p>
            <a:pPr marL="114300" lvl="0" indent="0" algn="l" rtl="0">
              <a:lnSpc>
                <a:spcPct val="115000"/>
              </a:lnSpc>
              <a:spcBef>
                <a:spcPts val="0"/>
              </a:spcBef>
              <a:spcAft>
                <a:spcPts val="0"/>
              </a:spcAft>
              <a:buSzPts val="18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E560065F-28BA-3795-5868-AC4F8F9277DC}"/>
                  </a:ext>
                </a:extLst>
              </p:cNvPr>
              <p:cNvSpPr txBox="1"/>
              <p:nvPr/>
            </p:nvSpPr>
            <p:spPr>
              <a:xfrm>
                <a:off x="311700" y="91765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p:txBody>
          </p:sp>
        </mc:Choice>
        <mc:Fallback xmlns="">
          <p:sp>
            <p:nvSpPr>
              <p:cNvPr id="4" name="Google Shape;175;p21">
                <a:extLst>
                  <a:ext uri="{FF2B5EF4-FFF2-40B4-BE49-F238E27FC236}">
                    <a16:creationId xmlns:a16="http://schemas.microsoft.com/office/drawing/2014/main" id="{E560065F-28BA-3795-5868-AC4F8F9277DC}"/>
                  </a:ext>
                </a:extLst>
              </p:cNvPr>
              <p:cNvSpPr txBox="1">
                <a:spLocks noRot="1" noChangeAspect="1" noMove="1" noResize="1" noEditPoints="1" noAdjustHandles="1" noChangeArrowheads="1" noChangeShapeType="1" noTextEdit="1"/>
              </p:cNvSpPr>
              <p:nvPr/>
            </p:nvSpPr>
            <p:spPr>
              <a:xfrm>
                <a:off x="311700" y="917650"/>
                <a:ext cx="8520600" cy="923299"/>
              </a:xfrm>
              <a:prstGeom prst="rect">
                <a:avLst/>
              </a:prstGeom>
              <a:blipFill>
                <a:blip r:embed="rId3"/>
                <a:stretch>
                  <a:fillRect l="-298" b="-41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AAC342F-D2BF-6A91-F5D4-B99A3AEF80F0}"/>
                  </a:ext>
                </a:extLst>
              </p:cNvPr>
              <p:cNvSpPr txBox="1"/>
              <p:nvPr/>
            </p:nvSpPr>
            <p:spPr>
              <a:xfrm>
                <a:off x="311700" y="1819513"/>
                <a:ext cx="3538940" cy="3323987"/>
              </a:xfrm>
              <a:prstGeom prst="rect">
                <a:avLst/>
              </a:prstGeom>
              <a:noFill/>
            </p:spPr>
            <p:txBody>
              <a:bodyPr wrap="square" rtlCol="0">
                <a:spAutoFit/>
              </a:bodyPr>
              <a:lstStyle/>
              <a:p>
                <a:pPr>
                  <a:buSzPts val="1800"/>
                </a:pPr>
                <a:r>
                  <a:rPr lang="en-US" dirty="0">
                    <a:solidFill>
                      <a:srgbClr val="9900FF"/>
                    </a:solidFill>
                  </a:rPr>
                  <a:t>Let </a:t>
                </a:r>
                <a14:m>
                  <m:oMath xmlns:m="http://schemas.openxmlformats.org/officeDocument/2006/math">
                    <m:r>
                      <a:rPr lang="en-US">
                        <a:solidFill>
                          <a:srgbClr val="9900FF"/>
                        </a:solidFill>
                        <a:latin typeface="Cambria Math" panose="02040503050406030204" pitchFamily="18" charset="0"/>
                      </a:rPr>
                      <m:t>𝑆</m:t>
                    </m:r>
                  </m:oMath>
                </a14:m>
                <a:r>
                  <a:rPr lang="en-US" dirty="0">
                    <a:solidFill>
                      <a:srgbClr val="9900FF"/>
                    </a:solidFill>
                  </a:rPr>
                  <a:t> be the set of all 11-tuples, where for the first 10 entries, the entry is an integer between 0 and </a:t>
                </a:r>
                <a14:m>
                  <m:oMath xmlns:m="http://schemas.openxmlformats.org/officeDocument/2006/math">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𝑐</m:t>
                        </m:r>
                      </m:e>
                      <m:sub>
                        <m:r>
                          <a:rPr lang="en-US" i="1">
                            <a:solidFill>
                              <a:srgbClr val="9900FF"/>
                            </a:solidFill>
                            <a:latin typeface="Cambria Math" panose="02040503050406030204" pitchFamily="18" charset="0"/>
                          </a:rPr>
                          <m:t>𝑖</m:t>
                        </m:r>
                      </m:sub>
                    </m:sSub>
                  </m:oMath>
                </a14:m>
                <a:r>
                  <a:rPr lang="en-US" dirty="0">
                    <a:solidFill>
                      <a:srgbClr val="9900FF"/>
                    </a:solidFill>
                  </a:rPr>
                  <a:t>, and the final entry is an integer between 0 and </a:t>
                </a:r>
                <a14:m>
                  <m:oMath xmlns:m="http://schemas.openxmlformats.org/officeDocument/2006/math">
                    <m:r>
                      <a:rPr lang="en-US" i="1">
                        <a:solidFill>
                          <a:srgbClr val="9900FF"/>
                        </a:solidFill>
                        <a:latin typeface="Cambria Math" panose="02040503050406030204" pitchFamily="18" charset="0"/>
                      </a:rPr>
                      <m:t>𝑡</m:t>
                    </m:r>
                  </m:oMath>
                </a14:m>
                <a:r>
                  <a:rPr lang="en-US" dirty="0">
                    <a:solidFill>
                      <a:srgbClr val="9900FF"/>
                    </a:solidFill>
                  </a:rPr>
                  <a:t>. There are </a:t>
                </a:r>
                <a14:m>
                  <m:oMath xmlns:m="http://schemas.openxmlformats.org/officeDocument/2006/math">
                    <m:sSup>
                      <m:sSupPr>
                        <m:ctrlPr>
                          <a:rPr lang="en-US" i="1">
                            <a:solidFill>
                              <a:srgbClr val="9900FF"/>
                            </a:solidFill>
                            <a:latin typeface="Cambria Math" panose="02040503050406030204" pitchFamily="18" charset="0"/>
                          </a:rPr>
                        </m:ctrlPr>
                      </m:sSupPr>
                      <m:e>
                        <m:d>
                          <m:dPr>
                            <m:ctrlPr>
                              <a:rPr lang="en-US" i="1">
                                <a:solidFill>
                                  <a:srgbClr val="9900FF"/>
                                </a:solidFill>
                                <a:latin typeface="Cambria Math" panose="02040503050406030204" pitchFamily="18" charset="0"/>
                              </a:rPr>
                            </m:ctrlPr>
                          </m:dPr>
                          <m:e>
                            <m:r>
                              <a:rPr lang="en-US" i="1">
                                <a:solidFill>
                                  <a:srgbClr val="9900FF"/>
                                </a:solidFill>
                                <a:latin typeface="Cambria Math" panose="02040503050406030204" pitchFamily="18" charset="0"/>
                              </a:rPr>
                              <m:t>𝐶</m:t>
                            </m:r>
                            <m:r>
                              <a:rPr lang="en-US" i="1">
                                <a:solidFill>
                                  <a:srgbClr val="9900FF"/>
                                </a:solidFill>
                                <a:latin typeface="Cambria Math" panose="02040503050406030204" pitchFamily="18" charset="0"/>
                              </a:rPr>
                              <m:t>+1</m:t>
                            </m:r>
                          </m:e>
                        </m:d>
                      </m:e>
                      <m:sup>
                        <m:r>
                          <a:rPr lang="en-US" i="1">
                            <a:solidFill>
                              <a:srgbClr val="9900FF"/>
                            </a:solidFill>
                            <a:latin typeface="Cambria Math" panose="02040503050406030204" pitchFamily="18" charset="0"/>
                          </a:rPr>
                          <m:t>10</m:t>
                        </m:r>
                      </m:sup>
                    </m:sSup>
                    <m:r>
                      <a:rPr lang="en-US" i="1">
                        <a:solidFill>
                          <a:srgbClr val="9900FF"/>
                        </a:solidFill>
                        <a:latin typeface="Cambria Math" panose="02040503050406030204" pitchFamily="18" charset="0"/>
                      </a:rPr>
                      <m:t>⋅(</m:t>
                    </m:r>
                    <m:r>
                      <a:rPr lang="en-US" i="1">
                        <a:solidFill>
                          <a:srgbClr val="9900FF"/>
                        </a:solidFill>
                        <a:latin typeface="Cambria Math" panose="02040503050406030204" pitchFamily="18" charset="0"/>
                      </a:rPr>
                      <m:t>𝑡</m:t>
                    </m:r>
                    <m:r>
                      <a:rPr lang="en-US" i="1">
                        <a:solidFill>
                          <a:srgbClr val="9900FF"/>
                        </a:solidFill>
                        <a:latin typeface="Cambria Math" panose="02040503050406030204" pitchFamily="18" charset="0"/>
                      </a:rPr>
                      <m:t>+1)</m:t>
                    </m:r>
                  </m:oMath>
                </a14:m>
                <a:r>
                  <a:rPr lang="en-US" dirty="0">
                    <a:solidFill>
                      <a:srgbClr val="9900FF"/>
                    </a:solidFill>
                  </a:rPr>
                  <a:t> such states.</a:t>
                </a:r>
              </a:p>
              <a:p>
                <a:pPr>
                  <a:buSzPts val="1800"/>
                </a:pPr>
                <a:endParaRPr lang="en-US" dirty="0">
                  <a:solidFill>
                    <a:srgbClr val="9900FF"/>
                  </a:solidFill>
                </a:endParaRPr>
              </a:p>
              <a:p>
                <a:pPr>
                  <a:buSzPts val="1800"/>
                </a:pPr>
                <a:r>
                  <a:rPr lang="en-US" dirty="0">
                    <a:solidFill>
                      <a:srgbClr val="9900FF"/>
                    </a:solidFill>
                  </a:rPr>
                  <a:t>We make a graph with a vertex for every element of </a:t>
                </a:r>
                <a14:m>
                  <m:oMath xmlns:m="http://schemas.openxmlformats.org/officeDocument/2006/math">
                    <m:r>
                      <a:rPr lang="en-US" i="1">
                        <a:solidFill>
                          <a:srgbClr val="9900FF"/>
                        </a:solidFill>
                        <a:latin typeface="Cambria Math" panose="02040503050406030204" pitchFamily="18" charset="0"/>
                      </a:rPr>
                      <m:t>𝑆</m:t>
                    </m:r>
                  </m:oMath>
                </a14:m>
                <a:r>
                  <a:rPr lang="en-US" dirty="0">
                    <a:solidFill>
                      <a:srgbClr val="9900FF"/>
                    </a:solidFill>
                  </a:rPr>
                  <a:t>. And add an edge from </a:t>
                </a:r>
                <a14:m>
                  <m:oMath xmlns:m="http://schemas.openxmlformats.org/officeDocument/2006/math">
                    <m:r>
                      <a:rPr lang="en-US" i="1">
                        <a:solidFill>
                          <a:srgbClr val="9900FF"/>
                        </a:solidFill>
                        <a:latin typeface="Cambria Math" panose="02040503050406030204" pitchFamily="18" charset="0"/>
                      </a:rPr>
                      <m:t>𝑢</m:t>
                    </m:r>
                  </m:oMath>
                </a14:m>
                <a:r>
                  <a:rPr lang="en-US" dirty="0">
                    <a:solidFill>
                      <a:srgbClr val="9900FF"/>
                    </a:solidFill>
                  </a:rPr>
                  <a:t> to </a:t>
                </a:r>
                <a14:m>
                  <m:oMath xmlns:m="http://schemas.openxmlformats.org/officeDocument/2006/math">
                    <m:r>
                      <a:rPr lang="en-US" i="1">
                        <a:solidFill>
                          <a:srgbClr val="9900FF"/>
                        </a:solidFill>
                        <a:latin typeface="Cambria Math" panose="02040503050406030204" pitchFamily="18" charset="0"/>
                      </a:rPr>
                      <m:t>𝑣</m:t>
                    </m:r>
                  </m:oMath>
                </a14:m>
                <a:r>
                  <a:rPr lang="en-US" dirty="0">
                    <a:solidFill>
                      <a:srgbClr val="9900FF"/>
                    </a:solidFill>
                  </a:rPr>
                  <a:t> if and only if the states meet one of these conditions.</a:t>
                </a:r>
              </a:p>
              <a:p>
                <a:pPr>
                  <a:buSzPts val="1800"/>
                </a:pPr>
                <a:endParaRPr lang="en-US" dirty="0">
                  <a:solidFill>
                    <a:srgbClr val="9900FF"/>
                  </a:solidFill>
                </a:endParaRPr>
              </a:p>
              <a:p>
                <a:pPr>
                  <a:buSzPts val="1800"/>
                </a:pPr>
                <a:r>
                  <a:rPr lang="en-US" dirty="0">
                    <a:solidFill>
                      <a:srgbClr val="9900FF"/>
                    </a:solidFill>
                  </a:rPr>
                  <a:t>From a given state </a:t>
                </a:r>
                <a14:m>
                  <m:oMath xmlns:m="http://schemas.openxmlformats.org/officeDocument/2006/math">
                    <m:d>
                      <m:dPr>
                        <m:ctrlPr>
                          <a:rPr lang="en-US" i="1">
                            <a:solidFill>
                              <a:srgbClr val="9900FF"/>
                            </a:solidFill>
                            <a:latin typeface="Cambria Math" panose="02040503050406030204" pitchFamily="18" charset="0"/>
                          </a:rPr>
                        </m:ctrlPr>
                      </m:dPr>
                      <m:e>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m:t>
                            </m:r>
                          </m:sub>
                        </m:sSub>
                        <m:r>
                          <a:rPr lang="en-US" i="1">
                            <a:solidFill>
                              <a:srgbClr val="9900FF"/>
                            </a:solidFill>
                            <a:latin typeface="Cambria Math" panose="02040503050406030204" pitchFamily="18" charset="0"/>
                          </a:rPr>
                          <m:t>, </m:t>
                        </m:r>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2</m:t>
                            </m:r>
                          </m:sub>
                        </m:sSub>
                        <m:r>
                          <a:rPr lang="en-US" i="1">
                            <a:solidFill>
                              <a:srgbClr val="9900FF"/>
                            </a:solidFill>
                            <a:latin typeface="Cambria Math" panose="02040503050406030204" pitchFamily="18" charset="0"/>
                          </a:rPr>
                          <m:t>,…, </m:t>
                        </m:r>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10</m:t>
                            </m:r>
                          </m:sub>
                        </m:sSub>
                        <m:r>
                          <a:rPr lang="en-US" i="1">
                            <a:solidFill>
                              <a:srgbClr val="9900FF"/>
                            </a:solidFill>
                            <a:latin typeface="Cambria Math" panose="02040503050406030204" pitchFamily="18" charset="0"/>
                          </a:rPr>
                          <m:t>,</m:t>
                        </m:r>
                        <m:r>
                          <a:rPr lang="en-US" i="1">
                            <a:solidFill>
                              <a:srgbClr val="9900FF"/>
                            </a:solidFill>
                            <a:latin typeface="Cambria Math" panose="02040503050406030204" pitchFamily="18" charset="0"/>
                          </a:rPr>
                          <m:t>𝑏</m:t>
                        </m:r>
                      </m:e>
                    </m:d>
                  </m:oMath>
                </a14:m>
                <a:r>
                  <a:rPr lang="en-US" dirty="0">
                    <a:solidFill>
                      <a:srgbClr val="9900FF"/>
                    </a:solidFill>
                  </a:rPr>
                  <a:t>, you can move to another state </a:t>
                </a:r>
                <a14:m>
                  <m:oMath xmlns:m="http://schemas.openxmlformats.org/officeDocument/2006/math">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2</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10</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p>
                      <m:sSupPr>
                        <m:ctrlPr>
                          <a:rPr lang="en-US" i="1">
                            <a:solidFill>
                              <a:srgbClr val="9900FF"/>
                            </a:solidFill>
                            <a:latin typeface="Cambria Math" panose="02040503050406030204" pitchFamily="18" charset="0"/>
                          </a:rPr>
                        </m:ctrlPr>
                      </m:sSupPr>
                      <m:e>
                        <m:r>
                          <a:rPr lang="en-US" i="1">
                            <a:solidFill>
                              <a:srgbClr val="9900FF"/>
                            </a:solidFill>
                            <a:latin typeface="Cambria Math" panose="02040503050406030204" pitchFamily="18" charset="0"/>
                          </a:rPr>
                          <m:t>𝑏</m:t>
                        </m:r>
                      </m:e>
                      <m:sup>
                        <m:r>
                          <a:rPr lang="en-US" i="1">
                            <a:solidFill>
                              <a:srgbClr val="9900FF"/>
                            </a:solidFill>
                            <a:latin typeface="Cambria Math" panose="02040503050406030204" pitchFamily="18" charset="0"/>
                          </a:rPr>
                          <m:t>′</m:t>
                        </m:r>
                      </m:sup>
                    </m:sSup>
                    <m:r>
                      <a:rPr lang="en-US" i="1">
                        <a:solidFill>
                          <a:srgbClr val="9900FF"/>
                        </a:solidFill>
                        <a:latin typeface="Cambria Math" panose="02040503050406030204" pitchFamily="18" charset="0"/>
                      </a:rPr>
                      <m:t>)</m:t>
                    </m:r>
                  </m:oMath>
                </a14:m>
                <a:r>
                  <a:rPr lang="en-US" dirty="0">
                    <a:solidFill>
                      <a:srgbClr val="9900FF"/>
                    </a:solidFill>
                  </a:rPr>
                  <a:t> if and only if one of the following hold:</a:t>
                </a:r>
              </a:p>
              <a:p>
                <a:endParaRPr lang="en-US" dirty="0"/>
              </a:p>
            </p:txBody>
          </p:sp>
        </mc:Choice>
        <mc:Fallback xmlns="">
          <p:sp>
            <p:nvSpPr>
              <p:cNvPr id="5" name="TextBox 4">
                <a:extLst>
                  <a:ext uri="{FF2B5EF4-FFF2-40B4-BE49-F238E27FC236}">
                    <a16:creationId xmlns:a16="http://schemas.microsoft.com/office/drawing/2014/main" id="{3AAC342F-D2BF-6A91-F5D4-B99A3AEF80F0}"/>
                  </a:ext>
                </a:extLst>
              </p:cNvPr>
              <p:cNvSpPr txBox="1">
                <a:spLocks noRot="1" noChangeAspect="1" noMove="1" noResize="1" noEditPoints="1" noAdjustHandles="1" noChangeArrowheads="1" noChangeShapeType="1" noTextEdit="1"/>
              </p:cNvSpPr>
              <p:nvPr/>
            </p:nvSpPr>
            <p:spPr>
              <a:xfrm>
                <a:off x="311700" y="1819513"/>
                <a:ext cx="3538940" cy="3323987"/>
              </a:xfrm>
              <a:prstGeom prst="rect">
                <a:avLst/>
              </a:prstGeom>
              <a:blipFill>
                <a:blip r:embed="rId4"/>
                <a:stretch>
                  <a:fillRect l="-357" t="-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83BD05-7BF9-BE56-68F5-438455FE6BED}"/>
                  </a:ext>
                </a:extLst>
              </p:cNvPr>
              <p:cNvSpPr txBox="1"/>
              <p:nvPr/>
            </p:nvSpPr>
            <p:spPr>
              <a:xfrm>
                <a:off x="3850640" y="1840949"/>
                <a:ext cx="4084320" cy="2031325"/>
              </a:xfrm>
              <a:prstGeom prst="rect">
                <a:avLst/>
              </a:prstGeom>
              <a:noFill/>
            </p:spPr>
            <p:txBody>
              <a:bodyPr wrap="square">
                <a:spAutoFit/>
              </a:bodyPr>
              <a:lstStyle/>
              <a:p>
                <a:pPr marL="285750" indent="-285750">
                  <a:buSzPts val="1800"/>
                  <a:buFont typeface="Arial" panose="020B0604020202020204" pitchFamily="34" charset="0"/>
                  <a:buChar char="•"/>
                </a:pPr>
                <a:r>
                  <a:rPr lang="en-US" sz="1400" b="0" dirty="0">
                    <a:solidFill>
                      <a:srgbClr val="9900FF"/>
                    </a:solidFill>
                  </a:rPr>
                  <a:t>There is only one index, k, where the tuples differ,</a:t>
                </a:r>
                <a:r>
                  <a:rPr lang="en-US" dirty="0">
                    <a:solidFill>
                      <a:srgbClr val="9900FF"/>
                    </a:solidFill>
                  </a:rPr>
                  <a:t> and </a:t>
                </a:r>
                <a14:m>
                  <m:oMath xmlns:m="http://schemas.openxmlformats.org/officeDocument/2006/math">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𝑘</m:t>
                        </m:r>
                      </m:sub>
                      <m:sup>
                        <m:r>
                          <a:rPr lang="en-US" b="0" i="1" smtClean="0">
                            <a:solidFill>
                              <a:srgbClr val="9900FF"/>
                            </a:solidFill>
                            <a:latin typeface="Cambria Math" panose="02040503050406030204" pitchFamily="18" charset="0"/>
                          </a:rPr>
                          <m:t>′</m:t>
                        </m:r>
                      </m:sup>
                    </m:sSubSup>
                    <m:r>
                      <a:rPr lang="en-US" b="0" i="1" smtClean="0">
                        <a:solidFill>
                          <a:srgbClr val="9900FF"/>
                        </a:solidFill>
                        <a:latin typeface="Cambria Math" panose="02040503050406030204" pitchFamily="18" charset="0"/>
                      </a:rPr>
                      <m:t>=0</m:t>
                    </m:r>
                  </m:oMath>
                </a14:m>
                <a:r>
                  <a:rPr lang="en-US" sz="1400" b="0" dirty="0">
                    <a:solidFill>
                      <a:srgbClr val="9900FF"/>
                    </a:solidFill>
                  </a:rPr>
                  <a:t>. (we emptied a jug or the bucket)</a:t>
                </a:r>
              </a:p>
              <a:p>
                <a:pPr marL="285750" indent="-285750">
                  <a:buSzPts val="1800"/>
                  <a:buFont typeface="Arial" panose="020B0604020202020204" pitchFamily="34" charset="0"/>
                  <a:buChar char="•"/>
                </a:pPr>
                <a:r>
                  <a:rPr lang="en-US" dirty="0">
                    <a:solidFill>
                      <a:srgbClr val="9900FF"/>
                    </a:solidFill>
                  </a:rPr>
                  <a:t>There is only one index, </a:t>
                </a:r>
                <a14:m>
                  <m:oMath xmlns:m="http://schemas.openxmlformats.org/officeDocument/2006/math">
                    <m:r>
                      <a:rPr lang="en-US" b="0" i="1" smtClean="0">
                        <a:solidFill>
                          <a:srgbClr val="9900FF"/>
                        </a:solidFill>
                        <a:latin typeface="Cambria Math" panose="02040503050406030204" pitchFamily="18" charset="0"/>
                      </a:rPr>
                      <m:t>𝑘</m:t>
                    </m:r>
                  </m:oMath>
                </a14:m>
                <a:r>
                  <a:rPr lang="en-US" sz="1400" b="0" dirty="0">
                    <a:solidFill>
                      <a:srgbClr val="9900FF"/>
                    </a:solidFill>
                  </a:rPr>
                  <a:t>, (</a:t>
                </a:r>
                <a14:m>
                  <m:oMath xmlns:m="http://schemas.openxmlformats.org/officeDocument/2006/math">
                    <m:r>
                      <a:rPr lang="en-US" sz="1400" b="0" i="1" smtClean="0">
                        <a:solidFill>
                          <a:srgbClr val="9900FF"/>
                        </a:solidFill>
                        <a:latin typeface="Cambria Math" panose="02040503050406030204" pitchFamily="18" charset="0"/>
                      </a:rPr>
                      <m:t>𝑘</m:t>
                    </m:r>
                    <m:r>
                      <a:rPr lang="en-US" sz="1400" b="0" i="1" smtClean="0">
                        <a:solidFill>
                          <a:srgbClr val="9900FF"/>
                        </a:solidFill>
                        <a:latin typeface="Cambria Math" panose="02040503050406030204" pitchFamily="18" charset="0"/>
                      </a:rPr>
                      <m:t>≤10</m:t>
                    </m:r>
                  </m:oMath>
                </a14:m>
                <a:r>
                  <a:rPr lang="en-US" sz="1400" b="0" dirty="0">
                    <a:solidFill>
                      <a:srgbClr val="9900FF"/>
                    </a:solidFill>
                  </a:rPr>
                  <a:t>) where the tuples differ, and </a:t>
                </a:r>
                <a14:m>
                  <m:oMath xmlns:m="http://schemas.openxmlformats.org/officeDocument/2006/math">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𝑘</m:t>
                        </m:r>
                      </m:sub>
                    </m:sSub>
                    <m:r>
                      <a:rPr lang="en-US" sz="1400" b="0" i="1" smtClean="0">
                        <a:solidFill>
                          <a:srgbClr val="9900FF"/>
                        </a:solidFill>
                        <a:latin typeface="Cambria Math" panose="02040503050406030204" pitchFamily="18" charset="0"/>
                      </a:rPr>
                      <m:t>=</m:t>
                    </m:r>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𝑐</m:t>
                        </m:r>
                      </m:e>
                      <m:sub>
                        <m:r>
                          <a:rPr lang="en-US" sz="1400" b="0" i="1" smtClean="0">
                            <a:solidFill>
                              <a:srgbClr val="9900FF"/>
                            </a:solidFill>
                            <a:latin typeface="Cambria Math" panose="02040503050406030204" pitchFamily="18" charset="0"/>
                          </a:rPr>
                          <m:t>𝑘</m:t>
                        </m:r>
                      </m:sub>
                    </m:sSub>
                  </m:oMath>
                </a14:m>
                <a:r>
                  <a:rPr lang="en-US" sz="1400" b="0" dirty="0">
                    <a:solidFill>
                      <a:srgbClr val="9900FF"/>
                    </a:solidFill>
                  </a:rPr>
                  <a:t>. (we filled a jug)</a:t>
                </a:r>
              </a:p>
              <a:p>
                <a:pPr marL="285750" indent="-285750">
                  <a:buSzPts val="1800"/>
                  <a:buFont typeface="Arial" panose="020B0604020202020204" pitchFamily="34" charset="0"/>
                  <a:buChar char="•"/>
                </a:pPr>
                <a:r>
                  <a:rPr lang="en-US" dirty="0">
                    <a:solidFill>
                      <a:srgbClr val="9900FF"/>
                    </a:solidFill>
                  </a:rPr>
                  <a:t>There are two indices, </a:t>
                </a:r>
                <a14:m>
                  <m:oMath xmlns:m="http://schemas.openxmlformats.org/officeDocument/2006/math">
                    <m:r>
                      <a:rPr lang="en-US" b="0" i="1" smtClean="0">
                        <a:solidFill>
                          <a:srgbClr val="9900FF"/>
                        </a:solidFill>
                        <a:latin typeface="Cambria Math" panose="02040503050406030204" pitchFamily="18" charset="0"/>
                      </a:rPr>
                      <m:t>𝑘</m:t>
                    </m:r>
                    <m:r>
                      <a:rPr lang="en-US" b="0" i="1" smtClean="0">
                        <a:solidFill>
                          <a:srgbClr val="9900FF"/>
                        </a:solidFill>
                        <a:latin typeface="Cambria Math" panose="02040503050406030204" pitchFamily="18" charset="0"/>
                      </a:rPr>
                      <m:t>, </m:t>
                    </m:r>
                    <m:r>
                      <a:rPr lang="en-US" b="0" i="1" smtClean="0">
                        <a:solidFill>
                          <a:srgbClr val="9900FF"/>
                        </a:solidFill>
                        <a:latin typeface="Cambria Math" panose="02040503050406030204" pitchFamily="18" charset="0"/>
                      </a:rPr>
                      <m:t>𝑙</m:t>
                    </m:r>
                  </m:oMath>
                </a14:m>
                <a:r>
                  <a:rPr lang="en-US" sz="1400" b="0" dirty="0">
                    <a:solidFill>
                      <a:srgbClr val="9900FF"/>
                    </a:solidFill>
                  </a:rPr>
                  <a:t> where the tuples differ:</a:t>
                </a:r>
              </a:p>
              <a:p>
                <a:pPr>
                  <a:buSzPts val="1800"/>
                </a:pPr>
                <a:r>
                  <a:rPr lang="en-US" sz="1400" b="0" dirty="0">
                    <a:solidFill>
                      <a:srgbClr val="9900FF"/>
                    </a:solidFill>
                  </a:rPr>
                  <a:t>      - </a:t>
                </a:r>
                <a14:m>
                  <m:oMath xmlns:m="http://schemas.openxmlformats.org/officeDocument/2006/math">
                    <m:sSubSup>
                      <m:sSubSupPr>
                        <m:ctrlPr>
                          <a:rPr lang="en-US" sz="1400" b="0" i="1" smtClean="0">
                            <a:solidFill>
                              <a:srgbClr val="9900FF"/>
                            </a:solidFill>
                            <a:latin typeface="Cambria Math" panose="02040503050406030204" pitchFamily="18" charset="0"/>
                          </a:rPr>
                        </m:ctrlPr>
                      </m:sSubSup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𝑘</m:t>
                        </m:r>
                      </m:sub>
                      <m:sup>
                        <m:r>
                          <a:rPr lang="en-US" sz="1400" b="0" i="1" smtClean="0">
                            <a:solidFill>
                              <a:srgbClr val="9900FF"/>
                            </a:solidFill>
                            <a:latin typeface="Cambria Math" panose="02040503050406030204" pitchFamily="18" charset="0"/>
                          </a:rPr>
                          <m:t>′</m:t>
                        </m:r>
                      </m:sup>
                    </m:sSubSup>
                    <m:r>
                      <a:rPr lang="en-US" sz="1400" b="0" i="1" smtClean="0">
                        <a:solidFill>
                          <a:srgbClr val="9900FF"/>
                        </a:solidFill>
                        <a:latin typeface="Cambria Math" panose="02040503050406030204" pitchFamily="18" charset="0"/>
                      </a:rPr>
                      <m:t>=0</m:t>
                    </m:r>
                  </m:oMath>
                </a14:m>
                <a:r>
                  <a:rPr lang="en-US" sz="1400" b="0" dirty="0">
                    <a:solidFill>
                      <a:srgbClr val="9900FF"/>
                    </a:solidFill>
                  </a:rPr>
                  <a:t> or </a:t>
                </a:r>
                <a14:m>
                  <m:oMath xmlns:m="http://schemas.openxmlformats.org/officeDocument/2006/math">
                    <m:sSubSup>
                      <m:sSubSupPr>
                        <m:ctrlPr>
                          <a:rPr lang="en-US" sz="1400" b="0" i="1" smtClean="0">
                            <a:solidFill>
                              <a:srgbClr val="9900FF"/>
                            </a:solidFill>
                            <a:latin typeface="Cambria Math" panose="02040503050406030204" pitchFamily="18" charset="0"/>
                          </a:rPr>
                        </m:ctrlPr>
                      </m:sSubSup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𝑙</m:t>
                        </m:r>
                      </m:sub>
                      <m:sup>
                        <m:r>
                          <a:rPr lang="en-US" sz="1400" b="0" i="1" smtClean="0">
                            <a:solidFill>
                              <a:srgbClr val="9900FF"/>
                            </a:solidFill>
                            <a:latin typeface="Cambria Math" panose="02040503050406030204" pitchFamily="18" charset="0"/>
                          </a:rPr>
                          <m:t>′</m:t>
                        </m:r>
                      </m:sup>
                    </m:sSubSup>
                    <m:r>
                      <a:rPr lang="en-US" sz="1400" b="0" i="1" smtClean="0">
                        <a:solidFill>
                          <a:srgbClr val="9900FF"/>
                        </a:solidFill>
                        <a:latin typeface="Cambria Math" panose="02040503050406030204" pitchFamily="18" charset="0"/>
                      </a:rPr>
                      <m:t>=</m:t>
                    </m:r>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𝑐</m:t>
                        </m:r>
                      </m:e>
                      <m:sub>
                        <m:r>
                          <a:rPr lang="en-US" sz="1400" b="0" i="1" smtClean="0">
                            <a:solidFill>
                              <a:srgbClr val="9900FF"/>
                            </a:solidFill>
                            <a:latin typeface="Cambria Math" panose="02040503050406030204" pitchFamily="18" charset="0"/>
                          </a:rPr>
                          <m:t>𝑙</m:t>
                        </m:r>
                      </m:sub>
                    </m:sSub>
                  </m:oMath>
                </a14:m>
                <a:endParaRPr lang="en-US" sz="1400" b="0" dirty="0">
                  <a:solidFill>
                    <a:srgbClr val="9900FF"/>
                  </a:solidFill>
                </a:endParaRPr>
              </a:p>
              <a:p>
                <a:pPr>
                  <a:buSzPts val="1800"/>
                </a:pPr>
                <a:r>
                  <a:rPr lang="en-US" dirty="0">
                    <a:solidFill>
                      <a:srgbClr val="9900FF"/>
                    </a:solidFill>
                  </a:rPr>
                  <a:t>      - </a:t>
                </a:r>
                <a14:m>
                  <m:oMath xmlns:m="http://schemas.openxmlformats.org/officeDocument/2006/math">
                    <m:sSub>
                      <m:sSubPr>
                        <m:ctrlPr>
                          <a:rPr lang="en-US" b="0" i="1" smtClean="0">
                            <a:solidFill>
                              <a:srgbClr val="9900FF"/>
                            </a:solidFill>
                            <a:latin typeface="Cambria Math" panose="02040503050406030204" pitchFamily="18" charset="0"/>
                          </a:rPr>
                        </m:ctrlPr>
                      </m:sSubPr>
                      <m:e>
                        <m:r>
                          <m:rPr>
                            <m:sty m:val="p"/>
                          </m:rPr>
                          <a:rPr lang="en-US" b="0" i="0" smtClean="0">
                            <a:solidFill>
                              <a:srgbClr val="9900FF"/>
                            </a:solidFill>
                            <a:latin typeface="Cambria Math" panose="02040503050406030204" pitchFamily="18" charset="0"/>
                          </a:rPr>
                          <m:t>j</m:t>
                        </m:r>
                      </m:e>
                      <m:sub>
                        <m:r>
                          <m:rPr>
                            <m:sty m:val="p"/>
                          </m:rPr>
                          <a:rPr lang="en-US" b="0" i="0" smtClean="0">
                            <a:solidFill>
                              <a:srgbClr val="9900FF"/>
                            </a:solidFill>
                            <a:latin typeface="Cambria Math" panose="02040503050406030204" pitchFamily="18" charset="0"/>
                          </a:rPr>
                          <m:t>k</m:t>
                        </m:r>
                      </m:sub>
                    </m:sSub>
                    <m:r>
                      <a:rPr lang="en-US" b="0" i="0" smtClean="0">
                        <a:solidFill>
                          <a:srgbClr val="9900FF"/>
                        </a:solidFill>
                        <a:latin typeface="Cambria Math" panose="02040503050406030204" pitchFamily="18" charset="0"/>
                      </a:rPr>
                      <m:t>+</m:t>
                    </m:r>
                    <m:sSub>
                      <m:sSubPr>
                        <m:ctrlPr>
                          <a:rPr lang="en-US" b="0" i="1" smtClean="0">
                            <a:solidFill>
                              <a:srgbClr val="9900FF"/>
                            </a:solidFill>
                            <a:latin typeface="Cambria Math" panose="02040503050406030204" pitchFamily="18" charset="0"/>
                          </a:rPr>
                        </m:ctrlPr>
                      </m:sSubPr>
                      <m:e>
                        <m:r>
                          <m:rPr>
                            <m:sty m:val="p"/>
                          </m:rPr>
                          <a:rPr lang="en-US" b="0" i="0" smtClean="0">
                            <a:solidFill>
                              <a:srgbClr val="9900FF"/>
                            </a:solidFill>
                            <a:latin typeface="Cambria Math" panose="02040503050406030204" pitchFamily="18" charset="0"/>
                          </a:rPr>
                          <m:t>j</m:t>
                        </m:r>
                      </m:e>
                      <m:sub>
                        <m:r>
                          <m:rPr>
                            <m:sty m:val="p"/>
                          </m:rPr>
                          <a:rPr lang="en-US" b="0" i="0" smtClean="0">
                            <a:solidFill>
                              <a:srgbClr val="9900FF"/>
                            </a:solidFill>
                            <a:latin typeface="Cambria Math" panose="02040503050406030204" pitchFamily="18" charset="0"/>
                          </a:rPr>
                          <m:t>l</m:t>
                        </m:r>
                      </m:sub>
                    </m:sSub>
                    <m:r>
                      <a:rPr lang="en-US" i="1">
                        <a:solidFill>
                          <a:srgbClr val="9900FF"/>
                        </a:solidFill>
                        <a:latin typeface="Cambria Math" panose="02040503050406030204" pitchFamily="18" charset="0"/>
                      </a:rPr>
                      <m:t>=</m:t>
                    </m:r>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𝑘</m:t>
                        </m:r>
                      </m:sub>
                      <m:sup>
                        <m:r>
                          <a:rPr lang="en-US" b="0" i="1" smtClean="0">
                            <a:solidFill>
                              <a:srgbClr val="9900FF"/>
                            </a:solidFill>
                            <a:latin typeface="Cambria Math" panose="02040503050406030204" pitchFamily="18" charset="0"/>
                          </a:rPr>
                          <m:t>′</m:t>
                        </m:r>
                      </m:sup>
                    </m:sSubSup>
                    <m:r>
                      <a:rPr lang="en-US" b="0" i="1" smtClean="0">
                        <a:solidFill>
                          <a:srgbClr val="9900FF"/>
                        </a:solidFill>
                        <a:latin typeface="Cambria Math" panose="02040503050406030204" pitchFamily="18" charset="0"/>
                      </a:rPr>
                      <m:t>+</m:t>
                    </m:r>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𝑙</m:t>
                        </m:r>
                      </m:sub>
                      <m:sup>
                        <m:r>
                          <a:rPr lang="en-US" b="0" i="1" smtClean="0">
                            <a:solidFill>
                              <a:srgbClr val="9900FF"/>
                            </a:solidFill>
                            <a:latin typeface="Cambria Math" panose="02040503050406030204" pitchFamily="18" charset="0"/>
                          </a:rPr>
                          <m:t>′</m:t>
                        </m:r>
                      </m:sup>
                    </m:sSubSup>
                  </m:oMath>
                </a14:m>
                <a:endParaRPr lang="en-US" sz="1400" b="0" dirty="0">
                  <a:solidFill>
                    <a:srgbClr val="9900FF"/>
                  </a:solidFill>
                </a:endParaRPr>
              </a:p>
            </p:txBody>
          </p:sp>
        </mc:Choice>
        <mc:Fallback xmlns="">
          <p:sp>
            <p:nvSpPr>
              <p:cNvPr id="7" name="TextBox 6">
                <a:extLst>
                  <a:ext uri="{FF2B5EF4-FFF2-40B4-BE49-F238E27FC236}">
                    <a16:creationId xmlns:a16="http://schemas.microsoft.com/office/drawing/2014/main" id="{0883BD05-7BF9-BE56-68F5-438455FE6BED}"/>
                  </a:ext>
                </a:extLst>
              </p:cNvPr>
              <p:cNvSpPr txBox="1">
                <a:spLocks noRot="1" noChangeAspect="1" noMove="1" noResize="1" noEditPoints="1" noAdjustHandles="1" noChangeArrowheads="1" noChangeShapeType="1" noTextEdit="1"/>
              </p:cNvSpPr>
              <p:nvPr/>
            </p:nvSpPr>
            <p:spPr>
              <a:xfrm>
                <a:off x="3850640" y="1840949"/>
                <a:ext cx="4084320" cy="2031325"/>
              </a:xfrm>
              <a:prstGeom prst="rect">
                <a:avLst/>
              </a:prstGeom>
              <a:blipFill>
                <a:blip r:embed="rId5"/>
                <a:stretch>
                  <a:fillRect l="-932" t="-1863" r="-1553" b="-248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185A4BBD-04DB-6A12-5774-D3F0E101046B}"/>
                  </a:ext>
                </a:extLst>
              </p:cNvPr>
              <p:cNvSpPr txBox="1"/>
              <p:nvPr/>
            </p:nvSpPr>
            <p:spPr>
              <a:xfrm>
                <a:off x="311700" y="91765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p:txBody>
          </p:sp>
        </mc:Choice>
        <mc:Fallback xmlns="">
          <p:sp>
            <p:nvSpPr>
              <p:cNvPr id="4" name="Google Shape;175;p21">
                <a:extLst>
                  <a:ext uri="{FF2B5EF4-FFF2-40B4-BE49-F238E27FC236}">
                    <a16:creationId xmlns:a16="http://schemas.microsoft.com/office/drawing/2014/main" id="{185A4BBD-04DB-6A12-5774-D3F0E101046B}"/>
                  </a:ext>
                </a:extLst>
              </p:cNvPr>
              <p:cNvSpPr txBox="1">
                <a:spLocks noRot="1" noChangeAspect="1" noMove="1" noResize="1" noEditPoints="1" noAdjustHandles="1" noChangeArrowheads="1" noChangeShapeType="1" noTextEdit="1"/>
              </p:cNvSpPr>
              <p:nvPr/>
            </p:nvSpPr>
            <p:spPr>
              <a:xfrm>
                <a:off x="311700" y="917650"/>
                <a:ext cx="8520600" cy="923299"/>
              </a:xfrm>
              <a:prstGeom prst="rect">
                <a:avLst/>
              </a:prstGeom>
              <a:blipFill>
                <a:blip r:embed="rId3"/>
                <a:stretch>
                  <a:fillRect l="-298" b="-41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83CA62-EC87-CFA7-BD51-99438B5CCF6B}"/>
                  </a:ext>
                </a:extLst>
              </p:cNvPr>
              <p:cNvSpPr txBox="1"/>
              <p:nvPr/>
            </p:nvSpPr>
            <p:spPr>
              <a:xfrm>
                <a:off x="311700" y="1819513"/>
                <a:ext cx="3538940" cy="3323987"/>
              </a:xfrm>
              <a:prstGeom prst="rect">
                <a:avLst/>
              </a:prstGeom>
              <a:noFill/>
            </p:spPr>
            <p:txBody>
              <a:bodyPr wrap="square" rtlCol="0">
                <a:spAutoFit/>
              </a:bodyPr>
              <a:lstStyle/>
              <a:p>
                <a:pPr>
                  <a:buSzPts val="1800"/>
                </a:pPr>
                <a:r>
                  <a:rPr lang="en-US" dirty="0">
                    <a:solidFill>
                      <a:srgbClr val="9900FF"/>
                    </a:solidFill>
                  </a:rPr>
                  <a:t>Let </a:t>
                </a:r>
                <a14:m>
                  <m:oMath xmlns:m="http://schemas.openxmlformats.org/officeDocument/2006/math">
                    <m:r>
                      <a:rPr lang="en-US">
                        <a:solidFill>
                          <a:srgbClr val="9900FF"/>
                        </a:solidFill>
                        <a:latin typeface="Cambria Math" panose="02040503050406030204" pitchFamily="18" charset="0"/>
                      </a:rPr>
                      <m:t>𝑆</m:t>
                    </m:r>
                  </m:oMath>
                </a14:m>
                <a:r>
                  <a:rPr lang="en-US" dirty="0">
                    <a:solidFill>
                      <a:srgbClr val="9900FF"/>
                    </a:solidFill>
                  </a:rPr>
                  <a:t> be the set of all 11-tuples, where for the first 10 entries, the entry is an integer between 0 and </a:t>
                </a:r>
                <a14:m>
                  <m:oMath xmlns:m="http://schemas.openxmlformats.org/officeDocument/2006/math">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𝑐</m:t>
                        </m:r>
                      </m:e>
                      <m:sub>
                        <m:r>
                          <a:rPr lang="en-US" i="1">
                            <a:solidFill>
                              <a:srgbClr val="9900FF"/>
                            </a:solidFill>
                            <a:latin typeface="Cambria Math" panose="02040503050406030204" pitchFamily="18" charset="0"/>
                          </a:rPr>
                          <m:t>𝑖</m:t>
                        </m:r>
                      </m:sub>
                    </m:sSub>
                  </m:oMath>
                </a14:m>
                <a:r>
                  <a:rPr lang="en-US" dirty="0">
                    <a:solidFill>
                      <a:srgbClr val="9900FF"/>
                    </a:solidFill>
                  </a:rPr>
                  <a:t>, and the final entry is an integer between 0 and </a:t>
                </a:r>
                <a14:m>
                  <m:oMath xmlns:m="http://schemas.openxmlformats.org/officeDocument/2006/math">
                    <m:r>
                      <a:rPr lang="en-US" i="1">
                        <a:solidFill>
                          <a:srgbClr val="9900FF"/>
                        </a:solidFill>
                        <a:latin typeface="Cambria Math" panose="02040503050406030204" pitchFamily="18" charset="0"/>
                      </a:rPr>
                      <m:t>𝑡</m:t>
                    </m:r>
                  </m:oMath>
                </a14:m>
                <a:r>
                  <a:rPr lang="en-US" dirty="0">
                    <a:solidFill>
                      <a:srgbClr val="9900FF"/>
                    </a:solidFill>
                  </a:rPr>
                  <a:t>. There are </a:t>
                </a:r>
                <a14:m>
                  <m:oMath xmlns:m="http://schemas.openxmlformats.org/officeDocument/2006/math">
                    <m:sSup>
                      <m:sSupPr>
                        <m:ctrlPr>
                          <a:rPr lang="en-US" i="1">
                            <a:solidFill>
                              <a:srgbClr val="9900FF"/>
                            </a:solidFill>
                            <a:latin typeface="Cambria Math" panose="02040503050406030204" pitchFamily="18" charset="0"/>
                          </a:rPr>
                        </m:ctrlPr>
                      </m:sSupPr>
                      <m:e>
                        <m:d>
                          <m:dPr>
                            <m:ctrlPr>
                              <a:rPr lang="en-US" i="1">
                                <a:solidFill>
                                  <a:srgbClr val="9900FF"/>
                                </a:solidFill>
                                <a:latin typeface="Cambria Math" panose="02040503050406030204" pitchFamily="18" charset="0"/>
                              </a:rPr>
                            </m:ctrlPr>
                          </m:dPr>
                          <m:e>
                            <m:r>
                              <a:rPr lang="en-US" i="1">
                                <a:solidFill>
                                  <a:srgbClr val="9900FF"/>
                                </a:solidFill>
                                <a:latin typeface="Cambria Math" panose="02040503050406030204" pitchFamily="18" charset="0"/>
                              </a:rPr>
                              <m:t>𝐶</m:t>
                            </m:r>
                            <m:r>
                              <a:rPr lang="en-US" i="1">
                                <a:solidFill>
                                  <a:srgbClr val="9900FF"/>
                                </a:solidFill>
                                <a:latin typeface="Cambria Math" panose="02040503050406030204" pitchFamily="18" charset="0"/>
                              </a:rPr>
                              <m:t>+1</m:t>
                            </m:r>
                          </m:e>
                        </m:d>
                      </m:e>
                      <m:sup>
                        <m:r>
                          <a:rPr lang="en-US" i="1">
                            <a:solidFill>
                              <a:srgbClr val="9900FF"/>
                            </a:solidFill>
                            <a:latin typeface="Cambria Math" panose="02040503050406030204" pitchFamily="18" charset="0"/>
                          </a:rPr>
                          <m:t>10</m:t>
                        </m:r>
                      </m:sup>
                    </m:sSup>
                    <m:r>
                      <a:rPr lang="en-US" i="1">
                        <a:solidFill>
                          <a:srgbClr val="9900FF"/>
                        </a:solidFill>
                        <a:latin typeface="Cambria Math" panose="02040503050406030204" pitchFamily="18" charset="0"/>
                      </a:rPr>
                      <m:t>⋅(</m:t>
                    </m:r>
                    <m:r>
                      <a:rPr lang="en-US" i="1">
                        <a:solidFill>
                          <a:srgbClr val="9900FF"/>
                        </a:solidFill>
                        <a:latin typeface="Cambria Math" panose="02040503050406030204" pitchFamily="18" charset="0"/>
                      </a:rPr>
                      <m:t>𝑡</m:t>
                    </m:r>
                    <m:r>
                      <a:rPr lang="en-US" i="1">
                        <a:solidFill>
                          <a:srgbClr val="9900FF"/>
                        </a:solidFill>
                        <a:latin typeface="Cambria Math" panose="02040503050406030204" pitchFamily="18" charset="0"/>
                      </a:rPr>
                      <m:t>+1)</m:t>
                    </m:r>
                  </m:oMath>
                </a14:m>
                <a:r>
                  <a:rPr lang="en-US" dirty="0">
                    <a:solidFill>
                      <a:srgbClr val="9900FF"/>
                    </a:solidFill>
                  </a:rPr>
                  <a:t> such states.</a:t>
                </a:r>
              </a:p>
              <a:p>
                <a:pPr>
                  <a:buSzPts val="1800"/>
                </a:pPr>
                <a:endParaRPr lang="en-US" dirty="0">
                  <a:solidFill>
                    <a:srgbClr val="9900FF"/>
                  </a:solidFill>
                </a:endParaRPr>
              </a:p>
              <a:p>
                <a:pPr>
                  <a:buSzPts val="1800"/>
                </a:pPr>
                <a:r>
                  <a:rPr lang="en-US" dirty="0">
                    <a:solidFill>
                      <a:srgbClr val="9900FF"/>
                    </a:solidFill>
                  </a:rPr>
                  <a:t>We make a graph with a vertex for every element of </a:t>
                </a:r>
                <a14:m>
                  <m:oMath xmlns:m="http://schemas.openxmlformats.org/officeDocument/2006/math">
                    <m:r>
                      <a:rPr lang="en-US" i="1">
                        <a:solidFill>
                          <a:srgbClr val="9900FF"/>
                        </a:solidFill>
                        <a:latin typeface="Cambria Math" panose="02040503050406030204" pitchFamily="18" charset="0"/>
                      </a:rPr>
                      <m:t>𝑆</m:t>
                    </m:r>
                  </m:oMath>
                </a14:m>
                <a:r>
                  <a:rPr lang="en-US" dirty="0">
                    <a:solidFill>
                      <a:srgbClr val="9900FF"/>
                    </a:solidFill>
                  </a:rPr>
                  <a:t>. And add an edge from </a:t>
                </a:r>
                <a14:m>
                  <m:oMath xmlns:m="http://schemas.openxmlformats.org/officeDocument/2006/math">
                    <m:r>
                      <a:rPr lang="en-US" i="1">
                        <a:solidFill>
                          <a:srgbClr val="9900FF"/>
                        </a:solidFill>
                        <a:latin typeface="Cambria Math" panose="02040503050406030204" pitchFamily="18" charset="0"/>
                      </a:rPr>
                      <m:t>𝑢</m:t>
                    </m:r>
                  </m:oMath>
                </a14:m>
                <a:r>
                  <a:rPr lang="en-US" dirty="0">
                    <a:solidFill>
                      <a:srgbClr val="9900FF"/>
                    </a:solidFill>
                  </a:rPr>
                  <a:t> to </a:t>
                </a:r>
                <a14:m>
                  <m:oMath xmlns:m="http://schemas.openxmlformats.org/officeDocument/2006/math">
                    <m:r>
                      <a:rPr lang="en-US" i="1">
                        <a:solidFill>
                          <a:srgbClr val="9900FF"/>
                        </a:solidFill>
                        <a:latin typeface="Cambria Math" panose="02040503050406030204" pitchFamily="18" charset="0"/>
                      </a:rPr>
                      <m:t>𝑣</m:t>
                    </m:r>
                  </m:oMath>
                </a14:m>
                <a:r>
                  <a:rPr lang="en-US" dirty="0">
                    <a:solidFill>
                      <a:srgbClr val="9900FF"/>
                    </a:solidFill>
                  </a:rPr>
                  <a:t> if and only if the states meet one of these conditions.</a:t>
                </a:r>
              </a:p>
              <a:p>
                <a:pPr>
                  <a:buSzPts val="1800"/>
                </a:pPr>
                <a:endParaRPr lang="en-US" dirty="0">
                  <a:solidFill>
                    <a:srgbClr val="9900FF"/>
                  </a:solidFill>
                </a:endParaRPr>
              </a:p>
              <a:p>
                <a:pPr>
                  <a:buSzPts val="1800"/>
                </a:pPr>
                <a:r>
                  <a:rPr lang="en-US" dirty="0">
                    <a:solidFill>
                      <a:srgbClr val="9900FF"/>
                    </a:solidFill>
                  </a:rPr>
                  <a:t>From a given state </a:t>
                </a:r>
                <a14:m>
                  <m:oMath xmlns:m="http://schemas.openxmlformats.org/officeDocument/2006/math">
                    <m:d>
                      <m:dPr>
                        <m:ctrlPr>
                          <a:rPr lang="en-US" i="1">
                            <a:solidFill>
                              <a:srgbClr val="9900FF"/>
                            </a:solidFill>
                            <a:latin typeface="Cambria Math" panose="02040503050406030204" pitchFamily="18" charset="0"/>
                          </a:rPr>
                        </m:ctrlPr>
                      </m:dPr>
                      <m:e>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m:t>
                            </m:r>
                          </m:sub>
                        </m:sSub>
                        <m:r>
                          <a:rPr lang="en-US" i="1">
                            <a:solidFill>
                              <a:srgbClr val="9900FF"/>
                            </a:solidFill>
                            <a:latin typeface="Cambria Math" panose="02040503050406030204" pitchFamily="18" charset="0"/>
                          </a:rPr>
                          <m:t>, </m:t>
                        </m:r>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2</m:t>
                            </m:r>
                          </m:sub>
                        </m:sSub>
                        <m:r>
                          <a:rPr lang="en-US" i="1">
                            <a:solidFill>
                              <a:srgbClr val="9900FF"/>
                            </a:solidFill>
                            <a:latin typeface="Cambria Math" panose="02040503050406030204" pitchFamily="18" charset="0"/>
                          </a:rPr>
                          <m:t>,…, </m:t>
                        </m:r>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10</m:t>
                            </m:r>
                          </m:sub>
                        </m:sSub>
                        <m:r>
                          <a:rPr lang="en-US" i="1">
                            <a:solidFill>
                              <a:srgbClr val="9900FF"/>
                            </a:solidFill>
                            <a:latin typeface="Cambria Math" panose="02040503050406030204" pitchFamily="18" charset="0"/>
                          </a:rPr>
                          <m:t>,</m:t>
                        </m:r>
                        <m:r>
                          <a:rPr lang="en-US" i="1">
                            <a:solidFill>
                              <a:srgbClr val="9900FF"/>
                            </a:solidFill>
                            <a:latin typeface="Cambria Math" panose="02040503050406030204" pitchFamily="18" charset="0"/>
                          </a:rPr>
                          <m:t>𝑏</m:t>
                        </m:r>
                      </m:e>
                    </m:d>
                  </m:oMath>
                </a14:m>
                <a:r>
                  <a:rPr lang="en-US" dirty="0">
                    <a:solidFill>
                      <a:srgbClr val="9900FF"/>
                    </a:solidFill>
                  </a:rPr>
                  <a:t>, you can move to another state </a:t>
                </a:r>
                <a14:m>
                  <m:oMath xmlns:m="http://schemas.openxmlformats.org/officeDocument/2006/math">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2</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10</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p>
                      <m:sSupPr>
                        <m:ctrlPr>
                          <a:rPr lang="en-US" i="1">
                            <a:solidFill>
                              <a:srgbClr val="9900FF"/>
                            </a:solidFill>
                            <a:latin typeface="Cambria Math" panose="02040503050406030204" pitchFamily="18" charset="0"/>
                          </a:rPr>
                        </m:ctrlPr>
                      </m:sSupPr>
                      <m:e>
                        <m:r>
                          <a:rPr lang="en-US" i="1">
                            <a:solidFill>
                              <a:srgbClr val="9900FF"/>
                            </a:solidFill>
                            <a:latin typeface="Cambria Math" panose="02040503050406030204" pitchFamily="18" charset="0"/>
                          </a:rPr>
                          <m:t>𝑏</m:t>
                        </m:r>
                      </m:e>
                      <m:sup>
                        <m:r>
                          <a:rPr lang="en-US" i="1">
                            <a:solidFill>
                              <a:srgbClr val="9900FF"/>
                            </a:solidFill>
                            <a:latin typeface="Cambria Math" panose="02040503050406030204" pitchFamily="18" charset="0"/>
                          </a:rPr>
                          <m:t>′</m:t>
                        </m:r>
                      </m:sup>
                    </m:sSup>
                    <m:r>
                      <a:rPr lang="en-US" i="1">
                        <a:solidFill>
                          <a:srgbClr val="9900FF"/>
                        </a:solidFill>
                        <a:latin typeface="Cambria Math" panose="02040503050406030204" pitchFamily="18" charset="0"/>
                      </a:rPr>
                      <m:t>)</m:t>
                    </m:r>
                  </m:oMath>
                </a14:m>
                <a:r>
                  <a:rPr lang="en-US" dirty="0">
                    <a:solidFill>
                      <a:srgbClr val="9900FF"/>
                    </a:solidFill>
                  </a:rPr>
                  <a:t> if and only if one of the following hold:</a:t>
                </a:r>
              </a:p>
              <a:p>
                <a:endParaRPr lang="en-US" dirty="0"/>
              </a:p>
            </p:txBody>
          </p:sp>
        </mc:Choice>
        <mc:Fallback xmlns="">
          <p:sp>
            <p:nvSpPr>
              <p:cNvPr id="5" name="TextBox 4">
                <a:extLst>
                  <a:ext uri="{FF2B5EF4-FFF2-40B4-BE49-F238E27FC236}">
                    <a16:creationId xmlns:a16="http://schemas.microsoft.com/office/drawing/2014/main" id="{AA83CA62-EC87-CFA7-BD51-99438B5CCF6B}"/>
                  </a:ext>
                </a:extLst>
              </p:cNvPr>
              <p:cNvSpPr txBox="1">
                <a:spLocks noRot="1" noChangeAspect="1" noMove="1" noResize="1" noEditPoints="1" noAdjustHandles="1" noChangeArrowheads="1" noChangeShapeType="1" noTextEdit="1"/>
              </p:cNvSpPr>
              <p:nvPr/>
            </p:nvSpPr>
            <p:spPr>
              <a:xfrm>
                <a:off x="311700" y="1819513"/>
                <a:ext cx="3538940" cy="3323987"/>
              </a:xfrm>
              <a:prstGeom prst="rect">
                <a:avLst/>
              </a:prstGeom>
              <a:blipFill>
                <a:blip r:embed="rId4"/>
                <a:stretch>
                  <a:fillRect l="-357" t="-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A29D33-3CA2-56B5-1179-05F8E138855D}"/>
                  </a:ext>
                </a:extLst>
              </p:cNvPr>
              <p:cNvSpPr txBox="1"/>
              <p:nvPr/>
            </p:nvSpPr>
            <p:spPr>
              <a:xfrm>
                <a:off x="3850640" y="1840949"/>
                <a:ext cx="4531360" cy="2246769"/>
              </a:xfrm>
              <a:prstGeom prst="rect">
                <a:avLst/>
              </a:prstGeom>
              <a:noFill/>
            </p:spPr>
            <p:txBody>
              <a:bodyPr wrap="square">
                <a:spAutoFit/>
              </a:bodyPr>
              <a:lstStyle/>
              <a:p>
                <a:pPr marL="285750" indent="-285750">
                  <a:buSzPts val="1800"/>
                  <a:buFont typeface="Arial" panose="020B0604020202020204" pitchFamily="34" charset="0"/>
                  <a:buChar char="•"/>
                </a:pPr>
                <a:r>
                  <a:rPr lang="en-US" sz="1400" b="0" dirty="0">
                    <a:solidFill>
                      <a:srgbClr val="9900FF"/>
                    </a:solidFill>
                  </a:rPr>
                  <a:t>There is only one index, k, where the tuples differ,</a:t>
                </a:r>
                <a:r>
                  <a:rPr lang="en-US" dirty="0">
                    <a:solidFill>
                      <a:srgbClr val="9900FF"/>
                    </a:solidFill>
                  </a:rPr>
                  <a:t> and </a:t>
                </a:r>
                <a14:m>
                  <m:oMath xmlns:m="http://schemas.openxmlformats.org/officeDocument/2006/math">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𝑘</m:t>
                        </m:r>
                      </m:sub>
                      <m:sup>
                        <m:r>
                          <a:rPr lang="en-US" b="0" i="1" smtClean="0">
                            <a:solidFill>
                              <a:srgbClr val="9900FF"/>
                            </a:solidFill>
                            <a:latin typeface="Cambria Math" panose="02040503050406030204" pitchFamily="18" charset="0"/>
                          </a:rPr>
                          <m:t>′</m:t>
                        </m:r>
                      </m:sup>
                    </m:sSubSup>
                    <m:r>
                      <a:rPr lang="en-US" b="0" i="1" smtClean="0">
                        <a:solidFill>
                          <a:srgbClr val="9900FF"/>
                        </a:solidFill>
                        <a:latin typeface="Cambria Math" panose="02040503050406030204" pitchFamily="18" charset="0"/>
                      </a:rPr>
                      <m:t>=0</m:t>
                    </m:r>
                  </m:oMath>
                </a14:m>
                <a:r>
                  <a:rPr lang="en-US" sz="1400" b="0" dirty="0">
                    <a:solidFill>
                      <a:srgbClr val="9900FF"/>
                    </a:solidFill>
                  </a:rPr>
                  <a:t>. (we emptied a jug or the bucket)</a:t>
                </a:r>
              </a:p>
              <a:p>
                <a:pPr marL="285750" indent="-285750">
                  <a:buSzPts val="1800"/>
                  <a:buFont typeface="Arial" panose="020B0604020202020204" pitchFamily="34" charset="0"/>
                  <a:buChar char="•"/>
                </a:pPr>
                <a:r>
                  <a:rPr lang="en-US" dirty="0">
                    <a:solidFill>
                      <a:srgbClr val="9900FF"/>
                    </a:solidFill>
                  </a:rPr>
                  <a:t>There is only one index, </a:t>
                </a:r>
                <a14:m>
                  <m:oMath xmlns:m="http://schemas.openxmlformats.org/officeDocument/2006/math">
                    <m:r>
                      <a:rPr lang="en-US" b="0" i="1" smtClean="0">
                        <a:solidFill>
                          <a:srgbClr val="9900FF"/>
                        </a:solidFill>
                        <a:latin typeface="Cambria Math" panose="02040503050406030204" pitchFamily="18" charset="0"/>
                      </a:rPr>
                      <m:t>𝑘</m:t>
                    </m:r>
                  </m:oMath>
                </a14:m>
                <a:r>
                  <a:rPr lang="en-US" sz="1400" b="0" dirty="0">
                    <a:solidFill>
                      <a:srgbClr val="9900FF"/>
                    </a:solidFill>
                  </a:rPr>
                  <a:t>, (</a:t>
                </a:r>
                <a14:m>
                  <m:oMath xmlns:m="http://schemas.openxmlformats.org/officeDocument/2006/math">
                    <m:r>
                      <a:rPr lang="en-US" sz="1400" b="0" i="1" smtClean="0">
                        <a:solidFill>
                          <a:srgbClr val="9900FF"/>
                        </a:solidFill>
                        <a:latin typeface="Cambria Math" panose="02040503050406030204" pitchFamily="18" charset="0"/>
                      </a:rPr>
                      <m:t>𝑘</m:t>
                    </m:r>
                    <m:r>
                      <a:rPr lang="en-US" sz="1400" b="0" i="1" smtClean="0">
                        <a:solidFill>
                          <a:srgbClr val="9900FF"/>
                        </a:solidFill>
                        <a:latin typeface="Cambria Math" panose="02040503050406030204" pitchFamily="18" charset="0"/>
                      </a:rPr>
                      <m:t>≤10</m:t>
                    </m:r>
                  </m:oMath>
                </a14:m>
                <a:r>
                  <a:rPr lang="en-US" sz="1400" b="0" dirty="0">
                    <a:solidFill>
                      <a:srgbClr val="9900FF"/>
                    </a:solidFill>
                  </a:rPr>
                  <a:t>) where the tuples differ, and </a:t>
                </a:r>
                <a14:m>
                  <m:oMath xmlns:m="http://schemas.openxmlformats.org/officeDocument/2006/math">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𝑘</m:t>
                        </m:r>
                      </m:sub>
                    </m:sSub>
                    <m:r>
                      <a:rPr lang="en-US" sz="1400" b="0" i="1" smtClean="0">
                        <a:solidFill>
                          <a:srgbClr val="9900FF"/>
                        </a:solidFill>
                        <a:latin typeface="Cambria Math" panose="02040503050406030204" pitchFamily="18" charset="0"/>
                      </a:rPr>
                      <m:t>=</m:t>
                    </m:r>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𝑐</m:t>
                        </m:r>
                      </m:e>
                      <m:sub>
                        <m:r>
                          <a:rPr lang="en-US" sz="1400" b="0" i="1" smtClean="0">
                            <a:solidFill>
                              <a:srgbClr val="9900FF"/>
                            </a:solidFill>
                            <a:latin typeface="Cambria Math" panose="02040503050406030204" pitchFamily="18" charset="0"/>
                          </a:rPr>
                          <m:t>𝑘</m:t>
                        </m:r>
                      </m:sub>
                    </m:sSub>
                  </m:oMath>
                </a14:m>
                <a:r>
                  <a:rPr lang="en-US" sz="1400" b="0" dirty="0">
                    <a:solidFill>
                      <a:srgbClr val="9900FF"/>
                    </a:solidFill>
                  </a:rPr>
                  <a:t>. (we filled a jug)</a:t>
                </a:r>
              </a:p>
              <a:p>
                <a:pPr marL="285750" indent="-285750">
                  <a:buSzPts val="1800"/>
                  <a:buFont typeface="Arial" panose="020B0604020202020204" pitchFamily="34" charset="0"/>
                  <a:buChar char="•"/>
                </a:pPr>
                <a:r>
                  <a:rPr lang="en-US" dirty="0">
                    <a:solidFill>
                      <a:srgbClr val="9900FF"/>
                    </a:solidFill>
                  </a:rPr>
                  <a:t>There are two indices, </a:t>
                </a:r>
                <a14:m>
                  <m:oMath xmlns:m="http://schemas.openxmlformats.org/officeDocument/2006/math">
                    <m:r>
                      <a:rPr lang="en-US" b="0" i="1" smtClean="0">
                        <a:solidFill>
                          <a:srgbClr val="9900FF"/>
                        </a:solidFill>
                        <a:latin typeface="Cambria Math" panose="02040503050406030204" pitchFamily="18" charset="0"/>
                      </a:rPr>
                      <m:t>𝑘</m:t>
                    </m:r>
                    <m:r>
                      <a:rPr lang="en-US" b="0" i="1" smtClean="0">
                        <a:solidFill>
                          <a:srgbClr val="9900FF"/>
                        </a:solidFill>
                        <a:latin typeface="Cambria Math" panose="02040503050406030204" pitchFamily="18" charset="0"/>
                      </a:rPr>
                      <m:t>, </m:t>
                    </m:r>
                    <m:r>
                      <a:rPr lang="en-US" b="0" i="1" smtClean="0">
                        <a:solidFill>
                          <a:srgbClr val="9900FF"/>
                        </a:solidFill>
                        <a:latin typeface="Cambria Math" panose="02040503050406030204" pitchFamily="18" charset="0"/>
                      </a:rPr>
                      <m:t>𝑙</m:t>
                    </m:r>
                  </m:oMath>
                </a14:m>
                <a:r>
                  <a:rPr lang="en-US" sz="1400" b="0" dirty="0">
                    <a:solidFill>
                      <a:srgbClr val="9900FF"/>
                    </a:solidFill>
                  </a:rPr>
                  <a:t> where the tuples differ:</a:t>
                </a:r>
              </a:p>
              <a:p>
                <a:pPr>
                  <a:buSzPts val="1800"/>
                </a:pPr>
                <a:r>
                  <a:rPr lang="en-US" sz="1400" b="0" dirty="0">
                    <a:solidFill>
                      <a:srgbClr val="9900FF"/>
                    </a:solidFill>
                  </a:rPr>
                  <a:t>      - </a:t>
                </a:r>
                <a14:m>
                  <m:oMath xmlns:m="http://schemas.openxmlformats.org/officeDocument/2006/math">
                    <m:sSubSup>
                      <m:sSubSupPr>
                        <m:ctrlPr>
                          <a:rPr lang="en-US" sz="1400" b="0" i="1" smtClean="0">
                            <a:solidFill>
                              <a:srgbClr val="9900FF"/>
                            </a:solidFill>
                            <a:latin typeface="Cambria Math" panose="02040503050406030204" pitchFamily="18" charset="0"/>
                          </a:rPr>
                        </m:ctrlPr>
                      </m:sSubSup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𝑘</m:t>
                        </m:r>
                      </m:sub>
                      <m:sup>
                        <m:r>
                          <a:rPr lang="en-US" sz="1400" b="0" i="1" smtClean="0">
                            <a:solidFill>
                              <a:srgbClr val="9900FF"/>
                            </a:solidFill>
                            <a:latin typeface="Cambria Math" panose="02040503050406030204" pitchFamily="18" charset="0"/>
                          </a:rPr>
                          <m:t>′</m:t>
                        </m:r>
                      </m:sup>
                    </m:sSubSup>
                    <m:r>
                      <a:rPr lang="en-US" sz="1400" b="0" i="1" smtClean="0">
                        <a:solidFill>
                          <a:srgbClr val="9900FF"/>
                        </a:solidFill>
                        <a:latin typeface="Cambria Math" panose="02040503050406030204" pitchFamily="18" charset="0"/>
                      </a:rPr>
                      <m:t>=0</m:t>
                    </m:r>
                  </m:oMath>
                </a14:m>
                <a:r>
                  <a:rPr lang="en-US" sz="1400" b="0" dirty="0">
                    <a:solidFill>
                      <a:srgbClr val="9900FF"/>
                    </a:solidFill>
                  </a:rPr>
                  <a:t> or </a:t>
                </a:r>
                <a14:m>
                  <m:oMath xmlns:m="http://schemas.openxmlformats.org/officeDocument/2006/math">
                    <m:sSubSup>
                      <m:sSubSupPr>
                        <m:ctrlPr>
                          <a:rPr lang="en-US" sz="1400" b="0" i="1" smtClean="0">
                            <a:solidFill>
                              <a:srgbClr val="9900FF"/>
                            </a:solidFill>
                            <a:latin typeface="Cambria Math" panose="02040503050406030204" pitchFamily="18" charset="0"/>
                          </a:rPr>
                        </m:ctrlPr>
                      </m:sSubSup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𝑙</m:t>
                        </m:r>
                      </m:sub>
                      <m:sup>
                        <m:r>
                          <a:rPr lang="en-US" sz="1400" b="0" i="1" smtClean="0">
                            <a:solidFill>
                              <a:srgbClr val="9900FF"/>
                            </a:solidFill>
                            <a:latin typeface="Cambria Math" panose="02040503050406030204" pitchFamily="18" charset="0"/>
                          </a:rPr>
                          <m:t>′</m:t>
                        </m:r>
                      </m:sup>
                    </m:sSubSup>
                    <m:r>
                      <a:rPr lang="en-US" sz="1400" b="0" i="1" smtClean="0">
                        <a:solidFill>
                          <a:srgbClr val="9900FF"/>
                        </a:solidFill>
                        <a:latin typeface="Cambria Math" panose="02040503050406030204" pitchFamily="18" charset="0"/>
                      </a:rPr>
                      <m:t>=</m:t>
                    </m:r>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𝑐</m:t>
                        </m:r>
                      </m:e>
                      <m:sub>
                        <m:r>
                          <a:rPr lang="en-US" sz="1400" b="0" i="1" smtClean="0">
                            <a:solidFill>
                              <a:srgbClr val="9900FF"/>
                            </a:solidFill>
                            <a:latin typeface="Cambria Math" panose="02040503050406030204" pitchFamily="18" charset="0"/>
                          </a:rPr>
                          <m:t>𝑙</m:t>
                        </m:r>
                      </m:sub>
                    </m:sSub>
                  </m:oMath>
                </a14:m>
                <a:endParaRPr lang="en-US" sz="1400" b="0" dirty="0">
                  <a:solidFill>
                    <a:srgbClr val="9900FF"/>
                  </a:solidFill>
                </a:endParaRPr>
              </a:p>
              <a:p>
                <a:pPr>
                  <a:buSzPts val="1800"/>
                </a:pPr>
                <a:r>
                  <a:rPr lang="en-US" dirty="0">
                    <a:solidFill>
                      <a:srgbClr val="9900FF"/>
                    </a:solidFill>
                  </a:rPr>
                  <a:t>      - </a:t>
                </a:r>
                <a14:m>
                  <m:oMath xmlns:m="http://schemas.openxmlformats.org/officeDocument/2006/math">
                    <m:sSub>
                      <m:sSubPr>
                        <m:ctrlPr>
                          <a:rPr lang="en-US" b="0" i="1" smtClean="0">
                            <a:solidFill>
                              <a:srgbClr val="9900FF"/>
                            </a:solidFill>
                            <a:latin typeface="Cambria Math" panose="02040503050406030204" pitchFamily="18" charset="0"/>
                          </a:rPr>
                        </m:ctrlPr>
                      </m:sSubPr>
                      <m:e>
                        <m:r>
                          <m:rPr>
                            <m:sty m:val="p"/>
                          </m:rPr>
                          <a:rPr lang="en-US" b="0" i="0" smtClean="0">
                            <a:solidFill>
                              <a:srgbClr val="9900FF"/>
                            </a:solidFill>
                            <a:latin typeface="Cambria Math" panose="02040503050406030204" pitchFamily="18" charset="0"/>
                          </a:rPr>
                          <m:t>j</m:t>
                        </m:r>
                      </m:e>
                      <m:sub>
                        <m:r>
                          <m:rPr>
                            <m:sty m:val="p"/>
                          </m:rPr>
                          <a:rPr lang="en-US" b="0" i="0" smtClean="0">
                            <a:solidFill>
                              <a:srgbClr val="9900FF"/>
                            </a:solidFill>
                            <a:latin typeface="Cambria Math" panose="02040503050406030204" pitchFamily="18" charset="0"/>
                          </a:rPr>
                          <m:t>k</m:t>
                        </m:r>
                      </m:sub>
                    </m:sSub>
                    <m:r>
                      <a:rPr lang="en-US" b="0" i="0" smtClean="0">
                        <a:solidFill>
                          <a:srgbClr val="9900FF"/>
                        </a:solidFill>
                        <a:latin typeface="Cambria Math" panose="02040503050406030204" pitchFamily="18" charset="0"/>
                      </a:rPr>
                      <m:t>+</m:t>
                    </m:r>
                    <m:sSub>
                      <m:sSubPr>
                        <m:ctrlPr>
                          <a:rPr lang="en-US" b="0" i="1" smtClean="0">
                            <a:solidFill>
                              <a:srgbClr val="9900FF"/>
                            </a:solidFill>
                            <a:latin typeface="Cambria Math" panose="02040503050406030204" pitchFamily="18" charset="0"/>
                          </a:rPr>
                        </m:ctrlPr>
                      </m:sSubPr>
                      <m:e>
                        <m:r>
                          <m:rPr>
                            <m:sty m:val="p"/>
                          </m:rPr>
                          <a:rPr lang="en-US" b="0" i="0" smtClean="0">
                            <a:solidFill>
                              <a:srgbClr val="9900FF"/>
                            </a:solidFill>
                            <a:latin typeface="Cambria Math" panose="02040503050406030204" pitchFamily="18" charset="0"/>
                          </a:rPr>
                          <m:t>j</m:t>
                        </m:r>
                      </m:e>
                      <m:sub>
                        <m:r>
                          <m:rPr>
                            <m:sty m:val="p"/>
                          </m:rPr>
                          <a:rPr lang="en-US" b="0" i="0" smtClean="0">
                            <a:solidFill>
                              <a:srgbClr val="9900FF"/>
                            </a:solidFill>
                            <a:latin typeface="Cambria Math" panose="02040503050406030204" pitchFamily="18" charset="0"/>
                          </a:rPr>
                          <m:t>l</m:t>
                        </m:r>
                      </m:sub>
                    </m:sSub>
                    <m:r>
                      <a:rPr lang="en-US" i="1">
                        <a:solidFill>
                          <a:srgbClr val="9900FF"/>
                        </a:solidFill>
                        <a:latin typeface="Cambria Math" panose="02040503050406030204" pitchFamily="18" charset="0"/>
                      </a:rPr>
                      <m:t>=</m:t>
                    </m:r>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𝑘</m:t>
                        </m:r>
                      </m:sub>
                      <m:sup>
                        <m:r>
                          <a:rPr lang="en-US" b="0" i="1" smtClean="0">
                            <a:solidFill>
                              <a:srgbClr val="9900FF"/>
                            </a:solidFill>
                            <a:latin typeface="Cambria Math" panose="02040503050406030204" pitchFamily="18" charset="0"/>
                          </a:rPr>
                          <m:t>′</m:t>
                        </m:r>
                      </m:sup>
                    </m:sSubSup>
                    <m:r>
                      <a:rPr lang="en-US" b="0" i="1" smtClean="0">
                        <a:solidFill>
                          <a:srgbClr val="9900FF"/>
                        </a:solidFill>
                        <a:latin typeface="Cambria Math" panose="02040503050406030204" pitchFamily="18" charset="0"/>
                      </a:rPr>
                      <m:t>+</m:t>
                    </m:r>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𝑙</m:t>
                        </m:r>
                      </m:sub>
                      <m:sup>
                        <m:r>
                          <a:rPr lang="en-US" b="0" i="1" smtClean="0">
                            <a:solidFill>
                              <a:srgbClr val="9900FF"/>
                            </a:solidFill>
                            <a:latin typeface="Cambria Math" panose="02040503050406030204" pitchFamily="18" charset="0"/>
                          </a:rPr>
                          <m:t>′</m:t>
                        </m:r>
                      </m:sup>
                    </m:sSubSup>
                  </m:oMath>
                </a14:m>
                <a:endParaRPr lang="en-US" sz="1400" b="0" dirty="0">
                  <a:solidFill>
                    <a:srgbClr val="9900FF"/>
                  </a:solidFill>
                </a:endParaRPr>
              </a:p>
              <a:p>
                <a:pPr>
                  <a:buSzPts val="1800"/>
                </a:pPr>
                <a:endParaRPr lang="en-US" dirty="0">
                  <a:solidFill>
                    <a:srgbClr val="9900FF"/>
                  </a:solidFill>
                </a:endParaRPr>
              </a:p>
              <a:p>
                <a:pPr>
                  <a:buSzPts val="1800"/>
                </a:pPr>
                <a:r>
                  <a:rPr lang="en-US" sz="1400" b="0" dirty="0">
                    <a:solidFill>
                      <a:srgbClr val="9900FF"/>
                    </a:solidFill>
                  </a:rPr>
                  <a:t>Finally, we add a target vertex </a:t>
                </a:r>
                <a14:m>
                  <m:oMath xmlns:m="http://schemas.openxmlformats.org/officeDocument/2006/math">
                    <m:r>
                      <a:rPr lang="en-US" sz="1400" b="0" i="1" smtClean="0">
                        <a:solidFill>
                          <a:srgbClr val="9900FF"/>
                        </a:solidFill>
                        <a:latin typeface="Cambria Math" panose="02040503050406030204" pitchFamily="18" charset="0"/>
                      </a:rPr>
                      <m:t>𝑧</m:t>
                    </m:r>
                  </m:oMath>
                </a14:m>
                <a:r>
                  <a:rPr lang="en-US" sz="1400" b="0" dirty="0">
                    <a:solidFill>
                      <a:srgbClr val="9900FF"/>
                    </a:solidFill>
                  </a:rPr>
                  <a:t>, to the graph. Add an edge from every tuple where </a:t>
                </a:r>
                <a14:m>
                  <m:oMath xmlns:m="http://schemas.openxmlformats.org/officeDocument/2006/math">
                    <m:r>
                      <a:rPr lang="en-US" sz="1400" b="0" i="1" smtClean="0">
                        <a:solidFill>
                          <a:srgbClr val="9900FF"/>
                        </a:solidFill>
                        <a:latin typeface="Cambria Math" panose="02040503050406030204" pitchFamily="18" charset="0"/>
                      </a:rPr>
                      <m:t>𝑏</m:t>
                    </m:r>
                    <m:r>
                      <a:rPr lang="en-US" sz="1400" b="0" i="1" smtClean="0">
                        <a:solidFill>
                          <a:srgbClr val="9900FF"/>
                        </a:solidFill>
                        <a:latin typeface="Cambria Math" panose="02040503050406030204" pitchFamily="18" charset="0"/>
                      </a:rPr>
                      <m:t>=</m:t>
                    </m:r>
                    <m:r>
                      <a:rPr lang="en-US" sz="1400" b="0" i="1" smtClean="0">
                        <a:solidFill>
                          <a:srgbClr val="9900FF"/>
                        </a:solidFill>
                        <a:latin typeface="Cambria Math" panose="02040503050406030204" pitchFamily="18" charset="0"/>
                      </a:rPr>
                      <m:t>𝑡</m:t>
                    </m:r>
                  </m:oMath>
                </a14:m>
                <a:r>
                  <a:rPr lang="en-US" sz="1400" b="0" dirty="0">
                    <a:solidFill>
                      <a:srgbClr val="9900FF"/>
                    </a:solidFill>
                  </a:rPr>
                  <a:t> to </a:t>
                </a:r>
                <a14:m>
                  <m:oMath xmlns:m="http://schemas.openxmlformats.org/officeDocument/2006/math">
                    <m:r>
                      <a:rPr lang="en-US" sz="1400" b="0" i="1" smtClean="0">
                        <a:solidFill>
                          <a:srgbClr val="9900FF"/>
                        </a:solidFill>
                        <a:latin typeface="Cambria Math" panose="02040503050406030204" pitchFamily="18" charset="0"/>
                      </a:rPr>
                      <m:t>𝑧</m:t>
                    </m:r>
                  </m:oMath>
                </a14:m>
                <a:r>
                  <a:rPr lang="en-US" sz="1400" b="0" dirty="0">
                    <a:solidFill>
                      <a:srgbClr val="9900FF"/>
                    </a:solidFill>
                  </a:rPr>
                  <a:t>.</a:t>
                </a:r>
              </a:p>
            </p:txBody>
          </p:sp>
        </mc:Choice>
        <mc:Fallback xmlns="">
          <p:sp>
            <p:nvSpPr>
              <p:cNvPr id="6" name="TextBox 5">
                <a:extLst>
                  <a:ext uri="{FF2B5EF4-FFF2-40B4-BE49-F238E27FC236}">
                    <a16:creationId xmlns:a16="http://schemas.microsoft.com/office/drawing/2014/main" id="{A0A29D33-3CA2-56B5-1179-05F8E138855D}"/>
                  </a:ext>
                </a:extLst>
              </p:cNvPr>
              <p:cNvSpPr txBox="1">
                <a:spLocks noRot="1" noChangeAspect="1" noMove="1" noResize="1" noEditPoints="1" noAdjustHandles="1" noChangeArrowheads="1" noChangeShapeType="1" noTextEdit="1"/>
              </p:cNvSpPr>
              <p:nvPr/>
            </p:nvSpPr>
            <p:spPr>
              <a:xfrm>
                <a:off x="3850640" y="1840949"/>
                <a:ext cx="4531360" cy="2246769"/>
              </a:xfrm>
              <a:prstGeom prst="rect">
                <a:avLst/>
              </a:prstGeom>
              <a:blipFill>
                <a:blip r:embed="rId5"/>
                <a:stretch>
                  <a:fillRect l="-840" t="-1676" b="-1676"/>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FC922184-DCEB-C9B2-CB01-B4C38893E68D}"/>
                  </a:ext>
                </a:extLst>
              </p:cNvPr>
              <p:cNvSpPr txBox="1"/>
              <p:nvPr/>
            </p:nvSpPr>
            <p:spPr>
              <a:xfrm>
                <a:off x="311700" y="91765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p:txBody>
          </p:sp>
        </mc:Choice>
        <mc:Fallback xmlns="">
          <p:sp>
            <p:nvSpPr>
              <p:cNvPr id="4" name="Google Shape;175;p21">
                <a:extLst>
                  <a:ext uri="{FF2B5EF4-FFF2-40B4-BE49-F238E27FC236}">
                    <a16:creationId xmlns:a16="http://schemas.microsoft.com/office/drawing/2014/main" id="{FC922184-DCEB-C9B2-CB01-B4C38893E68D}"/>
                  </a:ext>
                </a:extLst>
              </p:cNvPr>
              <p:cNvSpPr txBox="1">
                <a:spLocks noRot="1" noChangeAspect="1" noMove="1" noResize="1" noEditPoints="1" noAdjustHandles="1" noChangeArrowheads="1" noChangeShapeType="1" noTextEdit="1"/>
              </p:cNvSpPr>
              <p:nvPr/>
            </p:nvSpPr>
            <p:spPr>
              <a:xfrm>
                <a:off x="311700" y="917650"/>
                <a:ext cx="8520600" cy="923299"/>
              </a:xfrm>
              <a:prstGeom prst="rect">
                <a:avLst/>
              </a:prstGeom>
              <a:blipFill>
                <a:blip r:embed="rId3"/>
                <a:stretch>
                  <a:fillRect l="-298" b="-41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BC636E-1005-7F29-079F-D3A05E784E19}"/>
                  </a:ext>
                </a:extLst>
              </p:cNvPr>
              <p:cNvSpPr txBox="1"/>
              <p:nvPr/>
            </p:nvSpPr>
            <p:spPr>
              <a:xfrm>
                <a:off x="311700" y="1819513"/>
                <a:ext cx="3538940" cy="3323987"/>
              </a:xfrm>
              <a:prstGeom prst="rect">
                <a:avLst/>
              </a:prstGeom>
              <a:noFill/>
            </p:spPr>
            <p:txBody>
              <a:bodyPr wrap="square" rtlCol="0">
                <a:spAutoFit/>
              </a:bodyPr>
              <a:lstStyle/>
              <a:p>
                <a:pPr>
                  <a:buSzPts val="1800"/>
                </a:pPr>
                <a:r>
                  <a:rPr lang="en-US" dirty="0">
                    <a:solidFill>
                      <a:srgbClr val="9900FF"/>
                    </a:solidFill>
                  </a:rPr>
                  <a:t>Let </a:t>
                </a:r>
                <a14:m>
                  <m:oMath xmlns:m="http://schemas.openxmlformats.org/officeDocument/2006/math">
                    <m:r>
                      <a:rPr lang="en-US">
                        <a:solidFill>
                          <a:srgbClr val="9900FF"/>
                        </a:solidFill>
                        <a:latin typeface="Cambria Math" panose="02040503050406030204" pitchFamily="18" charset="0"/>
                      </a:rPr>
                      <m:t>𝑆</m:t>
                    </m:r>
                  </m:oMath>
                </a14:m>
                <a:r>
                  <a:rPr lang="en-US" dirty="0">
                    <a:solidFill>
                      <a:srgbClr val="9900FF"/>
                    </a:solidFill>
                  </a:rPr>
                  <a:t> be the set of all 11-tuples, where for the first 10 entries, the entry is an integer between 0 and </a:t>
                </a:r>
                <a14:m>
                  <m:oMath xmlns:m="http://schemas.openxmlformats.org/officeDocument/2006/math">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𝑐</m:t>
                        </m:r>
                      </m:e>
                      <m:sub>
                        <m:r>
                          <a:rPr lang="en-US" i="1">
                            <a:solidFill>
                              <a:srgbClr val="9900FF"/>
                            </a:solidFill>
                            <a:latin typeface="Cambria Math" panose="02040503050406030204" pitchFamily="18" charset="0"/>
                          </a:rPr>
                          <m:t>𝑖</m:t>
                        </m:r>
                      </m:sub>
                    </m:sSub>
                  </m:oMath>
                </a14:m>
                <a:r>
                  <a:rPr lang="en-US" dirty="0">
                    <a:solidFill>
                      <a:srgbClr val="9900FF"/>
                    </a:solidFill>
                  </a:rPr>
                  <a:t>, and the final entry is an integer between 0 and </a:t>
                </a:r>
                <a14:m>
                  <m:oMath xmlns:m="http://schemas.openxmlformats.org/officeDocument/2006/math">
                    <m:r>
                      <a:rPr lang="en-US" i="1">
                        <a:solidFill>
                          <a:srgbClr val="9900FF"/>
                        </a:solidFill>
                        <a:latin typeface="Cambria Math" panose="02040503050406030204" pitchFamily="18" charset="0"/>
                      </a:rPr>
                      <m:t>𝑡</m:t>
                    </m:r>
                  </m:oMath>
                </a14:m>
                <a:r>
                  <a:rPr lang="en-US" dirty="0">
                    <a:solidFill>
                      <a:srgbClr val="9900FF"/>
                    </a:solidFill>
                  </a:rPr>
                  <a:t>. There are </a:t>
                </a:r>
                <a14:m>
                  <m:oMath xmlns:m="http://schemas.openxmlformats.org/officeDocument/2006/math">
                    <m:sSup>
                      <m:sSupPr>
                        <m:ctrlPr>
                          <a:rPr lang="en-US" i="1">
                            <a:solidFill>
                              <a:srgbClr val="9900FF"/>
                            </a:solidFill>
                            <a:latin typeface="Cambria Math" panose="02040503050406030204" pitchFamily="18" charset="0"/>
                          </a:rPr>
                        </m:ctrlPr>
                      </m:sSupPr>
                      <m:e>
                        <m:d>
                          <m:dPr>
                            <m:ctrlPr>
                              <a:rPr lang="en-US" i="1">
                                <a:solidFill>
                                  <a:srgbClr val="9900FF"/>
                                </a:solidFill>
                                <a:latin typeface="Cambria Math" panose="02040503050406030204" pitchFamily="18" charset="0"/>
                              </a:rPr>
                            </m:ctrlPr>
                          </m:dPr>
                          <m:e>
                            <m:r>
                              <a:rPr lang="en-US" i="1">
                                <a:solidFill>
                                  <a:srgbClr val="9900FF"/>
                                </a:solidFill>
                                <a:latin typeface="Cambria Math" panose="02040503050406030204" pitchFamily="18" charset="0"/>
                              </a:rPr>
                              <m:t>𝐶</m:t>
                            </m:r>
                            <m:r>
                              <a:rPr lang="en-US" i="1">
                                <a:solidFill>
                                  <a:srgbClr val="9900FF"/>
                                </a:solidFill>
                                <a:latin typeface="Cambria Math" panose="02040503050406030204" pitchFamily="18" charset="0"/>
                              </a:rPr>
                              <m:t>+1</m:t>
                            </m:r>
                          </m:e>
                        </m:d>
                      </m:e>
                      <m:sup>
                        <m:r>
                          <a:rPr lang="en-US" i="1">
                            <a:solidFill>
                              <a:srgbClr val="9900FF"/>
                            </a:solidFill>
                            <a:latin typeface="Cambria Math" panose="02040503050406030204" pitchFamily="18" charset="0"/>
                          </a:rPr>
                          <m:t>10</m:t>
                        </m:r>
                      </m:sup>
                    </m:sSup>
                    <m:r>
                      <a:rPr lang="en-US" i="1">
                        <a:solidFill>
                          <a:srgbClr val="9900FF"/>
                        </a:solidFill>
                        <a:latin typeface="Cambria Math" panose="02040503050406030204" pitchFamily="18" charset="0"/>
                      </a:rPr>
                      <m:t>⋅(</m:t>
                    </m:r>
                    <m:r>
                      <a:rPr lang="en-US" i="1">
                        <a:solidFill>
                          <a:srgbClr val="9900FF"/>
                        </a:solidFill>
                        <a:latin typeface="Cambria Math" panose="02040503050406030204" pitchFamily="18" charset="0"/>
                      </a:rPr>
                      <m:t>𝑡</m:t>
                    </m:r>
                    <m:r>
                      <a:rPr lang="en-US" i="1">
                        <a:solidFill>
                          <a:srgbClr val="9900FF"/>
                        </a:solidFill>
                        <a:latin typeface="Cambria Math" panose="02040503050406030204" pitchFamily="18" charset="0"/>
                      </a:rPr>
                      <m:t>+1)</m:t>
                    </m:r>
                  </m:oMath>
                </a14:m>
                <a:r>
                  <a:rPr lang="en-US" dirty="0">
                    <a:solidFill>
                      <a:srgbClr val="9900FF"/>
                    </a:solidFill>
                  </a:rPr>
                  <a:t> such states.</a:t>
                </a:r>
              </a:p>
              <a:p>
                <a:pPr>
                  <a:buSzPts val="1800"/>
                </a:pPr>
                <a:endParaRPr lang="en-US" dirty="0">
                  <a:solidFill>
                    <a:srgbClr val="9900FF"/>
                  </a:solidFill>
                </a:endParaRPr>
              </a:p>
              <a:p>
                <a:pPr>
                  <a:buSzPts val="1800"/>
                </a:pPr>
                <a:r>
                  <a:rPr lang="en-US" dirty="0">
                    <a:solidFill>
                      <a:srgbClr val="9900FF"/>
                    </a:solidFill>
                  </a:rPr>
                  <a:t>We make a graph with a vertex for every element of </a:t>
                </a:r>
                <a14:m>
                  <m:oMath xmlns:m="http://schemas.openxmlformats.org/officeDocument/2006/math">
                    <m:r>
                      <a:rPr lang="en-US" i="1">
                        <a:solidFill>
                          <a:srgbClr val="9900FF"/>
                        </a:solidFill>
                        <a:latin typeface="Cambria Math" panose="02040503050406030204" pitchFamily="18" charset="0"/>
                      </a:rPr>
                      <m:t>𝑆</m:t>
                    </m:r>
                  </m:oMath>
                </a14:m>
                <a:r>
                  <a:rPr lang="en-US" dirty="0">
                    <a:solidFill>
                      <a:srgbClr val="9900FF"/>
                    </a:solidFill>
                  </a:rPr>
                  <a:t>. And add an edge from </a:t>
                </a:r>
                <a14:m>
                  <m:oMath xmlns:m="http://schemas.openxmlformats.org/officeDocument/2006/math">
                    <m:r>
                      <a:rPr lang="en-US" i="1">
                        <a:solidFill>
                          <a:srgbClr val="9900FF"/>
                        </a:solidFill>
                        <a:latin typeface="Cambria Math" panose="02040503050406030204" pitchFamily="18" charset="0"/>
                      </a:rPr>
                      <m:t>𝑢</m:t>
                    </m:r>
                  </m:oMath>
                </a14:m>
                <a:r>
                  <a:rPr lang="en-US" dirty="0">
                    <a:solidFill>
                      <a:srgbClr val="9900FF"/>
                    </a:solidFill>
                  </a:rPr>
                  <a:t> to </a:t>
                </a:r>
                <a14:m>
                  <m:oMath xmlns:m="http://schemas.openxmlformats.org/officeDocument/2006/math">
                    <m:r>
                      <a:rPr lang="en-US" i="1">
                        <a:solidFill>
                          <a:srgbClr val="9900FF"/>
                        </a:solidFill>
                        <a:latin typeface="Cambria Math" panose="02040503050406030204" pitchFamily="18" charset="0"/>
                      </a:rPr>
                      <m:t>𝑣</m:t>
                    </m:r>
                  </m:oMath>
                </a14:m>
                <a:r>
                  <a:rPr lang="en-US" dirty="0">
                    <a:solidFill>
                      <a:srgbClr val="9900FF"/>
                    </a:solidFill>
                  </a:rPr>
                  <a:t> if and only if the states meet one of these conditions.</a:t>
                </a:r>
              </a:p>
              <a:p>
                <a:pPr>
                  <a:buSzPts val="1800"/>
                </a:pPr>
                <a:endParaRPr lang="en-US" dirty="0">
                  <a:solidFill>
                    <a:srgbClr val="9900FF"/>
                  </a:solidFill>
                </a:endParaRPr>
              </a:p>
              <a:p>
                <a:pPr>
                  <a:buSzPts val="1800"/>
                </a:pPr>
                <a:r>
                  <a:rPr lang="en-US" dirty="0">
                    <a:solidFill>
                      <a:srgbClr val="9900FF"/>
                    </a:solidFill>
                  </a:rPr>
                  <a:t>From a given state </a:t>
                </a:r>
                <a14:m>
                  <m:oMath xmlns:m="http://schemas.openxmlformats.org/officeDocument/2006/math">
                    <m:d>
                      <m:dPr>
                        <m:ctrlPr>
                          <a:rPr lang="en-US" i="1">
                            <a:solidFill>
                              <a:srgbClr val="9900FF"/>
                            </a:solidFill>
                            <a:latin typeface="Cambria Math" panose="02040503050406030204" pitchFamily="18" charset="0"/>
                          </a:rPr>
                        </m:ctrlPr>
                      </m:dPr>
                      <m:e>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m:t>
                            </m:r>
                          </m:sub>
                        </m:sSub>
                        <m:r>
                          <a:rPr lang="en-US" i="1">
                            <a:solidFill>
                              <a:srgbClr val="9900FF"/>
                            </a:solidFill>
                            <a:latin typeface="Cambria Math" panose="02040503050406030204" pitchFamily="18" charset="0"/>
                          </a:rPr>
                          <m:t>, </m:t>
                        </m:r>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2</m:t>
                            </m:r>
                          </m:sub>
                        </m:sSub>
                        <m:r>
                          <a:rPr lang="en-US" i="1">
                            <a:solidFill>
                              <a:srgbClr val="9900FF"/>
                            </a:solidFill>
                            <a:latin typeface="Cambria Math" panose="02040503050406030204" pitchFamily="18" charset="0"/>
                          </a:rPr>
                          <m:t>,…, </m:t>
                        </m:r>
                        <m:sSub>
                          <m:sSubPr>
                            <m:ctrlPr>
                              <a:rPr lang="en-US" i="1">
                                <a:solidFill>
                                  <a:srgbClr val="9900FF"/>
                                </a:solidFill>
                                <a:latin typeface="Cambria Math" panose="02040503050406030204" pitchFamily="18" charset="0"/>
                              </a:rPr>
                            </m:ctrlPr>
                          </m:sSub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10</m:t>
                            </m:r>
                          </m:sub>
                        </m:sSub>
                        <m:r>
                          <a:rPr lang="en-US" i="1">
                            <a:solidFill>
                              <a:srgbClr val="9900FF"/>
                            </a:solidFill>
                            <a:latin typeface="Cambria Math" panose="02040503050406030204" pitchFamily="18" charset="0"/>
                          </a:rPr>
                          <m:t>,</m:t>
                        </m:r>
                        <m:r>
                          <a:rPr lang="en-US" i="1">
                            <a:solidFill>
                              <a:srgbClr val="9900FF"/>
                            </a:solidFill>
                            <a:latin typeface="Cambria Math" panose="02040503050406030204" pitchFamily="18" charset="0"/>
                          </a:rPr>
                          <m:t>𝑏</m:t>
                        </m:r>
                      </m:e>
                    </m:d>
                  </m:oMath>
                </a14:m>
                <a:r>
                  <a:rPr lang="en-US" dirty="0">
                    <a:solidFill>
                      <a:srgbClr val="9900FF"/>
                    </a:solidFill>
                  </a:rPr>
                  <a:t>, you can move to another state </a:t>
                </a:r>
                <a14:m>
                  <m:oMath xmlns:m="http://schemas.openxmlformats.org/officeDocument/2006/math">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2</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bSup>
                      <m:sSubSupPr>
                        <m:ctrlPr>
                          <a:rPr lang="en-US" i="1">
                            <a:solidFill>
                              <a:srgbClr val="9900FF"/>
                            </a:solidFill>
                            <a:latin typeface="Cambria Math" panose="02040503050406030204" pitchFamily="18" charset="0"/>
                          </a:rPr>
                        </m:ctrlPr>
                      </m:sSubSupPr>
                      <m:e>
                        <m:r>
                          <a:rPr lang="en-US" i="1">
                            <a:solidFill>
                              <a:srgbClr val="9900FF"/>
                            </a:solidFill>
                            <a:latin typeface="Cambria Math" panose="02040503050406030204" pitchFamily="18" charset="0"/>
                          </a:rPr>
                          <m:t>𝑗</m:t>
                        </m:r>
                      </m:e>
                      <m:sub>
                        <m:r>
                          <a:rPr lang="en-US" i="1">
                            <a:solidFill>
                              <a:srgbClr val="9900FF"/>
                            </a:solidFill>
                            <a:latin typeface="Cambria Math" panose="02040503050406030204" pitchFamily="18" charset="0"/>
                          </a:rPr>
                          <m:t>10</m:t>
                        </m:r>
                      </m:sub>
                      <m:sup>
                        <m:r>
                          <a:rPr lang="en-US" i="1">
                            <a:solidFill>
                              <a:srgbClr val="9900FF"/>
                            </a:solidFill>
                            <a:latin typeface="Cambria Math" panose="02040503050406030204" pitchFamily="18" charset="0"/>
                          </a:rPr>
                          <m:t>′</m:t>
                        </m:r>
                      </m:sup>
                    </m:sSubSup>
                    <m:r>
                      <a:rPr lang="en-US" i="1">
                        <a:solidFill>
                          <a:srgbClr val="9900FF"/>
                        </a:solidFill>
                        <a:latin typeface="Cambria Math" panose="02040503050406030204" pitchFamily="18" charset="0"/>
                      </a:rPr>
                      <m:t>,</m:t>
                    </m:r>
                    <m:sSup>
                      <m:sSupPr>
                        <m:ctrlPr>
                          <a:rPr lang="en-US" i="1">
                            <a:solidFill>
                              <a:srgbClr val="9900FF"/>
                            </a:solidFill>
                            <a:latin typeface="Cambria Math" panose="02040503050406030204" pitchFamily="18" charset="0"/>
                          </a:rPr>
                        </m:ctrlPr>
                      </m:sSupPr>
                      <m:e>
                        <m:r>
                          <a:rPr lang="en-US" i="1">
                            <a:solidFill>
                              <a:srgbClr val="9900FF"/>
                            </a:solidFill>
                            <a:latin typeface="Cambria Math" panose="02040503050406030204" pitchFamily="18" charset="0"/>
                          </a:rPr>
                          <m:t>𝑏</m:t>
                        </m:r>
                      </m:e>
                      <m:sup>
                        <m:r>
                          <a:rPr lang="en-US" i="1">
                            <a:solidFill>
                              <a:srgbClr val="9900FF"/>
                            </a:solidFill>
                            <a:latin typeface="Cambria Math" panose="02040503050406030204" pitchFamily="18" charset="0"/>
                          </a:rPr>
                          <m:t>′</m:t>
                        </m:r>
                      </m:sup>
                    </m:sSup>
                    <m:r>
                      <a:rPr lang="en-US" i="1">
                        <a:solidFill>
                          <a:srgbClr val="9900FF"/>
                        </a:solidFill>
                        <a:latin typeface="Cambria Math" panose="02040503050406030204" pitchFamily="18" charset="0"/>
                      </a:rPr>
                      <m:t>)</m:t>
                    </m:r>
                  </m:oMath>
                </a14:m>
                <a:r>
                  <a:rPr lang="en-US" dirty="0">
                    <a:solidFill>
                      <a:srgbClr val="9900FF"/>
                    </a:solidFill>
                  </a:rPr>
                  <a:t> if and only if one of the following hold:</a:t>
                </a:r>
              </a:p>
              <a:p>
                <a:endParaRPr lang="en-US" dirty="0"/>
              </a:p>
            </p:txBody>
          </p:sp>
        </mc:Choice>
        <mc:Fallback xmlns="">
          <p:sp>
            <p:nvSpPr>
              <p:cNvPr id="5" name="TextBox 4">
                <a:extLst>
                  <a:ext uri="{FF2B5EF4-FFF2-40B4-BE49-F238E27FC236}">
                    <a16:creationId xmlns:a16="http://schemas.microsoft.com/office/drawing/2014/main" id="{A9BC636E-1005-7F29-079F-D3A05E784E19}"/>
                  </a:ext>
                </a:extLst>
              </p:cNvPr>
              <p:cNvSpPr txBox="1">
                <a:spLocks noRot="1" noChangeAspect="1" noMove="1" noResize="1" noEditPoints="1" noAdjustHandles="1" noChangeArrowheads="1" noChangeShapeType="1" noTextEdit="1"/>
              </p:cNvSpPr>
              <p:nvPr/>
            </p:nvSpPr>
            <p:spPr>
              <a:xfrm>
                <a:off x="311700" y="1819513"/>
                <a:ext cx="3538940" cy="3323987"/>
              </a:xfrm>
              <a:prstGeom prst="rect">
                <a:avLst/>
              </a:prstGeom>
              <a:blipFill>
                <a:blip r:embed="rId4"/>
                <a:stretch>
                  <a:fillRect l="-357" t="-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9EA635-739E-D254-9CF3-91220D5C6CF7}"/>
                  </a:ext>
                </a:extLst>
              </p:cNvPr>
              <p:cNvSpPr txBox="1"/>
              <p:nvPr/>
            </p:nvSpPr>
            <p:spPr>
              <a:xfrm>
                <a:off x="3850640" y="1840949"/>
                <a:ext cx="4572000" cy="3323987"/>
              </a:xfrm>
              <a:prstGeom prst="rect">
                <a:avLst/>
              </a:prstGeom>
              <a:noFill/>
            </p:spPr>
            <p:txBody>
              <a:bodyPr wrap="square">
                <a:spAutoFit/>
              </a:bodyPr>
              <a:lstStyle/>
              <a:p>
                <a:pPr marL="285750" indent="-285750">
                  <a:buSzPts val="1800"/>
                  <a:buFont typeface="Arial" panose="020B0604020202020204" pitchFamily="34" charset="0"/>
                  <a:buChar char="•"/>
                </a:pPr>
                <a:r>
                  <a:rPr lang="en-US" sz="1400" b="0" dirty="0">
                    <a:solidFill>
                      <a:srgbClr val="9900FF"/>
                    </a:solidFill>
                  </a:rPr>
                  <a:t>There is only one index, k, where the tuples differ,</a:t>
                </a:r>
                <a:r>
                  <a:rPr lang="en-US" dirty="0">
                    <a:solidFill>
                      <a:srgbClr val="9900FF"/>
                    </a:solidFill>
                  </a:rPr>
                  <a:t> and </a:t>
                </a:r>
                <a14:m>
                  <m:oMath xmlns:m="http://schemas.openxmlformats.org/officeDocument/2006/math">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𝑘</m:t>
                        </m:r>
                      </m:sub>
                      <m:sup>
                        <m:r>
                          <a:rPr lang="en-US" b="0" i="1" smtClean="0">
                            <a:solidFill>
                              <a:srgbClr val="9900FF"/>
                            </a:solidFill>
                            <a:latin typeface="Cambria Math" panose="02040503050406030204" pitchFamily="18" charset="0"/>
                          </a:rPr>
                          <m:t>′</m:t>
                        </m:r>
                      </m:sup>
                    </m:sSubSup>
                    <m:r>
                      <a:rPr lang="en-US" b="0" i="1" smtClean="0">
                        <a:solidFill>
                          <a:srgbClr val="9900FF"/>
                        </a:solidFill>
                        <a:latin typeface="Cambria Math" panose="02040503050406030204" pitchFamily="18" charset="0"/>
                      </a:rPr>
                      <m:t>=0</m:t>
                    </m:r>
                  </m:oMath>
                </a14:m>
                <a:r>
                  <a:rPr lang="en-US" sz="1400" b="0" dirty="0">
                    <a:solidFill>
                      <a:srgbClr val="9900FF"/>
                    </a:solidFill>
                  </a:rPr>
                  <a:t>. (we emptied a jug or the bucket)</a:t>
                </a:r>
              </a:p>
              <a:p>
                <a:pPr marL="285750" indent="-285750">
                  <a:buSzPts val="1800"/>
                  <a:buFont typeface="Arial" panose="020B0604020202020204" pitchFamily="34" charset="0"/>
                  <a:buChar char="•"/>
                </a:pPr>
                <a:r>
                  <a:rPr lang="en-US" dirty="0">
                    <a:solidFill>
                      <a:srgbClr val="9900FF"/>
                    </a:solidFill>
                  </a:rPr>
                  <a:t>There is only one index, </a:t>
                </a:r>
                <a14:m>
                  <m:oMath xmlns:m="http://schemas.openxmlformats.org/officeDocument/2006/math">
                    <m:r>
                      <a:rPr lang="en-US" b="0" i="1" smtClean="0">
                        <a:solidFill>
                          <a:srgbClr val="9900FF"/>
                        </a:solidFill>
                        <a:latin typeface="Cambria Math" panose="02040503050406030204" pitchFamily="18" charset="0"/>
                      </a:rPr>
                      <m:t>𝑘</m:t>
                    </m:r>
                  </m:oMath>
                </a14:m>
                <a:r>
                  <a:rPr lang="en-US" sz="1400" b="0" dirty="0">
                    <a:solidFill>
                      <a:srgbClr val="9900FF"/>
                    </a:solidFill>
                  </a:rPr>
                  <a:t>, (</a:t>
                </a:r>
                <a14:m>
                  <m:oMath xmlns:m="http://schemas.openxmlformats.org/officeDocument/2006/math">
                    <m:r>
                      <a:rPr lang="en-US" sz="1400" b="0" i="1" smtClean="0">
                        <a:solidFill>
                          <a:srgbClr val="9900FF"/>
                        </a:solidFill>
                        <a:latin typeface="Cambria Math" panose="02040503050406030204" pitchFamily="18" charset="0"/>
                      </a:rPr>
                      <m:t>𝑘</m:t>
                    </m:r>
                    <m:r>
                      <a:rPr lang="en-US" sz="1400" b="0" i="1" smtClean="0">
                        <a:solidFill>
                          <a:srgbClr val="9900FF"/>
                        </a:solidFill>
                        <a:latin typeface="Cambria Math" panose="02040503050406030204" pitchFamily="18" charset="0"/>
                      </a:rPr>
                      <m:t>≤10</m:t>
                    </m:r>
                  </m:oMath>
                </a14:m>
                <a:r>
                  <a:rPr lang="en-US" sz="1400" b="0" dirty="0">
                    <a:solidFill>
                      <a:srgbClr val="9900FF"/>
                    </a:solidFill>
                  </a:rPr>
                  <a:t>) where the tuples differ, and </a:t>
                </a:r>
                <a14:m>
                  <m:oMath xmlns:m="http://schemas.openxmlformats.org/officeDocument/2006/math">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𝑘</m:t>
                        </m:r>
                      </m:sub>
                    </m:sSub>
                    <m:r>
                      <a:rPr lang="en-US" sz="1400" b="0" i="1" smtClean="0">
                        <a:solidFill>
                          <a:srgbClr val="9900FF"/>
                        </a:solidFill>
                        <a:latin typeface="Cambria Math" panose="02040503050406030204" pitchFamily="18" charset="0"/>
                      </a:rPr>
                      <m:t>=</m:t>
                    </m:r>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𝑐</m:t>
                        </m:r>
                      </m:e>
                      <m:sub>
                        <m:r>
                          <a:rPr lang="en-US" sz="1400" b="0" i="1" smtClean="0">
                            <a:solidFill>
                              <a:srgbClr val="9900FF"/>
                            </a:solidFill>
                            <a:latin typeface="Cambria Math" panose="02040503050406030204" pitchFamily="18" charset="0"/>
                          </a:rPr>
                          <m:t>𝑘</m:t>
                        </m:r>
                      </m:sub>
                    </m:sSub>
                  </m:oMath>
                </a14:m>
                <a:r>
                  <a:rPr lang="en-US" sz="1400" b="0" dirty="0">
                    <a:solidFill>
                      <a:srgbClr val="9900FF"/>
                    </a:solidFill>
                  </a:rPr>
                  <a:t>. (we filled a jug)</a:t>
                </a:r>
              </a:p>
              <a:p>
                <a:pPr marL="285750" indent="-285750">
                  <a:buSzPts val="1800"/>
                  <a:buFont typeface="Arial" panose="020B0604020202020204" pitchFamily="34" charset="0"/>
                  <a:buChar char="•"/>
                </a:pPr>
                <a:r>
                  <a:rPr lang="en-US" dirty="0">
                    <a:solidFill>
                      <a:srgbClr val="9900FF"/>
                    </a:solidFill>
                  </a:rPr>
                  <a:t>There are two indices, </a:t>
                </a:r>
                <a14:m>
                  <m:oMath xmlns:m="http://schemas.openxmlformats.org/officeDocument/2006/math">
                    <m:r>
                      <a:rPr lang="en-US" b="0" i="1" smtClean="0">
                        <a:solidFill>
                          <a:srgbClr val="9900FF"/>
                        </a:solidFill>
                        <a:latin typeface="Cambria Math" panose="02040503050406030204" pitchFamily="18" charset="0"/>
                      </a:rPr>
                      <m:t>𝑘</m:t>
                    </m:r>
                    <m:r>
                      <a:rPr lang="en-US" b="0" i="1" smtClean="0">
                        <a:solidFill>
                          <a:srgbClr val="9900FF"/>
                        </a:solidFill>
                        <a:latin typeface="Cambria Math" panose="02040503050406030204" pitchFamily="18" charset="0"/>
                      </a:rPr>
                      <m:t>, </m:t>
                    </m:r>
                    <m:r>
                      <a:rPr lang="en-US" b="0" i="1" smtClean="0">
                        <a:solidFill>
                          <a:srgbClr val="9900FF"/>
                        </a:solidFill>
                        <a:latin typeface="Cambria Math" panose="02040503050406030204" pitchFamily="18" charset="0"/>
                      </a:rPr>
                      <m:t>𝑙</m:t>
                    </m:r>
                  </m:oMath>
                </a14:m>
                <a:r>
                  <a:rPr lang="en-US" sz="1400" b="0" dirty="0">
                    <a:solidFill>
                      <a:srgbClr val="9900FF"/>
                    </a:solidFill>
                  </a:rPr>
                  <a:t> where the tuples differ:</a:t>
                </a:r>
              </a:p>
              <a:p>
                <a:pPr>
                  <a:buSzPts val="1800"/>
                </a:pPr>
                <a:r>
                  <a:rPr lang="en-US" sz="1400" b="0" dirty="0">
                    <a:solidFill>
                      <a:srgbClr val="9900FF"/>
                    </a:solidFill>
                  </a:rPr>
                  <a:t>      - </a:t>
                </a:r>
                <a14:m>
                  <m:oMath xmlns:m="http://schemas.openxmlformats.org/officeDocument/2006/math">
                    <m:sSubSup>
                      <m:sSubSupPr>
                        <m:ctrlPr>
                          <a:rPr lang="en-US" sz="1400" b="0" i="1" smtClean="0">
                            <a:solidFill>
                              <a:srgbClr val="9900FF"/>
                            </a:solidFill>
                            <a:latin typeface="Cambria Math" panose="02040503050406030204" pitchFamily="18" charset="0"/>
                          </a:rPr>
                        </m:ctrlPr>
                      </m:sSubSup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𝑘</m:t>
                        </m:r>
                      </m:sub>
                      <m:sup>
                        <m:r>
                          <a:rPr lang="en-US" sz="1400" b="0" i="1" smtClean="0">
                            <a:solidFill>
                              <a:srgbClr val="9900FF"/>
                            </a:solidFill>
                            <a:latin typeface="Cambria Math" panose="02040503050406030204" pitchFamily="18" charset="0"/>
                          </a:rPr>
                          <m:t>′</m:t>
                        </m:r>
                      </m:sup>
                    </m:sSubSup>
                    <m:r>
                      <a:rPr lang="en-US" sz="1400" b="0" i="1" smtClean="0">
                        <a:solidFill>
                          <a:srgbClr val="9900FF"/>
                        </a:solidFill>
                        <a:latin typeface="Cambria Math" panose="02040503050406030204" pitchFamily="18" charset="0"/>
                      </a:rPr>
                      <m:t>=0</m:t>
                    </m:r>
                  </m:oMath>
                </a14:m>
                <a:r>
                  <a:rPr lang="en-US" sz="1400" b="0" dirty="0">
                    <a:solidFill>
                      <a:srgbClr val="9900FF"/>
                    </a:solidFill>
                  </a:rPr>
                  <a:t> or </a:t>
                </a:r>
                <a14:m>
                  <m:oMath xmlns:m="http://schemas.openxmlformats.org/officeDocument/2006/math">
                    <m:sSubSup>
                      <m:sSubSupPr>
                        <m:ctrlPr>
                          <a:rPr lang="en-US" sz="1400" b="0" i="1" smtClean="0">
                            <a:solidFill>
                              <a:srgbClr val="9900FF"/>
                            </a:solidFill>
                            <a:latin typeface="Cambria Math" panose="02040503050406030204" pitchFamily="18" charset="0"/>
                          </a:rPr>
                        </m:ctrlPr>
                      </m:sSubSupPr>
                      <m:e>
                        <m:r>
                          <a:rPr lang="en-US" sz="1400" b="0" i="1" smtClean="0">
                            <a:solidFill>
                              <a:srgbClr val="9900FF"/>
                            </a:solidFill>
                            <a:latin typeface="Cambria Math" panose="02040503050406030204" pitchFamily="18" charset="0"/>
                          </a:rPr>
                          <m:t>𝑗</m:t>
                        </m:r>
                      </m:e>
                      <m:sub>
                        <m:r>
                          <a:rPr lang="en-US" sz="1400" b="0" i="1" smtClean="0">
                            <a:solidFill>
                              <a:srgbClr val="9900FF"/>
                            </a:solidFill>
                            <a:latin typeface="Cambria Math" panose="02040503050406030204" pitchFamily="18" charset="0"/>
                          </a:rPr>
                          <m:t>𝑙</m:t>
                        </m:r>
                      </m:sub>
                      <m:sup>
                        <m:r>
                          <a:rPr lang="en-US" sz="1400" b="0" i="1" smtClean="0">
                            <a:solidFill>
                              <a:srgbClr val="9900FF"/>
                            </a:solidFill>
                            <a:latin typeface="Cambria Math" panose="02040503050406030204" pitchFamily="18" charset="0"/>
                          </a:rPr>
                          <m:t>′</m:t>
                        </m:r>
                      </m:sup>
                    </m:sSubSup>
                    <m:r>
                      <a:rPr lang="en-US" sz="1400" b="0" i="1" smtClean="0">
                        <a:solidFill>
                          <a:srgbClr val="9900FF"/>
                        </a:solidFill>
                        <a:latin typeface="Cambria Math" panose="02040503050406030204" pitchFamily="18" charset="0"/>
                      </a:rPr>
                      <m:t>=</m:t>
                    </m:r>
                    <m:sSub>
                      <m:sSubPr>
                        <m:ctrlPr>
                          <a:rPr lang="en-US" sz="1400" b="0" i="1" smtClean="0">
                            <a:solidFill>
                              <a:srgbClr val="9900FF"/>
                            </a:solidFill>
                            <a:latin typeface="Cambria Math" panose="02040503050406030204" pitchFamily="18" charset="0"/>
                          </a:rPr>
                        </m:ctrlPr>
                      </m:sSubPr>
                      <m:e>
                        <m:r>
                          <a:rPr lang="en-US" sz="1400" b="0" i="1" smtClean="0">
                            <a:solidFill>
                              <a:srgbClr val="9900FF"/>
                            </a:solidFill>
                            <a:latin typeface="Cambria Math" panose="02040503050406030204" pitchFamily="18" charset="0"/>
                          </a:rPr>
                          <m:t>𝑐</m:t>
                        </m:r>
                      </m:e>
                      <m:sub>
                        <m:r>
                          <a:rPr lang="en-US" sz="1400" b="0" i="1" smtClean="0">
                            <a:solidFill>
                              <a:srgbClr val="9900FF"/>
                            </a:solidFill>
                            <a:latin typeface="Cambria Math" panose="02040503050406030204" pitchFamily="18" charset="0"/>
                          </a:rPr>
                          <m:t>𝑙</m:t>
                        </m:r>
                      </m:sub>
                    </m:sSub>
                  </m:oMath>
                </a14:m>
                <a:endParaRPr lang="en-US" sz="1400" b="0" dirty="0">
                  <a:solidFill>
                    <a:srgbClr val="9900FF"/>
                  </a:solidFill>
                </a:endParaRPr>
              </a:p>
              <a:p>
                <a:pPr>
                  <a:buSzPts val="1800"/>
                </a:pPr>
                <a:r>
                  <a:rPr lang="en-US" dirty="0">
                    <a:solidFill>
                      <a:srgbClr val="9900FF"/>
                    </a:solidFill>
                  </a:rPr>
                  <a:t>      - </a:t>
                </a:r>
                <a14:m>
                  <m:oMath xmlns:m="http://schemas.openxmlformats.org/officeDocument/2006/math">
                    <m:sSub>
                      <m:sSubPr>
                        <m:ctrlPr>
                          <a:rPr lang="en-US" b="0" i="1" smtClean="0">
                            <a:solidFill>
                              <a:srgbClr val="9900FF"/>
                            </a:solidFill>
                            <a:latin typeface="Cambria Math" panose="02040503050406030204" pitchFamily="18" charset="0"/>
                          </a:rPr>
                        </m:ctrlPr>
                      </m:sSubPr>
                      <m:e>
                        <m:r>
                          <m:rPr>
                            <m:sty m:val="p"/>
                          </m:rPr>
                          <a:rPr lang="en-US" b="0" i="0" smtClean="0">
                            <a:solidFill>
                              <a:srgbClr val="9900FF"/>
                            </a:solidFill>
                            <a:latin typeface="Cambria Math" panose="02040503050406030204" pitchFamily="18" charset="0"/>
                          </a:rPr>
                          <m:t>j</m:t>
                        </m:r>
                      </m:e>
                      <m:sub>
                        <m:r>
                          <m:rPr>
                            <m:sty m:val="p"/>
                          </m:rPr>
                          <a:rPr lang="en-US" b="0" i="0" smtClean="0">
                            <a:solidFill>
                              <a:srgbClr val="9900FF"/>
                            </a:solidFill>
                            <a:latin typeface="Cambria Math" panose="02040503050406030204" pitchFamily="18" charset="0"/>
                          </a:rPr>
                          <m:t>k</m:t>
                        </m:r>
                      </m:sub>
                    </m:sSub>
                    <m:r>
                      <a:rPr lang="en-US" b="0" i="0" smtClean="0">
                        <a:solidFill>
                          <a:srgbClr val="9900FF"/>
                        </a:solidFill>
                        <a:latin typeface="Cambria Math" panose="02040503050406030204" pitchFamily="18" charset="0"/>
                      </a:rPr>
                      <m:t>+</m:t>
                    </m:r>
                    <m:sSub>
                      <m:sSubPr>
                        <m:ctrlPr>
                          <a:rPr lang="en-US" b="0" i="1" smtClean="0">
                            <a:solidFill>
                              <a:srgbClr val="9900FF"/>
                            </a:solidFill>
                            <a:latin typeface="Cambria Math" panose="02040503050406030204" pitchFamily="18" charset="0"/>
                          </a:rPr>
                        </m:ctrlPr>
                      </m:sSubPr>
                      <m:e>
                        <m:r>
                          <m:rPr>
                            <m:sty m:val="p"/>
                          </m:rPr>
                          <a:rPr lang="en-US" b="0" i="0" smtClean="0">
                            <a:solidFill>
                              <a:srgbClr val="9900FF"/>
                            </a:solidFill>
                            <a:latin typeface="Cambria Math" panose="02040503050406030204" pitchFamily="18" charset="0"/>
                          </a:rPr>
                          <m:t>j</m:t>
                        </m:r>
                      </m:e>
                      <m:sub>
                        <m:r>
                          <m:rPr>
                            <m:sty m:val="p"/>
                          </m:rPr>
                          <a:rPr lang="en-US" b="0" i="0" smtClean="0">
                            <a:solidFill>
                              <a:srgbClr val="9900FF"/>
                            </a:solidFill>
                            <a:latin typeface="Cambria Math" panose="02040503050406030204" pitchFamily="18" charset="0"/>
                          </a:rPr>
                          <m:t>l</m:t>
                        </m:r>
                      </m:sub>
                    </m:sSub>
                    <m:r>
                      <a:rPr lang="en-US" i="1">
                        <a:solidFill>
                          <a:srgbClr val="9900FF"/>
                        </a:solidFill>
                        <a:latin typeface="Cambria Math" panose="02040503050406030204" pitchFamily="18" charset="0"/>
                      </a:rPr>
                      <m:t>=</m:t>
                    </m:r>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𝑘</m:t>
                        </m:r>
                      </m:sub>
                      <m:sup>
                        <m:r>
                          <a:rPr lang="en-US" b="0" i="1" smtClean="0">
                            <a:solidFill>
                              <a:srgbClr val="9900FF"/>
                            </a:solidFill>
                            <a:latin typeface="Cambria Math" panose="02040503050406030204" pitchFamily="18" charset="0"/>
                          </a:rPr>
                          <m:t>′</m:t>
                        </m:r>
                      </m:sup>
                    </m:sSubSup>
                    <m:r>
                      <a:rPr lang="en-US" b="0" i="1" smtClean="0">
                        <a:solidFill>
                          <a:srgbClr val="9900FF"/>
                        </a:solidFill>
                        <a:latin typeface="Cambria Math" panose="02040503050406030204" pitchFamily="18" charset="0"/>
                      </a:rPr>
                      <m:t>+</m:t>
                    </m:r>
                    <m:sSubSup>
                      <m:sSubSupPr>
                        <m:ctrlPr>
                          <a:rPr lang="en-US" b="0" i="1" smtClean="0">
                            <a:solidFill>
                              <a:srgbClr val="9900FF"/>
                            </a:solidFill>
                            <a:latin typeface="Cambria Math" panose="02040503050406030204" pitchFamily="18" charset="0"/>
                          </a:rPr>
                        </m:ctrlPr>
                      </m:sSubSupPr>
                      <m:e>
                        <m:r>
                          <a:rPr lang="en-US" b="0" i="1" smtClean="0">
                            <a:solidFill>
                              <a:srgbClr val="9900FF"/>
                            </a:solidFill>
                            <a:latin typeface="Cambria Math" panose="02040503050406030204" pitchFamily="18" charset="0"/>
                          </a:rPr>
                          <m:t>𝑗</m:t>
                        </m:r>
                      </m:e>
                      <m:sub>
                        <m:r>
                          <a:rPr lang="en-US" b="0" i="1" smtClean="0">
                            <a:solidFill>
                              <a:srgbClr val="9900FF"/>
                            </a:solidFill>
                            <a:latin typeface="Cambria Math" panose="02040503050406030204" pitchFamily="18" charset="0"/>
                          </a:rPr>
                          <m:t>𝑙</m:t>
                        </m:r>
                      </m:sub>
                      <m:sup>
                        <m:r>
                          <a:rPr lang="en-US" b="0" i="1" smtClean="0">
                            <a:solidFill>
                              <a:srgbClr val="9900FF"/>
                            </a:solidFill>
                            <a:latin typeface="Cambria Math" panose="02040503050406030204" pitchFamily="18" charset="0"/>
                          </a:rPr>
                          <m:t>′</m:t>
                        </m:r>
                      </m:sup>
                    </m:sSubSup>
                  </m:oMath>
                </a14:m>
                <a:endParaRPr lang="en-US" sz="1400" b="0" dirty="0">
                  <a:solidFill>
                    <a:srgbClr val="9900FF"/>
                  </a:solidFill>
                </a:endParaRPr>
              </a:p>
              <a:p>
                <a:pPr>
                  <a:buSzPts val="1800"/>
                </a:pPr>
                <a:endParaRPr lang="en-US" dirty="0">
                  <a:solidFill>
                    <a:srgbClr val="9900FF"/>
                  </a:solidFill>
                </a:endParaRPr>
              </a:p>
              <a:p>
                <a:pPr>
                  <a:buSzPts val="1800"/>
                </a:pPr>
                <a:r>
                  <a:rPr lang="en-US" sz="1400" b="0" dirty="0">
                    <a:solidFill>
                      <a:srgbClr val="9900FF"/>
                    </a:solidFill>
                  </a:rPr>
                  <a:t>Finally, we add a target vertex </a:t>
                </a:r>
                <a14:m>
                  <m:oMath xmlns:m="http://schemas.openxmlformats.org/officeDocument/2006/math">
                    <m:r>
                      <a:rPr lang="en-US" sz="1400" b="0" i="1" smtClean="0">
                        <a:solidFill>
                          <a:srgbClr val="9900FF"/>
                        </a:solidFill>
                        <a:latin typeface="Cambria Math" panose="02040503050406030204" pitchFamily="18" charset="0"/>
                      </a:rPr>
                      <m:t>𝑧</m:t>
                    </m:r>
                  </m:oMath>
                </a14:m>
                <a:r>
                  <a:rPr lang="en-US" sz="1400" b="0" dirty="0">
                    <a:solidFill>
                      <a:srgbClr val="9900FF"/>
                    </a:solidFill>
                  </a:rPr>
                  <a:t>, to the graph. Add an edge from every tuple where </a:t>
                </a:r>
                <a14:m>
                  <m:oMath xmlns:m="http://schemas.openxmlformats.org/officeDocument/2006/math">
                    <m:r>
                      <a:rPr lang="en-US" sz="1400" b="0" i="1" smtClean="0">
                        <a:solidFill>
                          <a:srgbClr val="9900FF"/>
                        </a:solidFill>
                        <a:latin typeface="Cambria Math" panose="02040503050406030204" pitchFamily="18" charset="0"/>
                      </a:rPr>
                      <m:t>𝑏</m:t>
                    </m:r>
                    <m:r>
                      <a:rPr lang="en-US" sz="1400" b="0" i="1" smtClean="0">
                        <a:solidFill>
                          <a:srgbClr val="9900FF"/>
                        </a:solidFill>
                        <a:latin typeface="Cambria Math" panose="02040503050406030204" pitchFamily="18" charset="0"/>
                      </a:rPr>
                      <m:t>=</m:t>
                    </m:r>
                    <m:r>
                      <a:rPr lang="en-US" sz="1400" b="0" i="1" smtClean="0">
                        <a:solidFill>
                          <a:srgbClr val="9900FF"/>
                        </a:solidFill>
                        <a:latin typeface="Cambria Math" panose="02040503050406030204" pitchFamily="18" charset="0"/>
                      </a:rPr>
                      <m:t>𝑡</m:t>
                    </m:r>
                  </m:oMath>
                </a14:m>
                <a:r>
                  <a:rPr lang="en-US" sz="1400" b="0" dirty="0">
                    <a:solidFill>
                      <a:srgbClr val="9900FF"/>
                    </a:solidFill>
                  </a:rPr>
                  <a:t> to </a:t>
                </a:r>
                <a14:m>
                  <m:oMath xmlns:m="http://schemas.openxmlformats.org/officeDocument/2006/math">
                    <m:r>
                      <a:rPr lang="en-US" sz="1400" b="0" i="1" smtClean="0">
                        <a:solidFill>
                          <a:srgbClr val="9900FF"/>
                        </a:solidFill>
                        <a:latin typeface="Cambria Math" panose="02040503050406030204" pitchFamily="18" charset="0"/>
                      </a:rPr>
                      <m:t>𝑧</m:t>
                    </m:r>
                  </m:oMath>
                </a14:m>
                <a:r>
                  <a:rPr lang="en-US" sz="1400" b="0" dirty="0">
                    <a:solidFill>
                      <a:srgbClr val="9900FF"/>
                    </a:solidFill>
                  </a:rPr>
                  <a:t>.</a:t>
                </a:r>
              </a:p>
              <a:p>
                <a:pPr>
                  <a:buSzPts val="1800"/>
                </a:pPr>
                <a:endParaRPr lang="en-US" dirty="0">
                  <a:solidFill>
                    <a:srgbClr val="9900FF"/>
                  </a:solidFill>
                </a:endParaRPr>
              </a:p>
              <a:p>
                <a:pPr>
                  <a:buSzPts val="1800"/>
                </a:pPr>
                <a:r>
                  <a:rPr lang="en-US" sz="1400" b="0" dirty="0">
                    <a:solidFill>
                      <a:srgbClr val="9900FF"/>
                    </a:solidFill>
                  </a:rPr>
                  <a:t>We then use [B/D]FS, starting from the all 0’s tuple, and searching to see if </a:t>
                </a:r>
                <a14:m>
                  <m:oMath xmlns:m="http://schemas.openxmlformats.org/officeDocument/2006/math">
                    <m:r>
                      <a:rPr lang="en-US" sz="1400" b="0" i="1" smtClean="0">
                        <a:solidFill>
                          <a:srgbClr val="9900FF"/>
                        </a:solidFill>
                        <a:latin typeface="Cambria Math" panose="02040503050406030204" pitchFamily="18" charset="0"/>
                      </a:rPr>
                      <m:t>𝑧</m:t>
                    </m:r>
                  </m:oMath>
                </a14:m>
                <a:r>
                  <a:rPr lang="en-US" sz="1400" b="0" dirty="0">
                    <a:solidFill>
                      <a:srgbClr val="9900FF"/>
                    </a:solidFill>
                  </a:rPr>
                  <a:t> is reachable. If it is, </a:t>
                </a:r>
                <a:r>
                  <a:rPr lang="en-US" dirty="0">
                    <a:solidFill>
                      <a:srgbClr val="9900FF"/>
                    </a:solidFill>
                  </a:rPr>
                  <a:t>we can return true (and predecessor edges will show the steps to take). If </a:t>
                </a:r>
                <a14:m>
                  <m:oMath xmlns:m="http://schemas.openxmlformats.org/officeDocument/2006/math">
                    <m:r>
                      <a:rPr lang="en-US" b="0" i="1" smtClean="0">
                        <a:solidFill>
                          <a:srgbClr val="9900FF"/>
                        </a:solidFill>
                        <a:latin typeface="Cambria Math" panose="02040503050406030204" pitchFamily="18" charset="0"/>
                      </a:rPr>
                      <m:t>𝑡</m:t>
                    </m:r>
                  </m:oMath>
                </a14:m>
                <a:r>
                  <a:rPr lang="en-US" sz="1400" b="0" dirty="0">
                    <a:solidFill>
                      <a:srgbClr val="9900FF"/>
                    </a:solidFill>
                  </a:rPr>
                  <a:t> is not reachable, then return false.</a:t>
                </a:r>
              </a:p>
            </p:txBody>
          </p:sp>
        </mc:Choice>
        <mc:Fallback xmlns="">
          <p:sp>
            <p:nvSpPr>
              <p:cNvPr id="6" name="TextBox 5">
                <a:extLst>
                  <a:ext uri="{FF2B5EF4-FFF2-40B4-BE49-F238E27FC236}">
                    <a16:creationId xmlns:a16="http://schemas.microsoft.com/office/drawing/2014/main" id="{D99EA635-739E-D254-9CF3-91220D5C6CF7}"/>
                  </a:ext>
                </a:extLst>
              </p:cNvPr>
              <p:cNvSpPr txBox="1">
                <a:spLocks noRot="1" noChangeAspect="1" noMove="1" noResize="1" noEditPoints="1" noAdjustHandles="1" noChangeArrowheads="1" noChangeShapeType="1" noTextEdit="1"/>
              </p:cNvSpPr>
              <p:nvPr/>
            </p:nvSpPr>
            <p:spPr>
              <a:xfrm>
                <a:off x="3850640" y="1840949"/>
                <a:ext cx="4572000" cy="3323987"/>
              </a:xfrm>
              <a:prstGeom prst="rect">
                <a:avLst/>
              </a:prstGeom>
              <a:blipFill>
                <a:blip r:embed="rId5"/>
                <a:stretch>
                  <a:fillRect l="-831" t="-1141" r="-1108" b="-1141"/>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282" name="Google Shape;282;p36"/>
          <p:cNvSpPr txBox="1"/>
          <p:nvPr/>
        </p:nvSpPr>
        <p:spPr>
          <a:xfrm>
            <a:off x="443318" y="1819513"/>
            <a:ext cx="82227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9900FF"/>
                </a:solidFill>
                <a:latin typeface="Arial"/>
                <a:ea typeface="Arial"/>
                <a:cs typeface="Arial"/>
                <a:sym typeface="Arial"/>
              </a:rPr>
              <a:t>Correctness</a:t>
            </a:r>
            <a:endParaRPr dirty="0"/>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9900FF"/>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946ACC7C-FD8B-1034-683F-AAE587C3F912}"/>
                  </a:ext>
                </a:extLst>
              </p:cNvPr>
              <p:cNvSpPr txBox="1"/>
              <p:nvPr/>
            </p:nvSpPr>
            <p:spPr>
              <a:xfrm>
                <a:off x="311700" y="91765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p:txBody>
          </p:sp>
        </mc:Choice>
        <mc:Fallback xmlns="">
          <p:sp>
            <p:nvSpPr>
              <p:cNvPr id="4" name="Google Shape;175;p21">
                <a:extLst>
                  <a:ext uri="{FF2B5EF4-FFF2-40B4-BE49-F238E27FC236}">
                    <a16:creationId xmlns:a16="http://schemas.microsoft.com/office/drawing/2014/main" id="{946ACC7C-FD8B-1034-683F-AAE587C3F912}"/>
                  </a:ext>
                </a:extLst>
              </p:cNvPr>
              <p:cNvSpPr txBox="1">
                <a:spLocks noRot="1" noChangeAspect="1" noMove="1" noResize="1" noEditPoints="1" noAdjustHandles="1" noChangeArrowheads="1" noChangeShapeType="1" noTextEdit="1"/>
              </p:cNvSpPr>
              <p:nvPr/>
            </p:nvSpPr>
            <p:spPr>
              <a:xfrm>
                <a:off x="311700" y="917650"/>
                <a:ext cx="8520600" cy="923299"/>
              </a:xfrm>
              <a:prstGeom prst="rect">
                <a:avLst/>
              </a:prstGeom>
              <a:blipFill>
                <a:blip r:embed="rId3"/>
                <a:stretch>
                  <a:fillRect l="-298" b="-4110"/>
                </a:stretch>
              </a:blipFill>
              <a:ln>
                <a:noFill/>
              </a:ln>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EFF92964-7703-CE5E-FE51-F154AFCD2712}"/>
                  </a:ext>
                </a:extLst>
              </p:cNvPr>
              <p:cNvSpPr txBox="1"/>
              <p:nvPr/>
            </p:nvSpPr>
            <p:spPr>
              <a:xfrm>
                <a:off x="311700" y="91765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p:txBody>
          </p:sp>
        </mc:Choice>
        <mc:Fallback xmlns="">
          <p:sp>
            <p:nvSpPr>
              <p:cNvPr id="4" name="Google Shape;175;p21">
                <a:extLst>
                  <a:ext uri="{FF2B5EF4-FFF2-40B4-BE49-F238E27FC236}">
                    <a16:creationId xmlns:a16="http://schemas.microsoft.com/office/drawing/2014/main" id="{EFF92964-7703-CE5E-FE51-F154AFCD2712}"/>
                  </a:ext>
                </a:extLst>
              </p:cNvPr>
              <p:cNvSpPr txBox="1">
                <a:spLocks noRot="1" noChangeAspect="1" noMove="1" noResize="1" noEditPoints="1" noAdjustHandles="1" noChangeArrowheads="1" noChangeShapeType="1" noTextEdit="1"/>
              </p:cNvSpPr>
              <p:nvPr/>
            </p:nvSpPr>
            <p:spPr>
              <a:xfrm>
                <a:off x="311700" y="917650"/>
                <a:ext cx="8520600" cy="923299"/>
              </a:xfrm>
              <a:prstGeom prst="rect">
                <a:avLst/>
              </a:prstGeom>
              <a:blipFill>
                <a:blip r:embed="rId3"/>
                <a:stretch>
                  <a:fillRect l="-298" b="-41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282;p36">
                <a:extLst>
                  <a:ext uri="{FF2B5EF4-FFF2-40B4-BE49-F238E27FC236}">
                    <a16:creationId xmlns:a16="http://schemas.microsoft.com/office/drawing/2014/main" id="{DD48F7C8-741A-3F44-18B2-F845CCE5744B}"/>
                  </a:ext>
                </a:extLst>
              </p:cNvPr>
              <p:cNvSpPr txBox="1"/>
              <p:nvPr/>
            </p:nvSpPr>
            <p:spPr>
              <a:xfrm>
                <a:off x="443318" y="1819513"/>
                <a:ext cx="8222700"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9900FF"/>
                    </a:solidFill>
                    <a:latin typeface="Arial"/>
                    <a:ea typeface="Arial"/>
                    <a:cs typeface="Arial"/>
                    <a:sym typeface="Arial"/>
                  </a:rPr>
                  <a:t>Correctness</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rPr>
                  <a:t>Suppose our algorithm returns true. Then [B/D]FS found a walk from all 0’s to </a:t>
                </a:r>
                <a14:m>
                  <m:oMath xmlns:m="http://schemas.openxmlformats.org/officeDocument/2006/math">
                    <m:r>
                      <a:rPr lang="en-US">
                        <a:solidFill>
                          <a:srgbClr val="9900FF"/>
                        </a:solidFill>
                        <a:latin typeface="Cambria Math" panose="02040503050406030204" pitchFamily="18" charset="0"/>
                      </a:rPr>
                      <m:t>𝑧</m:t>
                    </m:r>
                  </m:oMath>
                </a14:m>
                <a:r>
                  <a:rPr lang="en-US" dirty="0">
                    <a:solidFill>
                      <a:srgbClr val="9900FF"/>
                    </a:solidFill>
                  </a:rPr>
                  <a:t>. By construction of the graph, each edge corresponds to a valid rule we can apply in the original puzzle. Since the only edges going into </a:t>
                </a:r>
                <a14:m>
                  <m:oMath xmlns:m="http://schemas.openxmlformats.org/officeDocument/2006/math">
                    <m:r>
                      <a:rPr lang="en-US" b="0" i="1" smtClean="0">
                        <a:solidFill>
                          <a:srgbClr val="9900FF"/>
                        </a:solidFill>
                        <a:latin typeface="Cambria Math" panose="02040503050406030204" pitchFamily="18" charset="0"/>
                      </a:rPr>
                      <m:t>𝑡</m:t>
                    </m:r>
                  </m:oMath>
                </a14:m>
                <a:r>
                  <a:rPr lang="en-US" dirty="0">
                    <a:solidFill>
                      <a:srgbClr val="9900FF"/>
                    </a:solidFill>
                  </a:rPr>
                  <a:t> are from states where </a:t>
                </a:r>
                <a14:m>
                  <m:oMath xmlns:m="http://schemas.openxmlformats.org/officeDocument/2006/math">
                    <m:r>
                      <a:rPr lang="en-US" b="0" i="1" smtClean="0">
                        <a:solidFill>
                          <a:srgbClr val="9900FF"/>
                        </a:solidFill>
                        <a:latin typeface="Cambria Math" panose="02040503050406030204" pitchFamily="18" charset="0"/>
                      </a:rPr>
                      <m:t>𝑏</m:t>
                    </m:r>
                    <m:r>
                      <a:rPr lang="en-US" b="0" i="1" smtClean="0">
                        <a:solidFill>
                          <a:srgbClr val="9900FF"/>
                        </a:solidFill>
                        <a:latin typeface="Cambria Math" panose="02040503050406030204" pitchFamily="18" charset="0"/>
                      </a:rPr>
                      <m:t>=</m:t>
                    </m:r>
                    <m:r>
                      <a:rPr lang="en-US" b="0" i="1" smtClean="0">
                        <a:solidFill>
                          <a:srgbClr val="9900FF"/>
                        </a:solidFill>
                        <a:latin typeface="Cambria Math" panose="02040503050406030204" pitchFamily="18" charset="0"/>
                      </a:rPr>
                      <m:t>𝑡</m:t>
                    </m:r>
                  </m:oMath>
                </a14:m>
                <a:r>
                  <a:rPr lang="en-US" dirty="0">
                    <a:solidFill>
                      <a:srgbClr val="9900FF"/>
                    </a:solidFill>
                  </a:rPr>
                  <a:t>, the walk must reach such a state, thus the puzzle can be solved by doing the steps on the edges of that walk.</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rPr>
                  <a:t>Conversely, suppose the puzzle is solvable. Then there is a series of steps that can be taken to put </a:t>
                </a:r>
                <a14:m>
                  <m:oMath xmlns:m="http://schemas.openxmlformats.org/officeDocument/2006/math">
                    <m:r>
                      <a:rPr lang="en-US" b="0" i="1" smtClean="0">
                        <a:solidFill>
                          <a:srgbClr val="9900FF"/>
                        </a:solidFill>
                        <a:latin typeface="Cambria Math" panose="02040503050406030204" pitchFamily="18" charset="0"/>
                      </a:rPr>
                      <m:t>𝑡</m:t>
                    </m:r>
                  </m:oMath>
                </a14:m>
                <a:r>
                  <a:rPr lang="en-US" dirty="0">
                    <a:solidFill>
                      <a:srgbClr val="9900FF"/>
                    </a:solidFill>
                  </a:rPr>
                  <a:t> gallons into the bucket. Each legal step has a corresponding edge in the graph to the next state by construction, so there is a path to a valid stopping state (i.e., a tuple where </a:t>
                </a:r>
                <a14:m>
                  <m:oMath xmlns:m="http://schemas.openxmlformats.org/officeDocument/2006/math">
                    <m:r>
                      <a:rPr lang="en-US" b="0" i="1" smtClean="0">
                        <a:solidFill>
                          <a:srgbClr val="9900FF"/>
                        </a:solidFill>
                        <a:latin typeface="Cambria Math" panose="02040503050406030204" pitchFamily="18" charset="0"/>
                      </a:rPr>
                      <m:t>𝑏</m:t>
                    </m:r>
                    <m:r>
                      <a:rPr lang="en-US" b="0" i="1" smtClean="0">
                        <a:solidFill>
                          <a:srgbClr val="9900FF"/>
                        </a:solidFill>
                        <a:latin typeface="Cambria Math" panose="02040503050406030204" pitchFamily="18" charset="0"/>
                      </a:rPr>
                      <m:t>=</m:t>
                    </m:r>
                    <m:r>
                      <a:rPr lang="en-US" b="0" i="1" smtClean="0">
                        <a:solidFill>
                          <a:srgbClr val="9900FF"/>
                        </a:solidFill>
                        <a:latin typeface="Cambria Math" panose="02040503050406030204" pitchFamily="18" charset="0"/>
                      </a:rPr>
                      <m:t>𝑡</m:t>
                    </m:r>
                  </m:oMath>
                </a14:m>
                <a:r>
                  <a:rPr lang="en-US" dirty="0">
                    <a:solidFill>
                      <a:srgbClr val="9900FF"/>
                    </a:solidFill>
                  </a:rPr>
                  <a:t>), we added an edge from all such vertices to </a:t>
                </a:r>
                <a14:m>
                  <m:oMath xmlns:m="http://schemas.openxmlformats.org/officeDocument/2006/math">
                    <m:r>
                      <a:rPr lang="en-US" b="0" i="1" smtClean="0">
                        <a:solidFill>
                          <a:srgbClr val="9900FF"/>
                        </a:solidFill>
                        <a:latin typeface="Cambria Math" panose="02040503050406030204" pitchFamily="18" charset="0"/>
                      </a:rPr>
                      <m:t>𝑧</m:t>
                    </m:r>
                  </m:oMath>
                </a14:m>
                <a:r>
                  <a:rPr lang="en-US" dirty="0">
                    <a:solidFill>
                      <a:srgbClr val="9900FF"/>
                    </a:solidFill>
                  </a:rPr>
                  <a:t>, so there is a path from all 0’s to </a:t>
                </a:r>
                <a14:m>
                  <m:oMath xmlns:m="http://schemas.openxmlformats.org/officeDocument/2006/math">
                    <m:r>
                      <a:rPr lang="en-US" b="0" i="1" smtClean="0">
                        <a:solidFill>
                          <a:srgbClr val="9900FF"/>
                        </a:solidFill>
                        <a:latin typeface="Cambria Math" panose="02040503050406030204" pitchFamily="18" charset="0"/>
                      </a:rPr>
                      <m:t>𝑧</m:t>
                    </m:r>
                  </m:oMath>
                </a14:m>
                <a:r>
                  <a:rPr lang="en-US" dirty="0">
                    <a:solidFill>
                      <a:srgbClr val="9900FF"/>
                    </a:solidFill>
                  </a:rPr>
                  <a:t>. [B/D]FS will discover this path, so we will return true.</a:t>
                </a:r>
                <a:endParaRPr dirty="0">
                  <a:solidFill>
                    <a:srgbClr val="9900FF"/>
                  </a:solidFill>
                </a:endParaRPr>
              </a:p>
            </p:txBody>
          </p:sp>
        </mc:Choice>
        <mc:Fallback xmlns="">
          <p:sp>
            <p:nvSpPr>
              <p:cNvPr id="5" name="Google Shape;282;p36">
                <a:extLst>
                  <a:ext uri="{FF2B5EF4-FFF2-40B4-BE49-F238E27FC236}">
                    <a16:creationId xmlns:a16="http://schemas.microsoft.com/office/drawing/2014/main" id="{DD48F7C8-741A-3F44-18B2-F845CCE5744B}"/>
                  </a:ext>
                </a:extLst>
              </p:cNvPr>
              <p:cNvSpPr txBox="1">
                <a:spLocks noRot="1" noChangeAspect="1" noMove="1" noResize="1" noEditPoints="1" noAdjustHandles="1" noChangeArrowheads="1" noChangeShapeType="1" noTextEdit="1"/>
              </p:cNvSpPr>
              <p:nvPr/>
            </p:nvSpPr>
            <p:spPr>
              <a:xfrm>
                <a:off x="443318" y="1819513"/>
                <a:ext cx="8222700" cy="2677616"/>
              </a:xfrm>
              <a:prstGeom prst="rect">
                <a:avLst/>
              </a:prstGeom>
              <a:blipFill>
                <a:blip r:embed="rId4"/>
                <a:stretch>
                  <a:fillRect l="-309" t="-472" r="-309" b="-943"/>
                </a:stretch>
              </a:blipFill>
              <a:ln>
                <a:noFill/>
              </a:ln>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4 – Graph Modeling</a:t>
            </a:r>
            <a:endParaRPr/>
          </a:p>
        </p:txBody>
      </p:sp>
      <p:sp>
        <p:nvSpPr>
          <p:cNvPr id="296" name="Google Shape;296;p38"/>
          <p:cNvSpPr txBox="1"/>
          <p:nvPr/>
        </p:nvSpPr>
        <p:spPr>
          <a:xfrm>
            <a:off x="443318" y="1819513"/>
            <a:ext cx="82227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9900FF"/>
                </a:solidFill>
                <a:latin typeface="Arial"/>
                <a:ea typeface="Arial"/>
                <a:cs typeface="Arial"/>
                <a:sym typeface="Arial"/>
              </a:rPr>
              <a:t>Running Time</a:t>
            </a:r>
            <a:endParaRPr dirty="0"/>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99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9900FF"/>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Google Shape;175;p21">
                <a:extLst>
                  <a:ext uri="{FF2B5EF4-FFF2-40B4-BE49-F238E27FC236}">
                    <a16:creationId xmlns:a16="http://schemas.microsoft.com/office/drawing/2014/main" id="{9372358D-0FB4-A31F-8F8C-D0EA0534CF49}"/>
                  </a:ext>
                </a:extLst>
              </p:cNvPr>
              <p:cNvSpPr txBox="1"/>
              <p:nvPr/>
            </p:nvSpPr>
            <p:spPr>
              <a:xfrm>
                <a:off x="311700" y="91765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p:txBody>
          </p:sp>
        </mc:Choice>
        <mc:Fallback xmlns="">
          <p:sp>
            <p:nvSpPr>
              <p:cNvPr id="4" name="Google Shape;175;p21">
                <a:extLst>
                  <a:ext uri="{FF2B5EF4-FFF2-40B4-BE49-F238E27FC236}">
                    <a16:creationId xmlns:a16="http://schemas.microsoft.com/office/drawing/2014/main" id="{9372358D-0FB4-A31F-8F8C-D0EA0534CF49}"/>
                  </a:ext>
                </a:extLst>
              </p:cNvPr>
              <p:cNvSpPr txBox="1">
                <a:spLocks noRot="1" noChangeAspect="1" noMove="1" noResize="1" noEditPoints="1" noAdjustHandles="1" noChangeArrowheads="1" noChangeShapeType="1" noTextEdit="1"/>
              </p:cNvSpPr>
              <p:nvPr/>
            </p:nvSpPr>
            <p:spPr>
              <a:xfrm>
                <a:off x="311700" y="917650"/>
                <a:ext cx="8520600" cy="923299"/>
              </a:xfrm>
              <a:prstGeom prst="rect">
                <a:avLst/>
              </a:prstGeom>
              <a:blipFill>
                <a:blip r:embed="rId3"/>
                <a:stretch>
                  <a:fillRect l="-298" b="-4110"/>
                </a:stretch>
              </a:blipFill>
              <a:ln>
                <a:noFill/>
              </a:ln>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dirty="0"/>
              <a:t>Problem 4 – Graph Modeling</a:t>
            </a:r>
            <a:endParaRPr dirty="0"/>
          </a:p>
        </p:txBody>
      </p:sp>
      <mc:AlternateContent xmlns:mc="http://schemas.openxmlformats.org/markup-compatibility/2006" xmlns:a14="http://schemas.microsoft.com/office/drawing/2010/main">
        <mc:Choice Requires="a14">
          <p:sp>
            <p:nvSpPr>
              <p:cNvPr id="6" name="Google Shape;175;p21">
                <a:extLst>
                  <a:ext uri="{FF2B5EF4-FFF2-40B4-BE49-F238E27FC236}">
                    <a16:creationId xmlns:a16="http://schemas.microsoft.com/office/drawing/2014/main" id="{5C134E39-CDD6-011D-574E-1CFE4957EB67}"/>
                  </a:ext>
                </a:extLst>
              </p:cNvPr>
              <p:cNvSpPr txBox="1"/>
              <p:nvPr/>
            </p:nvSpPr>
            <p:spPr>
              <a:xfrm>
                <a:off x="311700" y="917650"/>
                <a:ext cx="85206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tx1"/>
                    </a:solidFill>
                    <a:latin typeface="Arial"/>
                    <a:ea typeface="Arial"/>
                    <a:cs typeface="Arial"/>
                    <a:sym typeface="Arial"/>
                  </a:rPr>
                  <a:t>(b) Now, write an algorithm to solve any instance of this puzzle. You are given a list of 10 jugs with (positive integer) capacities </a:t>
                </a:r>
                <a14:m>
                  <m:oMath xmlns:m="http://schemas.openxmlformats.org/officeDocument/2006/math">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m:t>
                        </m:r>
                      </m:sub>
                    </m:sSub>
                    <m:r>
                      <a:rPr lang="en-US" sz="1600" b="0" i="1" u="none" strike="noStrike" cap="none" smtClean="0">
                        <a:solidFill>
                          <a:schemeClr val="tx1"/>
                        </a:solidFill>
                        <a:latin typeface="Cambria Math" panose="02040503050406030204" pitchFamily="18" charset="0"/>
                        <a:ea typeface="Arial"/>
                        <a:cs typeface="Arial"/>
                        <a:sym typeface="Arial"/>
                      </a:rPr>
                      <m:t>,…,</m:t>
                    </m:r>
                    <m:sSub>
                      <m:sSubPr>
                        <m:ctrlPr>
                          <a:rPr lang="en-US" sz="1600" b="0" i="1" u="none" strike="noStrike" cap="none" smtClean="0">
                            <a:solidFill>
                              <a:schemeClr val="tx1"/>
                            </a:solidFill>
                            <a:latin typeface="Cambria Math" panose="02040503050406030204" pitchFamily="18" charset="0"/>
                            <a:ea typeface="Arial"/>
                            <a:cs typeface="Arial"/>
                            <a:sym typeface="Arial"/>
                          </a:rPr>
                        </m:ctrlPr>
                      </m:sSubPr>
                      <m:e>
                        <m:r>
                          <a:rPr lang="en-US" sz="1600" b="0" i="1" u="none" strike="noStrike" cap="none" smtClean="0">
                            <a:solidFill>
                              <a:schemeClr val="tx1"/>
                            </a:solidFill>
                            <a:latin typeface="Cambria Math" panose="02040503050406030204" pitchFamily="18" charset="0"/>
                            <a:ea typeface="Arial"/>
                            <a:cs typeface="Arial"/>
                            <a:sym typeface="Arial"/>
                          </a:rPr>
                          <m:t>𝑐</m:t>
                        </m:r>
                      </m:e>
                      <m:sub>
                        <m:r>
                          <a:rPr lang="en-US" sz="1600" b="0" i="1" u="none" strike="noStrike" cap="none" smtClean="0">
                            <a:solidFill>
                              <a:schemeClr val="tx1"/>
                            </a:solidFill>
                            <a:latin typeface="Cambria Math" panose="02040503050406030204" pitchFamily="18" charset="0"/>
                            <a:ea typeface="Arial"/>
                            <a:cs typeface="Arial"/>
                            <a:sym typeface="Arial"/>
                          </a:rPr>
                          <m:t>10</m:t>
                        </m:r>
                      </m:sub>
                    </m:sSub>
                  </m:oMath>
                </a14:m>
                <a:r>
                  <a:rPr lang="en-US" sz="1600" b="0" i="0" u="none" strike="noStrike" cap="none" dirty="0">
                    <a:solidFill>
                      <a:schemeClr val="tx1"/>
                    </a:solidFill>
                    <a:latin typeface="Arial"/>
                    <a:ea typeface="Arial"/>
                    <a:cs typeface="Arial"/>
                    <a:sym typeface="Arial"/>
                  </a:rPr>
                  <a:t>, ranging from 1 to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𝐶</m:t>
                    </m:r>
                  </m:oMath>
                </a14:m>
                <a:r>
                  <a:rPr lang="en-US" sz="1600" b="0" i="0" u="none" strike="noStrike" cap="none" dirty="0">
                    <a:solidFill>
                      <a:schemeClr val="tx1"/>
                    </a:solidFill>
                    <a:latin typeface="Arial"/>
                    <a:ea typeface="Arial"/>
                    <a:cs typeface="Arial"/>
                    <a:sym typeface="Arial"/>
                  </a:rPr>
                  <a:t>. Your goal is to determine whether it is possible to get exactly </a:t>
                </a:r>
                <a14:m>
                  <m:oMath xmlns:m="http://schemas.openxmlformats.org/officeDocument/2006/math">
                    <m:r>
                      <a:rPr lang="en-US" sz="1600" b="0" i="1" u="none" strike="noStrike" cap="none" smtClean="0">
                        <a:solidFill>
                          <a:schemeClr val="tx1"/>
                        </a:solidFill>
                        <a:latin typeface="Cambria Math" panose="02040503050406030204" pitchFamily="18" charset="0"/>
                        <a:ea typeface="Arial"/>
                        <a:cs typeface="Arial"/>
                        <a:sym typeface="Arial"/>
                      </a:rPr>
                      <m:t>𝑡</m:t>
                    </m:r>
                  </m:oMath>
                </a14:m>
                <a:r>
                  <a:rPr lang="en-US" sz="1600" b="0" i="0" u="none" strike="noStrike" cap="none" dirty="0">
                    <a:solidFill>
                      <a:schemeClr val="tx1"/>
                    </a:solidFill>
                    <a:latin typeface="Arial"/>
                    <a:ea typeface="Arial"/>
                    <a:cs typeface="Arial"/>
                    <a:sym typeface="Arial"/>
                  </a:rPr>
                  <a:t> gallons into the bucket</a:t>
                </a:r>
              </a:p>
            </p:txBody>
          </p:sp>
        </mc:Choice>
        <mc:Fallback xmlns="">
          <p:sp>
            <p:nvSpPr>
              <p:cNvPr id="6" name="Google Shape;175;p21">
                <a:extLst>
                  <a:ext uri="{FF2B5EF4-FFF2-40B4-BE49-F238E27FC236}">
                    <a16:creationId xmlns:a16="http://schemas.microsoft.com/office/drawing/2014/main" id="{5C134E39-CDD6-011D-574E-1CFE4957EB67}"/>
                  </a:ext>
                </a:extLst>
              </p:cNvPr>
              <p:cNvSpPr txBox="1">
                <a:spLocks noRot="1" noChangeAspect="1" noMove="1" noResize="1" noEditPoints="1" noAdjustHandles="1" noChangeArrowheads="1" noChangeShapeType="1" noTextEdit="1"/>
              </p:cNvSpPr>
              <p:nvPr/>
            </p:nvSpPr>
            <p:spPr>
              <a:xfrm>
                <a:off x="311700" y="917650"/>
                <a:ext cx="8520600" cy="923299"/>
              </a:xfrm>
              <a:prstGeom prst="rect">
                <a:avLst/>
              </a:prstGeom>
              <a:blipFill>
                <a:blip r:embed="rId3"/>
                <a:stretch>
                  <a:fillRect l="-298" b="-411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296;p38">
                <a:extLst>
                  <a:ext uri="{FF2B5EF4-FFF2-40B4-BE49-F238E27FC236}">
                    <a16:creationId xmlns:a16="http://schemas.microsoft.com/office/drawing/2014/main" id="{CFA51FFE-E6C7-0A4C-5F11-73CFB0E71671}"/>
                  </a:ext>
                </a:extLst>
              </p:cNvPr>
              <p:cNvSpPr txBox="1"/>
              <p:nvPr/>
            </p:nvSpPr>
            <p:spPr>
              <a:xfrm>
                <a:off x="443318" y="1819513"/>
                <a:ext cx="82227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rgbClr val="9900FF"/>
                    </a:solidFill>
                    <a:latin typeface="Arial"/>
                    <a:ea typeface="Arial"/>
                    <a:cs typeface="Arial"/>
                    <a:sym typeface="Arial"/>
                  </a:rPr>
                  <a:t>Running Time</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rPr>
                  <a:t>Let </a:t>
                </a:r>
                <a14:m>
                  <m:oMath xmlns:m="http://schemas.openxmlformats.org/officeDocument/2006/math">
                    <m:r>
                      <a:rPr lang="en-US" b="0" i="1" smtClean="0">
                        <a:solidFill>
                          <a:srgbClr val="9900FF"/>
                        </a:solidFill>
                        <a:latin typeface="Cambria Math" panose="02040503050406030204" pitchFamily="18" charset="0"/>
                      </a:rPr>
                      <m:t>𝑛</m:t>
                    </m:r>
                    <m:r>
                      <a:rPr lang="en-US" b="0" i="1" smtClean="0">
                        <a:solidFill>
                          <a:srgbClr val="9900FF"/>
                        </a:solidFill>
                        <a:latin typeface="Cambria Math" panose="02040503050406030204" pitchFamily="18" charset="0"/>
                      </a:rPr>
                      <m:t>=</m:t>
                    </m:r>
                    <m:d>
                      <m:dPr>
                        <m:ctrlPr>
                          <a:rPr lang="en-US" b="0" i="1" smtClean="0">
                            <a:solidFill>
                              <a:srgbClr val="9900FF"/>
                            </a:solidFill>
                            <a:latin typeface="Cambria Math" panose="02040503050406030204" pitchFamily="18" charset="0"/>
                          </a:rPr>
                        </m:ctrlPr>
                      </m:dPr>
                      <m:e>
                        <m:r>
                          <a:rPr lang="en-US" b="0" i="1" smtClean="0">
                            <a:solidFill>
                              <a:srgbClr val="9900FF"/>
                            </a:solidFill>
                            <a:latin typeface="Cambria Math" panose="02040503050406030204" pitchFamily="18" charset="0"/>
                          </a:rPr>
                          <m:t>𝑡</m:t>
                        </m:r>
                        <m:r>
                          <a:rPr lang="en-US" b="0" i="1" smtClean="0">
                            <a:solidFill>
                              <a:srgbClr val="9900FF"/>
                            </a:solidFill>
                            <a:latin typeface="Cambria Math" panose="02040503050406030204" pitchFamily="18" charset="0"/>
                          </a:rPr>
                          <m:t>+1</m:t>
                        </m:r>
                      </m:e>
                    </m:d>
                    <m:r>
                      <a:rPr lang="en-US" b="0" i="1" smtClean="0">
                        <a:solidFill>
                          <a:srgbClr val="9900FF"/>
                        </a:solidFill>
                        <a:latin typeface="Cambria Math" panose="02040503050406030204" pitchFamily="18" charset="0"/>
                      </a:rPr>
                      <m:t>∏</m:t>
                    </m:r>
                    <m:d>
                      <m:dPr>
                        <m:ctrlPr>
                          <a:rPr lang="en-US" b="0" i="1" smtClean="0">
                            <a:solidFill>
                              <a:srgbClr val="9900FF"/>
                            </a:solidFill>
                            <a:latin typeface="Cambria Math" panose="02040503050406030204" pitchFamily="18" charset="0"/>
                          </a:rPr>
                        </m:ctrlPr>
                      </m:dPr>
                      <m:e>
                        <m:sSub>
                          <m:sSubPr>
                            <m:ctrlPr>
                              <a:rPr lang="en-US" b="0" i="1" smtClean="0">
                                <a:solidFill>
                                  <a:srgbClr val="9900FF"/>
                                </a:solidFill>
                                <a:latin typeface="Cambria Math" panose="02040503050406030204" pitchFamily="18" charset="0"/>
                              </a:rPr>
                            </m:ctrlPr>
                          </m:sSubPr>
                          <m:e>
                            <m:r>
                              <a:rPr lang="en-US" b="0" i="1" smtClean="0">
                                <a:solidFill>
                                  <a:srgbClr val="9900FF"/>
                                </a:solidFill>
                                <a:latin typeface="Cambria Math" panose="02040503050406030204" pitchFamily="18" charset="0"/>
                              </a:rPr>
                              <m:t>𝑐</m:t>
                            </m:r>
                          </m:e>
                          <m:sub>
                            <m:r>
                              <a:rPr lang="en-US" b="0" i="1" smtClean="0">
                                <a:solidFill>
                                  <a:srgbClr val="9900FF"/>
                                </a:solidFill>
                                <a:latin typeface="Cambria Math" panose="02040503050406030204" pitchFamily="18" charset="0"/>
                              </a:rPr>
                              <m:t>𝑖</m:t>
                            </m:r>
                          </m:sub>
                        </m:sSub>
                        <m:r>
                          <a:rPr lang="en-US" b="0" i="1" smtClean="0">
                            <a:solidFill>
                              <a:srgbClr val="9900FF"/>
                            </a:solidFill>
                            <a:latin typeface="Cambria Math" panose="02040503050406030204" pitchFamily="18" charset="0"/>
                          </a:rPr>
                          <m:t>+1</m:t>
                        </m:r>
                      </m:e>
                    </m:d>
                  </m:oMath>
                </a14:m>
                <a:r>
                  <a:rPr lang="en-US" dirty="0">
                    <a:solidFill>
                      <a:srgbClr val="9900FF"/>
                    </a:solidFill>
                  </a:rPr>
                  <a:t>. Note that this is the number of vertices in our graph. Each vertex has a constant number of edges leaving it (as you are performing one of three operations (dump, pour, fill) among a constant number of jugs. So the graph has O(n) edges and can be constructed in O(n) time. Running [B/D]FS in a graph with O(n) vertices and edges takes O(n) time, so the overall running time is O(n).</a:t>
                </a:r>
              </a:p>
            </p:txBody>
          </p:sp>
        </mc:Choice>
        <mc:Fallback xmlns="">
          <p:sp>
            <p:nvSpPr>
              <p:cNvPr id="7" name="Google Shape;296;p38">
                <a:extLst>
                  <a:ext uri="{FF2B5EF4-FFF2-40B4-BE49-F238E27FC236}">
                    <a16:creationId xmlns:a16="http://schemas.microsoft.com/office/drawing/2014/main" id="{CFA51FFE-E6C7-0A4C-5F11-73CFB0E71671}"/>
                  </a:ext>
                </a:extLst>
              </p:cNvPr>
              <p:cNvSpPr txBox="1">
                <a:spLocks noRot="1" noChangeAspect="1" noMove="1" noResize="1" noEditPoints="1" noAdjustHandles="1" noChangeArrowheads="1" noChangeShapeType="1" noTextEdit="1"/>
              </p:cNvSpPr>
              <p:nvPr/>
            </p:nvSpPr>
            <p:spPr>
              <a:xfrm>
                <a:off x="443318" y="1819513"/>
                <a:ext cx="8222700" cy="1600398"/>
              </a:xfrm>
              <a:prstGeom prst="rect">
                <a:avLst/>
              </a:prstGeom>
              <a:blipFill>
                <a:blip r:embed="rId4"/>
                <a:stretch>
                  <a:fillRect l="-309" t="-787" b="-2362"/>
                </a:stretch>
              </a:blipFill>
              <a:ln>
                <a:noFill/>
              </a:ln>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485875" y="1714500"/>
            <a:ext cx="8183700" cy="785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0C0C0C"/>
              </a:buClr>
              <a:buSzPts val="3800"/>
              <a:buFont typeface="Quattrocento Sans"/>
              <a:buNone/>
            </a:pPr>
            <a:r>
              <a:rPr lang="en-US" sz="2600"/>
              <a:t>Big-O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Big-O Review</a:t>
            </a:r>
            <a:endParaRPr/>
          </a:p>
        </p:txBody>
      </p:sp>
      <p:sp>
        <p:nvSpPr>
          <p:cNvPr id="314" name="Google Shape;314;p41"/>
          <p:cNvSpPr txBox="1">
            <a:spLocks noGrp="1"/>
          </p:cNvSpPr>
          <p:nvPr>
            <p:ph type="body" idx="1"/>
          </p:nvPr>
        </p:nvSpPr>
        <p:spPr>
          <a:xfrm>
            <a:off x="311700" y="1152475"/>
            <a:ext cx="8520600" cy="3849016"/>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15" name="Google Shape;315;p41"/>
          <p:cNvSpPr txBox="1"/>
          <p:nvPr/>
        </p:nvSpPr>
        <p:spPr>
          <a:xfrm>
            <a:off x="5895109" y="2888822"/>
            <a:ext cx="2126673" cy="1661993"/>
          </a:xfrm>
          <a:prstGeom prst="rect">
            <a:avLst/>
          </a:prstGeom>
          <a:blipFill rotWithShape="1">
            <a:blip r:embed="rId4">
              <a:alphaModFix/>
            </a:blip>
            <a:stretch>
              <a:fillRect t="-1439" b="-3597"/>
            </a:stretch>
          </a:blipFill>
          <a:ln w="2857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Big-O Tips for Comparing</a:t>
            </a:r>
            <a:endParaRPr/>
          </a:p>
        </p:txBody>
      </p:sp>
      <p:sp>
        <p:nvSpPr>
          <p:cNvPr id="321" name="Google Shape;321;p42"/>
          <p:cNvSpPr txBox="1">
            <a:spLocks noGrp="1"/>
          </p:cNvSpPr>
          <p:nvPr>
            <p:ph type="body" idx="1"/>
          </p:nvPr>
        </p:nvSpPr>
        <p:spPr>
          <a:xfrm>
            <a:off x="311700" y="1068425"/>
            <a:ext cx="8520600" cy="3933066"/>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dk2"/>
              </a:buClr>
              <a:buSzPts val="3400"/>
              <a:buFont typeface="Raleway"/>
              <a:buNone/>
            </a:pPr>
            <a:r>
              <a:rPr lang="en-US"/>
              <a:t>The “extremal principle”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27" name="Google Shape;327;p43"/>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28" name="Google Shape;328;p43"/>
          <p:cNvSpPr txBox="1"/>
          <p:nvPr/>
        </p:nvSpPr>
        <p:spPr>
          <a:xfrm>
            <a:off x="674524" y="2078409"/>
            <a:ext cx="4639658" cy="1564531"/>
          </a:xfrm>
          <a:prstGeom prst="rect">
            <a:avLst/>
          </a:prstGeom>
          <a:blipFill rotWithShape="1">
            <a:blip r:embed="rId4">
              <a:alphaModFix/>
            </a:blip>
            <a:stretch>
              <a:fillRect l="-263" b="-155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29" name="Google Shape;329;p43"/>
          <p:cNvSpPr txBox="1"/>
          <p:nvPr/>
        </p:nvSpPr>
        <p:spPr>
          <a:xfrm>
            <a:off x="4630115" y="2078409"/>
            <a:ext cx="4051177" cy="1652440"/>
          </a:xfrm>
          <a:prstGeom prst="rect">
            <a:avLst/>
          </a:prstGeom>
          <a:blipFill rotWithShape="1">
            <a:blip r:embed="rId5">
              <a:alphaModFix/>
            </a:blip>
            <a:stretch>
              <a:fillRect l="-452" t="-73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30" name="Google Shape;330;p43"/>
          <p:cNvSpPr txBox="1"/>
          <p:nvPr/>
        </p:nvSpPr>
        <p:spPr>
          <a:xfrm>
            <a:off x="708403" y="4439016"/>
            <a:ext cx="772719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rgbClr val="9900FF"/>
                </a:solidFill>
                <a:latin typeface="Arial"/>
                <a:ea typeface="Arial"/>
                <a:cs typeface="Arial"/>
                <a:sym typeface="Arial"/>
              </a:rPr>
              <a:t>Work on this problem with the people around you, and then we’ll go over it together!</a:t>
            </a:r>
            <a:endParaRPr sz="1600" b="0" i="0" u="none" strike="noStrike" cap="none">
              <a:solidFill>
                <a:srgbClr val="9900F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4"/>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36" name="Google Shape;336;p44"/>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37" name="Google Shape;337;p44"/>
          <p:cNvSpPr txBox="1"/>
          <p:nvPr/>
        </p:nvSpPr>
        <p:spPr>
          <a:xfrm>
            <a:off x="613017" y="1832900"/>
            <a:ext cx="1478212" cy="2802370"/>
          </a:xfrm>
          <a:prstGeom prst="rect">
            <a:avLst/>
          </a:prstGeom>
          <a:blipFill rotWithShape="1">
            <a:blip r:embed="rId4">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43" name="Google Shape;343;p45"/>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44" name="Google Shape;344;p45"/>
          <p:cNvSpPr txBox="1"/>
          <p:nvPr/>
        </p:nvSpPr>
        <p:spPr>
          <a:xfrm>
            <a:off x="2392546" y="1832900"/>
            <a:ext cx="6382414" cy="430857"/>
          </a:xfrm>
          <a:prstGeom prst="rect">
            <a:avLst/>
          </a:prstGeom>
          <a:blipFill rotWithShape="1">
            <a:blip r:embed="rId4">
              <a:alphaModFix/>
            </a:blip>
            <a:stretch>
              <a:fillRect b="-285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45" name="Google Shape;345;p45"/>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51" name="Google Shape;351;p46"/>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52" name="Google Shape;352;p46"/>
          <p:cNvSpPr txBox="1"/>
          <p:nvPr/>
        </p:nvSpPr>
        <p:spPr>
          <a:xfrm>
            <a:off x="2392546" y="1832900"/>
            <a:ext cx="6382414" cy="677078"/>
          </a:xfrm>
          <a:prstGeom prst="rect">
            <a:avLst/>
          </a:prstGeom>
          <a:blipFill rotWithShape="1">
            <a:blip r:embed="rId4">
              <a:alphaModFix/>
            </a:blip>
            <a:stretch>
              <a:fillRect b="-90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53" name="Google Shape;353;p46"/>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59" name="Google Shape;359;p47"/>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60" name="Google Shape;360;p47"/>
          <p:cNvSpPr txBox="1"/>
          <p:nvPr/>
        </p:nvSpPr>
        <p:spPr>
          <a:xfrm>
            <a:off x="2392546" y="1832900"/>
            <a:ext cx="6382414" cy="1169521"/>
          </a:xfrm>
          <a:prstGeom prst="rect">
            <a:avLst/>
          </a:prstGeom>
          <a:blipFill rotWithShape="1">
            <a:blip r:embed="rId4">
              <a:alphaModFix/>
            </a:blip>
            <a:stretch>
              <a:fillRect b="-156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61" name="Google Shape;361;p47"/>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dirty="0"/>
              <a:t>Problem 1 – Big-O-No</a:t>
            </a:r>
            <a:endParaRPr dirty="0"/>
          </a:p>
        </p:txBody>
      </p:sp>
      <p:sp>
        <p:nvSpPr>
          <p:cNvPr id="367" name="Google Shape;367;p48"/>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dirty="0"/>
              <a:t> </a:t>
            </a:r>
            <a:endParaRPr dirty="0"/>
          </a:p>
        </p:txBody>
      </p:sp>
      <p:sp>
        <p:nvSpPr>
          <p:cNvPr id="368" name="Google Shape;368;p48"/>
          <p:cNvSpPr txBox="1"/>
          <p:nvPr/>
        </p:nvSpPr>
        <p:spPr>
          <a:xfrm>
            <a:off x="2392546" y="1832900"/>
            <a:ext cx="6382414" cy="1415742"/>
          </a:xfrm>
          <a:prstGeom prst="rect">
            <a:avLst/>
          </a:prstGeom>
          <a:blipFill rotWithShape="1">
            <a:blip r:embed="rId4">
              <a:alphaModFix/>
            </a:blip>
            <a:stretch>
              <a:fillRect b="-4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69" name="Google Shape;369;p48"/>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latin typeface="Arial"/>
                <a:ea typeface="Arial"/>
                <a:cs typeface="Arial"/>
                <a:sym typeface="Arial"/>
              </a:rPr>
              <a:t> </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75" name="Google Shape;375;p49"/>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76" name="Google Shape;376;p49"/>
          <p:cNvSpPr txBox="1"/>
          <p:nvPr/>
        </p:nvSpPr>
        <p:spPr>
          <a:xfrm>
            <a:off x="2392546" y="1832900"/>
            <a:ext cx="6382414" cy="166472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77" name="Google Shape;377;p49"/>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83" name="Google Shape;383;p50"/>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84" name="Google Shape;384;p50"/>
          <p:cNvSpPr txBox="1"/>
          <p:nvPr/>
        </p:nvSpPr>
        <p:spPr>
          <a:xfrm>
            <a:off x="2392546" y="1832900"/>
            <a:ext cx="6382414" cy="2168192"/>
          </a:xfrm>
          <a:prstGeom prst="rect">
            <a:avLst/>
          </a:prstGeom>
          <a:blipFill rotWithShape="1">
            <a:blip r:embed="rId4">
              <a:alphaModFix/>
            </a:blip>
            <a:stretch>
              <a:fillRect b="-84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85" name="Google Shape;385;p50"/>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91" name="Google Shape;391;p51"/>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392" name="Google Shape;392;p51"/>
          <p:cNvSpPr txBox="1"/>
          <p:nvPr/>
        </p:nvSpPr>
        <p:spPr>
          <a:xfrm>
            <a:off x="2392546" y="1832900"/>
            <a:ext cx="6382414" cy="2447114"/>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93" name="Google Shape;393;p51"/>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2"/>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399" name="Google Shape;399;p52"/>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400" name="Google Shape;400;p52"/>
          <p:cNvSpPr txBox="1"/>
          <p:nvPr/>
        </p:nvSpPr>
        <p:spPr>
          <a:xfrm>
            <a:off x="2392546" y="1832900"/>
            <a:ext cx="6382414" cy="2726037"/>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401" name="Google Shape;401;p52"/>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2 - Starting Point</a:t>
            </a:r>
            <a:endParaRPr/>
          </a:p>
        </p:txBody>
      </p:sp>
      <mc:AlternateContent xmlns:mc="http://schemas.openxmlformats.org/markup-compatibility/2006" xmlns:a14="http://schemas.microsoft.com/office/drawing/2010/main">
        <mc:Choice Requires="a14">
          <p:sp>
            <p:nvSpPr>
              <p:cNvPr id="84" name="Google Shape;84;p5"/>
              <p:cNvSpPr txBox="1"/>
              <p:nvPr/>
            </p:nvSpPr>
            <p:spPr>
              <a:xfrm>
                <a:off x="385757" y="1068425"/>
                <a:ext cx="8372486" cy="1261854"/>
              </a:xfrm>
              <a:prstGeom prst="rect">
                <a:avLst/>
              </a:prstGeom>
              <a:noFill/>
              <a:ln>
                <a:noFill/>
              </a:ln>
            </p:spPr>
            <p:txBody>
              <a:bodyPr spcFirstLastPara="1" wrap="square" lIns="91425" tIns="91425" rIns="91425" bIns="91425" anchor="t" anchorCtr="0">
                <a:spAutoFit/>
              </a:bodyPr>
              <a:lstStyle/>
              <a:p>
                <a:pPr lvl="0">
                  <a:buSzPts val="1800"/>
                </a:pPr>
                <a:r>
                  <a:rPr lang="en-US" b="0" i="0" u="none" strike="noStrike" cap="none" dirty="0">
                    <a:solidFill>
                      <a:schemeClr val="tx1"/>
                    </a:solidFill>
                    <a:sym typeface="Arial"/>
                  </a:rPr>
                  <a:t>Claim: For every simple graph </a:t>
                </a:r>
                <a14:m>
                  <m:oMath xmlns:m="http://schemas.openxmlformats.org/officeDocument/2006/math">
                    <m:r>
                      <a:rPr lang="en-US" b="0" i="1" u="none" strike="noStrike" cap="none" smtClean="0">
                        <a:solidFill>
                          <a:schemeClr val="tx1"/>
                        </a:solidFill>
                        <a:latin typeface="Cambria Math" panose="02040503050406030204" pitchFamily="18" charset="0"/>
                        <a:sym typeface="Arial"/>
                      </a:rPr>
                      <m:t>𝐺</m:t>
                    </m:r>
                  </m:oMath>
                </a14:m>
                <a:r>
                  <a:rPr lang="en-US" b="0" i="0" u="none" strike="noStrike" cap="none" dirty="0">
                    <a:solidFill>
                      <a:schemeClr val="tx1"/>
                    </a:solidFill>
                    <a:sym typeface="Arial"/>
                  </a:rPr>
                  <a:t>, if every node of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degree at least 2, then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a cycle.</a:t>
                </a:r>
              </a:p>
              <a:p>
                <a:pPr lvl="0">
                  <a:buSzPts val="1800"/>
                </a:pPr>
                <a:endParaRPr lang="en-US" b="0" i="0" u="none" strike="noStrike" cap="none" dirty="0">
                  <a:solidFill>
                    <a:schemeClr val="tx1"/>
                  </a:solidFill>
                  <a:sym typeface="Arial"/>
                </a:endParaRPr>
              </a:p>
              <a:p>
                <a:pPr lvl="0">
                  <a:buSzPts val="1800"/>
                </a:pPr>
                <a:r>
                  <a:rPr lang="en-US" b="0" i="0" u="none" strike="noStrike" cap="none" dirty="0">
                    <a:solidFill>
                      <a:schemeClr val="tx1"/>
                    </a:solidFill>
                    <a:sym typeface="Arial"/>
                  </a:rPr>
                  <a:t>a) Prove the claim.</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Starting point:</a:t>
                </a:r>
                <a:endParaRPr sz="1200" dirty="0"/>
              </a:p>
            </p:txBody>
          </p:sp>
        </mc:Choice>
        <mc:Fallback xmlns="">
          <p:sp>
            <p:nvSpPr>
              <p:cNvPr id="84" name="Google Shape;84;p5"/>
              <p:cNvSpPr txBox="1">
                <a:spLocks noRot="1" noChangeAspect="1" noMove="1" noResize="1" noEditPoints="1" noAdjustHandles="1" noChangeArrowheads="1" noChangeShapeType="1" noTextEdit="1"/>
              </p:cNvSpPr>
              <p:nvPr/>
            </p:nvSpPr>
            <p:spPr>
              <a:xfrm>
                <a:off x="385757" y="1068425"/>
                <a:ext cx="8372486" cy="1261854"/>
              </a:xfrm>
              <a:prstGeom prst="rect">
                <a:avLst/>
              </a:prstGeom>
              <a:blipFill>
                <a:blip r:embed="rId3"/>
                <a:stretch>
                  <a:fillRect l="-303"/>
                </a:stretch>
              </a:blipFill>
              <a:ln>
                <a:noFill/>
              </a:ln>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1 – Big-O-No</a:t>
            </a:r>
            <a:endParaRPr/>
          </a:p>
        </p:txBody>
      </p:sp>
      <p:sp>
        <p:nvSpPr>
          <p:cNvPr id="407" name="Google Shape;407;p53"/>
          <p:cNvSpPr txBox="1">
            <a:spLocks noGrp="1"/>
          </p:cNvSpPr>
          <p:nvPr>
            <p:ph type="body" idx="1"/>
          </p:nvPr>
        </p:nvSpPr>
        <p:spPr>
          <a:xfrm>
            <a:off x="311700" y="1068425"/>
            <a:ext cx="8520600" cy="3500450"/>
          </a:xfrm>
          <a:prstGeom prst="rect">
            <a:avLst/>
          </a:prstGeom>
          <a:blipFill rotWithShape="1">
            <a:blip r:embed="rId3">
              <a:alphaModFix/>
            </a:blip>
            <a:stretch>
              <a:fillRect/>
            </a:stretch>
          </a:blip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2"/>
              </a:buClr>
              <a:buSzPts val="1800"/>
              <a:buChar char="●"/>
            </a:pPr>
            <a:r>
              <a:rPr lang="en-US"/>
              <a:t> </a:t>
            </a:r>
            <a:endParaRPr/>
          </a:p>
        </p:txBody>
      </p:sp>
      <p:sp>
        <p:nvSpPr>
          <p:cNvPr id="408" name="Google Shape;408;p53"/>
          <p:cNvSpPr txBox="1"/>
          <p:nvPr/>
        </p:nvSpPr>
        <p:spPr>
          <a:xfrm>
            <a:off x="2392546" y="1832900"/>
            <a:ext cx="6382414" cy="3031697"/>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409" name="Google Shape;409;p53"/>
          <p:cNvSpPr txBox="1"/>
          <p:nvPr/>
        </p:nvSpPr>
        <p:spPr>
          <a:xfrm>
            <a:off x="613017" y="1832900"/>
            <a:ext cx="1478212" cy="2802370"/>
          </a:xfrm>
          <a:prstGeom prst="rect">
            <a:avLst/>
          </a:prstGeom>
          <a:blipFill rotWithShape="1">
            <a:blip r:embed="rId5">
              <a:alphaModFix/>
            </a:blip>
            <a:stretch>
              <a:fillRect l="-8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4"/>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dk2"/>
              </a:buClr>
              <a:buSzPts val="3400"/>
              <a:buFont typeface="Raleway"/>
              <a:buNone/>
            </a:pPr>
            <a:r>
              <a:rPr lang="en-US"/>
              <a:t>That’s All, Folks!</a:t>
            </a:r>
            <a:endParaRPr/>
          </a:p>
        </p:txBody>
      </p:sp>
      <p:sp>
        <p:nvSpPr>
          <p:cNvPr id="415" name="Google Shape;415;p54"/>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p>
            <a:pPr marL="228600" lvl="0" indent="-228600" algn="l" rtl="0">
              <a:lnSpc>
                <a:spcPct val="100000"/>
              </a:lnSpc>
              <a:spcBef>
                <a:spcPts val="0"/>
              </a:spcBef>
              <a:spcAft>
                <a:spcPts val="0"/>
              </a:spcAft>
              <a:buClr>
                <a:schemeClr val="lt1"/>
              </a:buClr>
              <a:buSzPts val="2000"/>
              <a:buNone/>
            </a:pPr>
            <a:r>
              <a:rPr lang="en-US"/>
              <a:t>Thanks for coming to section this week!</a:t>
            </a:r>
            <a:endParaRPr/>
          </a:p>
          <a:p>
            <a:pPr marL="228600" lvl="0" indent="-228600" algn="l" rtl="0">
              <a:lnSpc>
                <a:spcPct val="100000"/>
              </a:lnSpc>
              <a:spcBef>
                <a:spcPts val="0"/>
              </a:spcBef>
              <a:spcAft>
                <a:spcPts val="0"/>
              </a:spcAft>
              <a:buClr>
                <a:schemeClr val="lt1"/>
              </a:buClr>
              <a:buSzPts val="2000"/>
              <a:buNone/>
            </a:pPr>
            <a:r>
              <a:rPr lang="en-US"/>
              <a:t>Any questions?</a:t>
            </a:r>
            <a:endParaRPr/>
          </a:p>
          <a:p>
            <a:pPr marL="228600" lvl="0" indent="-228600" algn="l" rtl="0">
              <a:lnSpc>
                <a:spcPct val="100000"/>
              </a:lnSpc>
              <a:spcBef>
                <a:spcPts val="0"/>
              </a:spcBef>
              <a:spcAft>
                <a:spcPts val="0"/>
              </a:spcAft>
              <a:buClr>
                <a:schemeClr val="lt1"/>
              </a:buClr>
              <a:buSzPts val="2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dirty="0"/>
              <a:t>Problem 2 - Work</a:t>
            </a:r>
            <a:endParaRPr dirty="0"/>
          </a:p>
        </p:txBody>
      </p:sp>
      <mc:AlternateContent xmlns:mc="http://schemas.openxmlformats.org/markup-compatibility/2006" xmlns:a14="http://schemas.microsoft.com/office/drawing/2010/main">
        <mc:Choice Requires="a14">
          <p:sp>
            <p:nvSpPr>
              <p:cNvPr id="4" name="Google Shape;84;p5">
                <a:extLst>
                  <a:ext uri="{FF2B5EF4-FFF2-40B4-BE49-F238E27FC236}">
                    <a16:creationId xmlns:a16="http://schemas.microsoft.com/office/drawing/2014/main" id="{2ADD8B7D-E33B-94D7-736D-8187B0CCC4CD}"/>
                  </a:ext>
                </a:extLst>
              </p:cNvPr>
              <p:cNvSpPr txBox="1"/>
              <p:nvPr/>
            </p:nvSpPr>
            <p:spPr>
              <a:xfrm>
                <a:off x="385757" y="1068425"/>
                <a:ext cx="8372486" cy="2123628"/>
              </a:xfrm>
              <a:prstGeom prst="rect">
                <a:avLst/>
              </a:prstGeom>
              <a:noFill/>
              <a:ln>
                <a:noFill/>
              </a:ln>
            </p:spPr>
            <p:txBody>
              <a:bodyPr spcFirstLastPara="1" wrap="square" lIns="91425" tIns="91425" rIns="91425" bIns="91425" anchor="t" anchorCtr="0">
                <a:spAutoFit/>
              </a:bodyPr>
              <a:lstStyle/>
              <a:p>
                <a:pPr lvl="0">
                  <a:buSzPts val="1800"/>
                </a:pPr>
                <a:r>
                  <a:rPr lang="en-US" b="0" i="0" u="none" strike="noStrike" cap="none" dirty="0">
                    <a:solidFill>
                      <a:schemeClr val="tx1"/>
                    </a:solidFill>
                    <a:sym typeface="Arial"/>
                  </a:rPr>
                  <a:t>Claim: For every simple graph </a:t>
                </a:r>
                <a14:m>
                  <m:oMath xmlns:m="http://schemas.openxmlformats.org/officeDocument/2006/math">
                    <m:r>
                      <a:rPr lang="en-US" b="0" i="1" u="none" strike="noStrike" cap="none" smtClean="0">
                        <a:solidFill>
                          <a:schemeClr val="tx1"/>
                        </a:solidFill>
                        <a:latin typeface="Cambria Math" panose="02040503050406030204" pitchFamily="18" charset="0"/>
                        <a:sym typeface="Arial"/>
                      </a:rPr>
                      <m:t>𝐺</m:t>
                    </m:r>
                  </m:oMath>
                </a14:m>
                <a:r>
                  <a:rPr lang="en-US" b="0" i="0" u="none" strike="noStrike" cap="none" dirty="0">
                    <a:solidFill>
                      <a:schemeClr val="tx1"/>
                    </a:solidFill>
                    <a:sym typeface="Arial"/>
                  </a:rPr>
                  <a:t>, if every node of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degree at least 2, then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a cycle.</a:t>
                </a:r>
              </a:p>
              <a:p>
                <a:pPr lvl="0">
                  <a:buSzPts val="1800"/>
                </a:pPr>
                <a:endParaRPr lang="en-US" b="0" i="0" u="none" strike="noStrike" cap="none" dirty="0">
                  <a:solidFill>
                    <a:schemeClr val="tx1"/>
                  </a:solidFill>
                  <a:sym typeface="Arial"/>
                </a:endParaRPr>
              </a:p>
              <a:p>
                <a:pPr lvl="0">
                  <a:buSzPts val="1800"/>
                </a:pPr>
                <a:r>
                  <a:rPr lang="en-US" b="0" i="0" u="none" strike="noStrike" cap="none" dirty="0">
                    <a:solidFill>
                      <a:schemeClr val="tx1"/>
                    </a:solidFill>
                    <a:sym typeface="Arial"/>
                  </a:rPr>
                  <a:t>a) Prove the claim.</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Starting point:</a:t>
                </a: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endParaRPr lang="en-US" b="0" i="0" u="none" strike="noStrike" cap="none" dirty="0">
                  <a:solidFill>
                    <a:srgbClr val="9900FF"/>
                  </a:solidFill>
                  <a:sym typeface="Arial"/>
                </a:endParaRPr>
              </a:p>
              <a:p>
                <a:pPr lvl="0"/>
                <a:r>
                  <a:rPr lang="en-US" dirty="0">
                    <a:solidFill>
                      <a:srgbClr val="9900FF"/>
                    </a:solidFill>
                  </a:rPr>
                  <a:t>We will construct a simple path in 𝐺 (i.e. a path with no repeated vertices) as follows:</a:t>
                </a:r>
                <a:endParaRPr lang="en-US" dirty="0"/>
              </a:p>
              <a:p>
                <a:pPr lvl="0">
                  <a:buSzPts val="1800"/>
                </a:pPr>
                <a:endParaRPr lang="en-US" dirty="0">
                  <a:solidFill>
                    <a:srgbClr val="9900FF"/>
                  </a:solidFill>
                </a:endParaRPr>
              </a:p>
              <a:p>
                <a:pPr lvl="0">
                  <a:buSzPts val="1800"/>
                </a:pPr>
                <a:r>
                  <a:rPr lang="en-US" dirty="0">
                    <a:solidFill>
                      <a:srgbClr val="9900FF"/>
                    </a:solidFill>
                  </a:rPr>
                  <a:t>Now finish the proof with the people around you, and we’ll go over it together.</a:t>
                </a:r>
                <a:endParaRPr lang="en-US" dirty="0"/>
              </a:p>
            </p:txBody>
          </p:sp>
        </mc:Choice>
        <mc:Fallback xmlns="">
          <p:sp>
            <p:nvSpPr>
              <p:cNvPr id="4" name="Google Shape;84;p5">
                <a:extLst>
                  <a:ext uri="{FF2B5EF4-FFF2-40B4-BE49-F238E27FC236}">
                    <a16:creationId xmlns:a16="http://schemas.microsoft.com/office/drawing/2014/main" id="{2ADD8B7D-E33B-94D7-736D-8187B0CCC4CD}"/>
                  </a:ext>
                </a:extLst>
              </p:cNvPr>
              <p:cNvSpPr txBox="1">
                <a:spLocks noRot="1" noChangeAspect="1" noMove="1" noResize="1" noEditPoints="1" noAdjustHandles="1" noChangeArrowheads="1" noChangeShapeType="1" noTextEdit="1"/>
              </p:cNvSpPr>
              <p:nvPr/>
            </p:nvSpPr>
            <p:spPr>
              <a:xfrm>
                <a:off x="385757" y="1068425"/>
                <a:ext cx="8372486" cy="2123628"/>
              </a:xfrm>
              <a:prstGeom prst="rect">
                <a:avLst/>
              </a:prstGeom>
              <a:blipFill>
                <a:blip r:embed="rId3"/>
                <a:stretch>
                  <a:fillRect l="-303"/>
                </a:stretch>
              </a:blipFill>
              <a:ln>
                <a:noFill/>
              </a:ln>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2 - Sample Proof Solution</a:t>
            </a:r>
            <a:endParaRPr/>
          </a:p>
        </p:txBody>
      </p:sp>
      <mc:AlternateContent xmlns:mc="http://schemas.openxmlformats.org/markup-compatibility/2006" xmlns:a14="http://schemas.microsoft.com/office/drawing/2010/main">
        <mc:Choice Requires="a14">
          <p:sp>
            <p:nvSpPr>
              <p:cNvPr id="5" name="Google Shape;84;p5">
                <a:extLst>
                  <a:ext uri="{FF2B5EF4-FFF2-40B4-BE49-F238E27FC236}">
                    <a16:creationId xmlns:a16="http://schemas.microsoft.com/office/drawing/2014/main" id="{F25DFE94-4CE3-00E0-20F9-E0DDE6342C67}"/>
                  </a:ext>
                </a:extLst>
              </p:cNvPr>
              <p:cNvSpPr txBox="1"/>
              <p:nvPr/>
            </p:nvSpPr>
            <p:spPr>
              <a:xfrm>
                <a:off x="385757" y="1068425"/>
                <a:ext cx="8372486" cy="3416290"/>
              </a:xfrm>
              <a:prstGeom prst="rect">
                <a:avLst/>
              </a:prstGeom>
              <a:noFill/>
              <a:ln>
                <a:noFill/>
              </a:ln>
            </p:spPr>
            <p:txBody>
              <a:bodyPr spcFirstLastPara="1" wrap="square" lIns="91425" tIns="91425" rIns="91425" bIns="91425" anchor="t" anchorCtr="0">
                <a:spAutoFit/>
              </a:bodyPr>
              <a:lstStyle/>
              <a:p>
                <a:pPr lvl="0">
                  <a:buSzPts val="1800"/>
                </a:pPr>
                <a:r>
                  <a:rPr lang="en-US" b="0" i="0" u="none" strike="noStrike" cap="none" dirty="0">
                    <a:solidFill>
                      <a:schemeClr val="tx1"/>
                    </a:solidFill>
                    <a:sym typeface="Arial"/>
                  </a:rPr>
                  <a:t>Claim: For every simple graph </a:t>
                </a:r>
                <a14:m>
                  <m:oMath xmlns:m="http://schemas.openxmlformats.org/officeDocument/2006/math">
                    <m:r>
                      <a:rPr lang="en-US" b="0" i="1" u="none" strike="noStrike" cap="none" smtClean="0">
                        <a:solidFill>
                          <a:schemeClr val="tx1"/>
                        </a:solidFill>
                        <a:latin typeface="Cambria Math" panose="02040503050406030204" pitchFamily="18" charset="0"/>
                        <a:sym typeface="Arial"/>
                      </a:rPr>
                      <m:t>𝐺</m:t>
                    </m:r>
                  </m:oMath>
                </a14:m>
                <a:r>
                  <a:rPr lang="en-US" b="0" i="0" u="none" strike="noStrike" cap="none" dirty="0">
                    <a:solidFill>
                      <a:schemeClr val="tx1"/>
                    </a:solidFill>
                    <a:sym typeface="Arial"/>
                  </a:rPr>
                  <a:t>, if every node of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degree at least 2, then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a cycle.</a:t>
                </a:r>
              </a:p>
              <a:p>
                <a:pPr lvl="0">
                  <a:buSzPts val="1800"/>
                </a:pPr>
                <a:endParaRPr lang="en-US" b="0" i="0" u="none" strike="noStrike" cap="none" dirty="0">
                  <a:solidFill>
                    <a:schemeClr val="tx1"/>
                  </a:solidFill>
                  <a:sym typeface="Arial"/>
                </a:endParaRPr>
              </a:p>
              <a:p>
                <a:pPr lvl="0">
                  <a:buSzPts val="1800"/>
                </a:pPr>
                <a:r>
                  <a:rPr lang="en-US" dirty="0">
                    <a:solidFill>
                      <a:schemeClr val="tx1"/>
                    </a:solidFill>
                  </a:rPr>
                  <a:t>a) </a:t>
                </a:r>
                <a:r>
                  <a:rPr lang="en-US" b="0" i="0" u="none" strike="noStrike" cap="none" dirty="0">
                    <a:solidFill>
                      <a:schemeClr val="tx1"/>
                    </a:solidFill>
                    <a:sym typeface="Arial"/>
                  </a:rPr>
                  <a:t>Prove the claim.</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9900FF"/>
                    </a:solidFill>
                    <a:sym typeface="Arial"/>
                  </a:rPr>
                  <a:t>Your proof probably looked something like this:</a:t>
                </a:r>
                <a:endParaRPr lang="en-US" b="1"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endParaRPr lang="en-US" b="0" i="0" u="none" strike="noStrike" cap="none" dirty="0">
                  <a:solidFill>
                    <a:srgbClr val="9900FF"/>
                  </a:solidFill>
                  <a:sym typeface="Arial"/>
                </a:endParaRPr>
              </a:p>
              <a:p>
                <a:pPr lvl="0"/>
                <a:r>
                  <a:rPr lang="en-US" dirty="0">
                    <a:solidFill>
                      <a:srgbClr val="9900FF"/>
                    </a:solidFill>
                  </a:rPr>
                  <a:t>We will construct a simple path in 𝐺 (i.e. a path with no repeated vertices) as follows:</a:t>
                </a:r>
                <a:endParaRPr lang="en-US" dirty="0"/>
              </a:p>
              <a:p>
                <a:pPr lvl="0">
                  <a:buSzPts val="1800"/>
                </a:pPr>
                <a:endParaRPr lang="en-US" dirty="0">
                  <a:solidFill>
                    <a:srgbClr val="9900FF"/>
                  </a:solidFill>
                </a:endParaRPr>
              </a:p>
              <a:p>
                <a:pPr lvl="0">
                  <a:buSzPts val="1800"/>
                </a:pPr>
                <a:r>
                  <a:rPr lang="en-US" dirty="0">
                    <a:solidFill>
                      <a:srgbClr val="9900FF"/>
                    </a:solidFill>
                  </a:rPr>
                  <a:t>Start at some node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a:solidFill>
                              <a:srgbClr val="9900FF"/>
                            </a:solidFill>
                            <a:latin typeface="Cambria Math" panose="02040503050406030204" pitchFamily="18" charset="0"/>
                          </a:rPr>
                          <m:t>0</m:t>
                        </m:r>
                      </m:sub>
                    </m:sSub>
                  </m:oMath>
                </a14:m>
                <a:r>
                  <a:rPr lang="en-US" dirty="0">
                    <a:solidFill>
                      <a:srgbClr val="9900FF"/>
                    </a:solidFill>
                  </a:rPr>
                  <a:t>, of </a:t>
                </a:r>
                <a14:m>
                  <m:oMath xmlns:m="http://schemas.openxmlformats.org/officeDocument/2006/math">
                    <m:r>
                      <a:rPr lang="en-US">
                        <a:solidFill>
                          <a:srgbClr val="9900FF"/>
                        </a:solidFill>
                        <a:latin typeface="Cambria Math" panose="02040503050406030204" pitchFamily="18" charset="0"/>
                      </a:rPr>
                      <m:t>𝐺</m:t>
                    </m:r>
                  </m:oMath>
                </a14:m>
                <a:r>
                  <a:rPr lang="en-US" dirty="0">
                    <a:solidFill>
                      <a:srgbClr val="9900FF"/>
                    </a:solidFill>
                  </a:rPr>
                  <a:t>. Follow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a:solidFill>
                              <a:srgbClr val="9900FF"/>
                            </a:solidFill>
                            <a:latin typeface="Cambria Math" panose="02040503050406030204" pitchFamily="18" charset="0"/>
                          </a:rPr>
                          <m:t>0</m:t>
                        </m:r>
                      </m:sub>
                    </m:sSub>
                  </m:oMath>
                </a14:m>
                <a:r>
                  <a:rPr lang="en-US" dirty="0">
                    <a:solidFill>
                      <a:srgbClr val="9900FF"/>
                    </a:solidFill>
                  </a:rPr>
                  <a:t> along an edge to find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1</m:t>
                        </m:r>
                      </m:sub>
                    </m:sSub>
                  </m:oMath>
                </a14:m>
                <a:r>
                  <a:rPr lang="en-US" dirty="0">
                    <a:solidFill>
                      <a:srgbClr val="9900FF"/>
                    </a:solidFill>
                  </a:rPr>
                  <a:t>. Now, since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1</m:t>
                        </m:r>
                      </m:sub>
                    </m:sSub>
                  </m:oMath>
                </a14:m>
                <a:r>
                  <a:rPr lang="en-US" dirty="0">
                    <a:solidFill>
                      <a:srgbClr val="9900FF"/>
                    </a:solidFill>
                  </a:rPr>
                  <a:t> (like every other node) has degree at least 2, there is another edge attached to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1</m:t>
                        </m:r>
                      </m:sub>
                    </m:sSub>
                  </m:oMath>
                </a14:m>
                <a:r>
                  <a:rPr lang="en-US" dirty="0">
                    <a:solidFill>
                      <a:srgbClr val="9900FF"/>
                    </a:solidFill>
                  </a:rPr>
                  <a:t>. Follow it to a vertex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2</m:t>
                        </m:r>
                      </m:sub>
                    </m:sSub>
                  </m:oMath>
                </a14:m>
                <a:r>
                  <a:rPr lang="en-US" dirty="0">
                    <a:solidFill>
                      <a:srgbClr val="9900FF"/>
                    </a:solidFill>
                  </a:rPr>
                  <a:t>. If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2</m:t>
                        </m:r>
                      </m:sub>
                    </m:sSub>
                  </m:oMath>
                </a14:m>
                <a:r>
                  <a:rPr lang="en-US" dirty="0">
                    <a:solidFill>
                      <a:srgbClr val="9900FF"/>
                    </a:solidFill>
                  </a:rPr>
                  <a:t> is a vertex we have already visited (i.e.,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a:solidFill>
                              <a:srgbClr val="9900FF"/>
                            </a:solidFill>
                            <a:latin typeface="Cambria Math" panose="02040503050406030204" pitchFamily="18" charset="0"/>
                          </a:rPr>
                          <m:t>0</m:t>
                        </m:r>
                      </m:sub>
                    </m:sSub>
                  </m:oMath>
                </a14:m>
                <a:r>
                  <a:rPr lang="en-US" dirty="0">
                    <a:solidFill>
                      <a:srgbClr val="9900FF"/>
                    </a:solidFill>
                  </a:rPr>
                  <a:t>), then we have found a cycle, a contradiction! Otherwise, from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2</m:t>
                        </m:r>
                      </m:sub>
                    </m:sSub>
                  </m:oMath>
                </a14:m>
                <a:r>
                  <a:rPr lang="en-US" dirty="0">
                    <a:solidFill>
                      <a:srgbClr val="9900FF"/>
                    </a:solidFill>
                  </a:rPr>
                  <a:t>, we may repeat the same argument. Continue from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2</m:t>
                        </m:r>
                      </m:sub>
                    </m:sSub>
                  </m:oMath>
                </a14:m>
                <a:r>
                  <a:rPr lang="en-US" dirty="0">
                    <a:solidFill>
                      <a:srgbClr val="9900FF"/>
                    </a:solidFill>
                  </a:rPr>
                  <a:t> (also degree at least 2) to a vertex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3</m:t>
                        </m:r>
                      </m:sub>
                    </m:sSub>
                  </m:oMath>
                </a14:m>
                <a:r>
                  <a:rPr lang="en-US" dirty="0">
                    <a:solidFill>
                      <a:srgbClr val="9900FF"/>
                    </a:solidFill>
                  </a:rPr>
                  <a:t>. If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3</m:t>
                        </m:r>
                      </m:sub>
                    </m:sSub>
                  </m:oMath>
                </a14:m>
                <a:r>
                  <a:rPr lang="en-US" dirty="0">
                    <a:solidFill>
                      <a:srgbClr val="9900FF"/>
                    </a:solidFill>
                  </a:rPr>
                  <a:t> is a repeat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a:solidFill>
                              <a:srgbClr val="9900FF"/>
                            </a:solidFill>
                            <a:latin typeface="Cambria Math" panose="02040503050406030204" pitchFamily="18" charset="0"/>
                          </a:rPr>
                          <m:t>0</m:t>
                        </m:r>
                      </m:sub>
                    </m:sSub>
                  </m:oMath>
                </a14:m>
                <a:r>
                  <a:rPr lang="en-US" dirty="0">
                    <a:solidFill>
                      <a:srgbClr val="9900FF"/>
                    </a:solidFill>
                  </a:rPr>
                  <a:t> or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1</m:t>
                        </m:r>
                      </m:sub>
                    </m:sSub>
                  </m:oMath>
                </a14:m>
                <a:r>
                  <a:rPr lang="en-US" dirty="0">
                    <a:solidFill>
                      <a:srgbClr val="9900FF"/>
                    </a:solidFill>
                  </a:rPr>
                  <a:t>) then we have a contradiction! Otherwise continue finding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4</m:t>
                        </m:r>
                      </m:sub>
                    </m:sSub>
                  </m:oMath>
                </a14:m>
                <a:r>
                  <a:rPr lang="en-US" dirty="0">
                    <a:solidFill>
                      <a:srgbClr val="9900FF"/>
                    </a:solidFill>
                  </a:rPr>
                  <a:t>, </a:t>
                </a:r>
                <a14:m>
                  <m:oMath xmlns:m="http://schemas.openxmlformats.org/officeDocument/2006/math">
                    <m:sSub>
                      <m:sSubPr>
                        <m:ctrlPr>
                          <a:rPr lang="en-US" i="1">
                            <a:solidFill>
                              <a:srgbClr val="9900FF"/>
                            </a:solidFill>
                            <a:latin typeface="Cambria Math" panose="02040503050406030204" pitchFamily="18" charset="0"/>
                          </a:rPr>
                        </m:ctrlPr>
                      </m:sSubPr>
                      <m:e>
                        <m:r>
                          <a:rPr lang="en-US">
                            <a:solidFill>
                              <a:srgbClr val="9900FF"/>
                            </a:solidFill>
                            <a:latin typeface="Cambria Math" panose="02040503050406030204" pitchFamily="18" charset="0"/>
                          </a:rPr>
                          <m:t>𝑣</m:t>
                        </m:r>
                      </m:e>
                      <m:sub>
                        <m:r>
                          <a:rPr lang="en-US" b="0" i="0" smtClean="0">
                            <a:solidFill>
                              <a:srgbClr val="9900FF"/>
                            </a:solidFill>
                            <a:latin typeface="Cambria Math" panose="02040503050406030204" pitchFamily="18" charset="0"/>
                          </a:rPr>
                          <m:t>5</m:t>
                        </m:r>
                      </m:sub>
                    </m:sSub>
                  </m:oMath>
                </a14:m>
                <a:r>
                  <a:rPr lang="en-US" dirty="0">
                    <a:solidFill>
                      <a:srgbClr val="9900FF"/>
                    </a:solidFill>
                  </a:rPr>
                  <a:t>, …. The graph is finite, so we cannot continue this process forever. Eventually we find a repeated vertex, which means we have a cycle!</a:t>
                </a:r>
              </a:p>
            </p:txBody>
          </p:sp>
        </mc:Choice>
        <mc:Fallback xmlns="">
          <p:sp>
            <p:nvSpPr>
              <p:cNvPr id="5" name="Google Shape;84;p5">
                <a:extLst>
                  <a:ext uri="{FF2B5EF4-FFF2-40B4-BE49-F238E27FC236}">
                    <a16:creationId xmlns:a16="http://schemas.microsoft.com/office/drawing/2014/main" id="{F25DFE94-4CE3-00E0-20F9-E0DDE6342C67}"/>
                  </a:ext>
                </a:extLst>
              </p:cNvPr>
              <p:cNvSpPr txBox="1">
                <a:spLocks noRot="1" noChangeAspect="1" noMove="1" noResize="1" noEditPoints="1" noAdjustHandles="1" noChangeArrowheads="1" noChangeShapeType="1" noTextEdit="1"/>
              </p:cNvSpPr>
              <p:nvPr/>
            </p:nvSpPr>
            <p:spPr>
              <a:xfrm>
                <a:off x="385757" y="1068425"/>
                <a:ext cx="8372486" cy="3416290"/>
              </a:xfrm>
              <a:prstGeom prst="rect">
                <a:avLst/>
              </a:prstGeom>
              <a:blipFill>
                <a:blip r:embed="rId3"/>
                <a:stretch>
                  <a:fillRect l="-303"/>
                </a:stretch>
              </a:blipFill>
              <a:ln>
                <a:noFill/>
              </a:ln>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a:t>Problem 2 - Write it Better: extremal principle</a:t>
            </a:r>
            <a:endParaRPr/>
          </a:p>
        </p:txBody>
      </p:sp>
      <p:sp>
        <p:nvSpPr>
          <p:cNvPr id="104" name="Google Shape;104;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600"/>
              </a:spcAft>
              <a:buSzPts val="1400"/>
              <a:buNone/>
            </a:pPr>
            <a:r>
              <a:rPr lang="en-US" sz="1400" dirty="0">
                <a:latin typeface="Arial"/>
                <a:ea typeface="Arial"/>
                <a:cs typeface="Arial"/>
                <a:sym typeface="Arial"/>
              </a:rPr>
              <a:t>It’s common in proofs by contradiction to have cases like we’ve seen here; “</a:t>
            </a:r>
            <a:r>
              <a:rPr lang="en-US" sz="1400" i="1" dirty="0">
                <a:latin typeface="Arial"/>
                <a:ea typeface="Arial"/>
                <a:cs typeface="Arial"/>
                <a:sym typeface="Arial"/>
              </a:rPr>
              <a:t>Option A</a:t>
            </a:r>
            <a:r>
              <a:rPr lang="en-US" sz="1400" dirty="0">
                <a:latin typeface="Arial"/>
                <a:ea typeface="Arial"/>
                <a:cs typeface="Arial"/>
                <a:sym typeface="Arial"/>
              </a:rPr>
              <a:t>: we’re done with our proof! </a:t>
            </a:r>
            <a:r>
              <a:rPr lang="en-US" sz="1400" i="1" dirty="0">
                <a:latin typeface="Arial"/>
                <a:ea typeface="Arial"/>
                <a:cs typeface="Arial"/>
                <a:sym typeface="Arial"/>
              </a:rPr>
              <a:t>Option B</a:t>
            </a:r>
            <a:r>
              <a:rPr lang="en-US" sz="1400" dirty="0">
                <a:latin typeface="Arial"/>
                <a:ea typeface="Arial"/>
                <a:cs typeface="Arial"/>
                <a:sym typeface="Arial"/>
              </a:rPr>
              <a:t>: do something else.” Here, though, that “do something else” has us basically where we started (a new end-vertex on our path where we’ve used one edge), and it’s tempting to say “repeat indefinitely, eventually you hit the other case.” That’s mathematically correct! But not particularly elegant. And you have to write down enough steps that your reader knows what the pattern is, which could be a lot. </a:t>
            </a:r>
            <a:br>
              <a:rPr lang="en-US" sz="1400" dirty="0">
                <a:latin typeface="Arial"/>
                <a:ea typeface="Arial"/>
                <a:cs typeface="Arial"/>
                <a:sym typeface="Arial"/>
              </a:rPr>
            </a:br>
            <a:r>
              <a:rPr lang="en-US" sz="600" dirty="0">
                <a:latin typeface="Arial"/>
                <a:ea typeface="Arial"/>
                <a:cs typeface="Arial"/>
                <a:sym typeface="Arial"/>
              </a:rPr>
              <a:t> </a:t>
            </a:r>
            <a:br>
              <a:rPr lang="en-US" sz="1400" dirty="0">
                <a:latin typeface="Arial"/>
                <a:ea typeface="Arial"/>
                <a:cs typeface="Arial"/>
                <a:sym typeface="Arial"/>
              </a:rPr>
            </a:br>
            <a:r>
              <a:rPr lang="en-US" sz="1400" dirty="0">
                <a:latin typeface="Arial"/>
                <a:ea typeface="Arial"/>
                <a:cs typeface="Arial"/>
                <a:sym typeface="Arial"/>
              </a:rPr>
              <a:t>The more elegant version is to use </a:t>
            </a:r>
            <a:r>
              <a:rPr lang="en-US" sz="1400" b="1" i="1" dirty="0">
                <a:solidFill>
                  <a:schemeClr val="lt2"/>
                </a:solidFill>
                <a:latin typeface="Arial"/>
                <a:ea typeface="Arial"/>
                <a:cs typeface="Arial"/>
                <a:sym typeface="Arial"/>
              </a:rPr>
              <a:t>the “extremal principle”</a:t>
            </a:r>
            <a:r>
              <a:rPr lang="en-US" sz="1400" dirty="0">
                <a:latin typeface="Arial"/>
                <a:ea typeface="Arial"/>
                <a:cs typeface="Arial"/>
                <a:sym typeface="Arial"/>
              </a:rPr>
              <a:t>. Instead of slowly building an object (here, the path), just start with the most </a:t>
            </a:r>
            <a:r>
              <a:rPr lang="en-US" sz="1400" i="1" dirty="0">
                <a:latin typeface="Arial"/>
                <a:ea typeface="Arial"/>
                <a:cs typeface="Arial"/>
                <a:sym typeface="Arial"/>
              </a:rPr>
              <a:t>extreme</a:t>
            </a:r>
            <a:r>
              <a:rPr lang="en-US" sz="1400" dirty="0">
                <a:latin typeface="Arial"/>
                <a:ea typeface="Arial"/>
                <a:cs typeface="Arial"/>
                <a:sym typeface="Arial"/>
              </a:rPr>
              <a:t> version of the object at the beginning (usually the biggest one or the first one). Starting with the right object lets us eliminate Option A and jump right to Option B.</a:t>
            </a:r>
            <a:br>
              <a:rPr lang="en-US" sz="1400" dirty="0">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2"/>
              </a:buClr>
              <a:buSzPct val="111111"/>
              <a:buFont typeface="Raleway"/>
              <a:buNone/>
            </a:pPr>
            <a:r>
              <a:rPr lang="en-US" dirty="0"/>
              <a:t>Problem 2 - New Starting Point</a:t>
            </a:r>
            <a:endParaRPr dirty="0"/>
          </a:p>
        </p:txBody>
      </p:sp>
      <mc:AlternateContent xmlns:mc="http://schemas.openxmlformats.org/markup-compatibility/2006" xmlns:a14="http://schemas.microsoft.com/office/drawing/2010/main">
        <mc:Choice Requires="a14">
          <p:sp>
            <p:nvSpPr>
              <p:cNvPr id="4" name="Google Shape;84;p5">
                <a:extLst>
                  <a:ext uri="{FF2B5EF4-FFF2-40B4-BE49-F238E27FC236}">
                    <a16:creationId xmlns:a16="http://schemas.microsoft.com/office/drawing/2014/main" id="{76CDB4AA-807A-6120-8631-CE5235ED11B8}"/>
                  </a:ext>
                </a:extLst>
              </p:cNvPr>
              <p:cNvSpPr txBox="1"/>
              <p:nvPr/>
            </p:nvSpPr>
            <p:spPr>
              <a:xfrm>
                <a:off x="385757" y="1068425"/>
                <a:ext cx="8372486" cy="1261854"/>
              </a:xfrm>
              <a:prstGeom prst="rect">
                <a:avLst/>
              </a:prstGeom>
              <a:noFill/>
              <a:ln>
                <a:noFill/>
              </a:ln>
            </p:spPr>
            <p:txBody>
              <a:bodyPr spcFirstLastPara="1" wrap="square" lIns="91425" tIns="91425" rIns="91425" bIns="91425" anchor="t" anchorCtr="0">
                <a:spAutoFit/>
              </a:bodyPr>
              <a:lstStyle/>
              <a:p>
                <a:pPr lvl="0">
                  <a:buSzPts val="1800"/>
                </a:pPr>
                <a:r>
                  <a:rPr lang="en-US" b="0" i="0" u="none" strike="noStrike" cap="none" dirty="0">
                    <a:solidFill>
                      <a:schemeClr val="tx1"/>
                    </a:solidFill>
                    <a:sym typeface="Arial"/>
                  </a:rPr>
                  <a:t>Claim: For every simple graph </a:t>
                </a:r>
                <a14:m>
                  <m:oMath xmlns:m="http://schemas.openxmlformats.org/officeDocument/2006/math">
                    <m:r>
                      <a:rPr lang="en-US" b="0" i="1" u="none" strike="noStrike" cap="none" smtClean="0">
                        <a:solidFill>
                          <a:schemeClr val="tx1"/>
                        </a:solidFill>
                        <a:latin typeface="Cambria Math" panose="02040503050406030204" pitchFamily="18" charset="0"/>
                        <a:sym typeface="Arial"/>
                      </a:rPr>
                      <m:t>𝐺</m:t>
                    </m:r>
                  </m:oMath>
                </a14:m>
                <a:r>
                  <a:rPr lang="en-US" b="0" i="0" u="none" strike="noStrike" cap="none" dirty="0">
                    <a:solidFill>
                      <a:schemeClr val="tx1"/>
                    </a:solidFill>
                    <a:sym typeface="Arial"/>
                  </a:rPr>
                  <a:t>, if every node of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degree at least 2, then </a:t>
                </a:r>
                <a14:m>
                  <m:oMath xmlns:m="http://schemas.openxmlformats.org/officeDocument/2006/math">
                    <m:r>
                      <a:rPr lang="en-US" i="1">
                        <a:solidFill>
                          <a:schemeClr val="tx1"/>
                        </a:solidFill>
                        <a:latin typeface="Cambria Math" panose="02040503050406030204" pitchFamily="18" charset="0"/>
                      </a:rPr>
                      <m:t>𝐺</m:t>
                    </m:r>
                  </m:oMath>
                </a14:m>
                <a:r>
                  <a:rPr lang="en-US" b="0" i="0" u="none" strike="noStrike" cap="none" dirty="0">
                    <a:solidFill>
                      <a:schemeClr val="tx1"/>
                    </a:solidFill>
                    <a:sym typeface="Arial"/>
                  </a:rPr>
                  <a:t> has a cycle.</a:t>
                </a:r>
              </a:p>
              <a:p>
                <a:pPr lvl="0">
                  <a:buSzPts val="1800"/>
                </a:pPr>
                <a:endParaRPr lang="en-US" b="0" i="0" u="none" strike="noStrike" cap="none" dirty="0">
                  <a:solidFill>
                    <a:schemeClr val="tx1"/>
                  </a:solidFill>
                  <a:sym typeface="Arial"/>
                </a:endParaRPr>
              </a:p>
              <a:p>
                <a:pPr lvl="0">
                  <a:buSzPts val="1800"/>
                </a:pPr>
                <a:r>
                  <a:rPr lang="en-US" b="0" i="0" u="none" strike="noStrike" cap="none" dirty="0">
                    <a:solidFill>
                      <a:schemeClr val="tx1"/>
                    </a:solidFill>
                    <a:sym typeface="Arial"/>
                  </a:rPr>
                  <a:t>b) Rewrite the proof, using the extremal principle.</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endParaRPr>
              </a:p>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rgbClr val="9900FF"/>
                    </a:solidFill>
                    <a:sym typeface="Arial"/>
                  </a:rPr>
                  <a:t>NEW, EXTREME Starting point: what kind of path should we consider?</a:t>
                </a:r>
                <a:endParaRPr sz="1200" dirty="0"/>
              </a:p>
            </p:txBody>
          </p:sp>
        </mc:Choice>
        <mc:Fallback xmlns="">
          <p:sp>
            <p:nvSpPr>
              <p:cNvPr id="4" name="Google Shape;84;p5">
                <a:extLst>
                  <a:ext uri="{FF2B5EF4-FFF2-40B4-BE49-F238E27FC236}">
                    <a16:creationId xmlns:a16="http://schemas.microsoft.com/office/drawing/2014/main" id="{76CDB4AA-807A-6120-8631-CE5235ED11B8}"/>
                  </a:ext>
                </a:extLst>
              </p:cNvPr>
              <p:cNvSpPr txBox="1">
                <a:spLocks noRot="1" noChangeAspect="1" noMove="1" noResize="1" noEditPoints="1" noAdjustHandles="1" noChangeArrowheads="1" noChangeShapeType="1" noTextEdit="1"/>
              </p:cNvSpPr>
              <p:nvPr/>
            </p:nvSpPr>
            <p:spPr>
              <a:xfrm>
                <a:off x="385757" y="1068425"/>
                <a:ext cx="8372486" cy="1261854"/>
              </a:xfrm>
              <a:prstGeom prst="rect">
                <a:avLst/>
              </a:prstGeom>
              <a:blipFill>
                <a:blip r:embed="rId3"/>
                <a:stretch>
                  <a:fillRect l="-303"/>
                </a:stretch>
              </a:blipFill>
              <a:ln>
                <a:noFill/>
              </a:ln>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4736</Words>
  <Application>Microsoft Office PowerPoint</Application>
  <PresentationFormat>On-screen Show (16:9)</PresentationFormat>
  <Paragraphs>282</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Calibri</vt:lpstr>
      <vt:lpstr>Arial</vt:lpstr>
      <vt:lpstr>Quattrocento Sans</vt:lpstr>
      <vt:lpstr>Raleway</vt:lpstr>
      <vt:lpstr>Cambria Math</vt:lpstr>
      <vt:lpstr>Source Code Pro</vt:lpstr>
      <vt:lpstr>uw-slides</vt:lpstr>
      <vt:lpstr>CSE 421 Section 2</vt:lpstr>
      <vt:lpstr>Administrivia</vt:lpstr>
      <vt:lpstr>Announcements &amp; Reminders</vt:lpstr>
      <vt:lpstr>The “extremal principle”</vt:lpstr>
      <vt:lpstr>Problem 2 - Starting Point</vt:lpstr>
      <vt:lpstr>Problem 2 - Work</vt:lpstr>
      <vt:lpstr>Problem 2 - Sample Proof Solution</vt:lpstr>
      <vt:lpstr>Problem 2 - Write it Better: extremal principle</vt:lpstr>
      <vt:lpstr>Problem 2 - New Starting Point</vt:lpstr>
      <vt:lpstr>Problem 2 - New Work</vt:lpstr>
      <vt:lpstr>Problem 2 - Extreme Principle Solution</vt:lpstr>
      <vt:lpstr>Graph Modeling</vt:lpstr>
      <vt:lpstr>Modeling a Problem</vt:lpstr>
      <vt:lpstr>Graph Modeling Steps</vt:lpstr>
      <vt:lpstr>Writing Algorithms Using Existing Algorithms</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Big-O</vt:lpstr>
      <vt:lpstr>Big-O Review</vt:lpstr>
      <vt:lpstr>Big-O Tips for Comparing</vt:lpstr>
      <vt:lpstr>Problem 1 – Big-O-No</vt:lpstr>
      <vt:lpstr>Problem 1 – Big-O-No</vt:lpstr>
      <vt:lpstr>Problem 1 – Big-O-No</vt:lpstr>
      <vt:lpstr>Problem 1 – Big-O-No</vt:lpstr>
      <vt:lpstr>Problem 1 – Big-O-No</vt:lpstr>
      <vt:lpstr>Problem 1 – Big-O-No</vt:lpstr>
      <vt:lpstr>Problem 1 – Big-O-No</vt:lpstr>
      <vt:lpstr>Problem 1 – Big-O-No</vt:lpstr>
      <vt:lpstr>Problem 1 – Big-O-No</vt:lpstr>
      <vt:lpstr>Problem 1 – Big-O-No</vt:lpstr>
      <vt:lpstr>Problem 1 – Big-O-No</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Robbie Weber</cp:lastModifiedBy>
  <cp:revision>4</cp:revision>
  <dcterms:modified xsi:type="dcterms:W3CDTF">2026-04-09T16:50:47Z</dcterms:modified>
</cp:coreProperties>
</file>