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371" r:id="rId4"/>
    <p:sldId id="373" r:id="rId5"/>
    <p:sldId id="374" r:id="rId6"/>
    <p:sldId id="375" r:id="rId7"/>
    <p:sldId id="376" r:id="rId8"/>
    <p:sldId id="377" r:id="rId9"/>
    <p:sldId id="393" r:id="rId10"/>
    <p:sldId id="392" r:id="rId11"/>
    <p:sldId id="396" r:id="rId12"/>
    <p:sldId id="258" r:id="rId13"/>
    <p:sldId id="291" r:id="rId14"/>
    <p:sldId id="259" r:id="rId15"/>
    <p:sldId id="260" r:id="rId16"/>
    <p:sldId id="261" r:id="rId17"/>
    <p:sldId id="262" r:id="rId18"/>
    <p:sldId id="350" r:id="rId19"/>
    <p:sldId id="397" r:id="rId20"/>
    <p:sldId id="399" r:id="rId21"/>
    <p:sldId id="263" r:id="rId22"/>
    <p:sldId id="398" r:id="rId23"/>
    <p:sldId id="264" r:id="rId24"/>
    <p:sldId id="266" r:id="rId25"/>
    <p:sldId id="265" r:id="rId26"/>
    <p:sldId id="292" r:id="rId27"/>
    <p:sldId id="273" r:id="rId28"/>
    <p:sldId id="268" r:id="rId29"/>
    <p:sldId id="269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71" r:id="rId41"/>
    <p:sldId id="284" r:id="rId42"/>
    <p:sldId id="294" r:id="rId43"/>
    <p:sldId id="348" r:id="rId44"/>
    <p:sldId id="332" r:id="rId45"/>
    <p:sldId id="296" r:id="rId46"/>
    <p:sldId id="290" r:id="rId47"/>
    <p:sldId id="351" r:id="rId48"/>
    <p:sldId id="272" r:id="rId49"/>
    <p:sldId id="286" r:id="rId50"/>
    <p:sldId id="349" r:id="rId51"/>
    <p:sldId id="288" r:id="rId52"/>
    <p:sldId id="289" r:id="rId53"/>
    <p:sldId id="352" r:id="rId54"/>
    <p:sldId id="395" r:id="rId55"/>
    <p:sldId id="39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5" autoAdjust="0"/>
    <p:restoredTop sz="73236" autoAdjust="0"/>
  </p:normalViewPr>
  <p:slideViewPr>
    <p:cSldViewPr snapToGrid="0">
      <p:cViewPr varScale="1">
        <p:scale>
          <a:sx n="54" d="100"/>
          <a:sy n="54" d="100"/>
        </p:scale>
        <p:origin x="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C49D-204B-46B2-BC77-3A736FE70E73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CB95-37E5-4F8A-8848-A261E062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Doodle: computing distance to , relies on knowing distance to all possible </a:t>
            </a:r>
            <a:r>
              <a:rPr lang="en-US" dirty="0" err="1"/>
              <a:t>predecsessors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7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</a:t>
            </a:r>
            <a:r>
              <a:rPr lang="en-US" dirty="0"/>
              <a:t>(v,3) refers to path s –[3]</a:t>
            </a:r>
            <a:r>
              <a:rPr lang="en-US" dirty="0">
                <a:sym typeface="Wingdings" panose="05000000000000000000" pitchFamily="2" charset="2"/>
              </a:rPr>
              <a:t>a—[6]c—[5]v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dist</a:t>
            </a:r>
            <a:r>
              <a:rPr lang="en-US" dirty="0">
                <a:sym typeface="Wingdings" panose="05000000000000000000" pitchFamily="2" charset="2"/>
              </a:rPr>
              <a:t>(v,4) refers to path s-[3]-&gt;a-[6]c—[2]d—[1]v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main case---try to set yourself a yes-no question: Either we …. Or we don’t. </a:t>
            </a:r>
            <a:br>
              <a:rPr lang="en-US" dirty="0"/>
            </a:br>
            <a:r>
              <a:rPr lang="en-US" dirty="0"/>
              <a:t>In each case, what recursive calls would give you the answer?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B075580-9E3D-4CBC-BB30-003AE8B8D46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793-B139-4FEF-94E4-5E442104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 on Trees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925E-1318-4536-9840-15DC5BEE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26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Cover Dynamic Program </a:t>
            </a:r>
            <a:r>
              <a:rPr lang="en-US" sz="2700" dirty="0"/>
              <a:t>(wrapped-up)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95D9F-BA9F-AB21-A971-E688A745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in acyclic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A610C-3173-C06F-AAA4-6EE176A08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332,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distance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one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Distance; eval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A directed graph with edge weights on 6 vertices: {s,a,b,c,d,v}&#10;Edges:&#10;(s,a) weight 3&#10;(s,b) weight 8&#10;(a,c) weight 6&#10;(b,c) weight 3&#10;(c,d) weight 2&#10;(c,v) weight 5&#10;(d,v) weight 1">
            <a:extLst>
              <a:ext uri="{FF2B5EF4-FFF2-40B4-BE49-F238E27FC236}">
                <a16:creationId xmlns:a16="http://schemas.microsoft.com/office/drawing/2014/main" id="{05E31C69-3E63-C9B8-B52D-29C1DFF2F0F8}"/>
              </a:ext>
            </a:extLst>
          </p:cNvPr>
          <p:cNvGrpSpPr/>
          <p:nvPr/>
        </p:nvGrpSpPr>
        <p:grpSpPr>
          <a:xfrm>
            <a:off x="1323155" y="2860944"/>
            <a:ext cx="8352598" cy="2539538"/>
            <a:chOff x="1323155" y="2860944"/>
            <a:chExt cx="8352598" cy="25395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B6A07-FAEC-8CAC-7A36-4CAA9315B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082D-2847-05B3-4924-B822A601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recurrence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6A435-C307-8C67-5F2D-3FB612A079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6A435-C307-8C67-5F2D-3FB612A07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 descr="A directed graph with edge weights on 6 vertices: {s,a,b,c,d,v}&#10;Edges:&#10;(s,a) weight 3&#10;(s,b) weight 8&#10;(a,c) weight 6&#10;(b,c) weight 3&#10;(c,d) weight 2&#10;(c,v) weight 5&#10;(d,v) weight 1&#10;&#10;A line at the bottom shows a topological sorted order: s,a,b,c,d,v">
            <a:extLst>
              <a:ext uri="{FF2B5EF4-FFF2-40B4-BE49-F238E27FC236}">
                <a16:creationId xmlns:a16="http://schemas.microsoft.com/office/drawing/2014/main" id="{C34DEC4A-5A5E-3BD6-0F7B-474094AD208E}"/>
              </a:ext>
            </a:extLst>
          </p:cNvPr>
          <p:cNvGrpSpPr/>
          <p:nvPr/>
        </p:nvGrpSpPr>
        <p:grpSpPr>
          <a:xfrm>
            <a:off x="1005840" y="2860944"/>
            <a:ext cx="9464040" cy="3238104"/>
            <a:chOff x="1005840" y="2860944"/>
            <a:chExt cx="9464040" cy="32381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A62496-10F4-C143-BD24-E4B1A96E868C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114083-7243-992F-C283-C56F26D5F362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C10EA3-05FE-7227-5CF3-24E49E2BB7E9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1E5F74-4B43-0FCE-92F4-BC5F3FA5E512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CD561F-400C-1A47-51AC-0891DF3B582F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097332-0658-946D-AC46-6C5AAF0A4E2D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7F90D0-9A53-F7E7-2A43-30DA041D8E56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C7199C9-8133-C72E-B366-881ACCB7783F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5AD78-6267-0850-D639-7F8D7F5F103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8F15234-0C18-6B7F-33C7-E3986F62E3AA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F652DCB-45F5-826B-6D0F-0B7F395E4316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81B756B-62EA-25A0-731A-7593463CC894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87A6E5C-3D36-6B80-65CF-15F6D939116A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3E1248-72A5-58D5-940C-D23B8F9B3F24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B1893C-A660-6E69-E00B-F10FC7BBA32B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E8DBD2-0592-7FCA-8439-D20C37E55A8A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C34366-808C-17FD-5895-2C6513CF07B9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3957CC-B85E-A945-6050-0C6B0A752D0D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018B46-C072-1F1D-2C81-BEA8D253A767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FC8324-F44E-FF6E-4115-B6BF27613BB8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C44DA6-632C-9F34-F26E-49CCA0A7BAC6}"/>
                </a:ext>
              </a:extLst>
            </p:cNvPr>
            <p:cNvCxnSpPr/>
            <p:nvPr/>
          </p:nvCxnSpPr>
          <p:spPr>
            <a:xfrm>
              <a:off x="1005840" y="6099048"/>
              <a:ext cx="94640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143756-D9C4-FA3C-2E93-70DA57B04EEF}"/>
                </a:ext>
              </a:extLst>
            </p:cNvPr>
            <p:cNvSpPr txBox="1"/>
            <p:nvPr/>
          </p:nvSpPr>
          <p:spPr>
            <a:xfrm>
              <a:off x="1457727" y="555349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412A3E-7B12-4F79-7B28-6BF057228483}"/>
                </a:ext>
              </a:extLst>
            </p:cNvPr>
            <p:cNvSpPr txBox="1"/>
            <p:nvPr/>
          </p:nvSpPr>
          <p:spPr>
            <a:xfrm>
              <a:off x="3371103" y="5573915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08AFD0-4A79-FA9C-EF5E-DC74F9A374B7}"/>
                </a:ext>
              </a:extLst>
            </p:cNvPr>
            <p:cNvSpPr txBox="1"/>
            <p:nvPr/>
          </p:nvSpPr>
          <p:spPr>
            <a:xfrm>
              <a:off x="4865802" y="554526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EEB123-8440-60E9-4D85-12099DCD1AF6}"/>
                </a:ext>
              </a:extLst>
            </p:cNvPr>
            <p:cNvSpPr txBox="1"/>
            <p:nvPr/>
          </p:nvSpPr>
          <p:spPr>
            <a:xfrm>
              <a:off x="5846190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E23790-B851-F15B-6670-447DE2812E25}"/>
                </a:ext>
              </a:extLst>
            </p:cNvPr>
            <p:cNvSpPr txBox="1"/>
            <p:nvPr/>
          </p:nvSpPr>
          <p:spPr>
            <a:xfrm>
              <a:off x="6949125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B907F0-495B-523B-4D2B-ABF78F0D5199}"/>
                </a:ext>
              </a:extLst>
            </p:cNvPr>
            <p:cNvSpPr txBox="1"/>
            <p:nvPr/>
          </p:nvSpPr>
          <p:spPr>
            <a:xfrm>
              <a:off x="9181810" y="551735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C2B26-3278-1318-3441-F033D24C47A0}"/>
              </a:ext>
            </a:extLst>
          </p:cNvPr>
          <p:cNvSpPr/>
          <p:nvPr/>
        </p:nvSpPr>
        <p:spPr>
          <a:xfrm>
            <a:off x="988541" y="3509318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5C7AD2-36EA-AEE3-965D-D3AC4E6A0B71}"/>
              </a:ext>
            </a:extLst>
          </p:cNvPr>
          <p:cNvSpPr/>
          <p:nvPr/>
        </p:nvSpPr>
        <p:spPr>
          <a:xfrm>
            <a:off x="3748216" y="2512539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96E95-2FFB-5FF0-2B8E-4876B96BC70E}"/>
              </a:ext>
            </a:extLst>
          </p:cNvPr>
          <p:cNvSpPr/>
          <p:nvPr/>
        </p:nvSpPr>
        <p:spPr>
          <a:xfrm>
            <a:off x="4415481" y="4353696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1576C-0570-706C-EDD9-18D48CF4BB23}"/>
              </a:ext>
            </a:extLst>
          </p:cNvPr>
          <p:cNvSpPr/>
          <p:nvPr/>
        </p:nvSpPr>
        <p:spPr>
          <a:xfrm>
            <a:off x="6058930" y="2660821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294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r>
              <a:rPr lang="en-US" dirty="0"/>
              <a:t>Getting more complicated: Trees </a:t>
            </a:r>
            <a:r>
              <a:rPr lang="en-US" dirty="0">
                <a:sym typeface="Wingdings" panose="05000000000000000000" pitchFamily="2" charset="2"/>
              </a:rPr>
              <a:t> DAGs  General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 – we won’t ask you to be as clever.</a:t>
            </a:r>
          </a:p>
          <a:p>
            <a:endParaRPr lang="en-US" dirty="0"/>
          </a:p>
          <a:p>
            <a:r>
              <a:rPr lang="en-US" dirty="0"/>
              <a:t>Tree and DAG DPs are common; general graph DPs are less common, but these are standard library functions, so good to know.</a:t>
            </a:r>
          </a:p>
          <a:p>
            <a:r>
              <a:rPr lang="en-US" dirty="0"/>
              <a:t>And deriving them together is good for practicing DP skills.</a:t>
            </a:r>
          </a:p>
        </p:txBody>
      </p:sp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C4B2-7DCA-69B3-DB1A-14B2C101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B18-3866-C58B-D156-6BB5EFF0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recurrence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A6F83-6D77-7141-78A9-6ECA8F7D3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A6F83-6D77-7141-78A9-6ECA8F7D3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 descr="A directed graph with edge weights on 6 vertices: {s,a,b,c,d,v}&#10;Edges:&#10;(s,a) weight 3&#10;(s,b) weight 8&#10;(a,c) weight 6&#10;(b,c) weight 3&#10;(c,d) weight 2&#10;(c,v) weight 5&#10;(d,v) weight 1&#10;&#10;A line at the bottom shows a topological sorted order: s,a,b,c,d,v">
            <a:extLst>
              <a:ext uri="{FF2B5EF4-FFF2-40B4-BE49-F238E27FC236}">
                <a16:creationId xmlns:a16="http://schemas.microsoft.com/office/drawing/2014/main" id="{B3A399FF-0645-43C0-BBC9-837D290A2C15}"/>
              </a:ext>
            </a:extLst>
          </p:cNvPr>
          <p:cNvGrpSpPr/>
          <p:nvPr/>
        </p:nvGrpSpPr>
        <p:grpSpPr>
          <a:xfrm>
            <a:off x="1005840" y="2860944"/>
            <a:ext cx="9464040" cy="3238104"/>
            <a:chOff x="1005840" y="2860944"/>
            <a:chExt cx="9464040" cy="32381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1BDA8B-D35A-E821-C034-2DC7DBF2F087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2D241D-FBBE-070A-4A93-A41D8B72F2BA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C34C90-4911-1E11-E371-2CEA73E492EC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882256-01C3-F4D5-F326-D494FF854F5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42D7FA-3921-1D40-7B36-FB8A6EB2E57E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FD70-19BD-ED3B-82C9-9E2F8C31B0BF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B670B91-CF28-35A2-CB7B-8D0A972E75CF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DF0940-7999-1F26-8511-FE878F99EA96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95A654-F169-2057-CD4A-B43B50EEF3C1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094A1A4-30FF-557A-0BAE-213B1BBAE0A8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FF90330-FB28-8831-D628-2BCD596BBE12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328E01-F82E-F339-8609-930FBE362663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9CFA38B-B4F5-FCEE-627F-CCC7B61B1167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6E2632-C9DB-F5EA-45C7-F2E5FA5B6528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4FBA44-CA9F-0FA4-D9D9-09E7F3816505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573FF2-E67D-BCAB-DB28-CC90E5901050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E287C2-B669-A5E0-10E6-1B7EA06A0878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F86F77-BE0A-7614-973B-F4DF41C88ACE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A70CE4-D843-D40E-B02D-A4E4EE178E99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F7625A-0565-74FD-210F-9E7B8D72C676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B8B51D-E5CC-8E7E-6D81-679A27F1A742}"/>
                </a:ext>
              </a:extLst>
            </p:cNvPr>
            <p:cNvCxnSpPr/>
            <p:nvPr/>
          </p:nvCxnSpPr>
          <p:spPr>
            <a:xfrm>
              <a:off x="1005840" y="6099048"/>
              <a:ext cx="94640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AAF2EF-DB69-C2DC-8EE1-3EFD9F675266}"/>
                </a:ext>
              </a:extLst>
            </p:cNvPr>
            <p:cNvSpPr txBox="1"/>
            <p:nvPr/>
          </p:nvSpPr>
          <p:spPr>
            <a:xfrm>
              <a:off x="1457727" y="555349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2D5D6-F65A-FBDA-97BA-F7C0CFAD788C}"/>
                </a:ext>
              </a:extLst>
            </p:cNvPr>
            <p:cNvSpPr txBox="1"/>
            <p:nvPr/>
          </p:nvSpPr>
          <p:spPr>
            <a:xfrm>
              <a:off x="3371103" y="5573915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014EA7-BEEC-6B0B-C02E-766E6FB55914}"/>
                </a:ext>
              </a:extLst>
            </p:cNvPr>
            <p:cNvSpPr txBox="1"/>
            <p:nvPr/>
          </p:nvSpPr>
          <p:spPr>
            <a:xfrm>
              <a:off x="4865802" y="554526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F2BCC9-98D1-234C-4D78-0FBA3A574B61}"/>
                </a:ext>
              </a:extLst>
            </p:cNvPr>
            <p:cNvSpPr txBox="1"/>
            <p:nvPr/>
          </p:nvSpPr>
          <p:spPr>
            <a:xfrm>
              <a:off x="5846190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2B3AE9-E9BE-35A0-AF5D-A10B50422796}"/>
                </a:ext>
              </a:extLst>
            </p:cNvPr>
            <p:cNvSpPr txBox="1"/>
            <p:nvPr/>
          </p:nvSpPr>
          <p:spPr>
            <a:xfrm>
              <a:off x="6949125" y="5535840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06328-8E0E-397D-D7CD-FEBD61F9987E}"/>
                </a:ext>
              </a:extLst>
            </p:cNvPr>
            <p:cNvSpPr txBox="1"/>
            <p:nvPr/>
          </p:nvSpPr>
          <p:spPr>
            <a:xfrm>
              <a:off x="9181810" y="5517354"/>
              <a:ext cx="537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8BDF7-D3E5-A57C-0D08-FD2E5E661FD8}"/>
              </a:ext>
            </a:extLst>
          </p:cNvPr>
          <p:cNvSpPr/>
          <p:nvPr/>
        </p:nvSpPr>
        <p:spPr>
          <a:xfrm>
            <a:off x="988541" y="3509318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E729F-4759-9B62-710D-80EDB5F24BD4}"/>
              </a:ext>
            </a:extLst>
          </p:cNvPr>
          <p:cNvSpPr/>
          <p:nvPr/>
        </p:nvSpPr>
        <p:spPr>
          <a:xfrm>
            <a:off x="3748216" y="2512539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F125DB-E844-D340-C5CD-582B62CA5901}"/>
              </a:ext>
            </a:extLst>
          </p:cNvPr>
          <p:cNvSpPr/>
          <p:nvPr/>
        </p:nvSpPr>
        <p:spPr>
          <a:xfrm>
            <a:off x="4415481" y="4353696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DB08A9-5280-4002-BE67-DBCE93E81E49}"/>
              </a:ext>
            </a:extLst>
          </p:cNvPr>
          <p:cNvSpPr/>
          <p:nvPr/>
        </p:nvSpPr>
        <p:spPr>
          <a:xfrm>
            <a:off x="6058930" y="2660821"/>
            <a:ext cx="481913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E64D6-9380-1D88-8EBA-1FF5CD81E748}"/>
              </a:ext>
            </a:extLst>
          </p:cNvPr>
          <p:cNvSpPr/>
          <p:nvPr/>
        </p:nvSpPr>
        <p:spPr>
          <a:xfrm>
            <a:off x="7385222" y="5136292"/>
            <a:ext cx="621956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1BB8A0-AAEC-B3E6-75AE-A0F253A41421}"/>
              </a:ext>
            </a:extLst>
          </p:cNvPr>
          <p:cNvSpPr/>
          <p:nvPr/>
        </p:nvSpPr>
        <p:spPr>
          <a:xfrm>
            <a:off x="9551773" y="2767914"/>
            <a:ext cx="621956" cy="630195"/>
          </a:xfrm>
          <a:prstGeom prst="rect">
            <a:avLst/>
          </a:prstGeom>
          <a:solidFill>
            <a:srgbClr val="7D5C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3406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 descr="A directed graph with edge weights on 6 vertices: {s,a,b,c,d,v}&#10;Compared to the previous graph, this graph has a new edge (d,b) creating a cycle. &#10;Edges:&#10;(s,a) weight 3&#10;(s,b) weight 8&#10;(a,c) weight 6&#10;(b,c) weight 3&#10;(c,d) weight 2&#10;(c,v) weight 5&#10;(d,b) weight 4&#10;(d,v) weight 1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63B87-7668-82DA-59C2-6BF9C00C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AD366-229C-7C7A-F06C-D3FF89605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F10-8002-46BA-B082-A54B767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230-9109-4AE7-9043-41FF8344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 way to “order” the paths.</a:t>
            </a:r>
          </a:p>
          <a:p>
            <a:endParaRPr lang="en-US" dirty="0"/>
          </a:p>
          <a:p>
            <a:r>
              <a:rPr lang="en-US" dirty="0"/>
              <a:t>I.e. we need to be sure we always have </a:t>
            </a:r>
            <a:r>
              <a:rPr lang="en-US" b="1" dirty="0"/>
              <a:t>something </a:t>
            </a:r>
            <a:r>
              <a:rPr lang="en-US" dirty="0"/>
              <a:t>to look up.</a:t>
            </a:r>
          </a:p>
          <a:p>
            <a:r>
              <a:rPr lang="en-US" dirty="0"/>
              <a:t>It doesn’t have to be the perfect distance necessarily…</a:t>
            </a:r>
          </a:p>
          <a:p>
            <a:r>
              <a:rPr lang="en-US" dirty="0"/>
              <a:t>As long as we’ll realize it and update later</a:t>
            </a:r>
          </a:p>
          <a:p>
            <a:endParaRPr lang="en-US" dirty="0"/>
          </a:p>
          <a:p>
            <a:r>
              <a:rPr lang="en-US" dirty="0"/>
              <a:t>And as long as we can fix it to the true distance eventually.</a:t>
            </a:r>
          </a:p>
        </p:txBody>
      </p:sp>
    </p:spTree>
    <p:extLst>
      <p:ext uri="{BB962C8B-B14F-4D97-AF65-F5344CB8AC3E}">
        <p14:creationId xmlns:p14="http://schemas.microsoft.com/office/powerpoint/2010/main" val="98294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Extra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75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7EA-0F3A-426A-A10A-F4DE2C21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 with the extra </a:t>
            </a:r>
            <a:r>
              <a:rPr lang="en-US" dirty="0" err="1"/>
              <a:t>paramteter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(can’t get there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hops)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  <a:blipFill>
                <a:blip r:embed="rId3"/>
                <a:stretch>
                  <a:fillRect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directed graph with edge weights on 6 vertices: {s,a,b,c,d,v}&#10;Edges:&#10;(s,a) weight 3&#10;(s,b) weight 8&#10;(a,c) weight 6&#10;(b,c) weight 3&#10;(c,d) weight 2&#10;(c,v) weight 5&#10;(d,b) weight 4&#10;(d,v) weight 1">
            <a:extLst>
              <a:ext uri="{FF2B5EF4-FFF2-40B4-BE49-F238E27FC236}">
                <a16:creationId xmlns:a16="http://schemas.microsoft.com/office/drawing/2014/main" id="{8C293BF7-03AB-7CD0-9A3E-5BBB7447C432}"/>
              </a:ext>
            </a:extLst>
          </p:cNvPr>
          <p:cNvGrpSpPr/>
          <p:nvPr/>
        </p:nvGrpSpPr>
        <p:grpSpPr>
          <a:xfrm>
            <a:off x="1488618" y="1484984"/>
            <a:ext cx="8352598" cy="2801148"/>
            <a:chOff x="1488618" y="1484984"/>
            <a:chExt cx="8352598" cy="28011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B8EF1B-2A44-4E71-99A5-7B8102500605}"/>
                </a:ext>
              </a:extLst>
            </p:cNvPr>
            <p:cNvSpPr/>
            <p:nvPr/>
          </p:nvSpPr>
          <p:spPr>
            <a:xfrm>
              <a:off x="5958681" y="186421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97B496-C858-4205-B461-B797E8278B54}"/>
                </a:ext>
              </a:extLst>
            </p:cNvPr>
            <p:cNvSpPr/>
            <p:nvPr/>
          </p:nvSpPr>
          <p:spPr>
            <a:xfrm>
              <a:off x="9235653" y="1964357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5D8CDB-4B24-4AA1-A69D-60F40CADD070}"/>
                </a:ext>
              </a:extLst>
            </p:cNvPr>
            <p:cNvSpPr/>
            <p:nvPr/>
          </p:nvSpPr>
          <p:spPr>
            <a:xfrm>
              <a:off x="3528356" y="165791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0B73A8-E7C1-4AC9-B6AB-A5FD331E6BCE}"/>
                </a:ext>
              </a:extLst>
            </p:cNvPr>
            <p:cNvSpPr/>
            <p:nvPr/>
          </p:nvSpPr>
          <p:spPr>
            <a:xfrm>
              <a:off x="1488618" y="267828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A38B28-D897-427E-AA19-53549582BF39}"/>
                </a:ext>
              </a:extLst>
            </p:cNvPr>
            <p:cNvSpPr/>
            <p:nvPr/>
          </p:nvSpPr>
          <p:spPr>
            <a:xfrm>
              <a:off x="6937677" y="3412619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8FE469-600F-4C78-A1C4-ED92D73C3C0A}"/>
                </a:ext>
              </a:extLst>
            </p:cNvPr>
            <p:cNvSpPr/>
            <p:nvPr/>
          </p:nvSpPr>
          <p:spPr>
            <a:xfrm>
              <a:off x="4979688" y="3412620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5977DD-BAF7-409C-8C40-BE1A27B9CFEC}"/>
                </a:ext>
              </a:extLst>
            </p:cNvPr>
            <p:cNvCxnSpPr>
              <a:cxnSpLocks/>
              <a:stCxn id="8" idx="7"/>
              <a:endCxn id="7" idx="2"/>
            </p:cNvCxnSpPr>
            <p:nvPr/>
          </p:nvCxnSpPr>
          <p:spPr>
            <a:xfrm flipV="1">
              <a:off x="2005498" y="196069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DA81DDE-F2A3-49C9-B66F-4E3A8CE302CA}"/>
                </a:ext>
              </a:extLst>
            </p:cNvPr>
            <p:cNvCxnSpPr>
              <a:cxnSpLocks/>
              <a:stCxn id="8" idx="5"/>
              <a:endCxn id="10" idx="2"/>
            </p:cNvCxnSpPr>
            <p:nvPr/>
          </p:nvCxnSpPr>
          <p:spPr>
            <a:xfrm>
              <a:off x="2005498" y="319516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B4F023-5968-4C52-9F18-FD687F5D7767}"/>
                </a:ext>
              </a:extLst>
            </p:cNvPr>
            <p:cNvCxnSpPr>
              <a:cxnSpLocks/>
              <a:stCxn id="10" idx="0"/>
              <a:endCxn id="5" idx="3"/>
            </p:cNvCxnSpPr>
            <p:nvPr/>
          </p:nvCxnSpPr>
          <p:spPr>
            <a:xfrm flipV="1">
              <a:off x="5282470" y="238109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D62FA57-8810-4714-8443-529B1DA0046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238109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A22E13-3B82-4967-BD6C-409FE70CAD22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85251" y="371540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88C5B1-8274-4F3C-976E-6FD2BC989ED3}"/>
                </a:ext>
              </a:extLst>
            </p:cNvPr>
            <p:cNvCxnSpPr>
              <a:cxnSpLocks/>
              <a:stCxn id="9" idx="7"/>
              <a:endCxn id="6" idx="3"/>
            </p:cNvCxnSpPr>
            <p:nvPr/>
          </p:nvCxnSpPr>
          <p:spPr>
            <a:xfrm flipV="1">
              <a:off x="7454557" y="248123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624DB7-EE8F-413C-AEA1-DF7426D665D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216699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DD623A-95F6-487D-B6A0-BC97A97159AB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96069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71F476-25CB-4F95-8EE7-87244FDCD999}"/>
                </a:ext>
              </a:extLst>
            </p:cNvPr>
            <p:cNvSpPr txBox="1"/>
            <p:nvPr/>
          </p:nvSpPr>
          <p:spPr>
            <a:xfrm>
              <a:off x="3030583" y="350130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547B27-0DA9-4FD3-851F-FAD7F57312A8}"/>
                </a:ext>
              </a:extLst>
            </p:cNvPr>
            <p:cNvSpPr txBox="1"/>
            <p:nvPr/>
          </p:nvSpPr>
          <p:spPr>
            <a:xfrm>
              <a:off x="2162746" y="180223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B19819-A119-47CB-B727-61E41AE5A68A}"/>
                </a:ext>
              </a:extLst>
            </p:cNvPr>
            <p:cNvSpPr txBox="1"/>
            <p:nvPr/>
          </p:nvSpPr>
          <p:spPr>
            <a:xfrm>
              <a:off x="4753067" y="148498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4CBD9E-3B28-477C-812C-111E787E6238}"/>
                </a:ext>
              </a:extLst>
            </p:cNvPr>
            <p:cNvSpPr txBox="1"/>
            <p:nvPr/>
          </p:nvSpPr>
          <p:spPr>
            <a:xfrm>
              <a:off x="5055855" y="250535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43594-CA74-4010-8B01-BC2AB5B468A3}"/>
                </a:ext>
              </a:extLst>
            </p:cNvPr>
            <p:cNvSpPr txBox="1"/>
            <p:nvPr/>
          </p:nvSpPr>
          <p:spPr>
            <a:xfrm>
              <a:off x="6780395" y="255578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788F95-3AEE-4877-B6F6-A88DC52C8730}"/>
                </a:ext>
              </a:extLst>
            </p:cNvPr>
            <p:cNvSpPr txBox="1"/>
            <p:nvPr/>
          </p:nvSpPr>
          <p:spPr>
            <a:xfrm>
              <a:off x="5974103" y="376291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5CC428-54E8-4353-BA02-B5D3F58303F7}"/>
                </a:ext>
              </a:extLst>
            </p:cNvPr>
            <p:cNvSpPr txBox="1"/>
            <p:nvPr/>
          </p:nvSpPr>
          <p:spPr>
            <a:xfrm>
              <a:off x="8244144" y="315100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8187F2-65E1-4CE4-B19B-6F0B0627F641}"/>
                </a:ext>
              </a:extLst>
            </p:cNvPr>
            <p:cNvSpPr txBox="1"/>
            <p:nvPr/>
          </p:nvSpPr>
          <p:spPr>
            <a:xfrm>
              <a:off x="7431314" y="167460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04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3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two-parameter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𝑑𝑖𝑠𝑡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3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12553FA-D2E7-BC2F-4FB5-EA53F39EC2B7}"/>
              </a:ext>
            </a:extLst>
          </p:cNvPr>
          <p:cNvSpPr/>
          <p:nvPr/>
        </p:nvSpPr>
        <p:spPr>
          <a:xfrm>
            <a:off x="3990109" y="5925787"/>
            <a:ext cx="7932717" cy="7600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To finish the code: what’s the final answer?</a:t>
            </a:r>
          </a:p>
        </p:txBody>
      </p:sp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2655970"/>
                  </p:ext>
                </p:extLst>
              </p:nvPr>
            </p:nvGraphicFramePr>
            <p:xfrm>
              <a:off x="587260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2655970"/>
                  </p:ext>
                </p:extLst>
              </p:nvPr>
            </p:nvGraphicFramePr>
            <p:xfrm>
              <a:off x="587260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 descr="A directed graph with edge weights on 6 vertices: {s,a,b,c,d,v}&#10;Edges:&#10;(s,a) weight 3&#10;(s,b) weight 8&#10;(a,c) weight 6&#10;(b,c) weight 3&#10;(c,d) weight 2&#10;(c,v) weight 5&#10;(d,b) weight 4&#10;(d,v) weight 1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757A4039-072B-31D7-D24B-712CB59C0363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previous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(the final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“overwrite”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a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2315713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2315713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 descr="A directed graph with a negative weight cycle. &#10;The graph has 5 vertices: a,b,c,d,e&#10;Edges:&#10;(a,c) weight 6&#10;(b,c) weight 3&#10;(c,d) weight 2&#10;(c,e) weight 5&#10;(d,b) weight -8&#10;(d,e) weight 1&#10;&#10;The vertices (b,c,d) form a cycle of weight -3.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grpSp>
        <p:nvGrpSpPr>
          <p:cNvPr id="23" name="Group 22" descr="A directed graph with a negative weight cycle. &#10;The graph has 5 vertices: a,b,c,d,e&#10;Edges:&#10;(a,c) weight 6&#10;(b,c) weight 3&#10;(c,d) weight 2&#10;(c,e) weight 5&#10;(d,b) weight -3&#10;(d,e) weight 1&#10;&#10;The vertices (b,c,d) form a cycle of weight +2.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280907"/>
                  </p:ext>
                </p:extLst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81280907"/>
                  </p:ext>
                </p:extLst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 descr="A directed graph with edge weights on 6 vertices: {s,a,b,c,d,v}&#10;Edges:&#10;(s,a) weight 3&#10;(s,b) weight 8&#10;(a,c) weight 6&#10;(b,c) weight 3&#10;(c,d) weight -8&#10;(c,v) weight 5&#10;(d,b) weight 4&#10;(d,v) weight 1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far,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460724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460724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2602919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Recurrence,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Recurrence, finished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(Floyd-</a:t>
            </a:r>
            <a:r>
              <a:rPr lang="en-US" dirty="0" err="1"/>
              <a:t>Warshall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there’s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49FE45-70CC-23B2-FF32-9C769696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7AC8-FB13-CBA3-F6A9-D97A8FC3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– Recursively </a:t>
            </a:r>
            <a:r>
              <a:rPr lang="en-US" dirty="0">
                <a:solidFill>
                  <a:schemeClr val="bg1"/>
                </a:solidFill>
              </a:rPr>
              <a:t>(for handout)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BCD41-997E-BD7C-E902-21448E9CB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BCD41-997E-BD7C-E902-21448E9CB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Vertex cover definition box">
            <a:extLst>
              <a:ext uri="{FF2B5EF4-FFF2-40B4-BE49-F238E27FC236}">
                <a16:creationId xmlns:a16="http://schemas.microsoft.com/office/drawing/2014/main" id="{A989C97D-68BA-C53F-C07B-DAD4020D5A49}"/>
              </a:ext>
            </a:extLst>
          </p:cNvPr>
          <p:cNvGrpSpPr/>
          <p:nvPr/>
        </p:nvGrpSpPr>
        <p:grpSpPr>
          <a:xfrm>
            <a:off x="4892747" y="12611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0852377-8ED8-64DC-AF2E-718D7734CF6F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0852377-8ED8-64DC-AF2E-718D7734CF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3"/>
                  <a:stretch>
                    <a:fillRect l="-1607" r="-2707" b="-14286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D1971-D9A4-E2E3-BD88-D9AE21EA28BD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15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AE55F4-C13A-4ED7-F055-4004F4D5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6660-196A-59AC-75D1-3FD839C5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A746C-834A-899A-24F8-EAD49D0A9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?                                                                                              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A746C-834A-899A-24F8-EAD49D0A9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71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Recurrence, filled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 </a:t>
            </a:r>
            <a:r>
              <a:rPr lang="en-US" sz="2400" dirty="0"/>
              <a:t>(memo)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Evaluation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grpSp>
        <p:nvGrpSpPr>
          <p:cNvPr id="4" name="Group 3" descr="A tree:&#10;Root node, weight 1&#10;The second layer has two nodes: left is weight 10, right is weight 8.&#10;In the third layer there are three total nodes: the nodes are children of the weight 10 node: weight 5 and 3. One node in the third layer is a child of the weight 8 node; it is weight 20. &#10;&#10;The nodes of weight 1,8,5,3 are highlighted, giving a cover of weight 17. This is the true minimum vertex cover.">
            <a:extLst>
              <a:ext uri="{FF2B5EF4-FFF2-40B4-BE49-F238E27FC236}">
                <a16:creationId xmlns:a16="http://schemas.microsoft.com/office/drawing/2014/main" id="{BBA50D18-F5D4-4708-6990-1F6B4C4698B2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7288</TotalTime>
  <Words>3807</Words>
  <Application>Microsoft Office PowerPoint</Application>
  <PresentationFormat>Widescreen</PresentationFormat>
  <Paragraphs>665</Paragraphs>
  <Slides>55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DP on Trees and Graphs</vt:lpstr>
      <vt:lpstr>Today</vt:lpstr>
      <vt:lpstr>Vertex Cover</vt:lpstr>
      <vt:lpstr>Vertex Cover – Recursively </vt:lpstr>
      <vt:lpstr>Recurrence</vt:lpstr>
      <vt:lpstr>Recurrence, filled in</vt:lpstr>
      <vt:lpstr>Vertex Cover Dynamic Program</vt:lpstr>
      <vt:lpstr>Vertex Cover Dynamic Program (memo)</vt:lpstr>
      <vt:lpstr>Find the Evaluation Order</vt:lpstr>
      <vt:lpstr>Vertex Cover Dynamic Program (wrapped-up)</vt:lpstr>
      <vt:lpstr>DP in acyclic graphs</vt:lpstr>
      <vt:lpstr>Shortest Paths</vt:lpstr>
      <vt:lpstr>Dijkstra’s Algorithm</vt:lpstr>
      <vt:lpstr>A distance recurrence</vt:lpstr>
      <vt:lpstr>Taking one step</vt:lpstr>
      <vt:lpstr>Recurrence for Distance</vt:lpstr>
      <vt:lpstr>Recurrence for Distance; eval order</vt:lpstr>
      <vt:lpstr>Evaluating the recurrence</vt:lpstr>
      <vt:lpstr>Evaluating the recurrence (2)</vt:lpstr>
      <vt:lpstr>Evaluating the recurrence (3)</vt:lpstr>
      <vt:lpstr>What about cycles?</vt:lpstr>
      <vt:lpstr>General Graphs</vt:lpstr>
      <vt:lpstr>Cycles</vt:lpstr>
      <vt:lpstr>An Extra Parameter</vt:lpstr>
      <vt:lpstr>Distances with the extra paramteter</vt:lpstr>
      <vt:lpstr>Ordering</vt:lpstr>
      <vt:lpstr>The two-parameter recurrence</vt:lpstr>
      <vt:lpstr>Sample calculation</vt:lpstr>
      <vt:lpstr>Pseudocode (1)</vt:lpstr>
      <vt:lpstr>Pseudocode (2)</vt:lpstr>
      <vt:lpstr>Pseudocode (3)</vt:lpstr>
      <vt:lpstr>Pseudocode (4)</vt:lpstr>
      <vt:lpstr>Pseudocode (5)</vt:lpstr>
      <vt:lpstr>Pseudocode (6)</vt:lpstr>
      <vt:lpstr>Pseudocode (7)</vt:lpstr>
      <vt:lpstr>Pseudocode (8)</vt:lpstr>
      <vt:lpstr>Pseudocode (the final version)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Negative Cycles</vt:lpstr>
      <vt:lpstr>Laundry List of shortest pairs (so far, 2)</vt:lpstr>
      <vt:lpstr>All Pairs Shortest Paths</vt:lpstr>
      <vt:lpstr>All Pairs Motivation</vt:lpstr>
      <vt:lpstr>Another Recurrence, idea</vt:lpstr>
      <vt:lpstr>Another Recurrence, finished</vt:lpstr>
      <vt:lpstr>Floyd-Warshall Pseudocode</vt:lpstr>
      <vt:lpstr>Running Time (Floyd-Warshall)</vt:lpstr>
      <vt:lpstr>Running Time Comparison</vt:lpstr>
      <vt:lpstr>Takeaways</vt:lpstr>
      <vt:lpstr>VC – Recursively (for handout) </vt:lpstr>
      <vt:lpstr>Another Recurrence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64</cp:revision>
  <cp:lastPrinted>2026-05-03T21:59:49Z</cp:lastPrinted>
  <dcterms:created xsi:type="dcterms:W3CDTF">2021-02-07T01:54:30Z</dcterms:created>
  <dcterms:modified xsi:type="dcterms:W3CDTF">2026-05-06T20:14:21Z</dcterms:modified>
</cp:coreProperties>
</file>