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6" r:id="rId3"/>
    <p:sldId id="307" r:id="rId4"/>
    <p:sldId id="311" r:id="rId5"/>
    <p:sldId id="344" r:id="rId6"/>
    <p:sldId id="345" r:id="rId7"/>
    <p:sldId id="346" r:id="rId8"/>
    <p:sldId id="314" r:id="rId9"/>
    <p:sldId id="315" r:id="rId10"/>
    <p:sldId id="348" r:id="rId11"/>
    <p:sldId id="349" r:id="rId12"/>
    <p:sldId id="350" r:id="rId13"/>
    <p:sldId id="351" r:id="rId14"/>
    <p:sldId id="352" r:id="rId15"/>
    <p:sldId id="353" r:id="rId16"/>
    <p:sldId id="354" r:id="rId17"/>
    <p:sldId id="355" r:id="rId18"/>
    <p:sldId id="323" r:id="rId19"/>
    <p:sldId id="339" r:id="rId20"/>
    <p:sldId id="324" r:id="rId21"/>
    <p:sldId id="325" r:id="rId22"/>
    <p:sldId id="420" r:id="rId23"/>
    <p:sldId id="358" r:id="rId24"/>
    <p:sldId id="421" r:id="rId25"/>
    <p:sldId id="422" r:id="rId26"/>
    <p:sldId id="419" r:id="rId27"/>
    <p:sldId id="356" r:id="rId28"/>
    <p:sldId id="357" r:id="rId29"/>
    <p:sldId id="423" r:id="rId30"/>
    <p:sldId id="424" r:id="rId31"/>
    <p:sldId id="364" r:id="rId32"/>
    <p:sldId id="365" r:id="rId33"/>
    <p:sldId id="366" r:id="rId34"/>
    <p:sldId id="367" r:id="rId35"/>
    <p:sldId id="368" r:id="rId36"/>
    <p:sldId id="369" r:id="rId37"/>
    <p:sldId id="370" r:id="rId38"/>
    <p:sldId id="371" r:id="rId39"/>
    <p:sldId id="372" r:id="rId40"/>
    <p:sldId id="373" r:id="rId41"/>
    <p:sldId id="374" r:id="rId42"/>
    <p:sldId id="375" r:id="rId43"/>
    <p:sldId id="376" r:id="rId44"/>
    <p:sldId id="377" r:id="rId45"/>
    <p:sldId id="393" r:id="rId46"/>
    <p:sldId id="392" r:id="rId47"/>
    <p:sldId id="427" r:id="rId48"/>
    <p:sldId id="257" r:id="rId49"/>
    <p:sldId id="258" r:id="rId50"/>
    <p:sldId id="291" r:id="rId51"/>
    <p:sldId id="259" r:id="rId52"/>
    <p:sldId id="260" r:id="rId53"/>
    <p:sldId id="261" r:id="rId54"/>
    <p:sldId id="262" r:id="rId55"/>
    <p:sldId id="426" r:id="rId56"/>
    <p:sldId id="263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2E76"/>
    <a:srgbClr val="7D5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4404" autoAdjust="0"/>
  </p:normalViewPr>
  <p:slideViewPr>
    <p:cSldViewPr snapToGrid="0">
      <p:cViewPr>
        <p:scale>
          <a:sx n="66" d="100"/>
          <a:sy n="66" d="100"/>
        </p:scale>
        <p:origin x="784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E9F0A9C-2547-420C-8AAF-A0B063C4E5C9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7678-4E7B-46B3-8A8F-AEB522984D8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858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0A9C-2547-420C-8AAF-A0B063C4E5C9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7678-4E7B-46B3-8A8F-AEB522984D86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36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0A9C-2547-420C-8AAF-A0B063C4E5C9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7678-4E7B-46B3-8A8F-AEB522984D8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470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470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0A9C-2547-420C-8AAF-A0B063C4E5C9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7678-4E7B-46B3-8A8F-AEB522984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56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0A9C-2547-420C-8AAF-A0B063C4E5C9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7678-4E7B-46B3-8A8F-AEB522984D8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5405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0A9C-2547-420C-8AAF-A0B063C4E5C9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7678-4E7B-46B3-8A8F-AEB522984D8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8780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0A9C-2547-420C-8AAF-A0B063C4E5C9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7678-4E7B-46B3-8A8F-AEB522984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3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0A9C-2547-420C-8AAF-A0B063C4E5C9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7678-4E7B-46B3-8A8F-AEB522984D8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033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0A9C-2547-420C-8AAF-A0B063C4E5C9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7678-4E7B-46B3-8A8F-AEB522984D8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225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0A9C-2547-420C-8AAF-A0B063C4E5C9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7678-4E7B-46B3-8A8F-AEB522984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79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0A9C-2547-420C-8AAF-A0B063C4E5C9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7678-4E7B-46B3-8A8F-AEB522984D8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566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E9F0A9C-2547-420C-8AAF-A0B063C4E5C9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3327678-4E7B-46B3-8A8F-AEB522984D8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78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00720-486B-41A5-A6A7-7E4B6D2E3D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DP5</a:t>
            </a:r>
            <a:br>
              <a:rPr lang="en-US" dirty="0"/>
            </a:br>
            <a:r>
              <a:rPr lang="en-US" dirty="0"/>
              <a:t>End of Arrays; DP on trees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56D115-B3E8-478F-86D0-20B4599F2A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421 Autumn 26</a:t>
            </a:r>
          </a:p>
          <a:p>
            <a:r>
              <a:rPr lang="en-US" dirty="0"/>
              <a:t>Lecture 15</a:t>
            </a:r>
          </a:p>
        </p:txBody>
      </p:sp>
    </p:spTree>
    <p:extLst>
      <p:ext uri="{BB962C8B-B14F-4D97-AF65-F5344CB8AC3E}">
        <p14:creationId xmlns:p14="http://schemas.microsoft.com/office/powerpoint/2010/main" val="713399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40" y="263276"/>
            <a:ext cx="3700926" cy="1014667"/>
          </a:xfrm>
        </p:spPr>
        <p:txBody>
          <a:bodyPr>
            <a:normAutofit/>
          </a:bodyPr>
          <a:lstStyle/>
          <a:p>
            <a:r>
              <a:rPr lang="en-US" dirty="0"/>
              <a:t>Computing </a:t>
            </a:r>
            <a:r>
              <a:rPr lang="en-US" sz="2400" dirty="0"/>
              <a:t>(3)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395240231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3">
                <a:extLst>
                  <a:ext uri="{FF2B5EF4-FFF2-40B4-BE49-F238E27FC236}">
                    <a16:creationId xmlns:a16="http://schemas.microsoft.com/office/drawing/2014/main" id="{C6B7292E-C235-4B47-9892-D92401EDC96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759296158"/>
                  </p:ext>
                </p:extLst>
              </p:nvPr>
            </p:nvGraphicFramePr>
            <p:xfrm>
              <a:off x="4958980" y="241623"/>
              <a:ext cx="2589305" cy="103632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17861">
                      <a:extLst>
                        <a:ext uri="{9D8B030D-6E8A-4147-A177-3AD203B41FA5}">
                          <a16:colId xmlns:a16="http://schemas.microsoft.com/office/drawing/2014/main" val="2648481050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809864805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809736381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1915578436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32741666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</a:t>
                          </a:r>
                          <a:endParaRPr lang="en-US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99700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60776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3">
                <a:extLst>
                  <a:ext uri="{FF2B5EF4-FFF2-40B4-BE49-F238E27FC236}">
                    <a16:creationId xmlns:a16="http://schemas.microsoft.com/office/drawing/2014/main" id="{C6B7292E-C235-4B47-9892-D92401EDC96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759296158"/>
                  </p:ext>
                </p:extLst>
              </p:nvPr>
            </p:nvGraphicFramePr>
            <p:xfrm>
              <a:off x="4958980" y="241623"/>
              <a:ext cx="2589305" cy="103632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17861">
                      <a:extLst>
                        <a:ext uri="{9D8B030D-6E8A-4147-A177-3AD203B41FA5}">
                          <a16:colId xmlns:a16="http://schemas.microsoft.com/office/drawing/2014/main" val="2648481050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809864805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809736381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1915578436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3274166657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76" t="-13953" r="-405882" b="-131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</a:t>
                          </a:r>
                          <a:endParaRPr lang="en-US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997007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76" t="-115294" r="-405882" b="-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60776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7871011" y="159618"/>
            <a:ext cx="4186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Current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subproblem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: edit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dist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between BABY and TAS</a:t>
            </a:r>
          </a:p>
        </p:txBody>
      </p:sp>
    </p:spTree>
    <p:extLst>
      <p:ext uri="{BB962C8B-B14F-4D97-AF65-F5344CB8AC3E}">
        <p14:creationId xmlns:p14="http://schemas.microsoft.com/office/powerpoint/2010/main" val="371692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40" y="263276"/>
            <a:ext cx="3700926" cy="1014667"/>
          </a:xfrm>
        </p:spPr>
        <p:txBody>
          <a:bodyPr/>
          <a:lstStyle/>
          <a:p>
            <a:r>
              <a:rPr lang="en-US" dirty="0"/>
              <a:t>Computing </a:t>
            </a:r>
            <a:r>
              <a:rPr lang="en-US" sz="2400" dirty="0"/>
              <a:t>(4)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948305681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3">
                <a:extLst>
                  <a:ext uri="{FF2B5EF4-FFF2-40B4-BE49-F238E27FC236}">
                    <a16:creationId xmlns:a16="http://schemas.microsoft.com/office/drawing/2014/main" id="{22595AF6-A392-B537-BC91-27383F47D717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4958980" y="241623"/>
              <a:ext cx="2589305" cy="1036320"/>
            </p:xfrm>
            <a:graphic>
              <a:graphicData uri="http://schemas.openxmlformats.org/drawingml/2006/table">
                <a:tbl>
                  <a:tblPr firstCol="1" bandRow="1">
                    <a:tableStyleId>{5C22544A-7EE6-4342-B048-85BDC9FD1C3A}</a:tableStyleId>
                  </a:tblPr>
                  <a:tblGrid>
                    <a:gridCol w="517861">
                      <a:extLst>
                        <a:ext uri="{9D8B030D-6E8A-4147-A177-3AD203B41FA5}">
                          <a16:colId xmlns:a16="http://schemas.microsoft.com/office/drawing/2014/main" val="2648481050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809864805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809736381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1915578436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32741666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</a:t>
                          </a:r>
                          <a:endParaRPr lang="en-US" sz="28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99700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60776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3">
                <a:extLst>
                  <a:ext uri="{FF2B5EF4-FFF2-40B4-BE49-F238E27FC236}">
                    <a16:creationId xmlns:a16="http://schemas.microsoft.com/office/drawing/2014/main" id="{22595AF6-A392-B537-BC91-27383F47D71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027211916"/>
                  </p:ext>
                </p:extLst>
              </p:nvPr>
            </p:nvGraphicFramePr>
            <p:xfrm>
              <a:off x="4958980" y="241623"/>
              <a:ext cx="2589305" cy="1036320"/>
            </p:xfrm>
            <a:graphic>
              <a:graphicData uri="http://schemas.openxmlformats.org/drawingml/2006/table">
                <a:tbl>
                  <a:tblPr firstCol="1" bandRow="1">
                    <a:tableStyleId>{5C22544A-7EE6-4342-B048-85BDC9FD1C3A}</a:tableStyleId>
                  </a:tblPr>
                  <a:tblGrid>
                    <a:gridCol w="517861">
                      <a:extLst>
                        <a:ext uri="{9D8B030D-6E8A-4147-A177-3AD203B41FA5}">
                          <a16:colId xmlns:a16="http://schemas.microsoft.com/office/drawing/2014/main" val="2648481050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809864805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809736381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1915578436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3274166657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76" t="-13953" r="-403529" b="-131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</a:t>
                          </a:r>
                          <a:endParaRPr lang="en-US" sz="28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997007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76" t="-115294" r="-403529" b="-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60776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7871012" y="159618"/>
            <a:ext cx="4016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Delete: 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get rid of Y (cost 1)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BAB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TAS</a:t>
            </a:r>
          </a:p>
        </p:txBody>
      </p:sp>
    </p:spTree>
    <p:extLst>
      <p:ext uri="{BB962C8B-B14F-4D97-AF65-F5344CB8AC3E}">
        <p14:creationId xmlns:p14="http://schemas.microsoft.com/office/powerpoint/2010/main" val="215260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40" y="263276"/>
            <a:ext cx="3700926" cy="1014667"/>
          </a:xfrm>
        </p:spPr>
        <p:txBody>
          <a:bodyPr/>
          <a:lstStyle/>
          <a:p>
            <a:r>
              <a:rPr lang="en-US" dirty="0"/>
              <a:t>Computing </a:t>
            </a:r>
            <a:r>
              <a:rPr lang="en-US" sz="2400" dirty="0"/>
              <a:t>(5)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00697209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7871012" y="159618"/>
            <a:ext cx="4016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Insert:</a:t>
            </a:r>
            <a:r>
              <a:rPr lang="en-US" sz="24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insert S (cost 1)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BABY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3">
                <a:extLst>
                  <a:ext uri="{FF2B5EF4-FFF2-40B4-BE49-F238E27FC236}">
                    <a16:creationId xmlns:a16="http://schemas.microsoft.com/office/drawing/2014/main" id="{8B54F321-7124-140A-16A3-8B64B9E77E15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4958980" y="241623"/>
              <a:ext cx="2589305" cy="1036320"/>
            </p:xfrm>
            <a:graphic>
              <a:graphicData uri="http://schemas.openxmlformats.org/drawingml/2006/table">
                <a:tbl>
                  <a:tblPr firstCol="1" bandRow="1">
                    <a:tableStyleId>{5C22544A-7EE6-4342-B048-85BDC9FD1C3A}</a:tableStyleId>
                  </a:tblPr>
                  <a:tblGrid>
                    <a:gridCol w="517861">
                      <a:extLst>
                        <a:ext uri="{9D8B030D-6E8A-4147-A177-3AD203B41FA5}">
                          <a16:colId xmlns:a16="http://schemas.microsoft.com/office/drawing/2014/main" val="2648481050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809864805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809736381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1915578436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32741666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</a:t>
                          </a:r>
                          <a:endParaRPr lang="en-US" sz="28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99700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60776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3">
                <a:extLst>
                  <a:ext uri="{FF2B5EF4-FFF2-40B4-BE49-F238E27FC236}">
                    <a16:creationId xmlns:a16="http://schemas.microsoft.com/office/drawing/2014/main" id="{8B54F321-7124-140A-16A3-8B64B9E77E1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027211916"/>
                  </p:ext>
                </p:extLst>
              </p:nvPr>
            </p:nvGraphicFramePr>
            <p:xfrm>
              <a:off x="4958980" y="241623"/>
              <a:ext cx="2589305" cy="1036320"/>
            </p:xfrm>
            <a:graphic>
              <a:graphicData uri="http://schemas.openxmlformats.org/drawingml/2006/table">
                <a:tbl>
                  <a:tblPr firstCol="1" bandRow="1">
                    <a:tableStyleId>{5C22544A-7EE6-4342-B048-85BDC9FD1C3A}</a:tableStyleId>
                  </a:tblPr>
                  <a:tblGrid>
                    <a:gridCol w="517861">
                      <a:extLst>
                        <a:ext uri="{9D8B030D-6E8A-4147-A177-3AD203B41FA5}">
                          <a16:colId xmlns:a16="http://schemas.microsoft.com/office/drawing/2014/main" val="2648481050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809864805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809736381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1915578436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3274166657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76" t="-13953" r="-403529" b="-131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</a:t>
                          </a:r>
                          <a:endParaRPr lang="en-US" sz="28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997007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76" t="-115294" r="-403529" b="-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607760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8584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40" y="263276"/>
            <a:ext cx="3700926" cy="1014667"/>
          </a:xfrm>
        </p:spPr>
        <p:txBody>
          <a:bodyPr/>
          <a:lstStyle/>
          <a:p>
            <a:r>
              <a:rPr lang="en-US" dirty="0"/>
              <a:t>Computing </a:t>
            </a:r>
            <a:r>
              <a:rPr lang="en-US" sz="2400" dirty="0"/>
              <a:t>(6)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365668313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7871012" y="159618"/>
            <a:ext cx="4016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Sub:</a:t>
            </a:r>
            <a:r>
              <a:rPr lang="en-US" sz="24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Transform Y to S (cost 1)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BAB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3">
                <a:extLst>
                  <a:ext uri="{FF2B5EF4-FFF2-40B4-BE49-F238E27FC236}">
                    <a16:creationId xmlns:a16="http://schemas.microsoft.com/office/drawing/2014/main" id="{549DF4A6-FEC8-999F-B2B7-DA87143A9FF9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4958980" y="241623"/>
              <a:ext cx="2589305" cy="1036320"/>
            </p:xfrm>
            <a:graphic>
              <a:graphicData uri="http://schemas.openxmlformats.org/drawingml/2006/table">
                <a:tbl>
                  <a:tblPr firstCol="1" bandRow="1">
                    <a:tableStyleId>{5C22544A-7EE6-4342-B048-85BDC9FD1C3A}</a:tableStyleId>
                  </a:tblPr>
                  <a:tblGrid>
                    <a:gridCol w="517861">
                      <a:extLst>
                        <a:ext uri="{9D8B030D-6E8A-4147-A177-3AD203B41FA5}">
                          <a16:colId xmlns:a16="http://schemas.microsoft.com/office/drawing/2014/main" val="2648481050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809864805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809736381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1915578436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32741666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</a:t>
                          </a:r>
                          <a:endParaRPr lang="en-US" sz="28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99700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60776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3">
                <a:extLst>
                  <a:ext uri="{FF2B5EF4-FFF2-40B4-BE49-F238E27FC236}">
                    <a16:creationId xmlns:a16="http://schemas.microsoft.com/office/drawing/2014/main" id="{549DF4A6-FEC8-999F-B2B7-DA87143A9FF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027211916"/>
                  </p:ext>
                </p:extLst>
              </p:nvPr>
            </p:nvGraphicFramePr>
            <p:xfrm>
              <a:off x="4958980" y="241623"/>
              <a:ext cx="2589305" cy="1036320"/>
            </p:xfrm>
            <a:graphic>
              <a:graphicData uri="http://schemas.openxmlformats.org/drawingml/2006/table">
                <a:tbl>
                  <a:tblPr firstCol="1" bandRow="1">
                    <a:tableStyleId>{5C22544A-7EE6-4342-B048-85BDC9FD1C3A}</a:tableStyleId>
                  </a:tblPr>
                  <a:tblGrid>
                    <a:gridCol w="517861">
                      <a:extLst>
                        <a:ext uri="{9D8B030D-6E8A-4147-A177-3AD203B41FA5}">
                          <a16:colId xmlns:a16="http://schemas.microsoft.com/office/drawing/2014/main" val="2648481050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809864805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809736381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1915578436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3274166657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76" t="-13953" r="-403529" b="-131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</a:t>
                          </a:r>
                          <a:endParaRPr lang="en-US" sz="28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997007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76" t="-115294" r="-403529" b="-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607760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9735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40" y="263276"/>
            <a:ext cx="3700926" cy="1014667"/>
          </a:xfrm>
        </p:spPr>
        <p:txBody>
          <a:bodyPr/>
          <a:lstStyle/>
          <a:p>
            <a:r>
              <a:rPr lang="en-US" dirty="0"/>
              <a:t>Computing </a:t>
            </a:r>
            <a:r>
              <a:rPr lang="en-US" sz="2400" dirty="0"/>
              <a:t>(7)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35854765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29703" y="47334"/>
                <a:ext cx="353209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Gold entry will be min of: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delete</m:t>
                      </m:r>
                    </m:oMath>
                  </m:oMathPara>
                </a14:m>
                <a:endParaRPr lang="en-US" sz="2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insert</m:t>
                      </m:r>
                    </m:oMath>
                  </m:oMathPara>
                </a14:m>
                <a:endParaRPr lang="en-US" sz="2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sub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703" y="47334"/>
                <a:ext cx="3532093" cy="1446550"/>
              </a:xfrm>
              <a:prstGeom prst="rect">
                <a:avLst/>
              </a:prstGeom>
              <a:blipFill>
                <a:blip r:embed="rId3"/>
                <a:stretch>
                  <a:fillRect l="-2245" t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Content Placeholder 3">
                <a:extLst>
                  <a:ext uri="{FF2B5EF4-FFF2-40B4-BE49-F238E27FC236}">
                    <a16:creationId xmlns:a16="http://schemas.microsoft.com/office/drawing/2014/main" id="{E073CBC0-F7C4-BEDC-59B9-368E4CF59C2A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4958980" y="241623"/>
              <a:ext cx="2589305" cy="1036320"/>
            </p:xfrm>
            <a:graphic>
              <a:graphicData uri="http://schemas.openxmlformats.org/drawingml/2006/table">
                <a:tbl>
                  <a:tblPr firstCol="1" bandRow="1">
                    <a:tableStyleId>{5C22544A-7EE6-4342-B048-85BDC9FD1C3A}</a:tableStyleId>
                  </a:tblPr>
                  <a:tblGrid>
                    <a:gridCol w="517861">
                      <a:extLst>
                        <a:ext uri="{9D8B030D-6E8A-4147-A177-3AD203B41FA5}">
                          <a16:colId xmlns:a16="http://schemas.microsoft.com/office/drawing/2014/main" val="2648481050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809864805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809736381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1915578436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32741666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</a:t>
                          </a:r>
                          <a:endParaRPr lang="en-US" sz="28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99700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60776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Content Placeholder 3">
                <a:extLst>
                  <a:ext uri="{FF2B5EF4-FFF2-40B4-BE49-F238E27FC236}">
                    <a16:creationId xmlns:a16="http://schemas.microsoft.com/office/drawing/2014/main" id="{E073CBC0-F7C4-BEDC-59B9-368E4CF59C2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027211916"/>
                  </p:ext>
                </p:extLst>
              </p:nvPr>
            </p:nvGraphicFramePr>
            <p:xfrm>
              <a:off x="4958980" y="241623"/>
              <a:ext cx="2589305" cy="1036320"/>
            </p:xfrm>
            <a:graphic>
              <a:graphicData uri="http://schemas.openxmlformats.org/drawingml/2006/table">
                <a:tbl>
                  <a:tblPr firstCol="1" bandRow="1">
                    <a:tableStyleId>{5C22544A-7EE6-4342-B048-85BDC9FD1C3A}</a:tableStyleId>
                  </a:tblPr>
                  <a:tblGrid>
                    <a:gridCol w="517861">
                      <a:extLst>
                        <a:ext uri="{9D8B030D-6E8A-4147-A177-3AD203B41FA5}">
                          <a16:colId xmlns:a16="http://schemas.microsoft.com/office/drawing/2014/main" val="2648481050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809864805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809736381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1915578436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3274166657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176" t="-13953" r="-403529" b="-131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</a:t>
                          </a:r>
                          <a:endParaRPr lang="en-US" sz="28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997007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176" t="-115294" r="-403529" b="-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607760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6429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</a:t>
            </a:r>
            <a:r>
              <a:rPr lang="en-US" sz="2400" dirty="0"/>
              <a:t>(8)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11205849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ectangle 2" descr="Gold box on entry (4,3)"/>
          <p:cNvSpPr/>
          <p:nvPr/>
        </p:nvSpPr>
        <p:spPr>
          <a:xfrm>
            <a:off x="5679659" y="3325906"/>
            <a:ext cx="977152" cy="403412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229703" y="47334"/>
                <a:ext cx="353209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Gold entry will be min of: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delete</m:t>
                      </m:r>
                    </m:oMath>
                  </m:oMathPara>
                </a14:m>
                <a:endParaRPr lang="en-US" sz="2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insert</m:t>
                      </m:r>
                    </m:oMath>
                  </m:oMathPara>
                </a14:m>
                <a:endParaRPr lang="en-US" sz="2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sub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703" y="47334"/>
                <a:ext cx="3532093" cy="1446550"/>
              </a:xfrm>
              <a:prstGeom prst="rect">
                <a:avLst/>
              </a:prstGeom>
              <a:blipFill>
                <a:blip r:embed="rId3"/>
                <a:stretch>
                  <a:fillRect l="-2245" t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68235" y="47334"/>
                <a:ext cx="1169377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sz="22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200" b="0" dirty="0"/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Min: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235" y="47334"/>
                <a:ext cx="1169377" cy="1446550"/>
              </a:xfrm>
              <a:prstGeom prst="rect">
                <a:avLst/>
              </a:prstGeom>
              <a:blipFill>
                <a:blip r:embed="rId4"/>
                <a:stretch>
                  <a:fillRect l="-6771" b="-7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 descr="Red box on entry (3,3); this represents deleting the Y from BABY."/>
          <p:cNvSpPr/>
          <p:nvPr/>
        </p:nvSpPr>
        <p:spPr>
          <a:xfrm>
            <a:off x="4639753" y="3325906"/>
            <a:ext cx="977152" cy="4034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 descr="Green box around entry (3,3). This entry represents substituting Y in BABY for T to match with the end of TAST."/>
          <p:cNvSpPr/>
          <p:nvPr/>
        </p:nvSpPr>
        <p:spPr>
          <a:xfrm>
            <a:off x="4639753" y="2859741"/>
            <a:ext cx="977152" cy="403412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 descr="Purple box on entry (4,3); this represents inserting a T at the end of BABY, matching with the T at the end of TAST"/>
          <p:cNvSpPr/>
          <p:nvPr/>
        </p:nvSpPr>
        <p:spPr>
          <a:xfrm>
            <a:off x="5679659" y="2859741"/>
            <a:ext cx="977152" cy="403412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87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</a:t>
            </a:r>
            <a:r>
              <a:rPr lang="en-US" sz="2400" dirty="0"/>
              <a:t>(9)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78912325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4823012" y="555165"/>
            <a:ext cx="6938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Fill in the next two entries. Be careful with the sub/match distinction!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52021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</a:t>
            </a:r>
            <a:r>
              <a:rPr lang="en-US" sz="2400" dirty="0"/>
              <a:t>(10)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40383311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4823012" y="555165"/>
            <a:ext cx="6938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Fill in the next two entries. Be careful with the sub/match distinction!</a:t>
            </a:r>
            <a:endParaRPr lang="en-US" sz="2200" dirty="0"/>
          </a:p>
        </p:txBody>
      </p:sp>
      <p:sp>
        <p:nvSpPr>
          <p:cNvPr id="6" name="Rectangular Callout 5"/>
          <p:cNvSpPr/>
          <p:nvPr/>
        </p:nvSpPr>
        <p:spPr>
          <a:xfrm>
            <a:off x="5853953" y="4724400"/>
            <a:ext cx="1631576" cy="582706"/>
          </a:xfrm>
          <a:prstGeom prst="wedgeRectCallout">
            <a:avLst>
              <a:gd name="adj1" fmla="val 11891"/>
              <a:gd name="adj2" fmla="val -75431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Y’s match, so sub is free!</a:t>
            </a:r>
          </a:p>
        </p:txBody>
      </p:sp>
    </p:spTree>
    <p:extLst>
      <p:ext uri="{BB962C8B-B14F-4D97-AF65-F5344CB8AC3E}">
        <p14:creationId xmlns:p14="http://schemas.microsoft.com/office/powerpoint/2010/main" val="26746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</a:t>
            </a:r>
            <a:r>
              <a:rPr lang="en-US" sz="2400" dirty="0"/>
              <a:t>(11)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55898089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30380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operations?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480448390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" name="Group 2" descr="One path from (9,9) to (0,0). Red edges represent deletes; green edges match; gray edges spots where we got a &quot;free&quot; match; purple edges where we did an insertion.">
            <a:extLst>
              <a:ext uri="{FF2B5EF4-FFF2-40B4-BE49-F238E27FC236}">
                <a16:creationId xmlns:a16="http://schemas.microsoft.com/office/drawing/2014/main" id="{AED26C59-92A2-17F6-1646-8DA06F197AA3}"/>
              </a:ext>
            </a:extLst>
          </p:cNvPr>
          <p:cNvGrpSpPr/>
          <p:nvPr/>
        </p:nvGrpSpPr>
        <p:grpSpPr>
          <a:xfrm>
            <a:off x="1869827" y="2202752"/>
            <a:ext cx="8979882" cy="4092541"/>
            <a:chOff x="1869827" y="2202752"/>
            <a:chExt cx="8979882" cy="4092541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2C20FFBE-66BD-4B92-AF37-7A8DDA0E37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58400" y="6295293"/>
              <a:ext cx="79130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E9CF3A9-5087-4E67-8D87-A98C30FF5F1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991600" y="5884985"/>
              <a:ext cx="849926" cy="281354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6C35197-715A-4CCF-AA14-D5A5BEC399E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65830" y="5457093"/>
              <a:ext cx="849926" cy="281354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8A663EB-C5AE-47E2-86FE-E57912C1DAD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92814" y="4976447"/>
              <a:ext cx="849926" cy="281354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693E0ED-22F7-484F-98BC-657A522B067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90845" y="4501663"/>
              <a:ext cx="849926" cy="281354"/>
            </a:xfrm>
            <a:prstGeom prst="straightConnector1">
              <a:avLst/>
            </a:prstGeom>
            <a:ln w="38100">
              <a:solidFill>
                <a:schemeClr val="accent5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F824F5D-F436-494C-9CD3-063E972A2D4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76798" y="3990000"/>
              <a:ext cx="849926" cy="281354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A4317FA-1FC1-4712-9D7E-18B8BD85700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09644" y="3603139"/>
              <a:ext cx="849926" cy="281354"/>
            </a:xfrm>
            <a:prstGeom prst="straightConnector1">
              <a:avLst/>
            </a:prstGeom>
            <a:ln w="38100">
              <a:solidFill>
                <a:schemeClr val="accent5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6949B20-4C61-40CD-828A-B4E1AAED59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45523" y="3254861"/>
              <a:ext cx="1" cy="251257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7E85E82-7454-4D43-9031-A6A35FD0662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95597" y="2630644"/>
              <a:ext cx="849926" cy="281354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0015287-6961-47F5-A799-9932A3D6A9A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69827" y="2202752"/>
              <a:ext cx="849926" cy="281354"/>
            </a:xfrm>
            <a:prstGeom prst="straightConnector1">
              <a:avLst/>
            </a:prstGeom>
            <a:ln w="38100">
              <a:solidFill>
                <a:schemeClr val="accent5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37943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CCAD2-83CB-423B-AC6F-8C383AC42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6B7292E-C235-4B47-9892-D92401EDC96F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459625" y="2099396"/>
              <a:ext cx="11187110" cy="155448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017010">
                      <a:extLst>
                        <a:ext uri="{9D8B030D-6E8A-4147-A177-3AD203B41FA5}">
                          <a16:colId xmlns:a16="http://schemas.microsoft.com/office/drawing/2014/main" val="3605863924"/>
                        </a:ext>
                      </a:extLst>
                    </a:gridCol>
                    <a:gridCol w="1017010">
                      <a:extLst>
                        <a:ext uri="{9D8B030D-6E8A-4147-A177-3AD203B41FA5}">
                          <a16:colId xmlns:a16="http://schemas.microsoft.com/office/drawing/2014/main" val="809864805"/>
                        </a:ext>
                      </a:extLst>
                    </a:gridCol>
                    <a:gridCol w="1017010">
                      <a:extLst>
                        <a:ext uri="{9D8B030D-6E8A-4147-A177-3AD203B41FA5}">
                          <a16:colId xmlns:a16="http://schemas.microsoft.com/office/drawing/2014/main" val="809736381"/>
                        </a:ext>
                      </a:extLst>
                    </a:gridCol>
                    <a:gridCol w="1017010">
                      <a:extLst>
                        <a:ext uri="{9D8B030D-6E8A-4147-A177-3AD203B41FA5}">
                          <a16:colId xmlns:a16="http://schemas.microsoft.com/office/drawing/2014/main" val="1915578436"/>
                        </a:ext>
                      </a:extLst>
                    </a:gridCol>
                    <a:gridCol w="1017010">
                      <a:extLst>
                        <a:ext uri="{9D8B030D-6E8A-4147-A177-3AD203B41FA5}">
                          <a16:colId xmlns:a16="http://schemas.microsoft.com/office/drawing/2014/main" val="3274166657"/>
                        </a:ext>
                      </a:extLst>
                    </a:gridCol>
                    <a:gridCol w="1017010">
                      <a:extLst>
                        <a:ext uri="{9D8B030D-6E8A-4147-A177-3AD203B41FA5}">
                          <a16:colId xmlns:a16="http://schemas.microsoft.com/office/drawing/2014/main" val="4109959142"/>
                        </a:ext>
                      </a:extLst>
                    </a:gridCol>
                    <a:gridCol w="1017010">
                      <a:extLst>
                        <a:ext uri="{9D8B030D-6E8A-4147-A177-3AD203B41FA5}">
                          <a16:colId xmlns:a16="http://schemas.microsoft.com/office/drawing/2014/main" val="671724909"/>
                        </a:ext>
                      </a:extLst>
                    </a:gridCol>
                    <a:gridCol w="1017010">
                      <a:extLst>
                        <a:ext uri="{9D8B030D-6E8A-4147-A177-3AD203B41FA5}">
                          <a16:colId xmlns:a16="http://schemas.microsoft.com/office/drawing/2014/main" val="2486898991"/>
                        </a:ext>
                      </a:extLst>
                    </a:gridCol>
                    <a:gridCol w="1017010">
                      <a:extLst>
                        <a:ext uri="{9D8B030D-6E8A-4147-A177-3AD203B41FA5}">
                          <a16:colId xmlns:a16="http://schemas.microsoft.com/office/drawing/2014/main" val="3802120624"/>
                        </a:ext>
                      </a:extLst>
                    </a:gridCol>
                    <a:gridCol w="1017010">
                      <a:extLst>
                        <a:ext uri="{9D8B030D-6E8A-4147-A177-3AD203B41FA5}">
                          <a16:colId xmlns:a16="http://schemas.microsoft.com/office/drawing/2014/main" val="3588860268"/>
                        </a:ext>
                      </a:extLst>
                    </a:gridCol>
                    <a:gridCol w="1017010">
                      <a:extLst>
                        <a:ext uri="{9D8B030D-6E8A-4147-A177-3AD203B41FA5}">
                          <a16:colId xmlns:a16="http://schemas.microsoft.com/office/drawing/2014/main" val="138805863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99700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op</a:t>
                          </a: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Sub</a:t>
                          </a: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sub</a:t>
                          </a: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ins</a:t>
                          </a:r>
                        </a:p>
                      </a:txBody>
                      <a:tcPr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rgbClr val="1D1D1D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sub</a:t>
                          </a: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bg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del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75592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60776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6B7292E-C235-4B47-9892-D92401EDC96F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08730333"/>
                  </p:ext>
                </p:extLst>
              </p:nvPr>
            </p:nvGraphicFramePr>
            <p:xfrm>
              <a:off x="459625" y="2099396"/>
              <a:ext cx="11187110" cy="155448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017010">
                      <a:extLst>
                        <a:ext uri="{9D8B030D-6E8A-4147-A177-3AD203B41FA5}">
                          <a16:colId xmlns:a16="http://schemas.microsoft.com/office/drawing/2014/main" val="3605863924"/>
                        </a:ext>
                      </a:extLst>
                    </a:gridCol>
                    <a:gridCol w="1017010">
                      <a:extLst>
                        <a:ext uri="{9D8B030D-6E8A-4147-A177-3AD203B41FA5}">
                          <a16:colId xmlns:a16="http://schemas.microsoft.com/office/drawing/2014/main" val="809864805"/>
                        </a:ext>
                      </a:extLst>
                    </a:gridCol>
                    <a:gridCol w="1017010">
                      <a:extLst>
                        <a:ext uri="{9D8B030D-6E8A-4147-A177-3AD203B41FA5}">
                          <a16:colId xmlns:a16="http://schemas.microsoft.com/office/drawing/2014/main" val="809736381"/>
                        </a:ext>
                      </a:extLst>
                    </a:gridCol>
                    <a:gridCol w="1017010">
                      <a:extLst>
                        <a:ext uri="{9D8B030D-6E8A-4147-A177-3AD203B41FA5}">
                          <a16:colId xmlns:a16="http://schemas.microsoft.com/office/drawing/2014/main" val="1915578436"/>
                        </a:ext>
                      </a:extLst>
                    </a:gridCol>
                    <a:gridCol w="1017010">
                      <a:extLst>
                        <a:ext uri="{9D8B030D-6E8A-4147-A177-3AD203B41FA5}">
                          <a16:colId xmlns:a16="http://schemas.microsoft.com/office/drawing/2014/main" val="3274166657"/>
                        </a:ext>
                      </a:extLst>
                    </a:gridCol>
                    <a:gridCol w="1017010">
                      <a:extLst>
                        <a:ext uri="{9D8B030D-6E8A-4147-A177-3AD203B41FA5}">
                          <a16:colId xmlns:a16="http://schemas.microsoft.com/office/drawing/2014/main" val="4109959142"/>
                        </a:ext>
                      </a:extLst>
                    </a:gridCol>
                    <a:gridCol w="1017010">
                      <a:extLst>
                        <a:ext uri="{9D8B030D-6E8A-4147-A177-3AD203B41FA5}">
                          <a16:colId xmlns:a16="http://schemas.microsoft.com/office/drawing/2014/main" val="671724909"/>
                        </a:ext>
                      </a:extLst>
                    </a:gridCol>
                    <a:gridCol w="1017010">
                      <a:extLst>
                        <a:ext uri="{9D8B030D-6E8A-4147-A177-3AD203B41FA5}">
                          <a16:colId xmlns:a16="http://schemas.microsoft.com/office/drawing/2014/main" val="2486898991"/>
                        </a:ext>
                      </a:extLst>
                    </a:gridCol>
                    <a:gridCol w="1017010">
                      <a:extLst>
                        <a:ext uri="{9D8B030D-6E8A-4147-A177-3AD203B41FA5}">
                          <a16:colId xmlns:a16="http://schemas.microsoft.com/office/drawing/2014/main" val="3802120624"/>
                        </a:ext>
                      </a:extLst>
                    </a:gridCol>
                    <a:gridCol w="1017010">
                      <a:extLst>
                        <a:ext uri="{9D8B030D-6E8A-4147-A177-3AD203B41FA5}">
                          <a16:colId xmlns:a16="http://schemas.microsoft.com/office/drawing/2014/main" val="3588860268"/>
                        </a:ext>
                      </a:extLst>
                    </a:gridCol>
                    <a:gridCol w="1017010">
                      <a:extLst>
                        <a:ext uri="{9D8B030D-6E8A-4147-A177-3AD203B41FA5}">
                          <a16:colId xmlns:a16="http://schemas.microsoft.com/office/drawing/2014/main" val="1388058634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11765" r="-1000599" b="-2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997007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op</a:t>
                          </a: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Sub</a:t>
                          </a: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sub</a:t>
                          </a: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ins</a:t>
                          </a:r>
                        </a:p>
                      </a:txBody>
                      <a:tcPr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rgbClr val="1D1D1D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sub</a:t>
                          </a: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bg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del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7559206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212941" r="-1000599" b="-3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60776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27955BA-31A5-4D9A-8115-BF1CBCFC829F}"/>
              </a:ext>
            </a:extLst>
          </p:cNvPr>
          <p:cNvSpPr txBox="1"/>
          <p:nvPr/>
        </p:nvSpPr>
        <p:spPr>
          <a:xfrm>
            <a:off x="575239" y="1528482"/>
            <a:ext cx="10948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What’s the distance between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babyyodas</a:t>
            </a: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and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tastysoda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A9293BE-1A10-485E-B333-2304D9F64C50}"/>
                  </a:ext>
                </a:extLst>
              </p:cNvPr>
              <p:cNvSpPr txBox="1"/>
              <p:nvPr/>
            </p:nvSpPr>
            <p:spPr>
              <a:xfrm>
                <a:off x="575239" y="4705500"/>
                <a:ext cx="10748683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Quick Checks – can you explain these?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has length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has length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the edit distance is at most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distance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same as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(i.e. transforming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are the same)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A9293BE-1A10-485E-B333-2304D9F64C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705500"/>
                <a:ext cx="10748683" cy="1938992"/>
              </a:xfrm>
              <a:prstGeom prst="rect">
                <a:avLst/>
              </a:prstGeom>
              <a:blipFill>
                <a:blip r:embed="rId3"/>
                <a:stretch>
                  <a:fillRect l="-850" t="-2201" r="-510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452B6C3-8CCE-45D4-AAD3-CD8B57A7BD44}"/>
              </a:ext>
            </a:extLst>
          </p:cNvPr>
          <p:cNvSpPr txBox="1"/>
          <p:nvPr/>
        </p:nvSpPr>
        <p:spPr>
          <a:xfrm>
            <a:off x="1313328" y="3922059"/>
            <a:ext cx="7122460" cy="52322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Distance: 5, one point for each colored box</a:t>
            </a:r>
          </a:p>
        </p:txBody>
      </p:sp>
    </p:spTree>
    <p:extLst>
      <p:ext uri="{BB962C8B-B14F-4D97-AF65-F5344CB8AC3E}">
        <p14:creationId xmlns:p14="http://schemas.microsoft.com/office/powerpoint/2010/main" val="44110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operations? Many options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60624516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5" name="Group 4" descr="One path from (9,9) to (0,0). Red edges represent deletes; green edges match; gray edges spots where we got a &quot;free&quot; match; purple edges where we did an insertion.">
            <a:extLst>
              <a:ext uri="{FF2B5EF4-FFF2-40B4-BE49-F238E27FC236}">
                <a16:creationId xmlns:a16="http://schemas.microsoft.com/office/drawing/2014/main" id="{D852EC3C-F1C4-249F-D964-46E5E12F37D7}"/>
              </a:ext>
            </a:extLst>
          </p:cNvPr>
          <p:cNvGrpSpPr/>
          <p:nvPr/>
        </p:nvGrpSpPr>
        <p:grpSpPr>
          <a:xfrm>
            <a:off x="1869827" y="2202752"/>
            <a:ext cx="8979882" cy="4092541"/>
            <a:chOff x="1869827" y="2202752"/>
            <a:chExt cx="8979882" cy="4092541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2C20FFBE-66BD-4B92-AF37-7A8DDA0E37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58400" y="6295293"/>
              <a:ext cx="79130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E9CF3A9-5087-4E67-8D87-A98C30FF5F1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991600" y="5884985"/>
              <a:ext cx="849926" cy="281354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6C35197-715A-4CCF-AA14-D5A5BEC399E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65830" y="5457093"/>
              <a:ext cx="849926" cy="281354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8A663EB-C5AE-47E2-86FE-E57912C1DAD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92814" y="4976447"/>
              <a:ext cx="849926" cy="281354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693E0ED-22F7-484F-98BC-657A522B067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90845" y="4501663"/>
              <a:ext cx="849926" cy="281354"/>
            </a:xfrm>
            <a:prstGeom prst="straightConnector1">
              <a:avLst/>
            </a:prstGeom>
            <a:ln w="38100">
              <a:solidFill>
                <a:schemeClr val="accent5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F824F5D-F436-494C-9CD3-063E972A2D4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76798" y="3990000"/>
              <a:ext cx="849926" cy="281354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A4317FA-1FC1-4712-9D7E-18B8BD85700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09644" y="3603139"/>
              <a:ext cx="849926" cy="281354"/>
            </a:xfrm>
            <a:prstGeom prst="straightConnector1">
              <a:avLst/>
            </a:prstGeom>
            <a:ln w="38100">
              <a:solidFill>
                <a:schemeClr val="accent5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6949B20-4C61-40CD-828A-B4E1AAED59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45523" y="3254861"/>
              <a:ext cx="1" cy="251257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7E85E82-7454-4D43-9031-A6A35FD0662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95597" y="2630644"/>
              <a:ext cx="849926" cy="281354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0015287-6961-47F5-A799-9932A3D6A9A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69827" y="2202752"/>
              <a:ext cx="849926" cy="281354"/>
            </a:xfrm>
            <a:prstGeom prst="straightConnector1">
              <a:avLst/>
            </a:prstGeom>
            <a:ln w="38100">
              <a:solidFill>
                <a:schemeClr val="accent5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 descr="Another path from (9,9) to (0,0). Red edges represent deletes; green edges match; gray edges spots where we got a &quot;free&quot; match; purple edges where we did an insertion.">
            <a:extLst>
              <a:ext uri="{FF2B5EF4-FFF2-40B4-BE49-F238E27FC236}">
                <a16:creationId xmlns:a16="http://schemas.microsoft.com/office/drawing/2014/main" id="{237D8263-7971-7F86-561F-07968F50DB51}"/>
              </a:ext>
            </a:extLst>
          </p:cNvPr>
          <p:cNvGrpSpPr/>
          <p:nvPr/>
        </p:nvGrpSpPr>
        <p:grpSpPr>
          <a:xfrm>
            <a:off x="1869827" y="2352063"/>
            <a:ext cx="8979882" cy="4092541"/>
            <a:chOff x="1869827" y="2352063"/>
            <a:chExt cx="8979882" cy="4092541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BC08947-295C-4471-AD89-FAC41283FB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58400" y="6444604"/>
              <a:ext cx="79130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C52B169-5C5D-4EEB-9A83-56B895CF884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991600" y="6034296"/>
              <a:ext cx="849926" cy="281354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8B47160-1BDF-4BE9-A042-86E70810E5E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65830" y="5606404"/>
              <a:ext cx="849926" cy="281354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E1413C4-1C83-4EC3-96CB-7F85C310C2A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92814" y="5125758"/>
              <a:ext cx="849926" cy="281354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9257F33A-0B49-42BC-A76D-1841110219C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90845" y="4650974"/>
              <a:ext cx="849926" cy="281354"/>
            </a:xfrm>
            <a:prstGeom prst="straightConnector1">
              <a:avLst/>
            </a:prstGeom>
            <a:ln w="38100">
              <a:solidFill>
                <a:schemeClr val="accent5"/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A6A3E9A0-1551-4EE8-82E3-1FF6C421A44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76798" y="4139311"/>
              <a:ext cx="849926" cy="281354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95B757E6-AE64-492E-A6EB-D5FDA317155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56342" y="3177808"/>
              <a:ext cx="849926" cy="281354"/>
            </a:xfrm>
            <a:prstGeom prst="straightConnector1">
              <a:avLst/>
            </a:prstGeom>
            <a:ln w="38100">
              <a:solidFill>
                <a:schemeClr val="accent5"/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6079031A-8F04-4F94-9D32-D81B07B619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21850" y="3618188"/>
              <a:ext cx="54948" cy="468037"/>
            </a:xfrm>
            <a:prstGeom prst="straightConnector1">
              <a:avLst/>
            </a:prstGeom>
            <a:ln w="38100">
              <a:solidFill>
                <a:schemeClr val="accent3"/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D7948F6B-79C4-4CD4-8627-E22B55C71A0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95597" y="2779955"/>
              <a:ext cx="849926" cy="281354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C6F26CF-FBA7-4876-BAD0-8D064D8035A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69827" y="2352063"/>
              <a:ext cx="849926" cy="281354"/>
            </a:xfrm>
            <a:prstGeom prst="straightConnector1">
              <a:avLst/>
            </a:prstGeom>
            <a:ln w="38100">
              <a:solidFill>
                <a:schemeClr val="accent5"/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34170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185F3-5F14-46EB-BE5F-3420CB309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59391-945D-4D76-8C42-70F969FE0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Define the object you’re looking for</a:t>
            </a:r>
          </a:p>
          <a:p>
            <a:endParaRPr lang="en-US" dirty="0"/>
          </a:p>
          <a:p>
            <a:r>
              <a:rPr lang="en-US" dirty="0"/>
              <a:t>2. Write a recurrence to say how to find it</a:t>
            </a:r>
          </a:p>
          <a:p>
            <a:endParaRPr lang="en-US" dirty="0"/>
          </a:p>
          <a:p>
            <a:r>
              <a:rPr lang="en-US" dirty="0"/>
              <a:t>3. Design a </a:t>
            </a:r>
            <a:r>
              <a:rPr lang="en-US" dirty="0" err="1"/>
              <a:t>memoization</a:t>
            </a:r>
            <a:r>
              <a:rPr lang="en-US" dirty="0"/>
              <a:t> structure</a:t>
            </a:r>
          </a:p>
          <a:p>
            <a:endParaRPr lang="en-US" dirty="0"/>
          </a:p>
          <a:p>
            <a:r>
              <a:rPr lang="en-US" dirty="0"/>
              <a:t>4. Write an iterative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DB1AD7-8200-4026-95FF-C8E3FB1097ED}"/>
                  </a:ext>
                </a:extLst>
              </p:cNvPr>
              <p:cNvSpPr txBox="1"/>
              <p:nvPr/>
            </p:nvSpPr>
            <p:spPr>
              <a:xfrm>
                <a:off x="1150224" y="1841373"/>
                <a:ext cx="8944896" cy="86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sz="240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minimum number of insertions, deletions, and substitutions to transform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DB1AD7-8200-4026-95FF-C8E3FB109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224" y="1841373"/>
                <a:ext cx="8944896" cy="860748"/>
              </a:xfrm>
              <a:prstGeom prst="rect">
                <a:avLst/>
              </a:prstGeom>
              <a:blipFill>
                <a:blip r:embed="rId2"/>
                <a:stretch>
                  <a:fillRect l="-1091" t="-4965" b="-12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775123F-0F51-474C-A3E9-471C2E0DCE90}"/>
              </a:ext>
            </a:extLst>
          </p:cNvPr>
          <p:cNvSpPr txBox="1"/>
          <p:nvPr/>
        </p:nvSpPr>
        <p:spPr>
          <a:xfrm>
            <a:off x="1283110" y="3027988"/>
            <a:ext cx="894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✅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D8A38F-DAA1-4B02-89D2-352FD4133CE8}"/>
                  </a:ext>
                </a:extLst>
              </p:cNvPr>
              <p:cNvSpPr txBox="1"/>
              <p:nvPr/>
            </p:nvSpPr>
            <p:spPr>
              <a:xfrm>
                <a:off x="1405553" y="4202942"/>
                <a:ext cx="89448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𝑚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×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Array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D8A38F-DAA1-4B02-89D2-352FD4133C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553" y="4202942"/>
                <a:ext cx="8944896" cy="523220"/>
              </a:xfrm>
              <a:prstGeom prst="rect">
                <a:avLst/>
              </a:prstGeom>
              <a:blipFill>
                <a:blip r:embed="rId3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E5EEA4-CB5D-4E0F-BD0A-50439922E1DB}"/>
                  </a:ext>
                </a:extLst>
              </p:cNvPr>
              <p:cNvSpPr txBox="1"/>
              <p:nvPr/>
            </p:nvSpPr>
            <p:spPr>
              <a:xfrm>
                <a:off x="1353166" y="5281902"/>
                <a:ext cx="894489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Outer loop: increasing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𝑗</m:t>
                    </m:r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(starting from 1)</a:t>
                </a:r>
              </a:p>
              <a:p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Inner loop: increasing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𝑖</m:t>
                    </m:r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(starting from 1)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E5EEA4-CB5D-4E0F-BD0A-50439922E1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166" y="5281902"/>
                <a:ext cx="8944896" cy="954107"/>
              </a:xfrm>
              <a:prstGeom prst="rect">
                <a:avLst/>
              </a:prstGeom>
              <a:blipFill>
                <a:blip r:embed="rId4"/>
                <a:stretch>
                  <a:fillRect l="-1431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93229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22D8BE-E707-721A-8C0A-6805EB601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 Thought Process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210309-0951-0942-EDD3-D9A945BEE2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859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CDB51-E433-4DCC-BA99-2C30C0BB1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of DP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4576D-2911-4163-9A75-E8B1BA2F3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 try all the (reasonable) possibilities.</a:t>
            </a:r>
          </a:p>
          <a:p>
            <a:r>
              <a:rPr lang="en-US" dirty="0"/>
              <a:t>Don’t worry about greedily choosing the best, use recursion to “look ahead” for all the best options, and pick the best one.</a:t>
            </a:r>
          </a:p>
          <a:p>
            <a:endParaRPr lang="en-US" dirty="0"/>
          </a:p>
          <a:p>
            <a:r>
              <a:rPr lang="en-US" dirty="0"/>
              <a:t>There is a “greedy-</a:t>
            </a:r>
            <a:r>
              <a:rPr lang="en-US" dirty="0" err="1"/>
              <a:t>ish</a:t>
            </a:r>
            <a:r>
              <a:rPr lang="en-US" dirty="0"/>
              <a:t>” alteration to the Edit Distance recurrence…</a:t>
            </a:r>
          </a:p>
          <a:p>
            <a:r>
              <a:rPr lang="en-US" dirty="0"/>
              <a:t>It turns out, if the two characters match, that will always be at least as good as the insert/delete options. </a:t>
            </a:r>
          </a:p>
          <a:p>
            <a:r>
              <a:rPr lang="en-US" dirty="0"/>
              <a:t>But it’s fine to </a:t>
            </a:r>
            <a:r>
              <a:rPr lang="en-US" b="1" dirty="0"/>
              <a:t>not </a:t>
            </a:r>
            <a:r>
              <a:rPr lang="en-US" dirty="0"/>
              <a:t>notice! And if you thought it was safe but wasn’t, well….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743345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3D5BD0A-64E5-0AC9-3A7F-6FCF81987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 running times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23E5BA-3386-9449-23B8-9861F2135B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428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10FD88-B0DA-EBFA-5E8E-149C72CA4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Running Times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9C77EC7-5864-A896-64A7-BB2F866615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haven’t analyzed the running times of the DP algorithms we’ve done so far very closely.</a:t>
                </a:r>
              </a:p>
              <a:p>
                <a:r>
                  <a:rPr lang="en-US" dirty="0"/>
                  <a:t>Usually much easier with the iterative version than recursive.</a:t>
                </a:r>
              </a:p>
              <a:p>
                <a:endParaRPr lang="en-US" dirty="0"/>
              </a:p>
              <a:p>
                <a:r>
                  <a:rPr lang="en-US" dirty="0"/>
                  <a:t>Once you make the switch, the code is usually “just” a few levels of embedded for-loops, each doing constant work.</a:t>
                </a:r>
              </a:p>
              <a:p>
                <a:r>
                  <a:rPr lang="en-US" dirty="0"/>
                  <a:t>But be careful---sometimes you take a max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things, which 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9C77EC7-5864-A896-64A7-BB2F866615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29173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C6416A-38E5-1F98-45CC-0BA9787BD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Proofs of DP algorithms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9831E9-3435-A037-2822-FF8C9E6FD9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027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5F173-1C7E-4E82-9B99-4787992BC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 Proofs </a:t>
            </a:r>
            <a:r>
              <a:rPr lang="en-US" sz="2400" dirty="0"/>
              <a:t>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17B60-81FB-4185-B60E-66ABDC83A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generally </a:t>
            </a:r>
            <a:r>
              <a:rPr lang="en-US" b="1" dirty="0"/>
              <a:t>won’t</a:t>
            </a:r>
            <a:r>
              <a:rPr lang="en-US" dirty="0"/>
              <a:t> ask you for proofs of correctness on dynamic programming problems. (maybe one after the midterm)</a:t>
            </a:r>
            <a:endParaRPr lang="en-US" b="1" dirty="0"/>
          </a:p>
          <a:p>
            <a:r>
              <a:rPr lang="en-US" b="1" dirty="0"/>
              <a:t>Why? </a:t>
            </a:r>
          </a:p>
          <a:p>
            <a:r>
              <a:rPr lang="en-US" dirty="0"/>
              <a:t>The proofs are always inductive proofs where you say</a:t>
            </a:r>
          </a:p>
          <a:p>
            <a:r>
              <a:rPr lang="en-US" dirty="0"/>
              <a:t>“my recurrence checks all the possibilities” or, equivalently</a:t>
            </a:r>
          </a:p>
          <a:p>
            <a:r>
              <a:rPr lang="en-US" dirty="0"/>
              <a:t>“The maximum thing has to be made up of the best thing for all these other subproblems.“</a:t>
            </a:r>
          </a:p>
          <a:p>
            <a:r>
              <a:rPr lang="en-US" dirty="0"/>
              <a:t>The proof itself is a lot of boilerplate and hard to write clearly (you have to differentiate between your recurrence and what your recurrence intends to calculate, which can be tricky).</a:t>
            </a:r>
          </a:p>
        </p:txBody>
      </p:sp>
    </p:spTree>
    <p:extLst>
      <p:ext uri="{BB962C8B-B14F-4D97-AF65-F5344CB8AC3E}">
        <p14:creationId xmlns:p14="http://schemas.microsoft.com/office/powerpoint/2010/main" val="18351879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5CF8F-1EC7-4F9D-A595-E18967C1D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 Proofs </a:t>
            </a:r>
            <a:r>
              <a:rPr lang="en-US" sz="2400" dirty="0"/>
              <a:t>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CF3B6-0F4C-4E98-AD56-3DE3C0793E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There’s one example proof (see lect. 14) so you know what you’re (not) missing. </a:t>
            </a:r>
          </a:p>
          <a:p>
            <a:r>
              <a:rPr lang="en-US" dirty="0"/>
              <a:t>Instead, we’re going to ask for your intuition on what your recurrence is doing (what do all the cases correspond to/why are they exhaustive)?</a:t>
            </a:r>
          </a:p>
          <a:p>
            <a:endParaRPr lang="en-US" dirty="0"/>
          </a:p>
          <a:p>
            <a:r>
              <a:rPr lang="en-US" dirty="0"/>
              <a:t>The proof is just a lot of formalism on that key idea. So we’re going to have you focus on the idea, not the formalism.</a:t>
            </a:r>
          </a:p>
        </p:txBody>
      </p:sp>
    </p:spTree>
    <p:extLst>
      <p:ext uri="{BB962C8B-B14F-4D97-AF65-F5344CB8AC3E}">
        <p14:creationId xmlns:p14="http://schemas.microsoft.com/office/powerpoint/2010/main" val="21127062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E9317-D8E6-9A0C-9BA8-4DB9A7378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at the process once more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79CFB6-9A9D-AB7A-ED00-2521B7CA02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522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8E812-3468-4E53-A4A9-7F1747496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a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80673B-0C73-44EE-AFBC-24C12F7153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20241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What information would let us simplify the problem?</a:t>
                </a:r>
              </a:p>
              <a:p>
                <a:r>
                  <a:rPr lang="en-US" dirty="0"/>
                  <a:t>What would let us “take one step”  toward the solution?</a:t>
                </a:r>
              </a:p>
              <a:p>
                <a:endParaRPr lang="en-US" dirty="0"/>
              </a:p>
              <a:p>
                <a:r>
                  <a:rPr lang="en-US" dirty="0"/>
                  <a:t>“Handling” one character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i.e. choosing one of insert, delete, or substitution and increasing the “distance” by 1</a:t>
                </a:r>
              </a:p>
              <a:p>
                <a:r>
                  <a:rPr lang="en-US" dirty="0"/>
                  <a:t>OR realizing the characters are the same and matching for free.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minimum number of insertions, deletions, and substitutions to transform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. (we’re indexing strings from 1, it’ll make things a little prettier).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80673B-0C73-44EE-AFBC-24C12F7153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202414"/>
              </a:xfrm>
              <a:blipFill>
                <a:blip r:embed="rId2"/>
                <a:stretch>
                  <a:fillRect l="-708" t="-2810" b="-1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48437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28D49D-18FC-CB89-BE4D-83CA8363F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BE9F3-3D84-29E8-5C76-03515EE33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Questions on DP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84412-D4D5-0A58-12D7-43617E0B6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Define the object you’re looking for</a:t>
            </a:r>
          </a:p>
          <a:p>
            <a:endParaRPr lang="en-US" dirty="0"/>
          </a:p>
          <a:p>
            <a:r>
              <a:rPr lang="en-US" dirty="0"/>
              <a:t>2. Write a recurrence to say how to find it</a:t>
            </a:r>
          </a:p>
          <a:p>
            <a:endParaRPr lang="en-US" dirty="0"/>
          </a:p>
          <a:p>
            <a:r>
              <a:rPr lang="en-US" dirty="0"/>
              <a:t>3. Design a </a:t>
            </a:r>
            <a:r>
              <a:rPr lang="en-US" dirty="0" err="1"/>
              <a:t>memoization</a:t>
            </a:r>
            <a:r>
              <a:rPr lang="en-US" dirty="0"/>
              <a:t> structure</a:t>
            </a:r>
          </a:p>
          <a:p>
            <a:endParaRPr lang="en-US" dirty="0"/>
          </a:p>
          <a:p>
            <a:r>
              <a:rPr lang="en-US" dirty="0"/>
              <a:t>4. Write an iterative algorithm</a:t>
            </a:r>
          </a:p>
        </p:txBody>
      </p:sp>
    </p:spTree>
    <p:extLst>
      <p:ext uri="{BB962C8B-B14F-4D97-AF65-F5344CB8AC3E}">
        <p14:creationId xmlns:p14="http://schemas.microsoft.com/office/powerpoint/2010/main" val="20145466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534872-5A52-402C-959D-35BEBEFB6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 on Trees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AA692A-3C60-4887-9ABB-D398E40A59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984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DCB3D2-E8F7-417C-9039-EB9C7331A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DP: Not just for arrays and strings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F216B8-49AF-43B5-B401-CA4CCA752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Trees are recursive structures</a:t>
            </a:r>
          </a:p>
          <a:p>
            <a:endParaRPr lang="en-US" dirty="0"/>
          </a:p>
          <a:p>
            <a:r>
              <a:rPr lang="en-US" dirty="0"/>
              <a:t>A tree is a root node, with zero or more children</a:t>
            </a:r>
          </a:p>
          <a:p>
            <a:r>
              <a:rPr lang="en-US" dirty="0"/>
              <a:t>Each of which are roots of trees</a:t>
            </a:r>
          </a:p>
          <a:p>
            <a:endParaRPr lang="en-US" dirty="0"/>
          </a:p>
          <a:p>
            <a:r>
              <a:rPr lang="en-US" dirty="0"/>
              <a:t>Since DP is “smart recursion” (recursion where we save values)</a:t>
            </a:r>
          </a:p>
          <a:p>
            <a:r>
              <a:rPr lang="en-US" dirty="0"/>
              <a:t>Recursive functions/calculations are really common.</a:t>
            </a:r>
          </a:p>
        </p:txBody>
      </p:sp>
    </p:spTree>
    <p:extLst>
      <p:ext uri="{BB962C8B-B14F-4D97-AF65-F5344CB8AC3E}">
        <p14:creationId xmlns:p14="http://schemas.microsoft.com/office/powerpoint/2010/main" val="2693821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567A5-0E60-45AB-B8CB-0B83F4E0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DP problem for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E56C7-8588-4BFF-8321-918692860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388758"/>
          </a:xfrm>
        </p:spPr>
        <p:txBody>
          <a:bodyPr/>
          <a:lstStyle/>
          <a:p>
            <a:r>
              <a:rPr lang="en-US" dirty="0"/>
              <a:t>Find the minimum vertex cover in a tree.</a:t>
            </a:r>
          </a:p>
          <a:p>
            <a:r>
              <a:rPr lang="en-US" dirty="0"/>
              <a:t>Give every </a:t>
            </a:r>
            <a:r>
              <a:rPr lang="en-US" b="1" dirty="0"/>
              <a:t>vertex </a:t>
            </a:r>
            <a:r>
              <a:rPr lang="en-US" dirty="0"/>
              <a:t>a weight, find the minimum weight vertex cover</a:t>
            </a:r>
          </a:p>
        </p:txBody>
      </p:sp>
      <p:grpSp>
        <p:nvGrpSpPr>
          <p:cNvPr id="6" name="Group 5" descr="Vertex Cover definition box">
            <a:extLst>
              <a:ext uri="{FF2B5EF4-FFF2-40B4-BE49-F238E27FC236}">
                <a16:creationId xmlns:a16="http://schemas.microsoft.com/office/drawing/2014/main" id="{38E48989-0DD6-49D8-A710-C73C10B3100B}"/>
              </a:ext>
            </a:extLst>
          </p:cNvPr>
          <p:cNvGrpSpPr/>
          <p:nvPr/>
        </p:nvGrpSpPr>
        <p:grpSpPr>
          <a:xfrm>
            <a:off x="547077" y="2547816"/>
            <a:ext cx="9503508" cy="1977293"/>
            <a:chOff x="547077" y="3337169"/>
            <a:chExt cx="11097846" cy="19772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/>
                <p:nvPr/>
              </p:nvSpPr>
              <p:spPr>
                <a:xfrm>
                  <a:off x="575239" y="3337169"/>
                  <a:ext cx="11069684" cy="19772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A set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of vertices is a vertex cover if for every edge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: 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, or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(or both)</a:t>
                  </a: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239" y="3337169"/>
                  <a:ext cx="11069684" cy="197729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AD0D9F5-94A1-45AA-92F2-97DD63FDC59E}"/>
                </a:ext>
              </a:extLst>
            </p:cNvPr>
            <p:cNvSpPr/>
            <p:nvPr/>
          </p:nvSpPr>
          <p:spPr>
            <a:xfrm>
              <a:off x="547077" y="3337169"/>
              <a:ext cx="11097846" cy="66821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Vertex Cover</a:t>
              </a:r>
            </a:p>
          </p:txBody>
        </p:sp>
      </p:grp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1464B08-A782-45B1-8F25-2A1739B9899F}"/>
              </a:ext>
            </a:extLst>
          </p:cNvPr>
          <p:cNvSpPr txBox="1">
            <a:spLocks/>
          </p:cNvSpPr>
          <p:nvPr/>
        </p:nvSpPr>
        <p:spPr>
          <a:xfrm>
            <a:off x="547077" y="4699763"/>
            <a:ext cx="11187258" cy="1716667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weight of a vertex cover is just the sum of the weights of the vertices in the set. </a:t>
            </a:r>
          </a:p>
          <a:p>
            <a:r>
              <a:rPr lang="en-US" dirty="0"/>
              <a:t>We want to find the minimum weight vertex cover.</a:t>
            </a:r>
          </a:p>
        </p:txBody>
      </p:sp>
    </p:spTree>
    <p:extLst>
      <p:ext uri="{BB962C8B-B14F-4D97-AF65-F5344CB8AC3E}">
        <p14:creationId xmlns:p14="http://schemas.microsoft.com/office/powerpoint/2010/main" val="29952442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567A5-0E60-45AB-B8CB-0B83F4E0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E56C7-8588-4BFF-8321-918692860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805354"/>
            <a:ext cx="5403530" cy="4595446"/>
          </a:xfrm>
        </p:spPr>
        <p:txBody>
          <a:bodyPr/>
          <a:lstStyle/>
          <a:p>
            <a:r>
              <a:rPr lang="en-US" dirty="0"/>
              <a:t>Find the minimum vertex cover in a tree.</a:t>
            </a:r>
          </a:p>
          <a:p>
            <a:r>
              <a:rPr lang="en-US" dirty="0"/>
              <a:t>Give every </a:t>
            </a:r>
            <a:r>
              <a:rPr lang="en-US" b="1" dirty="0"/>
              <a:t>vertex </a:t>
            </a:r>
            <a:r>
              <a:rPr lang="en-US" dirty="0"/>
              <a:t>a weight, find the minimum weight vertex cover</a:t>
            </a:r>
          </a:p>
        </p:txBody>
      </p:sp>
      <p:grpSp>
        <p:nvGrpSpPr>
          <p:cNvPr id="6" name="Group 5" descr="Vertex Cover definition box">
            <a:extLst>
              <a:ext uri="{FF2B5EF4-FFF2-40B4-BE49-F238E27FC236}">
                <a16:creationId xmlns:a16="http://schemas.microsoft.com/office/drawing/2014/main" id="{38E48989-0DD6-49D8-A710-C73C10B3100B}"/>
              </a:ext>
            </a:extLst>
          </p:cNvPr>
          <p:cNvGrpSpPr/>
          <p:nvPr/>
        </p:nvGrpSpPr>
        <p:grpSpPr>
          <a:xfrm>
            <a:off x="4783019" y="263276"/>
            <a:ext cx="7205782" cy="1305170"/>
            <a:chOff x="547077" y="3337169"/>
            <a:chExt cx="11097846" cy="19772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/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A set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of vertices is a vertex cover if for every edge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:  </a:t>
                  </a:r>
                  <a14:m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, or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(or both)</a:t>
                  </a: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blipFill>
                  <a:blip r:embed="rId2"/>
                  <a:stretch>
                    <a:fillRect l="-1607" r="-2707" b="-14747"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AD0D9F5-94A1-45AA-92F2-97DD63FDC59E}"/>
                </a:ext>
              </a:extLst>
            </p:cNvPr>
            <p:cNvSpPr/>
            <p:nvPr/>
          </p:nvSpPr>
          <p:spPr>
            <a:xfrm>
              <a:off x="547077" y="3337169"/>
              <a:ext cx="11097846" cy="66821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Vertex Cover</a:t>
              </a:r>
            </a:p>
          </p:txBody>
        </p:sp>
      </p:grpSp>
      <p:grpSp>
        <p:nvGrpSpPr>
          <p:cNvPr id="7" name="Group 6" descr="A tree:&#10;Root node, weight 1&#10;The second layer has two nodes: left is weight 10, right is weight 8.&#10;In the third layer there are three total nodes: the nodes are children of the weight 10 node: weight 5 and 3. One node in the third layer is a child of the weight 8 node; it is weight 20. ">
            <a:extLst>
              <a:ext uri="{FF2B5EF4-FFF2-40B4-BE49-F238E27FC236}">
                <a16:creationId xmlns:a16="http://schemas.microsoft.com/office/drawing/2014/main" id="{0F29ED54-8A1D-FE7D-4186-F1D670C76505}"/>
              </a:ext>
            </a:extLst>
          </p:cNvPr>
          <p:cNvGrpSpPr/>
          <p:nvPr/>
        </p:nvGrpSpPr>
        <p:grpSpPr>
          <a:xfrm>
            <a:off x="6721231" y="2033700"/>
            <a:ext cx="4185135" cy="3941161"/>
            <a:chOff x="6721231" y="2033700"/>
            <a:chExt cx="4185135" cy="394116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71813C1-0EB9-4C3D-B096-529F953A896E}"/>
                </a:ext>
              </a:extLst>
            </p:cNvPr>
            <p:cNvSpPr/>
            <p:nvPr/>
          </p:nvSpPr>
          <p:spPr>
            <a:xfrm>
              <a:off x="8560562" y="2033700"/>
              <a:ext cx="773723" cy="773723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1CBCC56-5433-42E5-80D8-AA3C05BBE293}"/>
                </a:ext>
              </a:extLst>
            </p:cNvPr>
            <p:cNvSpPr/>
            <p:nvPr/>
          </p:nvSpPr>
          <p:spPr>
            <a:xfrm>
              <a:off x="7621330" y="3643923"/>
              <a:ext cx="773723" cy="773723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E4750D2-A465-4FBD-9A95-8CA4505FB937}"/>
                </a:ext>
              </a:extLst>
            </p:cNvPr>
            <p:cNvSpPr/>
            <p:nvPr/>
          </p:nvSpPr>
          <p:spPr>
            <a:xfrm>
              <a:off x="8620368" y="5201138"/>
              <a:ext cx="773723" cy="773723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endParaRPr lang="en-US" sz="220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B6892B-1AC4-4128-A09E-1F2471C91D60}"/>
                </a:ext>
              </a:extLst>
            </p:cNvPr>
            <p:cNvSpPr/>
            <p:nvPr/>
          </p:nvSpPr>
          <p:spPr>
            <a:xfrm>
              <a:off x="6721231" y="5201138"/>
              <a:ext cx="773723" cy="773723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DD52491-DFFE-4BFF-B8CC-F91E0E5618CB}"/>
                </a:ext>
              </a:extLst>
            </p:cNvPr>
            <p:cNvSpPr/>
            <p:nvPr/>
          </p:nvSpPr>
          <p:spPr>
            <a:xfrm>
              <a:off x="9355803" y="3617419"/>
              <a:ext cx="773723" cy="773723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2D70707-AD79-4266-82D8-66051FEDAAF2}"/>
                </a:ext>
              </a:extLst>
            </p:cNvPr>
            <p:cNvCxnSpPr>
              <a:cxnSpLocks/>
              <a:stCxn id="8" idx="3"/>
              <a:endCxn id="9" idx="0"/>
            </p:cNvCxnSpPr>
            <p:nvPr/>
          </p:nvCxnSpPr>
          <p:spPr>
            <a:xfrm flipH="1">
              <a:off x="8008192" y="2694114"/>
              <a:ext cx="665679" cy="94980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5748159-4584-409D-9A11-6F717AE3C5B6}"/>
                </a:ext>
              </a:extLst>
            </p:cNvPr>
            <p:cNvCxnSpPr>
              <a:cxnSpLocks/>
              <a:endCxn id="12" idx="0"/>
            </p:cNvCxnSpPr>
            <p:nvPr/>
          </p:nvCxnSpPr>
          <p:spPr>
            <a:xfrm>
              <a:off x="9157253" y="2807423"/>
              <a:ext cx="585412" cy="80999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A97609A9-491A-4A0B-B8E9-B350C4372345}"/>
                </a:ext>
              </a:extLst>
            </p:cNvPr>
            <p:cNvCxnSpPr>
              <a:cxnSpLocks/>
              <a:stCxn id="9" idx="3"/>
              <a:endCxn id="11" idx="0"/>
            </p:cNvCxnSpPr>
            <p:nvPr/>
          </p:nvCxnSpPr>
          <p:spPr>
            <a:xfrm flipH="1">
              <a:off x="7108093" y="4304337"/>
              <a:ext cx="626546" cy="8968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FFC6C9D3-687F-42D3-B4AA-8CC33EF773AF}"/>
                </a:ext>
              </a:extLst>
            </p:cNvPr>
            <p:cNvCxnSpPr>
              <a:cxnSpLocks/>
              <a:endCxn id="10" idx="0"/>
            </p:cNvCxnSpPr>
            <p:nvPr/>
          </p:nvCxnSpPr>
          <p:spPr>
            <a:xfrm>
              <a:off x="8237415" y="4391142"/>
              <a:ext cx="769815" cy="80999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8519D1E-62B0-4B32-9A86-24708DBF2DE5}"/>
                </a:ext>
              </a:extLst>
            </p:cNvPr>
            <p:cNvSpPr/>
            <p:nvPr/>
          </p:nvSpPr>
          <p:spPr>
            <a:xfrm>
              <a:off x="10132643" y="5116287"/>
              <a:ext cx="773723" cy="773723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20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30E793DD-C5D4-4124-A261-5B626F95FA6D}"/>
                </a:ext>
              </a:extLst>
            </p:cNvPr>
            <p:cNvCxnSpPr>
              <a:cxnSpLocks/>
              <a:endCxn id="41" idx="0"/>
            </p:cNvCxnSpPr>
            <p:nvPr/>
          </p:nvCxnSpPr>
          <p:spPr>
            <a:xfrm>
              <a:off x="9934093" y="4306291"/>
              <a:ext cx="585412" cy="80999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827935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567A5-0E60-45AB-B8CB-0B83F4E0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 </a:t>
            </a:r>
            <a:r>
              <a:rPr lang="en-US" sz="2400" dirty="0"/>
              <a:t>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E56C7-8588-4BFF-8321-918692860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805354"/>
            <a:ext cx="5403530" cy="4595446"/>
          </a:xfrm>
        </p:spPr>
        <p:txBody>
          <a:bodyPr/>
          <a:lstStyle/>
          <a:p>
            <a:r>
              <a:rPr lang="en-US" dirty="0"/>
              <a:t>Find the minimum vertex cover in a tree.</a:t>
            </a:r>
          </a:p>
          <a:p>
            <a:r>
              <a:rPr lang="en-US" dirty="0"/>
              <a:t>Give every </a:t>
            </a:r>
            <a:r>
              <a:rPr lang="en-US" b="1" dirty="0"/>
              <a:t>vertex </a:t>
            </a:r>
            <a:r>
              <a:rPr lang="en-US" dirty="0"/>
              <a:t>a weight, find the minimum weight vertex cover</a:t>
            </a:r>
          </a:p>
        </p:txBody>
      </p:sp>
      <p:grpSp>
        <p:nvGrpSpPr>
          <p:cNvPr id="6" name="Group 5" descr="Vertex Cover definition box">
            <a:extLst>
              <a:ext uri="{FF2B5EF4-FFF2-40B4-BE49-F238E27FC236}">
                <a16:creationId xmlns:a16="http://schemas.microsoft.com/office/drawing/2014/main" id="{38E48989-0DD6-49D8-A710-C73C10B3100B}"/>
              </a:ext>
            </a:extLst>
          </p:cNvPr>
          <p:cNvGrpSpPr/>
          <p:nvPr/>
        </p:nvGrpSpPr>
        <p:grpSpPr>
          <a:xfrm>
            <a:off x="4783019" y="263276"/>
            <a:ext cx="7205782" cy="1305170"/>
            <a:chOff x="547077" y="3337169"/>
            <a:chExt cx="11097846" cy="19772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/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A set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of vertices is a vertex cover if for every edge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:  </a:t>
                  </a:r>
                  <a14:m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, or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(or both)</a:t>
                  </a: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blipFill>
                  <a:blip r:embed="rId2"/>
                  <a:stretch>
                    <a:fillRect l="-1607" r="-2707" b="-14747"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AD0D9F5-94A1-45AA-92F2-97DD63FDC59E}"/>
                </a:ext>
              </a:extLst>
            </p:cNvPr>
            <p:cNvSpPr/>
            <p:nvPr/>
          </p:nvSpPr>
          <p:spPr>
            <a:xfrm>
              <a:off x="547077" y="3337169"/>
              <a:ext cx="11097846" cy="66821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Vertex Cover</a:t>
              </a:r>
            </a:p>
          </p:txBody>
        </p:sp>
      </p:grpSp>
      <p:grpSp>
        <p:nvGrpSpPr>
          <p:cNvPr id="7" name="Group 6" descr="A tree:&#10;Root node, weight 1&#10;The second layer has two nodes: left is weight 10, right is weight 8.&#10;In the third layer there are three total nodes: the nodes are children of the weight 10 node: weight 5 and 3. One node in the third layer is a child of the weight 8 node; it is weight 20. &#10;&#10;All nodes are highlighted as being in the vertex cover.">
            <a:extLst>
              <a:ext uri="{FF2B5EF4-FFF2-40B4-BE49-F238E27FC236}">
                <a16:creationId xmlns:a16="http://schemas.microsoft.com/office/drawing/2014/main" id="{0A23AF65-337F-6939-D964-B60809976E94}"/>
              </a:ext>
            </a:extLst>
          </p:cNvPr>
          <p:cNvGrpSpPr/>
          <p:nvPr/>
        </p:nvGrpSpPr>
        <p:grpSpPr>
          <a:xfrm>
            <a:off x="6721231" y="2033700"/>
            <a:ext cx="4185135" cy="3941161"/>
            <a:chOff x="6721231" y="2033700"/>
            <a:chExt cx="4185135" cy="394116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71813C1-0EB9-4C3D-B096-529F953A896E}"/>
                </a:ext>
              </a:extLst>
            </p:cNvPr>
            <p:cNvSpPr/>
            <p:nvPr/>
          </p:nvSpPr>
          <p:spPr>
            <a:xfrm>
              <a:off x="8560562" y="2033700"/>
              <a:ext cx="773723" cy="77372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1CBCC56-5433-42E5-80D8-AA3C05BBE293}"/>
                </a:ext>
              </a:extLst>
            </p:cNvPr>
            <p:cNvSpPr/>
            <p:nvPr/>
          </p:nvSpPr>
          <p:spPr>
            <a:xfrm>
              <a:off x="7621330" y="3643923"/>
              <a:ext cx="773723" cy="77372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E4750D2-A465-4FBD-9A95-8CA4505FB937}"/>
                </a:ext>
              </a:extLst>
            </p:cNvPr>
            <p:cNvSpPr/>
            <p:nvPr/>
          </p:nvSpPr>
          <p:spPr>
            <a:xfrm>
              <a:off x="8620368" y="5201138"/>
              <a:ext cx="773723" cy="77372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endParaRPr lang="en-US" sz="220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B6892B-1AC4-4128-A09E-1F2471C91D60}"/>
                </a:ext>
              </a:extLst>
            </p:cNvPr>
            <p:cNvSpPr/>
            <p:nvPr/>
          </p:nvSpPr>
          <p:spPr>
            <a:xfrm>
              <a:off x="6721231" y="5201138"/>
              <a:ext cx="773723" cy="77372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DD52491-DFFE-4BFF-B8CC-F91E0E5618CB}"/>
                </a:ext>
              </a:extLst>
            </p:cNvPr>
            <p:cNvSpPr/>
            <p:nvPr/>
          </p:nvSpPr>
          <p:spPr>
            <a:xfrm>
              <a:off x="9355803" y="3617419"/>
              <a:ext cx="773723" cy="77372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2D70707-AD79-4266-82D8-66051FEDAAF2}"/>
                </a:ext>
              </a:extLst>
            </p:cNvPr>
            <p:cNvCxnSpPr>
              <a:cxnSpLocks/>
              <a:stCxn id="8" idx="3"/>
              <a:endCxn id="9" idx="0"/>
            </p:cNvCxnSpPr>
            <p:nvPr/>
          </p:nvCxnSpPr>
          <p:spPr>
            <a:xfrm flipH="1">
              <a:off x="8008192" y="2694114"/>
              <a:ext cx="665679" cy="94980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5748159-4584-409D-9A11-6F717AE3C5B6}"/>
                </a:ext>
              </a:extLst>
            </p:cNvPr>
            <p:cNvCxnSpPr>
              <a:cxnSpLocks/>
              <a:endCxn id="12" idx="0"/>
            </p:cNvCxnSpPr>
            <p:nvPr/>
          </p:nvCxnSpPr>
          <p:spPr>
            <a:xfrm>
              <a:off x="9157253" y="2807423"/>
              <a:ext cx="585412" cy="80999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A97609A9-491A-4A0B-B8E9-B350C4372345}"/>
                </a:ext>
              </a:extLst>
            </p:cNvPr>
            <p:cNvCxnSpPr>
              <a:cxnSpLocks/>
              <a:stCxn id="9" idx="3"/>
              <a:endCxn id="11" idx="0"/>
            </p:cNvCxnSpPr>
            <p:nvPr/>
          </p:nvCxnSpPr>
          <p:spPr>
            <a:xfrm flipH="1">
              <a:off x="7108093" y="4304337"/>
              <a:ext cx="626546" cy="8968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FFC6C9D3-687F-42D3-B4AA-8CC33EF773AF}"/>
                </a:ext>
              </a:extLst>
            </p:cNvPr>
            <p:cNvCxnSpPr>
              <a:cxnSpLocks/>
              <a:endCxn id="10" idx="0"/>
            </p:cNvCxnSpPr>
            <p:nvPr/>
          </p:nvCxnSpPr>
          <p:spPr>
            <a:xfrm>
              <a:off x="8237415" y="4391142"/>
              <a:ext cx="769815" cy="80999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8519D1E-62B0-4B32-9A86-24708DBF2DE5}"/>
                </a:ext>
              </a:extLst>
            </p:cNvPr>
            <p:cNvSpPr/>
            <p:nvPr/>
          </p:nvSpPr>
          <p:spPr>
            <a:xfrm>
              <a:off x="10132643" y="5116287"/>
              <a:ext cx="773723" cy="77372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20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30E793DD-C5D4-4124-A261-5B626F95FA6D}"/>
                </a:ext>
              </a:extLst>
            </p:cNvPr>
            <p:cNvCxnSpPr>
              <a:cxnSpLocks/>
              <a:endCxn id="41" idx="0"/>
            </p:cNvCxnSpPr>
            <p:nvPr/>
          </p:nvCxnSpPr>
          <p:spPr>
            <a:xfrm>
              <a:off x="9934093" y="4306291"/>
              <a:ext cx="585412" cy="80999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3984CFA-F26D-411E-9CA3-F49CF56EF322}"/>
              </a:ext>
            </a:extLst>
          </p:cNvPr>
          <p:cNvSpPr txBox="1"/>
          <p:nvPr/>
        </p:nvSpPr>
        <p:spPr>
          <a:xfrm>
            <a:off x="360117" y="4417646"/>
            <a:ext cx="6245200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valid vertex cover! (just take everything)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Definitely not the minimum though.</a:t>
            </a:r>
          </a:p>
        </p:txBody>
      </p:sp>
    </p:spTree>
    <p:extLst>
      <p:ext uri="{BB962C8B-B14F-4D97-AF65-F5344CB8AC3E}">
        <p14:creationId xmlns:p14="http://schemas.microsoft.com/office/powerpoint/2010/main" val="30753702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567A5-0E60-45AB-B8CB-0B83F4E0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 </a:t>
            </a:r>
            <a:r>
              <a:rPr lang="en-US" sz="2400" dirty="0"/>
              <a:t>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E56C7-8588-4BFF-8321-918692860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805354"/>
            <a:ext cx="5403530" cy="4595446"/>
          </a:xfrm>
        </p:spPr>
        <p:txBody>
          <a:bodyPr/>
          <a:lstStyle/>
          <a:p>
            <a:r>
              <a:rPr lang="en-US" dirty="0"/>
              <a:t>Find the minimum vertex cover in a tree.</a:t>
            </a:r>
          </a:p>
          <a:p>
            <a:r>
              <a:rPr lang="en-US" dirty="0"/>
              <a:t>Give every </a:t>
            </a:r>
            <a:r>
              <a:rPr lang="en-US" b="1" dirty="0"/>
              <a:t>vertex </a:t>
            </a:r>
            <a:r>
              <a:rPr lang="en-US" dirty="0"/>
              <a:t>a weight, find the minimum weight vertex cover</a:t>
            </a:r>
          </a:p>
        </p:txBody>
      </p:sp>
      <p:grpSp>
        <p:nvGrpSpPr>
          <p:cNvPr id="6" name="Group 5" descr="Vertex Cover definition box">
            <a:extLst>
              <a:ext uri="{FF2B5EF4-FFF2-40B4-BE49-F238E27FC236}">
                <a16:creationId xmlns:a16="http://schemas.microsoft.com/office/drawing/2014/main" id="{38E48989-0DD6-49D8-A710-C73C10B3100B}"/>
              </a:ext>
            </a:extLst>
          </p:cNvPr>
          <p:cNvGrpSpPr/>
          <p:nvPr/>
        </p:nvGrpSpPr>
        <p:grpSpPr>
          <a:xfrm>
            <a:off x="4783019" y="263276"/>
            <a:ext cx="7205782" cy="1305170"/>
            <a:chOff x="547077" y="3337169"/>
            <a:chExt cx="11097846" cy="19772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/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A set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of vertices is a vertex cover if for every edge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:  </a:t>
                  </a:r>
                  <a14:m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, or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(or both)</a:t>
                  </a: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blipFill>
                  <a:blip r:embed="rId2"/>
                  <a:stretch>
                    <a:fillRect l="-1607" r="-2707" b="-14747"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AD0D9F5-94A1-45AA-92F2-97DD63FDC59E}"/>
                </a:ext>
              </a:extLst>
            </p:cNvPr>
            <p:cNvSpPr/>
            <p:nvPr/>
          </p:nvSpPr>
          <p:spPr>
            <a:xfrm>
              <a:off x="547077" y="3337169"/>
              <a:ext cx="11097846" cy="66821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Vertex Cover</a:t>
              </a:r>
            </a:p>
          </p:txBody>
        </p:sp>
      </p:grpSp>
      <p:grpSp>
        <p:nvGrpSpPr>
          <p:cNvPr id="7" name="Group 6" descr="A tree:&#10;Root node, weight 1&#10;The second layer has two nodes: left is weight 10, right is weight 8.&#10;In the third layer there are three total nodes: the nodes are children of the weight 10 node: weight 5 and 3. One node in the third layer is a child of the weight 8 node; it is weight 20. &#10;&#10;Only the nodes in layer two are selected, giving a cover of weight 18.">
            <a:extLst>
              <a:ext uri="{FF2B5EF4-FFF2-40B4-BE49-F238E27FC236}">
                <a16:creationId xmlns:a16="http://schemas.microsoft.com/office/drawing/2014/main" id="{56D7C17F-6495-3A23-0354-FCC7713D40C4}"/>
              </a:ext>
            </a:extLst>
          </p:cNvPr>
          <p:cNvGrpSpPr/>
          <p:nvPr/>
        </p:nvGrpSpPr>
        <p:grpSpPr>
          <a:xfrm>
            <a:off x="6721231" y="2033700"/>
            <a:ext cx="4185135" cy="3941161"/>
            <a:chOff x="6721231" y="2033700"/>
            <a:chExt cx="4185135" cy="394116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71813C1-0EB9-4C3D-B096-529F953A896E}"/>
                </a:ext>
              </a:extLst>
            </p:cNvPr>
            <p:cNvSpPr/>
            <p:nvPr/>
          </p:nvSpPr>
          <p:spPr>
            <a:xfrm>
              <a:off x="8560562" y="2033700"/>
              <a:ext cx="773723" cy="773723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1CBCC56-5433-42E5-80D8-AA3C05BBE293}"/>
                </a:ext>
              </a:extLst>
            </p:cNvPr>
            <p:cNvSpPr/>
            <p:nvPr/>
          </p:nvSpPr>
          <p:spPr>
            <a:xfrm>
              <a:off x="7621330" y="3643923"/>
              <a:ext cx="773723" cy="77372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E4750D2-A465-4FBD-9A95-8CA4505FB937}"/>
                </a:ext>
              </a:extLst>
            </p:cNvPr>
            <p:cNvSpPr/>
            <p:nvPr/>
          </p:nvSpPr>
          <p:spPr>
            <a:xfrm>
              <a:off x="8620368" y="5201138"/>
              <a:ext cx="773723" cy="773723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endParaRPr lang="en-US" sz="220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B6892B-1AC4-4128-A09E-1F2471C91D60}"/>
                </a:ext>
              </a:extLst>
            </p:cNvPr>
            <p:cNvSpPr/>
            <p:nvPr/>
          </p:nvSpPr>
          <p:spPr>
            <a:xfrm>
              <a:off x="6721231" y="5201138"/>
              <a:ext cx="773723" cy="773723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DD52491-DFFE-4BFF-B8CC-F91E0E5618CB}"/>
                </a:ext>
              </a:extLst>
            </p:cNvPr>
            <p:cNvSpPr/>
            <p:nvPr/>
          </p:nvSpPr>
          <p:spPr>
            <a:xfrm>
              <a:off x="9355803" y="3617419"/>
              <a:ext cx="773723" cy="77372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2D70707-AD79-4266-82D8-66051FEDAAF2}"/>
                </a:ext>
              </a:extLst>
            </p:cNvPr>
            <p:cNvCxnSpPr>
              <a:cxnSpLocks/>
              <a:stCxn id="8" idx="3"/>
              <a:endCxn id="9" idx="0"/>
            </p:cNvCxnSpPr>
            <p:nvPr/>
          </p:nvCxnSpPr>
          <p:spPr>
            <a:xfrm flipH="1">
              <a:off x="8008192" y="2694114"/>
              <a:ext cx="665679" cy="94980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5748159-4584-409D-9A11-6F717AE3C5B6}"/>
                </a:ext>
              </a:extLst>
            </p:cNvPr>
            <p:cNvCxnSpPr>
              <a:cxnSpLocks/>
              <a:endCxn id="12" idx="0"/>
            </p:cNvCxnSpPr>
            <p:nvPr/>
          </p:nvCxnSpPr>
          <p:spPr>
            <a:xfrm>
              <a:off x="9157253" y="2807423"/>
              <a:ext cx="585412" cy="80999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A97609A9-491A-4A0B-B8E9-B350C4372345}"/>
                </a:ext>
              </a:extLst>
            </p:cNvPr>
            <p:cNvCxnSpPr>
              <a:cxnSpLocks/>
              <a:stCxn id="9" idx="3"/>
              <a:endCxn id="11" idx="0"/>
            </p:cNvCxnSpPr>
            <p:nvPr/>
          </p:nvCxnSpPr>
          <p:spPr>
            <a:xfrm flipH="1">
              <a:off x="7108093" y="4304337"/>
              <a:ext cx="626546" cy="8968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FFC6C9D3-687F-42D3-B4AA-8CC33EF773AF}"/>
                </a:ext>
              </a:extLst>
            </p:cNvPr>
            <p:cNvCxnSpPr>
              <a:cxnSpLocks/>
              <a:endCxn id="10" idx="0"/>
            </p:cNvCxnSpPr>
            <p:nvPr/>
          </p:nvCxnSpPr>
          <p:spPr>
            <a:xfrm>
              <a:off x="8237415" y="4391142"/>
              <a:ext cx="769815" cy="80999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8519D1E-62B0-4B32-9A86-24708DBF2DE5}"/>
                </a:ext>
              </a:extLst>
            </p:cNvPr>
            <p:cNvSpPr/>
            <p:nvPr/>
          </p:nvSpPr>
          <p:spPr>
            <a:xfrm>
              <a:off x="10132643" y="5116287"/>
              <a:ext cx="773723" cy="773723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20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30E793DD-C5D4-4124-A261-5B626F95FA6D}"/>
                </a:ext>
              </a:extLst>
            </p:cNvPr>
            <p:cNvCxnSpPr>
              <a:cxnSpLocks/>
              <a:endCxn id="41" idx="0"/>
            </p:cNvCxnSpPr>
            <p:nvPr/>
          </p:nvCxnSpPr>
          <p:spPr>
            <a:xfrm>
              <a:off x="9934093" y="4306291"/>
              <a:ext cx="585412" cy="80999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3984CFA-F26D-411E-9CA3-F49CF56EF322}"/>
              </a:ext>
            </a:extLst>
          </p:cNvPr>
          <p:cNvSpPr txBox="1"/>
          <p:nvPr/>
        </p:nvSpPr>
        <p:spPr>
          <a:xfrm>
            <a:off x="360117" y="4417646"/>
            <a:ext cx="6245200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better vertex cover – weight 18</a:t>
            </a:r>
          </a:p>
        </p:txBody>
      </p:sp>
    </p:spTree>
    <p:extLst>
      <p:ext uri="{BB962C8B-B14F-4D97-AF65-F5344CB8AC3E}">
        <p14:creationId xmlns:p14="http://schemas.microsoft.com/office/powerpoint/2010/main" val="28192561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567A5-0E60-45AB-B8CB-0B83F4E0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 </a:t>
            </a:r>
            <a:r>
              <a:rPr lang="en-US" sz="2400" dirty="0"/>
              <a:t>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E56C7-8588-4BFF-8321-918692860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805354"/>
            <a:ext cx="5403530" cy="4595446"/>
          </a:xfrm>
        </p:spPr>
        <p:txBody>
          <a:bodyPr/>
          <a:lstStyle/>
          <a:p>
            <a:r>
              <a:rPr lang="en-US" dirty="0"/>
              <a:t>Find the minimum vertex cover in a tree.</a:t>
            </a:r>
          </a:p>
          <a:p>
            <a:r>
              <a:rPr lang="en-US" dirty="0"/>
              <a:t>Give every </a:t>
            </a:r>
            <a:r>
              <a:rPr lang="en-US" b="1" dirty="0"/>
              <a:t>vertex </a:t>
            </a:r>
            <a:r>
              <a:rPr lang="en-US" dirty="0"/>
              <a:t>a weight, find the minimum weight vertex cover</a:t>
            </a:r>
          </a:p>
        </p:txBody>
      </p:sp>
      <p:grpSp>
        <p:nvGrpSpPr>
          <p:cNvPr id="6" name="Group 5" descr="Vertex Cover definition box">
            <a:extLst>
              <a:ext uri="{FF2B5EF4-FFF2-40B4-BE49-F238E27FC236}">
                <a16:creationId xmlns:a16="http://schemas.microsoft.com/office/drawing/2014/main" id="{38E48989-0DD6-49D8-A710-C73C10B3100B}"/>
              </a:ext>
            </a:extLst>
          </p:cNvPr>
          <p:cNvGrpSpPr/>
          <p:nvPr/>
        </p:nvGrpSpPr>
        <p:grpSpPr>
          <a:xfrm>
            <a:off x="4783019" y="263276"/>
            <a:ext cx="7205782" cy="1305170"/>
            <a:chOff x="547077" y="3337169"/>
            <a:chExt cx="11097846" cy="19772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/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A set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of vertices is a vertex cover if for every edge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:  </a:t>
                  </a:r>
                  <a14:m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, or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(or both)</a:t>
                  </a: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blipFill>
                  <a:blip r:embed="rId2"/>
                  <a:stretch>
                    <a:fillRect l="-1607" r="-2707" b="-14747"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AD0D9F5-94A1-45AA-92F2-97DD63FDC59E}"/>
                </a:ext>
              </a:extLst>
            </p:cNvPr>
            <p:cNvSpPr/>
            <p:nvPr/>
          </p:nvSpPr>
          <p:spPr>
            <a:xfrm>
              <a:off x="547077" y="3337169"/>
              <a:ext cx="11097846" cy="66821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Vertex Cover</a:t>
              </a:r>
            </a:p>
          </p:txBody>
        </p:sp>
      </p:grpSp>
      <p:grpSp>
        <p:nvGrpSpPr>
          <p:cNvPr id="7" name="Group 6" descr="A tree:&#10;Root node, weight 1&#10;The second layer has two nodes: left is weight 10, right is weight 8.&#10;In the third layer there are three total nodes: the nodes are children of the weight 10 node: weight 5 and 3. One node in the third layer is a child of the weight 8 node; it is weight 20. &#10;&#10;The nodes of weight 1,8,5,3 are highlighted, giving a cover of weight 17. This is the true minimum vertex cover.">
            <a:extLst>
              <a:ext uri="{FF2B5EF4-FFF2-40B4-BE49-F238E27FC236}">
                <a16:creationId xmlns:a16="http://schemas.microsoft.com/office/drawing/2014/main" id="{B5A1F65B-AB21-EC8A-4714-28D964AB00F5}"/>
              </a:ext>
            </a:extLst>
          </p:cNvPr>
          <p:cNvGrpSpPr/>
          <p:nvPr/>
        </p:nvGrpSpPr>
        <p:grpSpPr>
          <a:xfrm>
            <a:off x="6721231" y="2033700"/>
            <a:ext cx="4185135" cy="3941161"/>
            <a:chOff x="6721231" y="2033700"/>
            <a:chExt cx="4185135" cy="394116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71813C1-0EB9-4C3D-B096-529F953A896E}"/>
                </a:ext>
              </a:extLst>
            </p:cNvPr>
            <p:cNvSpPr/>
            <p:nvPr/>
          </p:nvSpPr>
          <p:spPr>
            <a:xfrm>
              <a:off x="8560562" y="2033700"/>
              <a:ext cx="773723" cy="77372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1CBCC56-5433-42E5-80D8-AA3C05BBE293}"/>
                </a:ext>
              </a:extLst>
            </p:cNvPr>
            <p:cNvSpPr/>
            <p:nvPr/>
          </p:nvSpPr>
          <p:spPr>
            <a:xfrm>
              <a:off x="7621330" y="3643923"/>
              <a:ext cx="773723" cy="773723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E4750D2-A465-4FBD-9A95-8CA4505FB937}"/>
                </a:ext>
              </a:extLst>
            </p:cNvPr>
            <p:cNvSpPr/>
            <p:nvPr/>
          </p:nvSpPr>
          <p:spPr>
            <a:xfrm>
              <a:off x="8620368" y="5201138"/>
              <a:ext cx="773723" cy="77372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endParaRPr lang="en-US" sz="220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B6892B-1AC4-4128-A09E-1F2471C91D60}"/>
                </a:ext>
              </a:extLst>
            </p:cNvPr>
            <p:cNvSpPr/>
            <p:nvPr/>
          </p:nvSpPr>
          <p:spPr>
            <a:xfrm>
              <a:off x="6721231" y="5201138"/>
              <a:ext cx="773723" cy="77372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DD52491-DFFE-4BFF-B8CC-F91E0E5618CB}"/>
                </a:ext>
              </a:extLst>
            </p:cNvPr>
            <p:cNvSpPr/>
            <p:nvPr/>
          </p:nvSpPr>
          <p:spPr>
            <a:xfrm>
              <a:off x="9355803" y="3617419"/>
              <a:ext cx="773723" cy="77372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2D70707-AD79-4266-82D8-66051FEDAAF2}"/>
                </a:ext>
              </a:extLst>
            </p:cNvPr>
            <p:cNvCxnSpPr>
              <a:cxnSpLocks/>
              <a:stCxn id="8" idx="3"/>
              <a:endCxn id="9" idx="0"/>
            </p:cNvCxnSpPr>
            <p:nvPr/>
          </p:nvCxnSpPr>
          <p:spPr>
            <a:xfrm flipH="1">
              <a:off x="8008192" y="2694114"/>
              <a:ext cx="665679" cy="94980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5748159-4584-409D-9A11-6F717AE3C5B6}"/>
                </a:ext>
              </a:extLst>
            </p:cNvPr>
            <p:cNvCxnSpPr>
              <a:cxnSpLocks/>
              <a:endCxn id="12" idx="0"/>
            </p:cNvCxnSpPr>
            <p:nvPr/>
          </p:nvCxnSpPr>
          <p:spPr>
            <a:xfrm>
              <a:off x="9157253" y="2807423"/>
              <a:ext cx="585412" cy="80999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A97609A9-491A-4A0B-B8E9-B350C4372345}"/>
                </a:ext>
              </a:extLst>
            </p:cNvPr>
            <p:cNvCxnSpPr>
              <a:cxnSpLocks/>
              <a:stCxn id="9" idx="3"/>
              <a:endCxn id="11" idx="0"/>
            </p:cNvCxnSpPr>
            <p:nvPr/>
          </p:nvCxnSpPr>
          <p:spPr>
            <a:xfrm flipH="1">
              <a:off x="7108093" y="4304337"/>
              <a:ext cx="626546" cy="8968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FFC6C9D3-687F-42D3-B4AA-8CC33EF773AF}"/>
                </a:ext>
              </a:extLst>
            </p:cNvPr>
            <p:cNvCxnSpPr>
              <a:cxnSpLocks/>
              <a:endCxn id="10" idx="0"/>
            </p:cNvCxnSpPr>
            <p:nvPr/>
          </p:nvCxnSpPr>
          <p:spPr>
            <a:xfrm>
              <a:off x="8237415" y="4391142"/>
              <a:ext cx="769815" cy="80999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8519D1E-62B0-4B32-9A86-24708DBF2DE5}"/>
                </a:ext>
              </a:extLst>
            </p:cNvPr>
            <p:cNvSpPr/>
            <p:nvPr/>
          </p:nvSpPr>
          <p:spPr>
            <a:xfrm>
              <a:off x="10132643" y="5116287"/>
              <a:ext cx="773723" cy="773723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20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30E793DD-C5D4-4124-A261-5B626F95FA6D}"/>
                </a:ext>
              </a:extLst>
            </p:cNvPr>
            <p:cNvCxnSpPr>
              <a:cxnSpLocks/>
              <a:endCxn id="41" idx="0"/>
            </p:cNvCxnSpPr>
            <p:nvPr/>
          </p:nvCxnSpPr>
          <p:spPr>
            <a:xfrm>
              <a:off x="9934093" y="4306291"/>
              <a:ext cx="585412" cy="80999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3984CFA-F26D-411E-9CA3-F49CF56EF322}"/>
              </a:ext>
            </a:extLst>
          </p:cNvPr>
          <p:cNvSpPr txBox="1"/>
          <p:nvPr/>
        </p:nvSpPr>
        <p:spPr>
          <a:xfrm>
            <a:off x="360117" y="4417646"/>
            <a:ext cx="6245200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minimum vertex cover: weight 17</a:t>
            </a:r>
          </a:p>
        </p:txBody>
      </p:sp>
    </p:spTree>
    <p:extLst>
      <p:ext uri="{BB962C8B-B14F-4D97-AF65-F5344CB8AC3E}">
        <p14:creationId xmlns:p14="http://schemas.microsoft.com/office/powerpoint/2010/main" val="23274135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567A5-0E60-45AB-B8CB-0B83F4E0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 </a:t>
            </a:r>
            <a:r>
              <a:rPr lang="en-US" sz="2400" dirty="0"/>
              <a:t>(4)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E56C7-8588-4BFF-8321-918692860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805354"/>
            <a:ext cx="5403530" cy="4595446"/>
          </a:xfrm>
        </p:spPr>
        <p:txBody>
          <a:bodyPr>
            <a:normAutofit/>
          </a:bodyPr>
          <a:lstStyle/>
          <a:p>
            <a:r>
              <a:rPr lang="en-US" dirty="0"/>
              <a:t>Notice, the minimum weight vertex cover might have both endpoints of some edges</a:t>
            </a:r>
          </a:p>
          <a:p>
            <a:r>
              <a:rPr lang="en-US" dirty="0"/>
              <a:t>Even though only one of 1, 8 is required on the edge between them, they are both required for other edges.</a:t>
            </a:r>
          </a:p>
        </p:txBody>
      </p:sp>
      <p:grpSp>
        <p:nvGrpSpPr>
          <p:cNvPr id="6" name="Group 5" descr="Vertex Cover definition box">
            <a:extLst>
              <a:ext uri="{FF2B5EF4-FFF2-40B4-BE49-F238E27FC236}">
                <a16:creationId xmlns:a16="http://schemas.microsoft.com/office/drawing/2014/main" id="{38E48989-0DD6-49D8-A710-C73C10B3100B}"/>
              </a:ext>
            </a:extLst>
          </p:cNvPr>
          <p:cNvGrpSpPr/>
          <p:nvPr/>
        </p:nvGrpSpPr>
        <p:grpSpPr>
          <a:xfrm>
            <a:off x="4783019" y="263276"/>
            <a:ext cx="7205782" cy="1305170"/>
            <a:chOff x="547077" y="3337169"/>
            <a:chExt cx="11097846" cy="19772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/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A set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of vertices is a vertex cover if for every edge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:  </a:t>
                  </a:r>
                  <a14:m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, or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(or both)</a:t>
                  </a: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blipFill>
                  <a:blip r:embed="rId2"/>
                  <a:stretch>
                    <a:fillRect l="-1607" r="-2707" b="-14747"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AD0D9F5-94A1-45AA-92F2-97DD63FDC59E}"/>
                </a:ext>
              </a:extLst>
            </p:cNvPr>
            <p:cNvSpPr/>
            <p:nvPr/>
          </p:nvSpPr>
          <p:spPr>
            <a:xfrm>
              <a:off x="547077" y="3337169"/>
              <a:ext cx="11097846" cy="66821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Vertex Cover</a:t>
              </a:r>
            </a:p>
          </p:txBody>
        </p:sp>
      </p:grpSp>
      <p:grpSp>
        <p:nvGrpSpPr>
          <p:cNvPr id="7" name="Group 6" descr="A tree:&#10;Root node, weight 1&#10;The second layer has two nodes: left is weight 10, right is weight 8.&#10;In the third layer there are three total nodes: the nodes are children of the weight 10 node: weight 5 and 3. One node in the third layer is a child of the weight 8 node; it is weight 20. &#10;&#10;The nodes of weight 1,8,5,3 are highlighted, giving a cover of weight 17. This is the true minimum vertex cover.">
            <a:extLst>
              <a:ext uri="{FF2B5EF4-FFF2-40B4-BE49-F238E27FC236}">
                <a16:creationId xmlns:a16="http://schemas.microsoft.com/office/drawing/2014/main" id="{613ABEEB-B413-ECBD-2E70-AC0C85A86638}"/>
              </a:ext>
            </a:extLst>
          </p:cNvPr>
          <p:cNvGrpSpPr/>
          <p:nvPr/>
        </p:nvGrpSpPr>
        <p:grpSpPr>
          <a:xfrm>
            <a:off x="6721231" y="2033700"/>
            <a:ext cx="4185135" cy="3941161"/>
            <a:chOff x="6721231" y="2033700"/>
            <a:chExt cx="4185135" cy="394116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71813C1-0EB9-4C3D-B096-529F953A896E}"/>
                </a:ext>
              </a:extLst>
            </p:cNvPr>
            <p:cNvSpPr/>
            <p:nvPr/>
          </p:nvSpPr>
          <p:spPr>
            <a:xfrm>
              <a:off x="8560562" y="2033700"/>
              <a:ext cx="773723" cy="77372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1CBCC56-5433-42E5-80D8-AA3C05BBE293}"/>
                </a:ext>
              </a:extLst>
            </p:cNvPr>
            <p:cNvSpPr/>
            <p:nvPr/>
          </p:nvSpPr>
          <p:spPr>
            <a:xfrm>
              <a:off x="7621330" y="3643923"/>
              <a:ext cx="773723" cy="773723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E4750D2-A465-4FBD-9A95-8CA4505FB937}"/>
                </a:ext>
              </a:extLst>
            </p:cNvPr>
            <p:cNvSpPr/>
            <p:nvPr/>
          </p:nvSpPr>
          <p:spPr>
            <a:xfrm>
              <a:off x="8620368" y="5201138"/>
              <a:ext cx="773723" cy="77372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endParaRPr lang="en-US" sz="220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B6892B-1AC4-4128-A09E-1F2471C91D60}"/>
                </a:ext>
              </a:extLst>
            </p:cNvPr>
            <p:cNvSpPr/>
            <p:nvPr/>
          </p:nvSpPr>
          <p:spPr>
            <a:xfrm>
              <a:off x="6721231" y="5201138"/>
              <a:ext cx="773723" cy="77372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DD52491-DFFE-4BFF-B8CC-F91E0E5618CB}"/>
                </a:ext>
              </a:extLst>
            </p:cNvPr>
            <p:cNvSpPr/>
            <p:nvPr/>
          </p:nvSpPr>
          <p:spPr>
            <a:xfrm>
              <a:off x="9355803" y="3617419"/>
              <a:ext cx="773723" cy="77372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2D70707-AD79-4266-82D8-66051FEDAAF2}"/>
                </a:ext>
              </a:extLst>
            </p:cNvPr>
            <p:cNvCxnSpPr>
              <a:cxnSpLocks/>
              <a:stCxn id="8" idx="3"/>
              <a:endCxn id="9" idx="0"/>
            </p:cNvCxnSpPr>
            <p:nvPr/>
          </p:nvCxnSpPr>
          <p:spPr>
            <a:xfrm flipH="1">
              <a:off x="8008192" y="2694114"/>
              <a:ext cx="665679" cy="94980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5748159-4584-409D-9A11-6F717AE3C5B6}"/>
                </a:ext>
              </a:extLst>
            </p:cNvPr>
            <p:cNvCxnSpPr>
              <a:cxnSpLocks/>
              <a:endCxn id="12" idx="0"/>
            </p:cNvCxnSpPr>
            <p:nvPr/>
          </p:nvCxnSpPr>
          <p:spPr>
            <a:xfrm>
              <a:off x="9157253" y="2807423"/>
              <a:ext cx="585412" cy="80999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A97609A9-491A-4A0B-B8E9-B350C4372345}"/>
                </a:ext>
              </a:extLst>
            </p:cNvPr>
            <p:cNvCxnSpPr>
              <a:cxnSpLocks/>
              <a:stCxn id="9" idx="3"/>
              <a:endCxn id="11" idx="0"/>
            </p:cNvCxnSpPr>
            <p:nvPr/>
          </p:nvCxnSpPr>
          <p:spPr>
            <a:xfrm flipH="1">
              <a:off x="7108093" y="4304337"/>
              <a:ext cx="626546" cy="8968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FFC6C9D3-687F-42D3-B4AA-8CC33EF773AF}"/>
                </a:ext>
              </a:extLst>
            </p:cNvPr>
            <p:cNvCxnSpPr>
              <a:cxnSpLocks/>
              <a:endCxn id="10" idx="0"/>
            </p:cNvCxnSpPr>
            <p:nvPr/>
          </p:nvCxnSpPr>
          <p:spPr>
            <a:xfrm>
              <a:off x="8237415" y="4391142"/>
              <a:ext cx="769815" cy="80999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8519D1E-62B0-4B32-9A86-24708DBF2DE5}"/>
                </a:ext>
              </a:extLst>
            </p:cNvPr>
            <p:cNvSpPr/>
            <p:nvPr/>
          </p:nvSpPr>
          <p:spPr>
            <a:xfrm>
              <a:off x="10132643" y="5116287"/>
              <a:ext cx="773723" cy="773723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20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30E793DD-C5D4-4124-A261-5B626F95FA6D}"/>
                </a:ext>
              </a:extLst>
            </p:cNvPr>
            <p:cNvCxnSpPr>
              <a:cxnSpLocks/>
              <a:endCxn id="41" idx="0"/>
            </p:cNvCxnSpPr>
            <p:nvPr/>
          </p:nvCxnSpPr>
          <p:spPr>
            <a:xfrm>
              <a:off x="9934093" y="4306291"/>
              <a:ext cx="585412" cy="80999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321139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649FC-24C8-454F-B3A3-C6FBB2C80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 – Recursively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9A4E9A-21C3-4C2C-88EF-69245AE81E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try to write a recursive algorithm first.</a:t>
                </a:r>
              </a:p>
              <a:p>
                <a:endParaRPr lang="en-US" dirty="0"/>
              </a:p>
              <a:p>
                <a:r>
                  <a:rPr lang="en-US" dirty="0"/>
                  <a:t>What information do we need to decide if we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If we don’t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then to be a valid vertex cover we need…</a:t>
                </a:r>
              </a:p>
              <a:p>
                <a:endParaRPr lang="en-US" dirty="0"/>
              </a:p>
              <a:p>
                <a:r>
                  <a:rPr lang="en-US" dirty="0"/>
                  <a:t>If we do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then to be a valid vertex cover we need…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9A4E9A-21C3-4C2C-88EF-69245AE81E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9422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AB3C9-E426-45D5-AA26-6878728A2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“Handling” one character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i.e. choosing one of insert, delete, or substitution and increasing the “distance” by 1</a:t>
                </a:r>
              </a:p>
              <a:p>
                <a:r>
                  <a:rPr lang="en-US" dirty="0"/>
                  <a:t>OR realizing the characters are the same and matching for free.</a:t>
                </a:r>
              </a:p>
              <a:p>
                <a:endParaRPr lang="en-US" dirty="0"/>
              </a:p>
              <a:p>
                <a:r>
                  <a:rPr lang="en-US" dirty="0"/>
                  <a:t>What does delete look like?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(delete character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match the rest)</a:t>
                </a:r>
              </a:p>
              <a:p>
                <a:r>
                  <a:rPr lang="en-US" dirty="0"/>
                  <a:t>Insert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Substitution: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Matching characters? Also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but only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35044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649FC-24C8-454F-B3A3-C6FBB2C80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 – Recursively (</a:t>
            </a:r>
            <a:r>
              <a:rPr lang="en-US" dirty="0" err="1"/>
              <a:t>ans</a:t>
            </a:r>
            <a:r>
              <a:rPr lang="en-US" dirty="0"/>
              <a:t>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9A4E9A-21C3-4C2C-88EF-69245AE81E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try to write a recursive algorithm first.</a:t>
                </a:r>
              </a:p>
              <a:p>
                <a:endParaRPr lang="en-US" dirty="0"/>
              </a:p>
              <a:p>
                <a:r>
                  <a:rPr lang="en-US" dirty="0"/>
                  <a:t>What information do we need to decide if we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If we don’t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then to be a valid vertex cover we need…</a:t>
                </a:r>
              </a:p>
              <a:p>
                <a:r>
                  <a:rPr lang="en-US" dirty="0"/>
                  <a:t>        </a:t>
                </a:r>
                <a:r>
                  <a:rPr lang="en-US" dirty="0">
                    <a:solidFill>
                      <a:schemeClr val="accent2"/>
                    </a:solidFill>
                  </a:rPr>
                  <a:t>to include </a:t>
                </a:r>
                <a:r>
                  <a:rPr lang="en-US" b="1" dirty="0">
                    <a:solidFill>
                      <a:schemeClr val="accent2"/>
                    </a:solidFill>
                  </a:rPr>
                  <a:t>all </a:t>
                </a:r>
                <a:r>
                  <a:rPr lang="en-US" dirty="0">
                    <a:solidFill>
                      <a:schemeClr val="accent2"/>
                    </a:solidFill>
                  </a:rPr>
                  <a:t>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children, and vertex covers for each subtree</a:t>
                </a:r>
                <a:endParaRPr lang="en-US" dirty="0"/>
              </a:p>
              <a:p>
                <a:r>
                  <a:rPr lang="en-US" dirty="0"/>
                  <a:t>If we do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then to be a valid vertex cover we need…</a:t>
                </a:r>
              </a:p>
              <a:p>
                <a:r>
                  <a:rPr lang="en-US" dirty="0"/>
                  <a:t>      </a:t>
                </a:r>
                <a:r>
                  <a:rPr lang="en-US" dirty="0">
                    <a:solidFill>
                      <a:schemeClr val="accent2"/>
                    </a:solidFill>
                  </a:rPr>
                  <a:t>just vertex covers in each subtree (whether children included or not)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9A4E9A-21C3-4C2C-88EF-69245AE81E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64614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40016-0F38-4E32-93EC-575EC2B72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Recurrence: try to find 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B445C-7798-4656-96E5-13CDDAEED1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the weight of a minimum weight vertex cover for the subtree rooted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Write a recurrence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Then figure out how to calculate it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B445C-7798-4656-96E5-13CDDAEED1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02178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45825-8489-4FBE-AAEE-1B6C53AC7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BD5DCB-3ADA-450A-9BC7-D1C9048F3C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68842" cy="484550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– the weight of the minimum weight vertex cover for the tree rooted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(whether or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included).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𝐼𝑁𝐶𝐿𝑈𝐷𝐸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– the weight of the minimum weight vertex cover for the tree rooted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included in the vertex cover.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fNam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⁡{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: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  <m:brk m:alnAt="23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child</m:t>
                                    </m:r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of</m:t>
                                    </m:r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brk m:alnAt="23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  <m:sup/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𝐼𝑁𝐶𝐿𝑈𝐷𝐸</m:t>
                                    </m:r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d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𝑤𝑒𝑖𝑔h𝑡</m:t>
                                    </m:r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nary>
                                      <m:naryPr>
                                        <m:chr m:val="∑"/>
                                        <m:supHide m:val="on"/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: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  <m:brk m:alnAt="7"/>
                                          </m:rP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i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s</m:t>
                                        </m:r>
                                        <m: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a</m:t>
                                        </m:r>
                                        <m: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child</m:t>
                                        </m:r>
                                        <m: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of</m:t>
                                        </m:r>
                                        <m: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sub>
                                      <m:sup/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𝑂𝑃𝑇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)}</m:t>
                                        </m:r>
                                      </m:e>
                                    </m:nary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if</m:t>
                                    </m:r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is</m:t>
                                    </m:r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not</m:t>
                                    </m:r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leaf</m:t>
                                    </m:r>
                                  </m:e>
                                </m:nary>
                                <m:r>
                                  <m:rPr>
                                    <m:nor/>
                                  </m:rPr>
                                  <a:rPr lang="en-US" sz="2000" dirty="0"/>
                                  <m:t> </m:t>
                                </m:r>
                              </m:e>
                            </m:func>
                          </m: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leaf</m:t>
                            </m:r>
                          </m:e>
                        </m:eqArr>
                      </m:e>
                    </m:d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𝐼𝑁𝐶𝐿𝑈𝐷𝐸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𝑤𝑒𝑖𝑔h𝑡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  <m:brk m:alnAt="7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child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brk m:alnAt="7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/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𝑂𝑃𝑇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BD5DCB-3ADA-450A-9BC7-D1C9048F3C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68842" cy="4845504"/>
              </a:xfrm>
              <a:blipFill>
                <a:blip r:embed="rId2"/>
                <a:stretch>
                  <a:fillRect l="-956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08188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37916-C01C-472D-BACD-354891872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Vertex Cover Dynamic Program </a:t>
            </a:r>
            <a:r>
              <a:rPr lang="en-US" sz="2700" dirty="0"/>
              <a:t>(loose ends,1)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FA2EF-7F72-4DA0-80AF-B8BD898E9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err="1"/>
              <a:t>memoization</a:t>
            </a:r>
            <a:r>
              <a:rPr lang="en-US" dirty="0"/>
              <a:t> structure should we use?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code should we write?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What’s the running time?</a:t>
            </a:r>
          </a:p>
        </p:txBody>
      </p:sp>
    </p:spTree>
    <p:extLst>
      <p:ext uri="{BB962C8B-B14F-4D97-AF65-F5344CB8AC3E}">
        <p14:creationId xmlns:p14="http://schemas.microsoft.com/office/powerpoint/2010/main" val="3798034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37916-C01C-472D-BACD-354891872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Vertex Cover Dynamic Program </a:t>
            </a:r>
            <a:r>
              <a:rPr lang="en-US" sz="2700" dirty="0"/>
              <a:t>(loose ends,2)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FA2EF-7F72-4DA0-80AF-B8BD898E9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err="1"/>
              <a:t>memoization</a:t>
            </a:r>
            <a:r>
              <a:rPr lang="en-US" dirty="0"/>
              <a:t> structure should we use?</a:t>
            </a:r>
          </a:p>
          <a:p>
            <a:r>
              <a:rPr lang="en-US" dirty="0"/>
              <a:t>     </a:t>
            </a:r>
            <a:r>
              <a:rPr lang="en-US" dirty="0">
                <a:solidFill>
                  <a:schemeClr val="accent2"/>
                </a:solidFill>
              </a:rPr>
              <a:t>the tree itself!</a:t>
            </a:r>
          </a:p>
          <a:p>
            <a:endParaRPr lang="en-US" dirty="0"/>
          </a:p>
          <a:p>
            <a:r>
              <a:rPr lang="en-US" dirty="0"/>
              <a:t>What code should we write?</a:t>
            </a:r>
          </a:p>
          <a:p>
            <a:r>
              <a:rPr lang="en-US" dirty="0"/>
              <a:t>   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/>
              <a:t>What’s the running time?</a:t>
            </a:r>
          </a:p>
        </p:txBody>
      </p:sp>
    </p:spTree>
    <p:extLst>
      <p:ext uri="{BB962C8B-B14F-4D97-AF65-F5344CB8AC3E}">
        <p14:creationId xmlns:p14="http://schemas.microsoft.com/office/powerpoint/2010/main" val="38908375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567A5-0E60-45AB-B8CB-0B83F4E0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our evaluation order?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E56C7-8588-4BFF-8321-918692860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805354"/>
            <a:ext cx="5403530" cy="4595446"/>
          </a:xfrm>
        </p:spPr>
        <p:txBody>
          <a:bodyPr>
            <a:normAutofit/>
          </a:bodyPr>
          <a:lstStyle/>
          <a:p>
            <a:r>
              <a:rPr lang="en-US" dirty="0"/>
              <a:t>What order do we do the calculation?</a:t>
            </a:r>
          </a:p>
        </p:txBody>
      </p:sp>
      <p:grpSp>
        <p:nvGrpSpPr>
          <p:cNvPr id="4" name="Group 3" descr="A tree:&#10;Root node, weight 1&#10;The second layer has two nodes: left is weight 10, right is weight 8.&#10;In the third layer there are three total nodes: the nodes are children of the weight 10 node: weight 5 and 3. One node in the third layer is a child of the weight 8 node; it is weight 20. &#10;&#10;The nodes of weight 1,8,5,3 are highlighted, giving a cover of weight 17. This is the true minimum vertex cover.">
            <a:extLst>
              <a:ext uri="{FF2B5EF4-FFF2-40B4-BE49-F238E27FC236}">
                <a16:creationId xmlns:a16="http://schemas.microsoft.com/office/drawing/2014/main" id="{819798DA-7F36-631B-AC0C-7F8C2668254E}"/>
              </a:ext>
            </a:extLst>
          </p:cNvPr>
          <p:cNvGrpSpPr/>
          <p:nvPr/>
        </p:nvGrpSpPr>
        <p:grpSpPr>
          <a:xfrm>
            <a:off x="6721231" y="2033700"/>
            <a:ext cx="4185135" cy="3941161"/>
            <a:chOff x="6721231" y="2033700"/>
            <a:chExt cx="4185135" cy="394116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71813C1-0EB9-4C3D-B096-529F953A896E}"/>
                </a:ext>
              </a:extLst>
            </p:cNvPr>
            <p:cNvSpPr/>
            <p:nvPr/>
          </p:nvSpPr>
          <p:spPr>
            <a:xfrm>
              <a:off x="8560562" y="2033700"/>
              <a:ext cx="773723" cy="77372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1CBCC56-5433-42E5-80D8-AA3C05BBE293}"/>
                </a:ext>
              </a:extLst>
            </p:cNvPr>
            <p:cNvSpPr/>
            <p:nvPr/>
          </p:nvSpPr>
          <p:spPr>
            <a:xfrm>
              <a:off x="7621330" y="3643923"/>
              <a:ext cx="773723" cy="773723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E4750D2-A465-4FBD-9A95-8CA4505FB937}"/>
                </a:ext>
              </a:extLst>
            </p:cNvPr>
            <p:cNvSpPr/>
            <p:nvPr/>
          </p:nvSpPr>
          <p:spPr>
            <a:xfrm>
              <a:off x="8620368" y="5201138"/>
              <a:ext cx="773723" cy="77372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endParaRPr lang="en-US" sz="220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B6892B-1AC4-4128-A09E-1F2471C91D60}"/>
                </a:ext>
              </a:extLst>
            </p:cNvPr>
            <p:cNvSpPr/>
            <p:nvPr/>
          </p:nvSpPr>
          <p:spPr>
            <a:xfrm>
              <a:off x="6721231" y="5201138"/>
              <a:ext cx="773723" cy="77372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DD52491-DFFE-4BFF-B8CC-F91E0E5618CB}"/>
                </a:ext>
              </a:extLst>
            </p:cNvPr>
            <p:cNvSpPr/>
            <p:nvPr/>
          </p:nvSpPr>
          <p:spPr>
            <a:xfrm>
              <a:off x="9355803" y="3617419"/>
              <a:ext cx="773723" cy="77372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2D70707-AD79-4266-82D8-66051FEDAAF2}"/>
                </a:ext>
              </a:extLst>
            </p:cNvPr>
            <p:cNvCxnSpPr>
              <a:cxnSpLocks/>
              <a:stCxn id="8" idx="3"/>
              <a:endCxn id="9" idx="0"/>
            </p:cNvCxnSpPr>
            <p:nvPr/>
          </p:nvCxnSpPr>
          <p:spPr>
            <a:xfrm flipH="1">
              <a:off x="8008192" y="2694114"/>
              <a:ext cx="665679" cy="94980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5748159-4584-409D-9A11-6F717AE3C5B6}"/>
                </a:ext>
              </a:extLst>
            </p:cNvPr>
            <p:cNvCxnSpPr>
              <a:cxnSpLocks/>
              <a:endCxn id="12" idx="0"/>
            </p:cNvCxnSpPr>
            <p:nvPr/>
          </p:nvCxnSpPr>
          <p:spPr>
            <a:xfrm>
              <a:off x="9157253" y="2807423"/>
              <a:ext cx="585412" cy="80999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A97609A9-491A-4A0B-B8E9-B350C4372345}"/>
                </a:ext>
              </a:extLst>
            </p:cNvPr>
            <p:cNvCxnSpPr>
              <a:cxnSpLocks/>
              <a:stCxn id="9" idx="3"/>
              <a:endCxn id="11" idx="0"/>
            </p:cNvCxnSpPr>
            <p:nvPr/>
          </p:nvCxnSpPr>
          <p:spPr>
            <a:xfrm flipH="1">
              <a:off x="7108093" y="4304337"/>
              <a:ext cx="626546" cy="8968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FFC6C9D3-687F-42D3-B4AA-8CC33EF773AF}"/>
                </a:ext>
              </a:extLst>
            </p:cNvPr>
            <p:cNvCxnSpPr>
              <a:cxnSpLocks/>
              <a:endCxn id="10" idx="0"/>
            </p:cNvCxnSpPr>
            <p:nvPr/>
          </p:nvCxnSpPr>
          <p:spPr>
            <a:xfrm>
              <a:off x="8237415" y="4391142"/>
              <a:ext cx="769815" cy="80999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8519D1E-62B0-4B32-9A86-24708DBF2DE5}"/>
                </a:ext>
              </a:extLst>
            </p:cNvPr>
            <p:cNvSpPr/>
            <p:nvPr/>
          </p:nvSpPr>
          <p:spPr>
            <a:xfrm>
              <a:off x="10132643" y="5116287"/>
              <a:ext cx="773723" cy="773723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20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30E793DD-C5D4-4124-A261-5B626F95FA6D}"/>
                </a:ext>
              </a:extLst>
            </p:cNvPr>
            <p:cNvCxnSpPr>
              <a:cxnSpLocks/>
              <a:endCxn id="41" idx="0"/>
            </p:cNvCxnSpPr>
            <p:nvPr/>
          </p:nvCxnSpPr>
          <p:spPr>
            <a:xfrm>
              <a:off x="9934093" y="4306291"/>
              <a:ext cx="585412" cy="80999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589687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37916-C01C-472D-BACD-354891872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Vertex Cover Dynamic Program </a:t>
            </a:r>
            <a:r>
              <a:rPr lang="en-US" sz="2700" dirty="0"/>
              <a:t>(loose ends tied)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FA2EF-7F72-4DA0-80AF-B8BD898E96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</a:t>
                </a:r>
                <a:r>
                  <a:rPr lang="en-US" dirty="0" err="1"/>
                  <a:t>memoization</a:t>
                </a:r>
                <a:r>
                  <a:rPr lang="en-US" dirty="0"/>
                  <a:t> structure should we use?</a:t>
                </a:r>
              </a:p>
              <a:p>
                <a:r>
                  <a:rPr lang="en-US" dirty="0"/>
                  <a:t>     </a:t>
                </a:r>
                <a:r>
                  <a:rPr lang="en-US" dirty="0">
                    <a:solidFill>
                      <a:schemeClr val="accent2"/>
                    </a:solidFill>
                  </a:rPr>
                  <a:t>the tree itself!</a:t>
                </a:r>
              </a:p>
              <a:p>
                <a:endParaRPr lang="en-US" dirty="0"/>
              </a:p>
              <a:p>
                <a:r>
                  <a:rPr lang="en-US" dirty="0"/>
                  <a:t>What code should we write?</a:t>
                </a:r>
              </a:p>
              <a:p>
                <a:r>
                  <a:rPr lang="en-US" dirty="0"/>
                  <a:t>     </a:t>
                </a:r>
                <a:r>
                  <a:rPr lang="en-US" dirty="0">
                    <a:solidFill>
                      <a:schemeClr val="accent2"/>
                    </a:solidFill>
                  </a:rPr>
                  <a:t>A post-order traversal (make recursive calls, then look up values in children to do calculations)</a:t>
                </a:r>
              </a:p>
              <a:p>
                <a:r>
                  <a:rPr lang="en-US" dirty="0"/>
                  <a:t>What’s the running time?</a:t>
                </a:r>
              </a:p>
              <a:p>
                <a:r>
                  <a:rPr lang="en-US" dirty="0"/>
                  <a:t>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FA2EF-7F72-4DA0-80AF-B8BD898E96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82554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5A13C5-424C-02D1-82F9-3EDCEE6A2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Generalizing: DAGs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27E3B6-F038-BA6C-4735-C6405516AE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96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63C3C-A3B2-4B26-A1A4-2ECCB03A8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Coming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A6A62-1383-4D80-AAFB-37F810E42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Dynamic Programming on Graphs</a:t>
            </a:r>
          </a:p>
          <a:p>
            <a:r>
              <a:rPr lang="en-US" dirty="0"/>
              <a:t>Getting more complicated: Trees </a:t>
            </a:r>
            <a:r>
              <a:rPr lang="en-US" dirty="0">
                <a:sym typeface="Wingdings" panose="05000000000000000000" pitchFamily="2" charset="2"/>
              </a:rPr>
              <a:t> DAGs  General graphs</a:t>
            </a:r>
          </a:p>
          <a:p>
            <a:endParaRPr lang="en-US" dirty="0"/>
          </a:p>
          <a:p>
            <a:r>
              <a:rPr lang="en-US" dirty="0"/>
              <a:t>We’re building up to “Bellman-Ford” and “Floyd-</a:t>
            </a:r>
            <a:r>
              <a:rPr lang="en-US" dirty="0" err="1"/>
              <a:t>Warshall</a:t>
            </a:r>
            <a:r>
              <a:rPr lang="en-US" dirty="0"/>
              <a:t>”</a:t>
            </a:r>
          </a:p>
          <a:p>
            <a:r>
              <a:rPr lang="en-US" dirty="0"/>
              <a:t>Two very clever algorithms.</a:t>
            </a:r>
          </a:p>
          <a:p>
            <a:endParaRPr lang="en-US" dirty="0"/>
          </a:p>
          <a:p>
            <a:r>
              <a:rPr lang="en-US" dirty="0"/>
              <a:t>Tree and DAG DPs are common; general graph DPs are less common, but these are standard library functions, so good to know.</a:t>
            </a:r>
          </a:p>
          <a:p>
            <a:r>
              <a:rPr lang="en-US" dirty="0"/>
              <a:t>And deriving them together is good for practicing DP skills.</a:t>
            </a:r>
          </a:p>
        </p:txBody>
      </p:sp>
    </p:spTree>
    <p:extLst>
      <p:ext uri="{BB962C8B-B14F-4D97-AF65-F5344CB8AC3E}">
        <p14:creationId xmlns:p14="http://schemas.microsoft.com/office/powerpoint/2010/main" val="37357490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24C5808-7913-4C31-A49A-B1E10FF45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Shortest Paths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EAD220A-08FF-4CF3-933A-2C14BC2226AE}"/>
                  </a:ext>
                </a:extLst>
              </p:cNvPr>
              <p:cNvSpPr/>
              <p:nvPr/>
            </p:nvSpPr>
            <p:spPr>
              <a:xfrm>
                <a:off x="479989" y="1532794"/>
                <a:ext cx="6111311" cy="1485900"/>
              </a:xfrm>
              <a:prstGeom prst="rect">
                <a:avLst/>
              </a:prstGeom>
              <a:solidFill>
                <a:srgbClr val="7D5C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  <a:p>
                <a:pPr algn="ctr"/>
                <a:r>
                  <a:rPr lang="en-US" sz="2400" dirty="0"/>
                  <a:t>Given: A directed graph and a vertex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2400" dirty="0"/>
              </a:p>
              <a:p>
                <a:pPr algn="ctr"/>
                <a:r>
                  <a:rPr lang="en-US" sz="2400" dirty="0"/>
                  <a:t>Find: The length of the shortest path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EAD220A-08FF-4CF3-933A-2C14BC2226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89" y="1532794"/>
                <a:ext cx="6111311" cy="1485900"/>
              </a:xfrm>
              <a:prstGeom prst="rect">
                <a:avLst/>
              </a:prstGeom>
              <a:blipFill>
                <a:blip r:embed="rId2"/>
                <a:stretch>
                  <a:fillRect l="-499" r="-39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01192F47-C3A9-41C7-9B6E-56D4523C98D2}"/>
              </a:ext>
            </a:extLst>
          </p:cNvPr>
          <p:cNvSpPr/>
          <p:nvPr/>
        </p:nvSpPr>
        <p:spPr>
          <a:xfrm>
            <a:off x="479989" y="1532794"/>
            <a:ext cx="6101786" cy="476250"/>
          </a:xfrm>
          <a:prstGeom prst="rect">
            <a:avLst/>
          </a:prstGeom>
          <a:solidFill>
            <a:srgbClr val="462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Shortest Path Problem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F2FC1F-ABCC-4D5E-B544-89D64176D161}"/>
              </a:ext>
            </a:extLst>
          </p:cNvPr>
          <p:cNvSpPr txBox="1"/>
          <p:nvPr/>
        </p:nvSpPr>
        <p:spPr>
          <a:xfrm>
            <a:off x="479989" y="3313723"/>
            <a:ext cx="111872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length of a path is the sum of the edge weights.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Baseline: Dijkstra’s Algorithm</a:t>
            </a:r>
          </a:p>
        </p:txBody>
      </p:sp>
    </p:spTree>
    <p:extLst>
      <p:ext uri="{BB962C8B-B14F-4D97-AF65-F5344CB8AC3E}">
        <p14:creationId xmlns:p14="http://schemas.microsoft.com/office/powerpoint/2010/main" val="165701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AB3C9-E426-45D5-AA26-6878728A2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recurrence (starting)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“Handling” one character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i.e. choosing one of insert, delete, or substitution and increasing the “distance” by 1</a:t>
                </a:r>
              </a:p>
              <a:p>
                <a:r>
                  <a:rPr lang="en-US" dirty="0"/>
                  <a:t>OR realizing the characters are the same and matching for free.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200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 1+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, 1+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,  1+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+∞⋅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𝕀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{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≠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e>
                            </m:func>
                          </m: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BC4DEA5-6D39-4DEE-BD97-515A263DF88A}"/>
              </a:ext>
            </a:extLst>
          </p:cNvPr>
          <p:cNvSpPr/>
          <p:nvPr/>
        </p:nvSpPr>
        <p:spPr>
          <a:xfrm>
            <a:off x="1952505" y="3844827"/>
            <a:ext cx="1408471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Delete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3B1BD4-438B-4319-9CB8-5CCCBD2E9DB1}"/>
              </a:ext>
            </a:extLst>
          </p:cNvPr>
          <p:cNvSpPr/>
          <p:nvPr/>
        </p:nvSpPr>
        <p:spPr>
          <a:xfrm>
            <a:off x="3821219" y="3844827"/>
            <a:ext cx="1408471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Insert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3EBA2F-BBB6-400C-B1EE-B681F54DF67B}"/>
              </a:ext>
            </a:extLst>
          </p:cNvPr>
          <p:cNvSpPr/>
          <p:nvPr/>
        </p:nvSpPr>
        <p:spPr>
          <a:xfrm>
            <a:off x="5642285" y="3843938"/>
            <a:ext cx="2021705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Substitution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E4EF5FC-2282-44E0-B7CC-0C4414C9C099}"/>
              </a:ext>
            </a:extLst>
          </p:cNvPr>
          <p:cNvSpPr/>
          <p:nvPr/>
        </p:nvSpPr>
        <p:spPr>
          <a:xfrm>
            <a:off x="7805057" y="3928188"/>
            <a:ext cx="3713584" cy="66247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B3B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TODO</a:t>
            </a: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: Just Match</a:t>
            </a:r>
          </a:p>
        </p:txBody>
      </p:sp>
    </p:spTree>
    <p:extLst>
      <p:ext uri="{BB962C8B-B14F-4D97-AF65-F5344CB8AC3E}">
        <p14:creationId xmlns:p14="http://schemas.microsoft.com/office/powerpoint/2010/main" val="323180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CC10E-0677-4BA4-8C7E-E49A905B8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Dijkstra’s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9E5E55A-0D17-4F78-AF28-EBD031731E5A}"/>
                  </a:ext>
                </a:extLst>
              </p:cNvPr>
              <p:cNvSpPr txBox="1"/>
              <p:nvPr/>
            </p:nvSpPr>
            <p:spPr>
              <a:xfrm>
                <a:off x="657433" y="1429207"/>
                <a:ext cx="8971120" cy="5165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Dijkstra(Graph G, Vertex source) 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initialize distances to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endParaRPr lang="en-US" sz="22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spcBef>
                    <a:spcPts val="200"/>
                  </a:spcBef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mark source as distance 0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mark all vertices unprocessed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while(there are unprocessed vertices){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		let u be the closest unprocessed vertex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2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foreach</a:t>
                </a: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(edge (</a:t>
                </a:r>
                <a:r>
                  <a:rPr lang="en-US" sz="2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leaving u){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 	if(</a:t>
                </a:r>
                <a:r>
                  <a:rPr lang="en-US" sz="2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2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&lt; </a:t>
                </a:r>
                <a:r>
                  <a:rPr lang="en-US" sz="2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){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2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2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2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2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v.predecessor</a:t>
                </a: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u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      }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}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mark u as processed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}</a:t>
                </a:r>
                <a:endParaRPr lang="en-US" sz="2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9E5E55A-0D17-4F78-AF28-EBD031731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433" y="1429207"/>
                <a:ext cx="8971120" cy="5165517"/>
              </a:xfrm>
              <a:prstGeom prst="rect">
                <a:avLst/>
              </a:prstGeom>
              <a:blipFill>
                <a:blip r:embed="rId2"/>
                <a:stretch>
                  <a:fillRect l="-884" t="-708" b="-1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4EF21D-EF3F-4AF7-B1E4-B1FA5BF847E1}"/>
                  </a:ext>
                </a:extLst>
              </p:cNvPr>
              <p:cNvSpPr txBox="1"/>
              <p:nvPr/>
            </p:nvSpPr>
            <p:spPr>
              <a:xfrm>
                <a:off x="9167446" y="1844431"/>
                <a:ext cx="2696308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 332, we said the running time was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Can be sped up to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by inserting a different heap implementation.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4EF21D-EF3F-4AF7-B1E4-B1FA5BF84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7446" y="1844431"/>
                <a:ext cx="2696308" cy="3416320"/>
              </a:xfrm>
              <a:prstGeom prst="rect">
                <a:avLst/>
              </a:prstGeom>
              <a:blipFill>
                <a:blip r:embed="rId3"/>
                <a:stretch>
                  <a:fillRect l="-3620" t="-1250" r="-6109" b="-3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54515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DC549-FFC4-4BA6-B8E7-29A1BEFCD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86BDD0-549D-495C-8E16-0324A107BE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have a directed acyclic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How could you find distances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What’s one step in this problem?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86BDD0-549D-495C-8E16-0324A107BE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00340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DC549-FFC4-4BA6-B8E7-29A1BEFCD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86BDD0-549D-495C-8E16-0324A107BE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have a directed acyclic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How could you find distances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What’s one step in this problem?</a:t>
                </a:r>
              </a:p>
              <a:p>
                <a:r>
                  <a:rPr lang="en-US" dirty="0"/>
                  <a:t>   </a:t>
                </a:r>
                <a:r>
                  <a:rPr lang="en-US" dirty="0">
                    <a:solidFill>
                      <a:schemeClr val="accent2"/>
                    </a:solidFill>
                  </a:rPr>
                  <a:t>Choosing the predecessor, i.e. “the last edge” on a path.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86BDD0-549D-495C-8E16-0324A107BE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01635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C3974-EC9A-4BA8-8BC3-C1A4827AD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FFB22A-7D90-4662-BFFA-9EE94CAF7C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source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e>
                                  <m:li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: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lim>
                                </m:limLow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𝑑𝑖𝑠𝑡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𝑤𝑒𝑖𝑔h𝑡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Our </a:t>
                </a:r>
                <a:r>
                  <a:rPr lang="en-US" dirty="0" err="1"/>
                  <a:t>memoization</a:t>
                </a:r>
                <a:r>
                  <a:rPr lang="en-US" dirty="0"/>
                  <a:t> structure can be the graph itself.</a:t>
                </a:r>
              </a:p>
              <a:p>
                <a:endParaRPr lang="en-US" dirty="0"/>
              </a:p>
              <a:p>
                <a:r>
                  <a:rPr lang="en-US" dirty="0"/>
                  <a:t>What’s an evaluation order? (Remember we’re in a DAG!)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FFB22A-7D90-4662-BFFA-9EE94CAF7C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3049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C3974-EC9A-4BA8-8BC3-C1A4827AD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FFB22A-7D90-4662-BFFA-9EE94CAF7C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source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e>
                                  <m:li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: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lim>
                                </m:limLow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𝑑𝑖𝑠𝑡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𝑤𝑒𝑖𝑔h𝑡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Our </a:t>
                </a:r>
                <a:r>
                  <a:rPr lang="en-US" dirty="0" err="1"/>
                  <a:t>memoization</a:t>
                </a:r>
                <a:r>
                  <a:rPr lang="en-US" dirty="0"/>
                  <a:t> structure can be the graph itself.</a:t>
                </a:r>
              </a:p>
              <a:p>
                <a:endParaRPr lang="en-US" dirty="0"/>
              </a:p>
              <a:p>
                <a:r>
                  <a:rPr lang="en-US" dirty="0"/>
                  <a:t>What’s an evaluation order? (Remember we’re in a DAG!)</a:t>
                </a:r>
              </a:p>
              <a:p>
                <a:r>
                  <a:rPr lang="en-US" dirty="0"/>
                  <a:t>  </a:t>
                </a:r>
                <a:r>
                  <a:rPr lang="en-US" dirty="0">
                    <a:solidFill>
                      <a:schemeClr val="accent2"/>
                    </a:solidFill>
                  </a:rPr>
                  <a:t>A topological sort! – we need to have distances for all incoming edges calculated.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FFB22A-7D90-4662-BFFA-9EE94CAF7C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049435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A1FFF-D0A9-48DD-B2C4-2AA232EB9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a DAG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C5547A-C1ED-4DFC-B69A-7ADA76DA12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26723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source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e>
                                  <m:li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: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lim>
                                </m:limLow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𝑑𝑖𝑠𝑡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𝑤𝑒𝑖𝑔h𝑡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C5547A-C1ED-4DFC-B69A-7ADA76DA12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26723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EB1EABC2-04E9-4370-B380-DD95ABD5EFD8}"/>
              </a:ext>
            </a:extLst>
          </p:cNvPr>
          <p:cNvSpPr/>
          <p:nvPr/>
        </p:nvSpPr>
        <p:spPr>
          <a:xfrm>
            <a:off x="5793218" y="3240171"/>
            <a:ext cx="605563" cy="605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2500614-2D8F-4096-9D1E-0BC33A8424A1}"/>
              </a:ext>
            </a:extLst>
          </p:cNvPr>
          <p:cNvSpPr/>
          <p:nvPr/>
        </p:nvSpPr>
        <p:spPr>
          <a:xfrm>
            <a:off x="9070190" y="3340317"/>
            <a:ext cx="605563" cy="605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561900C-61F0-4363-ADC9-729DDCFF4183}"/>
              </a:ext>
            </a:extLst>
          </p:cNvPr>
          <p:cNvSpPr/>
          <p:nvPr/>
        </p:nvSpPr>
        <p:spPr>
          <a:xfrm>
            <a:off x="3362893" y="3033870"/>
            <a:ext cx="605563" cy="605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2B91654-D105-416D-B593-5C67B1E9F9DE}"/>
              </a:ext>
            </a:extLst>
          </p:cNvPr>
          <p:cNvSpPr/>
          <p:nvPr/>
        </p:nvSpPr>
        <p:spPr>
          <a:xfrm>
            <a:off x="1323155" y="4054244"/>
            <a:ext cx="605563" cy="605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6106FF6-5FBF-4B8F-A4DB-3E47D6C909F6}"/>
              </a:ext>
            </a:extLst>
          </p:cNvPr>
          <p:cNvSpPr/>
          <p:nvPr/>
        </p:nvSpPr>
        <p:spPr>
          <a:xfrm>
            <a:off x="6772214" y="4788579"/>
            <a:ext cx="605563" cy="605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38D6A23-5792-47D3-B6B2-6CF18A0D9C77}"/>
              </a:ext>
            </a:extLst>
          </p:cNvPr>
          <p:cNvSpPr/>
          <p:nvPr/>
        </p:nvSpPr>
        <p:spPr>
          <a:xfrm>
            <a:off x="4814225" y="4788580"/>
            <a:ext cx="605563" cy="605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A0F17CB-C51E-4116-BC03-E69230AAC8A8}"/>
              </a:ext>
            </a:extLst>
          </p:cNvPr>
          <p:cNvCxnSpPr>
            <a:cxnSpLocks/>
            <a:stCxn id="7" idx="7"/>
            <a:endCxn id="6" idx="2"/>
          </p:cNvCxnSpPr>
          <p:nvPr/>
        </p:nvCxnSpPr>
        <p:spPr>
          <a:xfrm flipV="1">
            <a:off x="1840035" y="3336652"/>
            <a:ext cx="1522858" cy="80627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31288B7-CF95-49C5-A56B-ED2470AC05E3}"/>
              </a:ext>
            </a:extLst>
          </p:cNvPr>
          <p:cNvCxnSpPr>
            <a:cxnSpLocks/>
            <a:stCxn id="7" idx="5"/>
            <a:endCxn id="9" idx="2"/>
          </p:cNvCxnSpPr>
          <p:nvPr/>
        </p:nvCxnSpPr>
        <p:spPr>
          <a:xfrm>
            <a:off x="1840035" y="4571124"/>
            <a:ext cx="2974190" cy="52023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B3B84FE-C427-496B-B8AB-4A73C9E2BB6E}"/>
              </a:ext>
            </a:extLst>
          </p:cNvPr>
          <p:cNvCxnSpPr>
            <a:cxnSpLocks/>
            <a:stCxn id="9" idx="0"/>
            <a:endCxn id="4" idx="3"/>
          </p:cNvCxnSpPr>
          <p:nvPr/>
        </p:nvCxnSpPr>
        <p:spPr>
          <a:xfrm flipV="1">
            <a:off x="5117007" y="3757051"/>
            <a:ext cx="764894" cy="103152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7B1210D-13B2-4C1B-BDF8-64E6C3CAFF0E}"/>
              </a:ext>
            </a:extLst>
          </p:cNvPr>
          <p:cNvCxnSpPr>
            <a:cxnSpLocks/>
          </p:cNvCxnSpPr>
          <p:nvPr/>
        </p:nvCxnSpPr>
        <p:spPr>
          <a:xfrm>
            <a:off x="6310101" y="3757051"/>
            <a:ext cx="764898" cy="1031528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487540D-A969-4CCE-B54C-842C977BF75F}"/>
              </a:ext>
            </a:extLst>
          </p:cNvPr>
          <p:cNvCxnSpPr>
            <a:cxnSpLocks/>
            <a:stCxn id="8" idx="7"/>
            <a:endCxn id="5" idx="3"/>
          </p:cNvCxnSpPr>
          <p:nvPr/>
        </p:nvCxnSpPr>
        <p:spPr>
          <a:xfrm flipV="1">
            <a:off x="7289094" y="3857197"/>
            <a:ext cx="1869779" cy="102006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09FC932-DC8C-4538-A0A4-9449A495C921}"/>
              </a:ext>
            </a:extLst>
          </p:cNvPr>
          <p:cNvCxnSpPr>
            <a:cxnSpLocks/>
            <a:stCxn id="4" idx="6"/>
            <a:endCxn id="5" idx="2"/>
          </p:cNvCxnSpPr>
          <p:nvPr/>
        </p:nvCxnSpPr>
        <p:spPr>
          <a:xfrm>
            <a:off x="6398781" y="3542953"/>
            <a:ext cx="2671409" cy="10014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3BE80FE-C8A4-4955-BA7B-F999A1B74799}"/>
              </a:ext>
            </a:extLst>
          </p:cNvPr>
          <p:cNvCxnSpPr>
            <a:cxnSpLocks/>
            <a:stCxn id="6" idx="6"/>
            <a:endCxn id="4" idx="2"/>
          </p:cNvCxnSpPr>
          <p:nvPr/>
        </p:nvCxnSpPr>
        <p:spPr>
          <a:xfrm>
            <a:off x="3968456" y="3336652"/>
            <a:ext cx="1824762" cy="20630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3F25478-251C-4A9A-B08D-DDB634F491CC}"/>
              </a:ext>
            </a:extLst>
          </p:cNvPr>
          <p:cNvSpPr txBox="1"/>
          <p:nvPr/>
        </p:nvSpPr>
        <p:spPr>
          <a:xfrm>
            <a:off x="2865120" y="4877262"/>
            <a:ext cx="105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A765F45-7A99-484C-91C9-5CEC65069DF1}"/>
              </a:ext>
            </a:extLst>
          </p:cNvPr>
          <p:cNvSpPr txBox="1"/>
          <p:nvPr/>
        </p:nvSpPr>
        <p:spPr>
          <a:xfrm>
            <a:off x="1997283" y="3178192"/>
            <a:ext cx="105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7667266-D9AB-4B71-8785-45FB3DB8F8C2}"/>
              </a:ext>
            </a:extLst>
          </p:cNvPr>
          <p:cNvSpPr txBox="1"/>
          <p:nvPr/>
        </p:nvSpPr>
        <p:spPr>
          <a:xfrm>
            <a:off x="4587604" y="2860944"/>
            <a:ext cx="105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F8692EE-1B5D-470F-8845-B74BA3BFC583}"/>
              </a:ext>
            </a:extLst>
          </p:cNvPr>
          <p:cNvSpPr txBox="1"/>
          <p:nvPr/>
        </p:nvSpPr>
        <p:spPr>
          <a:xfrm>
            <a:off x="4890392" y="3881317"/>
            <a:ext cx="105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AC6F372-35FE-4EE4-BA6E-C77D6B803646}"/>
              </a:ext>
            </a:extLst>
          </p:cNvPr>
          <p:cNvSpPr txBox="1"/>
          <p:nvPr/>
        </p:nvSpPr>
        <p:spPr>
          <a:xfrm>
            <a:off x="6614932" y="3931744"/>
            <a:ext cx="105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F1B59C8-32D3-4791-BAFB-684BD38D5ECC}"/>
              </a:ext>
            </a:extLst>
          </p:cNvPr>
          <p:cNvSpPr txBox="1"/>
          <p:nvPr/>
        </p:nvSpPr>
        <p:spPr>
          <a:xfrm>
            <a:off x="8078681" y="4526969"/>
            <a:ext cx="105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4B10A98-E91C-430B-9527-9454865AEFBD}"/>
              </a:ext>
            </a:extLst>
          </p:cNvPr>
          <p:cNvSpPr txBox="1"/>
          <p:nvPr/>
        </p:nvSpPr>
        <p:spPr>
          <a:xfrm>
            <a:off x="7265851" y="3050567"/>
            <a:ext cx="105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8693465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A1FFF-D0A9-48DD-B2C4-2AA232EB9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cycles?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C5547A-C1ED-4DFC-B69A-7ADA76DA12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26723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source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e>
                                  <m:li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: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lim>
                                </m:limLow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𝑑𝑖𝑠𝑡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𝑤𝑒𝑖𝑔h𝑡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C5547A-C1ED-4DFC-B69A-7ADA76DA12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26723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8EA339D0-73D5-40CE-BBDC-841D5B0BC51E}"/>
              </a:ext>
            </a:extLst>
          </p:cNvPr>
          <p:cNvGrpSpPr/>
          <p:nvPr/>
        </p:nvGrpSpPr>
        <p:grpSpPr>
          <a:xfrm>
            <a:off x="1323155" y="2860944"/>
            <a:ext cx="8352598" cy="2801148"/>
            <a:chOff x="1323155" y="2860944"/>
            <a:chExt cx="8352598" cy="280114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B1EABC2-04E9-4370-B380-DD95ABD5EFD8}"/>
                </a:ext>
              </a:extLst>
            </p:cNvPr>
            <p:cNvSpPr/>
            <p:nvPr/>
          </p:nvSpPr>
          <p:spPr>
            <a:xfrm>
              <a:off x="5793218" y="3240171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2500614-2D8F-4096-9D1E-0BC33A8424A1}"/>
                </a:ext>
              </a:extLst>
            </p:cNvPr>
            <p:cNvSpPr/>
            <p:nvPr/>
          </p:nvSpPr>
          <p:spPr>
            <a:xfrm>
              <a:off x="9070190" y="3340317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561900C-61F0-4363-ADC9-729DDCFF4183}"/>
                </a:ext>
              </a:extLst>
            </p:cNvPr>
            <p:cNvSpPr/>
            <p:nvPr/>
          </p:nvSpPr>
          <p:spPr>
            <a:xfrm>
              <a:off x="3362893" y="3033870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2B91654-D105-416D-B593-5C67B1E9F9DE}"/>
                </a:ext>
              </a:extLst>
            </p:cNvPr>
            <p:cNvSpPr/>
            <p:nvPr/>
          </p:nvSpPr>
          <p:spPr>
            <a:xfrm>
              <a:off x="1323155" y="4054244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6106FF6-5FBF-4B8F-A4DB-3E47D6C909F6}"/>
                </a:ext>
              </a:extLst>
            </p:cNvPr>
            <p:cNvSpPr/>
            <p:nvPr/>
          </p:nvSpPr>
          <p:spPr>
            <a:xfrm>
              <a:off x="6772214" y="4788579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38D6A23-5792-47D3-B6B2-6CF18A0D9C77}"/>
                </a:ext>
              </a:extLst>
            </p:cNvPr>
            <p:cNvSpPr/>
            <p:nvPr/>
          </p:nvSpPr>
          <p:spPr>
            <a:xfrm>
              <a:off x="4814225" y="4788580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A0F17CB-C51E-4116-BC03-E69230AAC8A8}"/>
                </a:ext>
              </a:extLst>
            </p:cNvPr>
            <p:cNvCxnSpPr>
              <a:cxnSpLocks/>
              <a:stCxn id="7" idx="7"/>
              <a:endCxn id="6" idx="2"/>
            </p:cNvCxnSpPr>
            <p:nvPr/>
          </p:nvCxnSpPr>
          <p:spPr>
            <a:xfrm flipV="1">
              <a:off x="1840035" y="3336652"/>
              <a:ext cx="1522858" cy="8062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31288B7-CF95-49C5-A56B-ED2470AC05E3}"/>
                </a:ext>
              </a:extLst>
            </p:cNvPr>
            <p:cNvCxnSpPr>
              <a:cxnSpLocks/>
              <a:stCxn id="7" idx="5"/>
              <a:endCxn id="9" idx="2"/>
            </p:cNvCxnSpPr>
            <p:nvPr/>
          </p:nvCxnSpPr>
          <p:spPr>
            <a:xfrm>
              <a:off x="1840035" y="4571124"/>
              <a:ext cx="2974190" cy="5202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B3B84FE-C427-496B-B8AB-4A73C9E2BB6E}"/>
                </a:ext>
              </a:extLst>
            </p:cNvPr>
            <p:cNvCxnSpPr>
              <a:cxnSpLocks/>
              <a:stCxn id="9" idx="0"/>
              <a:endCxn id="4" idx="3"/>
            </p:cNvCxnSpPr>
            <p:nvPr/>
          </p:nvCxnSpPr>
          <p:spPr>
            <a:xfrm flipV="1">
              <a:off x="5117007" y="3757051"/>
              <a:ext cx="764894" cy="10315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37B1210D-13B2-4C1B-BDF8-64E6C3CAFF0E}"/>
                </a:ext>
              </a:extLst>
            </p:cNvPr>
            <p:cNvCxnSpPr>
              <a:cxnSpLocks/>
            </p:cNvCxnSpPr>
            <p:nvPr/>
          </p:nvCxnSpPr>
          <p:spPr>
            <a:xfrm>
              <a:off x="6310101" y="3757051"/>
              <a:ext cx="764898" cy="103152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8CE00D6-D20B-40B5-8390-9EA3704636C5}"/>
                </a:ext>
              </a:extLst>
            </p:cNvPr>
            <p:cNvCxnSpPr>
              <a:cxnSpLocks/>
              <a:stCxn id="9" idx="6"/>
              <a:endCxn id="8" idx="2"/>
            </p:cNvCxnSpPr>
            <p:nvPr/>
          </p:nvCxnSpPr>
          <p:spPr>
            <a:xfrm flipV="1">
              <a:off x="5419788" y="5091361"/>
              <a:ext cx="1352426" cy="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D487540D-A969-4CCE-B54C-842C977BF75F}"/>
                </a:ext>
              </a:extLst>
            </p:cNvPr>
            <p:cNvCxnSpPr>
              <a:cxnSpLocks/>
              <a:stCxn id="8" idx="7"/>
              <a:endCxn id="5" idx="3"/>
            </p:cNvCxnSpPr>
            <p:nvPr/>
          </p:nvCxnSpPr>
          <p:spPr>
            <a:xfrm flipV="1">
              <a:off x="7289094" y="3857197"/>
              <a:ext cx="1869779" cy="102006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009FC932-DC8C-4538-A0A4-9449A495C921}"/>
                </a:ext>
              </a:extLst>
            </p:cNvPr>
            <p:cNvCxnSpPr>
              <a:cxnSpLocks/>
              <a:stCxn id="4" idx="6"/>
              <a:endCxn id="5" idx="2"/>
            </p:cNvCxnSpPr>
            <p:nvPr/>
          </p:nvCxnSpPr>
          <p:spPr>
            <a:xfrm>
              <a:off x="6398781" y="3542953"/>
              <a:ext cx="2671409" cy="1001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03BE80FE-C8A4-4955-BA7B-F999A1B74799}"/>
                </a:ext>
              </a:extLst>
            </p:cNvPr>
            <p:cNvCxnSpPr>
              <a:cxnSpLocks/>
              <a:stCxn id="6" idx="6"/>
              <a:endCxn id="4" idx="2"/>
            </p:cNvCxnSpPr>
            <p:nvPr/>
          </p:nvCxnSpPr>
          <p:spPr>
            <a:xfrm>
              <a:off x="3968456" y="3336652"/>
              <a:ext cx="1824762" cy="2063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3F25478-251C-4A9A-B08D-DDB634F491CC}"/>
                </a:ext>
              </a:extLst>
            </p:cNvPr>
            <p:cNvSpPr txBox="1"/>
            <p:nvPr/>
          </p:nvSpPr>
          <p:spPr>
            <a:xfrm>
              <a:off x="2865120" y="4877262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8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A765F45-7A99-484C-91C9-5CEC65069DF1}"/>
                </a:ext>
              </a:extLst>
            </p:cNvPr>
            <p:cNvSpPr txBox="1"/>
            <p:nvPr/>
          </p:nvSpPr>
          <p:spPr>
            <a:xfrm>
              <a:off x="1997283" y="3178192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7667266-D9AB-4B71-8785-45FB3DB8F8C2}"/>
                </a:ext>
              </a:extLst>
            </p:cNvPr>
            <p:cNvSpPr txBox="1"/>
            <p:nvPr/>
          </p:nvSpPr>
          <p:spPr>
            <a:xfrm>
              <a:off x="4587604" y="2860944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6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F8692EE-1B5D-470F-8845-B74BA3BFC583}"/>
                </a:ext>
              </a:extLst>
            </p:cNvPr>
            <p:cNvSpPr txBox="1"/>
            <p:nvPr/>
          </p:nvSpPr>
          <p:spPr>
            <a:xfrm>
              <a:off x="4890392" y="3881317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AC6F372-35FE-4EE4-BA6E-C77D6B803646}"/>
                </a:ext>
              </a:extLst>
            </p:cNvPr>
            <p:cNvSpPr txBox="1"/>
            <p:nvPr/>
          </p:nvSpPr>
          <p:spPr>
            <a:xfrm>
              <a:off x="6614932" y="3931744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FAD47CE-1D69-4F0B-9D75-98AF0B682F8B}"/>
                </a:ext>
              </a:extLst>
            </p:cNvPr>
            <p:cNvSpPr txBox="1"/>
            <p:nvPr/>
          </p:nvSpPr>
          <p:spPr>
            <a:xfrm>
              <a:off x="5808640" y="5138872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4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F1B59C8-32D3-4791-BAFB-684BD38D5ECC}"/>
                </a:ext>
              </a:extLst>
            </p:cNvPr>
            <p:cNvSpPr txBox="1"/>
            <p:nvPr/>
          </p:nvSpPr>
          <p:spPr>
            <a:xfrm>
              <a:off x="8078681" y="4526969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4B10A98-E91C-430B-9527-9454865AEFBD}"/>
                </a:ext>
              </a:extLst>
            </p:cNvPr>
            <p:cNvSpPr txBox="1"/>
            <p:nvPr/>
          </p:nvSpPr>
          <p:spPr>
            <a:xfrm>
              <a:off x="7265851" y="3050567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7709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AB3C9-E426-45D5-AA26-6878728A2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recurrence (v1, we’ll improve soon)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“Handling” one character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i.e. choosing one of insert, delete, or substitution and increasing the “distance” by 1</a:t>
                </a:r>
              </a:p>
              <a:p>
                <a:r>
                  <a:rPr lang="en-US" dirty="0"/>
                  <a:t>OR realizing the characters are the same and matching for free.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200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 1+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, 1+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,  1+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+∞⋅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𝕀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{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≠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e>
                            </m:func>
                          </m: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BC4DEA5-6D39-4DEE-BD97-515A263DF88A}"/>
              </a:ext>
            </a:extLst>
          </p:cNvPr>
          <p:cNvSpPr/>
          <p:nvPr/>
        </p:nvSpPr>
        <p:spPr>
          <a:xfrm>
            <a:off x="1952505" y="3844827"/>
            <a:ext cx="1408471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Delete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3B1BD4-438B-4319-9CB8-5CCCBD2E9DB1}"/>
              </a:ext>
            </a:extLst>
          </p:cNvPr>
          <p:cNvSpPr/>
          <p:nvPr/>
        </p:nvSpPr>
        <p:spPr>
          <a:xfrm>
            <a:off x="3821219" y="3844827"/>
            <a:ext cx="1408471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Insert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3EBA2F-BBB6-400C-B1EE-B681F54DF67B}"/>
              </a:ext>
            </a:extLst>
          </p:cNvPr>
          <p:cNvSpPr/>
          <p:nvPr/>
        </p:nvSpPr>
        <p:spPr>
          <a:xfrm>
            <a:off x="5642285" y="3843938"/>
            <a:ext cx="2021705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Substitution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FBF5EA5-0246-437B-BE98-2FEE18893E8D}"/>
              </a:ext>
            </a:extLst>
          </p:cNvPr>
          <p:cNvSpPr/>
          <p:nvPr/>
        </p:nvSpPr>
        <p:spPr>
          <a:xfrm>
            <a:off x="9812466" y="5363234"/>
            <a:ext cx="1814051" cy="1231490"/>
          </a:xfrm>
          <a:prstGeom prst="wedgeRoundRectCallout">
            <a:avLst>
              <a:gd name="adj1" fmla="val -3855"/>
              <a:gd name="adj2" fmla="val -109344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“Indicator” like from 312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40F234-995B-4109-9EA6-EAD52607789D}"/>
              </a:ext>
            </a:extLst>
          </p:cNvPr>
          <p:cNvSpPr/>
          <p:nvPr/>
        </p:nvSpPr>
        <p:spPr>
          <a:xfrm>
            <a:off x="8697787" y="3843938"/>
            <a:ext cx="2021705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Just Match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75996C1-83A9-4DF4-BF6F-2B0B5723187F}"/>
                  </a:ext>
                </a:extLst>
              </p:cNvPr>
              <p:cNvSpPr txBox="1"/>
              <p:nvPr/>
            </p:nvSpPr>
            <p:spPr>
              <a:xfrm>
                <a:off x="807098" y="5363234"/>
                <a:ext cx="856043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Idea: only allow “just match” when you can just match. Otherwise make it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(will never be the min). 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 code: if/else branch, probably. This is a math notation trick.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75996C1-83A9-4DF4-BF6F-2B0B572318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098" y="5363234"/>
                <a:ext cx="8560434" cy="1200329"/>
              </a:xfrm>
              <a:prstGeom prst="rect">
                <a:avLst/>
              </a:prstGeom>
              <a:blipFill>
                <a:blip r:embed="rId3"/>
                <a:stretch>
                  <a:fillRect l="-1068" t="-3553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60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AB3C9-E426-45D5-AA26-6878728A2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recurrence (finalized)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“Handling” one character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i.e. choosing one of insert, delete, or substitution and increasing the “distance” by 1</a:t>
                </a:r>
              </a:p>
              <a:p>
                <a:r>
                  <a:rPr lang="en-US" dirty="0"/>
                  <a:t>OR realizing the characters are the same and matching for free.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200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 1+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, 1+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,  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𝕀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≠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]+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</m: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BC4DEA5-6D39-4DEE-BD97-515A263DF88A}"/>
              </a:ext>
            </a:extLst>
          </p:cNvPr>
          <p:cNvSpPr/>
          <p:nvPr/>
        </p:nvSpPr>
        <p:spPr>
          <a:xfrm>
            <a:off x="3384754" y="3716593"/>
            <a:ext cx="1408471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Delete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3B1BD4-438B-4319-9CB8-5CCCBD2E9DB1}"/>
              </a:ext>
            </a:extLst>
          </p:cNvPr>
          <p:cNvSpPr/>
          <p:nvPr/>
        </p:nvSpPr>
        <p:spPr>
          <a:xfrm>
            <a:off x="5705167" y="3672757"/>
            <a:ext cx="1408471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Insert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3EBA2F-BBB6-400C-B1EE-B681F54DF67B}"/>
              </a:ext>
            </a:extLst>
          </p:cNvPr>
          <p:cNvSpPr/>
          <p:nvPr/>
        </p:nvSpPr>
        <p:spPr>
          <a:xfrm>
            <a:off x="7457767" y="3716593"/>
            <a:ext cx="3330678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Sub and matching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A78817-3561-47C4-A857-B3BF7BD4D294}"/>
              </a:ext>
            </a:extLst>
          </p:cNvPr>
          <p:cNvSpPr txBox="1"/>
          <p:nvPr/>
        </p:nvSpPr>
        <p:spPr>
          <a:xfrm>
            <a:off x="195943" y="5980922"/>
            <a:ext cx="11566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When we could match, we will never substitute; matching will always give us a better score! Still have to check delete, insert (those could be better).</a:t>
            </a:r>
          </a:p>
        </p:txBody>
      </p:sp>
    </p:spTree>
    <p:extLst>
      <p:ext uri="{BB962C8B-B14F-4D97-AF65-F5344CB8AC3E}">
        <p14:creationId xmlns:p14="http://schemas.microsoft.com/office/powerpoint/2010/main" val="41986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</a:t>
            </a:r>
            <a:r>
              <a:rPr lang="en-US" sz="2400" dirty="0"/>
              <a:t>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2164263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9085023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2164263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56256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</a:t>
            </a:r>
            <a:r>
              <a:rPr lang="en-US" sz="2400" dirty="0"/>
              <a:t>(2)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317420682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28684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21_template" id="{0AF0A8A9-7F39-41DA-972F-DEAE30835CC0}" vid="{8B8D5951-6C5B-48A6-B2D4-DF996F70E10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421_template</Template>
  <TotalTime>346</TotalTime>
  <Words>3917</Words>
  <Application>Microsoft Office PowerPoint</Application>
  <PresentationFormat>Widescreen</PresentationFormat>
  <Paragraphs>1295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6" baseType="lpstr"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</vt:lpstr>
      <vt:lpstr>Wingdings 3</vt:lpstr>
      <vt:lpstr>Integral</vt:lpstr>
      <vt:lpstr>DP5 End of Arrays; DP on trees</vt:lpstr>
      <vt:lpstr>Example</vt:lpstr>
      <vt:lpstr>Finding a recurrence</vt:lpstr>
      <vt:lpstr>The recurrence</vt:lpstr>
      <vt:lpstr>The recurrence (starting)</vt:lpstr>
      <vt:lpstr>The recurrence (v1, we’ll improve soon)</vt:lpstr>
      <vt:lpstr>The recurrence (finalized)</vt:lpstr>
      <vt:lpstr>Computing (1)</vt:lpstr>
      <vt:lpstr>Computing (2)</vt:lpstr>
      <vt:lpstr>Computing (3)</vt:lpstr>
      <vt:lpstr>Computing (4)</vt:lpstr>
      <vt:lpstr>Computing (5)</vt:lpstr>
      <vt:lpstr>Computing (6)</vt:lpstr>
      <vt:lpstr>Computing (7)</vt:lpstr>
      <vt:lpstr>Computing (8)</vt:lpstr>
      <vt:lpstr>Computing (9)</vt:lpstr>
      <vt:lpstr>Computing (10)</vt:lpstr>
      <vt:lpstr>Computing (11)</vt:lpstr>
      <vt:lpstr>What operations?</vt:lpstr>
      <vt:lpstr>What operations? Many options</vt:lpstr>
      <vt:lpstr>Dynamic Programming Process</vt:lpstr>
      <vt:lpstr>DP Thought Process</vt:lpstr>
      <vt:lpstr>Goal of DP</vt:lpstr>
      <vt:lpstr>DP running times</vt:lpstr>
      <vt:lpstr>Analyzing Running Times</vt:lpstr>
      <vt:lpstr>Proofs of DP algorithms</vt:lpstr>
      <vt:lpstr>DP Proofs (1)</vt:lpstr>
      <vt:lpstr>DP Proofs (2)</vt:lpstr>
      <vt:lpstr>Look at the process once more</vt:lpstr>
      <vt:lpstr>Any Questions on DP Process</vt:lpstr>
      <vt:lpstr>DP on Trees</vt:lpstr>
      <vt:lpstr>DP: Not just for arrays and strings</vt:lpstr>
      <vt:lpstr>A DP problem for trees</vt:lpstr>
      <vt:lpstr>Vertex Cover</vt:lpstr>
      <vt:lpstr>Vertex Cover (1)</vt:lpstr>
      <vt:lpstr>Vertex Cover (2)</vt:lpstr>
      <vt:lpstr>Vertex Cover (3)</vt:lpstr>
      <vt:lpstr>Vertex Cover (4)</vt:lpstr>
      <vt:lpstr>Vertex Cover – Recursively </vt:lpstr>
      <vt:lpstr>Vertex Cover – Recursively (ans) </vt:lpstr>
      <vt:lpstr>Recurrence: try to find it</vt:lpstr>
      <vt:lpstr>Recurrence</vt:lpstr>
      <vt:lpstr>Vertex Cover Dynamic Program (loose ends,1)</vt:lpstr>
      <vt:lpstr>Vertex Cover Dynamic Program (loose ends,2)</vt:lpstr>
      <vt:lpstr>What’s our evaluation order?</vt:lpstr>
      <vt:lpstr>Vertex Cover Dynamic Program (loose ends tied)</vt:lpstr>
      <vt:lpstr>Generalizing: DAGs</vt:lpstr>
      <vt:lpstr>Coming Up</vt:lpstr>
      <vt:lpstr>Shortest Paths</vt:lpstr>
      <vt:lpstr>Dijkstra’s Algorithm</vt:lpstr>
      <vt:lpstr>A recurrence</vt:lpstr>
      <vt:lpstr>A recurrence</vt:lpstr>
      <vt:lpstr>A recurrence</vt:lpstr>
      <vt:lpstr>A recurrence</vt:lpstr>
      <vt:lpstr>In a DAG</vt:lpstr>
      <vt:lpstr>What about cycles?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DP5 End of Arrays; DP on trees</dc:title>
  <dc:creator>rtweber2</dc:creator>
  <cp:lastModifiedBy>Robbie Weber</cp:lastModifiedBy>
  <cp:revision>6</cp:revision>
  <dcterms:created xsi:type="dcterms:W3CDTF">2023-02-06T21:10:27Z</dcterms:created>
  <dcterms:modified xsi:type="dcterms:W3CDTF">2026-05-01T19:26:02Z</dcterms:modified>
</cp:coreProperties>
</file>