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424" r:id="rId3"/>
    <p:sldId id="336" r:id="rId4"/>
    <p:sldId id="415" r:id="rId5"/>
    <p:sldId id="395" r:id="rId6"/>
    <p:sldId id="417" r:id="rId7"/>
    <p:sldId id="389" r:id="rId8"/>
    <p:sldId id="412" r:id="rId9"/>
    <p:sldId id="413" r:id="rId10"/>
    <p:sldId id="383" r:id="rId11"/>
    <p:sldId id="384" r:id="rId12"/>
    <p:sldId id="385" r:id="rId13"/>
    <p:sldId id="386" r:id="rId14"/>
    <p:sldId id="387" r:id="rId15"/>
    <p:sldId id="388" r:id="rId16"/>
    <p:sldId id="390" r:id="rId17"/>
    <p:sldId id="397" r:id="rId18"/>
    <p:sldId id="401" r:id="rId19"/>
    <p:sldId id="400" r:id="rId20"/>
    <p:sldId id="402" r:id="rId21"/>
    <p:sldId id="403" r:id="rId22"/>
    <p:sldId id="399" r:id="rId23"/>
    <p:sldId id="404" r:id="rId24"/>
    <p:sldId id="364" r:id="rId25"/>
    <p:sldId id="305" r:id="rId26"/>
    <p:sldId id="306" r:id="rId27"/>
    <p:sldId id="307" r:id="rId28"/>
    <p:sldId id="311" r:id="rId29"/>
    <p:sldId id="344" r:id="rId30"/>
    <p:sldId id="345" r:id="rId31"/>
    <p:sldId id="346" r:id="rId32"/>
    <p:sldId id="314" r:id="rId33"/>
    <p:sldId id="315" r:id="rId34"/>
    <p:sldId id="348" r:id="rId35"/>
    <p:sldId id="349" r:id="rId36"/>
    <p:sldId id="350" r:id="rId37"/>
    <p:sldId id="351" r:id="rId38"/>
    <p:sldId id="352" r:id="rId39"/>
    <p:sldId id="353" r:id="rId40"/>
    <p:sldId id="354" r:id="rId41"/>
    <p:sldId id="355" r:id="rId42"/>
    <p:sldId id="323" r:id="rId43"/>
    <p:sldId id="339" r:id="rId44"/>
    <p:sldId id="324" r:id="rId45"/>
    <p:sldId id="325" r:id="rId46"/>
    <p:sldId id="420" r:id="rId47"/>
    <p:sldId id="358" r:id="rId48"/>
    <p:sldId id="421" r:id="rId49"/>
    <p:sldId id="422" r:id="rId50"/>
    <p:sldId id="419" r:id="rId51"/>
    <p:sldId id="356" r:id="rId52"/>
    <p:sldId id="357" r:id="rId53"/>
    <p:sldId id="405" r:id="rId54"/>
    <p:sldId id="406" r:id="rId55"/>
    <p:sldId id="407" r:id="rId56"/>
    <p:sldId id="408" r:id="rId57"/>
    <p:sldId id="410" r:id="rId58"/>
    <p:sldId id="411" r:id="rId59"/>
    <p:sldId id="423" r:id="rId60"/>
    <p:sldId id="418" r:id="rId61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3F5"/>
    <a:srgbClr val="E7F1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09" autoAdjust="0"/>
    <p:restoredTop sz="94404" autoAdjust="0"/>
  </p:normalViewPr>
  <p:slideViewPr>
    <p:cSldViewPr snapToGrid="0">
      <p:cViewPr>
        <p:scale>
          <a:sx n="70" d="100"/>
          <a:sy n="70" d="100"/>
        </p:scale>
        <p:origin x="5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38D9105-B8DB-4C7D-B23D-84708A4AE3CE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BC7F-8D34-48DA-B22D-059021CC120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97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9105-B8DB-4C7D-B23D-84708A4AE3CE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BC7F-8D34-48DA-B22D-059021CC120C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86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9105-B8DB-4C7D-B23D-84708A4AE3CE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BC7F-8D34-48DA-B22D-059021CC120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078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821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9105-B8DB-4C7D-B23D-84708A4AE3CE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BC7F-8D34-48DA-B22D-059021CC1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4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9105-B8DB-4C7D-B23D-84708A4AE3CE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BC7F-8D34-48DA-B22D-059021CC120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6439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9105-B8DB-4C7D-B23D-84708A4AE3CE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BC7F-8D34-48DA-B22D-059021CC120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831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9105-B8DB-4C7D-B23D-84708A4AE3CE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BC7F-8D34-48DA-B22D-059021CC1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0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9105-B8DB-4C7D-B23D-84708A4AE3CE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BC7F-8D34-48DA-B22D-059021CC120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483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9105-B8DB-4C7D-B23D-84708A4AE3CE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BC7F-8D34-48DA-B22D-059021CC120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994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9105-B8DB-4C7D-B23D-84708A4AE3CE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BC7F-8D34-48DA-B22D-059021CC1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616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9105-B8DB-4C7D-B23D-84708A4AE3CE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BC7F-8D34-48DA-B22D-059021CC120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838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538D9105-B8DB-4C7D-B23D-84708A4AE3CE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A894BC7F-8D34-48DA-B22D-059021CC120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55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40.png"/><Relationship Id="rId10" Type="http://schemas.openxmlformats.org/officeDocument/2006/relationships/image" Target="../media/image42.png"/><Relationship Id="rId4" Type="http://schemas.openxmlformats.org/officeDocument/2006/relationships/image" Target="../media/image12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0.png"/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10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20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9" Type="http://schemas.openxmlformats.org/officeDocument/2006/relationships/image" Target="../media/image1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e/1FAIpQLSddVITr_ITLnnFrQreEiFghsxoJeqjnhTR9qBI2lSdbMtKUIQ/viewform?usp=dialo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9" Type="http://schemas.openxmlformats.org/officeDocument/2006/relationships/image" Target="../media/image1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0.png"/><Relationship Id="rId10" Type="http://schemas.openxmlformats.org/officeDocument/2006/relationships/image" Target="../media/image42.png"/><Relationship Id="rId4" Type="http://schemas.openxmlformats.org/officeDocument/2006/relationships/image" Target="../media/image12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42.png"/><Relationship Id="rId4" Type="http://schemas.openxmlformats.org/officeDocument/2006/relationships/image" Target="../media/image12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D4AB1-9F18-444B-8974-B95F1F0E9E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DP4</a:t>
            </a:r>
            <a:br>
              <a:rPr lang="en-US" dirty="0"/>
            </a:br>
            <a:r>
              <a:rPr lang="en-US" dirty="0"/>
              <a:t>More Arrays and Strings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F193E4-A558-41DB-8D8C-8764196032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421 26Sp</a:t>
            </a:r>
          </a:p>
          <a:p>
            <a:r>
              <a:rPr lang="en-US"/>
              <a:t>Lecture 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076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892F-FDC9-4577-BC49-DE6D9B04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 </a:t>
            </a:r>
            <a:r>
              <a:rPr lang="en-US" sz="2400" dirty="0"/>
              <a:t>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LIS(2,5)</a:t>
                          </a:r>
                        </a:p>
                      </a:txBody>
                      <a:tcPr>
                        <a:solidFill>
                          <a:schemeClr val="accent4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LIS(3,5)</a:t>
                          </a:r>
                        </a:p>
                      </a:txBody>
                      <a:tcPr>
                        <a:solidFill>
                          <a:srgbClr val="7030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28973809"/>
                  </p:ext>
                </p:extLst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90" t="-1149" r="-7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90" t="-1149" r="-6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90" t="-1149" r="-5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490" t="-1149" r="-4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490" t="-1149" r="-3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0490" t="-1149" r="-2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490" t="-1149" r="-1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490" t="-1149" r="-1961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101149" r="-801961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203488" r="-801961" b="-60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300000" r="-801961" b="-5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LIS(2,5)</a:t>
                          </a:r>
                        </a:p>
                      </a:txBody>
                      <a:tcPr>
                        <a:solidFill>
                          <a:schemeClr val="accent4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400000" r="-801961" b="-4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LIS(3,5)</a:t>
                          </a:r>
                        </a:p>
                      </a:txBody>
                      <a:tcPr>
                        <a:solidFill>
                          <a:srgbClr val="7030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500000" r="-801961" b="-3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06977" r="-801961" b="-2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98851" r="-801961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798851" r="-801961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0" name="Group 9" descr="In the table, row i represents first parameter (we are looking at subarray 0..i)&#10;column j represents the second parameter (all selected elements must be less than or equal to the thing at index j). ">
            <a:extLst>
              <a:ext uri="{FF2B5EF4-FFF2-40B4-BE49-F238E27FC236}">
                <a16:creationId xmlns:a16="http://schemas.microsoft.com/office/drawing/2014/main" id="{72B057E9-4676-AC4F-8F69-621161CA0962}"/>
              </a:ext>
            </a:extLst>
          </p:cNvPr>
          <p:cNvGrpSpPr/>
          <p:nvPr/>
        </p:nvGrpSpPr>
        <p:grpSpPr>
          <a:xfrm>
            <a:off x="80682" y="927848"/>
            <a:ext cx="11349318" cy="5293199"/>
            <a:chOff x="80682" y="927848"/>
            <a:chExt cx="11349318" cy="52931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DEB4388-84AD-4699-A3C6-626C0B5736A6}"/>
                    </a:ext>
                  </a:extLst>
                </p:cNvPr>
                <p:cNvSpPr txBox="1"/>
                <p:nvPr/>
              </p:nvSpPr>
              <p:spPr>
                <a:xfrm>
                  <a:off x="80682" y="3626224"/>
                  <a:ext cx="49455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DEB4388-84AD-4699-A3C6-626C0B5736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82" y="3626224"/>
                  <a:ext cx="494557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F0D5330-1903-4EC3-8901-6516426D6426}"/>
                </a:ext>
              </a:extLst>
            </p:cNvPr>
            <p:cNvCxnSpPr>
              <a:stCxn id="5" idx="0"/>
            </p:cNvCxnSpPr>
            <p:nvPr/>
          </p:nvCxnSpPr>
          <p:spPr>
            <a:xfrm flipH="1" flipV="1">
              <a:off x="327212" y="2039471"/>
              <a:ext cx="749" cy="158675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8A9D801-4452-4FE4-9219-FC13950E8320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>
              <a:off x="327961" y="4210999"/>
              <a:ext cx="0" cy="201004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CE21828-D204-497C-8799-2EF13F3ACF7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19835" y="1220235"/>
              <a:ext cx="3783106" cy="1055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1FA8864-8283-4C92-AFCC-21EF28003069}"/>
                    </a:ext>
                  </a:extLst>
                </p:cNvPr>
                <p:cNvSpPr txBox="1"/>
                <p:nvPr/>
              </p:nvSpPr>
              <p:spPr>
                <a:xfrm>
                  <a:off x="5710517" y="927848"/>
                  <a:ext cx="49455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1FA8864-8283-4C92-AFCC-21EF280030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0517" y="927848"/>
                  <a:ext cx="494557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156A19C-1E33-404A-9A23-4243A274A28E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>
              <a:off x="6205074" y="1220236"/>
              <a:ext cx="5224926" cy="2110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45B4824-9400-46C4-AEDA-EFD6E462ABE0}"/>
                  </a:ext>
                </a:extLst>
              </p:cNvPr>
              <p:cNvSpPr/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𝐿𝐼𝑆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]      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𝐿𝐼𝑆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e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45B4824-9400-46C4-AEDA-EFD6E462AB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FF18DA13-B170-49A1-BB35-00E1319FBE7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972819" y="192852"/>
              <a:ext cx="4595844" cy="74168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148961">
                      <a:extLst>
                        <a:ext uri="{9D8B030D-6E8A-4147-A177-3AD203B41FA5}">
                          <a16:colId xmlns:a16="http://schemas.microsoft.com/office/drawing/2014/main" val="3711917134"/>
                        </a:ext>
                      </a:extLst>
                    </a:gridCol>
                    <a:gridCol w="1148961">
                      <a:extLst>
                        <a:ext uri="{9D8B030D-6E8A-4147-A177-3AD203B41FA5}">
                          <a16:colId xmlns:a16="http://schemas.microsoft.com/office/drawing/2014/main" val="3234104913"/>
                        </a:ext>
                      </a:extLst>
                    </a:gridCol>
                    <a:gridCol w="1148961">
                      <a:extLst>
                        <a:ext uri="{9D8B030D-6E8A-4147-A177-3AD203B41FA5}">
                          <a16:colId xmlns:a16="http://schemas.microsoft.com/office/drawing/2014/main" val="679585738"/>
                        </a:ext>
                      </a:extLst>
                    </a:gridCol>
                    <a:gridCol w="1148961">
                      <a:extLst>
                        <a:ext uri="{9D8B030D-6E8A-4147-A177-3AD203B41FA5}">
                          <a16:colId xmlns:a16="http://schemas.microsoft.com/office/drawing/2014/main" val="211038716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054018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141381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FF18DA13-B170-49A1-BB35-00E1319FBE7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4205954"/>
                  </p:ext>
                </p:extLst>
              </p:nvPr>
            </p:nvGraphicFramePr>
            <p:xfrm>
              <a:off x="1972819" y="192852"/>
              <a:ext cx="4595844" cy="74168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148961">
                      <a:extLst>
                        <a:ext uri="{9D8B030D-6E8A-4147-A177-3AD203B41FA5}">
                          <a16:colId xmlns:a16="http://schemas.microsoft.com/office/drawing/2014/main" val="3711917134"/>
                        </a:ext>
                      </a:extLst>
                    </a:gridCol>
                    <a:gridCol w="1148961">
                      <a:extLst>
                        <a:ext uri="{9D8B030D-6E8A-4147-A177-3AD203B41FA5}">
                          <a16:colId xmlns:a16="http://schemas.microsoft.com/office/drawing/2014/main" val="3234104913"/>
                        </a:ext>
                      </a:extLst>
                    </a:gridCol>
                    <a:gridCol w="1148961">
                      <a:extLst>
                        <a:ext uri="{9D8B030D-6E8A-4147-A177-3AD203B41FA5}">
                          <a16:colId xmlns:a16="http://schemas.microsoft.com/office/drawing/2014/main" val="679585738"/>
                        </a:ext>
                      </a:extLst>
                    </a:gridCol>
                    <a:gridCol w="1148961">
                      <a:extLst>
                        <a:ext uri="{9D8B030D-6E8A-4147-A177-3AD203B41FA5}">
                          <a16:colId xmlns:a16="http://schemas.microsoft.com/office/drawing/2014/main" val="211038716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054018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529" t="-109836" r="-301587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0529" t="-109836" r="-201587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201596" t="-109836" r="-10266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300000" t="-109836" r="-2116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1413810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A5A933A-5BBA-4981-93B7-AB53936359D5}"/>
                  </a:ext>
                </a:extLst>
              </p:cNvPr>
              <p:cNvSpPr txBox="1"/>
              <p:nvPr/>
            </p:nvSpPr>
            <p:spPr>
              <a:xfrm>
                <a:off x="2449286" y="4210999"/>
                <a:ext cx="8332236" cy="156966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recursive call that made us included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[5]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sequence.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now need to decide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=6&gt;2=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[5]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We </a:t>
                </a:r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cannot 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include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[3]</m:t>
                    </m:r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Need LIS among A[0,…,2] with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A5A933A-5BBA-4981-93B7-AB5393635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286" y="4210999"/>
                <a:ext cx="8332236" cy="1569660"/>
              </a:xfrm>
              <a:prstGeom prst="rect">
                <a:avLst/>
              </a:prstGeom>
              <a:blipFill>
                <a:blip r:embed="rId11"/>
                <a:stretch>
                  <a:fillRect l="-1170" t="-2724" r="-366" b="-8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9142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892F-FDC9-4577-BC49-DE6D9B04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 </a:t>
            </a:r>
            <a:r>
              <a:rPr lang="en-US" sz="2400" dirty="0"/>
              <a:t>(4)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10770116"/>
                  </p:ext>
                </p:extLst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90" t="-1149" r="-7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90" t="-1149" r="-6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90" t="-1149" r="-5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490" t="-1149" r="-4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490" t="-1149" r="-3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0490" t="-1149" r="-2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490" t="-1149" r="-1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490" t="-1149" r="-1961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101149" r="-801961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203488" r="-801961" b="-60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300000" r="-801961" b="-5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400000" r="-801961" b="-4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500000" r="-801961" b="-3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06977" r="-801961" b="-2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98851" r="-801961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798851" r="-801961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" name="Group 2" descr="In the table, row i represents first parameter (we are looking at subarray 0..i)&#10;column j represents the second parameter (all selected elements must be less than or equal to the thing at index j). ">
            <a:extLst>
              <a:ext uri="{FF2B5EF4-FFF2-40B4-BE49-F238E27FC236}">
                <a16:creationId xmlns:a16="http://schemas.microsoft.com/office/drawing/2014/main" id="{D2D29E7D-484F-9660-8F5D-92BF887DC663}"/>
              </a:ext>
            </a:extLst>
          </p:cNvPr>
          <p:cNvGrpSpPr/>
          <p:nvPr/>
        </p:nvGrpSpPr>
        <p:grpSpPr>
          <a:xfrm>
            <a:off x="80682" y="927848"/>
            <a:ext cx="11349318" cy="5293199"/>
            <a:chOff x="80682" y="927848"/>
            <a:chExt cx="11349318" cy="52931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DEB4388-84AD-4699-A3C6-626C0B5736A6}"/>
                    </a:ext>
                  </a:extLst>
                </p:cNvPr>
                <p:cNvSpPr txBox="1"/>
                <p:nvPr/>
              </p:nvSpPr>
              <p:spPr>
                <a:xfrm>
                  <a:off x="80682" y="3626224"/>
                  <a:ext cx="49455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DEB4388-84AD-4699-A3C6-626C0B5736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82" y="3626224"/>
                  <a:ext cx="494557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F0D5330-1903-4EC3-8901-6516426D6426}"/>
                </a:ext>
              </a:extLst>
            </p:cNvPr>
            <p:cNvCxnSpPr>
              <a:stCxn id="5" idx="0"/>
            </p:cNvCxnSpPr>
            <p:nvPr/>
          </p:nvCxnSpPr>
          <p:spPr>
            <a:xfrm flipH="1" flipV="1">
              <a:off x="327212" y="2039471"/>
              <a:ext cx="749" cy="158675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8A9D801-4452-4FE4-9219-FC13950E8320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>
              <a:off x="327961" y="4210999"/>
              <a:ext cx="0" cy="201004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CE21828-D204-497C-8799-2EF13F3ACF7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19835" y="1220235"/>
              <a:ext cx="3783106" cy="1055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1FA8864-8283-4C92-AFCC-21EF28003069}"/>
                    </a:ext>
                  </a:extLst>
                </p:cNvPr>
                <p:cNvSpPr txBox="1"/>
                <p:nvPr/>
              </p:nvSpPr>
              <p:spPr>
                <a:xfrm>
                  <a:off x="5710517" y="927848"/>
                  <a:ext cx="49455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1FA8864-8283-4C92-AFCC-21EF280030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0517" y="927848"/>
                  <a:ext cx="494557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156A19C-1E33-404A-9A23-4243A274A28E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>
              <a:off x="6205074" y="1220236"/>
              <a:ext cx="5224926" cy="2110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413569C-76EE-4C6F-84B4-83C166503167}"/>
                  </a:ext>
                </a:extLst>
              </p:cNvPr>
              <p:cNvSpPr txBox="1"/>
              <p:nvPr/>
            </p:nvSpPr>
            <p:spPr>
              <a:xfrm>
                <a:off x="2303929" y="215153"/>
                <a:ext cx="51502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[0]</m:t>
                    </m:r>
                  </m:oMath>
                </a14:m>
                <a:r>
                  <a:rPr lang="en-US" dirty="0"/>
                  <a:t> not allowed:</a:t>
                </a:r>
              </a:p>
              <a:p>
                <a:r>
                  <a:rPr lang="en-US" dirty="0"/>
                  <a:t>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(0,0)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413569C-76EE-4C6F-84B4-83C166503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929" y="215153"/>
                <a:ext cx="5150224" cy="646331"/>
              </a:xfrm>
              <a:prstGeom prst="rect">
                <a:avLst/>
              </a:prstGeom>
              <a:blipFill>
                <a:blip r:embed="rId13"/>
                <a:stretch>
                  <a:fillRect l="-1065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F6FB344-5B98-40D2-B8E5-C760C2955588}"/>
                  </a:ext>
                </a:extLst>
              </p:cNvPr>
              <p:cNvSpPr/>
              <p:nvPr/>
            </p:nvSpPr>
            <p:spPr>
              <a:xfrm>
                <a:off x="6497217" y="112221"/>
                <a:ext cx="5581261" cy="106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𝐿𝐼𝑆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]      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𝐿𝐼𝑆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e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F6FB344-5B98-40D2-B8E5-C760C29555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217" y="112221"/>
                <a:ext cx="5581261" cy="106336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0234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892F-FDC9-4577-BC49-DE6D9B04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 </a:t>
            </a:r>
            <a:r>
              <a:rPr lang="en-US" sz="2400" dirty="0"/>
              <a:t>(5)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41788095"/>
                  </p:ext>
                </p:extLst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90" t="-1149" r="-7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90" t="-1149" r="-6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90" t="-1149" r="-5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490" t="-1149" r="-4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490" t="-1149" r="-3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0490" t="-1149" r="-2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490" t="-1149" r="-1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490" t="-1149" r="-1961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101149" r="-801961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203488" r="-801961" b="-60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300000" r="-801961" b="-5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400000" r="-801961" b="-4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500000" r="-801961" b="-3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06977" r="-801961" b="-2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98851" r="-801961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798851" r="-801961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" name="Group 2" descr="In the table, row i represents first parameter (we are looking at subarray 0..i)&#10;column j represents the second parameter (all selected elements must be less than or equal to the thing at index j). ">
            <a:extLst>
              <a:ext uri="{FF2B5EF4-FFF2-40B4-BE49-F238E27FC236}">
                <a16:creationId xmlns:a16="http://schemas.microsoft.com/office/drawing/2014/main" id="{3CF2C068-F979-5DB6-BAB5-22921F7223D0}"/>
              </a:ext>
            </a:extLst>
          </p:cNvPr>
          <p:cNvGrpSpPr/>
          <p:nvPr/>
        </p:nvGrpSpPr>
        <p:grpSpPr>
          <a:xfrm>
            <a:off x="80682" y="927848"/>
            <a:ext cx="11349318" cy="5293199"/>
            <a:chOff x="80682" y="927848"/>
            <a:chExt cx="11349318" cy="52931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DEB4388-84AD-4699-A3C6-626C0B5736A6}"/>
                    </a:ext>
                  </a:extLst>
                </p:cNvPr>
                <p:cNvSpPr txBox="1"/>
                <p:nvPr/>
              </p:nvSpPr>
              <p:spPr>
                <a:xfrm>
                  <a:off x="80682" y="3626224"/>
                  <a:ext cx="49455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DEB4388-84AD-4699-A3C6-626C0B5736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82" y="3626224"/>
                  <a:ext cx="494557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F0D5330-1903-4EC3-8901-6516426D6426}"/>
                </a:ext>
              </a:extLst>
            </p:cNvPr>
            <p:cNvCxnSpPr>
              <a:stCxn id="5" idx="0"/>
            </p:cNvCxnSpPr>
            <p:nvPr/>
          </p:nvCxnSpPr>
          <p:spPr>
            <a:xfrm flipH="1" flipV="1">
              <a:off x="327212" y="2039471"/>
              <a:ext cx="749" cy="158675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8A9D801-4452-4FE4-9219-FC13950E8320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>
              <a:off x="327961" y="4210999"/>
              <a:ext cx="0" cy="201004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CE21828-D204-497C-8799-2EF13F3ACF7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19835" y="1220235"/>
              <a:ext cx="3783106" cy="1055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1FA8864-8283-4C92-AFCC-21EF28003069}"/>
                    </a:ext>
                  </a:extLst>
                </p:cNvPr>
                <p:cNvSpPr txBox="1"/>
                <p:nvPr/>
              </p:nvSpPr>
              <p:spPr>
                <a:xfrm>
                  <a:off x="5710517" y="927848"/>
                  <a:ext cx="49455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1FA8864-8283-4C92-AFCC-21EF280030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0517" y="927848"/>
                  <a:ext cx="494557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156A19C-1E33-404A-9A23-4243A274A28E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>
              <a:off x="6205074" y="1220236"/>
              <a:ext cx="5224926" cy="2110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6C2662A-F891-44FD-82B4-3D319565FF04}"/>
                  </a:ext>
                </a:extLst>
              </p:cNvPr>
              <p:cNvSpPr txBox="1"/>
              <p:nvPr/>
            </p:nvSpPr>
            <p:spPr>
              <a:xfrm>
                <a:off x="2493520" y="212244"/>
                <a:ext cx="338948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[1]</m:t>
                    </m:r>
                  </m:oMath>
                </a14:m>
                <a:r>
                  <a:rPr lang="en-US" dirty="0"/>
                  <a:t> can add,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0,1)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6C2662A-F891-44FD-82B4-3D319565F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520" y="212244"/>
                <a:ext cx="3389487" cy="646331"/>
              </a:xfrm>
              <a:prstGeom prst="rect">
                <a:avLst/>
              </a:prstGeom>
              <a:blipFill>
                <a:blip r:embed="rId5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F578750-DCE4-4043-BC6A-4A963AD7E2EE}"/>
                  </a:ext>
                </a:extLst>
              </p:cNvPr>
              <p:cNvSpPr/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𝐿𝐼𝑆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]      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𝐿𝐼𝑆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e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F578750-DCE4-4043-BC6A-4A963AD7E2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8899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892F-FDC9-4577-BC49-DE6D9B04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 </a:t>
            </a:r>
            <a:r>
              <a:rPr lang="en-US" sz="2400" dirty="0"/>
              <a:t>(6)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17446354"/>
                  </p:ext>
                </p:extLst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90" t="-1149" r="-7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90" t="-1149" r="-6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90" t="-1149" r="-5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490" t="-1149" r="-4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490" t="-1149" r="-3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0490" t="-1149" r="-2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490" t="-1149" r="-1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490" t="-1149" r="-1961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101149" r="-801961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203488" r="-801961" b="-60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300000" r="-801961" b="-5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400000" r="-801961" b="-4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500000" r="-801961" b="-3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06977" r="-801961" b="-2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98851" r="-801961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798851" r="-801961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" name="Group 2" descr="In the table, row i represents first parameter (we are looking at subarray 0..i)&#10;column j represents the second parameter (all selected elements must be less than or equal to the thing at index j). ">
            <a:extLst>
              <a:ext uri="{FF2B5EF4-FFF2-40B4-BE49-F238E27FC236}">
                <a16:creationId xmlns:a16="http://schemas.microsoft.com/office/drawing/2014/main" id="{825FA283-23D0-90CD-E070-F1CE072CC27C}"/>
              </a:ext>
            </a:extLst>
          </p:cNvPr>
          <p:cNvGrpSpPr/>
          <p:nvPr/>
        </p:nvGrpSpPr>
        <p:grpSpPr>
          <a:xfrm>
            <a:off x="80682" y="927848"/>
            <a:ext cx="11349318" cy="5293199"/>
            <a:chOff x="80682" y="927848"/>
            <a:chExt cx="11349318" cy="52931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DEB4388-84AD-4699-A3C6-626C0B5736A6}"/>
                    </a:ext>
                  </a:extLst>
                </p:cNvPr>
                <p:cNvSpPr txBox="1"/>
                <p:nvPr/>
              </p:nvSpPr>
              <p:spPr>
                <a:xfrm>
                  <a:off x="80682" y="3626224"/>
                  <a:ext cx="49455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DEB4388-84AD-4699-A3C6-626C0B5736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82" y="3626224"/>
                  <a:ext cx="494557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F0D5330-1903-4EC3-8901-6516426D6426}"/>
                </a:ext>
              </a:extLst>
            </p:cNvPr>
            <p:cNvCxnSpPr>
              <a:stCxn id="5" idx="0"/>
            </p:cNvCxnSpPr>
            <p:nvPr/>
          </p:nvCxnSpPr>
          <p:spPr>
            <a:xfrm flipH="1" flipV="1">
              <a:off x="327212" y="2039471"/>
              <a:ext cx="749" cy="158675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8A9D801-4452-4FE4-9219-FC13950E8320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>
              <a:off x="327961" y="4210999"/>
              <a:ext cx="0" cy="201004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CE21828-D204-497C-8799-2EF13F3ACF7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19835" y="1220235"/>
              <a:ext cx="3783106" cy="1055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1FA8864-8283-4C92-AFCC-21EF28003069}"/>
                    </a:ext>
                  </a:extLst>
                </p:cNvPr>
                <p:cNvSpPr txBox="1"/>
                <p:nvPr/>
              </p:nvSpPr>
              <p:spPr>
                <a:xfrm>
                  <a:off x="5710517" y="927848"/>
                  <a:ext cx="49455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1FA8864-8283-4C92-AFCC-21EF280030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0517" y="927848"/>
                  <a:ext cx="494557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156A19C-1E33-404A-9A23-4243A274A28E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>
              <a:off x="6205074" y="1220236"/>
              <a:ext cx="5224926" cy="2110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6C2662A-F891-44FD-82B4-3D319565FF04}"/>
                  </a:ext>
                </a:extLst>
              </p:cNvPr>
              <p:cNvSpPr txBox="1"/>
              <p:nvPr/>
            </p:nvSpPr>
            <p:spPr>
              <a:xfrm>
                <a:off x="2303929" y="215153"/>
                <a:ext cx="584050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[2]</m:t>
                    </m:r>
                  </m:oMath>
                </a14:m>
                <a:r>
                  <a:rPr lang="en-US" dirty="0"/>
                  <a:t> allowed to add: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(0,2)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6C2662A-F891-44FD-82B4-3D319565F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929" y="215153"/>
                <a:ext cx="5840506" cy="646331"/>
              </a:xfrm>
              <a:prstGeom prst="rect">
                <a:avLst/>
              </a:prstGeom>
              <a:blipFill>
                <a:blip r:embed="rId9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7D122BE-EEAA-4009-A289-65BABCE2270D}"/>
                  </a:ext>
                </a:extLst>
              </p:cNvPr>
              <p:cNvSpPr/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𝐿𝐼𝑆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]      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𝐿𝐼𝑆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e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7D122BE-EEAA-4009-A289-65BABCE227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008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892F-FDC9-4577-BC49-DE6D9B04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 </a:t>
            </a:r>
            <a:r>
              <a:rPr lang="en-US" sz="2400" dirty="0"/>
              <a:t>(7)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698431294"/>
                  </p:ext>
                </p:extLst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90" t="-1149" r="-7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90" t="-1149" r="-6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90" t="-1149" r="-5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490" t="-1149" r="-4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490" t="-1149" r="-3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0490" t="-1149" r="-2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490" t="-1149" r="-1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490" t="-1149" r="-1961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101149" r="-801961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203488" r="-801961" b="-60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300000" r="-801961" b="-5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400000" r="-801961" b="-4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500000" r="-801961" b="-3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06977" r="-801961" b="-2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98851" r="-801961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798851" r="-801961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" name="Group 2" descr="In the table, row i represents first parameter (we are looking at subarray 0..i)&#10;column j represents the second parameter (all selected elements must be less than or equal to the thing at index j). ">
            <a:extLst>
              <a:ext uri="{FF2B5EF4-FFF2-40B4-BE49-F238E27FC236}">
                <a16:creationId xmlns:a16="http://schemas.microsoft.com/office/drawing/2014/main" id="{908DF161-1E83-A5B3-07A5-47C50B7CCFAB}"/>
              </a:ext>
            </a:extLst>
          </p:cNvPr>
          <p:cNvGrpSpPr/>
          <p:nvPr/>
        </p:nvGrpSpPr>
        <p:grpSpPr>
          <a:xfrm>
            <a:off x="80682" y="927848"/>
            <a:ext cx="11349318" cy="5293199"/>
            <a:chOff x="80682" y="927848"/>
            <a:chExt cx="11349318" cy="52931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DEB4388-84AD-4699-A3C6-626C0B5736A6}"/>
                    </a:ext>
                  </a:extLst>
                </p:cNvPr>
                <p:cNvSpPr txBox="1"/>
                <p:nvPr/>
              </p:nvSpPr>
              <p:spPr>
                <a:xfrm>
                  <a:off x="80682" y="3626224"/>
                  <a:ext cx="49455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DEB4388-84AD-4699-A3C6-626C0B5736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82" y="3626224"/>
                  <a:ext cx="494557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F0D5330-1903-4EC3-8901-6516426D6426}"/>
                </a:ext>
              </a:extLst>
            </p:cNvPr>
            <p:cNvCxnSpPr>
              <a:stCxn id="5" idx="0"/>
            </p:cNvCxnSpPr>
            <p:nvPr/>
          </p:nvCxnSpPr>
          <p:spPr>
            <a:xfrm flipH="1" flipV="1">
              <a:off x="327212" y="2039471"/>
              <a:ext cx="749" cy="158675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8A9D801-4452-4FE4-9219-FC13950E8320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>
              <a:off x="327961" y="4210999"/>
              <a:ext cx="0" cy="201004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CE21828-D204-497C-8799-2EF13F3ACF7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19835" y="1220235"/>
              <a:ext cx="3783106" cy="1055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1FA8864-8283-4C92-AFCC-21EF28003069}"/>
                    </a:ext>
                  </a:extLst>
                </p:cNvPr>
                <p:cNvSpPr txBox="1"/>
                <p:nvPr/>
              </p:nvSpPr>
              <p:spPr>
                <a:xfrm>
                  <a:off x="5710517" y="927848"/>
                  <a:ext cx="49455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1FA8864-8283-4C92-AFCC-21EF280030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0517" y="927848"/>
                  <a:ext cx="494557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156A19C-1E33-404A-9A23-4243A274A28E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>
              <a:off x="6205074" y="1220236"/>
              <a:ext cx="5224926" cy="2110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6C2662A-F891-44FD-82B4-3D319565FF04}"/>
                  </a:ext>
                </a:extLst>
              </p:cNvPr>
              <p:cNvSpPr txBox="1"/>
              <p:nvPr/>
            </p:nvSpPr>
            <p:spPr>
              <a:xfrm>
                <a:off x="2303929" y="215153"/>
                <a:ext cx="584050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b="0" dirty="0"/>
                  <a:t> allowed to add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(1,2)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(1,0)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6C2662A-F891-44FD-82B4-3D319565F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929" y="215153"/>
                <a:ext cx="5840506" cy="646331"/>
              </a:xfrm>
              <a:prstGeom prst="rect">
                <a:avLst/>
              </a:prstGeom>
              <a:blipFill>
                <a:blip r:embed="rId9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8EF7163-ECC0-4960-89B3-E852F4993BF3}"/>
                  </a:ext>
                </a:extLst>
              </p:cNvPr>
              <p:cNvSpPr/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𝐿𝐼𝑆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]      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𝐿𝐼𝑆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e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8EF7163-ECC0-4960-89B3-E852F4993B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8637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892F-FDC9-4577-BC49-DE6D9B04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 </a:t>
            </a:r>
            <a:r>
              <a:rPr lang="en-US" sz="2400" dirty="0"/>
              <a:t>(8)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793726638"/>
                  </p:ext>
                </p:extLst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90" t="-1149" r="-7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90" t="-1149" r="-6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90" t="-1149" r="-5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490" t="-1149" r="-4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490" t="-1149" r="-3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0490" t="-1149" r="-2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490" t="-1149" r="-1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490" t="-1149" r="-1961" b="-8114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101149" r="-801961" b="-7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203488" r="-801961" b="-619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300000" r="-801961" b="-512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400000" r="-801961" b="-412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500000" r="-801961" b="-312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06977" r="-801961" b="-216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98851" r="-801961" b="-1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798851" r="-801961" b="-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" name="Group 2" descr="In the table, row i represents first parameter (we are looking at subarray 0..i)&#10;column j represents the second parameter (all selected elements must be less than or equal to the thing at index j). ">
            <a:extLst>
              <a:ext uri="{FF2B5EF4-FFF2-40B4-BE49-F238E27FC236}">
                <a16:creationId xmlns:a16="http://schemas.microsoft.com/office/drawing/2014/main" id="{E7867AF1-09C4-4ABB-E3F8-555A26B52DCE}"/>
              </a:ext>
            </a:extLst>
          </p:cNvPr>
          <p:cNvGrpSpPr/>
          <p:nvPr/>
        </p:nvGrpSpPr>
        <p:grpSpPr>
          <a:xfrm>
            <a:off x="80682" y="927848"/>
            <a:ext cx="11349318" cy="5293199"/>
            <a:chOff x="80682" y="927848"/>
            <a:chExt cx="11349318" cy="52931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DEB4388-84AD-4699-A3C6-626C0B5736A6}"/>
                    </a:ext>
                  </a:extLst>
                </p:cNvPr>
                <p:cNvSpPr txBox="1"/>
                <p:nvPr/>
              </p:nvSpPr>
              <p:spPr>
                <a:xfrm>
                  <a:off x="80682" y="3626224"/>
                  <a:ext cx="49455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DEB4388-84AD-4699-A3C6-626C0B5736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82" y="3626224"/>
                  <a:ext cx="494557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F0D5330-1903-4EC3-8901-6516426D6426}"/>
                </a:ext>
              </a:extLst>
            </p:cNvPr>
            <p:cNvCxnSpPr>
              <a:stCxn id="5" idx="0"/>
            </p:cNvCxnSpPr>
            <p:nvPr/>
          </p:nvCxnSpPr>
          <p:spPr>
            <a:xfrm flipH="1" flipV="1">
              <a:off x="327212" y="2039471"/>
              <a:ext cx="749" cy="158675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8A9D801-4452-4FE4-9219-FC13950E8320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>
              <a:off x="327961" y="4210999"/>
              <a:ext cx="0" cy="201004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CE21828-D204-497C-8799-2EF13F3ACF7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19835" y="1220235"/>
              <a:ext cx="3783106" cy="1055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1FA8864-8283-4C92-AFCC-21EF28003069}"/>
                    </a:ext>
                  </a:extLst>
                </p:cNvPr>
                <p:cNvSpPr txBox="1"/>
                <p:nvPr/>
              </p:nvSpPr>
              <p:spPr>
                <a:xfrm>
                  <a:off x="5710517" y="927848"/>
                  <a:ext cx="49455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1FA8864-8283-4C92-AFCC-21EF280030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0517" y="927848"/>
                  <a:ext cx="494557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156A19C-1E33-404A-9A23-4243A274A28E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>
              <a:off x="6205074" y="1220236"/>
              <a:ext cx="5224926" cy="2110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FE32378-1872-4864-B136-BB91FABE2FA8}"/>
                  </a:ext>
                </a:extLst>
              </p:cNvPr>
              <p:cNvSpPr/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𝐿𝐼𝑆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]      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𝐿𝐼𝑆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e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FE32378-1872-4864-B136-BB91FABE2F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8697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73411-8B8B-4371-8801-FA06155B3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Finishing LIS </a:t>
            </a:r>
            <a:r>
              <a:rPr lang="en-US" sz="2400" dirty="0"/>
              <a:t>(iterative order)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A2A2F1-D144-47B6-9FEC-E746B516C3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𝕀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]                                            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𝐿𝐼𝑆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e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𝐿𝐼𝑆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𝐿𝐼𝑆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Memoization structure?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array.</a:t>
                </a:r>
              </a:p>
              <a:p>
                <a:r>
                  <a:rPr lang="en-US" dirty="0"/>
                  <a:t>Filling order? </a:t>
                </a:r>
              </a:p>
              <a:p>
                <a:pPr lvl="1"/>
                <a:r>
                  <a:rPr lang="en-US" dirty="0"/>
                  <a:t>Outer loop: increasing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Inner loop: increasing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A2A2F1-D144-47B6-9FEC-E746B516C3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571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BDFBE-51B2-2AC3-7C01-DAC83809B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the Final Answer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95CFC3-DFDA-2579-111C-EEB4DD44CC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One more thing….what’s the final answer?</a:t>
                </a:r>
              </a:p>
              <a:p>
                <a:endParaRPr lang="en-US" dirty="0"/>
              </a:p>
              <a:p>
                <a:r>
                  <a:rPr lang="en-US" dirty="0"/>
                  <a:t>We want the longest increasing sequence in the whole array.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 is “Number of elements of the maximum increasing subsequence from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where every element of the sequence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”</a:t>
                </a:r>
              </a:p>
              <a:p>
                <a:endParaRPr lang="en-US" dirty="0"/>
              </a:p>
              <a:p>
                <a:r>
                  <a:rPr lang="en-US" dirty="0"/>
                  <a:t>What do we want?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95CFC3-DFDA-2579-111C-EEB4DD44CC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0682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02D25-2B6A-4D10-BAFD-1516BBBED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Answer </a:t>
            </a:r>
            <a:r>
              <a:rPr lang="en-US" sz="2400" dirty="0"/>
              <a:t>(version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2F6F26-B0B9-441F-B83A-644B32D80D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principled approach:</a:t>
                </a:r>
              </a:p>
              <a:p>
                <a:r>
                  <a:rPr lang="en-US" dirty="0"/>
                  <a:t>What 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mean? It’s an already added element to our right. </a:t>
                </a:r>
              </a:p>
              <a:p>
                <a:r>
                  <a:rPr lang="en-US" dirty="0"/>
                  <a:t>There’s nothing already on our right at the start. In recursive code, we’d probably call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null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So do that…just tweak the recurrence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2F6F26-B0B9-441F-B83A-644B32D80D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719910A-2BB2-407F-9FAB-CF49E072344F}"/>
                  </a:ext>
                </a:extLst>
              </p:cNvPr>
              <p:cNvSpPr/>
              <p:nvPr/>
            </p:nvSpPr>
            <p:spPr>
              <a:xfrm>
                <a:off x="1025515" y="3570293"/>
                <a:ext cx="10286706" cy="2844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𝐿𝐼𝑆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</m:t>
                              </m:r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1                                                    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=0,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null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=0,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null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𝐿𝐼𝑆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e>
                              <m:func>
                                <m:func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  <m:e/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719910A-2BB2-407F-9FAB-CF49E07234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515" y="3570293"/>
                <a:ext cx="10286706" cy="28440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012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892F-FDC9-4577-BC49-DE6D9B04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LIS, final answer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4"/>
              <a:ext cx="11187120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18712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118712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118712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118712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118712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118712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118712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118712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118712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  <a:gridCol w="1118712">
                      <a:extLst>
                        <a:ext uri="{9D8B030D-6E8A-4147-A177-3AD203B41FA5}">
                          <a16:colId xmlns:a16="http://schemas.microsoft.com/office/drawing/2014/main" val="3428010582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 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 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 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 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 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 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Null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    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2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r>
                            <a:rPr lang="en-US" sz="20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, 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49781944"/>
                  </p:ext>
                </p:extLst>
              </p:nvPr>
            </p:nvGraphicFramePr>
            <p:xfrm>
              <a:off x="574675" y="1463674"/>
              <a:ext cx="11187120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18712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118712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118712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118712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118712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118712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118712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118712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118712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  <a:gridCol w="1118712">
                      <a:extLst>
                        <a:ext uri="{9D8B030D-6E8A-4147-A177-3AD203B41FA5}">
                          <a16:colId xmlns:a16="http://schemas.microsoft.com/office/drawing/2014/main" val="3428010582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093" t="-4598" r="-804918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4598" r="-700543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639" t="-4598" r="-604372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9457" t="-4598" r="-501087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9457" t="-4598" r="-401087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2732" t="-4598" r="-303279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98913" t="-4598" r="-201630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3279" t="-4598" r="-102732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Null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43" t="-104598" r="-900000" b="-7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43" t="-206977" r="-900000" b="-619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43" t="-303448" r="-900000" b="-512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43" t="-403448" r="-900000" b="-412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43" t="-503448" r="-900000" b="-312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43" t="-610465" r="-900000" b="-216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43" t="-702299" r="-900000" b="-1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43" t="-802299" r="-900000" b="-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" name="Group 2" descr="In the table, row i represents first parameter (we are looking at subarray 0..i)&#10;column j represents the second parameter (all selected elements must be less than or equal to the thing at index j). ">
            <a:extLst>
              <a:ext uri="{FF2B5EF4-FFF2-40B4-BE49-F238E27FC236}">
                <a16:creationId xmlns:a16="http://schemas.microsoft.com/office/drawing/2014/main" id="{1E941575-6521-D5A8-1460-8EB20F8D4EAB}"/>
              </a:ext>
            </a:extLst>
          </p:cNvPr>
          <p:cNvGrpSpPr/>
          <p:nvPr/>
        </p:nvGrpSpPr>
        <p:grpSpPr>
          <a:xfrm>
            <a:off x="80682" y="927848"/>
            <a:ext cx="11349318" cy="5293199"/>
            <a:chOff x="80682" y="927848"/>
            <a:chExt cx="11349318" cy="52931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DEB4388-84AD-4699-A3C6-626C0B5736A6}"/>
                    </a:ext>
                  </a:extLst>
                </p:cNvPr>
                <p:cNvSpPr txBox="1"/>
                <p:nvPr/>
              </p:nvSpPr>
              <p:spPr>
                <a:xfrm>
                  <a:off x="80682" y="3626224"/>
                  <a:ext cx="49455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DEB4388-84AD-4699-A3C6-626C0B5736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82" y="3626224"/>
                  <a:ext cx="494557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F0D5330-1903-4EC3-8901-6516426D6426}"/>
                </a:ext>
              </a:extLst>
            </p:cNvPr>
            <p:cNvCxnSpPr>
              <a:stCxn id="5" idx="0"/>
            </p:cNvCxnSpPr>
            <p:nvPr/>
          </p:nvCxnSpPr>
          <p:spPr>
            <a:xfrm flipH="1" flipV="1">
              <a:off x="327212" y="2039471"/>
              <a:ext cx="749" cy="158675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8A9D801-4452-4FE4-9219-FC13950E8320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>
              <a:off x="327961" y="4210999"/>
              <a:ext cx="0" cy="201004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CE21828-D204-497C-8799-2EF13F3ACF7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19835" y="1220235"/>
              <a:ext cx="3783106" cy="1055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1FA8864-8283-4C92-AFCC-21EF28003069}"/>
                    </a:ext>
                  </a:extLst>
                </p:cNvPr>
                <p:cNvSpPr txBox="1"/>
                <p:nvPr/>
              </p:nvSpPr>
              <p:spPr>
                <a:xfrm>
                  <a:off x="5710517" y="927848"/>
                  <a:ext cx="49455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1FA8864-8283-4C92-AFCC-21EF280030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0517" y="927848"/>
                  <a:ext cx="494557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156A19C-1E33-404A-9A23-4243A274A28E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>
              <a:off x="6205074" y="1220236"/>
              <a:ext cx="5224926" cy="2110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FE32378-1872-4864-B136-BB91FABE2FA8}"/>
                  </a:ext>
                </a:extLst>
              </p:cNvPr>
              <p:cNvSpPr/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𝐿𝐼𝑆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]      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𝐿𝐼𝑆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e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FE32378-1872-4864-B136-BB91FABE2F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 descr="Box around entry 7,null; the final answer.">
            <a:extLst>
              <a:ext uri="{FF2B5EF4-FFF2-40B4-BE49-F238E27FC236}">
                <a16:creationId xmlns:a16="http://schemas.microsoft.com/office/drawing/2014/main" id="{232BC767-EF75-92D3-C2FC-50B170F9169E}"/>
              </a:ext>
            </a:extLst>
          </p:cNvPr>
          <p:cNvSpPr/>
          <p:nvPr/>
        </p:nvSpPr>
        <p:spPr>
          <a:xfrm>
            <a:off x="10521108" y="5717754"/>
            <a:ext cx="1134738" cy="4186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173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EA406-19A8-F583-4519-FA51475A0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F9884-E1BC-8927-6E42-5B9F91272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forget to fill out the exam </a:t>
            </a:r>
            <a:r>
              <a:rPr lang="en-US" dirty="0">
                <a:hlinkClick r:id="rId2"/>
              </a:rPr>
              <a:t>conflict/handedness form</a:t>
            </a:r>
            <a:r>
              <a:rPr lang="en-US" dirty="0"/>
              <a:t> for midterm 1.</a:t>
            </a:r>
          </a:p>
          <a:p>
            <a:pPr lvl="1"/>
            <a:r>
              <a:rPr lang="en-US" dirty="0"/>
              <a:t>Was due at noon, but we’ve left it open until lecture ends.</a:t>
            </a:r>
          </a:p>
          <a:p>
            <a:endParaRPr lang="en-US" dirty="0"/>
          </a:p>
          <a:p>
            <a:r>
              <a:rPr lang="en-US" dirty="0"/>
              <a:t>Update to the topic coverage for the midterm:</a:t>
            </a:r>
            <a:br>
              <a:rPr lang="en-US" dirty="0"/>
            </a:br>
            <a:r>
              <a:rPr lang="en-US" dirty="0"/>
              <a:t>Divide and conquer can show up </a:t>
            </a:r>
            <a:r>
              <a:rPr lang="en-US" b="1" dirty="0"/>
              <a:t>only</a:t>
            </a:r>
            <a:r>
              <a:rPr lang="en-US" dirty="0"/>
              <a:t> in multiple choice/short answer questions (no big “design an algorithm” questions).</a:t>
            </a:r>
          </a:p>
          <a:p>
            <a:pPr lvl="1"/>
            <a:r>
              <a:rPr lang="en-US" dirty="0"/>
              <a:t>Previously, big questions for D&amp;C were fair game</a:t>
            </a:r>
          </a:p>
          <a:p>
            <a:pPr lvl="1"/>
            <a:r>
              <a:rPr lang="en-US" dirty="0"/>
              <a:t>We might have them on midterm 2 instead.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313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02D25-2B6A-4D10-BAFD-1516BBBED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Answer (option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2F6F26-B0B9-441F-B83A-644B32D80D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clever hack:</a:t>
                </a:r>
              </a:p>
              <a:p>
                <a:r>
                  <a:rPr lang="en-US" dirty="0"/>
                  <a:t>What 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mean?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 is “Number of elements of the maximum increasing subsequence from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where every element of the sequence is at most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”</a:t>
                </a:r>
              </a:p>
              <a:p>
                <a:r>
                  <a:rPr lang="en-US" dirty="0"/>
                  <a:t>So,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is the last element of the true sequence, that’s what we want!</a:t>
                </a:r>
              </a:p>
              <a:p>
                <a:endParaRPr lang="en-US" dirty="0"/>
              </a:p>
              <a:p>
                <a:r>
                  <a:rPr lang="en-US" dirty="0"/>
                  <a:t>Just return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LIS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2F6F26-B0B9-441F-B83A-644B32D80D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24582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892F-FDC9-4577-BC49-DE6D9B04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76662863"/>
                  </p:ext>
                </p:extLst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90" t="-1149" r="-7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90" t="-1149" r="-6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90" t="-1149" r="-5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490" t="-1149" r="-4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490" t="-1149" r="-3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0490" t="-1149" r="-2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490" t="-1149" r="-1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490" t="-1149" r="-1961" b="-8114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101149" r="-801961" b="-7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203488" r="-801961" b="-619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300000" r="-801961" b="-512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400000" r="-801961" b="-412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500000" r="-801961" b="-312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06977" r="-801961" b="-216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98851" r="-801961" b="-1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798851" r="-801961" b="-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" name="Group 2" descr="In the table, row i represents first parameter (we are looking at subarray 0..i)&#10;column j represents the second parameter (all selected elements must be less than or equal to the thing at index j). ">
            <a:extLst>
              <a:ext uri="{FF2B5EF4-FFF2-40B4-BE49-F238E27FC236}">
                <a16:creationId xmlns:a16="http://schemas.microsoft.com/office/drawing/2014/main" id="{E4E28C7C-2601-0591-0EAB-2531CAA483CB}"/>
              </a:ext>
            </a:extLst>
          </p:cNvPr>
          <p:cNvGrpSpPr/>
          <p:nvPr/>
        </p:nvGrpSpPr>
        <p:grpSpPr>
          <a:xfrm>
            <a:off x="80682" y="927848"/>
            <a:ext cx="11349318" cy="5293199"/>
            <a:chOff x="80682" y="927848"/>
            <a:chExt cx="11349318" cy="52931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DEB4388-84AD-4699-A3C6-626C0B5736A6}"/>
                    </a:ext>
                  </a:extLst>
                </p:cNvPr>
                <p:cNvSpPr txBox="1"/>
                <p:nvPr/>
              </p:nvSpPr>
              <p:spPr>
                <a:xfrm>
                  <a:off x="80682" y="3626224"/>
                  <a:ext cx="49455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DEB4388-84AD-4699-A3C6-626C0B5736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82" y="3626224"/>
                  <a:ext cx="494557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F0D5330-1903-4EC3-8901-6516426D6426}"/>
                </a:ext>
              </a:extLst>
            </p:cNvPr>
            <p:cNvCxnSpPr>
              <a:stCxn id="5" idx="0"/>
            </p:cNvCxnSpPr>
            <p:nvPr/>
          </p:nvCxnSpPr>
          <p:spPr>
            <a:xfrm flipH="1" flipV="1">
              <a:off x="327212" y="2039471"/>
              <a:ext cx="749" cy="158675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8A9D801-4452-4FE4-9219-FC13950E8320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>
              <a:off x="327961" y="4210999"/>
              <a:ext cx="0" cy="201004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CE21828-D204-497C-8799-2EF13F3ACF7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19835" y="1220235"/>
              <a:ext cx="3783106" cy="1055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1FA8864-8283-4C92-AFCC-21EF28003069}"/>
                    </a:ext>
                  </a:extLst>
                </p:cNvPr>
                <p:cNvSpPr txBox="1"/>
                <p:nvPr/>
              </p:nvSpPr>
              <p:spPr>
                <a:xfrm>
                  <a:off x="5710517" y="927848"/>
                  <a:ext cx="49455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1FA8864-8283-4C92-AFCC-21EF280030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0517" y="927848"/>
                  <a:ext cx="494557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156A19C-1E33-404A-9A23-4243A274A28E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>
              <a:off x="6205074" y="1220236"/>
              <a:ext cx="5224926" cy="2110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FE32378-1872-4864-B136-BB91FABE2FA8}"/>
                  </a:ext>
                </a:extLst>
              </p:cNvPr>
              <p:cNvSpPr/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𝐿𝐼𝑆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]      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𝐿𝐼𝑆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e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FE32378-1872-4864-B136-BB91FABE2F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 descr="A purple box around all of row 7, where the final answer would be. The largest entry (boxed in red) is the entry in the final column. ">
            <a:extLst>
              <a:ext uri="{FF2B5EF4-FFF2-40B4-BE49-F238E27FC236}">
                <a16:creationId xmlns:a16="http://schemas.microsoft.com/office/drawing/2014/main" id="{6F17D3DE-FDC8-4DC2-451A-1AB44CC5C7FB}"/>
              </a:ext>
            </a:extLst>
          </p:cNvPr>
          <p:cNvGrpSpPr/>
          <p:nvPr/>
        </p:nvGrpSpPr>
        <p:grpSpPr>
          <a:xfrm>
            <a:off x="1850833" y="5673687"/>
            <a:ext cx="9891311" cy="484742"/>
            <a:chOff x="1784733" y="5673687"/>
            <a:chExt cx="9957412" cy="48474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7C321DB-A8F0-786D-70A7-C41DA679CF79}"/>
                </a:ext>
              </a:extLst>
            </p:cNvPr>
            <p:cNvSpPr/>
            <p:nvPr/>
          </p:nvSpPr>
          <p:spPr>
            <a:xfrm>
              <a:off x="1784733" y="5673687"/>
              <a:ext cx="9957412" cy="484742"/>
            </a:xfrm>
            <a:prstGeom prst="rect">
              <a:avLst/>
            </a:prstGeom>
            <a:noFill/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1639F55-FD6F-AF14-145B-BDEB786A5B26}"/>
                </a:ext>
              </a:extLst>
            </p:cNvPr>
            <p:cNvSpPr/>
            <p:nvPr/>
          </p:nvSpPr>
          <p:spPr>
            <a:xfrm>
              <a:off x="10521108" y="5717754"/>
              <a:ext cx="1134738" cy="418641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4795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BDFBE-51B2-2AC3-7C01-DAC83809B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Answer (option 2, explained)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95CFC3-DFDA-2579-111C-EEB4DD44CC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One more thing….what’s the final answer?</a:t>
                </a:r>
              </a:p>
              <a:p>
                <a:endParaRPr lang="en-US" dirty="0"/>
              </a:p>
              <a:p>
                <a:r>
                  <a:rPr lang="en-US" dirty="0"/>
                  <a:t>We want the longest increasing sequence in the whole array.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 is “Number of elements of the maximum increasing subsequence from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where every element of the sequence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”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𝐿𝐼𝑆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. Intuitively,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represents “the last element” in the array. Anything could be the last one! Take the maximum.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95CFC3-DFDA-2579-111C-EEB4DD44CC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5682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B2FBF-37B1-4670-8652-900D77223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7FA02-4262-4ED3-831B-CF2641C2D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you need to add an extra recurrence </a:t>
            </a:r>
          </a:p>
          <a:p>
            <a:r>
              <a:rPr lang="en-US" dirty="0"/>
              <a:t>Or add an extra parameter.</a:t>
            </a:r>
          </a:p>
          <a:p>
            <a:r>
              <a:rPr lang="en-US" dirty="0"/>
              <a:t>You need to write a recursive function! </a:t>
            </a:r>
          </a:p>
          <a:p>
            <a:pPr lvl="1"/>
            <a:r>
              <a:rPr lang="en-US" dirty="0"/>
              <a:t>That’s all DP is.</a:t>
            </a:r>
          </a:p>
          <a:p>
            <a:pPr lvl="1"/>
            <a:r>
              <a:rPr lang="en-US" dirty="0"/>
              <a:t>But the recursion itself can be tricky.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9879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534872-5A52-402C-959D-35BEBEFB6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Practice: Edit Distance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AA692A-3C60-4887-9ABB-D398E40A59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984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48E62-6124-4D43-A383-E0A73E44C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F5F3F0-73C1-4BBA-9E0D-30ACCB4A31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edit distance between two strings is:</a:t>
                </a:r>
              </a:p>
              <a:p>
                <a:r>
                  <a:rPr lang="en-US" dirty="0"/>
                  <a:t>The minimum number of </a:t>
                </a:r>
                <a:r>
                  <a:rPr lang="en-US" b="1" dirty="0"/>
                  <a:t>deletions, insertions, </a:t>
                </a:r>
                <a:r>
                  <a:rPr lang="en-US" dirty="0"/>
                  <a:t>and </a:t>
                </a:r>
                <a:r>
                  <a:rPr lang="en-US" b="1" dirty="0"/>
                  <a:t>substitutions </a:t>
                </a:r>
                <a:r>
                  <a:rPr lang="en-US" dirty="0"/>
                  <a:t>to transform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into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Deletion: removing one character</a:t>
                </a:r>
              </a:p>
              <a:p>
                <a:r>
                  <a:rPr lang="en-US" dirty="0"/>
                  <a:t>Insertion: inserting one character (at any point in the string)</a:t>
                </a:r>
              </a:p>
              <a:p>
                <a:r>
                  <a:rPr lang="en-US" dirty="0"/>
                  <a:t>Substitution: replacing one character with one other.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F5F3F0-73C1-4BBA-9E0D-30ACCB4A31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82162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CCAD2-83CB-423B-AC6F-8C383AC42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6B7292E-C235-4B47-9892-D92401EDC96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08730333"/>
                  </p:ext>
                </p:extLst>
              </p:nvPr>
            </p:nvGraphicFramePr>
            <p:xfrm>
              <a:off x="459625" y="2099396"/>
              <a:ext cx="11187110" cy="155448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017010">
                      <a:extLst>
                        <a:ext uri="{9D8B030D-6E8A-4147-A177-3AD203B41FA5}">
                          <a16:colId xmlns:a16="http://schemas.microsoft.com/office/drawing/2014/main" val="3605863924"/>
                        </a:ext>
                      </a:extLst>
                    </a:gridCol>
                    <a:gridCol w="1017010">
                      <a:extLst>
                        <a:ext uri="{9D8B030D-6E8A-4147-A177-3AD203B41FA5}">
                          <a16:colId xmlns:a16="http://schemas.microsoft.com/office/drawing/2014/main" val="809864805"/>
                        </a:ext>
                      </a:extLst>
                    </a:gridCol>
                    <a:gridCol w="1017010">
                      <a:extLst>
                        <a:ext uri="{9D8B030D-6E8A-4147-A177-3AD203B41FA5}">
                          <a16:colId xmlns:a16="http://schemas.microsoft.com/office/drawing/2014/main" val="809736381"/>
                        </a:ext>
                      </a:extLst>
                    </a:gridCol>
                    <a:gridCol w="1017010">
                      <a:extLst>
                        <a:ext uri="{9D8B030D-6E8A-4147-A177-3AD203B41FA5}">
                          <a16:colId xmlns:a16="http://schemas.microsoft.com/office/drawing/2014/main" val="1915578436"/>
                        </a:ext>
                      </a:extLst>
                    </a:gridCol>
                    <a:gridCol w="1017010">
                      <a:extLst>
                        <a:ext uri="{9D8B030D-6E8A-4147-A177-3AD203B41FA5}">
                          <a16:colId xmlns:a16="http://schemas.microsoft.com/office/drawing/2014/main" val="3274166657"/>
                        </a:ext>
                      </a:extLst>
                    </a:gridCol>
                    <a:gridCol w="1017010">
                      <a:extLst>
                        <a:ext uri="{9D8B030D-6E8A-4147-A177-3AD203B41FA5}">
                          <a16:colId xmlns:a16="http://schemas.microsoft.com/office/drawing/2014/main" val="4109959142"/>
                        </a:ext>
                      </a:extLst>
                    </a:gridCol>
                    <a:gridCol w="1017010">
                      <a:extLst>
                        <a:ext uri="{9D8B030D-6E8A-4147-A177-3AD203B41FA5}">
                          <a16:colId xmlns:a16="http://schemas.microsoft.com/office/drawing/2014/main" val="671724909"/>
                        </a:ext>
                      </a:extLst>
                    </a:gridCol>
                    <a:gridCol w="1017010">
                      <a:extLst>
                        <a:ext uri="{9D8B030D-6E8A-4147-A177-3AD203B41FA5}">
                          <a16:colId xmlns:a16="http://schemas.microsoft.com/office/drawing/2014/main" val="2486898991"/>
                        </a:ext>
                      </a:extLst>
                    </a:gridCol>
                    <a:gridCol w="1017010">
                      <a:extLst>
                        <a:ext uri="{9D8B030D-6E8A-4147-A177-3AD203B41FA5}">
                          <a16:colId xmlns:a16="http://schemas.microsoft.com/office/drawing/2014/main" val="3802120624"/>
                        </a:ext>
                      </a:extLst>
                    </a:gridCol>
                    <a:gridCol w="1017010">
                      <a:extLst>
                        <a:ext uri="{9D8B030D-6E8A-4147-A177-3AD203B41FA5}">
                          <a16:colId xmlns:a16="http://schemas.microsoft.com/office/drawing/2014/main" val="3588860268"/>
                        </a:ext>
                      </a:extLst>
                    </a:gridCol>
                    <a:gridCol w="1017010">
                      <a:extLst>
                        <a:ext uri="{9D8B030D-6E8A-4147-A177-3AD203B41FA5}">
                          <a16:colId xmlns:a16="http://schemas.microsoft.com/office/drawing/2014/main" val="13880586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99700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op</a:t>
                          </a: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Sub</a:t>
                          </a: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sub</a:t>
                          </a: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ins</a:t>
                          </a:r>
                        </a:p>
                      </a:txBody>
                      <a:tcP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rgbClr val="1D1D1D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sub</a:t>
                          </a: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bg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del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75592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60776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6B7292E-C235-4B47-9892-D92401EDC96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08730333"/>
                  </p:ext>
                </p:extLst>
              </p:nvPr>
            </p:nvGraphicFramePr>
            <p:xfrm>
              <a:off x="459625" y="2099396"/>
              <a:ext cx="11187110" cy="155448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017010">
                      <a:extLst>
                        <a:ext uri="{9D8B030D-6E8A-4147-A177-3AD203B41FA5}">
                          <a16:colId xmlns:a16="http://schemas.microsoft.com/office/drawing/2014/main" val="3605863924"/>
                        </a:ext>
                      </a:extLst>
                    </a:gridCol>
                    <a:gridCol w="1017010">
                      <a:extLst>
                        <a:ext uri="{9D8B030D-6E8A-4147-A177-3AD203B41FA5}">
                          <a16:colId xmlns:a16="http://schemas.microsoft.com/office/drawing/2014/main" val="809864805"/>
                        </a:ext>
                      </a:extLst>
                    </a:gridCol>
                    <a:gridCol w="1017010">
                      <a:extLst>
                        <a:ext uri="{9D8B030D-6E8A-4147-A177-3AD203B41FA5}">
                          <a16:colId xmlns:a16="http://schemas.microsoft.com/office/drawing/2014/main" val="809736381"/>
                        </a:ext>
                      </a:extLst>
                    </a:gridCol>
                    <a:gridCol w="1017010">
                      <a:extLst>
                        <a:ext uri="{9D8B030D-6E8A-4147-A177-3AD203B41FA5}">
                          <a16:colId xmlns:a16="http://schemas.microsoft.com/office/drawing/2014/main" val="1915578436"/>
                        </a:ext>
                      </a:extLst>
                    </a:gridCol>
                    <a:gridCol w="1017010">
                      <a:extLst>
                        <a:ext uri="{9D8B030D-6E8A-4147-A177-3AD203B41FA5}">
                          <a16:colId xmlns:a16="http://schemas.microsoft.com/office/drawing/2014/main" val="3274166657"/>
                        </a:ext>
                      </a:extLst>
                    </a:gridCol>
                    <a:gridCol w="1017010">
                      <a:extLst>
                        <a:ext uri="{9D8B030D-6E8A-4147-A177-3AD203B41FA5}">
                          <a16:colId xmlns:a16="http://schemas.microsoft.com/office/drawing/2014/main" val="4109959142"/>
                        </a:ext>
                      </a:extLst>
                    </a:gridCol>
                    <a:gridCol w="1017010">
                      <a:extLst>
                        <a:ext uri="{9D8B030D-6E8A-4147-A177-3AD203B41FA5}">
                          <a16:colId xmlns:a16="http://schemas.microsoft.com/office/drawing/2014/main" val="671724909"/>
                        </a:ext>
                      </a:extLst>
                    </a:gridCol>
                    <a:gridCol w="1017010">
                      <a:extLst>
                        <a:ext uri="{9D8B030D-6E8A-4147-A177-3AD203B41FA5}">
                          <a16:colId xmlns:a16="http://schemas.microsoft.com/office/drawing/2014/main" val="2486898991"/>
                        </a:ext>
                      </a:extLst>
                    </a:gridCol>
                    <a:gridCol w="1017010">
                      <a:extLst>
                        <a:ext uri="{9D8B030D-6E8A-4147-A177-3AD203B41FA5}">
                          <a16:colId xmlns:a16="http://schemas.microsoft.com/office/drawing/2014/main" val="3802120624"/>
                        </a:ext>
                      </a:extLst>
                    </a:gridCol>
                    <a:gridCol w="1017010">
                      <a:extLst>
                        <a:ext uri="{9D8B030D-6E8A-4147-A177-3AD203B41FA5}">
                          <a16:colId xmlns:a16="http://schemas.microsoft.com/office/drawing/2014/main" val="3588860268"/>
                        </a:ext>
                      </a:extLst>
                    </a:gridCol>
                    <a:gridCol w="1017010">
                      <a:extLst>
                        <a:ext uri="{9D8B030D-6E8A-4147-A177-3AD203B41FA5}">
                          <a16:colId xmlns:a16="http://schemas.microsoft.com/office/drawing/2014/main" val="1388058634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11765" r="-1000599" b="-2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997007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op</a:t>
                          </a: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Sub</a:t>
                          </a: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sub</a:t>
                          </a: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ins</a:t>
                          </a:r>
                        </a:p>
                      </a:txBody>
                      <a:tcP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rgbClr val="1D1D1D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sub</a:t>
                          </a: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bg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del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7559206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212941" r="-1000599" b="-3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60776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27955BA-31A5-4D9A-8115-BF1CBCFC829F}"/>
              </a:ext>
            </a:extLst>
          </p:cNvPr>
          <p:cNvSpPr txBox="1"/>
          <p:nvPr/>
        </p:nvSpPr>
        <p:spPr>
          <a:xfrm>
            <a:off x="575239" y="1528482"/>
            <a:ext cx="10948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What’s the distance between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babyyodas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and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tastysoda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9293BE-1A10-485E-B333-2304D9F64C50}"/>
                  </a:ext>
                </a:extLst>
              </p:cNvPr>
              <p:cNvSpPr txBox="1"/>
              <p:nvPr/>
            </p:nvSpPr>
            <p:spPr>
              <a:xfrm>
                <a:off x="575239" y="4705500"/>
                <a:ext cx="10748683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Quick Checks – can you explain these?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has 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has 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the edit distance is at most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distance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same as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(i.e. transforming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are the same)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9293BE-1A10-485E-B333-2304D9F64C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705500"/>
                <a:ext cx="10748683" cy="1938992"/>
              </a:xfrm>
              <a:prstGeom prst="rect">
                <a:avLst/>
              </a:prstGeom>
              <a:blipFill>
                <a:blip r:embed="rId3"/>
                <a:stretch>
                  <a:fillRect l="-850" t="-2201" r="-510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452B6C3-8CCE-45D4-AAD3-CD8B57A7BD44}"/>
              </a:ext>
            </a:extLst>
          </p:cNvPr>
          <p:cNvSpPr txBox="1"/>
          <p:nvPr/>
        </p:nvSpPr>
        <p:spPr>
          <a:xfrm>
            <a:off x="1313328" y="3922059"/>
            <a:ext cx="7122460" cy="52322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Distance: 5, one point for each colored box</a:t>
            </a:r>
          </a:p>
        </p:txBody>
      </p:sp>
    </p:spTree>
    <p:extLst>
      <p:ext uri="{BB962C8B-B14F-4D97-AF65-F5344CB8AC3E}">
        <p14:creationId xmlns:p14="http://schemas.microsoft.com/office/powerpoint/2010/main" val="44110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8E812-3468-4E53-A4A9-7F1747496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80673B-0C73-44EE-AFBC-24C12F7153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20241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What information would let us simplify the problem?</a:t>
                </a:r>
              </a:p>
              <a:p>
                <a:r>
                  <a:rPr lang="en-US" dirty="0"/>
                  <a:t>What would let us “take one step”  toward the solution?</a:t>
                </a:r>
              </a:p>
              <a:p>
                <a:endParaRPr lang="en-US" dirty="0"/>
              </a:p>
              <a:p>
                <a:r>
                  <a:rPr lang="en-US" dirty="0"/>
                  <a:t>“Handling” one character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choosing one of insert, delete, or substitution and increasing the “distance” by 1</a:t>
                </a:r>
              </a:p>
              <a:p>
                <a:r>
                  <a:rPr lang="en-US" dirty="0"/>
                  <a:t>OR realizing the characters are the same and matching for free.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minimum number of insertions, deletions, and substitutions to transform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. (we’re indexing strings from 1, it’ll make things a little prettier).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80673B-0C73-44EE-AFBC-24C12F7153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202414"/>
              </a:xfrm>
              <a:blipFill>
                <a:blip r:embed="rId2"/>
                <a:stretch>
                  <a:fillRect l="-708" t="-2810" b="-1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48437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AB3C9-E426-45D5-AA26-6878728A2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“Handling” one character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choosing one of insert, delete, or substitution and increasing the “distance” by 1</a:t>
                </a:r>
              </a:p>
              <a:p>
                <a:r>
                  <a:rPr lang="en-US" dirty="0"/>
                  <a:t>OR realizing the characters are the same and matching for free.</a:t>
                </a:r>
              </a:p>
              <a:p>
                <a:endParaRPr lang="en-US" dirty="0"/>
              </a:p>
              <a:p>
                <a:r>
                  <a:rPr lang="en-US" dirty="0"/>
                  <a:t>What does delete look like?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(delete character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match the rest)</a:t>
                </a:r>
              </a:p>
              <a:p>
                <a:r>
                  <a:rPr lang="en-US" dirty="0"/>
                  <a:t>Insert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Substitution: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Matching characters? Also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but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35044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AB3C9-E426-45D5-AA26-6878728A2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recurrence (starting)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“Handling” one character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choosing one of insert, delete, or substitution and increasing the “distance” by 1</a:t>
                </a:r>
              </a:p>
              <a:p>
                <a:r>
                  <a:rPr lang="en-US" dirty="0"/>
                  <a:t>OR realizing the characters are the same and matching for free.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 1+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1+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 1+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+∞⋅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𝕀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{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≠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e>
                            </m:func>
                          </m: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BC4DEA5-6D39-4DEE-BD97-515A263DF88A}"/>
              </a:ext>
            </a:extLst>
          </p:cNvPr>
          <p:cNvSpPr/>
          <p:nvPr/>
        </p:nvSpPr>
        <p:spPr>
          <a:xfrm>
            <a:off x="1952505" y="3844827"/>
            <a:ext cx="1408471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Delete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3B1BD4-438B-4319-9CB8-5CCCBD2E9DB1}"/>
              </a:ext>
            </a:extLst>
          </p:cNvPr>
          <p:cNvSpPr/>
          <p:nvPr/>
        </p:nvSpPr>
        <p:spPr>
          <a:xfrm>
            <a:off x="3821219" y="3844827"/>
            <a:ext cx="1408471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Insert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3EBA2F-BBB6-400C-B1EE-B681F54DF67B}"/>
              </a:ext>
            </a:extLst>
          </p:cNvPr>
          <p:cNvSpPr/>
          <p:nvPr/>
        </p:nvSpPr>
        <p:spPr>
          <a:xfrm>
            <a:off x="5642285" y="3843938"/>
            <a:ext cx="2021705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Substitution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E4EF5FC-2282-44E0-B7CC-0C4414C9C099}"/>
              </a:ext>
            </a:extLst>
          </p:cNvPr>
          <p:cNvSpPr/>
          <p:nvPr/>
        </p:nvSpPr>
        <p:spPr>
          <a:xfrm>
            <a:off x="7805057" y="3928188"/>
            <a:ext cx="3713584" cy="66247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B3B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TODO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: Just Match</a:t>
            </a:r>
          </a:p>
        </p:txBody>
      </p:sp>
    </p:spTree>
    <p:extLst>
      <p:ext uri="{BB962C8B-B14F-4D97-AF65-F5344CB8AC3E}">
        <p14:creationId xmlns:p14="http://schemas.microsoft.com/office/powerpoint/2010/main" val="323180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00397-4C08-4B2B-98A6-D1BD57305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120DCF-34CC-4B47-B089-670768D0DF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002507"/>
                <a:ext cx="11187258" cy="3306854"/>
              </a:xfrm>
            </p:spPr>
            <p:txBody>
              <a:bodyPr/>
              <a:lstStyle/>
              <a:p>
                <a:r>
                  <a:rPr lang="en-US" dirty="0"/>
                  <a:t>Longest set of (not necessarily consecutive) elements that are increasing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is optimal for the array above</a:t>
                </a:r>
              </a:p>
              <a:p>
                <a:r>
                  <a:rPr lang="en-US" dirty="0"/>
                  <a:t>(indices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2,3,6,7; </m:t>
                    </m:r>
                  </m:oMath>
                </a14:m>
                <a:r>
                  <a:rPr lang="en-US" dirty="0"/>
                  <a:t>elements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−6,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3,6,8,10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For simplicity – assume all array elements are distinct.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120DCF-34CC-4B47-B089-670768D0DF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002507"/>
                <a:ext cx="11187258" cy="3306854"/>
              </a:xfrm>
              <a:blipFill>
                <a:blip r:embed="rId2"/>
                <a:stretch>
                  <a:fillRect l="-654" t="-3321" r="-926" b="-4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0EBECCC0-D741-4A02-869B-35B6CE82B2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7944569"/>
              </p:ext>
            </p:extLst>
          </p:nvPr>
        </p:nvGraphicFramePr>
        <p:xfrm>
          <a:off x="1282700" y="1538178"/>
          <a:ext cx="9626600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71920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AB3C9-E426-45D5-AA26-6878728A2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recurrence (v1, we’ll improve soon)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“Handling” one character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choosing one of insert, delete, or substitution and increasing the “distance” by 1</a:t>
                </a:r>
              </a:p>
              <a:p>
                <a:r>
                  <a:rPr lang="en-US" dirty="0"/>
                  <a:t>OR realizing the characters are the same and matching for free.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 1+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1+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 1+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+∞⋅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𝕀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{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≠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e>
                            </m:func>
                          </m: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BC4DEA5-6D39-4DEE-BD97-515A263DF88A}"/>
              </a:ext>
            </a:extLst>
          </p:cNvPr>
          <p:cNvSpPr/>
          <p:nvPr/>
        </p:nvSpPr>
        <p:spPr>
          <a:xfrm>
            <a:off x="1952505" y="3844827"/>
            <a:ext cx="1408471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Delete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3B1BD4-438B-4319-9CB8-5CCCBD2E9DB1}"/>
              </a:ext>
            </a:extLst>
          </p:cNvPr>
          <p:cNvSpPr/>
          <p:nvPr/>
        </p:nvSpPr>
        <p:spPr>
          <a:xfrm>
            <a:off x="3821219" y="3844827"/>
            <a:ext cx="1408471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Insert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3EBA2F-BBB6-400C-B1EE-B681F54DF67B}"/>
              </a:ext>
            </a:extLst>
          </p:cNvPr>
          <p:cNvSpPr/>
          <p:nvPr/>
        </p:nvSpPr>
        <p:spPr>
          <a:xfrm>
            <a:off x="5642285" y="3843938"/>
            <a:ext cx="2021705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Substitution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FBF5EA5-0246-437B-BE98-2FEE18893E8D}"/>
              </a:ext>
            </a:extLst>
          </p:cNvPr>
          <p:cNvSpPr/>
          <p:nvPr/>
        </p:nvSpPr>
        <p:spPr>
          <a:xfrm>
            <a:off x="9812466" y="5363234"/>
            <a:ext cx="1814051" cy="1231490"/>
          </a:xfrm>
          <a:prstGeom prst="wedgeRoundRectCallout">
            <a:avLst>
              <a:gd name="adj1" fmla="val -3855"/>
              <a:gd name="adj2" fmla="val -109344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“Indicator” like from 312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40F234-995B-4109-9EA6-EAD52607789D}"/>
              </a:ext>
            </a:extLst>
          </p:cNvPr>
          <p:cNvSpPr/>
          <p:nvPr/>
        </p:nvSpPr>
        <p:spPr>
          <a:xfrm>
            <a:off x="8697787" y="3843938"/>
            <a:ext cx="2021705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Just Match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75996C1-83A9-4DF4-BF6F-2B0B5723187F}"/>
                  </a:ext>
                </a:extLst>
              </p:cNvPr>
              <p:cNvSpPr txBox="1"/>
              <p:nvPr/>
            </p:nvSpPr>
            <p:spPr>
              <a:xfrm>
                <a:off x="807098" y="5363234"/>
                <a:ext cx="856043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Idea: only allow “just match” when you can just match. Otherwise make it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(will never be the min).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 code: if/else branch, probably. This is a math notation trick.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75996C1-83A9-4DF4-BF6F-2B0B57231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098" y="5363234"/>
                <a:ext cx="8560434" cy="1200329"/>
              </a:xfrm>
              <a:prstGeom prst="rect">
                <a:avLst/>
              </a:prstGeom>
              <a:blipFill>
                <a:blip r:embed="rId3"/>
                <a:stretch>
                  <a:fillRect l="-1068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60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AB3C9-E426-45D5-AA26-6878728A2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recurrence (finalized)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“Handling” one character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choosing one of insert, delete, or substitution and increasing the “distance” by 1</a:t>
                </a:r>
              </a:p>
              <a:p>
                <a:r>
                  <a:rPr lang="en-US" dirty="0"/>
                  <a:t>OR realizing the characters are the same and matching for free.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 1+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1+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 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𝕀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≠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]+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</m: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BC4DEA5-6D39-4DEE-BD97-515A263DF88A}"/>
              </a:ext>
            </a:extLst>
          </p:cNvPr>
          <p:cNvSpPr/>
          <p:nvPr/>
        </p:nvSpPr>
        <p:spPr>
          <a:xfrm>
            <a:off x="3384754" y="3716593"/>
            <a:ext cx="1408471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Delete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3B1BD4-438B-4319-9CB8-5CCCBD2E9DB1}"/>
              </a:ext>
            </a:extLst>
          </p:cNvPr>
          <p:cNvSpPr/>
          <p:nvPr/>
        </p:nvSpPr>
        <p:spPr>
          <a:xfrm>
            <a:off x="5705167" y="3672757"/>
            <a:ext cx="1408471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Insert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3EBA2F-BBB6-400C-B1EE-B681F54DF67B}"/>
              </a:ext>
            </a:extLst>
          </p:cNvPr>
          <p:cNvSpPr/>
          <p:nvPr/>
        </p:nvSpPr>
        <p:spPr>
          <a:xfrm>
            <a:off x="7457767" y="3716593"/>
            <a:ext cx="3330678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Sub and matching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A78817-3561-47C4-A857-B3BF7BD4D294}"/>
              </a:ext>
            </a:extLst>
          </p:cNvPr>
          <p:cNvSpPr txBox="1"/>
          <p:nvPr/>
        </p:nvSpPr>
        <p:spPr>
          <a:xfrm>
            <a:off x="195943" y="5980922"/>
            <a:ext cx="11566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When we could match, we will never substitute; matching will always give us a better score! Still have to check delete, insert (those could be better).</a:t>
            </a:r>
          </a:p>
        </p:txBody>
      </p:sp>
    </p:spTree>
    <p:extLst>
      <p:ext uri="{BB962C8B-B14F-4D97-AF65-F5344CB8AC3E}">
        <p14:creationId xmlns:p14="http://schemas.microsoft.com/office/powerpoint/2010/main" val="41986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</a:t>
            </a:r>
            <a:r>
              <a:rPr lang="en-US" sz="2400" dirty="0"/>
              <a:t>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9085023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2164263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9085023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2164263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562560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</a:t>
            </a:r>
            <a:r>
              <a:rPr lang="en-US" sz="2400" dirty="0"/>
              <a:t>(2)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17420682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17420682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28684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40" y="263276"/>
            <a:ext cx="3700926" cy="1014667"/>
          </a:xfrm>
        </p:spPr>
        <p:txBody>
          <a:bodyPr>
            <a:normAutofit/>
          </a:bodyPr>
          <a:lstStyle/>
          <a:p>
            <a:r>
              <a:rPr lang="en-US" dirty="0"/>
              <a:t>Computing </a:t>
            </a:r>
            <a:r>
              <a:rPr lang="en-US" sz="2400" dirty="0"/>
              <a:t>(3)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95240231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95240231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3">
                <a:extLst>
                  <a:ext uri="{FF2B5EF4-FFF2-40B4-BE49-F238E27FC236}">
                    <a16:creationId xmlns:a16="http://schemas.microsoft.com/office/drawing/2014/main" id="{C6B7292E-C235-4B47-9892-D92401EDC96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46798914"/>
                  </p:ext>
                </p:extLst>
              </p:nvPr>
            </p:nvGraphicFramePr>
            <p:xfrm>
              <a:off x="4958980" y="241623"/>
              <a:ext cx="2589305" cy="1036320"/>
            </p:xfrm>
            <a:graphic>
              <a:graphicData uri="http://schemas.openxmlformats.org/drawingml/2006/table">
                <a:tbl>
                  <a:tblPr firstCol="1" bandRow="1">
                    <a:tableStyleId>{5C22544A-7EE6-4342-B048-85BDC9FD1C3A}</a:tableStyleId>
                  </a:tblPr>
                  <a:tblGrid>
                    <a:gridCol w="517861">
                      <a:extLst>
                        <a:ext uri="{9D8B030D-6E8A-4147-A177-3AD203B41FA5}">
                          <a16:colId xmlns:a16="http://schemas.microsoft.com/office/drawing/2014/main" val="2648481050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809864805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809736381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1915578436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32741666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</a:t>
                          </a:r>
                          <a:endParaRPr lang="en-US" sz="28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99700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60776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3">
                <a:extLst>
                  <a:ext uri="{FF2B5EF4-FFF2-40B4-BE49-F238E27FC236}">
                    <a16:creationId xmlns:a16="http://schemas.microsoft.com/office/drawing/2014/main" id="{C6B7292E-C235-4B47-9892-D92401EDC96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46798914"/>
                  </p:ext>
                </p:extLst>
              </p:nvPr>
            </p:nvGraphicFramePr>
            <p:xfrm>
              <a:off x="4958980" y="241623"/>
              <a:ext cx="2589305" cy="1036320"/>
            </p:xfrm>
            <a:graphic>
              <a:graphicData uri="http://schemas.openxmlformats.org/drawingml/2006/table">
                <a:tbl>
                  <a:tblPr firstCol="1" bandRow="1">
                    <a:tableStyleId>{5C22544A-7EE6-4342-B048-85BDC9FD1C3A}</a:tableStyleId>
                  </a:tblPr>
                  <a:tblGrid>
                    <a:gridCol w="517861">
                      <a:extLst>
                        <a:ext uri="{9D8B030D-6E8A-4147-A177-3AD203B41FA5}">
                          <a16:colId xmlns:a16="http://schemas.microsoft.com/office/drawing/2014/main" val="2648481050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809864805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809736381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1915578436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3274166657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76" t="-13953" r="-403529" b="-13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</a:t>
                          </a:r>
                          <a:endParaRPr lang="en-US" sz="28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997007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76" t="-115294" r="-403529" b="-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60776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7871011" y="159618"/>
            <a:ext cx="4186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Current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subproblem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: edit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dist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between BABY and TAS</a:t>
            </a:r>
          </a:p>
        </p:txBody>
      </p:sp>
    </p:spTree>
    <p:extLst>
      <p:ext uri="{BB962C8B-B14F-4D97-AF65-F5344CB8AC3E}">
        <p14:creationId xmlns:p14="http://schemas.microsoft.com/office/powerpoint/2010/main" val="371692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40" y="263276"/>
            <a:ext cx="3700926" cy="1014667"/>
          </a:xfrm>
        </p:spPr>
        <p:txBody>
          <a:bodyPr/>
          <a:lstStyle/>
          <a:p>
            <a:r>
              <a:rPr lang="en-US" dirty="0"/>
              <a:t>Computing </a:t>
            </a:r>
            <a:r>
              <a:rPr lang="en-US" sz="2400" dirty="0"/>
              <a:t>(4)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948305681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948305681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3">
                <a:extLst>
                  <a:ext uri="{FF2B5EF4-FFF2-40B4-BE49-F238E27FC236}">
                    <a16:creationId xmlns:a16="http://schemas.microsoft.com/office/drawing/2014/main" id="{22595AF6-A392-B537-BC91-27383F47D71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27211916"/>
                  </p:ext>
                </p:extLst>
              </p:nvPr>
            </p:nvGraphicFramePr>
            <p:xfrm>
              <a:off x="4958980" y="241623"/>
              <a:ext cx="2589305" cy="1036320"/>
            </p:xfrm>
            <a:graphic>
              <a:graphicData uri="http://schemas.openxmlformats.org/drawingml/2006/table">
                <a:tbl>
                  <a:tblPr firstCol="1" bandRow="1">
                    <a:tableStyleId>{5C22544A-7EE6-4342-B048-85BDC9FD1C3A}</a:tableStyleId>
                  </a:tblPr>
                  <a:tblGrid>
                    <a:gridCol w="517861">
                      <a:extLst>
                        <a:ext uri="{9D8B030D-6E8A-4147-A177-3AD203B41FA5}">
                          <a16:colId xmlns:a16="http://schemas.microsoft.com/office/drawing/2014/main" val="2648481050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809864805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809736381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1915578436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32741666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</a:t>
                          </a:r>
                          <a:endParaRPr lang="en-US" sz="28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99700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60776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3">
                <a:extLst>
                  <a:ext uri="{FF2B5EF4-FFF2-40B4-BE49-F238E27FC236}">
                    <a16:creationId xmlns:a16="http://schemas.microsoft.com/office/drawing/2014/main" id="{22595AF6-A392-B537-BC91-27383F47D71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27211916"/>
                  </p:ext>
                </p:extLst>
              </p:nvPr>
            </p:nvGraphicFramePr>
            <p:xfrm>
              <a:off x="4958980" y="241623"/>
              <a:ext cx="2589305" cy="1036320"/>
            </p:xfrm>
            <a:graphic>
              <a:graphicData uri="http://schemas.openxmlformats.org/drawingml/2006/table">
                <a:tbl>
                  <a:tblPr firstCol="1" bandRow="1">
                    <a:tableStyleId>{5C22544A-7EE6-4342-B048-85BDC9FD1C3A}</a:tableStyleId>
                  </a:tblPr>
                  <a:tblGrid>
                    <a:gridCol w="517861">
                      <a:extLst>
                        <a:ext uri="{9D8B030D-6E8A-4147-A177-3AD203B41FA5}">
                          <a16:colId xmlns:a16="http://schemas.microsoft.com/office/drawing/2014/main" val="2648481050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809864805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809736381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1915578436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3274166657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76" t="-13953" r="-403529" b="-13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</a:t>
                          </a:r>
                          <a:endParaRPr lang="en-US" sz="28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997007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76" t="-115294" r="-403529" b="-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60776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7871012" y="159618"/>
            <a:ext cx="4016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Delete: 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get rid of Y (cost 1)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BAB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TAS</a:t>
            </a:r>
          </a:p>
        </p:txBody>
      </p:sp>
    </p:spTree>
    <p:extLst>
      <p:ext uri="{BB962C8B-B14F-4D97-AF65-F5344CB8AC3E}">
        <p14:creationId xmlns:p14="http://schemas.microsoft.com/office/powerpoint/2010/main" val="215260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40" y="263276"/>
            <a:ext cx="3700926" cy="1014667"/>
          </a:xfrm>
        </p:spPr>
        <p:txBody>
          <a:bodyPr/>
          <a:lstStyle/>
          <a:p>
            <a:r>
              <a:rPr lang="en-US" dirty="0"/>
              <a:t>Computing </a:t>
            </a:r>
            <a:r>
              <a:rPr lang="en-US" sz="2400" dirty="0"/>
              <a:t>(5)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00697209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00697209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7871012" y="159618"/>
            <a:ext cx="4016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Insert:</a:t>
            </a:r>
            <a:r>
              <a:rPr lang="en-US" sz="24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insert S (cost 1)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BABY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3">
                <a:extLst>
                  <a:ext uri="{FF2B5EF4-FFF2-40B4-BE49-F238E27FC236}">
                    <a16:creationId xmlns:a16="http://schemas.microsoft.com/office/drawing/2014/main" id="{8B54F321-7124-140A-16A3-8B64B9E77E1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27211916"/>
                  </p:ext>
                </p:extLst>
              </p:nvPr>
            </p:nvGraphicFramePr>
            <p:xfrm>
              <a:off x="4958980" y="241623"/>
              <a:ext cx="2589305" cy="1036320"/>
            </p:xfrm>
            <a:graphic>
              <a:graphicData uri="http://schemas.openxmlformats.org/drawingml/2006/table">
                <a:tbl>
                  <a:tblPr firstCol="1" bandRow="1">
                    <a:tableStyleId>{5C22544A-7EE6-4342-B048-85BDC9FD1C3A}</a:tableStyleId>
                  </a:tblPr>
                  <a:tblGrid>
                    <a:gridCol w="517861">
                      <a:extLst>
                        <a:ext uri="{9D8B030D-6E8A-4147-A177-3AD203B41FA5}">
                          <a16:colId xmlns:a16="http://schemas.microsoft.com/office/drawing/2014/main" val="2648481050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809864805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809736381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1915578436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32741666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</a:t>
                          </a:r>
                          <a:endParaRPr lang="en-US" sz="28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99700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60776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3">
                <a:extLst>
                  <a:ext uri="{FF2B5EF4-FFF2-40B4-BE49-F238E27FC236}">
                    <a16:creationId xmlns:a16="http://schemas.microsoft.com/office/drawing/2014/main" id="{8B54F321-7124-140A-16A3-8B64B9E77E1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27211916"/>
                  </p:ext>
                </p:extLst>
              </p:nvPr>
            </p:nvGraphicFramePr>
            <p:xfrm>
              <a:off x="4958980" y="241623"/>
              <a:ext cx="2589305" cy="1036320"/>
            </p:xfrm>
            <a:graphic>
              <a:graphicData uri="http://schemas.openxmlformats.org/drawingml/2006/table">
                <a:tbl>
                  <a:tblPr firstCol="1" bandRow="1">
                    <a:tableStyleId>{5C22544A-7EE6-4342-B048-85BDC9FD1C3A}</a:tableStyleId>
                  </a:tblPr>
                  <a:tblGrid>
                    <a:gridCol w="517861">
                      <a:extLst>
                        <a:ext uri="{9D8B030D-6E8A-4147-A177-3AD203B41FA5}">
                          <a16:colId xmlns:a16="http://schemas.microsoft.com/office/drawing/2014/main" val="2648481050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809864805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809736381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1915578436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3274166657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76" t="-13953" r="-403529" b="-13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</a:t>
                          </a:r>
                          <a:endParaRPr lang="en-US" sz="28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997007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76" t="-115294" r="-403529" b="-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607760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8584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40" y="263276"/>
            <a:ext cx="3700926" cy="1014667"/>
          </a:xfrm>
        </p:spPr>
        <p:txBody>
          <a:bodyPr/>
          <a:lstStyle/>
          <a:p>
            <a:r>
              <a:rPr lang="en-US" dirty="0"/>
              <a:t>Computing </a:t>
            </a:r>
            <a:r>
              <a:rPr lang="en-US" sz="2400" dirty="0"/>
              <a:t>(6)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65668313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65668313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7871012" y="159618"/>
            <a:ext cx="4016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Sub:</a:t>
            </a:r>
            <a:r>
              <a:rPr lang="en-US" sz="24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Transform Y to S (cost 1)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BAB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3">
                <a:extLst>
                  <a:ext uri="{FF2B5EF4-FFF2-40B4-BE49-F238E27FC236}">
                    <a16:creationId xmlns:a16="http://schemas.microsoft.com/office/drawing/2014/main" id="{549DF4A6-FEC8-999F-B2B7-DA87143A9FF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27211916"/>
                  </p:ext>
                </p:extLst>
              </p:nvPr>
            </p:nvGraphicFramePr>
            <p:xfrm>
              <a:off x="4958980" y="241623"/>
              <a:ext cx="2589305" cy="1036320"/>
            </p:xfrm>
            <a:graphic>
              <a:graphicData uri="http://schemas.openxmlformats.org/drawingml/2006/table">
                <a:tbl>
                  <a:tblPr firstCol="1" bandRow="1">
                    <a:tableStyleId>{5C22544A-7EE6-4342-B048-85BDC9FD1C3A}</a:tableStyleId>
                  </a:tblPr>
                  <a:tblGrid>
                    <a:gridCol w="517861">
                      <a:extLst>
                        <a:ext uri="{9D8B030D-6E8A-4147-A177-3AD203B41FA5}">
                          <a16:colId xmlns:a16="http://schemas.microsoft.com/office/drawing/2014/main" val="2648481050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809864805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809736381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1915578436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32741666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</a:t>
                          </a:r>
                          <a:endParaRPr lang="en-US" sz="28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99700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60776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3">
                <a:extLst>
                  <a:ext uri="{FF2B5EF4-FFF2-40B4-BE49-F238E27FC236}">
                    <a16:creationId xmlns:a16="http://schemas.microsoft.com/office/drawing/2014/main" id="{549DF4A6-FEC8-999F-B2B7-DA87143A9FF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27211916"/>
                  </p:ext>
                </p:extLst>
              </p:nvPr>
            </p:nvGraphicFramePr>
            <p:xfrm>
              <a:off x="4958980" y="241623"/>
              <a:ext cx="2589305" cy="1036320"/>
            </p:xfrm>
            <a:graphic>
              <a:graphicData uri="http://schemas.openxmlformats.org/drawingml/2006/table">
                <a:tbl>
                  <a:tblPr firstCol="1" bandRow="1">
                    <a:tableStyleId>{5C22544A-7EE6-4342-B048-85BDC9FD1C3A}</a:tableStyleId>
                  </a:tblPr>
                  <a:tblGrid>
                    <a:gridCol w="517861">
                      <a:extLst>
                        <a:ext uri="{9D8B030D-6E8A-4147-A177-3AD203B41FA5}">
                          <a16:colId xmlns:a16="http://schemas.microsoft.com/office/drawing/2014/main" val="2648481050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809864805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809736381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1915578436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3274166657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76" t="-13953" r="-403529" b="-13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</a:t>
                          </a:r>
                          <a:endParaRPr lang="en-US" sz="28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997007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76" t="-115294" r="-403529" b="-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607760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9735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40" y="263276"/>
            <a:ext cx="3700926" cy="1014667"/>
          </a:xfrm>
        </p:spPr>
        <p:txBody>
          <a:bodyPr/>
          <a:lstStyle/>
          <a:p>
            <a:r>
              <a:rPr lang="en-US" dirty="0"/>
              <a:t>Computing </a:t>
            </a:r>
            <a:r>
              <a:rPr lang="en-US" sz="2400" dirty="0"/>
              <a:t>(7)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35854765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35854765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29703" y="47334"/>
                <a:ext cx="353209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Gold entry will be min of: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delete</m:t>
                      </m:r>
                    </m:oMath>
                  </m:oMathPara>
                </a14:m>
                <a:endParaRPr lang="en-US" sz="2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insert</m:t>
                      </m:r>
                    </m:oMath>
                  </m:oMathPara>
                </a14:m>
                <a:endParaRPr lang="en-US" sz="2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sub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703" y="47334"/>
                <a:ext cx="3532093" cy="1446550"/>
              </a:xfrm>
              <a:prstGeom prst="rect">
                <a:avLst/>
              </a:prstGeom>
              <a:blipFill>
                <a:blip r:embed="rId3"/>
                <a:stretch>
                  <a:fillRect l="-2245" t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Content Placeholder 3">
                <a:extLst>
                  <a:ext uri="{FF2B5EF4-FFF2-40B4-BE49-F238E27FC236}">
                    <a16:creationId xmlns:a16="http://schemas.microsoft.com/office/drawing/2014/main" id="{E073CBC0-F7C4-BEDC-59B9-368E4CF59C2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27211916"/>
                  </p:ext>
                </p:extLst>
              </p:nvPr>
            </p:nvGraphicFramePr>
            <p:xfrm>
              <a:off x="4958980" y="241623"/>
              <a:ext cx="2589305" cy="1036320"/>
            </p:xfrm>
            <a:graphic>
              <a:graphicData uri="http://schemas.openxmlformats.org/drawingml/2006/table">
                <a:tbl>
                  <a:tblPr firstCol="1" bandRow="1">
                    <a:tableStyleId>{5C22544A-7EE6-4342-B048-85BDC9FD1C3A}</a:tableStyleId>
                  </a:tblPr>
                  <a:tblGrid>
                    <a:gridCol w="517861">
                      <a:extLst>
                        <a:ext uri="{9D8B030D-6E8A-4147-A177-3AD203B41FA5}">
                          <a16:colId xmlns:a16="http://schemas.microsoft.com/office/drawing/2014/main" val="2648481050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809864805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809736381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1915578436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32741666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</a:t>
                          </a:r>
                          <a:endParaRPr lang="en-US" sz="28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99700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60776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Content Placeholder 3">
                <a:extLst>
                  <a:ext uri="{FF2B5EF4-FFF2-40B4-BE49-F238E27FC236}">
                    <a16:creationId xmlns:a16="http://schemas.microsoft.com/office/drawing/2014/main" id="{E073CBC0-F7C4-BEDC-59B9-368E4CF59C2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27211916"/>
                  </p:ext>
                </p:extLst>
              </p:nvPr>
            </p:nvGraphicFramePr>
            <p:xfrm>
              <a:off x="4958980" y="241623"/>
              <a:ext cx="2589305" cy="1036320"/>
            </p:xfrm>
            <a:graphic>
              <a:graphicData uri="http://schemas.openxmlformats.org/drawingml/2006/table">
                <a:tbl>
                  <a:tblPr firstCol="1" bandRow="1">
                    <a:tableStyleId>{5C22544A-7EE6-4342-B048-85BDC9FD1C3A}</a:tableStyleId>
                  </a:tblPr>
                  <a:tblGrid>
                    <a:gridCol w="517861">
                      <a:extLst>
                        <a:ext uri="{9D8B030D-6E8A-4147-A177-3AD203B41FA5}">
                          <a16:colId xmlns:a16="http://schemas.microsoft.com/office/drawing/2014/main" val="2648481050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809864805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809736381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1915578436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3274166657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176" t="-13953" r="-403529" b="-13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</a:t>
                          </a:r>
                          <a:endParaRPr lang="en-US" sz="28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997007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176" t="-115294" r="-403529" b="-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607760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6429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</a:t>
            </a:r>
            <a:r>
              <a:rPr lang="en-US" sz="2400" dirty="0"/>
              <a:t>(8)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11205849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11205849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 2" descr="Gold box on entry (4,3)"/>
          <p:cNvSpPr/>
          <p:nvPr/>
        </p:nvSpPr>
        <p:spPr>
          <a:xfrm>
            <a:off x="5679659" y="3325906"/>
            <a:ext cx="977152" cy="403412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229703" y="47334"/>
                <a:ext cx="353209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Gold entry will be min of: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delete</m:t>
                      </m:r>
                    </m:oMath>
                  </m:oMathPara>
                </a14:m>
                <a:endParaRPr lang="en-US" sz="2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insert</m:t>
                      </m:r>
                    </m:oMath>
                  </m:oMathPara>
                </a14:m>
                <a:endParaRPr lang="en-US" sz="2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sub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703" y="47334"/>
                <a:ext cx="3532093" cy="1446550"/>
              </a:xfrm>
              <a:prstGeom prst="rect">
                <a:avLst/>
              </a:prstGeom>
              <a:blipFill>
                <a:blip r:embed="rId3"/>
                <a:stretch>
                  <a:fillRect l="-2245" t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68235" y="47334"/>
                <a:ext cx="1169377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22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200" b="0" dirty="0"/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Min: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235" y="47334"/>
                <a:ext cx="1169377" cy="1446550"/>
              </a:xfrm>
              <a:prstGeom prst="rect">
                <a:avLst/>
              </a:prstGeom>
              <a:blipFill>
                <a:blip r:embed="rId4"/>
                <a:stretch>
                  <a:fillRect l="-6771"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 descr="Red box on entry (3,3); this represents deleting the Y from BABY."/>
          <p:cNvSpPr/>
          <p:nvPr/>
        </p:nvSpPr>
        <p:spPr>
          <a:xfrm>
            <a:off x="4639753" y="3325906"/>
            <a:ext cx="977152" cy="4034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 descr="Green box around entry (3,3). This entry represents substituting Y in BABY for T to match with the end of TAST."/>
          <p:cNvSpPr/>
          <p:nvPr/>
        </p:nvSpPr>
        <p:spPr>
          <a:xfrm>
            <a:off x="4639753" y="2859741"/>
            <a:ext cx="977152" cy="403412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 descr="Purple box on entry (4,3); this represents inserting a T at the end of BABY, matching with the T at the end of TAST"/>
          <p:cNvSpPr/>
          <p:nvPr/>
        </p:nvSpPr>
        <p:spPr>
          <a:xfrm>
            <a:off x="5679659" y="2859741"/>
            <a:ext cx="977152" cy="403412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87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39B93-5FDF-4EDD-8D4C-911AF2C41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LIS, visualized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A019A3C-579F-4629-ADFC-1D9DBF5B6DB5}"/>
              </a:ext>
            </a:extLst>
          </p:cNvPr>
          <p:cNvGraphicFramePr>
            <a:graphicFrameLocks/>
          </p:cNvGraphicFramePr>
          <p:nvPr/>
        </p:nvGraphicFramePr>
        <p:xfrm>
          <a:off x="1282700" y="1538178"/>
          <a:ext cx="9626600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p:grpSp>
        <p:nvGrpSpPr>
          <p:cNvPr id="14" name="Group 13" descr="Indices 6 and 7 are ignored for now. We already considered those and then made recursive calls.">
            <a:extLst>
              <a:ext uri="{FF2B5EF4-FFF2-40B4-BE49-F238E27FC236}">
                <a16:creationId xmlns:a16="http://schemas.microsoft.com/office/drawing/2014/main" id="{44D41176-49FE-CF1F-BBD0-976A1C37C232}"/>
              </a:ext>
            </a:extLst>
          </p:cNvPr>
          <p:cNvGrpSpPr/>
          <p:nvPr/>
        </p:nvGrpSpPr>
        <p:grpSpPr>
          <a:xfrm>
            <a:off x="8521663" y="1117599"/>
            <a:ext cx="2393417" cy="2072523"/>
            <a:chOff x="8521663" y="1117599"/>
            <a:chExt cx="2393417" cy="207252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96DD2E-F64F-4B89-8BA3-75B4D0E6FCFA}"/>
                </a:ext>
              </a:extLst>
            </p:cNvPr>
            <p:cNvSpPr/>
            <p:nvPr/>
          </p:nvSpPr>
          <p:spPr>
            <a:xfrm>
              <a:off x="8521663" y="1117599"/>
              <a:ext cx="2393417" cy="2072523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969B097-6028-4A55-9FE1-CBEDD20332B8}"/>
                </a:ext>
              </a:extLst>
            </p:cNvPr>
            <p:cNvSpPr txBox="1"/>
            <p:nvPr/>
          </p:nvSpPr>
          <p:spPr>
            <a:xfrm>
              <a:off x="8582781" y="2422098"/>
              <a:ext cx="2278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Decide on max value allowed below</a:t>
              </a:r>
            </a:p>
          </p:txBody>
        </p:sp>
      </p:grpSp>
      <p:grpSp>
        <p:nvGrpSpPr>
          <p:cNvPr id="13" name="Group 12" descr="Currently considering index 5.">
            <a:extLst>
              <a:ext uri="{FF2B5EF4-FFF2-40B4-BE49-F238E27FC236}">
                <a16:creationId xmlns:a16="http://schemas.microsoft.com/office/drawing/2014/main" id="{66D1CAB4-CCE9-7550-C2F1-B576F3304416}"/>
              </a:ext>
            </a:extLst>
          </p:cNvPr>
          <p:cNvGrpSpPr/>
          <p:nvPr/>
        </p:nvGrpSpPr>
        <p:grpSpPr>
          <a:xfrm>
            <a:off x="7301753" y="1117599"/>
            <a:ext cx="1196788" cy="2072523"/>
            <a:chOff x="7301753" y="1117599"/>
            <a:chExt cx="1196788" cy="207252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53F62C1-C984-4F79-BC97-C98BD0BCDB27}"/>
                </a:ext>
              </a:extLst>
            </p:cNvPr>
            <p:cNvSpPr/>
            <p:nvPr/>
          </p:nvSpPr>
          <p:spPr>
            <a:xfrm>
              <a:off x="7301753" y="1117599"/>
              <a:ext cx="1196788" cy="2072523"/>
            </a:xfrm>
            <a:prstGeom prst="rect">
              <a:avLst/>
            </a:prstGeom>
            <a:solidFill>
              <a:schemeClr val="accent6">
                <a:alpha val="49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96AF2FC-7DEB-4103-B891-AB64A7933F51}"/>
                    </a:ext>
                  </a:extLst>
                </p:cNvPr>
                <p:cNvSpPr txBox="1"/>
                <p:nvPr/>
              </p:nvSpPr>
              <p:spPr>
                <a:xfrm>
                  <a:off x="7324876" y="2422098"/>
                  <a:ext cx="110792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Current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96AF2FC-7DEB-4103-B891-AB64A7933F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24876" y="2422098"/>
                  <a:ext cx="1107924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4972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 descr="Recursive call will give best selection from indices 0..4">
            <a:extLst>
              <a:ext uri="{FF2B5EF4-FFF2-40B4-BE49-F238E27FC236}">
                <a16:creationId xmlns:a16="http://schemas.microsoft.com/office/drawing/2014/main" id="{3438D856-721F-ACA5-7251-FD78D2FD4156}"/>
              </a:ext>
            </a:extLst>
          </p:cNvPr>
          <p:cNvGrpSpPr/>
          <p:nvPr/>
        </p:nvGrpSpPr>
        <p:grpSpPr>
          <a:xfrm>
            <a:off x="1282700" y="1128615"/>
            <a:ext cx="6007492" cy="2072523"/>
            <a:chOff x="1282700" y="1128615"/>
            <a:chExt cx="6007492" cy="207252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5893696-337B-41B0-BDA8-C636940A7D5B}"/>
                </a:ext>
              </a:extLst>
            </p:cNvPr>
            <p:cNvSpPr/>
            <p:nvPr/>
          </p:nvSpPr>
          <p:spPr>
            <a:xfrm>
              <a:off x="1282700" y="1128615"/>
              <a:ext cx="6007492" cy="2072523"/>
            </a:xfrm>
            <a:prstGeom prst="rect">
              <a:avLst/>
            </a:prstGeom>
            <a:solidFill>
              <a:schemeClr val="accent2">
                <a:alpha val="49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B81CF07-5C32-46DB-999B-25A569B6726D}"/>
                </a:ext>
              </a:extLst>
            </p:cNvPr>
            <p:cNvSpPr txBox="1"/>
            <p:nvPr/>
          </p:nvSpPr>
          <p:spPr>
            <a:xfrm>
              <a:off x="1282700" y="2422098"/>
              <a:ext cx="59764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Recursive call is best value in this area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53BD8A-8A1F-49F2-AE79-D6B067C567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371" y="3845379"/>
                <a:ext cx="11187258" cy="2235382"/>
              </a:xfrm>
            </p:spPr>
            <p:txBody>
              <a:bodyPr/>
              <a:lstStyle/>
              <a:p>
                <a:r>
                  <a:rPr lang="en-US" dirty="0"/>
                  <a:t>Need recursive answer to the left</a:t>
                </a:r>
              </a:p>
              <a:p>
                <a:r>
                  <a:rPr lang="en-US" dirty="0"/>
                  <a:t>Currently processing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Recursive calls to the left are needed to know optimum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53BD8A-8A1F-49F2-AE79-D6B067C567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371" y="3845379"/>
                <a:ext cx="11187258" cy="2235382"/>
              </a:xfrm>
              <a:blipFill>
                <a:blip r:embed="rId2"/>
                <a:stretch>
                  <a:fillRect l="-654" t="-4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42255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</a:t>
            </a:r>
            <a:r>
              <a:rPr lang="en-US" sz="2400" dirty="0"/>
              <a:t>(9)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78912325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78912325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4823012" y="555165"/>
            <a:ext cx="6938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Fill in the next two entries. Be careful with the sub/match distinction!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520218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</a:t>
            </a:r>
            <a:r>
              <a:rPr lang="en-US" sz="2400" dirty="0"/>
              <a:t>(10)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40383311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40383311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4823012" y="555165"/>
            <a:ext cx="6938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Fill in the next two entries. Be careful with the sub/match distinction!</a:t>
            </a:r>
            <a:endParaRPr lang="en-US" sz="2200" dirty="0"/>
          </a:p>
        </p:txBody>
      </p:sp>
      <p:sp>
        <p:nvSpPr>
          <p:cNvPr id="6" name="Rectangular Callout 5"/>
          <p:cNvSpPr/>
          <p:nvPr/>
        </p:nvSpPr>
        <p:spPr>
          <a:xfrm>
            <a:off x="5853953" y="4724400"/>
            <a:ext cx="1631576" cy="582706"/>
          </a:xfrm>
          <a:prstGeom prst="wedgeRectCallout">
            <a:avLst>
              <a:gd name="adj1" fmla="val 11891"/>
              <a:gd name="adj2" fmla="val -75431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Y’s match, so sub is free!</a:t>
            </a:r>
          </a:p>
        </p:txBody>
      </p:sp>
    </p:spTree>
    <p:extLst>
      <p:ext uri="{BB962C8B-B14F-4D97-AF65-F5344CB8AC3E}">
        <p14:creationId xmlns:p14="http://schemas.microsoft.com/office/powerpoint/2010/main" val="267462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</a:t>
            </a:r>
            <a:r>
              <a:rPr lang="en-US" sz="2400" dirty="0"/>
              <a:t>(11)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55898089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55898089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303804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operations?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480448390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480448390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" name="Group 2" descr="One path from (9,9) to (0,0). Red edges represent deletes; green edges match; gray edges spots where we got a &quot;free&quot; match; purple edges where we did an insertion.">
            <a:extLst>
              <a:ext uri="{FF2B5EF4-FFF2-40B4-BE49-F238E27FC236}">
                <a16:creationId xmlns:a16="http://schemas.microsoft.com/office/drawing/2014/main" id="{AED26C59-92A2-17F6-1646-8DA06F197AA3}"/>
              </a:ext>
            </a:extLst>
          </p:cNvPr>
          <p:cNvGrpSpPr/>
          <p:nvPr/>
        </p:nvGrpSpPr>
        <p:grpSpPr>
          <a:xfrm>
            <a:off x="1869827" y="2202752"/>
            <a:ext cx="8979882" cy="4092541"/>
            <a:chOff x="1869827" y="2202752"/>
            <a:chExt cx="8979882" cy="4092541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2C20FFBE-66BD-4B92-AF37-7A8DDA0E37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58400" y="6295293"/>
              <a:ext cx="79130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E9CF3A9-5087-4E67-8D87-A98C30FF5F1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91600" y="5884985"/>
              <a:ext cx="849926" cy="281354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6C35197-715A-4CCF-AA14-D5A5BEC399E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65830" y="5457093"/>
              <a:ext cx="849926" cy="281354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8A663EB-C5AE-47E2-86FE-E57912C1DAD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92814" y="4976447"/>
              <a:ext cx="849926" cy="281354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693E0ED-22F7-484F-98BC-657A522B067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90845" y="4501663"/>
              <a:ext cx="849926" cy="281354"/>
            </a:xfrm>
            <a:prstGeom prst="straightConnector1">
              <a:avLst/>
            </a:prstGeom>
            <a:ln w="38100">
              <a:solidFill>
                <a:schemeClr val="accent5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F824F5D-F436-494C-9CD3-063E972A2D4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76798" y="3990000"/>
              <a:ext cx="849926" cy="281354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A4317FA-1FC1-4712-9D7E-18B8BD85700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09644" y="3603139"/>
              <a:ext cx="849926" cy="281354"/>
            </a:xfrm>
            <a:prstGeom prst="straightConnector1">
              <a:avLst/>
            </a:prstGeom>
            <a:ln w="38100">
              <a:solidFill>
                <a:schemeClr val="accent5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6949B20-4C61-40CD-828A-B4E1AAED59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45523" y="3254861"/>
              <a:ext cx="1" cy="251257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7E85E82-7454-4D43-9031-A6A35FD0662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95597" y="2630644"/>
              <a:ext cx="849926" cy="281354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0015287-6961-47F5-A799-9932A3D6A9A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69827" y="2202752"/>
              <a:ext cx="849926" cy="281354"/>
            </a:xfrm>
            <a:prstGeom prst="straightConnector1">
              <a:avLst/>
            </a:prstGeom>
            <a:ln w="38100">
              <a:solidFill>
                <a:schemeClr val="accent5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379430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operations? Many options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60624516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60624516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5" name="Group 4" descr="One path from (9,9) to (0,0). Red edges represent deletes; green edges match; gray edges spots where we got a &quot;free&quot; match; purple edges where we did an insertion.">
            <a:extLst>
              <a:ext uri="{FF2B5EF4-FFF2-40B4-BE49-F238E27FC236}">
                <a16:creationId xmlns:a16="http://schemas.microsoft.com/office/drawing/2014/main" id="{D852EC3C-F1C4-249F-D964-46E5E12F37D7}"/>
              </a:ext>
            </a:extLst>
          </p:cNvPr>
          <p:cNvGrpSpPr/>
          <p:nvPr/>
        </p:nvGrpSpPr>
        <p:grpSpPr>
          <a:xfrm>
            <a:off x="1869827" y="2202752"/>
            <a:ext cx="8979882" cy="4092541"/>
            <a:chOff x="1869827" y="2202752"/>
            <a:chExt cx="8979882" cy="4092541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2C20FFBE-66BD-4B92-AF37-7A8DDA0E37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58400" y="6295293"/>
              <a:ext cx="79130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E9CF3A9-5087-4E67-8D87-A98C30FF5F1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91600" y="5884985"/>
              <a:ext cx="849926" cy="281354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6C35197-715A-4CCF-AA14-D5A5BEC399E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65830" y="5457093"/>
              <a:ext cx="849926" cy="281354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8A663EB-C5AE-47E2-86FE-E57912C1DAD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92814" y="4976447"/>
              <a:ext cx="849926" cy="281354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693E0ED-22F7-484F-98BC-657A522B067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90845" y="4501663"/>
              <a:ext cx="849926" cy="281354"/>
            </a:xfrm>
            <a:prstGeom prst="straightConnector1">
              <a:avLst/>
            </a:prstGeom>
            <a:ln w="38100">
              <a:solidFill>
                <a:schemeClr val="accent5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F824F5D-F436-494C-9CD3-063E972A2D4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76798" y="3990000"/>
              <a:ext cx="849926" cy="281354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A4317FA-1FC1-4712-9D7E-18B8BD85700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09644" y="3603139"/>
              <a:ext cx="849926" cy="281354"/>
            </a:xfrm>
            <a:prstGeom prst="straightConnector1">
              <a:avLst/>
            </a:prstGeom>
            <a:ln w="38100">
              <a:solidFill>
                <a:schemeClr val="accent5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6949B20-4C61-40CD-828A-B4E1AAED59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45523" y="3254861"/>
              <a:ext cx="1" cy="251257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7E85E82-7454-4D43-9031-A6A35FD0662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95597" y="2630644"/>
              <a:ext cx="849926" cy="281354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0015287-6961-47F5-A799-9932A3D6A9A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69827" y="2202752"/>
              <a:ext cx="849926" cy="281354"/>
            </a:xfrm>
            <a:prstGeom prst="straightConnector1">
              <a:avLst/>
            </a:prstGeom>
            <a:ln w="38100">
              <a:solidFill>
                <a:schemeClr val="accent5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 descr="Another path from (9,9) to (0,0). Red edges represent deletes; green edges match; gray edges spots where we got a &quot;free&quot; match; purple edges where we did an insertion.">
            <a:extLst>
              <a:ext uri="{FF2B5EF4-FFF2-40B4-BE49-F238E27FC236}">
                <a16:creationId xmlns:a16="http://schemas.microsoft.com/office/drawing/2014/main" id="{237D8263-7971-7F86-561F-07968F50DB51}"/>
              </a:ext>
            </a:extLst>
          </p:cNvPr>
          <p:cNvGrpSpPr/>
          <p:nvPr/>
        </p:nvGrpSpPr>
        <p:grpSpPr>
          <a:xfrm>
            <a:off x="1869827" y="2352063"/>
            <a:ext cx="8979882" cy="4092541"/>
            <a:chOff x="1869827" y="2352063"/>
            <a:chExt cx="8979882" cy="4092541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BC08947-295C-4471-AD89-FAC41283FB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58400" y="6444604"/>
              <a:ext cx="79130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C52B169-5C5D-4EEB-9A83-56B895CF884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91600" y="6034296"/>
              <a:ext cx="849926" cy="281354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8B47160-1BDF-4BE9-A042-86E70810E5E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65830" y="5606404"/>
              <a:ext cx="849926" cy="281354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E1413C4-1C83-4EC3-96CB-7F85C310C2A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92814" y="5125758"/>
              <a:ext cx="849926" cy="281354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257F33A-0B49-42BC-A76D-1841110219C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90845" y="4650974"/>
              <a:ext cx="849926" cy="281354"/>
            </a:xfrm>
            <a:prstGeom prst="straightConnector1">
              <a:avLst/>
            </a:prstGeom>
            <a:ln w="38100">
              <a:solidFill>
                <a:schemeClr val="accent5"/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6A3E9A0-1551-4EE8-82E3-1FF6C421A44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76798" y="4139311"/>
              <a:ext cx="849926" cy="281354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5B757E6-AE64-492E-A6EB-D5FDA317155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56342" y="3177808"/>
              <a:ext cx="849926" cy="281354"/>
            </a:xfrm>
            <a:prstGeom prst="straightConnector1">
              <a:avLst/>
            </a:prstGeom>
            <a:ln w="38100">
              <a:solidFill>
                <a:schemeClr val="accent5"/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6079031A-8F04-4F94-9D32-D81B07B619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21850" y="3618188"/>
              <a:ext cx="54948" cy="468037"/>
            </a:xfrm>
            <a:prstGeom prst="straightConnector1">
              <a:avLst/>
            </a:prstGeom>
            <a:ln w="38100">
              <a:solidFill>
                <a:schemeClr val="accent3"/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D7948F6B-79C4-4CD4-8627-E22B55C71A0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95597" y="2779955"/>
              <a:ext cx="849926" cy="281354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C6F26CF-FBA7-4876-BAD0-8D064D8035A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69827" y="2352063"/>
              <a:ext cx="849926" cy="281354"/>
            </a:xfrm>
            <a:prstGeom prst="straightConnector1">
              <a:avLst/>
            </a:prstGeom>
            <a:ln w="38100">
              <a:solidFill>
                <a:schemeClr val="accent5"/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341701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185F3-5F14-46EB-BE5F-3420CB309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59391-945D-4D76-8C42-70F969FE0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Define the object you’re looking for</a:t>
            </a:r>
          </a:p>
          <a:p>
            <a:endParaRPr lang="en-US" dirty="0"/>
          </a:p>
          <a:p>
            <a:r>
              <a:rPr lang="en-US" dirty="0"/>
              <a:t>2. Write a recurrence to say how to find it</a:t>
            </a:r>
          </a:p>
          <a:p>
            <a:endParaRPr lang="en-US" dirty="0"/>
          </a:p>
          <a:p>
            <a:r>
              <a:rPr lang="en-US" dirty="0"/>
              <a:t>3. Design a </a:t>
            </a:r>
            <a:r>
              <a:rPr lang="en-US" dirty="0" err="1"/>
              <a:t>memoization</a:t>
            </a:r>
            <a:r>
              <a:rPr lang="en-US" dirty="0"/>
              <a:t> structure</a:t>
            </a:r>
          </a:p>
          <a:p>
            <a:endParaRPr lang="en-US" dirty="0"/>
          </a:p>
          <a:p>
            <a:r>
              <a:rPr lang="en-US" dirty="0"/>
              <a:t>4. Write an iterative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DB1AD7-8200-4026-95FF-C8E3FB1097ED}"/>
                  </a:ext>
                </a:extLst>
              </p:cNvPr>
              <p:cNvSpPr txBox="1"/>
              <p:nvPr/>
            </p:nvSpPr>
            <p:spPr>
              <a:xfrm>
                <a:off x="1150224" y="1841373"/>
                <a:ext cx="8944896" cy="86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sz="24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minimum number of insertions, deletions, and substitutions to transform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DB1AD7-8200-4026-95FF-C8E3FB109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224" y="1841373"/>
                <a:ext cx="8944896" cy="860748"/>
              </a:xfrm>
              <a:prstGeom prst="rect">
                <a:avLst/>
              </a:prstGeom>
              <a:blipFill>
                <a:blip r:embed="rId2"/>
                <a:stretch>
                  <a:fillRect l="-1091" t="-4965" b="-12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775123F-0F51-474C-A3E9-471C2E0DCE90}"/>
              </a:ext>
            </a:extLst>
          </p:cNvPr>
          <p:cNvSpPr txBox="1"/>
          <p:nvPr/>
        </p:nvSpPr>
        <p:spPr>
          <a:xfrm>
            <a:off x="1283110" y="3027988"/>
            <a:ext cx="894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D8A38F-DAA1-4B02-89D2-352FD4133CE8}"/>
                  </a:ext>
                </a:extLst>
              </p:cNvPr>
              <p:cNvSpPr txBox="1"/>
              <p:nvPr/>
            </p:nvSpPr>
            <p:spPr>
              <a:xfrm>
                <a:off x="1405553" y="4202942"/>
                <a:ext cx="89448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𝑚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×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Array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D8A38F-DAA1-4B02-89D2-352FD4133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553" y="4202942"/>
                <a:ext cx="8944896" cy="523220"/>
              </a:xfrm>
              <a:prstGeom prst="rect">
                <a:avLst/>
              </a:prstGeom>
              <a:blipFill>
                <a:blip r:embed="rId3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E5EEA4-CB5D-4E0F-BD0A-50439922E1DB}"/>
                  </a:ext>
                </a:extLst>
              </p:cNvPr>
              <p:cNvSpPr txBox="1"/>
              <p:nvPr/>
            </p:nvSpPr>
            <p:spPr>
              <a:xfrm>
                <a:off x="1353166" y="5281902"/>
                <a:ext cx="894489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Outer loop: increasing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𝑗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(starting from 1)</a:t>
                </a:r>
              </a:p>
              <a:p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Inner loop: increasing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(starting from 1)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E5EEA4-CB5D-4E0F-BD0A-50439922E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166" y="5281902"/>
                <a:ext cx="8944896" cy="954107"/>
              </a:xfrm>
              <a:prstGeom prst="rect">
                <a:avLst/>
              </a:prstGeom>
              <a:blipFill>
                <a:blip r:embed="rId4"/>
                <a:stretch>
                  <a:fillRect l="-1431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93229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22D8BE-E707-721A-8C0A-6805EB601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 Thought Process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210309-0951-0942-EDD3-D9A945BEE2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859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CDB51-E433-4DCC-BA99-2C30C0BB1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of DP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4576D-2911-4163-9A75-E8B1BA2F3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try all the (reasonable) possibilities.</a:t>
            </a:r>
          </a:p>
          <a:p>
            <a:r>
              <a:rPr lang="en-US" dirty="0"/>
              <a:t>Don’t worry about greedily choosing the best, use recursion to “look ahead” for all the best options, and pick the best one.</a:t>
            </a:r>
          </a:p>
          <a:p>
            <a:endParaRPr lang="en-US" dirty="0"/>
          </a:p>
          <a:p>
            <a:r>
              <a:rPr lang="en-US" dirty="0"/>
              <a:t>There is a “greedy-</a:t>
            </a:r>
            <a:r>
              <a:rPr lang="en-US" dirty="0" err="1"/>
              <a:t>ish</a:t>
            </a:r>
            <a:r>
              <a:rPr lang="en-US" dirty="0"/>
              <a:t>” alteration to the Edit Distance recurrence…</a:t>
            </a:r>
          </a:p>
          <a:p>
            <a:r>
              <a:rPr lang="en-US" dirty="0"/>
              <a:t>It turns out, if the two characters match, that will always be at least as good as the insert/delete options. </a:t>
            </a:r>
          </a:p>
          <a:p>
            <a:r>
              <a:rPr lang="en-US" dirty="0"/>
              <a:t>But it’s fine to </a:t>
            </a:r>
            <a:r>
              <a:rPr lang="en-US" b="1" dirty="0"/>
              <a:t>not </a:t>
            </a:r>
            <a:r>
              <a:rPr lang="en-US" dirty="0"/>
              <a:t>notice! And if you thought it was safe but wasn’t, well….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743345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D5BD0A-64E5-0AC9-3A7F-6FCF81987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 running times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23E5BA-3386-9449-23B8-9861F2135B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428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10FD88-B0DA-EBFA-5E8E-149C72CA4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Running Times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9C77EC7-5864-A896-64A7-BB2F866615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haven’t analyzed the running times of the DP algorithms we’ve done so far very closely.</a:t>
                </a:r>
              </a:p>
              <a:p>
                <a:r>
                  <a:rPr lang="en-US" dirty="0"/>
                  <a:t>Usually much easier with the iterative version than recursive.</a:t>
                </a:r>
              </a:p>
              <a:p>
                <a:endParaRPr lang="en-US" dirty="0"/>
              </a:p>
              <a:p>
                <a:r>
                  <a:rPr lang="en-US" dirty="0"/>
                  <a:t>Once you make the switch, the code is usually “just” a few levels of embedded for-loops, each doing constant work.</a:t>
                </a:r>
              </a:p>
              <a:p>
                <a:r>
                  <a:rPr lang="en-US" dirty="0"/>
                  <a:t>But be careful---sometimes you take a max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things, which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time.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9C77EC7-5864-A896-64A7-BB2F866615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2917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736A0-B389-4E1A-8E51-4CDE9B006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BD6CE3-28C6-4F19-B56D-6CD115A6E5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 is “Number of elements of the maximum increasing subsequence from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where every element of the sequence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”</a:t>
                </a:r>
              </a:p>
              <a:p>
                <a:r>
                  <a:rPr lang="en-US" dirty="0"/>
                  <a:t>Need a recurrence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                       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𝐿𝐼𝑆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e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𝐿𝐼𝑆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1,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𝐿𝐼𝑆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cannot be included in an increasing subsequence where every element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So taking the largest among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suffices. 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then if we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we may include elements to the left only if they are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(since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/>
                  <a:t> will now be the last, and therefore largest, of elements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If we don’t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we want the maximum increasing subsequence among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BD6CE3-28C6-4F19-B56D-6CD115A6E5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3145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9AF50833-134C-4BC1-CBF0-402D44FCE10C}"/>
              </a:ext>
            </a:extLst>
          </p:cNvPr>
          <p:cNvSpPr/>
          <p:nvPr/>
        </p:nvSpPr>
        <p:spPr>
          <a:xfrm>
            <a:off x="9122353" y="1791898"/>
            <a:ext cx="2790726" cy="752894"/>
          </a:xfrm>
          <a:prstGeom prst="wedgeRoundRectCallout">
            <a:avLst>
              <a:gd name="adj1" fmla="val -286388"/>
              <a:gd name="adj2" fmla="val 114144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“Indicator” kind of like 312: cast bool to int.</a:t>
            </a:r>
          </a:p>
        </p:txBody>
      </p:sp>
    </p:spTree>
    <p:extLst>
      <p:ext uri="{BB962C8B-B14F-4D97-AF65-F5344CB8AC3E}">
        <p14:creationId xmlns:p14="http://schemas.microsoft.com/office/powerpoint/2010/main" val="369617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C6416A-38E5-1F98-45CC-0BA9787BD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Proofs of DP algorithms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9831E9-3435-A037-2822-FF8C9E6FD9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027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5F173-1C7E-4E82-9B99-4787992BC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 Proofs </a:t>
            </a:r>
            <a:r>
              <a:rPr lang="en-US" sz="2400" dirty="0"/>
              <a:t>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17B60-81FB-4185-B60E-66ABDC83A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generally </a:t>
            </a:r>
            <a:r>
              <a:rPr lang="en-US" b="1" dirty="0"/>
              <a:t>won’t</a:t>
            </a:r>
            <a:r>
              <a:rPr lang="en-US" dirty="0"/>
              <a:t> ask you for proofs of correctness on dynamic programming problems. (maybe one after the midterm)</a:t>
            </a:r>
            <a:endParaRPr lang="en-US" b="1" dirty="0"/>
          </a:p>
          <a:p>
            <a:r>
              <a:rPr lang="en-US" b="1" dirty="0"/>
              <a:t>Why? </a:t>
            </a:r>
          </a:p>
          <a:p>
            <a:r>
              <a:rPr lang="en-US" dirty="0"/>
              <a:t>The proofs are always inductive proofs where you say</a:t>
            </a:r>
          </a:p>
          <a:p>
            <a:r>
              <a:rPr lang="en-US" dirty="0"/>
              <a:t>“my recurrence checks all the possibilities” or, equivalently</a:t>
            </a:r>
          </a:p>
          <a:p>
            <a:r>
              <a:rPr lang="en-US" dirty="0"/>
              <a:t>“The maximum thing has to be made up of the best thing for all these other subproblems.“</a:t>
            </a:r>
          </a:p>
          <a:p>
            <a:r>
              <a:rPr lang="en-US" dirty="0"/>
              <a:t>The proof itself is a lot of boilerplate and hard to write clearly (you have to differentiate between your recurrence and what your recurrence intends to calculate, which can be tricky).</a:t>
            </a:r>
          </a:p>
        </p:txBody>
      </p:sp>
    </p:spTree>
    <p:extLst>
      <p:ext uri="{BB962C8B-B14F-4D97-AF65-F5344CB8AC3E}">
        <p14:creationId xmlns:p14="http://schemas.microsoft.com/office/powerpoint/2010/main" val="18351879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5CF8F-1EC7-4F9D-A595-E18967C1D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 Proofs </a:t>
            </a:r>
            <a:r>
              <a:rPr lang="en-US" sz="2400" dirty="0"/>
              <a:t>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CF3B6-0F4C-4E98-AD56-3DE3C0793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There’s one example proof sometime in the next few week so you know what you’re (not) missing. </a:t>
            </a:r>
          </a:p>
          <a:p>
            <a:r>
              <a:rPr lang="en-US" dirty="0"/>
              <a:t>Instead, we’re going to ask for your intuition on what your recurrence is doing (what do all the cases correspond to/why are they exhaustive)?</a:t>
            </a:r>
          </a:p>
          <a:p>
            <a:endParaRPr lang="en-US" dirty="0"/>
          </a:p>
          <a:p>
            <a:r>
              <a:rPr lang="en-US" dirty="0"/>
              <a:t>The proof is just a lot of formalism on that key idea. So we’re going to have you focus on the idea, not the formalism.</a:t>
            </a:r>
          </a:p>
        </p:txBody>
      </p:sp>
    </p:spTree>
    <p:extLst>
      <p:ext uri="{BB962C8B-B14F-4D97-AF65-F5344CB8AC3E}">
        <p14:creationId xmlns:p14="http://schemas.microsoft.com/office/powerpoint/2010/main" val="21127062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D6BE26-BE7E-4AC8-8D7D-B1C854F0F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Sample Proof: LIS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4B9E1B-B878-46CB-85B5-A891149645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238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4F5580-5794-4AD2-B4A6-AE5745065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would a proof look like?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ED707C27-0192-4F49-A51C-91EB6EF4D0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calculates the length of the longest increasing subsequence among elements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where every element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argue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Case:</a:t>
                </a:r>
                <a:r>
                  <a:rPr lang="en-US" dirty="0"/>
                  <a:t>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(by the recurrence)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Among elements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0,…,0</m:t>
                    </m:r>
                  </m:oMath>
                </a14:m>
                <a:r>
                  <a:rPr lang="en-US" dirty="0"/>
                  <a:t>, the only sequences are the empty sequence and the single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then the one element is allowed, and we return 1.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then no elements are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and the empty sequence is the only legal one. 0 is correctly returned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ED707C27-0192-4F49-A51C-91EB6EF4D0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98406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9EF41-73F6-4FFA-84F7-1A0693E2E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would a proof look like?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4807C5-50F2-4ADA-A63C-3B12CBACE5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282176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IH:</a:t>
                </a:r>
                <a:r>
                  <a:rPr lang="en-US" dirty="0"/>
                  <a:t>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calculates the length of the longest increasing subsequence among elements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where every element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,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and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=0,1,…,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arbitrary,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≥0)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IS:</a:t>
                </a:r>
                <a:r>
                  <a:rPr lang="en-US" dirty="0"/>
                  <a:t> 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Case 1: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The longest increasing subsequence among elements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with all elements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either includes or excludes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+1]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Case 1A:</a:t>
                </a:r>
                <a:br>
                  <a:rPr lang="en-US" dirty="0"/>
                </a:b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+1]</m:t>
                    </m:r>
                  </m:oMath>
                </a14:m>
                <a:r>
                  <a:rPr lang="en-US" dirty="0"/>
                  <a:t> is included, then the rest of the sequence is an increasing subsequence among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with each element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+1]</m:t>
                    </m:r>
                  </m:oMath>
                </a14:m>
                <a:r>
                  <a:rPr lang="en-US" dirty="0"/>
                  <a:t>. By inductive hypothesis that is equivalent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r>
                  <a:rPr lang="en-US" dirty="0"/>
                  <a:t>The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therefore correct.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4807C5-50F2-4ADA-A63C-3B12CBACE5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282176"/>
              </a:xfrm>
              <a:blipFill>
                <a:blip r:embed="rId2"/>
                <a:stretch>
                  <a:fillRect l="-708" t="-1961" b="-2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34935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9EF41-73F6-4FFA-84F7-1A0693E2E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would a proof look like?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4807C5-50F2-4ADA-A63C-3B12CBACE5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28217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IH: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calculates the length of the longest increasing subsequence among elements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where every element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,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and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=0,1,…,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arbitrary,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IS: 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Case 1B: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+1]</m:t>
                    </m:r>
                  </m:oMath>
                </a14:m>
                <a:r>
                  <a:rPr lang="en-US" dirty="0"/>
                  <a:t> is excluded</a:t>
                </a:r>
                <a:br>
                  <a:rPr lang="en-US" dirty="0"/>
                </a:b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+1]</m:t>
                    </m:r>
                  </m:oMath>
                </a14:m>
                <a:r>
                  <a:rPr lang="en-US" dirty="0"/>
                  <a:t> is excluded, then the rest of the sequence is an increasing subsequence among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with each element still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By inductive hypothesis that is equivalent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In both cases, the recursive calls represent lengths of valid sequences, so taking the max gives us the longest increasing subsequence.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4807C5-50F2-4ADA-A63C-3B12CBACE5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282176"/>
              </a:xfrm>
              <a:blipFill>
                <a:blip r:embed="rId2"/>
                <a:stretch>
                  <a:fillRect l="-708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05088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9EF41-73F6-4FFA-84F7-1A0693E2E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would a proof look like? (4)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4807C5-50F2-4ADA-A63C-3B12CBACE5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28217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IH: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calculates the length of the longest increasing subsequence among elements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where every element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,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and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=0,1,…,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arbitrary,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IS: 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Case 2: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Matches case 1B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+1]</m:t>
                    </m:r>
                  </m:oMath>
                </a14:m>
                <a:r>
                  <a:rPr lang="en-US" dirty="0"/>
                  <a:t> is too large to be allowed in the sequence so must be excluded).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4807C5-50F2-4ADA-A63C-3B12CBACE5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282176"/>
              </a:xfrm>
              <a:blipFill>
                <a:blip r:embed="rId2"/>
                <a:stretch>
                  <a:fillRect l="-708" t="-1961" r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69063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B8BB0-FDEE-4699-A05B-B3BAAB1B0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Insights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33D177-DBCD-49EB-96CF-AB9B378698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32882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There’s really two key claims in the proof: </a:t>
                </a:r>
              </a:p>
              <a:p>
                <a:r>
                  <a:rPr lang="en-US" dirty="0"/>
                  <a:t>1. We’re checking all the reasonable options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+1]</m:t>
                    </m:r>
                  </m:oMath>
                </a14:m>
                <a:r>
                  <a:rPr lang="en-US" dirty="0"/>
                  <a:t> is either included or excluded)</a:t>
                </a:r>
              </a:p>
              <a:p>
                <a:r>
                  <a:rPr lang="en-US" dirty="0"/>
                  <a:t>2. The LIS really can be built from the smaller LISs.</a:t>
                </a:r>
                <a:br>
                  <a:rPr lang="en-US" dirty="0"/>
                </a:br>
                <a:r>
                  <a:rPr lang="en-US" dirty="0"/>
                  <a:t>i.e. you can’t get a longer sequence other than those found recursively.</a:t>
                </a:r>
              </a:p>
              <a:p>
                <a:r>
                  <a:rPr lang="en-US" dirty="0"/>
                  <a:t>That wouldn’t be true if you didn’t have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parameter (or do another clever thing---see the section solutions). The LIS among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might not be made from LIS among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Consider [1,2,100,3,4,5] LIS(2) is 1,2,100; LIS(3) is 1,2,100 {skip 3}; LIS(4) is 1,2,3,4.</a:t>
                </a:r>
              </a:p>
              <a:p>
                <a:r>
                  <a:rPr lang="en-US" dirty="0"/>
                  <a:t>The </a:t>
                </a:r>
                <a:r>
                  <a:rPr lang="en-US" dirty="0" err="1"/>
                  <a:t>boilerplate:insight</a:t>
                </a:r>
                <a:r>
                  <a:rPr lang="en-US" dirty="0"/>
                  <a:t> ratio is very high. We just ask you to give us the insight on HW5.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33D177-DBCD-49EB-96CF-AB9B378698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328829"/>
              </a:xfrm>
              <a:blipFill>
                <a:blip r:embed="rId2"/>
                <a:stretch>
                  <a:fillRect l="-708" t="-2746" r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41403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EB3EF1E-8325-EC36-B1AC-623497591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1487B-44AF-D3DB-538C-368D52A01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 So Far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054206-0D8E-729F-AD58-772B036BD4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 is “Number of elements of the maximum increasing subsequence from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where every element of the sequence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”</a:t>
                </a:r>
              </a:p>
              <a:p>
                <a:r>
                  <a:rPr lang="en-US" dirty="0"/>
                  <a:t>Need a recurrence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                       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𝐿𝐼𝑆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e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𝐿𝐼𝑆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1,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𝐿𝐼𝑆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cannot be included in an increasing subsequence where every element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So taking the largest among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suffices. 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then if we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we may include elements to the left only if they are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(since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/>
                  <a:t> will now be the last, and therefore largest, of elements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If we don’t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we want the maximum increasing subsequence among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−1.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054206-0D8E-729F-AD58-772B036BD4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3145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169D06B1-133D-2075-D553-67727FC3AB9C}"/>
              </a:ext>
            </a:extLst>
          </p:cNvPr>
          <p:cNvSpPr/>
          <p:nvPr/>
        </p:nvSpPr>
        <p:spPr>
          <a:xfrm>
            <a:off x="9122353" y="1791898"/>
            <a:ext cx="2790726" cy="752894"/>
          </a:xfrm>
          <a:prstGeom prst="wedgeRoundRectCallout">
            <a:avLst>
              <a:gd name="adj1" fmla="val -286388"/>
              <a:gd name="adj2" fmla="val 114144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“Indicator” kind of like 312: cast bool to int.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7FBC89C2-FC39-C735-AFE4-A887CFC755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7318059"/>
              </p:ext>
            </p:extLst>
          </p:nvPr>
        </p:nvGraphicFramePr>
        <p:xfrm>
          <a:off x="4199636" y="120858"/>
          <a:ext cx="7843016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0377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980377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980377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980377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980377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980377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980377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980377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087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73411-8B8B-4371-8801-FA06155B3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Finishing LIS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A2A2F1-D144-47B6-9FEC-E746B516C3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𝕀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]                                            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𝐿𝐼𝑆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e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𝐿𝐼𝑆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𝐿𝐼𝑆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Memoization structure?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array.</a:t>
                </a:r>
              </a:p>
              <a:p>
                <a:r>
                  <a:rPr lang="en-US" dirty="0"/>
                  <a:t>Filling order?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A2A2F1-D144-47B6-9FEC-E746B516C3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674519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313432B-0351-C6A0-784F-4915958E8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4A120-AB02-D3FE-88AE-EBC1F1F2A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 </a:t>
            </a:r>
            <a:r>
              <a:rPr lang="en-US" sz="2400" dirty="0"/>
              <a:t>(activity)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CB5DDA5-D8A1-73F2-E4BD-67E721B42785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CB5DDA5-D8A1-73F2-E4BD-67E721B42785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90" t="-1149" r="-7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90" t="-1149" r="-6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90" t="-1149" r="-5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490" t="-1149" r="-4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490" t="-1149" r="-3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0490" t="-1149" r="-2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490" t="-1149" r="-1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490" t="-1149" r="-1961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101149" r="-801961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203488" r="-801961" b="-60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300000" r="-801961" b="-5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400000" r="-801961" b="-4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500000" r="-801961" b="-3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06977" r="-801961" b="-2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98851" r="-801961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798851" r="-801961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" name="Group 2" descr="In the table, row i represents first parameter (we are looking at subarray 0..i)&#10;column j represents the second parameter (all selected elements must be less than or equal to the thing at index j). ">
            <a:extLst>
              <a:ext uri="{FF2B5EF4-FFF2-40B4-BE49-F238E27FC236}">
                <a16:creationId xmlns:a16="http://schemas.microsoft.com/office/drawing/2014/main" id="{B5AA00CC-E0E0-6FFB-4675-A86475630428}"/>
              </a:ext>
            </a:extLst>
          </p:cNvPr>
          <p:cNvGrpSpPr/>
          <p:nvPr/>
        </p:nvGrpSpPr>
        <p:grpSpPr>
          <a:xfrm>
            <a:off x="80682" y="927848"/>
            <a:ext cx="11349318" cy="5293199"/>
            <a:chOff x="80682" y="927848"/>
            <a:chExt cx="11349318" cy="529319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869636CE-72F1-F20B-CF2F-21C0B11288FB}"/>
                    </a:ext>
                  </a:extLst>
                </p:cNvPr>
                <p:cNvSpPr txBox="1"/>
                <p:nvPr/>
              </p:nvSpPr>
              <p:spPr>
                <a:xfrm>
                  <a:off x="80682" y="3626224"/>
                  <a:ext cx="49455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869636CE-72F1-F20B-CF2F-21C0B11288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82" y="3626224"/>
                  <a:ext cx="494557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FD108AC-AEB0-E5E5-9BE0-CBDC98774821}"/>
                </a:ext>
              </a:extLst>
            </p:cNvPr>
            <p:cNvCxnSpPr>
              <a:stCxn id="5" idx="0"/>
            </p:cNvCxnSpPr>
            <p:nvPr/>
          </p:nvCxnSpPr>
          <p:spPr>
            <a:xfrm flipH="1" flipV="1">
              <a:off x="327212" y="2039471"/>
              <a:ext cx="749" cy="158675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6A9DE61-EE1E-9F02-514D-E606159F22AD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>
              <a:off x="327961" y="4210999"/>
              <a:ext cx="0" cy="201004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060C3DA-5445-E517-454C-BDAD513E2E6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19835" y="1220235"/>
              <a:ext cx="3783106" cy="1055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2F9C243-DA3A-D614-EC66-ADBB3D26ACA5}"/>
                    </a:ext>
                  </a:extLst>
                </p:cNvPr>
                <p:cNvSpPr txBox="1"/>
                <p:nvPr/>
              </p:nvSpPr>
              <p:spPr>
                <a:xfrm>
                  <a:off x="5710517" y="927848"/>
                  <a:ext cx="49455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2F9C243-DA3A-D614-EC66-ADBB3D26AC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0517" y="927848"/>
                  <a:ext cx="494557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58FB091-0CCF-D0EE-5C12-CF24C973345C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>
              <a:off x="6205074" y="1220236"/>
              <a:ext cx="5224926" cy="2110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1DB35C6-E839-4C6B-9B4C-8F4204A4EF78}"/>
                  </a:ext>
                </a:extLst>
              </p:cNvPr>
              <p:cNvSpPr/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𝐿𝐼𝑆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]      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𝐿𝐼𝑆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e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1DB35C6-E839-4C6B-9B4C-8F4204A4EF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529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20DAA-D4D8-46F9-AAB5-C6599D4BE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CB978-F164-4F0D-B5A0-03530261B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//real code snippet that actually generated the table on the last slide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for(int j=0; j &lt; n;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[0][j] = (A[0] &lt;= A[j]) ? 1 : 0;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for(int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1;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&lt; 8;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for(int j = 0; j &lt; n;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if(A[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 &gt; A[j])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][j]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[i-1][j];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else{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][j]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Math.max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(1+vals[i-1][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[i-1][j]);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}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spcBef>
                <a:spcPts val="0"/>
              </a:spcBef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509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892F-FDC9-4577-BC49-DE6D9B04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 </a:t>
            </a:r>
            <a:r>
              <a:rPr lang="en-US" sz="2400" dirty="0"/>
              <a:t>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bg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LIS(2,3)</a:t>
                          </a:r>
                        </a:p>
                      </a:txBody>
                      <a:tcPr>
                        <a:solidFill>
                          <a:schemeClr val="accent4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LIS(2,6)</a:t>
                          </a:r>
                        </a:p>
                      </a:txBody>
                      <a:tcPr>
                        <a:solidFill>
                          <a:schemeClr val="accent4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bg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LIS(3,6)</a:t>
                          </a:r>
                        </a:p>
                      </a:txBody>
                      <a:tcPr>
                        <a:solidFill>
                          <a:srgbClr val="7030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36254619"/>
                  </p:ext>
                </p:extLst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90" t="-1149" r="-7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90" t="-1149" r="-6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90" t="-1149" r="-5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490" t="-1149" r="-4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490" t="-1149" r="-3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0490" t="-1149" r="-2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490" t="-1149" r="-1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490" t="-1149" r="-1961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101149" r="-801961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203488" r="-801961" b="-60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300000" r="-801961" b="-5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bg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LIS(2,3)</a:t>
                          </a:r>
                        </a:p>
                      </a:txBody>
                      <a:tcPr>
                        <a:solidFill>
                          <a:schemeClr val="accent4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LIS(2,6)</a:t>
                          </a:r>
                        </a:p>
                      </a:txBody>
                      <a:tcPr>
                        <a:solidFill>
                          <a:schemeClr val="accent4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400000" r="-801961" b="-4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bg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LIS(3,6)</a:t>
                          </a:r>
                        </a:p>
                      </a:txBody>
                      <a:tcPr>
                        <a:solidFill>
                          <a:srgbClr val="7030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500000" r="-801961" b="-3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06977" r="-801961" b="-2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98851" r="-801961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798851" r="-801961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0" name="Group 9" descr="In the table, row i represents first parameter (we are looking at subarray 0..i)&#10;column j represents the second parameter (all selected elements must be less than or equal to the thing at index j). ">
            <a:extLst>
              <a:ext uri="{FF2B5EF4-FFF2-40B4-BE49-F238E27FC236}">
                <a16:creationId xmlns:a16="http://schemas.microsoft.com/office/drawing/2014/main" id="{8B17986A-BFBF-C656-6193-C8A8F74269AE}"/>
              </a:ext>
            </a:extLst>
          </p:cNvPr>
          <p:cNvGrpSpPr/>
          <p:nvPr/>
        </p:nvGrpSpPr>
        <p:grpSpPr>
          <a:xfrm>
            <a:off x="80682" y="927848"/>
            <a:ext cx="11349318" cy="5293199"/>
            <a:chOff x="80682" y="927848"/>
            <a:chExt cx="11349318" cy="52931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DEB4388-84AD-4699-A3C6-626C0B5736A6}"/>
                    </a:ext>
                  </a:extLst>
                </p:cNvPr>
                <p:cNvSpPr txBox="1"/>
                <p:nvPr/>
              </p:nvSpPr>
              <p:spPr>
                <a:xfrm>
                  <a:off x="80682" y="3626224"/>
                  <a:ext cx="49455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DEB4388-84AD-4699-A3C6-626C0B5736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82" y="3626224"/>
                  <a:ext cx="494557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F0D5330-1903-4EC3-8901-6516426D6426}"/>
                </a:ext>
              </a:extLst>
            </p:cNvPr>
            <p:cNvCxnSpPr>
              <a:stCxn id="5" idx="0"/>
            </p:cNvCxnSpPr>
            <p:nvPr/>
          </p:nvCxnSpPr>
          <p:spPr>
            <a:xfrm flipH="1" flipV="1">
              <a:off x="327212" y="2039471"/>
              <a:ext cx="749" cy="158675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8A9D801-4452-4FE4-9219-FC13950E8320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>
              <a:off x="327961" y="4210999"/>
              <a:ext cx="0" cy="201004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CE21828-D204-497C-8799-2EF13F3ACF7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19835" y="1220235"/>
              <a:ext cx="3783106" cy="1055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1FA8864-8283-4C92-AFCC-21EF28003069}"/>
                    </a:ext>
                  </a:extLst>
                </p:cNvPr>
                <p:cNvSpPr txBox="1"/>
                <p:nvPr/>
              </p:nvSpPr>
              <p:spPr>
                <a:xfrm>
                  <a:off x="5710517" y="927848"/>
                  <a:ext cx="49455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1FA8864-8283-4C92-AFCC-21EF280030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0517" y="927848"/>
                  <a:ext cx="494557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156A19C-1E33-404A-9A23-4243A274A28E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>
              <a:off x="6205074" y="1220236"/>
              <a:ext cx="5224926" cy="2110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45B4824-9400-46C4-AEDA-EFD6E462ABE0}"/>
                  </a:ext>
                </a:extLst>
              </p:cNvPr>
              <p:cNvSpPr/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𝐿𝐼𝑆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]      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𝐿𝐼𝑆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e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45B4824-9400-46C4-AEDA-EFD6E462AB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FF18DA13-B170-49A1-BB35-00E1319FBE7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972819" y="192852"/>
              <a:ext cx="4595844" cy="74168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148961">
                      <a:extLst>
                        <a:ext uri="{9D8B030D-6E8A-4147-A177-3AD203B41FA5}">
                          <a16:colId xmlns:a16="http://schemas.microsoft.com/office/drawing/2014/main" val="3711917134"/>
                        </a:ext>
                      </a:extLst>
                    </a:gridCol>
                    <a:gridCol w="1148961">
                      <a:extLst>
                        <a:ext uri="{9D8B030D-6E8A-4147-A177-3AD203B41FA5}">
                          <a16:colId xmlns:a16="http://schemas.microsoft.com/office/drawing/2014/main" val="3234104913"/>
                        </a:ext>
                      </a:extLst>
                    </a:gridCol>
                    <a:gridCol w="1148961">
                      <a:extLst>
                        <a:ext uri="{9D8B030D-6E8A-4147-A177-3AD203B41FA5}">
                          <a16:colId xmlns:a16="http://schemas.microsoft.com/office/drawing/2014/main" val="679585738"/>
                        </a:ext>
                      </a:extLst>
                    </a:gridCol>
                    <a:gridCol w="1148961">
                      <a:extLst>
                        <a:ext uri="{9D8B030D-6E8A-4147-A177-3AD203B41FA5}">
                          <a16:colId xmlns:a16="http://schemas.microsoft.com/office/drawing/2014/main" val="211038716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054018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141381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FF18DA13-B170-49A1-BB35-00E1319FBE7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972819" y="192852"/>
              <a:ext cx="4595844" cy="74168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148961">
                      <a:extLst>
                        <a:ext uri="{9D8B030D-6E8A-4147-A177-3AD203B41FA5}">
                          <a16:colId xmlns:a16="http://schemas.microsoft.com/office/drawing/2014/main" val="3711917134"/>
                        </a:ext>
                      </a:extLst>
                    </a:gridCol>
                    <a:gridCol w="1148961">
                      <a:extLst>
                        <a:ext uri="{9D8B030D-6E8A-4147-A177-3AD203B41FA5}">
                          <a16:colId xmlns:a16="http://schemas.microsoft.com/office/drawing/2014/main" val="3234104913"/>
                        </a:ext>
                      </a:extLst>
                    </a:gridCol>
                    <a:gridCol w="1148961">
                      <a:extLst>
                        <a:ext uri="{9D8B030D-6E8A-4147-A177-3AD203B41FA5}">
                          <a16:colId xmlns:a16="http://schemas.microsoft.com/office/drawing/2014/main" val="679585738"/>
                        </a:ext>
                      </a:extLst>
                    </a:gridCol>
                    <a:gridCol w="1148961">
                      <a:extLst>
                        <a:ext uri="{9D8B030D-6E8A-4147-A177-3AD203B41FA5}">
                          <a16:colId xmlns:a16="http://schemas.microsoft.com/office/drawing/2014/main" val="211038716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054018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529" t="-109836" r="-301587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0529" t="-109836" r="-201587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201596" t="-109836" r="-10266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300000" t="-109836" r="-2116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1413810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A5A933A-5BBA-4981-93B7-AB53936359D5}"/>
                  </a:ext>
                </a:extLst>
              </p:cNvPr>
              <p:cNvSpPr txBox="1"/>
              <p:nvPr/>
            </p:nvSpPr>
            <p:spPr>
              <a:xfrm>
                <a:off x="1861457" y="4210999"/>
                <a:ext cx="9689841" cy="193899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recursive call that made us included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in the sequence.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now need to decide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=6&lt;8=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[6]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We are allowed to include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[3]</m:t>
                    </m:r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Try that: then need LIS(2,3) [LIS among A[0,…,2] where all less than A[3]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try LIS(2,6) [don’t include] LIS among A[0,..,2] all less than A[6]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A5A933A-5BBA-4981-93B7-AB5393635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457" y="4210999"/>
                <a:ext cx="9689841" cy="1938992"/>
              </a:xfrm>
              <a:prstGeom prst="rect">
                <a:avLst/>
              </a:prstGeom>
              <a:blipFill>
                <a:blip r:embed="rId11"/>
                <a:stretch>
                  <a:fillRect l="-943" t="-2201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3378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892F-FDC9-4577-BC49-DE6D9B04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 </a:t>
            </a:r>
            <a:r>
              <a:rPr lang="en-US" sz="2400" dirty="0"/>
              <a:t>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4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4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7030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06534884"/>
                  </p:ext>
                </p:extLst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90" t="-1149" r="-7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90" t="-1149" r="-6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90" t="-1149" r="-5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490" t="-1149" r="-4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490" t="-1149" r="-3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0490" t="-1149" r="-2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490" t="-1149" r="-1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490" t="-1149" r="-1961" b="-8114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101149" r="-801961" b="-7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203488" r="-801961" b="-619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300000" r="-801961" b="-512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4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4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400000" r="-801961" b="-412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7030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500000" r="-801961" b="-312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06977" r="-801961" b="-216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98851" r="-801961" b="-1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798851" r="-801961" b="-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" name="Group 2" descr="In the table, row i represents first parameter (we are looking at subarray 0..i)&#10;column j represents the second parameter (all selected elements must be less than or equal to the thing at index j). ">
            <a:extLst>
              <a:ext uri="{FF2B5EF4-FFF2-40B4-BE49-F238E27FC236}">
                <a16:creationId xmlns:a16="http://schemas.microsoft.com/office/drawing/2014/main" id="{2DEBBEE4-7F63-FF45-9E24-9F6173B4978D}"/>
              </a:ext>
            </a:extLst>
          </p:cNvPr>
          <p:cNvGrpSpPr/>
          <p:nvPr/>
        </p:nvGrpSpPr>
        <p:grpSpPr>
          <a:xfrm>
            <a:off x="80682" y="927848"/>
            <a:ext cx="11349318" cy="5293199"/>
            <a:chOff x="80682" y="927848"/>
            <a:chExt cx="11349318" cy="52931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DEB4388-84AD-4699-A3C6-626C0B5736A6}"/>
                    </a:ext>
                  </a:extLst>
                </p:cNvPr>
                <p:cNvSpPr txBox="1"/>
                <p:nvPr/>
              </p:nvSpPr>
              <p:spPr>
                <a:xfrm>
                  <a:off x="80682" y="3626224"/>
                  <a:ext cx="49455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DEB4388-84AD-4699-A3C6-626C0B5736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82" y="3626224"/>
                  <a:ext cx="494557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F0D5330-1903-4EC3-8901-6516426D6426}"/>
                </a:ext>
              </a:extLst>
            </p:cNvPr>
            <p:cNvCxnSpPr>
              <a:stCxn id="5" idx="0"/>
            </p:cNvCxnSpPr>
            <p:nvPr/>
          </p:nvCxnSpPr>
          <p:spPr>
            <a:xfrm flipH="1" flipV="1">
              <a:off x="327212" y="2039471"/>
              <a:ext cx="749" cy="158675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8A9D801-4452-4FE4-9219-FC13950E8320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>
              <a:off x="327961" y="4210999"/>
              <a:ext cx="0" cy="201004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CE21828-D204-497C-8799-2EF13F3ACF7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19835" y="1220235"/>
              <a:ext cx="3783106" cy="1055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1FA8864-8283-4C92-AFCC-21EF28003069}"/>
                    </a:ext>
                  </a:extLst>
                </p:cNvPr>
                <p:cNvSpPr txBox="1"/>
                <p:nvPr/>
              </p:nvSpPr>
              <p:spPr>
                <a:xfrm>
                  <a:off x="5710517" y="927848"/>
                  <a:ext cx="49455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1FA8864-8283-4C92-AFCC-21EF280030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0517" y="927848"/>
                  <a:ext cx="494557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156A19C-1E33-404A-9A23-4243A274A28E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>
              <a:off x="6205074" y="1220236"/>
              <a:ext cx="5224926" cy="2110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FE32378-1872-4864-B136-BB91FABE2FA8}"/>
                  </a:ext>
                </a:extLst>
              </p:cNvPr>
              <p:cNvSpPr/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𝐿𝐼𝑆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]      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𝐿𝐼𝑆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e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FE32378-1872-4864-B136-BB91FABE2F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46F52EDD-0854-44F8-9CD3-CD2832D2991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972819" y="192852"/>
              <a:ext cx="4595844" cy="74168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148961">
                      <a:extLst>
                        <a:ext uri="{9D8B030D-6E8A-4147-A177-3AD203B41FA5}">
                          <a16:colId xmlns:a16="http://schemas.microsoft.com/office/drawing/2014/main" val="3711917134"/>
                        </a:ext>
                      </a:extLst>
                    </a:gridCol>
                    <a:gridCol w="1148961">
                      <a:extLst>
                        <a:ext uri="{9D8B030D-6E8A-4147-A177-3AD203B41FA5}">
                          <a16:colId xmlns:a16="http://schemas.microsoft.com/office/drawing/2014/main" val="3234104913"/>
                        </a:ext>
                      </a:extLst>
                    </a:gridCol>
                    <a:gridCol w="1148961">
                      <a:extLst>
                        <a:ext uri="{9D8B030D-6E8A-4147-A177-3AD203B41FA5}">
                          <a16:colId xmlns:a16="http://schemas.microsoft.com/office/drawing/2014/main" val="679585738"/>
                        </a:ext>
                      </a:extLst>
                    </a:gridCol>
                    <a:gridCol w="1148961">
                      <a:extLst>
                        <a:ext uri="{9D8B030D-6E8A-4147-A177-3AD203B41FA5}">
                          <a16:colId xmlns:a16="http://schemas.microsoft.com/office/drawing/2014/main" val="211038716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054018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141381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46F52EDD-0854-44F8-9CD3-CD2832D2991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972819" y="192852"/>
              <a:ext cx="4595844" cy="74168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148961">
                      <a:extLst>
                        <a:ext uri="{9D8B030D-6E8A-4147-A177-3AD203B41FA5}">
                          <a16:colId xmlns:a16="http://schemas.microsoft.com/office/drawing/2014/main" val="3711917134"/>
                        </a:ext>
                      </a:extLst>
                    </a:gridCol>
                    <a:gridCol w="1148961">
                      <a:extLst>
                        <a:ext uri="{9D8B030D-6E8A-4147-A177-3AD203B41FA5}">
                          <a16:colId xmlns:a16="http://schemas.microsoft.com/office/drawing/2014/main" val="3234104913"/>
                        </a:ext>
                      </a:extLst>
                    </a:gridCol>
                    <a:gridCol w="1148961">
                      <a:extLst>
                        <a:ext uri="{9D8B030D-6E8A-4147-A177-3AD203B41FA5}">
                          <a16:colId xmlns:a16="http://schemas.microsoft.com/office/drawing/2014/main" val="679585738"/>
                        </a:ext>
                      </a:extLst>
                    </a:gridCol>
                    <a:gridCol w="1148961">
                      <a:extLst>
                        <a:ext uri="{9D8B030D-6E8A-4147-A177-3AD203B41FA5}">
                          <a16:colId xmlns:a16="http://schemas.microsoft.com/office/drawing/2014/main" val="211038716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054018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529" t="-109836" r="-301587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0529" t="-109836" r="-201587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201596" t="-109836" r="-10266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300000" t="-109836" r="-2116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1413810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630237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21_template" id="{0AF0A8A9-7F39-41DA-972F-DEAE30835CC0}" vid="{8B8D5951-6C5B-48A6-B2D4-DF996F70E1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421_template</Template>
  <TotalTime>1585</TotalTime>
  <Words>5668</Words>
  <Application>Microsoft Office PowerPoint</Application>
  <PresentationFormat>Widescreen</PresentationFormat>
  <Paragraphs>1837</Paragraphs>
  <Slides>60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9" baseType="lpstr"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DP4 More Arrays and Strings</vt:lpstr>
      <vt:lpstr>Announcements</vt:lpstr>
      <vt:lpstr>Longest Increasing Subsequence</vt:lpstr>
      <vt:lpstr>LIS, visualized</vt:lpstr>
      <vt:lpstr>LIS Recurrence</vt:lpstr>
      <vt:lpstr>Finishing LIS</vt:lpstr>
      <vt:lpstr>pseudocode</vt:lpstr>
      <vt:lpstr>LIS (1)</vt:lpstr>
      <vt:lpstr>LIS (2)</vt:lpstr>
      <vt:lpstr>LIS (3)</vt:lpstr>
      <vt:lpstr>LIS (4)</vt:lpstr>
      <vt:lpstr>LIS (5)</vt:lpstr>
      <vt:lpstr>LIS (6)</vt:lpstr>
      <vt:lpstr>LIS (7)</vt:lpstr>
      <vt:lpstr>LIS (8)</vt:lpstr>
      <vt:lpstr>Finishing LIS (iterative order)</vt:lpstr>
      <vt:lpstr>Getting the Final Answer</vt:lpstr>
      <vt:lpstr>Final Answer (version 1)</vt:lpstr>
      <vt:lpstr>LIS, final answer</vt:lpstr>
      <vt:lpstr>Final Answer (option 2)</vt:lpstr>
      <vt:lpstr>LIS</vt:lpstr>
      <vt:lpstr>Final Answer (option 2, explained)</vt:lpstr>
      <vt:lpstr>Takeaways</vt:lpstr>
      <vt:lpstr>More Practice: Edit Distance</vt:lpstr>
      <vt:lpstr>Edit Distance</vt:lpstr>
      <vt:lpstr>Example</vt:lpstr>
      <vt:lpstr>Finding a recurrence</vt:lpstr>
      <vt:lpstr>The recurrence</vt:lpstr>
      <vt:lpstr>The recurrence (starting)</vt:lpstr>
      <vt:lpstr>The recurrence (v1, we’ll improve soon)</vt:lpstr>
      <vt:lpstr>The recurrence (finalized)</vt:lpstr>
      <vt:lpstr>Computing (1)</vt:lpstr>
      <vt:lpstr>Computing (2)</vt:lpstr>
      <vt:lpstr>Computing (3)</vt:lpstr>
      <vt:lpstr>Computing (4)</vt:lpstr>
      <vt:lpstr>Computing (5)</vt:lpstr>
      <vt:lpstr>Computing (6)</vt:lpstr>
      <vt:lpstr>Computing (7)</vt:lpstr>
      <vt:lpstr>Computing (8)</vt:lpstr>
      <vt:lpstr>Computing (9)</vt:lpstr>
      <vt:lpstr>Computing (10)</vt:lpstr>
      <vt:lpstr>Computing (11)</vt:lpstr>
      <vt:lpstr>What operations?</vt:lpstr>
      <vt:lpstr>What operations? Many options</vt:lpstr>
      <vt:lpstr>Dynamic Programming Process</vt:lpstr>
      <vt:lpstr>DP Thought Process</vt:lpstr>
      <vt:lpstr>Goal of DP</vt:lpstr>
      <vt:lpstr>DP running times</vt:lpstr>
      <vt:lpstr>Analyzing Running Times</vt:lpstr>
      <vt:lpstr>Proofs of DP algorithms</vt:lpstr>
      <vt:lpstr>DP Proofs (1)</vt:lpstr>
      <vt:lpstr>DP Proofs (2)</vt:lpstr>
      <vt:lpstr>A Sample Proof: LIS</vt:lpstr>
      <vt:lpstr>What would a proof look like? (1)</vt:lpstr>
      <vt:lpstr>What would a proof look like? (2)</vt:lpstr>
      <vt:lpstr>What would a proof look like? (3)</vt:lpstr>
      <vt:lpstr>What would a proof look like? (4)</vt:lpstr>
      <vt:lpstr>Key Insights</vt:lpstr>
      <vt:lpstr>LIS So Far</vt:lpstr>
      <vt:lpstr>LIS (activity)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Robbie Weber</cp:lastModifiedBy>
  <cp:revision>19</cp:revision>
  <cp:lastPrinted>2026-04-29T19:42:32Z</cp:lastPrinted>
  <dcterms:created xsi:type="dcterms:W3CDTF">2023-02-02T19:24:27Z</dcterms:created>
  <dcterms:modified xsi:type="dcterms:W3CDTF">2026-04-29T20:06:22Z</dcterms:modified>
</cp:coreProperties>
</file>