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6" r:id="rId3"/>
    <p:sldId id="327" r:id="rId4"/>
    <p:sldId id="328" r:id="rId5"/>
    <p:sldId id="329" r:id="rId6"/>
    <p:sldId id="330" r:id="rId7"/>
    <p:sldId id="331" r:id="rId8"/>
    <p:sldId id="332" r:id="rId9"/>
    <p:sldId id="333" r:id="rId10"/>
    <p:sldId id="334" r:id="rId11"/>
    <p:sldId id="335" r:id="rId12"/>
    <p:sldId id="340" r:id="rId13"/>
    <p:sldId id="341" r:id="rId14"/>
    <p:sldId id="358" r:id="rId15"/>
    <p:sldId id="343" r:id="rId16"/>
    <p:sldId id="416" r:id="rId17"/>
    <p:sldId id="336" r:id="rId18"/>
    <p:sldId id="406" r:id="rId19"/>
    <p:sldId id="414" r:id="rId20"/>
    <p:sldId id="337" r:id="rId21"/>
    <p:sldId id="356" r:id="rId22"/>
    <p:sldId id="357" r:id="rId23"/>
    <p:sldId id="396" r:id="rId24"/>
    <p:sldId id="395" r:id="rId25"/>
    <p:sldId id="355" r:id="rId26"/>
    <p:sldId id="389" r:id="rId27"/>
    <p:sldId id="412" r:id="rId28"/>
    <p:sldId id="413" r:id="rId29"/>
    <p:sldId id="383" r:id="rId30"/>
    <p:sldId id="384" r:id="rId31"/>
    <p:sldId id="385" r:id="rId32"/>
    <p:sldId id="386" r:id="rId33"/>
    <p:sldId id="387" r:id="rId34"/>
    <p:sldId id="388" r:id="rId35"/>
    <p:sldId id="390" r:id="rId36"/>
    <p:sldId id="397" r:id="rId37"/>
    <p:sldId id="401" r:id="rId38"/>
    <p:sldId id="400" r:id="rId39"/>
    <p:sldId id="402" r:id="rId40"/>
    <p:sldId id="403" r:id="rId41"/>
    <p:sldId id="399" r:id="rId42"/>
    <p:sldId id="404" r:id="rId43"/>
    <p:sldId id="364" r:id="rId44"/>
    <p:sldId id="305" r:id="rId45"/>
    <p:sldId id="306" r:id="rId46"/>
    <p:sldId id="307" r:id="rId47"/>
    <p:sldId id="311" r:id="rId48"/>
    <p:sldId id="344" r:id="rId49"/>
    <p:sldId id="345" r:id="rId50"/>
    <p:sldId id="346" r:id="rId51"/>
    <p:sldId id="4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B3"/>
    <a:srgbClr val="1D1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404"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339C6FD-0295-43CC-94BF-8D4E821DC722}"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0754-2F32-44D5-BF98-96870EFD81D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1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339C6FD-0295-43CC-94BF-8D4E821DC722}" type="datetimeFigureOut">
              <a:rPr lang="en-US" smtClean="0"/>
              <a:t>4/27/2026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C2A0754-2F32-44D5-BF98-96870EFD81D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167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646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E9F0A9C-2547-420C-8AAF-A0B063C4E5C9}" type="datetimeFigureOut">
              <a:rPr lang="en-US" smtClean="0"/>
              <a:t>4/27/2026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3327678-4E7B-46B3-8A8F-AEB522984D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1974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39C6FD-0295-43CC-94BF-8D4E821DC722}"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0754-2F32-44D5-BF98-96870EFD81DC}" type="slidenum">
              <a:rPr lang="en-US" smtClean="0"/>
              <a:t>‹#›</a:t>
            </a:fld>
            <a:endParaRPr lang="en-US"/>
          </a:p>
        </p:txBody>
      </p:sp>
    </p:spTree>
    <p:extLst>
      <p:ext uri="{BB962C8B-B14F-4D97-AF65-F5344CB8AC3E}">
        <p14:creationId xmlns:p14="http://schemas.microsoft.com/office/powerpoint/2010/main" val="28839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339C6FD-0295-43CC-94BF-8D4E821DC722}"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A0754-2F32-44D5-BF98-96870EFD81D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240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39C6FD-0295-43CC-94BF-8D4E821DC722}"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A0754-2F32-44D5-BF98-96870EFD81DC}" type="slidenum">
              <a:rPr lang="en-US" smtClean="0"/>
              <a:t>‹#›</a:t>
            </a:fld>
            <a:endParaRPr lang="en-US"/>
          </a:p>
        </p:txBody>
      </p:sp>
    </p:spTree>
    <p:extLst>
      <p:ext uri="{BB962C8B-B14F-4D97-AF65-F5344CB8AC3E}">
        <p14:creationId xmlns:p14="http://schemas.microsoft.com/office/powerpoint/2010/main" val="269745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339C6FD-0295-43CC-94BF-8D4E821DC722}"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0754-2F32-44D5-BF98-96870EFD81D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6640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39C6FD-0295-43CC-94BF-8D4E821DC722}"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0754-2F32-44D5-BF98-96870EFD81D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8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9C6FD-0295-43CC-94BF-8D4E821DC722}"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A0754-2F32-44D5-BF98-96870EFD81DC}" type="slidenum">
              <a:rPr lang="en-US" smtClean="0"/>
              <a:t>‹#›</a:t>
            </a:fld>
            <a:endParaRPr lang="en-US"/>
          </a:p>
        </p:txBody>
      </p:sp>
    </p:spTree>
    <p:extLst>
      <p:ext uri="{BB962C8B-B14F-4D97-AF65-F5344CB8AC3E}">
        <p14:creationId xmlns:p14="http://schemas.microsoft.com/office/powerpoint/2010/main" val="30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39C6FD-0295-43CC-94BF-8D4E821DC722}"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0754-2F32-44D5-BF98-96870EFD81D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51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339C6FD-0295-43CC-94BF-8D4E821DC722}" type="datetimeFigureOut">
              <a:rPr lang="en-US" smtClean="0"/>
              <a:t>4/27/2026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C2A0754-2F32-44D5-BF98-96870EFD81D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04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339C6FD-0295-43CC-94BF-8D4E821DC722}" type="datetimeFigureOut">
              <a:rPr lang="en-US" smtClean="0"/>
              <a:t>4/27/2026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C2A0754-2F32-44D5-BF98-96870EFD81D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091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11" Type="http://schemas.openxmlformats.org/officeDocument/2006/relationships/image" Target="../media/image50.png"/><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11" Type="http://schemas.openxmlformats.org/officeDocument/2006/relationships/image" Target="../media/image1400.png"/><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1600.png"/><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000.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2.png"/><Relationship Id="rId9" Type="http://schemas.openxmlformats.org/officeDocument/2006/relationships/image" Target="../media/image1300.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png"/><Relationship Id="rId9" Type="http://schemas.openxmlformats.org/officeDocument/2006/relationships/image" Target="../media/image1300.png"/></Relationships>
</file>

<file path=ppt/slides/_rels/slide4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3CE1-4EA4-4E3E-953D-C8C04E91BFCE}"/>
              </a:ext>
            </a:extLst>
          </p:cNvPr>
          <p:cNvSpPr>
            <a:spLocks noGrp="1"/>
          </p:cNvSpPr>
          <p:nvPr>
            <p:ph type="ctrTitle"/>
          </p:nvPr>
        </p:nvSpPr>
        <p:spPr/>
        <p:txBody>
          <a:bodyPr>
            <a:normAutofit fontScale="90000"/>
          </a:bodyPr>
          <a:lstStyle/>
          <a:p>
            <a:r>
              <a:rPr lang="en-US" dirty="0"/>
              <a:t>More DP</a:t>
            </a:r>
            <a:br>
              <a:rPr lang="en-US" dirty="0"/>
            </a:br>
            <a:r>
              <a:rPr lang="en-US" sz="3900" dirty="0"/>
              <a:t>Hidden parameters/recurrences</a:t>
            </a:r>
          </a:p>
        </p:txBody>
      </p:sp>
      <p:sp>
        <p:nvSpPr>
          <p:cNvPr id="3" name="Subtitle 2">
            <a:extLst>
              <a:ext uri="{FF2B5EF4-FFF2-40B4-BE49-F238E27FC236}">
                <a16:creationId xmlns:a16="http://schemas.microsoft.com/office/drawing/2014/main" id="{8090B56B-05D5-4582-8F01-18B5221764DC}"/>
              </a:ext>
            </a:extLst>
          </p:cNvPr>
          <p:cNvSpPr>
            <a:spLocks noGrp="1"/>
          </p:cNvSpPr>
          <p:nvPr>
            <p:ph type="subTitle" idx="1"/>
          </p:nvPr>
        </p:nvSpPr>
        <p:spPr/>
        <p:txBody>
          <a:bodyPr/>
          <a:lstStyle/>
          <a:p>
            <a:r>
              <a:rPr lang="en-US" dirty="0"/>
              <a:t>CSE 421 Spring 2026</a:t>
            </a:r>
          </a:p>
          <a:p>
            <a:r>
              <a:rPr lang="en-US" dirty="0"/>
              <a:t>Lecture 13</a:t>
            </a:r>
          </a:p>
        </p:txBody>
      </p:sp>
    </p:spTree>
    <p:extLst>
      <p:ext uri="{BB962C8B-B14F-4D97-AF65-F5344CB8AC3E}">
        <p14:creationId xmlns:p14="http://schemas.microsoft.com/office/powerpoint/2010/main" val="83277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214804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75123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1FDE-497C-43EC-8565-76E13A6A2A7D}"/>
              </a:ext>
            </a:extLst>
          </p:cNvPr>
          <p:cNvSpPr>
            <a:spLocks noGrp="1"/>
          </p:cNvSpPr>
          <p:nvPr>
            <p:ph type="title"/>
          </p:nvPr>
        </p:nvSpPr>
        <p:spPr/>
        <p:txBody>
          <a:bodyPr/>
          <a:lstStyle/>
          <a:p>
            <a:r>
              <a:rPr lang="en-US" dirty="0"/>
              <a:t>Pseudocode (subarray sum)</a:t>
            </a:r>
          </a:p>
        </p:txBody>
      </p:sp>
      <p:sp>
        <p:nvSpPr>
          <p:cNvPr id="3" name="Content Placeholder 2">
            <a:extLst>
              <a:ext uri="{FF2B5EF4-FFF2-40B4-BE49-F238E27FC236}">
                <a16:creationId xmlns:a16="http://schemas.microsoft.com/office/drawing/2014/main" id="{DAB5A7B4-99CC-4085-A5A8-EBBE0CFC66B9}"/>
              </a:ext>
            </a:extLst>
          </p:cNvPr>
          <p:cNvSpPr>
            <a:spLocks noGrp="1"/>
          </p:cNvSpPr>
          <p:nvPr>
            <p:ph idx="1"/>
          </p:nvPr>
        </p:nvSpPr>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maxSubarraySum</a:t>
            </a:r>
            <a:r>
              <a:rPr lang="en-US" dirty="0">
                <a:latin typeface="Courier New" panose="02070309020205020404" pitchFamily="49" charset="0"/>
                <a:cs typeface="Courier New" panose="02070309020205020404" pitchFamily="49" charset="0"/>
              </a:rPr>
              <a:t>(int[] A)</a:t>
            </a:r>
          </a:p>
          <a:p>
            <a:pPr marL="0" indent="0">
              <a:buNone/>
            </a:pPr>
            <a:r>
              <a:rPr lang="en-US" dirty="0">
                <a:latin typeface="Courier New" panose="02070309020205020404" pitchFamily="49" charset="0"/>
                <a:cs typeface="Courier New" panose="02070309020205020404" pitchFamily="49" charset="0"/>
              </a:rPr>
              <a:t>  int n=</a:t>
            </a:r>
            <a:r>
              <a:rPr lang="en-US" dirty="0" err="1">
                <a:latin typeface="Courier New" panose="02070309020205020404" pitchFamily="49" charset="0"/>
                <a:cs typeface="Courier New" panose="02070309020205020404" pitchFamily="49" charset="0"/>
              </a:rPr>
              <a:t>A.length</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int[] OPT = new int[n]</a:t>
            </a:r>
          </a:p>
          <a:p>
            <a:pPr marL="0" indent="0">
              <a:buNone/>
            </a:pPr>
            <a:r>
              <a:rPr lang="en-US" dirty="0">
                <a:latin typeface="Courier New" panose="02070309020205020404" pitchFamily="49" charset="0"/>
                <a:cs typeface="Courier New" panose="02070309020205020404" pitchFamily="49" charset="0"/>
              </a:rPr>
              <a:t>  int[] Inc = new int[n]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[0]=A[0]; OPT[0] = max{A[0],0}</a:t>
            </a:r>
          </a:p>
          <a:p>
            <a:pPr marL="0" indent="0">
              <a:buNone/>
            </a:pPr>
            <a:r>
              <a:rPr lang="en-US" dirty="0">
                <a:latin typeface="Courier New" panose="02070309020205020404" pitchFamily="49" charset="0"/>
                <a:cs typeface="Courier New" panose="02070309020205020404" pitchFamily="49" charset="0"/>
              </a:rPr>
              <a:t>  for(int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=0;i&lt;</a:t>
            </a:r>
            <a:r>
              <a:rPr lang="en-US" dirty="0" err="1">
                <a:latin typeface="Courier New" panose="02070309020205020404" pitchFamily="49" charset="0"/>
                <a:cs typeface="Courier New" panose="02070309020205020404" pitchFamily="49" charset="0"/>
              </a:rPr>
              <a:t>n;i</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[i-1]}</a:t>
            </a:r>
          </a:p>
          <a:p>
            <a:pPr marL="0" indent="0">
              <a:buNone/>
            </a:pPr>
            <a:r>
              <a:rPr lang="en-US" dirty="0">
                <a:latin typeface="Courier New" panose="02070309020205020404" pitchFamily="49" charset="0"/>
                <a:cs typeface="Courier New" panose="02070309020205020404" pitchFamily="49" charset="0"/>
              </a:rPr>
              <a:t>    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opt[i-1]}</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return OPT[n-1]</a:t>
            </a:r>
          </a:p>
        </p:txBody>
      </p:sp>
    </p:spTree>
    <p:extLst>
      <p:ext uri="{BB962C8B-B14F-4D97-AF65-F5344CB8AC3E}">
        <p14:creationId xmlns:p14="http://schemas.microsoft.com/office/powerpoint/2010/main" val="174418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6849-C172-487F-82AB-11BD8E9B9ED1}"/>
              </a:ext>
            </a:extLst>
          </p:cNvPr>
          <p:cNvSpPr>
            <a:spLocks noGrp="1"/>
          </p:cNvSpPr>
          <p:nvPr>
            <p:ph type="title"/>
          </p:nvPr>
        </p:nvSpPr>
        <p:spPr/>
        <p:txBody>
          <a:bodyPr/>
          <a:lstStyle/>
          <a:p>
            <a:r>
              <a:rPr lang="en-US" dirty="0"/>
              <a:t>Recursive Thinking In General </a:t>
            </a:r>
            <a:r>
              <a:rPr lang="en-US" sz="2400" dirty="0"/>
              <a:t>(top-down)</a:t>
            </a:r>
          </a:p>
        </p:txBody>
      </p:sp>
      <p:sp>
        <p:nvSpPr>
          <p:cNvPr id="3" name="Content Placeholder 2">
            <a:extLst>
              <a:ext uri="{FF2B5EF4-FFF2-40B4-BE49-F238E27FC236}">
                <a16:creationId xmlns:a16="http://schemas.microsoft.com/office/drawing/2014/main" id="{CA2023D5-D356-45F2-9865-59F01A0653E9}"/>
              </a:ext>
            </a:extLst>
          </p:cNvPr>
          <p:cNvSpPr>
            <a:spLocks noGrp="1"/>
          </p:cNvSpPr>
          <p:nvPr>
            <p:ph idx="1"/>
          </p:nvPr>
        </p:nvSpPr>
        <p:spPr/>
        <p:txBody>
          <a:bodyPr/>
          <a:lstStyle/>
          <a:p>
            <a:r>
              <a:rPr lang="en-US" dirty="0"/>
              <a:t>As before, the hardest part is designing the recurrence. </a:t>
            </a:r>
          </a:p>
          <a:p>
            <a:r>
              <a:rPr lang="en-US" dirty="0"/>
              <a:t>It sometimes helps to think from multiple different angles.</a:t>
            </a:r>
          </a:p>
          <a:p>
            <a:endParaRPr lang="en-US" dirty="0"/>
          </a:p>
          <a:p>
            <a:r>
              <a:rPr lang="en-US" b="1" dirty="0"/>
              <a:t>Top-down:</a:t>
            </a:r>
            <a:r>
              <a:rPr lang="en-US" dirty="0"/>
              <a:t> What’s the first step to take?</a:t>
            </a:r>
          </a:p>
          <a:p>
            <a:r>
              <a:rPr lang="en-US" dirty="0"/>
              <a:t>Baby Yoda will first go left or down. Use recursion to find out which of left or down is better.</a:t>
            </a:r>
          </a:p>
          <a:p>
            <a:r>
              <a:rPr lang="en-US" dirty="0"/>
              <a:t>Should I include this element or not? Use recursion to see whether it should be included (then you must include i-1 if you have anything else) or not (just OPT(i-1)</a:t>
            </a:r>
          </a:p>
        </p:txBody>
      </p:sp>
    </p:spTree>
    <p:extLst>
      <p:ext uri="{BB962C8B-B14F-4D97-AF65-F5344CB8AC3E}">
        <p14:creationId xmlns:p14="http://schemas.microsoft.com/office/powerpoint/2010/main" val="171522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C72-B556-42DF-B803-856BD7A11601}"/>
              </a:ext>
            </a:extLst>
          </p:cNvPr>
          <p:cNvSpPr>
            <a:spLocks noGrp="1"/>
          </p:cNvSpPr>
          <p:nvPr>
            <p:ph type="title"/>
          </p:nvPr>
        </p:nvSpPr>
        <p:spPr/>
        <p:txBody>
          <a:bodyPr/>
          <a:lstStyle/>
          <a:p>
            <a:r>
              <a:rPr lang="en-US" dirty="0"/>
              <a:t>Recursive Thinking In General </a:t>
            </a:r>
            <a:r>
              <a:rPr lang="en-US" sz="2400" dirty="0"/>
              <a:t>(bottom-up)</a:t>
            </a:r>
          </a:p>
        </p:txBody>
      </p:sp>
      <p:sp>
        <p:nvSpPr>
          <p:cNvPr id="3" name="Content Placeholder 2">
            <a:extLst>
              <a:ext uri="{FF2B5EF4-FFF2-40B4-BE49-F238E27FC236}">
                <a16:creationId xmlns:a16="http://schemas.microsoft.com/office/drawing/2014/main" id="{614AA268-5907-4E96-B6E0-8CF27E035E0B}"/>
              </a:ext>
            </a:extLst>
          </p:cNvPr>
          <p:cNvSpPr>
            <a:spLocks noGrp="1"/>
          </p:cNvSpPr>
          <p:nvPr>
            <p:ph idx="1"/>
          </p:nvPr>
        </p:nvSpPr>
        <p:spPr/>
        <p:txBody>
          <a:bodyPr/>
          <a:lstStyle/>
          <a:p>
            <a:r>
              <a:rPr lang="en-US" b="1" dirty="0"/>
              <a:t>Bottom-Up: </a:t>
            </a:r>
            <a:r>
              <a:rPr lang="en-US" dirty="0"/>
              <a:t>What information could a recursive call give me that would help?</a:t>
            </a:r>
          </a:p>
          <a:p>
            <a:r>
              <a:rPr lang="en-US" dirty="0"/>
              <a:t>How does a path through most of the map help Baby Yoda? </a:t>
            </a:r>
          </a:p>
          <a:p>
            <a:pPr lvl="1"/>
            <a:r>
              <a:rPr lang="en-US" dirty="0"/>
              <a:t>Well we just need to know the values one left and one down.</a:t>
            </a:r>
          </a:p>
          <a:p>
            <a:r>
              <a:rPr lang="en-US" dirty="0"/>
              <a:t>The answers to which subarrays would let us solve the problem?</a:t>
            </a:r>
          </a:p>
          <a:p>
            <a:pPr lvl="1"/>
            <a:r>
              <a:rPr lang="en-US" dirty="0"/>
              <a:t>Well, if we know the best option to our left, we could insert one more element or not…but if we insert one more element, we need the best option to our left including the second-to-last element. </a:t>
            </a:r>
          </a:p>
        </p:txBody>
      </p:sp>
    </p:spTree>
    <p:extLst>
      <p:ext uri="{BB962C8B-B14F-4D97-AF65-F5344CB8AC3E}">
        <p14:creationId xmlns:p14="http://schemas.microsoft.com/office/powerpoint/2010/main" val="52501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2E9-AD6E-418C-8E70-96447F9EB191}"/>
              </a:ext>
            </a:extLst>
          </p:cNvPr>
          <p:cNvSpPr>
            <a:spLocks noGrp="1"/>
          </p:cNvSpPr>
          <p:nvPr>
            <p:ph type="title"/>
          </p:nvPr>
        </p:nvSpPr>
        <p:spPr/>
        <p:txBody>
          <a:bodyPr>
            <a:normAutofit/>
          </a:bodyPr>
          <a:lstStyle/>
          <a:p>
            <a:r>
              <a:rPr lang="en-US" sz="4000" dirty="0"/>
              <a:t>Recursive Thinking In General </a:t>
            </a:r>
            <a:r>
              <a:rPr lang="en-US" sz="2700" dirty="0"/>
              <a:t>(optimal substructure)</a:t>
            </a:r>
          </a:p>
        </p:txBody>
      </p:sp>
      <p:sp>
        <p:nvSpPr>
          <p:cNvPr id="3" name="Content Placeholder 2">
            <a:extLst>
              <a:ext uri="{FF2B5EF4-FFF2-40B4-BE49-F238E27FC236}">
                <a16:creationId xmlns:a16="http://schemas.microsoft.com/office/drawing/2014/main" id="{9030AE24-3B8E-4587-8D94-DDFB50155BC7}"/>
              </a:ext>
            </a:extLst>
          </p:cNvPr>
          <p:cNvSpPr>
            <a:spLocks noGrp="1"/>
          </p:cNvSpPr>
          <p:nvPr>
            <p:ph idx="1"/>
          </p:nvPr>
        </p:nvSpPr>
        <p:spPr/>
        <p:txBody>
          <a:bodyPr/>
          <a:lstStyle/>
          <a:p>
            <a:r>
              <a:rPr lang="en-US" dirty="0"/>
              <a:t>Some people refer to the “Optimal Substructure Property”</a:t>
            </a:r>
          </a:p>
          <a:p>
            <a:r>
              <a:rPr lang="en-US" dirty="0"/>
              <a:t>From the optimum (most eggs, greatest sum) for a slightly smaller problem (Baby Yoda starting closer to the end, slightly smaller array), we need to be able to build up the optimum for the full problem.</a:t>
            </a:r>
          </a:p>
          <a:p>
            <a:pPr lvl="1"/>
            <a:r>
              <a:rPr lang="en-US" dirty="0"/>
              <a:t>This property is true of INCLUDE, but not (directly) of OPT---that’s why we added INCLUDE.</a:t>
            </a:r>
          </a:p>
        </p:txBody>
      </p:sp>
    </p:spTree>
    <p:extLst>
      <p:ext uri="{BB962C8B-B14F-4D97-AF65-F5344CB8AC3E}">
        <p14:creationId xmlns:p14="http://schemas.microsoft.com/office/powerpoint/2010/main" val="4700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8D035-8E8F-06E1-14CC-947FF62CD043}"/>
              </a:ext>
            </a:extLst>
          </p:cNvPr>
          <p:cNvSpPr>
            <a:spLocks noGrp="1"/>
          </p:cNvSpPr>
          <p:nvPr>
            <p:ph type="title"/>
          </p:nvPr>
        </p:nvSpPr>
        <p:spPr/>
        <p:txBody>
          <a:bodyPr/>
          <a:lstStyle/>
          <a:p>
            <a:r>
              <a:rPr lang="en-US" dirty="0"/>
              <a:t>Hidden parameter: Longest Increasing Subsequence</a:t>
            </a:r>
          </a:p>
        </p:txBody>
      </p:sp>
      <p:sp>
        <p:nvSpPr>
          <p:cNvPr id="5" name="Text Placeholder 4">
            <a:extLst>
              <a:ext uri="{FF2B5EF4-FFF2-40B4-BE49-F238E27FC236}">
                <a16:creationId xmlns:a16="http://schemas.microsoft.com/office/drawing/2014/main" id="{B4DCCB69-C5F4-DFE0-9374-07EDF60B59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367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0397-4C08-4B2B-98A6-D1BD57305B2C}"/>
              </a:ext>
            </a:extLst>
          </p:cNvPr>
          <p:cNvSpPr>
            <a:spLocks noGrp="1"/>
          </p:cNvSpPr>
          <p:nvPr>
            <p:ph type="title"/>
          </p:nvPr>
        </p:nvSpPr>
        <p:spPr/>
        <p:txBody>
          <a:bodyPr/>
          <a:lstStyle/>
          <a:p>
            <a:r>
              <a:rPr lang="en-US" dirty="0"/>
              <a:t>Longest Increasing Subsequence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120DCF-34CC-4B47-B089-670768D0DFF2}"/>
                  </a:ext>
                </a:extLst>
              </p:cNvPr>
              <p:cNvSpPr>
                <a:spLocks noGrp="1"/>
              </p:cNvSpPr>
              <p:nvPr>
                <p:ph idx="1"/>
              </p:nvPr>
            </p:nvSpPr>
            <p:spPr>
              <a:xfrm>
                <a:off x="575240" y="3002507"/>
                <a:ext cx="11187258" cy="3306854"/>
              </a:xfrm>
            </p:spPr>
            <p:txBody>
              <a:bodyPr/>
              <a:lstStyle/>
              <a:p>
                <a:r>
                  <a:rPr lang="en-US" dirty="0"/>
                  <a:t>Longest set of (not necessarily consecutive) elements that are increasing</a:t>
                </a:r>
              </a:p>
              <a:p>
                <a:endParaRPr lang="en-US" dirty="0"/>
              </a:p>
              <a:p>
                <a14:m>
                  <m:oMath xmlns:m="http://schemas.openxmlformats.org/officeDocument/2006/math">
                    <m:r>
                      <a:rPr lang="en-US" b="0" i="1" smtClean="0">
                        <a:latin typeface="Cambria Math" panose="02040503050406030204" pitchFamily="18" charset="0"/>
                      </a:rPr>
                      <m:t>5</m:t>
                    </m:r>
                  </m:oMath>
                </a14:m>
                <a:r>
                  <a:rPr lang="en-US" dirty="0"/>
                  <a:t> is optimal for the array above</a:t>
                </a:r>
              </a:p>
              <a:p>
                <a:r>
                  <a:rPr lang="en-US" dirty="0"/>
                  <a:t>(indices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2,3,6,7; </m:t>
                    </m:r>
                  </m:oMath>
                </a14:m>
                <a:r>
                  <a:rPr lang="en-US" dirty="0"/>
                  <a:t>elements </a:t>
                </a:r>
                <a14:m>
                  <m:oMath xmlns:m="http://schemas.openxmlformats.org/officeDocument/2006/math">
                    <m:r>
                      <a:rPr lang="en-US" b="0" i="0" smtClean="0">
                        <a:latin typeface="Cambria Math" panose="02040503050406030204" pitchFamily="18" charset="0"/>
                      </a:rPr>
                      <m:t>−6,</m:t>
                    </m:r>
                    <m:r>
                      <a:rPr lang="en-US" b="0" i="1" smtClean="0">
                        <a:latin typeface="Cambria Math" panose="02040503050406030204" pitchFamily="18" charset="0"/>
                      </a:rPr>
                      <m:t>3,6,8,10</m:t>
                    </m:r>
                  </m:oMath>
                </a14:m>
                <a:r>
                  <a:rPr lang="en-US" dirty="0"/>
                  <a:t>)</a:t>
                </a:r>
              </a:p>
              <a:p>
                <a:endParaRPr lang="en-US" dirty="0"/>
              </a:p>
              <a:p>
                <a:r>
                  <a:rPr lang="en-US" dirty="0"/>
                  <a:t>For simplicity – assume all array elements are distinct.</a:t>
                </a:r>
              </a:p>
            </p:txBody>
          </p:sp>
        </mc:Choice>
        <mc:Fallback xmlns="">
          <p:sp>
            <p:nvSpPr>
              <p:cNvPr id="3" name="Content Placeholder 2">
                <a:extLst>
                  <a:ext uri="{FF2B5EF4-FFF2-40B4-BE49-F238E27FC236}">
                    <a16:creationId xmlns:a16="http://schemas.microsoft.com/office/drawing/2014/main" id="{4C120DCF-34CC-4B47-B089-670768D0DFF2}"/>
                  </a:ext>
                </a:extLst>
              </p:cNvPr>
              <p:cNvSpPr>
                <a:spLocks noGrp="1" noRot="1" noChangeAspect="1" noMove="1" noResize="1" noEditPoints="1" noAdjustHandles="1" noChangeArrowheads="1" noChangeShapeType="1" noTextEdit="1"/>
              </p:cNvSpPr>
              <p:nvPr>
                <p:ph idx="1"/>
              </p:nvPr>
            </p:nvSpPr>
            <p:spPr>
              <a:xfrm>
                <a:off x="575240" y="3002507"/>
                <a:ext cx="11187258" cy="3306854"/>
              </a:xfrm>
              <a:blipFill>
                <a:blip r:embed="rId2"/>
                <a:stretch>
                  <a:fillRect l="-654" t="-3321" r="-926" b="-4613"/>
                </a:stretch>
              </a:blipFill>
            </p:spPr>
            <p:txBody>
              <a:bodyPr/>
              <a:lstStyle/>
              <a:p>
                <a:r>
                  <a:rPr lang="en-US">
                    <a:noFill/>
                  </a:rPr>
                  <a:t> </a:t>
                </a:r>
              </a:p>
            </p:txBody>
          </p:sp>
        </mc:Fallback>
      </mc:AlternateContent>
      <p:graphicFrame>
        <p:nvGraphicFramePr>
          <p:cNvPr id="5" name="Content Placeholder 3">
            <a:extLst>
              <a:ext uri="{FF2B5EF4-FFF2-40B4-BE49-F238E27FC236}">
                <a16:creationId xmlns:a16="http://schemas.microsoft.com/office/drawing/2014/main" id="{0EBECCC0-D741-4A02-869B-35B6CE82B28F}"/>
              </a:ext>
            </a:extLst>
          </p:cNvPr>
          <p:cNvGraphicFramePr>
            <a:graphicFrameLocks/>
          </p:cNvGraphicFramePr>
          <p:nvPr>
            <p:extLst>
              <p:ext uri="{D42A27DB-BD31-4B8C-83A1-F6EECF244321}">
                <p14:modId xmlns:p14="http://schemas.microsoft.com/office/powerpoint/2010/main" val="1680304226"/>
              </p:ext>
            </p:extLst>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378719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7BA7-1553-A173-5189-402FA2064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F7C2A-6D55-EDF5-060B-37BDCAED692F}"/>
              </a:ext>
            </a:extLst>
          </p:cNvPr>
          <p:cNvSpPr>
            <a:spLocks noGrp="1"/>
          </p:cNvSpPr>
          <p:nvPr>
            <p:ph type="title"/>
          </p:nvPr>
        </p:nvSpPr>
        <p:spPr/>
        <p:txBody>
          <a:bodyPr/>
          <a:lstStyle/>
          <a:p>
            <a:r>
              <a:rPr lang="en-US" dirty="0"/>
              <a:t>LIS, recursively </a:t>
            </a:r>
          </a:p>
        </p:txBody>
      </p:sp>
      <p:sp>
        <p:nvSpPr>
          <p:cNvPr id="3" name="Content Placeholder 2">
            <a:extLst>
              <a:ext uri="{FF2B5EF4-FFF2-40B4-BE49-F238E27FC236}">
                <a16:creationId xmlns:a16="http://schemas.microsoft.com/office/drawing/2014/main" id="{476EA8E9-475E-27F6-2AD1-2FDCE817B152}"/>
              </a:ext>
            </a:extLst>
          </p:cNvPr>
          <p:cNvSpPr>
            <a:spLocks noGrp="1"/>
          </p:cNvSpPr>
          <p:nvPr>
            <p:ph idx="1"/>
          </p:nvPr>
        </p:nvSpPr>
        <p:spPr>
          <a:xfrm>
            <a:off x="575240" y="3002507"/>
            <a:ext cx="11187258" cy="3306854"/>
          </a:xfrm>
        </p:spPr>
        <p:txBody>
          <a:bodyPr/>
          <a:lstStyle/>
          <a:p>
            <a:r>
              <a:rPr lang="en-US" dirty="0"/>
              <a:t>We’re going to think recursively. To get the LIS for the whole array, it would help to have the LIS for indices [0..6]</a:t>
            </a:r>
          </a:p>
          <a:p>
            <a:r>
              <a:rPr lang="en-US" dirty="0"/>
              <a:t>Imagine you’re a recursive call: [0..3]. The call that made you might have decided that the 2 at index 5 should be taken…you really want to know that! You can’t include the 6 at index 3 if that’s there…</a:t>
            </a:r>
          </a:p>
          <a:p>
            <a:r>
              <a:rPr lang="en-US" dirty="0"/>
              <a:t>We’re going to need to do our recursive calls a favor: warn them if their value might be illegal.</a:t>
            </a:r>
          </a:p>
        </p:txBody>
      </p:sp>
      <p:graphicFrame>
        <p:nvGraphicFramePr>
          <p:cNvPr id="5" name="Content Placeholder 3">
            <a:extLst>
              <a:ext uri="{FF2B5EF4-FFF2-40B4-BE49-F238E27FC236}">
                <a16:creationId xmlns:a16="http://schemas.microsoft.com/office/drawing/2014/main" id="{42B86A1D-4F6E-BEAE-F45E-AD35EC19BF47}"/>
              </a:ext>
            </a:extLst>
          </p:cNvPr>
          <p:cNvGraphicFramePr>
            <a:graphicFrameLocks/>
          </p:cNvGraphicFramePr>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411854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148C7-058A-6EF9-020B-63FDBD801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05A9C-A578-D8D6-C536-C1024C2F7B23}"/>
              </a:ext>
            </a:extLst>
          </p:cNvPr>
          <p:cNvSpPr>
            <a:spLocks noGrp="1"/>
          </p:cNvSpPr>
          <p:nvPr>
            <p:ph type="title"/>
          </p:nvPr>
        </p:nvSpPr>
        <p:spPr/>
        <p:txBody>
          <a:bodyPr/>
          <a:lstStyle/>
          <a:p>
            <a:r>
              <a:rPr lang="en-US" dirty="0"/>
              <a:t>Thinking Recursively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9A09CF-122A-0BA9-9390-4C7DD1CCC69A}"/>
                  </a:ext>
                </a:extLst>
              </p:cNvPr>
              <p:cNvSpPr>
                <a:spLocks noGrp="1"/>
              </p:cNvSpPr>
              <p:nvPr>
                <p:ph idx="1"/>
              </p:nvPr>
            </p:nvSpPr>
            <p:spPr/>
            <p:txBody>
              <a:bodyPr>
                <a:normAutofit/>
              </a:bodyPr>
              <a:lstStyle/>
              <a:p>
                <a:r>
                  <a:rPr lang="en-US" dirty="0"/>
                  <a:t>Phrasing our question as “do we take element </a:t>
                </a:r>
                <a14:m>
                  <m:oMath xmlns:m="http://schemas.openxmlformats.org/officeDocument/2006/math">
                    <m:r>
                      <a:rPr lang="en-US" b="0" i="1" smtClean="0">
                        <a:latin typeface="Cambria Math" panose="02040503050406030204" pitchFamily="18" charset="0"/>
                      </a:rPr>
                      <m:t>𝑖</m:t>
                    </m:r>
                  </m:oMath>
                </a14:m>
                <a:r>
                  <a:rPr lang="en-US" dirty="0"/>
                  <a:t> or not?” What do we need to know to decide on element </a:t>
                </a:r>
                <a14:m>
                  <m:oMath xmlns:m="http://schemas.openxmlformats.org/officeDocument/2006/math">
                    <m:r>
                      <a:rPr lang="en-US" b="0" i="1" smtClean="0">
                        <a:latin typeface="Cambria Math" panose="02040503050406030204" pitchFamily="18" charset="0"/>
                      </a:rPr>
                      <m:t>𝑖</m:t>
                    </m:r>
                  </m:oMath>
                </a14:m>
                <a:r>
                  <a:rPr lang="en-US" dirty="0"/>
                  <a:t>?</a:t>
                </a:r>
              </a:p>
              <a:p>
                <a:r>
                  <a:rPr lang="en-US" dirty="0"/>
                  <a:t>1. Is it allowed? </a:t>
                </a:r>
              </a:p>
              <a:p>
                <a:pPr lvl="1"/>
                <a:r>
                  <a:rPr lang="en-US" dirty="0"/>
                  <a:t>Will the sequence still be increasing if it’s included?</a:t>
                </a:r>
              </a:p>
              <a:p>
                <a:pPr lvl="1"/>
                <a:r>
                  <a:rPr lang="en-US" dirty="0"/>
                  <a:t>2. Will it help?</a:t>
                </a:r>
              </a:p>
              <a:p>
                <a:pPr lvl="1"/>
                <a:r>
                  <a:rPr lang="en-US" dirty="0"/>
                  <a:t>Is it part of the best subsequence?</a:t>
                </a:r>
              </a:p>
              <a:p>
                <a:r>
                  <a:rPr lang="en-US" dirty="0"/>
                  <a:t>Still recursing right-to-left: make a recursive call on a smaller array. </a:t>
                </a:r>
              </a:p>
              <a:p>
                <a:r>
                  <a:rPr lang="en-US" dirty="0"/>
                  <a:t>What do you need to keep track of?</a:t>
                </a:r>
              </a:p>
            </p:txBody>
          </p:sp>
        </mc:Choice>
        <mc:Fallback xmlns="">
          <p:sp>
            <p:nvSpPr>
              <p:cNvPr id="3" name="Content Placeholder 2">
                <a:extLst>
                  <a:ext uri="{FF2B5EF4-FFF2-40B4-BE49-F238E27FC236}">
                    <a16:creationId xmlns:a16="http://schemas.microsoft.com/office/drawing/2014/main" id="{129A09CF-122A-0BA9-9390-4C7DD1CCC69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923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lstStyle/>
          <a:p>
            <a:r>
              <a:rPr lang="en-US" dirty="0"/>
              <a:t>Maximum Contiguous Subarray Sum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endParaRPr lang="en-US" dirty="0"/>
              </a:p>
              <a:p>
                <a:endParaRPr lang="en-US" dirty="0"/>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92065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C914-CD69-4CB8-AAB2-AD415CA2B66E}"/>
              </a:ext>
            </a:extLst>
          </p:cNvPr>
          <p:cNvSpPr>
            <a:spLocks noGrp="1"/>
          </p:cNvSpPr>
          <p:nvPr>
            <p:ph type="title"/>
          </p:nvPr>
        </p:nvSpPr>
        <p:spPr/>
        <p:txBody>
          <a:bodyPr/>
          <a:lstStyle/>
          <a:p>
            <a:r>
              <a:rPr lang="en-US" dirty="0"/>
              <a:t>Thinking Recursively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495C96-9369-4C72-925C-9C2E40A2ABAA}"/>
                  </a:ext>
                </a:extLst>
              </p:cNvPr>
              <p:cNvSpPr>
                <a:spLocks noGrp="1"/>
              </p:cNvSpPr>
              <p:nvPr>
                <p:ph idx="1"/>
              </p:nvPr>
            </p:nvSpPr>
            <p:spPr/>
            <p:txBody>
              <a:bodyPr>
                <a:normAutofit/>
              </a:bodyPr>
              <a:lstStyle/>
              <a:p>
                <a:r>
                  <a:rPr lang="en-US" dirty="0"/>
                  <a:t>Phrasing our question as “do we take element </a:t>
                </a:r>
                <a14:m>
                  <m:oMath xmlns:m="http://schemas.openxmlformats.org/officeDocument/2006/math">
                    <m:r>
                      <a:rPr lang="en-US" b="0" i="1" smtClean="0">
                        <a:latin typeface="Cambria Math" panose="02040503050406030204" pitchFamily="18" charset="0"/>
                      </a:rPr>
                      <m:t>𝑖</m:t>
                    </m:r>
                  </m:oMath>
                </a14:m>
                <a:r>
                  <a:rPr lang="en-US" dirty="0"/>
                  <a:t> or not?” What do we need to know to decide on element </a:t>
                </a:r>
                <a14:m>
                  <m:oMath xmlns:m="http://schemas.openxmlformats.org/officeDocument/2006/math">
                    <m:r>
                      <a:rPr lang="en-US" b="0" i="1" smtClean="0">
                        <a:latin typeface="Cambria Math" panose="02040503050406030204" pitchFamily="18" charset="0"/>
                      </a:rPr>
                      <m:t>𝑖</m:t>
                    </m:r>
                  </m:oMath>
                </a14:m>
                <a:r>
                  <a:rPr lang="en-US" dirty="0"/>
                  <a:t>?</a:t>
                </a:r>
              </a:p>
              <a:p>
                <a:r>
                  <a:rPr lang="en-US" dirty="0"/>
                  <a:t>1. Is it allowed? </a:t>
                </a:r>
              </a:p>
              <a:p>
                <a:pPr lvl="1"/>
                <a:r>
                  <a:rPr lang="en-US" dirty="0"/>
                  <a:t>Will the sequence still be increasing if it’s included?</a:t>
                </a:r>
              </a:p>
              <a:p>
                <a:pPr lvl="1"/>
                <a:r>
                  <a:rPr lang="en-US" dirty="0"/>
                  <a:t>2. Will it help?</a:t>
                </a:r>
              </a:p>
              <a:p>
                <a:pPr lvl="1"/>
                <a:r>
                  <a:rPr lang="en-US" dirty="0"/>
                  <a:t>Is it part of the best subsequence?</a:t>
                </a:r>
              </a:p>
              <a:p>
                <a:r>
                  <a:rPr lang="en-US" dirty="0"/>
                  <a:t>Still recursing right-to-left: make a recursive call on a smaller array. </a:t>
                </a:r>
              </a:p>
              <a:p>
                <a:r>
                  <a:rPr lang="en-US" dirty="0"/>
                  <a:t>Two indices: index we’re looking at, and index of upper bound on elements (i.e. the value we need to decide if we’re still increasing).</a:t>
                </a:r>
              </a:p>
            </p:txBody>
          </p:sp>
        </mc:Choice>
        <mc:Fallback xmlns="">
          <p:sp>
            <p:nvSpPr>
              <p:cNvPr id="3" name="Content Placeholder 2">
                <a:extLst>
                  <a:ext uri="{FF2B5EF4-FFF2-40B4-BE49-F238E27FC236}">
                    <a16:creationId xmlns:a16="http://schemas.microsoft.com/office/drawing/2014/main" id="{13495C96-9369-4C72-925C-9C2E40A2ABA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6143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9B93-5FDF-4EDD-8D4C-911AF2C41FD6}"/>
              </a:ext>
            </a:extLst>
          </p:cNvPr>
          <p:cNvSpPr>
            <a:spLocks noGrp="1"/>
          </p:cNvSpPr>
          <p:nvPr>
            <p:ph type="title"/>
          </p:nvPr>
        </p:nvSpPr>
        <p:spPr/>
        <p:txBody>
          <a:bodyPr/>
          <a:lstStyle/>
          <a:p>
            <a:r>
              <a:rPr lang="en-US" dirty="0"/>
              <a:t>LIS, visualized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53BD8A-8A1F-49F2-AE79-D6B067C567DA}"/>
                  </a:ext>
                </a:extLst>
              </p:cNvPr>
              <p:cNvSpPr>
                <a:spLocks noGrp="1"/>
              </p:cNvSpPr>
              <p:nvPr>
                <p:ph idx="1"/>
              </p:nvPr>
            </p:nvSpPr>
            <p:spPr>
              <a:xfrm>
                <a:off x="502371" y="3845379"/>
                <a:ext cx="11187258" cy="2235382"/>
              </a:xfrm>
            </p:spPr>
            <p:txBody>
              <a:bodyPr/>
              <a:lstStyle/>
              <a:p>
                <a:r>
                  <a:rPr lang="en-US" dirty="0"/>
                  <a:t>Need recursive answer to the left</a:t>
                </a:r>
              </a:p>
              <a:p>
                <a:r>
                  <a:rPr lang="en-US" dirty="0"/>
                  <a:t>Currently processing </a:t>
                </a:r>
                <a14:m>
                  <m:oMath xmlns:m="http://schemas.openxmlformats.org/officeDocument/2006/math">
                    <m:r>
                      <a:rPr lang="en-US" b="0" i="1" smtClean="0">
                        <a:latin typeface="Cambria Math" panose="02040503050406030204" pitchFamily="18" charset="0"/>
                      </a:rPr>
                      <m:t>𝑖</m:t>
                    </m:r>
                  </m:oMath>
                </a14:m>
                <a:endParaRPr lang="en-US" dirty="0"/>
              </a:p>
              <a:p>
                <a:r>
                  <a:rPr lang="en-US" dirty="0"/>
                  <a:t>Recursive calls to the left are needed to know optimum from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2353BD8A-8A1F-49F2-AE79-D6B067C567DA}"/>
                  </a:ext>
                </a:extLst>
              </p:cNvPr>
              <p:cNvSpPr>
                <a:spLocks noGrp="1" noRot="1" noChangeAspect="1" noMove="1" noResize="1" noEditPoints="1" noAdjustHandles="1" noChangeArrowheads="1" noChangeShapeType="1" noTextEdit="1"/>
              </p:cNvSpPr>
              <p:nvPr>
                <p:ph idx="1"/>
              </p:nvPr>
            </p:nvSpPr>
            <p:spPr>
              <a:xfrm>
                <a:off x="502371" y="3845379"/>
                <a:ext cx="11187258" cy="2235382"/>
              </a:xfrm>
              <a:blipFill>
                <a:blip r:embed="rId2"/>
                <a:stretch>
                  <a:fillRect l="-654" t="-4905"/>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DA019A3C-579F-4629-ADFC-1D9DBF5B6DB5}"/>
              </a:ext>
            </a:extLst>
          </p:cNvPr>
          <p:cNvGraphicFramePr>
            <a:graphicFrameLocks/>
          </p:cNvGraphicFramePr>
          <p:nvPr>
            <p:extLst>
              <p:ext uri="{D42A27DB-BD31-4B8C-83A1-F6EECF244321}">
                <p14:modId xmlns:p14="http://schemas.microsoft.com/office/powerpoint/2010/main" val="2873754598"/>
              </p:ext>
            </p:extLst>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grpSp>
        <p:nvGrpSpPr>
          <p:cNvPr id="13" name="Group 12" descr="Currently considering index 5.">
            <a:extLst>
              <a:ext uri="{FF2B5EF4-FFF2-40B4-BE49-F238E27FC236}">
                <a16:creationId xmlns:a16="http://schemas.microsoft.com/office/drawing/2014/main" id="{66D1CAB4-CCE9-7550-C2F1-B576F3304416}"/>
              </a:ext>
            </a:extLst>
          </p:cNvPr>
          <p:cNvGrpSpPr/>
          <p:nvPr/>
        </p:nvGrpSpPr>
        <p:grpSpPr>
          <a:xfrm>
            <a:off x="7301753" y="1117599"/>
            <a:ext cx="1196788" cy="2072523"/>
            <a:chOff x="7301753" y="1117599"/>
            <a:chExt cx="1196788" cy="2072523"/>
          </a:xfrm>
        </p:grpSpPr>
        <p:sp>
          <p:nvSpPr>
            <p:cNvPr id="5" name="Rectangle 4">
              <a:extLst>
                <a:ext uri="{FF2B5EF4-FFF2-40B4-BE49-F238E27FC236}">
                  <a16:creationId xmlns:a16="http://schemas.microsoft.com/office/drawing/2014/main" id="{653F62C1-C984-4F79-BC97-C98BD0BCDB27}"/>
                </a:ext>
              </a:extLst>
            </p:cNvPr>
            <p:cNvSpPr/>
            <p:nvPr/>
          </p:nvSpPr>
          <p:spPr>
            <a:xfrm>
              <a:off x="7301753" y="1117599"/>
              <a:ext cx="1196788" cy="2072523"/>
            </a:xfrm>
            <a:prstGeom prst="rect">
              <a:avLst/>
            </a:prstGeom>
            <a:solidFill>
              <a:schemeClr val="accent6">
                <a:alpha val="4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6AF2FC-7DEB-4103-B891-AB64A7933F51}"/>
                    </a:ext>
                  </a:extLst>
                </p:cNvPr>
                <p:cNvSpPr txBox="1"/>
                <p:nvPr/>
              </p:nvSpPr>
              <p:spPr>
                <a:xfrm>
                  <a:off x="7324876" y="2422098"/>
                  <a:ext cx="1107924" cy="369332"/>
                </a:xfrm>
                <a:prstGeom prst="rect">
                  <a:avLst/>
                </a:prstGeom>
                <a:noFill/>
              </p:spPr>
              <p:txBody>
                <a:bodyPr wrap="square" rtlCol="0">
                  <a:spAutoFit/>
                </a:bodyPr>
                <a:lstStyle/>
                <a:p>
                  <a:r>
                    <a:rPr lang="en-US" dirty="0"/>
                    <a:t>Current </a:t>
                  </a:r>
                  <a14:m>
                    <m:oMath xmlns:m="http://schemas.openxmlformats.org/officeDocument/2006/math">
                      <m:r>
                        <a:rPr lang="en-US" b="0" i="1" smtClean="0">
                          <a:latin typeface="Cambria Math" panose="02040503050406030204" pitchFamily="18" charset="0"/>
                        </a:rPr>
                        <m:t>𝑖</m:t>
                      </m:r>
                    </m:oMath>
                  </a14:m>
                  <a:endParaRPr lang="en-US" dirty="0"/>
                </a:p>
              </p:txBody>
            </p:sp>
          </mc:Choice>
          <mc:Fallback xmlns="">
            <p:sp>
              <p:nvSpPr>
                <p:cNvPr id="6" name="TextBox 5">
                  <a:extLst>
                    <a:ext uri="{FF2B5EF4-FFF2-40B4-BE49-F238E27FC236}">
                      <a16:creationId xmlns:a16="http://schemas.microsoft.com/office/drawing/2014/main" id="{E96AF2FC-7DEB-4103-B891-AB64A7933F51}"/>
                    </a:ext>
                  </a:extLst>
                </p:cNvPr>
                <p:cNvSpPr txBox="1">
                  <a:spLocks noRot="1" noChangeAspect="1" noMove="1" noResize="1" noEditPoints="1" noAdjustHandles="1" noChangeArrowheads="1" noChangeShapeType="1" noTextEdit="1"/>
                </p:cNvSpPr>
                <p:nvPr/>
              </p:nvSpPr>
              <p:spPr>
                <a:xfrm>
                  <a:off x="7324876" y="2422098"/>
                  <a:ext cx="1107924" cy="369332"/>
                </a:xfrm>
                <a:prstGeom prst="rect">
                  <a:avLst/>
                </a:prstGeom>
                <a:blipFill>
                  <a:blip r:embed="rId3"/>
                  <a:stretch>
                    <a:fillRect l="-4972" t="-8197" b="-24590"/>
                  </a:stretch>
                </a:blipFill>
              </p:spPr>
              <p:txBody>
                <a:bodyPr/>
                <a:lstStyle/>
                <a:p>
                  <a:r>
                    <a:rPr lang="en-US">
                      <a:noFill/>
                    </a:rPr>
                    <a:t> </a:t>
                  </a:r>
                </a:p>
              </p:txBody>
            </p:sp>
          </mc:Fallback>
        </mc:AlternateContent>
      </p:grpSp>
      <p:grpSp>
        <p:nvGrpSpPr>
          <p:cNvPr id="12" name="Group 11" descr="Recursive call will give best selection from indices 0..4">
            <a:extLst>
              <a:ext uri="{FF2B5EF4-FFF2-40B4-BE49-F238E27FC236}">
                <a16:creationId xmlns:a16="http://schemas.microsoft.com/office/drawing/2014/main" id="{3438D856-721F-ACA5-7251-FD78D2FD4156}"/>
              </a:ext>
            </a:extLst>
          </p:cNvPr>
          <p:cNvGrpSpPr/>
          <p:nvPr/>
        </p:nvGrpSpPr>
        <p:grpSpPr>
          <a:xfrm>
            <a:off x="1282700" y="1128615"/>
            <a:ext cx="6007492" cy="2072523"/>
            <a:chOff x="1282700" y="1128615"/>
            <a:chExt cx="6007492" cy="2072523"/>
          </a:xfrm>
        </p:grpSpPr>
        <p:sp>
          <p:nvSpPr>
            <p:cNvPr id="7" name="Rectangle 6">
              <a:extLst>
                <a:ext uri="{FF2B5EF4-FFF2-40B4-BE49-F238E27FC236}">
                  <a16:creationId xmlns:a16="http://schemas.microsoft.com/office/drawing/2014/main" id="{B5893696-337B-41B0-BDA8-C636940A7D5B}"/>
                </a:ext>
              </a:extLst>
            </p:cNvPr>
            <p:cNvSpPr/>
            <p:nvPr/>
          </p:nvSpPr>
          <p:spPr>
            <a:xfrm>
              <a:off x="1282700" y="1128615"/>
              <a:ext cx="6007492" cy="2072523"/>
            </a:xfrm>
            <a:prstGeom prst="rect">
              <a:avLst/>
            </a:prstGeom>
            <a:solidFill>
              <a:schemeClr val="accent2">
                <a:alpha val="4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B81CF07-5C32-46DB-999B-25A569B6726D}"/>
                </a:ext>
              </a:extLst>
            </p:cNvPr>
            <p:cNvSpPr txBox="1"/>
            <p:nvPr/>
          </p:nvSpPr>
          <p:spPr>
            <a:xfrm>
              <a:off x="1282700" y="2422098"/>
              <a:ext cx="5976435" cy="369332"/>
            </a:xfrm>
            <a:prstGeom prst="rect">
              <a:avLst/>
            </a:prstGeom>
            <a:noFill/>
          </p:spPr>
          <p:txBody>
            <a:bodyPr wrap="square" rtlCol="0">
              <a:spAutoFit/>
            </a:bodyPr>
            <a:lstStyle/>
            <a:p>
              <a:r>
                <a:rPr lang="en-US" dirty="0"/>
                <a:t>Recursive call is best value in this area</a:t>
              </a:r>
            </a:p>
          </p:txBody>
        </p:sp>
      </p:grpSp>
      <p:grpSp>
        <p:nvGrpSpPr>
          <p:cNvPr id="14" name="Group 13" descr="Indices 6 and 7 are ignored for now. We already considered those and then made recursive calls.">
            <a:extLst>
              <a:ext uri="{FF2B5EF4-FFF2-40B4-BE49-F238E27FC236}">
                <a16:creationId xmlns:a16="http://schemas.microsoft.com/office/drawing/2014/main" id="{44D41176-49FE-CF1F-BBD0-976A1C37C232}"/>
              </a:ext>
            </a:extLst>
          </p:cNvPr>
          <p:cNvGrpSpPr/>
          <p:nvPr/>
        </p:nvGrpSpPr>
        <p:grpSpPr>
          <a:xfrm>
            <a:off x="8521663" y="1117599"/>
            <a:ext cx="2393417" cy="2072523"/>
            <a:chOff x="8521663" y="1117599"/>
            <a:chExt cx="2393417" cy="2072523"/>
          </a:xfrm>
        </p:grpSpPr>
        <p:sp>
          <p:nvSpPr>
            <p:cNvPr id="9" name="Rectangle 8">
              <a:extLst>
                <a:ext uri="{FF2B5EF4-FFF2-40B4-BE49-F238E27FC236}">
                  <a16:creationId xmlns:a16="http://schemas.microsoft.com/office/drawing/2014/main" id="{E596DD2E-F64F-4B89-8BA3-75B4D0E6FCFA}"/>
                </a:ext>
              </a:extLst>
            </p:cNvPr>
            <p:cNvSpPr/>
            <p:nvPr/>
          </p:nvSpPr>
          <p:spPr>
            <a:xfrm>
              <a:off x="8521663" y="1117599"/>
              <a:ext cx="2393417" cy="2072523"/>
            </a:xfrm>
            <a:prstGeom prst="rect">
              <a:avLst/>
            </a:prstGeom>
            <a:solidFill>
              <a:srgbClr val="FF0000">
                <a:alpha val="49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69B097-6028-4A55-9FE1-CBEDD20332B8}"/>
                </a:ext>
              </a:extLst>
            </p:cNvPr>
            <p:cNvSpPr txBox="1"/>
            <p:nvPr/>
          </p:nvSpPr>
          <p:spPr>
            <a:xfrm>
              <a:off x="8582781" y="2422098"/>
              <a:ext cx="2278743" cy="646331"/>
            </a:xfrm>
            <a:prstGeom prst="rect">
              <a:avLst/>
            </a:prstGeom>
            <a:noFill/>
          </p:spPr>
          <p:txBody>
            <a:bodyPr wrap="square" rtlCol="0">
              <a:spAutoFit/>
            </a:bodyPr>
            <a:lstStyle/>
            <a:p>
              <a:r>
                <a:rPr lang="en-US" dirty="0"/>
                <a:t>Decide on max value allowed below</a:t>
              </a:r>
            </a:p>
          </p:txBody>
        </p:sp>
      </p:grpSp>
    </p:spTree>
    <p:extLst>
      <p:ext uri="{BB962C8B-B14F-4D97-AF65-F5344CB8AC3E}">
        <p14:creationId xmlns:p14="http://schemas.microsoft.com/office/powerpoint/2010/main" val="418037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6A0-B389-4E1A-8E51-4CDE9B006125}"/>
              </a:ext>
            </a:extLst>
          </p:cNvPr>
          <p:cNvSpPr>
            <a:spLocks noGrp="1"/>
          </p:cNvSpPr>
          <p:nvPr>
            <p:ph type="title"/>
          </p:nvPr>
        </p:nvSpPr>
        <p:spPr/>
        <p:txBody>
          <a:bodyPr/>
          <a:lstStyle/>
          <a:p>
            <a:r>
              <a:rPr lang="en-US" dirty="0"/>
              <a:t>LIS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BD6CE3-28C6-4F19-B56D-6CD115A6E537}"/>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Need a recurrence</a:t>
                </a:r>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e>
                            <m:r>
                              <a:rPr lang="en-US" i="1" smtClean="0">
                                <a:latin typeface="Cambria Math" panose="02040503050406030204" pitchFamily="18" charset="0"/>
                              </a:rPr>
                              <m:t>?</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3CBD6CE3-28C6-4F19-B56D-6CD115A6E53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7543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6A0-B389-4E1A-8E51-4CDE9B006125}"/>
              </a:ext>
            </a:extLst>
          </p:cNvPr>
          <p:cNvSpPr>
            <a:spLocks noGrp="1"/>
          </p:cNvSpPr>
          <p:nvPr>
            <p:ph type="title"/>
          </p:nvPr>
        </p:nvSpPr>
        <p:spPr/>
        <p:txBody>
          <a:bodyPr/>
          <a:lstStyle/>
          <a:p>
            <a:r>
              <a:rPr lang="en-US" dirty="0"/>
              <a:t>LIS recurrence,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BD6CE3-28C6-4F19-B56D-6CD115A6E537}"/>
                  </a:ext>
                </a:extLst>
              </p:cNvPr>
              <p:cNvSpPr>
                <a:spLocks noGrp="1"/>
              </p:cNvSpPr>
              <p:nvPr>
                <p:ph idx="1"/>
              </p:nvPr>
            </p:nvSpPr>
            <p:spPr/>
            <p:txBody>
              <a:bodyPr>
                <a:normAutofit fontScale="85000" lnSpcReduction="10000"/>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Need a recurrence</a:t>
                </a:r>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e>
                            <m:r>
                              <a:rPr lang="en-US" i="1" smtClean="0">
                                <a:latin typeface="Cambria Math" panose="02040503050406030204" pitchFamily="18" charset="0"/>
                              </a:rPr>
                              <m:t>?</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element </a:t>
                </a:r>
                <a14:m>
                  <m:oMath xmlns:m="http://schemas.openxmlformats.org/officeDocument/2006/math">
                    <m:r>
                      <a:rPr lang="en-US" b="0" i="1" smtClean="0">
                        <a:latin typeface="Cambria Math" panose="02040503050406030204" pitchFamily="18" charset="0"/>
                      </a:rPr>
                      <m:t>𝑖</m:t>
                    </m:r>
                  </m:oMath>
                </a14:m>
                <a:r>
                  <a:rPr lang="en-US" dirty="0"/>
                  <a:t> cannot be included in an increasing subsequence where every element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So taking the largest among the first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suffices. </a:t>
                </a:r>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then if we include </a:t>
                </a:r>
                <a14:m>
                  <m:oMath xmlns:m="http://schemas.openxmlformats.org/officeDocument/2006/math">
                    <m:r>
                      <a:rPr lang="en-US" b="0" i="1" smtClean="0">
                        <a:latin typeface="Cambria Math" panose="02040503050406030204" pitchFamily="18" charset="0"/>
                      </a:rPr>
                      <m:t>𝑖</m:t>
                    </m:r>
                  </m:oMath>
                </a14:m>
                <a:r>
                  <a:rPr lang="en-US" dirty="0"/>
                  <a:t>, we may include elements to the left only if they are less than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a14:m>
                <a:r>
                  <a:rPr lang="en-US" dirty="0"/>
                  <a:t> will now be the last, and therefore largest, of elements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If we don’t include </a:t>
                </a:r>
                <a14:m>
                  <m:oMath xmlns:m="http://schemas.openxmlformats.org/officeDocument/2006/math">
                    <m:r>
                      <a:rPr lang="en-US" b="0" i="1" smtClean="0">
                        <a:latin typeface="Cambria Math" panose="02040503050406030204" pitchFamily="18" charset="0"/>
                      </a:rPr>
                      <m:t>𝑖</m:t>
                    </m:r>
                  </m:oMath>
                </a14:m>
                <a:r>
                  <a:rPr lang="en-US" dirty="0"/>
                  <a:t> we want the maximum increasing subsequence among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3CBD6CE3-28C6-4F19-B56D-6CD115A6E537}"/>
                  </a:ext>
                </a:extLst>
              </p:cNvPr>
              <p:cNvSpPr>
                <a:spLocks noGrp="1" noRot="1" noChangeAspect="1" noMove="1" noResize="1" noEditPoints="1" noAdjustHandles="1" noChangeArrowheads="1" noChangeShapeType="1" noTextEdit="1"/>
              </p:cNvSpPr>
              <p:nvPr>
                <p:ph idx="1"/>
              </p:nvPr>
            </p:nvSpPr>
            <p:spPr>
              <a:blipFill>
                <a:blip r:embed="rId2"/>
                <a:stretch>
                  <a:fillRect l="-1253" t="-2516" r="-381"/>
                </a:stretch>
              </a:blipFill>
            </p:spPr>
            <p:txBody>
              <a:bodyPr/>
              <a:lstStyle/>
              <a:p>
                <a:r>
                  <a:rPr lang="en-US">
                    <a:noFill/>
                  </a:rPr>
                  <a:t> </a:t>
                </a:r>
              </a:p>
            </p:txBody>
          </p:sp>
        </mc:Fallback>
      </mc:AlternateContent>
    </p:spTree>
    <p:extLst>
      <p:ext uri="{BB962C8B-B14F-4D97-AF65-F5344CB8AC3E}">
        <p14:creationId xmlns:p14="http://schemas.microsoft.com/office/powerpoint/2010/main" val="137477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6A0-B389-4E1A-8E51-4CDE9B006125}"/>
              </a:ext>
            </a:extLst>
          </p:cNvPr>
          <p:cNvSpPr>
            <a:spLocks noGrp="1"/>
          </p:cNvSpPr>
          <p:nvPr>
            <p:ph type="title"/>
          </p:nvPr>
        </p:nvSpPr>
        <p:spPr/>
        <p:txBody>
          <a:bodyPr/>
          <a:lstStyle/>
          <a:p>
            <a:r>
              <a:rPr lang="en-US" dirty="0"/>
              <a:t>LIS Recurrence </a:t>
            </a:r>
            <a:r>
              <a:rPr lang="en-US" sz="2400" dirty="0"/>
              <a:t>(finished)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BD6CE3-28C6-4F19-B56D-6CD115A6E537}"/>
                  </a:ext>
                </a:extLst>
              </p:cNvPr>
              <p:cNvSpPr>
                <a:spLocks noGrp="1"/>
              </p:cNvSpPr>
              <p:nvPr>
                <p:ph idx="1"/>
              </p:nvPr>
            </p:nvSpPr>
            <p:spPr/>
            <p:txBody>
              <a:bodyPr>
                <a:normAutofit fontScale="85000" lnSpcReduction="20000"/>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Need a recurrence</a:t>
                </a:r>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&lt;0</m:t>
                            </m:r>
                          </m:e>
                          <m:e>
                            <m:r>
                              <a:rPr lang="en-US" b="0" i="1" smtClean="0">
                                <a:latin typeface="Cambria Math" panose="02040503050406030204" pitchFamily="18" charset="0"/>
                              </a:rPr>
                              <m:t>𝕀</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𝑗</m:t>
                                        </m:r>
                                      </m:e>
                                    </m:d>
                                  </m:e>
                                </m:d>
                              </m:e>
                            </m:func>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element </a:t>
                </a:r>
                <a14:m>
                  <m:oMath xmlns:m="http://schemas.openxmlformats.org/officeDocument/2006/math">
                    <m:r>
                      <a:rPr lang="en-US" b="0" i="1" smtClean="0">
                        <a:latin typeface="Cambria Math" panose="02040503050406030204" pitchFamily="18" charset="0"/>
                      </a:rPr>
                      <m:t>𝑖</m:t>
                    </m:r>
                  </m:oMath>
                </a14:m>
                <a:r>
                  <a:rPr lang="en-US" dirty="0"/>
                  <a:t> cannot be included in an increasing subsequence where every element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So taking the largest among the first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suffices. </a:t>
                </a:r>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then if we include </a:t>
                </a:r>
                <a14:m>
                  <m:oMath xmlns:m="http://schemas.openxmlformats.org/officeDocument/2006/math">
                    <m:r>
                      <a:rPr lang="en-US" b="0" i="1" smtClean="0">
                        <a:latin typeface="Cambria Math" panose="02040503050406030204" pitchFamily="18" charset="0"/>
                      </a:rPr>
                      <m:t>𝑖</m:t>
                    </m:r>
                  </m:oMath>
                </a14:m>
                <a:r>
                  <a:rPr lang="en-US" dirty="0"/>
                  <a:t>, we may include elements to the left only if they are less than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a14:m>
                <a:r>
                  <a:rPr lang="en-US" dirty="0"/>
                  <a:t> will now be the last, and therefore largest, of elements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If we don’t include </a:t>
                </a:r>
                <a14:m>
                  <m:oMath xmlns:m="http://schemas.openxmlformats.org/officeDocument/2006/math">
                    <m:r>
                      <a:rPr lang="en-US" b="0" i="1" smtClean="0">
                        <a:latin typeface="Cambria Math" panose="02040503050406030204" pitchFamily="18" charset="0"/>
                      </a:rPr>
                      <m:t>𝑖</m:t>
                    </m:r>
                  </m:oMath>
                </a14:m>
                <a:r>
                  <a:rPr lang="en-US" dirty="0"/>
                  <a:t> we want the maximum increasing subsequence among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3CBD6CE3-28C6-4F19-B56D-6CD115A6E537}"/>
                  </a:ext>
                </a:extLst>
              </p:cNvPr>
              <p:cNvSpPr>
                <a:spLocks noGrp="1" noRot="1" noChangeAspect="1" noMove="1" noResize="1" noEditPoints="1" noAdjustHandles="1" noChangeArrowheads="1" noChangeShapeType="1" noTextEdit="1"/>
              </p:cNvSpPr>
              <p:nvPr>
                <p:ph idx="1"/>
              </p:nvPr>
            </p:nvSpPr>
            <p:spPr>
              <a:blipFill>
                <a:blip r:embed="rId2"/>
                <a:stretch>
                  <a:fillRect l="-1253" t="-3145" r="-381"/>
                </a:stretch>
              </a:blipFill>
            </p:spPr>
            <p:txBody>
              <a:bodyPr/>
              <a:lstStyle/>
              <a:p>
                <a:r>
                  <a:rPr lang="en-US">
                    <a:noFill/>
                  </a:rPr>
                  <a:t> </a:t>
                </a:r>
              </a:p>
            </p:txBody>
          </p:sp>
        </mc:Fallback>
      </mc:AlternateContent>
    </p:spTree>
    <p:extLst>
      <p:ext uri="{BB962C8B-B14F-4D97-AF65-F5344CB8AC3E}">
        <p14:creationId xmlns:p14="http://schemas.microsoft.com/office/powerpoint/2010/main" val="369617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3411-8B8B-4371-8801-FA06155B3C7B}"/>
              </a:ext>
            </a:extLst>
          </p:cNvPr>
          <p:cNvSpPr>
            <a:spLocks noGrp="1"/>
          </p:cNvSpPr>
          <p:nvPr>
            <p:ph type="title"/>
          </p:nvPr>
        </p:nvSpPr>
        <p:spPr/>
        <p:txBody>
          <a:bodyPr/>
          <a:lstStyle/>
          <a:p>
            <a:r>
              <a:rPr lang="en-US" dirty="0"/>
              <a:t>Finishing LIS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A2A2F1-D144-47B6-9FEC-E746B516C367}"/>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&lt;0</m:t>
                            </m:r>
                          </m:e>
                          <m:e>
                            <m:r>
                              <a:rPr lang="en-US" i="1">
                                <a:latin typeface="Cambria Math" panose="02040503050406030204" pitchFamily="18" charset="0"/>
                              </a:rPr>
                              <m:t>𝕀</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=0</m:t>
                            </m:r>
                          </m:e>
                          <m:e>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&gt;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e>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e>
                                </m:d>
                              </m:e>
                            </m:func>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endParaRPr lang="en-US" dirty="0"/>
              </a:p>
              <a:p>
                <a:r>
                  <a:rPr lang="en-US" dirty="0"/>
                  <a:t>Memoization structure?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array.</a:t>
                </a:r>
              </a:p>
              <a:p>
                <a:r>
                  <a:rPr lang="en-US" dirty="0"/>
                  <a:t>Filling order? </a:t>
                </a:r>
              </a:p>
            </p:txBody>
          </p:sp>
        </mc:Choice>
        <mc:Fallback xmlns="">
          <p:sp>
            <p:nvSpPr>
              <p:cNvPr id="3" name="Content Placeholder 2">
                <a:extLst>
                  <a:ext uri="{FF2B5EF4-FFF2-40B4-BE49-F238E27FC236}">
                    <a16:creationId xmlns:a16="http://schemas.microsoft.com/office/drawing/2014/main" id="{5AA2A2F1-D144-47B6-9FEC-E746B516C367}"/>
                  </a:ext>
                </a:extLst>
              </p:cNvPr>
              <p:cNvSpPr>
                <a:spLocks noGrp="1" noRot="1" noChangeAspect="1" noMove="1" noResize="1" noEditPoints="1" noAdjustHandles="1" noChangeArrowheads="1" noChangeShapeType="1" noTextEdit="1"/>
              </p:cNvSpPr>
              <p:nvPr>
                <p:ph idx="1"/>
              </p:nvPr>
            </p:nvSpPr>
            <p:spPr>
              <a:blipFill>
                <a:blip r:embed="rId2"/>
                <a:stretch>
                  <a:fillRect l="-654" t="-1006"/>
                </a:stretch>
              </a:blipFill>
            </p:spPr>
            <p:txBody>
              <a:bodyPr/>
              <a:lstStyle/>
              <a:p>
                <a:r>
                  <a:rPr lang="en-US">
                    <a:noFill/>
                  </a:rPr>
                  <a:t> </a:t>
                </a:r>
              </a:p>
            </p:txBody>
          </p:sp>
        </mc:Fallback>
      </mc:AlternateContent>
    </p:spTree>
    <p:extLst>
      <p:ext uri="{BB962C8B-B14F-4D97-AF65-F5344CB8AC3E}">
        <p14:creationId xmlns:p14="http://schemas.microsoft.com/office/powerpoint/2010/main" val="342674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0DAA-D4D8-46F9-AAB5-C6599D4BEA40}"/>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E8ACB978-F164-4F0D-B5A0-03530261B27D}"/>
              </a:ext>
            </a:extLst>
          </p:cNvPr>
          <p:cNvSpPr>
            <a:spLocks noGrp="1"/>
          </p:cNvSpPr>
          <p:nvPr>
            <p:ph idx="1"/>
          </p:nvPr>
        </p:nvSpPr>
        <p:spPr/>
        <p:txBody>
          <a:bodyPr>
            <a:normAutofit/>
          </a:bodyPr>
          <a:lstStyle/>
          <a:p>
            <a:pPr>
              <a:spcBef>
                <a:spcPts val="0"/>
              </a:spcBef>
            </a:pPr>
            <a:r>
              <a:rPr lang="en-US" sz="2000" dirty="0">
                <a:latin typeface="Courier New" panose="02070309020205020404" pitchFamily="49" charset="0"/>
                <a:cs typeface="Courier New" panose="02070309020205020404" pitchFamily="49" charset="0"/>
              </a:rPr>
              <a:t>//real code snippet that actually generated the table on the last slide</a:t>
            </a:r>
          </a:p>
          <a:p>
            <a:pPr>
              <a:spcBef>
                <a:spcPts val="0"/>
              </a:spcBef>
            </a:pPr>
            <a:r>
              <a:rPr lang="en-US" sz="2000" dirty="0">
                <a:latin typeface="Courier New" panose="02070309020205020404" pitchFamily="49" charset="0"/>
                <a:cs typeface="Courier New" panose="02070309020205020404" pitchFamily="49" charset="0"/>
              </a:rPr>
              <a:t>for(int j=0; j &lt; n;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[0][j] = (A[0] &lt;= A[j]) ? 1 : 0;</a:t>
            </a:r>
          </a:p>
          <a:p>
            <a:pPr>
              <a:spcBef>
                <a:spcPts val="0"/>
              </a:spcBef>
            </a:pP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for(int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1;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8;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	for(int j = 0; j &lt; n;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		if(A[</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&gt; A[j])</a:t>
            </a:r>
          </a:p>
          <a:p>
            <a:pPr>
              <a:spcBef>
                <a:spcPts val="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][j] =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[i-1][j];</a:t>
            </a:r>
          </a:p>
          <a:p>
            <a:pPr>
              <a:spcBef>
                <a:spcPts val="0"/>
              </a:spcBef>
            </a:pPr>
            <a:r>
              <a:rPr lang="en-US" sz="2000" dirty="0">
                <a:latin typeface="Courier New" panose="02070309020205020404" pitchFamily="49" charset="0"/>
                <a:cs typeface="Courier New" panose="02070309020205020404" pitchFamily="49" charset="0"/>
              </a:rPr>
              <a:t>		else{</a:t>
            </a:r>
          </a:p>
          <a:p>
            <a:pPr>
              <a:spcBef>
                <a:spcPts val="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][j] = </a:t>
            </a:r>
            <a:r>
              <a:rPr lang="en-US" sz="2000" dirty="0" err="1">
                <a:latin typeface="Courier New" panose="02070309020205020404" pitchFamily="49" charset="0"/>
                <a:cs typeface="Courier New" panose="02070309020205020404" pitchFamily="49" charset="0"/>
              </a:rPr>
              <a:t>Math.max</a:t>
            </a:r>
            <a:r>
              <a:rPr lang="en-US" sz="2000" dirty="0">
                <a:latin typeface="Courier New" panose="02070309020205020404" pitchFamily="49" charset="0"/>
                <a:cs typeface="Courier New" panose="02070309020205020404" pitchFamily="49" charset="0"/>
              </a:rPr>
              <a:t>(1+vals[i-1][</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[i-1][j]);</a:t>
            </a:r>
          </a:p>
          <a:p>
            <a:pPr>
              <a:spcBef>
                <a:spcPts val="0"/>
              </a:spcBef>
            </a:pPr>
            <a:r>
              <a:rPr lang="en-US" sz="2000" dirty="0">
                <a:latin typeface="Courier New" panose="02070309020205020404" pitchFamily="49" charset="0"/>
                <a:cs typeface="Courier New" panose="02070309020205020404" pitchFamily="49" charset="0"/>
              </a:rPr>
              <a:t>		}</a:t>
            </a:r>
          </a:p>
          <a:p>
            <a:pPr>
              <a:spcBef>
                <a:spcPts val="0"/>
              </a:spcBef>
            </a:pPr>
            <a:r>
              <a:rPr lang="en-US" sz="2000" dirty="0">
                <a:latin typeface="Courier New" panose="02070309020205020404" pitchFamily="49" charset="0"/>
                <a:cs typeface="Courier New" panose="02070309020205020404" pitchFamily="49" charset="0"/>
              </a:rPr>
              <a:t>	}</a:t>
            </a:r>
          </a:p>
          <a:p>
            <a:pPr>
              <a:spcBef>
                <a:spcPts val="0"/>
              </a:spcBef>
            </a:pPr>
            <a:r>
              <a:rPr lang="en-US" sz="2000" dirty="0">
                <a:latin typeface="Courier New" panose="02070309020205020404" pitchFamily="49" charset="0"/>
                <a:cs typeface="Courier New" panose="02070309020205020404" pitchFamily="49" charset="0"/>
              </a:rPr>
              <a:t>}</a:t>
            </a:r>
          </a:p>
          <a:p>
            <a:pPr>
              <a:spcBef>
                <a:spcPts val="0"/>
              </a:spcBef>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6950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(1)</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423625461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LIS(2,3)</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LIS(2,6)</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LIS(3,6)</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423625461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LIS(2,3)</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LIS(2,6)</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LIS(3,6)</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10" name="Group 9"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8B17986A-BFBF-C656-6193-C8A8F74269AE}"/>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45B4824-9400-46C4-AEDA-EFD6E462ABE0}"/>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3" name="Rectangle 2">
                <a:extLst>
                  <a:ext uri="{FF2B5EF4-FFF2-40B4-BE49-F238E27FC236}">
                    <a16:creationId xmlns:a16="http://schemas.microsoft.com/office/drawing/2014/main" id="{145B4824-9400-46C4-AEDA-EFD6E462ABE0}"/>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414138109"/>
                      </a:ext>
                    </a:extLst>
                  </a:tr>
                </a:tbl>
              </a:graphicData>
            </a:graphic>
          </p:graphicFrame>
        </mc:Choice>
        <mc:Fallback xmlns="">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endParaRPr lang="en-US"/>
                        </a:p>
                      </a:txBody>
                      <a:tcPr>
                        <a:blipFill>
                          <a:blip r:embed="rId10"/>
                          <a:stretch>
                            <a:fillRect l="-529" t="-109836" r="-301587" b="-3279"/>
                          </a:stretch>
                        </a:blipFill>
                      </a:tcPr>
                    </a:tc>
                    <a:tc>
                      <a:txBody>
                        <a:bodyPr/>
                        <a:lstStyle/>
                        <a:p>
                          <a:endParaRPr lang="en-US"/>
                        </a:p>
                      </a:txBody>
                      <a:tcPr>
                        <a:blipFill>
                          <a:blip r:embed="rId10"/>
                          <a:stretch>
                            <a:fillRect l="-100529" t="-109836" r="-201587" b="-3279"/>
                          </a:stretch>
                        </a:blipFill>
                      </a:tcPr>
                    </a:tc>
                    <a:tc>
                      <a:txBody>
                        <a:bodyPr/>
                        <a:lstStyle/>
                        <a:p>
                          <a:endParaRPr lang="en-US"/>
                        </a:p>
                      </a:txBody>
                      <a:tcPr>
                        <a:blipFill>
                          <a:blip r:embed="rId10"/>
                          <a:stretch>
                            <a:fillRect l="-201596" t="-109836" r="-102660" b="-3279"/>
                          </a:stretch>
                        </a:blipFill>
                      </a:tcPr>
                    </a:tc>
                    <a:tc>
                      <a:txBody>
                        <a:bodyPr/>
                        <a:lstStyle/>
                        <a:p>
                          <a:endParaRPr lang="en-US"/>
                        </a:p>
                      </a:txBody>
                      <a:tcPr>
                        <a:blipFill>
                          <a:blip r:embed="rId10"/>
                          <a:stretch>
                            <a:fillRect l="-300000" t="-109836" r="-2116" b="-3279"/>
                          </a:stretch>
                        </a:blipFill>
                      </a:tcPr>
                    </a:tc>
                    <a:extLst>
                      <a:ext uri="{0D108BD9-81ED-4DB2-BD59-A6C34878D82A}">
                        <a16:rowId xmlns:a16="http://schemas.microsoft.com/office/drawing/2014/main" val="3414138109"/>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5A933A-5BBA-4981-93B7-AB53936359D5}"/>
                  </a:ext>
                </a:extLst>
              </p:cNvPr>
              <p:cNvSpPr txBox="1"/>
              <p:nvPr/>
            </p:nvSpPr>
            <p:spPr>
              <a:xfrm>
                <a:off x="1861457" y="4210999"/>
                <a:ext cx="9689841" cy="1938992"/>
              </a:xfrm>
              <a:prstGeom prst="rect">
                <a:avLst/>
              </a:prstGeom>
              <a:solidFill>
                <a:schemeClr val="bg1"/>
              </a:solid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recursive call that made us included </a:t>
                </a:r>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6</m:t>
                        </m:r>
                      </m:e>
                    </m:d>
                    <m:r>
                      <a:rPr lang="en-US" sz="2400" b="0" i="1" smtClean="0">
                        <a:latin typeface="Cambria Math" panose="02040503050406030204" pitchFamily="18" charset="0"/>
                      </a:rPr>
                      <m:t>=8</m:t>
                    </m:r>
                  </m:oMath>
                </a14:m>
                <a:r>
                  <a:rPr lang="en-US" sz="2400" dirty="0">
                    <a:latin typeface="Segoe UI Semilight" panose="020B0402040204020203" pitchFamily="34" charset="0"/>
                    <a:cs typeface="Segoe UI Semilight" panose="020B0402040204020203" pitchFamily="34" charset="0"/>
                  </a:rPr>
                  <a:t> in the sequence.</a:t>
                </a:r>
              </a:p>
              <a:p>
                <a:r>
                  <a:rPr lang="en-US" sz="2400" dirty="0">
                    <a:latin typeface="Segoe UI Semilight" panose="020B0402040204020203" pitchFamily="34" charset="0"/>
                    <a:cs typeface="Segoe UI Semilight" panose="020B0402040204020203" pitchFamily="34" charset="0"/>
                  </a:rPr>
                  <a:t>We now need to decide on </a:t>
                </a:r>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m:t>
                    </m:r>
                  </m:oMath>
                </a14:m>
                <a:r>
                  <a:rPr lang="en-US" sz="24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=6&lt;8=</m:t>
                    </m:r>
                    <m:r>
                      <a:rPr lang="en-US" sz="2400" b="0" i="1" smtClean="0">
                        <a:latin typeface="Cambria Math" panose="02040503050406030204" pitchFamily="18" charset="0"/>
                      </a:rPr>
                      <m:t>𝐴</m:t>
                    </m:r>
                    <m:r>
                      <a:rPr lang="en-US" sz="2400" b="0" i="1" smtClean="0">
                        <a:latin typeface="Cambria Math" panose="02040503050406030204" pitchFamily="18" charset="0"/>
                      </a:rPr>
                      <m:t>[6]</m:t>
                    </m:r>
                  </m:oMath>
                </a14:m>
                <a:r>
                  <a:rPr lang="en-US" sz="2400" dirty="0">
                    <a:latin typeface="Segoe UI Semilight" panose="020B0402040204020203" pitchFamily="34" charset="0"/>
                    <a:cs typeface="Segoe UI Semilight" panose="020B0402040204020203" pitchFamily="34" charset="0"/>
                  </a:rPr>
                  <a:t>. We are allowed to include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[3]</m:t>
                    </m:r>
                  </m:oMath>
                </a14:m>
                <a:r>
                  <a:rPr lang="en-US" sz="2400" b="1"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Try that: then need LIS(2,3) [LIS among A[0,…,2] where all less than A[3]</a:t>
                </a:r>
              </a:p>
              <a:p>
                <a:r>
                  <a:rPr lang="en-US" sz="2400" dirty="0">
                    <a:latin typeface="Segoe UI Semilight" panose="020B0402040204020203" pitchFamily="34" charset="0"/>
                    <a:cs typeface="Segoe UI Semilight" panose="020B0402040204020203" pitchFamily="34" charset="0"/>
                  </a:rPr>
                  <a:t>And try LIS(2,6) [don’t include] LIS among A[0,..,2] all less than A[6]</a:t>
                </a:r>
              </a:p>
            </p:txBody>
          </p:sp>
        </mc:Choice>
        <mc:Fallback xmlns="">
          <p:sp>
            <p:nvSpPr>
              <p:cNvPr id="9" name="TextBox 8">
                <a:extLst>
                  <a:ext uri="{FF2B5EF4-FFF2-40B4-BE49-F238E27FC236}">
                    <a16:creationId xmlns:a16="http://schemas.microsoft.com/office/drawing/2014/main" id="{2A5A933A-5BBA-4981-93B7-AB53936359D5}"/>
                  </a:ext>
                </a:extLst>
              </p:cNvPr>
              <p:cNvSpPr txBox="1">
                <a:spLocks noRot="1" noChangeAspect="1" noMove="1" noResize="1" noEditPoints="1" noAdjustHandles="1" noChangeArrowheads="1" noChangeShapeType="1" noTextEdit="1"/>
              </p:cNvSpPr>
              <p:nvPr/>
            </p:nvSpPr>
            <p:spPr>
              <a:xfrm>
                <a:off x="1861457" y="4210999"/>
                <a:ext cx="9689841" cy="1938992"/>
              </a:xfrm>
              <a:prstGeom prst="rect">
                <a:avLst/>
              </a:prstGeom>
              <a:blipFill>
                <a:blip r:embed="rId11"/>
                <a:stretch>
                  <a:fillRect l="-943" t="-2201" b="-6604"/>
                </a:stretch>
              </a:blipFill>
            </p:spPr>
            <p:txBody>
              <a:bodyPr/>
              <a:lstStyle/>
              <a:p>
                <a:r>
                  <a:rPr lang="en-US">
                    <a:noFill/>
                  </a:rPr>
                  <a:t> </a:t>
                </a:r>
              </a:p>
            </p:txBody>
          </p:sp>
        </mc:Fallback>
      </mc:AlternateContent>
    </p:spTree>
    <p:extLst>
      <p:ext uri="{BB962C8B-B14F-4D97-AF65-F5344CB8AC3E}">
        <p14:creationId xmlns:p14="http://schemas.microsoft.com/office/powerpoint/2010/main" val="4083378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(2)</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0653488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3</a:t>
                          </a:r>
                        </a:p>
                      </a:txBody>
                      <a:tcPr>
                        <a:solidFill>
                          <a:srgbClr val="7030A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0653488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11494"/>
                          </a:stretch>
                        </a:blipFill>
                      </a:tcPr>
                    </a:tc>
                    <a:tc>
                      <a:txBody>
                        <a:bodyPr/>
                        <a:lstStyle/>
                        <a:p>
                          <a:endParaRPr lang="en-US"/>
                        </a:p>
                      </a:txBody>
                      <a:tcPr>
                        <a:blipFill>
                          <a:blip r:embed="rId2"/>
                          <a:stretch>
                            <a:fillRect l="-200490" t="-1149" r="-601961" b="-811494"/>
                          </a:stretch>
                        </a:blipFill>
                      </a:tcPr>
                    </a:tc>
                    <a:tc>
                      <a:txBody>
                        <a:bodyPr/>
                        <a:lstStyle/>
                        <a:p>
                          <a:endParaRPr lang="en-US"/>
                        </a:p>
                      </a:txBody>
                      <a:tcPr>
                        <a:blipFill>
                          <a:blip r:embed="rId2"/>
                          <a:stretch>
                            <a:fillRect l="-300490" t="-1149" r="-501961" b="-811494"/>
                          </a:stretch>
                        </a:blipFill>
                      </a:tcPr>
                    </a:tc>
                    <a:tc>
                      <a:txBody>
                        <a:bodyPr/>
                        <a:lstStyle/>
                        <a:p>
                          <a:endParaRPr lang="en-US"/>
                        </a:p>
                      </a:txBody>
                      <a:tcPr>
                        <a:blipFill>
                          <a:blip r:embed="rId2"/>
                          <a:stretch>
                            <a:fillRect l="-400490" t="-1149" r="-401961" b="-811494"/>
                          </a:stretch>
                        </a:blipFill>
                      </a:tcPr>
                    </a:tc>
                    <a:tc>
                      <a:txBody>
                        <a:bodyPr/>
                        <a:lstStyle/>
                        <a:p>
                          <a:endParaRPr lang="en-US"/>
                        </a:p>
                      </a:txBody>
                      <a:tcPr>
                        <a:blipFill>
                          <a:blip r:embed="rId2"/>
                          <a:stretch>
                            <a:fillRect l="-500490" t="-1149" r="-301961" b="-811494"/>
                          </a:stretch>
                        </a:blipFill>
                      </a:tcPr>
                    </a:tc>
                    <a:tc>
                      <a:txBody>
                        <a:bodyPr/>
                        <a:lstStyle/>
                        <a:p>
                          <a:endParaRPr lang="en-US"/>
                        </a:p>
                      </a:txBody>
                      <a:tcPr>
                        <a:blipFill>
                          <a:blip r:embed="rId2"/>
                          <a:stretch>
                            <a:fillRect l="-600490" t="-1149" r="-201961" b="-811494"/>
                          </a:stretch>
                        </a:blipFill>
                      </a:tcPr>
                    </a:tc>
                    <a:tc>
                      <a:txBody>
                        <a:bodyPr/>
                        <a:lstStyle/>
                        <a:p>
                          <a:endParaRPr lang="en-US"/>
                        </a:p>
                      </a:txBody>
                      <a:tcPr>
                        <a:blipFill>
                          <a:blip r:embed="rId2"/>
                          <a:stretch>
                            <a:fillRect l="-700490" t="-1149" r="-101961" b="-811494"/>
                          </a:stretch>
                        </a:blipFill>
                      </a:tcPr>
                    </a:tc>
                    <a:tc>
                      <a:txBody>
                        <a:bodyPr/>
                        <a:lstStyle/>
                        <a:p>
                          <a:endParaRPr lang="en-US"/>
                        </a:p>
                      </a:txBody>
                      <a:tcPr>
                        <a:blipFill>
                          <a:blip r:embed="rId2"/>
                          <a:stretch>
                            <a:fillRect l="-800490" t="-1149" r="-1961" b="-811494"/>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3</a:t>
                          </a:r>
                        </a:p>
                      </a:txBody>
                      <a:tcPr>
                        <a:solidFill>
                          <a:srgbClr val="7030A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2DEBBEE4-7F63-FF45-9E24-9F6173B4978D}"/>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6F52EDD-0854-44F8-9CD3-CD2832D29919}"/>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414138109"/>
                      </a:ext>
                    </a:extLst>
                  </a:tr>
                </a:tbl>
              </a:graphicData>
            </a:graphic>
          </p:graphicFrame>
        </mc:Choice>
        <mc:Fallback xmlns="">
          <p:graphicFrame>
            <p:nvGraphicFramePr>
              <p:cNvPr id="13" name="Table 12">
                <a:extLst>
                  <a:ext uri="{FF2B5EF4-FFF2-40B4-BE49-F238E27FC236}">
                    <a16:creationId xmlns:a16="http://schemas.microsoft.com/office/drawing/2014/main" id="{46F52EDD-0854-44F8-9CD3-CD2832D29919}"/>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endParaRPr lang="en-US"/>
                        </a:p>
                      </a:txBody>
                      <a:tcPr>
                        <a:blipFill>
                          <a:blip r:embed="rId10"/>
                          <a:stretch>
                            <a:fillRect l="-529" t="-109836" r="-301587" b="-3279"/>
                          </a:stretch>
                        </a:blipFill>
                      </a:tcPr>
                    </a:tc>
                    <a:tc>
                      <a:txBody>
                        <a:bodyPr/>
                        <a:lstStyle/>
                        <a:p>
                          <a:endParaRPr lang="en-US"/>
                        </a:p>
                      </a:txBody>
                      <a:tcPr>
                        <a:blipFill>
                          <a:blip r:embed="rId10"/>
                          <a:stretch>
                            <a:fillRect l="-100529" t="-109836" r="-201587" b="-3279"/>
                          </a:stretch>
                        </a:blipFill>
                      </a:tcPr>
                    </a:tc>
                    <a:tc>
                      <a:txBody>
                        <a:bodyPr/>
                        <a:lstStyle/>
                        <a:p>
                          <a:endParaRPr lang="en-US"/>
                        </a:p>
                      </a:txBody>
                      <a:tcPr>
                        <a:blipFill>
                          <a:blip r:embed="rId10"/>
                          <a:stretch>
                            <a:fillRect l="-201596" t="-109836" r="-102660" b="-3279"/>
                          </a:stretch>
                        </a:blipFill>
                      </a:tcPr>
                    </a:tc>
                    <a:tc>
                      <a:txBody>
                        <a:bodyPr/>
                        <a:lstStyle/>
                        <a:p>
                          <a:endParaRPr lang="en-US"/>
                        </a:p>
                      </a:txBody>
                      <a:tcPr>
                        <a:blipFill>
                          <a:blip r:embed="rId10"/>
                          <a:stretch>
                            <a:fillRect l="-300000" t="-109836" r="-2116" b="-3279"/>
                          </a:stretch>
                        </a:blipFill>
                      </a:tcPr>
                    </a:tc>
                    <a:extLst>
                      <a:ext uri="{0D108BD9-81ED-4DB2-BD59-A6C34878D82A}">
                        <a16:rowId xmlns:a16="http://schemas.microsoft.com/office/drawing/2014/main" val="3414138109"/>
                      </a:ext>
                    </a:extLst>
                  </a:tr>
                </a:tbl>
              </a:graphicData>
            </a:graphic>
          </p:graphicFrame>
        </mc:Fallback>
      </mc:AlternateContent>
    </p:spTree>
    <p:extLst>
      <p:ext uri="{BB962C8B-B14F-4D97-AF65-F5344CB8AC3E}">
        <p14:creationId xmlns:p14="http://schemas.microsoft.com/office/powerpoint/2010/main" val="276302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(3)</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2897380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LIS(2,5)</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LIS(3,5)</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2897380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LIS(2,5)</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LIS(3,5)</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10" name="Group 9"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72B057E9-4676-AC4F-8F69-621161CA0962}"/>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45B4824-9400-46C4-AEDA-EFD6E462ABE0}"/>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3" name="Rectangle 2">
                <a:extLst>
                  <a:ext uri="{FF2B5EF4-FFF2-40B4-BE49-F238E27FC236}">
                    <a16:creationId xmlns:a16="http://schemas.microsoft.com/office/drawing/2014/main" id="{145B4824-9400-46C4-AEDA-EFD6E462ABE0}"/>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414138109"/>
                      </a:ext>
                    </a:extLst>
                  </a:tr>
                </a:tbl>
              </a:graphicData>
            </a:graphic>
          </p:graphicFrame>
        </mc:Choice>
        <mc:Fallback xmlns="">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extLst>
                  <p:ext uri="{D42A27DB-BD31-4B8C-83A1-F6EECF244321}">
                    <p14:modId xmlns:p14="http://schemas.microsoft.com/office/powerpoint/2010/main" val="2124205954"/>
                  </p:ext>
                </p:extLst>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endParaRPr lang="en-US"/>
                        </a:p>
                      </a:txBody>
                      <a:tcPr>
                        <a:blipFill>
                          <a:blip r:embed="rId10"/>
                          <a:stretch>
                            <a:fillRect l="-529" t="-109836" r="-301587" b="-3279"/>
                          </a:stretch>
                        </a:blipFill>
                      </a:tcPr>
                    </a:tc>
                    <a:tc>
                      <a:txBody>
                        <a:bodyPr/>
                        <a:lstStyle/>
                        <a:p>
                          <a:endParaRPr lang="en-US"/>
                        </a:p>
                      </a:txBody>
                      <a:tcPr>
                        <a:blipFill>
                          <a:blip r:embed="rId10"/>
                          <a:stretch>
                            <a:fillRect l="-100529" t="-109836" r="-201587" b="-3279"/>
                          </a:stretch>
                        </a:blipFill>
                      </a:tcPr>
                    </a:tc>
                    <a:tc>
                      <a:txBody>
                        <a:bodyPr/>
                        <a:lstStyle/>
                        <a:p>
                          <a:endParaRPr lang="en-US"/>
                        </a:p>
                      </a:txBody>
                      <a:tcPr>
                        <a:blipFill>
                          <a:blip r:embed="rId10"/>
                          <a:stretch>
                            <a:fillRect l="-201596" t="-109836" r="-102660" b="-3279"/>
                          </a:stretch>
                        </a:blipFill>
                      </a:tcPr>
                    </a:tc>
                    <a:tc>
                      <a:txBody>
                        <a:bodyPr/>
                        <a:lstStyle/>
                        <a:p>
                          <a:endParaRPr lang="en-US"/>
                        </a:p>
                      </a:txBody>
                      <a:tcPr>
                        <a:blipFill>
                          <a:blip r:embed="rId10"/>
                          <a:stretch>
                            <a:fillRect l="-300000" t="-109836" r="-2116" b="-3279"/>
                          </a:stretch>
                        </a:blipFill>
                      </a:tcPr>
                    </a:tc>
                    <a:extLst>
                      <a:ext uri="{0D108BD9-81ED-4DB2-BD59-A6C34878D82A}">
                        <a16:rowId xmlns:a16="http://schemas.microsoft.com/office/drawing/2014/main" val="3414138109"/>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5A933A-5BBA-4981-93B7-AB53936359D5}"/>
                  </a:ext>
                </a:extLst>
              </p:cNvPr>
              <p:cNvSpPr txBox="1"/>
              <p:nvPr/>
            </p:nvSpPr>
            <p:spPr>
              <a:xfrm>
                <a:off x="2449286" y="4210999"/>
                <a:ext cx="8332236" cy="1569660"/>
              </a:xfrm>
              <a:prstGeom prst="rect">
                <a:avLst/>
              </a:prstGeom>
              <a:solidFill>
                <a:schemeClr val="bg1"/>
              </a:solid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recursive call that made us included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[5]</m:t>
                    </m:r>
                  </m:oMath>
                </a14:m>
                <a:r>
                  <a:rPr lang="en-US" sz="2400" dirty="0">
                    <a:latin typeface="Segoe UI Semilight" panose="020B0402040204020203" pitchFamily="34" charset="0"/>
                    <a:cs typeface="Segoe UI Semilight" panose="020B0402040204020203" pitchFamily="34" charset="0"/>
                  </a:rPr>
                  <a:t> is the sequence.</a:t>
                </a:r>
              </a:p>
              <a:p>
                <a:r>
                  <a:rPr lang="en-US" sz="2400" dirty="0">
                    <a:latin typeface="Segoe UI Semilight" panose="020B0402040204020203" pitchFamily="34" charset="0"/>
                    <a:cs typeface="Segoe UI Semilight" panose="020B0402040204020203" pitchFamily="34" charset="0"/>
                  </a:rPr>
                  <a:t>We now need to decide on </a:t>
                </a:r>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m:t>
                    </m:r>
                  </m:oMath>
                </a14:m>
                <a:r>
                  <a:rPr lang="en-US" sz="24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=6&gt;2=</m:t>
                    </m:r>
                    <m:r>
                      <a:rPr lang="en-US" sz="2400" b="0" i="1" smtClean="0">
                        <a:latin typeface="Cambria Math" panose="02040503050406030204" pitchFamily="18" charset="0"/>
                      </a:rPr>
                      <m:t>𝐴</m:t>
                    </m:r>
                    <m:r>
                      <a:rPr lang="en-US" sz="2400" b="0" i="1" smtClean="0">
                        <a:latin typeface="Cambria Math" panose="02040503050406030204" pitchFamily="18" charset="0"/>
                      </a:rPr>
                      <m:t>[5]</m:t>
                    </m:r>
                  </m:oMath>
                </a14:m>
                <a:r>
                  <a:rPr lang="en-US" sz="2400" dirty="0">
                    <a:latin typeface="Segoe UI Semilight" panose="020B0402040204020203" pitchFamily="34" charset="0"/>
                    <a:cs typeface="Segoe UI Semilight" panose="020B0402040204020203" pitchFamily="34" charset="0"/>
                  </a:rPr>
                  <a:t>. We </a:t>
                </a:r>
                <a:r>
                  <a:rPr lang="en-US" sz="2400" b="1" dirty="0">
                    <a:latin typeface="Segoe UI Semilight" panose="020B0402040204020203" pitchFamily="34" charset="0"/>
                    <a:cs typeface="Segoe UI Semilight" panose="020B0402040204020203" pitchFamily="34" charset="0"/>
                  </a:rPr>
                  <a:t>cannot </a:t>
                </a:r>
                <a:r>
                  <a:rPr lang="en-US" sz="2400" dirty="0">
                    <a:latin typeface="Segoe UI Semilight" panose="020B0402040204020203" pitchFamily="34" charset="0"/>
                    <a:cs typeface="Segoe UI Semilight" panose="020B0402040204020203" pitchFamily="34" charset="0"/>
                  </a:rPr>
                  <a:t>include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[3]</m:t>
                    </m:r>
                  </m:oMath>
                </a14:m>
                <a:r>
                  <a:rPr lang="en-US" sz="2400" b="1"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Need LIS among A[0,…,2] with </a:t>
                </a:r>
              </a:p>
            </p:txBody>
          </p:sp>
        </mc:Choice>
        <mc:Fallback xmlns="">
          <p:sp>
            <p:nvSpPr>
              <p:cNvPr id="9" name="TextBox 8">
                <a:extLst>
                  <a:ext uri="{FF2B5EF4-FFF2-40B4-BE49-F238E27FC236}">
                    <a16:creationId xmlns:a16="http://schemas.microsoft.com/office/drawing/2014/main" id="{2A5A933A-5BBA-4981-93B7-AB53936359D5}"/>
                  </a:ext>
                </a:extLst>
              </p:cNvPr>
              <p:cNvSpPr txBox="1">
                <a:spLocks noRot="1" noChangeAspect="1" noMove="1" noResize="1" noEditPoints="1" noAdjustHandles="1" noChangeArrowheads="1" noChangeShapeType="1" noTextEdit="1"/>
              </p:cNvSpPr>
              <p:nvPr/>
            </p:nvSpPr>
            <p:spPr>
              <a:xfrm>
                <a:off x="2449286" y="4210999"/>
                <a:ext cx="8332236" cy="1569660"/>
              </a:xfrm>
              <a:prstGeom prst="rect">
                <a:avLst/>
              </a:prstGeom>
              <a:blipFill>
                <a:blip r:embed="rId11"/>
                <a:stretch>
                  <a:fillRect l="-1170" t="-2724" r="-366" b="-8560"/>
                </a:stretch>
              </a:blipFill>
            </p:spPr>
            <p:txBody>
              <a:bodyPr/>
              <a:lstStyle/>
              <a:p>
                <a:r>
                  <a:rPr lang="en-US">
                    <a:noFill/>
                  </a:rPr>
                  <a:t> </a:t>
                </a:r>
              </a:p>
            </p:txBody>
          </p:sp>
        </mc:Fallback>
      </mc:AlternateContent>
    </p:spTree>
    <p:extLst>
      <p:ext uri="{BB962C8B-B14F-4D97-AF65-F5344CB8AC3E}">
        <p14:creationId xmlns:p14="http://schemas.microsoft.com/office/powerpoint/2010/main" val="221914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85F3-5F14-46EB-BE5F-3420CB3090E2}"/>
              </a:ext>
            </a:extLst>
          </p:cNvPr>
          <p:cNvSpPr>
            <a:spLocks noGrp="1"/>
          </p:cNvSpPr>
          <p:nvPr>
            <p:ph type="title"/>
          </p:nvPr>
        </p:nvSpPr>
        <p:spPr/>
        <p:txBody>
          <a:bodyPr/>
          <a:lstStyle/>
          <a:p>
            <a:r>
              <a:rPr lang="en-US" dirty="0"/>
              <a:t>Dynamic Programming Process</a:t>
            </a:r>
          </a:p>
        </p:txBody>
      </p:sp>
      <p:sp>
        <p:nvSpPr>
          <p:cNvPr id="3" name="Content Placeholder 2">
            <a:extLst>
              <a:ext uri="{FF2B5EF4-FFF2-40B4-BE49-F238E27FC236}">
                <a16:creationId xmlns:a16="http://schemas.microsoft.com/office/drawing/2014/main" id="{42059391-945D-4D76-8C42-70F969FE0D88}"/>
              </a:ext>
            </a:extLst>
          </p:cNvPr>
          <p:cNvSpPr>
            <a:spLocks noGrp="1"/>
          </p:cNvSpPr>
          <p:nvPr>
            <p:ph idx="1"/>
          </p:nvPr>
        </p:nvSpPr>
        <p:spPr/>
        <p:txBody>
          <a:bodyPr/>
          <a:lstStyle/>
          <a:p>
            <a:r>
              <a:rPr lang="en-US" dirty="0"/>
              <a:t>1. Define the object you’re looking for</a:t>
            </a:r>
          </a:p>
          <a:p>
            <a:endParaRPr lang="en-US" dirty="0"/>
          </a:p>
          <a:p>
            <a:r>
              <a:rPr lang="en-US" dirty="0"/>
              <a:t>2. Write a recurrence to say how to find it</a:t>
            </a:r>
          </a:p>
          <a:p>
            <a:endParaRPr lang="en-US" dirty="0"/>
          </a:p>
          <a:p>
            <a:r>
              <a:rPr lang="en-US" dirty="0"/>
              <a:t>3. Design a </a:t>
            </a:r>
            <a:r>
              <a:rPr lang="en-US" dirty="0" err="1"/>
              <a:t>memoization</a:t>
            </a:r>
            <a:r>
              <a:rPr lang="en-US" dirty="0"/>
              <a:t> structure</a:t>
            </a:r>
          </a:p>
          <a:p>
            <a:endParaRPr lang="en-US" dirty="0"/>
          </a:p>
          <a:p>
            <a:r>
              <a:rPr lang="en-US" dirty="0"/>
              <a:t>4. Write an iterative algorithm</a:t>
            </a:r>
          </a:p>
        </p:txBody>
      </p:sp>
    </p:spTree>
    <p:extLst>
      <p:ext uri="{BB962C8B-B14F-4D97-AF65-F5344CB8AC3E}">
        <p14:creationId xmlns:p14="http://schemas.microsoft.com/office/powerpoint/2010/main" val="190561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(4)</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210770116"/>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210770116"/>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D2D29E7D-484F-9660-8F5D-92BF887DC663}"/>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413569C-76EE-4C6F-84B4-83C166503167}"/>
                  </a:ext>
                </a:extLst>
              </p:cNvPr>
              <p:cNvSpPr txBox="1"/>
              <p:nvPr/>
            </p:nvSpPr>
            <p:spPr>
              <a:xfrm>
                <a:off x="2303929" y="215153"/>
                <a:ext cx="5150224"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&lt;</m:t>
                    </m:r>
                    <m:r>
                      <a:rPr lang="en-US" b="0" i="1" dirty="0" smtClean="0">
                        <a:latin typeface="Cambria Math" panose="02040503050406030204" pitchFamily="18" charset="0"/>
                      </a:rPr>
                      <m:t>𝐴</m:t>
                    </m:r>
                    <m:r>
                      <a:rPr lang="en-US" b="0" i="1" dirty="0" smtClean="0">
                        <a:latin typeface="Cambria Math" panose="02040503050406030204" pitchFamily="18" charset="0"/>
                      </a:rPr>
                      <m:t>[0]</m:t>
                    </m:r>
                  </m:oMath>
                </a14:m>
                <a:r>
                  <a:rPr lang="en-US" dirty="0"/>
                  <a:t> not allowed:</a:t>
                </a:r>
              </a:p>
              <a:p>
                <a:r>
                  <a:rPr lang="en-US" dirty="0"/>
                  <a:t>Take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(0,0)</m:t>
                    </m:r>
                  </m:oMath>
                </a14:m>
                <a:endParaRPr lang="en-US" dirty="0"/>
              </a:p>
            </p:txBody>
          </p:sp>
        </mc:Choice>
        <mc:Fallback xmlns="">
          <p:sp>
            <p:nvSpPr>
              <p:cNvPr id="47" name="TextBox 46">
                <a:extLst>
                  <a:ext uri="{FF2B5EF4-FFF2-40B4-BE49-F238E27FC236}">
                    <a16:creationId xmlns:a16="http://schemas.microsoft.com/office/drawing/2014/main" id="{C413569C-76EE-4C6F-84B4-83C166503167}"/>
                  </a:ext>
                </a:extLst>
              </p:cNvPr>
              <p:cNvSpPr txBox="1">
                <a:spLocks noRot="1" noChangeAspect="1" noMove="1" noResize="1" noEditPoints="1" noAdjustHandles="1" noChangeArrowheads="1" noChangeShapeType="1" noTextEdit="1"/>
              </p:cNvSpPr>
              <p:nvPr/>
            </p:nvSpPr>
            <p:spPr>
              <a:xfrm>
                <a:off x="2303929" y="215153"/>
                <a:ext cx="5150224" cy="646331"/>
              </a:xfrm>
              <a:prstGeom prst="rect">
                <a:avLst/>
              </a:prstGeom>
              <a:blipFill>
                <a:blip r:embed="rId13"/>
                <a:stretch>
                  <a:fillRect l="-106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F6FB344-5B98-40D2-B8E5-C760C2955588}"/>
                  </a:ext>
                </a:extLst>
              </p:cNvPr>
              <p:cNvSpPr/>
              <p:nvPr/>
            </p:nvSpPr>
            <p:spPr>
              <a:xfrm>
                <a:off x="6497217" y="112221"/>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6" name="Rectangle 15">
                <a:extLst>
                  <a:ext uri="{FF2B5EF4-FFF2-40B4-BE49-F238E27FC236}">
                    <a16:creationId xmlns:a16="http://schemas.microsoft.com/office/drawing/2014/main" id="{AF6FB344-5B98-40D2-B8E5-C760C2955588}"/>
                  </a:ext>
                </a:extLst>
              </p:cNvPr>
              <p:cNvSpPr>
                <a:spLocks noRot="1" noChangeAspect="1" noMove="1" noResize="1" noEditPoints="1" noAdjustHandles="1" noChangeArrowheads="1" noChangeShapeType="1" noTextEdit="1"/>
              </p:cNvSpPr>
              <p:nvPr/>
            </p:nvSpPr>
            <p:spPr>
              <a:xfrm>
                <a:off x="6497217" y="112221"/>
                <a:ext cx="5581261" cy="1063368"/>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023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(5)</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1788095"/>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1788095"/>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3CF2C068-F979-5DB6-BAB5-22921F7223D0}"/>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C2662A-F891-44FD-82B4-3D319565FF04}"/>
                  </a:ext>
                </a:extLst>
              </p:cNvPr>
              <p:cNvSpPr txBox="1"/>
              <p:nvPr/>
            </p:nvSpPr>
            <p:spPr>
              <a:xfrm>
                <a:off x="2493520" y="212244"/>
                <a:ext cx="3389487"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[1]</m:t>
                    </m:r>
                  </m:oMath>
                </a14:m>
                <a:r>
                  <a:rPr lang="en-US" dirty="0"/>
                  <a:t> can add, </a:t>
                </a:r>
                <a:br>
                  <a:rPr lang="en-US" dirty="0"/>
                </a:b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𝐿𝐼𝑆</m:t>
                    </m:r>
                    <m:r>
                      <a:rPr lang="en-US" b="0" i="1" smtClean="0">
                        <a:latin typeface="Cambria Math" panose="02040503050406030204" pitchFamily="18" charset="0"/>
                      </a:rPr>
                      <m:t>(0,1)</m:t>
                    </m:r>
                  </m:oMath>
                </a14:m>
                <a:r>
                  <a:rPr lang="en-US" dirty="0"/>
                  <a:t> or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m:t>
                    </m:r>
                    <m:r>
                      <a:rPr lang="en-US" b="0" i="0" smtClean="0">
                        <a:latin typeface="Cambria Math" panose="02040503050406030204" pitchFamily="18" charset="0"/>
                      </a:rPr>
                      <m:t>0,1)</m:t>
                    </m:r>
                  </m:oMath>
                </a14:m>
                <a:endParaRPr lang="en-US" dirty="0"/>
              </a:p>
            </p:txBody>
          </p:sp>
        </mc:Choice>
        <mc:Fallback xmlns="">
          <p:sp>
            <p:nvSpPr>
              <p:cNvPr id="40" name="TextBox 39">
                <a:extLst>
                  <a:ext uri="{FF2B5EF4-FFF2-40B4-BE49-F238E27FC236}">
                    <a16:creationId xmlns:a16="http://schemas.microsoft.com/office/drawing/2014/main" id="{A6C2662A-F891-44FD-82B4-3D319565FF04}"/>
                  </a:ext>
                </a:extLst>
              </p:cNvPr>
              <p:cNvSpPr txBox="1">
                <a:spLocks noRot="1" noChangeAspect="1" noMove="1" noResize="1" noEditPoints="1" noAdjustHandles="1" noChangeArrowheads="1" noChangeShapeType="1" noTextEdit="1"/>
              </p:cNvSpPr>
              <p:nvPr/>
            </p:nvSpPr>
            <p:spPr>
              <a:xfrm>
                <a:off x="2493520" y="212244"/>
                <a:ext cx="3389487" cy="646331"/>
              </a:xfrm>
              <a:prstGeom prst="rect">
                <a:avLst/>
              </a:prstGeom>
              <a:blipFill>
                <a:blip r:embed="rId5"/>
                <a:stretch>
                  <a:fillRect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F578750-DCE4-4043-BC6A-4A963AD7E2EE}"/>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3" name="Rectangle 12">
                <a:extLst>
                  <a:ext uri="{FF2B5EF4-FFF2-40B4-BE49-F238E27FC236}">
                    <a16:creationId xmlns:a16="http://schemas.microsoft.com/office/drawing/2014/main" id="{4F578750-DCE4-4043-BC6A-4A963AD7E2EE}"/>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8899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(6)</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1744635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1744635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825FA283-23D0-90CD-E070-F1CE072CC27C}"/>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C2662A-F891-44FD-82B4-3D319565FF04}"/>
                  </a:ext>
                </a:extLst>
              </p:cNvPr>
              <p:cNvSpPr txBox="1"/>
              <p:nvPr/>
            </p:nvSpPr>
            <p:spPr>
              <a:xfrm>
                <a:off x="2303929" y="215153"/>
                <a:ext cx="5840506"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[2]</m:t>
                    </m:r>
                  </m:oMath>
                </a14:m>
                <a:r>
                  <a:rPr lang="en-US" dirty="0"/>
                  <a:t> allowed to add:</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or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(0,2)</m:t>
                    </m:r>
                  </m:oMath>
                </a14:m>
                <a:endParaRPr lang="en-US" dirty="0"/>
              </a:p>
            </p:txBody>
          </p:sp>
        </mc:Choice>
        <mc:Fallback xmlns="">
          <p:sp>
            <p:nvSpPr>
              <p:cNvPr id="40" name="TextBox 39">
                <a:extLst>
                  <a:ext uri="{FF2B5EF4-FFF2-40B4-BE49-F238E27FC236}">
                    <a16:creationId xmlns:a16="http://schemas.microsoft.com/office/drawing/2014/main" id="{A6C2662A-F891-44FD-82B4-3D319565FF04}"/>
                  </a:ext>
                </a:extLst>
              </p:cNvPr>
              <p:cNvSpPr txBox="1">
                <a:spLocks noRot="1" noChangeAspect="1" noMove="1" noResize="1" noEditPoints="1" noAdjustHandles="1" noChangeArrowheads="1" noChangeShapeType="1" noTextEdit="1"/>
              </p:cNvSpPr>
              <p:nvPr/>
            </p:nvSpPr>
            <p:spPr>
              <a:xfrm>
                <a:off x="2303929" y="215153"/>
                <a:ext cx="5840506" cy="646331"/>
              </a:xfrm>
              <a:prstGeom prst="rect">
                <a:avLst/>
              </a:prstGeom>
              <a:blipFill>
                <a:blip r:embed="rId9"/>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7D122BE-EEAA-4009-A289-65BABCE2270D}"/>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3" name="Rectangle 12">
                <a:extLst>
                  <a:ext uri="{FF2B5EF4-FFF2-40B4-BE49-F238E27FC236}">
                    <a16:creationId xmlns:a16="http://schemas.microsoft.com/office/drawing/2014/main" id="{47D122BE-EEAA-4009-A289-65BABCE2270D}"/>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00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(7)</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369843129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369843129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908DF161-1E83-A5B3-07A5-47C50B7CCFAB}"/>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C2662A-F891-44FD-82B4-3D319565FF04}"/>
                  </a:ext>
                </a:extLst>
              </p:cNvPr>
              <p:cNvSpPr txBox="1"/>
              <p:nvPr/>
            </p:nvSpPr>
            <p:spPr>
              <a:xfrm>
                <a:off x="2303929" y="215153"/>
                <a:ext cx="5840506"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2,0</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2</m:t>
                        </m:r>
                      </m:e>
                    </m:d>
                    <m:r>
                      <a:rPr lang="en-US" b="0" i="1" dirty="0" smtClean="0">
                        <a:latin typeface="Cambria Math" panose="02040503050406030204" pitchFamily="18" charset="0"/>
                      </a:rPr>
                      <m:t>≤</m:t>
                    </m:r>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m:t>
                        </m:r>
                      </m:e>
                    </m:d>
                  </m:oMath>
                </a14:m>
                <a:r>
                  <a:rPr lang="en-US" b="0" dirty="0"/>
                  <a:t> allowed to add</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𝐿𝐼𝑆</m:t>
                    </m:r>
                    <m:r>
                      <a:rPr lang="en-US" b="0" i="1" smtClean="0">
                        <a:latin typeface="Cambria Math" panose="02040503050406030204" pitchFamily="18" charset="0"/>
                      </a:rPr>
                      <m:t>(1,2)</m:t>
                    </m:r>
                  </m:oMath>
                </a14:m>
                <a:r>
                  <a:rPr lang="en-US" dirty="0"/>
                  <a:t> or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(1,0)</m:t>
                    </m:r>
                  </m:oMath>
                </a14:m>
                <a:endParaRPr lang="en-US" dirty="0"/>
              </a:p>
            </p:txBody>
          </p:sp>
        </mc:Choice>
        <mc:Fallback xmlns="">
          <p:sp>
            <p:nvSpPr>
              <p:cNvPr id="40" name="TextBox 39">
                <a:extLst>
                  <a:ext uri="{FF2B5EF4-FFF2-40B4-BE49-F238E27FC236}">
                    <a16:creationId xmlns:a16="http://schemas.microsoft.com/office/drawing/2014/main" id="{A6C2662A-F891-44FD-82B4-3D319565FF04}"/>
                  </a:ext>
                </a:extLst>
              </p:cNvPr>
              <p:cNvSpPr txBox="1">
                <a:spLocks noRot="1" noChangeAspect="1" noMove="1" noResize="1" noEditPoints="1" noAdjustHandles="1" noChangeArrowheads="1" noChangeShapeType="1" noTextEdit="1"/>
              </p:cNvSpPr>
              <p:nvPr/>
            </p:nvSpPr>
            <p:spPr>
              <a:xfrm>
                <a:off x="2303929" y="215153"/>
                <a:ext cx="5840506" cy="646331"/>
              </a:xfrm>
              <a:prstGeom prst="rect">
                <a:avLst/>
              </a:prstGeom>
              <a:blipFill>
                <a:blip r:embed="rId9"/>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8EF7163-ECC0-4960-89B3-E852F4993BF3}"/>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3" name="Rectangle 12">
                <a:extLst>
                  <a:ext uri="{FF2B5EF4-FFF2-40B4-BE49-F238E27FC236}">
                    <a16:creationId xmlns:a16="http://schemas.microsoft.com/office/drawing/2014/main" id="{18EF7163-ECC0-4960-89B3-E852F4993BF3}"/>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8637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(8)</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793726638"/>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793726638"/>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11494"/>
                          </a:stretch>
                        </a:blipFill>
                      </a:tcPr>
                    </a:tc>
                    <a:tc>
                      <a:txBody>
                        <a:bodyPr/>
                        <a:lstStyle/>
                        <a:p>
                          <a:endParaRPr lang="en-US"/>
                        </a:p>
                      </a:txBody>
                      <a:tcPr>
                        <a:blipFill>
                          <a:blip r:embed="rId2"/>
                          <a:stretch>
                            <a:fillRect l="-200490" t="-1149" r="-601961" b="-811494"/>
                          </a:stretch>
                        </a:blipFill>
                      </a:tcPr>
                    </a:tc>
                    <a:tc>
                      <a:txBody>
                        <a:bodyPr/>
                        <a:lstStyle/>
                        <a:p>
                          <a:endParaRPr lang="en-US"/>
                        </a:p>
                      </a:txBody>
                      <a:tcPr>
                        <a:blipFill>
                          <a:blip r:embed="rId2"/>
                          <a:stretch>
                            <a:fillRect l="-300490" t="-1149" r="-501961" b="-811494"/>
                          </a:stretch>
                        </a:blipFill>
                      </a:tcPr>
                    </a:tc>
                    <a:tc>
                      <a:txBody>
                        <a:bodyPr/>
                        <a:lstStyle/>
                        <a:p>
                          <a:endParaRPr lang="en-US"/>
                        </a:p>
                      </a:txBody>
                      <a:tcPr>
                        <a:blipFill>
                          <a:blip r:embed="rId2"/>
                          <a:stretch>
                            <a:fillRect l="-400490" t="-1149" r="-401961" b="-811494"/>
                          </a:stretch>
                        </a:blipFill>
                      </a:tcPr>
                    </a:tc>
                    <a:tc>
                      <a:txBody>
                        <a:bodyPr/>
                        <a:lstStyle/>
                        <a:p>
                          <a:endParaRPr lang="en-US"/>
                        </a:p>
                      </a:txBody>
                      <a:tcPr>
                        <a:blipFill>
                          <a:blip r:embed="rId2"/>
                          <a:stretch>
                            <a:fillRect l="-500490" t="-1149" r="-301961" b="-811494"/>
                          </a:stretch>
                        </a:blipFill>
                      </a:tcPr>
                    </a:tc>
                    <a:tc>
                      <a:txBody>
                        <a:bodyPr/>
                        <a:lstStyle/>
                        <a:p>
                          <a:endParaRPr lang="en-US"/>
                        </a:p>
                      </a:txBody>
                      <a:tcPr>
                        <a:blipFill>
                          <a:blip r:embed="rId2"/>
                          <a:stretch>
                            <a:fillRect l="-600490" t="-1149" r="-201961" b="-811494"/>
                          </a:stretch>
                        </a:blipFill>
                      </a:tcPr>
                    </a:tc>
                    <a:tc>
                      <a:txBody>
                        <a:bodyPr/>
                        <a:lstStyle/>
                        <a:p>
                          <a:endParaRPr lang="en-US"/>
                        </a:p>
                      </a:txBody>
                      <a:tcPr>
                        <a:blipFill>
                          <a:blip r:embed="rId2"/>
                          <a:stretch>
                            <a:fillRect l="-700490" t="-1149" r="-101961" b="-811494"/>
                          </a:stretch>
                        </a:blipFill>
                      </a:tcPr>
                    </a:tc>
                    <a:tc>
                      <a:txBody>
                        <a:bodyPr/>
                        <a:lstStyle/>
                        <a:p>
                          <a:endParaRPr lang="en-US"/>
                        </a:p>
                      </a:txBody>
                      <a:tcPr>
                        <a:blipFill>
                          <a:blip r:embed="rId2"/>
                          <a:stretch>
                            <a:fillRect l="-800490" t="-1149" r="-1961" b="-811494"/>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E7867AF1-09C4-4ABB-E3F8-555A26B52DCE}"/>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8697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3411-8B8B-4371-8801-FA06155B3C7B}"/>
              </a:ext>
            </a:extLst>
          </p:cNvPr>
          <p:cNvSpPr>
            <a:spLocks noGrp="1"/>
          </p:cNvSpPr>
          <p:nvPr>
            <p:ph type="title"/>
          </p:nvPr>
        </p:nvSpPr>
        <p:spPr/>
        <p:txBody>
          <a:bodyPr/>
          <a:lstStyle/>
          <a:p>
            <a:r>
              <a:rPr lang="en-US" dirty="0"/>
              <a:t>Finishing LIS </a:t>
            </a:r>
            <a:r>
              <a:rPr lang="en-US" sz="2400" dirty="0"/>
              <a:t>(iterative order)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A2A2F1-D144-47B6-9FEC-E746B516C367}"/>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&lt;0</m:t>
                            </m:r>
                          </m:e>
                          <m:e>
                            <m:r>
                              <a:rPr lang="en-US" i="1">
                                <a:latin typeface="Cambria Math" panose="02040503050406030204" pitchFamily="18" charset="0"/>
                              </a:rPr>
                              <m:t>𝕀</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=0</m:t>
                            </m:r>
                          </m:e>
                          <m:e>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&gt;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e>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e>
                                </m:d>
                              </m:e>
                            </m:func>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endParaRPr lang="en-US" dirty="0"/>
              </a:p>
              <a:p>
                <a:r>
                  <a:rPr lang="en-US" dirty="0"/>
                  <a:t>Memoization structure?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array.</a:t>
                </a:r>
              </a:p>
              <a:p>
                <a:r>
                  <a:rPr lang="en-US" dirty="0"/>
                  <a:t>Filling order? </a:t>
                </a:r>
              </a:p>
              <a:p>
                <a:pPr lvl="1"/>
                <a:r>
                  <a:rPr lang="en-US" dirty="0"/>
                  <a:t>Outer loop: increasing </a:t>
                </a:r>
                <a14:m>
                  <m:oMath xmlns:m="http://schemas.openxmlformats.org/officeDocument/2006/math">
                    <m:r>
                      <a:rPr lang="en-US" b="0" i="1" smtClean="0">
                        <a:latin typeface="Cambria Math" panose="02040503050406030204" pitchFamily="18" charset="0"/>
                      </a:rPr>
                      <m:t>𝑖</m:t>
                    </m:r>
                  </m:oMath>
                </a14:m>
                <a:endParaRPr lang="en-US" dirty="0"/>
              </a:p>
              <a:p>
                <a:pPr lvl="1"/>
                <a:r>
                  <a:rPr lang="en-US" dirty="0"/>
                  <a:t>Inner loop: increasing </a:t>
                </a:r>
                <a14:m>
                  <m:oMath xmlns:m="http://schemas.openxmlformats.org/officeDocument/2006/math">
                    <m:r>
                      <a:rPr lang="en-US" b="0" i="1" smtClean="0">
                        <a:latin typeface="Cambria Math" panose="02040503050406030204" pitchFamily="18" charset="0"/>
                      </a:rPr>
                      <m:t>𝑗</m:t>
                    </m:r>
                  </m:oMath>
                </a14:m>
                <a:endParaRPr lang="en-US" dirty="0"/>
              </a:p>
            </p:txBody>
          </p:sp>
        </mc:Choice>
        <mc:Fallback xmlns="">
          <p:sp>
            <p:nvSpPr>
              <p:cNvPr id="3" name="Content Placeholder 2">
                <a:extLst>
                  <a:ext uri="{FF2B5EF4-FFF2-40B4-BE49-F238E27FC236}">
                    <a16:creationId xmlns:a16="http://schemas.microsoft.com/office/drawing/2014/main" id="{5AA2A2F1-D144-47B6-9FEC-E746B516C367}"/>
                  </a:ext>
                </a:extLst>
              </p:cNvPr>
              <p:cNvSpPr>
                <a:spLocks noGrp="1" noRot="1" noChangeAspect="1" noMove="1" noResize="1" noEditPoints="1" noAdjustHandles="1" noChangeArrowheads="1" noChangeShapeType="1" noTextEdit="1"/>
              </p:cNvSpPr>
              <p:nvPr>
                <p:ph idx="1"/>
              </p:nvPr>
            </p:nvSpPr>
            <p:spPr>
              <a:blipFill>
                <a:blip r:embed="rId2"/>
                <a:stretch>
                  <a:fillRect l="-654" t="-1006"/>
                </a:stretch>
              </a:blipFill>
            </p:spPr>
            <p:txBody>
              <a:bodyPr/>
              <a:lstStyle/>
              <a:p>
                <a:r>
                  <a:rPr lang="en-US">
                    <a:noFill/>
                  </a:rPr>
                  <a:t> </a:t>
                </a:r>
              </a:p>
            </p:txBody>
          </p:sp>
        </mc:Fallback>
      </mc:AlternateContent>
    </p:spTree>
    <p:extLst>
      <p:ext uri="{BB962C8B-B14F-4D97-AF65-F5344CB8AC3E}">
        <p14:creationId xmlns:p14="http://schemas.microsoft.com/office/powerpoint/2010/main" val="41257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DFBE-51B2-2AC3-7C01-DAC83809B457}"/>
              </a:ext>
            </a:extLst>
          </p:cNvPr>
          <p:cNvSpPr>
            <a:spLocks noGrp="1"/>
          </p:cNvSpPr>
          <p:nvPr>
            <p:ph type="title"/>
          </p:nvPr>
        </p:nvSpPr>
        <p:spPr/>
        <p:txBody>
          <a:bodyPr/>
          <a:lstStyle/>
          <a:p>
            <a:r>
              <a:rPr lang="en-US" dirty="0"/>
              <a:t>Getting the Final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95CFC3-DFDA-2579-111C-EEB4DD44CCBF}"/>
                  </a:ext>
                </a:extLst>
              </p:cNvPr>
              <p:cNvSpPr>
                <a:spLocks noGrp="1"/>
              </p:cNvSpPr>
              <p:nvPr>
                <p:ph idx="1"/>
              </p:nvPr>
            </p:nvSpPr>
            <p:spPr/>
            <p:txBody>
              <a:bodyPr/>
              <a:lstStyle/>
              <a:p>
                <a:r>
                  <a:rPr lang="en-US" dirty="0"/>
                  <a:t>One more thing….what’s the final answer?</a:t>
                </a:r>
              </a:p>
              <a:p>
                <a:endParaRPr lang="en-US" dirty="0"/>
              </a:p>
              <a:p>
                <a:r>
                  <a:rPr lang="en-US" dirty="0"/>
                  <a:t>We want the longest increasing sequence in the whole array.</a:t>
                </a:r>
              </a:p>
              <a:p>
                <a:endParaRPr lang="en-US" dirty="0"/>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endParaRPr lang="en-US" dirty="0"/>
              </a:p>
              <a:p>
                <a:r>
                  <a:rPr lang="en-US" dirty="0"/>
                  <a:t>What do we want?</a:t>
                </a:r>
              </a:p>
            </p:txBody>
          </p:sp>
        </mc:Choice>
        <mc:Fallback xmlns="">
          <p:sp>
            <p:nvSpPr>
              <p:cNvPr id="3" name="Content Placeholder 2">
                <a:extLst>
                  <a:ext uri="{FF2B5EF4-FFF2-40B4-BE49-F238E27FC236}">
                    <a16:creationId xmlns:a16="http://schemas.microsoft.com/office/drawing/2014/main" id="{7C95CFC3-DFDA-2579-111C-EEB4DD44CCB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10682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2D25-2B6A-4D10-BAFD-1516BBBED2D1}"/>
              </a:ext>
            </a:extLst>
          </p:cNvPr>
          <p:cNvSpPr>
            <a:spLocks noGrp="1"/>
          </p:cNvSpPr>
          <p:nvPr>
            <p:ph type="title"/>
          </p:nvPr>
        </p:nvSpPr>
        <p:spPr/>
        <p:txBody>
          <a:bodyPr/>
          <a:lstStyle/>
          <a:p>
            <a:r>
              <a:rPr lang="en-US" dirty="0"/>
              <a:t>Final Answer </a:t>
            </a:r>
            <a:r>
              <a:rPr lang="en-US" sz="2400" dirty="0"/>
              <a:t>(version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F6F26-B0B9-441F-B83A-644B32D80D9C}"/>
                  </a:ext>
                </a:extLst>
              </p:cNvPr>
              <p:cNvSpPr>
                <a:spLocks noGrp="1"/>
              </p:cNvSpPr>
              <p:nvPr>
                <p:ph idx="1"/>
              </p:nvPr>
            </p:nvSpPr>
            <p:spPr/>
            <p:txBody>
              <a:bodyPr/>
              <a:lstStyle/>
              <a:p>
                <a:r>
                  <a:rPr lang="en-US" dirty="0"/>
                  <a:t>The principled approach:</a:t>
                </a:r>
              </a:p>
              <a:p>
                <a:r>
                  <a:rPr lang="en-US" dirty="0"/>
                  <a:t>What does </a:t>
                </a:r>
                <a14:m>
                  <m:oMath xmlns:m="http://schemas.openxmlformats.org/officeDocument/2006/math">
                    <m:r>
                      <a:rPr lang="en-US" b="0" i="1" smtClean="0">
                        <a:latin typeface="Cambria Math" panose="02040503050406030204" pitchFamily="18" charset="0"/>
                      </a:rPr>
                      <m:t>𝑗</m:t>
                    </m:r>
                  </m:oMath>
                </a14:m>
                <a:r>
                  <a:rPr lang="en-US" dirty="0"/>
                  <a:t> mean? It’s an already added element to our right. </a:t>
                </a:r>
              </a:p>
              <a:p>
                <a:r>
                  <a:rPr lang="en-US" dirty="0"/>
                  <a:t>There’s nothing already on our right at the start. In recursive code, we’d probably call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null</a:t>
                </a:r>
                <a14:m>
                  <m:oMath xmlns:m="http://schemas.openxmlformats.org/officeDocument/2006/math">
                    <m:r>
                      <a:rPr lang="en-US" b="0" i="1" smtClean="0">
                        <a:latin typeface="Cambria Math" panose="02040503050406030204" pitchFamily="18" charset="0"/>
                      </a:rPr>
                      <m:t>)</m:t>
                    </m:r>
                  </m:oMath>
                </a14:m>
                <a:r>
                  <a:rPr lang="en-US" dirty="0"/>
                  <a:t>. So do that…just tweak the recurrence</a:t>
                </a:r>
              </a:p>
            </p:txBody>
          </p:sp>
        </mc:Choice>
        <mc:Fallback xmlns="">
          <p:sp>
            <p:nvSpPr>
              <p:cNvPr id="3" name="Content Placeholder 2">
                <a:extLst>
                  <a:ext uri="{FF2B5EF4-FFF2-40B4-BE49-F238E27FC236}">
                    <a16:creationId xmlns:a16="http://schemas.microsoft.com/office/drawing/2014/main" id="{A22F6F26-B0B9-441F-B83A-644B32D80D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719910A-2BB2-407F-9FAB-CF49E072344F}"/>
                  </a:ext>
                </a:extLst>
              </p:cNvPr>
              <p:cNvSpPr/>
              <p:nvPr/>
            </p:nvSpPr>
            <p:spPr>
              <a:xfrm>
                <a:off x="1025515" y="3570293"/>
                <a:ext cx="10286706" cy="28440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𝑗</m:t>
                          </m:r>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0 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𝑖</m:t>
                              </m:r>
                              <m:r>
                                <a:rPr lang="en-US" sz="2800" i="1">
                                  <a:latin typeface="Cambria Math" panose="02040503050406030204" pitchFamily="18" charset="0"/>
                                </a:rPr>
                                <m:t>&lt;0</m:t>
                              </m:r>
                            </m:e>
                            <m:e>
                              <m:r>
                                <a:rPr lang="en-US" sz="2800" i="1">
                                  <a:latin typeface="Cambria Math" panose="02040503050406030204" pitchFamily="18" charset="0"/>
                                </a:rPr>
                                <m:t>1                                                    </m:t>
                              </m:r>
                              <m:r>
                                <a:rPr lang="en-US" sz="280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𝑖</m:t>
                              </m:r>
                              <m:r>
                                <a:rPr lang="en-US" sz="2800" i="1">
                                  <a:latin typeface="Cambria Math" panose="02040503050406030204" pitchFamily="18" charset="0"/>
                                </a:rPr>
                                <m:t>=0, </m:t>
                              </m:r>
                              <m:r>
                                <a:rPr lang="en-US" sz="2800" i="1">
                                  <a:latin typeface="Cambria Math" panose="02040503050406030204" pitchFamily="18" charset="0"/>
                                </a:rPr>
                                <m:t>𝑗</m:t>
                              </m:r>
                              <m:r>
                                <a:rPr lang="en-US" sz="2800" b="0" i="0" smtClean="0">
                                  <a:latin typeface="Cambria Math" panose="02040503050406030204" pitchFamily="18" charset="0"/>
                                </a:rPr>
                                <m:t>=</m:t>
                              </m:r>
                              <m:r>
                                <m:rPr>
                                  <m:sty m:val="p"/>
                                </m:rPr>
                                <a:rPr lang="en-US" sz="2800">
                                  <a:latin typeface="Cambria Math" panose="02040503050406030204" pitchFamily="18" charset="0"/>
                                </a:rPr>
                                <m:t>null</m:t>
                              </m:r>
                            </m:e>
                            <m:e>
                              <m:r>
                                <a:rPr lang="en-US" sz="2800" i="1">
                                  <a:latin typeface="Cambria Math" panose="02040503050406030204" pitchFamily="18" charset="0"/>
                                </a:rPr>
                                <m:t>𝕀</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𝑖</m:t>
                                      </m:r>
                                    </m:e>
                                  </m:d>
                                  <m:r>
                                    <a:rPr lang="en-US" sz="2800" i="1">
                                      <a:latin typeface="Cambria Math" panose="02040503050406030204" pitchFamily="18" charset="0"/>
                                    </a:rPr>
                                    <m:t>≤</m:t>
                                  </m:r>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𝑗</m:t>
                                      </m:r>
                                    </m:e>
                                  </m:d>
                                </m:e>
                              </m:d>
                              <m:r>
                                <a:rPr lang="en-US" sz="2800" i="1">
                                  <a:latin typeface="Cambria Math" panose="02040503050406030204" pitchFamily="18" charset="0"/>
                                </a:rPr>
                                <m:t>                                              </m:t>
                              </m:r>
                              <m:r>
                                <a:rPr lang="en-US" sz="280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𝑖</m:t>
                              </m:r>
                              <m:r>
                                <a:rPr lang="en-US" sz="2800" i="1">
                                  <a:latin typeface="Cambria Math" panose="02040503050406030204" pitchFamily="18" charset="0"/>
                                </a:rPr>
                                <m:t>=0,</m:t>
                              </m:r>
                              <m:r>
                                <a:rPr lang="en-US" sz="2800" b="0" i="1" smtClean="0">
                                  <a:latin typeface="Cambria Math" panose="02040503050406030204" pitchFamily="18" charset="0"/>
                                </a:rPr>
                                <m:t>𝑗</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null</m:t>
                              </m:r>
                            </m:e>
                            <m:e>
                              <m:r>
                                <a:rPr lang="en-US" sz="2800" i="1">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m:t>
                                  </m:r>
                                  <m:r>
                                    <a:rPr lang="en-US" sz="2800" i="1">
                                      <a:latin typeface="Cambria Math" panose="02040503050406030204" pitchFamily="18" charset="0"/>
                                    </a:rPr>
                                    <m:t>𝑗</m:t>
                                  </m:r>
                                </m:e>
                              </m:d>
                              <m:r>
                                <a:rPr lang="en-US" sz="2800" i="1">
                                  <a:latin typeface="Cambria Math" panose="02040503050406030204" pitchFamily="18" charset="0"/>
                                </a:rPr>
                                <m:t>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𝑖</m:t>
                                  </m:r>
                                </m:e>
                              </m:d>
                              <m:r>
                                <a:rPr lang="en-US" sz="2800" i="1">
                                  <a:latin typeface="Cambria Math" panose="02040503050406030204" pitchFamily="18" charset="0"/>
                                </a:rPr>
                                <m:t>&gt;</m:t>
                              </m:r>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𝑗</m:t>
                                  </m:r>
                                </m:e>
                              </m:d>
                            </m:e>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max</m:t>
                                  </m:r>
                                </m:fName>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m:t>
                                          </m:r>
                                          <m:r>
                                            <a:rPr lang="en-US" sz="2800" i="1">
                                              <a:latin typeface="Cambria Math" panose="02040503050406030204" pitchFamily="18" charset="0"/>
                                            </a:rPr>
                                            <m:t>𝑖</m:t>
                                          </m:r>
                                        </m:e>
                                      </m:d>
                                      <m:r>
                                        <a:rPr lang="en-US" sz="2800" i="1">
                                          <a:latin typeface="Cambria Math" panose="02040503050406030204" pitchFamily="18" charset="0"/>
                                        </a:rPr>
                                        <m:t>, </m:t>
                                      </m:r>
                                      <m:r>
                                        <a:rPr lang="en-US" sz="2800" i="1">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m:t>
                                          </m:r>
                                          <m:r>
                                            <a:rPr lang="en-US" sz="2800" i="1">
                                              <a:latin typeface="Cambria Math" panose="02040503050406030204" pitchFamily="18" charset="0"/>
                                            </a:rPr>
                                            <m:t>𝑗</m:t>
                                          </m:r>
                                        </m:e>
                                      </m:d>
                                    </m:e>
                                  </m:d>
                                </m:e>
                              </m:func>
                              <m:r>
                                <a:rPr lang="en-US" sz="2800" i="1">
                                  <a:latin typeface="Cambria Math" panose="02040503050406030204" pitchFamily="18" charset="0"/>
                                </a:rPr>
                                <m:t>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otherwise</m:t>
                              </m:r>
                            </m:e>
                            <m:e/>
                          </m:eqArr>
                        </m:e>
                      </m:d>
                    </m:oMath>
                  </m:oMathPara>
                </a14:m>
                <a:endParaRPr lang="en-US" sz="2800" dirty="0"/>
              </a:p>
            </p:txBody>
          </p:sp>
        </mc:Choice>
        <mc:Fallback xmlns="">
          <p:sp>
            <p:nvSpPr>
              <p:cNvPr id="4" name="Rectangle 3">
                <a:extLst>
                  <a:ext uri="{FF2B5EF4-FFF2-40B4-BE49-F238E27FC236}">
                    <a16:creationId xmlns:a16="http://schemas.microsoft.com/office/drawing/2014/main" id="{E719910A-2BB2-407F-9FAB-CF49E072344F}"/>
                  </a:ext>
                </a:extLst>
              </p:cNvPr>
              <p:cNvSpPr>
                <a:spLocks noRot="1" noChangeAspect="1" noMove="1" noResize="1" noEditPoints="1" noAdjustHandles="1" noChangeArrowheads="1" noChangeShapeType="1" noTextEdit="1"/>
              </p:cNvSpPr>
              <p:nvPr/>
            </p:nvSpPr>
            <p:spPr>
              <a:xfrm>
                <a:off x="1025515" y="3570293"/>
                <a:ext cx="10286706" cy="28440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01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final answer</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9781944"/>
                  </p:ext>
                </p:extLst>
              </p:nvPr>
            </p:nvGraphicFramePr>
            <p:xfrm>
              <a:off x="574675" y="1463674"/>
              <a:ext cx="11187120" cy="4757373"/>
            </p:xfrm>
            <a:graphic>
              <a:graphicData uri="http://schemas.openxmlformats.org/drawingml/2006/table">
                <a:tbl>
                  <a:tblPr firstRow="1" firstCol="1" bandRow="1">
                    <a:tableStyleId>{5C22544A-7EE6-4342-B048-85BDC9FD1C3A}</a:tableStyleId>
                  </a:tblPr>
                  <a:tblGrid>
                    <a:gridCol w="1118712">
                      <a:extLst>
                        <a:ext uri="{9D8B030D-6E8A-4147-A177-3AD203B41FA5}">
                          <a16:colId xmlns:a16="http://schemas.microsoft.com/office/drawing/2014/main" val="3792193726"/>
                        </a:ext>
                      </a:extLst>
                    </a:gridCol>
                    <a:gridCol w="1118712">
                      <a:extLst>
                        <a:ext uri="{9D8B030D-6E8A-4147-A177-3AD203B41FA5}">
                          <a16:colId xmlns:a16="http://schemas.microsoft.com/office/drawing/2014/main" val="1152073375"/>
                        </a:ext>
                      </a:extLst>
                    </a:gridCol>
                    <a:gridCol w="1118712">
                      <a:extLst>
                        <a:ext uri="{9D8B030D-6E8A-4147-A177-3AD203B41FA5}">
                          <a16:colId xmlns:a16="http://schemas.microsoft.com/office/drawing/2014/main" val="4082720153"/>
                        </a:ext>
                      </a:extLst>
                    </a:gridCol>
                    <a:gridCol w="1118712">
                      <a:extLst>
                        <a:ext uri="{9D8B030D-6E8A-4147-A177-3AD203B41FA5}">
                          <a16:colId xmlns:a16="http://schemas.microsoft.com/office/drawing/2014/main" val="2146258026"/>
                        </a:ext>
                      </a:extLst>
                    </a:gridCol>
                    <a:gridCol w="1118712">
                      <a:extLst>
                        <a:ext uri="{9D8B030D-6E8A-4147-A177-3AD203B41FA5}">
                          <a16:colId xmlns:a16="http://schemas.microsoft.com/office/drawing/2014/main" val="1607553566"/>
                        </a:ext>
                      </a:extLst>
                    </a:gridCol>
                    <a:gridCol w="1118712">
                      <a:extLst>
                        <a:ext uri="{9D8B030D-6E8A-4147-A177-3AD203B41FA5}">
                          <a16:colId xmlns:a16="http://schemas.microsoft.com/office/drawing/2014/main" val="335711872"/>
                        </a:ext>
                      </a:extLst>
                    </a:gridCol>
                    <a:gridCol w="1118712">
                      <a:extLst>
                        <a:ext uri="{9D8B030D-6E8A-4147-A177-3AD203B41FA5}">
                          <a16:colId xmlns:a16="http://schemas.microsoft.com/office/drawing/2014/main" val="23165531"/>
                        </a:ext>
                      </a:extLst>
                    </a:gridCol>
                    <a:gridCol w="1118712">
                      <a:extLst>
                        <a:ext uri="{9D8B030D-6E8A-4147-A177-3AD203B41FA5}">
                          <a16:colId xmlns:a16="http://schemas.microsoft.com/office/drawing/2014/main" val="2826370981"/>
                        </a:ext>
                      </a:extLst>
                    </a:gridCol>
                    <a:gridCol w="1118712">
                      <a:extLst>
                        <a:ext uri="{9D8B030D-6E8A-4147-A177-3AD203B41FA5}">
                          <a16:colId xmlns:a16="http://schemas.microsoft.com/office/drawing/2014/main" val="1536784503"/>
                        </a:ext>
                      </a:extLst>
                    </a:gridCol>
                    <a:gridCol w="1118712">
                      <a:extLst>
                        <a:ext uri="{9D8B030D-6E8A-4147-A177-3AD203B41FA5}">
                          <a16:colId xmlns:a16="http://schemas.microsoft.com/office/drawing/2014/main" val="3428010582"/>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0,     </a:t>
                          </a:r>
                          <a14:m>
                            <m:oMath xmlns:m="http://schemas.openxmlformats.org/officeDocument/2006/math">
                              <m:r>
                                <a:rPr lang="en-US" sz="2000" i="1" dirty="0" smtClean="0">
                                  <a:latin typeface="Cambria Math" panose="02040503050406030204" pitchFamily="18" charset="0"/>
                                </a:rPr>
                                <m:t>5</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1,     </a:t>
                          </a:r>
                          <a14:m>
                            <m:oMath xmlns:m="http://schemas.openxmlformats.org/officeDocument/2006/math">
                              <m:r>
                                <a:rPr lang="en-US" sz="2000" i="1" dirty="0" smtClean="0">
                                  <a:latin typeface="Cambria Math" panose="02040503050406030204" pitchFamily="18" charset="0"/>
                                </a:rPr>
                                <m:t>−6</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2,     </a:t>
                          </a:r>
                          <a14:m>
                            <m:oMath xmlns:m="http://schemas.openxmlformats.org/officeDocument/2006/math">
                              <m:r>
                                <a:rPr lang="en-US" sz="2000" i="1" dirty="0" smtClean="0">
                                  <a:latin typeface="Cambria Math" panose="02040503050406030204" pitchFamily="18" charset="0"/>
                                </a:rPr>
                                <m:t>3</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3,     </a:t>
                          </a:r>
                          <a14:m>
                            <m:oMath xmlns:m="http://schemas.openxmlformats.org/officeDocument/2006/math">
                              <m:r>
                                <a:rPr lang="en-US" sz="2000" i="1" dirty="0" smtClean="0">
                                  <a:latin typeface="Cambria Math" panose="02040503050406030204" pitchFamily="18" charset="0"/>
                                </a:rPr>
                                <m:t>6</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4,     </a:t>
                          </a:r>
                          <a14:m>
                            <m:oMath xmlns:m="http://schemas.openxmlformats.org/officeDocument/2006/math">
                              <m:r>
                                <a:rPr lang="en-US" sz="2000" i="1" dirty="0" smtClean="0">
                                  <a:latin typeface="Cambria Math" panose="02040503050406030204" pitchFamily="18" charset="0"/>
                                </a:rPr>
                                <m:t>−5</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5,    </a:t>
                          </a:r>
                          <a14:m>
                            <m:oMath xmlns:m="http://schemas.openxmlformats.org/officeDocument/2006/math">
                              <m:r>
                                <a:rPr lang="en-US" sz="2000" i="1" dirty="0" smtClean="0">
                                  <a:latin typeface="Cambria Math" panose="02040503050406030204" pitchFamily="18" charset="0"/>
                                </a:rPr>
                                <m:t>2</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6,     </a:t>
                          </a:r>
                          <a14:m>
                            <m:oMath xmlns:m="http://schemas.openxmlformats.org/officeDocument/2006/math">
                              <m:r>
                                <a:rPr lang="en-US" sz="2000" i="1" dirty="0" smtClean="0">
                                  <a:latin typeface="Cambria Math" panose="02040503050406030204" pitchFamily="18" charset="0"/>
                                </a:rPr>
                                <m:t>8</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7,   </a:t>
                          </a:r>
                          <a14:m>
                            <m:oMath xmlns:m="http://schemas.openxmlformats.org/officeDocument/2006/math">
                              <m:r>
                                <a:rPr lang="en-US" sz="2000" i="1" dirty="0" smtClean="0">
                                  <a:latin typeface="Cambria Math" panose="02040503050406030204" pitchFamily="18" charset="0"/>
                                </a:rPr>
                                <m:t>10</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Null</a:t>
                          </a: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Segoe UI Semilight" panose="020B0402040204020203" pitchFamily="34" charset="0"/>
                              <a:cs typeface="Segoe UI Semilight" panose="020B0402040204020203" pitchFamily="34" charset="0"/>
                            </a:rPr>
                            <a:t>1,     </a:t>
                          </a:r>
                          <a14:m>
                            <m:oMath xmlns:m="http://schemas.openxmlformats.org/officeDocument/2006/math">
                              <m:r>
                                <a:rPr lang="en-US" sz="2200" i="1" dirty="0" smtClean="0">
                                  <a:latin typeface="Cambria Math" panose="02040503050406030204" pitchFamily="18" charset="0"/>
                                </a:rPr>
                                <m:t>−6</m:t>
                              </m:r>
                            </m:oMath>
                          </a14:m>
                          <a:endParaRPr lang="en-US" sz="22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Semilight" panose="020B0402040204020203" pitchFamily="34" charset="0"/>
                              <a:cs typeface="Segoe UI Semilight" panose="020B0402040204020203" pitchFamily="34" charset="0"/>
                            </a:rPr>
                            <a:t>4</a:t>
                          </a:r>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i="1" dirty="0" smtClean="0">
                                  <a:latin typeface="Cambria Math" panose="02040503050406030204" pitchFamily="18" charset="0"/>
                                </a:rPr>
                                <m:t>−5</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9781944"/>
                  </p:ext>
                </p:extLst>
              </p:nvPr>
            </p:nvGraphicFramePr>
            <p:xfrm>
              <a:off x="574675" y="1463674"/>
              <a:ext cx="11187120" cy="4757373"/>
            </p:xfrm>
            <a:graphic>
              <a:graphicData uri="http://schemas.openxmlformats.org/drawingml/2006/table">
                <a:tbl>
                  <a:tblPr firstRow="1" firstCol="1" bandRow="1">
                    <a:tableStyleId>{5C22544A-7EE6-4342-B048-85BDC9FD1C3A}</a:tableStyleId>
                  </a:tblPr>
                  <a:tblGrid>
                    <a:gridCol w="1118712">
                      <a:extLst>
                        <a:ext uri="{9D8B030D-6E8A-4147-A177-3AD203B41FA5}">
                          <a16:colId xmlns:a16="http://schemas.microsoft.com/office/drawing/2014/main" val="3792193726"/>
                        </a:ext>
                      </a:extLst>
                    </a:gridCol>
                    <a:gridCol w="1118712">
                      <a:extLst>
                        <a:ext uri="{9D8B030D-6E8A-4147-A177-3AD203B41FA5}">
                          <a16:colId xmlns:a16="http://schemas.microsoft.com/office/drawing/2014/main" val="1152073375"/>
                        </a:ext>
                      </a:extLst>
                    </a:gridCol>
                    <a:gridCol w="1118712">
                      <a:extLst>
                        <a:ext uri="{9D8B030D-6E8A-4147-A177-3AD203B41FA5}">
                          <a16:colId xmlns:a16="http://schemas.microsoft.com/office/drawing/2014/main" val="4082720153"/>
                        </a:ext>
                      </a:extLst>
                    </a:gridCol>
                    <a:gridCol w="1118712">
                      <a:extLst>
                        <a:ext uri="{9D8B030D-6E8A-4147-A177-3AD203B41FA5}">
                          <a16:colId xmlns:a16="http://schemas.microsoft.com/office/drawing/2014/main" val="2146258026"/>
                        </a:ext>
                      </a:extLst>
                    </a:gridCol>
                    <a:gridCol w="1118712">
                      <a:extLst>
                        <a:ext uri="{9D8B030D-6E8A-4147-A177-3AD203B41FA5}">
                          <a16:colId xmlns:a16="http://schemas.microsoft.com/office/drawing/2014/main" val="1607553566"/>
                        </a:ext>
                      </a:extLst>
                    </a:gridCol>
                    <a:gridCol w="1118712">
                      <a:extLst>
                        <a:ext uri="{9D8B030D-6E8A-4147-A177-3AD203B41FA5}">
                          <a16:colId xmlns:a16="http://schemas.microsoft.com/office/drawing/2014/main" val="335711872"/>
                        </a:ext>
                      </a:extLst>
                    </a:gridCol>
                    <a:gridCol w="1118712">
                      <a:extLst>
                        <a:ext uri="{9D8B030D-6E8A-4147-A177-3AD203B41FA5}">
                          <a16:colId xmlns:a16="http://schemas.microsoft.com/office/drawing/2014/main" val="23165531"/>
                        </a:ext>
                      </a:extLst>
                    </a:gridCol>
                    <a:gridCol w="1118712">
                      <a:extLst>
                        <a:ext uri="{9D8B030D-6E8A-4147-A177-3AD203B41FA5}">
                          <a16:colId xmlns:a16="http://schemas.microsoft.com/office/drawing/2014/main" val="2826370981"/>
                        </a:ext>
                      </a:extLst>
                    </a:gridCol>
                    <a:gridCol w="1118712">
                      <a:extLst>
                        <a:ext uri="{9D8B030D-6E8A-4147-A177-3AD203B41FA5}">
                          <a16:colId xmlns:a16="http://schemas.microsoft.com/office/drawing/2014/main" val="1536784503"/>
                        </a:ext>
                      </a:extLst>
                    </a:gridCol>
                    <a:gridCol w="1118712">
                      <a:extLst>
                        <a:ext uri="{9D8B030D-6E8A-4147-A177-3AD203B41FA5}">
                          <a16:colId xmlns:a16="http://schemas.microsoft.com/office/drawing/2014/main" val="3428010582"/>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1093" t="-4598" r="-804918" b="-811494"/>
                          </a:stretch>
                        </a:blipFill>
                      </a:tcPr>
                    </a:tc>
                    <a:tc>
                      <a:txBody>
                        <a:bodyPr/>
                        <a:lstStyle/>
                        <a:p>
                          <a:endParaRPr lang="en-US"/>
                        </a:p>
                      </a:txBody>
                      <a:tcPr>
                        <a:blipFill>
                          <a:blip r:embed="rId2"/>
                          <a:stretch>
                            <a:fillRect l="-200000" t="-4598" r="-700543" b="-811494"/>
                          </a:stretch>
                        </a:blipFill>
                      </a:tcPr>
                    </a:tc>
                    <a:tc>
                      <a:txBody>
                        <a:bodyPr/>
                        <a:lstStyle/>
                        <a:p>
                          <a:endParaRPr lang="en-US"/>
                        </a:p>
                      </a:txBody>
                      <a:tcPr>
                        <a:blipFill>
                          <a:blip r:embed="rId2"/>
                          <a:stretch>
                            <a:fillRect l="-301639" t="-4598" r="-604372" b="-811494"/>
                          </a:stretch>
                        </a:blipFill>
                      </a:tcPr>
                    </a:tc>
                    <a:tc>
                      <a:txBody>
                        <a:bodyPr/>
                        <a:lstStyle/>
                        <a:p>
                          <a:endParaRPr lang="en-US"/>
                        </a:p>
                      </a:txBody>
                      <a:tcPr>
                        <a:blipFill>
                          <a:blip r:embed="rId2"/>
                          <a:stretch>
                            <a:fillRect l="-399457" t="-4598" r="-501087" b="-811494"/>
                          </a:stretch>
                        </a:blipFill>
                      </a:tcPr>
                    </a:tc>
                    <a:tc>
                      <a:txBody>
                        <a:bodyPr/>
                        <a:lstStyle/>
                        <a:p>
                          <a:endParaRPr lang="en-US"/>
                        </a:p>
                      </a:txBody>
                      <a:tcPr>
                        <a:blipFill>
                          <a:blip r:embed="rId2"/>
                          <a:stretch>
                            <a:fillRect l="-499457" t="-4598" r="-401087" b="-811494"/>
                          </a:stretch>
                        </a:blipFill>
                      </a:tcPr>
                    </a:tc>
                    <a:tc>
                      <a:txBody>
                        <a:bodyPr/>
                        <a:lstStyle/>
                        <a:p>
                          <a:endParaRPr lang="en-US"/>
                        </a:p>
                      </a:txBody>
                      <a:tcPr>
                        <a:blipFill>
                          <a:blip r:embed="rId2"/>
                          <a:stretch>
                            <a:fillRect l="-602732" t="-4598" r="-303279" b="-811494"/>
                          </a:stretch>
                        </a:blipFill>
                      </a:tcPr>
                    </a:tc>
                    <a:tc>
                      <a:txBody>
                        <a:bodyPr/>
                        <a:lstStyle/>
                        <a:p>
                          <a:endParaRPr lang="en-US"/>
                        </a:p>
                      </a:txBody>
                      <a:tcPr>
                        <a:blipFill>
                          <a:blip r:embed="rId2"/>
                          <a:stretch>
                            <a:fillRect l="-698913" t="-4598" r="-201630" b="-811494"/>
                          </a:stretch>
                        </a:blipFill>
                      </a:tcPr>
                    </a:tc>
                    <a:tc>
                      <a:txBody>
                        <a:bodyPr/>
                        <a:lstStyle/>
                        <a:p>
                          <a:endParaRPr lang="en-US"/>
                        </a:p>
                      </a:txBody>
                      <a:tcPr>
                        <a:blipFill>
                          <a:blip r:embed="rId2"/>
                          <a:stretch>
                            <a:fillRect l="-803279" t="-4598" r="-102732" b="-811494"/>
                          </a:stretch>
                        </a:blipFill>
                      </a:tcPr>
                    </a:tc>
                    <a:tc>
                      <a:txBody>
                        <a:bodyPr/>
                        <a:lstStyle/>
                        <a:p>
                          <a:r>
                            <a:rPr lang="en-US" sz="2000" dirty="0">
                              <a:latin typeface="Segoe UI Semilight" panose="020B0402040204020203" pitchFamily="34" charset="0"/>
                              <a:cs typeface="Segoe UI Semilight" panose="020B0402040204020203" pitchFamily="34" charset="0"/>
                            </a:rPr>
                            <a:t>Null</a:t>
                          </a:r>
                        </a:p>
                      </a:txBody>
                      <a:tcPr>
                        <a:solidFill>
                          <a:srgbClr val="0070C0"/>
                        </a:solid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543" t="-104598" r="-900000"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543" t="-206977" r="-900000"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543" t="-303448" r="-900000"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543" t="-403448" r="-900000"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543" t="-503448" r="-900000"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543" t="-610465" r="-900000"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543" t="-702299" r="-900000"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543" t="-802299" r="-900000"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1E941575-6521-D5A8-1460-8EB20F8D4EAB}"/>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p:sp>
        <p:nvSpPr>
          <p:cNvPr id="6" name="Rectangle 5" descr="Box around entry 7,null; the final answer.">
            <a:extLst>
              <a:ext uri="{FF2B5EF4-FFF2-40B4-BE49-F238E27FC236}">
                <a16:creationId xmlns:a16="http://schemas.microsoft.com/office/drawing/2014/main" id="{232BC767-EF75-92D3-C2FC-50B170F9169E}"/>
              </a:ext>
            </a:extLst>
          </p:cNvPr>
          <p:cNvSpPr/>
          <p:nvPr/>
        </p:nvSpPr>
        <p:spPr>
          <a:xfrm>
            <a:off x="10521108" y="5717754"/>
            <a:ext cx="1134738" cy="4186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17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2D25-2B6A-4D10-BAFD-1516BBBED2D1}"/>
              </a:ext>
            </a:extLst>
          </p:cNvPr>
          <p:cNvSpPr>
            <a:spLocks noGrp="1"/>
          </p:cNvSpPr>
          <p:nvPr>
            <p:ph type="title"/>
          </p:nvPr>
        </p:nvSpPr>
        <p:spPr/>
        <p:txBody>
          <a:bodyPr/>
          <a:lstStyle/>
          <a:p>
            <a:r>
              <a:rPr lang="en-US" dirty="0"/>
              <a:t>Final Answer (option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F6F26-B0B9-441F-B83A-644B32D80D9C}"/>
                  </a:ext>
                </a:extLst>
              </p:cNvPr>
              <p:cNvSpPr>
                <a:spLocks noGrp="1"/>
              </p:cNvSpPr>
              <p:nvPr>
                <p:ph idx="1"/>
              </p:nvPr>
            </p:nvSpPr>
            <p:spPr/>
            <p:txBody>
              <a:bodyPr/>
              <a:lstStyle/>
              <a:p>
                <a:r>
                  <a:rPr lang="en-US" dirty="0"/>
                  <a:t>The clever hack:</a:t>
                </a:r>
              </a:p>
              <a:p>
                <a:r>
                  <a:rPr lang="en-US" dirty="0"/>
                  <a:t>What does </a:t>
                </a:r>
                <a14:m>
                  <m:oMath xmlns:m="http://schemas.openxmlformats.org/officeDocument/2006/math">
                    <m:r>
                      <a:rPr lang="en-US" b="0" i="1" smtClean="0">
                        <a:latin typeface="Cambria Math" panose="02040503050406030204" pitchFamily="18" charset="0"/>
                      </a:rPr>
                      <m:t>𝑗</m:t>
                    </m:r>
                  </m:oMath>
                </a14:m>
                <a:r>
                  <a:rPr lang="en-US" dirty="0"/>
                  <a:t> mean? </a:t>
                </a:r>
                <a14:m>
                  <m:oMath xmlns:m="http://schemas.openxmlformats.org/officeDocument/2006/math">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𝑖</m:t>
                    </m:r>
                  </m:oMath>
                </a14:m>
                <a:r>
                  <a:rPr lang="en-US" dirty="0"/>
                  <a:t> where every element of the sequence is at most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a:t>
                </a:r>
              </a:p>
              <a:p>
                <a:r>
                  <a:rPr lang="en-US" dirty="0"/>
                  <a:t>So, if </a:t>
                </a:r>
                <a14:m>
                  <m:oMath xmlns:m="http://schemas.openxmlformats.org/officeDocument/2006/math">
                    <m:r>
                      <a:rPr lang="en-US" b="0" i="1" smtClean="0">
                        <a:latin typeface="Cambria Math" panose="02040503050406030204" pitchFamily="18" charset="0"/>
                      </a:rPr>
                      <m:t>𝑗</m:t>
                    </m:r>
                  </m:oMath>
                </a14:m>
                <a:r>
                  <a:rPr lang="en-US" dirty="0"/>
                  <a:t> is the last element of the true sequence, that’s what we want!</a:t>
                </a:r>
              </a:p>
              <a:p>
                <a:endParaRPr lang="en-US" dirty="0"/>
              </a:p>
              <a:p>
                <a:r>
                  <a:rPr lang="en-US" dirty="0"/>
                  <a:t>Just return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𝑗</m:t>
                            </m:r>
                          </m:lim>
                        </m:limLow>
                      </m:fName>
                      <m:e>
                        <m:r>
                          <m:rPr>
                            <m:sty m:val="p"/>
                          </m:rPr>
                          <a:rPr lang="en-US" b="0" i="0" smtClean="0">
                            <a:latin typeface="Cambria Math" panose="02040503050406030204" pitchFamily="18" charset="0"/>
                          </a:rPr>
                          <m:t>LIS</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func>
                  </m:oMath>
                </a14:m>
                <a:endParaRPr lang="en-US" dirty="0"/>
              </a:p>
            </p:txBody>
          </p:sp>
        </mc:Choice>
        <mc:Fallback xmlns="">
          <p:sp>
            <p:nvSpPr>
              <p:cNvPr id="3" name="Content Placeholder 2">
                <a:extLst>
                  <a:ext uri="{FF2B5EF4-FFF2-40B4-BE49-F238E27FC236}">
                    <a16:creationId xmlns:a16="http://schemas.microsoft.com/office/drawing/2014/main" id="{A22F6F26-B0B9-441F-B83A-644B32D80D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24245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normAutofit/>
          </a:bodyPr>
          <a:lstStyle/>
          <a:p>
            <a:r>
              <a:rPr lang="en-US" sz="4000" dirty="0"/>
              <a:t>Maximum Contiguous Subarray Sum</a:t>
            </a:r>
            <a:r>
              <a:rPr lang="en-US" dirty="0"/>
              <a:t> </a:t>
            </a:r>
            <a:r>
              <a:rPr lang="en-US" sz="2000" dirty="0"/>
              <a:t>(define opt)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r>
                  <a:rPr lang="en-US" dirty="0"/>
                  <a:t>For today: just output the value</a:t>
                </a:r>
                <a14:m>
                  <m:oMath xmlns:m="http://schemas.openxmlformats.org/officeDocument/2006/math">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a:t>
                </a:r>
              </a:p>
              <a:p>
                <a:br>
                  <a:rPr lang="en-US" dirty="0"/>
                </a:br>
                <a:r>
                  <a:rPr lang="en-US" dirty="0"/>
                  <a:t>Define </a:t>
                </a:r>
                <a:r>
                  <a:rPr lang="en-US" dirty="0">
                    <a:latin typeface="Courier New" panose="02070309020205020404" pitchFamily="49" charset="0"/>
                    <a:cs typeface="Courier New" panose="02070309020205020404" pitchFamily="49" charset="0"/>
                  </a:rPr>
                  <a:t>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a:t>
                </a:r>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26186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76662863"/>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76662863"/>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11494"/>
                          </a:stretch>
                        </a:blipFill>
                      </a:tcPr>
                    </a:tc>
                    <a:tc>
                      <a:txBody>
                        <a:bodyPr/>
                        <a:lstStyle/>
                        <a:p>
                          <a:endParaRPr lang="en-US"/>
                        </a:p>
                      </a:txBody>
                      <a:tcPr>
                        <a:blipFill>
                          <a:blip r:embed="rId2"/>
                          <a:stretch>
                            <a:fillRect l="-200490" t="-1149" r="-601961" b="-811494"/>
                          </a:stretch>
                        </a:blipFill>
                      </a:tcPr>
                    </a:tc>
                    <a:tc>
                      <a:txBody>
                        <a:bodyPr/>
                        <a:lstStyle/>
                        <a:p>
                          <a:endParaRPr lang="en-US"/>
                        </a:p>
                      </a:txBody>
                      <a:tcPr>
                        <a:blipFill>
                          <a:blip r:embed="rId2"/>
                          <a:stretch>
                            <a:fillRect l="-300490" t="-1149" r="-501961" b="-811494"/>
                          </a:stretch>
                        </a:blipFill>
                      </a:tcPr>
                    </a:tc>
                    <a:tc>
                      <a:txBody>
                        <a:bodyPr/>
                        <a:lstStyle/>
                        <a:p>
                          <a:endParaRPr lang="en-US"/>
                        </a:p>
                      </a:txBody>
                      <a:tcPr>
                        <a:blipFill>
                          <a:blip r:embed="rId2"/>
                          <a:stretch>
                            <a:fillRect l="-400490" t="-1149" r="-401961" b="-811494"/>
                          </a:stretch>
                        </a:blipFill>
                      </a:tcPr>
                    </a:tc>
                    <a:tc>
                      <a:txBody>
                        <a:bodyPr/>
                        <a:lstStyle/>
                        <a:p>
                          <a:endParaRPr lang="en-US"/>
                        </a:p>
                      </a:txBody>
                      <a:tcPr>
                        <a:blipFill>
                          <a:blip r:embed="rId2"/>
                          <a:stretch>
                            <a:fillRect l="-500490" t="-1149" r="-301961" b="-811494"/>
                          </a:stretch>
                        </a:blipFill>
                      </a:tcPr>
                    </a:tc>
                    <a:tc>
                      <a:txBody>
                        <a:bodyPr/>
                        <a:lstStyle/>
                        <a:p>
                          <a:endParaRPr lang="en-US"/>
                        </a:p>
                      </a:txBody>
                      <a:tcPr>
                        <a:blipFill>
                          <a:blip r:embed="rId2"/>
                          <a:stretch>
                            <a:fillRect l="-600490" t="-1149" r="-201961" b="-811494"/>
                          </a:stretch>
                        </a:blipFill>
                      </a:tcPr>
                    </a:tc>
                    <a:tc>
                      <a:txBody>
                        <a:bodyPr/>
                        <a:lstStyle/>
                        <a:p>
                          <a:endParaRPr lang="en-US"/>
                        </a:p>
                      </a:txBody>
                      <a:tcPr>
                        <a:blipFill>
                          <a:blip r:embed="rId2"/>
                          <a:stretch>
                            <a:fillRect l="-700490" t="-1149" r="-101961" b="-811494"/>
                          </a:stretch>
                        </a:blipFill>
                      </a:tcPr>
                    </a:tc>
                    <a:tc>
                      <a:txBody>
                        <a:bodyPr/>
                        <a:lstStyle/>
                        <a:p>
                          <a:endParaRPr lang="en-US"/>
                        </a:p>
                      </a:txBody>
                      <a:tcPr>
                        <a:blipFill>
                          <a:blip r:embed="rId2"/>
                          <a:stretch>
                            <a:fillRect l="-800490" t="-1149" r="-1961" b="-811494"/>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E4E28C7C-2601-0591-0EAB-2531CAA483CB}"/>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p:grpSp>
        <p:nvGrpSpPr>
          <p:cNvPr id="10" name="Group 9" descr="A purple box around all of row 7, where the final answer would be. The largest entry (boxed in red) is the entry in the final column. ">
            <a:extLst>
              <a:ext uri="{FF2B5EF4-FFF2-40B4-BE49-F238E27FC236}">
                <a16:creationId xmlns:a16="http://schemas.microsoft.com/office/drawing/2014/main" id="{6F17D3DE-FDC8-4DC2-451A-1AB44CC5C7FB}"/>
              </a:ext>
            </a:extLst>
          </p:cNvPr>
          <p:cNvGrpSpPr/>
          <p:nvPr/>
        </p:nvGrpSpPr>
        <p:grpSpPr>
          <a:xfrm>
            <a:off x="1850833" y="5673687"/>
            <a:ext cx="9891311" cy="484742"/>
            <a:chOff x="1784733" y="5673687"/>
            <a:chExt cx="9957412" cy="484742"/>
          </a:xfrm>
        </p:grpSpPr>
        <p:sp>
          <p:nvSpPr>
            <p:cNvPr id="9" name="Rectangle 8">
              <a:extLst>
                <a:ext uri="{FF2B5EF4-FFF2-40B4-BE49-F238E27FC236}">
                  <a16:creationId xmlns:a16="http://schemas.microsoft.com/office/drawing/2014/main" id="{A7C321DB-A8F0-786D-70A7-C41DA679CF79}"/>
                </a:ext>
              </a:extLst>
            </p:cNvPr>
            <p:cNvSpPr/>
            <p:nvPr/>
          </p:nvSpPr>
          <p:spPr>
            <a:xfrm>
              <a:off x="1784733" y="5673687"/>
              <a:ext cx="9957412" cy="484742"/>
            </a:xfrm>
            <a:prstGeom prst="rect">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639F55-FD6F-AF14-145B-BDEB786A5B26}"/>
                </a:ext>
              </a:extLst>
            </p:cNvPr>
            <p:cNvSpPr/>
            <p:nvPr/>
          </p:nvSpPr>
          <p:spPr>
            <a:xfrm>
              <a:off x="10521108" y="5717754"/>
              <a:ext cx="1134738" cy="4186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479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DFBE-51B2-2AC3-7C01-DAC83809B457}"/>
              </a:ext>
            </a:extLst>
          </p:cNvPr>
          <p:cNvSpPr>
            <a:spLocks noGrp="1"/>
          </p:cNvSpPr>
          <p:nvPr>
            <p:ph type="title"/>
          </p:nvPr>
        </p:nvSpPr>
        <p:spPr/>
        <p:txBody>
          <a:bodyPr/>
          <a:lstStyle/>
          <a:p>
            <a:r>
              <a:rPr lang="en-US" dirty="0"/>
              <a:t>Final Answer (option 2, explained)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95CFC3-DFDA-2579-111C-EEB4DD44CCBF}"/>
                  </a:ext>
                </a:extLst>
              </p:cNvPr>
              <p:cNvSpPr>
                <a:spLocks noGrp="1"/>
              </p:cNvSpPr>
              <p:nvPr>
                <p:ph idx="1"/>
              </p:nvPr>
            </p:nvSpPr>
            <p:spPr/>
            <p:txBody>
              <a:bodyPr>
                <a:normAutofit lnSpcReduction="10000"/>
              </a:bodyPr>
              <a:lstStyle/>
              <a:p>
                <a:r>
                  <a:rPr lang="en-US" dirty="0"/>
                  <a:t>One more thing….what’s the final answer?</a:t>
                </a:r>
              </a:p>
              <a:p>
                <a:endParaRPr lang="en-US" dirty="0"/>
              </a:p>
              <a:p>
                <a:r>
                  <a:rPr lang="en-US" dirty="0"/>
                  <a:t>We want the longest increasing sequence in the whole array.</a:t>
                </a:r>
              </a:p>
              <a:p>
                <a:endParaRPr lang="en-US" dirty="0"/>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endParaRPr lang="en-US" dirty="0"/>
              </a:p>
              <a:p>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𝑗</m:t>
                            </m:r>
                          </m:lim>
                        </m:limLow>
                      </m:fName>
                      <m:e>
                        <m:r>
                          <a:rPr lang="en-US" b="0" i="1" smtClean="0">
                            <a:latin typeface="Cambria Math" panose="02040503050406030204" pitchFamily="18" charset="0"/>
                          </a:rPr>
                          <m:t>𝐿𝐼𝑆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func>
                  </m:oMath>
                </a14:m>
                <a:r>
                  <a:rPr lang="en-US" dirty="0"/>
                  <a:t>. Intuitively, </a:t>
                </a:r>
                <a14:m>
                  <m:oMath xmlns:m="http://schemas.openxmlformats.org/officeDocument/2006/math">
                    <m:r>
                      <a:rPr lang="en-US" b="0" i="1" smtClean="0">
                        <a:latin typeface="Cambria Math" panose="02040503050406030204" pitchFamily="18" charset="0"/>
                      </a:rPr>
                      <m:t>𝑗</m:t>
                    </m:r>
                  </m:oMath>
                </a14:m>
                <a:r>
                  <a:rPr lang="en-US" dirty="0"/>
                  <a:t> represents “the last element” in the array. Anything could be the last one! Take the maximum.</a:t>
                </a:r>
              </a:p>
            </p:txBody>
          </p:sp>
        </mc:Choice>
        <mc:Fallback xmlns="">
          <p:sp>
            <p:nvSpPr>
              <p:cNvPr id="3" name="Content Placeholder 2">
                <a:extLst>
                  <a:ext uri="{FF2B5EF4-FFF2-40B4-BE49-F238E27FC236}">
                    <a16:creationId xmlns:a16="http://schemas.microsoft.com/office/drawing/2014/main" id="{7C95CFC3-DFDA-2579-111C-EEB4DD44CCBF}"/>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97568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2FBF-37B1-4670-8652-900D77223F3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3B7FA02-4262-4ED3-831B-CF2641C2D64B}"/>
              </a:ext>
            </a:extLst>
          </p:cNvPr>
          <p:cNvSpPr>
            <a:spLocks noGrp="1"/>
          </p:cNvSpPr>
          <p:nvPr>
            <p:ph idx="1"/>
          </p:nvPr>
        </p:nvSpPr>
        <p:spPr/>
        <p:txBody>
          <a:bodyPr/>
          <a:lstStyle/>
          <a:p>
            <a:r>
              <a:rPr lang="en-US" dirty="0"/>
              <a:t>Sometimes you need to add an extra recurrence </a:t>
            </a:r>
          </a:p>
          <a:p>
            <a:r>
              <a:rPr lang="en-US" dirty="0"/>
              <a:t>Or add an extra parameter.</a:t>
            </a:r>
          </a:p>
          <a:p>
            <a:r>
              <a:rPr lang="en-US" dirty="0"/>
              <a:t>You need to write a recursive function! </a:t>
            </a:r>
          </a:p>
          <a:p>
            <a:pPr lvl="1"/>
            <a:r>
              <a:rPr lang="en-US" dirty="0"/>
              <a:t>That’s all DP is.</a:t>
            </a:r>
          </a:p>
          <a:p>
            <a:pPr lvl="1"/>
            <a:r>
              <a:rPr lang="en-US" dirty="0"/>
              <a:t>But the recursion itself can be tricky.</a:t>
            </a:r>
          </a:p>
          <a:p>
            <a:endParaRPr lang="en-US" dirty="0"/>
          </a:p>
          <a:p>
            <a:endParaRPr lang="en-US" dirty="0"/>
          </a:p>
        </p:txBody>
      </p:sp>
    </p:spTree>
    <p:extLst>
      <p:ext uri="{BB962C8B-B14F-4D97-AF65-F5344CB8AC3E}">
        <p14:creationId xmlns:p14="http://schemas.microsoft.com/office/powerpoint/2010/main" val="1290987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34872-5A52-402C-959D-35BEBEFB694C}"/>
              </a:ext>
            </a:extLst>
          </p:cNvPr>
          <p:cNvSpPr>
            <a:spLocks noGrp="1"/>
          </p:cNvSpPr>
          <p:nvPr>
            <p:ph type="title"/>
          </p:nvPr>
        </p:nvSpPr>
        <p:spPr/>
        <p:txBody>
          <a:bodyPr/>
          <a:lstStyle/>
          <a:p>
            <a:r>
              <a:rPr lang="en-US" dirty="0"/>
              <a:t>More Practice: Edit Distance</a:t>
            </a:r>
          </a:p>
        </p:txBody>
      </p:sp>
      <p:sp>
        <p:nvSpPr>
          <p:cNvPr id="5" name="Text Placeholder 4">
            <a:extLst>
              <a:ext uri="{FF2B5EF4-FFF2-40B4-BE49-F238E27FC236}">
                <a16:creationId xmlns:a16="http://schemas.microsoft.com/office/drawing/2014/main" id="{0AAA692A-3C60-4887-9ABB-D398E40A59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2298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8E62-6124-4D43-A383-E0A73E44C48F}"/>
              </a:ext>
            </a:extLst>
          </p:cNvPr>
          <p:cNvSpPr>
            <a:spLocks noGrp="1"/>
          </p:cNvSpPr>
          <p:nvPr>
            <p:ph type="title"/>
          </p:nvPr>
        </p:nvSpPr>
        <p:spPr/>
        <p:txBody>
          <a:bodyPr/>
          <a:lstStyle/>
          <a:p>
            <a:r>
              <a:rPr lang="en-US" dirty="0"/>
              <a:t>Edit Distance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F5F3F0-73C1-4BBA-9E0D-30ACCB4A315D}"/>
                  </a:ext>
                </a:extLst>
              </p:cNvPr>
              <p:cNvSpPr>
                <a:spLocks noGrp="1"/>
              </p:cNvSpPr>
              <p:nvPr>
                <p:ph idx="1"/>
              </p:nvPr>
            </p:nvSpPr>
            <p:spPr/>
            <p:txBody>
              <a:bodyPr/>
              <a:lstStyle/>
              <a:p>
                <a:r>
                  <a:rPr lang="en-US" dirty="0"/>
                  <a:t>The edit distance between two strings is:</a:t>
                </a:r>
              </a:p>
              <a:p>
                <a:r>
                  <a:rPr lang="en-US" dirty="0"/>
                  <a:t>The minimum number of </a:t>
                </a:r>
                <a:r>
                  <a:rPr lang="en-US" b="1" dirty="0"/>
                  <a:t>deletions, insertions, </a:t>
                </a:r>
                <a:r>
                  <a:rPr lang="en-US" dirty="0"/>
                  <a:t>and </a:t>
                </a:r>
                <a:r>
                  <a:rPr lang="en-US" b="1" dirty="0"/>
                  <a:t>substitutions </a:t>
                </a:r>
                <a:r>
                  <a:rPr lang="en-US" dirty="0"/>
                  <a:t>to transform string </a:t>
                </a:r>
                <a14:m>
                  <m:oMath xmlns:m="http://schemas.openxmlformats.org/officeDocument/2006/math">
                    <m:r>
                      <a:rPr lang="en-US" b="0" i="1" smtClean="0">
                        <a:latin typeface="Cambria Math" panose="02040503050406030204" pitchFamily="18" charset="0"/>
                      </a:rPr>
                      <m:t>𝑥</m:t>
                    </m:r>
                  </m:oMath>
                </a14:m>
                <a:r>
                  <a:rPr lang="en-US" dirty="0"/>
                  <a:t> into string </a:t>
                </a:r>
                <a14:m>
                  <m:oMath xmlns:m="http://schemas.openxmlformats.org/officeDocument/2006/math">
                    <m:r>
                      <a:rPr lang="en-US" b="0" i="1" smtClean="0">
                        <a:latin typeface="Cambria Math" panose="02040503050406030204" pitchFamily="18" charset="0"/>
                      </a:rPr>
                      <m:t>𝑦</m:t>
                    </m:r>
                  </m:oMath>
                </a14:m>
                <a:r>
                  <a:rPr lang="en-US" dirty="0"/>
                  <a:t>.</a:t>
                </a:r>
              </a:p>
              <a:p>
                <a:endParaRPr lang="en-US" dirty="0"/>
              </a:p>
              <a:p>
                <a:r>
                  <a:rPr lang="en-US" dirty="0"/>
                  <a:t>Deletion: removing one character</a:t>
                </a:r>
              </a:p>
              <a:p>
                <a:r>
                  <a:rPr lang="en-US" dirty="0"/>
                  <a:t>Insertion: inserting one character (at any point in the string)</a:t>
                </a:r>
              </a:p>
              <a:p>
                <a:r>
                  <a:rPr lang="en-US" dirty="0"/>
                  <a:t>Substitution: replacing one character with one other. </a:t>
                </a:r>
              </a:p>
            </p:txBody>
          </p:sp>
        </mc:Choice>
        <mc:Fallback xmlns="">
          <p:sp>
            <p:nvSpPr>
              <p:cNvPr id="3" name="Content Placeholder 2">
                <a:extLst>
                  <a:ext uri="{FF2B5EF4-FFF2-40B4-BE49-F238E27FC236}">
                    <a16:creationId xmlns:a16="http://schemas.microsoft.com/office/drawing/2014/main" id="{27F5F3F0-73C1-4BBA-9E0D-30ACCB4A315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468216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AD2-83CB-423B-AC6F-8C383AC429F9}"/>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6B7292E-C235-4B47-9892-D92401EDC96F}"/>
                  </a:ext>
                </a:extLst>
              </p:cNvPr>
              <p:cNvGraphicFramePr>
                <a:graphicFrameLocks noGrp="1"/>
              </p:cNvGraphicFramePr>
              <p:nvPr>
                <p:ph idx="1"/>
                <p:extLst>
                  <p:ext uri="{D42A27DB-BD31-4B8C-83A1-F6EECF244321}">
                    <p14:modId xmlns:p14="http://schemas.microsoft.com/office/powerpoint/2010/main" val="1157657435"/>
                  </p:ext>
                </p:extLst>
              </p:nvPr>
            </p:nvGraphicFramePr>
            <p:xfrm>
              <a:off x="459625" y="2099396"/>
              <a:ext cx="11187110" cy="1554480"/>
            </p:xfrm>
            <a:graphic>
              <a:graphicData uri="http://schemas.openxmlformats.org/drawingml/2006/table">
                <a:tbl>
                  <a:tblPr firstCol="1" bandRow="1">
                    <a:tableStyleId>{5C22544A-7EE6-4342-B048-85BDC9FD1C3A}</a:tableStyleId>
                  </a:tblPr>
                  <a:tblGrid>
                    <a:gridCol w="1017010">
                      <a:extLst>
                        <a:ext uri="{9D8B030D-6E8A-4147-A177-3AD203B41FA5}">
                          <a16:colId xmlns:a16="http://schemas.microsoft.com/office/drawing/2014/main" val="3605863924"/>
                        </a:ext>
                      </a:extLst>
                    </a:gridCol>
                    <a:gridCol w="1017010">
                      <a:extLst>
                        <a:ext uri="{9D8B030D-6E8A-4147-A177-3AD203B41FA5}">
                          <a16:colId xmlns:a16="http://schemas.microsoft.com/office/drawing/2014/main" val="809864805"/>
                        </a:ext>
                      </a:extLst>
                    </a:gridCol>
                    <a:gridCol w="1017010">
                      <a:extLst>
                        <a:ext uri="{9D8B030D-6E8A-4147-A177-3AD203B41FA5}">
                          <a16:colId xmlns:a16="http://schemas.microsoft.com/office/drawing/2014/main" val="809736381"/>
                        </a:ext>
                      </a:extLst>
                    </a:gridCol>
                    <a:gridCol w="1017010">
                      <a:extLst>
                        <a:ext uri="{9D8B030D-6E8A-4147-A177-3AD203B41FA5}">
                          <a16:colId xmlns:a16="http://schemas.microsoft.com/office/drawing/2014/main" val="1915578436"/>
                        </a:ext>
                      </a:extLst>
                    </a:gridCol>
                    <a:gridCol w="1017010">
                      <a:extLst>
                        <a:ext uri="{9D8B030D-6E8A-4147-A177-3AD203B41FA5}">
                          <a16:colId xmlns:a16="http://schemas.microsoft.com/office/drawing/2014/main" val="3274166657"/>
                        </a:ext>
                      </a:extLst>
                    </a:gridCol>
                    <a:gridCol w="1017010">
                      <a:extLst>
                        <a:ext uri="{9D8B030D-6E8A-4147-A177-3AD203B41FA5}">
                          <a16:colId xmlns:a16="http://schemas.microsoft.com/office/drawing/2014/main" val="4109959142"/>
                        </a:ext>
                      </a:extLst>
                    </a:gridCol>
                    <a:gridCol w="1017010">
                      <a:extLst>
                        <a:ext uri="{9D8B030D-6E8A-4147-A177-3AD203B41FA5}">
                          <a16:colId xmlns:a16="http://schemas.microsoft.com/office/drawing/2014/main" val="671724909"/>
                        </a:ext>
                      </a:extLst>
                    </a:gridCol>
                    <a:gridCol w="1017010">
                      <a:extLst>
                        <a:ext uri="{9D8B030D-6E8A-4147-A177-3AD203B41FA5}">
                          <a16:colId xmlns:a16="http://schemas.microsoft.com/office/drawing/2014/main" val="2486898991"/>
                        </a:ext>
                      </a:extLst>
                    </a:gridCol>
                    <a:gridCol w="1017010">
                      <a:extLst>
                        <a:ext uri="{9D8B030D-6E8A-4147-A177-3AD203B41FA5}">
                          <a16:colId xmlns:a16="http://schemas.microsoft.com/office/drawing/2014/main" val="3802120624"/>
                        </a:ext>
                      </a:extLst>
                    </a:gridCol>
                    <a:gridCol w="1017010">
                      <a:extLst>
                        <a:ext uri="{9D8B030D-6E8A-4147-A177-3AD203B41FA5}">
                          <a16:colId xmlns:a16="http://schemas.microsoft.com/office/drawing/2014/main" val="3588860268"/>
                        </a:ext>
                      </a:extLst>
                    </a:gridCol>
                    <a:gridCol w="1017010">
                      <a:extLst>
                        <a:ext uri="{9D8B030D-6E8A-4147-A177-3AD203B41FA5}">
                          <a16:colId xmlns:a16="http://schemas.microsoft.com/office/drawing/2014/main" val="138805863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cs typeface="Segoe UI Semilight" panose="020B0402040204020203" pitchFamily="34" charset="0"/>
                                  </a:rPr>
                                  <m:t>𝒙</m:t>
                                </m:r>
                              </m:oMath>
                            </m:oMathPara>
                          </a14:m>
                          <a:endParaRPr lang="en-US" sz="2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endParaRPr lang="en-US" dirty="0"/>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extLst>
                      <a:ext uri="{0D108BD9-81ED-4DB2-BD59-A6C34878D82A}">
                        <a16:rowId xmlns:a16="http://schemas.microsoft.com/office/drawing/2014/main" val="569970075"/>
                      </a:ext>
                    </a:extLst>
                  </a:tr>
                  <a:tr h="370840">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op</a:t>
                          </a:r>
                        </a:p>
                      </a:txBody>
                      <a:tcPr>
                        <a:solidFill>
                          <a:schemeClr val="accent6">
                            <a:lumMod val="60000"/>
                            <a:lumOff val="40000"/>
                          </a:schemeClr>
                        </a:solidFill>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r>
                            <a:rPr lang="en-US" sz="2800" dirty="0">
                              <a:solidFill>
                                <a:schemeClr val="accent4">
                                  <a:lumMod val="50000"/>
                                </a:schemeClr>
                              </a:solidFill>
                              <a:latin typeface="Segoe UI Semilight" panose="020B0402040204020203" pitchFamily="34" charset="0"/>
                              <a:cs typeface="Segoe UI Semilight" panose="020B0402040204020203" pitchFamily="34" charset="0"/>
                            </a:rPr>
                            <a:t>ins</a:t>
                          </a:r>
                        </a:p>
                      </a:txBody>
                      <a:tcPr>
                        <a:solidFill>
                          <a:schemeClr val="accent3">
                            <a:lumMod val="40000"/>
                            <a:lumOff val="6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rgbClr val="1D1D1D"/>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bg1"/>
                              </a:solidFill>
                              <a:latin typeface="Segoe UI Semilight" panose="020B0402040204020203" pitchFamily="34" charset="0"/>
                              <a:cs typeface="Segoe UI Semilight" panose="020B0402040204020203" pitchFamily="34" charset="0"/>
                            </a:rPr>
                            <a:t>del</a:t>
                          </a:r>
                        </a:p>
                      </a:txBody>
                      <a:tcPr>
                        <a:solidFill>
                          <a:srgbClr val="FF0000"/>
                        </a:solidFill>
                      </a:tcPr>
                    </a:tc>
                    <a:extLst>
                      <a:ext uri="{0D108BD9-81ED-4DB2-BD59-A6C34878D82A}">
                        <a16:rowId xmlns:a16="http://schemas.microsoft.com/office/drawing/2014/main" val="617559206"/>
                      </a:ext>
                    </a:extLst>
                  </a:tr>
                  <a:tr h="370840">
                    <a:tc>
                      <a:txBody>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light" panose="020B0402040204020203" pitchFamily="34" charset="0"/>
                                  </a:rPr>
                                  <m:t>𝒚</m:t>
                                </m:r>
                              </m:oMath>
                            </m:oMathPara>
                          </a14:m>
                          <a:endParaRPr lang="en-US" sz="2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36077600"/>
                      </a:ext>
                    </a:extLst>
                  </a:tr>
                </a:tbl>
              </a:graphicData>
            </a:graphic>
          </p:graphicFrame>
        </mc:Choice>
        <mc:Fallback xmlns="">
          <p:graphicFrame>
            <p:nvGraphicFramePr>
              <p:cNvPr id="4" name="Content Placeholder 3">
                <a:extLst>
                  <a:ext uri="{FF2B5EF4-FFF2-40B4-BE49-F238E27FC236}">
                    <a16:creationId xmlns:a16="http://schemas.microsoft.com/office/drawing/2014/main" id="{C6B7292E-C235-4B47-9892-D92401EDC96F}"/>
                  </a:ext>
                </a:extLst>
              </p:cNvPr>
              <p:cNvGraphicFramePr>
                <a:graphicFrameLocks noGrp="1"/>
              </p:cNvGraphicFramePr>
              <p:nvPr>
                <p:ph idx="1"/>
                <p:extLst>
                  <p:ext uri="{D42A27DB-BD31-4B8C-83A1-F6EECF244321}">
                    <p14:modId xmlns:p14="http://schemas.microsoft.com/office/powerpoint/2010/main" val="1157657435"/>
                  </p:ext>
                </p:extLst>
              </p:nvPr>
            </p:nvGraphicFramePr>
            <p:xfrm>
              <a:off x="459625" y="2099396"/>
              <a:ext cx="11187110" cy="1554480"/>
            </p:xfrm>
            <a:graphic>
              <a:graphicData uri="http://schemas.openxmlformats.org/drawingml/2006/table">
                <a:tbl>
                  <a:tblPr firstCol="1" bandRow="1">
                    <a:tableStyleId>{5C22544A-7EE6-4342-B048-85BDC9FD1C3A}</a:tableStyleId>
                  </a:tblPr>
                  <a:tblGrid>
                    <a:gridCol w="1017010">
                      <a:extLst>
                        <a:ext uri="{9D8B030D-6E8A-4147-A177-3AD203B41FA5}">
                          <a16:colId xmlns:a16="http://schemas.microsoft.com/office/drawing/2014/main" val="3605863924"/>
                        </a:ext>
                      </a:extLst>
                    </a:gridCol>
                    <a:gridCol w="1017010">
                      <a:extLst>
                        <a:ext uri="{9D8B030D-6E8A-4147-A177-3AD203B41FA5}">
                          <a16:colId xmlns:a16="http://schemas.microsoft.com/office/drawing/2014/main" val="809864805"/>
                        </a:ext>
                      </a:extLst>
                    </a:gridCol>
                    <a:gridCol w="1017010">
                      <a:extLst>
                        <a:ext uri="{9D8B030D-6E8A-4147-A177-3AD203B41FA5}">
                          <a16:colId xmlns:a16="http://schemas.microsoft.com/office/drawing/2014/main" val="809736381"/>
                        </a:ext>
                      </a:extLst>
                    </a:gridCol>
                    <a:gridCol w="1017010">
                      <a:extLst>
                        <a:ext uri="{9D8B030D-6E8A-4147-A177-3AD203B41FA5}">
                          <a16:colId xmlns:a16="http://schemas.microsoft.com/office/drawing/2014/main" val="1915578436"/>
                        </a:ext>
                      </a:extLst>
                    </a:gridCol>
                    <a:gridCol w="1017010">
                      <a:extLst>
                        <a:ext uri="{9D8B030D-6E8A-4147-A177-3AD203B41FA5}">
                          <a16:colId xmlns:a16="http://schemas.microsoft.com/office/drawing/2014/main" val="3274166657"/>
                        </a:ext>
                      </a:extLst>
                    </a:gridCol>
                    <a:gridCol w="1017010">
                      <a:extLst>
                        <a:ext uri="{9D8B030D-6E8A-4147-A177-3AD203B41FA5}">
                          <a16:colId xmlns:a16="http://schemas.microsoft.com/office/drawing/2014/main" val="4109959142"/>
                        </a:ext>
                      </a:extLst>
                    </a:gridCol>
                    <a:gridCol w="1017010">
                      <a:extLst>
                        <a:ext uri="{9D8B030D-6E8A-4147-A177-3AD203B41FA5}">
                          <a16:colId xmlns:a16="http://schemas.microsoft.com/office/drawing/2014/main" val="671724909"/>
                        </a:ext>
                      </a:extLst>
                    </a:gridCol>
                    <a:gridCol w="1017010">
                      <a:extLst>
                        <a:ext uri="{9D8B030D-6E8A-4147-A177-3AD203B41FA5}">
                          <a16:colId xmlns:a16="http://schemas.microsoft.com/office/drawing/2014/main" val="2486898991"/>
                        </a:ext>
                      </a:extLst>
                    </a:gridCol>
                    <a:gridCol w="1017010">
                      <a:extLst>
                        <a:ext uri="{9D8B030D-6E8A-4147-A177-3AD203B41FA5}">
                          <a16:colId xmlns:a16="http://schemas.microsoft.com/office/drawing/2014/main" val="3802120624"/>
                        </a:ext>
                      </a:extLst>
                    </a:gridCol>
                    <a:gridCol w="1017010">
                      <a:extLst>
                        <a:ext uri="{9D8B030D-6E8A-4147-A177-3AD203B41FA5}">
                          <a16:colId xmlns:a16="http://schemas.microsoft.com/office/drawing/2014/main" val="3588860268"/>
                        </a:ext>
                      </a:extLst>
                    </a:gridCol>
                    <a:gridCol w="1017010">
                      <a:extLst>
                        <a:ext uri="{9D8B030D-6E8A-4147-A177-3AD203B41FA5}">
                          <a16:colId xmlns:a16="http://schemas.microsoft.com/office/drawing/2014/main" val="1388058634"/>
                        </a:ext>
                      </a:extLst>
                    </a:gridCol>
                  </a:tblGrid>
                  <a:tr h="518160">
                    <a:tc>
                      <a:txBody>
                        <a:bodyPr/>
                        <a:lstStyle/>
                        <a:p>
                          <a:endParaRPr lang="en-US"/>
                        </a:p>
                      </a:txBody>
                      <a:tcPr>
                        <a:blipFill>
                          <a:blip r:embed="rId2"/>
                          <a:stretch>
                            <a:fillRect l="-599" t="-11765" r="-1000599" b="-232941"/>
                          </a:stretch>
                        </a:blipFill>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endParaRPr lang="en-US" dirty="0"/>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extLst>
                      <a:ext uri="{0D108BD9-81ED-4DB2-BD59-A6C34878D82A}">
                        <a16:rowId xmlns:a16="http://schemas.microsoft.com/office/drawing/2014/main" val="569970075"/>
                      </a:ext>
                    </a:extLst>
                  </a:tr>
                  <a:tr h="518160">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op</a:t>
                          </a:r>
                        </a:p>
                      </a:txBody>
                      <a:tcPr>
                        <a:solidFill>
                          <a:schemeClr val="accent6">
                            <a:lumMod val="60000"/>
                            <a:lumOff val="40000"/>
                          </a:schemeClr>
                        </a:solidFill>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r>
                            <a:rPr lang="en-US" sz="2800" dirty="0">
                              <a:solidFill>
                                <a:schemeClr val="accent4">
                                  <a:lumMod val="50000"/>
                                </a:schemeClr>
                              </a:solidFill>
                              <a:latin typeface="Segoe UI Semilight" panose="020B0402040204020203" pitchFamily="34" charset="0"/>
                              <a:cs typeface="Segoe UI Semilight" panose="020B0402040204020203" pitchFamily="34" charset="0"/>
                            </a:rPr>
                            <a:t>ins</a:t>
                          </a:r>
                        </a:p>
                      </a:txBody>
                      <a:tcPr>
                        <a:solidFill>
                          <a:schemeClr val="accent3">
                            <a:lumMod val="40000"/>
                            <a:lumOff val="6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rgbClr val="1D1D1D"/>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bg1"/>
                              </a:solidFill>
                              <a:latin typeface="Segoe UI Semilight" panose="020B0402040204020203" pitchFamily="34" charset="0"/>
                              <a:cs typeface="Segoe UI Semilight" panose="020B0402040204020203" pitchFamily="34" charset="0"/>
                            </a:rPr>
                            <a:t>del</a:t>
                          </a:r>
                        </a:p>
                      </a:txBody>
                      <a:tcPr>
                        <a:solidFill>
                          <a:srgbClr val="FF0000"/>
                        </a:solidFill>
                      </a:tcPr>
                    </a:tc>
                    <a:extLst>
                      <a:ext uri="{0D108BD9-81ED-4DB2-BD59-A6C34878D82A}">
                        <a16:rowId xmlns:a16="http://schemas.microsoft.com/office/drawing/2014/main" val="617559206"/>
                      </a:ext>
                    </a:extLst>
                  </a:tr>
                  <a:tr h="518160">
                    <a:tc>
                      <a:txBody>
                        <a:bodyPr/>
                        <a:lstStyle/>
                        <a:p>
                          <a:endParaRPr lang="en-US"/>
                        </a:p>
                      </a:txBody>
                      <a:tcPr>
                        <a:blipFill>
                          <a:blip r:embed="rId2"/>
                          <a:stretch>
                            <a:fillRect l="-599" t="-212941" r="-1000599" b="-31765"/>
                          </a:stretch>
                        </a:blipFill>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36077600"/>
                      </a:ext>
                    </a:extLst>
                  </a:tr>
                </a:tbl>
              </a:graphicData>
            </a:graphic>
          </p:graphicFrame>
        </mc:Fallback>
      </mc:AlternateContent>
      <p:sp>
        <p:nvSpPr>
          <p:cNvPr id="5" name="TextBox 4">
            <a:extLst>
              <a:ext uri="{FF2B5EF4-FFF2-40B4-BE49-F238E27FC236}">
                <a16:creationId xmlns:a16="http://schemas.microsoft.com/office/drawing/2014/main" id="{627955BA-31A5-4D9A-8115-BF1CBCFC829F}"/>
              </a:ext>
            </a:extLst>
          </p:cNvPr>
          <p:cNvSpPr txBox="1"/>
          <p:nvPr/>
        </p:nvSpPr>
        <p:spPr>
          <a:xfrm>
            <a:off x="575239" y="1528482"/>
            <a:ext cx="1094889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What’s the distance between </a:t>
            </a:r>
            <a:r>
              <a:rPr lang="en-US" sz="2800" dirty="0" err="1">
                <a:latin typeface="Courier New" panose="02070309020205020404" pitchFamily="49" charset="0"/>
                <a:cs typeface="Courier New" panose="02070309020205020404" pitchFamily="49" charset="0"/>
              </a:rPr>
              <a:t>babyyodas</a:t>
            </a:r>
            <a:r>
              <a:rPr lang="en-US" sz="2800" dirty="0">
                <a:latin typeface="Segoe UI Semilight" panose="020B0402040204020203" pitchFamily="34" charset="0"/>
                <a:cs typeface="Segoe UI Semilight" panose="020B0402040204020203" pitchFamily="34" charset="0"/>
              </a:rPr>
              <a:t> and </a:t>
            </a:r>
            <a:r>
              <a:rPr lang="en-US" sz="2800" dirty="0" err="1">
                <a:latin typeface="Courier New" panose="02070309020205020404" pitchFamily="49" charset="0"/>
                <a:cs typeface="Courier New" panose="02070309020205020404" pitchFamily="49" charset="0"/>
              </a:rPr>
              <a:t>tastysoda</a:t>
            </a:r>
            <a:r>
              <a:rPr lang="en-US" sz="28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9293BE-1A10-485E-B333-2304D9F64C50}"/>
                  </a:ext>
                </a:extLst>
              </p:cNvPr>
              <p:cNvSpPr txBox="1"/>
              <p:nvPr/>
            </p:nvSpPr>
            <p:spPr>
              <a:xfrm>
                <a:off x="575239" y="4705500"/>
                <a:ext cx="10748683"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Quick Checks – can you explain these?</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has length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has length </a:t>
                </a:r>
                <a14:m>
                  <m:oMath xmlns:m="http://schemas.openxmlformats.org/officeDocument/2006/math">
                    <m:r>
                      <a:rPr lang="en-US" sz="2400" b="0" i="1" smtClean="0">
                        <a:latin typeface="Cambria Math" panose="02040503050406030204" pitchFamily="18" charset="0"/>
                      </a:rPr>
                      <m:t>𝑚</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 the edit distance is at most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max</m:t>
                        </m:r>
                      </m:fNa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func>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distance from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is the same as from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(i.e. transforming </a:t>
                </a:r>
                <a14:m>
                  <m:oMath xmlns:m="http://schemas.openxmlformats.org/officeDocument/2006/math">
                    <m:r>
                      <a:rPr lang="en-US" sz="2400" b="0" i="1" smtClean="0">
                        <a:latin typeface="Cambria Math" panose="02040503050406030204" pitchFamily="18" charset="0"/>
                      </a:rPr>
                      <m:t>𝑥</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to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are the same)</a:t>
                </a:r>
              </a:p>
            </p:txBody>
          </p:sp>
        </mc:Choice>
        <mc:Fallback xmlns="">
          <p:sp>
            <p:nvSpPr>
              <p:cNvPr id="6" name="TextBox 5">
                <a:extLst>
                  <a:ext uri="{FF2B5EF4-FFF2-40B4-BE49-F238E27FC236}">
                    <a16:creationId xmlns:a16="http://schemas.microsoft.com/office/drawing/2014/main" id="{FA9293BE-1A10-485E-B333-2304D9F64C50}"/>
                  </a:ext>
                </a:extLst>
              </p:cNvPr>
              <p:cNvSpPr txBox="1">
                <a:spLocks noRot="1" noChangeAspect="1" noMove="1" noResize="1" noEditPoints="1" noAdjustHandles="1" noChangeArrowheads="1" noChangeShapeType="1" noTextEdit="1"/>
              </p:cNvSpPr>
              <p:nvPr/>
            </p:nvSpPr>
            <p:spPr>
              <a:xfrm>
                <a:off x="575239" y="4705500"/>
                <a:ext cx="10748683" cy="1938992"/>
              </a:xfrm>
              <a:prstGeom prst="rect">
                <a:avLst/>
              </a:prstGeom>
              <a:blipFill>
                <a:blip r:embed="rId3"/>
                <a:stretch>
                  <a:fillRect l="-850" t="-2201" r="-510" b="-66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452B6C3-8CCE-45D4-AAD3-CD8B57A7BD44}"/>
              </a:ext>
            </a:extLst>
          </p:cNvPr>
          <p:cNvSpPr txBox="1"/>
          <p:nvPr/>
        </p:nvSpPr>
        <p:spPr>
          <a:xfrm>
            <a:off x="1313328" y="3922059"/>
            <a:ext cx="7122460" cy="523220"/>
          </a:xfrm>
          <a:prstGeom prst="rect">
            <a:avLst/>
          </a:prstGeom>
          <a:noFill/>
          <a:ln w="38100">
            <a:solidFill>
              <a:schemeClr val="accent4"/>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Distance: 5, one point for each colored box</a:t>
            </a:r>
          </a:p>
        </p:txBody>
      </p:sp>
    </p:spTree>
    <p:extLst>
      <p:ext uri="{BB962C8B-B14F-4D97-AF65-F5344CB8AC3E}">
        <p14:creationId xmlns:p14="http://schemas.microsoft.com/office/powerpoint/2010/main" val="4411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E812-3468-4E53-A4A9-7F1747496B76}"/>
              </a:ext>
            </a:extLst>
          </p:cNvPr>
          <p:cNvSpPr>
            <a:spLocks noGrp="1"/>
          </p:cNvSpPr>
          <p:nvPr>
            <p:ph type="title"/>
          </p:nvPr>
        </p:nvSpPr>
        <p:spPr/>
        <p:txBody>
          <a:bodyPr/>
          <a:lstStyle/>
          <a:p>
            <a:r>
              <a:rPr lang="en-US" dirty="0"/>
              <a:t>Finding a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80673B-0C73-44EE-AFBC-24C12F715380}"/>
                  </a:ext>
                </a:extLst>
              </p:cNvPr>
              <p:cNvSpPr>
                <a:spLocks noGrp="1"/>
              </p:cNvSpPr>
              <p:nvPr>
                <p:ph idx="1"/>
              </p:nvPr>
            </p:nvSpPr>
            <p:spPr>
              <a:xfrm>
                <a:off x="575240" y="1463857"/>
                <a:ext cx="11187258" cy="5202414"/>
              </a:xfrm>
            </p:spPr>
            <p:txBody>
              <a:bodyPr>
                <a:normAutofit lnSpcReduction="10000"/>
              </a:bodyPr>
              <a:lstStyle/>
              <a:p>
                <a:r>
                  <a:rPr lang="en-US" dirty="0"/>
                  <a:t>What information would let us simplify the problem?</a:t>
                </a:r>
              </a:p>
              <a:p>
                <a:r>
                  <a:rPr lang="en-US" dirty="0"/>
                  <a:t>What would let us “take one step”  toward the solution?</a:t>
                </a:r>
              </a:p>
              <a:p>
                <a:endParaRPr lang="en-US" dirty="0"/>
              </a:p>
              <a:p>
                <a:r>
                  <a:rPr lang="en-US" dirty="0"/>
                  <a:t>“Handling” one character of </a:t>
                </a:r>
                <a14:m>
                  <m:oMath xmlns:m="http://schemas.openxmlformats.org/officeDocument/2006/math">
                    <m:r>
                      <a:rPr lang="en-US" b="0" i="1" smtClean="0">
                        <a:latin typeface="Cambria Math" panose="02040503050406030204" pitchFamily="18" charset="0"/>
                      </a:rPr>
                      <m:t>𝑥</m:t>
                    </m:r>
                  </m:oMath>
                </a14:m>
                <a:r>
                  <a:rPr lang="en-US" dirty="0"/>
                  <a:t> or </a:t>
                </a:r>
                <a14:m>
                  <m:oMath xmlns:m="http://schemas.openxmlformats.org/officeDocument/2006/math">
                    <m:r>
                      <a:rPr lang="en-US" b="0" i="1" smtClean="0">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the minimum number of insertions, deletions, and substitutions to transform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into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r>
                  <a:rPr lang="en-US" dirty="0"/>
                  <a:t>. (we’re indexing strings from 1, it’ll make things a little prettier).</a:t>
                </a:r>
              </a:p>
            </p:txBody>
          </p:sp>
        </mc:Choice>
        <mc:Fallback xmlns="">
          <p:sp>
            <p:nvSpPr>
              <p:cNvPr id="3" name="Content Placeholder 2">
                <a:extLst>
                  <a:ext uri="{FF2B5EF4-FFF2-40B4-BE49-F238E27FC236}">
                    <a16:creationId xmlns:a16="http://schemas.microsoft.com/office/drawing/2014/main" id="{A880673B-0C73-44EE-AFBC-24C12F715380}"/>
                  </a:ext>
                </a:extLst>
              </p:cNvPr>
              <p:cNvSpPr>
                <a:spLocks noGrp="1" noRot="1" noChangeAspect="1" noMove="1" noResize="1" noEditPoints="1" noAdjustHandles="1" noChangeArrowheads="1" noChangeShapeType="1" noTextEdit="1"/>
              </p:cNvSpPr>
              <p:nvPr>
                <p:ph idx="1"/>
              </p:nvPr>
            </p:nvSpPr>
            <p:spPr>
              <a:xfrm>
                <a:off x="575240" y="1463857"/>
                <a:ext cx="11187258" cy="5202414"/>
              </a:xfrm>
              <a:blipFill>
                <a:blip r:embed="rId2"/>
                <a:stretch>
                  <a:fillRect l="-708" t="-2810" b="-1522"/>
                </a:stretch>
              </a:blipFill>
            </p:spPr>
            <p:txBody>
              <a:bodyPr/>
              <a:lstStyle/>
              <a:p>
                <a:r>
                  <a:rPr lang="en-US">
                    <a:noFill/>
                  </a:rPr>
                  <a:t> </a:t>
                </a:r>
              </a:p>
            </p:txBody>
          </p:sp>
        </mc:Fallback>
      </mc:AlternateContent>
    </p:spTree>
    <p:extLst>
      <p:ext uri="{BB962C8B-B14F-4D97-AF65-F5344CB8AC3E}">
        <p14:creationId xmlns:p14="http://schemas.microsoft.com/office/powerpoint/2010/main" val="1184843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r>
                  <a:rPr lang="en-US" dirty="0"/>
                  <a:t>What does delete look like?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(delete character from </a:t>
                </a:r>
                <a14:m>
                  <m:oMath xmlns:m="http://schemas.openxmlformats.org/officeDocument/2006/math">
                    <m:r>
                      <a:rPr lang="en-US" b="0" i="1" smtClean="0">
                        <a:latin typeface="Cambria Math" panose="02040503050406030204" pitchFamily="18" charset="0"/>
                      </a:rPr>
                      <m:t>𝑥</m:t>
                    </m:r>
                  </m:oMath>
                </a14:m>
                <a:r>
                  <a:rPr lang="en-US" dirty="0"/>
                  <a:t> match the rest)</a:t>
                </a:r>
              </a:p>
              <a:p>
                <a:r>
                  <a:rPr lang="en-US" dirty="0"/>
                  <a:t>Insert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oMath>
                </a14:m>
                <a:r>
                  <a:rPr lang="en-US" dirty="0"/>
                  <a:t> Substitution: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oMath>
                </a14:m>
                <a:endParaRPr lang="en-US" dirty="0"/>
              </a:p>
              <a:p>
                <a:r>
                  <a:rPr lang="en-US" dirty="0"/>
                  <a:t>Matching characters? Also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oMath>
                </a14:m>
                <a:r>
                  <a:rPr lang="en-US" dirty="0"/>
                  <a:t> but only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endParaRPr lang="en-US"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983504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 (starting)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fontScale="92500"/>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min</m:t>
                                </m:r>
                              </m:fName>
                              <m:e>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𝕀</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𝑗</m:t>
                                        </m:r>
                                      </m:sub>
                                    </m:sSub>
                                  </m:e>
                                </m:d>
                                <m:r>
                                  <a:rPr lang="en-US" sz="2200" b="0" i="1" smtClean="0">
                                    <a:latin typeface="Cambria Math" panose="02040503050406030204" pitchFamily="18" charset="0"/>
                                  </a:rPr>
                                  <m:t>}</m:t>
                                </m:r>
                              </m:e>
                            </m:func>
                          </m:e>
                          <m:e>
                            <m:r>
                              <a:rPr lang="en-US" sz="2200" b="0" i="1" smtClean="0">
                                <a:latin typeface="Cambria Math" panose="02040503050406030204" pitchFamily="18" charset="0"/>
                              </a:rPr>
                              <m:t>𝑗</m:t>
                            </m:r>
                            <m:r>
                              <a:rPr lang="en-US" sz="2200" b="0" i="1" smtClean="0">
                                <a:latin typeface="Cambria Math" panose="02040503050406030204" pitchFamily="18" charset="0"/>
                              </a:rPr>
                              <m:t>  </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=0</m:t>
                            </m:r>
                          </m:e>
                          <m:e>
                            <m:r>
                              <a:rPr lang="en-US" sz="2200" b="0" i="1" smtClean="0">
                                <a:latin typeface="Cambria Math" panose="02040503050406030204" pitchFamily="18" charset="0"/>
                              </a:rPr>
                              <m:t>𝑖</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=0</m:t>
                            </m:r>
                          </m:e>
                        </m:eqArr>
                      </m:e>
                    </m:d>
                  </m:oMath>
                </a14:m>
                <a:endParaRPr lang="en-US" sz="2200"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2"/>
                <a:stretch>
                  <a:fillRect l="-980" t="-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BC4DEA5-6D39-4DEE-BD97-515A263DF88A}"/>
              </a:ext>
            </a:extLst>
          </p:cNvPr>
          <p:cNvSpPr/>
          <p:nvPr/>
        </p:nvSpPr>
        <p:spPr>
          <a:xfrm>
            <a:off x="1952505"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Delete</a:t>
            </a:r>
          </a:p>
        </p:txBody>
      </p:sp>
      <p:sp>
        <p:nvSpPr>
          <p:cNvPr id="5" name="Rectangle 4">
            <a:extLst>
              <a:ext uri="{FF2B5EF4-FFF2-40B4-BE49-F238E27FC236}">
                <a16:creationId xmlns:a16="http://schemas.microsoft.com/office/drawing/2014/main" id="{A93B1BD4-438B-4319-9CB8-5CCCBD2E9DB1}"/>
              </a:ext>
            </a:extLst>
          </p:cNvPr>
          <p:cNvSpPr/>
          <p:nvPr/>
        </p:nvSpPr>
        <p:spPr>
          <a:xfrm>
            <a:off x="3821219"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Insert</a:t>
            </a:r>
          </a:p>
        </p:txBody>
      </p:sp>
      <p:sp>
        <p:nvSpPr>
          <p:cNvPr id="6" name="Rectangle 5">
            <a:extLst>
              <a:ext uri="{FF2B5EF4-FFF2-40B4-BE49-F238E27FC236}">
                <a16:creationId xmlns:a16="http://schemas.microsoft.com/office/drawing/2014/main" id="{BD3EBA2F-BBB6-400C-B1EE-B681F54DF67B}"/>
              </a:ext>
            </a:extLst>
          </p:cNvPr>
          <p:cNvSpPr/>
          <p:nvPr/>
        </p:nvSpPr>
        <p:spPr>
          <a:xfrm>
            <a:off x="5642285" y="3843938"/>
            <a:ext cx="2021705"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Substitution</a:t>
            </a:r>
          </a:p>
        </p:txBody>
      </p:sp>
      <p:sp>
        <p:nvSpPr>
          <p:cNvPr id="7" name="Rectangle: Rounded Corners 6">
            <a:extLst>
              <a:ext uri="{FF2B5EF4-FFF2-40B4-BE49-F238E27FC236}">
                <a16:creationId xmlns:a16="http://schemas.microsoft.com/office/drawing/2014/main" id="{3E4EF5FC-2282-44E0-B7CC-0C4414C9C099}"/>
              </a:ext>
            </a:extLst>
          </p:cNvPr>
          <p:cNvSpPr/>
          <p:nvPr/>
        </p:nvSpPr>
        <p:spPr>
          <a:xfrm>
            <a:off x="7805057" y="3928188"/>
            <a:ext cx="3713584" cy="66247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B3B3"/>
                </a:solidFill>
                <a:latin typeface="Segoe UI Semilight" panose="020B0402040204020203" pitchFamily="34" charset="0"/>
                <a:cs typeface="Segoe UI Semilight" panose="020B0402040204020203" pitchFamily="34" charset="0"/>
              </a:rPr>
              <a:t>TODO</a:t>
            </a:r>
            <a:r>
              <a:rPr lang="en-US" sz="2800" dirty="0">
                <a:latin typeface="Segoe UI Semilight" panose="020B0402040204020203" pitchFamily="34" charset="0"/>
                <a:cs typeface="Segoe UI Semilight" panose="020B0402040204020203" pitchFamily="34" charset="0"/>
              </a:rPr>
              <a:t>: Just Match</a:t>
            </a:r>
          </a:p>
        </p:txBody>
      </p:sp>
    </p:spTree>
    <p:extLst>
      <p:ext uri="{BB962C8B-B14F-4D97-AF65-F5344CB8AC3E}">
        <p14:creationId xmlns:p14="http://schemas.microsoft.com/office/powerpoint/2010/main" val="32318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 (v1, we’ll improve soon)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fontScale="92500"/>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min</m:t>
                                </m:r>
                              </m:fName>
                              <m:e>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𝕀</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𝑗</m:t>
                                        </m:r>
                                      </m:sub>
                                    </m:sSub>
                                  </m:e>
                                </m:d>
                                <m:r>
                                  <a:rPr lang="en-US" sz="2200" b="0" i="1" smtClean="0">
                                    <a:latin typeface="Cambria Math" panose="02040503050406030204" pitchFamily="18" charset="0"/>
                                  </a:rPr>
                                  <m:t>}</m:t>
                                </m:r>
                              </m:e>
                            </m:func>
                          </m:e>
                          <m:e>
                            <m:r>
                              <a:rPr lang="en-US" sz="2200" b="0" i="1" smtClean="0">
                                <a:latin typeface="Cambria Math" panose="02040503050406030204" pitchFamily="18" charset="0"/>
                              </a:rPr>
                              <m:t>𝑗</m:t>
                            </m:r>
                            <m:r>
                              <a:rPr lang="en-US" sz="2200" b="0" i="1" smtClean="0">
                                <a:latin typeface="Cambria Math" panose="02040503050406030204" pitchFamily="18" charset="0"/>
                              </a:rPr>
                              <m:t>  </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=0</m:t>
                            </m:r>
                          </m:e>
                          <m:e>
                            <m:r>
                              <a:rPr lang="en-US" sz="2200" b="0" i="1" smtClean="0">
                                <a:latin typeface="Cambria Math" panose="02040503050406030204" pitchFamily="18" charset="0"/>
                              </a:rPr>
                              <m:t>𝑖</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=0</m:t>
                            </m:r>
                          </m:e>
                        </m:eqArr>
                      </m:e>
                    </m:d>
                  </m:oMath>
                </a14:m>
                <a:endParaRPr lang="en-US" sz="2200"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2"/>
                <a:stretch>
                  <a:fillRect l="-980" t="-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BC4DEA5-6D39-4DEE-BD97-515A263DF88A}"/>
              </a:ext>
            </a:extLst>
          </p:cNvPr>
          <p:cNvSpPr/>
          <p:nvPr/>
        </p:nvSpPr>
        <p:spPr>
          <a:xfrm>
            <a:off x="1952505"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Delete</a:t>
            </a:r>
          </a:p>
        </p:txBody>
      </p:sp>
      <p:sp>
        <p:nvSpPr>
          <p:cNvPr id="5" name="Rectangle 4">
            <a:extLst>
              <a:ext uri="{FF2B5EF4-FFF2-40B4-BE49-F238E27FC236}">
                <a16:creationId xmlns:a16="http://schemas.microsoft.com/office/drawing/2014/main" id="{A93B1BD4-438B-4319-9CB8-5CCCBD2E9DB1}"/>
              </a:ext>
            </a:extLst>
          </p:cNvPr>
          <p:cNvSpPr/>
          <p:nvPr/>
        </p:nvSpPr>
        <p:spPr>
          <a:xfrm>
            <a:off x="3821219"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Insert</a:t>
            </a:r>
          </a:p>
        </p:txBody>
      </p:sp>
      <p:sp>
        <p:nvSpPr>
          <p:cNvPr id="6" name="Rectangle 5">
            <a:extLst>
              <a:ext uri="{FF2B5EF4-FFF2-40B4-BE49-F238E27FC236}">
                <a16:creationId xmlns:a16="http://schemas.microsoft.com/office/drawing/2014/main" id="{BD3EBA2F-BBB6-400C-B1EE-B681F54DF67B}"/>
              </a:ext>
            </a:extLst>
          </p:cNvPr>
          <p:cNvSpPr/>
          <p:nvPr/>
        </p:nvSpPr>
        <p:spPr>
          <a:xfrm>
            <a:off x="5642285" y="3843938"/>
            <a:ext cx="2021705"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Substitution</a:t>
            </a:r>
          </a:p>
        </p:txBody>
      </p:sp>
      <p:sp>
        <p:nvSpPr>
          <p:cNvPr id="8" name="Speech Bubble: Rectangle with Corners Rounded 7">
            <a:extLst>
              <a:ext uri="{FF2B5EF4-FFF2-40B4-BE49-F238E27FC236}">
                <a16:creationId xmlns:a16="http://schemas.microsoft.com/office/drawing/2014/main" id="{2FBF5EA5-0246-437B-BE98-2FEE18893E8D}"/>
              </a:ext>
            </a:extLst>
          </p:cNvPr>
          <p:cNvSpPr/>
          <p:nvPr/>
        </p:nvSpPr>
        <p:spPr>
          <a:xfrm>
            <a:off x="9812466" y="5363234"/>
            <a:ext cx="1814051" cy="1231490"/>
          </a:xfrm>
          <a:prstGeom prst="wedgeRoundRectCallout">
            <a:avLst>
              <a:gd name="adj1" fmla="val -3855"/>
              <a:gd name="adj2" fmla="val -10934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“Indicator” like from 312</a:t>
            </a:r>
          </a:p>
        </p:txBody>
      </p:sp>
      <p:sp>
        <p:nvSpPr>
          <p:cNvPr id="9" name="Rectangle 8">
            <a:extLst>
              <a:ext uri="{FF2B5EF4-FFF2-40B4-BE49-F238E27FC236}">
                <a16:creationId xmlns:a16="http://schemas.microsoft.com/office/drawing/2014/main" id="{9D40F234-995B-4109-9EA6-EAD52607789D}"/>
              </a:ext>
            </a:extLst>
          </p:cNvPr>
          <p:cNvSpPr/>
          <p:nvPr/>
        </p:nvSpPr>
        <p:spPr>
          <a:xfrm>
            <a:off x="8697787" y="3843938"/>
            <a:ext cx="2021705"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Just Match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5996C1-83A9-4DF4-BF6F-2B0B5723187F}"/>
                  </a:ext>
                </a:extLst>
              </p:cNvPr>
              <p:cNvSpPr txBox="1"/>
              <p:nvPr/>
            </p:nvSpPr>
            <p:spPr>
              <a:xfrm>
                <a:off x="807098" y="5363234"/>
                <a:ext cx="85604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Idea: only allow “just match” when you can just match. Otherwise make it </a:t>
                </a:r>
                <a14:m>
                  <m:oMath xmlns:m="http://schemas.openxmlformats.org/officeDocument/2006/math">
                    <m:r>
                      <a:rPr lang="en-US" sz="2400" b="0" i="1" smtClean="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(will never be the min). </a:t>
                </a:r>
              </a:p>
              <a:p>
                <a:r>
                  <a:rPr lang="en-US" sz="2400" dirty="0">
                    <a:latin typeface="Segoe UI Semilight" panose="020B0402040204020203" pitchFamily="34" charset="0"/>
                    <a:cs typeface="Segoe UI Semilight" panose="020B0402040204020203" pitchFamily="34" charset="0"/>
                  </a:rPr>
                  <a:t>In code: if/else branch, probably. This is a math notation trick.</a:t>
                </a:r>
              </a:p>
            </p:txBody>
          </p:sp>
        </mc:Choice>
        <mc:Fallback xmlns="">
          <p:sp>
            <p:nvSpPr>
              <p:cNvPr id="7" name="TextBox 6">
                <a:extLst>
                  <a:ext uri="{FF2B5EF4-FFF2-40B4-BE49-F238E27FC236}">
                    <a16:creationId xmlns:a16="http://schemas.microsoft.com/office/drawing/2014/main" id="{775996C1-83A9-4DF4-BF6F-2B0B5723187F}"/>
                  </a:ext>
                </a:extLst>
              </p:cNvPr>
              <p:cNvSpPr txBox="1">
                <a:spLocks noRot="1" noChangeAspect="1" noMove="1" noResize="1" noEditPoints="1" noAdjustHandles="1" noChangeArrowheads="1" noChangeShapeType="1" noTextEdit="1"/>
              </p:cNvSpPr>
              <p:nvPr/>
            </p:nvSpPr>
            <p:spPr>
              <a:xfrm>
                <a:off x="807098" y="5363234"/>
                <a:ext cx="8560434" cy="1200329"/>
              </a:xfrm>
              <a:prstGeom prst="rect">
                <a:avLst/>
              </a:prstGeom>
              <a:blipFill>
                <a:blip r:embed="rId3"/>
                <a:stretch>
                  <a:fillRect l="-1068"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2666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Trying to Recurse</a:t>
            </a:r>
          </a:p>
        </p:txBody>
      </p:sp>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1118896" y="1346050"/>
          <a:ext cx="9626600" cy="10363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0">
                <a:tc>
                  <a:txBody>
                    <a:bodyPr/>
                    <a:lstStyle/>
                    <a:p>
                      <a:pPr algn="ctr"/>
                      <a:r>
                        <a:rPr lang="en-US" sz="2800" dirty="0">
                          <a:latin typeface="Segoe UI Semilight" panose="020B0402040204020203" pitchFamily="34" charset="0"/>
                          <a:cs typeface="Segoe UI Semilight" panose="020B0402040204020203" pitchFamily="34" charset="0"/>
                        </a:rPr>
                        <a:t>0</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solidFill>
                      <a:srgbClr val="0070C0"/>
                    </a:solidFill>
                  </a:tcPr>
                </a:tc>
                <a:extLst>
                  <a:ext uri="{0D108BD9-81ED-4DB2-BD59-A6C34878D82A}">
                    <a16:rowId xmlns:a16="http://schemas.microsoft.com/office/drawing/2014/main" val="2499787709"/>
                  </a:ext>
                </a:extLst>
              </a:tr>
              <a:tr h="44661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FFB299-5FF2-43A7-B105-DEDF30DBA478}"/>
                  </a:ext>
                </a:extLst>
              </p:cNvPr>
              <p:cNvSpPr txBox="1"/>
              <p:nvPr/>
            </p:nvSpPr>
            <p:spPr>
              <a:xfrm>
                <a:off x="730250" y="2552700"/>
                <a:ext cx="10731500" cy="3970318"/>
              </a:xfrm>
              <a:prstGeom prst="rect">
                <a:avLst/>
              </a:prstGeom>
              <a:noFill/>
            </p:spPr>
            <p:txBody>
              <a:bodyPr wrap="square" rtlCol="0">
                <a:spAutoFit/>
              </a:bodyPr>
              <a:lstStyle/>
              <a:p>
                <a14:m>
                  <m:oMath xmlns:m="http://schemas.openxmlformats.org/officeDocument/2006/math">
                    <m:r>
                      <a:rPr lang="en-US" sz="2800" i="1" dirty="0" smtClean="0">
                        <a:latin typeface="Cambria Math" panose="02040503050406030204" pitchFamily="18" charset="0"/>
                      </a:rPr>
                      <m:t>𝑂𝑃𝑇</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3</m:t>
                        </m:r>
                      </m:e>
                    </m:d>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2,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r>
                  <a:rPr lang="en-US" sz="2800" dirty="0">
                    <a:latin typeface="Segoe UI Semilight" panose="020B0402040204020203" pitchFamily="34" charset="0"/>
                    <a:cs typeface="Segoe UI Semilight" panose="020B0402040204020203" pitchFamily="34" charset="0"/>
                  </a:rPr>
                  <a:t> too</a:t>
                </a: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 we need to suddenly backfill with a bunch of elements that weren’t optimal…</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How do we make a decision on index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What information do we need?</a:t>
                </a:r>
              </a:p>
            </p:txBody>
          </p:sp>
        </mc:Choice>
        <mc:Fallback xmlns="">
          <p:sp>
            <p:nvSpPr>
              <p:cNvPr id="5" name="TextBox 4">
                <a:extLst>
                  <a:ext uri="{FF2B5EF4-FFF2-40B4-BE49-F238E27FC236}">
                    <a16:creationId xmlns:a16="http://schemas.microsoft.com/office/drawing/2014/main" id="{A8FFB299-5FF2-43A7-B105-DEDF30DBA478}"/>
                  </a:ext>
                </a:extLst>
              </p:cNvPr>
              <p:cNvSpPr txBox="1">
                <a:spLocks noRot="1" noChangeAspect="1" noMove="1" noResize="1" noEditPoints="1" noAdjustHandles="1" noChangeArrowheads="1" noChangeShapeType="1" noTextEdit="1"/>
              </p:cNvSpPr>
              <p:nvPr/>
            </p:nvSpPr>
            <p:spPr>
              <a:xfrm>
                <a:off x="730250" y="2552700"/>
                <a:ext cx="10731500" cy="3970318"/>
              </a:xfrm>
              <a:prstGeom prst="rect">
                <a:avLst/>
              </a:prstGeom>
              <a:blipFill>
                <a:blip r:embed="rId2"/>
                <a:stretch>
                  <a:fillRect l="-1193" t="-1690" r="-966" b="-3379"/>
                </a:stretch>
              </a:blipFill>
            </p:spPr>
            <p:txBody>
              <a:bodyPr/>
              <a:lstStyle/>
              <a:p>
                <a:r>
                  <a:rPr lang="en-US">
                    <a:noFill/>
                  </a:rPr>
                  <a:t> </a:t>
                </a:r>
              </a:p>
            </p:txBody>
          </p:sp>
        </mc:Fallback>
      </mc:AlternateContent>
    </p:spTree>
    <p:extLst>
      <p:ext uri="{BB962C8B-B14F-4D97-AF65-F5344CB8AC3E}">
        <p14:creationId xmlns:p14="http://schemas.microsoft.com/office/powerpoint/2010/main" val="3429163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 (finalized)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min</m:t>
                                </m:r>
                              </m:fName>
                              <m:e>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m:t>
                                    </m:r>
                                    <m:r>
                                      <a:rPr lang="en-US" sz="2200" b="0" i="1" smtClean="0">
                                        <a:latin typeface="Cambria Math" panose="02040503050406030204" pitchFamily="18" charset="0"/>
                                      </a:rPr>
                                      <m:t>𝕀</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e>
                                </m:d>
                              </m:e>
                            </m:func>
                          </m:e>
                          <m:e>
                            <m:r>
                              <a:rPr lang="en-US" sz="2200" b="0" i="1" smtClean="0">
                                <a:latin typeface="Cambria Math" panose="02040503050406030204" pitchFamily="18" charset="0"/>
                              </a:rPr>
                              <m:t>𝑗</m:t>
                            </m:r>
                            <m:r>
                              <a:rPr lang="en-US" sz="2200" b="0" i="1" smtClean="0">
                                <a:latin typeface="Cambria Math" panose="02040503050406030204" pitchFamily="18" charset="0"/>
                              </a:rPr>
                              <m:t>  </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=0</m:t>
                            </m:r>
                          </m:e>
                          <m:e>
                            <m:r>
                              <a:rPr lang="en-US" sz="2200" b="0" i="1" smtClean="0">
                                <a:latin typeface="Cambria Math" panose="02040503050406030204" pitchFamily="18" charset="0"/>
                              </a:rPr>
                              <m:t>𝑖</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=0</m:t>
                            </m:r>
                          </m:e>
                        </m:eqArr>
                      </m:e>
                    </m:d>
                  </m:oMath>
                </a14:m>
                <a:endParaRPr lang="en-US" sz="2200"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BC4DEA5-6D39-4DEE-BD97-515A263DF88A}"/>
              </a:ext>
            </a:extLst>
          </p:cNvPr>
          <p:cNvSpPr/>
          <p:nvPr/>
        </p:nvSpPr>
        <p:spPr>
          <a:xfrm>
            <a:off x="3384754" y="3716593"/>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Delete</a:t>
            </a:r>
          </a:p>
        </p:txBody>
      </p:sp>
      <p:sp>
        <p:nvSpPr>
          <p:cNvPr id="5" name="Rectangle 4">
            <a:extLst>
              <a:ext uri="{FF2B5EF4-FFF2-40B4-BE49-F238E27FC236}">
                <a16:creationId xmlns:a16="http://schemas.microsoft.com/office/drawing/2014/main" id="{A93B1BD4-438B-4319-9CB8-5CCCBD2E9DB1}"/>
              </a:ext>
            </a:extLst>
          </p:cNvPr>
          <p:cNvSpPr/>
          <p:nvPr/>
        </p:nvSpPr>
        <p:spPr>
          <a:xfrm>
            <a:off x="5705167" y="367275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Insert</a:t>
            </a:r>
          </a:p>
        </p:txBody>
      </p:sp>
      <p:sp>
        <p:nvSpPr>
          <p:cNvPr id="6" name="Rectangle 5">
            <a:extLst>
              <a:ext uri="{FF2B5EF4-FFF2-40B4-BE49-F238E27FC236}">
                <a16:creationId xmlns:a16="http://schemas.microsoft.com/office/drawing/2014/main" id="{BD3EBA2F-BBB6-400C-B1EE-B681F54DF67B}"/>
              </a:ext>
            </a:extLst>
          </p:cNvPr>
          <p:cNvSpPr/>
          <p:nvPr/>
        </p:nvSpPr>
        <p:spPr>
          <a:xfrm>
            <a:off x="7457767" y="3716593"/>
            <a:ext cx="3330678"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Sub and matching</a:t>
            </a:r>
          </a:p>
        </p:txBody>
      </p:sp>
      <p:sp>
        <p:nvSpPr>
          <p:cNvPr id="7" name="TextBox 6">
            <a:extLst>
              <a:ext uri="{FF2B5EF4-FFF2-40B4-BE49-F238E27FC236}">
                <a16:creationId xmlns:a16="http://schemas.microsoft.com/office/drawing/2014/main" id="{EBA78817-3561-47C4-A857-B3BF7BD4D294}"/>
              </a:ext>
            </a:extLst>
          </p:cNvPr>
          <p:cNvSpPr txBox="1"/>
          <p:nvPr/>
        </p:nvSpPr>
        <p:spPr>
          <a:xfrm>
            <a:off x="195943" y="5980922"/>
            <a:ext cx="1156655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we could match, we will never substitute; matching will always give us a better score! Still have to check delete, insert (those could be better).</a:t>
            </a:r>
          </a:p>
        </p:txBody>
      </p:sp>
    </p:spTree>
    <p:extLst>
      <p:ext uri="{BB962C8B-B14F-4D97-AF65-F5344CB8AC3E}">
        <p14:creationId xmlns:p14="http://schemas.microsoft.com/office/powerpoint/2010/main" val="4198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2E88B-E560-BA6E-A4CE-90C4EB501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BD65F-94EB-4DCD-2FFF-517C3FE366B5}"/>
              </a:ext>
            </a:extLst>
          </p:cNvPr>
          <p:cNvSpPr>
            <a:spLocks noGrp="1"/>
          </p:cNvSpPr>
          <p:nvPr>
            <p:ph type="title"/>
          </p:nvPr>
        </p:nvSpPr>
        <p:spPr/>
        <p:txBody>
          <a:bodyPr/>
          <a:lstStyle/>
          <a:p>
            <a:r>
              <a:rPr lang="en-US" dirty="0"/>
              <a:t>LIS </a:t>
            </a:r>
            <a:r>
              <a:rPr lang="en-US" sz="2400" dirty="0"/>
              <a:t>(fill in yourself)</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ED767C5-E723-88D5-CD6E-AC0378C6B0E1}"/>
                  </a:ext>
                </a:extLst>
              </p:cNvPr>
              <p:cNvGraphicFramePr>
                <a:graphicFrameLocks noGrp="1"/>
              </p:cNvGraphicFramePr>
              <p:nvPr>
                <p:ph idx="1"/>
                <p:extLst>
                  <p:ext uri="{D42A27DB-BD31-4B8C-83A1-F6EECF244321}">
                    <p14:modId xmlns:p14="http://schemas.microsoft.com/office/powerpoint/2010/main" val="36192407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0,</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1,</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2,</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3</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3,</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4,</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5,</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2</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6,</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8</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7,</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10</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0,</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1,</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2,</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3</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3,</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4,</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104301"/>
                      </a:ext>
                    </a:extLst>
                  </a:tr>
                  <a:tr h="528597">
                    <a:tc>
                      <a:txBody>
                        <a:bodyPr/>
                        <a:lstStyle/>
                        <a:p>
                          <a:r>
                            <a:rPr lang="en-US" sz="1800" dirty="0">
                              <a:solidFill>
                                <a:schemeClr val="tx1"/>
                              </a:solidFill>
                              <a:latin typeface="Segoe UI Semilight" panose="020B0402040204020203" pitchFamily="34" charset="0"/>
                              <a:cs typeface="Segoe UI Semilight" panose="020B0402040204020203" pitchFamily="34" charset="0"/>
                            </a:rPr>
                            <a:t>5,</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2</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457357"/>
                      </a:ext>
                    </a:extLst>
                  </a:tr>
                  <a:tr h="528597">
                    <a:tc>
                      <a:txBody>
                        <a:bodyPr/>
                        <a:lstStyle/>
                        <a:p>
                          <a:r>
                            <a:rPr lang="en-US" sz="1800" dirty="0">
                              <a:solidFill>
                                <a:schemeClr val="tx1"/>
                              </a:solidFill>
                              <a:latin typeface="Segoe UI Semilight" panose="020B0402040204020203" pitchFamily="34" charset="0"/>
                              <a:cs typeface="Segoe UI Semilight" panose="020B0402040204020203" pitchFamily="34" charset="0"/>
                            </a:rPr>
                            <a:t>6,</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8</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916618"/>
                      </a:ext>
                    </a:extLst>
                  </a:tr>
                  <a:tr h="528597">
                    <a:tc>
                      <a:txBody>
                        <a:bodyPr/>
                        <a:lstStyle/>
                        <a:p>
                          <a:r>
                            <a:rPr lang="en-US" sz="1800" dirty="0">
                              <a:solidFill>
                                <a:schemeClr val="tx1"/>
                              </a:solidFill>
                              <a:latin typeface="Segoe UI Semilight" panose="020B0402040204020203" pitchFamily="34" charset="0"/>
                              <a:cs typeface="Segoe UI Semilight" panose="020B0402040204020203" pitchFamily="34" charset="0"/>
                            </a:rPr>
                            <a:t>7,</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10</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3ED767C5-E723-88D5-CD6E-AC0378C6B0E1}"/>
                  </a:ext>
                </a:extLst>
              </p:cNvPr>
              <p:cNvGraphicFramePr>
                <a:graphicFrameLocks noGrp="1"/>
              </p:cNvGraphicFramePr>
              <p:nvPr>
                <p:ph idx="1"/>
                <p:extLst>
                  <p:ext uri="{D42A27DB-BD31-4B8C-83A1-F6EECF244321}">
                    <p14:modId xmlns:p14="http://schemas.microsoft.com/office/powerpoint/2010/main" val="36192407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490" t="-1149" r="-7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0490" t="-1149" r="-6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490" t="-1149" r="-5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490" t="-1149" r="-4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490" t="-1149" r="-3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600490" t="-1149" r="-2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00490" t="-1149" r="-1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00490" t="-1149" r="-980" b="-800000"/>
                          </a:stretch>
                        </a:blipFill>
                      </a:tcPr>
                    </a:tc>
                    <a:extLst>
                      <a:ext uri="{0D108BD9-81ED-4DB2-BD59-A6C34878D82A}">
                        <a16:rowId xmlns:a16="http://schemas.microsoft.com/office/drawing/2014/main" val="2694115500"/>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101149" r="-800980" b="-700000"/>
                          </a:stretch>
                        </a:blip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226207"/>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203488" r="-800980" b="-608140"/>
                          </a:stretch>
                        </a:blip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799639"/>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300000" r="-800980" b="-501149"/>
                          </a:stretch>
                        </a:blip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534917"/>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400000" r="-800980" b="-40114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30783"/>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500000" r="-800980" b="-30114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104301"/>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606977" r="-800980" b="-204651"/>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457357"/>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698851" r="-800980" b="-10229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916618"/>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798851" r="-800980" b="-229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A0CF5629-72E4-0359-807F-2FEF71AB0FA8}"/>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F856FC-41EF-CF8E-6812-ECD2A9227E19}"/>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ADF856FC-41EF-CF8E-6812-ECD2A9227E19}"/>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1CBB802-C3DF-6792-9586-A2E35DEE2E73}"/>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D908FA-2DCC-6AF1-61A2-790B5F131CBA}"/>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8EBDAD-F35A-8B35-C063-B0629776B2F3}"/>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C5D02AA-A583-5ACB-90BA-3384534016B6}"/>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FC5D02AA-A583-5ACB-90BA-3384534016B6}"/>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C6141FD5-0745-0B34-98E6-6AB5C8557036}"/>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091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828C-660A-4A16-99F6-26EE5187D7EE}"/>
              </a:ext>
            </a:extLst>
          </p:cNvPr>
          <p:cNvSpPr>
            <a:spLocks noGrp="1"/>
          </p:cNvSpPr>
          <p:nvPr>
            <p:ph type="title"/>
          </p:nvPr>
        </p:nvSpPr>
        <p:spPr/>
        <p:txBody>
          <a:bodyPr/>
          <a:lstStyle/>
          <a:p>
            <a:r>
              <a:rPr lang="en-US" dirty="0"/>
              <a:t>What do we need for recursion?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25F869-40F0-41B5-8BAF-CEFF5097E6A4}"/>
                  </a:ext>
                </a:extLst>
              </p:cNvPr>
              <p:cNvSpPr>
                <a:spLocks noGrp="1"/>
              </p:cNvSpPr>
              <p:nvPr>
                <p:ph idx="1"/>
              </p:nvPr>
            </p:nvSpPr>
            <p:spPr/>
            <p:txBody>
              <a:bodyPr/>
              <a:lstStyle/>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 going to be included</a:t>
                </a:r>
              </a:p>
              <a:p>
                <a:r>
                  <a:rPr lang="en-US" dirty="0"/>
                  <a:t>We need the best subarray </a:t>
                </a:r>
                <a:r>
                  <a:rPr lang="en-US" b="1" dirty="0"/>
                  <a:t>that includes index </a:t>
                </a:r>
                <a14:m>
                  <m:oMath xmlns:m="http://schemas.openxmlformats.org/officeDocument/2006/math">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oMath>
                </a14:m>
                <a:endParaRPr lang="en-US" b="1" dirty="0"/>
              </a:p>
              <a:p>
                <a:endParaRPr lang="en-US" dirty="0"/>
              </a:p>
              <a:p>
                <a:r>
                  <a:rPr lang="en-US" dirty="0"/>
                  <a:t>If we include anything to the left, we’ll definitely include index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(because of the contiguous requirement)</a:t>
                </a:r>
              </a:p>
              <a:p>
                <a:endParaRPr lang="en-US" dirty="0"/>
              </a:p>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isn’t included</a:t>
                </a:r>
              </a:p>
              <a:p>
                <a:r>
                  <a:rPr lang="en-US" dirty="0"/>
                  <a:t>We need the best subarray up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regardless of whether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is included.</a:t>
                </a:r>
              </a:p>
            </p:txBody>
          </p:sp>
        </mc:Choice>
        <mc:Fallback xmlns="">
          <p:sp>
            <p:nvSpPr>
              <p:cNvPr id="3" name="Content Placeholder 2">
                <a:extLst>
                  <a:ext uri="{FF2B5EF4-FFF2-40B4-BE49-F238E27FC236}">
                    <a16:creationId xmlns:a16="http://schemas.microsoft.com/office/drawing/2014/main" id="{2D25F869-40F0-41B5-8BAF-CEFF5097E6A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3534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1152-7CFC-4389-A24E-1CBAF335030B}"/>
              </a:ext>
            </a:extLst>
          </p:cNvPr>
          <p:cNvSpPr>
            <a:spLocks noGrp="1"/>
          </p:cNvSpPr>
          <p:nvPr>
            <p:ph type="title"/>
          </p:nvPr>
        </p:nvSpPr>
        <p:spPr/>
        <p:txBody>
          <a:bodyPr/>
          <a:lstStyle/>
          <a:p>
            <a:r>
              <a:rPr lang="en-US" dirty="0"/>
              <a:t>Two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ABE039-08B8-4259-B091-6F37367E21DC}"/>
                  </a:ext>
                </a:extLst>
              </p:cNvPr>
              <p:cNvSpPr>
                <a:spLocks noGrp="1"/>
              </p:cNvSpPr>
              <p:nvPr>
                <p:ph idx="1"/>
              </p:nvPr>
            </p:nvSpPr>
            <p:spPr/>
            <p:txBody>
              <a:bodyPr/>
              <a:lstStyle/>
              <a:p>
                <a:r>
                  <a:rPr lang="en-US" dirty="0"/>
                  <a:t>Need two recursive values:</a:t>
                </a:r>
              </a:p>
              <a:p>
                <a:endParaRPr lang="en-US" dirty="0"/>
              </a:p>
              <a:p>
                <a14:m>
                  <m:oMath xmlns:m="http://schemas.openxmlformats.org/officeDocument/2006/math">
                    <m:r>
                      <a:rPr lang="en-US" b="0" i="1" smtClean="0">
                        <a:latin typeface="Cambria Math" panose="02040503050406030204" pitchFamily="18" charset="0"/>
                      </a:rPr>
                      <m:t>𝐼𝑁𝐶𝐿𝑈𝐷𝐸</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from </a:t>
                </a:r>
                <a14:m>
                  <m:oMath xmlns:m="http://schemas.openxmlformats.org/officeDocument/2006/math">
                    <m:r>
                      <a:rPr lang="en-US" b="0" i="1" smtClean="0">
                        <a:latin typeface="Cambria Math" panose="02040503050406030204" pitchFamily="18" charset="0"/>
                      </a:rPr>
                      <m:t>0 </m:t>
                    </m:r>
                  </m:oMath>
                </a14:m>
                <a:r>
                  <a:rPr lang="en-US" dirty="0"/>
                  <a:t>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b="1" dirty="0"/>
                  <a:t>that includes index </a:t>
                </a:r>
                <a14:m>
                  <m:oMath xmlns:m="http://schemas.openxmlformats.org/officeDocument/2006/math">
                    <m:r>
                      <a:rPr lang="en-US" b="1" i="1" smtClean="0">
                        <a:latin typeface="Cambria Math" panose="02040503050406030204" pitchFamily="18" charset="0"/>
                      </a:rPr>
                      <m:t>𝒊</m:t>
                    </m:r>
                  </m:oMath>
                </a14:m>
                <a:r>
                  <a:rPr lang="en-US" b="1" dirty="0"/>
                  <a:t> </a:t>
                </a:r>
                <a:r>
                  <a:rPr lang="en-US" dirty="0"/>
                  <a:t>in the sum</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(that might or might not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b="0" dirty="0"/>
              </a:p>
              <a:p>
                <a:endParaRPr lang="en-US" dirty="0"/>
              </a:p>
              <a:p>
                <a:r>
                  <a:rPr lang="en-US" dirty="0"/>
                  <a:t>How can you calculate these values? Try to write recurrence(s), then think about </a:t>
                </a:r>
                <a:r>
                  <a:rPr lang="en-US" dirty="0" err="1"/>
                  <a:t>memoization</a:t>
                </a:r>
                <a:r>
                  <a:rPr lang="en-US" dirty="0"/>
                  <a:t> and running time.</a:t>
                </a:r>
              </a:p>
            </p:txBody>
          </p:sp>
        </mc:Choice>
        <mc:Fallback xmlns="">
          <p:sp>
            <p:nvSpPr>
              <p:cNvPr id="3" name="Content Placeholder 2">
                <a:extLst>
                  <a:ext uri="{FF2B5EF4-FFF2-40B4-BE49-F238E27FC236}">
                    <a16:creationId xmlns:a16="http://schemas.microsoft.com/office/drawing/2014/main" id="{D7ABE039-08B8-4259-B091-6F37367E21DC}"/>
                  </a:ext>
                </a:extLst>
              </p:cNvPr>
              <p:cNvSpPr>
                <a:spLocks noGrp="1" noRot="1" noChangeAspect="1" noMove="1" noResize="1" noEditPoints="1" noAdjustHandles="1" noChangeArrowheads="1" noChangeShapeType="1" noTextEdit="1"/>
              </p:cNvSpPr>
              <p:nvPr>
                <p:ph idx="1"/>
              </p:nvPr>
            </p:nvSpPr>
            <p:spPr>
              <a:blipFill>
                <a:blip r:embed="rId2"/>
                <a:stretch>
                  <a:fillRect l="-708" t="-2138" r="-2179"/>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A199AF15-6B2A-4DF6-9B03-A1F11D117F82}"/>
              </a:ext>
            </a:extLst>
          </p:cNvPr>
          <p:cNvSpPr/>
          <p:nvPr/>
        </p:nvSpPr>
        <p:spPr>
          <a:xfrm>
            <a:off x="7003968" y="263276"/>
            <a:ext cx="5001009" cy="16305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14124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4E8-7C0E-4701-BBFC-DB23552A3CD3}"/>
              </a:ext>
            </a:extLst>
          </p:cNvPr>
          <p:cNvSpPr>
            <a:spLocks noGrp="1"/>
          </p:cNvSpPr>
          <p:nvPr>
            <p:ph type="title"/>
          </p:nvPr>
        </p:nvSpPr>
        <p:spPr/>
        <p:txBody>
          <a:bodyPr/>
          <a:lstStyle/>
          <a:p>
            <a:r>
              <a:rPr lang="en-US" dirty="0"/>
              <a:t>Recurrences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42D16-ED1D-4EBF-8DF2-A09DDA15A2F8}"/>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𝐼𝑁𝐶𝐿𝑈𝐷𝐸</m:t>
                    </m:r>
                    <m:d>
                      <m:dPr>
                        <m:ctrlPr>
                          <a:rPr lang="en-US" i="1">
                            <a:latin typeface="Cambria Math" panose="02040503050406030204" pitchFamily="18" charset="0"/>
                          </a:rPr>
                        </m:ctrlPr>
                      </m:dPr>
                      <m:e>
                        <m:r>
                          <a:rPr lang="en-US" i="1">
                            <a:latin typeface="Cambria Math" panose="02040503050406030204" pitchFamily="18" charset="0"/>
                          </a:rPr>
                          <m:t>𝑖</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𝐼𝑁𝐿𝐶𝑈𝐷𝐸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e>
                                </m:d>
                              </m:e>
                            </m:func>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𝐼𝑁𝐶𝐿𝑈𝐷𝐸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𝑂𝑃𝑇</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func>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D4342D16-ED1D-4EBF-8DF2-A09DDA15A2F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FE323D-816A-4E81-8CB6-A2E76895B67F}"/>
                  </a:ext>
                </a:extLst>
              </p:cNvPr>
              <p:cNvSpPr txBox="1"/>
              <p:nvPr/>
            </p:nvSpPr>
            <p:spPr>
              <a:xfrm>
                <a:off x="645459" y="4580965"/>
                <a:ext cx="10914529"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we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the subarray must be either just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or also include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Overall, we might or might not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If we don’t include </a:t>
                </a:r>
                <a14:m>
                  <m:oMath xmlns:m="http://schemas.openxmlformats.org/officeDocument/2006/math">
                    <m:r>
                      <a:rPr lang="en-US" sz="2400" b="0" i="1" smtClean="0">
                        <a:latin typeface="Cambria Math" panose="02040503050406030204" pitchFamily="18" charset="0"/>
                      </a:rPr>
                      <m:t>𝑖</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we only have access to elements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and before. If we do, we want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𝐼𝑁𝐶𝐿𝑈𝐷𝐸</m:t>
                    </m:r>
                    <m:r>
                      <a:rPr lang="en-US" sz="2400" i="1" dirty="0" smtClean="0">
                        <a:latin typeface="Cambria Math" panose="02040503050406030204" pitchFamily="18" charset="0"/>
                        <a:cs typeface="Segoe UI Semilight" panose="020B0402040204020203" pitchFamily="34" charset="0"/>
                      </a:rPr>
                      <m:t>(</m:t>
                    </m:r>
                    <m:r>
                      <a:rPr lang="en-US" sz="2400" i="1" dirty="0" err="1" smtClean="0">
                        <a:latin typeface="Cambria Math" panose="02040503050406030204" pitchFamily="18" charset="0"/>
                        <a:cs typeface="Segoe UI Semilight" panose="020B0402040204020203" pitchFamily="34" charset="0"/>
                      </a:rPr>
                      <m:t>𝑖</m:t>
                    </m:r>
                    <m:r>
                      <a:rPr lang="en-US" sz="2400" i="1" dirty="0"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by definition.</a:t>
                </a:r>
              </a:p>
            </p:txBody>
          </p:sp>
        </mc:Choice>
        <mc:Fallback xmlns="">
          <p:sp>
            <p:nvSpPr>
              <p:cNvPr id="4" name="TextBox 3">
                <a:extLst>
                  <a:ext uri="{FF2B5EF4-FFF2-40B4-BE49-F238E27FC236}">
                    <a16:creationId xmlns:a16="http://schemas.microsoft.com/office/drawing/2014/main" id="{D4FE323D-816A-4E81-8CB6-A2E76895B67F}"/>
                  </a:ext>
                </a:extLst>
              </p:cNvPr>
              <p:cNvSpPr txBox="1">
                <a:spLocks noRot="1" noChangeAspect="1" noMove="1" noResize="1" noEditPoints="1" noAdjustHandles="1" noChangeArrowheads="1" noChangeShapeType="1" noTextEdit="1"/>
              </p:cNvSpPr>
              <p:nvPr/>
            </p:nvSpPr>
            <p:spPr>
              <a:xfrm>
                <a:off x="645459" y="4580965"/>
                <a:ext cx="10914529" cy="1569660"/>
              </a:xfrm>
              <a:prstGeom prst="rect">
                <a:avLst/>
              </a:prstGeom>
              <a:blipFill>
                <a:blip r:embed="rId3"/>
                <a:stretch>
                  <a:fillRect l="-894" t="-2713" r="-447" b="-8140"/>
                </a:stretch>
              </a:blipFill>
            </p:spPr>
            <p:txBody>
              <a:bodyPr/>
              <a:lstStyle/>
              <a:p>
                <a:r>
                  <a:rPr lang="en-US">
                    <a:noFill/>
                  </a:rPr>
                  <a:t> </a:t>
                </a:r>
              </a:p>
            </p:txBody>
          </p:sp>
        </mc:Fallback>
      </mc:AlternateContent>
    </p:spTree>
    <p:extLst>
      <p:ext uri="{BB962C8B-B14F-4D97-AF65-F5344CB8AC3E}">
        <p14:creationId xmlns:p14="http://schemas.microsoft.com/office/powerpoint/2010/main" val="392088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3918913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docProps/app.xml><?xml version="1.0" encoding="utf-8"?>
<Properties xmlns="http://schemas.openxmlformats.org/officeDocument/2006/extended-properties" xmlns:vt="http://schemas.openxmlformats.org/officeDocument/2006/docPropsVTypes">
  <Template>421_template</Template>
  <TotalTime>1732</TotalTime>
  <Words>4223</Words>
  <Application>Microsoft Office PowerPoint</Application>
  <PresentationFormat>Widescreen</PresentationFormat>
  <Paragraphs>1072</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Cambria Math</vt:lpstr>
      <vt:lpstr>Courier New</vt:lpstr>
      <vt:lpstr>Segoe UI</vt:lpstr>
      <vt:lpstr>Segoe UI Light</vt:lpstr>
      <vt:lpstr>Segoe UI Semibold</vt:lpstr>
      <vt:lpstr>Segoe UI Semilight</vt:lpstr>
      <vt:lpstr>Tw Cen MT</vt:lpstr>
      <vt:lpstr>Wingdings 3</vt:lpstr>
      <vt:lpstr>Integral</vt:lpstr>
      <vt:lpstr>More DP Hidden parameters/recurrences</vt:lpstr>
      <vt:lpstr>Maximum Contiguous Subarray Sum</vt:lpstr>
      <vt:lpstr>Dynamic Programming Process</vt:lpstr>
      <vt:lpstr>Maximum Contiguous Subarray Sum (define opt)</vt:lpstr>
      <vt:lpstr>Trying to Recurse</vt:lpstr>
      <vt:lpstr>What do we need for recursion?</vt:lpstr>
      <vt:lpstr>Two Values</vt:lpstr>
      <vt:lpstr>Recurrences</vt:lpstr>
      <vt:lpstr>Example (1)</vt:lpstr>
      <vt:lpstr>Example (2)</vt:lpstr>
      <vt:lpstr>Example (3)</vt:lpstr>
      <vt:lpstr>Pseudocode (subarray sum)</vt:lpstr>
      <vt:lpstr>Recursive Thinking In General (top-down)</vt:lpstr>
      <vt:lpstr>Recursive Thinking In General (bottom-up)</vt:lpstr>
      <vt:lpstr>Recursive Thinking In General (optimal substructure)</vt:lpstr>
      <vt:lpstr>Hidden parameter: Longest Increasing Subsequence</vt:lpstr>
      <vt:lpstr>Longest Increasing Subsequence</vt:lpstr>
      <vt:lpstr>LIS, recursively </vt:lpstr>
      <vt:lpstr>Thinking Recursively (1) </vt:lpstr>
      <vt:lpstr>Thinking Recursively (2)</vt:lpstr>
      <vt:lpstr>LIS, visualized</vt:lpstr>
      <vt:lpstr>LIS Recurrence</vt:lpstr>
      <vt:lpstr>LIS recurrence, key ideas</vt:lpstr>
      <vt:lpstr>LIS Recurrence (finished)</vt:lpstr>
      <vt:lpstr>Finishing LIS</vt:lpstr>
      <vt:lpstr>pseudocode</vt:lpstr>
      <vt:lpstr>LIS (1)</vt:lpstr>
      <vt:lpstr>LIS (2)</vt:lpstr>
      <vt:lpstr>LIS (3)</vt:lpstr>
      <vt:lpstr>LIS (4)</vt:lpstr>
      <vt:lpstr>LIS (5)</vt:lpstr>
      <vt:lpstr>LIS (6)</vt:lpstr>
      <vt:lpstr>LIS (7)</vt:lpstr>
      <vt:lpstr>LIS (8)</vt:lpstr>
      <vt:lpstr>Finishing LIS (iterative order)</vt:lpstr>
      <vt:lpstr>Getting the Final Answer</vt:lpstr>
      <vt:lpstr>Final Answer (version 1)</vt:lpstr>
      <vt:lpstr>LIS, final answer</vt:lpstr>
      <vt:lpstr>Final Answer (option 2)</vt:lpstr>
      <vt:lpstr>LIS</vt:lpstr>
      <vt:lpstr>Final Answer (option 2, explained)</vt:lpstr>
      <vt:lpstr>Takeaways</vt:lpstr>
      <vt:lpstr>More Practice: Edit Distance</vt:lpstr>
      <vt:lpstr>Edit Distance</vt:lpstr>
      <vt:lpstr>Example</vt:lpstr>
      <vt:lpstr>Finding a recurrence</vt:lpstr>
      <vt:lpstr>The recurrence</vt:lpstr>
      <vt:lpstr>The recurrence (starting)</vt:lpstr>
      <vt:lpstr>The recurrence (v1, we’ll improve soon)</vt:lpstr>
      <vt:lpstr>The recurrence (finalized)</vt:lpstr>
      <vt:lpstr>LIS (fill in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11</cp:revision>
  <cp:lastPrinted>2026-04-27T20:03:03Z</cp:lastPrinted>
  <dcterms:created xsi:type="dcterms:W3CDTF">2023-02-01T02:03:29Z</dcterms:created>
  <dcterms:modified xsi:type="dcterms:W3CDTF">2026-04-27T20:19:23Z</dcterms:modified>
</cp:coreProperties>
</file>