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55" r:id="rId3"/>
    <p:sldId id="356" r:id="rId4"/>
    <p:sldId id="259" r:id="rId5"/>
    <p:sldId id="269" r:id="rId6"/>
    <p:sldId id="268" r:id="rId7"/>
    <p:sldId id="276" r:id="rId8"/>
    <p:sldId id="350" r:id="rId9"/>
    <p:sldId id="365" r:id="rId10"/>
    <p:sldId id="357" r:id="rId11"/>
    <p:sldId id="286" r:id="rId12"/>
    <p:sldId id="287" r:id="rId13"/>
    <p:sldId id="288" r:id="rId14"/>
    <p:sldId id="290" r:id="rId15"/>
    <p:sldId id="360" r:id="rId16"/>
    <p:sldId id="361" r:id="rId17"/>
    <p:sldId id="295" r:id="rId18"/>
    <p:sldId id="294" r:id="rId19"/>
    <p:sldId id="296" r:id="rId20"/>
    <p:sldId id="297" r:id="rId21"/>
    <p:sldId id="362" r:id="rId22"/>
    <p:sldId id="299" r:id="rId23"/>
    <p:sldId id="363" r:id="rId24"/>
    <p:sldId id="300" r:id="rId25"/>
    <p:sldId id="301" r:id="rId26"/>
    <p:sldId id="302" r:id="rId27"/>
    <p:sldId id="320" r:id="rId28"/>
    <p:sldId id="326" r:id="rId29"/>
    <p:sldId id="327" r:id="rId30"/>
    <p:sldId id="328" r:id="rId31"/>
    <p:sldId id="329" r:id="rId32"/>
    <p:sldId id="330" r:id="rId33"/>
    <p:sldId id="331" r:id="rId34"/>
    <p:sldId id="332" r:id="rId35"/>
    <p:sldId id="333" r:id="rId36"/>
    <p:sldId id="334" r:id="rId37"/>
    <p:sldId id="335" r:id="rId38"/>
    <p:sldId id="340" r:id="rId39"/>
    <p:sldId id="341" r:id="rId40"/>
    <p:sldId id="358" r:id="rId41"/>
    <p:sldId id="343" r:id="rId42"/>
    <p:sldId id="359" r:id="rId43"/>
    <p:sldId id="336" r:id="rId44"/>
    <p:sldId id="36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E7F1FA"/>
    <a:srgbClr val="CCE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5061" autoAdjust="0"/>
  </p:normalViewPr>
  <p:slideViewPr>
    <p:cSldViewPr snapToGrid="0">
      <p:cViewPr>
        <p:scale>
          <a:sx n="60" d="100"/>
          <a:sy n="60" d="100"/>
        </p:scale>
        <p:origin x="28" y="212"/>
      </p:cViewPr>
      <p:guideLst/>
    </p:cSldViewPr>
  </p:slideViewPr>
  <p:outlineViewPr>
    <p:cViewPr>
      <p:scale>
        <a:sx n="33" d="100"/>
        <a:sy n="33" d="100"/>
      </p:scale>
      <p:origin x="0" y="-3045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4E77A-B2A2-4FCB-9405-800E92D8D8A5}"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42675-A26C-4434-8770-1623931D43AF}" type="slidenum">
              <a:rPr lang="en-US" smtClean="0"/>
              <a:t>‹#›</a:t>
            </a:fld>
            <a:endParaRPr lang="en-US"/>
          </a:p>
        </p:txBody>
      </p:sp>
    </p:spTree>
    <p:extLst>
      <p:ext uri="{BB962C8B-B14F-4D97-AF65-F5344CB8AC3E}">
        <p14:creationId xmlns:p14="http://schemas.microsoft.com/office/powerpoint/2010/main" val="179183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14</a:t>
            </a:fld>
            <a:endParaRPr lang="en-US"/>
          </a:p>
        </p:txBody>
      </p:sp>
    </p:spTree>
    <p:extLst>
      <p:ext uri="{BB962C8B-B14F-4D97-AF65-F5344CB8AC3E}">
        <p14:creationId xmlns:p14="http://schemas.microsoft.com/office/powerpoint/2010/main" val="202170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4983A-A78C-CA7C-67AF-66A3E8677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DAE5A-01B1-FA65-C9B0-6545814BF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F2E3A-C1CB-2FDA-9895-5DAA276CAB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DC4B6-7DF3-F3E7-8C49-7B0F726AC44D}"/>
              </a:ext>
            </a:extLst>
          </p:cNvPr>
          <p:cNvSpPr>
            <a:spLocks noGrp="1"/>
          </p:cNvSpPr>
          <p:nvPr>
            <p:ph type="sldNum" sz="quarter" idx="5"/>
          </p:nvPr>
        </p:nvSpPr>
        <p:spPr/>
        <p:txBody>
          <a:bodyPr/>
          <a:lstStyle/>
          <a:p>
            <a:fld id="{17FCA72D-8EE3-42C5-97CD-E0D311C17BA4}" type="slidenum">
              <a:rPr lang="en-US" smtClean="0"/>
              <a:t>15</a:t>
            </a:fld>
            <a:endParaRPr lang="en-US"/>
          </a:p>
        </p:txBody>
      </p:sp>
    </p:spTree>
    <p:extLst>
      <p:ext uri="{BB962C8B-B14F-4D97-AF65-F5344CB8AC3E}">
        <p14:creationId xmlns:p14="http://schemas.microsoft.com/office/powerpoint/2010/main" val="187498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19F0C-ED55-853A-1A66-7F286A4A4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AC432-845A-CC18-7456-FE5DAB52C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7101D-EF8F-555B-E895-8DA305A640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DA328D-0C67-7007-B410-1D2630068507}"/>
              </a:ext>
            </a:extLst>
          </p:cNvPr>
          <p:cNvSpPr>
            <a:spLocks noGrp="1"/>
          </p:cNvSpPr>
          <p:nvPr>
            <p:ph type="sldNum" sz="quarter" idx="5"/>
          </p:nvPr>
        </p:nvSpPr>
        <p:spPr/>
        <p:txBody>
          <a:bodyPr/>
          <a:lstStyle/>
          <a:p>
            <a:fld id="{17FCA72D-8EE3-42C5-97CD-E0D311C17BA4}" type="slidenum">
              <a:rPr lang="en-US" smtClean="0"/>
              <a:t>16</a:t>
            </a:fld>
            <a:endParaRPr lang="en-US"/>
          </a:p>
        </p:txBody>
      </p:sp>
    </p:spTree>
    <p:extLst>
      <p:ext uri="{BB962C8B-B14F-4D97-AF65-F5344CB8AC3E}">
        <p14:creationId xmlns:p14="http://schemas.microsoft.com/office/powerpoint/2010/main" val="200563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17</a:t>
            </a:fld>
            <a:endParaRPr lang="en-US"/>
          </a:p>
        </p:txBody>
      </p:sp>
    </p:spTree>
    <p:extLst>
      <p:ext uri="{BB962C8B-B14F-4D97-AF65-F5344CB8AC3E}">
        <p14:creationId xmlns:p14="http://schemas.microsoft.com/office/powerpoint/2010/main" val="9373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18</a:t>
            </a:fld>
            <a:endParaRPr lang="en-US"/>
          </a:p>
        </p:txBody>
      </p:sp>
    </p:spTree>
    <p:extLst>
      <p:ext uri="{BB962C8B-B14F-4D97-AF65-F5344CB8AC3E}">
        <p14:creationId xmlns:p14="http://schemas.microsoft.com/office/powerpoint/2010/main" val="303036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7FC2-8FA6-C8DD-83D1-5B35E110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7C337-9E72-F8F0-DF6C-75BDF91C4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8062F-771C-7957-4017-B55428AAB7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531FF1-D781-0289-0DEA-0BC5A2FFF718}"/>
              </a:ext>
            </a:extLst>
          </p:cNvPr>
          <p:cNvSpPr>
            <a:spLocks noGrp="1"/>
          </p:cNvSpPr>
          <p:nvPr>
            <p:ph type="sldNum" sz="quarter" idx="5"/>
          </p:nvPr>
        </p:nvSpPr>
        <p:spPr/>
        <p:txBody>
          <a:bodyPr/>
          <a:lstStyle/>
          <a:p>
            <a:fld id="{17FCA72D-8EE3-42C5-97CD-E0D311C17BA4}" type="slidenum">
              <a:rPr lang="en-US" smtClean="0"/>
              <a:t>21</a:t>
            </a:fld>
            <a:endParaRPr lang="en-US"/>
          </a:p>
        </p:txBody>
      </p:sp>
    </p:spTree>
    <p:extLst>
      <p:ext uri="{BB962C8B-B14F-4D97-AF65-F5344CB8AC3E}">
        <p14:creationId xmlns:p14="http://schemas.microsoft.com/office/powerpoint/2010/main" val="134407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26</a:t>
            </a:fld>
            <a:endParaRPr lang="en-US"/>
          </a:p>
        </p:txBody>
      </p:sp>
    </p:spTree>
    <p:extLst>
      <p:ext uri="{BB962C8B-B14F-4D97-AF65-F5344CB8AC3E}">
        <p14:creationId xmlns:p14="http://schemas.microsoft.com/office/powerpoint/2010/main" val="165465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AECA-4B39-D3D4-63FA-55716ECFB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2C5B0-670C-04C2-3FF5-735819ACD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7FF05-0AC5-1B38-6273-9CAE43112C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E8D35-0D52-B860-2B26-C36AE8C60F20}"/>
              </a:ext>
            </a:extLst>
          </p:cNvPr>
          <p:cNvSpPr>
            <a:spLocks noGrp="1"/>
          </p:cNvSpPr>
          <p:nvPr>
            <p:ph type="sldNum" sz="quarter" idx="5"/>
          </p:nvPr>
        </p:nvSpPr>
        <p:spPr/>
        <p:txBody>
          <a:bodyPr/>
          <a:lstStyle/>
          <a:p>
            <a:fld id="{17FCA72D-8EE3-42C5-97CD-E0D311C17BA4}" type="slidenum">
              <a:rPr lang="en-US" smtClean="0"/>
              <a:t>44</a:t>
            </a:fld>
            <a:endParaRPr lang="en-US"/>
          </a:p>
        </p:txBody>
      </p:sp>
    </p:spTree>
    <p:extLst>
      <p:ext uri="{BB962C8B-B14F-4D97-AF65-F5344CB8AC3E}">
        <p14:creationId xmlns:p14="http://schemas.microsoft.com/office/powerpoint/2010/main" val="348017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E824EDD-0936-4A01-A17F-AD8466A89F3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557FA-2566-4A4E-A0EC-2A01E39527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7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E824EDD-0936-4A01-A17F-AD8466A89F38}" type="datetimeFigureOut">
              <a:rPr lang="en-US" smtClean="0"/>
              <a:t>4/22/2026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33557FA-2566-4A4E-A0EC-2A01E395279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49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E824EDD-0936-4A01-A17F-AD8466A89F38}" type="datetimeFigureOut">
              <a:rPr lang="en-US" smtClean="0"/>
              <a:t>4/22/2026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33557FA-2566-4A4E-A0EC-2A01E395279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902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957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E824EDD-0936-4A01-A17F-AD8466A89F3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557FA-2566-4A4E-A0EC-2A01E3952792}" type="slidenum">
              <a:rPr lang="en-US" smtClean="0"/>
              <a:t>‹#›</a:t>
            </a:fld>
            <a:endParaRPr lang="en-US"/>
          </a:p>
        </p:txBody>
      </p:sp>
    </p:spTree>
    <p:extLst>
      <p:ext uri="{BB962C8B-B14F-4D97-AF65-F5344CB8AC3E}">
        <p14:creationId xmlns:p14="http://schemas.microsoft.com/office/powerpoint/2010/main" val="365841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E824EDD-0936-4A01-A17F-AD8466A89F38}" type="datetimeFigureOut">
              <a:rPr lang="en-US" smtClean="0"/>
              <a:t>4/22/2026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33557FA-2566-4A4E-A0EC-2A01E3952792}"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1802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E824EDD-0936-4A01-A17F-AD8466A89F38}"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557FA-2566-4A4E-A0EC-2A01E395279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138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24EDD-0936-4A01-A17F-AD8466A89F38}"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557FA-2566-4A4E-A0EC-2A01E3952792}" type="slidenum">
              <a:rPr lang="en-US" smtClean="0"/>
              <a:t>‹#›</a:t>
            </a:fld>
            <a:endParaRPr lang="en-US"/>
          </a:p>
        </p:txBody>
      </p:sp>
    </p:spTree>
    <p:extLst>
      <p:ext uri="{BB962C8B-B14F-4D97-AF65-F5344CB8AC3E}">
        <p14:creationId xmlns:p14="http://schemas.microsoft.com/office/powerpoint/2010/main" val="119520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E824EDD-0936-4A01-A17F-AD8466A89F3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557FA-2566-4A4E-A0EC-2A01E395279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9418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824EDD-0936-4A01-A17F-AD8466A89F38}"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557FA-2566-4A4E-A0EC-2A01E39527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7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24EDD-0936-4A01-A17F-AD8466A89F38}"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557FA-2566-4A4E-A0EC-2A01E3952792}" type="slidenum">
              <a:rPr lang="en-US" smtClean="0"/>
              <a:t>‹#›</a:t>
            </a:fld>
            <a:endParaRPr lang="en-US"/>
          </a:p>
        </p:txBody>
      </p:sp>
    </p:spTree>
    <p:extLst>
      <p:ext uri="{BB962C8B-B14F-4D97-AF65-F5344CB8AC3E}">
        <p14:creationId xmlns:p14="http://schemas.microsoft.com/office/powerpoint/2010/main" val="267951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824EDD-0936-4A01-A17F-AD8466A89F38}"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557FA-2566-4A4E-A0EC-2A01E39527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37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E824EDD-0936-4A01-A17F-AD8466A89F38}" type="datetimeFigureOut">
              <a:rPr lang="en-US" smtClean="0"/>
              <a:t>4/22/2026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33557FA-2566-4A4E-A0EC-2A01E395279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684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11"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9.jpeg"/><Relationship Id="rId3" Type="http://schemas.openxmlformats.org/officeDocument/2006/relationships/image" Target="../media/image611.png"/><Relationship Id="rId7" Type="http://schemas.openxmlformats.org/officeDocument/2006/relationships/image" Target="../media/image9.png"/><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7.jpeg"/><Relationship Id="rId10" Type="http://schemas.openxmlformats.org/officeDocument/2006/relationships/customXml" Target="../ink/ink2.xml"/><Relationship Id="rId9" Type="http://schemas.openxmlformats.org/officeDocument/2006/relationships/customXml" Target="../ink/ink1.xml"/></Relationships>
</file>

<file path=ppt/slides/_rels/slide1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8.jpeg"/><Relationship Id="rId3" Type="http://schemas.openxmlformats.org/officeDocument/2006/relationships/image" Target="../media/image13.png"/><Relationship Id="rId21" Type="http://schemas.openxmlformats.org/officeDocument/2006/relationships/image" Target="../media/image26.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2.png"/><Relationship Id="rId25" Type="http://schemas.openxmlformats.org/officeDocument/2006/relationships/image" Target="../media/image7.jpe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5.png"/><Relationship Id="rId24" Type="http://schemas.openxmlformats.org/officeDocument/2006/relationships/image" Target="../media/image29.png"/><Relationship Id="rId5" Type="http://schemas.openxmlformats.org/officeDocument/2006/relationships/image" Target="../media/image6.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4.png"/><Relationship Id="rId19"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12.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9.jpeg"/></Relationships>
</file>

<file path=ppt/slides/_rels/slide17.xml.rels><?xml version="1.0" encoding="UTF-8" standalone="yes"?>
<Relationships xmlns="http://schemas.openxmlformats.org/package/2006/relationships"><Relationship Id="rId13" Type="http://schemas.openxmlformats.org/officeDocument/2006/relationships/image" Target="../media/image7.jpeg"/><Relationship Id="rId18" Type="http://schemas.openxmlformats.org/officeDocument/2006/relationships/image" Target="../media/image14.png"/><Relationship Id="rId26" Type="http://schemas.openxmlformats.org/officeDocument/2006/relationships/image" Target="../media/image23.png"/><Relationship Id="rId3" Type="http://schemas.openxmlformats.org/officeDocument/2006/relationships/image" Target="../media/image210.png"/><Relationship Id="rId21" Type="http://schemas.openxmlformats.org/officeDocument/2006/relationships/image" Target="../media/image18.png"/><Relationship Id="rId34" Type="http://schemas.openxmlformats.org/officeDocument/2006/relationships/image" Target="../media/image31.png"/><Relationship Id="rId12" Type="http://schemas.openxmlformats.org/officeDocument/2006/relationships/image" Target="../media/image6.png"/><Relationship Id="rId17" Type="http://schemas.openxmlformats.org/officeDocument/2006/relationships/image" Target="../media/image12.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customXml" Target="../ink/ink6.xml"/><Relationship Id="rId20" Type="http://schemas.openxmlformats.org/officeDocument/2006/relationships/image" Target="../media/image16.png"/><Relationship Id="rId29" Type="http://schemas.openxmlformats.org/officeDocument/2006/relationships/image" Target="../media/image26.png"/><Relationship Id="rId1" Type="http://schemas.openxmlformats.org/officeDocument/2006/relationships/slideLayout" Target="../slideLayouts/slideLayout2.xml"/><Relationship Id="rId11" Type="http://schemas.openxmlformats.org/officeDocument/2006/relationships/image" Target="../media/image32.pn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9.jpeg"/><Relationship Id="rId15" Type="http://schemas.openxmlformats.org/officeDocument/2006/relationships/image" Target="../media/image10.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8.jpeg"/><Relationship Id="rId19" Type="http://schemas.openxmlformats.org/officeDocument/2006/relationships/image" Target="../media/image15.png"/><Relationship Id="rId31" Type="http://schemas.openxmlformats.org/officeDocument/2006/relationships/image" Target="../media/image28.png"/><Relationship Id="rId4" Type="http://schemas.openxmlformats.org/officeDocument/2006/relationships/image" Target="../media/image3.jpeg"/><Relationship Id="rId14" Type="http://schemas.openxmlformats.org/officeDocument/2006/relationships/customXml" Target="../ink/ink5.xml"/><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3.png"/></Relationships>
</file>

<file path=ppt/slides/_rels/slide18.xml.rels><?xml version="1.0" encoding="UTF-8" standalone="yes"?>
<Relationships xmlns="http://schemas.openxmlformats.org/package/2006/relationships"><Relationship Id="rId13" Type="http://schemas.openxmlformats.org/officeDocument/2006/relationships/image" Target="../media/image450.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4.png"/><Relationship Id="rId21" Type="http://schemas.openxmlformats.org/officeDocument/2006/relationships/image" Target="../media/image53.png"/><Relationship Id="rId12" Type="http://schemas.openxmlformats.org/officeDocument/2006/relationships/image" Target="../media/image38.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9.jpeg"/><Relationship Id="rId2" Type="http://schemas.openxmlformats.org/officeDocument/2006/relationships/notesSlide" Target="../notesSlides/notesSlide5.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customXml" Target="../ink/ink8.xml"/><Relationship Id="rId24" Type="http://schemas.openxmlformats.org/officeDocument/2006/relationships/image" Target="../media/image56.png"/><Relationship Id="rId32" Type="http://schemas.openxmlformats.org/officeDocument/2006/relationships/image" Target="../media/image8.jpeg"/><Relationship Id="rId5" Type="http://schemas.openxmlformats.org/officeDocument/2006/relationships/image" Target="../media/image6.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8.png"/><Relationship Id="rId19" Type="http://schemas.openxmlformats.org/officeDocument/2006/relationships/image" Target="../media/image51.png"/><Relationship Id="rId31" Type="http://schemas.openxmlformats.org/officeDocument/2006/relationships/image" Target="../media/image7.jpeg"/><Relationship Id="rId4" Type="http://schemas.openxmlformats.org/officeDocument/2006/relationships/image" Target="../media/image3.jpe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e/1FAIpQLSfHszl1_7971woIq08vCEydkKrdY9lcfTEIK8QcrGzFItkkwA/viewform?usp=sf_lin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41.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34.png"/><Relationship Id="rId21" Type="http://schemas.openxmlformats.org/officeDocument/2006/relationships/image" Target="../media/image67.png"/><Relationship Id="rId7" Type="http://schemas.openxmlformats.org/officeDocument/2006/relationships/image" Target="../media/image10.png"/><Relationship Id="rId12" Type="http://schemas.openxmlformats.org/officeDocument/2006/relationships/image" Target="../media/image40.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6.xml"/><Relationship Id="rId16" Type="http://schemas.openxmlformats.org/officeDocument/2006/relationships/image" Target="../media/image44.png"/><Relationship Id="rId20" Type="http://schemas.openxmlformats.org/officeDocument/2006/relationships/image" Target="../media/image66.png"/><Relationship Id="rId29"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39.png"/><Relationship Id="rId24" Type="http://schemas.openxmlformats.org/officeDocument/2006/relationships/image" Target="../media/image70.png"/><Relationship Id="rId5" Type="http://schemas.openxmlformats.org/officeDocument/2006/relationships/image" Target="../media/image6.png"/><Relationship Id="rId15" Type="http://schemas.openxmlformats.org/officeDocument/2006/relationships/image" Target="../media/image43.png"/><Relationship Id="rId23" Type="http://schemas.openxmlformats.org/officeDocument/2006/relationships/image" Target="../media/image69.png"/><Relationship Id="rId28" Type="http://schemas.openxmlformats.org/officeDocument/2006/relationships/image" Target="../media/image7.jpeg"/><Relationship Id="rId10" Type="http://schemas.openxmlformats.org/officeDocument/2006/relationships/image" Target="../media/image37.png"/><Relationship Id="rId19" Type="http://schemas.openxmlformats.org/officeDocument/2006/relationships/image" Target="../media/image65.png"/><Relationship Id="rId4" Type="http://schemas.openxmlformats.org/officeDocument/2006/relationships/image" Target="../media/image3.jpeg"/><Relationship Id="rId9" Type="http://schemas.openxmlformats.org/officeDocument/2006/relationships/image" Target="../media/image36.png"/><Relationship Id="rId14" Type="http://schemas.openxmlformats.org/officeDocument/2006/relationships/image" Target="../media/image42.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image" Target="../media/image2600.png"/><Relationship Id="rId26" Type="http://schemas.openxmlformats.org/officeDocument/2006/relationships/image" Target="../media/image370.png"/><Relationship Id="rId3" Type="http://schemas.openxmlformats.org/officeDocument/2006/relationships/image" Target="../media/image630.png"/><Relationship Id="rId21" Type="http://schemas.openxmlformats.org/officeDocument/2006/relationships/image" Target="../media/image400.png"/><Relationship Id="rId12" Type="http://schemas.openxmlformats.org/officeDocument/2006/relationships/image" Target="../media/image2800.png"/><Relationship Id="rId17" Type="http://schemas.openxmlformats.org/officeDocument/2006/relationships/image" Target="../media/image2500.png"/><Relationship Id="rId25" Type="http://schemas.openxmlformats.org/officeDocument/2006/relationships/image" Target="../media/image360.png"/><Relationship Id="rId2" Type="http://schemas.openxmlformats.org/officeDocument/2006/relationships/notesSlide" Target="../notesSlides/notesSlide7.xml"/><Relationship Id="rId16" Type="http://schemas.openxmlformats.org/officeDocument/2006/relationships/image" Target="../media/image2400.png"/><Relationship Id="rId20" Type="http://schemas.openxmlformats.org/officeDocument/2006/relationships/image" Target="../media/image390.png"/><Relationship Id="rId29" Type="http://schemas.openxmlformats.org/officeDocument/2006/relationships/image" Target="../media/image440.png"/><Relationship Id="rId1" Type="http://schemas.openxmlformats.org/officeDocument/2006/relationships/slideLayout" Target="../slideLayouts/slideLayout2.xml"/><Relationship Id="rId11" Type="http://schemas.openxmlformats.org/officeDocument/2006/relationships/image" Target="../media/image600.png"/><Relationship Id="rId24" Type="http://schemas.openxmlformats.org/officeDocument/2006/relationships/image" Target="../media/image350.png"/><Relationship Id="rId5" Type="http://schemas.openxmlformats.org/officeDocument/2006/relationships/image" Target="../media/image6.png"/><Relationship Id="rId15" Type="http://schemas.openxmlformats.org/officeDocument/2006/relationships/image" Target="../media/image2300.png"/><Relationship Id="rId23" Type="http://schemas.openxmlformats.org/officeDocument/2006/relationships/image" Target="../media/image340.png"/><Relationship Id="rId28" Type="http://schemas.openxmlformats.org/officeDocument/2006/relationships/image" Target="../media/image420.png"/><Relationship Id="rId10" Type="http://schemas.openxmlformats.org/officeDocument/2006/relationships/image" Target="../media/image2700.png"/><Relationship Id="rId19" Type="http://schemas.openxmlformats.org/officeDocument/2006/relationships/image" Target="../media/image3800.png"/><Relationship Id="rId4" Type="http://schemas.openxmlformats.org/officeDocument/2006/relationships/image" Target="../media/image3.jpeg"/><Relationship Id="rId14" Type="http://schemas.openxmlformats.org/officeDocument/2006/relationships/image" Target="../media/image2200.png"/><Relationship Id="rId22" Type="http://schemas.openxmlformats.org/officeDocument/2006/relationships/image" Target="../media/image330.png"/><Relationship Id="rId27" Type="http://schemas.openxmlformats.org/officeDocument/2006/relationships/image" Target="../media/image4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customXml" Target="../ink/ink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1.xml"/><Relationship Id="rId10"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C5E4-F68A-43F7-83AF-FC56D85AF0D9}"/>
              </a:ext>
            </a:extLst>
          </p:cNvPr>
          <p:cNvSpPr>
            <a:spLocks noGrp="1"/>
          </p:cNvSpPr>
          <p:nvPr>
            <p:ph type="ctrTitle"/>
          </p:nvPr>
        </p:nvSpPr>
        <p:spPr/>
        <p:txBody>
          <a:bodyPr/>
          <a:lstStyle/>
          <a:p>
            <a:r>
              <a:rPr lang="en-US" dirty="0"/>
              <a:t>More Dynamic Programming</a:t>
            </a:r>
          </a:p>
        </p:txBody>
      </p:sp>
      <p:sp>
        <p:nvSpPr>
          <p:cNvPr id="3" name="Subtitle 2">
            <a:extLst>
              <a:ext uri="{FF2B5EF4-FFF2-40B4-BE49-F238E27FC236}">
                <a16:creationId xmlns:a16="http://schemas.microsoft.com/office/drawing/2014/main" id="{5CEABF6D-9CC9-4009-9108-1A4F67E35C4A}"/>
              </a:ext>
            </a:extLst>
          </p:cNvPr>
          <p:cNvSpPr>
            <a:spLocks noGrp="1"/>
          </p:cNvSpPr>
          <p:nvPr>
            <p:ph type="subTitle" idx="1"/>
          </p:nvPr>
        </p:nvSpPr>
        <p:spPr/>
        <p:txBody>
          <a:bodyPr/>
          <a:lstStyle/>
          <a:p>
            <a:r>
              <a:rPr lang="en-US" dirty="0"/>
              <a:t>CSE 421 Spring 26</a:t>
            </a:r>
          </a:p>
          <a:p>
            <a:r>
              <a:rPr lang="en-US" dirty="0"/>
              <a:t>Lecture 12</a:t>
            </a:r>
          </a:p>
        </p:txBody>
      </p:sp>
    </p:spTree>
    <p:extLst>
      <p:ext uri="{BB962C8B-B14F-4D97-AF65-F5344CB8AC3E}">
        <p14:creationId xmlns:p14="http://schemas.microsoft.com/office/powerpoint/2010/main" val="89903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612C7-CFEB-4DD7-A900-C35D616615E1}"/>
              </a:ext>
            </a:extLst>
          </p:cNvPr>
          <p:cNvSpPr>
            <a:spLocks noGrp="1"/>
          </p:cNvSpPr>
          <p:nvPr>
            <p:ph type="title"/>
          </p:nvPr>
        </p:nvSpPr>
        <p:spPr/>
        <p:txBody>
          <a:bodyPr/>
          <a:lstStyle/>
          <a:p>
            <a:r>
              <a:rPr lang="en-US" dirty="0"/>
              <a:t>Robustness</a:t>
            </a:r>
          </a:p>
        </p:txBody>
      </p:sp>
      <p:sp>
        <p:nvSpPr>
          <p:cNvPr id="5" name="Text Placeholder 4">
            <a:extLst>
              <a:ext uri="{FF2B5EF4-FFF2-40B4-BE49-F238E27FC236}">
                <a16:creationId xmlns:a16="http://schemas.microsoft.com/office/drawing/2014/main" id="{21CD6290-E041-4BA0-99D4-EAC27DE300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657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9519-B5E4-491C-BBFA-2A0ABDA5B617}"/>
              </a:ext>
            </a:extLst>
          </p:cNvPr>
          <p:cNvSpPr>
            <a:spLocks noGrp="1"/>
          </p:cNvSpPr>
          <p:nvPr>
            <p:ph type="title"/>
          </p:nvPr>
        </p:nvSpPr>
        <p:spPr/>
        <p:txBody>
          <a:bodyPr/>
          <a:lstStyle/>
          <a:p>
            <a:r>
              <a:rPr lang="en-US" dirty="0"/>
              <a:t>Updating the Problem (new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4634B8-F85D-4210-A765-A165212AE6E4}"/>
                  </a:ext>
                </a:extLst>
              </p:cNvPr>
              <p:cNvSpPr>
                <a:spLocks noGrp="1"/>
              </p:cNvSpPr>
              <p:nvPr>
                <p:ph idx="1"/>
              </p:nvPr>
            </p:nvSpPr>
            <p:spPr/>
            <p:txBody>
              <a:bodyPr/>
              <a:lstStyle/>
              <a:p>
                <a:r>
                  <a:rPr lang="en-US" dirty="0"/>
                  <a:t>A new twist on the problem.</a:t>
                </a:r>
              </a:p>
              <a:p>
                <a:endParaRPr lang="en-US" dirty="0"/>
              </a:p>
              <a:p>
                <a:r>
                  <a:rPr lang="en-US" dirty="0"/>
                  <a:t>Baby Yoda can use the force to knock over rocks.</a:t>
                </a:r>
              </a:p>
              <a:p>
                <a:r>
                  <a:rPr lang="en-US" dirty="0"/>
                  <a:t>But he can only do it once (he tires out)</a:t>
                </a:r>
              </a:p>
              <a:p>
                <a:endParaRPr lang="en-US" dirty="0"/>
              </a:p>
              <a:p>
                <a:r>
                  <a:rPr lang="en-US" dirty="0"/>
                  <a:t>How do you decide which rocks to knock over?</a:t>
                </a:r>
              </a:p>
              <a:p>
                <a:r>
                  <a:rPr lang="en-US" dirty="0"/>
                  <a:t>Could run the algorithm once for every set of rocks knocked over.</a:t>
                </a:r>
              </a:p>
              <a:p>
                <a14:m>
                  <m:oMath xmlns:m="http://schemas.openxmlformats.org/officeDocument/2006/math">
                    <m:r>
                      <a:rPr lang="en-US" b="0" i="1" smtClean="0">
                        <a:latin typeface="Cambria Math" panose="02040503050406030204" pitchFamily="18" charset="0"/>
                      </a:rPr>
                      <m:t>𝑘</m:t>
                    </m:r>
                  </m:oMath>
                </a14:m>
                <a:r>
                  <a:rPr lang="en-US" dirty="0"/>
                  <a:t> rocks --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𝑘𝑟𝑐</m:t>
                    </m:r>
                    <m:r>
                      <a:rPr lang="en-US" b="0" i="1" smtClean="0">
                        <a:latin typeface="Cambria Math" panose="02040503050406030204" pitchFamily="18" charset="0"/>
                      </a:rPr>
                      <m:t>)</m:t>
                    </m:r>
                  </m:oMath>
                </a14:m>
                <a:r>
                  <a:rPr lang="en-US" dirty="0"/>
                  <a:t>. Can we do better?</a:t>
                </a:r>
              </a:p>
            </p:txBody>
          </p:sp>
        </mc:Choice>
        <mc:Fallback xmlns="">
          <p:sp>
            <p:nvSpPr>
              <p:cNvPr id="3" name="Content Placeholder 2">
                <a:extLst>
                  <a:ext uri="{FF2B5EF4-FFF2-40B4-BE49-F238E27FC236}">
                    <a16:creationId xmlns:a16="http://schemas.microsoft.com/office/drawing/2014/main" id="{404634B8-F85D-4210-A765-A165212AE6E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23369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D3D0-0C72-4A4B-A5E6-3D9C41DDCFA0}"/>
              </a:ext>
            </a:extLst>
          </p:cNvPr>
          <p:cNvSpPr>
            <a:spLocks noGrp="1"/>
          </p:cNvSpPr>
          <p:nvPr>
            <p:ph type="title"/>
          </p:nvPr>
        </p:nvSpPr>
        <p:spPr/>
        <p:txBody>
          <a:bodyPr/>
          <a:lstStyle/>
          <a:p>
            <a:r>
              <a:rPr lang="en-US" dirty="0"/>
              <a:t>Updating the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6C09AD-C71C-4A7C-80E9-91A559FE6CA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𝑓</m:t>
                        </m:r>
                      </m:e>
                    </m:d>
                  </m:oMath>
                </a14:m>
                <a:r>
                  <a:rPr lang="en-US" dirty="0"/>
                  <a:t> is the maximum amount of eggs Baby Yoda can collect on a legal path from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(0,0)</m:t>
                    </m:r>
                  </m:oMath>
                </a14:m>
                <a:r>
                  <a:rPr lang="en-US" dirty="0"/>
                  <a:t> using the force </a:t>
                </a:r>
                <a14:m>
                  <m:oMath xmlns:m="http://schemas.openxmlformats.org/officeDocument/2006/math">
                    <m:r>
                      <a:rPr lang="en-US" b="0" i="1" smtClean="0">
                        <a:latin typeface="Cambria Math" panose="02040503050406030204" pitchFamily="18" charset="0"/>
                      </a:rPr>
                      <m:t>𝑓</m:t>
                    </m:r>
                  </m:oMath>
                </a14:m>
                <a:r>
                  <a:rPr lang="en-US" dirty="0"/>
                  <a:t> times to knock over rocks. </a:t>
                </a:r>
              </a:p>
              <a:p>
                <a:r>
                  <a:rPr lang="en-US" dirty="0"/>
                  <a:t>For simplicity, assume there are no rocks at the starting location (r-1,c-1)</a:t>
                </a:r>
              </a:p>
              <a:p>
                <a:r>
                  <a:rPr lang="en-US" dirty="0"/>
                  <a:t>Here was the old rule without the force – how do we update?</a:t>
                </a:r>
              </a:p>
              <a:p>
                <a14:m>
                  <m:oMath xmlns:m="http://schemas.openxmlformats.org/officeDocument/2006/math">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m:t>
                    </m:r>
                    <m:d>
                      <m:dPr>
                        <m:begChr m:val="{"/>
                        <m:endChr m:val=""/>
                        <m:ctrlPr>
                          <a:rPr lang="en-US" sz="2400" i="1">
                            <a:latin typeface="Cambria Math" panose="02040503050406030204" pitchFamily="18" charset="0"/>
                            <a:cs typeface="Courier New" panose="02070309020205020404" pitchFamily="49" charset="0"/>
                          </a:rPr>
                        </m:ctrlPr>
                      </m:dPr>
                      <m:e>
                        <m:eqArr>
                          <m:eqArrPr>
                            <m:ctrlPr>
                              <a:rPr lang="en-US" sz="2400" i="1">
                                <a:latin typeface="Cambria Math" panose="02040503050406030204" pitchFamily="18" charset="0"/>
                                <a:cs typeface="Courier New" panose="02070309020205020404" pitchFamily="49" charset="0"/>
                              </a:rPr>
                            </m:ctrlPr>
                          </m:eqArrPr>
                          <m:e>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𝑟𝑜𝑐𝑘𝑠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is</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true</m:t>
                            </m:r>
                          </m:e>
                          <m:e>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&lt;0 </m:t>
                            </m:r>
                            <m:r>
                              <m:rPr>
                                <m:sty m:val="p"/>
                              </m:rPr>
                              <a:rPr lang="en-US" sz="2400">
                                <a:latin typeface="Cambria Math" panose="02040503050406030204" pitchFamily="18" charset="0"/>
                                <a:cs typeface="Courier New" panose="02070309020205020404" pitchFamily="49" charset="0"/>
                              </a:rPr>
                              <m:t>or</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&lt;0</m:t>
                            </m:r>
                          </m:e>
                          <m:e>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0,0</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=0 </m:t>
                            </m:r>
                            <m:r>
                              <m:rPr>
                                <m:sty m:val="p"/>
                              </m:rPr>
                              <a:rPr lang="en-US" sz="2400">
                                <a:latin typeface="Cambria Math" panose="02040503050406030204" pitchFamily="18" charset="0"/>
                                <a:cs typeface="Courier New" panose="02070309020205020404" pitchFamily="49" charset="0"/>
                              </a:rPr>
                              <m:t>and</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=0</m:t>
                            </m:r>
                          </m:e>
                          <m:e>
                            <m:func>
                              <m:funcPr>
                                <m:ctrlPr>
                                  <a:rPr lang="en-US" sz="2400" i="1">
                                    <a:latin typeface="Cambria Math" panose="02040503050406030204" pitchFamily="18" charset="0"/>
                                    <a:cs typeface="Courier New" panose="02070309020205020404" pitchFamily="49" charset="0"/>
                                  </a:rPr>
                                </m:ctrlPr>
                              </m:funcPr>
                              <m:fName>
                                <m:r>
                                  <m:rPr>
                                    <m:sty m:val="p"/>
                                  </m:rPr>
                                  <a:rPr lang="en-US" sz="2400">
                                    <a:latin typeface="Cambria Math" panose="02040503050406030204" pitchFamily="18" charset="0"/>
                                    <a:cs typeface="Courier New" panose="02070309020205020404" pitchFamily="49" charset="0"/>
                                  </a:rPr>
                                  <m:t>max</m:t>
                                </m:r>
                              </m:fName>
                              <m:e>
                                <m:d>
                                  <m:dPr>
                                    <m:begChr m:val="{"/>
                                    <m:endChr m:val="}"/>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−1,</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−1</m:t>
                                        </m:r>
                                      </m:e>
                                    </m:d>
                                  </m:e>
                                </m:d>
                              </m:e>
                            </m:func>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otherwise</m:t>
                            </m:r>
                          </m:e>
                        </m:eqArr>
                      </m:e>
                    </m:d>
                  </m:oMath>
                </a14:m>
                <a:endParaRPr lang="en-US" sz="2400" dirty="0"/>
              </a:p>
            </p:txBody>
          </p:sp>
        </mc:Choice>
        <mc:Fallback xmlns="">
          <p:sp>
            <p:nvSpPr>
              <p:cNvPr id="3" name="Content Placeholder 2">
                <a:extLst>
                  <a:ext uri="{FF2B5EF4-FFF2-40B4-BE49-F238E27FC236}">
                    <a16:creationId xmlns:a16="http://schemas.microsoft.com/office/drawing/2014/main" id="{196C09AD-C71C-4A7C-80E9-91A559FE6CA4}"/>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233760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D3D0-0C72-4A4B-A5E6-3D9C41DDCFA0}"/>
              </a:ext>
            </a:extLst>
          </p:cNvPr>
          <p:cNvSpPr>
            <a:spLocks noGrp="1"/>
          </p:cNvSpPr>
          <p:nvPr>
            <p:ph type="title"/>
          </p:nvPr>
        </p:nvSpPr>
        <p:spPr/>
        <p:txBody>
          <a:bodyPr/>
          <a:lstStyle/>
          <a:p>
            <a:r>
              <a:rPr lang="en-US" dirty="0"/>
              <a:t>Updating the Problem (</a:t>
            </a:r>
            <a:r>
              <a:rPr lang="en-US" dirty="0" err="1"/>
              <a:t>ans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6C09AD-C71C-4A7C-80E9-91A559FE6CA4}"/>
                  </a:ext>
                </a:extLst>
              </p:cNvPr>
              <p:cNvSpPr>
                <a:spLocks noGrp="1"/>
              </p:cNvSpPr>
              <p:nvPr>
                <p:ph idx="1"/>
              </p:nvPr>
            </p:nvSpPr>
            <p:spPr/>
            <p:txBody>
              <a:bodyPr>
                <a:normAutofit fontScale="85000" lnSpcReduction="10000"/>
              </a:bodyPr>
              <a:lstStyle/>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𝑓</m:t>
                        </m:r>
                      </m:e>
                    </m:d>
                  </m:oMath>
                </a14:m>
                <a:r>
                  <a:rPr lang="en-US" dirty="0"/>
                  <a:t> is the maximum amount of eggs Baby Yoda can collect on a legal path from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(0,0)</m:t>
                    </m:r>
                  </m:oMath>
                </a14:m>
                <a:r>
                  <a:rPr lang="en-US" dirty="0"/>
                  <a:t> using the force </a:t>
                </a:r>
                <a14:m>
                  <m:oMath xmlns:m="http://schemas.openxmlformats.org/officeDocument/2006/math">
                    <m:r>
                      <a:rPr lang="en-US" b="0" i="1" smtClean="0">
                        <a:latin typeface="Cambria Math" panose="02040503050406030204" pitchFamily="18" charset="0"/>
                      </a:rPr>
                      <m:t>𝑓</m:t>
                    </m:r>
                  </m:oMath>
                </a14:m>
                <a:r>
                  <a:rPr lang="en-US" dirty="0"/>
                  <a:t> times to knock over rocks.</a:t>
                </a:r>
              </a:p>
              <a:p>
                <a:r>
                  <a:rPr lang="en-US" dirty="0"/>
                  <a:t>For simplicity, assume there are no rocks at the starting location (r-1,c-1) </a:t>
                </a:r>
              </a:p>
              <a:p>
                <a:r>
                  <a:rPr lang="en-US" dirty="0"/>
                  <a:t>Here was the old rule without the force – how do we update?</a:t>
                </a:r>
              </a:p>
              <a:p>
                <a14:m>
                  <m:oMath xmlns:m="http://schemas.openxmlformats.org/officeDocument/2006/math">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𝑓</m:t>
                        </m:r>
                      </m:e>
                    </m:d>
                    <m:r>
                      <a:rPr lang="en-US" sz="2400" i="1">
                        <a:latin typeface="Cambria Math" panose="02040503050406030204" pitchFamily="18" charset="0"/>
                        <a:cs typeface="Courier New" panose="02070309020205020404" pitchFamily="49" charset="0"/>
                      </a:rPr>
                      <m:t>=</m:t>
                    </m:r>
                    <m:d>
                      <m:dPr>
                        <m:begChr m:val="{"/>
                        <m:endChr m:val=""/>
                        <m:ctrlPr>
                          <a:rPr lang="en-US" sz="2400" i="1">
                            <a:latin typeface="Cambria Math" panose="02040503050406030204" pitchFamily="18" charset="0"/>
                            <a:cs typeface="Courier New" panose="02070309020205020404" pitchFamily="49" charset="0"/>
                          </a:rPr>
                        </m:ctrlPr>
                      </m:dPr>
                      <m:e>
                        <m:eqArr>
                          <m:eqArrPr>
                            <m:ctrlPr>
                              <a:rPr lang="en-US" sz="2400" i="1">
                                <a:latin typeface="Cambria Math" panose="02040503050406030204" pitchFamily="18" charset="0"/>
                                <a:cs typeface="Courier New" panose="02070309020205020404" pitchFamily="49" charset="0"/>
                              </a:rPr>
                            </m:ctrlPr>
                          </m:eqArrPr>
                          <m:e/>
                          <m:e>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a:rPr lang="en-US" sz="2400" b="0" i="0" smtClean="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&lt;0 </m:t>
                            </m:r>
                            <m:r>
                              <m:rPr>
                                <m:sty m:val="p"/>
                              </m:rPr>
                              <a:rPr lang="en-US" sz="2400">
                                <a:latin typeface="Cambria Math" panose="02040503050406030204" pitchFamily="18" charset="0"/>
                                <a:cs typeface="Courier New" panose="02070309020205020404" pitchFamily="49" charset="0"/>
                              </a:rPr>
                              <m:t>or</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&lt;0 </m:t>
                            </m:r>
                            <m:r>
                              <m:rPr>
                                <m:sty m:val="p"/>
                              </m:rPr>
                              <a:rPr lang="en-US" sz="2400" b="0" i="0" smtClean="0">
                                <a:solidFill>
                                  <a:srgbClr val="FF0000"/>
                                </a:solidFill>
                                <a:latin typeface="Cambria Math" panose="02040503050406030204" pitchFamily="18" charset="0"/>
                                <a:cs typeface="Courier New" panose="02070309020205020404" pitchFamily="49" charset="0"/>
                              </a:rPr>
                              <m:t>or</m:t>
                            </m:r>
                            <m:r>
                              <a:rPr lang="en-US" sz="2400" b="0" i="1" smtClean="0">
                                <a:solidFill>
                                  <a:srgbClr val="FF0000"/>
                                </a:solidFill>
                                <a:latin typeface="Cambria Math" panose="02040503050406030204" pitchFamily="18" charset="0"/>
                                <a:cs typeface="Courier New" panose="02070309020205020404" pitchFamily="49" charset="0"/>
                              </a:rPr>
                              <m:t> </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&lt;0</m:t>
                            </m:r>
                          </m:e>
                          <m:e>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0,0</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a:rPr lang="en-US" sz="2400" b="0" i="0" smtClean="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=0 </m:t>
                            </m:r>
                            <m:r>
                              <m:rPr>
                                <m:sty m:val="p"/>
                              </m:rPr>
                              <a:rPr lang="en-US" sz="2400">
                                <a:latin typeface="Cambria Math" panose="02040503050406030204" pitchFamily="18" charset="0"/>
                                <a:cs typeface="Courier New" panose="02070309020205020404" pitchFamily="49" charset="0"/>
                              </a:rPr>
                              <m:t>and</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=0 </m:t>
                            </m:r>
                            <m:r>
                              <m:rPr>
                                <m:sty m:val="p"/>
                              </m:rPr>
                              <a:rPr lang="en-US" sz="2400" b="0" i="0" smtClean="0">
                                <a:solidFill>
                                  <a:srgbClr val="FF0000"/>
                                </a:solidFill>
                                <a:latin typeface="Cambria Math" panose="02040503050406030204" pitchFamily="18" charset="0"/>
                                <a:cs typeface="Courier New" panose="02070309020205020404" pitchFamily="49" charset="0"/>
                              </a:rPr>
                              <m:t>and</m:t>
                            </m:r>
                            <m:r>
                              <a:rPr lang="en-US" sz="2400" b="0" i="1" smtClean="0">
                                <a:solidFill>
                                  <a:srgbClr val="FF0000"/>
                                </a:solidFill>
                                <a:latin typeface="Cambria Math" panose="02040503050406030204" pitchFamily="18" charset="0"/>
                                <a:cs typeface="Courier New" panose="02070309020205020404" pitchFamily="49" charset="0"/>
                              </a:rPr>
                              <m:t> </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≥0</m:t>
                            </m:r>
                          </m:e>
                          <m:e>
                            <m:func>
                              <m:funcPr>
                                <m:ctrlPr>
                                  <a:rPr lang="en-US" sz="2400" i="1">
                                    <a:latin typeface="Cambria Math" panose="02040503050406030204" pitchFamily="18" charset="0"/>
                                    <a:cs typeface="Courier New" panose="02070309020205020404" pitchFamily="49" charset="0"/>
                                  </a:rPr>
                                </m:ctrlPr>
                              </m:funcPr>
                              <m:fName>
                                <m:r>
                                  <m:rPr>
                                    <m:sty m:val="p"/>
                                  </m:rPr>
                                  <a:rPr lang="en-US" sz="2400">
                                    <a:latin typeface="Cambria Math" panose="02040503050406030204" pitchFamily="18" charset="0"/>
                                    <a:cs typeface="Courier New" panose="02070309020205020404" pitchFamily="49" charset="0"/>
                                  </a:rPr>
                                  <m:t>max</m:t>
                                </m:r>
                              </m:fName>
                              <m:e>
                                <m:d>
                                  <m:dPr>
                                    <m:begChr m:val="{"/>
                                    <m:endChr m:val="}"/>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−1,</m:t>
                                        </m:r>
                                        <m:r>
                                          <a:rPr lang="en-US" sz="2400" i="1">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𝑟𝑜𝑐𝑘𝑠</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𝑖</m:t>
                                        </m:r>
                                        <m:r>
                                          <a:rPr lang="en-US" sz="2400" b="0" i="1" smtClean="0">
                                            <a:solidFill>
                                              <a:srgbClr val="FF0000"/>
                                            </a:solidFill>
                                            <a:latin typeface="Cambria Math" panose="02040503050406030204" pitchFamily="18" charset="0"/>
                                            <a:cs typeface="Courier New" panose="02070309020205020404" pitchFamily="49" charset="0"/>
                                          </a:rPr>
                                          <m:t>−1,</m:t>
                                        </m:r>
                                        <m:r>
                                          <a:rPr lang="en-US" sz="2400" b="0" i="1" smtClean="0">
                                            <a:solidFill>
                                              <a:srgbClr val="FF0000"/>
                                            </a:solidFill>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m:t>
                                        </m:r>
                                      </m:e>
                                    </m:d>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−1,</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𝑟𝑜𝑐𝑘𝑠</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𝑖</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−1)</m:t>
                                        </m:r>
                                      </m:e>
                                    </m:d>
                                    <m:r>
                                      <a:rPr lang="en-US" sz="2400" b="0" i="1" smtClean="0">
                                        <a:latin typeface="Cambria Math" panose="02040503050406030204" pitchFamily="18" charset="0"/>
                                        <a:cs typeface="Courier New" panose="02070309020205020404" pitchFamily="49" charset="0"/>
                                      </a:rPr>
                                      <m:t> </m:t>
                                    </m:r>
                                  </m:e>
                                </m:d>
                              </m:e>
                            </m:func>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otherwise</m:t>
                            </m:r>
                          </m:e>
                        </m:eqArr>
                      </m:e>
                    </m:d>
                  </m:oMath>
                </a14:m>
                <a:endParaRPr lang="en-US" sz="2400" dirty="0"/>
              </a:p>
            </p:txBody>
          </p:sp>
        </mc:Choice>
        <mc:Fallback xmlns="">
          <p:sp>
            <p:nvSpPr>
              <p:cNvPr id="3" name="Content Placeholder 2">
                <a:extLst>
                  <a:ext uri="{FF2B5EF4-FFF2-40B4-BE49-F238E27FC236}">
                    <a16:creationId xmlns:a16="http://schemas.microsoft.com/office/drawing/2014/main" id="{196C09AD-C71C-4A7C-80E9-91A559FE6CA4}"/>
                  </a:ext>
                </a:extLst>
              </p:cNvPr>
              <p:cNvSpPr>
                <a:spLocks noGrp="1" noRot="1" noChangeAspect="1" noMove="1" noResize="1" noEditPoints="1" noAdjustHandles="1" noChangeArrowheads="1" noChangeShapeType="1" noTextEdit="1"/>
              </p:cNvSpPr>
              <p:nvPr>
                <p:ph idx="1"/>
              </p:nvPr>
            </p:nvSpPr>
            <p:spPr>
              <a:blipFill>
                <a:blip r:embed="rId2"/>
                <a:stretch>
                  <a:fillRect l="-1253" t="-25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8E356FD-FAF0-4ED1-92F6-82F3DD570551}"/>
                  </a:ext>
                </a:extLst>
              </p:cNvPr>
              <p:cNvSpPr txBox="1"/>
              <p:nvPr/>
            </p:nvSpPr>
            <p:spPr>
              <a:xfrm>
                <a:off x="485372" y="5985587"/>
                <a:ext cx="10581587" cy="646331"/>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rocks(</a:t>
                </a:r>
                <a:r>
                  <a:rPr lang="en-US" dirty="0" err="1">
                    <a:latin typeface="Courier New" panose="02070309020205020404" pitchFamily="49" charset="0"/>
                    <a:cs typeface="Courier New" panose="02070309020205020404" pitchFamily="49" charset="0"/>
                  </a:rPr>
                  <a:t>i,j</a:t>
                </a:r>
                <a:r>
                  <a:rPr lang="en-US" dirty="0">
                    <a:latin typeface="Courier New" panose="02070309020205020404" pitchFamily="49" charset="0"/>
                    <a:cs typeface="Courier New" panose="02070309020205020404" pitchFamily="49" charset="0"/>
                  </a:rPr>
                  <a:t>)</a:t>
                </a:r>
                <a:r>
                  <a:rPr lang="en-US" dirty="0">
                    <a:latin typeface="Segoe UI Semilight" panose="020B0402040204020203" pitchFamily="34" charset="0"/>
                    <a:cs typeface="Segoe UI Semilight" panose="020B0402040204020203" pitchFamily="34" charset="0"/>
                  </a:rPr>
                  <a:t> doesn’t guarantee </a:t>
                </a:r>
                <a14:m>
                  <m:oMath xmlns:m="http://schemas.openxmlformats.org/officeDocument/2006/math">
                    <m:r>
                      <a:rPr lang="en-US" b="0" i="1" smtClean="0">
                        <a:latin typeface="Cambria Math" panose="02040503050406030204" pitchFamily="18" charset="0"/>
                        <a:cs typeface="Segoe UI Semilight" panose="020B0402040204020203" pitchFamily="34" charset="0"/>
                      </a:rPr>
                      <m:t>−∞</m:t>
                    </m:r>
                  </m:oMath>
                </a14:m>
                <a:r>
                  <a:rPr lang="en-US" dirty="0">
                    <a:latin typeface="Segoe UI Semilight" panose="020B0402040204020203" pitchFamily="34" charset="0"/>
                    <a:cs typeface="Segoe UI Semilight" panose="020B0402040204020203" pitchFamily="34" charset="0"/>
                  </a:rPr>
                  <a:t> anymore! Only if you were out of force uses before trying to jump onto that location.</a:t>
                </a:r>
              </a:p>
            </p:txBody>
          </p:sp>
        </mc:Choice>
        <mc:Fallback>
          <p:sp>
            <p:nvSpPr>
              <p:cNvPr id="5" name="TextBox 4">
                <a:extLst>
                  <a:ext uri="{FF2B5EF4-FFF2-40B4-BE49-F238E27FC236}">
                    <a16:creationId xmlns:a16="http://schemas.microsoft.com/office/drawing/2014/main" id="{C8E356FD-FAF0-4ED1-92F6-82F3DD570551}"/>
                  </a:ext>
                </a:extLst>
              </p:cNvPr>
              <p:cNvSpPr txBox="1">
                <a:spLocks noRot="1" noChangeAspect="1" noMove="1" noResize="1" noEditPoints="1" noAdjustHandles="1" noChangeArrowheads="1" noChangeShapeType="1" noTextEdit="1"/>
              </p:cNvSpPr>
              <p:nvPr/>
            </p:nvSpPr>
            <p:spPr>
              <a:xfrm>
                <a:off x="485372" y="5985587"/>
                <a:ext cx="10581587" cy="646331"/>
              </a:xfrm>
              <a:prstGeom prst="rect">
                <a:avLst/>
              </a:prstGeom>
              <a:blipFill>
                <a:blip r:embed="rId3"/>
                <a:stretch>
                  <a:fillRect l="-519" t="-7547" b="-15094"/>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F64AD62C-3463-1641-E857-5FCE355A7F4E}"/>
              </a:ext>
            </a:extLst>
          </p:cNvPr>
          <p:cNvSpPr/>
          <p:nvPr/>
        </p:nvSpPr>
        <p:spPr>
          <a:xfrm>
            <a:off x="7041931" y="4887310"/>
            <a:ext cx="3983421" cy="1030014"/>
          </a:xfrm>
          <a:prstGeom prst="wedgeRoundRectCallout">
            <a:avLst>
              <a:gd name="adj1" fmla="val -41413"/>
              <a:gd name="adj2" fmla="val -71173"/>
              <a:gd name="adj3" fmla="val 16667"/>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Segoe UI Semilight" panose="020B0402040204020203" pitchFamily="34" charset="0"/>
                <a:cs typeface="Segoe UI Semilight" panose="020B0402040204020203" pitchFamily="34" charset="0"/>
              </a:rPr>
              <a:t>Casting Boolean to an int, here.</a:t>
            </a:r>
          </a:p>
          <a:p>
            <a:r>
              <a:rPr lang="en-US" dirty="0">
                <a:latin typeface="Segoe UI Semilight" panose="020B0402040204020203" pitchFamily="34" charset="0"/>
                <a:cs typeface="Segoe UI Semilight" panose="020B0402040204020203" pitchFamily="34" charset="0"/>
              </a:rPr>
              <a:t>(subtract 1 if you would need to knock over rocks)</a:t>
            </a:r>
          </a:p>
        </p:txBody>
      </p:sp>
    </p:spTree>
    <p:extLst>
      <p:ext uri="{BB962C8B-B14F-4D97-AF65-F5344CB8AC3E}">
        <p14:creationId xmlns:p14="http://schemas.microsoft.com/office/powerpoint/2010/main" val="397582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Filling in (1)</a:t>
            </a:r>
          </a:p>
        </p:txBody>
      </p:sp>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14205421"/>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540923542"/>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03981517"/>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descr="A 6x8 grid&#10;Setting the bottom-left as (0,0)&#10;There are eggs at (0,4),(1,0),(2,0),(2,2),(2,3),(4,2),(5,4)&#10;There are rocks at (1,2),(2,1),(3,2)&#10;Baby Yoda starts at (7,5)">
            <a:extLst>
              <a:ext uri="{FF2B5EF4-FFF2-40B4-BE49-F238E27FC236}">
                <a16:creationId xmlns:a16="http://schemas.microsoft.com/office/drawing/2014/main" id="{C6F9FCD6-F045-FBA5-6950-4A64811632EA}"/>
              </a:ext>
            </a:extLst>
          </p:cNvPr>
          <p:cNvGrpSpPr/>
          <p:nvPr/>
        </p:nvGrpSpPr>
        <p:grpSpPr>
          <a:xfrm>
            <a:off x="43783" y="1128203"/>
            <a:ext cx="10165443" cy="5590082"/>
            <a:chOff x="43783" y="1128203"/>
            <a:chExt cx="10165443" cy="5590082"/>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10638" y="1463674"/>
              <a:ext cx="704850" cy="70485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descr="A 6x8 grid&#10;Setting the bottom-left as (0,0)&#10;There are eggs at (0,4),(1,0),(2,0),(2,2),(2,3),(4,2),(5,4)&#10;There are rocks at (1,2),(2,1),(3,2)&#10;Baby Yoda starts at (7,5)">
              <a:extLst>
                <a:ext uri="{FF2B5EF4-FFF2-40B4-BE49-F238E27FC236}">
                  <a16:creationId xmlns:a16="http://schemas.microsoft.com/office/drawing/2014/main" id="{0ED8D9A7-0215-4830-9C42-500B3FDC9CA8}"/>
                </a:ext>
              </a:extLst>
            </p:cNvPr>
            <p:cNvGrpSpPr/>
            <p:nvPr/>
          </p:nvGrpSpPr>
          <p:grpSpPr>
            <a:xfrm>
              <a:off x="938212" y="1299368"/>
              <a:ext cx="6143626" cy="4437122"/>
              <a:chOff x="938212" y="1299368"/>
              <a:chExt cx="6143626" cy="4437122"/>
            </a:xfrm>
          </p:grpSpPr>
          <p:sp>
            <p:nvSpPr>
              <p:cNvPr id="5" name="Oval 4">
                <a:extLst>
                  <a:ext uri="{FF2B5EF4-FFF2-40B4-BE49-F238E27FC236}">
                    <a16:creationId xmlns:a16="http://schemas.microsoft.com/office/drawing/2014/main" id="{2F2615B4-9491-43BB-8602-BA07B23EC9B9}"/>
                  </a:ext>
                </a:extLst>
              </p:cNvPr>
              <p:cNvSpPr/>
              <p:nvPr/>
            </p:nvSpPr>
            <p:spPr>
              <a:xfrm>
                <a:off x="5581650" y="3800475"/>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642859-20D8-4A57-A2E2-05BF03EDDA65}"/>
                  </a:ext>
                </a:extLst>
              </p:cNvPr>
              <p:cNvSpPr/>
              <p:nvPr/>
            </p:nvSpPr>
            <p:spPr>
              <a:xfrm>
                <a:off x="6753225" y="2395538"/>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9827296-D1B7-41CE-B777-83597909A4D5}"/>
                  </a:ext>
                </a:extLst>
              </p:cNvPr>
              <p:cNvSpPr/>
              <p:nvPr/>
            </p:nvSpPr>
            <p:spPr>
              <a:xfrm>
                <a:off x="938212" y="2395538"/>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BC8CFBB-8273-4E5F-BD8F-407314DF708A}"/>
                  </a:ext>
                </a:extLst>
              </p:cNvPr>
              <p:cNvSpPr/>
              <p:nvPr/>
            </p:nvSpPr>
            <p:spPr>
              <a:xfrm>
                <a:off x="3286122" y="308570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741889-D0E7-4480-8D0D-9D7F50A68910}"/>
                  </a:ext>
                </a:extLst>
              </p:cNvPr>
              <p:cNvSpPr/>
              <p:nvPr/>
            </p:nvSpPr>
            <p:spPr>
              <a:xfrm>
                <a:off x="3286123" y="3800474"/>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75581E-6B25-4989-8D43-99435F3EF051}"/>
                  </a:ext>
                </a:extLst>
              </p:cNvPr>
              <p:cNvSpPr/>
              <p:nvPr/>
            </p:nvSpPr>
            <p:spPr>
              <a:xfrm>
                <a:off x="3286124" y="523001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88D0B43-2189-4F0B-A76A-D8F26D0E9BFE}"/>
                  </a:ext>
                </a:extLst>
              </p:cNvPr>
              <p:cNvSpPr/>
              <p:nvPr/>
            </p:nvSpPr>
            <p:spPr>
              <a:xfrm>
                <a:off x="2143125" y="523001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lip Art Rock - Rock Clipart Transparent Background - Png Download #4610136">
                <a:extLst>
                  <a:ext uri="{FF2B5EF4-FFF2-40B4-BE49-F238E27FC236}">
                    <a16:creationId xmlns:a16="http://schemas.microsoft.com/office/drawing/2014/main" id="{FBF1B040-D09F-4096-841E-8BA0C9B89BC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88815" y="3715664"/>
                <a:ext cx="697523" cy="4982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lip Art Rock - Rock Clipart Transparent Background - Png Download #4610136">
                <a:extLst>
                  <a:ext uri="{FF2B5EF4-FFF2-40B4-BE49-F238E27FC236}">
                    <a16:creationId xmlns:a16="http://schemas.microsoft.com/office/drawing/2014/main" id="{EB2B233B-5015-44F4-87A1-E524646AE8D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01666" y="4434557"/>
                <a:ext cx="697523" cy="4982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lip Art Rock - Rock Clipart Transparent Background - Png Download #4610136">
                <a:extLst>
                  <a:ext uri="{FF2B5EF4-FFF2-40B4-BE49-F238E27FC236}">
                    <a16:creationId xmlns:a16="http://schemas.microsoft.com/office/drawing/2014/main" id="{BAA34B3A-C46F-40EC-9510-A77054B8068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42183" y="3753518"/>
                <a:ext cx="697523" cy="49823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1786D8A-B7F5-44D1-971D-D9D5CB1ED4D3}"/>
                  </a:ext>
                </a:extLst>
              </p:cNvPr>
              <p:cNvCxnSpPr>
                <a:endCxn id="4" idx="2"/>
              </p:cNvCxnSpPr>
              <p:nvPr/>
            </p:nvCxnSpPr>
            <p:spPr>
              <a:xfrm>
                <a:off x="5203215" y="1299368"/>
                <a:ext cx="0" cy="443712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361C6E0D-D72B-42D4-A75E-86139F9D9C3B}"/>
                </a:ext>
              </a:extLst>
            </p:cNvPr>
            <p:cNvSpPr txBox="1"/>
            <p:nvPr/>
          </p:nvSpPr>
          <p:spPr>
            <a:xfrm>
              <a:off x="43783"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BEFEA4A-0EEE-43B9-B68A-EEE95EC27B7E}"/>
              </a:ext>
            </a:extLst>
          </p:cNvPr>
          <p:cNvSpPr txBox="1"/>
          <p:nvPr/>
        </p:nvSpPr>
        <p:spPr>
          <a:xfrm>
            <a:off x="9831755" y="2291843"/>
            <a:ext cx="2244011"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7467201-9A73-4B74-A79A-1A6FC168834D}"/>
                  </a:ext>
                </a:extLst>
              </p:cNvPr>
              <p:cNvSpPr txBox="1"/>
              <p:nvPr/>
            </p:nvSpPr>
            <p:spPr>
              <a:xfrm>
                <a:off x="10157247" y="3687780"/>
                <a:ext cx="1710995"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a:p>
                <a14:m>
                  <m:oMath xmlns:m="http://schemas.openxmlformats.org/officeDocument/2006/math">
                    <m:r>
                      <a:rPr lang="en-US" b="0" i="1" smtClean="0">
                        <a:latin typeface="Cambria Math" panose="02040503050406030204" pitchFamily="18" charset="0"/>
                      </a:rPr>
                      <m:t>𝑎</m:t>
                    </m:r>
                  </m:oMath>
                </a14:m>
                <a:r>
                  <a:rPr lang="en-US" dirty="0"/>
                  <a:t> is for (x,y,0)</a:t>
                </a:r>
                <a:br>
                  <a:rPr lang="en-US" dirty="0"/>
                </a:br>
                <a14:m>
                  <m:oMath xmlns:m="http://schemas.openxmlformats.org/officeDocument/2006/math">
                    <m:r>
                      <a:rPr lang="en-US" b="0" i="1" smtClean="0">
                        <a:latin typeface="Cambria Math" panose="02040503050406030204" pitchFamily="18" charset="0"/>
                      </a:rPr>
                      <m:t>𝑏</m:t>
                    </m:r>
                  </m:oMath>
                </a14:m>
                <a:r>
                  <a:rPr lang="en-US" dirty="0"/>
                  <a:t> is for (x,y,1)</a:t>
                </a:r>
              </a:p>
            </p:txBody>
          </p:sp>
        </mc:Choice>
        <mc:Fallback xmlns="">
          <p:sp>
            <p:nvSpPr>
              <p:cNvPr id="27" name="TextBox 26">
                <a:extLst>
                  <a:ext uri="{FF2B5EF4-FFF2-40B4-BE49-F238E27FC236}">
                    <a16:creationId xmlns:a16="http://schemas.microsoft.com/office/drawing/2014/main" id="{07467201-9A73-4B74-A79A-1A6FC168834D}"/>
                  </a:ext>
                </a:extLst>
              </p:cNvPr>
              <p:cNvSpPr txBox="1">
                <a:spLocks noRot="1" noChangeAspect="1" noMove="1" noResize="1" noEditPoints="1" noAdjustHandles="1" noChangeArrowheads="1" noChangeShapeType="1" noTextEdit="1"/>
              </p:cNvSpPr>
              <p:nvPr/>
            </p:nvSpPr>
            <p:spPr>
              <a:xfrm>
                <a:off x="10157247" y="3687780"/>
                <a:ext cx="1710995" cy="923330"/>
              </a:xfrm>
              <a:prstGeom prst="rect">
                <a:avLst/>
              </a:prstGeom>
              <a:blipFill>
                <a:blip r:embed="rId11"/>
                <a:stretch>
                  <a:fillRect b="-9934"/>
                </a:stretch>
              </a:blipFill>
            </p:spPr>
            <p:txBody>
              <a:bodyPr/>
              <a:lstStyle/>
              <a:p>
                <a:r>
                  <a:rPr lang="en-US">
                    <a:noFill/>
                  </a:rPr>
                  <a:t> </a:t>
                </a:r>
              </a:p>
            </p:txBody>
          </p:sp>
        </mc:Fallback>
      </mc:AlternateContent>
    </p:spTree>
    <p:extLst>
      <p:ext uri="{BB962C8B-B14F-4D97-AF65-F5344CB8AC3E}">
        <p14:creationId xmlns:p14="http://schemas.microsoft.com/office/powerpoint/2010/main" val="72067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B9B5-0A63-09E2-E9EE-39BB98ED6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C9B25-9914-6241-E9FE-6E19A6BBC2F7}"/>
              </a:ext>
            </a:extLst>
          </p:cNvPr>
          <p:cNvSpPr>
            <a:spLocks noGrp="1"/>
          </p:cNvSpPr>
          <p:nvPr>
            <p:ph type="title"/>
          </p:nvPr>
        </p:nvSpPr>
        <p:spPr/>
        <p:txBody>
          <a:bodyPr/>
          <a:lstStyle/>
          <a:p>
            <a:r>
              <a:rPr lang="en-US" dirty="0"/>
              <a:t>Filling in (2)</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BC09DC-0993-A9BA-DA25-33B3DC76F6F4}"/>
                  </a:ext>
                </a:extLst>
              </p:cNvPr>
              <p:cNvSpPr txBox="1"/>
              <p:nvPr/>
            </p:nvSpPr>
            <p:spPr>
              <a:xfrm>
                <a:off x="9831755" y="2291843"/>
                <a:ext cx="2244011" cy="267765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𝑎</m:t>
                      </m:r>
                      <m:r>
                        <a:rPr lang="en-US" sz="2800" i="1">
                          <a:latin typeface="Cambria Math" panose="02040503050406030204" pitchFamily="18" charset="0"/>
                        </a:rPr>
                        <m:t>/</m:t>
                      </m:r>
                      <m:r>
                        <a:rPr lang="en-US" sz="2800" i="1">
                          <a:latin typeface="Cambria Math" panose="02040503050406030204" pitchFamily="18" charset="0"/>
                        </a:rPr>
                        <m:t>𝑏</m:t>
                      </m:r>
                    </m:oMath>
                  </m:oMathPara>
                </a14:m>
                <a:endParaRPr lang="en-US" sz="2800" dirty="0"/>
              </a:p>
              <a:p>
                <a14:m>
                  <m:oMath xmlns:m="http://schemas.openxmlformats.org/officeDocument/2006/math">
                    <m:r>
                      <a:rPr lang="en-US" sz="2800" i="1">
                        <a:latin typeface="Cambria Math" panose="02040503050406030204" pitchFamily="18" charset="0"/>
                      </a:rPr>
                      <m:t>𝑎</m:t>
                    </m:r>
                  </m:oMath>
                </a14:m>
                <a:r>
                  <a:rPr lang="en-US" sz="2800" dirty="0"/>
                  <a:t> is for (x,y,0)</a:t>
                </a:r>
                <a:br>
                  <a:rPr lang="en-US" sz="2800" dirty="0"/>
                </a:br>
                <a14:m>
                  <m:oMath xmlns:m="http://schemas.openxmlformats.org/officeDocument/2006/math">
                    <m:r>
                      <a:rPr lang="en-US" sz="2800" i="1">
                        <a:latin typeface="Cambria Math" panose="02040503050406030204" pitchFamily="18" charset="0"/>
                      </a:rPr>
                      <m:t>𝑏</m:t>
                    </m:r>
                  </m:oMath>
                </a14:m>
                <a:r>
                  <a:rPr lang="en-US" sz="2800" dirty="0"/>
                  <a:t> is for (x,y,1)</a:t>
                </a: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26" name="TextBox 25">
                <a:extLst>
                  <a:ext uri="{FF2B5EF4-FFF2-40B4-BE49-F238E27FC236}">
                    <a16:creationId xmlns:a16="http://schemas.microsoft.com/office/drawing/2014/main" id="{7CBC09DC-0993-A9BA-DA25-33B3DC76F6F4}"/>
                  </a:ext>
                </a:extLst>
              </p:cNvPr>
              <p:cNvSpPr txBox="1">
                <a:spLocks noRot="1" noChangeAspect="1" noMove="1" noResize="1" noEditPoints="1" noAdjustHandles="1" noChangeArrowheads="1" noChangeShapeType="1" noTextEdit="1"/>
              </p:cNvSpPr>
              <p:nvPr/>
            </p:nvSpPr>
            <p:spPr>
              <a:xfrm>
                <a:off x="9831755" y="2291843"/>
                <a:ext cx="2244011" cy="2677656"/>
              </a:xfrm>
              <a:prstGeom prst="rect">
                <a:avLst/>
              </a:prstGeom>
              <a:blipFill>
                <a:blip r:embed="rId7"/>
                <a:stretch>
                  <a:fillRect l="-5707" t="-2506" r="-5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4EA43D3E-ECD7-ECF7-A91D-63E926BDD9E7}"/>
                  </a:ext>
                </a:extLst>
              </p:cNvPr>
              <p:cNvGraphicFramePr>
                <a:graphicFrameLocks noGrp="1"/>
              </p:cNvGraphicFramePr>
              <p:nvPr>
                <p:ph idx="1"/>
                <p:extLst>
                  <p:ext uri="{D42A27DB-BD31-4B8C-83A1-F6EECF244321}">
                    <p14:modId xmlns:p14="http://schemas.microsoft.com/office/powerpoint/2010/main" val="69509465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extLst>
                      <a:ext uri="{0D108BD9-81ED-4DB2-BD59-A6C34878D82A}">
                        <a16:rowId xmlns:a16="http://schemas.microsoft.com/office/drawing/2014/main" val="2097631303"/>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0/?</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1/?</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4EA43D3E-ECD7-ECF7-A91D-63E926BDD9E7}"/>
                  </a:ext>
                </a:extLst>
              </p:cNvPr>
              <p:cNvGraphicFramePr>
                <a:graphicFrameLocks noGrp="1"/>
              </p:cNvGraphicFramePr>
              <p:nvPr>
                <p:ph idx="1"/>
                <p:extLst>
                  <p:ext uri="{D42A27DB-BD31-4B8C-83A1-F6EECF244321}">
                    <p14:modId xmlns:p14="http://schemas.microsoft.com/office/powerpoint/2010/main" val="69509465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a:p>
                      </a:txBody>
                      <a:tcPr>
                        <a:blipFill>
                          <a:blip r:embed="rId3"/>
                          <a:stretch>
                            <a:fillRect l="-526" t="-300855" r="-700526" b="-201709"/>
                          </a:stretch>
                        </a:blipFill>
                      </a:tcPr>
                    </a:tc>
                    <a:tc>
                      <a:txBody>
                        <a:bodyPr/>
                        <a:lstStyle/>
                        <a:p>
                          <a:endParaRPr lang="en-US"/>
                        </a:p>
                      </a:txBody>
                      <a:tcPr>
                        <a:blipFill>
                          <a:blip r:embed="rId3"/>
                          <a:stretch>
                            <a:fillRect l="-100526" t="-300855" r="-600526" b="-201709"/>
                          </a:stretch>
                        </a:blipFill>
                      </a:tcPr>
                    </a:tc>
                    <a:tc>
                      <a:txBody>
                        <a:bodyPr/>
                        <a:lstStyle/>
                        <a:p>
                          <a:endParaRPr lang="en-US"/>
                        </a:p>
                      </a:txBody>
                      <a:tcPr>
                        <a:blipFill>
                          <a:blip r:embed="rId3"/>
                          <a:stretch>
                            <a:fillRect l="-200526" t="-300855" r="-500526" b="-201709"/>
                          </a:stretch>
                        </a:blipFill>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blipFill>
                          <a:blip r:embed="rId3"/>
                          <a:stretch>
                            <a:fillRect l="-526" t="-400855" r="-700526" b="-101709"/>
                          </a:stretch>
                        </a:blipFill>
                      </a:tcPr>
                    </a:tc>
                    <a:tc>
                      <a:txBody>
                        <a:bodyPr/>
                        <a:lstStyle/>
                        <a:p>
                          <a:endParaRPr lang="en-US"/>
                        </a:p>
                      </a:txBody>
                      <a:tcPr>
                        <a:blipFill>
                          <a:blip r:embed="rId3"/>
                          <a:stretch>
                            <a:fillRect l="-100526" t="-400855" r="-600526" b="-101709"/>
                          </a:stretch>
                        </a:blipFill>
                      </a:tcPr>
                    </a:tc>
                    <a:tc>
                      <a:txBody>
                        <a:bodyPr/>
                        <a:lstStyle/>
                        <a:p>
                          <a:endParaRPr lang="en-US"/>
                        </a:p>
                      </a:txBody>
                      <a:tcPr>
                        <a:blipFill>
                          <a:blip r:embed="rId3"/>
                          <a:stretch>
                            <a:fillRect l="-200526" t="-400855" r="-500526" b="-101709"/>
                          </a:stretch>
                        </a:blipFill>
                      </a:tcPr>
                    </a:tc>
                    <a:tc>
                      <a:txBody>
                        <a:bodyPr/>
                        <a:lstStyle/>
                        <a:p>
                          <a:endParaRPr lang="en-US"/>
                        </a:p>
                      </a:txBody>
                      <a:tcPr>
                        <a:blipFill>
                          <a:blip r:embed="rId3"/>
                          <a:stretch>
                            <a:fillRect l="-300526" t="-400855" r="-400526" b="-101709"/>
                          </a:stretch>
                        </a:blipFill>
                      </a:tcPr>
                    </a:tc>
                    <a:tc>
                      <a:txBody>
                        <a:bodyPr/>
                        <a:lstStyle/>
                        <a:p>
                          <a:endParaRPr lang="en-US"/>
                        </a:p>
                      </a:txBody>
                      <a:tcPr>
                        <a:blipFill>
                          <a:blip r:embed="rId3"/>
                          <a:stretch>
                            <a:fillRect l="-402646" t="-400855" r="-302646" b="-101709"/>
                          </a:stretch>
                        </a:blipFill>
                      </a:tcPr>
                    </a:tc>
                    <a:tc>
                      <a:txBody>
                        <a:bodyPr/>
                        <a:lstStyle/>
                        <a:p>
                          <a:endParaRPr lang="en-US"/>
                        </a:p>
                      </a:txBody>
                      <a:tcPr>
                        <a:blipFill>
                          <a:blip r:embed="rId3"/>
                          <a:stretch>
                            <a:fillRect l="-500000" t="-400855" r="-201053" b="-101709"/>
                          </a:stretch>
                        </a:blipFill>
                      </a:tcPr>
                    </a:tc>
                    <a:tc>
                      <a:txBody>
                        <a:bodyPr/>
                        <a:lstStyle/>
                        <a:p>
                          <a:endParaRPr lang="en-US"/>
                        </a:p>
                      </a:txBody>
                      <a:tcPr>
                        <a:blipFill>
                          <a:blip r:embed="rId3"/>
                          <a:stretch>
                            <a:fillRect l="-600000" t="-400855" r="-101053" b="-101709"/>
                          </a:stretch>
                        </a:blipFill>
                      </a:tcPr>
                    </a:tc>
                    <a:tc>
                      <a:txBody>
                        <a:bodyPr/>
                        <a:lstStyle/>
                        <a:p>
                          <a:endParaRPr lang="en-US"/>
                        </a:p>
                      </a:txBody>
                      <a:tcPr>
                        <a:blipFill>
                          <a:blip r:embed="rId3"/>
                          <a:stretch>
                            <a:fillRect l="-700000" t="-400855" r="-1053" b="-101709"/>
                          </a:stretch>
                        </a:blipFill>
                      </a:tcPr>
                    </a:tc>
                    <a:extLst>
                      <a:ext uri="{0D108BD9-81ED-4DB2-BD59-A6C34878D82A}">
                        <a16:rowId xmlns:a16="http://schemas.microsoft.com/office/drawing/2014/main" val="2097631303"/>
                      </a:ext>
                    </a:extLst>
                  </a:tr>
                  <a:tr h="712136">
                    <a:tc>
                      <a:txBody>
                        <a:bodyPr/>
                        <a:lstStyle/>
                        <a:p>
                          <a:endParaRPr lang="en-US"/>
                        </a:p>
                      </a:txBody>
                      <a:tcPr>
                        <a:blipFill>
                          <a:blip r:embed="rId3"/>
                          <a:stretch>
                            <a:fillRect l="-526" t="-500855" r="-700526" b="-1709"/>
                          </a:stretch>
                        </a:blipFill>
                      </a:tcPr>
                    </a:tc>
                    <a:tc>
                      <a:txBody>
                        <a:bodyPr/>
                        <a:lstStyle/>
                        <a:p>
                          <a:endParaRPr lang="en-US"/>
                        </a:p>
                      </a:txBody>
                      <a:tcPr>
                        <a:blipFill>
                          <a:blip r:embed="rId3"/>
                          <a:stretch>
                            <a:fillRect l="-100526" t="-500855" r="-600526" b="-1709"/>
                          </a:stretch>
                        </a:blipFill>
                      </a:tcPr>
                    </a:tc>
                    <a:tc>
                      <a:txBody>
                        <a:bodyPr/>
                        <a:lstStyle/>
                        <a:p>
                          <a:endParaRPr lang="en-US"/>
                        </a:p>
                      </a:txBody>
                      <a:tcPr>
                        <a:blipFill>
                          <a:blip r:embed="rId3"/>
                          <a:stretch>
                            <a:fillRect l="-200526" t="-500855" r="-500526" b="-1709"/>
                          </a:stretch>
                        </a:blipFill>
                      </a:tcPr>
                    </a:tc>
                    <a:tc>
                      <a:txBody>
                        <a:bodyPr/>
                        <a:lstStyle/>
                        <a:p>
                          <a:endParaRPr lang="en-US"/>
                        </a:p>
                      </a:txBody>
                      <a:tcPr>
                        <a:blipFill>
                          <a:blip r:embed="rId3"/>
                          <a:stretch>
                            <a:fillRect l="-300526" t="-500855" r="-400526" b="-1709"/>
                          </a:stretch>
                        </a:blipFill>
                      </a:tcPr>
                    </a:tc>
                    <a:tc>
                      <a:txBody>
                        <a:bodyPr/>
                        <a:lstStyle/>
                        <a:p>
                          <a:endParaRPr lang="en-US"/>
                        </a:p>
                      </a:txBody>
                      <a:tcPr>
                        <a:blipFill>
                          <a:blip r:embed="rId3"/>
                          <a:stretch>
                            <a:fillRect l="-402646" t="-500855" r="-302646" b="-1709"/>
                          </a:stretch>
                        </a:blipFill>
                      </a:tcPr>
                    </a:tc>
                    <a:tc>
                      <a:txBody>
                        <a:bodyPr/>
                        <a:lstStyle/>
                        <a:p>
                          <a:endParaRPr lang="en-US"/>
                        </a:p>
                      </a:txBody>
                      <a:tcPr>
                        <a:blipFill>
                          <a:blip r:embed="rId3"/>
                          <a:stretch>
                            <a:fillRect l="-500000" t="-500855" r="-201053" b="-1709"/>
                          </a:stretch>
                        </a:blipFill>
                      </a:tcPr>
                    </a:tc>
                    <a:tc>
                      <a:txBody>
                        <a:bodyPr/>
                        <a:lstStyle/>
                        <a:p>
                          <a:endParaRPr lang="en-US"/>
                        </a:p>
                      </a:txBody>
                      <a:tcPr>
                        <a:blipFill>
                          <a:blip r:embed="rId3"/>
                          <a:stretch>
                            <a:fillRect l="-600000" t="-500855" r="-101053" b="-1709"/>
                          </a:stretch>
                        </a:blipFill>
                      </a:tcPr>
                    </a:tc>
                    <a:tc>
                      <a:txBody>
                        <a:bodyPr/>
                        <a:lstStyle/>
                        <a:p>
                          <a:endParaRPr lang="en-US"/>
                        </a:p>
                      </a:txBody>
                      <a:tcPr>
                        <a:blipFill>
                          <a:blip r:embed="rId3"/>
                          <a:stretch>
                            <a:fillRect l="-700000" t="-500855" r="-1053" b="-1709"/>
                          </a:stretch>
                        </a:blipFill>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727472C5-A551-A69A-0EAB-366296C94310}"/>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A 6x8 grid&#10;Setting the bottom-left as (0,0)&#10;There are eggs at (0,4),(1,0),(2,0),(2,2),(2,3),(4,2),(5,4)&#10;There are rocks at (1,2),(2,1),(3,2)&#10;Baby Yoda starts at (7,5)">
            <a:extLst>
              <a:ext uri="{FF2B5EF4-FFF2-40B4-BE49-F238E27FC236}">
                <a16:creationId xmlns:a16="http://schemas.microsoft.com/office/drawing/2014/main" id="{FC2A8231-EC1E-A3EE-A9A4-48C81AB26D07}"/>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3DBCF38B-161E-C185-6FC6-B412A534738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BE5CA68-CA2F-B1FB-1D6F-0C1164B25406}"/>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E9680736-D833-A708-FA9F-AD2BE1C612AC}"/>
                </a:ext>
              </a:extLst>
            </p:cNvPr>
            <p:cNvGrpSpPr/>
            <p:nvPr/>
          </p:nvGrpSpPr>
          <p:grpSpPr>
            <a:xfrm>
              <a:off x="30720" y="1688969"/>
              <a:ext cx="9744876" cy="5029316"/>
              <a:chOff x="30720" y="1688969"/>
              <a:chExt cx="9744876" cy="5029316"/>
            </a:xfrm>
          </p:grpSpPr>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46CCC5C3-385B-A186-36A9-4091E264FFA7}"/>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46CCC5C3-385B-A186-36A9-4091E264FFA7}"/>
                      </a:ext>
                    </a:extLst>
                  </p:cNvPr>
                  <p:cNvPicPr/>
                  <p:nvPr/>
                </p:nvPicPr>
                <p:blipFill>
                  <a:blip r:embed="rId6"/>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3F462F7C-28A5-ED42-548A-D824033BD6C4}"/>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3F462F7C-28A5-ED42-548A-D824033BD6C4}"/>
                      </a:ext>
                    </a:extLst>
                  </p:cNvPr>
                  <p:cNvPicPr/>
                  <p:nvPr/>
                </p:nvPicPr>
                <p:blipFill>
                  <a:blip r:embed="rId6"/>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0FF3653E-707B-0D74-D787-EC128DFFF76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2579A040-2014-EE43-7835-CDDA1E103DA2}"/>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8C6F843-3BBA-83B6-A5C5-D21E5E4BB7F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7C535E9-2A03-A029-C4C3-0DF579C89481}"/>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73B8492D-F0DF-E00D-0E1B-6DEDE2E8947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78B47A0C-7C2C-C707-E1DD-5888409564D5}"/>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D67E8965-006E-4913-380E-2AB62F3B1E89}"/>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58FD13E0-B2CB-7F26-9F8D-C2F8E1461F03}"/>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01FD8590-C79B-7798-2FA0-21CB44216457}"/>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0236780-8BA4-CCCE-DD2C-542D37A664A4}"/>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B2B0B6D-C794-A9F4-B42F-D36649ED7747}"/>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F345007-D5F6-DE9A-E2A8-DEB0D7E64A9F}"/>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6B93FE0-4048-38E6-6D27-84C9B8890E56}"/>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A1160752-2936-5A28-7836-2C0BDE7A1A40}"/>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1842ED0-114F-9C07-821D-86F0A1CE29C1}"/>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4FC41E2-4B9A-1C72-A92A-B07C295FC097}"/>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68935E9A-3E36-D953-F702-397DA8E79406}"/>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0B25EA80-C6E9-0FDE-841A-71C679057DAB}"/>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84381D1C-36ED-E958-440F-486F62139FE0}"/>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087B3D55-666B-7BB3-7C4C-BDAA7403F452}"/>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7944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BB50-9506-EA49-7D40-FB040743F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83E2B-5552-66BD-6C19-917F8FC96D39}"/>
              </a:ext>
            </a:extLst>
          </p:cNvPr>
          <p:cNvSpPr>
            <a:spLocks noGrp="1"/>
          </p:cNvSpPr>
          <p:nvPr>
            <p:ph type="title"/>
          </p:nvPr>
        </p:nvSpPr>
        <p:spPr/>
        <p:txBody>
          <a:bodyPr/>
          <a:lstStyle/>
          <a:p>
            <a:r>
              <a:rPr lang="en-US" dirty="0"/>
              <a:t>Filling in (3)</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196E0E8-B488-D497-7497-A41106E8ED35}"/>
                  </a:ext>
                </a:extLst>
              </p:cNvPr>
              <p:cNvGraphicFramePr>
                <a:graphicFrameLocks noGrp="1"/>
              </p:cNvGraphicFramePr>
              <p:nvPr>
                <p:ph idx="1"/>
                <p:extLst>
                  <p:ext uri="{D42A27DB-BD31-4B8C-83A1-F6EECF244321}">
                    <p14:modId xmlns:p14="http://schemas.microsoft.com/office/powerpoint/2010/main" val="2663730827"/>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2196E0E8-B488-D497-7497-A41106E8ED35}"/>
                  </a:ext>
                </a:extLst>
              </p:cNvPr>
              <p:cNvGraphicFramePr>
                <a:graphicFrameLocks noGrp="1"/>
              </p:cNvGraphicFramePr>
              <p:nvPr>
                <p:ph idx="1"/>
                <p:extLst>
                  <p:ext uri="{D42A27DB-BD31-4B8C-83A1-F6EECF244321}">
                    <p14:modId xmlns:p14="http://schemas.microsoft.com/office/powerpoint/2010/main" val="2663730827"/>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a:p>
                      </a:txBody>
                      <a:tcPr>
                        <a:blipFill>
                          <a:blip r:embed="rId3"/>
                          <a:stretch>
                            <a:fillRect l="-526" t="-300855" r="-700526" b="-201709"/>
                          </a:stretch>
                        </a:blipFill>
                      </a:tcPr>
                    </a:tc>
                    <a:tc>
                      <a:txBody>
                        <a:bodyPr/>
                        <a:lstStyle/>
                        <a:p>
                          <a:endParaRPr lang="en-US"/>
                        </a:p>
                      </a:txBody>
                      <a:tcPr>
                        <a:blipFill>
                          <a:blip r:embed="rId3"/>
                          <a:stretch>
                            <a:fillRect l="-100526" t="-300855" r="-600526" b="-201709"/>
                          </a:stretch>
                        </a:blipFill>
                      </a:tcPr>
                    </a:tc>
                    <a:tc>
                      <a:txBody>
                        <a:bodyPr/>
                        <a:lstStyle/>
                        <a:p>
                          <a:endParaRPr lang="en-US"/>
                        </a:p>
                      </a:txBody>
                      <a:tcPr>
                        <a:blipFill>
                          <a:blip r:embed="rId3"/>
                          <a:stretch>
                            <a:fillRect l="-200526" t="-300855" r="-500526" b="-201709"/>
                          </a:stretch>
                        </a:blipFill>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B48A2AF4-7FF1-FCF8-92EB-D47DF0840B5F}"/>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128FFE5-99B0-7E45-E451-D42200CD7AFC}"/>
              </a:ex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C207E54-10DA-043D-AA2D-84B95958498B}"/>
              </a:ext>
              <a:ext uri="{C183D7F6-B498-43B3-948B-1728B52AA6E4}">
                <adec:decorative xmlns:adec="http://schemas.microsoft.com/office/drawing/2017/decorative" val="1"/>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26" name="TextBox 25">
            <a:extLst>
              <a:ext uri="{FF2B5EF4-FFF2-40B4-BE49-F238E27FC236}">
                <a16:creationId xmlns:a16="http://schemas.microsoft.com/office/drawing/2014/main" id="{EF8642AF-D972-5CA6-460E-F2B22D8538EA}"/>
              </a:ext>
            </a:extLst>
          </p:cNvPr>
          <p:cNvSpPr txBox="1"/>
          <p:nvPr/>
        </p:nvSpPr>
        <p:spPr>
          <a:xfrm>
            <a:off x="9831755" y="2291843"/>
            <a:ext cx="2244011"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r>
              <a:rPr lang="en-US" sz="2800" dirty="0">
                <a:latin typeface="Segoe UI Semilight" panose="020B0402040204020203" pitchFamily="34" charset="0"/>
                <a:cs typeface="Segoe UI Semilight" panose="020B0402040204020203" pitchFamily="34" charset="0"/>
              </a:rPr>
              <a:t>Again from left to right, bottom to top, now filling in</a:t>
            </a:r>
          </a:p>
        </p:txBody>
      </p:sp>
      <p:grpSp>
        <p:nvGrpSpPr>
          <p:cNvPr id="3" name="Group 2" descr="A 6x8 grid&#10;Setting the bottom-left as (0,0)&#10;There are eggs at (0,4),(1,0),(2,0),(2,2),(2,3),(4,2),(5,4)&#10;There are rocks at (1,2),(2,1),(3,2)&#10;Baby Yoda starts at (7,5)&#10;&#10;The  bottom two rows of the table have only the first entry (f=0) filled in.">
            <a:extLst>
              <a:ext uri="{FF2B5EF4-FFF2-40B4-BE49-F238E27FC236}">
                <a16:creationId xmlns:a16="http://schemas.microsoft.com/office/drawing/2014/main" id="{A7975A84-0EC9-2F4C-4164-AC7BBE9B5FA0}"/>
              </a:ext>
            </a:extLst>
          </p:cNvPr>
          <p:cNvGrpSpPr/>
          <p:nvPr/>
        </p:nvGrpSpPr>
        <p:grpSpPr>
          <a:xfrm>
            <a:off x="30720" y="1688969"/>
            <a:ext cx="9744876" cy="5029316"/>
            <a:chOff x="30720" y="1688969"/>
            <a:chExt cx="9744876" cy="5029316"/>
          </a:xfrm>
        </p:grpSpPr>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0C541504-03DD-C774-C735-8C4343136387}"/>
                    </a:ext>
                  </a:extLst>
                </p14:cNvPr>
                <p14:cNvContentPartPr/>
                <p14:nvPr/>
              </p14:nvContentPartPr>
              <p14:xfrm>
                <a:off x="7976563" y="2394613"/>
                <a:ext cx="360" cy="360"/>
              </p14:xfrm>
            </p:contentPart>
          </mc:Choice>
          <mc:Fallback>
            <p:pic>
              <p:nvPicPr>
                <p:cNvPr id="17" name="Ink 16">
                  <a:extLst>
                    <a:ext uri="{FF2B5EF4-FFF2-40B4-BE49-F238E27FC236}">
                      <a16:creationId xmlns:a16="http://schemas.microsoft.com/office/drawing/2014/main" id="{0C541504-03DD-C774-C735-8C4343136387}"/>
                    </a:ext>
                  </a:extLst>
                </p:cNvPr>
                <p:cNvPicPr/>
                <p:nvPr/>
              </p:nvPicPr>
              <p:blipFill>
                <a:blip r:embed="rId7"/>
                <a:stretch>
                  <a:fillRect/>
                </a:stretch>
              </p:blipFill>
              <p:spPr>
                <a:xfrm>
                  <a:off x="7967563" y="238561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401EAAFE-5C42-A000-0E6B-A4032B992EC2}"/>
                    </a:ext>
                  </a:extLst>
                </p14:cNvPr>
                <p14:cNvContentPartPr/>
                <p14:nvPr/>
              </p14:nvContentPartPr>
              <p14:xfrm>
                <a:off x="7942363" y="2455813"/>
                <a:ext cx="360" cy="360"/>
              </p14:xfrm>
            </p:contentPart>
          </mc:Choice>
          <mc:Fallback>
            <p:pic>
              <p:nvPicPr>
                <p:cNvPr id="18" name="Ink 17">
                  <a:extLst>
                    <a:ext uri="{FF2B5EF4-FFF2-40B4-BE49-F238E27FC236}">
                      <a16:creationId xmlns:a16="http://schemas.microsoft.com/office/drawing/2014/main" id="{401EAAFE-5C42-A000-0E6B-A4032B992EC2}"/>
                    </a:ext>
                  </a:extLst>
                </p:cNvPr>
                <p:cNvPicPr/>
                <p:nvPr/>
              </p:nvPicPr>
              <p:blipFill>
                <a:blip r:embed="rId7"/>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E9099D1C-8DEC-E1FC-48D5-AFD8DA306176}"/>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64CC2201-EF3F-0F0B-FA5B-C465E94F2B1D}"/>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970AEA7-DC21-ED93-EFA7-4C75E5B6C6F5}"/>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F5F2CA-770A-8816-AFF4-7FDFC3594099}"/>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FC4FD531-7904-9928-2A19-D32D04420C71}"/>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CDCFADB8-B277-D584-B519-146EB94A96F1}"/>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046BDA95-FAB2-3131-FDF4-A07FBBF7151D}"/>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91A0DDB4-0DEF-EABF-958D-EC8AD684FC0C}"/>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66DA6AD8-95A3-C06F-5592-F49337357B39}"/>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CF9D8B2-AF61-E077-F031-0A0D4050E1AE}"/>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F88E32CA-D7F0-0C60-39CD-065093D4D06C}"/>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p:sp>
              <p:nvSpPr>
                <p:cNvPr id="20" name="TextBox 19">
                  <a:extLst>
                    <a:ext uri="{FF2B5EF4-FFF2-40B4-BE49-F238E27FC236}">
                      <a16:creationId xmlns:a16="http://schemas.microsoft.com/office/drawing/2014/main" id="{F88E32CA-D7F0-0C60-39CD-065093D4D06C}"/>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A796C70C-1CC7-2DB8-2B8F-415656C8427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p:sp>
              <p:nvSpPr>
                <p:cNvPr id="42" name="TextBox 41">
                  <a:extLst>
                    <a:ext uri="{FF2B5EF4-FFF2-40B4-BE49-F238E27FC236}">
                      <a16:creationId xmlns:a16="http://schemas.microsoft.com/office/drawing/2014/main" id="{A796C70C-1CC7-2DB8-2B8F-415656C8427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65A79169-A7F0-557A-EBE8-591F1D2A4010}"/>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7" name="TextBox 46">
                  <a:extLst>
                    <a:ext uri="{FF2B5EF4-FFF2-40B4-BE49-F238E27FC236}">
                      <a16:creationId xmlns:a16="http://schemas.microsoft.com/office/drawing/2014/main" id="{65A79169-A7F0-557A-EBE8-591F1D2A4010}"/>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4DC2C269-7369-9777-9CA6-17FBEFADDC5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8" name="TextBox 47">
                  <a:extLst>
                    <a:ext uri="{FF2B5EF4-FFF2-40B4-BE49-F238E27FC236}">
                      <a16:creationId xmlns:a16="http://schemas.microsoft.com/office/drawing/2014/main" id="{4DC2C269-7369-9777-9CA6-17FBEFADDC5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C666A8EB-FBD5-9C94-E523-E18FEB37DDAC}"/>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9" name="TextBox 48">
                  <a:extLst>
                    <a:ext uri="{FF2B5EF4-FFF2-40B4-BE49-F238E27FC236}">
                      <a16:creationId xmlns:a16="http://schemas.microsoft.com/office/drawing/2014/main" id="{C666A8EB-FBD5-9C94-E523-E18FEB37DDAC}"/>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9F54C502-566A-F8BD-02C4-A73701C6E1F1}"/>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0" name="TextBox 49">
                  <a:extLst>
                    <a:ext uri="{FF2B5EF4-FFF2-40B4-BE49-F238E27FC236}">
                      <a16:creationId xmlns:a16="http://schemas.microsoft.com/office/drawing/2014/main" id="{9F54C502-566A-F8BD-02C4-A73701C6E1F1}"/>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1EE32878-C3AC-3964-9AC7-186289336D7A}"/>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1" name="TextBox 50">
                  <a:extLst>
                    <a:ext uri="{FF2B5EF4-FFF2-40B4-BE49-F238E27FC236}">
                      <a16:creationId xmlns:a16="http://schemas.microsoft.com/office/drawing/2014/main" id="{1EE32878-C3AC-3964-9AC7-186289336D7A}"/>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2961C2F7-271A-CCE3-553F-22A30958C8BC}"/>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2" name="TextBox 51">
                  <a:extLst>
                    <a:ext uri="{FF2B5EF4-FFF2-40B4-BE49-F238E27FC236}">
                      <a16:creationId xmlns:a16="http://schemas.microsoft.com/office/drawing/2014/main" id="{2961C2F7-271A-CCE3-553F-22A30958C8BC}"/>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8EE54BE6-1D8A-5BD1-360C-9809AA3BA99D}"/>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p:sp>
              <p:nvSpPr>
                <p:cNvPr id="44" name="TextBox 43">
                  <a:extLst>
                    <a:ext uri="{FF2B5EF4-FFF2-40B4-BE49-F238E27FC236}">
                      <a16:creationId xmlns:a16="http://schemas.microsoft.com/office/drawing/2014/main" id="{8EE54BE6-1D8A-5BD1-360C-9809AA3BA99D}"/>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6EF743C4-65F2-8ADB-1389-CB3F4FF2F3C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45" name="TextBox 44">
                  <a:extLst>
                    <a:ext uri="{FF2B5EF4-FFF2-40B4-BE49-F238E27FC236}">
                      <a16:creationId xmlns:a16="http://schemas.microsoft.com/office/drawing/2014/main" id="{6EF743C4-65F2-8ADB-1389-CB3F4FF2F3C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20A5704A-A892-0464-1306-06AE2E691ACD}"/>
                    </a:ext>
                  </a:extLst>
                </p:cNvPr>
                <p:cNvSpPr txBox="1"/>
                <p:nvPr/>
              </p:nvSpPr>
              <p:spPr>
                <a:xfrm>
                  <a:off x="2973571" y="4394394"/>
                  <a:ext cx="1095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6" name="TextBox 45">
                  <a:extLst>
                    <a:ext uri="{FF2B5EF4-FFF2-40B4-BE49-F238E27FC236}">
                      <a16:creationId xmlns:a16="http://schemas.microsoft.com/office/drawing/2014/main" id="{20A5704A-A892-0464-1306-06AE2E691ACD}"/>
                    </a:ext>
                  </a:extLst>
                </p:cNvPr>
                <p:cNvSpPr txBox="1">
                  <a:spLocks noRot="1" noChangeAspect="1" noMove="1" noResize="1" noEditPoints="1" noAdjustHandles="1" noChangeArrowheads="1" noChangeShapeType="1" noTextEdit="1"/>
                </p:cNvSpPr>
                <p:nvPr/>
              </p:nvSpPr>
              <p:spPr>
                <a:xfrm>
                  <a:off x="2973571" y="4394394"/>
                  <a:ext cx="1095090"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AE53B391-93F0-548E-93AC-291C6B6E3247}"/>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3" name="TextBox 52">
                  <a:extLst>
                    <a:ext uri="{FF2B5EF4-FFF2-40B4-BE49-F238E27FC236}">
                      <a16:creationId xmlns:a16="http://schemas.microsoft.com/office/drawing/2014/main" id="{AE53B391-93F0-548E-93AC-291C6B6E3247}"/>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48B43069-0034-47F3-6521-91D26A8DE61E}"/>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4" name="TextBox 53">
                  <a:extLst>
                    <a:ext uri="{FF2B5EF4-FFF2-40B4-BE49-F238E27FC236}">
                      <a16:creationId xmlns:a16="http://schemas.microsoft.com/office/drawing/2014/main" id="{48B43069-0034-47F3-6521-91D26A8DE61E}"/>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0E28257F-2808-76D4-DC97-707516038E19}"/>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5" name="TextBox 54">
                  <a:extLst>
                    <a:ext uri="{FF2B5EF4-FFF2-40B4-BE49-F238E27FC236}">
                      <a16:creationId xmlns:a16="http://schemas.microsoft.com/office/drawing/2014/main" id="{0E28257F-2808-76D4-DC97-707516038E19}"/>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73E9997E-4A60-3A83-8E5D-A77EFFC74029}"/>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6" name="TextBox 55">
                  <a:extLst>
                    <a:ext uri="{FF2B5EF4-FFF2-40B4-BE49-F238E27FC236}">
                      <a16:creationId xmlns:a16="http://schemas.microsoft.com/office/drawing/2014/main" id="{73E9997E-4A60-3A83-8E5D-A77EFFC74029}"/>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E1F9A60E-5876-2A8C-3253-107AE0EAC0E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7" name="TextBox 56">
                  <a:extLst>
                    <a:ext uri="{FF2B5EF4-FFF2-40B4-BE49-F238E27FC236}">
                      <a16:creationId xmlns:a16="http://schemas.microsoft.com/office/drawing/2014/main" id="{E1F9A60E-5876-2A8C-3253-107AE0EAC0E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4"/>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027CD158-8CB9-E2F2-9317-2C2FBDC834D9}"/>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A666555-191B-B4B4-55D5-B688ED3C0816}"/>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77D4F44-C8DF-5C89-CEF7-FA5E4C96770D}"/>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65F727C8-7024-E3D1-AD66-02821A54FC53}"/>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6C6F6F1F-EDFB-ED53-FFEC-6699A9CB7289}"/>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24C543C-8EDA-CC13-35F8-91858EF2028F}"/>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B84F65BF-A5A3-43E7-0F6E-2556345A5204}"/>
                </a:ext>
              </a:extLst>
            </p:cNvPr>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742C0C81-13C5-5E6E-87C9-C9F3E538DAD9}"/>
                </a:ext>
              </a:extLst>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9307C745-BAD8-2137-7BA3-F521A353ABB9}"/>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B8C8A0ED-6BEA-DFDE-E5F6-92C15038F500}"/>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520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Filling in (4)</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r>
                                <a:rPr lang="en-US" sz="2800" b="0" i="1" dirty="0" smtClean="0">
                                  <a:solidFill>
                                    <a:schemeClr val="accent3"/>
                                  </a:solidFill>
                                  <a:latin typeface="Cambria Math" panose="02040503050406030204" pitchFamily="18" charset="0"/>
                                  <a:cs typeface="Segoe UI Semilight" panose="020B0402040204020203" pitchFamily="34" charset="0"/>
                                </a:rPr>
                                <m:t>2</m:t>
                              </m:r>
                              <m:r>
                                <a:rPr lang="en-US" sz="2800" b="0" i="1" smtClean="0">
                                  <a:solidFill>
                                    <a:schemeClr val="accent3"/>
                                  </a:solidFill>
                                  <a:latin typeface="Cambria Math" panose="02040503050406030204" pitchFamily="18" charset="0"/>
                                </a:rPr>
                                <m:t>/?</m:t>
                              </m:r>
                            </m:oMath>
                          </a14:m>
                          <a:r>
                            <a:rPr lang="en-US" sz="2800" dirty="0">
                              <a:solidFill>
                                <a:schemeClr val="accent3"/>
                              </a:solidFill>
                              <a:latin typeface="Segoe UI Semilight" panose="020B0402040204020203" pitchFamily="34" charset="0"/>
                              <a:cs typeface="Segoe UI Semilight" panose="020B0402040204020203" pitchFamily="34" charset="0"/>
                            </a:rPr>
                            <a:t>  </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EFEA4A-0EEE-43B9-B68A-EEE95EC27B7E}"/>
                  </a:ext>
                </a:extLst>
              </p:cNvPr>
              <p:cNvSpPr txBox="1"/>
              <p:nvPr/>
            </p:nvSpPr>
            <p:spPr>
              <a:xfrm>
                <a:off x="9831755" y="2291843"/>
                <a:ext cx="2244011"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r>
                  <a:rPr lang="en-US" sz="2800" dirty="0">
                    <a:latin typeface="Segoe UI Semilight" panose="020B0402040204020203" pitchFamily="34" charset="0"/>
                    <a:cs typeface="Segoe UI Semilight" panose="020B0402040204020203" pitchFamily="34" charset="0"/>
                  </a:rPr>
                  <a:t>Everything with </a:t>
                </a:r>
                <a14:m>
                  <m:oMath xmlns:m="http://schemas.openxmlformats.org/officeDocument/2006/math">
                    <m:r>
                      <a:rPr lang="en-US" sz="2800" i="1">
                        <a:latin typeface="Cambria Math" panose="02040503050406030204" pitchFamily="18" charset="0"/>
                        <a:cs typeface="Segoe UI Semilight" panose="020B0402040204020203" pitchFamily="34" charset="0"/>
                      </a:rPr>
                      <m:t>𝑓</m:t>
                    </m:r>
                    <m:r>
                      <a:rPr lang="en-US" sz="2800" i="1">
                        <a:latin typeface="Cambria Math" panose="02040503050406030204" pitchFamily="18" charset="0"/>
                        <a:cs typeface="Segoe UI Semilight" panose="020B0402040204020203" pitchFamily="34" charset="0"/>
                      </a:rPr>
                      <m:t>=0</m:t>
                    </m:r>
                  </m:oMath>
                </a14:m>
                <a:r>
                  <a:rPr lang="en-US" sz="2800" dirty="0">
                    <a:latin typeface="Segoe UI Semilight" panose="020B0402040204020203" pitchFamily="34" charset="0"/>
                    <a:cs typeface="Segoe UI Semilight" panose="020B0402040204020203" pitchFamily="34" charset="0"/>
                  </a:rPr>
                  <a:t> in the same order as before.</a:t>
                </a:r>
              </a:p>
            </p:txBody>
          </p:sp>
        </mc:Choice>
        <mc:Fallback xmlns="">
          <p:sp>
            <p:nvSpPr>
              <p:cNvPr id="26" name="TextBox 25">
                <a:extLst>
                  <a:ext uri="{FF2B5EF4-FFF2-40B4-BE49-F238E27FC236}">
                    <a16:creationId xmlns:a16="http://schemas.microsoft.com/office/drawing/2014/main" id="{8BEFEA4A-0EEE-43B9-B68A-EEE95EC27B7E}"/>
                  </a:ext>
                </a:extLst>
              </p:cNvPr>
              <p:cNvSpPr txBox="1">
                <a:spLocks noRot="1" noChangeAspect="1" noMove="1" noResize="1" noEditPoints="1" noAdjustHandles="1" noChangeArrowheads="1" noChangeShapeType="1" noTextEdit="1"/>
              </p:cNvSpPr>
              <p:nvPr/>
            </p:nvSpPr>
            <p:spPr>
              <a:xfrm>
                <a:off x="9831755" y="2291843"/>
                <a:ext cx="2244011" cy="3108543"/>
              </a:xfrm>
              <a:prstGeom prst="rect">
                <a:avLst/>
              </a:prstGeom>
              <a:blipFill>
                <a:blip r:embed="rId11"/>
                <a:stretch>
                  <a:fillRect l="-5707" t="-2157" r="-5707" b="-451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46700D1-678C-3C93-F2BA-C7D445F6ECB3}"/>
              </a:ext>
            </a:extLst>
          </p:cNvPr>
          <p:cNvSpPr txBox="1"/>
          <p:nvPr/>
        </p:nvSpPr>
        <p:spPr>
          <a:xfrm>
            <a:off x="9905687" y="5302386"/>
            <a:ext cx="2121243" cy="1200329"/>
          </a:xfrm>
          <a:prstGeom prst="rect">
            <a:avLst/>
          </a:prstGeom>
          <a:noFill/>
        </p:spPr>
        <p:txBody>
          <a:bodyPr wrap="square" rtlCol="0">
            <a:spAutoFit/>
          </a:bodyPr>
          <a:lstStyle/>
          <a:p>
            <a:r>
              <a:rPr lang="en-US" dirty="0"/>
              <a:t>Entries are slightly different – we’re handling rocks differently.</a:t>
            </a:r>
          </a:p>
        </p:txBody>
      </p:sp>
      <p:grpSp>
        <p:nvGrpSpPr>
          <p:cNvPr id="9" name="Group 8" descr="A 6x8 grid&#10;Setting the bottom-left as (0,0)&#10;There are eggs at (0,4),(1,0),(2,0),(2,2),(2,3),(4,2),(5,4)&#10;There are rocks at (1,2),(2,1),(3,2)&#10;Baby Yoda starts at (7,5)&#10;&#10;The  bottom two rows of the table have only the first entry (f=0) filled in.">
            <a:extLst>
              <a:ext uri="{FF2B5EF4-FFF2-40B4-BE49-F238E27FC236}">
                <a16:creationId xmlns:a16="http://schemas.microsoft.com/office/drawing/2014/main" id="{A7D6A634-3FEC-4A3F-2FA8-00CE303056AE}"/>
              </a:ext>
            </a:extLst>
          </p:cNvPr>
          <p:cNvGrpSpPr/>
          <p:nvPr/>
        </p:nvGrpSpPr>
        <p:grpSpPr>
          <a:xfrm>
            <a:off x="30720" y="736977"/>
            <a:ext cx="10178506" cy="5981308"/>
            <a:chOff x="30720" y="736977"/>
            <a:chExt cx="10178506" cy="5981308"/>
          </a:xfrm>
        </p:grpSpPr>
        <p:sp>
          <p:nvSpPr>
            <p:cNvPr id="61" name="Oval 60">
              <a:extLst>
                <a:ext uri="{FF2B5EF4-FFF2-40B4-BE49-F238E27FC236}">
                  <a16:creationId xmlns:a16="http://schemas.microsoft.com/office/drawing/2014/main" id="{7A897C3B-7208-4E70-BB69-9433FBFB8E71}"/>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descr="A 6x8 grid&#10;Setting the bottom-left as (0,0)&#10;There are eggs at (0,4),(1,0),(2,0),(2,2),(2,3),(4,2),(5,4)&#10;There are rocks at (1,2),(2,1),(3,2)&#10;Baby Yoda starts at (7,5)&#10;&#10;The  bottom two rows of the table have only the first entry (f=0) filled in.">
              <a:extLst>
                <a:ext uri="{FF2B5EF4-FFF2-40B4-BE49-F238E27FC236}">
                  <a16:creationId xmlns:a16="http://schemas.microsoft.com/office/drawing/2014/main" id="{E95F5EBE-CF0B-D0CA-DA4E-EB9DDD6875C2}"/>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987BD737-F07D-459A-9751-B29ED5954DAF}"/>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5FD7D8E-030C-40B6-B066-463038848499}"/>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422345F-BB3D-4199-B792-FC15AE1D2DB7}"/>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8FD43CA-73A1-445C-8229-5858D0BE1729}"/>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59E1AB5-9A71-49E4-9535-061E8FDA8A10}"/>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74A8E01A-541A-4BC5-A26B-AD27278AB424}"/>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6x8 grid&#10;Setting the bottom-left as (0,0)&#10;There are eggs at (0,4),(1,0),(2,0),(2,2),(2,3),(4,2),(5,4)&#10;There are rocks at (1,2),(2,1),(3,2)&#10;Baby Yoda starts at (7,5)&#10;&#10;All f=0 entries are filled in.">
                <a:extLst>
                  <a:ext uri="{FF2B5EF4-FFF2-40B4-BE49-F238E27FC236}">
                    <a16:creationId xmlns:a16="http://schemas.microsoft.com/office/drawing/2014/main" id="{5ADEFD82-7D80-48FC-561A-FE70AABE12B8}"/>
                  </a:ext>
                </a:extLst>
              </p:cNvPr>
              <p:cNvGrpSpPr/>
              <p:nvPr/>
            </p:nvGrpSpPr>
            <p:grpSpPr>
              <a:xfrm>
                <a:off x="30720" y="1128203"/>
                <a:ext cx="10178506" cy="5590082"/>
                <a:chOff x="30720" y="1128203"/>
                <a:chExt cx="10178506" cy="5590082"/>
              </a:xfrm>
            </p:grpSpPr>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344B6822-42C1-4A4D-9F7C-E7C8C28B4DDC}"/>
                        </a:ext>
                      </a:extLst>
                    </p14:cNvPr>
                    <p14:cNvContentPartPr/>
                    <p14:nvPr/>
                  </p14:nvContentPartPr>
                  <p14:xfrm>
                    <a:off x="7976563" y="2394613"/>
                    <a:ext cx="360" cy="360"/>
                  </p14:xfrm>
                </p:contentPart>
              </mc:Choice>
              <mc:Fallback>
                <p:pic>
                  <p:nvPicPr>
                    <p:cNvPr id="17" name="Ink 16">
                      <a:extLst>
                        <a:ext uri="{FF2B5EF4-FFF2-40B4-BE49-F238E27FC236}">
                          <a16:creationId xmlns:a16="http://schemas.microsoft.com/office/drawing/2014/main" id="{344B6822-42C1-4A4D-9F7C-E7C8C28B4DDC}"/>
                        </a:ext>
                      </a:extLst>
                    </p:cNvPr>
                    <p:cNvPicPr/>
                    <p:nvPr/>
                  </p:nvPicPr>
                  <p:blipFill>
                    <a:blip r:embed="rId15"/>
                    <a:stretch>
                      <a:fillRect/>
                    </a:stretch>
                  </p:blipFill>
                  <p:spPr>
                    <a:xfrm>
                      <a:off x="7967563" y="238561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65660CD5-93C7-4A32-935B-D9F3ED08DACA}"/>
                        </a:ext>
                      </a:extLst>
                    </p14:cNvPr>
                    <p14:cNvContentPartPr/>
                    <p14:nvPr/>
                  </p14:nvContentPartPr>
                  <p14:xfrm>
                    <a:off x="7942363" y="2455813"/>
                    <a:ext cx="360" cy="360"/>
                  </p14:xfrm>
                </p:contentPart>
              </mc:Choice>
              <mc:Fallback>
                <p:pic>
                  <p:nvPicPr>
                    <p:cNvPr id="18" name="Ink 17">
                      <a:extLst>
                        <a:ext uri="{FF2B5EF4-FFF2-40B4-BE49-F238E27FC236}">
                          <a16:creationId xmlns:a16="http://schemas.microsoft.com/office/drawing/2014/main" id="{65660CD5-93C7-4A32-935B-D9F3ED08DACA}"/>
                        </a:ext>
                      </a:extLst>
                    </p:cNvPr>
                    <p:cNvPicPr/>
                    <p:nvPr/>
                  </p:nvPicPr>
                  <p:blipFill>
                    <a:blip r:embed="rId15"/>
                    <a:stretch>
                      <a:fillRect/>
                    </a:stretch>
                  </p:blipFill>
                  <p:spPr>
                    <a:xfrm>
                      <a:off x="7933363" y="2446813"/>
                      <a:ext cx="18000" cy="18000"/>
                    </a:xfrm>
                    <a:prstGeom prst="rect">
                      <a:avLst/>
                    </a:prstGeom>
                  </p:spPr>
                </p:pic>
              </mc:Fallback>
            </mc:AlternateContent>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361C6E0D-D72B-42D4-A75E-86139F9D9C3B}"/>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BC5E01D-070C-4AE8-BB1C-F4102A6080B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p:sp>
                  <p:nvSpPr>
                    <p:cNvPr id="20" name="TextBox 19">
                      <a:extLst>
                        <a:ext uri="{FF2B5EF4-FFF2-40B4-BE49-F238E27FC236}">
                          <a16:creationId xmlns:a16="http://schemas.microsoft.com/office/drawing/2014/main" id="{0BC5E01D-070C-4AE8-BB1C-F4102A6080B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9625F62F-2BED-4D34-B963-8DBB6DECF93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p:sp>
                  <p:nvSpPr>
                    <p:cNvPr id="42" name="TextBox 41">
                      <a:extLst>
                        <a:ext uri="{FF2B5EF4-FFF2-40B4-BE49-F238E27FC236}">
                          <a16:creationId xmlns:a16="http://schemas.microsoft.com/office/drawing/2014/main" id="{9625F62F-2BED-4D34-B963-8DBB6DECF93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A1482ABD-B755-4345-87FA-2D8FBA6461AD}"/>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7" name="TextBox 46">
                      <a:extLst>
                        <a:ext uri="{FF2B5EF4-FFF2-40B4-BE49-F238E27FC236}">
                          <a16:creationId xmlns:a16="http://schemas.microsoft.com/office/drawing/2014/main" id="{A1482ABD-B755-4345-87FA-2D8FBA6461AD}"/>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D4D617E0-CABD-47B6-9562-1B946178459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8" name="TextBox 47">
                      <a:extLst>
                        <a:ext uri="{FF2B5EF4-FFF2-40B4-BE49-F238E27FC236}">
                          <a16:creationId xmlns:a16="http://schemas.microsoft.com/office/drawing/2014/main" id="{D4D617E0-CABD-47B6-9562-1B946178459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F49FA79B-6697-4364-8B05-62503C7DE967}"/>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9" name="TextBox 48">
                      <a:extLst>
                        <a:ext uri="{FF2B5EF4-FFF2-40B4-BE49-F238E27FC236}">
                          <a16:creationId xmlns:a16="http://schemas.microsoft.com/office/drawing/2014/main" id="{F49FA79B-6697-4364-8B05-62503C7DE967}"/>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FC01AEB9-9883-4342-A215-6B9B0A6DF5D8}"/>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0" name="TextBox 49">
                      <a:extLst>
                        <a:ext uri="{FF2B5EF4-FFF2-40B4-BE49-F238E27FC236}">
                          <a16:creationId xmlns:a16="http://schemas.microsoft.com/office/drawing/2014/main" id="{FC01AEB9-9883-4342-A215-6B9B0A6DF5D8}"/>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ED919CC2-8BC4-48DC-B1B5-49A908800946}"/>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1" name="TextBox 50">
                      <a:extLst>
                        <a:ext uri="{FF2B5EF4-FFF2-40B4-BE49-F238E27FC236}">
                          <a16:creationId xmlns:a16="http://schemas.microsoft.com/office/drawing/2014/main" id="{ED919CC2-8BC4-48DC-B1B5-49A908800946}"/>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F77C86B-89A0-4A9E-9247-18F955480B2B}"/>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2" name="TextBox 51">
                      <a:extLst>
                        <a:ext uri="{FF2B5EF4-FFF2-40B4-BE49-F238E27FC236}">
                          <a16:creationId xmlns:a16="http://schemas.microsoft.com/office/drawing/2014/main" id="{CF77C86B-89A0-4A9E-9247-18F955480B2B}"/>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94788AF0-5AC7-47A8-976F-820E995764B7}"/>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p:sp>
                  <p:nvSpPr>
                    <p:cNvPr id="44" name="TextBox 43">
                      <a:extLst>
                        <a:ext uri="{FF2B5EF4-FFF2-40B4-BE49-F238E27FC236}">
                          <a16:creationId xmlns:a16="http://schemas.microsoft.com/office/drawing/2014/main" id="{94788AF0-5AC7-47A8-976F-820E995764B7}"/>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83EB4633-3354-4DC1-9EF0-7619B7A9DCF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45" name="TextBox 44">
                      <a:extLst>
                        <a:ext uri="{FF2B5EF4-FFF2-40B4-BE49-F238E27FC236}">
                          <a16:creationId xmlns:a16="http://schemas.microsoft.com/office/drawing/2014/main" id="{83EB4633-3354-4DC1-9EF0-7619B7A9DCF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63D9DBEE-1F5A-484D-958A-DD8271E511DC}"/>
                        </a:ext>
                      </a:extLst>
                    </p:cNvPr>
                    <p:cNvSpPr txBox="1"/>
                    <p:nvPr/>
                  </p:nvSpPr>
                  <p:spPr>
                    <a:xfrm>
                      <a:off x="2973571" y="4394394"/>
                      <a:ext cx="1095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6" name="TextBox 45">
                      <a:extLst>
                        <a:ext uri="{FF2B5EF4-FFF2-40B4-BE49-F238E27FC236}">
                          <a16:creationId xmlns:a16="http://schemas.microsoft.com/office/drawing/2014/main" id="{63D9DBEE-1F5A-484D-958A-DD8271E511DC}"/>
                        </a:ext>
                      </a:extLst>
                    </p:cNvPr>
                    <p:cNvSpPr txBox="1">
                      <a:spLocks noRot="1" noChangeAspect="1" noMove="1" noResize="1" noEditPoints="1" noAdjustHandles="1" noChangeArrowheads="1" noChangeShapeType="1" noTextEdit="1"/>
                    </p:cNvSpPr>
                    <p:nvPr/>
                  </p:nvSpPr>
                  <p:spPr>
                    <a:xfrm>
                      <a:off x="2973571" y="4394394"/>
                      <a:ext cx="1095090" cy="52322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4CF51AA6-3276-47CE-B02F-2C162664D8F8}"/>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3" name="TextBox 52">
                      <a:extLst>
                        <a:ext uri="{FF2B5EF4-FFF2-40B4-BE49-F238E27FC236}">
                          <a16:creationId xmlns:a16="http://schemas.microsoft.com/office/drawing/2014/main" id="{4CF51AA6-3276-47CE-B02F-2C162664D8F8}"/>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66E53C7E-80EF-44F3-ADBA-050C5CEEA01C}"/>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4" name="TextBox 53">
                      <a:extLst>
                        <a:ext uri="{FF2B5EF4-FFF2-40B4-BE49-F238E27FC236}">
                          <a16:creationId xmlns:a16="http://schemas.microsoft.com/office/drawing/2014/main" id="{66E53C7E-80EF-44F3-ADBA-050C5CEEA01C}"/>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ED04D0F9-2DA3-49DA-A0E7-B5EB11BFD7B8}"/>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5" name="TextBox 54">
                      <a:extLst>
                        <a:ext uri="{FF2B5EF4-FFF2-40B4-BE49-F238E27FC236}">
                          <a16:creationId xmlns:a16="http://schemas.microsoft.com/office/drawing/2014/main" id="{ED04D0F9-2DA3-49DA-A0E7-B5EB11BFD7B8}"/>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8137B154-3044-413E-AD1D-78BE69951B77}"/>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6" name="TextBox 55">
                      <a:extLst>
                        <a:ext uri="{FF2B5EF4-FFF2-40B4-BE49-F238E27FC236}">
                          <a16:creationId xmlns:a16="http://schemas.microsoft.com/office/drawing/2014/main" id="{8137B154-3044-413E-AD1D-78BE69951B77}"/>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6DB3D3A5-1E9B-40AE-8052-5D9A9B966B9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7" name="TextBox 56">
                      <a:extLst>
                        <a:ext uri="{FF2B5EF4-FFF2-40B4-BE49-F238E27FC236}">
                          <a16:creationId xmlns:a16="http://schemas.microsoft.com/office/drawing/2014/main" id="{6DB3D3A5-1E9B-40AE-8052-5D9A9B966B9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D3C50345-36C5-48D5-9666-5C6AAC2E363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8" name="TextBox 57">
                      <a:extLst>
                        <a:ext uri="{FF2B5EF4-FFF2-40B4-BE49-F238E27FC236}">
                          <a16:creationId xmlns:a16="http://schemas.microsoft.com/office/drawing/2014/main" id="{D3C50345-36C5-48D5-9666-5C6AAC2E363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89745F69-C8FD-4944-B909-F905EB6F5E04}"/>
                        </a:ext>
                      </a:extLst>
                    </p:cNvPr>
                    <p:cNvSpPr txBox="1"/>
                    <p:nvPr/>
                  </p:nvSpPr>
                  <p:spPr>
                    <a:xfrm>
                      <a:off x="1759748" y="3685760"/>
                      <a:ext cx="11658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59" name="TextBox 58">
                      <a:extLst>
                        <a:ext uri="{FF2B5EF4-FFF2-40B4-BE49-F238E27FC236}">
                          <a16:creationId xmlns:a16="http://schemas.microsoft.com/office/drawing/2014/main" id="{89745F69-C8FD-4944-B909-F905EB6F5E04}"/>
                        </a:ext>
                      </a:extLst>
                    </p:cNvPr>
                    <p:cNvSpPr txBox="1">
                      <a:spLocks noRot="1" noChangeAspect="1" noMove="1" noResize="1" noEditPoints="1" noAdjustHandles="1" noChangeArrowheads="1" noChangeShapeType="1" noTextEdit="1"/>
                    </p:cNvSpPr>
                    <p:nvPr/>
                  </p:nvSpPr>
                  <p:spPr>
                    <a:xfrm>
                      <a:off x="1759748" y="3685760"/>
                      <a:ext cx="1165821" cy="523220"/>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F6B9A604-6E91-48AF-8BFF-C36D0C47EA06}"/>
                        </a:ext>
                      </a:extLst>
                    </p:cNvPr>
                    <p:cNvSpPr txBox="1"/>
                    <p:nvPr/>
                  </p:nvSpPr>
                  <p:spPr>
                    <a:xfrm>
                      <a:off x="2865481" y="3731750"/>
                      <a:ext cx="1165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p:sp>
                  <p:nvSpPr>
                    <p:cNvPr id="60" name="TextBox 59">
                      <a:extLst>
                        <a:ext uri="{FF2B5EF4-FFF2-40B4-BE49-F238E27FC236}">
                          <a16:creationId xmlns:a16="http://schemas.microsoft.com/office/drawing/2014/main" id="{F6B9A604-6E91-48AF-8BFF-C36D0C47EA06}"/>
                        </a:ext>
                      </a:extLst>
                    </p:cNvPr>
                    <p:cNvSpPr txBox="1">
                      <a:spLocks noRot="1" noChangeAspect="1" noMove="1" noResize="1" noEditPoints="1" noAdjustHandles="1" noChangeArrowheads="1" noChangeShapeType="1" noTextEdit="1"/>
                    </p:cNvSpPr>
                    <p:nvPr/>
                  </p:nvSpPr>
                  <p:spPr>
                    <a:xfrm>
                      <a:off x="2865481" y="3731750"/>
                      <a:ext cx="1165817" cy="523220"/>
                    </a:xfrm>
                    <a:prstGeom prst="rect">
                      <a:avLst/>
                    </a:prstGeom>
                    <a:blipFill>
                      <a:blip r:embed="rId35"/>
                      <a:stretch>
                        <a:fillRect/>
                      </a:stretch>
                    </a:blipFill>
                  </p:spPr>
                  <p:txBody>
                    <a:bodyPr/>
                    <a:lstStyle/>
                    <a:p>
                      <a:r>
                        <a:rPr lang="en-US">
                          <a:noFill/>
                        </a:rPr>
                        <a:t> </a:t>
                      </a:r>
                    </a:p>
                  </p:txBody>
                </p:sp>
              </mc:Fallback>
            </mc:AlternateContent>
            <p:pic>
              <p:nvPicPr>
                <p:cNvPr id="67" name="Picture 4" descr="Clip Art Rock - Rock Clipart Transparent Background - Png Download #4610136">
                  <a:extLst>
                    <a:ext uri="{FF2B5EF4-FFF2-40B4-BE49-F238E27FC236}">
                      <a16:creationId xmlns:a16="http://schemas.microsoft.com/office/drawing/2014/main" id="{E48C5036-43AC-4847-A3D3-5E5A96CB9106}"/>
                    </a:ext>
                  </a:extLst>
                </p:cNvPr>
                <p:cNvPicPr>
                  <a:picLocks noChangeAspect="1" noChangeArrowheads="1"/>
                </p:cNvPicPr>
                <p:nvPr/>
              </p:nvPicPr>
              <p:blipFill>
                <a:blip r:embed="rId36"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4" descr="Clip Art Rock - Rock Clipart Transparent Background - Png Download #4610136">
                <a:extLst>
                  <a:ext uri="{FF2B5EF4-FFF2-40B4-BE49-F238E27FC236}">
                    <a16:creationId xmlns:a16="http://schemas.microsoft.com/office/drawing/2014/main" id="{BFCEC865-C811-4726-873A-8BF738C58EA5}"/>
                  </a:ext>
                </a:extLst>
              </p:cNvPr>
              <p:cNvPicPr>
                <a:picLocks noChangeAspect="1" noChangeArrowheads="1"/>
              </p:cNvPicPr>
              <p:nvPr/>
            </p:nvPicPr>
            <p:blipFill>
              <a:blip r:embed="rId37"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D8E5DF8F-915E-4169-AEBC-B02B774AE1D3}"/>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5102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Filling in (5)</a:t>
            </a:r>
          </a:p>
        </p:txBody>
      </p:sp>
      <p:sp>
        <p:nvSpPr>
          <p:cNvPr id="26" name="TextBox 25">
            <a:extLst>
              <a:ext uri="{FF2B5EF4-FFF2-40B4-BE49-F238E27FC236}">
                <a16:creationId xmlns:a16="http://schemas.microsoft.com/office/drawing/2014/main" id="{8BEFEA4A-0EEE-43B9-B68A-EEE95EC27B7E}"/>
              </a:ext>
            </a:extLst>
          </p:cNvPr>
          <p:cNvSpPr txBox="1"/>
          <p:nvPr/>
        </p:nvSpPr>
        <p:spPr>
          <a:xfrm>
            <a:off x="9831755" y="2291843"/>
            <a:ext cx="2244011"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r>
              <a:rPr lang="en-US" sz="2800" dirty="0">
                <a:latin typeface="Segoe UI Semilight" panose="020B0402040204020203" pitchFamily="34" charset="0"/>
                <a:cs typeface="Segoe UI Semilight" panose="020B0402040204020203" pitchFamily="34" charset="0"/>
              </a:rPr>
              <a:t>Again from left to right, bottom to top, now filling in</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C8CCB3D2-A343-439B-BB97-22CD3E002E5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2343461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r>
                                <a:rPr lang="en-US" sz="2800" b="0" i="1" dirty="0" smtClean="0">
                                  <a:solidFill>
                                    <a:schemeClr val="accent3"/>
                                  </a:solidFill>
                                  <a:latin typeface="Cambria Math" panose="02040503050406030204" pitchFamily="18" charset="0"/>
                                  <a:cs typeface="Segoe UI Semilight" panose="020B0402040204020203" pitchFamily="34" charset="0"/>
                                </a:rPr>
                                <m:t>2</m:t>
                              </m:r>
                              <m:r>
                                <a:rPr lang="en-US" sz="2800" b="0" i="1" smtClean="0">
                                  <a:solidFill>
                                    <a:schemeClr val="accent3"/>
                                  </a:solidFill>
                                  <a:latin typeface="Cambria Math" panose="02040503050406030204" pitchFamily="18" charset="0"/>
                                </a:rPr>
                                <m:t>/3</m:t>
                              </m:r>
                            </m:oMath>
                          </a14:m>
                          <a:r>
                            <a:rPr lang="en-US" sz="2800" dirty="0">
                              <a:solidFill>
                                <a:schemeClr val="accent3"/>
                              </a:solidFill>
                              <a:latin typeface="Segoe UI Semilight" panose="020B0402040204020203" pitchFamily="34" charset="0"/>
                              <a:cs typeface="Segoe UI Semilight" panose="020B0402040204020203" pitchFamily="34" charset="0"/>
                            </a:rPr>
                            <a:t> </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p:graphicFrame>
            <p:nvGraphicFramePr>
              <p:cNvPr id="4" name="Content Placeholder 3">
                <a:extLst>
                  <a:ext uri="{FF2B5EF4-FFF2-40B4-BE49-F238E27FC236}">
                    <a16:creationId xmlns:a16="http://schemas.microsoft.com/office/drawing/2014/main" id="{C8CCB3D2-A343-439B-BB97-22CD3E002E5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2343461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6x8 grid&#10;Setting the bottom-left as (0,0)&#10;There are eggs at (0,4),(1,0),(2,0),(2,2),(2,3),(4,2),(5,4)&#10;There are rocks at (1,2),(2,1),(3,2)&#10;Baby Yoda starts at (7,5)">
            <a:extLst>
              <a:ext uri="{FF2B5EF4-FFF2-40B4-BE49-F238E27FC236}">
                <a16:creationId xmlns:a16="http://schemas.microsoft.com/office/drawing/2014/main" id="{26A81F8E-35E1-C6E6-4B03-4F6E7FC337B9}"/>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507B672C-528F-9FC2-7122-A279C893F295}"/>
                </a:ext>
              </a:extLst>
            </p:cNvPr>
            <p:cNvGrpSpPr/>
            <p:nvPr/>
          </p:nvGrpSpPr>
          <p:grpSpPr>
            <a:xfrm>
              <a:off x="30720" y="1688969"/>
              <a:ext cx="9744876" cy="5029316"/>
              <a:chOff x="30720" y="1688969"/>
              <a:chExt cx="9744876" cy="5029316"/>
            </a:xfrm>
          </p:grpSpPr>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344B6822-42C1-4A4D-9F7C-E7C8C28B4DDC}"/>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344B6822-42C1-4A4D-9F7C-E7C8C28B4DDC}"/>
                      </a:ext>
                    </a:extLst>
                  </p:cNvPr>
                  <p:cNvPicPr/>
                  <p:nvPr/>
                </p:nvPicPr>
                <p:blipFill>
                  <a:blip r:embed="rId10"/>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65660CD5-93C7-4A32-935B-D9F3ED08DACA}"/>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65660CD5-93C7-4A32-935B-D9F3ED08DACA}"/>
                      </a:ext>
                    </a:extLst>
                  </p:cNvPr>
                  <p:cNvPicPr/>
                  <p:nvPr/>
                </p:nvPicPr>
                <p:blipFill>
                  <a:blip r:embed="rId10"/>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361C6E0D-D72B-42D4-A75E-86139F9D9C3B}"/>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C5E01D-070C-4AE8-BB1C-F4102A6080B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xmlns="">
              <p:sp>
                <p:nvSpPr>
                  <p:cNvPr id="20" name="TextBox 19">
                    <a:extLst>
                      <a:ext uri="{FF2B5EF4-FFF2-40B4-BE49-F238E27FC236}">
                        <a16:creationId xmlns:a16="http://schemas.microsoft.com/office/drawing/2014/main" id="{0BC5E01D-070C-4AE8-BB1C-F4102A6080B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625F62F-2BED-4D34-B963-8DBB6DECF93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1/1</m:t>
                          </m:r>
                        </m:oMath>
                      </m:oMathPara>
                    </a14:m>
                    <a:endParaRPr lang="en-US" sz="2800" dirty="0">
                      <a:solidFill>
                        <a:schemeClr val="accent3"/>
                      </a:solidFill>
                    </a:endParaRPr>
                  </a:p>
                </p:txBody>
              </p:sp>
            </mc:Choice>
            <mc:Fallback xmlns="">
              <p:sp>
                <p:nvSpPr>
                  <p:cNvPr id="42" name="TextBox 41">
                    <a:extLst>
                      <a:ext uri="{FF2B5EF4-FFF2-40B4-BE49-F238E27FC236}">
                        <a16:creationId xmlns:a16="http://schemas.microsoft.com/office/drawing/2014/main" id="{9625F62F-2BED-4D34-B963-8DBB6DECF93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1482ABD-B755-4345-87FA-2D8FBA6461AD}"/>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7" name="TextBox 46">
                    <a:extLst>
                      <a:ext uri="{FF2B5EF4-FFF2-40B4-BE49-F238E27FC236}">
                        <a16:creationId xmlns:a16="http://schemas.microsoft.com/office/drawing/2014/main" id="{A1482ABD-B755-4345-87FA-2D8FBA6461AD}"/>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4D617E0-CABD-47B6-9562-1B946178459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8" name="TextBox 47">
                    <a:extLst>
                      <a:ext uri="{FF2B5EF4-FFF2-40B4-BE49-F238E27FC236}">
                        <a16:creationId xmlns:a16="http://schemas.microsoft.com/office/drawing/2014/main" id="{D4D617E0-CABD-47B6-9562-1B946178459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49FA79B-6697-4364-8B05-62503C7DE967}"/>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9" name="TextBox 48">
                    <a:extLst>
                      <a:ext uri="{FF2B5EF4-FFF2-40B4-BE49-F238E27FC236}">
                        <a16:creationId xmlns:a16="http://schemas.microsoft.com/office/drawing/2014/main" id="{F49FA79B-6697-4364-8B05-62503C7DE967}"/>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C01AEB9-9883-4342-A215-6B9B0A6DF5D8}"/>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0" name="TextBox 49">
                    <a:extLst>
                      <a:ext uri="{FF2B5EF4-FFF2-40B4-BE49-F238E27FC236}">
                        <a16:creationId xmlns:a16="http://schemas.microsoft.com/office/drawing/2014/main" id="{FC01AEB9-9883-4342-A215-6B9B0A6DF5D8}"/>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D919CC2-8BC4-48DC-B1B5-49A908800946}"/>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1" name="TextBox 50">
                    <a:extLst>
                      <a:ext uri="{FF2B5EF4-FFF2-40B4-BE49-F238E27FC236}">
                        <a16:creationId xmlns:a16="http://schemas.microsoft.com/office/drawing/2014/main" id="{ED919CC2-8BC4-48DC-B1B5-49A908800946}"/>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F77C86B-89A0-4A9E-9247-18F955480B2B}"/>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2" name="TextBox 51">
                    <a:extLst>
                      <a:ext uri="{FF2B5EF4-FFF2-40B4-BE49-F238E27FC236}">
                        <a16:creationId xmlns:a16="http://schemas.microsoft.com/office/drawing/2014/main" id="{CF77C86B-89A0-4A9E-9247-18F955480B2B}"/>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788AF0-5AC7-47A8-976F-820E995764B7}"/>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xmlns="">
              <p:sp>
                <p:nvSpPr>
                  <p:cNvPr id="44" name="TextBox 43">
                    <a:extLst>
                      <a:ext uri="{FF2B5EF4-FFF2-40B4-BE49-F238E27FC236}">
                        <a16:creationId xmlns:a16="http://schemas.microsoft.com/office/drawing/2014/main" id="{94788AF0-5AC7-47A8-976F-820E995764B7}"/>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3EB4633-3354-4DC1-9EF0-7619B7A9DCF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5" name="TextBox 44">
                    <a:extLst>
                      <a:ext uri="{FF2B5EF4-FFF2-40B4-BE49-F238E27FC236}">
                        <a16:creationId xmlns:a16="http://schemas.microsoft.com/office/drawing/2014/main" id="{83EB4633-3354-4DC1-9EF0-7619B7A9DCF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3D9DBEE-1F5A-484D-958A-DD8271E511DC}"/>
                      </a:ext>
                    </a:extLst>
                  </p:cNvPr>
                  <p:cNvSpPr txBox="1"/>
                  <p:nvPr/>
                </p:nvSpPr>
                <p:spPr>
                  <a:xfrm>
                    <a:off x="2883488" y="4394394"/>
                    <a:ext cx="118517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6" name="TextBox 45">
                    <a:extLst>
                      <a:ext uri="{FF2B5EF4-FFF2-40B4-BE49-F238E27FC236}">
                        <a16:creationId xmlns:a16="http://schemas.microsoft.com/office/drawing/2014/main" id="{63D9DBEE-1F5A-484D-958A-DD8271E511DC}"/>
                      </a:ext>
                    </a:extLst>
                  </p:cNvPr>
                  <p:cNvSpPr txBox="1">
                    <a:spLocks noRot="1" noChangeAspect="1" noMove="1" noResize="1" noEditPoints="1" noAdjustHandles="1" noChangeArrowheads="1" noChangeShapeType="1" noTextEdit="1"/>
                  </p:cNvSpPr>
                  <p:nvPr/>
                </p:nvSpPr>
                <p:spPr>
                  <a:xfrm>
                    <a:off x="2883488" y="4394394"/>
                    <a:ext cx="1185173"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CF51AA6-3276-47CE-B02F-2C162664D8F8}"/>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3" name="TextBox 52">
                    <a:extLst>
                      <a:ext uri="{FF2B5EF4-FFF2-40B4-BE49-F238E27FC236}">
                        <a16:creationId xmlns:a16="http://schemas.microsoft.com/office/drawing/2014/main" id="{4CF51AA6-3276-47CE-B02F-2C162664D8F8}"/>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6E53C7E-80EF-44F3-ADBA-050C5CEEA01C}"/>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4" name="TextBox 53">
                    <a:extLst>
                      <a:ext uri="{FF2B5EF4-FFF2-40B4-BE49-F238E27FC236}">
                        <a16:creationId xmlns:a16="http://schemas.microsoft.com/office/drawing/2014/main" id="{66E53C7E-80EF-44F3-ADBA-050C5CEEA01C}"/>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D04D0F9-2DA3-49DA-A0E7-B5EB11BFD7B8}"/>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5" name="TextBox 54">
                    <a:extLst>
                      <a:ext uri="{FF2B5EF4-FFF2-40B4-BE49-F238E27FC236}">
                        <a16:creationId xmlns:a16="http://schemas.microsoft.com/office/drawing/2014/main" id="{ED04D0F9-2DA3-49DA-A0E7-B5EB11BFD7B8}"/>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137B154-3044-413E-AD1D-78BE69951B77}"/>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6" name="TextBox 55">
                    <a:extLst>
                      <a:ext uri="{FF2B5EF4-FFF2-40B4-BE49-F238E27FC236}">
                        <a16:creationId xmlns:a16="http://schemas.microsoft.com/office/drawing/2014/main" id="{8137B154-3044-413E-AD1D-78BE69951B77}"/>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B3D3A5-1E9B-40AE-8052-5D9A9B966B9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7" name="TextBox 56">
                    <a:extLst>
                      <a:ext uri="{FF2B5EF4-FFF2-40B4-BE49-F238E27FC236}">
                        <a16:creationId xmlns:a16="http://schemas.microsoft.com/office/drawing/2014/main" id="{6DB3D3A5-1E9B-40AE-8052-5D9A9B966B9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3C50345-36C5-48D5-9666-5C6AAC2E363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58" name="TextBox 57">
                    <a:extLst>
                      <a:ext uri="{FF2B5EF4-FFF2-40B4-BE49-F238E27FC236}">
                        <a16:creationId xmlns:a16="http://schemas.microsoft.com/office/drawing/2014/main" id="{D3C50345-36C5-48D5-9666-5C6AAC2E363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745F69-C8FD-4944-B909-F905EB6F5E04}"/>
                      </a:ext>
                    </a:extLst>
                  </p:cNvPr>
                  <p:cNvSpPr txBox="1"/>
                  <p:nvPr/>
                </p:nvSpPr>
                <p:spPr>
                  <a:xfrm>
                    <a:off x="1759748" y="3685760"/>
                    <a:ext cx="11658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59" name="TextBox 58">
                    <a:extLst>
                      <a:ext uri="{FF2B5EF4-FFF2-40B4-BE49-F238E27FC236}">
                        <a16:creationId xmlns:a16="http://schemas.microsoft.com/office/drawing/2014/main" id="{89745F69-C8FD-4944-B909-F905EB6F5E04}"/>
                      </a:ext>
                    </a:extLst>
                  </p:cNvPr>
                  <p:cNvSpPr txBox="1">
                    <a:spLocks noRot="1" noChangeAspect="1" noMove="1" noResize="1" noEditPoints="1" noAdjustHandles="1" noChangeArrowheads="1" noChangeShapeType="1" noTextEdit="1"/>
                  </p:cNvSpPr>
                  <p:nvPr/>
                </p:nvSpPr>
                <p:spPr>
                  <a:xfrm>
                    <a:off x="1759748" y="3685760"/>
                    <a:ext cx="1165821"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6B9A604-6E91-48AF-8BFF-C36D0C47EA06}"/>
                      </a:ext>
                    </a:extLst>
                  </p:cNvPr>
                  <p:cNvSpPr txBox="1"/>
                  <p:nvPr/>
                </p:nvSpPr>
                <p:spPr>
                  <a:xfrm>
                    <a:off x="2865481" y="3731750"/>
                    <a:ext cx="1165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endParaRPr>
                  </a:p>
                </p:txBody>
              </p:sp>
            </mc:Choice>
            <mc:Fallback xmlns="">
              <p:sp>
                <p:nvSpPr>
                  <p:cNvPr id="60" name="TextBox 59">
                    <a:extLst>
                      <a:ext uri="{FF2B5EF4-FFF2-40B4-BE49-F238E27FC236}">
                        <a16:creationId xmlns:a16="http://schemas.microsoft.com/office/drawing/2014/main" id="{F6B9A604-6E91-48AF-8BFF-C36D0C47EA06}"/>
                      </a:ext>
                    </a:extLst>
                  </p:cNvPr>
                  <p:cNvSpPr txBox="1">
                    <a:spLocks noRot="1" noChangeAspect="1" noMove="1" noResize="1" noEditPoints="1" noAdjustHandles="1" noChangeArrowheads="1" noChangeShapeType="1" noTextEdit="1"/>
                  </p:cNvSpPr>
                  <p:nvPr/>
                </p:nvSpPr>
                <p:spPr>
                  <a:xfrm>
                    <a:off x="2865481" y="3731750"/>
                    <a:ext cx="1165817" cy="523220"/>
                  </a:xfrm>
                  <a:prstGeom prst="rect">
                    <a:avLst/>
                  </a:prstGeom>
                  <a:blipFill>
                    <a:blip r:embed="rId30"/>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987BD737-F07D-459A-9751-B29ED5954DAF}"/>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5FD7D8E-030C-40B6-B066-463038848499}"/>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A897C3B-7208-4E70-BB69-9433FBFB8E71}"/>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7422345F-BB3D-4199-B792-FC15AE1D2DB7}"/>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8FD43CA-73A1-445C-8229-5858D0BE1729}"/>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59E1AB5-9A71-49E4-9535-061E8FDA8A10}"/>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74A8E01A-541A-4BC5-A26B-AD27278AB424}"/>
                  </a:ext>
                </a:extLst>
              </p:cNvPr>
              <p:cNvPicPr>
                <a:picLocks noChangeAspect="1" noChangeArrowheads="1"/>
              </p:cNvPicPr>
              <p:nvPr/>
            </p:nvPicPr>
            <p:blipFill>
              <a:blip r:embed="rId31"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E48C5036-43AC-4847-A3D3-5E5A96CB9106}"/>
                  </a:ext>
                </a:extLst>
              </p:cNvPr>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BFCEC865-C811-4726-873A-8BF738C58EA5}"/>
                  </a:ext>
                </a:extLst>
              </p:cNvPr>
              <p:cNvPicPr>
                <a:picLocks noChangeAspect="1" noChangeArrowheads="1"/>
              </p:cNvPicPr>
              <p:nvPr/>
            </p:nvPicPr>
            <p:blipFill>
              <a:blip r:embed="rId33"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D8E5DF8F-915E-4169-AEBC-B02B774AE1D3}"/>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4658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85F3-5F14-46EB-BE5F-3420CB3090E2}"/>
              </a:ext>
            </a:extLst>
          </p:cNvPr>
          <p:cNvSpPr>
            <a:spLocks noGrp="1"/>
          </p:cNvSpPr>
          <p:nvPr>
            <p:ph type="title"/>
          </p:nvPr>
        </p:nvSpPr>
        <p:spPr/>
        <p:txBody>
          <a:bodyPr>
            <a:normAutofit/>
          </a:bodyPr>
          <a:lstStyle/>
          <a:p>
            <a:r>
              <a:rPr lang="en-US" dirty="0"/>
              <a:t>Dynamic Programming Process </a:t>
            </a:r>
            <a:r>
              <a:rPr lang="en-US" sz="2700" dirty="0"/>
              <a:t>(Baby Yoda)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059391-945D-4D76-8C42-70F969FE0D88}"/>
                  </a:ext>
                </a:extLst>
              </p:cNvPr>
              <p:cNvSpPr>
                <a:spLocks noGrp="1"/>
              </p:cNvSpPr>
              <p:nvPr>
                <p:ph idx="1"/>
              </p:nvPr>
            </p:nvSpPr>
            <p:spPr/>
            <p:txBody>
              <a:bodyPr>
                <a:normAutofit lnSpcReduction="10000"/>
              </a:bodyPr>
              <a:lstStyle/>
              <a:p>
                <a:r>
                  <a:rPr lang="en-US" dirty="0"/>
                  <a:t>1. Define the object you’re looking for</a:t>
                </a:r>
              </a:p>
              <a:p>
                <a14:m>
                  <m:oMath xmlns:m="http://schemas.openxmlformats.org/officeDocument/2006/math">
                    <m:r>
                      <a:rPr lang="en-US" i="1" dirty="0" smtClean="0">
                        <a:solidFill>
                          <a:schemeClr val="accent3"/>
                        </a:solidFill>
                        <a:latin typeface="Cambria Math" panose="02040503050406030204" pitchFamily="18" charset="0"/>
                      </a:rPr>
                      <m:t>𝑂𝑃𝑇</m:t>
                    </m:r>
                    <m:r>
                      <a:rPr lang="en-US" i="1" dirty="0" smtClean="0">
                        <a:solidFill>
                          <a:schemeClr val="accent3"/>
                        </a:solidFill>
                        <a:latin typeface="Cambria Math" panose="02040503050406030204" pitchFamily="18" charset="0"/>
                      </a:rPr>
                      <m:t>(</m:t>
                    </m:r>
                    <m:r>
                      <a:rPr lang="en-US" i="1" dirty="0" err="1" smtClean="0">
                        <a:solidFill>
                          <a:schemeClr val="accent3"/>
                        </a:solidFill>
                        <a:latin typeface="Cambria Math" panose="02040503050406030204" pitchFamily="18" charset="0"/>
                      </a:rPr>
                      <m:t>𝑖</m:t>
                    </m:r>
                    <m:r>
                      <a:rPr lang="en-US" i="1" dirty="0" err="1" smtClean="0">
                        <a:solidFill>
                          <a:schemeClr val="accent3"/>
                        </a:solidFill>
                        <a:latin typeface="Cambria Math" panose="02040503050406030204" pitchFamily="18" charset="0"/>
                      </a:rPr>
                      <m:t>,</m:t>
                    </m:r>
                    <m:r>
                      <a:rPr lang="en-US" i="1" dirty="0" err="1" smtClean="0">
                        <a:solidFill>
                          <a:schemeClr val="accent3"/>
                        </a:solidFill>
                        <a:latin typeface="Cambria Math" panose="02040503050406030204" pitchFamily="18" charset="0"/>
                      </a:rPr>
                      <m:t>𝑗</m:t>
                    </m:r>
                    <m:r>
                      <a:rPr lang="en-US" i="1" dirty="0" err="1" smtClean="0">
                        <a:solidFill>
                          <a:schemeClr val="accent3"/>
                        </a:solidFill>
                        <a:latin typeface="Cambria Math" panose="02040503050406030204" pitchFamily="18" charset="0"/>
                      </a:rPr>
                      <m:t>,</m:t>
                    </m:r>
                    <m:r>
                      <a:rPr lang="en-US" i="1" dirty="0" err="1" smtClean="0">
                        <a:solidFill>
                          <a:schemeClr val="accent3"/>
                        </a:solidFill>
                        <a:latin typeface="Cambria Math" panose="02040503050406030204" pitchFamily="18" charset="0"/>
                      </a:rPr>
                      <m:t>𝑓</m:t>
                    </m:r>
                    <m:r>
                      <a:rPr lang="en-US" i="1" dirty="0" smtClean="0">
                        <a:solidFill>
                          <a:schemeClr val="accent3"/>
                        </a:solidFill>
                        <a:latin typeface="Cambria Math" panose="02040503050406030204" pitchFamily="18" charset="0"/>
                      </a:rPr>
                      <m:t>)</m:t>
                    </m:r>
                  </m:oMath>
                </a14:m>
                <a:r>
                  <a:rPr lang="en-US" dirty="0">
                    <a:solidFill>
                      <a:schemeClr val="accent3"/>
                    </a:solidFill>
                  </a:rPr>
                  <a:t> is the maximum number of eggs that can be collected on a path from </a:t>
                </a:r>
                <a14:m>
                  <m:oMath xmlns:m="http://schemas.openxmlformats.org/officeDocument/2006/math">
                    <m:r>
                      <a:rPr lang="en-US" i="1" dirty="0" smtClean="0">
                        <a:solidFill>
                          <a:schemeClr val="accent3"/>
                        </a:solidFill>
                        <a:latin typeface="Cambria Math" panose="02040503050406030204" pitchFamily="18" charset="0"/>
                      </a:rPr>
                      <m:t>𝑖</m:t>
                    </m:r>
                    <m:r>
                      <a:rPr lang="en-US" i="1" dirty="0" smtClean="0">
                        <a:solidFill>
                          <a:schemeClr val="accent3"/>
                        </a:solidFill>
                        <a:latin typeface="Cambria Math" panose="02040503050406030204" pitchFamily="18" charset="0"/>
                      </a:rPr>
                      <m:t>,</m:t>
                    </m:r>
                    <m:r>
                      <a:rPr lang="en-US" i="1" dirty="0" smtClean="0">
                        <a:solidFill>
                          <a:schemeClr val="accent3"/>
                        </a:solidFill>
                        <a:latin typeface="Cambria Math" panose="02040503050406030204" pitchFamily="18" charset="0"/>
                      </a:rPr>
                      <m:t>𝑗</m:t>
                    </m:r>
                  </m:oMath>
                </a14:m>
                <a:r>
                  <a:rPr lang="en-US" dirty="0">
                    <a:solidFill>
                      <a:schemeClr val="accent3"/>
                    </a:solidFill>
                  </a:rPr>
                  <a:t> to </a:t>
                </a:r>
                <a14:m>
                  <m:oMath xmlns:m="http://schemas.openxmlformats.org/officeDocument/2006/math">
                    <m:r>
                      <a:rPr lang="en-US" i="1" dirty="0" smtClean="0">
                        <a:solidFill>
                          <a:schemeClr val="accent3"/>
                        </a:solidFill>
                        <a:latin typeface="Cambria Math" panose="02040503050406030204" pitchFamily="18" charset="0"/>
                      </a:rPr>
                      <m:t>0,0</m:t>
                    </m:r>
                  </m:oMath>
                </a14:m>
                <a:r>
                  <a:rPr lang="en-US" dirty="0">
                    <a:solidFill>
                      <a:schemeClr val="accent3"/>
                    </a:solidFill>
                  </a:rPr>
                  <a:t> using the force to move rocks at most </a:t>
                </a:r>
                <a14:m>
                  <m:oMath xmlns:m="http://schemas.openxmlformats.org/officeDocument/2006/math">
                    <m:r>
                      <a:rPr lang="en-US" i="1" dirty="0" smtClean="0">
                        <a:solidFill>
                          <a:schemeClr val="accent3"/>
                        </a:solidFill>
                        <a:latin typeface="Cambria Math" panose="02040503050406030204" pitchFamily="18" charset="0"/>
                      </a:rPr>
                      <m:t>𝑓</m:t>
                    </m:r>
                  </m:oMath>
                </a14:m>
                <a:r>
                  <a:rPr lang="en-US" dirty="0">
                    <a:solidFill>
                      <a:schemeClr val="accent3"/>
                    </a:solidFill>
                  </a:rPr>
                  <a:t> times</a:t>
                </a:r>
                <a:endParaRPr lang="en-US" dirty="0"/>
              </a:p>
              <a:p>
                <a:r>
                  <a:rPr lang="en-US" dirty="0"/>
                  <a:t>2. Write a recurrence to say how to find it</a:t>
                </a:r>
              </a:p>
              <a:p>
                <a:r>
                  <a:rPr lang="en-US" dirty="0"/>
                  <a:t> </a:t>
                </a:r>
                <a:r>
                  <a:rPr lang="en-US" dirty="0">
                    <a:solidFill>
                      <a:schemeClr val="accent3"/>
                    </a:solidFill>
                  </a:rPr>
                  <a:t>(see prior slides)</a:t>
                </a:r>
              </a:p>
              <a:p>
                <a:r>
                  <a:rPr lang="en-US" dirty="0"/>
                  <a:t>3. Design a </a:t>
                </a:r>
                <a:r>
                  <a:rPr lang="en-US" dirty="0" err="1"/>
                  <a:t>memoization</a:t>
                </a:r>
                <a:r>
                  <a:rPr lang="en-US" dirty="0"/>
                  <a:t> structure</a:t>
                </a:r>
              </a:p>
              <a:p>
                <a:r>
                  <a:rPr lang="en-US" dirty="0">
                    <a:solidFill>
                      <a:schemeClr val="accent3"/>
                    </a:solidFill>
                  </a:rPr>
                  <a:t>A 3D array: </a:t>
                </a:r>
                <a14:m>
                  <m:oMath xmlns:m="http://schemas.openxmlformats.org/officeDocument/2006/math">
                    <m:r>
                      <a:rPr lang="en-US" i="1" dirty="0" smtClean="0">
                        <a:solidFill>
                          <a:schemeClr val="accent3"/>
                        </a:solidFill>
                        <a:latin typeface="Cambria Math" panose="02040503050406030204" pitchFamily="18" charset="0"/>
                      </a:rPr>
                      <m:t>𝑟</m:t>
                    </m:r>
                  </m:oMath>
                </a14:m>
                <a:r>
                  <a:rPr lang="en-US" dirty="0">
                    <a:solidFill>
                      <a:schemeClr val="accent3"/>
                    </a:solidFill>
                  </a:rPr>
                  <a:t> x </a:t>
                </a:r>
                <a14:m>
                  <m:oMath xmlns:m="http://schemas.openxmlformats.org/officeDocument/2006/math">
                    <m:r>
                      <a:rPr lang="en-US" i="1" dirty="0" smtClean="0">
                        <a:solidFill>
                          <a:schemeClr val="accent3"/>
                        </a:solidFill>
                        <a:latin typeface="Cambria Math" panose="02040503050406030204" pitchFamily="18" charset="0"/>
                      </a:rPr>
                      <m:t>𝑐</m:t>
                    </m:r>
                  </m:oMath>
                </a14:m>
                <a:r>
                  <a:rPr lang="en-US" dirty="0">
                    <a:solidFill>
                      <a:schemeClr val="accent3"/>
                    </a:solidFill>
                  </a:rPr>
                  <a:t> x (</a:t>
                </a:r>
                <a14:m>
                  <m:oMath xmlns:m="http://schemas.openxmlformats.org/officeDocument/2006/math">
                    <m:r>
                      <a:rPr lang="en-US" i="1" dirty="0" smtClean="0">
                        <a:solidFill>
                          <a:schemeClr val="accent3"/>
                        </a:solidFill>
                        <a:latin typeface="Cambria Math" panose="02040503050406030204" pitchFamily="18" charset="0"/>
                      </a:rPr>
                      <m:t>𝑓</m:t>
                    </m:r>
                    <m:r>
                      <a:rPr lang="en-US" b="0" i="1" dirty="0" smtClean="0">
                        <a:solidFill>
                          <a:schemeClr val="accent3"/>
                        </a:solidFill>
                        <a:latin typeface="Cambria Math" panose="02040503050406030204" pitchFamily="18" charset="0"/>
                      </a:rPr>
                      <m:t>+1)</m:t>
                    </m:r>
                  </m:oMath>
                </a14:m>
                <a:endParaRPr lang="en-US" dirty="0">
                  <a:solidFill>
                    <a:schemeClr val="accent3"/>
                  </a:solidFill>
                </a:endParaRPr>
              </a:p>
              <a:p>
                <a:r>
                  <a:rPr lang="en-US" dirty="0"/>
                  <a:t>4. Write an iterative algorithm</a:t>
                </a:r>
              </a:p>
              <a:p>
                <a:r>
                  <a:rPr lang="en-US" dirty="0">
                    <a:solidFill>
                      <a:schemeClr val="accent3"/>
                    </a:solidFill>
                  </a:rPr>
                  <a:t>We’ll omit for this version---it’s a loop over </a:t>
                </a:r>
                <a14:m>
                  <m:oMath xmlns:m="http://schemas.openxmlformats.org/officeDocument/2006/math">
                    <m:r>
                      <a:rPr lang="en-US" i="1" dirty="0" smtClean="0">
                        <a:solidFill>
                          <a:schemeClr val="accent3"/>
                        </a:solidFill>
                        <a:latin typeface="Cambria Math" panose="02040503050406030204" pitchFamily="18" charset="0"/>
                      </a:rPr>
                      <m:t>𝑓</m:t>
                    </m:r>
                  </m:oMath>
                </a14:m>
                <a:r>
                  <a:rPr lang="en-US" dirty="0">
                    <a:solidFill>
                      <a:schemeClr val="accent3"/>
                    </a:solidFill>
                  </a:rPr>
                  <a:t>, with loop over </a:t>
                </a:r>
                <a14:m>
                  <m:oMath xmlns:m="http://schemas.openxmlformats.org/officeDocument/2006/math">
                    <m:r>
                      <a:rPr lang="en-US" i="1" dirty="0" smtClean="0">
                        <a:solidFill>
                          <a:schemeClr val="accent3"/>
                        </a:solidFill>
                        <a:latin typeface="Cambria Math" panose="02040503050406030204" pitchFamily="18" charset="0"/>
                      </a:rPr>
                      <m:t>𝑗</m:t>
                    </m:r>
                  </m:oMath>
                </a14:m>
                <a:r>
                  <a:rPr lang="en-US" dirty="0">
                    <a:solidFill>
                      <a:schemeClr val="accent3"/>
                    </a:solidFill>
                  </a:rPr>
                  <a:t> inside, with a loop over </a:t>
                </a:r>
                <a14:m>
                  <m:oMath xmlns:m="http://schemas.openxmlformats.org/officeDocument/2006/math">
                    <m:r>
                      <a:rPr lang="en-US" i="1" dirty="0" smtClean="0">
                        <a:solidFill>
                          <a:schemeClr val="accent3"/>
                        </a:solidFill>
                        <a:latin typeface="Cambria Math" panose="02040503050406030204" pitchFamily="18" charset="0"/>
                      </a:rPr>
                      <m:t>𝑖</m:t>
                    </m:r>
                  </m:oMath>
                </a14:m>
                <a:r>
                  <a:rPr lang="en-US" dirty="0">
                    <a:solidFill>
                      <a:schemeClr val="accent3"/>
                    </a:solidFill>
                  </a:rPr>
                  <a:t> inside.</a:t>
                </a:r>
              </a:p>
            </p:txBody>
          </p:sp>
        </mc:Choice>
        <mc:Fallback>
          <p:sp>
            <p:nvSpPr>
              <p:cNvPr id="3" name="Content Placeholder 2">
                <a:extLst>
                  <a:ext uri="{FF2B5EF4-FFF2-40B4-BE49-F238E27FC236}">
                    <a16:creationId xmlns:a16="http://schemas.microsoft.com/office/drawing/2014/main" id="{42059391-945D-4D76-8C42-70F969FE0D88}"/>
                  </a:ext>
                </a:extLst>
              </p:cNvPr>
              <p:cNvSpPr>
                <a:spLocks noGrp="1" noRot="1" noChangeAspect="1" noMove="1" noResize="1" noEditPoints="1" noAdjustHandles="1" noChangeArrowheads="1" noChangeShapeType="1" noTextEdit="1"/>
              </p:cNvSpPr>
              <p:nvPr>
                <p:ph idx="1"/>
              </p:nvPr>
            </p:nvSpPr>
            <p:spPr>
              <a:blipFill>
                <a:blip r:embed="rId2"/>
                <a:stretch>
                  <a:fillRect l="-708" t="-3019" r="-272" b="-1509"/>
                </a:stretch>
              </a:blipFill>
            </p:spPr>
            <p:txBody>
              <a:bodyPr/>
              <a:lstStyle/>
              <a:p>
                <a:r>
                  <a:rPr lang="en-US">
                    <a:noFill/>
                  </a:rPr>
                  <a:t> </a:t>
                </a:r>
              </a:p>
            </p:txBody>
          </p:sp>
        </mc:Fallback>
      </mc:AlternateContent>
    </p:spTree>
    <p:extLst>
      <p:ext uri="{BB962C8B-B14F-4D97-AF65-F5344CB8AC3E}">
        <p14:creationId xmlns:p14="http://schemas.microsoft.com/office/powerpoint/2010/main" val="413490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AF88-325A-44BD-83D0-D460910F4A17}"/>
              </a:ext>
            </a:extLst>
          </p:cNvPr>
          <p:cNvSpPr>
            <a:spLocks noGrp="1"/>
          </p:cNvSpPr>
          <p:nvPr>
            <p:ph type="title"/>
          </p:nvPr>
        </p:nvSpPr>
        <p:spPr/>
        <p:txBody>
          <a:bodyPr/>
          <a:lstStyle/>
          <a:p>
            <a:r>
              <a:rPr lang="en-US" dirty="0"/>
              <a:t>Announcements (1)</a:t>
            </a:r>
          </a:p>
        </p:txBody>
      </p:sp>
      <p:sp>
        <p:nvSpPr>
          <p:cNvPr id="3" name="Content Placeholder 2">
            <a:extLst>
              <a:ext uri="{FF2B5EF4-FFF2-40B4-BE49-F238E27FC236}">
                <a16:creationId xmlns:a16="http://schemas.microsoft.com/office/drawing/2014/main" id="{7714B6E9-04F4-4980-A1F8-B907D338BCF2}"/>
              </a:ext>
            </a:extLst>
          </p:cNvPr>
          <p:cNvSpPr>
            <a:spLocks noGrp="1"/>
          </p:cNvSpPr>
          <p:nvPr>
            <p:ph idx="1"/>
          </p:nvPr>
        </p:nvSpPr>
        <p:spPr/>
        <p:txBody>
          <a:bodyPr/>
          <a:lstStyle/>
          <a:p>
            <a:r>
              <a:rPr lang="en-US" dirty="0"/>
              <a:t>The midterm exam is less than two weeks away. (Mon. May 4)</a:t>
            </a:r>
          </a:p>
          <a:p>
            <a:r>
              <a:rPr lang="en-US" dirty="0"/>
              <a:t>Remember it’s </a:t>
            </a:r>
            <a:r>
              <a:rPr lang="en-US" b="1" dirty="0"/>
              <a:t>in the evening</a:t>
            </a:r>
            <a:r>
              <a:rPr lang="en-US" dirty="0"/>
              <a:t>. 80 minutes, 6-7:20 PM.</a:t>
            </a:r>
          </a:p>
          <a:p>
            <a:r>
              <a:rPr lang="en-US" dirty="0"/>
              <a:t>We’ll be in ARC 147</a:t>
            </a:r>
            <a:br>
              <a:rPr lang="en-US" dirty="0">
                <a:hlinkClick r:id="rId2"/>
              </a:rPr>
            </a:br>
            <a:r>
              <a:rPr lang="en-US" dirty="0"/>
              <a:t>Form on the webpage to:</a:t>
            </a:r>
          </a:p>
          <a:p>
            <a:r>
              <a:rPr lang="en-US" dirty="0"/>
              <a:t>1. Tell us whether you want a left- or right-handed desk</a:t>
            </a:r>
          </a:p>
          <a:p>
            <a:r>
              <a:rPr lang="en-US" dirty="0"/>
              <a:t>2. Request a conflict, if needed</a:t>
            </a:r>
          </a:p>
          <a:p>
            <a:pPr lvl="1"/>
            <a:r>
              <a:rPr lang="en-US" dirty="0"/>
              <a:t>Request a conflict (work/family responsibilities or something else immovable)</a:t>
            </a:r>
          </a:p>
          <a:p>
            <a:pPr lvl="1"/>
            <a:r>
              <a:rPr lang="en-US" dirty="0"/>
              <a:t>Don’t use from if you’re sick the night of; email Robbie to request one before the exam starts if you’re sick.</a:t>
            </a:r>
          </a:p>
          <a:p>
            <a:r>
              <a:rPr lang="en-US" dirty="0"/>
              <a:t>Lecture Mon May 4 will be Office Hours style</a:t>
            </a:r>
          </a:p>
          <a:p>
            <a:endParaRPr lang="en-US" dirty="0"/>
          </a:p>
        </p:txBody>
      </p:sp>
    </p:spTree>
    <p:extLst>
      <p:ext uri="{BB962C8B-B14F-4D97-AF65-F5344CB8AC3E}">
        <p14:creationId xmlns:p14="http://schemas.microsoft.com/office/powerpoint/2010/main" val="85462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2813-F084-4E21-870C-09B2E7170950}"/>
              </a:ext>
            </a:extLst>
          </p:cNvPr>
          <p:cNvSpPr>
            <a:spLocks noGrp="1"/>
          </p:cNvSpPr>
          <p:nvPr>
            <p:ph type="title"/>
          </p:nvPr>
        </p:nvSpPr>
        <p:spPr>
          <a:xfrm>
            <a:off x="1902775" y="3262680"/>
            <a:ext cx="6722113" cy="590415"/>
          </a:xfrm>
        </p:spPr>
        <p:txBody>
          <a:bodyPr/>
          <a:lstStyle/>
          <a:p>
            <a:r>
              <a:rPr lang="en-US" dirty="0" err="1"/>
              <a:t>Bells,Whistles</a:t>
            </a:r>
            <a:r>
              <a:rPr lang="en-US" dirty="0"/>
              <a:t>, and </a:t>
            </a:r>
            <a:r>
              <a:rPr lang="en-US" dirty="0" err="1"/>
              <a:t>optimiziation</a:t>
            </a:r>
            <a:endParaRPr lang="en-US" dirty="0"/>
          </a:p>
        </p:txBody>
      </p:sp>
      <p:sp>
        <p:nvSpPr>
          <p:cNvPr id="4" name="Text Placeholder 3">
            <a:extLst>
              <a:ext uri="{FF2B5EF4-FFF2-40B4-BE49-F238E27FC236}">
                <a16:creationId xmlns:a16="http://schemas.microsoft.com/office/drawing/2014/main" id="{9C73BE11-BA74-4D2A-87BE-630B4ADC8A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5896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03D5B-E107-916B-0817-943E3C2F9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CD599-AD09-A587-A44B-06E505BA13FE}"/>
              </a:ext>
            </a:extLst>
          </p:cNvPr>
          <p:cNvSpPr>
            <a:spLocks noGrp="1"/>
          </p:cNvSpPr>
          <p:nvPr>
            <p:ph type="title"/>
          </p:nvPr>
        </p:nvSpPr>
        <p:spPr/>
        <p:txBody>
          <a:bodyPr/>
          <a:lstStyle/>
          <a:p>
            <a:r>
              <a:rPr lang="en-US" dirty="0"/>
              <a:t>Which Direction?</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FFC1DE7C-2EB8-9CB3-3E40-2B97DFE96FEB}"/>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r>
                                <a:rPr lang="en-US" sz="2800" b="0" i="1" dirty="0" smtClean="0">
                                  <a:solidFill>
                                    <a:schemeClr val="accent3"/>
                                  </a:solidFill>
                                  <a:latin typeface="Cambria Math" panose="02040503050406030204" pitchFamily="18" charset="0"/>
                                  <a:cs typeface="Segoe UI Semilight" panose="020B0402040204020203" pitchFamily="34" charset="0"/>
                                </a:rPr>
                                <m:t>2</m:t>
                              </m:r>
                              <m:r>
                                <a:rPr lang="en-US" sz="2800" b="0" i="1" smtClean="0">
                                  <a:solidFill>
                                    <a:schemeClr val="accent3"/>
                                  </a:solidFill>
                                  <a:latin typeface="Cambria Math" panose="02040503050406030204" pitchFamily="18" charset="0"/>
                                </a:rPr>
                                <m:t>/3</m:t>
                              </m:r>
                            </m:oMath>
                          </a14:m>
                          <a:r>
                            <a:rPr lang="en-US" sz="2800" dirty="0">
                              <a:solidFill>
                                <a:schemeClr val="accent3"/>
                              </a:solidFill>
                              <a:latin typeface="Segoe UI Semilight" panose="020B0402040204020203" pitchFamily="34" charset="0"/>
                              <a:cs typeface="Segoe UI Semilight" panose="020B0402040204020203" pitchFamily="34" charset="0"/>
                            </a:rPr>
                            <a:t> </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p:graphicFrame>
            <p:nvGraphicFramePr>
              <p:cNvPr id="4" name="Content Placeholder 3">
                <a:extLst>
                  <a:ext uri="{FF2B5EF4-FFF2-40B4-BE49-F238E27FC236}">
                    <a16:creationId xmlns:a16="http://schemas.microsoft.com/office/drawing/2014/main" id="{FFC1DE7C-2EB8-9CB3-3E40-2B97DFE96FEB}"/>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2AEFCEAF-046A-FA08-3CF9-6BAA73E911C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6x8 grid&#10;Setting the bottom-left as (0,0)&#10;There are eggs at (0,4),(1,0),(2,0),(2,2),(2,3),(4,2),(5,4)&#10;There are rocks at (1,2),(2,1),(3,2)&#10;Baby Yoda starts at (7,5)">
            <a:extLst>
              <a:ext uri="{FF2B5EF4-FFF2-40B4-BE49-F238E27FC236}">
                <a16:creationId xmlns:a16="http://schemas.microsoft.com/office/drawing/2014/main" id="{1E045471-EFCD-C6D2-EDD2-C7ABDBDA4039}"/>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5EFE9C7-2A58-8825-1D79-13E3D58EDB4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9886665-6385-3D78-1403-C35E5D02493F}"/>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0CD8640D-543A-8EC0-D1E5-240BEB9659EA}"/>
                </a:ext>
              </a:extLst>
            </p:cNvPr>
            <p:cNvGrpSpPr/>
            <p:nvPr/>
          </p:nvGrpSpPr>
          <p:grpSpPr>
            <a:xfrm>
              <a:off x="30720" y="1688969"/>
              <a:ext cx="9744876" cy="5029316"/>
              <a:chOff x="30720" y="1688969"/>
              <a:chExt cx="9744876" cy="5029316"/>
            </a:xfrm>
          </p:grpSpPr>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74FEBF0D-220F-9363-3381-81397035DB18}"/>
                      </a:ext>
                    </a:extLst>
                  </p14:cNvPr>
                  <p14:cNvContentPartPr/>
                  <p14:nvPr/>
                </p14:nvContentPartPr>
                <p14:xfrm>
                  <a:off x="7976563" y="2394613"/>
                  <a:ext cx="360" cy="360"/>
                </p14:xfrm>
              </p:contentPart>
            </mc:Choice>
            <mc:Fallback>
              <p:pic>
                <p:nvPicPr>
                  <p:cNvPr id="17" name="Ink 16">
                    <a:extLst>
                      <a:ext uri="{FF2B5EF4-FFF2-40B4-BE49-F238E27FC236}">
                        <a16:creationId xmlns:a16="http://schemas.microsoft.com/office/drawing/2014/main" id="{74FEBF0D-220F-9363-3381-81397035DB18}"/>
                      </a:ext>
                    </a:extLst>
                  </p:cNvPr>
                  <p:cNvPicPr/>
                  <p:nvPr/>
                </p:nvPicPr>
                <p:blipFill>
                  <a:blip r:embed="rId7"/>
                  <a:stretch>
                    <a:fillRect/>
                  </a:stretch>
                </p:blipFill>
                <p:spPr>
                  <a:xfrm>
                    <a:off x="7967563" y="238561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D959515F-9E3E-14A2-2399-F8DAD2F65092}"/>
                      </a:ext>
                    </a:extLst>
                  </p14:cNvPr>
                  <p14:cNvContentPartPr/>
                  <p14:nvPr/>
                </p14:nvContentPartPr>
                <p14:xfrm>
                  <a:off x="7942363" y="2455813"/>
                  <a:ext cx="360" cy="360"/>
                </p14:xfrm>
              </p:contentPart>
            </mc:Choice>
            <mc:Fallback>
              <p:pic>
                <p:nvPicPr>
                  <p:cNvPr id="18" name="Ink 17">
                    <a:extLst>
                      <a:ext uri="{FF2B5EF4-FFF2-40B4-BE49-F238E27FC236}">
                        <a16:creationId xmlns:a16="http://schemas.microsoft.com/office/drawing/2014/main" id="{D959515F-9E3E-14A2-2399-F8DAD2F65092}"/>
                      </a:ext>
                    </a:extLst>
                  </p:cNvPr>
                  <p:cNvPicPr/>
                  <p:nvPr/>
                </p:nvPicPr>
                <p:blipFill>
                  <a:blip r:embed="rId7"/>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04090EE8-5FEA-8C1D-9FDA-76599D275D0E}"/>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E6B94277-053F-52DC-E884-DF76736933BA}"/>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F32BBCF-8265-05F2-D56B-FD7DAAF14CE5}"/>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1218CF9-CF03-A4C9-0BAC-642F96FA805A}"/>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75845AC2-0FA2-A0AC-720E-E3B540AF3743}"/>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C0E0732E-4204-4148-A7EC-6D84817E653E}"/>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2C73E8A0-6196-F14A-6353-E244A0F168E0}"/>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1F9A4225-1FD3-D923-5355-96083635BE31}"/>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138973AE-0748-5FF4-30A2-5FDA3E9634B2}"/>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55C61A8-3AD7-777E-CFC9-8DEE8A0D6050}"/>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E8ADC337-0DD6-DEB5-E05D-4802C32E9EF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p:sp>
                <p:nvSpPr>
                  <p:cNvPr id="20" name="TextBox 19">
                    <a:extLst>
                      <a:ext uri="{FF2B5EF4-FFF2-40B4-BE49-F238E27FC236}">
                        <a16:creationId xmlns:a16="http://schemas.microsoft.com/office/drawing/2014/main" id="{E8ADC337-0DD6-DEB5-E05D-4802C32E9EF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6C13660C-8094-BDDB-E2C7-005FED0DB975}"/>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1/1</m:t>
                          </m:r>
                        </m:oMath>
                      </m:oMathPara>
                    </a14:m>
                    <a:endParaRPr lang="en-US" sz="2800" dirty="0">
                      <a:solidFill>
                        <a:schemeClr val="accent3"/>
                      </a:solidFill>
                    </a:endParaRPr>
                  </a:p>
                </p:txBody>
              </p:sp>
            </mc:Choice>
            <mc:Fallback>
              <p:sp>
                <p:nvSpPr>
                  <p:cNvPr id="42" name="TextBox 41">
                    <a:extLst>
                      <a:ext uri="{FF2B5EF4-FFF2-40B4-BE49-F238E27FC236}">
                        <a16:creationId xmlns:a16="http://schemas.microsoft.com/office/drawing/2014/main" id="{6C13660C-8094-BDDB-E2C7-005FED0DB975}"/>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9137C788-1EDE-C6D3-D450-AF4556EF8796}"/>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p:sp>
                <p:nvSpPr>
                  <p:cNvPr id="47" name="TextBox 46">
                    <a:extLst>
                      <a:ext uri="{FF2B5EF4-FFF2-40B4-BE49-F238E27FC236}">
                        <a16:creationId xmlns:a16="http://schemas.microsoft.com/office/drawing/2014/main" id="{9137C788-1EDE-C6D3-D450-AF4556EF8796}"/>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0301B86F-F625-4F95-DFC4-1F6661E976DC}"/>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p:sp>
                <p:nvSpPr>
                  <p:cNvPr id="48" name="TextBox 47">
                    <a:extLst>
                      <a:ext uri="{FF2B5EF4-FFF2-40B4-BE49-F238E27FC236}">
                        <a16:creationId xmlns:a16="http://schemas.microsoft.com/office/drawing/2014/main" id="{0301B86F-F625-4F95-DFC4-1F6661E976DC}"/>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B5C53BF5-DC66-20D7-AA2E-93C2BB11D7A2}"/>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p:sp>
                <p:nvSpPr>
                  <p:cNvPr id="49" name="TextBox 48">
                    <a:extLst>
                      <a:ext uri="{FF2B5EF4-FFF2-40B4-BE49-F238E27FC236}">
                        <a16:creationId xmlns:a16="http://schemas.microsoft.com/office/drawing/2014/main" id="{B5C53BF5-DC66-20D7-AA2E-93C2BB11D7A2}"/>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3D2B8A15-977B-063A-0516-7474990416C6}"/>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p:sp>
                <p:nvSpPr>
                  <p:cNvPr id="50" name="TextBox 49">
                    <a:extLst>
                      <a:ext uri="{FF2B5EF4-FFF2-40B4-BE49-F238E27FC236}">
                        <a16:creationId xmlns:a16="http://schemas.microsoft.com/office/drawing/2014/main" id="{3D2B8A15-977B-063A-0516-7474990416C6}"/>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AF5DE469-06F2-61FC-DA38-67AA0879C21D}"/>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p:sp>
                <p:nvSpPr>
                  <p:cNvPr id="51" name="TextBox 50">
                    <a:extLst>
                      <a:ext uri="{FF2B5EF4-FFF2-40B4-BE49-F238E27FC236}">
                        <a16:creationId xmlns:a16="http://schemas.microsoft.com/office/drawing/2014/main" id="{AF5DE469-06F2-61FC-DA38-67AA0879C21D}"/>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3ADF5CF-F002-319D-FD69-0D85E3B850E2}"/>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p:sp>
                <p:nvSpPr>
                  <p:cNvPr id="52" name="TextBox 51">
                    <a:extLst>
                      <a:ext uri="{FF2B5EF4-FFF2-40B4-BE49-F238E27FC236}">
                        <a16:creationId xmlns:a16="http://schemas.microsoft.com/office/drawing/2014/main" id="{C3ADF5CF-F002-319D-FD69-0D85E3B850E2}"/>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F78AA6A1-FC86-8335-462E-BAC4E1081DCB}"/>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p:sp>
                <p:nvSpPr>
                  <p:cNvPr id="44" name="TextBox 43">
                    <a:extLst>
                      <a:ext uri="{FF2B5EF4-FFF2-40B4-BE49-F238E27FC236}">
                        <a16:creationId xmlns:a16="http://schemas.microsoft.com/office/drawing/2014/main" id="{F78AA6A1-FC86-8335-462E-BAC4E1081DCB}"/>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D3D2EE6D-3BF7-20E6-1E65-7F657AC1A414}"/>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p:sp>
                <p:nvSpPr>
                  <p:cNvPr id="45" name="TextBox 44">
                    <a:extLst>
                      <a:ext uri="{FF2B5EF4-FFF2-40B4-BE49-F238E27FC236}">
                        <a16:creationId xmlns:a16="http://schemas.microsoft.com/office/drawing/2014/main" id="{D3D2EE6D-3BF7-20E6-1E65-7F657AC1A414}"/>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AF9C084A-4092-A488-E874-0E71B337751C}"/>
                      </a:ext>
                    </a:extLst>
                  </p:cNvPr>
                  <p:cNvSpPr txBox="1"/>
                  <p:nvPr/>
                </p:nvSpPr>
                <p:spPr>
                  <a:xfrm>
                    <a:off x="2883488" y="4394394"/>
                    <a:ext cx="118517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46" name="TextBox 45">
                    <a:extLst>
                      <a:ext uri="{FF2B5EF4-FFF2-40B4-BE49-F238E27FC236}">
                        <a16:creationId xmlns:a16="http://schemas.microsoft.com/office/drawing/2014/main" id="{AF9C084A-4092-A488-E874-0E71B337751C}"/>
                      </a:ext>
                    </a:extLst>
                  </p:cNvPr>
                  <p:cNvSpPr txBox="1">
                    <a:spLocks noRot="1" noChangeAspect="1" noMove="1" noResize="1" noEditPoints="1" noAdjustHandles="1" noChangeArrowheads="1" noChangeShapeType="1" noTextEdit="1"/>
                  </p:cNvSpPr>
                  <p:nvPr/>
                </p:nvSpPr>
                <p:spPr>
                  <a:xfrm>
                    <a:off x="2883488" y="4394394"/>
                    <a:ext cx="1185173"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1D9CF8D4-32D8-37D7-45FF-1A7EF66C11B6}"/>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3" name="TextBox 52">
                    <a:extLst>
                      <a:ext uri="{FF2B5EF4-FFF2-40B4-BE49-F238E27FC236}">
                        <a16:creationId xmlns:a16="http://schemas.microsoft.com/office/drawing/2014/main" id="{1D9CF8D4-32D8-37D7-45FF-1A7EF66C11B6}"/>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8A356AA3-EA2A-D44E-89D9-04AE7E4B493B}"/>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4" name="TextBox 53">
                    <a:extLst>
                      <a:ext uri="{FF2B5EF4-FFF2-40B4-BE49-F238E27FC236}">
                        <a16:creationId xmlns:a16="http://schemas.microsoft.com/office/drawing/2014/main" id="{8A356AA3-EA2A-D44E-89D9-04AE7E4B493B}"/>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9B5A6B2C-00BD-26A6-8F0A-C7E19933D030}"/>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5" name="TextBox 54">
                    <a:extLst>
                      <a:ext uri="{FF2B5EF4-FFF2-40B4-BE49-F238E27FC236}">
                        <a16:creationId xmlns:a16="http://schemas.microsoft.com/office/drawing/2014/main" id="{9B5A6B2C-00BD-26A6-8F0A-C7E19933D030}"/>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99D42547-5428-3A3B-2CCA-CE4CD8B08C3B}"/>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6" name="TextBox 55">
                    <a:extLst>
                      <a:ext uri="{FF2B5EF4-FFF2-40B4-BE49-F238E27FC236}">
                        <a16:creationId xmlns:a16="http://schemas.microsoft.com/office/drawing/2014/main" id="{99D42547-5428-3A3B-2CCA-CE4CD8B08C3B}"/>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4AAFA1BD-4245-8618-5095-995FDD72B586}"/>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p:sp>
                <p:nvSpPr>
                  <p:cNvPr id="57" name="TextBox 56">
                    <a:extLst>
                      <a:ext uri="{FF2B5EF4-FFF2-40B4-BE49-F238E27FC236}">
                        <a16:creationId xmlns:a16="http://schemas.microsoft.com/office/drawing/2014/main" id="{4AAFA1BD-4245-8618-5095-995FDD72B586}"/>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4D78A5F8-C3FA-553B-D497-203EA1869E7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p:sp>
                <p:nvSpPr>
                  <p:cNvPr id="58" name="TextBox 57">
                    <a:extLst>
                      <a:ext uri="{FF2B5EF4-FFF2-40B4-BE49-F238E27FC236}">
                        <a16:creationId xmlns:a16="http://schemas.microsoft.com/office/drawing/2014/main" id="{4D78A5F8-C3FA-553B-D497-203EA1869E7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28E2667E-018D-A0AA-BB9D-9C6AD8B23D88}"/>
                      </a:ext>
                    </a:extLst>
                  </p:cNvPr>
                  <p:cNvSpPr txBox="1"/>
                  <p:nvPr/>
                </p:nvSpPr>
                <p:spPr>
                  <a:xfrm>
                    <a:off x="1759748" y="3685760"/>
                    <a:ext cx="11658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p:sp>
                <p:nvSpPr>
                  <p:cNvPr id="59" name="TextBox 58">
                    <a:extLst>
                      <a:ext uri="{FF2B5EF4-FFF2-40B4-BE49-F238E27FC236}">
                        <a16:creationId xmlns:a16="http://schemas.microsoft.com/office/drawing/2014/main" id="{28E2667E-018D-A0AA-BB9D-9C6AD8B23D88}"/>
                      </a:ext>
                    </a:extLst>
                  </p:cNvPr>
                  <p:cNvSpPr txBox="1">
                    <a:spLocks noRot="1" noChangeAspect="1" noMove="1" noResize="1" noEditPoints="1" noAdjustHandles="1" noChangeArrowheads="1" noChangeShapeType="1" noTextEdit="1"/>
                  </p:cNvSpPr>
                  <p:nvPr/>
                </p:nvSpPr>
                <p:spPr>
                  <a:xfrm>
                    <a:off x="1759748" y="3685760"/>
                    <a:ext cx="1165821"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A4817FD8-F1B8-1558-F7B3-51B9F91EBEDC}"/>
                      </a:ext>
                    </a:extLst>
                  </p:cNvPr>
                  <p:cNvSpPr txBox="1"/>
                  <p:nvPr/>
                </p:nvSpPr>
                <p:spPr>
                  <a:xfrm>
                    <a:off x="2865481" y="3731750"/>
                    <a:ext cx="1165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endParaRPr>
                  </a:p>
                </p:txBody>
              </p:sp>
            </mc:Choice>
            <mc:Fallback>
              <p:sp>
                <p:nvSpPr>
                  <p:cNvPr id="60" name="TextBox 59">
                    <a:extLst>
                      <a:ext uri="{FF2B5EF4-FFF2-40B4-BE49-F238E27FC236}">
                        <a16:creationId xmlns:a16="http://schemas.microsoft.com/office/drawing/2014/main" id="{A4817FD8-F1B8-1558-F7B3-51B9F91EBEDC}"/>
                      </a:ext>
                    </a:extLst>
                  </p:cNvPr>
                  <p:cNvSpPr txBox="1">
                    <a:spLocks noRot="1" noChangeAspect="1" noMove="1" noResize="1" noEditPoints="1" noAdjustHandles="1" noChangeArrowheads="1" noChangeShapeType="1" noTextEdit="1"/>
                  </p:cNvSpPr>
                  <p:nvPr/>
                </p:nvSpPr>
                <p:spPr>
                  <a:xfrm>
                    <a:off x="2865481" y="3731750"/>
                    <a:ext cx="1165817" cy="523220"/>
                  </a:xfrm>
                  <a:prstGeom prst="rect">
                    <a:avLst/>
                  </a:prstGeom>
                  <a:blipFill>
                    <a:blip r:embed="rId27"/>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9006CA81-96B0-D6C2-E9CF-08BDA8495EEF}"/>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C869AB1-8533-53A4-8A3C-C41AF98A8005}"/>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5D4463C-2E63-452B-F0D3-C75FCBD72CFC}"/>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5C3DCAD-33A3-AFD5-51BC-0F00A28E3205}"/>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21CCC8E-DAA5-F151-E051-37537FE620A3}"/>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6BEA06D-5D40-7D69-1474-8F7A93A3F83B}"/>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10247A06-CA12-E644-E0E6-0F0210866E31}"/>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37B982B3-2324-D4F0-D538-DE39FD1C9E48}"/>
                  </a:ext>
                </a:extLst>
              </p:cNvPr>
              <p:cNvPicPr>
                <a:picLocks noChangeAspect="1" noChangeArrowheads="1"/>
              </p:cNvPicPr>
              <p:nvPr/>
            </p:nvPicPr>
            <p:blipFill>
              <a:blip r:embed="rId29"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360F9D81-B6FD-C32D-783B-8486211F863D}"/>
                  </a:ext>
                </a:extLst>
              </p:cNvPr>
              <p:cNvPicPr>
                <a:picLocks noChangeAspect="1" noChangeArrowheads="1"/>
              </p:cNvPicPr>
              <p:nvPr/>
            </p:nvPicPr>
            <p:blipFill>
              <a:blip r:embed="rId30"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B6D665E8-2B00-5211-A7D6-70E3707F3D32}"/>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628364EC-79F7-C5A5-332E-ACE3675D5903}"/>
              </a:ext>
            </a:extLst>
          </p:cNvPr>
          <p:cNvSpPr txBox="1"/>
          <p:nvPr/>
        </p:nvSpPr>
        <p:spPr>
          <a:xfrm>
            <a:off x="9831755" y="2291843"/>
            <a:ext cx="2244011"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So should Baby Yoda go left or down?</a:t>
            </a:r>
          </a:p>
        </p:txBody>
      </p:sp>
    </p:spTree>
    <p:extLst>
      <p:ext uri="{BB962C8B-B14F-4D97-AF65-F5344CB8AC3E}">
        <p14:creationId xmlns:p14="http://schemas.microsoft.com/office/powerpoint/2010/main" val="189647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BEE1-4596-4421-8753-DE549168D545}"/>
              </a:ext>
            </a:extLst>
          </p:cNvPr>
          <p:cNvSpPr>
            <a:spLocks noGrp="1"/>
          </p:cNvSpPr>
          <p:nvPr>
            <p:ph type="title"/>
          </p:nvPr>
        </p:nvSpPr>
        <p:spPr/>
        <p:txBody>
          <a:bodyPr/>
          <a:lstStyle/>
          <a:p>
            <a:r>
              <a:rPr lang="en-US" dirty="0"/>
              <a:t>Which Way to Go</a:t>
            </a:r>
          </a:p>
        </p:txBody>
      </p:sp>
      <p:sp>
        <p:nvSpPr>
          <p:cNvPr id="3" name="Content Placeholder 2">
            <a:extLst>
              <a:ext uri="{FF2B5EF4-FFF2-40B4-BE49-F238E27FC236}">
                <a16:creationId xmlns:a16="http://schemas.microsoft.com/office/drawing/2014/main" id="{7205366E-ECA8-49A8-90BA-DAB88AA91C66}"/>
              </a:ext>
            </a:extLst>
          </p:cNvPr>
          <p:cNvSpPr>
            <a:spLocks noGrp="1"/>
          </p:cNvSpPr>
          <p:nvPr>
            <p:ph idx="1"/>
          </p:nvPr>
        </p:nvSpPr>
        <p:spPr/>
        <p:txBody>
          <a:bodyPr/>
          <a:lstStyle/>
          <a:p>
            <a:r>
              <a:rPr lang="en-US" dirty="0"/>
              <a:t>When you’re taking the </a:t>
            </a:r>
            <a:r>
              <a:rPr lang="en-US" dirty="0">
                <a:latin typeface="Courier New" panose="02070309020205020404" pitchFamily="49" charset="0"/>
                <a:cs typeface="Courier New" panose="02070309020205020404" pitchFamily="49" charset="0"/>
              </a:rPr>
              <a:t>max</a:t>
            </a:r>
            <a:r>
              <a:rPr lang="en-US" dirty="0"/>
              <a:t> in the recursive case, you can also record which option gave you the max.</a:t>
            </a:r>
          </a:p>
          <a:p>
            <a:r>
              <a:rPr lang="en-US" dirty="0"/>
              <a:t>That’s the way to go. It will also tell you whether to use the force or not (was the parameter in that recursive call the same as your value or one less?)</a:t>
            </a:r>
          </a:p>
          <a:p>
            <a:endParaRPr lang="en-US" dirty="0"/>
          </a:p>
          <a:p>
            <a:r>
              <a:rPr lang="en-US" dirty="0"/>
              <a:t>We’ll ask you to do that once…but for the most part we’ll just have you find the number.</a:t>
            </a:r>
          </a:p>
        </p:txBody>
      </p:sp>
    </p:spTree>
    <p:extLst>
      <p:ext uri="{BB962C8B-B14F-4D97-AF65-F5344CB8AC3E}">
        <p14:creationId xmlns:p14="http://schemas.microsoft.com/office/powerpoint/2010/main" val="174202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D97A3-0298-65A9-D8C7-C403F9EBB999}"/>
              </a:ext>
            </a:extLst>
          </p:cNvPr>
          <p:cNvSpPr>
            <a:spLocks noGrp="1"/>
          </p:cNvSpPr>
          <p:nvPr>
            <p:ph type="title"/>
          </p:nvPr>
        </p:nvSpPr>
        <p:spPr/>
        <p:txBody>
          <a:bodyPr/>
          <a:lstStyle/>
          <a:p>
            <a:r>
              <a:rPr lang="en-US" dirty="0"/>
              <a:t>Memory Optimization</a:t>
            </a:r>
          </a:p>
        </p:txBody>
      </p:sp>
      <p:sp>
        <p:nvSpPr>
          <p:cNvPr id="5" name="Text Placeholder 4">
            <a:extLst>
              <a:ext uri="{FF2B5EF4-FFF2-40B4-BE49-F238E27FC236}">
                <a16:creationId xmlns:a16="http://schemas.microsoft.com/office/drawing/2014/main" id="{BE43050D-B76C-3D3D-7710-E437264543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194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372E-F304-4EF0-B3D2-77ACED136743}"/>
              </a:ext>
            </a:extLst>
          </p:cNvPr>
          <p:cNvSpPr>
            <a:spLocks noGrp="1"/>
          </p:cNvSpPr>
          <p:nvPr>
            <p:ph type="title"/>
          </p:nvPr>
        </p:nvSpPr>
        <p:spPr/>
        <p:txBody>
          <a:bodyPr/>
          <a:lstStyle/>
          <a:p>
            <a:r>
              <a:rPr lang="en-US" dirty="0"/>
              <a:t>Optimizing Memory</a:t>
            </a:r>
          </a:p>
        </p:txBody>
      </p:sp>
      <p:sp>
        <p:nvSpPr>
          <p:cNvPr id="3" name="Content Placeholder 2">
            <a:extLst>
              <a:ext uri="{FF2B5EF4-FFF2-40B4-BE49-F238E27FC236}">
                <a16:creationId xmlns:a16="http://schemas.microsoft.com/office/drawing/2014/main" id="{1FC18CBE-6903-4FA8-BD40-8D4536EFF5CE}"/>
              </a:ext>
            </a:extLst>
          </p:cNvPr>
          <p:cNvSpPr>
            <a:spLocks noGrp="1"/>
          </p:cNvSpPr>
          <p:nvPr>
            <p:ph idx="1"/>
          </p:nvPr>
        </p:nvSpPr>
        <p:spPr/>
        <p:txBody>
          <a:bodyPr/>
          <a:lstStyle/>
          <a:p>
            <a:r>
              <a:rPr lang="en-US" dirty="0"/>
              <a:t>Do we need all that memory?</a:t>
            </a:r>
          </a:p>
          <a:p>
            <a:endParaRPr lang="en-US" dirty="0"/>
          </a:p>
          <a:p>
            <a:r>
              <a:rPr lang="en-US" dirty="0"/>
              <a:t>Let’s go back to the simple version (no using the Force)</a:t>
            </a:r>
          </a:p>
        </p:txBody>
      </p:sp>
    </p:spTree>
    <p:extLst>
      <p:ext uri="{BB962C8B-B14F-4D97-AF65-F5344CB8AC3E}">
        <p14:creationId xmlns:p14="http://schemas.microsoft.com/office/powerpoint/2010/main" val="133692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39A-4EB4-421C-8B00-A5D91CCECF0F}"/>
              </a:ext>
            </a:extLst>
          </p:cNvPr>
          <p:cNvSpPr>
            <a:spLocks noGrp="1"/>
          </p:cNvSpPr>
          <p:nvPr>
            <p:ph type="title"/>
          </p:nvPr>
        </p:nvSpPr>
        <p:spPr/>
        <p:txBody>
          <a:bodyPr/>
          <a:lstStyle/>
          <a:p>
            <a:r>
              <a:rPr lang="en-US" dirty="0"/>
              <a:t>What Recursive Calls do we need?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C7F085-478F-4018-822B-2B9EFCAE6E8A}"/>
                  </a:ext>
                </a:extLst>
              </p:cNvPr>
              <p:cNvSpPr>
                <a:spLocks noGrp="1"/>
              </p:cNvSpPr>
              <p:nvPr>
                <p:ph idx="1"/>
              </p:nvPr>
            </p:nvSpPr>
            <p:spPr>
              <a:xfrm>
                <a:off x="575240" y="1463857"/>
                <a:ext cx="11420368" cy="484550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m:t>
                      </m:r>
                      <m:d>
                        <m:dPr>
                          <m:begChr m:val="{"/>
                          <m:endChr m:val=""/>
                          <m:ctrlPr>
                            <a:rPr lang="en-US" b="0" i="1" smtClean="0">
                              <a:latin typeface="Cambria Math" panose="02040503050406030204" pitchFamily="18" charset="0"/>
                              <a:cs typeface="Courier New" panose="02070309020205020404" pitchFamily="49" charset="0"/>
                            </a:rPr>
                          </m:ctrlPr>
                        </m:dPr>
                        <m:e>
                          <m:eqArr>
                            <m:eqArrPr>
                              <m:ctrlPr>
                                <a:rPr lang="en-US" b="0" i="1" smtClean="0">
                                  <a:latin typeface="Cambria Math" panose="02040503050406030204" pitchFamily="18" charset="0"/>
                                  <a:cs typeface="Courier New" panose="02070309020205020404" pitchFamily="49" charset="0"/>
                                </a:rPr>
                              </m:ctrlPr>
                            </m:eqArrPr>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𝑟𝑜𝑐𝑘𝑠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is</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true</m:t>
                              </m:r>
                            </m:e>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&lt;0 </m:t>
                              </m:r>
                              <m:r>
                                <m:rPr>
                                  <m:sty m:val="p"/>
                                </m:rPr>
                                <a:rPr lang="en-US" b="0" i="0" smtClean="0">
                                  <a:latin typeface="Cambria Math" panose="02040503050406030204" pitchFamily="18" charset="0"/>
                                  <a:cs typeface="Courier New" panose="02070309020205020404" pitchFamily="49" charset="0"/>
                                </a:rPr>
                                <m:t>or</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&lt;0</m:t>
                              </m:r>
                            </m:e>
                            <m:e>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0,0</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=0 </m:t>
                              </m:r>
                              <m:r>
                                <m:rPr>
                                  <m:sty m:val="p"/>
                                </m:rPr>
                                <a:rPr lang="en-US" b="0" i="0" smtClean="0">
                                  <a:latin typeface="Cambria Math" panose="02040503050406030204" pitchFamily="18" charset="0"/>
                                  <a:cs typeface="Courier New" panose="02070309020205020404" pitchFamily="49" charset="0"/>
                                </a:rPr>
                                <m:t>and</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=0</m:t>
                              </m:r>
                            </m:e>
                            <m:e>
                              <m:func>
                                <m:funcPr>
                                  <m:ctrlPr>
                                    <a:rPr lang="en-US" b="0" i="1" smtClean="0">
                                      <a:latin typeface="Cambria Math" panose="02040503050406030204" pitchFamily="18" charset="0"/>
                                      <a:cs typeface="Courier New" panose="02070309020205020404" pitchFamily="49" charset="0"/>
                                    </a:rPr>
                                  </m:ctrlPr>
                                </m:funcPr>
                                <m:fName>
                                  <m:r>
                                    <m:rPr>
                                      <m:sty m:val="p"/>
                                    </m:rPr>
                                    <a:rPr lang="en-US" b="0" i="0" smtClean="0">
                                      <a:latin typeface="Cambria Math" panose="02040503050406030204" pitchFamily="18" charset="0"/>
                                      <a:cs typeface="Courier New" panose="02070309020205020404" pitchFamily="49" charset="0"/>
                                    </a:rPr>
                                    <m:t>max</m:t>
                                  </m:r>
                                </m:fName>
                                <m:e>
                                  <m:d>
                                    <m:dPr>
                                      <m:begChr m:val="{"/>
                                      <m:endChr m:val="}"/>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−1,</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−1</m:t>
                                          </m:r>
                                        </m:e>
                                      </m:d>
                                    </m:e>
                                  </m:d>
                                </m:e>
                              </m:func>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otherwise</m:t>
                              </m:r>
                            </m:e>
                          </m:eqArr>
                        </m:e>
                      </m:d>
                    </m:oMath>
                  </m:oMathPara>
                </a14:m>
                <a:endParaRPr lang="en-US" b="0"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t>What values do we need to keep around?</a:t>
                </a:r>
              </a:p>
            </p:txBody>
          </p:sp>
        </mc:Choice>
        <mc:Fallback xmlns="">
          <p:sp>
            <p:nvSpPr>
              <p:cNvPr id="3" name="Content Placeholder 2">
                <a:extLst>
                  <a:ext uri="{FF2B5EF4-FFF2-40B4-BE49-F238E27FC236}">
                    <a16:creationId xmlns:a16="http://schemas.microsoft.com/office/drawing/2014/main" id="{E3C7F085-478F-4018-822B-2B9EFCAE6E8A}"/>
                  </a:ext>
                </a:extLst>
              </p:cNvPr>
              <p:cNvSpPr>
                <a:spLocks noGrp="1" noRot="1" noChangeAspect="1" noMove="1" noResize="1" noEditPoints="1" noAdjustHandles="1" noChangeArrowheads="1" noChangeShapeType="1" noTextEdit="1"/>
              </p:cNvSpPr>
              <p:nvPr>
                <p:ph idx="1"/>
              </p:nvPr>
            </p:nvSpPr>
            <p:spPr>
              <a:xfrm>
                <a:off x="575240" y="1463857"/>
                <a:ext cx="11420368" cy="4845504"/>
              </a:xfrm>
              <a:blipFill>
                <a:blip r:embed="rId2"/>
                <a:stretch>
                  <a:fillRect l="-1494" t="-1006"/>
                </a:stretch>
              </a:blipFill>
            </p:spPr>
            <p:txBody>
              <a:bodyPr/>
              <a:lstStyle/>
              <a:p>
                <a:r>
                  <a:rPr lang="en-US">
                    <a:noFill/>
                  </a:rPr>
                  <a:t> </a:t>
                </a:r>
              </a:p>
            </p:txBody>
          </p:sp>
        </mc:Fallback>
      </mc:AlternateContent>
    </p:spTree>
    <p:extLst>
      <p:ext uri="{BB962C8B-B14F-4D97-AF65-F5344CB8AC3E}">
        <p14:creationId xmlns:p14="http://schemas.microsoft.com/office/powerpoint/2010/main" val="304051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What Calls do we need (visually)</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extLst>
                  <p:ext uri="{D42A27DB-BD31-4B8C-83A1-F6EECF244321}">
                    <p14:modId xmlns:p14="http://schemas.microsoft.com/office/powerpoint/2010/main" val="2067798996"/>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extLst>
                  <p:ext uri="{D42A27DB-BD31-4B8C-83A1-F6EECF244321}">
                    <p14:modId xmlns:p14="http://schemas.microsoft.com/office/powerpoint/2010/main" val="2067798996"/>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grpSp>
        <p:nvGrpSpPr>
          <p:cNvPr id="9" name="Group 8" descr="The fully filled in table from the first Baby Yoda problem.">
            <a:extLst>
              <a:ext uri="{FF2B5EF4-FFF2-40B4-BE49-F238E27FC236}">
                <a16:creationId xmlns:a16="http://schemas.microsoft.com/office/drawing/2014/main" id="{DEE3C34A-7007-E6B9-FF20-4A395332CF27}"/>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4" name="TextBox 33">
              <a:extLst>
                <a:ext uri="{FF2B5EF4-FFF2-40B4-BE49-F238E27FC236}">
                  <a16:creationId xmlns:a16="http://schemas.microsoft.com/office/drawing/2014/main" id="{361C6E0D-D72B-42D4-A75E-86139F9D9C3B}"/>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C5E01D-070C-4AE8-BB1C-F4102A6080B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20" name="TextBox 19">
                <a:extLst>
                  <a:ext uri="{FF2B5EF4-FFF2-40B4-BE49-F238E27FC236}">
                    <a16:creationId xmlns:a16="http://schemas.microsoft.com/office/drawing/2014/main" id="{0BC5E01D-070C-4AE8-BB1C-F4102A6080B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EFEA4A-0EEE-43B9-B68A-EEE95EC27B7E}"/>
                  </a:ext>
                </a:extLst>
              </p:cNvPr>
              <p:cNvSpPr txBox="1"/>
              <p:nvPr/>
            </p:nvSpPr>
            <p:spPr>
              <a:xfrm>
                <a:off x="9807910" y="2274940"/>
                <a:ext cx="2338114" cy="3970318"/>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one spot left and one down.</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Keep one full row, and a partially full row around.</a:t>
                </a:r>
              </a:p>
              <a:p>
                <a14:m>
                  <m:oMath xmlns:m="http://schemas.openxmlformats.org/officeDocument/2006/math">
                    <m:r>
                      <m:rPr>
                        <m:sty m:val="p"/>
                      </m:rPr>
                      <a:rPr lang="en-US" sz="2800" b="0" i="0" smtClean="0">
                        <a:latin typeface="Cambria Math" panose="02040503050406030204" pitchFamily="18" charset="0"/>
                        <a:cs typeface="Segoe UI Semilight" panose="020B0402040204020203" pitchFamily="34" charset="0"/>
                      </a:rPr>
                      <m:t>Θ</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𝑐</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memory.</a:t>
                </a:r>
              </a:p>
            </p:txBody>
          </p:sp>
        </mc:Choice>
        <mc:Fallback xmlns="">
          <p:sp>
            <p:nvSpPr>
              <p:cNvPr id="26" name="TextBox 25">
                <a:extLst>
                  <a:ext uri="{FF2B5EF4-FFF2-40B4-BE49-F238E27FC236}">
                    <a16:creationId xmlns:a16="http://schemas.microsoft.com/office/drawing/2014/main" id="{8BEFEA4A-0EEE-43B9-B68A-EEE95EC27B7E}"/>
                  </a:ext>
                </a:extLst>
              </p:cNvPr>
              <p:cNvSpPr txBox="1">
                <a:spLocks noRot="1" noChangeAspect="1" noMove="1" noResize="1" noEditPoints="1" noAdjustHandles="1" noChangeArrowheads="1" noChangeShapeType="1" noTextEdit="1"/>
              </p:cNvSpPr>
              <p:nvPr/>
            </p:nvSpPr>
            <p:spPr>
              <a:xfrm>
                <a:off x="9807910" y="2274940"/>
                <a:ext cx="2338114" cy="3970318"/>
              </a:xfrm>
              <a:prstGeom prst="rect">
                <a:avLst/>
              </a:prstGeom>
              <a:blipFill>
                <a:blip r:embed="rId11"/>
                <a:stretch>
                  <a:fillRect l="-5483" t="-1536" r="-4439" b="-3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625F62F-2BED-4D34-B963-8DBB6DECF93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2" name="TextBox 41">
                <a:extLst>
                  <a:ext uri="{FF2B5EF4-FFF2-40B4-BE49-F238E27FC236}">
                    <a16:creationId xmlns:a16="http://schemas.microsoft.com/office/drawing/2014/main" id="{9625F62F-2BED-4D34-B963-8DBB6DECF93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1482ABD-B755-4345-87FA-2D8FBA6461AD}"/>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7" name="TextBox 46">
                <a:extLst>
                  <a:ext uri="{FF2B5EF4-FFF2-40B4-BE49-F238E27FC236}">
                    <a16:creationId xmlns:a16="http://schemas.microsoft.com/office/drawing/2014/main" id="{A1482ABD-B755-4345-87FA-2D8FBA6461AD}"/>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4D617E0-CABD-47B6-9562-1B946178459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8" name="TextBox 47">
                <a:extLst>
                  <a:ext uri="{FF2B5EF4-FFF2-40B4-BE49-F238E27FC236}">
                    <a16:creationId xmlns:a16="http://schemas.microsoft.com/office/drawing/2014/main" id="{D4D617E0-CABD-47B6-9562-1B946178459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49FA79B-6697-4364-8B05-62503C7DE967}"/>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9" name="TextBox 48">
                <a:extLst>
                  <a:ext uri="{FF2B5EF4-FFF2-40B4-BE49-F238E27FC236}">
                    <a16:creationId xmlns:a16="http://schemas.microsoft.com/office/drawing/2014/main" id="{F49FA79B-6697-4364-8B05-62503C7DE967}"/>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C01AEB9-9883-4342-A215-6B9B0A6DF5D8}"/>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0" name="TextBox 49">
                <a:extLst>
                  <a:ext uri="{FF2B5EF4-FFF2-40B4-BE49-F238E27FC236}">
                    <a16:creationId xmlns:a16="http://schemas.microsoft.com/office/drawing/2014/main" id="{FC01AEB9-9883-4342-A215-6B9B0A6DF5D8}"/>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D919CC2-8BC4-48DC-B1B5-49A908800946}"/>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1" name="TextBox 50">
                <a:extLst>
                  <a:ext uri="{FF2B5EF4-FFF2-40B4-BE49-F238E27FC236}">
                    <a16:creationId xmlns:a16="http://schemas.microsoft.com/office/drawing/2014/main" id="{ED919CC2-8BC4-48DC-B1B5-49A908800946}"/>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F77C86B-89A0-4A9E-9247-18F955480B2B}"/>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2" name="TextBox 51">
                <a:extLst>
                  <a:ext uri="{FF2B5EF4-FFF2-40B4-BE49-F238E27FC236}">
                    <a16:creationId xmlns:a16="http://schemas.microsoft.com/office/drawing/2014/main" id="{CF77C86B-89A0-4A9E-9247-18F955480B2B}"/>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788AF0-5AC7-47A8-976F-820E995764B7}"/>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44" name="TextBox 43">
                <a:extLst>
                  <a:ext uri="{FF2B5EF4-FFF2-40B4-BE49-F238E27FC236}">
                    <a16:creationId xmlns:a16="http://schemas.microsoft.com/office/drawing/2014/main" id="{94788AF0-5AC7-47A8-976F-820E995764B7}"/>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3EB4633-3354-4DC1-9EF0-7619B7A9DCF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5" name="TextBox 44">
                <a:extLst>
                  <a:ext uri="{FF2B5EF4-FFF2-40B4-BE49-F238E27FC236}">
                    <a16:creationId xmlns:a16="http://schemas.microsoft.com/office/drawing/2014/main" id="{83EB4633-3354-4DC1-9EF0-7619B7A9DCF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3D9DBEE-1F5A-484D-958A-DD8271E511DC}"/>
                  </a:ext>
                </a:extLst>
              </p:cNvPr>
              <p:cNvSpPr txBox="1"/>
              <p:nvPr/>
            </p:nvSpPr>
            <p:spPr>
              <a:xfrm>
                <a:off x="2973571" y="439439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46" name="TextBox 45">
                <a:extLst>
                  <a:ext uri="{FF2B5EF4-FFF2-40B4-BE49-F238E27FC236}">
                    <a16:creationId xmlns:a16="http://schemas.microsoft.com/office/drawing/2014/main" id="{63D9DBEE-1F5A-484D-958A-DD8271E511DC}"/>
                  </a:ext>
                </a:extLst>
              </p:cNvPr>
              <p:cNvSpPr txBox="1">
                <a:spLocks noRot="1" noChangeAspect="1" noMove="1" noResize="1" noEditPoints="1" noAdjustHandles="1" noChangeArrowheads="1" noChangeShapeType="1" noTextEdit="1"/>
              </p:cNvSpPr>
              <p:nvPr/>
            </p:nvSpPr>
            <p:spPr>
              <a:xfrm>
                <a:off x="2973571" y="4394394"/>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CF51AA6-3276-47CE-B02F-2C162664D8F8}"/>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3" name="TextBox 52">
                <a:extLst>
                  <a:ext uri="{FF2B5EF4-FFF2-40B4-BE49-F238E27FC236}">
                    <a16:creationId xmlns:a16="http://schemas.microsoft.com/office/drawing/2014/main" id="{4CF51AA6-3276-47CE-B02F-2C162664D8F8}"/>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6E53C7E-80EF-44F3-ADBA-050C5CEEA01C}"/>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4" name="TextBox 53">
                <a:extLst>
                  <a:ext uri="{FF2B5EF4-FFF2-40B4-BE49-F238E27FC236}">
                    <a16:creationId xmlns:a16="http://schemas.microsoft.com/office/drawing/2014/main" id="{66E53C7E-80EF-44F3-ADBA-050C5CEEA01C}"/>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D04D0F9-2DA3-49DA-A0E7-B5EB11BFD7B8}"/>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5" name="TextBox 54">
                <a:extLst>
                  <a:ext uri="{FF2B5EF4-FFF2-40B4-BE49-F238E27FC236}">
                    <a16:creationId xmlns:a16="http://schemas.microsoft.com/office/drawing/2014/main" id="{ED04D0F9-2DA3-49DA-A0E7-B5EB11BFD7B8}"/>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137B154-3044-413E-AD1D-78BE69951B77}"/>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6" name="TextBox 55">
                <a:extLst>
                  <a:ext uri="{FF2B5EF4-FFF2-40B4-BE49-F238E27FC236}">
                    <a16:creationId xmlns:a16="http://schemas.microsoft.com/office/drawing/2014/main" id="{8137B154-3044-413E-AD1D-78BE69951B77}"/>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B3D3A5-1E9B-40AE-8052-5D9A9B966B9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7" name="TextBox 56">
                <a:extLst>
                  <a:ext uri="{FF2B5EF4-FFF2-40B4-BE49-F238E27FC236}">
                    <a16:creationId xmlns:a16="http://schemas.microsoft.com/office/drawing/2014/main" id="{6DB3D3A5-1E9B-40AE-8052-5D9A9B966B9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3C50345-36C5-48D5-9666-5C6AAC2E363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58" name="TextBox 57">
                <a:extLst>
                  <a:ext uri="{FF2B5EF4-FFF2-40B4-BE49-F238E27FC236}">
                    <a16:creationId xmlns:a16="http://schemas.microsoft.com/office/drawing/2014/main" id="{D3C50345-36C5-48D5-9666-5C6AAC2E363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745F69-C8FD-4944-B909-F905EB6F5E04}"/>
                  </a:ext>
                </a:extLst>
              </p:cNvPr>
              <p:cNvSpPr txBox="1"/>
              <p:nvPr/>
            </p:nvSpPr>
            <p:spPr>
              <a:xfrm>
                <a:off x="1859561"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9" name="TextBox 58">
                <a:extLst>
                  <a:ext uri="{FF2B5EF4-FFF2-40B4-BE49-F238E27FC236}">
                    <a16:creationId xmlns:a16="http://schemas.microsoft.com/office/drawing/2014/main" id="{89745F69-C8FD-4944-B909-F905EB6F5E04}"/>
                  </a:ext>
                </a:extLst>
              </p:cNvPr>
              <p:cNvSpPr txBox="1">
                <a:spLocks noRot="1" noChangeAspect="1" noMove="1" noResize="1" noEditPoints="1" noAdjustHandles="1" noChangeArrowheads="1" noChangeShapeType="1" noTextEdit="1"/>
              </p:cNvSpPr>
              <p:nvPr/>
            </p:nvSpPr>
            <p:spPr>
              <a:xfrm>
                <a:off x="1859561" y="3685760"/>
                <a:ext cx="870455" cy="52322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6B9A604-6E91-48AF-8BFF-C36D0C47EA06}"/>
                  </a:ext>
                </a:extLst>
              </p:cNvPr>
              <p:cNvSpPr txBox="1"/>
              <p:nvPr/>
            </p:nvSpPr>
            <p:spPr>
              <a:xfrm>
                <a:off x="3069793" y="373175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60" name="TextBox 59">
                <a:extLst>
                  <a:ext uri="{FF2B5EF4-FFF2-40B4-BE49-F238E27FC236}">
                    <a16:creationId xmlns:a16="http://schemas.microsoft.com/office/drawing/2014/main" id="{F6B9A604-6E91-48AF-8BFF-C36D0C47EA06}"/>
                  </a:ext>
                </a:extLst>
              </p:cNvPr>
              <p:cNvSpPr txBox="1">
                <a:spLocks noRot="1" noChangeAspect="1" noMove="1" noResize="1" noEditPoints="1" noAdjustHandles="1" noChangeArrowheads="1" noChangeShapeType="1" noTextEdit="1"/>
              </p:cNvSpPr>
              <p:nvPr/>
            </p:nvSpPr>
            <p:spPr>
              <a:xfrm>
                <a:off x="3069793" y="3731750"/>
                <a:ext cx="870455" cy="523220"/>
              </a:xfrm>
              <a:prstGeom prst="rect">
                <a:avLst/>
              </a:prstGeom>
              <a:blipFill>
                <a:blip r:embed="rId29"/>
                <a:stretch>
                  <a:fillRect/>
                </a:stretch>
              </a:blipFill>
            </p:spPr>
            <p:txBody>
              <a:bodyPr/>
              <a:lstStyle/>
              <a:p>
                <a:r>
                  <a:rPr lang="en-US">
                    <a:noFill/>
                  </a:rPr>
                  <a:t> </a:t>
                </a:r>
              </a:p>
            </p:txBody>
          </p:sp>
        </mc:Fallback>
      </mc:AlternateContent>
      <p:grpSp>
        <p:nvGrpSpPr>
          <p:cNvPr id="5" name="Group 4" descr="A cell and the ones it depends on: one spot to the left and one spot down.">
            <a:extLst>
              <a:ext uri="{FF2B5EF4-FFF2-40B4-BE49-F238E27FC236}">
                <a16:creationId xmlns:a16="http://schemas.microsoft.com/office/drawing/2014/main" id="{8F122F00-C2BE-E252-EFB4-3680875E13CE}"/>
              </a:ext>
            </a:extLst>
          </p:cNvPr>
          <p:cNvGrpSpPr/>
          <p:nvPr/>
        </p:nvGrpSpPr>
        <p:grpSpPr>
          <a:xfrm>
            <a:off x="6027722" y="2935810"/>
            <a:ext cx="1363506" cy="845514"/>
            <a:chOff x="6027722" y="2935810"/>
            <a:chExt cx="1363506" cy="845514"/>
          </a:xfrm>
        </p:grpSpPr>
        <p:sp>
          <p:nvSpPr>
            <p:cNvPr id="3" name="Rectangle 2">
              <a:extLst>
                <a:ext uri="{FF2B5EF4-FFF2-40B4-BE49-F238E27FC236}">
                  <a16:creationId xmlns:a16="http://schemas.microsoft.com/office/drawing/2014/main" id="{34477DFC-D98B-4824-97CA-0475DAB1ADA9}"/>
                </a:ext>
              </a:extLst>
            </p:cNvPr>
            <p:cNvSpPr/>
            <p:nvPr/>
          </p:nvSpPr>
          <p:spPr>
            <a:xfrm>
              <a:off x="6520777" y="2935810"/>
              <a:ext cx="870451" cy="500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26AFA93-BF66-404E-A22F-5879EE403EC7}"/>
                </a:ext>
              </a:extLst>
            </p:cNvPr>
            <p:cNvCxnSpPr>
              <a:stCxn id="3" idx="1"/>
            </p:cNvCxnSpPr>
            <p:nvPr/>
          </p:nvCxnSpPr>
          <p:spPr>
            <a:xfrm flipH="1">
              <a:off x="6027722" y="3185902"/>
              <a:ext cx="4930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19DA4F2-40E9-4104-8145-A5D75CEE36D8}"/>
                </a:ext>
              </a:extLst>
            </p:cNvPr>
            <p:cNvCxnSpPr>
              <a:cxnSpLocks/>
              <a:stCxn id="3" idx="2"/>
            </p:cNvCxnSpPr>
            <p:nvPr/>
          </p:nvCxnSpPr>
          <p:spPr>
            <a:xfrm flipH="1">
              <a:off x="6956002" y="3435994"/>
              <a:ext cx="1" cy="34533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62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F96BF2-C881-477C-897B-D362D22FCFDA}"/>
              </a:ext>
            </a:extLst>
          </p:cNvPr>
          <p:cNvSpPr>
            <a:spLocks noGrp="1"/>
          </p:cNvSpPr>
          <p:nvPr>
            <p:ph type="title"/>
          </p:nvPr>
        </p:nvSpPr>
        <p:spPr/>
        <p:txBody>
          <a:bodyPr/>
          <a:lstStyle/>
          <a:p>
            <a:r>
              <a:rPr lang="en-US" dirty="0"/>
              <a:t>More Problems</a:t>
            </a:r>
          </a:p>
        </p:txBody>
      </p:sp>
      <p:sp>
        <p:nvSpPr>
          <p:cNvPr id="5" name="Text Placeholder 4">
            <a:extLst>
              <a:ext uri="{FF2B5EF4-FFF2-40B4-BE49-F238E27FC236}">
                <a16:creationId xmlns:a16="http://schemas.microsoft.com/office/drawing/2014/main" id="{9FE43B7F-17B8-4FC4-8B9A-B5C336CCFC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686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lstStyle/>
          <a:p>
            <a:r>
              <a:rPr lang="en-US" dirty="0"/>
              <a:t>Maximum Contiguous Subarray Sum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endParaRPr lang="en-US" dirty="0"/>
              </a:p>
              <a:p>
                <a:endParaRPr lang="en-US" dirty="0"/>
              </a:p>
            </p:txBody>
          </p:sp>
        </mc:Choice>
        <mc:Fallback xmlns="">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92065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85F3-5F14-46EB-BE5F-3420CB3090E2}"/>
              </a:ext>
            </a:extLst>
          </p:cNvPr>
          <p:cNvSpPr>
            <a:spLocks noGrp="1"/>
          </p:cNvSpPr>
          <p:nvPr>
            <p:ph type="title"/>
          </p:nvPr>
        </p:nvSpPr>
        <p:spPr/>
        <p:txBody>
          <a:bodyPr/>
          <a:lstStyle/>
          <a:p>
            <a:r>
              <a:rPr lang="en-US" dirty="0"/>
              <a:t>Dynamic Programming Process</a:t>
            </a:r>
          </a:p>
        </p:txBody>
      </p:sp>
      <p:sp>
        <p:nvSpPr>
          <p:cNvPr id="3" name="Content Placeholder 2">
            <a:extLst>
              <a:ext uri="{FF2B5EF4-FFF2-40B4-BE49-F238E27FC236}">
                <a16:creationId xmlns:a16="http://schemas.microsoft.com/office/drawing/2014/main" id="{42059391-945D-4D76-8C42-70F969FE0D88}"/>
              </a:ext>
            </a:extLst>
          </p:cNvPr>
          <p:cNvSpPr>
            <a:spLocks noGrp="1"/>
          </p:cNvSpPr>
          <p:nvPr>
            <p:ph idx="1"/>
          </p:nvPr>
        </p:nvSpPr>
        <p:spPr/>
        <p:txBody>
          <a:bodyPr/>
          <a:lstStyle/>
          <a:p>
            <a:r>
              <a:rPr lang="en-US" dirty="0"/>
              <a:t>1. Define the object you’re looking for</a:t>
            </a:r>
          </a:p>
          <a:p>
            <a:endParaRPr lang="en-US" dirty="0"/>
          </a:p>
          <a:p>
            <a:r>
              <a:rPr lang="en-US" dirty="0"/>
              <a:t>2. Write a recurrence to say how to find it</a:t>
            </a:r>
          </a:p>
          <a:p>
            <a:endParaRPr lang="en-US" dirty="0"/>
          </a:p>
          <a:p>
            <a:r>
              <a:rPr lang="en-US" dirty="0"/>
              <a:t>3. Design a </a:t>
            </a:r>
            <a:r>
              <a:rPr lang="en-US" dirty="0" err="1"/>
              <a:t>memoization</a:t>
            </a:r>
            <a:r>
              <a:rPr lang="en-US" dirty="0"/>
              <a:t> structure</a:t>
            </a:r>
          </a:p>
          <a:p>
            <a:endParaRPr lang="en-US" dirty="0"/>
          </a:p>
          <a:p>
            <a:r>
              <a:rPr lang="en-US" dirty="0"/>
              <a:t>4. Write an iterative algorithm</a:t>
            </a:r>
          </a:p>
        </p:txBody>
      </p:sp>
    </p:spTree>
    <p:extLst>
      <p:ext uri="{BB962C8B-B14F-4D97-AF65-F5344CB8AC3E}">
        <p14:creationId xmlns:p14="http://schemas.microsoft.com/office/powerpoint/2010/main" val="190561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837C-6934-4AC0-9124-0E6D50BC1343}"/>
              </a:ext>
            </a:extLst>
          </p:cNvPr>
          <p:cNvSpPr>
            <a:spLocks noGrp="1"/>
          </p:cNvSpPr>
          <p:nvPr>
            <p:ph type="title"/>
          </p:nvPr>
        </p:nvSpPr>
        <p:spPr/>
        <p:txBody>
          <a:bodyPr/>
          <a:lstStyle/>
          <a:p>
            <a:r>
              <a:rPr lang="en-US" dirty="0"/>
              <a:t>Announcements (2)</a:t>
            </a:r>
          </a:p>
        </p:txBody>
      </p:sp>
      <p:sp>
        <p:nvSpPr>
          <p:cNvPr id="3" name="Content Placeholder 2">
            <a:extLst>
              <a:ext uri="{FF2B5EF4-FFF2-40B4-BE49-F238E27FC236}">
                <a16:creationId xmlns:a16="http://schemas.microsoft.com/office/drawing/2014/main" id="{6975085E-A05B-4D3A-BF52-91D1F5CCEACA}"/>
              </a:ext>
            </a:extLst>
          </p:cNvPr>
          <p:cNvSpPr>
            <a:spLocks noGrp="1"/>
          </p:cNvSpPr>
          <p:nvPr>
            <p:ph idx="1"/>
          </p:nvPr>
        </p:nvSpPr>
        <p:spPr/>
        <p:txBody>
          <a:bodyPr/>
          <a:lstStyle/>
          <a:p>
            <a:r>
              <a:rPr lang="en-US" dirty="0"/>
              <a:t>We’ll have a reference sheet for you for the midterm (including, e.g., a list of some algorithms from 332 that you’ve been able to reference)</a:t>
            </a:r>
          </a:p>
          <a:p>
            <a:r>
              <a:rPr lang="en-US" dirty="0"/>
              <a:t>You’ll also be able to bring your own 8.5x11 inch piece of paper with handwritten notes. </a:t>
            </a:r>
          </a:p>
          <a:p>
            <a:endParaRPr lang="en-US" dirty="0"/>
          </a:p>
          <a:p>
            <a:r>
              <a:rPr lang="en-US" dirty="0"/>
              <a:t>Practice materials, topics list, contents of the provided reference, etc. all on the webpage.</a:t>
            </a:r>
          </a:p>
        </p:txBody>
      </p:sp>
    </p:spTree>
    <p:extLst>
      <p:ext uri="{BB962C8B-B14F-4D97-AF65-F5344CB8AC3E}">
        <p14:creationId xmlns:p14="http://schemas.microsoft.com/office/powerpoint/2010/main" val="83674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normAutofit/>
          </a:bodyPr>
          <a:lstStyle/>
          <a:p>
            <a:r>
              <a:rPr lang="en-US" sz="4000" dirty="0"/>
              <a:t>Maximum Contiguous Subarray Sum</a:t>
            </a:r>
            <a:r>
              <a:rPr lang="en-US" dirty="0"/>
              <a:t> </a:t>
            </a:r>
            <a:r>
              <a:rPr lang="en-US" sz="2000" dirty="0"/>
              <a:t>(define opt)</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r>
                  <a:rPr lang="en-US" dirty="0"/>
                  <a:t>For today: just output the value</a:t>
                </a:r>
                <a14:m>
                  <m:oMath xmlns:m="http://schemas.openxmlformats.org/officeDocument/2006/math">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 </a:t>
                </a:r>
              </a:p>
              <a:p>
                <a:br>
                  <a:rPr lang="en-US" dirty="0"/>
                </a:br>
                <a:r>
                  <a:rPr lang="en-US" dirty="0"/>
                  <a:t>Define </a:t>
                </a:r>
                <a:r>
                  <a:rPr lang="en-US" dirty="0">
                    <a:latin typeface="Courier New" panose="02070309020205020404" pitchFamily="49" charset="0"/>
                    <a:cs typeface="Courier New" panose="02070309020205020404" pitchFamily="49" charset="0"/>
                  </a:rPr>
                  <a:t>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t>.</a:t>
                </a:r>
              </a:p>
            </p:txBody>
          </p:sp>
        </mc:Choice>
        <mc:Fallback>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26186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Trying to Recurse</a:t>
            </a:r>
          </a:p>
        </p:txBody>
      </p:sp>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802112939"/>
              </p:ext>
            </p:extLst>
          </p:nvPr>
        </p:nvGraphicFramePr>
        <p:xfrm>
          <a:off x="1118896" y="1346050"/>
          <a:ext cx="9626600" cy="10363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0">
                <a:tc>
                  <a:txBody>
                    <a:bodyPr/>
                    <a:lstStyle/>
                    <a:p>
                      <a:pPr algn="ctr"/>
                      <a:r>
                        <a:rPr lang="en-US" sz="2800" dirty="0">
                          <a:latin typeface="Segoe UI Semilight" panose="020B0402040204020203" pitchFamily="34" charset="0"/>
                          <a:cs typeface="Segoe UI Semilight" panose="020B0402040204020203" pitchFamily="34" charset="0"/>
                        </a:rPr>
                        <a:t>0</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solidFill>
                      <a:srgbClr val="0070C0"/>
                    </a:solidFill>
                  </a:tcPr>
                </a:tc>
                <a:extLst>
                  <a:ext uri="{0D108BD9-81ED-4DB2-BD59-A6C34878D82A}">
                    <a16:rowId xmlns:a16="http://schemas.microsoft.com/office/drawing/2014/main" val="2499787709"/>
                  </a:ext>
                </a:extLst>
              </a:tr>
              <a:tr h="44661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FFB299-5FF2-43A7-B105-DEDF30DBA478}"/>
                  </a:ext>
                </a:extLst>
              </p:cNvPr>
              <p:cNvSpPr txBox="1"/>
              <p:nvPr/>
            </p:nvSpPr>
            <p:spPr>
              <a:xfrm>
                <a:off x="730250" y="2552700"/>
                <a:ext cx="10731500" cy="3970318"/>
              </a:xfrm>
              <a:prstGeom prst="rect">
                <a:avLst/>
              </a:prstGeom>
              <a:noFill/>
            </p:spPr>
            <p:txBody>
              <a:bodyPr wrap="square" rtlCol="0">
                <a:spAutoFit/>
              </a:bodyPr>
              <a:lstStyle/>
              <a:p>
                <a14:m>
                  <m:oMath xmlns:m="http://schemas.openxmlformats.org/officeDocument/2006/math">
                    <m:r>
                      <a:rPr lang="en-US" sz="2800" i="1" dirty="0" smtClean="0">
                        <a:latin typeface="Cambria Math" panose="02040503050406030204" pitchFamily="18" charset="0"/>
                      </a:rPr>
                      <m:t>𝑂𝑃𝑇</m:t>
                    </m:r>
                    <m:d>
                      <m:dPr>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3</m:t>
                        </m:r>
                      </m:e>
                    </m:d>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2,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r>
                  <a:rPr lang="en-US" sz="2800" dirty="0">
                    <a:latin typeface="Segoe UI Semilight" panose="020B0402040204020203" pitchFamily="34" charset="0"/>
                    <a:cs typeface="Segoe UI Semilight" panose="020B0402040204020203" pitchFamily="34" charset="0"/>
                  </a:rPr>
                  <a:t> too</a:t>
                </a: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 we need to suddenly backfill with a bunch of elements that weren’t optimal…</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How do we make a decision on index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What information do we need?</a:t>
                </a:r>
              </a:p>
            </p:txBody>
          </p:sp>
        </mc:Choice>
        <mc:Fallback xmlns="">
          <p:sp>
            <p:nvSpPr>
              <p:cNvPr id="5" name="TextBox 4">
                <a:extLst>
                  <a:ext uri="{FF2B5EF4-FFF2-40B4-BE49-F238E27FC236}">
                    <a16:creationId xmlns:a16="http://schemas.microsoft.com/office/drawing/2014/main" id="{A8FFB299-5FF2-43A7-B105-DEDF30DBA478}"/>
                  </a:ext>
                </a:extLst>
              </p:cNvPr>
              <p:cNvSpPr txBox="1">
                <a:spLocks noRot="1" noChangeAspect="1" noMove="1" noResize="1" noEditPoints="1" noAdjustHandles="1" noChangeArrowheads="1" noChangeShapeType="1" noTextEdit="1"/>
              </p:cNvSpPr>
              <p:nvPr/>
            </p:nvSpPr>
            <p:spPr>
              <a:xfrm>
                <a:off x="730250" y="2552700"/>
                <a:ext cx="10731500" cy="3970318"/>
              </a:xfrm>
              <a:prstGeom prst="rect">
                <a:avLst/>
              </a:prstGeom>
              <a:blipFill>
                <a:blip r:embed="rId2"/>
                <a:stretch>
                  <a:fillRect l="-1193" t="-1690" r="-966" b="-3379"/>
                </a:stretch>
              </a:blipFill>
            </p:spPr>
            <p:txBody>
              <a:bodyPr/>
              <a:lstStyle/>
              <a:p>
                <a:r>
                  <a:rPr lang="en-US">
                    <a:noFill/>
                  </a:rPr>
                  <a:t> </a:t>
                </a:r>
              </a:p>
            </p:txBody>
          </p:sp>
        </mc:Fallback>
      </mc:AlternateContent>
    </p:spTree>
    <p:extLst>
      <p:ext uri="{BB962C8B-B14F-4D97-AF65-F5344CB8AC3E}">
        <p14:creationId xmlns:p14="http://schemas.microsoft.com/office/powerpoint/2010/main" val="3429163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828C-660A-4A16-99F6-26EE5187D7EE}"/>
              </a:ext>
            </a:extLst>
          </p:cNvPr>
          <p:cNvSpPr>
            <a:spLocks noGrp="1"/>
          </p:cNvSpPr>
          <p:nvPr>
            <p:ph type="title"/>
          </p:nvPr>
        </p:nvSpPr>
        <p:spPr/>
        <p:txBody>
          <a:bodyPr/>
          <a:lstStyle/>
          <a:p>
            <a:r>
              <a:rPr lang="en-US" dirty="0"/>
              <a:t>What do we need for recursion?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25F869-40F0-41B5-8BAF-CEFF5097E6A4}"/>
                  </a:ext>
                </a:extLst>
              </p:cNvPr>
              <p:cNvSpPr>
                <a:spLocks noGrp="1"/>
              </p:cNvSpPr>
              <p:nvPr>
                <p:ph idx="1"/>
              </p:nvPr>
            </p:nvSpPr>
            <p:spPr/>
            <p:txBody>
              <a:bodyPr/>
              <a:lstStyle/>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 going to be included</a:t>
                </a:r>
              </a:p>
              <a:p>
                <a:r>
                  <a:rPr lang="en-US" dirty="0"/>
                  <a:t>We need the best subarray </a:t>
                </a:r>
                <a:r>
                  <a:rPr lang="en-US" b="1" dirty="0"/>
                  <a:t>that includes index </a:t>
                </a:r>
                <a14:m>
                  <m:oMath xmlns:m="http://schemas.openxmlformats.org/officeDocument/2006/math">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𝟏</m:t>
                    </m:r>
                  </m:oMath>
                </a14:m>
                <a:endParaRPr lang="en-US" b="1" dirty="0"/>
              </a:p>
              <a:p>
                <a:endParaRPr lang="en-US" dirty="0"/>
              </a:p>
              <a:p>
                <a:r>
                  <a:rPr lang="en-US" dirty="0"/>
                  <a:t>If we include anything to the left, we’ll definitely include index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(because of the contiguous requirement)</a:t>
                </a:r>
              </a:p>
              <a:p>
                <a:endParaRPr lang="en-US" dirty="0"/>
              </a:p>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isn’t included</a:t>
                </a:r>
              </a:p>
              <a:p>
                <a:r>
                  <a:rPr lang="en-US" dirty="0"/>
                  <a:t>We need the best subarray up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regardless of whether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is included.</a:t>
                </a:r>
              </a:p>
            </p:txBody>
          </p:sp>
        </mc:Choice>
        <mc:Fallback xmlns="">
          <p:sp>
            <p:nvSpPr>
              <p:cNvPr id="3" name="Content Placeholder 2">
                <a:extLst>
                  <a:ext uri="{FF2B5EF4-FFF2-40B4-BE49-F238E27FC236}">
                    <a16:creationId xmlns:a16="http://schemas.microsoft.com/office/drawing/2014/main" id="{2D25F869-40F0-41B5-8BAF-CEFF5097E6A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35347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1152-7CFC-4389-A24E-1CBAF335030B}"/>
              </a:ext>
            </a:extLst>
          </p:cNvPr>
          <p:cNvSpPr>
            <a:spLocks noGrp="1"/>
          </p:cNvSpPr>
          <p:nvPr>
            <p:ph type="title"/>
          </p:nvPr>
        </p:nvSpPr>
        <p:spPr/>
        <p:txBody>
          <a:bodyPr/>
          <a:lstStyle/>
          <a:p>
            <a:r>
              <a:rPr lang="en-US" dirty="0"/>
              <a:t>Two 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ABE039-08B8-4259-B091-6F37367E21DC}"/>
                  </a:ext>
                </a:extLst>
              </p:cNvPr>
              <p:cNvSpPr>
                <a:spLocks noGrp="1"/>
              </p:cNvSpPr>
              <p:nvPr>
                <p:ph idx="1"/>
              </p:nvPr>
            </p:nvSpPr>
            <p:spPr/>
            <p:txBody>
              <a:bodyPr/>
              <a:lstStyle/>
              <a:p>
                <a:r>
                  <a:rPr lang="en-US" dirty="0"/>
                  <a:t>Need two recursive values:</a:t>
                </a:r>
              </a:p>
              <a:p>
                <a:endParaRPr lang="en-US" dirty="0"/>
              </a:p>
              <a:p>
                <a14:m>
                  <m:oMath xmlns:m="http://schemas.openxmlformats.org/officeDocument/2006/math">
                    <m:r>
                      <a:rPr lang="en-US" b="0" i="1" smtClean="0">
                        <a:latin typeface="Cambria Math" panose="02040503050406030204" pitchFamily="18" charset="0"/>
                      </a:rPr>
                      <m:t>𝐼𝑁𝐶𝐿𝑈𝐷𝐸</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from </a:t>
                </a:r>
                <a14:m>
                  <m:oMath xmlns:m="http://schemas.openxmlformats.org/officeDocument/2006/math">
                    <m:r>
                      <a:rPr lang="en-US" b="0" i="1" smtClean="0">
                        <a:latin typeface="Cambria Math" panose="02040503050406030204" pitchFamily="18" charset="0"/>
                      </a:rPr>
                      <m:t>0 </m:t>
                    </m:r>
                  </m:oMath>
                </a14:m>
                <a:r>
                  <a:rPr lang="en-US" dirty="0"/>
                  <a:t>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b="1" dirty="0"/>
                  <a:t>that includes index </a:t>
                </a:r>
                <a14:m>
                  <m:oMath xmlns:m="http://schemas.openxmlformats.org/officeDocument/2006/math">
                    <m:r>
                      <a:rPr lang="en-US" b="1" i="1" smtClean="0">
                        <a:latin typeface="Cambria Math" panose="02040503050406030204" pitchFamily="18" charset="0"/>
                      </a:rPr>
                      <m:t>𝒊</m:t>
                    </m:r>
                  </m:oMath>
                </a14:m>
                <a:r>
                  <a:rPr lang="en-US" b="1" dirty="0"/>
                  <a:t> </a:t>
                </a:r>
                <a:r>
                  <a:rPr lang="en-US" dirty="0"/>
                  <a:t>in the sum</a:t>
                </a:r>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(that might or might not include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b="0" dirty="0"/>
              </a:p>
              <a:p>
                <a:endParaRPr lang="en-US" dirty="0"/>
              </a:p>
              <a:p>
                <a:r>
                  <a:rPr lang="en-US" dirty="0"/>
                  <a:t>How can you calculate these values? Try to write recurrence(s), then think about </a:t>
                </a:r>
                <a:r>
                  <a:rPr lang="en-US" dirty="0" err="1"/>
                  <a:t>memoization</a:t>
                </a:r>
                <a:r>
                  <a:rPr lang="en-US" dirty="0"/>
                  <a:t> and running time.</a:t>
                </a:r>
              </a:p>
            </p:txBody>
          </p:sp>
        </mc:Choice>
        <mc:Fallback xmlns="">
          <p:sp>
            <p:nvSpPr>
              <p:cNvPr id="3" name="Content Placeholder 2">
                <a:extLst>
                  <a:ext uri="{FF2B5EF4-FFF2-40B4-BE49-F238E27FC236}">
                    <a16:creationId xmlns:a16="http://schemas.microsoft.com/office/drawing/2014/main" id="{D7ABE039-08B8-4259-B091-6F37367E21DC}"/>
                  </a:ext>
                </a:extLst>
              </p:cNvPr>
              <p:cNvSpPr>
                <a:spLocks noGrp="1" noRot="1" noChangeAspect="1" noMove="1" noResize="1" noEditPoints="1" noAdjustHandles="1" noChangeArrowheads="1" noChangeShapeType="1" noTextEdit="1"/>
              </p:cNvSpPr>
              <p:nvPr>
                <p:ph idx="1"/>
              </p:nvPr>
            </p:nvSpPr>
            <p:spPr>
              <a:blipFill>
                <a:blip r:embed="rId2"/>
                <a:stretch>
                  <a:fillRect l="-708" t="-2138" r="-2179"/>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A199AF15-6B2A-4DF6-9B03-A1F11D117F82}"/>
              </a:ext>
            </a:extLst>
          </p:cNvPr>
          <p:cNvSpPr/>
          <p:nvPr/>
        </p:nvSpPr>
        <p:spPr>
          <a:xfrm>
            <a:off x="7003968" y="263276"/>
            <a:ext cx="5001009" cy="16305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2141241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14E8-7C0E-4701-BBFC-DB23552A3CD3}"/>
              </a:ext>
            </a:extLst>
          </p:cNvPr>
          <p:cNvSpPr>
            <a:spLocks noGrp="1"/>
          </p:cNvSpPr>
          <p:nvPr>
            <p:ph type="title"/>
          </p:nvPr>
        </p:nvSpPr>
        <p:spPr/>
        <p:txBody>
          <a:bodyPr/>
          <a:lstStyle/>
          <a:p>
            <a:r>
              <a:rPr lang="en-US" dirty="0"/>
              <a:t>Recurrences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42D16-ED1D-4EBF-8DF2-A09DDA15A2F8}"/>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𝐼𝑁𝐶𝐿𝑈𝐷𝐸</m:t>
                    </m:r>
                    <m:d>
                      <m:dPr>
                        <m:ctrlPr>
                          <a:rPr lang="en-US" i="1">
                            <a:latin typeface="Cambria Math" panose="02040503050406030204" pitchFamily="18" charset="0"/>
                          </a:rPr>
                        </m:ctrlPr>
                      </m:dPr>
                      <m:e>
                        <m:r>
                          <a:rPr lang="en-US" i="1">
                            <a:latin typeface="Cambria Math" panose="02040503050406030204" pitchFamily="18" charset="0"/>
                          </a:rPr>
                          <m:t>𝑖</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𝐼𝑁𝐿𝐶𝑈𝐷𝐸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e>
                                </m:d>
                              </m:e>
                            </m:func>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𝐼𝑁𝐶𝐿𝑈𝐷𝐸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i="1">
                                        <a:latin typeface="Cambria Math" panose="02040503050406030204" pitchFamily="18" charset="0"/>
                                      </a:rPr>
                                      <m:t>𝑂𝑃𝑇</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func>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D4342D16-ED1D-4EBF-8DF2-A09DDA15A2F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4FE323D-816A-4E81-8CB6-A2E76895B67F}"/>
                  </a:ext>
                </a:extLst>
              </p:cNvPr>
              <p:cNvSpPr txBox="1"/>
              <p:nvPr/>
            </p:nvSpPr>
            <p:spPr>
              <a:xfrm>
                <a:off x="645459" y="4580965"/>
                <a:ext cx="10914529"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we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the subarray must be either just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or also include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Overall, we might or might not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If we don’t include </a:t>
                </a:r>
                <a14:m>
                  <m:oMath xmlns:m="http://schemas.openxmlformats.org/officeDocument/2006/math">
                    <m:r>
                      <a:rPr lang="en-US" sz="2400" b="0" i="1" smtClean="0">
                        <a:latin typeface="Cambria Math" panose="02040503050406030204" pitchFamily="18" charset="0"/>
                      </a:rPr>
                      <m:t>𝑖</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we only have access to elements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and before. If we do, we want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𝐼𝑁𝐶𝐿𝑈𝐷𝐸</m:t>
                    </m:r>
                    <m:r>
                      <a:rPr lang="en-US" sz="2400" i="1" dirty="0" smtClean="0">
                        <a:latin typeface="Cambria Math" panose="02040503050406030204" pitchFamily="18" charset="0"/>
                        <a:cs typeface="Segoe UI Semilight" panose="020B0402040204020203" pitchFamily="34" charset="0"/>
                      </a:rPr>
                      <m:t>(</m:t>
                    </m:r>
                    <m:r>
                      <a:rPr lang="en-US" sz="2400" i="1" dirty="0" err="1" smtClean="0">
                        <a:latin typeface="Cambria Math" panose="02040503050406030204" pitchFamily="18" charset="0"/>
                        <a:cs typeface="Segoe UI Semilight" panose="020B0402040204020203" pitchFamily="34" charset="0"/>
                      </a:rPr>
                      <m:t>𝑖</m:t>
                    </m:r>
                    <m:r>
                      <a:rPr lang="en-US" sz="2400" i="1" dirty="0"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by definition.</a:t>
                </a:r>
              </a:p>
            </p:txBody>
          </p:sp>
        </mc:Choice>
        <mc:Fallback xmlns="">
          <p:sp>
            <p:nvSpPr>
              <p:cNvPr id="4" name="TextBox 3">
                <a:extLst>
                  <a:ext uri="{FF2B5EF4-FFF2-40B4-BE49-F238E27FC236}">
                    <a16:creationId xmlns:a16="http://schemas.microsoft.com/office/drawing/2014/main" id="{D4FE323D-816A-4E81-8CB6-A2E76895B67F}"/>
                  </a:ext>
                </a:extLst>
              </p:cNvPr>
              <p:cNvSpPr txBox="1">
                <a:spLocks noRot="1" noChangeAspect="1" noMove="1" noResize="1" noEditPoints="1" noAdjustHandles="1" noChangeArrowheads="1" noChangeShapeType="1" noTextEdit="1"/>
              </p:cNvSpPr>
              <p:nvPr/>
            </p:nvSpPr>
            <p:spPr>
              <a:xfrm>
                <a:off x="645459" y="4580965"/>
                <a:ext cx="10914529" cy="1569660"/>
              </a:xfrm>
              <a:prstGeom prst="rect">
                <a:avLst/>
              </a:prstGeom>
              <a:blipFill>
                <a:blip r:embed="rId3"/>
                <a:stretch>
                  <a:fillRect l="-894" t="-2713" r="-447" b="-8140"/>
                </a:stretch>
              </a:blipFill>
            </p:spPr>
            <p:txBody>
              <a:bodyPr/>
              <a:lstStyle/>
              <a:p>
                <a:r>
                  <a:rPr lang="en-US">
                    <a:noFill/>
                  </a:rPr>
                  <a:t> </a:t>
                </a:r>
              </a:p>
            </p:txBody>
          </p:sp>
        </mc:Fallback>
      </mc:AlternateContent>
    </p:spTree>
    <p:extLst>
      <p:ext uri="{BB962C8B-B14F-4D97-AF65-F5344CB8AC3E}">
        <p14:creationId xmlns:p14="http://schemas.microsoft.com/office/powerpoint/2010/main" val="3920884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2502843808"/>
              </p:ext>
            </p:extLst>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extLst>
              <p:ext uri="{D42A27DB-BD31-4B8C-83A1-F6EECF244321}">
                <p14:modId xmlns:p14="http://schemas.microsoft.com/office/powerpoint/2010/main" val="4288786039"/>
              </p:ext>
            </p:extLst>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extLst>
              <p:ext uri="{D42A27DB-BD31-4B8C-83A1-F6EECF244321}">
                <p14:modId xmlns:p14="http://schemas.microsoft.com/office/powerpoint/2010/main" val="3183106508"/>
              </p:ext>
            </p:extLst>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3918913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2435936371"/>
              </p:ext>
            </p:extLst>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extLst>
              <p:ext uri="{D42A27DB-BD31-4B8C-83A1-F6EECF244321}">
                <p14:modId xmlns:p14="http://schemas.microsoft.com/office/powerpoint/2010/main" val="2567188904"/>
              </p:ext>
            </p:extLst>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extLst>
              <p:ext uri="{D42A27DB-BD31-4B8C-83A1-F6EECF244321}">
                <p14:modId xmlns:p14="http://schemas.microsoft.com/office/powerpoint/2010/main" val="480324135"/>
              </p:ext>
            </p:extLst>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2148041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1534489545"/>
              </p:ext>
            </p:extLst>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extLst>
              <p:ext uri="{D42A27DB-BD31-4B8C-83A1-F6EECF244321}">
                <p14:modId xmlns:p14="http://schemas.microsoft.com/office/powerpoint/2010/main" val="3626932130"/>
              </p:ext>
            </p:extLst>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extLst>
              <p:ext uri="{D42A27DB-BD31-4B8C-83A1-F6EECF244321}">
                <p14:modId xmlns:p14="http://schemas.microsoft.com/office/powerpoint/2010/main" val="1405564821"/>
              </p:ext>
            </p:extLst>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751235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1FDE-497C-43EC-8565-76E13A6A2A7D}"/>
              </a:ext>
            </a:extLst>
          </p:cNvPr>
          <p:cNvSpPr>
            <a:spLocks noGrp="1"/>
          </p:cNvSpPr>
          <p:nvPr>
            <p:ph type="title"/>
          </p:nvPr>
        </p:nvSpPr>
        <p:spPr/>
        <p:txBody>
          <a:bodyPr/>
          <a:lstStyle/>
          <a:p>
            <a:r>
              <a:rPr lang="en-US" dirty="0"/>
              <a:t>Pseudocode (subarray sum)</a:t>
            </a:r>
          </a:p>
        </p:txBody>
      </p:sp>
      <p:sp>
        <p:nvSpPr>
          <p:cNvPr id="3" name="Content Placeholder 2">
            <a:extLst>
              <a:ext uri="{FF2B5EF4-FFF2-40B4-BE49-F238E27FC236}">
                <a16:creationId xmlns:a16="http://schemas.microsoft.com/office/drawing/2014/main" id="{DAB5A7B4-99CC-4085-A5A8-EBBE0CFC66B9}"/>
              </a:ext>
            </a:extLst>
          </p:cNvPr>
          <p:cNvSpPr>
            <a:spLocks noGrp="1"/>
          </p:cNvSpPr>
          <p:nvPr>
            <p:ph idx="1"/>
          </p:nvPr>
        </p:nvSpPr>
        <p:spPr/>
        <p:txBody>
          <a:bodyPr>
            <a:normAutofit fontScale="92500" lnSpcReduction="20000"/>
          </a:bodyPr>
          <a:lstStyle/>
          <a:p>
            <a:pPr marL="0" indent="0">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maxSubarraySum</a:t>
            </a:r>
            <a:r>
              <a:rPr lang="en-US" dirty="0">
                <a:latin typeface="Courier New" panose="02070309020205020404" pitchFamily="49" charset="0"/>
                <a:cs typeface="Courier New" panose="02070309020205020404" pitchFamily="49" charset="0"/>
              </a:rPr>
              <a:t>(int[] A)</a:t>
            </a:r>
          </a:p>
          <a:p>
            <a:pPr marL="0" indent="0">
              <a:buNone/>
            </a:pPr>
            <a:r>
              <a:rPr lang="en-US" dirty="0">
                <a:latin typeface="Courier New" panose="02070309020205020404" pitchFamily="49" charset="0"/>
                <a:cs typeface="Courier New" panose="02070309020205020404" pitchFamily="49" charset="0"/>
              </a:rPr>
              <a:t>  int n=</a:t>
            </a:r>
            <a:r>
              <a:rPr lang="en-US" dirty="0" err="1">
                <a:latin typeface="Courier New" panose="02070309020205020404" pitchFamily="49" charset="0"/>
                <a:cs typeface="Courier New" panose="02070309020205020404" pitchFamily="49" charset="0"/>
              </a:rPr>
              <a:t>A.length</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int[] OPT = new int[n]</a:t>
            </a:r>
          </a:p>
          <a:p>
            <a:pPr marL="0" indent="0">
              <a:buNone/>
            </a:pPr>
            <a:r>
              <a:rPr lang="en-US" dirty="0">
                <a:latin typeface="Courier New" panose="02070309020205020404" pitchFamily="49" charset="0"/>
                <a:cs typeface="Courier New" panose="02070309020205020404" pitchFamily="49" charset="0"/>
              </a:rPr>
              <a:t>  int[] Inc = new int[n]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[0]=A[0]; OPT[0] = max{A[0],0}</a:t>
            </a:r>
          </a:p>
          <a:p>
            <a:pPr marL="0" indent="0">
              <a:buNone/>
            </a:pPr>
            <a:r>
              <a:rPr lang="en-US" dirty="0">
                <a:latin typeface="Courier New" panose="02070309020205020404" pitchFamily="49" charset="0"/>
                <a:cs typeface="Courier New" panose="02070309020205020404" pitchFamily="49" charset="0"/>
              </a:rPr>
              <a:t>  for(int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=0;i&lt;</a:t>
            </a:r>
            <a:r>
              <a:rPr lang="en-US" dirty="0" err="1">
                <a:latin typeface="Courier New" panose="02070309020205020404" pitchFamily="49" charset="0"/>
                <a:cs typeface="Courier New" panose="02070309020205020404" pitchFamily="49" charset="0"/>
              </a:rPr>
              <a:t>n;i</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[i-1]}</a:t>
            </a:r>
          </a:p>
          <a:p>
            <a:pPr marL="0" indent="0">
              <a:buNone/>
            </a:pPr>
            <a:r>
              <a:rPr lang="en-US" dirty="0">
                <a:latin typeface="Courier New" panose="02070309020205020404" pitchFamily="49" charset="0"/>
                <a:cs typeface="Courier New" panose="02070309020205020404" pitchFamily="49" charset="0"/>
              </a:rPr>
              <a:t>    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opt[i-1]}</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return OPT[n-1]</a:t>
            </a:r>
          </a:p>
        </p:txBody>
      </p:sp>
    </p:spTree>
    <p:extLst>
      <p:ext uri="{BB962C8B-B14F-4D97-AF65-F5344CB8AC3E}">
        <p14:creationId xmlns:p14="http://schemas.microsoft.com/office/powerpoint/2010/main" val="1744186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6849-C172-487F-82AB-11BD8E9B9ED1}"/>
              </a:ext>
            </a:extLst>
          </p:cNvPr>
          <p:cNvSpPr>
            <a:spLocks noGrp="1"/>
          </p:cNvSpPr>
          <p:nvPr>
            <p:ph type="title"/>
          </p:nvPr>
        </p:nvSpPr>
        <p:spPr/>
        <p:txBody>
          <a:bodyPr/>
          <a:lstStyle/>
          <a:p>
            <a:r>
              <a:rPr lang="en-US" dirty="0"/>
              <a:t>Recursive Thinking In General </a:t>
            </a:r>
            <a:r>
              <a:rPr lang="en-US" sz="2400" dirty="0"/>
              <a:t>(top-down)</a:t>
            </a:r>
          </a:p>
        </p:txBody>
      </p:sp>
      <p:sp>
        <p:nvSpPr>
          <p:cNvPr id="3" name="Content Placeholder 2">
            <a:extLst>
              <a:ext uri="{FF2B5EF4-FFF2-40B4-BE49-F238E27FC236}">
                <a16:creationId xmlns:a16="http://schemas.microsoft.com/office/drawing/2014/main" id="{CA2023D5-D356-45F2-9865-59F01A0653E9}"/>
              </a:ext>
            </a:extLst>
          </p:cNvPr>
          <p:cNvSpPr>
            <a:spLocks noGrp="1"/>
          </p:cNvSpPr>
          <p:nvPr>
            <p:ph idx="1"/>
          </p:nvPr>
        </p:nvSpPr>
        <p:spPr/>
        <p:txBody>
          <a:bodyPr/>
          <a:lstStyle/>
          <a:p>
            <a:r>
              <a:rPr lang="en-US" dirty="0"/>
              <a:t>As before, the hardest part is designing the recurrence. </a:t>
            </a:r>
          </a:p>
          <a:p>
            <a:r>
              <a:rPr lang="en-US" dirty="0"/>
              <a:t>It sometimes helps to think from multiple different angles.</a:t>
            </a:r>
          </a:p>
          <a:p>
            <a:endParaRPr lang="en-US" dirty="0"/>
          </a:p>
          <a:p>
            <a:r>
              <a:rPr lang="en-US" b="1" dirty="0"/>
              <a:t>Top-down:</a:t>
            </a:r>
            <a:r>
              <a:rPr lang="en-US" dirty="0"/>
              <a:t> What’s the first step to take?</a:t>
            </a:r>
          </a:p>
          <a:p>
            <a:r>
              <a:rPr lang="en-US" dirty="0"/>
              <a:t>Baby Yoda will first go left or down. Use recursion to find out which of left or down is better.</a:t>
            </a:r>
          </a:p>
          <a:p>
            <a:r>
              <a:rPr lang="en-US" dirty="0"/>
              <a:t>Should I include this element or not? Use recursion to see whether it should be included (then you must include i-1 if you have anything else) or not (just OPT(i-1)</a:t>
            </a:r>
          </a:p>
        </p:txBody>
      </p:sp>
    </p:spTree>
    <p:extLst>
      <p:ext uri="{BB962C8B-B14F-4D97-AF65-F5344CB8AC3E}">
        <p14:creationId xmlns:p14="http://schemas.microsoft.com/office/powerpoint/2010/main" val="171522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Baby Yoda Searching</a:t>
            </a:r>
          </a:p>
        </p:txBody>
      </p:sp>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dirty="0"/>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extLst>
                  <a:ext uri="{0D108BD9-81ED-4DB2-BD59-A6C34878D82A}">
                    <a16:rowId xmlns:a16="http://schemas.microsoft.com/office/drawing/2014/main" val="3614205421"/>
                  </a:ext>
                </a:extLst>
              </a:tr>
              <a:tr h="712136">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extLst>
                  <a:ext uri="{0D108BD9-81ED-4DB2-BD59-A6C34878D82A}">
                    <a16:rowId xmlns:a16="http://schemas.microsoft.com/office/drawing/2014/main" val="1540923542"/>
                  </a:ext>
                </a:extLst>
              </a:tr>
              <a:tr h="712136">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extLst>
                  <a:ext uri="{0D108BD9-81ED-4DB2-BD59-A6C34878D82A}">
                    <a16:rowId xmlns:a16="http://schemas.microsoft.com/office/drawing/2014/main" val="1503981517"/>
                  </a:ext>
                </a:extLst>
              </a:tr>
              <a:tr h="712136">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dirty="0"/>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extLst>
                  <a:ext uri="{0D108BD9-81ED-4DB2-BD59-A6C34878D82A}">
                    <a16:rowId xmlns:a16="http://schemas.microsoft.com/office/drawing/2014/main" val="3272304864"/>
                  </a:ext>
                </a:extLst>
              </a:tr>
              <a:tr h="712136">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extLst>
                  <a:ext uri="{0D108BD9-81ED-4DB2-BD59-A6C34878D82A}">
                    <a16:rowId xmlns:a16="http://schemas.microsoft.com/office/drawing/2014/main" val="2097631303"/>
                  </a:ext>
                </a:extLst>
              </a:tr>
              <a:tr h="712136">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dirty="0"/>
                    </a:p>
                  </a:txBody>
                  <a:tcPr>
                    <a:solidFill>
                      <a:schemeClr val="accent1">
                        <a:tint val="40000"/>
                        <a:alpha val="20000"/>
                      </a:schemeClr>
                    </a:solidFill>
                  </a:tcPr>
                </a:tc>
                <a:extLst>
                  <a:ext uri="{0D108BD9-81ED-4DB2-BD59-A6C34878D82A}">
                    <a16:rowId xmlns:a16="http://schemas.microsoft.com/office/drawing/2014/main" val="1915791501"/>
                  </a:ext>
                </a:extLst>
              </a:tr>
            </a:tbl>
          </a:graphicData>
        </a:graphic>
      </p:graphicFrame>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31A8BB-4612-41E0-A736-CDF080138C7F}"/>
              </a:ext>
            </a:extLst>
          </p:cNvPr>
          <p:cNvSpPr txBox="1"/>
          <p:nvPr/>
        </p:nvSpPr>
        <p:spPr>
          <a:xfrm>
            <a:off x="1495425" y="1277943"/>
            <a:ext cx="4757738" cy="4154984"/>
          </a:xfrm>
          <a:prstGeom prst="rect">
            <a:avLst/>
          </a:prstGeom>
          <a:solidFill>
            <a:schemeClr val="bg1"/>
          </a:solidFill>
        </p:spPr>
        <p:txBody>
          <a:bodyPr wrap="square" rtlCol="0">
            <a:spAutoFit/>
          </a:bodyPr>
          <a:lstStyle/>
          <a:p>
            <a:r>
              <a:rPr lang="en-US" sz="2400" dirty="0"/>
              <a:t>Baby Yoda has to get from the upper-right corner to the lower left.</a:t>
            </a:r>
          </a:p>
          <a:p>
            <a:r>
              <a:rPr lang="en-US" sz="2400" dirty="0"/>
              <a:t>His cradle will only let him go left and down.</a:t>
            </a:r>
          </a:p>
          <a:p>
            <a:r>
              <a:rPr lang="en-US" sz="2400" dirty="0"/>
              <a:t>He can’t get past the rocks (too high) – he has to go around them (but still only going left and down)</a:t>
            </a:r>
          </a:p>
          <a:p>
            <a:endParaRPr lang="en-US" sz="2400" dirty="0"/>
          </a:p>
          <a:p>
            <a:r>
              <a:rPr lang="en-US" sz="2400" dirty="0"/>
              <a:t>As usual…he’s hungry.</a:t>
            </a:r>
          </a:p>
          <a:p>
            <a:r>
              <a:rPr lang="en-US" sz="2400" dirty="0"/>
              <a:t>He wants to eat as many frog eggs as possible on the way.</a:t>
            </a:r>
          </a:p>
        </p:txBody>
      </p:sp>
      <p:sp>
        <p:nvSpPr>
          <p:cNvPr id="7" name="Oval 6" descr="Egg">
            <a:extLst>
              <a:ext uri="{FF2B5EF4-FFF2-40B4-BE49-F238E27FC236}">
                <a16:creationId xmlns:a16="http://schemas.microsoft.com/office/drawing/2014/main" id="{0A7CE019-5533-4118-BF31-8EDBA95289AB}"/>
              </a:ext>
            </a:extLst>
          </p:cNvPr>
          <p:cNvSpPr/>
          <p:nvPr/>
        </p:nvSpPr>
        <p:spPr>
          <a:xfrm>
            <a:off x="5572125" y="5005388"/>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lip Art Rock - Rock Clipart Transparent Background - Png Download #4610136">
            <a:extLst>
              <a:ext uri="{FF2B5EF4-FFF2-40B4-BE49-F238E27FC236}">
                <a16:creationId xmlns:a16="http://schemas.microsoft.com/office/drawing/2014/main" id="{AD4BF0B8-9423-418C-A06C-872A6D6EAAC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203215" y="3651860"/>
            <a:ext cx="697523" cy="49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1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C72-B556-42DF-B803-856BD7A11601}"/>
              </a:ext>
            </a:extLst>
          </p:cNvPr>
          <p:cNvSpPr>
            <a:spLocks noGrp="1"/>
          </p:cNvSpPr>
          <p:nvPr>
            <p:ph type="title"/>
          </p:nvPr>
        </p:nvSpPr>
        <p:spPr/>
        <p:txBody>
          <a:bodyPr/>
          <a:lstStyle/>
          <a:p>
            <a:r>
              <a:rPr lang="en-US" dirty="0"/>
              <a:t>Recursive Thinking In General </a:t>
            </a:r>
            <a:r>
              <a:rPr lang="en-US" sz="2400" dirty="0"/>
              <a:t>(bottom-up)</a:t>
            </a:r>
          </a:p>
        </p:txBody>
      </p:sp>
      <p:sp>
        <p:nvSpPr>
          <p:cNvPr id="3" name="Content Placeholder 2">
            <a:extLst>
              <a:ext uri="{FF2B5EF4-FFF2-40B4-BE49-F238E27FC236}">
                <a16:creationId xmlns:a16="http://schemas.microsoft.com/office/drawing/2014/main" id="{614AA268-5907-4E96-B6E0-8CF27E035E0B}"/>
              </a:ext>
            </a:extLst>
          </p:cNvPr>
          <p:cNvSpPr>
            <a:spLocks noGrp="1"/>
          </p:cNvSpPr>
          <p:nvPr>
            <p:ph idx="1"/>
          </p:nvPr>
        </p:nvSpPr>
        <p:spPr/>
        <p:txBody>
          <a:bodyPr/>
          <a:lstStyle/>
          <a:p>
            <a:r>
              <a:rPr lang="en-US" b="1" dirty="0"/>
              <a:t>Bottom-Up: </a:t>
            </a:r>
            <a:r>
              <a:rPr lang="en-US" dirty="0"/>
              <a:t>What information could a recursive call give me that would help?</a:t>
            </a:r>
          </a:p>
          <a:p>
            <a:r>
              <a:rPr lang="en-US" dirty="0"/>
              <a:t>How does a path through most of the map help Baby Yoda? </a:t>
            </a:r>
          </a:p>
          <a:p>
            <a:pPr lvl="1"/>
            <a:r>
              <a:rPr lang="en-US" dirty="0"/>
              <a:t>Well we just need to know the values one left and one down.</a:t>
            </a:r>
          </a:p>
          <a:p>
            <a:r>
              <a:rPr lang="en-US" dirty="0"/>
              <a:t>The answers to which subarrays would let us solve the problem?</a:t>
            </a:r>
          </a:p>
          <a:p>
            <a:pPr lvl="1"/>
            <a:r>
              <a:rPr lang="en-US" dirty="0"/>
              <a:t>Well, if we know the best option to our left, we could insert one more element or not…but if we insert one more element, we need the best option to our left including the second-to-last element. </a:t>
            </a:r>
          </a:p>
        </p:txBody>
      </p:sp>
    </p:spTree>
    <p:extLst>
      <p:ext uri="{BB962C8B-B14F-4D97-AF65-F5344CB8AC3E}">
        <p14:creationId xmlns:p14="http://schemas.microsoft.com/office/powerpoint/2010/main" val="525011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2E9-AD6E-418C-8E70-96447F9EB191}"/>
              </a:ext>
            </a:extLst>
          </p:cNvPr>
          <p:cNvSpPr>
            <a:spLocks noGrp="1"/>
          </p:cNvSpPr>
          <p:nvPr>
            <p:ph type="title"/>
          </p:nvPr>
        </p:nvSpPr>
        <p:spPr/>
        <p:txBody>
          <a:bodyPr>
            <a:normAutofit/>
          </a:bodyPr>
          <a:lstStyle/>
          <a:p>
            <a:r>
              <a:rPr lang="en-US" sz="4000" dirty="0"/>
              <a:t>Recursive Thinking In General </a:t>
            </a:r>
            <a:r>
              <a:rPr lang="en-US" sz="2700" dirty="0"/>
              <a:t>(optimal substructure)</a:t>
            </a:r>
          </a:p>
        </p:txBody>
      </p:sp>
      <p:sp>
        <p:nvSpPr>
          <p:cNvPr id="3" name="Content Placeholder 2">
            <a:extLst>
              <a:ext uri="{FF2B5EF4-FFF2-40B4-BE49-F238E27FC236}">
                <a16:creationId xmlns:a16="http://schemas.microsoft.com/office/drawing/2014/main" id="{9030AE24-3B8E-4587-8D94-DDFB50155BC7}"/>
              </a:ext>
            </a:extLst>
          </p:cNvPr>
          <p:cNvSpPr>
            <a:spLocks noGrp="1"/>
          </p:cNvSpPr>
          <p:nvPr>
            <p:ph idx="1"/>
          </p:nvPr>
        </p:nvSpPr>
        <p:spPr/>
        <p:txBody>
          <a:bodyPr/>
          <a:lstStyle/>
          <a:p>
            <a:r>
              <a:rPr lang="en-US" dirty="0"/>
              <a:t>Some people refer to the “Optimal Substructure Property”</a:t>
            </a:r>
          </a:p>
          <a:p>
            <a:r>
              <a:rPr lang="en-US" dirty="0"/>
              <a:t>From the optimum (most eggs, greatest sum) for a slightly smaller problem (Baby Yoda starting closer to the end, slightly smaller array), we need to be able to build up the optimum for the full problem.</a:t>
            </a:r>
          </a:p>
          <a:p>
            <a:pPr lvl="1"/>
            <a:r>
              <a:rPr lang="en-US" dirty="0"/>
              <a:t>This property is true of INCLUDE, but not (directly) of OPT---that’s why we added INCLUDE.</a:t>
            </a:r>
          </a:p>
        </p:txBody>
      </p:sp>
    </p:spTree>
    <p:extLst>
      <p:ext uri="{BB962C8B-B14F-4D97-AF65-F5344CB8AC3E}">
        <p14:creationId xmlns:p14="http://schemas.microsoft.com/office/powerpoint/2010/main" val="4700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118EE-0FC4-CD71-A2BA-BEEF765E4729}"/>
              </a:ext>
            </a:extLst>
          </p:cNvPr>
          <p:cNvSpPr>
            <a:spLocks noGrp="1"/>
          </p:cNvSpPr>
          <p:nvPr>
            <p:ph type="title"/>
          </p:nvPr>
        </p:nvSpPr>
        <p:spPr/>
        <p:txBody>
          <a:bodyPr/>
          <a:lstStyle/>
          <a:p>
            <a:r>
              <a:rPr lang="en-US" dirty="0"/>
              <a:t>Our Next Problem</a:t>
            </a:r>
          </a:p>
        </p:txBody>
      </p:sp>
      <p:sp>
        <p:nvSpPr>
          <p:cNvPr id="5" name="Text Placeholder 4">
            <a:extLst>
              <a:ext uri="{FF2B5EF4-FFF2-40B4-BE49-F238E27FC236}">
                <a16:creationId xmlns:a16="http://schemas.microsoft.com/office/drawing/2014/main" id="{9E5CCD0C-9D82-4E90-7C19-4BBB11A0860C}"/>
              </a:ext>
            </a:extLst>
          </p:cNvPr>
          <p:cNvSpPr>
            <a:spLocks noGrp="1"/>
          </p:cNvSpPr>
          <p:nvPr>
            <p:ph type="body" idx="1"/>
          </p:nvPr>
        </p:nvSpPr>
        <p:spPr/>
        <p:txBody>
          <a:bodyPr/>
          <a:lstStyle/>
          <a:p>
            <a:r>
              <a:rPr lang="en-US" dirty="0"/>
              <a:t>Longest Increasing Subsequence</a:t>
            </a:r>
          </a:p>
        </p:txBody>
      </p:sp>
    </p:spTree>
    <p:extLst>
      <p:ext uri="{BB962C8B-B14F-4D97-AF65-F5344CB8AC3E}">
        <p14:creationId xmlns:p14="http://schemas.microsoft.com/office/powerpoint/2010/main" val="185109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0397-4C08-4B2B-98A6-D1BD57305B2C}"/>
              </a:ext>
            </a:extLst>
          </p:cNvPr>
          <p:cNvSpPr>
            <a:spLocks noGrp="1"/>
          </p:cNvSpPr>
          <p:nvPr>
            <p:ph type="title"/>
          </p:nvPr>
        </p:nvSpPr>
        <p:spPr/>
        <p:txBody>
          <a:bodyPr/>
          <a:lstStyle/>
          <a:p>
            <a:r>
              <a:rPr lang="en-US" dirty="0"/>
              <a:t>Longest Increasing Subsequence</a:t>
            </a:r>
          </a:p>
        </p:txBody>
      </p:sp>
      <p:graphicFrame>
        <p:nvGraphicFramePr>
          <p:cNvPr id="5" name="Content Placeholder 3">
            <a:extLst>
              <a:ext uri="{FF2B5EF4-FFF2-40B4-BE49-F238E27FC236}">
                <a16:creationId xmlns:a16="http://schemas.microsoft.com/office/drawing/2014/main" id="{0EBECCC0-D741-4A02-869B-35B6CE82B28F}"/>
              </a:ext>
            </a:extLst>
          </p:cNvPr>
          <p:cNvGraphicFramePr>
            <a:graphicFrameLocks/>
          </p:cNvGraphicFramePr>
          <p:nvPr>
            <p:extLst>
              <p:ext uri="{D42A27DB-BD31-4B8C-83A1-F6EECF244321}">
                <p14:modId xmlns:p14="http://schemas.microsoft.com/office/powerpoint/2010/main" val="1873049196"/>
              </p:ext>
            </p:extLst>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120DCF-34CC-4B47-B089-670768D0DFF2}"/>
                  </a:ext>
                </a:extLst>
              </p:cNvPr>
              <p:cNvSpPr>
                <a:spLocks noGrp="1"/>
              </p:cNvSpPr>
              <p:nvPr>
                <p:ph idx="1"/>
              </p:nvPr>
            </p:nvSpPr>
            <p:spPr>
              <a:xfrm>
                <a:off x="575240" y="3002507"/>
                <a:ext cx="11187258" cy="3306854"/>
              </a:xfrm>
            </p:spPr>
            <p:txBody>
              <a:bodyPr/>
              <a:lstStyle/>
              <a:p>
                <a:r>
                  <a:rPr lang="en-US" dirty="0"/>
                  <a:t>Longest set of (not necessarily consecutive) elements that are increasing</a:t>
                </a:r>
              </a:p>
              <a:p>
                <a:endParaRPr lang="en-US" dirty="0"/>
              </a:p>
              <a:p>
                <a14:m>
                  <m:oMath xmlns:m="http://schemas.openxmlformats.org/officeDocument/2006/math">
                    <m:r>
                      <a:rPr lang="en-US" b="0" i="1" smtClean="0">
                        <a:latin typeface="Cambria Math" panose="02040503050406030204" pitchFamily="18" charset="0"/>
                      </a:rPr>
                      <m:t>5</m:t>
                    </m:r>
                  </m:oMath>
                </a14:m>
                <a:r>
                  <a:rPr lang="en-US" dirty="0"/>
                  <a:t> is optimal for the array above</a:t>
                </a:r>
              </a:p>
              <a:p>
                <a:r>
                  <a:rPr lang="en-US" dirty="0"/>
                  <a:t>(indices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2,3,6,7; </m:t>
                    </m:r>
                  </m:oMath>
                </a14:m>
                <a:r>
                  <a:rPr lang="en-US" dirty="0"/>
                  <a:t>elements </a:t>
                </a:r>
                <a14:m>
                  <m:oMath xmlns:m="http://schemas.openxmlformats.org/officeDocument/2006/math">
                    <m:r>
                      <a:rPr lang="en-US" b="0" i="0" smtClean="0">
                        <a:latin typeface="Cambria Math" panose="02040503050406030204" pitchFamily="18" charset="0"/>
                      </a:rPr>
                      <m:t>−6,</m:t>
                    </m:r>
                    <m:r>
                      <a:rPr lang="en-US" b="0" i="1" smtClean="0">
                        <a:latin typeface="Cambria Math" panose="02040503050406030204" pitchFamily="18" charset="0"/>
                      </a:rPr>
                      <m:t>3,6,8,10</m:t>
                    </m:r>
                  </m:oMath>
                </a14:m>
                <a:r>
                  <a:rPr lang="en-US" dirty="0"/>
                  <a:t>)</a:t>
                </a:r>
              </a:p>
              <a:p>
                <a:endParaRPr lang="en-US" dirty="0"/>
              </a:p>
              <a:p>
                <a:r>
                  <a:rPr lang="en-US" dirty="0"/>
                  <a:t>For simplicity – assume all array elements are distinct.</a:t>
                </a:r>
              </a:p>
            </p:txBody>
          </p:sp>
        </mc:Choice>
        <mc:Fallback xmlns="">
          <p:sp>
            <p:nvSpPr>
              <p:cNvPr id="3" name="Content Placeholder 2">
                <a:extLst>
                  <a:ext uri="{FF2B5EF4-FFF2-40B4-BE49-F238E27FC236}">
                    <a16:creationId xmlns:a16="http://schemas.microsoft.com/office/drawing/2014/main" id="{4C120DCF-34CC-4B47-B089-670768D0DFF2}"/>
                  </a:ext>
                </a:extLst>
              </p:cNvPr>
              <p:cNvSpPr>
                <a:spLocks noGrp="1" noRot="1" noChangeAspect="1" noMove="1" noResize="1" noEditPoints="1" noAdjustHandles="1" noChangeArrowheads="1" noChangeShapeType="1" noTextEdit="1"/>
              </p:cNvSpPr>
              <p:nvPr>
                <p:ph idx="1"/>
              </p:nvPr>
            </p:nvSpPr>
            <p:spPr>
              <a:xfrm>
                <a:off x="575240" y="3002507"/>
                <a:ext cx="11187258" cy="3306854"/>
              </a:xfrm>
              <a:blipFill>
                <a:blip r:embed="rId2"/>
                <a:stretch>
                  <a:fillRect l="-654" t="-3321" r="-926" b="-461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327A47C-2E4F-9D96-7FF3-0A9851A27905}"/>
              </a:ext>
            </a:extLst>
          </p:cNvPr>
          <p:cNvSpPr/>
          <p:nvPr/>
        </p:nvSpPr>
        <p:spPr>
          <a:xfrm>
            <a:off x="7827264" y="4669971"/>
            <a:ext cx="4125250" cy="104502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Convince yourself that a greedy algorithm doesn’t work!</a:t>
            </a:r>
          </a:p>
        </p:txBody>
      </p:sp>
    </p:spTree>
    <p:extLst>
      <p:ext uri="{BB962C8B-B14F-4D97-AF65-F5344CB8AC3E}">
        <p14:creationId xmlns:p14="http://schemas.microsoft.com/office/powerpoint/2010/main" val="3787192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C080AB-AB45-2AA8-E7FE-300B1F461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62F59-347B-2F0F-CAC7-6CE33CC4D229}"/>
              </a:ext>
            </a:extLst>
          </p:cNvPr>
          <p:cNvSpPr>
            <a:spLocks noGrp="1"/>
          </p:cNvSpPr>
          <p:nvPr>
            <p:ph type="title"/>
          </p:nvPr>
        </p:nvSpPr>
        <p:spPr/>
        <p:txBody>
          <a:bodyPr/>
          <a:lstStyle/>
          <a:p>
            <a:r>
              <a:rPr lang="en-US" dirty="0"/>
              <a:t>Baby Yoda’s Map</a:t>
            </a:r>
          </a:p>
        </p:txBody>
      </p:sp>
      <p:sp>
        <p:nvSpPr>
          <p:cNvPr id="26" name="TextBox 25">
            <a:extLst>
              <a:ext uri="{FF2B5EF4-FFF2-40B4-BE49-F238E27FC236}">
                <a16:creationId xmlns:a16="http://schemas.microsoft.com/office/drawing/2014/main" id="{419414AD-7B67-FC6F-F89F-9A20863CFD2B}"/>
              </a:ext>
            </a:extLst>
          </p:cNvPr>
          <p:cNvSpPr txBox="1"/>
          <p:nvPr/>
        </p:nvSpPr>
        <p:spPr>
          <a:xfrm>
            <a:off x="9831755" y="2291843"/>
            <a:ext cx="2244011"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endParaRPr lang="en-US" sz="2800" dirty="0">
              <a:latin typeface="Segoe UI Semilight" panose="020B0402040204020203" pitchFamily="34" charset="0"/>
              <a:cs typeface="Segoe UI Semilight" panose="020B0402040204020203" pitchFamily="34" charset="0"/>
            </a:endParaRPr>
          </a:p>
        </p:txBody>
      </p:sp>
      <p:graphicFrame>
        <p:nvGraphicFramePr>
          <p:cNvPr id="4" name="Content Placeholder 3">
            <a:extLst>
              <a:ext uri="{FF2B5EF4-FFF2-40B4-BE49-F238E27FC236}">
                <a16:creationId xmlns:a16="http://schemas.microsoft.com/office/drawing/2014/main" id="{33390FF6-30D9-0D1B-7BEA-C227545C7496}"/>
              </a:ext>
            </a:extLst>
          </p:cNvPr>
          <p:cNvGraphicFramePr>
            <a:graphicFrameLocks noGrp="1"/>
          </p:cNvGraphicFramePr>
          <p:nvPr>
            <p:ph idx="1"/>
            <p:extLst>
              <p:ext uri="{D42A27DB-BD31-4B8C-83A1-F6EECF244321}">
                <p14:modId xmlns:p14="http://schemas.microsoft.com/office/powerpoint/2010/main" val="1641409498"/>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pPr/>
                      <a:endParaRPr lang="en-US" dirty="0"/>
                    </a:p>
                  </a:txBody>
                  <a:tcPr/>
                </a:tc>
                <a:tc>
                  <a:txBody>
                    <a:bodyPr/>
                    <a:lstStyle/>
                    <a:p>
                      <a:pPr/>
                      <a:endParaRPr lang="en-US" dirty="0"/>
                    </a:p>
                  </a:txBody>
                  <a:tcPr/>
                </a:tc>
                <a:tc>
                  <a:txBody>
                    <a:bodyPr/>
                    <a:lstStyle/>
                    <a:p>
                      <a:pPr/>
                      <a:endParaRPr lang="en-US" dirty="0"/>
                    </a:p>
                  </a:txBody>
                  <a:tcPr/>
                </a:tc>
                <a:tc>
                  <a:txBody>
                    <a:bodyPr/>
                    <a:lstStyle/>
                    <a:p>
                      <a:pPr/>
                      <a:endParaRPr lang="en-US" dirty="0"/>
                    </a:p>
                  </a:txBody>
                  <a:tcPr/>
                </a:tc>
                <a:tc>
                  <a:txBody>
                    <a:bodyPr/>
                    <a:lstStyle/>
                    <a:p>
                      <a:pPr/>
                      <a:endParaRPr lang="en-US" dirty="0"/>
                    </a:p>
                  </a:txBody>
                  <a:tcPr/>
                </a:tc>
                <a:tc>
                  <a:txBody>
                    <a:bodyPr/>
                    <a:lstStyle/>
                    <a:p>
                      <a:pPr/>
                      <a:endParaRPr lang="en-US" dirty="0"/>
                    </a:p>
                  </a:txBody>
                  <a:tcPr/>
                </a:tc>
                <a:tc>
                  <a:txBody>
                    <a:bodyPr/>
                    <a:lstStyle/>
                    <a:p>
                      <a:pPr/>
                      <a:endParaRPr lang="en-US" dirty="0"/>
                    </a:p>
                  </a:txBody>
                  <a:tcPr/>
                </a:tc>
                <a:tc>
                  <a:txBody>
                    <a:bodyPr/>
                    <a:lstStyle/>
                    <a:p>
                      <a:pPr/>
                      <a:endParaRPr lang="en-US" dirty="0"/>
                    </a:p>
                  </a:txBody>
                  <a:tcPr/>
                </a:tc>
                <a:extLst>
                  <a:ext uri="{0D108BD9-81ED-4DB2-BD59-A6C34878D82A}">
                    <a16:rowId xmlns:a16="http://schemas.microsoft.com/office/drawing/2014/main" val="2097631303"/>
                  </a:ext>
                </a:extLst>
              </a:tr>
              <a:tr h="712136">
                <a:tc>
                  <a:txBody>
                    <a:bodyPr/>
                    <a:lstStyle/>
                    <a:p>
                      <a:pPr/>
                      <a:endParaRPr lang="en-US" sz="2800" dirty="0">
                        <a:solidFill>
                          <a:srgbClr val="4C3282"/>
                        </a:solidFill>
                      </a:endParaRPr>
                    </a:p>
                  </a:txBody>
                  <a:tcPr/>
                </a:tc>
                <a:tc>
                  <a:txBody>
                    <a:bodyPr/>
                    <a:lstStyle/>
                    <a:p>
                      <a:pPr/>
                      <a:endParaRPr lang="en-US" sz="2800" dirty="0">
                        <a:solidFill>
                          <a:srgbClr val="4C3282"/>
                        </a:solidFill>
                      </a:endParaRPr>
                    </a:p>
                  </a:txBody>
                  <a:tcPr/>
                </a:tc>
                <a:tc>
                  <a:txBody>
                    <a:bodyPr/>
                    <a:lstStyle/>
                    <a:p>
                      <a:pPr/>
                      <a:endParaRPr lang="en-US" sz="2800" dirty="0">
                        <a:solidFill>
                          <a:srgbClr val="4C3282"/>
                        </a:solidFill>
                      </a:endParaRPr>
                    </a:p>
                  </a:txBody>
                  <a:tcPr/>
                </a:tc>
                <a:tc>
                  <a:txBody>
                    <a:bodyPr/>
                    <a:lstStyle/>
                    <a:p>
                      <a:pPr/>
                      <a:endParaRPr lang="en-US" sz="2800" dirty="0">
                        <a:solidFill>
                          <a:srgbClr val="4C3282"/>
                        </a:solidFill>
                      </a:endParaRPr>
                    </a:p>
                  </a:txBody>
                  <a:tcPr/>
                </a:tc>
                <a:tc>
                  <a:txBody>
                    <a:bodyPr/>
                    <a:lstStyle/>
                    <a:p>
                      <a:pPr/>
                      <a:endParaRPr lang="en-US" sz="2800" dirty="0">
                        <a:solidFill>
                          <a:srgbClr val="4C3282"/>
                        </a:solidFill>
                      </a:endParaRPr>
                    </a:p>
                  </a:txBody>
                  <a:tcPr/>
                </a:tc>
                <a:tc>
                  <a:txBody>
                    <a:bodyPr/>
                    <a:lstStyle/>
                    <a:p>
                      <a:pPr/>
                      <a:endParaRPr lang="en-US" sz="2800" dirty="0">
                        <a:solidFill>
                          <a:srgbClr val="4C3282"/>
                        </a:solidFill>
                      </a:endParaRPr>
                    </a:p>
                  </a:txBody>
                  <a:tcPr/>
                </a:tc>
                <a:tc>
                  <a:txBody>
                    <a:bodyPr/>
                    <a:lstStyle/>
                    <a:p>
                      <a:pPr/>
                      <a:endParaRPr lang="en-US" sz="2800" dirty="0">
                        <a:solidFill>
                          <a:srgbClr val="4C3282"/>
                        </a:solidFill>
                      </a:endParaRPr>
                    </a:p>
                  </a:txBody>
                  <a:tcPr/>
                </a:tc>
                <a:tc>
                  <a:txBody>
                    <a:bodyPr/>
                    <a:lstStyle/>
                    <a:p>
                      <a:pPr/>
                      <a:endParaRPr lang="en-US" sz="2800" dirty="0">
                        <a:solidFill>
                          <a:srgbClr val="4C3282"/>
                        </a:solidFill>
                      </a:endParaRPr>
                    </a:p>
                  </a:txBody>
                  <a:tcPr/>
                </a:tc>
                <a:extLst>
                  <a:ext uri="{0D108BD9-81ED-4DB2-BD59-A6C34878D82A}">
                    <a16:rowId xmlns:a16="http://schemas.microsoft.com/office/drawing/2014/main" val="1915791501"/>
                  </a:ext>
                </a:extLst>
              </a:tr>
            </a:tbl>
          </a:graphicData>
        </a:graphic>
      </p:graphicFrame>
      <p:pic>
        <p:nvPicPr>
          <p:cNvPr id="1026" name="Picture 2">
            <a:extLst>
              <a:ext uri="{FF2B5EF4-FFF2-40B4-BE49-F238E27FC236}">
                <a16:creationId xmlns:a16="http://schemas.microsoft.com/office/drawing/2014/main" id="{AE6DBF95-B194-AF3D-8FE3-D888AF8476F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A 6x8 grid&#10;Setting the bottom-left as (0,0)&#10;There are eggs at (0,4),(1,0),(2,0),(2,2),(2,3),(4,2),(5,4)&#10;There are rocks at (1,2),(2,1),(3,2)&#10;Baby Yoda starts at (7,5)">
            <a:extLst>
              <a:ext uri="{FF2B5EF4-FFF2-40B4-BE49-F238E27FC236}">
                <a16:creationId xmlns:a16="http://schemas.microsoft.com/office/drawing/2014/main" id="{143BE7FE-734B-FE36-B899-582237813DDC}"/>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F5D6C649-4210-75B4-AD1D-AC62A0EA0B2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FE8BE45-F041-5AEC-5E52-1BA162DFDD14}"/>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580AE95E-BCD7-FDE0-E55F-6AD815590616}"/>
                </a:ext>
              </a:extLst>
            </p:cNvPr>
            <p:cNvGrpSpPr/>
            <p:nvPr/>
          </p:nvGrpSpPr>
          <p:grpSpPr>
            <a:xfrm>
              <a:off x="30720" y="1688969"/>
              <a:ext cx="9744876" cy="5029316"/>
              <a:chOff x="30720" y="1688969"/>
              <a:chExt cx="9744876" cy="5029316"/>
            </a:xfrm>
          </p:grpSpPr>
          <mc:AlternateContent xmlns:mc="http://schemas.openxmlformats.org/markup-compatibility/2006">
            <mc:Choice xmlns:p14="http://schemas.microsoft.com/office/powerpoint/2010/main" Requires="p14">
              <p:contentPart p14:bwMode="auto" r:id="rId5">
                <p14:nvContentPartPr>
                  <p14:cNvPr id="17" name="Ink 16">
                    <a:extLst>
                      <a:ext uri="{FF2B5EF4-FFF2-40B4-BE49-F238E27FC236}">
                        <a16:creationId xmlns:a16="http://schemas.microsoft.com/office/drawing/2014/main" id="{D1D2001C-EAEF-7909-8B33-49CFD323E780}"/>
                      </a:ext>
                    </a:extLst>
                  </p14:cNvPr>
                  <p14:cNvContentPartPr/>
                  <p14:nvPr/>
                </p14:nvContentPartPr>
                <p14:xfrm>
                  <a:off x="7976563" y="2394613"/>
                  <a:ext cx="360" cy="360"/>
                </p14:xfrm>
              </p:contentPart>
            </mc:Choice>
            <mc:Fallback>
              <p:pic>
                <p:nvPicPr>
                  <p:cNvPr id="17" name="Ink 16">
                    <a:extLst>
                      <a:ext uri="{FF2B5EF4-FFF2-40B4-BE49-F238E27FC236}">
                        <a16:creationId xmlns:a16="http://schemas.microsoft.com/office/drawing/2014/main" id="{D1D2001C-EAEF-7909-8B33-49CFD323E780}"/>
                      </a:ext>
                    </a:extLst>
                  </p:cNvPr>
                  <p:cNvPicPr/>
                  <p:nvPr/>
                </p:nvPicPr>
                <p:blipFill>
                  <a:blip r:embed="rId6"/>
                  <a:stretch>
                    <a:fillRect/>
                  </a:stretch>
                </p:blipFill>
                <p:spPr>
                  <a:xfrm>
                    <a:off x="7967563" y="238561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D3BE5EF7-214E-C165-4A05-257C955BEBD1}"/>
                      </a:ext>
                    </a:extLst>
                  </p14:cNvPr>
                  <p14:cNvContentPartPr/>
                  <p14:nvPr/>
                </p14:nvContentPartPr>
                <p14:xfrm>
                  <a:off x="7942363" y="2455813"/>
                  <a:ext cx="360" cy="360"/>
                </p14:xfrm>
              </p:contentPart>
            </mc:Choice>
            <mc:Fallback>
              <p:pic>
                <p:nvPicPr>
                  <p:cNvPr id="18" name="Ink 17">
                    <a:extLst>
                      <a:ext uri="{FF2B5EF4-FFF2-40B4-BE49-F238E27FC236}">
                        <a16:creationId xmlns:a16="http://schemas.microsoft.com/office/drawing/2014/main" id="{D3BE5EF7-214E-C165-4A05-257C955BEBD1}"/>
                      </a:ext>
                    </a:extLst>
                  </p:cNvPr>
                  <p:cNvPicPr/>
                  <p:nvPr/>
                </p:nvPicPr>
                <p:blipFill>
                  <a:blip r:embed="rId6"/>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6561656B-209D-6705-A7F0-D27DB072BDA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7548CDFC-C12A-F528-9620-B67492838A0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031DC1-79A9-6793-8A22-0EA27484715B}"/>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C813102-2EBC-B20A-B8EC-10CF4E47574C}"/>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F616AE56-3D51-2453-B1A5-C4A24517F97E}"/>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D9C44CB7-FC96-835B-BE0A-23B6E772606B}"/>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A9017589-3A01-64E4-1496-65F4791B5DE0}"/>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C5B02EDA-901E-6307-9278-24CD5E63D462}"/>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C08B7AD0-6D0A-E289-226A-11D7AF136F08}"/>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3B00992-2175-A787-1FA0-D345AD9BAF52}"/>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F03CBD53-91C7-7C3C-4311-B8F1DD382E26}"/>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DD23564-E77B-305D-FCEF-1A15238645C4}"/>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8F589F1-BE47-E7A1-5B62-3E4D4DF4A0BF}"/>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20C4CA8C-10AE-53CB-4BD1-09E1B7EE4CCE}"/>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13AEE9B-CA05-8DC0-132D-9F5DA39C9AAC}"/>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661DA27-68F2-DA82-2D2B-303F47FEB518}"/>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E49BCFF9-293E-D138-80BC-CBCDBFC6B5D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C2D3142C-768F-A7DD-20CE-4C815DC8566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315FAF2C-92ED-E73A-54FD-DD964016DD5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128AF348-0A35-2075-FAF1-D28F0D74034E}"/>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7514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EE16-F2B5-4792-B31F-B01D389F8A83}"/>
              </a:ext>
            </a:extLst>
          </p:cNvPr>
          <p:cNvSpPr>
            <a:spLocks noGrp="1"/>
          </p:cNvSpPr>
          <p:nvPr>
            <p:ph type="title"/>
          </p:nvPr>
        </p:nvSpPr>
        <p:spPr/>
        <p:txBody>
          <a:bodyPr/>
          <a:lstStyle/>
          <a:p>
            <a:r>
              <a:rPr lang="en-US" dirty="0"/>
              <a:t>A Recursive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FAA9EB-83F2-4936-A4E3-0C01E14F16F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FindOPT(int </a:t>
                </a:r>
                <a:r>
                  <a:rPr lang="en-US" dirty="0" err="1">
                    <a:latin typeface="Courier New" panose="02070309020205020404" pitchFamily="49" charset="0"/>
                    <a:cs typeface="Courier New" panose="02070309020205020404" pitchFamily="49" charset="0"/>
                  </a:rPr>
                  <a:t>i,int</a:t>
                </a:r>
                <a:r>
                  <a:rPr lang="en-US" dirty="0">
                    <a:latin typeface="Courier New" panose="02070309020205020404" pitchFamily="49" charset="0"/>
                    <a:cs typeface="Courier New" panose="02070309020205020404" pitchFamily="49" charset="0"/>
                  </a:rPr>
                  <a:t> j, bool[][] rocks, bool[][] eggs)</a:t>
                </a:r>
              </a:p>
              <a:p>
                <a:pPr marL="0" indent="0">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&lt;0 || j &lt; 0) return -</a:t>
                </a:r>
                <a14:m>
                  <m:oMath xmlns:m="http://schemas.openxmlformats.org/officeDocument/2006/math">
                    <m:r>
                      <a:rPr lang="en-US" i="1" dirty="0" smtClean="0">
                        <a:latin typeface="Cambria Math" panose="02040503050406030204" pitchFamily="18" charset="0"/>
                        <a:cs typeface="Courier New" panose="02070309020205020404" pitchFamily="49" charset="0"/>
                      </a:rPr>
                      <m:t>∞ </m:t>
                    </m:r>
                  </m:oMath>
                </a14:m>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if(rocks[</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 return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 &amp;&amp; j==0) return eggs[0][0]</a:t>
                </a:r>
              </a:p>
              <a:p>
                <a:pPr marL="0" indent="0">
                  <a:buNone/>
                </a:pPr>
                <a:r>
                  <a:rPr lang="en-US" dirty="0">
                    <a:latin typeface="Courier New" panose="02070309020205020404" pitchFamily="49" charset="0"/>
                    <a:cs typeface="Courier New" panose="02070309020205020404" pitchFamily="49" charset="0"/>
                  </a:rPr>
                  <a:t>   int left = </a:t>
                </a:r>
                <a:r>
                  <a:rPr lang="en-US" dirty="0" err="1">
                    <a:latin typeface="Courier New" panose="02070309020205020404" pitchFamily="49" charset="0"/>
                    <a:cs typeface="Courier New" panose="02070309020205020404" pitchFamily="49" charset="0"/>
                  </a:rPr>
                  <a:t>FindOPT</a:t>
                </a:r>
                <a:r>
                  <a:rPr lang="en-US" dirty="0">
                    <a:latin typeface="Courier New" panose="02070309020205020404" pitchFamily="49" charset="0"/>
                    <a:cs typeface="Courier New" panose="02070309020205020404" pitchFamily="49" charset="0"/>
                  </a:rPr>
                  <a:t>(i-1,j,rocks,eggs)</a:t>
                </a:r>
              </a:p>
              <a:p>
                <a:pPr marL="0" indent="0">
                  <a:buNone/>
                </a:pPr>
                <a:r>
                  <a:rPr lang="en-US" dirty="0">
                    <a:latin typeface="Courier New" panose="02070309020205020404" pitchFamily="49" charset="0"/>
                    <a:cs typeface="Courier New" panose="02070309020205020404" pitchFamily="49" charset="0"/>
                  </a:rPr>
                  <a:t>   int down = </a:t>
                </a:r>
                <a:r>
                  <a:rPr lang="en-US" dirty="0" err="1">
                    <a:latin typeface="Courier New" panose="02070309020205020404" pitchFamily="49" charset="0"/>
                    <a:cs typeface="Courier New" panose="02070309020205020404" pitchFamily="49" charset="0"/>
                  </a:rPr>
                  <a:t>FindOPT</a:t>
                </a:r>
                <a:r>
                  <a:rPr lang="en-US" dirty="0">
                    <a:latin typeface="Courier New" panose="02070309020205020404" pitchFamily="49" charset="0"/>
                    <a:cs typeface="Courier New" panose="02070309020205020404" pitchFamily="49" charset="0"/>
                  </a:rPr>
                  <a:t>(i,j-1,rocks,eggs)</a:t>
                </a:r>
              </a:p>
              <a:p>
                <a:pPr marL="0" indent="0">
                  <a:buNone/>
                </a:pPr>
                <a:r>
                  <a:rPr lang="en-US" dirty="0">
                    <a:latin typeface="Courier New" panose="02070309020205020404" pitchFamily="49" charset="0"/>
                    <a:cs typeface="Courier New" panose="02070309020205020404" pitchFamily="49" charset="0"/>
                  </a:rPr>
                  <a:t>   return Max(</a:t>
                </a:r>
                <a:r>
                  <a:rPr lang="en-US" dirty="0" err="1">
                    <a:latin typeface="Courier New" panose="02070309020205020404" pitchFamily="49" charset="0"/>
                    <a:cs typeface="Courier New" panose="02070309020205020404" pitchFamily="49" charset="0"/>
                  </a:rPr>
                  <a:t>left,down</a:t>
                </a:r>
                <a:r>
                  <a:rPr lang="en-US" dirty="0">
                    <a:latin typeface="Courier New" panose="02070309020205020404" pitchFamily="49" charset="0"/>
                    <a:cs typeface="Courier New" panose="02070309020205020404" pitchFamily="49" charset="0"/>
                  </a:rPr>
                  <a:t>) + eggs[</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 </a:t>
                </a:r>
              </a:p>
            </p:txBody>
          </p:sp>
        </mc:Choice>
        <mc:Fallback xmlns="">
          <p:sp>
            <p:nvSpPr>
              <p:cNvPr id="3" name="Content Placeholder 2">
                <a:extLst>
                  <a:ext uri="{FF2B5EF4-FFF2-40B4-BE49-F238E27FC236}">
                    <a16:creationId xmlns:a16="http://schemas.microsoft.com/office/drawing/2014/main" id="{33FAA9EB-83F2-4936-A4E3-0C01E14F16FF}"/>
                  </a:ext>
                </a:extLst>
              </p:cNvPr>
              <p:cNvSpPr>
                <a:spLocks noGrp="1" noRot="1" noChangeAspect="1" noMove="1" noResize="1" noEditPoints="1" noAdjustHandles="1" noChangeArrowheads="1" noChangeShapeType="1" noTextEdit="1"/>
              </p:cNvSpPr>
              <p:nvPr>
                <p:ph idx="1"/>
              </p:nvPr>
            </p:nvSpPr>
            <p:spPr>
              <a:blipFill>
                <a:blip r:embed="rId2"/>
                <a:stretch>
                  <a:fillRect l="-1525" t="-2013"/>
                </a:stretch>
              </a:blipFill>
            </p:spPr>
            <p:txBody>
              <a:bodyPr/>
              <a:lstStyle/>
              <a:p>
                <a:r>
                  <a:rPr lang="en-US">
                    <a:noFill/>
                  </a:rPr>
                  <a:t> </a:t>
                </a:r>
              </a:p>
            </p:txBody>
          </p:sp>
        </mc:Fallback>
      </mc:AlternateContent>
    </p:spTree>
    <p:extLst>
      <p:ext uri="{BB962C8B-B14F-4D97-AF65-F5344CB8AC3E}">
        <p14:creationId xmlns:p14="http://schemas.microsoft.com/office/powerpoint/2010/main" val="204170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39A-4EB4-421C-8B00-A5D91CCECF0F}"/>
              </a:ext>
            </a:extLst>
          </p:cNvPr>
          <p:cNvSpPr>
            <a:spLocks noGrp="1"/>
          </p:cNvSpPr>
          <p:nvPr>
            <p:ph type="title"/>
          </p:nvPr>
        </p:nvSpPr>
        <p:spPr/>
        <p:txBody>
          <a:bodyPr/>
          <a:lstStyle/>
          <a:p>
            <a:r>
              <a:rPr lang="en-US" dirty="0"/>
              <a:t>Recurrence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C7F085-478F-4018-822B-2B9EFCAE6E8A}"/>
                  </a:ext>
                </a:extLst>
              </p:cNvPr>
              <p:cNvSpPr>
                <a:spLocks noGrp="1"/>
              </p:cNvSpPr>
              <p:nvPr>
                <p:ph idx="1"/>
              </p:nvPr>
            </p:nvSpPr>
            <p:spPr>
              <a:xfrm>
                <a:off x="575240" y="1463857"/>
                <a:ext cx="11420368" cy="484550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m:t>
                      </m:r>
                      <m:d>
                        <m:dPr>
                          <m:begChr m:val="{"/>
                          <m:endChr m:val=""/>
                          <m:ctrlPr>
                            <a:rPr lang="en-US" b="0" i="1" smtClean="0">
                              <a:latin typeface="Cambria Math" panose="02040503050406030204" pitchFamily="18" charset="0"/>
                              <a:cs typeface="Courier New" panose="02070309020205020404" pitchFamily="49" charset="0"/>
                            </a:rPr>
                          </m:ctrlPr>
                        </m:dPr>
                        <m:e>
                          <m:eqArr>
                            <m:eqArrPr>
                              <m:ctrlPr>
                                <a:rPr lang="en-US" b="0" i="1" smtClean="0">
                                  <a:latin typeface="Cambria Math" panose="02040503050406030204" pitchFamily="18" charset="0"/>
                                  <a:cs typeface="Courier New" panose="02070309020205020404" pitchFamily="49" charset="0"/>
                                </a:rPr>
                              </m:ctrlPr>
                            </m:eqArrPr>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𝑟𝑜𝑐𝑘𝑠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is</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true</m:t>
                              </m:r>
                            </m:e>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&lt;0 </m:t>
                              </m:r>
                              <m:r>
                                <m:rPr>
                                  <m:sty m:val="p"/>
                                </m:rPr>
                                <a:rPr lang="en-US" b="0" i="0" smtClean="0">
                                  <a:latin typeface="Cambria Math" panose="02040503050406030204" pitchFamily="18" charset="0"/>
                                  <a:cs typeface="Courier New" panose="02070309020205020404" pitchFamily="49" charset="0"/>
                                </a:rPr>
                                <m:t>or</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&lt;0</m:t>
                              </m:r>
                            </m:e>
                            <m:e>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0,0</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=0 </m:t>
                              </m:r>
                              <m:r>
                                <m:rPr>
                                  <m:sty m:val="p"/>
                                </m:rPr>
                                <a:rPr lang="en-US" b="0" i="0" smtClean="0">
                                  <a:latin typeface="Cambria Math" panose="02040503050406030204" pitchFamily="18" charset="0"/>
                                  <a:cs typeface="Courier New" panose="02070309020205020404" pitchFamily="49" charset="0"/>
                                </a:rPr>
                                <m:t>and</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=0</m:t>
                              </m:r>
                            </m:e>
                            <m:e>
                              <m:func>
                                <m:funcPr>
                                  <m:ctrlPr>
                                    <a:rPr lang="en-US" b="0" i="1" smtClean="0">
                                      <a:latin typeface="Cambria Math" panose="02040503050406030204" pitchFamily="18" charset="0"/>
                                      <a:cs typeface="Courier New" panose="02070309020205020404" pitchFamily="49" charset="0"/>
                                    </a:rPr>
                                  </m:ctrlPr>
                                </m:funcPr>
                                <m:fName>
                                  <m:r>
                                    <m:rPr>
                                      <m:sty m:val="p"/>
                                    </m:rPr>
                                    <a:rPr lang="en-US" b="0" i="0" smtClean="0">
                                      <a:latin typeface="Cambria Math" panose="02040503050406030204" pitchFamily="18" charset="0"/>
                                      <a:cs typeface="Courier New" panose="02070309020205020404" pitchFamily="49" charset="0"/>
                                    </a:rPr>
                                    <m:t>max</m:t>
                                  </m:r>
                                </m:fName>
                                <m:e>
                                  <m:d>
                                    <m:dPr>
                                      <m:begChr m:val="{"/>
                                      <m:endChr m:val="}"/>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−1,</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−1</m:t>
                                          </m:r>
                                        </m:e>
                                      </m:d>
                                    </m:e>
                                  </m:d>
                                </m:e>
                              </m:func>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otherwise</m:t>
                              </m:r>
                            </m:e>
                          </m:eqArr>
                        </m:e>
                      </m:d>
                    </m:oMath>
                  </m:oMathPara>
                </a14:m>
                <a:endParaRPr lang="en-US" b="0"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t>Recurrences can also be used for outputs of a recursive function (not just their running times!)</a:t>
                </a:r>
              </a:p>
              <a:p>
                <a:pPr marL="0" indent="0">
                  <a:buNone/>
                </a:pPr>
                <a:r>
                  <a:rPr lang="en-US" dirty="0"/>
                  <a:t>This definition is a little more compact than code.</a:t>
                </a:r>
              </a:p>
              <a:p>
                <a:pPr marL="0" indent="0">
                  <a:buNone/>
                </a:pPr>
                <a:r>
                  <a:rPr lang="en-US" dirty="0"/>
                  <a:t>	And you could write a recursive function for a recurrence like this.</a:t>
                </a:r>
              </a:p>
            </p:txBody>
          </p:sp>
        </mc:Choice>
        <mc:Fallback xmlns="">
          <p:sp>
            <p:nvSpPr>
              <p:cNvPr id="3" name="Content Placeholder 2">
                <a:extLst>
                  <a:ext uri="{FF2B5EF4-FFF2-40B4-BE49-F238E27FC236}">
                    <a16:creationId xmlns:a16="http://schemas.microsoft.com/office/drawing/2014/main" id="{E3C7F085-478F-4018-822B-2B9EFCAE6E8A}"/>
                  </a:ext>
                </a:extLst>
              </p:cNvPr>
              <p:cNvSpPr>
                <a:spLocks noGrp="1" noRot="1" noChangeAspect="1" noMove="1" noResize="1" noEditPoints="1" noAdjustHandles="1" noChangeArrowheads="1" noChangeShapeType="1" noTextEdit="1"/>
              </p:cNvSpPr>
              <p:nvPr>
                <p:ph idx="1"/>
              </p:nvPr>
            </p:nvSpPr>
            <p:spPr>
              <a:xfrm>
                <a:off x="575240" y="1463857"/>
                <a:ext cx="11420368" cy="4845504"/>
              </a:xfrm>
              <a:blipFill>
                <a:blip r:embed="rId2"/>
                <a:stretch>
                  <a:fillRect l="-1494" t="-1006"/>
                </a:stretch>
              </a:blipFill>
            </p:spPr>
            <p:txBody>
              <a:bodyPr/>
              <a:lstStyle/>
              <a:p>
                <a:r>
                  <a:rPr lang="en-US">
                    <a:noFill/>
                  </a:rPr>
                  <a:t> </a:t>
                </a:r>
              </a:p>
            </p:txBody>
          </p:sp>
        </mc:Fallback>
      </mc:AlternateContent>
    </p:spTree>
    <p:extLst>
      <p:ext uri="{BB962C8B-B14F-4D97-AF65-F5344CB8AC3E}">
        <p14:creationId xmlns:p14="http://schemas.microsoft.com/office/powerpoint/2010/main" val="331139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B4E0-AD7F-4800-92D2-0B08360D7915}"/>
              </a:ext>
            </a:extLst>
          </p:cNvPr>
          <p:cNvSpPr>
            <a:spLocks noGrp="1"/>
          </p:cNvSpPr>
          <p:nvPr>
            <p:ph type="title"/>
          </p:nvPr>
        </p:nvSpPr>
        <p:spPr/>
        <p:txBody>
          <a:bodyPr/>
          <a:lstStyle/>
          <a:p>
            <a:r>
              <a:rPr lang="en-US" dirty="0"/>
              <a:t>Speedup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053E07-D3FD-4BC0-8A4C-102ED8A81D40}"/>
                  </a:ext>
                </a:extLst>
              </p:cNvPr>
              <p:cNvSpPr>
                <a:spLocks noGrp="1"/>
              </p:cNvSpPr>
              <p:nvPr>
                <p:ph idx="1"/>
              </p:nvPr>
            </p:nvSpPr>
            <p:spPr/>
            <p:txBody>
              <a:bodyPr>
                <a:normAutofit fontScale="92500" lnSpcReduction="10000"/>
              </a:bodyPr>
              <a:lstStyle/>
              <a:p>
                <a:r>
                  <a:rPr lang="en-US" dirty="0"/>
                  <a:t>How do we go faster? Don’t recalculate! </a:t>
                </a:r>
                <a:r>
                  <a:rPr lang="en-US" b="1" dirty="0" err="1"/>
                  <a:t>memoize</a:t>
                </a:r>
                <a:endParaRPr lang="en-US" b="1" dirty="0"/>
              </a:p>
              <a:p>
                <a:endParaRPr lang="en-US" dirty="0"/>
              </a:p>
              <a:p>
                <a:r>
                  <a:rPr lang="en-US" dirty="0"/>
                  <a:t>Once you know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put it in an array </a:t>
                </a:r>
                <a:r>
                  <a:rPr lang="en-US" dirty="0">
                    <a:latin typeface="Courier New" panose="02070309020205020404" pitchFamily="49" charset="0"/>
                    <a:cs typeface="Courier New" panose="02070309020205020404" pitchFamily="49" charset="0"/>
                  </a:rPr>
                  <a:t>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endParaRPr lang="en-US" dirty="0"/>
              </a:p>
              <a:p>
                <a:r>
                  <a:rPr lang="en-US" dirty="0"/>
                  <a:t>Have some initial value (null?) to mark as uninitialized</a:t>
                </a:r>
              </a:p>
              <a:p>
                <a:r>
                  <a:rPr lang="en-US" dirty="0"/>
                  <a:t>If initialized, return that.</a:t>
                </a:r>
              </a:p>
              <a:p>
                <a:r>
                  <a:rPr lang="en-US" dirty="0"/>
                  <a:t>Otherwise do the algorithm from the last slide. </a:t>
                </a:r>
              </a:p>
              <a:p>
                <a:endParaRPr lang="en-US" dirty="0"/>
              </a:p>
              <a:p>
                <a:r>
                  <a:rPr lang="en-US" dirty="0"/>
                  <a:t>How fast? Now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𝑟𝑐</m:t>
                    </m:r>
                    <m:r>
                      <a:rPr lang="en-US" b="0" i="1" smtClean="0">
                        <a:latin typeface="Cambria Math" panose="02040503050406030204" pitchFamily="18" charset="0"/>
                      </a:rPr>
                      <m:t>)</m:t>
                    </m:r>
                  </m:oMath>
                </a14:m>
                <a:r>
                  <a:rPr lang="en-US" dirty="0"/>
                  <a:t>. </a:t>
                </a:r>
              </a:p>
              <a:p>
                <a:r>
                  <a:rPr lang="en-US" dirty="0"/>
                  <a:t>Why? There are that many spots, each is calculated at most once and looked up at most twice.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F8053E07-D3FD-4BC0-8A4C-102ED8A81D40}"/>
                  </a:ext>
                </a:extLst>
              </p:cNvPr>
              <p:cNvSpPr>
                <a:spLocks noGrp="1" noRot="1" noChangeAspect="1" noMove="1" noResize="1" noEditPoints="1" noAdjustHandles="1" noChangeArrowheads="1" noChangeShapeType="1" noTextEdit="1"/>
              </p:cNvSpPr>
              <p:nvPr>
                <p:ph idx="1"/>
              </p:nvPr>
            </p:nvSpPr>
            <p:spPr>
              <a:blipFill>
                <a:blip r:embed="rId2"/>
                <a:stretch>
                  <a:fillRect l="-545" t="-2642" r="-381"/>
                </a:stretch>
              </a:blipFill>
            </p:spPr>
            <p:txBody>
              <a:bodyPr/>
              <a:lstStyle/>
              <a:p>
                <a:r>
                  <a:rPr lang="en-US">
                    <a:noFill/>
                  </a:rPr>
                  <a:t> </a:t>
                </a:r>
              </a:p>
            </p:txBody>
          </p:sp>
        </mc:Fallback>
      </mc:AlternateContent>
    </p:spTree>
    <p:extLst>
      <p:ext uri="{BB962C8B-B14F-4D97-AF65-F5344CB8AC3E}">
        <p14:creationId xmlns:p14="http://schemas.microsoft.com/office/powerpoint/2010/main" val="158542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A5F7-95A9-4D05-9CB7-71CEB444E076}"/>
              </a:ext>
            </a:extLst>
          </p:cNvPr>
          <p:cNvSpPr>
            <a:spLocks noGrp="1"/>
          </p:cNvSpPr>
          <p:nvPr>
            <p:ph type="title"/>
          </p:nvPr>
        </p:nvSpPr>
        <p:spPr/>
        <p:txBody>
          <a:bodyPr/>
          <a:lstStyle/>
          <a:p>
            <a:r>
              <a:rPr lang="en-US" dirty="0"/>
              <a:t>Going Bottom-up</a:t>
            </a:r>
          </a:p>
        </p:txBody>
      </p:sp>
      <p:sp>
        <p:nvSpPr>
          <p:cNvPr id="3" name="Content Placeholder 2">
            <a:extLst>
              <a:ext uri="{FF2B5EF4-FFF2-40B4-BE49-F238E27FC236}">
                <a16:creationId xmlns:a16="http://schemas.microsoft.com/office/drawing/2014/main" id="{E772B4BE-7A49-45A0-BFF9-632E3E6C81CD}"/>
              </a:ext>
            </a:extLst>
          </p:cNvPr>
          <p:cNvSpPr>
            <a:spLocks noGrp="1"/>
          </p:cNvSpPr>
          <p:nvPr>
            <p:ph idx="1"/>
          </p:nvPr>
        </p:nvSpPr>
        <p:spPr/>
        <p:txBody>
          <a:bodyPr/>
          <a:lstStyle/>
          <a:p>
            <a:r>
              <a:rPr lang="en-US" dirty="0"/>
              <a:t>So how does that recursion work?</a:t>
            </a:r>
          </a:p>
          <a:p>
            <a:endParaRPr lang="en-US" dirty="0"/>
          </a:p>
          <a:p>
            <a:r>
              <a:rPr lang="en-US" dirty="0"/>
              <a:t>What’s the first entry of the table that we fill?</a:t>
            </a:r>
          </a:p>
          <a:p>
            <a:endParaRPr lang="en-US" dirty="0"/>
          </a:p>
          <a:p>
            <a:endParaRPr lang="en-US" dirty="0"/>
          </a:p>
          <a:p>
            <a:r>
              <a:rPr lang="en-US" dirty="0">
                <a:latin typeface="Courier New" panose="02070309020205020404" pitchFamily="49" charset="0"/>
                <a:cs typeface="Courier New" panose="02070309020205020404" pitchFamily="49" charset="0"/>
              </a:rPr>
              <a:t>OPT[0][0]</a:t>
            </a:r>
          </a:p>
          <a:p>
            <a:endParaRPr lang="en-US" dirty="0"/>
          </a:p>
          <a:p>
            <a:r>
              <a:rPr lang="en-US" dirty="0"/>
              <a:t>Why not just start filling in there?</a:t>
            </a:r>
          </a:p>
        </p:txBody>
      </p:sp>
    </p:spTree>
    <p:extLst>
      <p:ext uri="{BB962C8B-B14F-4D97-AF65-F5344CB8AC3E}">
        <p14:creationId xmlns:p14="http://schemas.microsoft.com/office/powerpoint/2010/main" val="379559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F2C2-F254-472E-93CF-C53FB79F5267}"/>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16922-6227-49E2-BBA2-818EDF8FE027}"/>
                  </a:ext>
                </a:extLst>
              </p:cNvPr>
              <p:cNvSpPr>
                <a:spLocks noGrp="1"/>
              </p:cNvSpPr>
              <p:nvPr>
                <p:ph idx="1"/>
              </p:nvPr>
            </p:nvSpPr>
            <p:spPr/>
            <p:txBody>
              <a:bodyPr>
                <a:normAutofit fontScale="92500" lnSpcReduction="10000"/>
              </a:bodyPr>
              <a:lstStyle/>
              <a:p>
                <a:pPr marL="0" indent="0">
                  <a:spcBef>
                    <a:spcPts val="0"/>
                  </a:spcBef>
                  <a:buNone/>
                </a:pPr>
                <a:r>
                  <a:rPr lang="en-US" sz="1800" dirty="0">
                    <a:latin typeface="Courier New" panose="02070309020205020404" pitchFamily="49" charset="0"/>
                    <a:cs typeface="Courier New" panose="02070309020205020404" pitchFamily="49" charset="0"/>
                  </a:rPr>
                  <a:t>int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=0;</a:t>
                </a:r>
              </a:p>
              <a:p>
                <a:pPr marL="0" indent="0">
                  <a:spcBef>
                    <a:spcPts val="0"/>
                  </a:spcBef>
                  <a:buNone/>
                </a:pPr>
                <a:r>
                  <a:rPr lang="en-US" sz="1800" dirty="0">
                    <a:latin typeface="Courier New" panose="02070309020205020404" pitchFamily="49" charset="0"/>
                    <a:cs typeface="Courier New" panose="02070309020205020404" pitchFamily="49" charset="0"/>
                  </a:rPr>
                  <a:t>Boolean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=false</a:t>
                </a:r>
              </a:p>
              <a:p>
                <a:pPr marL="0" indent="0">
                  <a:spcBef>
                    <a:spcPts val="0"/>
                  </a:spcBef>
                  <a:buNone/>
                </a:pPr>
                <a:r>
                  <a:rPr lang="en-US" sz="1800" dirty="0">
                    <a:latin typeface="Courier New" panose="02070309020205020404" pitchFamily="49" charset="0"/>
                    <a:cs typeface="Courier New" panose="02070309020205020404" pitchFamily="49" charset="0"/>
                  </a:rPr>
                  <a:t>for(int x=0; x&lt;c; x++)</a:t>
                </a:r>
              </a:p>
              <a:p>
                <a:pPr marL="0" indent="0">
                  <a:spcBef>
                    <a:spcPts val="0"/>
                  </a:spcBef>
                  <a:buNone/>
                </a:pPr>
                <a:r>
                  <a:rPr lang="en-US" sz="1800" dirty="0">
                    <a:latin typeface="Courier New" panose="02070309020205020404" pitchFamily="49" charset="0"/>
                    <a:cs typeface="Courier New" panose="02070309020205020404" pitchFamily="49" charset="0"/>
                  </a:rPr>
                  <a:t>   if(rocks[x][0])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true </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+=eggs[x][0]</a:t>
                </a:r>
              </a:p>
              <a:p>
                <a:pPr marL="0" indent="0">
                  <a:spcBef>
                    <a:spcPts val="0"/>
                  </a:spcBef>
                  <a:buNone/>
                </a:pPr>
                <a:r>
                  <a:rPr lang="en-US" sz="1800" dirty="0">
                    <a:latin typeface="Courier New" panose="02070309020205020404" pitchFamily="49" charset="0"/>
                    <a:cs typeface="Courier New" panose="02070309020205020404" pitchFamily="49" charset="0"/>
                  </a:rPr>
                  <a:t>   OPT[x][0]=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a:t>
                </a:r>
                <a14:m>
                  <m:oMath xmlns:m="http://schemas.openxmlformats.org/officeDocument/2006/math">
                    <m:r>
                      <a:rPr lang="en-US" sz="1800" b="0" i="1" smtClean="0">
                        <a:latin typeface="Cambria Math" panose="02040503050406030204" pitchFamily="18" charset="0"/>
                        <a:cs typeface="Courier New" panose="02070309020205020404" pitchFamily="49" charset="0"/>
                      </a:rPr>
                      <m:t>−∞ </m:t>
                    </m:r>
                  </m:oMath>
                </a14:m>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 </a:t>
                </a:r>
              </a:p>
              <a:p>
                <a:pPr marL="0" indent="0">
                  <a:spcBef>
                    <a:spcPts val="0"/>
                  </a:spcBef>
                  <a:buNone/>
                </a:pPr>
                <a:endParaRPr lang="en-US" sz="1800" dirty="0">
                  <a:latin typeface="Courier New" panose="02070309020205020404" pitchFamily="49" charset="0"/>
                  <a:cs typeface="Courier New" panose="02070309020205020404" pitchFamily="49" charset="0"/>
                </a:endParaRPr>
              </a:p>
              <a:p>
                <a:pPr marL="0" indent="0">
                  <a:spcBef>
                    <a:spcPts val="0"/>
                  </a:spcBef>
                  <a:buNone/>
                </a:pP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=0</a:t>
                </a:r>
              </a:p>
              <a:p>
                <a:pPr marL="0" indent="0">
                  <a:spcBef>
                    <a:spcPts val="0"/>
                  </a:spcBef>
                  <a:buNone/>
                </a:pP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=false</a:t>
                </a:r>
              </a:p>
              <a:p>
                <a:pPr marL="0" indent="0">
                  <a:spcBef>
                    <a:spcPts val="0"/>
                  </a:spcBef>
                  <a:buNone/>
                </a:pPr>
                <a:r>
                  <a:rPr lang="en-US" sz="1800" dirty="0">
                    <a:latin typeface="Courier New" panose="02070309020205020404" pitchFamily="49" charset="0"/>
                    <a:cs typeface="Courier New" panose="02070309020205020404" pitchFamily="49" charset="0"/>
                  </a:rPr>
                  <a:t>for(int y=0; y&lt;r; y++)</a:t>
                </a:r>
              </a:p>
              <a:p>
                <a:pPr marL="0" indent="0">
                  <a:spcBef>
                    <a:spcPts val="0"/>
                  </a:spcBef>
                  <a:buNone/>
                </a:pPr>
                <a:r>
                  <a:rPr lang="en-US" sz="1800" dirty="0">
                    <a:latin typeface="Courier New" panose="02070309020205020404" pitchFamily="49" charset="0"/>
                    <a:cs typeface="Courier New" panose="02070309020205020404" pitchFamily="49" charset="0"/>
                  </a:rPr>
                  <a:t>   if(rocks[0][y])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true </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+=eggs[0][y]</a:t>
                </a:r>
              </a:p>
              <a:p>
                <a:pPr marL="0" indent="0">
                  <a:spcBef>
                    <a:spcPts val="0"/>
                  </a:spcBef>
                  <a:buNone/>
                </a:pPr>
                <a:r>
                  <a:rPr lang="en-US" sz="1800" dirty="0">
                    <a:latin typeface="Courier New" panose="02070309020205020404" pitchFamily="49" charset="0"/>
                    <a:cs typeface="Courier New" panose="02070309020205020404" pitchFamily="49" charset="0"/>
                  </a:rPr>
                  <a:t>   OPT[0][y]=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a:t>
                </a:r>
                <a14:m>
                  <m:oMath xmlns:m="http://schemas.openxmlformats.org/officeDocument/2006/math">
                    <m:r>
                      <a:rPr lang="en-US" sz="1800" b="0" i="1" smtClean="0">
                        <a:latin typeface="Cambria Math" panose="02040503050406030204" pitchFamily="18" charset="0"/>
                        <a:cs typeface="Courier New" panose="02070309020205020404" pitchFamily="49" charset="0"/>
                      </a:rPr>
                      <m:t>−∞</m:t>
                    </m:r>
                  </m:oMath>
                </a14:m>
                <a:r>
                  <a:rPr lang="en-US" sz="1800" dirty="0">
                    <a:latin typeface="Courier New" panose="02070309020205020404" pitchFamily="49" charset="0"/>
                    <a:cs typeface="Courier New" panose="02070309020205020404" pitchFamily="49" charset="0"/>
                  </a:rPr>
                  <a:t> : eggsSoFar   </a:t>
                </a:r>
              </a:p>
              <a:p>
                <a:pPr marL="0" indent="0">
                  <a:spcBef>
                    <a:spcPts val="0"/>
                  </a:spcBef>
                  <a:buNone/>
                </a:pPr>
                <a:endParaRPr lang="en-US" sz="1800" dirty="0">
                  <a:latin typeface="Courier New" panose="02070309020205020404" pitchFamily="49" charset="0"/>
                  <a:cs typeface="Courier New" panose="02070309020205020404" pitchFamily="49" charset="0"/>
                </a:endParaRPr>
              </a:p>
              <a:p>
                <a:pPr marL="0" indent="0">
                  <a:spcBef>
                    <a:spcPts val="0"/>
                  </a:spcBef>
                  <a:buNone/>
                </a:pPr>
                <a:r>
                  <a:rPr lang="en-US" sz="1800" dirty="0">
                    <a:latin typeface="Courier New" panose="02070309020205020404" pitchFamily="49" charset="0"/>
                    <a:cs typeface="Courier New" panose="02070309020205020404" pitchFamily="49" charset="0"/>
                  </a:rPr>
                  <a:t>for(int y=0;y&lt;</a:t>
                </a:r>
                <a:r>
                  <a:rPr lang="en-US" sz="1800" dirty="0" err="1">
                    <a:latin typeface="Courier New" panose="02070309020205020404" pitchFamily="49" charset="0"/>
                    <a:cs typeface="Courier New" panose="02070309020205020404" pitchFamily="49" charset="0"/>
                  </a:rPr>
                  <a:t>r;y</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for(int x=0;x&lt;</a:t>
                </a:r>
                <a:r>
                  <a:rPr lang="en-US" sz="1800" dirty="0" err="1">
                    <a:latin typeface="Courier New" panose="02070309020205020404" pitchFamily="49" charset="0"/>
                    <a:cs typeface="Courier New" panose="02070309020205020404" pitchFamily="49" charset="0"/>
                  </a:rPr>
                  <a:t>c;x</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if(rocks[x][y]) </a:t>
                </a:r>
              </a:p>
              <a:p>
                <a:pPr marL="0" indent="0">
                  <a:spcBef>
                    <a:spcPts val="0"/>
                  </a:spcBef>
                  <a:buNone/>
                </a:pPr>
                <a:r>
                  <a:rPr lang="en-US" sz="1800" dirty="0">
                    <a:latin typeface="Courier New" panose="02070309020205020404" pitchFamily="49" charset="0"/>
                    <a:cs typeface="Courier New" panose="02070309020205020404" pitchFamily="49" charset="0"/>
                  </a:rPr>
                  <a:t>        OPT[x][y]=-</a:t>
                </a:r>
                <a14:m>
                  <m:oMath xmlns:m="http://schemas.openxmlformats.org/officeDocument/2006/math">
                    <m:r>
                      <a:rPr lang="en-US" sz="1800" i="1">
                        <a:latin typeface="Cambria Math" panose="02040503050406030204" pitchFamily="18" charset="0"/>
                        <a:cs typeface="Courier New" panose="02070309020205020404" pitchFamily="49" charset="0"/>
                      </a:rPr>
                      <m:t>∞</m:t>
                    </m:r>
                  </m:oMath>
                </a14:m>
                <a:endParaRPr lang="en-US" sz="1800" dirty="0">
                  <a:latin typeface="Courier New" panose="02070309020205020404" pitchFamily="49" charset="0"/>
                  <a:cs typeface="Courier New" panose="02070309020205020404" pitchFamily="49" charset="0"/>
                </a:endParaRPr>
              </a:p>
              <a:p>
                <a:pPr marL="0" indent="0">
                  <a:spcBef>
                    <a:spcPts val="0"/>
                  </a:spcBef>
                  <a:buNone/>
                </a:pPr>
                <a:r>
                  <a:rPr lang="en-US" sz="1800" dirty="0">
                    <a:latin typeface="Courier New" panose="02070309020205020404" pitchFamily="49" charset="0"/>
                    <a:cs typeface="Courier New" panose="02070309020205020404" pitchFamily="49" charset="0"/>
                  </a:rPr>
                  <a:t>    else</a:t>
                </a:r>
              </a:p>
              <a:p>
                <a:pPr marL="0" indent="0">
                  <a:spcBef>
                    <a:spcPts val="0"/>
                  </a:spcBef>
                  <a:buNone/>
                </a:pPr>
                <a:r>
                  <a:rPr lang="en-US" sz="1800" dirty="0">
                    <a:latin typeface="Courier New" panose="02070309020205020404" pitchFamily="49" charset="0"/>
                    <a:cs typeface="Courier New" panose="02070309020205020404" pitchFamily="49" charset="0"/>
                  </a:rPr>
                  <a:t>        OPT[x][y]=max(OPT[x-1][y], OPT[x][y-1])+eggs[x][y]</a:t>
                </a:r>
              </a:p>
              <a:p>
                <a:pPr>
                  <a:spcBef>
                    <a:spcPts val="0"/>
                  </a:spcBef>
                </a:pPr>
                <a:endParaRPr lang="en-US" sz="1800"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40316922-6227-49E2-BBA2-818EDF8FE027}"/>
                  </a:ext>
                </a:extLst>
              </p:cNvPr>
              <p:cNvSpPr>
                <a:spLocks noGrp="1" noRot="1" noChangeAspect="1" noMove="1" noResize="1" noEditPoints="1" noAdjustHandles="1" noChangeArrowheads="1" noChangeShapeType="1" noTextEdit="1"/>
              </p:cNvSpPr>
              <p:nvPr>
                <p:ph idx="1"/>
              </p:nvPr>
            </p:nvSpPr>
            <p:spPr>
              <a:blipFill>
                <a:blip r:embed="rId2"/>
                <a:stretch>
                  <a:fillRect l="-763" t="-1006"/>
                </a:stretch>
              </a:blipFill>
            </p:spPr>
            <p:txBody>
              <a:bodyPr/>
              <a:lstStyle/>
              <a:p>
                <a:r>
                  <a:rPr lang="en-US">
                    <a:noFill/>
                  </a:rPr>
                  <a:t> </a:t>
                </a:r>
              </a:p>
            </p:txBody>
          </p:sp>
        </mc:Fallback>
      </mc:AlternateContent>
    </p:spTree>
    <p:extLst>
      <p:ext uri="{BB962C8B-B14F-4D97-AF65-F5344CB8AC3E}">
        <p14:creationId xmlns:p14="http://schemas.microsoft.com/office/powerpoint/2010/main" val="2753203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6248</TotalTime>
  <Words>3010</Words>
  <Application>Microsoft Office PowerPoint</Application>
  <PresentationFormat>Widescreen</PresentationFormat>
  <Paragraphs>758</Paragraphs>
  <Slides>44</Slides>
  <Notes>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More Dynamic Programming</vt:lpstr>
      <vt:lpstr>Announcements (1)</vt:lpstr>
      <vt:lpstr>Announcements (2)</vt:lpstr>
      <vt:lpstr>Baby Yoda Searching</vt:lpstr>
      <vt:lpstr>A Recursive Function</vt:lpstr>
      <vt:lpstr>Recurrence Form</vt:lpstr>
      <vt:lpstr>Speedup</vt:lpstr>
      <vt:lpstr>Going Bottom-up</vt:lpstr>
      <vt:lpstr>Pseudocode</vt:lpstr>
      <vt:lpstr>Robustness</vt:lpstr>
      <vt:lpstr>Updating the Problem (new statement)</vt:lpstr>
      <vt:lpstr>Updating the Problem</vt:lpstr>
      <vt:lpstr>Updating the Problem (ans)</vt:lpstr>
      <vt:lpstr>Filling in (1)</vt:lpstr>
      <vt:lpstr>Filling in (2)</vt:lpstr>
      <vt:lpstr>Filling in (3)</vt:lpstr>
      <vt:lpstr>Filling in (4)</vt:lpstr>
      <vt:lpstr>Filling in (5)</vt:lpstr>
      <vt:lpstr>Dynamic Programming Process (Baby Yoda)</vt:lpstr>
      <vt:lpstr>Bells,Whistles, and optimiziation</vt:lpstr>
      <vt:lpstr>Which Direction?</vt:lpstr>
      <vt:lpstr>Which Way to Go</vt:lpstr>
      <vt:lpstr>Memory Optimization</vt:lpstr>
      <vt:lpstr>Optimizing Memory</vt:lpstr>
      <vt:lpstr>What Recursive Calls do we need?</vt:lpstr>
      <vt:lpstr>What Calls do we need (visually)</vt:lpstr>
      <vt:lpstr>More Problems</vt:lpstr>
      <vt:lpstr>Maximum Contiguous Subarray Sum</vt:lpstr>
      <vt:lpstr>Dynamic Programming Process</vt:lpstr>
      <vt:lpstr>Maximum Contiguous Subarray Sum (define opt)</vt:lpstr>
      <vt:lpstr>Trying to Recurse</vt:lpstr>
      <vt:lpstr>What do we need for recursion?</vt:lpstr>
      <vt:lpstr>Two Values</vt:lpstr>
      <vt:lpstr>Recurrences</vt:lpstr>
      <vt:lpstr>Example (1)</vt:lpstr>
      <vt:lpstr>Example (2)</vt:lpstr>
      <vt:lpstr>Example (3)</vt:lpstr>
      <vt:lpstr>Pseudocode (subarray sum)</vt:lpstr>
      <vt:lpstr>Recursive Thinking In General (top-down)</vt:lpstr>
      <vt:lpstr>Recursive Thinking In General (bottom-up)</vt:lpstr>
      <vt:lpstr>Recursive Thinking In General (optimal substructure)</vt:lpstr>
      <vt:lpstr>Our Next Problem</vt:lpstr>
      <vt:lpstr>Longest Increasing Subsequence</vt:lpstr>
      <vt:lpstr>Baby Yoda’s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69</cp:revision>
  <cp:lastPrinted>2026-04-23T17:50:56Z</cp:lastPrinted>
  <dcterms:created xsi:type="dcterms:W3CDTF">2021-01-29T22:48:48Z</dcterms:created>
  <dcterms:modified xsi:type="dcterms:W3CDTF">2026-04-23T21:33:01Z</dcterms:modified>
</cp:coreProperties>
</file>