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10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62" r:id="rId3"/>
    <p:sldId id="299" r:id="rId4"/>
    <p:sldId id="295" r:id="rId5"/>
    <p:sldId id="300" r:id="rId6"/>
    <p:sldId id="296" r:id="rId7"/>
    <p:sldId id="298" r:id="rId8"/>
    <p:sldId id="301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302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E76"/>
    <a:srgbClr val="4C3282"/>
    <a:srgbClr val="7D5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696" autoAdjust="0"/>
  </p:normalViewPr>
  <p:slideViewPr>
    <p:cSldViewPr snapToGrid="0" showGuides="1">
      <p:cViewPr varScale="1">
        <p:scale>
          <a:sx n="119" d="100"/>
          <a:sy n="119" d="100"/>
        </p:scale>
        <p:origin x="190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577AE-6433-4B6A-8DCA-A461CD97667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D4B37-113F-45E1-964E-8D71FCFF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2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81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22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8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7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05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38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58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the running time </a:t>
            </a:r>
            <a:r>
              <a:rPr lang="en-US" dirty="0" err="1"/>
              <a:t>rc</a:t>
            </a:r>
            <a:r>
              <a:rPr lang="en-US" dirty="0"/>
              <a:t>? It’s easier to see if we switch to the iterative version, but a quick summary is that since the computer actually is only actively doing one computation at a time, the first time you reference a call, it will be computed, but because calls only make smaller calls, you don’t </a:t>
            </a:r>
            <a:r>
              <a:rPr lang="en-US" dirty="0" err="1"/>
              <a:t>hae</a:t>
            </a:r>
            <a:r>
              <a:rPr lang="en-US" dirty="0"/>
              <a:t> a cycle to call it again until it has been filled in. Because of this, we refer to each cell twice (once to create it and once looking it up); since each set of non-recursive work is constant, the total time is Theta(</a:t>
            </a:r>
            <a:r>
              <a:rPr lang="en-US" dirty="0" err="1"/>
              <a:t>rc</a:t>
            </a:r>
            <a:r>
              <a:rPr lang="en-US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D4B37-113F-45E1-964E-8D71FCFFA56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50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6C49E-11CB-D2F1-26D5-46F7D6904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037BA8-CB95-18A6-5277-F7D5CEAB9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5F2A76-8822-360D-8DBC-AA05CF698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7416D-B6E1-8596-C275-A42073D7B0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13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20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1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A711CD4-94C1-4E33-A4ED-C2178E24508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4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06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24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5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40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11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1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4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46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A711CD4-94C1-4E33-A4ED-C2178E24508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45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10" Type="http://schemas.openxmlformats.org/officeDocument/2006/relationships/image" Target="../media/image70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14.png"/><Relationship Id="rId5" Type="http://schemas.openxmlformats.org/officeDocument/2006/relationships/image" Target="../media/image5.jpeg"/><Relationship Id="rId1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8.png"/><Relationship Id="rId18" Type="http://schemas.openxmlformats.org/officeDocument/2006/relationships/image" Target="../media/image26.png"/><Relationship Id="rId3" Type="http://schemas.openxmlformats.org/officeDocument/2006/relationships/image" Target="../media/image4.jpeg"/><Relationship Id="rId21" Type="http://schemas.openxmlformats.org/officeDocument/2006/relationships/image" Target="../media/image29.pn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1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24.png"/><Relationship Id="rId24" Type="http://schemas.openxmlformats.org/officeDocument/2006/relationships/image" Target="../media/image32.png"/><Relationship Id="rId5" Type="http://schemas.openxmlformats.org/officeDocument/2006/relationships/image" Target="../media/image5.jpeg"/><Relationship Id="rId15" Type="http://schemas.openxmlformats.org/officeDocument/2006/relationships/image" Target="../media/image20.png"/><Relationship Id="rId23" Type="http://schemas.openxmlformats.org/officeDocument/2006/relationships/image" Target="../media/image31.png"/><Relationship Id="rId10" Type="http://schemas.openxmlformats.org/officeDocument/2006/relationships/image" Target="../media/image23.png"/><Relationship Id="rId19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Relationship Id="rId14" Type="http://schemas.openxmlformats.org/officeDocument/2006/relationships/image" Target="../media/image19.png"/><Relationship Id="rId2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8.png"/><Relationship Id="rId18" Type="http://schemas.openxmlformats.org/officeDocument/2006/relationships/image" Target="../media/image34.png"/><Relationship Id="rId26" Type="http://schemas.openxmlformats.org/officeDocument/2006/relationships/image" Target="../media/image37.png"/><Relationship Id="rId3" Type="http://schemas.openxmlformats.org/officeDocument/2006/relationships/image" Target="../media/image4.jpeg"/><Relationship Id="rId21" Type="http://schemas.openxmlformats.org/officeDocument/2006/relationships/image" Target="../media/image29.pn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17" Type="http://schemas.openxmlformats.org/officeDocument/2006/relationships/image" Target="../media/image33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1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24.png"/><Relationship Id="rId24" Type="http://schemas.openxmlformats.org/officeDocument/2006/relationships/image" Target="../media/image32.png"/><Relationship Id="rId5" Type="http://schemas.openxmlformats.org/officeDocument/2006/relationships/image" Target="../media/image5.jpeg"/><Relationship Id="rId15" Type="http://schemas.openxmlformats.org/officeDocument/2006/relationships/image" Target="../media/image20.png"/><Relationship Id="rId23" Type="http://schemas.openxmlformats.org/officeDocument/2006/relationships/image" Target="../media/image31.png"/><Relationship Id="rId10" Type="http://schemas.openxmlformats.org/officeDocument/2006/relationships/image" Target="../media/image23.png"/><Relationship Id="rId19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22.png"/><Relationship Id="rId14" Type="http://schemas.openxmlformats.org/officeDocument/2006/relationships/image" Target="../media/image19.png"/><Relationship Id="rId2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en.wikipedia.org/wiki/Master_theorem_(analysis_of_algorithms)" TargetMode="Externa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 D&amp;C</a:t>
            </a:r>
            <a:br>
              <a:rPr lang="en-US" dirty="0"/>
            </a:br>
            <a:r>
              <a:rPr lang="en-US" dirty="0"/>
              <a:t>Dynamic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26Sp</a:t>
            </a:r>
          </a:p>
          <a:p>
            <a:r>
              <a:rPr lang="en-US" dirty="0"/>
              <a:t>Lecture 11</a:t>
            </a:r>
          </a:p>
        </p:txBody>
      </p:sp>
    </p:spTree>
    <p:extLst>
      <p:ext uri="{BB962C8B-B14F-4D97-AF65-F5344CB8AC3E}">
        <p14:creationId xmlns:p14="http://schemas.microsoft.com/office/powerpoint/2010/main" val="4035390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3301-E238-45A7-8E39-10E6BF096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(idea)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2F6C6-B7EC-4667-823C-B93B4918D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</a:t>
            </a:r>
            <a:r>
              <a:rPr lang="en-US" b="1" dirty="0"/>
              <a:t>robust </a:t>
            </a:r>
            <a:r>
              <a:rPr lang="en-US" dirty="0"/>
              <a:t>algorithm design paradigm we’ll study this quarter.</a:t>
            </a:r>
          </a:p>
          <a:p>
            <a:r>
              <a:rPr lang="en-US" dirty="0"/>
              <a:t>Small changes in the problem usually lead to small changes in the algorithm.</a:t>
            </a:r>
          </a:p>
        </p:txBody>
      </p:sp>
    </p:spTree>
    <p:extLst>
      <p:ext uri="{BB962C8B-B14F-4D97-AF65-F5344CB8AC3E}">
        <p14:creationId xmlns:p14="http://schemas.microsoft.com/office/powerpoint/2010/main" val="30166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BE75-56D0-48C3-BAC9-E0DA6108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FD7F-3E98-40B6-B6F3-2F1D3416D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problem is going to </a:t>
            </a:r>
            <a:r>
              <a:rPr lang="en-US" b="1" dirty="0"/>
              <a:t>look </a:t>
            </a:r>
            <a:r>
              <a:rPr lang="en-US" dirty="0"/>
              <a:t>silly (and it is)</a:t>
            </a:r>
          </a:p>
          <a:p>
            <a:r>
              <a:rPr lang="en-US" b="1" dirty="0"/>
              <a:t>But </a:t>
            </a:r>
            <a:r>
              <a:rPr lang="en-US" dirty="0"/>
              <a:t>it is going to make it much easier to do the hard DP problems next week.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67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6484"/>
              </p:ext>
            </p:extLst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8325585-F852-45EC-BC7F-48CC6300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1A8BB-4612-41E0-A736-CDF080138C7F}"/>
              </a:ext>
            </a:extLst>
          </p:cNvPr>
          <p:cNvSpPr txBox="1"/>
          <p:nvPr/>
        </p:nvSpPr>
        <p:spPr>
          <a:xfrm>
            <a:off x="1495425" y="1277943"/>
            <a:ext cx="4757738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Baby Yoda has to get from the upper-right corner to the lower left.</a:t>
            </a:r>
          </a:p>
          <a:p>
            <a:r>
              <a:rPr lang="en-US" sz="2400" dirty="0"/>
              <a:t>His cradle will only let him go left and down.</a:t>
            </a:r>
          </a:p>
          <a:p>
            <a:r>
              <a:rPr lang="en-US" sz="2400" dirty="0"/>
              <a:t>He can’t get past the rocks (too high) – he has to go around them (but still only going left and down)</a:t>
            </a:r>
          </a:p>
          <a:p>
            <a:endParaRPr lang="en-US" sz="2400" dirty="0"/>
          </a:p>
          <a:p>
            <a:r>
              <a:rPr lang="en-US" sz="2400" dirty="0"/>
              <a:t>As usual…he’s hungry.</a:t>
            </a:r>
          </a:p>
          <a:p>
            <a:r>
              <a:rPr lang="en-US" sz="2400" dirty="0"/>
              <a:t>He wants to eat as many frog eggs as possible on the way.</a:t>
            </a:r>
          </a:p>
        </p:txBody>
      </p:sp>
      <p:sp>
        <p:nvSpPr>
          <p:cNvPr id="7" name="Oval 6" descr="Egg">
            <a:extLst>
              <a:ext uri="{FF2B5EF4-FFF2-40B4-BE49-F238E27FC236}">
                <a16:creationId xmlns:a16="http://schemas.microsoft.com/office/drawing/2014/main" id="{0A7CE019-5533-4118-BF31-8EDBA95289AB}"/>
              </a:ext>
            </a:extLst>
          </p:cNvPr>
          <p:cNvSpPr/>
          <p:nvPr/>
        </p:nvSpPr>
        <p:spPr>
          <a:xfrm>
            <a:off x="5572125" y="500538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AD4BF0B8-9423-418C-A06C-872A6D6EA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15" y="3651860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360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 (example)</a:t>
            </a:r>
          </a:p>
        </p:txBody>
      </p:sp>
      <p:graphicFrame>
        <p:nvGraphicFramePr>
          <p:cNvPr id="4" name="Content Placeholder 3" descr="A 6x8 grid&#10;Setting the bottom-left as (0,0)&#10;There are eggs at (0,4),(1,0),(2,0),(2,2),(2,3),(4,2),(5,4)&#10;There are rocks at (1,2),(2,1),(3,2)&#10;Baby Yoda starts at (7,5)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169486"/>
              </p:ext>
            </p:extLst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8325585-F852-45EC-BC7F-48CC6300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 descr="A 6x8 grid&#10;Setting the bottom-left as (0,0)&#10;There are eggs at (0,4),(1,0),(2,0),(2,2),(2,3),(4,2),(5,4)&#10;There are rocks at (1,2),(2,1),(3,2)&#10;Baby Yoda starts at (7,5)">
            <a:extLst>
              <a:ext uri="{FF2B5EF4-FFF2-40B4-BE49-F238E27FC236}">
                <a16:creationId xmlns:a16="http://schemas.microsoft.com/office/drawing/2014/main" id="{D1CD13F0-9380-B908-8F85-B379E57E9F8E}"/>
              </a:ext>
            </a:extLst>
          </p:cNvPr>
          <p:cNvGrpSpPr/>
          <p:nvPr/>
        </p:nvGrpSpPr>
        <p:grpSpPr>
          <a:xfrm>
            <a:off x="938212" y="1463674"/>
            <a:ext cx="8677276" cy="4094958"/>
            <a:chOff x="938212" y="1463674"/>
            <a:chExt cx="8677276" cy="4094958"/>
          </a:xfrm>
        </p:grpSpPr>
        <p:pic>
          <p:nvPicPr>
            <p:cNvPr id="2050" name="Picture 2" descr="Baby Yoda PNG Clipart">
              <a:extLst>
                <a:ext uri="{FF2B5EF4-FFF2-40B4-BE49-F238E27FC236}">
                  <a16:creationId xmlns:a16="http://schemas.microsoft.com/office/drawing/2014/main" id="{1AE80F1D-263C-46BE-B7C3-2FDC5D23E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0638" y="1463674"/>
              <a:ext cx="704850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615B4-9491-43BB-8602-BA07B23EC9B9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42859-20D8-4A57-A2E2-05BF03EDDA65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827296-D1B7-41CE-B777-83597909A4D5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C8CFBB-8273-4E5F-BD8F-407314DF708A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741889-D0E7-4480-8D0D-9D7F50A68910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75581E-6B25-4989-8D43-99435F3EF051}"/>
                </a:ext>
              </a:extLst>
            </p:cNvPr>
            <p:cNvSpPr/>
            <p:nvPr/>
          </p:nvSpPr>
          <p:spPr>
            <a:xfrm>
              <a:off x="3286124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8D0B43-2189-4F0B-A76A-D8F26D0E9BFE}"/>
                </a:ext>
              </a:extLst>
            </p:cNvPr>
            <p:cNvSpPr/>
            <p:nvPr/>
          </p:nvSpPr>
          <p:spPr>
            <a:xfrm>
              <a:off x="2143125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FBF1B040-D09F-4096-841E-8BA0C9B89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EB2B233B-5015-44F4-87A1-E524646AE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66" y="4434557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BAA34B3A-C46F-40EC-9510-A77054B80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83" y="3753518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 descr="An invalid path, it collects 3 eggs going to (2,2), but at (2,2) is unable to move with rocks to the left and below.">
            <a:extLst>
              <a:ext uri="{FF2B5EF4-FFF2-40B4-BE49-F238E27FC236}">
                <a16:creationId xmlns:a16="http://schemas.microsoft.com/office/drawing/2014/main" id="{66B767CE-4223-45F3-B8BC-0340DB239FD8}"/>
              </a:ext>
            </a:extLst>
          </p:cNvPr>
          <p:cNvGrpSpPr/>
          <p:nvPr/>
        </p:nvGrpSpPr>
        <p:grpSpPr>
          <a:xfrm>
            <a:off x="3412067" y="2168524"/>
            <a:ext cx="5850996" cy="1796256"/>
            <a:chOff x="3412067" y="2168524"/>
            <a:chExt cx="5850996" cy="179625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2828D16-4B4A-4C41-9211-66E461A84C98}"/>
                </a:ext>
              </a:extLst>
            </p:cNvPr>
            <p:cNvCxnSpPr>
              <a:stCxn id="2050" idx="2"/>
            </p:cNvCxnSpPr>
            <p:nvPr/>
          </p:nvCxnSpPr>
          <p:spPr>
            <a:xfrm>
              <a:off x="9263063" y="2168524"/>
              <a:ext cx="0" cy="39132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0F656C-E483-4D90-9915-92F3F145D8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067" y="2559844"/>
              <a:ext cx="5850996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82D257-7C71-4A44-BF72-F6F3E515FF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0427" y="2518572"/>
              <a:ext cx="0" cy="1446208"/>
            </a:xfrm>
            <a:prstGeom prst="line">
              <a:avLst/>
            </a:prstGeom>
            <a:ln w="47625">
              <a:solidFill>
                <a:schemeClr val="tx1"/>
              </a:solidFill>
              <a:headEnd type="triangl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 descr="An optimal path:&#10;From (7,5) left to to (5,5)&#10;down3 to (5,2) [collecting one egg]&#10;left 1 to (4,2) [collecting one egg]&#10;down 2 to (4,0)&#10;left 4 to (0,0) [collecting 2 eggs&#10;">
            <a:extLst>
              <a:ext uri="{FF2B5EF4-FFF2-40B4-BE49-F238E27FC236}">
                <a16:creationId xmlns:a16="http://schemas.microsoft.com/office/drawing/2014/main" id="{7442339B-2675-4592-B02B-A661912DE722}"/>
              </a:ext>
            </a:extLst>
          </p:cNvPr>
          <p:cNvGrpSpPr/>
          <p:nvPr/>
        </p:nvGrpSpPr>
        <p:grpSpPr>
          <a:xfrm>
            <a:off x="1157600" y="1816099"/>
            <a:ext cx="7753038" cy="3621315"/>
            <a:chOff x="1157600" y="1816099"/>
            <a:chExt cx="7753038" cy="362131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1B5A434-1BB4-40D3-88F7-6EF9291BE3F1}"/>
                </a:ext>
              </a:extLst>
            </p:cNvPr>
            <p:cNvCxnSpPr>
              <a:stCxn id="2050" idx="1"/>
            </p:cNvCxnSpPr>
            <p:nvPr/>
          </p:nvCxnSpPr>
          <p:spPr>
            <a:xfrm flipH="1">
              <a:off x="6917531" y="1816099"/>
              <a:ext cx="1993107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933FA4-BC17-41F8-9757-D79FDCC602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7531" y="1816100"/>
              <a:ext cx="0" cy="2186533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B01FB1A-EE78-4244-BD4C-C645EC3F3DBA}"/>
                </a:ext>
              </a:extLst>
            </p:cNvPr>
            <p:cNvCxnSpPr>
              <a:cxnSpLocks/>
            </p:cNvCxnSpPr>
            <p:nvPr/>
          </p:nvCxnSpPr>
          <p:spPr>
            <a:xfrm>
              <a:off x="5745956" y="3964779"/>
              <a:ext cx="1223339" cy="1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BACFA8D-3D80-411F-B0B8-FD7D14A712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0382" y="3964779"/>
              <a:ext cx="15574" cy="1472635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9D40DC4-DDB6-4C17-A33F-F98A34E49C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7600" y="5387174"/>
              <a:ext cx="4588356" cy="7152"/>
            </a:xfrm>
            <a:prstGeom prst="line">
              <a:avLst/>
            </a:prstGeom>
            <a:ln w="4762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722DF6-D920-4361-A6FE-F1ADE568EB5F}"/>
                  </a:ext>
                </a:extLst>
              </p:cNvPr>
              <p:cNvSpPr txBox="1"/>
              <p:nvPr/>
            </p:nvSpPr>
            <p:spPr>
              <a:xfrm>
                <a:off x="10003971" y="2895600"/>
                <a:ext cx="194342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Black path: get stuck. Invalid.</a:t>
                </a:r>
              </a:p>
              <a:p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Red path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valid! And optimal (no path collects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eggs.)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722DF6-D920-4361-A6FE-F1ADE568E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971" y="2895600"/>
                <a:ext cx="1943429" cy="2308324"/>
              </a:xfrm>
              <a:prstGeom prst="rect">
                <a:avLst/>
              </a:prstGeom>
              <a:blipFill>
                <a:blip r:embed="rId10"/>
                <a:stretch>
                  <a:fillRect l="-2508" t="-1055" b="-3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1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 (greedy?)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8325585-F852-45EC-BC7F-48CC6300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 descr="A 6x8 grid&#10;Setting the bottom-left as (0,0)&#10;There are eggs at (0,4),(1,0),(2,0),(2,2),(2,3),(4,2),(5,4)&#10;There are rocks at (1,2),(2,1),(3,2)&#10;Baby Yoda starts at (7,5)">
            <a:extLst>
              <a:ext uri="{FF2B5EF4-FFF2-40B4-BE49-F238E27FC236}">
                <a16:creationId xmlns:a16="http://schemas.microsoft.com/office/drawing/2014/main" id="{32B27937-6448-3590-2DD2-36A90E77E8BE}"/>
              </a:ext>
            </a:extLst>
          </p:cNvPr>
          <p:cNvGrpSpPr/>
          <p:nvPr/>
        </p:nvGrpSpPr>
        <p:grpSpPr>
          <a:xfrm>
            <a:off x="938212" y="1463674"/>
            <a:ext cx="8677276" cy="4094958"/>
            <a:chOff x="938212" y="1463674"/>
            <a:chExt cx="8677276" cy="4094958"/>
          </a:xfrm>
        </p:grpSpPr>
        <p:pic>
          <p:nvPicPr>
            <p:cNvPr id="2050" name="Picture 2" descr="Baby Yoda PNG Clipart">
              <a:extLst>
                <a:ext uri="{FF2B5EF4-FFF2-40B4-BE49-F238E27FC236}">
                  <a16:creationId xmlns:a16="http://schemas.microsoft.com/office/drawing/2014/main" id="{1AE80F1D-263C-46BE-B7C3-2FDC5D23E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0638" y="1463674"/>
              <a:ext cx="704850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615B4-9491-43BB-8602-BA07B23EC9B9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42859-20D8-4A57-A2E2-05BF03EDDA65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827296-D1B7-41CE-B777-83597909A4D5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C8CFBB-8273-4E5F-BD8F-407314DF708A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741889-D0E7-4480-8D0D-9D7F50A68910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75581E-6B25-4989-8D43-99435F3EF051}"/>
                </a:ext>
              </a:extLst>
            </p:cNvPr>
            <p:cNvSpPr/>
            <p:nvPr/>
          </p:nvSpPr>
          <p:spPr>
            <a:xfrm>
              <a:off x="3286124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8D0B43-2189-4F0B-A76A-D8F26D0E9BFE}"/>
                </a:ext>
              </a:extLst>
            </p:cNvPr>
            <p:cNvSpPr/>
            <p:nvPr/>
          </p:nvSpPr>
          <p:spPr>
            <a:xfrm>
              <a:off x="2143125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FBF1B040-D09F-4096-841E-8BA0C9B89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EB2B233B-5015-44F4-87A1-E524646AE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66" y="4434557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BAA34B3A-C46F-40EC-9510-A77054B80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83" y="3753518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993C28-47D1-472F-A045-22B8827C6C5A}"/>
              </a:ext>
            </a:extLst>
          </p:cNvPr>
          <p:cNvSpPr txBox="1"/>
          <p:nvPr/>
        </p:nvSpPr>
        <p:spPr>
          <a:xfrm>
            <a:off x="696006" y="5911058"/>
            <a:ext cx="7802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greedily head to the next accessible egg?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F17B7C-9872-4676-A2B0-6396C45FF936}"/>
              </a:ext>
            </a:extLst>
          </p:cNvPr>
          <p:cNvSpPr txBox="1"/>
          <p:nvPr/>
        </p:nvSpPr>
        <p:spPr>
          <a:xfrm>
            <a:off x="10150929" y="2618014"/>
            <a:ext cx="17253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Might get us stuck between rocks. </a:t>
            </a:r>
            <a:b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Or pass up a series of eggs we can’t see.</a:t>
            </a:r>
          </a:p>
        </p:txBody>
      </p:sp>
    </p:spTree>
    <p:extLst>
      <p:ext uri="{BB962C8B-B14F-4D97-AF65-F5344CB8AC3E}">
        <p14:creationId xmlns:p14="http://schemas.microsoft.com/office/powerpoint/2010/main" val="106076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 (D&amp;C?)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616455"/>
              </p:ext>
            </p:extLst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8325585-F852-45EC-BC7F-48CC6300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993C28-47D1-472F-A045-22B8827C6C5A}"/>
              </a:ext>
            </a:extLst>
          </p:cNvPr>
          <p:cNvSpPr txBox="1"/>
          <p:nvPr/>
        </p:nvSpPr>
        <p:spPr>
          <a:xfrm>
            <a:off x="696006" y="5911058"/>
            <a:ext cx="470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divide and conquer?</a:t>
            </a:r>
          </a:p>
        </p:txBody>
      </p:sp>
      <p:grpSp>
        <p:nvGrpSpPr>
          <p:cNvPr id="6" name="Group 5" descr="A 6x8 grid&#10;Setting the bottom-left as (0,0)&#10;There are eggs at (0,4),(1,0),(2,0),(2,2),(2,3),(4,2),(5,4)&#10;There are rocks at (1,2),(2,1),(3,2)&#10;Baby Yoda starts at (7,5)&#10;&#10;A line separates by the middle of the x-axis (x 3 or less on the left; x 4 or more on the right). ">
            <a:extLst>
              <a:ext uri="{FF2B5EF4-FFF2-40B4-BE49-F238E27FC236}">
                <a16:creationId xmlns:a16="http://schemas.microsoft.com/office/drawing/2014/main" id="{C4AE700F-B8CF-B3E0-D606-EE982735AC60}"/>
              </a:ext>
            </a:extLst>
          </p:cNvPr>
          <p:cNvGrpSpPr/>
          <p:nvPr/>
        </p:nvGrpSpPr>
        <p:grpSpPr>
          <a:xfrm>
            <a:off x="938212" y="1299368"/>
            <a:ext cx="8677276" cy="4437122"/>
            <a:chOff x="938212" y="1299368"/>
            <a:chExt cx="8677276" cy="4437122"/>
          </a:xfrm>
        </p:grpSpPr>
        <p:pic>
          <p:nvPicPr>
            <p:cNvPr id="2050" name="Picture 2" descr="Baby Yoda PNG Clipart">
              <a:extLst>
                <a:ext uri="{FF2B5EF4-FFF2-40B4-BE49-F238E27FC236}">
                  <a16:creationId xmlns:a16="http://schemas.microsoft.com/office/drawing/2014/main" id="{1AE80F1D-263C-46BE-B7C3-2FDC5D23E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0638" y="1463674"/>
              <a:ext cx="704850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615B4-9491-43BB-8602-BA07B23EC9B9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42859-20D8-4A57-A2E2-05BF03EDDA65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827296-D1B7-41CE-B777-83597909A4D5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C8CFBB-8273-4E5F-BD8F-407314DF708A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741889-D0E7-4480-8D0D-9D7F50A68910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75581E-6B25-4989-8D43-99435F3EF051}"/>
                </a:ext>
              </a:extLst>
            </p:cNvPr>
            <p:cNvSpPr/>
            <p:nvPr/>
          </p:nvSpPr>
          <p:spPr>
            <a:xfrm>
              <a:off x="3286124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8D0B43-2189-4F0B-A76A-D8F26D0E9BFE}"/>
                </a:ext>
              </a:extLst>
            </p:cNvPr>
            <p:cNvSpPr/>
            <p:nvPr/>
          </p:nvSpPr>
          <p:spPr>
            <a:xfrm>
              <a:off x="2143125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FBF1B040-D09F-4096-841E-8BA0C9B89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EB2B233B-5015-44F4-87A1-E524646AE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66" y="4434557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BAA34B3A-C46F-40EC-9510-A77054B80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83" y="3753518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44B6822-42C1-4A4D-9F7C-E7C8C28B4DDC}"/>
                    </a:ext>
                  </a:extLst>
                </p14:cNvPr>
                <p14:cNvContentPartPr/>
                <p14:nvPr/>
              </p14:nvContentPartPr>
              <p14:xfrm>
                <a:off x="7976563" y="2394613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44B6822-42C1-4A4D-9F7C-E7C8C28B4D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67563" y="23856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660CD5-93C7-4A32-935B-D9F3ED08DACA}"/>
                    </a:ext>
                  </a:extLst>
                </p14:cNvPr>
                <p14:cNvContentPartPr/>
                <p14:nvPr/>
              </p14:nvContentPartPr>
              <p14:xfrm>
                <a:off x="7942363" y="2455813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660CD5-93C7-4A32-935B-D9F3ED08DAC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33363" y="24468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786D8A-B7F5-44D1-971D-D9D5CB1ED4D3}"/>
                </a:ext>
              </a:extLst>
            </p:cNvPr>
            <p:cNvCxnSpPr>
              <a:endCxn id="4" idx="2"/>
            </p:cNvCxnSpPr>
            <p:nvPr/>
          </p:nvCxnSpPr>
          <p:spPr>
            <a:xfrm>
              <a:off x="5203215" y="1299368"/>
              <a:ext cx="0" cy="4437122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AF17B7C-9872-4676-A2B0-6396C45FF936}"/>
              </a:ext>
            </a:extLst>
          </p:cNvPr>
          <p:cNvSpPr txBox="1"/>
          <p:nvPr/>
        </p:nvSpPr>
        <p:spPr>
          <a:xfrm>
            <a:off x="10150929" y="2618014"/>
            <a:ext cx="17253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Best left-side path might start at a place inaccessible to end of best right-side path.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Could make a subproblem for each start and ending spot?</a:t>
            </a:r>
          </a:p>
        </p:txBody>
      </p:sp>
    </p:spTree>
    <p:extLst>
      <p:ext uri="{BB962C8B-B14F-4D97-AF65-F5344CB8AC3E}">
        <p14:creationId xmlns:p14="http://schemas.microsoft.com/office/powerpoint/2010/main" val="8046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 (new idea?)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8325585-F852-45EC-BC7F-48CC6300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 descr="A 6x8 grid&#10;Setting the bottom-left as (0,0)&#10;There are eggs at (0,4),(1,0),(2,0),(2,2),(2,3),(4,2),(5,4)&#10;There are rocks at (1,2),(2,1),(3,2)&#10;Baby Yoda starts at (7,5)">
            <a:extLst>
              <a:ext uri="{FF2B5EF4-FFF2-40B4-BE49-F238E27FC236}">
                <a16:creationId xmlns:a16="http://schemas.microsoft.com/office/drawing/2014/main" id="{74D07390-C898-393A-619F-2FF544AC629D}"/>
              </a:ext>
            </a:extLst>
          </p:cNvPr>
          <p:cNvGrpSpPr/>
          <p:nvPr/>
        </p:nvGrpSpPr>
        <p:grpSpPr>
          <a:xfrm>
            <a:off x="938212" y="1463674"/>
            <a:ext cx="8677276" cy="4094958"/>
            <a:chOff x="938212" y="1463674"/>
            <a:chExt cx="8677276" cy="4094958"/>
          </a:xfrm>
        </p:grpSpPr>
        <p:pic>
          <p:nvPicPr>
            <p:cNvPr id="2050" name="Picture 2" descr="Baby Yoda PNG Clipart">
              <a:extLst>
                <a:ext uri="{FF2B5EF4-FFF2-40B4-BE49-F238E27FC236}">
                  <a16:creationId xmlns:a16="http://schemas.microsoft.com/office/drawing/2014/main" id="{1AE80F1D-263C-46BE-B7C3-2FDC5D23E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0638" y="1463674"/>
              <a:ext cx="704850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615B4-9491-43BB-8602-BA07B23EC9B9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42859-20D8-4A57-A2E2-05BF03EDDA65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827296-D1B7-41CE-B777-83597909A4D5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C8CFBB-8273-4E5F-BD8F-407314DF708A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741889-D0E7-4480-8D0D-9D7F50A68910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75581E-6B25-4989-8D43-99435F3EF051}"/>
                </a:ext>
              </a:extLst>
            </p:cNvPr>
            <p:cNvSpPr/>
            <p:nvPr/>
          </p:nvSpPr>
          <p:spPr>
            <a:xfrm>
              <a:off x="3286124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8D0B43-2189-4F0B-A76A-D8F26D0E9BFE}"/>
                </a:ext>
              </a:extLst>
            </p:cNvPr>
            <p:cNvSpPr/>
            <p:nvPr/>
          </p:nvSpPr>
          <p:spPr>
            <a:xfrm>
              <a:off x="2143125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FBF1B040-D09F-4096-841E-8BA0C9B89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EB2B233B-5015-44F4-87A1-E524646AE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66" y="4434557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BAA34B3A-C46F-40EC-9510-A77054B80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83" y="3753518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44B6822-42C1-4A4D-9F7C-E7C8C28B4DDC}"/>
                    </a:ext>
                  </a:extLst>
                </p14:cNvPr>
                <p14:cNvContentPartPr/>
                <p14:nvPr/>
              </p14:nvContentPartPr>
              <p14:xfrm>
                <a:off x="7976563" y="2394613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44B6822-42C1-4A4D-9F7C-E7C8C28B4D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67563" y="23856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660CD5-93C7-4A32-935B-D9F3ED08DACA}"/>
                    </a:ext>
                  </a:extLst>
                </p14:cNvPr>
                <p14:cNvContentPartPr/>
                <p14:nvPr/>
              </p14:nvContentPartPr>
              <p14:xfrm>
                <a:off x="7942363" y="2455813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660CD5-93C7-4A32-935B-D9F3ED08DAC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33363" y="24468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52818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 (new idea)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8325585-F852-45EC-BC7F-48CC6300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1A8BB-4612-41E0-A736-CDF080138C7F}"/>
              </a:ext>
            </a:extLst>
          </p:cNvPr>
          <p:cNvSpPr txBox="1"/>
          <p:nvPr/>
        </p:nvSpPr>
        <p:spPr>
          <a:xfrm>
            <a:off x="1579507" y="1498661"/>
            <a:ext cx="6818259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So, what should we do?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use recursion. 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should our recursive calls be finding?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recursive calls do we need?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01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D919-4FED-4A94-A2B9-A2F99325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33713-95B9-41AE-9FF1-CB0BC02D5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be the maximum number of eggs we can get on a legal path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(0,0)(</a:t>
            </a:r>
            <a:r>
              <a:rPr lang="en-US" dirty="0"/>
              <a:t>including the egg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if there is one)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What recursive calls do we need?</a:t>
            </a:r>
          </a:p>
          <a:p>
            <a:r>
              <a:rPr lang="en-US" dirty="0"/>
              <a:t>Don’t try to divide &amp; conquer, think closer to home…</a:t>
            </a:r>
          </a:p>
          <a:p>
            <a:r>
              <a:rPr lang="en-US" dirty="0"/>
              <a:t>We have to decide whether to go down or left…</a:t>
            </a:r>
          </a:p>
          <a:p>
            <a:endParaRPr lang="en-US" dirty="0"/>
          </a:p>
          <a:p>
            <a:r>
              <a:rPr lang="en-US" dirty="0"/>
              <a:t>“How could we take one step toward the solution?”</a:t>
            </a:r>
          </a:p>
        </p:txBody>
      </p:sp>
    </p:spTree>
    <p:extLst>
      <p:ext uri="{BB962C8B-B14F-4D97-AF65-F5344CB8AC3E}">
        <p14:creationId xmlns:p14="http://schemas.microsoft.com/office/powerpoint/2010/main" val="2763590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 (calls)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8325585-F852-45EC-BC7F-48CC6300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D8F7AD-8B1A-41C6-A236-D5A7919BD20B}"/>
              </a:ext>
            </a:extLst>
          </p:cNvPr>
          <p:cNvSpPr txBox="1"/>
          <p:nvPr/>
        </p:nvSpPr>
        <p:spPr>
          <a:xfrm>
            <a:off x="735291" y="5175315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2771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35379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 descr="A 6x8 grid&#10;Setting the bottom-left as (0,0)&#10;There are eggs at (0,4),(1,0),(2,0),(2,2),(2,3),(4,2),(5,4)&#10;There are rocks at (1,2),(2,1),(3,2)&#10;Baby Yoda starts at (7,5)">
            <a:extLst>
              <a:ext uri="{FF2B5EF4-FFF2-40B4-BE49-F238E27FC236}">
                <a16:creationId xmlns:a16="http://schemas.microsoft.com/office/drawing/2014/main" id="{47C501F5-595C-EAF9-36D2-F9B9F3B32D8D}"/>
              </a:ext>
            </a:extLst>
          </p:cNvPr>
          <p:cNvGrpSpPr/>
          <p:nvPr/>
        </p:nvGrpSpPr>
        <p:grpSpPr>
          <a:xfrm>
            <a:off x="43783" y="1688969"/>
            <a:ext cx="9493000" cy="5029316"/>
            <a:chOff x="43783" y="1688969"/>
            <a:chExt cx="9493000" cy="502931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615B4-9491-43BB-8602-BA07B23EC9B9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42859-20D8-4A57-A2E2-05BF03EDDA65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827296-D1B7-41CE-B777-83597909A4D5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C8CFBB-8273-4E5F-BD8F-407314DF708A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741889-D0E7-4480-8D0D-9D7F50A68910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75581E-6B25-4989-8D43-99435F3EF051}"/>
                </a:ext>
              </a:extLst>
            </p:cNvPr>
            <p:cNvSpPr/>
            <p:nvPr/>
          </p:nvSpPr>
          <p:spPr>
            <a:xfrm>
              <a:off x="3286124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8D0B43-2189-4F0B-A76A-D8F26D0E9BFE}"/>
                </a:ext>
              </a:extLst>
            </p:cNvPr>
            <p:cNvSpPr/>
            <p:nvPr/>
          </p:nvSpPr>
          <p:spPr>
            <a:xfrm>
              <a:off x="2143125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FBF1B040-D09F-4096-841E-8BA0C9B89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EB2B233B-5015-44F4-87A1-E524646AE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66" y="4434557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BAA34B3A-C46F-40EC-9510-A77054B80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83" y="3753518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094475-55DF-41CB-9F0F-A9CBEB57A180}"/>
                </a:ext>
              </a:extLst>
            </p:cNvPr>
            <p:cNvSpPr txBox="1"/>
            <p:nvPr/>
          </p:nvSpPr>
          <p:spPr>
            <a:xfrm>
              <a:off x="4604994" y="6052008"/>
              <a:ext cx="135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X-coordinate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BC17887-F661-4A82-85B8-C22C9E02B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662" y="6236674"/>
              <a:ext cx="4030319" cy="8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113273-68AF-4D88-95BF-706142E51922}"/>
                </a:ext>
              </a:extLst>
            </p:cNvPr>
            <p:cNvSpPr txBox="1"/>
            <p:nvPr/>
          </p:nvSpPr>
          <p:spPr>
            <a:xfrm>
              <a:off x="938212" y="6348953"/>
              <a:ext cx="423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95EDAF-B7A0-4422-AE12-6C95648AE16A}"/>
                </a:ext>
              </a:extLst>
            </p:cNvPr>
            <p:cNvSpPr txBox="1"/>
            <p:nvPr/>
          </p:nvSpPr>
          <p:spPr>
            <a:xfrm>
              <a:off x="8910638" y="6348953"/>
              <a:ext cx="626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c-1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72D228D-B8C7-460D-81AF-7C7B6C3CBEEC}"/>
                </a:ext>
              </a:extLst>
            </p:cNvPr>
            <p:cNvSpPr txBox="1"/>
            <p:nvPr/>
          </p:nvSpPr>
          <p:spPr>
            <a:xfrm>
              <a:off x="144876" y="5175315"/>
              <a:ext cx="423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1C6E0D-D72B-42D4-A75E-86139F9D9C3B}"/>
                </a:ext>
              </a:extLst>
            </p:cNvPr>
            <p:cNvSpPr txBox="1"/>
            <p:nvPr/>
          </p:nvSpPr>
          <p:spPr>
            <a:xfrm>
              <a:off x="43783" y="1688969"/>
              <a:ext cx="626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r-1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BA4836-85CE-48EE-A2BC-125C94AFA630}"/>
                </a:ext>
              </a:extLst>
            </p:cNvPr>
            <p:cNvSpPr txBox="1"/>
            <p:nvPr/>
          </p:nvSpPr>
          <p:spPr>
            <a:xfrm rot="16200000">
              <a:off x="-421209" y="3530998"/>
              <a:ext cx="135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Y-coordinate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F9B423F-D143-4CE4-ABE3-3A0FCF55DBBC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>
              <a:off x="253944" y="4394394"/>
              <a:ext cx="3577" cy="681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07769ED-AF6A-4149-B01E-55EE078B6579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 flipH="1" flipV="1">
              <a:off x="246899" y="2106891"/>
              <a:ext cx="10622" cy="9300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 descr="Recursive calls at (c-1, r-2) and (c-2, r-1) are made next.">
            <a:extLst>
              <a:ext uri="{FF2B5EF4-FFF2-40B4-BE49-F238E27FC236}">
                <a16:creationId xmlns:a16="http://schemas.microsoft.com/office/drawing/2014/main" id="{27A56A19-8082-123E-B77E-6894AF02AB91}"/>
              </a:ext>
            </a:extLst>
          </p:cNvPr>
          <p:cNvGrpSpPr/>
          <p:nvPr/>
        </p:nvGrpSpPr>
        <p:grpSpPr>
          <a:xfrm>
            <a:off x="7766725" y="1534370"/>
            <a:ext cx="1781583" cy="1207935"/>
            <a:chOff x="7766725" y="1534370"/>
            <a:chExt cx="1781583" cy="1207935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5FE680F2-D665-4B90-9147-6E5FC5CB4658}"/>
                </a:ext>
              </a:extLst>
            </p:cNvPr>
            <p:cNvSpPr/>
            <p:nvPr/>
          </p:nvSpPr>
          <p:spPr>
            <a:xfrm>
              <a:off x="7766725" y="1534370"/>
              <a:ext cx="581856" cy="504758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821FDC25-A5C6-45FE-B794-31F870833B74}"/>
                </a:ext>
              </a:extLst>
            </p:cNvPr>
            <p:cNvSpPr/>
            <p:nvPr/>
          </p:nvSpPr>
          <p:spPr>
            <a:xfrm>
              <a:off x="8966452" y="2237547"/>
              <a:ext cx="581856" cy="504758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 descr="Recursive calls at (c-3,r-1), (c-2,r-2), (c-1,r-3) are made in the second level of the recursion tree.">
            <a:extLst>
              <a:ext uri="{FF2B5EF4-FFF2-40B4-BE49-F238E27FC236}">
                <a16:creationId xmlns:a16="http://schemas.microsoft.com/office/drawing/2014/main" id="{F4123DF1-947B-FD13-46AB-2752BD7740D0}"/>
              </a:ext>
            </a:extLst>
          </p:cNvPr>
          <p:cNvGrpSpPr/>
          <p:nvPr/>
        </p:nvGrpSpPr>
        <p:grpSpPr>
          <a:xfrm>
            <a:off x="6661543" y="1567100"/>
            <a:ext cx="2888762" cy="1927768"/>
            <a:chOff x="6661543" y="1567100"/>
            <a:chExt cx="2888762" cy="1927768"/>
          </a:xfrm>
        </p:grpSpPr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95CE0632-35FF-490A-A1E2-5F9B32A38448}"/>
                </a:ext>
              </a:extLst>
            </p:cNvPr>
            <p:cNvSpPr/>
            <p:nvPr/>
          </p:nvSpPr>
          <p:spPr>
            <a:xfrm>
              <a:off x="6661543" y="1567100"/>
              <a:ext cx="581856" cy="504758"/>
            </a:xfrm>
            <a:prstGeom prst="star5">
              <a:avLst/>
            </a:prstGeom>
            <a:solidFill>
              <a:schemeClr val="accent4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tar: 5 Points 44">
              <a:extLst>
                <a:ext uri="{FF2B5EF4-FFF2-40B4-BE49-F238E27FC236}">
                  <a16:creationId xmlns:a16="http://schemas.microsoft.com/office/drawing/2014/main" id="{A21DB516-018C-400F-995A-897F9CEBE0D8}"/>
                </a:ext>
              </a:extLst>
            </p:cNvPr>
            <p:cNvSpPr/>
            <p:nvPr/>
          </p:nvSpPr>
          <p:spPr>
            <a:xfrm>
              <a:off x="7861270" y="2270277"/>
              <a:ext cx="581856" cy="504758"/>
            </a:xfrm>
            <a:prstGeom prst="star5">
              <a:avLst/>
            </a:prstGeom>
            <a:solidFill>
              <a:schemeClr val="accent4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2A3AA927-B31B-4DC2-A594-D3918440FDC5}"/>
                </a:ext>
              </a:extLst>
            </p:cNvPr>
            <p:cNvSpPr/>
            <p:nvPr/>
          </p:nvSpPr>
          <p:spPr>
            <a:xfrm>
              <a:off x="8968449" y="2990110"/>
              <a:ext cx="581856" cy="504758"/>
            </a:xfrm>
            <a:prstGeom prst="star5">
              <a:avLst/>
            </a:prstGeom>
            <a:solidFill>
              <a:schemeClr val="accent4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457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from Monday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Wow! That was an unexpected algorithm.</a:t>
                </a:r>
              </a:p>
              <a:p>
                <a:r>
                  <a:rPr lang="en-US" dirty="0"/>
                  <a:t>You can implement quicksort with guaranteed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running time!</a:t>
                </a:r>
              </a:p>
              <a:p>
                <a:pPr lvl="1"/>
                <a:r>
                  <a:rPr lang="en-US" dirty="0"/>
                  <a:t>Use </a:t>
                </a:r>
                <a:r>
                  <a:rPr lang="en-US" dirty="0" err="1"/>
                  <a:t>QuickSelect</a:t>
                </a:r>
                <a:r>
                  <a:rPr lang="en-US" dirty="0"/>
                  <a:t> to find the pivot.</a:t>
                </a:r>
              </a:p>
              <a:p>
                <a:pPr lvl="1"/>
                <a:r>
                  <a:rPr lang="en-US" dirty="0"/>
                  <a:t>Don’t actually do this though. Median-of-3 or a uniformly random pivot are better in practice.</a:t>
                </a:r>
              </a:p>
              <a:p>
                <a:pPr lvl="1"/>
                <a:r>
                  <a:rPr lang="en-US" sz="2800" dirty="0"/>
                  <a:t>Generalizing a problem can make it easier to solve</a:t>
                </a:r>
              </a:p>
              <a:p>
                <a:pPr lvl="1"/>
                <a:r>
                  <a:rPr lang="en-US" dirty="0"/>
                  <a:t>Instead of just the median, finding a general index is recursive.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997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04C9-2B30-4F22-BBFA-3B2DFE8DD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Baby Yoda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4B3F1-D205-4D24-B7EC-2FFC11F2C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be the maximum number of eggs we can get on a legal path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(0,0)(</a:t>
            </a:r>
            <a:r>
              <a:rPr lang="en-US" dirty="0"/>
              <a:t>including the egg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if there is one)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Base Case?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Recursive case?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DE27F-A866-4070-8E33-57DC47010704}"/>
              </a:ext>
            </a:extLst>
          </p:cNvPr>
          <p:cNvSpPr txBox="1"/>
          <p:nvPr/>
        </p:nvSpPr>
        <p:spPr>
          <a:xfrm>
            <a:off x="942680" y="3506771"/>
            <a:ext cx="964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nowhere to go, return </a:t>
            </a:r>
            <a:r>
              <a:rPr lang="en-US" sz="2400" b="0" i="0" dirty="0">
                <a:latin typeface="Courier New" panose="02070309020205020404" pitchFamily="49" charset="0"/>
                <a:cs typeface="Courier New" panose="02070309020205020404" pitchFamily="49" charset="0"/>
              </a:rPr>
              <a:t>eggs[0][0]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6FEA0B-642A-426A-80D8-BF68A2B52475}"/>
                  </a:ext>
                </a:extLst>
              </p:cNvPr>
              <p:cNvSpPr txBox="1"/>
              <p:nvPr/>
            </p:nvSpPr>
            <p:spPr>
              <a:xfrm>
                <a:off x="942680" y="4677233"/>
                <a:ext cx="964833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Find best path to left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OPT(i-1, j)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down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OPT(i,j-1)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Take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max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of those, add in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Need some error handling (can’t go off the edge)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if we’re on rocks, we can’t get to the end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(return 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6FEA0B-642A-426A-80D8-BF68A2B52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80" y="4677233"/>
                <a:ext cx="9648334" cy="1569660"/>
              </a:xfrm>
              <a:prstGeom prst="rect">
                <a:avLst/>
              </a:prstGeom>
              <a:blipFill>
                <a:blip r:embed="rId2"/>
                <a:stretch>
                  <a:fillRect l="-1011" t="-4264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76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EE16-F2B5-4792-B31F-B01D389F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AA9EB-83F2-4936-A4E3-0C01E14F1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j, bool[][] rocks, bool[][] 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&lt;0 || j &lt; 0) return 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 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][j])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==0 &amp;&amp; j==0) return eggs[0][0]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left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(i-1,j,rocks,eggs)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down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(i,j-1,rocks,eggs)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Max(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left,down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eggs[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AA9EB-83F2-4936-A4E3-0C01E14F1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739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539A-4EB4-421C-8B00-A5D91CCE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𝑟𝑜𝑐𝑘𝑠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true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and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Recurrences can also be used for outputs of a recursive function (not just their running times!)</a:t>
                </a:r>
              </a:p>
              <a:p>
                <a:pPr marL="0" indent="0">
                  <a:buNone/>
                </a:pPr>
                <a:r>
                  <a:rPr lang="en-US" dirty="0"/>
                  <a:t>This definition is a little more compact than code.</a:t>
                </a:r>
              </a:p>
              <a:p>
                <a:pPr marL="0" indent="0">
                  <a:buNone/>
                </a:pPr>
                <a:r>
                  <a:rPr lang="en-US" dirty="0"/>
                  <a:t>	And you could write a recursive function for a recurrence like this.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  <a:blipFill>
                <a:blip r:embed="rId2"/>
                <a:stretch>
                  <a:fillRect l="-149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954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504E-0E4F-4183-83C6-78B7F056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So…how does the code work? What’s its running time?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Master Theorem says…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095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504E-0E4F-4183-83C6-78B7F056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recursive function (</a:t>
            </a:r>
            <a:r>
              <a:rPr lang="en-US" dirty="0" err="1"/>
              <a:t>ans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So…how does the code work? What’s its running time?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Master Theorem doesn’t help. </a:t>
                </a:r>
              </a:p>
              <a:p>
                <a:r>
                  <a:rPr lang="en-US" dirty="0"/>
                  <a:t>Not even the fancy version on Wikipedia. It’s only for “divide and conquer style” recurrences (</a:t>
                </a:r>
                <a:r>
                  <a:rPr lang="en-US" b="1" dirty="0"/>
                  <a:t>dividing</a:t>
                </a:r>
                <a:r>
                  <a:rPr lang="en-US" dirty="0"/>
                  <a:t> the problem)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227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B9C0-2E83-4C96-8BE8-3A4C9B9F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Method, Maybe…</a:t>
            </a:r>
          </a:p>
        </p:txBody>
      </p:sp>
      <p:grpSp>
        <p:nvGrpSpPr>
          <p:cNvPr id="3" name="Group 2" descr="A recursion tree showing recursive calls:&#10;The root OPT(r,c) has two children:&#10;OPT(r-1, c); OPT(r,c-1)&#10;The second level has four nodes&#10;OPT(r-2,c); OPT(r-1,c-1); OPT(r-1,c-1); OPT(r,c-2). ">
            <a:extLst>
              <a:ext uri="{FF2B5EF4-FFF2-40B4-BE49-F238E27FC236}">
                <a16:creationId xmlns:a16="http://schemas.microsoft.com/office/drawing/2014/main" id="{22BEDB70-0B9E-4281-A218-91E572BDD833}"/>
              </a:ext>
            </a:extLst>
          </p:cNvPr>
          <p:cNvGrpSpPr/>
          <p:nvPr/>
        </p:nvGrpSpPr>
        <p:grpSpPr>
          <a:xfrm>
            <a:off x="925830" y="1513001"/>
            <a:ext cx="10090743" cy="3693726"/>
            <a:chOff x="925830" y="1513001"/>
            <a:chExt cx="10090743" cy="369372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805995-52A4-4D87-973B-213CA1E86D34}"/>
                </a:ext>
              </a:extLst>
            </p:cNvPr>
            <p:cNvSpPr/>
            <p:nvPr/>
          </p:nvSpPr>
          <p:spPr>
            <a:xfrm>
              <a:off x="5274297" y="1513001"/>
              <a:ext cx="1291472" cy="527901"/>
            </a:xfrm>
            <a:prstGeom prst="rect">
              <a:avLst/>
            </a:prstGeom>
            <a:solidFill>
              <a:srgbClr val="7D5CC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r,c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6FB324-8A57-4E41-919D-9BE433694A0F}"/>
                </a:ext>
              </a:extLst>
            </p:cNvPr>
            <p:cNvSpPr/>
            <p:nvPr/>
          </p:nvSpPr>
          <p:spPr>
            <a:xfrm>
              <a:off x="2405406" y="2410117"/>
              <a:ext cx="1291472" cy="527901"/>
            </a:xfrm>
            <a:prstGeom prst="rect">
              <a:avLst/>
            </a:prstGeom>
            <a:solidFill>
              <a:srgbClr val="7D5CC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(r-1,c)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116404D-0B1D-4A98-AD2F-CBE7BF8EA284}"/>
                </a:ext>
              </a:extLst>
            </p:cNvPr>
            <p:cNvCxnSpPr>
              <a:stCxn id="4" idx="1"/>
              <a:endCxn id="5" idx="0"/>
            </p:cNvCxnSpPr>
            <p:nvPr/>
          </p:nvCxnSpPr>
          <p:spPr>
            <a:xfrm flipH="1">
              <a:off x="3051142" y="1776952"/>
              <a:ext cx="2223155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9DE61C-5E5B-4378-8EB2-B329CF335042}"/>
                </a:ext>
              </a:extLst>
            </p:cNvPr>
            <p:cNvSpPr/>
            <p:nvPr/>
          </p:nvSpPr>
          <p:spPr>
            <a:xfrm>
              <a:off x="925830" y="3676447"/>
              <a:ext cx="1446581" cy="527901"/>
            </a:xfrm>
            <a:prstGeom prst="rect">
              <a:avLst/>
            </a:prstGeom>
            <a:solidFill>
              <a:srgbClr val="7D5CC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(r-2,c)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C4901D-2FC3-496C-A542-3A3A54B1344D}"/>
                </a:ext>
              </a:extLst>
            </p:cNvPr>
            <p:cNvSpPr/>
            <p:nvPr/>
          </p:nvSpPr>
          <p:spPr>
            <a:xfrm>
              <a:off x="3696877" y="3676447"/>
              <a:ext cx="1446581" cy="527901"/>
            </a:xfrm>
            <a:prstGeom prst="rect">
              <a:avLst/>
            </a:prstGeom>
            <a:solidFill>
              <a:srgbClr val="7D5CC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BDE16E8-0F09-4F78-9133-B618EF276002}"/>
                </a:ext>
              </a:extLst>
            </p:cNvPr>
            <p:cNvCxnSpPr>
              <a:cxnSpLocks/>
              <a:stCxn id="5" idx="1"/>
              <a:endCxn id="13" idx="0"/>
            </p:cNvCxnSpPr>
            <p:nvPr/>
          </p:nvCxnSpPr>
          <p:spPr>
            <a:xfrm flipH="1">
              <a:off x="1649121" y="2674068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2B51DD0-7803-4F3B-AAD7-54E7E2919D07}"/>
                </a:ext>
              </a:extLst>
            </p:cNvPr>
            <p:cNvCxnSpPr>
              <a:cxnSpLocks/>
              <a:stCxn id="5" idx="3"/>
              <a:endCxn id="14" idx="0"/>
            </p:cNvCxnSpPr>
            <p:nvPr/>
          </p:nvCxnSpPr>
          <p:spPr>
            <a:xfrm>
              <a:off x="3696878" y="2674068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03F2AD-87C9-48B9-9905-49ABFF52EE9E}"/>
                </a:ext>
              </a:extLst>
            </p:cNvPr>
            <p:cNvSpPr/>
            <p:nvPr/>
          </p:nvSpPr>
          <p:spPr>
            <a:xfrm>
              <a:off x="8278521" y="2410117"/>
              <a:ext cx="1291472" cy="527901"/>
            </a:xfrm>
            <a:prstGeom prst="rect">
              <a:avLst/>
            </a:prstGeom>
            <a:solidFill>
              <a:srgbClr val="7D5CC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(r,c-1)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0D5D52-9CD3-469A-ACD3-3EB0BC948CEB}"/>
                </a:ext>
              </a:extLst>
            </p:cNvPr>
            <p:cNvSpPr/>
            <p:nvPr/>
          </p:nvSpPr>
          <p:spPr>
            <a:xfrm>
              <a:off x="6798945" y="3676447"/>
              <a:ext cx="1446581" cy="527901"/>
            </a:xfrm>
            <a:prstGeom prst="rect">
              <a:avLst/>
            </a:prstGeom>
            <a:solidFill>
              <a:srgbClr val="7D5CC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C1EBCC-05A7-4326-9F3B-B5A277865D82}"/>
                </a:ext>
              </a:extLst>
            </p:cNvPr>
            <p:cNvSpPr/>
            <p:nvPr/>
          </p:nvSpPr>
          <p:spPr>
            <a:xfrm>
              <a:off x="9569992" y="3676447"/>
              <a:ext cx="1446581" cy="527901"/>
            </a:xfrm>
            <a:prstGeom prst="rect">
              <a:avLst/>
            </a:prstGeom>
            <a:solidFill>
              <a:srgbClr val="7D5CC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(r,c-2)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E27AA68-26CB-4A97-AB1E-5CEA25C0F65F}"/>
                </a:ext>
              </a:extLst>
            </p:cNvPr>
            <p:cNvCxnSpPr>
              <a:cxnSpLocks/>
              <a:stCxn id="23" idx="1"/>
              <a:endCxn id="24" idx="0"/>
            </p:cNvCxnSpPr>
            <p:nvPr/>
          </p:nvCxnSpPr>
          <p:spPr>
            <a:xfrm flipH="1">
              <a:off x="7522236" y="2674068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CF70180-5E7A-46C8-87FA-C6878EFEA7B5}"/>
                </a:ext>
              </a:extLst>
            </p:cNvPr>
            <p:cNvCxnSpPr>
              <a:cxnSpLocks/>
              <a:stCxn id="23" idx="3"/>
              <a:endCxn id="25" idx="0"/>
            </p:cNvCxnSpPr>
            <p:nvPr/>
          </p:nvCxnSpPr>
          <p:spPr>
            <a:xfrm>
              <a:off x="9569993" y="2674068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0D57D89-C80E-4F11-B898-BF71675C617F}"/>
                </a:ext>
              </a:extLst>
            </p:cNvPr>
            <p:cNvCxnSpPr>
              <a:cxnSpLocks/>
              <a:stCxn id="4" idx="3"/>
              <a:endCxn id="23" idx="0"/>
            </p:cNvCxnSpPr>
            <p:nvPr/>
          </p:nvCxnSpPr>
          <p:spPr>
            <a:xfrm>
              <a:off x="6565769" y="1776952"/>
              <a:ext cx="2358488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8B47FC7-C861-43E2-B3BC-CA06DBFE96AA}"/>
                </a:ext>
              </a:extLst>
            </p:cNvPr>
            <p:cNvSpPr txBox="1"/>
            <p:nvPr/>
          </p:nvSpPr>
          <p:spPr>
            <a:xfrm rot="5400000">
              <a:off x="1289075" y="457200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B1FA75-004A-40B6-B5B3-80321384CAA6}"/>
                </a:ext>
              </a:extLst>
            </p:cNvPr>
            <p:cNvSpPr txBox="1"/>
            <p:nvPr/>
          </p:nvSpPr>
          <p:spPr>
            <a:xfrm rot="5400000">
              <a:off x="4121810" y="4662016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26179F-DE78-4F7B-8A0E-430C9BFD7039}"/>
                </a:ext>
              </a:extLst>
            </p:cNvPr>
            <p:cNvSpPr txBox="1"/>
            <p:nvPr/>
          </p:nvSpPr>
          <p:spPr>
            <a:xfrm rot="5400000">
              <a:off x="7204455" y="457200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BD3556-C726-4667-88CC-C2854D17327F}"/>
                </a:ext>
              </a:extLst>
            </p:cNvPr>
            <p:cNvSpPr txBox="1"/>
            <p:nvPr/>
          </p:nvSpPr>
          <p:spPr>
            <a:xfrm rot="5400000">
              <a:off x="10102435" y="4662016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0027DB-6A4A-4CBA-B2BE-72684868F502}"/>
                  </a:ext>
                </a:extLst>
              </p:cNvPr>
              <p:cNvSpPr txBox="1"/>
              <p:nvPr/>
            </p:nvSpPr>
            <p:spPr>
              <a:xfrm>
                <a:off x="801536" y="5336522"/>
                <a:ext cx="6720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do we hit the base case?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Sometime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min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levels.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0027DB-6A4A-4CBA-B2BE-72684868F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36" y="5336522"/>
                <a:ext cx="6720700" cy="830997"/>
              </a:xfrm>
              <a:prstGeom prst="rect">
                <a:avLst/>
              </a:prstGeom>
              <a:blipFill>
                <a:blip r:embed="rId2"/>
                <a:stretch>
                  <a:fillRect l="-1360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770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4D37-0548-46C9-8F1B-ABBAA466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3ADF10EA-661D-4429-AE87-4756B7D6565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65689360"/>
                  </p:ext>
                </p:extLst>
              </p:nvPr>
            </p:nvGraphicFramePr>
            <p:xfrm>
              <a:off x="522123" y="1074792"/>
              <a:ext cx="8666481" cy="51181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88827">
                      <a:extLst>
                        <a:ext uri="{9D8B030D-6E8A-4147-A177-3AD203B41FA5}">
                          <a16:colId xmlns:a16="http://schemas.microsoft.com/office/drawing/2014/main" val="4000347119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510917491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344572522"/>
                        </a:ext>
                      </a:extLst>
                    </a:gridCol>
                  </a:tblGrid>
                  <a:tr h="491249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Analysis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minimum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maximum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8819264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Nodes at level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7695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Work/node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7185021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 at level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057927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Base Case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At least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At most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2025676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 at base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func>
                                          <m:funcPr>
                                            <m:ctrlP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800" b="0" i="0" smtClean="0">
                                                <a:latin typeface="Cambria Math" panose="02040503050406030204" pitchFamily="18" charset="0"/>
                                              </a:rPr>
                                              <m:t>min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3438909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Total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78398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3ADF10EA-661D-4429-AE87-4756B7D6565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65689360"/>
                  </p:ext>
                </p:extLst>
              </p:nvPr>
            </p:nvGraphicFramePr>
            <p:xfrm>
              <a:off x="522123" y="1074792"/>
              <a:ext cx="8666481" cy="51181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88827">
                      <a:extLst>
                        <a:ext uri="{9D8B030D-6E8A-4147-A177-3AD203B41FA5}">
                          <a16:colId xmlns:a16="http://schemas.microsoft.com/office/drawing/2014/main" val="4000347119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510917491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34457252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Analysis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minimum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maximum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8819264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" t="-75397" r="-201055" b="-5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75397" r="-100632" b="-5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7695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Work/node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75397" r="-100632" b="-4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7185021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" t="-275397" r="-201055" b="-3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75397" r="-100632" b="-3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057927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Base Case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78400" r="-100632" b="-20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22" t="-378400" r="-844" b="-203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2025676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 at base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74603" r="-100632" b="-1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22" t="-474603" r="-844" b="-10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3438909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Total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74603" r="-100632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22" t="-574603" r="-844"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8398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9B4198D-1C2B-45AD-B38C-1707AA31AC81}"/>
              </a:ext>
            </a:extLst>
          </p:cNvPr>
          <p:cNvSpPr txBox="1"/>
          <p:nvPr/>
        </p:nvSpPr>
        <p:spPr>
          <a:xfrm>
            <a:off x="9424035" y="1445895"/>
            <a:ext cx="2474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 work is sum over all levels – each level has twice the work as the last, so the last level is about half the total work.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C30F2B-A5EA-4CEA-B2C5-1F9524A9CE48}"/>
                  </a:ext>
                </a:extLst>
              </p:cNvPr>
              <p:cNvSpPr txBox="1"/>
              <p:nvPr/>
            </p:nvSpPr>
            <p:spPr>
              <a:xfrm>
                <a:off x="177166" y="6155055"/>
                <a:ext cx="11247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Tight big-O depends on relationship between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…but regardless – it’s slow.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C30F2B-A5EA-4CEA-B2C5-1F9524A9C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6" y="6155055"/>
                <a:ext cx="11247120" cy="461665"/>
              </a:xfrm>
              <a:prstGeom prst="rect">
                <a:avLst/>
              </a:prstGeom>
              <a:blipFill>
                <a:blip r:embed="rId3"/>
                <a:stretch>
                  <a:fillRect l="-813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565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ADBE-9FAC-4B77-BA70-32A8F048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E3F14-E4E4-499A-8E97-0E9B4AF0F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way too slow…but it doesn’t have to be.</a:t>
            </a:r>
          </a:p>
        </p:txBody>
      </p:sp>
      <p:grpSp>
        <p:nvGrpSpPr>
          <p:cNvPr id="25" name="Group 24" descr="A recursion tree showing recursive calls:&#10;The root OPT(r,c) has two children:&#10;OPT(r-1, c); OPT(r,c-1)&#10;The second level has four nodes&#10;OPT(r-2,c); OPT(r-1,c-1); OPT(r-1,c-1); OPT(r,c-2). &#10;The two copies of OPT(r-1,c-1) are highlighted, as they are the same call.">
            <a:extLst>
              <a:ext uri="{FF2B5EF4-FFF2-40B4-BE49-F238E27FC236}">
                <a16:creationId xmlns:a16="http://schemas.microsoft.com/office/drawing/2014/main" id="{82FFF1C5-658F-4155-AC3E-D15FCF9A3C32}"/>
              </a:ext>
            </a:extLst>
          </p:cNvPr>
          <p:cNvGrpSpPr/>
          <p:nvPr/>
        </p:nvGrpSpPr>
        <p:grpSpPr>
          <a:xfrm>
            <a:off x="958880" y="2273165"/>
            <a:ext cx="10090743" cy="3693726"/>
            <a:chOff x="958880" y="2273165"/>
            <a:chExt cx="10090743" cy="36937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50A23E8-0D5F-47FE-8537-C19F87DC614E}"/>
                </a:ext>
              </a:extLst>
            </p:cNvPr>
            <p:cNvSpPr/>
            <p:nvPr/>
          </p:nvSpPr>
          <p:spPr>
            <a:xfrm>
              <a:off x="5307347" y="2273165"/>
              <a:ext cx="1291472" cy="527901"/>
            </a:xfrm>
            <a:prstGeom prst="rect">
              <a:avLst/>
            </a:prstGeom>
            <a:solidFill>
              <a:srgbClr val="7D5CC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r,c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93B02C-BD61-4D60-9377-E93BB8F5ECCA}"/>
                </a:ext>
              </a:extLst>
            </p:cNvPr>
            <p:cNvSpPr/>
            <p:nvPr/>
          </p:nvSpPr>
          <p:spPr>
            <a:xfrm>
              <a:off x="2438456" y="3170281"/>
              <a:ext cx="1291472" cy="527901"/>
            </a:xfrm>
            <a:prstGeom prst="rect">
              <a:avLst/>
            </a:prstGeom>
            <a:solidFill>
              <a:srgbClr val="7D5CC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(r-1,c)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5956EA6-719F-483A-A513-FFFBFC9B4669}"/>
                </a:ext>
              </a:extLst>
            </p:cNvPr>
            <p:cNvCxnSpPr>
              <a:stCxn id="5" idx="1"/>
              <a:endCxn id="6" idx="0"/>
            </p:cNvCxnSpPr>
            <p:nvPr/>
          </p:nvCxnSpPr>
          <p:spPr>
            <a:xfrm flipH="1">
              <a:off x="3084192" y="2537116"/>
              <a:ext cx="2223155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28975E-19A9-4F3C-B6C8-6CD2DD414086}"/>
                </a:ext>
              </a:extLst>
            </p:cNvPr>
            <p:cNvSpPr/>
            <p:nvPr/>
          </p:nvSpPr>
          <p:spPr>
            <a:xfrm>
              <a:off x="958880" y="4436611"/>
              <a:ext cx="1446581" cy="527901"/>
            </a:xfrm>
            <a:prstGeom prst="rect">
              <a:avLst/>
            </a:prstGeom>
            <a:solidFill>
              <a:srgbClr val="7D5CC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(r-2,c)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D10A6-874D-492D-BBFE-E2FD4DB2A3C5}"/>
                </a:ext>
              </a:extLst>
            </p:cNvPr>
            <p:cNvSpPr/>
            <p:nvPr/>
          </p:nvSpPr>
          <p:spPr>
            <a:xfrm>
              <a:off x="3729927" y="4436611"/>
              <a:ext cx="1446581" cy="5279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FA42EB3-AAEE-4E4B-B78F-75FF4C7CBA36}"/>
                </a:ext>
              </a:extLst>
            </p:cNvPr>
            <p:cNvCxnSpPr>
              <a:cxnSpLocks/>
              <a:stCxn id="6" idx="1"/>
              <a:endCxn id="8" idx="0"/>
            </p:cNvCxnSpPr>
            <p:nvPr/>
          </p:nvCxnSpPr>
          <p:spPr>
            <a:xfrm flipH="1">
              <a:off x="1682171" y="3434232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7024467-3A52-4A04-95C9-34538A075C3F}"/>
                </a:ext>
              </a:extLst>
            </p:cNvPr>
            <p:cNvCxnSpPr>
              <a:cxnSpLocks/>
              <a:stCxn id="6" idx="3"/>
              <a:endCxn id="9" idx="0"/>
            </p:cNvCxnSpPr>
            <p:nvPr/>
          </p:nvCxnSpPr>
          <p:spPr>
            <a:xfrm>
              <a:off x="3729928" y="3434232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CB2F82-966D-4A36-A004-929BBE590391}"/>
                </a:ext>
              </a:extLst>
            </p:cNvPr>
            <p:cNvSpPr/>
            <p:nvPr/>
          </p:nvSpPr>
          <p:spPr>
            <a:xfrm>
              <a:off x="8311571" y="3170281"/>
              <a:ext cx="1291472" cy="527901"/>
            </a:xfrm>
            <a:prstGeom prst="rect">
              <a:avLst/>
            </a:prstGeom>
            <a:solidFill>
              <a:srgbClr val="7D5CC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(r,c-1)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1A6347-97FD-439E-AADB-91BE6D02EDD1}"/>
                </a:ext>
              </a:extLst>
            </p:cNvPr>
            <p:cNvSpPr/>
            <p:nvPr/>
          </p:nvSpPr>
          <p:spPr>
            <a:xfrm>
              <a:off x="6831995" y="4436611"/>
              <a:ext cx="1446581" cy="5279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FF7D14-533A-493B-821F-C4325FE47B96}"/>
                </a:ext>
              </a:extLst>
            </p:cNvPr>
            <p:cNvSpPr/>
            <p:nvPr/>
          </p:nvSpPr>
          <p:spPr>
            <a:xfrm>
              <a:off x="9603042" y="4436611"/>
              <a:ext cx="1446581" cy="527901"/>
            </a:xfrm>
            <a:prstGeom prst="rect">
              <a:avLst/>
            </a:prstGeom>
            <a:solidFill>
              <a:srgbClr val="7D5CC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(r,c-2)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674EFF8-927F-4761-8B3D-18505EA11458}"/>
                </a:ext>
              </a:extLst>
            </p:cNvPr>
            <p:cNvCxnSpPr>
              <a:cxnSpLocks/>
              <a:stCxn id="12" idx="1"/>
              <a:endCxn id="13" idx="0"/>
            </p:cNvCxnSpPr>
            <p:nvPr/>
          </p:nvCxnSpPr>
          <p:spPr>
            <a:xfrm flipH="1">
              <a:off x="7555286" y="3434232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D4DD7F8-A19A-4E19-82C9-269B42074DDC}"/>
                </a:ext>
              </a:extLst>
            </p:cNvPr>
            <p:cNvCxnSpPr>
              <a:cxnSpLocks/>
              <a:stCxn id="12" idx="3"/>
              <a:endCxn id="14" idx="0"/>
            </p:cNvCxnSpPr>
            <p:nvPr/>
          </p:nvCxnSpPr>
          <p:spPr>
            <a:xfrm>
              <a:off x="9603043" y="3434232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94D3126-88EA-4F78-B4D2-6334FA444DB2}"/>
                </a:ext>
              </a:extLst>
            </p:cNvPr>
            <p:cNvCxnSpPr>
              <a:cxnSpLocks/>
              <a:stCxn id="5" idx="3"/>
              <a:endCxn id="12" idx="0"/>
            </p:cNvCxnSpPr>
            <p:nvPr/>
          </p:nvCxnSpPr>
          <p:spPr>
            <a:xfrm>
              <a:off x="6598819" y="2537116"/>
              <a:ext cx="2358488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037CAE-B634-460F-B684-3E7898E5B592}"/>
                </a:ext>
              </a:extLst>
            </p:cNvPr>
            <p:cNvSpPr txBox="1"/>
            <p:nvPr/>
          </p:nvSpPr>
          <p:spPr>
            <a:xfrm rot="5400000">
              <a:off x="1322125" y="5332164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11ACEA-8D1C-4EB1-BC9C-5CBD45650233}"/>
                </a:ext>
              </a:extLst>
            </p:cNvPr>
            <p:cNvSpPr txBox="1"/>
            <p:nvPr/>
          </p:nvSpPr>
          <p:spPr>
            <a:xfrm rot="5400000">
              <a:off x="4154860" y="542218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CEE067-F074-44D5-AB39-6E8DC92F34A4}"/>
                </a:ext>
              </a:extLst>
            </p:cNvPr>
            <p:cNvSpPr txBox="1"/>
            <p:nvPr/>
          </p:nvSpPr>
          <p:spPr>
            <a:xfrm rot="5400000">
              <a:off x="7237505" y="5332164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0F51A8-39C6-4974-A535-82B58C698323}"/>
                </a:ext>
              </a:extLst>
            </p:cNvPr>
            <p:cNvSpPr txBox="1"/>
            <p:nvPr/>
          </p:nvSpPr>
          <p:spPr>
            <a:xfrm rot="5400000">
              <a:off x="10135485" y="542218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48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386F-4985-469B-81D1-9150CA252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03D95B-BC2C-487D-A2E0-0F1C3C11D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2841276"/>
                <a:ext cx="11187258" cy="37534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j, bool[][] rocks, bool[][] 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&lt;0 || j &lt; 0) return 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 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][j])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==0 &amp;&amp; j==0) return eggs[0][0]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left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(i-1,j,rocks,eggs)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down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(i,j-1,rocks,eggs)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Max(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left,down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eggs[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03D95B-BC2C-487D-A2E0-0F1C3C11D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2841276"/>
                <a:ext cx="11187258" cy="3753448"/>
              </a:xfrm>
              <a:blipFill>
                <a:blip r:embed="rId2"/>
                <a:stretch>
                  <a:fillRect l="-1525" t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1752AB6-E47D-4E85-855A-1E1E7FE81C3F}"/>
              </a:ext>
            </a:extLst>
          </p:cNvPr>
          <p:cNvSpPr txBox="1"/>
          <p:nvPr/>
        </p:nvSpPr>
        <p:spPr>
          <a:xfrm>
            <a:off x="429502" y="1734993"/>
            <a:ext cx="10485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Figure out how to take advantage of the repeated calculation.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do you think the running time will be of your new algorithm?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FAC46D-AAA3-4913-B634-B0B641ED144F}"/>
              </a:ext>
            </a:extLst>
          </p:cNvPr>
          <p:cNvSpPr/>
          <p:nvPr/>
        </p:nvSpPr>
        <p:spPr>
          <a:xfrm>
            <a:off x="7064928" y="132150"/>
            <a:ext cx="5001009" cy="163055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question at 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7125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B4E0-AD7F-4800-92D2-0B08360D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53E07-D3FD-4BC0-8A4C-102ED8A81D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go faster? Don’t recalculate! </a:t>
                </a:r>
                <a:r>
                  <a:rPr lang="en-US" b="1" dirty="0" err="1"/>
                  <a:t>memoize</a:t>
                </a:r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Once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put it in an array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</a:t>
                </a:r>
                <a:endParaRPr lang="en-US" dirty="0"/>
              </a:p>
              <a:p>
                <a:r>
                  <a:rPr lang="en-US" dirty="0"/>
                  <a:t>Have some initial value (null?) to mark as uninitialized</a:t>
                </a:r>
              </a:p>
              <a:p>
                <a:r>
                  <a:rPr lang="en-US" dirty="0"/>
                  <a:t>If initialized, return that.</a:t>
                </a:r>
              </a:p>
              <a:p>
                <a:r>
                  <a:rPr lang="en-US" dirty="0"/>
                  <a:t>Otherwise do the algorithm from the last slide. </a:t>
                </a:r>
              </a:p>
              <a:p>
                <a:endParaRPr lang="en-US" dirty="0"/>
              </a:p>
              <a:p>
                <a:r>
                  <a:rPr lang="en-US" dirty="0"/>
                  <a:t>How fast? Now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53E07-D3FD-4BC0-8A4C-102ED8A81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2AB3814-A58D-46B2-B7AD-187CEB31C9CC}"/>
              </a:ext>
            </a:extLst>
          </p:cNvPr>
          <p:cNvSpPr/>
          <p:nvPr/>
        </p:nvSpPr>
        <p:spPr>
          <a:xfrm>
            <a:off x="7537142" y="133165"/>
            <a:ext cx="3666477" cy="1144778"/>
          </a:xfrm>
          <a:prstGeom prst="wedgeRoundRectCallout">
            <a:avLst>
              <a:gd name="adj1" fmla="val -43109"/>
              <a:gd name="adj2" fmla="val 74908"/>
              <a:gd name="adj3" fmla="val 16667"/>
            </a:avLst>
          </a:prstGeom>
          <a:solidFill>
            <a:srgbClr val="7D5C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Not a typo! We’re leaving ourselves a memo.</a:t>
            </a:r>
          </a:p>
        </p:txBody>
      </p:sp>
    </p:spTree>
    <p:extLst>
      <p:ext uri="{BB962C8B-B14F-4D97-AF65-F5344CB8AC3E}">
        <p14:creationId xmlns:p14="http://schemas.microsoft.com/office/powerpoint/2010/main" val="92978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BCF6-E62F-4AEC-929A-0E1E417F1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F6500-FE84-4E52-92DF-E3539F287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Takeaways from D&amp;C:</a:t>
            </a:r>
          </a:p>
          <a:p>
            <a:r>
              <a:rPr lang="en-US" dirty="0"/>
              <a:t>Recursive thinking can let us solve problems faster!</a:t>
            </a:r>
          </a:p>
          <a:p>
            <a:r>
              <a:rPr lang="en-US" dirty="0"/>
              <a:t>When solving a recursive problem, state precisely what the recursive call is giving back to you.</a:t>
            </a:r>
          </a:p>
          <a:p>
            <a:endParaRPr lang="en-US" dirty="0"/>
          </a:p>
          <a:p>
            <a:r>
              <a:rPr lang="en-US" dirty="0"/>
              <a:t>Use the values of the recursive call (or at least the fact you’ve made recursive calls) when designing the combine step</a:t>
            </a:r>
          </a:p>
          <a:p>
            <a:pPr lvl="1"/>
            <a:r>
              <a:rPr lang="en-US" dirty="0"/>
              <a:t>If your “combine” step isn’t faster than baseline, your whole algorithm isn’t better than the baseline!</a:t>
            </a:r>
          </a:p>
        </p:txBody>
      </p:sp>
    </p:spTree>
    <p:extLst>
      <p:ext uri="{BB962C8B-B14F-4D97-AF65-F5344CB8AC3E}">
        <p14:creationId xmlns:p14="http://schemas.microsoft.com/office/powerpoint/2010/main" val="3607614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2C264-801E-862E-CCBB-D0F2D3AE2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C405B-AB29-7B84-4AFA-6A7145B9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Baby Yoda Searching </a:t>
            </a:r>
            <a:r>
              <a:rPr lang="en-US" sz="2400" dirty="0"/>
              <a:t>(recursive call location)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1609CD-F643-6A52-9E57-004F8D87B4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618D540-2FB7-E2BD-6E6A-D85B1DE63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D6BB6091-282F-1AA3-3E2E-327EDE3C6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BBEF98-970F-AD6D-52EB-67EFDF8F6C9D}"/>
              </a:ext>
            </a:extLst>
          </p:cNvPr>
          <p:cNvSpPr txBox="1"/>
          <p:nvPr/>
        </p:nvSpPr>
        <p:spPr>
          <a:xfrm>
            <a:off x="735291" y="5175315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016413-6FF2-DE67-9E85-66C10EC1AA8D}"/>
              </a:ext>
            </a:extLst>
          </p:cNvPr>
          <p:cNvSpPr txBox="1"/>
          <p:nvPr/>
        </p:nvSpPr>
        <p:spPr>
          <a:xfrm>
            <a:off x="692771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625FD3-0BFF-C299-A082-994F580FAF5A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5C1778-4EE4-EC1A-3D8B-761C4028D7B9}"/>
              </a:ext>
            </a:extLst>
          </p:cNvPr>
          <p:cNvSpPr txBox="1"/>
          <p:nvPr/>
        </p:nvSpPr>
        <p:spPr>
          <a:xfrm>
            <a:off x="1835379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538AAF-37AB-C078-F65B-751B981FC1ED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748D0BE-928D-D277-A8DF-A6B4FF99B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 descr="A 6x8 grid&#10;Setting the bottom-left as (0,0)&#10;There are eggs at (0,4),(1,0),(2,0),(2,2),(2,3),(4,2),(5,4)&#10;There are rocks at (1,2),(2,1),(3,2)&#10;Baby Yoda starts at (7,5)">
            <a:extLst>
              <a:ext uri="{FF2B5EF4-FFF2-40B4-BE49-F238E27FC236}">
                <a16:creationId xmlns:a16="http://schemas.microsoft.com/office/drawing/2014/main" id="{A221322E-F25E-6365-ECFE-D36760B19604}"/>
              </a:ext>
            </a:extLst>
          </p:cNvPr>
          <p:cNvGrpSpPr/>
          <p:nvPr/>
        </p:nvGrpSpPr>
        <p:grpSpPr>
          <a:xfrm>
            <a:off x="43783" y="1688969"/>
            <a:ext cx="9493000" cy="5029316"/>
            <a:chOff x="43783" y="1688969"/>
            <a:chExt cx="9493000" cy="502931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EBAA597-C3C7-4667-8097-84B63617834B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5848FD-4D63-7D23-1461-D7859EE0F681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808D0A4-BDB7-DCA9-19A9-B70F9E3EFAB9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C3EB28D-9631-A07C-962E-696359C7A3F1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684A449-AADC-127E-0C3E-5D49F0C5018E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8FCE99C-3DF2-E7BA-2FFE-98FE1B1DC72D}"/>
                </a:ext>
              </a:extLst>
            </p:cNvPr>
            <p:cNvSpPr/>
            <p:nvPr/>
          </p:nvSpPr>
          <p:spPr>
            <a:xfrm>
              <a:off x="3286124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D8C76EF-BA5C-E5EF-2F56-DF415A90B316}"/>
                </a:ext>
              </a:extLst>
            </p:cNvPr>
            <p:cNvSpPr/>
            <p:nvPr/>
          </p:nvSpPr>
          <p:spPr>
            <a:xfrm>
              <a:off x="2143125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C7DF3A83-45C7-497E-854F-AC50CFA5B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03AA5D3A-7D89-DDCB-6E2D-DFA8E2B4CE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66" y="4434557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6C17B95A-2046-B6F3-FE5A-81B6AAE47C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83" y="3753518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717FB1-F3ED-DCBD-C714-54871DDEE3A8}"/>
                </a:ext>
              </a:extLst>
            </p:cNvPr>
            <p:cNvSpPr txBox="1"/>
            <p:nvPr/>
          </p:nvSpPr>
          <p:spPr>
            <a:xfrm>
              <a:off x="4604994" y="6052008"/>
              <a:ext cx="135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X-coordinate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3796DA5-2989-58CB-0E1C-FF1975D5B7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662" y="6236674"/>
              <a:ext cx="4030319" cy="8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E4B212-46F7-35D4-82B2-69B06F4827D5}"/>
                </a:ext>
              </a:extLst>
            </p:cNvPr>
            <p:cNvSpPr txBox="1"/>
            <p:nvPr/>
          </p:nvSpPr>
          <p:spPr>
            <a:xfrm>
              <a:off x="938212" y="6348953"/>
              <a:ext cx="423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9232AF5-5EE5-957A-7002-E5508BE8EF2D}"/>
                </a:ext>
              </a:extLst>
            </p:cNvPr>
            <p:cNvSpPr txBox="1"/>
            <p:nvPr/>
          </p:nvSpPr>
          <p:spPr>
            <a:xfrm>
              <a:off x="8910638" y="6348953"/>
              <a:ext cx="626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c-1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D2E3420-2830-B3A7-462F-852D19DF4AD7}"/>
                </a:ext>
              </a:extLst>
            </p:cNvPr>
            <p:cNvSpPr txBox="1"/>
            <p:nvPr/>
          </p:nvSpPr>
          <p:spPr>
            <a:xfrm>
              <a:off x="144876" y="5175315"/>
              <a:ext cx="423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39D07C1-E1C8-0F69-1B1C-7FA8DF5D602F}"/>
                </a:ext>
              </a:extLst>
            </p:cNvPr>
            <p:cNvSpPr txBox="1"/>
            <p:nvPr/>
          </p:nvSpPr>
          <p:spPr>
            <a:xfrm>
              <a:off x="43783" y="1688969"/>
              <a:ext cx="626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r-1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63C723-0B22-B749-A334-D10E7A3DAEB8}"/>
                </a:ext>
              </a:extLst>
            </p:cNvPr>
            <p:cNvSpPr txBox="1"/>
            <p:nvPr/>
          </p:nvSpPr>
          <p:spPr>
            <a:xfrm rot="16200000">
              <a:off x="-421209" y="3530998"/>
              <a:ext cx="135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Y-coordinate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7BF9D16-7842-BE5C-061D-4B081866132B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>
              <a:off x="253944" y="4394394"/>
              <a:ext cx="3577" cy="681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E893857-4E4F-ADD8-95CD-CBC4D1C32671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 flipH="1" flipV="1">
              <a:off x="246899" y="2106891"/>
              <a:ext cx="10622" cy="9300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 descr="Recursive calls at (c-1, r-2) and (c-2, r-1) are made next.">
            <a:extLst>
              <a:ext uri="{FF2B5EF4-FFF2-40B4-BE49-F238E27FC236}">
                <a16:creationId xmlns:a16="http://schemas.microsoft.com/office/drawing/2014/main" id="{876FF712-6164-089D-1825-1688CB462BE3}"/>
              </a:ext>
            </a:extLst>
          </p:cNvPr>
          <p:cNvGrpSpPr/>
          <p:nvPr/>
        </p:nvGrpSpPr>
        <p:grpSpPr>
          <a:xfrm>
            <a:off x="7766725" y="1534370"/>
            <a:ext cx="1781583" cy="1207935"/>
            <a:chOff x="7766725" y="1534370"/>
            <a:chExt cx="1781583" cy="1207935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B67BF2B3-6AC0-AFF6-1E30-E9377A2B20DC}"/>
                </a:ext>
              </a:extLst>
            </p:cNvPr>
            <p:cNvSpPr/>
            <p:nvPr/>
          </p:nvSpPr>
          <p:spPr>
            <a:xfrm>
              <a:off x="7766725" y="1534370"/>
              <a:ext cx="581856" cy="504758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8D707896-06F9-61F6-A839-E0F19FF6C597}"/>
                </a:ext>
              </a:extLst>
            </p:cNvPr>
            <p:cNvSpPr/>
            <p:nvPr/>
          </p:nvSpPr>
          <p:spPr>
            <a:xfrm>
              <a:off x="8966452" y="2237547"/>
              <a:ext cx="581856" cy="504758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 descr="Recursive calls at (c-3,r-1), (c-2,r-2), (c-1,r-3) are made in the second level of the recursion tree.">
            <a:extLst>
              <a:ext uri="{FF2B5EF4-FFF2-40B4-BE49-F238E27FC236}">
                <a16:creationId xmlns:a16="http://schemas.microsoft.com/office/drawing/2014/main" id="{F2C67B20-DD39-2656-85AC-5A72607653E7}"/>
              </a:ext>
            </a:extLst>
          </p:cNvPr>
          <p:cNvGrpSpPr/>
          <p:nvPr/>
        </p:nvGrpSpPr>
        <p:grpSpPr>
          <a:xfrm>
            <a:off x="6661543" y="1567100"/>
            <a:ext cx="2888762" cy="1927768"/>
            <a:chOff x="6661543" y="1567100"/>
            <a:chExt cx="2888762" cy="1927768"/>
          </a:xfrm>
        </p:grpSpPr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F716F337-5104-A2E4-133E-56B460C18AA9}"/>
                </a:ext>
              </a:extLst>
            </p:cNvPr>
            <p:cNvSpPr/>
            <p:nvPr/>
          </p:nvSpPr>
          <p:spPr>
            <a:xfrm>
              <a:off x="6661543" y="1567100"/>
              <a:ext cx="581856" cy="504758"/>
            </a:xfrm>
            <a:prstGeom prst="star5">
              <a:avLst/>
            </a:prstGeom>
            <a:solidFill>
              <a:schemeClr val="accent4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tar: 5 Points 44">
              <a:extLst>
                <a:ext uri="{FF2B5EF4-FFF2-40B4-BE49-F238E27FC236}">
                  <a16:creationId xmlns:a16="http://schemas.microsoft.com/office/drawing/2014/main" id="{044D34C6-F47A-C4F7-CABD-EAB003080908}"/>
                </a:ext>
              </a:extLst>
            </p:cNvPr>
            <p:cNvSpPr/>
            <p:nvPr/>
          </p:nvSpPr>
          <p:spPr>
            <a:xfrm>
              <a:off x="7861270" y="2270277"/>
              <a:ext cx="581856" cy="504758"/>
            </a:xfrm>
            <a:prstGeom prst="star5">
              <a:avLst/>
            </a:prstGeom>
            <a:solidFill>
              <a:schemeClr val="accent4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87DED701-8094-78A7-28FC-AF153E591108}"/>
                </a:ext>
              </a:extLst>
            </p:cNvPr>
            <p:cNvSpPr/>
            <p:nvPr/>
          </p:nvSpPr>
          <p:spPr>
            <a:xfrm>
              <a:off x="8968449" y="2990110"/>
              <a:ext cx="581856" cy="504758"/>
            </a:xfrm>
            <a:prstGeom prst="star5">
              <a:avLst/>
            </a:prstGeom>
            <a:solidFill>
              <a:schemeClr val="accent4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232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A5F7-95A9-4D05-9CB7-71CEB444E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Bottom-up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2B4BE-7A49-45A0-BFF9-632E3E6C8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how does that recursion work?</a:t>
            </a:r>
          </a:p>
          <a:p>
            <a:endParaRPr lang="en-US" dirty="0"/>
          </a:p>
          <a:p>
            <a:r>
              <a:rPr lang="en-US" dirty="0"/>
              <a:t>What’s the first entry of the table that we fill?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OPT[0][0]</a:t>
            </a:r>
          </a:p>
          <a:p>
            <a:endParaRPr lang="en-US" dirty="0"/>
          </a:p>
          <a:p>
            <a:r>
              <a:rPr lang="en-US" dirty="0"/>
              <a:t>Why not just start filling in there?</a:t>
            </a:r>
          </a:p>
        </p:txBody>
      </p:sp>
    </p:spTree>
    <p:extLst>
      <p:ext uri="{BB962C8B-B14F-4D97-AF65-F5344CB8AC3E}">
        <p14:creationId xmlns:p14="http://schemas.microsoft.com/office/powerpoint/2010/main" val="379559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 </a:t>
            </a:r>
            <a:r>
              <a:rPr lang="en-US" sz="2400" dirty="0"/>
              <a:t>(row 1 filled)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8325585-F852-45EC-BC7F-48CC6300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p:grpSp>
        <p:nvGrpSpPr>
          <p:cNvPr id="27" name="Group 26" descr="Bottom row filled in with&#10;0,1,2,2,2,2,2,2">
            <a:extLst>
              <a:ext uri="{FF2B5EF4-FFF2-40B4-BE49-F238E27FC236}">
                <a16:creationId xmlns:a16="http://schemas.microsoft.com/office/drawing/2014/main" id="{EB16B0DC-146D-269F-DCA6-16CEC5E40472}"/>
              </a:ext>
            </a:extLst>
          </p:cNvPr>
          <p:cNvGrpSpPr/>
          <p:nvPr/>
        </p:nvGrpSpPr>
        <p:grpSpPr>
          <a:xfrm>
            <a:off x="43783" y="1128203"/>
            <a:ext cx="10165443" cy="5590082"/>
            <a:chOff x="43783" y="1128203"/>
            <a:chExt cx="10165443" cy="5590082"/>
          </a:xfrm>
        </p:grpSpPr>
        <p:pic>
          <p:nvPicPr>
            <p:cNvPr id="2050" name="Picture 2" descr="Baby Yoda PNG Clipart">
              <a:extLst>
                <a:ext uri="{FF2B5EF4-FFF2-40B4-BE49-F238E27FC236}">
                  <a16:creationId xmlns:a16="http://schemas.microsoft.com/office/drawing/2014/main" id="{1AE80F1D-263C-46BE-B7C3-2FDC5D23E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0638" y="1463674"/>
              <a:ext cx="704850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615B4-9491-43BB-8602-BA07B23EC9B9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42859-20D8-4A57-A2E2-05BF03EDDA65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827296-D1B7-41CE-B777-83597909A4D5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C8CFBB-8273-4E5F-BD8F-407314DF708A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741889-D0E7-4480-8D0D-9D7F50A68910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75581E-6B25-4989-8D43-99435F3EF051}"/>
                </a:ext>
              </a:extLst>
            </p:cNvPr>
            <p:cNvSpPr/>
            <p:nvPr/>
          </p:nvSpPr>
          <p:spPr>
            <a:xfrm>
              <a:off x="3286124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8D0B43-2189-4F0B-A76A-D8F26D0E9BFE}"/>
                </a:ext>
              </a:extLst>
            </p:cNvPr>
            <p:cNvSpPr/>
            <p:nvPr/>
          </p:nvSpPr>
          <p:spPr>
            <a:xfrm>
              <a:off x="2143125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FBF1B040-D09F-4096-841E-8BA0C9B89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EB2B233B-5015-44F4-87A1-E524646AE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66" y="4434557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BAA34B3A-C46F-40EC-9510-A77054B80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83" y="3753518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44B6822-42C1-4A4D-9F7C-E7C8C28B4DDC}"/>
                    </a:ext>
                  </a:extLst>
                </p14:cNvPr>
                <p14:cNvContentPartPr/>
                <p14:nvPr/>
              </p14:nvContentPartPr>
              <p14:xfrm>
                <a:off x="7976563" y="2394613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44B6822-42C1-4A4D-9F7C-E7C8C28B4D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67563" y="23856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660CD5-93C7-4A32-935B-D9F3ED08DACA}"/>
                    </a:ext>
                  </a:extLst>
                </p14:cNvPr>
                <p14:cNvContentPartPr/>
                <p14:nvPr/>
              </p14:nvContentPartPr>
              <p14:xfrm>
                <a:off x="7942363" y="2455813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660CD5-93C7-4A32-935B-D9F3ED08DAC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33363" y="24468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9D8F7AD-8B1A-41C6-A236-D5A7919BD20B}"/>
                </a:ext>
              </a:extLst>
            </p:cNvPr>
            <p:cNvSpPr txBox="1"/>
            <p:nvPr/>
          </p:nvSpPr>
          <p:spPr>
            <a:xfrm>
              <a:off x="735291" y="5175315"/>
              <a:ext cx="8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(0,0)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31B05C-6A92-4EA8-9AC2-16B0E70D09DC}"/>
                </a:ext>
              </a:extLst>
            </p:cNvPr>
            <p:cNvSpPr txBox="1"/>
            <p:nvPr/>
          </p:nvSpPr>
          <p:spPr>
            <a:xfrm>
              <a:off x="692771" y="4499006"/>
              <a:ext cx="8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(0,1)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85A3CF-185B-4A23-9096-05AC1B3AA6C2}"/>
                </a:ext>
              </a:extLst>
            </p:cNvPr>
            <p:cNvSpPr txBox="1"/>
            <p:nvPr/>
          </p:nvSpPr>
          <p:spPr>
            <a:xfrm>
              <a:off x="735291" y="3780113"/>
              <a:ext cx="8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(0,2)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A05E72-825E-4329-922C-54B8C6742836}"/>
                </a:ext>
              </a:extLst>
            </p:cNvPr>
            <p:cNvSpPr txBox="1"/>
            <p:nvPr/>
          </p:nvSpPr>
          <p:spPr>
            <a:xfrm>
              <a:off x="1835379" y="4499006"/>
              <a:ext cx="8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(1,1)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10A10B-E951-48C3-9DC2-0BE89BBBCDAC}"/>
                </a:ext>
              </a:extLst>
            </p:cNvPr>
            <p:cNvSpPr txBox="1"/>
            <p:nvPr/>
          </p:nvSpPr>
          <p:spPr>
            <a:xfrm>
              <a:off x="8547283" y="1128203"/>
              <a:ext cx="166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(c-1,r-1)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094475-55DF-41CB-9F0F-A9CBEB57A180}"/>
                </a:ext>
              </a:extLst>
            </p:cNvPr>
            <p:cNvSpPr txBox="1"/>
            <p:nvPr/>
          </p:nvSpPr>
          <p:spPr>
            <a:xfrm>
              <a:off x="4604994" y="6052008"/>
              <a:ext cx="135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X-coordinate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BC17887-F661-4A82-85B8-C22C9E02B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662" y="6236674"/>
              <a:ext cx="4030319" cy="8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812D027-B371-43F0-A63F-979241092B69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5962454" y="6236674"/>
              <a:ext cx="3813142" cy="8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113273-68AF-4D88-95BF-706142E51922}"/>
                </a:ext>
              </a:extLst>
            </p:cNvPr>
            <p:cNvSpPr txBox="1"/>
            <p:nvPr/>
          </p:nvSpPr>
          <p:spPr>
            <a:xfrm>
              <a:off x="938212" y="6348953"/>
              <a:ext cx="423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95EDAF-B7A0-4422-AE12-6C95648AE16A}"/>
                </a:ext>
              </a:extLst>
            </p:cNvPr>
            <p:cNvSpPr txBox="1"/>
            <p:nvPr/>
          </p:nvSpPr>
          <p:spPr>
            <a:xfrm>
              <a:off x="8910638" y="6348953"/>
              <a:ext cx="626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c-1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72D228D-B8C7-460D-81AF-7C7B6C3CBEEC}"/>
                </a:ext>
              </a:extLst>
            </p:cNvPr>
            <p:cNvSpPr txBox="1"/>
            <p:nvPr/>
          </p:nvSpPr>
          <p:spPr>
            <a:xfrm>
              <a:off x="144876" y="5175315"/>
              <a:ext cx="423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1C6E0D-D72B-42D4-A75E-86139F9D9C3B}"/>
                </a:ext>
              </a:extLst>
            </p:cNvPr>
            <p:cNvSpPr txBox="1"/>
            <p:nvPr/>
          </p:nvSpPr>
          <p:spPr>
            <a:xfrm>
              <a:off x="43783" y="1688969"/>
              <a:ext cx="626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r-1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BA4836-85CE-48EE-A2BC-125C94AFA630}"/>
                </a:ext>
              </a:extLst>
            </p:cNvPr>
            <p:cNvSpPr txBox="1"/>
            <p:nvPr/>
          </p:nvSpPr>
          <p:spPr>
            <a:xfrm rot="16200000">
              <a:off x="-421209" y="3530998"/>
              <a:ext cx="135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Y-coordinate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F9B423F-D143-4CE4-ABE3-3A0FCF55DBBC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>
              <a:off x="253944" y="4394394"/>
              <a:ext cx="3577" cy="681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07769ED-AF6A-4149-B01E-55EE078B6579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 flipH="1" flipV="1">
              <a:off x="246899" y="2106891"/>
              <a:ext cx="10622" cy="9300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C5E01D-070C-4AE8-BB1C-F4102A6080B3}"/>
                    </a:ext>
                  </a:extLst>
                </p:cNvPr>
                <p:cNvSpPr txBox="1"/>
                <p:nvPr/>
              </p:nvSpPr>
              <p:spPr>
                <a:xfrm>
                  <a:off x="759768" y="5106912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C5E01D-070C-4AE8-BB1C-F4102A6080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768" y="5106912"/>
                  <a:ext cx="870455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625F62F-2BED-4D34-B963-8DBB6DECF931}"/>
                    </a:ext>
                  </a:extLst>
                </p:cNvPr>
                <p:cNvSpPr txBox="1"/>
                <p:nvPr/>
              </p:nvSpPr>
              <p:spPr>
                <a:xfrm>
                  <a:off x="1899137" y="5132715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625F62F-2BED-4D34-B963-8DBB6DECF9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9137" y="5132715"/>
                  <a:ext cx="870455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1482ABD-B755-4345-87FA-2D8FBA6461AD}"/>
                    </a:ext>
                  </a:extLst>
                </p:cNvPr>
                <p:cNvSpPr txBox="1"/>
                <p:nvPr/>
              </p:nvSpPr>
              <p:spPr>
                <a:xfrm>
                  <a:off x="3032283" y="5149329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1482ABD-B755-4345-87FA-2D8FBA6461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2283" y="5149329"/>
                  <a:ext cx="870455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4D617E0-CABD-47B6-9562-1B9461784591}"/>
                    </a:ext>
                  </a:extLst>
                </p:cNvPr>
                <p:cNvSpPr txBox="1"/>
                <p:nvPr/>
              </p:nvSpPr>
              <p:spPr>
                <a:xfrm>
                  <a:off x="4104542" y="5124983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4D617E0-CABD-47B6-9562-1B94617845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542" y="5124983"/>
                  <a:ext cx="870455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49FA79B-6697-4364-8B05-62503C7DE967}"/>
                    </a:ext>
                  </a:extLst>
                </p:cNvPr>
                <p:cNvSpPr txBox="1"/>
                <p:nvPr/>
              </p:nvSpPr>
              <p:spPr>
                <a:xfrm>
                  <a:off x="5333101" y="5106912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49FA79B-6697-4364-8B05-62503C7DE9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3101" y="5106912"/>
                  <a:ext cx="870455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01AEB9-9883-4342-A215-6B9B0A6DF5D8}"/>
                    </a:ext>
                  </a:extLst>
                </p:cNvPr>
                <p:cNvSpPr txBox="1"/>
                <p:nvPr/>
              </p:nvSpPr>
              <p:spPr>
                <a:xfrm>
                  <a:off x="6449629" y="5132715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01AEB9-9883-4342-A215-6B9B0A6DF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9629" y="5132715"/>
                  <a:ext cx="870455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D919CC2-8BC4-48DC-B1B5-49A908800946}"/>
                    </a:ext>
                  </a:extLst>
                </p:cNvPr>
                <p:cNvSpPr txBox="1"/>
                <p:nvPr/>
              </p:nvSpPr>
              <p:spPr>
                <a:xfrm>
                  <a:off x="7635653" y="5108211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D919CC2-8BC4-48DC-B1B5-49A9088009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653" y="5108211"/>
                  <a:ext cx="870455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F77C86B-89A0-4A9E-9247-18F955480B2B}"/>
                    </a:ext>
                  </a:extLst>
                </p:cNvPr>
                <p:cNvSpPr txBox="1"/>
                <p:nvPr/>
              </p:nvSpPr>
              <p:spPr>
                <a:xfrm>
                  <a:off x="8776208" y="5138966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F77C86B-89A0-4A9E-9247-18F955480B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6208" y="5138966"/>
                  <a:ext cx="870455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13333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 </a:t>
            </a:r>
            <a:r>
              <a:rPr lang="en-US" sz="2400" dirty="0"/>
              <a:t>(row 2 filled)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8325585-F852-45EC-BC7F-48CC6300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 descr="The second row is now also filled in:&#10;0,1, rock, 2,2,2,2,2">
            <a:extLst>
              <a:ext uri="{FF2B5EF4-FFF2-40B4-BE49-F238E27FC236}">
                <a16:creationId xmlns:a16="http://schemas.microsoft.com/office/drawing/2014/main" id="{FC70151D-CE57-4A58-7AC8-A0B7F0E2DFFC}"/>
              </a:ext>
            </a:extLst>
          </p:cNvPr>
          <p:cNvGrpSpPr/>
          <p:nvPr/>
        </p:nvGrpSpPr>
        <p:grpSpPr>
          <a:xfrm>
            <a:off x="43783" y="1128203"/>
            <a:ext cx="10165443" cy="5590082"/>
            <a:chOff x="43783" y="1128203"/>
            <a:chExt cx="10165443" cy="5590082"/>
          </a:xfrm>
        </p:grpSpPr>
        <p:pic>
          <p:nvPicPr>
            <p:cNvPr id="2050" name="Picture 2" descr="Baby Yoda PNG Clipart">
              <a:extLst>
                <a:ext uri="{FF2B5EF4-FFF2-40B4-BE49-F238E27FC236}">
                  <a16:creationId xmlns:a16="http://schemas.microsoft.com/office/drawing/2014/main" id="{1AE80F1D-263C-46BE-B7C3-2FDC5D23E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0638" y="1463674"/>
              <a:ext cx="704850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615B4-9491-43BB-8602-BA07B23EC9B9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42859-20D8-4A57-A2E2-05BF03EDDA65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827296-D1B7-41CE-B777-83597909A4D5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C8CFBB-8273-4E5F-BD8F-407314DF708A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741889-D0E7-4480-8D0D-9D7F50A68910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FBF1B040-D09F-4096-841E-8BA0C9B89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EB2B233B-5015-44F4-87A1-E524646AE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66" y="4434557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BAA34B3A-C46F-40EC-9510-A77054B80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83" y="3753518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44B6822-42C1-4A4D-9F7C-E7C8C28B4DDC}"/>
                    </a:ext>
                  </a:extLst>
                </p14:cNvPr>
                <p14:cNvContentPartPr/>
                <p14:nvPr/>
              </p14:nvContentPartPr>
              <p14:xfrm>
                <a:off x="7976563" y="2394613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44B6822-42C1-4A4D-9F7C-E7C8C28B4D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67563" y="23856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660CD5-93C7-4A32-935B-D9F3ED08DACA}"/>
                    </a:ext>
                  </a:extLst>
                </p14:cNvPr>
                <p14:cNvContentPartPr/>
                <p14:nvPr/>
              </p14:nvContentPartPr>
              <p14:xfrm>
                <a:off x="7942363" y="2455813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660CD5-93C7-4A32-935B-D9F3ED08DAC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33363" y="24468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31B05C-6A92-4EA8-9AC2-16B0E70D09DC}"/>
                </a:ext>
              </a:extLst>
            </p:cNvPr>
            <p:cNvSpPr txBox="1"/>
            <p:nvPr/>
          </p:nvSpPr>
          <p:spPr>
            <a:xfrm>
              <a:off x="699224" y="4499006"/>
              <a:ext cx="8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(0,1)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85A3CF-185B-4A23-9096-05AC1B3AA6C2}"/>
                </a:ext>
              </a:extLst>
            </p:cNvPr>
            <p:cNvSpPr txBox="1"/>
            <p:nvPr/>
          </p:nvSpPr>
          <p:spPr>
            <a:xfrm>
              <a:off x="735291" y="3780113"/>
              <a:ext cx="8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(0,2)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A05E72-825E-4329-922C-54B8C6742836}"/>
                </a:ext>
              </a:extLst>
            </p:cNvPr>
            <p:cNvSpPr txBox="1"/>
            <p:nvPr/>
          </p:nvSpPr>
          <p:spPr>
            <a:xfrm>
              <a:off x="1841832" y="4499006"/>
              <a:ext cx="8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(1,1)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10A10B-E951-48C3-9DC2-0BE89BBBCDAC}"/>
                </a:ext>
              </a:extLst>
            </p:cNvPr>
            <p:cNvSpPr txBox="1"/>
            <p:nvPr/>
          </p:nvSpPr>
          <p:spPr>
            <a:xfrm>
              <a:off x="8547283" y="1128203"/>
              <a:ext cx="166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(c-1,r-1)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094475-55DF-41CB-9F0F-A9CBEB57A180}"/>
                </a:ext>
              </a:extLst>
            </p:cNvPr>
            <p:cNvSpPr txBox="1"/>
            <p:nvPr/>
          </p:nvSpPr>
          <p:spPr>
            <a:xfrm>
              <a:off x="4604994" y="6052008"/>
              <a:ext cx="135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X-coordinate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BC17887-F661-4A82-85B8-C22C9E02B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662" y="6236674"/>
              <a:ext cx="4030319" cy="8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812D027-B371-43F0-A63F-979241092B69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5962454" y="6236674"/>
              <a:ext cx="3813142" cy="8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113273-68AF-4D88-95BF-706142E51922}"/>
                </a:ext>
              </a:extLst>
            </p:cNvPr>
            <p:cNvSpPr txBox="1"/>
            <p:nvPr/>
          </p:nvSpPr>
          <p:spPr>
            <a:xfrm>
              <a:off x="938212" y="6348953"/>
              <a:ext cx="423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95EDAF-B7A0-4422-AE12-6C95648AE16A}"/>
                </a:ext>
              </a:extLst>
            </p:cNvPr>
            <p:cNvSpPr txBox="1"/>
            <p:nvPr/>
          </p:nvSpPr>
          <p:spPr>
            <a:xfrm>
              <a:off x="8910638" y="6348953"/>
              <a:ext cx="626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c-1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72D228D-B8C7-460D-81AF-7C7B6C3CBEEC}"/>
                </a:ext>
              </a:extLst>
            </p:cNvPr>
            <p:cNvSpPr txBox="1"/>
            <p:nvPr/>
          </p:nvSpPr>
          <p:spPr>
            <a:xfrm>
              <a:off x="144876" y="5175315"/>
              <a:ext cx="423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1C6E0D-D72B-42D4-A75E-86139F9D9C3B}"/>
                </a:ext>
              </a:extLst>
            </p:cNvPr>
            <p:cNvSpPr txBox="1"/>
            <p:nvPr/>
          </p:nvSpPr>
          <p:spPr>
            <a:xfrm>
              <a:off x="43783" y="1688969"/>
              <a:ext cx="626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r-1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BA4836-85CE-48EE-A2BC-125C94AFA630}"/>
                </a:ext>
              </a:extLst>
            </p:cNvPr>
            <p:cNvSpPr txBox="1"/>
            <p:nvPr/>
          </p:nvSpPr>
          <p:spPr>
            <a:xfrm rot="16200000">
              <a:off x="-421209" y="3530998"/>
              <a:ext cx="135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Y-coordinate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F9B423F-D143-4CE4-ABE3-3A0FCF55DBBC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>
              <a:off x="253944" y="4394394"/>
              <a:ext cx="3577" cy="681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07769ED-AF6A-4149-B01E-55EE078B6579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 flipH="1" flipV="1">
              <a:off x="246899" y="2106891"/>
              <a:ext cx="10622" cy="9300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C5E01D-070C-4AE8-BB1C-F4102A6080B3}"/>
                    </a:ext>
                  </a:extLst>
                </p:cNvPr>
                <p:cNvSpPr txBox="1"/>
                <p:nvPr/>
              </p:nvSpPr>
              <p:spPr>
                <a:xfrm>
                  <a:off x="714964" y="5132715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C5E01D-070C-4AE8-BB1C-F4102A6080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964" y="5132715"/>
                  <a:ext cx="870455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625F62F-2BED-4D34-B963-8DBB6DECF931}"/>
                    </a:ext>
                  </a:extLst>
                </p:cNvPr>
                <p:cNvSpPr txBox="1"/>
                <p:nvPr/>
              </p:nvSpPr>
              <p:spPr>
                <a:xfrm>
                  <a:off x="1820834" y="5122079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625F62F-2BED-4D34-B963-8DBB6DECF9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0834" y="5122079"/>
                  <a:ext cx="870455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1482ABD-B755-4345-87FA-2D8FBA6461AD}"/>
                    </a:ext>
                  </a:extLst>
                </p:cNvPr>
                <p:cNvSpPr txBox="1"/>
                <p:nvPr/>
              </p:nvSpPr>
              <p:spPr>
                <a:xfrm>
                  <a:off x="3015199" y="5125548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1482ABD-B755-4345-87FA-2D8FBA6461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5199" y="5125548"/>
                  <a:ext cx="870455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4D617E0-CABD-47B6-9562-1B9461784591}"/>
                    </a:ext>
                  </a:extLst>
                </p:cNvPr>
                <p:cNvSpPr txBox="1"/>
                <p:nvPr/>
              </p:nvSpPr>
              <p:spPr>
                <a:xfrm>
                  <a:off x="4104542" y="5124983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4D617E0-CABD-47B6-9562-1B94617845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542" y="5124983"/>
                  <a:ext cx="870455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49FA79B-6697-4364-8B05-62503C7DE967}"/>
                    </a:ext>
                  </a:extLst>
                </p:cNvPr>
                <p:cNvSpPr txBox="1"/>
                <p:nvPr/>
              </p:nvSpPr>
              <p:spPr>
                <a:xfrm>
                  <a:off x="5333101" y="5106912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49FA79B-6697-4364-8B05-62503C7DE9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3101" y="5106912"/>
                  <a:ext cx="870455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01AEB9-9883-4342-A215-6B9B0A6DF5D8}"/>
                    </a:ext>
                  </a:extLst>
                </p:cNvPr>
                <p:cNvSpPr txBox="1"/>
                <p:nvPr/>
              </p:nvSpPr>
              <p:spPr>
                <a:xfrm>
                  <a:off x="6449629" y="5132715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01AEB9-9883-4342-A215-6B9B0A6DF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9629" y="5132715"/>
                  <a:ext cx="870455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D919CC2-8BC4-48DC-B1B5-49A908800946}"/>
                    </a:ext>
                  </a:extLst>
                </p:cNvPr>
                <p:cNvSpPr txBox="1"/>
                <p:nvPr/>
              </p:nvSpPr>
              <p:spPr>
                <a:xfrm>
                  <a:off x="7635653" y="5108211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D919CC2-8BC4-48DC-B1B5-49A9088009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653" y="5108211"/>
                  <a:ext cx="870455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F77C86B-89A0-4A9E-9247-18F955480B2B}"/>
                    </a:ext>
                  </a:extLst>
                </p:cNvPr>
                <p:cNvSpPr txBox="1"/>
                <p:nvPr/>
              </p:nvSpPr>
              <p:spPr>
                <a:xfrm>
                  <a:off x="8776208" y="5138966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F77C86B-89A0-4A9E-9247-18F955480B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6208" y="5138966"/>
                  <a:ext cx="870455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4788AF0-5AC7-47A8-976F-820E995764B7}"/>
                    </a:ext>
                  </a:extLst>
                </p:cNvPr>
                <p:cNvSpPr txBox="1"/>
                <p:nvPr/>
              </p:nvSpPr>
              <p:spPr>
                <a:xfrm>
                  <a:off x="738334" y="4434557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4788AF0-5AC7-47A8-976F-820E995764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334" y="4434557"/>
                  <a:ext cx="870455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3EB4633-3354-4DC1-9EF0-7619B7A9DCF6}"/>
                    </a:ext>
                  </a:extLst>
                </p:cNvPr>
                <p:cNvSpPr txBox="1"/>
                <p:nvPr/>
              </p:nvSpPr>
              <p:spPr>
                <a:xfrm>
                  <a:off x="1847304" y="4446701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3EB4633-3354-4DC1-9EF0-7619B7A9DC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7304" y="4446701"/>
                  <a:ext cx="870455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3D9DBEE-1F5A-484D-958A-DD8271E511DC}"/>
                    </a:ext>
                  </a:extLst>
                </p:cNvPr>
                <p:cNvSpPr txBox="1"/>
                <p:nvPr/>
              </p:nvSpPr>
              <p:spPr>
                <a:xfrm>
                  <a:off x="3051005" y="4473754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3D9DBEE-1F5A-484D-958A-DD8271E511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1005" y="4473754"/>
                  <a:ext cx="870455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CF51AA6-3276-47CE-B02F-2C162664D8F8}"/>
                    </a:ext>
                  </a:extLst>
                </p:cNvPr>
                <p:cNvSpPr txBox="1"/>
                <p:nvPr/>
              </p:nvSpPr>
              <p:spPr>
                <a:xfrm>
                  <a:off x="4074500" y="4425681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CF51AA6-3276-47CE-B02F-2C162664D8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4500" y="4425681"/>
                  <a:ext cx="870455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6E53C7E-80EF-44F3-ADBA-050C5CEEA01C}"/>
                    </a:ext>
                  </a:extLst>
                </p:cNvPr>
                <p:cNvSpPr txBox="1"/>
                <p:nvPr/>
              </p:nvSpPr>
              <p:spPr>
                <a:xfrm>
                  <a:off x="5311306" y="4424917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6E53C7E-80EF-44F3-ADBA-050C5CEEA0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1306" y="4424917"/>
                  <a:ext cx="870455" cy="52322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D04D0F9-2DA3-49DA-A0E7-B5EB11BFD7B8}"/>
                    </a:ext>
                  </a:extLst>
                </p:cNvPr>
                <p:cNvSpPr txBox="1"/>
                <p:nvPr/>
              </p:nvSpPr>
              <p:spPr>
                <a:xfrm>
                  <a:off x="6475844" y="4422619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D04D0F9-2DA3-49DA-A0E7-B5EB11BFD7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5844" y="4422619"/>
                  <a:ext cx="870455" cy="52322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137B154-3044-413E-AD1D-78BE69951B77}"/>
                    </a:ext>
                  </a:extLst>
                </p:cNvPr>
                <p:cNvSpPr txBox="1"/>
                <p:nvPr/>
              </p:nvSpPr>
              <p:spPr>
                <a:xfrm>
                  <a:off x="7597849" y="4476381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137B154-3044-413E-AD1D-78BE69951B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7849" y="4476381"/>
                  <a:ext cx="870455" cy="52322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DB3D3A5-1E9B-40AE-8052-5D9A9B966B9A}"/>
                    </a:ext>
                  </a:extLst>
                </p:cNvPr>
                <p:cNvSpPr txBox="1"/>
                <p:nvPr/>
              </p:nvSpPr>
              <p:spPr>
                <a:xfrm>
                  <a:off x="8827835" y="4451862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DB3D3A5-1E9B-40AE-8052-5D9A9B966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7835" y="4451862"/>
                  <a:ext cx="870455" cy="52322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</p:spTree>
    <p:extLst>
      <p:ext uri="{BB962C8B-B14F-4D97-AF65-F5344CB8AC3E}">
        <p14:creationId xmlns:p14="http://schemas.microsoft.com/office/powerpoint/2010/main" val="985788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 </a:t>
            </a:r>
            <a:r>
              <a:rPr lang="en-US" sz="2400" dirty="0"/>
              <a:t>(start row 3)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336216"/>
              </p:ext>
            </p:extLst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8325585-F852-45EC-BC7F-48CC6300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p:grpSp>
        <p:nvGrpSpPr>
          <p:cNvPr id="3" name="Group 2" descr="Start of the third row filled in. &#10;The bottom three rows are&#10;0, -infinity, egg, rock, egg, blank, blank, blank&#10;0,1,-infinity, 2,2,2,2,2&#10;0,1,2,2,2,2,2,2">
            <a:extLst>
              <a:ext uri="{FF2B5EF4-FFF2-40B4-BE49-F238E27FC236}">
                <a16:creationId xmlns:a16="http://schemas.microsoft.com/office/drawing/2014/main" id="{3DB0A468-E3DD-C7ED-1CBD-786B80F68DF9}"/>
              </a:ext>
            </a:extLst>
          </p:cNvPr>
          <p:cNvGrpSpPr/>
          <p:nvPr/>
        </p:nvGrpSpPr>
        <p:grpSpPr>
          <a:xfrm>
            <a:off x="43783" y="1128203"/>
            <a:ext cx="10165443" cy="5590082"/>
            <a:chOff x="43783" y="1128203"/>
            <a:chExt cx="10165443" cy="5590082"/>
          </a:xfrm>
        </p:grpSpPr>
        <p:pic>
          <p:nvPicPr>
            <p:cNvPr id="2050" name="Picture 2" descr="Baby Yoda PNG Clipart">
              <a:extLst>
                <a:ext uri="{FF2B5EF4-FFF2-40B4-BE49-F238E27FC236}">
                  <a16:creationId xmlns:a16="http://schemas.microsoft.com/office/drawing/2014/main" id="{1AE80F1D-263C-46BE-B7C3-2FDC5D23E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0638" y="1463674"/>
              <a:ext cx="704850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615B4-9491-43BB-8602-BA07B23EC9B9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42859-20D8-4A57-A2E2-05BF03EDDA65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827296-D1B7-41CE-B777-83597909A4D5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C8CFBB-8273-4E5F-BD8F-407314DF708A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741889-D0E7-4480-8D0D-9D7F50A68910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FBF1B040-D09F-4096-841E-8BA0C9B89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44B6822-42C1-4A4D-9F7C-E7C8C28B4DDC}"/>
                    </a:ext>
                  </a:extLst>
                </p14:cNvPr>
                <p14:cNvContentPartPr/>
                <p14:nvPr/>
              </p14:nvContentPartPr>
              <p14:xfrm>
                <a:off x="7976563" y="2394613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44B6822-42C1-4A4D-9F7C-E7C8C28B4D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67563" y="23856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660CD5-93C7-4A32-935B-D9F3ED08DACA}"/>
                    </a:ext>
                  </a:extLst>
                </p14:cNvPr>
                <p14:cNvContentPartPr/>
                <p14:nvPr/>
              </p14:nvContentPartPr>
              <p14:xfrm>
                <a:off x="7942363" y="2455813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660CD5-93C7-4A32-935B-D9F3ED08DAC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33363" y="24468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10A10B-E951-48C3-9DC2-0BE89BBBCDAC}"/>
                </a:ext>
              </a:extLst>
            </p:cNvPr>
            <p:cNvSpPr txBox="1"/>
            <p:nvPr/>
          </p:nvSpPr>
          <p:spPr>
            <a:xfrm>
              <a:off x="8547283" y="1128203"/>
              <a:ext cx="166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(c-1,r-1)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094475-55DF-41CB-9F0F-A9CBEB57A180}"/>
                </a:ext>
              </a:extLst>
            </p:cNvPr>
            <p:cNvSpPr txBox="1"/>
            <p:nvPr/>
          </p:nvSpPr>
          <p:spPr>
            <a:xfrm>
              <a:off x="4604994" y="6052008"/>
              <a:ext cx="135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X-coordinate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BC17887-F661-4A82-85B8-C22C9E02B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662" y="6236674"/>
              <a:ext cx="4030319" cy="8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812D027-B371-43F0-A63F-979241092B69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5962454" y="6236674"/>
              <a:ext cx="3813142" cy="8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113273-68AF-4D88-95BF-706142E51922}"/>
                </a:ext>
              </a:extLst>
            </p:cNvPr>
            <p:cNvSpPr txBox="1"/>
            <p:nvPr/>
          </p:nvSpPr>
          <p:spPr>
            <a:xfrm>
              <a:off x="938212" y="6348953"/>
              <a:ext cx="423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95EDAF-B7A0-4422-AE12-6C95648AE16A}"/>
                </a:ext>
              </a:extLst>
            </p:cNvPr>
            <p:cNvSpPr txBox="1"/>
            <p:nvPr/>
          </p:nvSpPr>
          <p:spPr>
            <a:xfrm>
              <a:off x="8910638" y="6348953"/>
              <a:ext cx="626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c-1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72D228D-B8C7-460D-81AF-7C7B6C3CBEEC}"/>
                </a:ext>
              </a:extLst>
            </p:cNvPr>
            <p:cNvSpPr txBox="1"/>
            <p:nvPr/>
          </p:nvSpPr>
          <p:spPr>
            <a:xfrm>
              <a:off x="144876" y="5175315"/>
              <a:ext cx="423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1C6E0D-D72B-42D4-A75E-86139F9D9C3B}"/>
                </a:ext>
              </a:extLst>
            </p:cNvPr>
            <p:cNvSpPr txBox="1"/>
            <p:nvPr/>
          </p:nvSpPr>
          <p:spPr>
            <a:xfrm>
              <a:off x="43783" y="1688969"/>
              <a:ext cx="626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r-1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BA4836-85CE-48EE-A2BC-125C94AFA630}"/>
                </a:ext>
              </a:extLst>
            </p:cNvPr>
            <p:cNvSpPr txBox="1"/>
            <p:nvPr/>
          </p:nvSpPr>
          <p:spPr>
            <a:xfrm rot="16200000">
              <a:off x="-421209" y="3530998"/>
              <a:ext cx="135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Y-coordinate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F9B423F-D143-4CE4-ABE3-3A0FCF55DBBC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>
              <a:off x="253944" y="4394394"/>
              <a:ext cx="3577" cy="681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07769ED-AF6A-4149-B01E-55EE078B6579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 flipH="1" flipV="1">
              <a:off x="246899" y="2106891"/>
              <a:ext cx="10622" cy="9300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C5E01D-070C-4AE8-BB1C-F4102A6080B3}"/>
                    </a:ext>
                  </a:extLst>
                </p:cNvPr>
                <p:cNvSpPr txBox="1"/>
                <p:nvPr/>
              </p:nvSpPr>
              <p:spPr>
                <a:xfrm>
                  <a:off x="714964" y="5132715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C5E01D-070C-4AE8-BB1C-F4102A6080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964" y="5132715"/>
                  <a:ext cx="870455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625F62F-2BED-4D34-B963-8DBB6DECF931}"/>
                    </a:ext>
                  </a:extLst>
                </p:cNvPr>
                <p:cNvSpPr txBox="1"/>
                <p:nvPr/>
              </p:nvSpPr>
              <p:spPr>
                <a:xfrm>
                  <a:off x="1820834" y="5122079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625F62F-2BED-4D34-B963-8DBB6DECF9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0834" y="5122079"/>
                  <a:ext cx="870455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1482ABD-B755-4345-87FA-2D8FBA6461AD}"/>
                    </a:ext>
                  </a:extLst>
                </p:cNvPr>
                <p:cNvSpPr txBox="1"/>
                <p:nvPr/>
              </p:nvSpPr>
              <p:spPr>
                <a:xfrm>
                  <a:off x="3015199" y="5125548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1482ABD-B755-4345-87FA-2D8FBA6461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5199" y="5125548"/>
                  <a:ext cx="870455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4D617E0-CABD-47B6-9562-1B9461784591}"/>
                    </a:ext>
                  </a:extLst>
                </p:cNvPr>
                <p:cNvSpPr txBox="1"/>
                <p:nvPr/>
              </p:nvSpPr>
              <p:spPr>
                <a:xfrm>
                  <a:off x="4104542" y="5124983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4D617E0-CABD-47B6-9562-1B94617845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542" y="5124983"/>
                  <a:ext cx="870455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49FA79B-6697-4364-8B05-62503C7DE967}"/>
                    </a:ext>
                  </a:extLst>
                </p:cNvPr>
                <p:cNvSpPr txBox="1"/>
                <p:nvPr/>
              </p:nvSpPr>
              <p:spPr>
                <a:xfrm>
                  <a:off x="5333101" y="5106912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49FA79B-6697-4364-8B05-62503C7DE9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3101" y="5106912"/>
                  <a:ext cx="870455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01AEB9-9883-4342-A215-6B9B0A6DF5D8}"/>
                    </a:ext>
                  </a:extLst>
                </p:cNvPr>
                <p:cNvSpPr txBox="1"/>
                <p:nvPr/>
              </p:nvSpPr>
              <p:spPr>
                <a:xfrm>
                  <a:off x="6449629" y="5132715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01AEB9-9883-4342-A215-6B9B0A6DF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9629" y="5132715"/>
                  <a:ext cx="870455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D919CC2-8BC4-48DC-B1B5-49A908800946}"/>
                    </a:ext>
                  </a:extLst>
                </p:cNvPr>
                <p:cNvSpPr txBox="1"/>
                <p:nvPr/>
              </p:nvSpPr>
              <p:spPr>
                <a:xfrm>
                  <a:off x="7635653" y="5108211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D919CC2-8BC4-48DC-B1B5-49A9088009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653" y="5108211"/>
                  <a:ext cx="870455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F77C86B-89A0-4A9E-9247-18F955480B2B}"/>
                    </a:ext>
                  </a:extLst>
                </p:cNvPr>
                <p:cNvSpPr txBox="1"/>
                <p:nvPr/>
              </p:nvSpPr>
              <p:spPr>
                <a:xfrm>
                  <a:off x="8776208" y="5138966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F77C86B-89A0-4A9E-9247-18F955480B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6208" y="5138966"/>
                  <a:ext cx="870455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4788AF0-5AC7-47A8-976F-820E995764B7}"/>
                    </a:ext>
                  </a:extLst>
                </p:cNvPr>
                <p:cNvSpPr txBox="1"/>
                <p:nvPr/>
              </p:nvSpPr>
              <p:spPr>
                <a:xfrm>
                  <a:off x="738334" y="4412522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4788AF0-5AC7-47A8-976F-820E995764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334" y="4412522"/>
                  <a:ext cx="870455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3EB4633-3354-4DC1-9EF0-7619B7A9DCF6}"/>
                    </a:ext>
                  </a:extLst>
                </p:cNvPr>
                <p:cNvSpPr txBox="1"/>
                <p:nvPr/>
              </p:nvSpPr>
              <p:spPr>
                <a:xfrm>
                  <a:off x="1847304" y="4424664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3EB4633-3354-4DC1-9EF0-7619B7A9DC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7304" y="4424664"/>
                  <a:ext cx="870455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3D9DBEE-1F5A-484D-958A-DD8271E511DC}"/>
                    </a:ext>
                  </a:extLst>
                </p:cNvPr>
                <p:cNvSpPr txBox="1"/>
                <p:nvPr/>
              </p:nvSpPr>
              <p:spPr>
                <a:xfrm>
                  <a:off x="2973571" y="4394394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3D9DBEE-1F5A-484D-958A-DD8271E511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3571" y="4394394"/>
                  <a:ext cx="870455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CF51AA6-3276-47CE-B02F-2C162664D8F8}"/>
                    </a:ext>
                  </a:extLst>
                </p:cNvPr>
                <p:cNvSpPr txBox="1"/>
                <p:nvPr/>
              </p:nvSpPr>
              <p:spPr>
                <a:xfrm>
                  <a:off x="4074500" y="4425681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CF51AA6-3276-47CE-B02F-2C162664D8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4500" y="4425681"/>
                  <a:ext cx="870455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6E53C7E-80EF-44F3-ADBA-050C5CEEA01C}"/>
                    </a:ext>
                  </a:extLst>
                </p:cNvPr>
                <p:cNvSpPr txBox="1"/>
                <p:nvPr/>
              </p:nvSpPr>
              <p:spPr>
                <a:xfrm>
                  <a:off x="5311306" y="4424917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6E53C7E-80EF-44F3-ADBA-050C5CEEA0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1306" y="4424917"/>
                  <a:ext cx="870455" cy="52322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D04D0F9-2DA3-49DA-A0E7-B5EB11BFD7B8}"/>
                    </a:ext>
                  </a:extLst>
                </p:cNvPr>
                <p:cNvSpPr txBox="1"/>
                <p:nvPr/>
              </p:nvSpPr>
              <p:spPr>
                <a:xfrm>
                  <a:off x="6475844" y="4422619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D04D0F9-2DA3-49DA-A0E7-B5EB11BFD7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5844" y="4422619"/>
                  <a:ext cx="870455" cy="52322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137B154-3044-413E-AD1D-78BE69951B77}"/>
                    </a:ext>
                  </a:extLst>
                </p:cNvPr>
                <p:cNvSpPr txBox="1"/>
                <p:nvPr/>
              </p:nvSpPr>
              <p:spPr>
                <a:xfrm>
                  <a:off x="7597849" y="4476381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137B154-3044-413E-AD1D-78BE69951B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7849" y="4476381"/>
                  <a:ext cx="870455" cy="52322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DB3D3A5-1E9B-40AE-8052-5D9A9B966B9A}"/>
                    </a:ext>
                  </a:extLst>
                </p:cNvPr>
                <p:cNvSpPr txBox="1"/>
                <p:nvPr/>
              </p:nvSpPr>
              <p:spPr>
                <a:xfrm>
                  <a:off x="8827835" y="4451862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DB3D3A5-1E9B-40AE-8052-5D9A9B966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7835" y="4451862"/>
                  <a:ext cx="870455" cy="52322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3C50345-36C5-48D5-9666-5C6AAC2E363E}"/>
                    </a:ext>
                  </a:extLst>
                </p:cNvPr>
                <p:cNvSpPr txBox="1"/>
                <p:nvPr/>
              </p:nvSpPr>
              <p:spPr>
                <a:xfrm>
                  <a:off x="737556" y="3685760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3C50345-36C5-48D5-9666-5C6AAC2E36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556" y="3685760"/>
                  <a:ext cx="870455" cy="52322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9745F69-C8FD-4944-B909-F905EB6F5E04}"/>
                    </a:ext>
                  </a:extLst>
                </p:cNvPr>
                <p:cNvSpPr txBox="1"/>
                <p:nvPr/>
              </p:nvSpPr>
              <p:spPr>
                <a:xfrm>
                  <a:off x="1859561" y="3685760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9745F69-C8FD-4944-B909-F905EB6F5E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9561" y="3685760"/>
                  <a:ext cx="870455" cy="52322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38344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 </a:t>
            </a:r>
            <a:r>
              <a:rPr lang="en-US" sz="2400" dirty="0"/>
              <a:t>(filled-in!)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96015279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C328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C328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C328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C328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C328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C328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C328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C328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62E7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62E7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62E7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62E7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62E7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62E7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62E7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62E7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62E7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62E7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62E7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62E7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62E7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62E7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62E7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62E7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96015279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300855" r="-7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300855" r="-6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300855" r="-5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400855" r="-700526" b="-1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400855" r="-600526" b="-1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400855" r="-500526" b="-1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400855" r="-400526" b="-1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400855" r="-302646" b="-1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400855" r="-201053" b="-1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400855" r="-101053" b="-1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400855" r="-1053" b="-1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500855" r="-700526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500855" r="-600526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500855" r="-500526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500855" r="-400526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500855" r="-302646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500855" r="-201053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500855" r="-101053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500855" r="-1053" b="-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8325585-F852-45EC-BC7F-48CC6300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AE80F1D-263C-46BE-B7C3-2FDC5D23E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Where’s the final answer?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the top right. Where Baby Yoda starts.</a:t>
            </a:r>
          </a:p>
        </p:txBody>
      </p:sp>
      <p:sp>
        <p:nvSpPr>
          <p:cNvPr id="3" name="Rectangle 2" descr="The upper right cell entry (a 4) is boxed, that is the final answer.">
            <a:extLst>
              <a:ext uri="{FF2B5EF4-FFF2-40B4-BE49-F238E27FC236}">
                <a16:creationId xmlns:a16="http://schemas.microsoft.com/office/drawing/2014/main" id="{34477DFC-D98B-4824-97CA-0475DAB1ADA9}"/>
              </a:ext>
            </a:extLst>
          </p:cNvPr>
          <p:cNvSpPr/>
          <p:nvPr/>
        </p:nvSpPr>
        <p:spPr>
          <a:xfrm>
            <a:off x="8819194" y="1497535"/>
            <a:ext cx="870451" cy="5001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31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F6E2-2BEB-420D-99D4-5C78C453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order?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A731-A40A-496B-BE6B-D8DD2726C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in a row at a time (left to right)</a:t>
            </a:r>
          </a:p>
          <a:p>
            <a:r>
              <a:rPr lang="en-US" dirty="0"/>
              <a:t>Going up to the next row once a level is done.</a:t>
            </a:r>
          </a:p>
          <a:p>
            <a:endParaRPr lang="en-US" dirty="0"/>
          </a:p>
          <a:p>
            <a:r>
              <a:rPr lang="en-US" dirty="0"/>
              <a:t>In actual code, probably easier to handle edges first</a:t>
            </a:r>
          </a:p>
          <a:p>
            <a:r>
              <a:rPr lang="en-US" dirty="0"/>
              <a:t>Avoid the index-out-of-bound exceptions.</a:t>
            </a:r>
          </a:p>
        </p:txBody>
      </p:sp>
    </p:spTree>
    <p:extLst>
      <p:ext uri="{BB962C8B-B14F-4D97-AF65-F5344CB8AC3E}">
        <p14:creationId xmlns:p14="http://schemas.microsoft.com/office/powerpoint/2010/main" val="2897835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F2C2-F254-472E-93CF-C53FB79F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16922-6227-49E2-BBA2-818EDF8FE0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Boolean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=false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x=0; x&lt;c; x++)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if(rocks[x][0])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true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+=eggs[x][0]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OPT[x][0]=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 </m:t>
                    </m:r>
                  </m:oMath>
                </a14:m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=false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y=0; y&lt;r; y++)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if(rocks[0][y])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true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+=eggs[0][y]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OPT[0][y]=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: eggsSoFar 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y=0;y&lt;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r;y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for(int x=0;x&lt;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c;x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if(rocks[x][y])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OPT[x][y]=-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else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OPT[x][y]=max(OPT[x-1][y], OPT[x][y-1])+eggs[x][y]</a:t>
                </a:r>
              </a:p>
              <a:p>
                <a:pPr>
                  <a:spcBef>
                    <a:spcPts val="0"/>
                  </a:spcBef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16922-6227-49E2-BBA2-818EDF8FE0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3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20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Were We Solving All Those Recurrences?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techniques from CSE 332 (unrolling and/or recursion trees) still work! </a:t>
            </a:r>
          </a:p>
          <a:p>
            <a:r>
              <a:rPr lang="en-US" dirty="0"/>
              <a:t>But now that you’ve done them a bunch in 332, we’ll give you a shortcut…</a:t>
            </a:r>
          </a:p>
        </p:txBody>
      </p:sp>
    </p:spTree>
    <p:extLst>
      <p:ext uri="{BB962C8B-B14F-4D97-AF65-F5344CB8AC3E}">
        <p14:creationId xmlns:p14="http://schemas.microsoft.com/office/powerpoint/2010/main" val="32710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203B-EAE3-40A0-88E0-03EC487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/>
              <p:nvPr/>
            </p:nvSpPr>
            <p:spPr>
              <a:xfrm>
                <a:off x="477267" y="1408688"/>
                <a:ext cx="11420819" cy="441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 a recurrence of the following form,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constants:</a:t>
                </a:r>
              </a:p>
              <a:p>
                <a:endParaRPr lang="en-US" sz="2400" b="0" i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most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some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constant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𝑐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Segoe UI Historic" panose="020B0502040204020203" pitchFamily="34" charset="0"/>
                                    <a:cs typeface="Segoe UI Historic" panose="020B05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Segoe UI Historic" panose="020B0502040204020203" pitchFamily="34" charset="0"/>
                                    <a:cs typeface="Segoe UI Historic" panose="020B0502040204020203" pitchFamily="34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Segoe UI Historic" panose="020B0502040204020203" pitchFamily="34" charset="0"/>
                                    <a:cs typeface="Segoe UI Historic" panose="020B0502040204020203" pitchFamily="34" charset="0"/>
                                  </a:rPr>
                                  <m:t>𝑘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≥0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ℤ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≥1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ea typeface="Segoe UI Historic" panose="020B05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67" y="1408688"/>
                <a:ext cx="11420819" cy="4416145"/>
              </a:xfrm>
              <a:prstGeom prst="rect">
                <a:avLst/>
              </a:prstGeom>
              <a:blipFill>
                <a:blip r:embed="rId2"/>
                <a:stretch>
                  <a:fillRect l="-800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22533" y="5555858"/>
                <a:ext cx="5266267" cy="101438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Theorem still holds even if there are ceilings/floors in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term.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533" y="5555858"/>
                <a:ext cx="5266267" cy="1014380"/>
              </a:xfrm>
              <a:prstGeom prst="rect">
                <a:avLst/>
              </a:prstGeom>
              <a:blipFill>
                <a:blip r:embed="rId11"/>
                <a:stretch>
                  <a:fillRect l="-1494" t="-2312" b="-1734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96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easiest way to understand is actually to make a bunch of recursion trees!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“branching factor” you end up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the amount you cut down the problem size by.</a:t>
                </a:r>
              </a:p>
              <a:p>
                <a:r>
                  <a:rPr lang="en-US" dirty="0"/>
                  <a:t>So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you do: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work. </a:t>
                </a:r>
              </a:p>
              <a:p>
                <a:r>
                  <a:rPr lang="en-US" dirty="0"/>
                  <a:t>For example,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that simplifies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And there will be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levels, so the work is: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65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Proof?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total work decreases at each level, so the first level dominates, where you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work.</a:t>
                </a:r>
              </a:p>
              <a:p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total work increases at each level, so the last level (which is 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dirty="0"/>
                  <a:t>) dominates, where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nodes, each doing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work. Some log tricks will rearrange to the more familiar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95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6C0C-3892-4778-9700-3406AC857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stronger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5BDA5B-F27B-4E59-A1C8-B5E3BACC562C}"/>
                  </a:ext>
                </a:extLst>
              </p:cNvPr>
              <p:cNvSpPr txBox="1"/>
              <p:nvPr/>
            </p:nvSpPr>
            <p:spPr>
              <a:xfrm>
                <a:off x="5892281" y="317240"/>
                <a:ext cx="601358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Also what to do when format doesn’t quite fit (e.g.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negative).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version on the last slide should suffice.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5BDA5B-F27B-4E59-A1C8-B5E3BACC5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281" y="317240"/>
                <a:ext cx="6013581" cy="1200329"/>
              </a:xfrm>
              <a:prstGeom prst="rect">
                <a:avLst/>
              </a:prstGeom>
              <a:blipFill>
                <a:blip r:embed="rId4"/>
                <a:stretch>
                  <a:fillRect l="-1623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6E9CD-17E4-431D-9B2F-9AFDBBCB0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28229"/>
          </a:xfrm>
        </p:spPr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5"/>
              </a:rPr>
              <a:t>Wikipedia</a:t>
            </a:r>
            <a:endParaRPr lang="en-US" dirty="0"/>
          </a:p>
        </p:txBody>
      </p:sp>
      <p:pic>
        <p:nvPicPr>
          <p:cNvPr id="4" name="Picture 3" descr="More precise version of Master Theorem from Wikipedia. Accessible version on Wikipedia article (click link on slide or follow link here: https://en.wikipedia.org/wiki/Master_theorem_(analysis_of_algorithms)">
            <a:extLst>
              <a:ext uri="{FF2B5EF4-FFF2-40B4-BE49-F238E27FC236}">
                <a16:creationId xmlns:a16="http://schemas.microsoft.com/office/drawing/2014/main" id="{2571F32A-2CB8-4FA1-A2C7-141864E3C8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53968"/>
            <a:ext cx="12192000" cy="47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6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82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1879</TotalTime>
  <Words>2344</Words>
  <Application>Microsoft Office PowerPoint</Application>
  <PresentationFormat>Widescreen</PresentationFormat>
  <Paragraphs>417</Paragraphs>
  <Slides>37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Wrap D&amp;C Dynamic Programming</vt:lpstr>
      <vt:lpstr>Takeaways from Monday</vt:lpstr>
      <vt:lpstr>Divide And Conquer Summary</vt:lpstr>
      <vt:lpstr>How Were We Solving All Those Recurrences?</vt:lpstr>
      <vt:lpstr>Master Theorem</vt:lpstr>
      <vt:lpstr>Proof?</vt:lpstr>
      <vt:lpstr>Proof? (2)</vt:lpstr>
      <vt:lpstr>A stronger version</vt:lpstr>
      <vt:lpstr>Dynamic Programming</vt:lpstr>
      <vt:lpstr>Dynamic Programming (idea)</vt:lpstr>
      <vt:lpstr>Classic DP</vt:lpstr>
      <vt:lpstr>Baby Yoda Searching</vt:lpstr>
      <vt:lpstr>Baby Yoda Searching (example)</vt:lpstr>
      <vt:lpstr>Baby Yoda Searching (greedy?)</vt:lpstr>
      <vt:lpstr>Baby Yoda Searching (D&amp;C?)</vt:lpstr>
      <vt:lpstr>Baby Yoda Searching (new idea?)</vt:lpstr>
      <vt:lpstr>Baby Yoda Searching (new idea)</vt:lpstr>
      <vt:lpstr>Define the problem</vt:lpstr>
      <vt:lpstr>Baby Yoda Searching (calls)</vt:lpstr>
      <vt:lpstr>Recursive Baby Yoda</vt:lpstr>
      <vt:lpstr>A Recursive Function</vt:lpstr>
      <vt:lpstr>Recurrence Form</vt:lpstr>
      <vt:lpstr>Analyzing the recursive function</vt:lpstr>
      <vt:lpstr>Analyzing the recursive function (ans)</vt:lpstr>
      <vt:lpstr>Tree Method, Maybe…</vt:lpstr>
      <vt:lpstr>Tree Method</vt:lpstr>
      <vt:lpstr>Speedup</vt:lpstr>
      <vt:lpstr>Activity</vt:lpstr>
      <vt:lpstr>Speedup Strategy</vt:lpstr>
      <vt:lpstr>Baby Yoda Searching (recursive call location)</vt:lpstr>
      <vt:lpstr>Going Bottom-up</vt:lpstr>
      <vt:lpstr>Baby Yoda Searching (row 1 filled)</vt:lpstr>
      <vt:lpstr>Baby Yoda Searching (row 2 filled)</vt:lpstr>
      <vt:lpstr>Baby Yoda Searching (start row 3)</vt:lpstr>
      <vt:lpstr>Baby Yoda Searching (filled-in!)</vt:lpstr>
      <vt:lpstr>What order?</vt:lpstr>
      <vt:lpstr>Pseudocode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24</cp:revision>
  <cp:lastPrinted>2026-04-22T17:19:44Z</cp:lastPrinted>
  <dcterms:created xsi:type="dcterms:W3CDTF">2022-07-05T18:40:42Z</dcterms:created>
  <dcterms:modified xsi:type="dcterms:W3CDTF">2026-04-22T21:58:39Z</dcterms:modified>
</cp:coreProperties>
</file>