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87" r:id="rId20"/>
    <p:sldId id="277" r:id="rId21"/>
    <p:sldId id="289" r:id="rId22"/>
    <p:sldId id="278" r:id="rId23"/>
    <p:sldId id="276" r:id="rId24"/>
    <p:sldId id="275" r:id="rId25"/>
    <p:sldId id="279" r:id="rId26"/>
    <p:sldId id="280" r:id="rId27"/>
    <p:sldId id="281" r:id="rId28"/>
    <p:sldId id="262" r:id="rId29"/>
    <p:sldId id="283" r:id="rId30"/>
    <p:sldId id="282" r:id="rId31"/>
    <p:sldId id="284" r:id="rId32"/>
    <p:sldId id="285" r:id="rId33"/>
    <p:sldId id="286" r:id="rId34"/>
    <p:sldId id="290" r:id="rId35"/>
    <p:sldId id="299" r:id="rId36"/>
    <p:sldId id="295" r:id="rId37"/>
    <p:sldId id="300" r:id="rId38"/>
    <p:sldId id="296" r:id="rId39"/>
    <p:sldId id="298" r:id="rId40"/>
    <p:sldId id="3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  <a:srgbClr val="CCE3F5"/>
    <a:srgbClr val="6C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 showGuides="1">
      <p:cViewPr varScale="1">
        <p:scale>
          <a:sx n="146" d="100"/>
          <a:sy n="146" d="100"/>
        </p:scale>
        <p:origin x="12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9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3690B32-BB7C-48C0-B381-3CEBFDED787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7E04EBA-1DFA-4B6F-81C9-481496F681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en.wikipedia.org/wiki/Master_theorem_(analysis_of_algorithms)" TargetMode="Externa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16256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//Filling In The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don’t want to sort! We could have done that right from the start.</a:t>
                </a:r>
              </a:p>
              <a:p>
                <a:endParaRPr lang="en-US" dirty="0"/>
              </a:p>
              <a:p>
                <a:r>
                  <a:rPr lang="en-US" dirty="0"/>
                  <a:t>But, wait, does “find 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sorted order without doing the sorting” sound familiar?</a:t>
                </a:r>
              </a:p>
              <a:p>
                <a:endParaRPr lang="en-US" dirty="0"/>
              </a:p>
              <a:p>
                <a:r>
                  <a:rPr lang="en-US" dirty="0"/>
                  <a:t>If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that’s another way of saying find the median! </a:t>
                </a:r>
              </a:p>
              <a:p>
                <a:r>
                  <a:rPr lang="en-US" dirty="0"/>
                  <a:t>This </a:t>
                </a:r>
                <a:r>
                  <a:rPr lang="en-US" b="1" i="1" dirty="0"/>
                  <a:t>is </a:t>
                </a:r>
                <a:r>
                  <a:rPr lang="en-US" dirty="0"/>
                  <a:t>a recursive call! Or at least it could be, if we just rephrase our problem a bit, and make the index a parameter…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 and an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element that would be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sorted version of A.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to get the median. </a:t>
                </a:r>
              </a:p>
              <a:p>
                <a:endParaRPr lang="en-US" dirty="0"/>
              </a:p>
              <a:p>
                <a:r>
                  <a:rPr lang="en-US" dirty="0"/>
                  <a:t>Make sure you’re able to say in English exactly what you’re relying on a recursive call to give you: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smallest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(i.e. the one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7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</a:t>
            </a:r>
            <a:r>
              <a:rPr lang="en-US" sz="24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k-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15781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13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a good running time is now the same as quicksort – find a good pivot quickly!</a:t>
            </a:r>
          </a:p>
          <a:p>
            <a:r>
              <a:rPr lang="en-US" dirty="0"/>
              <a:t>What’s good? Near the middle.</a:t>
            </a:r>
          </a:p>
          <a:p>
            <a:pPr lvl="1"/>
            <a:r>
              <a:rPr lang="en-US" dirty="0"/>
              <a:t>Even if our desired index is not near the middle. Goal is to guarantee a decrease in problem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median-of-three?</a:t>
            </a:r>
          </a:p>
          <a:p>
            <a:r>
              <a:rPr lang="en-US" dirty="0"/>
              <a:t>It’s a common heuristic for pivot finding for quicksort.</a:t>
            </a:r>
          </a:p>
          <a:p>
            <a:r>
              <a:rPr lang="en-US" dirty="0"/>
              <a:t>Take the median of three arbitrary elements (usually first, last, midpoint).</a:t>
            </a:r>
          </a:p>
          <a:p>
            <a:pPr lvl="1"/>
            <a:r>
              <a:rPr lang="en-US" dirty="0"/>
              <a:t>Guaranteed not to be the absolute worst pivot.</a:t>
            </a:r>
          </a:p>
          <a:p>
            <a:endParaRPr lang="en-US" dirty="0"/>
          </a:p>
          <a:p>
            <a:r>
              <a:rPr lang="en-US" dirty="0"/>
              <a:t>Let’s take that idea a lot further…</a:t>
            </a:r>
          </a:p>
        </p:txBody>
      </p:sp>
    </p:spTree>
    <p:extLst>
      <p:ext uri="{BB962C8B-B14F-4D97-AF65-F5344CB8AC3E}">
        <p14:creationId xmlns:p14="http://schemas.microsoft.com/office/powerpoint/2010/main" val="53080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still find the median of 5 elements in constant time. (5 is a constant). </a:t>
                </a:r>
              </a:p>
              <a:p>
                <a:r>
                  <a:rPr lang="en-US" dirty="0"/>
                  <a:t>Don’t just find the median of 5 elements and make that a pivot</a:t>
                </a:r>
              </a:p>
              <a:p>
                <a:r>
                  <a:rPr lang="en-US" dirty="0"/>
                  <a:t>…split the array into groups of 5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 pivots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22308" y="3576061"/>
            <a:ext cx="202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array starts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21111"/>
              </p:ext>
            </p:extLst>
          </p:nvPr>
        </p:nvGraphicFramePr>
        <p:xfrm>
          <a:off x="291549" y="3886609"/>
          <a:ext cx="11542642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108">
                  <a:extLst>
                    <a:ext uri="{9D8B030D-6E8A-4147-A177-3AD203B41FA5}">
                      <a16:colId xmlns:a16="http://schemas.microsoft.com/office/drawing/2014/main" val="2891437031"/>
                    </a:ext>
                  </a:extLst>
                </a:gridCol>
                <a:gridCol w="405108">
                  <a:extLst>
                    <a:ext uri="{9D8B030D-6E8A-4147-A177-3AD203B41FA5}">
                      <a16:colId xmlns:a16="http://schemas.microsoft.com/office/drawing/2014/main" val="2770482931"/>
                    </a:ext>
                  </a:extLst>
                </a:gridCol>
                <a:gridCol w="397497">
                  <a:extLst>
                    <a:ext uri="{9D8B030D-6E8A-4147-A177-3AD203B41FA5}">
                      <a16:colId xmlns:a16="http://schemas.microsoft.com/office/drawing/2014/main" val="3234290948"/>
                    </a:ext>
                  </a:extLst>
                </a:gridCol>
                <a:gridCol w="421960">
                  <a:extLst>
                    <a:ext uri="{9D8B030D-6E8A-4147-A177-3AD203B41FA5}">
                      <a16:colId xmlns:a16="http://schemas.microsoft.com/office/drawing/2014/main" val="735009901"/>
                    </a:ext>
                  </a:extLst>
                </a:gridCol>
                <a:gridCol w="413001">
                  <a:extLst>
                    <a:ext uri="{9D8B030D-6E8A-4147-A177-3AD203B41FA5}">
                      <a16:colId xmlns:a16="http://schemas.microsoft.com/office/drawing/2014/main" val="458780283"/>
                    </a:ext>
                  </a:extLst>
                </a:gridCol>
                <a:gridCol w="504298">
                  <a:extLst>
                    <a:ext uri="{9D8B030D-6E8A-4147-A177-3AD203B41FA5}">
                      <a16:colId xmlns:a16="http://schemas.microsoft.com/office/drawing/2014/main" val="2637841627"/>
                    </a:ext>
                  </a:extLst>
                </a:gridCol>
                <a:gridCol w="440233">
                  <a:extLst>
                    <a:ext uri="{9D8B030D-6E8A-4147-A177-3AD203B41FA5}">
                      <a16:colId xmlns:a16="http://schemas.microsoft.com/office/drawing/2014/main" val="1248937164"/>
                    </a:ext>
                  </a:extLst>
                </a:gridCol>
                <a:gridCol w="321781">
                  <a:extLst>
                    <a:ext uri="{9D8B030D-6E8A-4147-A177-3AD203B41FA5}">
                      <a16:colId xmlns:a16="http://schemas.microsoft.com/office/drawing/2014/main" val="903225774"/>
                    </a:ext>
                  </a:extLst>
                </a:gridCol>
                <a:gridCol w="439442">
                  <a:extLst>
                    <a:ext uri="{9D8B030D-6E8A-4147-A177-3AD203B41FA5}">
                      <a16:colId xmlns:a16="http://schemas.microsoft.com/office/drawing/2014/main" val="1693123666"/>
                    </a:ext>
                  </a:extLst>
                </a:gridCol>
                <a:gridCol w="400691">
                  <a:extLst>
                    <a:ext uri="{9D8B030D-6E8A-4147-A177-3AD203B41FA5}">
                      <a16:colId xmlns:a16="http://schemas.microsoft.com/office/drawing/2014/main" val="2236594346"/>
                    </a:ext>
                  </a:extLst>
                </a:gridCol>
                <a:gridCol w="426181">
                  <a:extLst>
                    <a:ext uri="{9D8B030D-6E8A-4147-A177-3AD203B41FA5}">
                      <a16:colId xmlns:a16="http://schemas.microsoft.com/office/drawing/2014/main" val="3024792050"/>
                    </a:ext>
                  </a:extLst>
                </a:gridCol>
                <a:gridCol w="356583">
                  <a:extLst>
                    <a:ext uri="{9D8B030D-6E8A-4147-A177-3AD203B41FA5}">
                      <a16:colId xmlns:a16="http://schemas.microsoft.com/office/drawing/2014/main" val="4111917484"/>
                    </a:ext>
                  </a:extLst>
                </a:gridCol>
                <a:gridCol w="293536">
                  <a:extLst>
                    <a:ext uri="{9D8B030D-6E8A-4147-A177-3AD203B41FA5}">
                      <a16:colId xmlns:a16="http://schemas.microsoft.com/office/drawing/2014/main" val="5145311"/>
                    </a:ext>
                  </a:extLst>
                </a:gridCol>
                <a:gridCol w="293536">
                  <a:extLst>
                    <a:ext uri="{9D8B030D-6E8A-4147-A177-3AD203B41FA5}">
                      <a16:colId xmlns:a16="http://schemas.microsoft.com/office/drawing/2014/main" val="1659334711"/>
                    </a:ext>
                  </a:extLst>
                </a:gridCol>
                <a:gridCol w="299652">
                  <a:extLst>
                    <a:ext uri="{9D8B030D-6E8A-4147-A177-3AD203B41FA5}">
                      <a16:colId xmlns:a16="http://schemas.microsoft.com/office/drawing/2014/main" val="2529265511"/>
                    </a:ext>
                  </a:extLst>
                </a:gridCol>
                <a:gridCol w="281305">
                  <a:extLst>
                    <a:ext uri="{9D8B030D-6E8A-4147-A177-3AD203B41FA5}">
                      <a16:colId xmlns:a16="http://schemas.microsoft.com/office/drawing/2014/main" val="2660045699"/>
                    </a:ext>
                  </a:extLst>
                </a:gridCol>
                <a:gridCol w="348575">
                  <a:extLst>
                    <a:ext uri="{9D8B030D-6E8A-4147-A177-3AD203B41FA5}">
                      <a16:colId xmlns:a16="http://schemas.microsoft.com/office/drawing/2014/main" val="812341467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val="2829358032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517546334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178461193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588975071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15004754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842173324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54412783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5640902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901179497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086802186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3955151709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2279189048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1199843730"/>
                    </a:ext>
                  </a:extLst>
                </a:gridCol>
                <a:gridCol w="371251">
                  <a:extLst>
                    <a:ext uri="{9D8B030D-6E8A-4147-A177-3AD203B41FA5}">
                      <a16:colId xmlns:a16="http://schemas.microsoft.com/office/drawing/2014/main" val="4271051842"/>
                    </a:ext>
                  </a:extLst>
                </a:gridCol>
              </a:tblGrid>
              <a:tr h="2951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4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99875"/>
                  </a:ext>
                </a:extLst>
              </a:tr>
            </a:tbl>
          </a:graphicData>
        </a:graphic>
      </p:graphicFrame>
      <p:grpSp>
        <p:nvGrpSpPr>
          <p:cNvPr id="95" name="Group 94" descr="A set of cells arranged in 5 rows. The first 5 elements of the  array are ordered from smallest to largest vertically in column 1; the next 5 ordered in column 2. &#10;The middle row is colored blue; these are medians of each group of 5.&#10;&#10;First column: 5,17, 32, 53, 101&#10;Second column: 4,10,15,23,98">
            <a:extLst>
              <a:ext uri="{FF2B5EF4-FFF2-40B4-BE49-F238E27FC236}">
                <a16:creationId xmlns:a16="http://schemas.microsoft.com/office/drawing/2014/main" id="{F8FADB63-E3DA-B89A-C90B-5818FA07688A}"/>
              </a:ext>
            </a:extLst>
          </p:cNvPr>
          <p:cNvGrpSpPr/>
          <p:nvPr/>
        </p:nvGrpSpPr>
        <p:grpSpPr>
          <a:xfrm>
            <a:off x="122307" y="4295608"/>
            <a:ext cx="10822914" cy="2408571"/>
            <a:chOff x="122307" y="4295608"/>
            <a:chExt cx="10822914" cy="2408571"/>
          </a:xfrm>
        </p:grpSpPr>
        <p:sp>
          <p:nvSpPr>
            <p:cNvPr id="4" name="Rectangle 3"/>
            <p:cNvSpPr/>
            <p:nvPr/>
          </p:nvSpPr>
          <p:spPr>
            <a:xfrm>
              <a:off x="667070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7070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7070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7070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7070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999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1999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1999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1999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1999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96928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96928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6928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6928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96928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1857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1857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1857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1857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1857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26786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26786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26786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26786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26786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1715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1715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1715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1715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1715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6644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6644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6644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6644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56644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21573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21573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1573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1573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1573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6502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86502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6502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86502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86502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51431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51431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51431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51431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51431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16360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16360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16360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16360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16360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81289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81289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81289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81289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81289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46218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46218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646218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46218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6218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11147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11147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311147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11147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11147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76076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976076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76076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76076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976076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641005" y="4647870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641005" y="508565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41005" y="5507803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41005" y="5953368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641005" y="640058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6300" y="506069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6300" y="5495152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6300" y="5941239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5239" y="6396402"/>
              <a:ext cx="500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79581" y="5085656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84147" y="550780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9581" y="594316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89484" y="6396402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98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2307" y="4295608"/>
              <a:ext cx="294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Blue medians are candidates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 candidates do you want?</a:t>
                </a:r>
              </a:p>
              <a:p>
                <a:endParaRPr lang="en-US" dirty="0"/>
              </a:p>
              <a:p>
                <a:r>
                  <a:rPr lang="en-US" dirty="0"/>
                  <a:t>How do we find the median of an array? </a:t>
                </a:r>
              </a:p>
              <a:p>
                <a:pPr lvl="1"/>
                <a:r>
                  <a:rPr lang="en-US" dirty="0" err="1"/>
                  <a:t>QuickSelect</a:t>
                </a:r>
                <a:r>
                  <a:rPr lang="en-US" dirty="0"/>
                  <a:t>! Another recursive call!</a:t>
                </a:r>
              </a:p>
              <a:p>
                <a:r>
                  <a:rPr lang="en-US" dirty="0"/>
                  <a:t>Is it the true median of the whole array? </a:t>
                </a:r>
              </a:p>
              <a:p>
                <a:pPr lvl="1"/>
                <a:r>
                  <a:rPr lang="en-US" dirty="0"/>
                  <a:t>Not necessarily. But it’s a good pivot, we’ll see how good in a second.</a:t>
                </a:r>
              </a:p>
              <a:p>
                <a:r>
                  <a:rPr lang="en-US" dirty="0"/>
                  <a:t>Let’s see the pseudocode again…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Finding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PivotFinder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Divide A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groups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Find the median of each group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M contain each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/5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medians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(M, n/10) </a:t>
                </a:r>
                <a:r>
                  <a:rPr lang="en-US" sz="2400" dirty="0">
                    <a:solidFill>
                      <a:srgbClr val="6C747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//median of M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31601" cy="4845504"/>
              </a:xfrm>
              <a:blipFill>
                <a:blip r:embed="rId2"/>
                <a:stretch>
                  <a:fillRect l="-1226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Left Brac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12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classic Divide &amp; Conquer Algorithm</a:t>
            </a:r>
          </a:p>
        </p:txBody>
      </p:sp>
    </p:spTree>
    <p:extLst>
      <p:ext uri="{BB962C8B-B14F-4D97-AF65-F5344CB8AC3E}">
        <p14:creationId xmlns:p14="http://schemas.microsoft.com/office/powerpoint/2010/main" val="148661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elements smaller than the pivot can you find?</a:t>
            </a:r>
          </a:p>
          <a:p>
            <a:r>
              <a:rPr lang="en-US" dirty="0"/>
              <a:t>Imagine we lay out the grid with medians increasing left to right</a:t>
            </a:r>
          </a:p>
        </p:txBody>
      </p:sp>
      <p:grpSp>
        <p:nvGrpSpPr>
          <p:cNvPr id="101" name="Group 100" descr="Rectangle visualization. The medians (row 3) is now sorted, with the columns moved with (column: 4,10,15,23,98 is now column 2; 5,17,32,53,101 is now column 5.&#10;&#10;The middle element in row 3 is colored purple; that will become our pivot.&#10;&#10;A rectangle covers everything in the top 3 rows and left half of the columns. All of these elements are less than or equal to the selected pivot. ">
            <a:extLst>
              <a:ext uri="{FF2B5EF4-FFF2-40B4-BE49-F238E27FC236}">
                <a16:creationId xmlns:a16="http://schemas.microsoft.com/office/drawing/2014/main" id="{5AA720DF-909F-0F8B-A5C7-4C94564D0E90}"/>
              </a:ext>
            </a:extLst>
          </p:cNvPr>
          <p:cNvGrpSpPr/>
          <p:nvPr/>
        </p:nvGrpSpPr>
        <p:grpSpPr>
          <a:xfrm>
            <a:off x="431902" y="2571348"/>
            <a:ext cx="11178248" cy="3097218"/>
            <a:chOff x="431902" y="2571348"/>
            <a:chExt cx="11178248" cy="3097218"/>
          </a:xfrm>
        </p:grpSpPr>
        <p:sp>
          <p:nvSpPr>
            <p:cNvPr id="4" name="Rectangle 3"/>
            <p:cNvSpPr/>
            <p:nvPr/>
          </p:nvSpPr>
          <p:spPr>
            <a:xfrm>
              <a:off x="3320284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20284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0284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20284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20284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999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1999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1999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1999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1999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96928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96928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6928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6928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96928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1857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1857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1857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1857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1857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2693" y="3056497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2693" y="349428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2693" y="3916430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2693" y="436199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2693" y="480921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1715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1715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1715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1715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1715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56644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56644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6644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56644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56644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21573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21573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1573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1573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1573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6502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86502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86502" y="3896358"/>
              <a:ext cx="304216" cy="2835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86502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86502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51431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51431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51431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51431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51431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16360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16360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16360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16360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16360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81289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81289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81289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81289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81289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46218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46218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646218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46218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6218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11147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11147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311147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11147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11147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76076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976076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76076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76076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976076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641005" y="3036425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641005" y="347421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41005" y="3896358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41005" y="4341923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641005" y="4789141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79514" y="3449253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79514" y="3883707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79514" y="4329794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8453" y="4784957"/>
              <a:ext cx="500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79581" y="3474211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84147" y="389635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79581" y="4331718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89484" y="4784957"/>
              <a:ext cx="40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98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305934" y="3030066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05934" y="3467852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1305934" y="3889999"/>
              <a:ext cx="304216" cy="283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34" y="4335564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305934" y="4782782"/>
              <a:ext cx="304216" cy="2835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5936" y="2954731"/>
              <a:ext cx="6004754" cy="1304621"/>
            </a:xfrm>
            <a:prstGeom prst="rect">
              <a:avLst/>
            </a:prstGeom>
            <a:solidFill>
              <a:schemeClr val="accent6">
                <a:alpha val="6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3667" y="2571348"/>
              <a:ext cx="3919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less than or equal to the pivot</a:t>
              </a:r>
            </a:p>
          </p:txBody>
        </p:sp>
        <p:sp>
          <p:nvSpPr>
            <p:cNvPr id="99" name="Right Brace 98"/>
            <p:cNvSpPr/>
            <p:nvPr/>
          </p:nvSpPr>
          <p:spPr>
            <a:xfrm rot="5400000">
              <a:off x="3234519" y="2398362"/>
              <a:ext cx="467587" cy="607282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columns (half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7" y="5696404"/>
                <a:ext cx="2890275" cy="463204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4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Our Pivot? (numbers)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elements smaller than the pivot can you find?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groups, each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elements less than the pivot.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many elements bigger? </a:t>
                </a:r>
              </a:p>
              <a:p>
                <a:pPr lvl="1"/>
                <a:r>
                  <a:rPr lang="en-US" dirty="0"/>
                  <a:t>Same analysis: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how big is that last recursive call?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what’s the size of the recursive call inside pivot selection?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6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 //assume n a multiple of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n/5-1)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Find median of A[5i], A[5i+1],…,A[5i+4]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Add median to C[]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/10)</a:t>
            </a:r>
          </a:p>
        </p:txBody>
      </p:sp>
      <p:sp>
        <p:nvSpPr>
          <p:cNvPr id="4" name="Left Brac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733" y="1921933"/>
            <a:ext cx="287867" cy="11176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" y="22499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3226" r="-548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88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Analysis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PivotFinder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- 1) return A[p] //A[p] is index 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k -1)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(S,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(B, k-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Left Brac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733" y="2269066"/>
            <a:ext cx="287867" cy="207433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9" y="3075400"/>
                <a:ext cx="567266" cy="461665"/>
              </a:xfrm>
              <a:prstGeom prst="rect">
                <a:avLst/>
              </a:prstGeom>
              <a:blipFill>
                <a:blip r:embed="rId2"/>
                <a:stretch>
                  <a:fillRect l="-2151" r="-55914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36065" y="1871133"/>
            <a:ext cx="237066" cy="397933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a recursive call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3" y="1748134"/>
                <a:ext cx="3632202" cy="461665"/>
              </a:xfrm>
              <a:prstGeom prst="rect">
                <a:avLst/>
              </a:prstGeom>
              <a:blipFill>
                <a:blip r:embed="rId3"/>
                <a:stretch>
                  <a:fillRect l="-167" t="-10390" b="-2727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5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???+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3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running time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QuickSelect</a:t>
                </a:r>
                <a:r>
                  <a:rPr lang="en-US" dirty="0"/>
                  <a:t> on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Non-recursive work?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29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So…what’s the closed form? Remember we need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 section solutions have a proof, for today, some intuition…</a:t>
                </a:r>
              </a:p>
              <a:p>
                <a:r>
                  <a:rPr lang="en-US" dirty="0"/>
                  <a:t>1. The total combined instance sizes add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. A constant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Two recursive calls of combined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 is no worse than one call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/>
                  <a:t>, as long as the function is concave or linear.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3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not responsible for this.</a:t>
            </a:r>
          </a:p>
        </p:txBody>
      </p:sp>
    </p:spTree>
    <p:extLst>
      <p:ext uri="{BB962C8B-B14F-4D97-AF65-F5344CB8AC3E}">
        <p14:creationId xmlns:p14="http://schemas.microsoft.com/office/powerpoint/2010/main" val="37368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Today’s algorithm is </a:t>
            </a:r>
            <a:r>
              <a:rPr lang="en-US" b="1" i="1" dirty="0"/>
              <a:t>not </a:t>
            </a:r>
            <a:r>
              <a:rPr lang="en-US" dirty="0"/>
              <a:t>practical. You will never use it in practice.</a:t>
            </a:r>
          </a:p>
          <a:p>
            <a:r>
              <a:rPr lang="en-US" b="1" i="1" dirty="0"/>
              <a:t>But </a:t>
            </a:r>
            <a:r>
              <a:rPr lang="en-US" dirty="0"/>
              <a:t>it is beautiful. </a:t>
            </a:r>
          </a:p>
          <a:p>
            <a:r>
              <a:rPr lang="en-US" dirty="0"/>
              <a:t>It shows the extent of what one can do with D&amp;C</a:t>
            </a:r>
          </a:p>
          <a:p>
            <a:r>
              <a:rPr lang="en-US" dirty="0"/>
              <a:t>And it is interesting for theoretical reasons.</a:t>
            </a:r>
          </a:p>
          <a:p>
            <a:endParaRPr lang="en-US" dirty="0"/>
          </a:p>
          <a:p>
            <a:r>
              <a:rPr lang="en-US" dirty="0"/>
              <a:t>Caveats for pseudocode/proofs today</a:t>
            </a:r>
          </a:p>
          <a:p>
            <a:r>
              <a:rPr lang="en-US" dirty="0"/>
              <a:t>We’re assuming all elements are distinct (makes code a bit cleaner)</a:t>
            </a:r>
          </a:p>
          <a:p>
            <a:r>
              <a:rPr lang="en-US" dirty="0"/>
              <a:t>There are about a million spots where you need to worry about ceilings/floors, off-by-ones, what to do if the number of elements isn’t exactly a multiple of something, etc. </a:t>
            </a:r>
          </a:p>
          <a:p>
            <a:r>
              <a:rPr lang="en-US" dirty="0"/>
              <a:t>You can work them all out on your own. I’m skipping them for this lecture…you’ll never actually implement this code anyway…</a:t>
            </a:r>
          </a:p>
        </p:txBody>
      </p:sp>
    </p:spTree>
    <p:extLst>
      <p:ext uri="{BB962C8B-B14F-4D97-AF65-F5344CB8AC3E}">
        <p14:creationId xmlns:p14="http://schemas.microsoft.com/office/powerpoint/2010/main" val="131940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/>
                  <a:t>Let’s solve this other recurrence for intuition: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e>
                    </m:nary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10/9</m:t>
                            </m:r>
                          </m:sub>
                        </m:sSub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10/9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43000"/>
                <a:ext cx="11187258" cy="5166361"/>
              </a:xfrm>
              <a:blipFill>
                <a:blip r:embed="rId2"/>
                <a:stretch>
                  <a:fillRect l="-163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2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groups of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an odd number, so there’s a “real” median.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too small.</a:t>
                </a:r>
              </a:p>
              <a:p>
                <a:r>
                  <a:rPr lang="en-US" dirty="0"/>
                  <a:t>The pivot-selection recursive call becomes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main recursive call becomes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the “combined recursion size” is 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That’s too big! We’ve “rearranged” work, not shrunk it.</a:t>
                </a:r>
              </a:p>
              <a:p>
                <a:r>
                  <a:rPr lang="en-US" dirty="0"/>
                  <a:t>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worse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Intuitively, the median-finding is a “quadratic” brute force, while the recursive part is linear. Want recursion to do as much work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0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pivot aimed at the median?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Why not “aim for” the spot you’re really interested in?</a:t>
                </a:r>
              </a:p>
              <a:p>
                <a:r>
                  <a:rPr lang="en-US" dirty="0"/>
                  <a:t>So if you’re looking for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have the pivot finder be searching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a group of </a:t>
                </a:r>
                <a:r>
                  <a:rPr lang="en-US" b="1" i="1" dirty="0"/>
                  <a:t>medians </a:t>
                </a:r>
                <a:r>
                  <a:rPr lang="en-US" dirty="0"/>
                  <a:t>is not necessarily extremely close to spot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i="1" dirty="0"/>
                  <a:t>. </a:t>
                </a:r>
                <a:r>
                  <a:rPr lang="en-US" dirty="0"/>
                  <a:t>Would have to change the brute force calculation as well.</a:t>
                </a:r>
              </a:p>
              <a:p>
                <a:r>
                  <a:rPr lang="en-US" dirty="0"/>
                  <a:t>Our pivot will always be an approximation. Need to make sure if we miss to the “small side” we’re still removing a substantial portion of the array. </a:t>
                </a:r>
              </a:p>
              <a:p>
                <a:r>
                  <a:rPr lang="en-US" dirty="0"/>
                  <a:t>That might be possible, but harder to write and analyze. And it can only help in constant factors, for an algorithm you aren’t going to implement!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3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Can’t do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section handout has a proof that you can’t find the median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Intuition: In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you can’t even look at every element. And if you don’t look at all the elements, you might not have seen the median itself!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7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0ED74E-CAD9-9EF9-118A-53718E47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</a:t>
            </a:r>
            <a:r>
              <a:rPr lang="en-US" dirty="0" err="1"/>
              <a:t>Divide&amp;Conquer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BE25-A674-DC2E-6880-0154F66FB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1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constants:</a:t>
                </a:r>
              </a:p>
              <a:p>
                <a:pPr/>
                <a:endParaRPr lang="en-US" sz="2400" b="0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blipFill>
                <a:blip r:embed="rId2"/>
                <a:stretch>
                  <a:fillRect l="-80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Median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An unsorted array</a:t>
            </a:r>
          </a:p>
          <a:p>
            <a:r>
              <a:rPr lang="en-US" b="1" dirty="0"/>
              <a:t>Output: </a:t>
            </a:r>
            <a:r>
              <a:rPr lang="en-US" dirty="0"/>
              <a:t>the median element of the array.</a:t>
            </a:r>
          </a:p>
          <a:p>
            <a:endParaRPr lang="en-US" dirty="0"/>
          </a:p>
          <a:p>
            <a:r>
              <a:rPr lang="en-US" b="1" dirty="0"/>
              <a:t>Baseline</a:t>
            </a:r>
            <a:r>
              <a:rPr lang="en-US" dirty="0"/>
              <a:t>: </a:t>
            </a:r>
          </a:p>
          <a:p>
            <a:r>
              <a:rPr lang="en-US" dirty="0"/>
              <a:t>What’s the first algorithm you think of? 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1430750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5"/>
              </a:rPr>
              <a:t>Wikipedia</a:t>
            </a:r>
            <a:endParaRPr lang="en-US" dirty="0"/>
          </a:p>
        </p:txBody>
      </p:sp>
      <p:pic>
        <p:nvPicPr>
          <p:cNvPr id="4" name="Picture 3" descr="More precise version of Master Theorem from Wikipedia. Accessible version on Wikipedia article (click link on slide or follow link here: https://en.wikipedia.org/wiki/Master_theorem_(analysis_of_algorithms)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Finding: Baseline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unsorted array</a:t>
                </a:r>
              </a:p>
              <a:p>
                <a:r>
                  <a:rPr lang="en-US" b="1" dirty="0"/>
                  <a:t>Output: </a:t>
                </a:r>
                <a:r>
                  <a:rPr lang="en-US" dirty="0"/>
                  <a:t>the median element of the array.</a:t>
                </a:r>
              </a:p>
              <a:p>
                <a:endParaRPr lang="en-US" dirty="0"/>
              </a:p>
              <a:p>
                <a:r>
                  <a:rPr lang="en-US" b="1" dirty="0"/>
                  <a:t>Baseline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What’s the first algorithm you think of? What’s the running time?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Sort the array, return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running time.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idea behind quicksort.</a:t>
            </a:r>
          </a:p>
          <a:p>
            <a:endParaRPr lang="en-US" dirty="0"/>
          </a:p>
          <a:p>
            <a:r>
              <a:rPr lang="en-US" dirty="0"/>
              <a:t>Pick an element that you </a:t>
            </a:r>
            <a:r>
              <a:rPr lang="en-US" b="1" i="1" dirty="0"/>
              <a:t>hope </a:t>
            </a:r>
            <a:r>
              <a:rPr lang="en-US" dirty="0"/>
              <a:t>is near the median (“the pivot”).</a:t>
            </a:r>
          </a:p>
          <a:p>
            <a:r>
              <a:rPr lang="en-US" dirty="0"/>
              <a:t>Put everything smaller in one array (in no particular order); </a:t>
            </a:r>
            <a:br>
              <a:rPr lang="en-US" dirty="0"/>
            </a:br>
            <a:r>
              <a:rPr lang="en-US" dirty="0"/>
              <a:t>everything bigger goes in the other (in no particular order).</a:t>
            </a:r>
          </a:p>
          <a:p>
            <a:r>
              <a:rPr lang="en-US" dirty="0"/>
              <a:t>Make recursive calls on each array and stick the arrays together.</a:t>
            </a:r>
          </a:p>
          <a:p>
            <a:pPr lvl="1"/>
            <a:r>
              <a:rPr lang="en-US" dirty="0"/>
              <a:t>The pivot goes between the “smaller” array and the “bigger” array.</a:t>
            </a:r>
          </a:p>
          <a:p>
            <a:endParaRPr lang="en-US" dirty="0"/>
          </a:p>
          <a:p>
            <a:r>
              <a:rPr lang="en-US" dirty="0"/>
              <a:t>We can adapt the idea to </a:t>
            </a:r>
            <a:r>
              <a:rPr lang="en-US" b="1" i="1" dirty="0"/>
              <a:t>just </a:t>
            </a:r>
            <a:r>
              <a:rPr lang="en-US" dirty="0"/>
              <a:t>find the median.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7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 (code 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n/2-1) return A[p]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goes here?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goes here?</a:t>
            </a:r>
          </a:p>
        </p:txBody>
      </p:sp>
    </p:spTree>
    <p:extLst>
      <p:ext uri="{BB962C8B-B14F-4D97-AF65-F5344CB8AC3E}">
        <p14:creationId xmlns:p14="http://schemas.microsoft.com/office/powerpoint/2010/main" val="20283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 descr="Array with elements:&#10;[6,3,1,8,10,2,5,11,9,7,4]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60896"/>
              </p:ext>
            </p:extLst>
          </p:nvPr>
        </p:nvGraphicFramePr>
        <p:xfrm>
          <a:off x="574675" y="1463675"/>
          <a:ext cx="1118711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10">
                  <a:extLst>
                    <a:ext uri="{9D8B030D-6E8A-4147-A177-3AD203B41FA5}">
                      <a16:colId xmlns:a16="http://schemas.microsoft.com/office/drawing/2014/main" val="3315332650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60641712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99963967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71834774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512681008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5956653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664287854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146599789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230472842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123212461"/>
                    </a:ext>
                  </a:extLst>
                </a:gridCol>
                <a:gridCol w="1017010">
                  <a:extLst>
                    <a:ext uri="{9D8B030D-6E8A-4147-A177-3AD203B41FA5}">
                      <a16:colId xmlns:a16="http://schemas.microsoft.com/office/drawing/2014/main" val="307111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38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median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33600"/>
                <a:ext cx="3277094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895600"/>
                <a:ext cx="2641600" cy="523220"/>
              </a:xfrm>
              <a:prstGeom prst="rect">
                <a:avLst/>
              </a:prstGeom>
              <a:blipFill>
                <a:blip r:embed="rId3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Input array rearranged if pivot were A[0], i.e., 6;&#10;Array is&#10;[3,1,2,5,4],[6],[8,10,11,9,7]">
            <a:extLst>
              <a:ext uri="{FF2B5EF4-FFF2-40B4-BE49-F238E27FC236}">
                <a16:creationId xmlns:a16="http://schemas.microsoft.com/office/drawing/2014/main" id="{D82D9961-655C-563A-7FD9-C8A331944C71}"/>
              </a:ext>
            </a:extLst>
          </p:cNvPr>
          <p:cNvGrpSpPr/>
          <p:nvPr/>
        </p:nvGrpSpPr>
        <p:grpSpPr>
          <a:xfrm>
            <a:off x="643467" y="3429000"/>
            <a:ext cx="11118318" cy="523806"/>
            <a:chOff x="643467" y="3429000"/>
            <a:chExt cx="11118318" cy="523806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9926198"/>
                </p:ext>
              </p:extLst>
            </p:nvPr>
          </p:nvGraphicFramePr>
          <p:xfrm>
            <a:off x="643467" y="3434646"/>
            <a:ext cx="508505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71834774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6317303"/>
                </p:ext>
              </p:extLst>
            </p:nvPr>
          </p:nvGraphicFramePr>
          <p:xfrm>
            <a:off x="6676735" y="3429000"/>
            <a:ext cx="508505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71834774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9218890"/>
                </p:ext>
              </p:extLst>
            </p:nvPr>
          </p:nvGraphicFramePr>
          <p:xfrm>
            <a:off x="5694121" y="3429000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220462"/>
                <a:ext cx="2641600" cy="523220"/>
              </a:xfrm>
              <a:prstGeom prst="rect">
                <a:avLst/>
              </a:prstGeom>
              <a:blipFill>
                <a:blip r:embed="rId4"/>
                <a:stretch>
                  <a:fillRect l="-48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Input array rearranged if pivot were A[10], i.e., 4;&#10;Array is&#10;[3,1,2],[4],[6,8,10,5,11,9,7]">
            <a:extLst>
              <a:ext uri="{FF2B5EF4-FFF2-40B4-BE49-F238E27FC236}">
                <a16:creationId xmlns:a16="http://schemas.microsoft.com/office/drawing/2014/main" id="{4F7A2760-7147-27D3-604C-A60733B803D2}"/>
              </a:ext>
            </a:extLst>
          </p:cNvPr>
          <p:cNvGrpSpPr/>
          <p:nvPr/>
        </p:nvGrpSpPr>
        <p:grpSpPr>
          <a:xfrm>
            <a:off x="643467" y="4800927"/>
            <a:ext cx="11187110" cy="518160"/>
            <a:chOff x="643467" y="4800927"/>
            <a:chExt cx="11187110" cy="518160"/>
          </a:xfrm>
        </p:grpSpPr>
        <p:graphicFrame>
          <p:nvGraphicFramePr>
            <p:cNvPr id="12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3443377"/>
                </p:ext>
              </p:extLst>
            </p:nvPr>
          </p:nvGraphicFramePr>
          <p:xfrm>
            <a:off x="643467" y="4800927"/>
            <a:ext cx="305103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6749879"/>
                </p:ext>
              </p:extLst>
            </p:nvPr>
          </p:nvGraphicFramePr>
          <p:xfrm>
            <a:off x="3694497" y="4800927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7429401"/>
                </p:ext>
              </p:extLst>
            </p:nvPr>
          </p:nvGraphicFramePr>
          <p:xfrm>
            <a:off x="4711507" y="4800927"/>
            <a:ext cx="711907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5956653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664287854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14659978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30472842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321246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07111171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Pivot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5376333"/>
                <a:ext cx="2641600" cy="523220"/>
              </a:xfrm>
              <a:prstGeom prst="rect">
                <a:avLst/>
              </a:prstGeom>
              <a:blipFill>
                <a:blip r:embed="rId5"/>
                <a:stretch>
                  <a:fillRect l="-48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Input array rearranged if pivot were A[3], i.e., 8&#10;Array is&#10;[6,3,1,2,5,4,7,5],[8],[10,11,9]">
            <a:extLst>
              <a:ext uri="{FF2B5EF4-FFF2-40B4-BE49-F238E27FC236}">
                <a16:creationId xmlns:a16="http://schemas.microsoft.com/office/drawing/2014/main" id="{FF7A138E-6368-02FC-5494-19B8D326EADC}"/>
              </a:ext>
            </a:extLst>
          </p:cNvPr>
          <p:cNvGrpSpPr/>
          <p:nvPr/>
        </p:nvGrpSpPr>
        <p:grpSpPr>
          <a:xfrm>
            <a:off x="643467" y="5978832"/>
            <a:ext cx="11187110" cy="518160"/>
            <a:chOff x="643467" y="5978832"/>
            <a:chExt cx="11187110" cy="51816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5109612"/>
                </p:ext>
              </p:extLst>
            </p:nvPr>
          </p:nvGraphicFramePr>
          <p:xfrm>
            <a:off x="643467" y="5978832"/>
            <a:ext cx="711907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51268100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5956653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664287854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146599789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30472842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123212461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07111171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6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2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0978309"/>
                </p:ext>
              </p:extLst>
            </p:nvPr>
          </p:nvGraphicFramePr>
          <p:xfrm>
            <a:off x="7762537" y="5978832"/>
            <a:ext cx="101701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8</a:t>
                        </a:r>
                      </a:p>
                    </a:txBody>
                    <a:tcP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8911469"/>
                </p:ext>
              </p:extLst>
            </p:nvPr>
          </p:nvGraphicFramePr>
          <p:xfrm>
            <a:off x="8779547" y="5978832"/>
            <a:ext cx="3051030" cy="5181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010">
                    <a:extLst>
                      <a:ext uri="{9D8B030D-6E8A-4147-A177-3AD203B41FA5}">
                        <a16:colId xmlns:a16="http://schemas.microsoft.com/office/drawing/2014/main" val="3315332650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3606417128"/>
                      </a:ext>
                    </a:extLst>
                  </a:gridCol>
                  <a:gridCol w="1017010">
                    <a:extLst>
                      <a:ext uri="{9D8B030D-6E8A-4147-A177-3AD203B41FA5}">
                        <a16:colId xmlns:a16="http://schemas.microsoft.com/office/drawing/2014/main" val="29996396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10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rPr>
                          <a:t>9</a:t>
                        </a:r>
                      </a:p>
                    </a:txBody>
                    <a:tc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07938006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82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Median (code outline,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463857"/>
            <a:ext cx="11431601" cy="4845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MedianFind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(A[0..n-1])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A[p] be the pivot 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400" dirty="0">
                <a:solidFill>
                  <a:srgbClr val="6C747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 to select 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Let S and B be two arrays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//”small” and “big” elements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0 to n-1 except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&lt;= A[p])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Copy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into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n/2-1) return A[p] //A[p] is median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n/2)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n/2 of SORTED version of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element n/2-S.length of SORTED version of B</a:t>
            </a:r>
          </a:p>
        </p:txBody>
      </p:sp>
    </p:spTree>
    <p:extLst>
      <p:ext uri="{BB962C8B-B14F-4D97-AF65-F5344CB8AC3E}">
        <p14:creationId xmlns:p14="http://schemas.microsoft.com/office/powerpoint/2010/main" val="400408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2056</TotalTime>
  <Words>3048</Words>
  <Application>Microsoft Office PowerPoint</Application>
  <PresentationFormat>Widescreen</PresentationFormat>
  <Paragraphs>362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Divide &amp; Conquer</vt:lpstr>
      <vt:lpstr>Today</vt:lpstr>
      <vt:lpstr>Linear Time Median</vt:lpstr>
      <vt:lpstr>Goal: Median Finding</vt:lpstr>
      <vt:lpstr>Median Finding: Baseline</vt:lpstr>
      <vt:lpstr>Find the Median</vt:lpstr>
      <vt:lpstr>Find The Median (code outline)</vt:lpstr>
      <vt:lpstr>Examples</vt:lpstr>
      <vt:lpstr>Find The Median (code outline, 2)</vt:lpstr>
      <vt:lpstr>//Filling In The Comments</vt:lpstr>
      <vt:lpstr>Selection Problem</vt:lpstr>
      <vt:lpstr>Selection</vt:lpstr>
      <vt:lpstr>Selection (2)</vt:lpstr>
      <vt:lpstr>Pivot Finding</vt:lpstr>
      <vt:lpstr>Pivot Finding Idea</vt:lpstr>
      <vt:lpstr>Pivot Finding Example</vt:lpstr>
      <vt:lpstr>Pivot Finding Process</vt:lpstr>
      <vt:lpstr>Pivot Finding Pseudocode</vt:lpstr>
      <vt:lpstr>Selection Code</vt:lpstr>
      <vt:lpstr>How Good Is Our Pivot?</vt:lpstr>
      <vt:lpstr>How Good Is Our Pivot? (numbers)</vt:lpstr>
      <vt:lpstr>Running Time Analysis</vt:lpstr>
      <vt:lpstr>Selection Analysis</vt:lpstr>
      <vt:lpstr>Selection Analysis (2)</vt:lpstr>
      <vt:lpstr>Running Time Analysis (1)</vt:lpstr>
      <vt:lpstr>Running Time Analysis (2)</vt:lpstr>
      <vt:lpstr>Running Time Analysis (3)</vt:lpstr>
      <vt:lpstr>Takeaways</vt:lpstr>
      <vt:lpstr>More Detailed Analysis</vt:lpstr>
      <vt:lpstr>A simpler analysis</vt:lpstr>
      <vt:lpstr>Why groups of 5?</vt:lpstr>
      <vt:lpstr>Why is the pivot aimed at the median?</vt:lpstr>
      <vt:lpstr>Can’t do better than O(n).</vt:lpstr>
      <vt:lpstr>Wrapping Divide&amp;Conquer</vt:lpstr>
      <vt:lpstr>Divide And Conquer Summary</vt:lpstr>
      <vt:lpstr>How Were We Solving All Those Recurrences?</vt:lpstr>
      <vt:lpstr>Master Theorem</vt:lpstr>
      <vt:lpstr>Proof?</vt:lpstr>
      <vt:lpstr>Proof? (2)</vt:lpstr>
      <vt:lpstr>A stronger version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Divide &amp; Conquer</dc:title>
  <dc:creator>rtweber2</dc:creator>
  <cp:lastModifiedBy>Robbie Weber</cp:lastModifiedBy>
  <cp:revision>33</cp:revision>
  <cp:lastPrinted>2026-04-16T23:03:04Z</cp:lastPrinted>
  <dcterms:created xsi:type="dcterms:W3CDTF">2022-07-05T16:07:22Z</dcterms:created>
  <dcterms:modified xsi:type="dcterms:W3CDTF">2026-04-16T23:18:21Z</dcterms:modified>
</cp:coreProperties>
</file>