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sldIdLst>
    <p:sldId id="256" r:id="rId2"/>
    <p:sldId id="258" r:id="rId3"/>
    <p:sldId id="259" r:id="rId4"/>
    <p:sldId id="260" r:id="rId5"/>
    <p:sldId id="261" r:id="rId6"/>
    <p:sldId id="297" r:id="rId7"/>
    <p:sldId id="262" r:id="rId8"/>
    <p:sldId id="264" r:id="rId9"/>
    <p:sldId id="265" r:id="rId10"/>
    <p:sldId id="298" r:id="rId11"/>
    <p:sldId id="263" r:id="rId12"/>
    <p:sldId id="266" r:id="rId13"/>
    <p:sldId id="267" r:id="rId14"/>
    <p:sldId id="299" r:id="rId15"/>
    <p:sldId id="268" r:id="rId16"/>
    <p:sldId id="269" r:id="rId17"/>
    <p:sldId id="270" r:id="rId18"/>
    <p:sldId id="271" r:id="rId19"/>
    <p:sldId id="272" r:id="rId20"/>
    <p:sldId id="273" r:id="rId21"/>
    <p:sldId id="295" r:id="rId22"/>
    <p:sldId id="274" r:id="rId23"/>
    <p:sldId id="257" r:id="rId24"/>
    <p:sldId id="275" r:id="rId25"/>
    <p:sldId id="276" r:id="rId26"/>
    <p:sldId id="277" r:id="rId27"/>
    <p:sldId id="278" r:id="rId28"/>
    <p:sldId id="279" r:id="rId29"/>
    <p:sldId id="280" r:id="rId30"/>
    <p:sldId id="282" r:id="rId31"/>
    <p:sldId id="281" r:id="rId32"/>
    <p:sldId id="283" r:id="rId33"/>
    <p:sldId id="284" r:id="rId34"/>
    <p:sldId id="285" r:id="rId35"/>
    <p:sldId id="286" r:id="rId36"/>
    <p:sldId id="288" r:id="rId37"/>
    <p:sldId id="287" r:id="rId38"/>
    <p:sldId id="289" r:id="rId39"/>
    <p:sldId id="290" r:id="rId40"/>
    <p:sldId id="292" r:id="rId41"/>
    <p:sldId id="293" r:id="rId42"/>
    <p:sldId id="294" r:id="rId43"/>
    <p:sldId id="291" r:id="rId44"/>
    <p:sldId id="296"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521" autoAdjust="0"/>
  </p:normalViewPr>
  <p:slideViewPr>
    <p:cSldViewPr snapToGrid="0" showGuides="1">
      <p:cViewPr varScale="1">
        <p:scale>
          <a:sx n="56" d="100"/>
          <a:sy n="56" d="100"/>
        </p:scale>
        <p:origin x="10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CC1E1-B37C-4585-9C86-8EC4340B9508}"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250D6-E3CB-4B6D-86FA-32D7A4CDB1E6}" type="slidenum">
              <a:rPr lang="en-US" smtClean="0"/>
              <a:t>‹#›</a:t>
            </a:fld>
            <a:endParaRPr lang="en-US"/>
          </a:p>
        </p:txBody>
      </p:sp>
    </p:spTree>
    <p:extLst>
      <p:ext uri="{BB962C8B-B14F-4D97-AF65-F5344CB8AC3E}">
        <p14:creationId xmlns:p14="http://schemas.microsoft.com/office/powerpoint/2010/main" val="250607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stronger versions of this lemma. That is, you can’t actually have all 11 of those points unless another crossing pair is closer. E.g., here: let h be distance that top purple point is above the bottom of its square; then the blue point in its row immediately to its right is distance at most sqrt(h^2 + [delta/2])^2) from the top purple point, while the bottom purple point is distance at least sqrt( (</a:t>
            </a:r>
            <a:r>
              <a:rPr lang="en-US" dirty="0" err="1"/>
              <a:t>h+delta</a:t>
            </a:r>
            <a:r>
              <a:rPr lang="en-US" dirty="0"/>
              <a:t>/2)^2 ), so the top purple point and blue point are a closer crossing pair than the two purple points. </a:t>
            </a:r>
            <a:br>
              <a:rPr lang="en-US" dirty="0"/>
            </a:br>
            <a:r>
              <a:rPr lang="en-US" dirty="0"/>
              <a:t>But don’t worry about that; any changes are only impacting the constant factors, and we’re focused on the big idea.</a:t>
            </a:r>
          </a:p>
        </p:txBody>
      </p:sp>
      <p:sp>
        <p:nvSpPr>
          <p:cNvPr id="4" name="Slide Number Placeholder 3"/>
          <p:cNvSpPr>
            <a:spLocks noGrp="1"/>
          </p:cNvSpPr>
          <p:nvPr>
            <p:ph type="sldNum" sz="quarter" idx="5"/>
          </p:nvPr>
        </p:nvSpPr>
        <p:spPr/>
        <p:txBody>
          <a:bodyPr/>
          <a:lstStyle/>
          <a:p>
            <a:fld id="{3B2250D6-E3CB-4B6D-86FA-32D7A4CDB1E6}" type="slidenum">
              <a:rPr lang="en-US" smtClean="0"/>
              <a:t>38</a:t>
            </a:fld>
            <a:endParaRPr lang="en-US"/>
          </a:p>
        </p:txBody>
      </p:sp>
    </p:spTree>
    <p:extLst>
      <p:ext uri="{BB962C8B-B14F-4D97-AF65-F5344CB8AC3E}">
        <p14:creationId xmlns:p14="http://schemas.microsoft.com/office/powerpoint/2010/main" val="310557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6241FC-9604-4B8D-9CDC-9908E28D35A5}"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D8D2D-D888-4B62-9907-4DAFB05196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46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2AD8D2D-D888-4B62-9907-4DAFB05196B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08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2AD8D2D-D888-4B62-9907-4DAFB05196B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289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26335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6241FC-9604-4B8D-9CDC-9908E28D35A5}"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D8D2D-D888-4B62-9907-4DAFB05196BF}" type="slidenum">
              <a:rPr lang="en-US" smtClean="0"/>
              <a:t>‹#›</a:t>
            </a:fld>
            <a:endParaRPr lang="en-US"/>
          </a:p>
        </p:txBody>
      </p:sp>
    </p:spTree>
    <p:extLst>
      <p:ext uri="{BB962C8B-B14F-4D97-AF65-F5344CB8AC3E}">
        <p14:creationId xmlns:p14="http://schemas.microsoft.com/office/powerpoint/2010/main" val="29772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2AD8D2D-D888-4B62-9907-4DAFB05196BF}"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9436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A6241FC-9604-4B8D-9CDC-9908E28D35A5}"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D8D2D-D888-4B62-9907-4DAFB05196B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55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D8D2D-D888-4B62-9907-4DAFB05196BF}" type="slidenum">
              <a:rPr lang="en-US" smtClean="0"/>
              <a:t>‹#›</a:t>
            </a:fld>
            <a:endParaRPr lang="en-US"/>
          </a:p>
        </p:txBody>
      </p:sp>
    </p:spTree>
    <p:extLst>
      <p:ext uri="{BB962C8B-B14F-4D97-AF65-F5344CB8AC3E}">
        <p14:creationId xmlns:p14="http://schemas.microsoft.com/office/powerpoint/2010/main" val="8070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A6241FC-9604-4B8D-9CDC-9908E28D35A5}"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D8D2D-D888-4B62-9907-4DAFB05196B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015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6241FC-9604-4B8D-9CDC-9908E28D35A5}"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D8D2D-D888-4B62-9907-4DAFB05196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8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241FC-9604-4B8D-9CDC-9908E28D35A5}"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D8D2D-D888-4B62-9907-4DAFB05196BF}" type="slidenum">
              <a:rPr lang="en-US" smtClean="0"/>
              <a:t>‹#›</a:t>
            </a:fld>
            <a:endParaRPr lang="en-US"/>
          </a:p>
        </p:txBody>
      </p:sp>
    </p:spTree>
    <p:extLst>
      <p:ext uri="{BB962C8B-B14F-4D97-AF65-F5344CB8AC3E}">
        <p14:creationId xmlns:p14="http://schemas.microsoft.com/office/powerpoint/2010/main" val="47201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6241FC-9604-4B8D-9CDC-9908E28D35A5}"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D8D2D-D888-4B62-9907-4DAFB05196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4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A6241FC-9604-4B8D-9CDC-9908E28D35A5}" type="datetimeFigureOut">
              <a:rPr lang="en-US" smtClean="0"/>
              <a:t>4/17/2026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2AD8D2D-D888-4B62-9907-4DAFB05196B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8396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XaqR3G_NVo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 &amp; Conquer</a:t>
            </a:r>
          </a:p>
        </p:txBody>
      </p:sp>
      <p:sp>
        <p:nvSpPr>
          <p:cNvPr id="3" name="Subtitle 2"/>
          <p:cNvSpPr>
            <a:spLocks noGrp="1"/>
          </p:cNvSpPr>
          <p:nvPr>
            <p:ph type="subTitle" idx="1"/>
          </p:nvPr>
        </p:nvSpPr>
        <p:spPr/>
        <p:txBody>
          <a:bodyPr/>
          <a:lstStyle/>
          <a:p>
            <a:r>
              <a:rPr lang="en-US" dirty="0"/>
              <a:t>CSE 421 Spring 2026</a:t>
            </a:r>
          </a:p>
          <a:p>
            <a:r>
              <a:rPr lang="en-US" dirty="0"/>
              <a:t>Lecture 9</a:t>
            </a:r>
          </a:p>
        </p:txBody>
      </p:sp>
    </p:spTree>
    <p:extLst>
      <p:ext uri="{BB962C8B-B14F-4D97-AF65-F5344CB8AC3E}">
        <p14:creationId xmlns:p14="http://schemas.microsoft.com/office/powerpoint/2010/main" val="236665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5586-9614-DFCF-A2D7-64EC183BE7AA}"/>
              </a:ext>
            </a:extLst>
          </p:cNvPr>
          <p:cNvSpPr>
            <a:spLocks noGrp="1"/>
          </p:cNvSpPr>
          <p:nvPr>
            <p:ph type="title"/>
          </p:nvPr>
        </p:nvSpPr>
        <p:spPr/>
        <p:txBody>
          <a:bodyPr/>
          <a:lstStyle/>
          <a:p>
            <a:r>
              <a:rPr lang="en-US" dirty="0"/>
              <a:t>Let’s make the problem easier</a:t>
            </a:r>
          </a:p>
        </p:txBody>
      </p:sp>
      <p:sp>
        <p:nvSpPr>
          <p:cNvPr id="3" name="Content Placeholder 2">
            <a:extLst>
              <a:ext uri="{FF2B5EF4-FFF2-40B4-BE49-F238E27FC236}">
                <a16:creationId xmlns:a16="http://schemas.microsoft.com/office/drawing/2014/main" id="{45534BE3-AB94-AA1A-12D9-442C81D84081}"/>
              </a:ext>
            </a:extLst>
          </p:cNvPr>
          <p:cNvSpPr>
            <a:spLocks noGrp="1"/>
          </p:cNvSpPr>
          <p:nvPr>
            <p:ph idx="1"/>
          </p:nvPr>
        </p:nvSpPr>
        <p:spPr/>
        <p:txBody>
          <a:bodyPr/>
          <a:lstStyle/>
          <a:p>
            <a:r>
              <a:rPr lang="en-US" dirty="0"/>
              <a:t>A common problem-solving technique:</a:t>
            </a:r>
          </a:p>
          <a:p>
            <a:r>
              <a:rPr lang="en-US" dirty="0"/>
              <a:t>Make the problem easier somehow (add some extra assumptions, make it smaller, etc.).</a:t>
            </a:r>
          </a:p>
          <a:p>
            <a:r>
              <a:rPr lang="en-US" dirty="0"/>
              <a:t>Solve that version</a:t>
            </a:r>
          </a:p>
          <a:p>
            <a:r>
              <a:rPr lang="en-US" dirty="0"/>
              <a:t>See if you can extend the idea to your original problem</a:t>
            </a:r>
          </a:p>
        </p:txBody>
      </p:sp>
    </p:spTree>
    <p:extLst>
      <p:ext uri="{BB962C8B-B14F-4D97-AF65-F5344CB8AC3E}">
        <p14:creationId xmlns:p14="http://schemas.microsoft.com/office/powerpoint/2010/main" val="280160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Easier Version</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a:t>
            </a:r>
            <a:r>
              <a:rPr lang="en-US" b="1" dirty="0">
                <a:solidFill>
                  <a:srgbClr val="FF0000"/>
                </a:solidFill>
              </a:rPr>
              <a:t>1</a:t>
            </a:r>
            <a:r>
              <a:rPr lang="en-US" dirty="0"/>
              <a:t>-dimension</a:t>
            </a:r>
            <a:br>
              <a:rPr lang="en-US" dirty="0"/>
            </a:br>
            <a:r>
              <a:rPr lang="en-US" b="1" dirty="0"/>
              <a:t>Return:</a:t>
            </a:r>
            <a:r>
              <a:rPr lang="en-US" dirty="0"/>
              <a:t> The distance between the two points that are closest to each other.</a:t>
            </a:r>
          </a:p>
        </p:txBody>
      </p:sp>
      <p:grpSp>
        <p:nvGrpSpPr>
          <p:cNvPr id="5" name="Group 4" descr="A set of 10 points scattered along a line segment.">
            <a:extLst>
              <a:ext uri="{FF2B5EF4-FFF2-40B4-BE49-F238E27FC236}">
                <a16:creationId xmlns:a16="http://schemas.microsoft.com/office/drawing/2014/main" id="{EFC0B918-7673-5BA7-39F1-E09AEC225D11}"/>
              </a:ext>
            </a:extLst>
          </p:cNvPr>
          <p:cNvGrpSpPr/>
          <p:nvPr/>
        </p:nvGrpSpPr>
        <p:grpSpPr>
          <a:xfrm>
            <a:off x="575239" y="2391809"/>
            <a:ext cx="11187259" cy="172785"/>
            <a:chOff x="575239" y="2391809"/>
            <a:chExt cx="11187259" cy="172785"/>
          </a:xfrm>
        </p:grpSpPr>
        <p:sp>
          <p:nvSpPr>
            <p:cNvPr id="4" name="Rectangle 3"/>
            <p:cNvSpPr/>
            <p:nvPr/>
          </p:nvSpPr>
          <p:spPr>
            <a:xfrm>
              <a:off x="575239" y="2391809"/>
              <a:ext cx="11187259" cy="17037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17241" y="241510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2415104"/>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241995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241510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24102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2425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241219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244228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242676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240831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ontent Placeholder 2"/>
          <p:cNvSpPr txBox="1">
            <a:spLocks/>
          </p:cNvSpPr>
          <p:nvPr/>
        </p:nvSpPr>
        <p:spPr>
          <a:xfrm>
            <a:off x="502371" y="2843182"/>
            <a:ext cx="11187258" cy="37206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 input will be a list of </a:t>
            </a:r>
            <a:r>
              <a:rPr lang="en-US" dirty="0">
                <a:latin typeface="Courier New" panose="02070309020205020404" pitchFamily="49" charset="0"/>
                <a:cs typeface="Courier New" panose="02070309020205020404" pitchFamily="49" charset="0"/>
              </a:rPr>
              <a:t>doubles</a:t>
            </a:r>
            <a:r>
              <a:rPr lang="en-US" dirty="0"/>
              <a:t> (in no particular order).</a:t>
            </a:r>
          </a:p>
          <a:p>
            <a:r>
              <a:rPr lang="en-US" dirty="0"/>
              <a:t>What’s your algorithm?</a:t>
            </a:r>
          </a:p>
          <a:p>
            <a:endParaRPr lang="en-US" dirty="0"/>
          </a:p>
          <a:p>
            <a:endParaRPr lang="en-US" dirty="0"/>
          </a:p>
        </p:txBody>
      </p:sp>
    </p:spTree>
    <p:extLst>
      <p:ext uri="{BB962C8B-B14F-4D97-AF65-F5344CB8AC3E}">
        <p14:creationId xmlns:p14="http://schemas.microsoft.com/office/powerpoint/2010/main" val="283317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Easier Version (2)</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a:t>
            </a:r>
            <a:r>
              <a:rPr lang="en-US" b="1" dirty="0">
                <a:solidFill>
                  <a:srgbClr val="FF0000"/>
                </a:solidFill>
              </a:rPr>
              <a:t>1</a:t>
            </a:r>
            <a:r>
              <a:rPr lang="en-US" dirty="0"/>
              <a:t>-dimension</a:t>
            </a:r>
            <a:br>
              <a:rPr lang="en-US" dirty="0"/>
            </a:br>
            <a:r>
              <a:rPr lang="en-US" b="1" dirty="0"/>
              <a:t>Return:</a:t>
            </a:r>
            <a:r>
              <a:rPr lang="en-US" dirty="0"/>
              <a:t> The distance between the two points that are closest to each other.</a:t>
            </a:r>
          </a:p>
        </p:txBody>
      </p:sp>
      <p:grpSp>
        <p:nvGrpSpPr>
          <p:cNvPr id="5" name="Group 4" descr="A set of 10 points scattered along a line segment.">
            <a:extLst>
              <a:ext uri="{FF2B5EF4-FFF2-40B4-BE49-F238E27FC236}">
                <a16:creationId xmlns:a16="http://schemas.microsoft.com/office/drawing/2014/main" id="{4DD5128F-E16D-549F-CD07-008C6A0C7F87}"/>
              </a:ext>
            </a:extLst>
          </p:cNvPr>
          <p:cNvGrpSpPr/>
          <p:nvPr/>
        </p:nvGrpSpPr>
        <p:grpSpPr>
          <a:xfrm>
            <a:off x="575239" y="2391809"/>
            <a:ext cx="11187259" cy="172785"/>
            <a:chOff x="575239" y="2391809"/>
            <a:chExt cx="11187259" cy="172785"/>
          </a:xfrm>
        </p:grpSpPr>
        <p:sp>
          <p:nvSpPr>
            <p:cNvPr id="7" name="Rectangle 6">
              <a:extLst>
                <a:ext uri="{FF2B5EF4-FFF2-40B4-BE49-F238E27FC236}">
                  <a16:creationId xmlns:a16="http://schemas.microsoft.com/office/drawing/2014/main" id="{440C2D41-A8F6-6176-C9A4-34D3D6D9F502}"/>
                </a:ext>
              </a:extLst>
            </p:cNvPr>
            <p:cNvSpPr/>
            <p:nvPr/>
          </p:nvSpPr>
          <p:spPr>
            <a:xfrm>
              <a:off x="575239" y="2391809"/>
              <a:ext cx="11187259" cy="17037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8A16221-4291-649E-CFA3-78215FA25824}"/>
                </a:ext>
              </a:extLst>
            </p:cNvPr>
            <p:cNvSpPr/>
            <p:nvPr/>
          </p:nvSpPr>
          <p:spPr>
            <a:xfrm>
              <a:off x="1317241" y="241510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33AEE8-9077-3C02-70E2-4709E850E74A}"/>
                </a:ext>
              </a:extLst>
            </p:cNvPr>
            <p:cNvSpPr/>
            <p:nvPr/>
          </p:nvSpPr>
          <p:spPr>
            <a:xfrm>
              <a:off x="1686885" y="2415104"/>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015ED3-40DE-4AA7-6FD4-79C65FA35695}"/>
                </a:ext>
              </a:extLst>
            </p:cNvPr>
            <p:cNvSpPr/>
            <p:nvPr/>
          </p:nvSpPr>
          <p:spPr>
            <a:xfrm>
              <a:off x="5097149" y="241995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7662E1-D49F-52CA-5415-3E9908B5EAF8}"/>
                </a:ext>
              </a:extLst>
            </p:cNvPr>
            <p:cNvSpPr/>
            <p:nvPr/>
          </p:nvSpPr>
          <p:spPr>
            <a:xfrm>
              <a:off x="7881118" y="241510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542BD0-FA3B-94E0-BF5F-69023BD51CB4}"/>
                </a:ext>
              </a:extLst>
            </p:cNvPr>
            <p:cNvSpPr/>
            <p:nvPr/>
          </p:nvSpPr>
          <p:spPr>
            <a:xfrm>
              <a:off x="10158382" y="24102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40F462-BF11-2AE1-8EF0-5FD55DF9484F}"/>
                </a:ext>
              </a:extLst>
            </p:cNvPr>
            <p:cNvSpPr/>
            <p:nvPr/>
          </p:nvSpPr>
          <p:spPr>
            <a:xfrm>
              <a:off x="2290854" y="2425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E54128-DF7B-2ADD-A9F3-E992CCECECA1}"/>
                </a:ext>
              </a:extLst>
            </p:cNvPr>
            <p:cNvSpPr/>
            <p:nvPr/>
          </p:nvSpPr>
          <p:spPr>
            <a:xfrm>
              <a:off x="4357476" y="241219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C461EF-1387-5FF3-D633-E77DFB2E56B4}"/>
                </a:ext>
              </a:extLst>
            </p:cNvPr>
            <p:cNvSpPr/>
            <p:nvPr/>
          </p:nvSpPr>
          <p:spPr>
            <a:xfrm>
              <a:off x="6774520" y="244228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2AE392F-20B7-8C22-E266-BEE0F0AA22C9}"/>
                </a:ext>
              </a:extLst>
            </p:cNvPr>
            <p:cNvSpPr/>
            <p:nvPr/>
          </p:nvSpPr>
          <p:spPr>
            <a:xfrm>
              <a:off x="6593970" y="242676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07EC15C-3EA8-9B16-4CD0-283E33EB90F9}"/>
                </a:ext>
              </a:extLst>
            </p:cNvPr>
            <p:cNvSpPr/>
            <p:nvPr/>
          </p:nvSpPr>
          <p:spPr>
            <a:xfrm>
              <a:off x="8931803" y="240831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ontent Placeholder 2"/>
          <p:cNvSpPr txBox="1">
            <a:spLocks/>
          </p:cNvSpPr>
          <p:nvPr/>
        </p:nvSpPr>
        <p:spPr>
          <a:xfrm>
            <a:off x="502371" y="2843182"/>
            <a:ext cx="11187258" cy="37206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 input will be a list of </a:t>
            </a:r>
            <a:r>
              <a:rPr lang="en-US" dirty="0">
                <a:latin typeface="Courier New" panose="02070309020205020404" pitchFamily="49" charset="0"/>
                <a:cs typeface="Courier New" panose="02070309020205020404" pitchFamily="49" charset="0"/>
              </a:rPr>
              <a:t>doubles</a:t>
            </a:r>
            <a:r>
              <a:rPr lang="en-US" dirty="0"/>
              <a:t> (in no particular order).</a:t>
            </a:r>
          </a:p>
          <a:p>
            <a:r>
              <a:rPr lang="en-US" dirty="0"/>
              <a:t>What’s your algorithm?</a:t>
            </a:r>
          </a:p>
          <a:p>
            <a:endParaRPr lang="en-US" dirty="0"/>
          </a:p>
          <a:p>
            <a:r>
              <a:rPr lang="en-US" dirty="0"/>
              <a:t>Sort the list! Find the minimum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A[i+1])</a:t>
            </a:r>
            <a:endParaRPr lang="en-US" dirty="0"/>
          </a:p>
          <a:p>
            <a:r>
              <a:rPr lang="en-US" dirty="0"/>
              <a:t>Correctness: </a:t>
            </a:r>
          </a:p>
          <a:p>
            <a:r>
              <a:rPr lang="en-US" dirty="0"/>
              <a:t>Running time:</a:t>
            </a:r>
          </a:p>
        </p:txBody>
      </p:sp>
    </p:spTree>
    <p:extLst>
      <p:ext uri="{BB962C8B-B14F-4D97-AF65-F5344CB8AC3E}">
        <p14:creationId xmlns:p14="http://schemas.microsoft.com/office/powerpoint/2010/main" val="412346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Easier Version (3)</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a:t>
            </a:r>
            <a:r>
              <a:rPr lang="en-US" b="1" dirty="0">
                <a:solidFill>
                  <a:srgbClr val="FF0000"/>
                </a:solidFill>
              </a:rPr>
              <a:t>1</a:t>
            </a:r>
            <a:r>
              <a:rPr lang="en-US" dirty="0"/>
              <a:t>-dimension</a:t>
            </a:r>
            <a:br>
              <a:rPr lang="en-US" dirty="0"/>
            </a:br>
            <a:r>
              <a:rPr lang="en-US" b="1" dirty="0"/>
              <a:t>Return:</a:t>
            </a:r>
            <a:r>
              <a:rPr lang="en-US" dirty="0"/>
              <a:t> The distance between the two points that are closest to each other.</a:t>
            </a:r>
          </a:p>
        </p:txBody>
      </p:sp>
      <mc:AlternateContent xmlns:mc="http://schemas.openxmlformats.org/markup-compatibility/2006" xmlns:a14="http://schemas.microsoft.com/office/drawing/2010/main">
        <mc:Choice Requires="a14">
          <p:sp>
            <p:nvSpPr>
              <p:cNvPr id="27" name="Content Placeholder 2"/>
              <p:cNvSpPr txBox="1">
                <a:spLocks/>
              </p:cNvSpPr>
              <p:nvPr/>
            </p:nvSpPr>
            <p:spPr>
              <a:xfrm>
                <a:off x="502371" y="2843182"/>
                <a:ext cx="11187258" cy="37206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 input will be a list of </a:t>
                </a:r>
                <a:r>
                  <a:rPr lang="en-US" dirty="0">
                    <a:latin typeface="Courier New" panose="02070309020205020404" pitchFamily="49" charset="0"/>
                    <a:cs typeface="Courier New" panose="02070309020205020404" pitchFamily="49" charset="0"/>
                  </a:rPr>
                  <a:t>doubles</a:t>
                </a:r>
                <a:r>
                  <a:rPr lang="en-US" dirty="0"/>
                  <a:t> (in no particular order).</a:t>
                </a:r>
              </a:p>
              <a:p>
                <a:r>
                  <a:rPr lang="en-US" dirty="0"/>
                  <a:t>What’s your algorithm?</a:t>
                </a:r>
              </a:p>
              <a:p>
                <a:endParaRPr lang="en-US" dirty="0"/>
              </a:p>
              <a:p>
                <a:r>
                  <a:rPr lang="en-US" dirty="0"/>
                  <a:t>Sort the list! Find the minimum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A[i+1])</a:t>
                </a:r>
                <a:endParaRPr lang="en-US" dirty="0"/>
              </a:p>
              <a:p>
                <a:r>
                  <a:rPr lang="en-US" dirty="0"/>
                  <a:t>Correctness: After sorting, closest elements must be consecutive.</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502371" y="2843182"/>
                <a:ext cx="11187258" cy="3720696"/>
              </a:xfrm>
              <a:prstGeom prst="rect">
                <a:avLst/>
              </a:prstGeom>
              <a:blipFill>
                <a:blip r:embed="rId2"/>
                <a:stretch>
                  <a:fillRect l="-654" t="-3273"/>
                </a:stretch>
              </a:blipFill>
            </p:spPr>
            <p:txBody>
              <a:bodyPr/>
              <a:lstStyle/>
              <a:p>
                <a:r>
                  <a:rPr lang="en-US">
                    <a:noFill/>
                  </a:rPr>
                  <a:t> </a:t>
                </a:r>
              </a:p>
            </p:txBody>
          </p:sp>
        </mc:Fallback>
      </mc:AlternateContent>
      <p:grpSp>
        <p:nvGrpSpPr>
          <p:cNvPr id="5" name="Group 4" descr="A set of 10 points scattered along a line segment.">
            <a:extLst>
              <a:ext uri="{FF2B5EF4-FFF2-40B4-BE49-F238E27FC236}">
                <a16:creationId xmlns:a16="http://schemas.microsoft.com/office/drawing/2014/main" id="{9088EFDB-3CBE-0934-DC93-039CF933C522}"/>
              </a:ext>
            </a:extLst>
          </p:cNvPr>
          <p:cNvGrpSpPr/>
          <p:nvPr/>
        </p:nvGrpSpPr>
        <p:grpSpPr>
          <a:xfrm>
            <a:off x="575239" y="2391809"/>
            <a:ext cx="11187259" cy="172785"/>
            <a:chOff x="575239" y="2391809"/>
            <a:chExt cx="11187259" cy="172785"/>
          </a:xfrm>
        </p:grpSpPr>
        <p:sp>
          <p:nvSpPr>
            <p:cNvPr id="7" name="Rectangle 6">
              <a:extLst>
                <a:ext uri="{FF2B5EF4-FFF2-40B4-BE49-F238E27FC236}">
                  <a16:creationId xmlns:a16="http://schemas.microsoft.com/office/drawing/2014/main" id="{D5CF1AE0-6A5C-15AA-EC78-1E4A6322A609}"/>
                </a:ext>
              </a:extLst>
            </p:cNvPr>
            <p:cNvSpPr/>
            <p:nvPr/>
          </p:nvSpPr>
          <p:spPr>
            <a:xfrm>
              <a:off x="575239" y="2391809"/>
              <a:ext cx="11187259" cy="17037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48A72C-FCF0-6EE7-A64E-9598B1B14497}"/>
                </a:ext>
              </a:extLst>
            </p:cNvPr>
            <p:cNvSpPr/>
            <p:nvPr/>
          </p:nvSpPr>
          <p:spPr>
            <a:xfrm>
              <a:off x="1317241" y="241510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3F2966-E7C4-8DF0-F1EA-D85D5D8D645F}"/>
                </a:ext>
              </a:extLst>
            </p:cNvPr>
            <p:cNvSpPr/>
            <p:nvPr/>
          </p:nvSpPr>
          <p:spPr>
            <a:xfrm>
              <a:off x="1686885" y="2415104"/>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B754FB-0E9F-E873-20D5-3863EDC3259B}"/>
                </a:ext>
              </a:extLst>
            </p:cNvPr>
            <p:cNvSpPr/>
            <p:nvPr/>
          </p:nvSpPr>
          <p:spPr>
            <a:xfrm>
              <a:off x="5097149" y="241995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0B81BE-8E35-10C8-9B01-EE5EE33DE256}"/>
                </a:ext>
              </a:extLst>
            </p:cNvPr>
            <p:cNvSpPr/>
            <p:nvPr/>
          </p:nvSpPr>
          <p:spPr>
            <a:xfrm>
              <a:off x="7881118" y="241510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FA695A-6328-8814-15C3-BC140AD9F16A}"/>
                </a:ext>
              </a:extLst>
            </p:cNvPr>
            <p:cNvSpPr/>
            <p:nvPr/>
          </p:nvSpPr>
          <p:spPr>
            <a:xfrm>
              <a:off x="10158382" y="24102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4B21EC-0B76-05C8-6408-5A7AA9D12627}"/>
                </a:ext>
              </a:extLst>
            </p:cNvPr>
            <p:cNvSpPr/>
            <p:nvPr/>
          </p:nvSpPr>
          <p:spPr>
            <a:xfrm>
              <a:off x="2290854" y="2425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C7E50B-0837-645A-C635-D104C92C1208}"/>
                </a:ext>
              </a:extLst>
            </p:cNvPr>
            <p:cNvSpPr/>
            <p:nvPr/>
          </p:nvSpPr>
          <p:spPr>
            <a:xfrm>
              <a:off x="4357476" y="241219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E1B1219-B775-8E95-9958-9704E4FAAAEE}"/>
                </a:ext>
              </a:extLst>
            </p:cNvPr>
            <p:cNvSpPr/>
            <p:nvPr/>
          </p:nvSpPr>
          <p:spPr>
            <a:xfrm>
              <a:off x="6774520" y="244228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FBD85C9-9717-5119-A87D-0E203492FD57}"/>
                </a:ext>
              </a:extLst>
            </p:cNvPr>
            <p:cNvSpPr/>
            <p:nvPr/>
          </p:nvSpPr>
          <p:spPr>
            <a:xfrm>
              <a:off x="6593970" y="242676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1DBF023-6FA9-127D-D4E4-B84B4978F928}"/>
                </a:ext>
              </a:extLst>
            </p:cNvPr>
            <p:cNvSpPr/>
            <p:nvPr/>
          </p:nvSpPr>
          <p:spPr>
            <a:xfrm>
              <a:off x="8931803" y="240831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472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94EE0-AA56-0780-81A4-07FAB2224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3A7CE-C5DE-8099-26B4-89BFE01600B6}"/>
              </a:ext>
            </a:extLst>
          </p:cNvPr>
          <p:cNvSpPr>
            <a:spLocks noGrp="1"/>
          </p:cNvSpPr>
          <p:nvPr>
            <p:ph type="title"/>
          </p:nvPr>
        </p:nvSpPr>
        <p:spPr/>
        <p:txBody>
          <a:bodyPr/>
          <a:lstStyle/>
          <a:p>
            <a:r>
              <a:rPr lang="en-US" dirty="0"/>
              <a:t>Let’s make the problem harder again</a:t>
            </a:r>
          </a:p>
        </p:txBody>
      </p:sp>
      <p:sp>
        <p:nvSpPr>
          <p:cNvPr id="3" name="Content Placeholder 2">
            <a:extLst>
              <a:ext uri="{FF2B5EF4-FFF2-40B4-BE49-F238E27FC236}">
                <a16:creationId xmlns:a16="http://schemas.microsoft.com/office/drawing/2014/main" id="{524FCD22-0B95-6A05-3FB9-872BD5E0F47B}"/>
              </a:ext>
            </a:extLst>
          </p:cNvPr>
          <p:cNvSpPr>
            <a:spLocks noGrp="1"/>
          </p:cNvSpPr>
          <p:nvPr>
            <p:ph idx="1"/>
          </p:nvPr>
        </p:nvSpPr>
        <p:spPr/>
        <p:txBody>
          <a:bodyPr/>
          <a:lstStyle/>
          <a:p>
            <a:r>
              <a:rPr lang="en-US" dirty="0"/>
              <a:t>A common problem-solving technique:</a:t>
            </a:r>
          </a:p>
          <a:p>
            <a:r>
              <a:rPr lang="en-US" dirty="0"/>
              <a:t>Make the problem easier somehow (add some extra assumptions, make it smaller, etc.).</a:t>
            </a:r>
          </a:p>
          <a:p>
            <a:r>
              <a:rPr lang="en-US" dirty="0"/>
              <a:t>Solve that version</a:t>
            </a:r>
          </a:p>
          <a:p>
            <a:r>
              <a:rPr lang="en-US" dirty="0"/>
              <a:t>See if you can extend the idea to your original problem</a:t>
            </a:r>
          </a:p>
          <a:p>
            <a:endParaRPr lang="en-US" dirty="0"/>
          </a:p>
          <a:p>
            <a:r>
              <a:rPr lang="en-US" dirty="0"/>
              <a:t>Keep that idea in the back of your mind…it’ll come back (but not for a while).</a:t>
            </a:r>
          </a:p>
        </p:txBody>
      </p:sp>
    </p:spTree>
    <p:extLst>
      <p:ext uri="{BB962C8B-B14F-4D97-AF65-F5344CB8AC3E}">
        <p14:creationId xmlns:p14="http://schemas.microsoft.com/office/powerpoint/2010/main" val="156809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Closest Points</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p:txBody>
      </p:sp>
      <p:grpSp>
        <p:nvGrpSpPr>
          <p:cNvPr id="28" name="Group 27" descr="A set of 22 points scattered on a rectangle.">
            <a:extLst>
              <a:ext uri="{FF2B5EF4-FFF2-40B4-BE49-F238E27FC236}">
                <a16:creationId xmlns:a16="http://schemas.microsoft.com/office/drawing/2014/main" id="{C6C8A033-CFF4-D2A1-7423-AE0C66E63713}"/>
              </a:ext>
            </a:extLst>
          </p:cNvPr>
          <p:cNvGrpSpPr/>
          <p:nvPr/>
        </p:nvGrpSpPr>
        <p:grpSpPr>
          <a:xfrm>
            <a:off x="575239" y="2271439"/>
            <a:ext cx="11187259" cy="4129361"/>
            <a:chOff x="575239" y="2271439"/>
            <a:chExt cx="11187259" cy="412936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 name="TextBox 26"/>
              <p:cNvSpPr txBox="1"/>
              <p:nvPr/>
            </p:nvSpPr>
            <p:spPr>
              <a:xfrm>
                <a:off x="8990045" y="169678"/>
                <a:ext cx="2986846" cy="923330"/>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Back to the main problem. </a:t>
                </a:r>
              </a:p>
              <a:p>
                <a:r>
                  <a:rPr lang="en-US" dirty="0">
                    <a:latin typeface="Segoe UI Semilight" panose="020B0402040204020203" pitchFamily="34" charset="0"/>
                    <a:cs typeface="Segoe UI Semilight" panose="020B0402040204020203" pitchFamily="34" charset="0"/>
                  </a:rPr>
                  <a:t>Baseline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1D version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990045" y="169678"/>
                <a:ext cx="2986846" cy="923330"/>
              </a:xfrm>
              <a:prstGeom prst="rect">
                <a:avLst/>
              </a:prstGeom>
              <a:blipFill>
                <a:blip r:embed="rId2"/>
                <a:stretch>
                  <a:fillRect l="-1414" t="-1923" b="-833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373675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Closest Points </a:t>
            </a:r>
            <a:r>
              <a:rPr lang="en-US" sz="2400" dirty="0"/>
              <a:t>(</a:t>
            </a:r>
            <a:r>
              <a:rPr lang="en-US" sz="2400" dirty="0" err="1"/>
              <a:t>d&amp;c</a:t>
            </a:r>
            <a:r>
              <a:rPr lang="en-US" sz="2400" dirty="0"/>
              <a:t>)</a:t>
            </a:r>
          </a:p>
        </p:txBody>
      </p:sp>
      <p:sp>
        <p:nvSpPr>
          <p:cNvPr id="3" name="Content Placeholder 2"/>
          <p:cNvSpPr>
            <a:spLocks noGrp="1"/>
          </p:cNvSpPr>
          <p:nvPr>
            <p:ph idx="1"/>
          </p:nvPr>
        </p:nvSpPr>
        <p:spPr>
          <a:xfrm>
            <a:off x="575240" y="1473523"/>
            <a:ext cx="11187258" cy="728026"/>
          </a:xfrm>
        </p:spPr>
        <p:txBody>
          <a:bodyPr>
            <a:normAutofit/>
          </a:bodyPr>
          <a:lstStyle/>
          <a:p>
            <a:r>
              <a:rPr lang="en-US" dirty="0"/>
              <a:t>Need to Divide and Conquer. How do we divide?</a:t>
            </a:r>
          </a:p>
        </p:txBody>
      </p:sp>
      <p:grpSp>
        <p:nvGrpSpPr>
          <p:cNvPr id="28" name="Group 27" descr="A set of 22 points scattered on a rectangle.">
            <a:extLst>
              <a:ext uri="{FF2B5EF4-FFF2-40B4-BE49-F238E27FC236}">
                <a16:creationId xmlns:a16="http://schemas.microsoft.com/office/drawing/2014/main" id="{0F680971-0F93-C8B7-3B85-9C995A929AD1}"/>
              </a:ext>
            </a:extLst>
          </p:cNvPr>
          <p:cNvGrpSpPr/>
          <p:nvPr/>
        </p:nvGrpSpPr>
        <p:grpSpPr>
          <a:xfrm>
            <a:off x="575239" y="2271439"/>
            <a:ext cx="11187259" cy="4129361"/>
            <a:chOff x="575239" y="2271439"/>
            <a:chExt cx="11187259" cy="412936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 name="TextBox 26"/>
              <p:cNvSpPr txBox="1"/>
              <p:nvPr/>
            </p:nvSpPr>
            <p:spPr>
              <a:xfrm>
                <a:off x="8990045" y="169678"/>
                <a:ext cx="2986846" cy="923330"/>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Back to the main problem. </a:t>
                </a:r>
              </a:p>
              <a:p>
                <a:r>
                  <a:rPr lang="en-US" dirty="0">
                    <a:latin typeface="Segoe UI Semilight" panose="020B0402040204020203" pitchFamily="34" charset="0"/>
                    <a:cs typeface="Segoe UI Semilight" panose="020B0402040204020203" pitchFamily="34" charset="0"/>
                  </a:rPr>
                  <a:t>Baseline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1D version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990045" y="169678"/>
                <a:ext cx="2986846" cy="923330"/>
              </a:xfrm>
              <a:prstGeom prst="rect">
                <a:avLst/>
              </a:prstGeom>
              <a:blipFill>
                <a:blip r:embed="rId2"/>
                <a:stretch>
                  <a:fillRect l="-1414" t="-1923" b="-833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08873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Closest Points </a:t>
            </a:r>
            <a:r>
              <a:rPr lang="en-US" sz="2400" dirty="0"/>
              <a:t>(median)</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dirty="0"/>
              <a:t>Need to Divide and Conquer. How do we divide?</a:t>
            </a:r>
            <a:br>
              <a:rPr lang="en-US" dirty="0"/>
            </a:br>
            <a:r>
              <a:rPr lang="en-US" dirty="0"/>
              <a:t>Median in one dimension seems like a good spot to split!</a:t>
            </a:r>
          </a:p>
        </p:txBody>
      </p:sp>
      <p:grpSp>
        <p:nvGrpSpPr>
          <p:cNvPr id="28" name="Group 27" descr="A set of 22 points scattered on a rectangle.&#10;A vertical red line shows the median looking only at the x-axis. I.e., 11 points are to the left; 11 are to the right.">
            <a:extLst>
              <a:ext uri="{FF2B5EF4-FFF2-40B4-BE49-F238E27FC236}">
                <a16:creationId xmlns:a16="http://schemas.microsoft.com/office/drawing/2014/main" id="{72DE0D07-8D9C-0B79-075A-9E5EB5EB312D}"/>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p:cNvSpPr txBox="1"/>
              <p:nvPr/>
            </p:nvSpPr>
            <p:spPr>
              <a:xfrm>
                <a:off x="8990045" y="169678"/>
                <a:ext cx="2986846" cy="923330"/>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Back to the main problem. </a:t>
                </a:r>
              </a:p>
              <a:p>
                <a:r>
                  <a:rPr lang="en-US" dirty="0">
                    <a:latin typeface="Segoe UI Semilight" panose="020B0402040204020203" pitchFamily="34" charset="0"/>
                    <a:cs typeface="Segoe UI Semilight" panose="020B0402040204020203" pitchFamily="34" charset="0"/>
                  </a:rPr>
                  <a:t>Baseline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1D version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990045" y="169678"/>
                <a:ext cx="2986846" cy="923330"/>
              </a:xfrm>
              <a:prstGeom prst="rect">
                <a:avLst/>
              </a:prstGeom>
              <a:blipFill>
                <a:blip r:embed="rId2"/>
                <a:stretch>
                  <a:fillRect l="-1414" t="-1923" b="-833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84064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a:t>
                </a:r>
                <a:r>
                  <a:rPr lang="en-US" dirty="0">
                    <a:solidFill>
                      <a:schemeClr val="bg2">
                        <a:lumMod val="50000"/>
                      </a:schemeClr>
                    </a:solidFill>
                  </a:rPr>
                  <a:t>//</a:t>
                </a:r>
                <a:r>
                  <a:rPr lang="en-US" dirty="0">
                    <a:solidFill>
                      <a:srgbClr val="FF0000"/>
                    </a:solidFill>
                  </a:rPr>
                  <a:t>TODO</a:t>
                </a:r>
                <a:r>
                  <a:rPr lang="en-US" dirty="0">
                    <a:solidFill>
                      <a:schemeClr val="bg2">
                        <a:lumMod val="75000"/>
                      </a:schemeClr>
                    </a:solidFill>
                  </a:rPr>
                  <a:t>: </a:t>
                </a:r>
                <a:r>
                  <a:rPr lang="en-US" dirty="0">
                    <a:solidFill>
                      <a:schemeClr val="bg2">
                        <a:lumMod val="50000"/>
                      </a:schemeClr>
                    </a:solidFill>
                  </a:rPr>
                  <a:t>conquer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a:stretch>
              </a:blipFill>
            </p:spPr>
            <p:txBody>
              <a:bodyPr/>
              <a:lstStyle/>
              <a:p>
                <a:r>
                  <a:rPr lang="en-US">
                    <a:noFill/>
                  </a:rPr>
                  <a:t> </a:t>
                </a:r>
              </a:p>
            </p:txBody>
          </p:sp>
        </mc:Fallback>
      </mc:AlternateContent>
    </p:spTree>
    <p:extLst>
      <p:ext uri="{BB962C8B-B14F-4D97-AF65-F5344CB8AC3E}">
        <p14:creationId xmlns:p14="http://schemas.microsoft.com/office/powerpoint/2010/main" val="187581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Step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3"/>
                <a:ext cx="11187258" cy="728026"/>
              </a:xfrm>
            </p:spPr>
            <p:txBody>
              <a:bodyPr>
                <a:normAutofit/>
              </a:bodyPr>
              <a:lstStyle/>
              <a:p>
                <a:r>
                  <a:rPr lang="en-US" dirty="0"/>
                  <a:t>Are we done? Just return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3"/>
                <a:ext cx="11187258" cy="728026"/>
              </a:xfrm>
              <a:blipFill>
                <a:blip r:embed="rId2"/>
                <a:stretch>
                  <a:fillRect l="-654" t="-15126"/>
                </a:stretch>
              </a:blipFill>
            </p:spPr>
            <p:txBody>
              <a:bodyPr/>
              <a:lstStyle/>
              <a:p>
                <a:r>
                  <a:rPr lang="en-US">
                    <a:noFill/>
                  </a:rPr>
                  <a:t> </a:t>
                </a:r>
              </a:p>
            </p:txBody>
          </p:sp>
        </mc:Fallback>
      </mc:AlternateContent>
      <p:grpSp>
        <p:nvGrpSpPr>
          <p:cNvPr id="27" name="Group 26" descr="A set of 22 points scattered on a rectangle.&#10;A vertical red line shows the median looking only at the x-axis. &#10;On each side of the division, the points closest to each other are highlighted, with the distance between them labeled. Distance 17 on the left; 13 on the right.">
            <a:extLst>
              <a:ext uri="{FF2B5EF4-FFF2-40B4-BE49-F238E27FC236}">
                <a16:creationId xmlns:a16="http://schemas.microsoft.com/office/drawing/2014/main" id="{C01EC216-F7C3-6C3D-1CC9-3159F087FDDF}"/>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840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 Next</a:t>
            </a:r>
          </a:p>
        </p:txBody>
      </p:sp>
      <p:sp>
        <p:nvSpPr>
          <p:cNvPr id="3" name="Content Placeholder 2"/>
          <p:cNvSpPr>
            <a:spLocks noGrp="1"/>
          </p:cNvSpPr>
          <p:nvPr>
            <p:ph idx="1"/>
          </p:nvPr>
        </p:nvSpPr>
        <p:spPr/>
        <p:txBody>
          <a:bodyPr>
            <a:normAutofit/>
          </a:bodyPr>
          <a:lstStyle/>
          <a:p>
            <a:r>
              <a:rPr lang="en-US" dirty="0"/>
              <a:t>Divide and Conquer. Using recursion to solve problems efficiently.</a:t>
            </a:r>
          </a:p>
          <a:p>
            <a:pPr lvl="1"/>
            <a:r>
              <a:rPr lang="en-US" dirty="0"/>
              <a:t>Sets us up for Dynamic Programming (a 2+ week adventure in using recursive thinking to solve problems efficiently). </a:t>
            </a:r>
          </a:p>
          <a:p>
            <a:pPr lvl="1"/>
            <a:r>
              <a:rPr lang="en-US" dirty="0"/>
              <a:t>Classic, beautiful algorithms.</a:t>
            </a:r>
          </a:p>
          <a:p>
            <a:r>
              <a:rPr lang="en-US" dirty="0"/>
              <a:t>Goal: see how far recursive thinking can take you.</a:t>
            </a:r>
          </a:p>
          <a:p>
            <a:r>
              <a:rPr lang="en-US" dirty="0"/>
              <a:t>Today:</a:t>
            </a:r>
          </a:p>
          <a:p>
            <a:r>
              <a:rPr lang="en-US" dirty="0"/>
              <a:t>What is D&amp;C?</a:t>
            </a:r>
          </a:p>
          <a:p>
            <a:r>
              <a:rPr lang="en-US" dirty="0"/>
              <a:t>A classic D&amp;C example</a:t>
            </a:r>
          </a:p>
        </p:txBody>
      </p:sp>
    </p:spTree>
    <p:extLst>
      <p:ext uri="{BB962C8B-B14F-4D97-AF65-F5344CB8AC3E}">
        <p14:creationId xmlns:p14="http://schemas.microsoft.com/office/powerpoint/2010/main" val="6286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Step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dirty="0"/>
                  <a:t>Are we done? Just return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br>
                  <a:rPr lang="en-US" dirty="0"/>
                </a:br>
                <a:r>
                  <a:rPr lang="en-US" b="0" i="0" dirty="0"/>
                  <a:t>No! What if the closest pair </a:t>
                </a:r>
                <a:r>
                  <a:rPr lang="en-US" dirty="0"/>
                  <a:t>goes from the left to the right?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3"/>
                <a:ext cx="11187258" cy="728026"/>
              </a:xfrm>
              <a:blipFill>
                <a:blip r:embed="rId2"/>
                <a:stretch>
                  <a:fillRect l="-545" t="-18487" b="-21849"/>
                </a:stretch>
              </a:blipFill>
            </p:spPr>
            <p:txBody>
              <a:bodyPr/>
              <a:lstStyle/>
              <a:p>
                <a:r>
                  <a:rPr lang="en-US">
                    <a:noFill/>
                  </a:rPr>
                  <a:t> </a:t>
                </a:r>
              </a:p>
            </p:txBody>
          </p:sp>
        </mc:Fallback>
      </mc:AlternateContent>
      <p:grpSp>
        <p:nvGrpSpPr>
          <p:cNvPr id="27" name="Group 26" descr="A set of 22 points scattered on a rectangle.&#10;A vertical red line shows the median looking only at the x-axis. &#10;On each side of the division, the points closest to each other are highlighted, with the distance between them labeled. Distance 17 on the left; 13 on the right.&#10;&#10;A hypothetical pair of points: one on the left of the division, one on the right, at distance 8 from each other are added. These should be the answer if they exist, but won't be found by recursive calls.">
            <a:extLst>
              <a:ext uri="{FF2B5EF4-FFF2-40B4-BE49-F238E27FC236}">
                <a16:creationId xmlns:a16="http://schemas.microsoft.com/office/drawing/2014/main" id="{DBCCE94A-C0A1-2DF3-9E33-76047963D6C3}"/>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038907" y="4574883"/>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22229" y="4636037"/>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5" idx="2"/>
            </p:cNvCxnSpPr>
            <p:nvPr/>
          </p:nvCxnSpPr>
          <p:spPr>
            <a:xfrm>
              <a:off x="5155391" y="4630181"/>
              <a:ext cx="166838" cy="67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14884" y="4674660"/>
              <a:ext cx="677059" cy="369332"/>
            </a:xfrm>
            <a:prstGeom prst="rect">
              <a:avLst/>
            </a:prstGeom>
            <a:noFill/>
          </p:spPr>
          <p:txBody>
            <a:bodyPr wrap="square" rtlCol="0">
              <a:spAutoFit/>
            </a:bodyPr>
            <a:lstStyle/>
            <a:p>
              <a:r>
                <a:rPr lang="en-US" dirty="0"/>
                <a:t>8</a:t>
              </a:r>
            </a:p>
          </p:txBody>
        </p:sp>
      </p:grpSp>
    </p:spTree>
    <p:extLst>
      <p:ext uri="{BB962C8B-B14F-4D97-AF65-F5344CB8AC3E}">
        <p14:creationId xmlns:p14="http://schemas.microsoft.com/office/powerpoint/2010/main" val="108641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a:t>
            </a:r>
          </a:p>
        </p:txBody>
      </p:sp>
      <p:sp>
        <p:nvSpPr>
          <p:cNvPr id="3" name="Content Placeholder 2"/>
          <p:cNvSpPr>
            <a:spLocks noGrp="1"/>
          </p:cNvSpPr>
          <p:nvPr>
            <p:ph idx="1"/>
          </p:nvPr>
        </p:nvSpPr>
        <p:spPr/>
        <p:txBody>
          <a:bodyPr/>
          <a:lstStyle/>
          <a:p>
            <a:r>
              <a:rPr lang="en-US" dirty="0"/>
              <a:t>Can we just check every pair that goes from the left to the right?</a:t>
            </a:r>
          </a:p>
        </p:txBody>
      </p:sp>
    </p:spTree>
    <p:extLst>
      <p:ext uri="{BB962C8B-B14F-4D97-AF65-F5344CB8AC3E}">
        <p14:creationId xmlns:p14="http://schemas.microsoft.com/office/powerpoint/2010/main" val="402301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Questionable Pseudocode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for(</a:t>
                </a:r>
                <a14:m>
                  <m:oMath xmlns:m="http://schemas.openxmlformats.org/officeDocument/2006/math">
                    <m:r>
                      <a:rPr lang="en-US" i="1" dirty="0" smtClean="0">
                        <a:latin typeface="Cambria Math" panose="02040503050406030204" pitchFamily="18" charset="0"/>
                      </a:rPr>
                      <m:t>𝑖</m:t>
                    </m:r>
                  </m:oMath>
                </a14:m>
                <a:r>
                  <a:rPr lang="en-US" dirty="0"/>
                  <a:t> from 1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min{</a:t>
                </a:r>
                <a14:m>
                  <m:oMath xmlns:m="http://schemas.openxmlformats.org/officeDocument/2006/math">
                    <m:r>
                      <a:rPr lang="en-US" b="0" i="1" smtClean="0">
                        <a:latin typeface="Cambria Math" panose="02040503050406030204" pitchFamily="18" charset="0"/>
                      </a:rPr>
                      <m:t>𝛿</m:t>
                    </m:r>
                  </m:oMath>
                </a14:m>
                <a:r>
                  <a:rPr lang="en-US" dirty="0"/>
                  <a:t>,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],P[j])</a:t>
                </a:r>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a:stretch>
              </a:blipFill>
            </p:spPr>
            <p:txBody>
              <a:bodyPr/>
              <a:lstStyle/>
              <a:p>
                <a:r>
                  <a:rPr lang="en-US">
                    <a:noFill/>
                  </a:rPr>
                  <a:t> </a:t>
                </a:r>
              </a:p>
            </p:txBody>
          </p:sp>
        </mc:Fallback>
      </mc:AlternateContent>
    </p:spTree>
    <p:extLst>
      <p:ext uri="{BB962C8B-B14F-4D97-AF65-F5344CB8AC3E}">
        <p14:creationId xmlns:p14="http://schemas.microsoft.com/office/powerpoint/2010/main" val="231646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 Requires Improvement</a:t>
            </a:r>
          </a:p>
        </p:txBody>
      </p:sp>
      <p:sp>
        <p:nvSpPr>
          <p:cNvPr id="3" name="Content Placeholder 2"/>
          <p:cNvSpPr>
            <a:spLocks noGrp="1"/>
          </p:cNvSpPr>
          <p:nvPr>
            <p:ph idx="1"/>
          </p:nvPr>
        </p:nvSpPr>
        <p:spPr/>
        <p:txBody>
          <a:bodyPr/>
          <a:lstStyle/>
          <a:p>
            <a:r>
              <a:rPr lang="en-US" dirty="0"/>
              <a:t>Can we just check every pair that goes from the left to the right?</a:t>
            </a:r>
          </a:p>
          <a:p>
            <a:r>
              <a:rPr lang="en-US" dirty="0"/>
              <a:t>Well…it’d, give us the right answer, but…</a:t>
            </a:r>
          </a:p>
          <a:p>
            <a:endParaRPr lang="en-US" dirty="0"/>
          </a:p>
          <a:p>
            <a:r>
              <a:rPr lang="en-US" dirty="0"/>
              <a:t>The key to divide &amp; conquer is making sure the conquer step is a faster calculation than brute force.</a:t>
            </a:r>
          </a:p>
          <a:p>
            <a:endParaRPr lang="en-US" dirty="0"/>
          </a:p>
          <a:p>
            <a:r>
              <a:rPr lang="en-US" dirty="0"/>
              <a:t>Otherwise it’s brute force all the way down!</a:t>
            </a:r>
          </a:p>
        </p:txBody>
      </p:sp>
    </p:spTree>
    <p:extLst>
      <p:ext uri="{BB962C8B-B14F-4D97-AF65-F5344CB8AC3E}">
        <p14:creationId xmlns:p14="http://schemas.microsoft.com/office/powerpoint/2010/main" val="100343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very Questionable Pseudocode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The Questionable Code on the last slide is equivalent to</a:t>
                </a:r>
              </a:p>
              <a:p>
                <a:pPr marL="0" indent="0">
                  <a:lnSpc>
                    <a:spcPct val="100000"/>
                  </a:lnSpc>
                  <a:spcBef>
                    <a:spcPts val="0"/>
                  </a:spcBef>
                  <a:buNone/>
                </a:pP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a:t>
                </a:r>
              </a:p>
              <a:p>
                <a:pPr marL="0" indent="0">
                  <a:lnSpc>
                    <a:spcPct val="100000"/>
                  </a:lnSpc>
                  <a:spcBef>
                    <a:spcPts val="0"/>
                  </a:spcBef>
                  <a:buNone/>
                </a:pPr>
                <a:r>
                  <a:rPr lang="en-US" dirty="0"/>
                  <a:t>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],P[j])</a:t>
                </a:r>
                <a:r>
                  <a:rPr lang="en-US" dirty="0"/>
                  <a:t> }</a:t>
                </a:r>
              </a:p>
              <a:p>
                <a:pPr marL="0" indent="0">
                  <a:lnSpc>
                    <a:spcPct val="100000"/>
                  </a:lnSpc>
                  <a:spcBef>
                    <a:spcPts val="0"/>
                  </a:spcBef>
                  <a:buNone/>
                </a:pPr>
                <a:endParaRPr lang="en-US" dirty="0"/>
              </a:p>
              <a:p>
                <a:pPr marL="0" indent="0">
                  <a:lnSpc>
                    <a:spcPct val="100000"/>
                  </a:lnSpc>
                  <a:spcBef>
                    <a:spcPts val="0"/>
                  </a:spcBef>
                  <a:buNone/>
                </a:pPr>
                <a:r>
                  <a:rPr lang="en-US" dirty="0"/>
                  <a:t>Literally. They both check every possible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0" smtClean="0">
                        <a:latin typeface="Cambria Math" panose="02040503050406030204" pitchFamily="18" charset="0"/>
                      </a:rPr>
                      <m:t>.</m:t>
                    </m:r>
                  </m:oMath>
                </a14:m>
                <a:r>
                  <a:rPr lang="en-US" dirty="0"/>
                  <a:t> The questionable code just does the checks in a different order!</a:t>
                </a:r>
              </a:p>
              <a:p>
                <a:pPr marL="0" indent="0">
                  <a:lnSpc>
                    <a:spcPct val="100000"/>
                  </a:lnSpc>
                  <a:spcBef>
                    <a:spcPts val="0"/>
                  </a:spcBef>
                  <a:buNone/>
                </a:pPr>
                <a:r>
                  <a:rPr lang="en-US" dirty="0"/>
                  <a:t>We need to use the results of our recursive calls to narrow down the problem! How does </a:t>
                </a:r>
                <a14:m>
                  <m:oMath xmlns:m="http://schemas.openxmlformats.org/officeDocument/2006/math">
                    <m:r>
                      <a:rPr lang="en-US" b="0" i="1" smtClean="0">
                        <a:latin typeface="Cambria Math" panose="02040503050406030204" pitchFamily="18" charset="0"/>
                      </a:rPr>
                      <m:t>𝛿</m:t>
                    </m:r>
                  </m:oMath>
                </a14:m>
                <a:r>
                  <a:rPr lang="en-US" dirty="0"/>
                  <a:t> help?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r="-54"/>
                </a:stretch>
              </a:blipFill>
            </p:spPr>
            <p:txBody>
              <a:bodyPr/>
              <a:lstStyle/>
              <a:p>
                <a:r>
                  <a:rPr lang="en-US">
                    <a:noFill/>
                  </a:rPr>
                  <a:t> </a:t>
                </a:r>
              </a:p>
            </p:txBody>
          </p:sp>
        </mc:Fallback>
      </mc:AlternateContent>
    </p:spTree>
    <p:extLst>
      <p:ext uri="{BB962C8B-B14F-4D97-AF65-F5344CB8AC3E}">
        <p14:creationId xmlns:p14="http://schemas.microsoft.com/office/powerpoint/2010/main" val="236581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Breath</a:t>
            </a:r>
          </a:p>
        </p:txBody>
      </p:sp>
      <p:sp>
        <p:nvSpPr>
          <p:cNvPr id="3" name="Content Placeholder 2"/>
          <p:cNvSpPr>
            <a:spLocks noGrp="1"/>
          </p:cNvSpPr>
          <p:nvPr>
            <p:ph idx="1"/>
          </p:nvPr>
        </p:nvSpPr>
        <p:spPr/>
        <p:txBody>
          <a:bodyPr/>
          <a:lstStyle/>
          <a:p>
            <a:r>
              <a:rPr lang="en-US" dirty="0"/>
              <a:t>Where were we?</a:t>
            </a:r>
          </a:p>
          <a:p>
            <a:r>
              <a:rPr lang="en-US" dirty="0"/>
              <a:t>We found the median, made two recursive calls.</a:t>
            </a:r>
          </a:p>
          <a:p>
            <a:endParaRPr lang="en-US" dirty="0"/>
          </a:p>
          <a:p>
            <a:r>
              <a:rPr lang="en-US" dirty="0"/>
              <a:t>We need to see if there is a pair with one point on the left, the other on the right, with a closer distance than the recursive calls gave.</a:t>
            </a:r>
          </a:p>
          <a:p>
            <a:r>
              <a:rPr lang="en-US" dirty="0"/>
              <a:t>And we need to do it without looking at all possible pairs.</a:t>
            </a:r>
          </a:p>
        </p:txBody>
      </p:sp>
    </p:spTree>
    <p:extLst>
      <p:ext uri="{BB962C8B-B14F-4D97-AF65-F5344CB8AC3E}">
        <p14:creationId xmlns:p14="http://schemas.microsoft.com/office/powerpoint/2010/main" val="85867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 Need the </a:t>
            </a:r>
            <a:r>
              <a:rPr lang="en-US" dirty="0" err="1"/>
              <a:t>the</a:t>
            </a:r>
            <a:r>
              <a:rPr lang="en-US" dirty="0"/>
              <a:t> conquer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a:t>
                </a:r>
                <a:r>
                  <a:rPr lang="en-US" dirty="0">
                    <a:solidFill>
                      <a:schemeClr val="bg2">
                        <a:lumMod val="50000"/>
                      </a:schemeClr>
                    </a:solidFill>
                  </a:rPr>
                  <a:t>//</a:t>
                </a:r>
                <a:r>
                  <a:rPr lang="en-US" dirty="0">
                    <a:solidFill>
                      <a:srgbClr val="FF0000"/>
                    </a:solidFill>
                  </a:rPr>
                  <a:t>TODO</a:t>
                </a:r>
                <a:r>
                  <a:rPr lang="en-US" dirty="0">
                    <a:solidFill>
                      <a:schemeClr val="tx2">
                        <a:lumMod val="40000"/>
                        <a:lumOff val="60000"/>
                      </a:schemeClr>
                    </a:solidFill>
                  </a:rPr>
                  <a:t>: </a:t>
                </a:r>
                <a:r>
                  <a:rPr lang="en-US" dirty="0">
                    <a:solidFill>
                      <a:schemeClr val="bg2">
                        <a:lumMod val="50000"/>
                      </a:schemeClr>
                    </a:solidFill>
                  </a:rPr>
                  <a:t>conquer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a:stretch>
              </a:blipFill>
            </p:spPr>
            <p:txBody>
              <a:bodyPr/>
              <a:lstStyle/>
              <a:p>
                <a:r>
                  <a:rPr lang="en-US">
                    <a:noFill/>
                  </a:rPr>
                  <a:t> </a:t>
                </a:r>
              </a:p>
            </p:txBody>
          </p:sp>
        </mc:Fallback>
      </mc:AlternateContent>
    </p:spTree>
    <p:extLst>
      <p:ext uri="{BB962C8B-B14F-4D97-AF65-F5344CB8AC3E}">
        <p14:creationId xmlns:p14="http://schemas.microsoft.com/office/powerpoint/2010/main" val="204519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Speeding up the combine step</a:t>
            </a:r>
          </a:p>
        </p:txBody>
      </p:sp>
      <p:sp>
        <p:nvSpPr>
          <p:cNvPr id="3" name="Content Placeholder 2"/>
          <p:cNvSpPr>
            <a:spLocks noGrp="1"/>
          </p:cNvSpPr>
          <p:nvPr>
            <p:ph idx="1"/>
          </p:nvPr>
        </p:nvSpPr>
        <p:spPr>
          <a:xfrm>
            <a:off x="575240" y="1473523"/>
            <a:ext cx="11187258" cy="728026"/>
          </a:xfrm>
        </p:spPr>
        <p:txBody>
          <a:bodyPr>
            <a:normAutofit/>
          </a:bodyPr>
          <a:lstStyle/>
          <a:p>
            <a:r>
              <a:rPr lang="en-US" dirty="0"/>
              <a:t>Conquer: Find the closest “crossing pair.”</a:t>
            </a:r>
          </a:p>
        </p:txBody>
      </p:sp>
      <p:grpSp>
        <p:nvGrpSpPr>
          <p:cNvPr id="38" name="Group 37" descr="A set of 22 points scattered on a rectangle.&#10;A vertical red line shows the median looking only at the x-axis. &#10;On each side of the division, the points closest to each other are highlighted, with the distance between them labeled. Distance 17 on the left; 13 on the right.&#10;&#10;A hypothetical pair of points: one on the left of the division, one on the right, at distance 8 from each other are added. These should be the answer if they exist, but won't be found by recursive calls.">
            <a:extLst>
              <a:ext uri="{FF2B5EF4-FFF2-40B4-BE49-F238E27FC236}">
                <a16:creationId xmlns:a16="http://schemas.microsoft.com/office/drawing/2014/main" id="{532CE553-31A8-522D-BA06-25E0DB0D20DB}"/>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038907" y="4574883"/>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22229" y="4636037"/>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5" idx="2"/>
            </p:cNvCxnSpPr>
            <p:nvPr/>
          </p:nvCxnSpPr>
          <p:spPr>
            <a:xfrm>
              <a:off x="5155391" y="4630181"/>
              <a:ext cx="166838" cy="67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14884" y="4674660"/>
              <a:ext cx="677059" cy="369332"/>
            </a:xfrm>
            <a:prstGeom prst="rect">
              <a:avLst/>
            </a:prstGeom>
            <a:noFill/>
          </p:spPr>
          <p:txBody>
            <a:bodyPr wrap="square" rtlCol="0">
              <a:spAutoFit/>
            </a:bodyPr>
            <a:lstStyle/>
            <a:p>
              <a:r>
                <a:rPr lang="en-US" dirty="0"/>
                <a:t>8</a:t>
              </a:r>
            </a:p>
          </p:txBody>
        </p:sp>
      </p:grpSp>
      <p:sp>
        <p:nvSpPr>
          <p:cNvPr id="27" name="Rectangular Callout 26"/>
          <p:cNvSpPr/>
          <p:nvPr/>
        </p:nvSpPr>
        <p:spPr>
          <a:xfrm>
            <a:off x="1374405" y="4574883"/>
            <a:ext cx="2296574" cy="545563"/>
          </a:xfrm>
          <a:prstGeom prst="wedgeRectCallout">
            <a:avLst>
              <a:gd name="adj1" fmla="val -44706"/>
              <a:gd name="adj2" fmla="val -73096"/>
            </a:avLst>
          </a:prstGeom>
          <a:solidFill>
            <a:srgbClr val="462E7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we really need to check this point?</a:t>
            </a:r>
          </a:p>
        </p:txBody>
      </p:sp>
    </p:spTree>
    <p:extLst>
      <p:ext uri="{BB962C8B-B14F-4D97-AF65-F5344CB8AC3E}">
        <p14:creationId xmlns:p14="http://schemas.microsoft.com/office/powerpoint/2010/main" val="225058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 updating conquer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a:t>
                </a:r>
                <a:r>
                  <a:rPr lang="en-US" dirty="0">
                    <a:solidFill>
                      <a:schemeClr val="tx2">
                        <a:lumMod val="40000"/>
                        <a:lumOff val="60000"/>
                      </a:schemeClr>
                    </a:solidFill>
                  </a:rPr>
                  <a:t> </a:t>
                </a:r>
                <a:r>
                  <a:rPr lang="en-US" dirty="0">
                    <a:solidFill>
                      <a:schemeClr val="bg2">
                        <a:lumMod val="50000"/>
                      </a:schemeClr>
                    </a:solidFill>
                  </a:rPr>
                  <a:t>//</a:t>
                </a:r>
                <a:r>
                  <a:rPr lang="en-US" dirty="0">
                    <a:solidFill>
                      <a:srgbClr val="FF0000"/>
                    </a:solidFill>
                  </a:rPr>
                  <a:t>TODO</a:t>
                </a:r>
                <a:r>
                  <a:rPr lang="en-US" dirty="0">
                    <a:solidFill>
                      <a:schemeClr val="tx2">
                        <a:lumMod val="40000"/>
                        <a:lumOff val="60000"/>
                      </a:schemeClr>
                    </a:solidFill>
                  </a:rPr>
                  <a:t>: </a:t>
                </a:r>
                <a:r>
                  <a:rPr lang="en-US" dirty="0">
                    <a:solidFill>
                      <a:schemeClr val="bg2">
                        <a:lumMod val="50000"/>
                      </a:schemeClr>
                    </a:solidFill>
                  </a:rPr>
                  <a:t>conquer</a:t>
                </a:r>
              </a:p>
              <a:p>
                <a:pPr marL="0" indent="0">
                  <a:lnSpc>
                    <a:spcPct val="100000"/>
                  </a:lnSpc>
                  <a:spcBef>
                    <a:spcPts val="0"/>
                  </a:spcBef>
                  <a:buNone/>
                </a:pPr>
                <a:endParaRPr lang="en-US" dirty="0"/>
              </a:p>
              <a:p>
                <a:pPr marL="0" indent="0">
                  <a:lnSpc>
                    <a:spcPct val="100000"/>
                  </a:lnSpc>
                  <a:spcBef>
                    <a:spcPts val="0"/>
                  </a:spcBef>
                  <a:buNone/>
                </a:pPr>
                <a:r>
                  <a:rPr lang="en-US" dirty="0"/>
                  <a:t>Idea: We only care about a particular point if it is distance </a:t>
                </a:r>
                <a14:m>
                  <m:oMath xmlns:m="http://schemas.openxmlformats.org/officeDocument/2006/math">
                    <m:r>
                      <a:rPr lang="en-US" b="0" i="1" smtClean="0">
                        <a:latin typeface="Cambria Math" panose="02040503050406030204" pitchFamily="18" charset="0"/>
                      </a:rPr>
                      <m:t>𝛿</m:t>
                    </m:r>
                  </m:oMath>
                </a14:m>
                <a:r>
                  <a:rPr lang="en-US" dirty="0"/>
                  <a:t> or less from the dividing line. Otherwise it can’t possibly be in a “crossing” pair.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r="-817"/>
                </a:stretch>
              </a:blipFill>
            </p:spPr>
            <p:txBody>
              <a:bodyPr/>
              <a:lstStyle/>
              <a:p>
                <a:r>
                  <a:rPr lang="en-US">
                    <a:noFill/>
                  </a:rPr>
                  <a:t> </a:t>
                </a:r>
              </a:p>
            </p:txBody>
          </p:sp>
        </mc:Fallback>
      </mc:AlternateContent>
    </p:spTree>
    <p:extLst>
      <p:ext uri="{BB962C8B-B14F-4D97-AF65-F5344CB8AC3E}">
        <p14:creationId xmlns:p14="http://schemas.microsoft.com/office/powerpoint/2010/main" val="1271209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Area for Combine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dirty="0"/>
                  <a:t>Do we need to check every pair?</a:t>
                </a:r>
                <a:br>
                  <a:rPr lang="en-US" dirty="0"/>
                </a:br>
                <a:r>
                  <a:rPr lang="en-US" dirty="0"/>
                  <a:t>Only care if distance is less than </a:t>
                </a:r>
                <a14:m>
                  <m:oMath xmlns:m="http://schemas.openxmlformats.org/officeDocument/2006/math">
                    <m:r>
                      <a:rPr lang="en-US" b="0" i="1" smtClean="0">
                        <a:latin typeface="Cambria Math" panose="02040503050406030204" pitchFamily="18" charset="0"/>
                      </a:rPr>
                      <m:t>𝛿</m:t>
                    </m:r>
                  </m:oMath>
                </a14:m>
                <a:r>
                  <a:rPr lang="en-US" dirty="0"/>
                  <a:t>. (Won’t be right answer otherwise)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3"/>
                <a:ext cx="11187258" cy="728026"/>
              </a:xfrm>
              <a:blipFill>
                <a:blip r:embed="rId2"/>
                <a:stretch>
                  <a:fillRect l="-545" t="-18487" b="-21849"/>
                </a:stretch>
              </a:blipFill>
            </p:spPr>
            <p:txBody>
              <a:bodyPr/>
              <a:lstStyle/>
              <a:p>
                <a:r>
                  <a:rPr lang="en-US">
                    <a:noFill/>
                  </a:rPr>
                  <a:t> </a:t>
                </a:r>
              </a:p>
            </p:txBody>
          </p:sp>
        </mc:Fallback>
      </mc:AlternateContent>
      <p:grpSp>
        <p:nvGrpSpPr>
          <p:cNvPr id="27" name="Group 26" descr="A set of 22 points scattered on a rectangle.&#10;A vertical red line shows the median looking only at the x-axis. &#10;On each side of the division, the points closest to each other are highlighted, with the distance between them labeled. Distance 17 on the left; 13 on the right.&#10;&#10;Two additional vertical lines distance delta=13 from the original line are shown. A &quot;crossing pair&quot; must be between these lines to be worth checking.">
            <a:extLst>
              <a:ext uri="{FF2B5EF4-FFF2-40B4-BE49-F238E27FC236}">
                <a16:creationId xmlns:a16="http://schemas.microsoft.com/office/drawing/2014/main" id="{2EBF0FE7-6D52-72B4-A2F3-5D34A9EDFDD1}"/>
              </a:ext>
            </a:extLst>
          </p:cNvPr>
          <p:cNvGrpSpPr/>
          <p:nvPr/>
        </p:nvGrpSpPr>
        <p:grpSpPr>
          <a:xfrm>
            <a:off x="575239" y="2271438"/>
            <a:ext cx="11187259" cy="4615314"/>
            <a:chOff x="575239" y="2271438"/>
            <a:chExt cx="11187259" cy="4615314"/>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66608" y="2271438"/>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56120" y="2283966"/>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rot="5400000">
              <a:off x="4905884" y="6260964"/>
              <a:ext cx="208186" cy="51291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44785" y="6517420"/>
                  <a:ext cx="16240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=13</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44785" y="6517420"/>
                  <a:ext cx="1624083" cy="369332"/>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5399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D15E-9F2A-4894-99E1-C1353892B8FD}"/>
              </a:ext>
            </a:extLst>
          </p:cNvPr>
          <p:cNvSpPr>
            <a:spLocks noGrp="1"/>
          </p:cNvSpPr>
          <p:nvPr>
            <p:ph type="title"/>
          </p:nvPr>
        </p:nvSpPr>
        <p:spPr/>
        <p:txBody>
          <a:bodyPr/>
          <a:lstStyle/>
          <a:p>
            <a:r>
              <a:rPr lang="en-US" dirty="0"/>
              <a:t>Divide &amp; Conquer Paradigm</a:t>
            </a:r>
          </a:p>
        </p:txBody>
      </p:sp>
      <p:sp>
        <p:nvSpPr>
          <p:cNvPr id="3" name="Content Placeholder 2">
            <a:extLst>
              <a:ext uri="{FF2B5EF4-FFF2-40B4-BE49-F238E27FC236}">
                <a16:creationId xmlns:a16="http://schemas.microsoft.com/office/drawing/2014/main" id="{7659B161-643B-4137-B903-6216A3E5B3AA}"/>
              </a:ext>
            </a:extLst>
          </p:cNvPr>
          <p:cNvSpPr>
            <a:spLocks noGrp="1"/>
          </p:cNvSpPr>
          <p:nvPr>
            <p:ph idx="1"/>
          </p:nvPr>
        </p:nvSpPr>
        <p:spPr/>
        <p:txBody>
          <a:bodyPr/>
          <a:lstStyle/>
          <a:p>
            <a:r>
              <a:rPr lang="en-US" dirty="0"/>
              <a:t>Algorithm Design Paradigm</a:t>
            </a:r>
          </a:p>
          <a:p>
            <a:endParaRPr lang="en-US" dirty="0"/>
          </a:p>
          <a:p>
            <a:r>
              <a:rPr lang="en-US" dirty="0"/>
              <a:t>1. Divide instance into subparts.</a:t>
            </a:r>
          </a:p>
          <a:p>
            <a:r>
              <a:rPr lang="en-US" dirty="0"/>
              <a:t>2. Solve the parts recursively.</a:t>
            </a:r>
          </a:p>
          <a:p>
            <a:r>
              <a:rPr lang="en-US" dirty="0"/>
              <a:t>3. Conquer by combining the answers </a:t>
            </a:r>
          </a:p>
          <a:p>
            <a:endParaRPr lang="en-US" dirty="0"/>
          </a:p>
          <a:p>
            <a:r>
              <a:rPr lang="en-US" dirty="0"/>
              <a:t>You’ve seen Divide &amp; Conquer before!</a:t>
            </a:r>
          </a:p>
          <a:p>
            <a:pPr marL="0" indent="0">
              <a:buNone/>
            </a:pPr>
            <a:endParaRPr lang="en-US" dirty="0"/>
          </a:p>
        </p:txBody>
      </p:sp>
    </p:spTree>
    <p:extLst>
      <p:ext uri="{BB962C8B-B14F-4D97-AF65-F5344CB8AC3E}">
        <p14:creationId xmlns:p14="http://schemas.microsoft.com/office/powerpoint/2010/main" val="143398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Area for Combine (2)</a:t>
            </a:r>
          </a:p>
        </p:txBody>
      </p:sp>
      <p:sp>
        <p:nvSpPr>
          <p:cNvPr id="3" name="Content Placeholder 2"/>
          <p:cNvSpPr>
            <a:spLocks noGrp="1"/>
          </p:cNvSpPr>
          <p:nvPr>
            <p:ph idx="1"/>
          </p:nvPr>
        </p:nvSpPr>
        <p:spPr>
          <a:xfrm>
            <a:off x="575240" y="1473523"/>
            <a:ext cx="11187258" cy="728026"/>
          </a:xfrm>
        </p:spPr>
        <p:txBody>
          <a:bodyPr>
            <a:normAutofit/>
          </a:bodyPr>
          <a:lstStyle/>
          <a:p>
            <a:r>
              <a:rPr lang="en-US" dirty="0"/>
              <a:t>Can ignore the shaded regions. Only candidates are in the narrow strip.</a:t>
            </a:r>
          </a:p>
        </p:txBody>
      </p:sp>
      <p:grpSp>
        <p:nvGrpSpPr>
          <p:cNvPr id="28" name="Group 27" descr="A set of 22 points scattered on a rectangle.&#10;A vertical red line shows the median looking only at the x-axis. &#10;On each side of the division, the points closest to each other are highlighted, with the distance between them labeled. Distance 17 on the left; 13 on the right.&#10;&#10;Two additional vertical lines distance delta=13 from the original line are shown. The regions outside those lines are obscured---a &quot;crossing pair&quot; must be between these lines to be worth checking.&#10;">
            <a:extLst>
              <a:ext uri="{FF2B5EF4-FFF2-40B4-BE49-F238E27FC236}">
                <a16:creationId xmlns:a16="http://schemas.microsoft.com/office/drawing/2014/main" id="{2714B431-F112-059B-9315-82D5810F870E}"/>
              </a:ext>
            </a:extLst>
          </p:cNvPr>
          <p:cNvGrpSpPr/>
          <p:nvPr/>
        </p:nvGrpSpPr>
        <p:grpSpPr>
          <a:xfrm>
            <a:off x="574403" y="2266251"/>
            <a:ext cx="11188095" cy="4620501"/>
            <a:chOff x="574403" y="2266251"/>
            <a:chExt cx="11188095" cy="462050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66608" y="2271438"/>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56120" y="2283966"/>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rot="5400000">
              <a:off x="4905884" y="6260964"/>
              <a:ext cx="208186" cy="51291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44785" y="6517420"/>
                  <a:ext cx="16240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=13</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44785" y="6517420"/>
                  <a:ext cx="1624083" cy="369332"/>
                </a:xfrm>
                <a:prstGeom prst="rect">
                  <a:avLst/>
                </a:prstGeom>
                <a:blipFill>
                  <a:blip r:embed="rId2"/>
                  <a:stretch>
                    <a:fillRect/>
                  </a:stretch>
                </a:blipFill>
              </p:spPr>
              <p:txBody>
                <a:bodyPr/>
                <a:lstStyle/>
                <a:p>
                  <a:r>
                    <a:rPr lang="en-US">
                      <a:noFill/>
                    </a:rPr>
                    <a:t> </a:t>
                  </a:r>
                </a:p>
              </p:txBody>
            </p:sp>
          </mc:Fallback>
        </mc:AlternateContent>
        <p:sp>
          <p:nvSpPr>
            <p:cNvPr id="27" name="Rectangle 26"/>
            <p:cNvSpPr/>
            <p:nvPr/>
          </p:nvSpPr>
          <p:spPr>
            <a:xfrm>
              <a:off x="574403" y="2266251"/>
              <a:ext cx="4178282" cy="4116833"/>
            </a:xfrm>
            <a:prstGeom prst="rect">
              <a:avLst/>
            </a:prstGeom>
            <a:solidFill>
              <a:schemeClr val="bg2">
                <a:lumMod val="2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79938" y="2280622"/>
              <a:ext cx="5982559" cy="4116833"/>
            </a:xfrm>
            <a:prstGeom prst="rect">
              <a:avLst/>
            </a:prstGeom>
            <a:solidFill>
              <a:schemeClr val="bg2">
                <a:lumMod val="2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734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Conquering</a:t>
            </a:r>
          </a:p>
        </p:txBody>
      </p:sp>
      <p:sp>
        <p:nvSpPr>
          <p:cNvPr id="3" name="Content Placeholder 2"/>
          <p:cNvSpPr>
            <a:spLocks noGrp="1"/>
          </p:cNvSpPr>
          <p:nvPr>
            <p:ph idx="1"/>
          </p:nvPr>
        </p:nvSpPr>
        <p:spPr/>
        <p:txBody>
          <a:bodyPr/>
          <a:lstStyle/>
          <a:p>
            <a:r>
              <a:rPr lang="en-US" dirty="0"/>
              <a:t>In that example, we made the problem smaller because there were fewer points…</a:t>
            </a:r>
          </a:p>
          <a:p>
            <a:r>
              <a:rPr lang="en-US" dirty="0"/>
              <a:t>…That doesn’t always happen.</a:t>
            </a:r>
          </a:p>
          <a:p>
            <a:endParaRPr lang="en-US" dirty="0"/>
          </a:p>
          <a:p>
            <a:r>
              <a:rPr lang="en-US" dirty="0"/>
              <a:t>But we’ve still made our problem easier!</a:t>
            </a:r>
          </a:p>
          <a:p>
            <a:r>
              <a:rPr lang="en-US" dirty="0"/>
              <a:t>How? Are problem is “almost” one-dimensional.</a:t>
            </a:r>
          </a:p>
        </p:txBody>
      </p:sp>
    </p:spTree>
    <p:extLst>
      <p:ext uri="{BB962C8B-B14F-4D97-AF65-F5344CB8AC3E}">
        <p14:creationId xmlns:p14="http://schemas.microsoft.com/office/powerpoint/2010/main" val="190677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Almost One-Dimensional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If the problem were </a:t>
                </a:r>
                <a:r>
                  <a:rPr lang="en-US" b="1" dirty="0"/>
                  <a:t>really </a:t>
                </a:r>
                <a:r>
                  <a:rPr lang="en-US" dirty="0"/>
                  <a:t>one-dimensional, we could just sort and check adjacent elements.</a:t>
                </a:r>
              </a:p>
              <a:p>
                <a:r>
                  <a:rPr lang="en-US" dirty="0"/>
                  <a:t>I.e., if </a:t>
                </a:r>
                <a:r>
                  <a:rPr lang="en-US"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P[j]</a:t>
                </a:r>
                <a:r>
                  <a:rPr lang="en-US" dirty="0"/>
                  <a:t> were the closest points,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=1</m:t>
                    </m:r>
                  </m:oMath>
                </a14:m>
                <a:r>
                  <a:rPr lang="en-US" dirty="0"/>
                  <a:t>.</a:t>
                </a:r>
              </a:p>
              <a:p>
                <a:endParaRPr lang="en-US" dirty="0"/>
              </a:p>
              <a:p>
                <a:r>
                  <a:rPr lang="en-US" dirty="0"/>
                  <a:t>We can get pretty close.</a:t>
                </a:r>
              </a:p>
              <a:p>
                <a:endParaRPr lang="en-US" dirty="0"/>
              </a:p>
              <a:p>
                <a:endParaRPr lang="en-US" dirty="0"/>
              </a:p>
              <a:p>
                <a:endParaRPr lang="en-US" dirty="0"/>
              </a:p>
              <a:p>
                <a:r>
                  <a:rPr lang="en-US" dirty="0"/>
                  <a:t>Intuition: two points on the left must be at least </a:t>
                </a:r>
                <a14:m>
                  <m:oMath xmlns:m="http://schemas.openxmlformats.org/officeDocument/2006/math">
                    <m:r>
                      <a:rPr lang="en-US" b="0" i="1" smtClean="0">
                        <a:latin typeface="Cambria Math" panose="02040503050406030204" pitchFamily="18" charset="0"/>
                      </a:rPr>
                      <m:t>𝛿</m:t>
                    </m:r>
                  </m:oMath>
                </a14:m>
                <a:r>
                  <a:rPr lang="en-US" dirty="0"/>
                  <a:t> from each other. Only so much room in a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𝛿</m:t>
                    </m:r>
                  </m:oMath>
                </a14:m>
                <a:r>
                  <a:rPr lang="en-US" dirty="0"/>
                  <a:t> wide-strip to fit points in </a:t>
                </a:r>
                <a14:m>
                  <m:oMath xmlns:m="http://schemas.openxmlformats.org/officeDocument/2006/math">
                    <m:r>
                      <a:rPr lang="en-US" b="0" i="1" smtClean="0">
                        <a:latin typeface="Cambria Math" panose="02040503050406030204" pitchFamily="18" charset="0"/>
                      </a:rPr>
                      <m:t>𝛿</m:t>
                    </m:r>
                  </m:oMath>
                </a14:m>
                <a:r>
                  <a:rPr lang="en-US" dirty="0"/>
                  <a:t> height too.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r="-1634" b="-1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2388" y="4101153"/>
                <a:ext cx="7465326"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t>
                </a:r>
                <a:r>
                  <a:rPr lang="en-US" sz="2800" dirty="0" err="1">
                    <a:latin typeface="Courier New" panose="02070309020205020404" pitchFamily="49" charset="0"/>
                    <a:cs typeface="Courier New" panose="02070309020205020404" pitchFamily="49" charset="0"/>
                  </a:rPr>
                  <a:t>dist</a:t>
                </a:r>
                <a:r>
                  <a:rPr lang="en-US" sz="2800" dirty="0">
                    <a:latin typeface="Courier New" panose="02070309020205020404" pitchFamily="49" charset="0"/>
                    <a:cs typeface="Courier New" panose="02070309020205020404" pitchFamily="49" charset="0"/>
                  </a:rPr>
                  <a:t>(P[</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],P[j])</a:t>
                </a:r>
                <a14:m>
                  <m:oMath xmlns:m="http://schemas.openxmlformats.org/officeDocument/2006/math">
                    <m:r>
                      <a:rPr lang="en-US" sz="2800" b="0" i="0" smtClean="0">
                        <a:latin typeface="Cambria Math" panose="02040503050406030204" pitchFamily="18" charset="0"/>
                      </a:rPr>
                      <m:t>&lt;</m:t>
                    </m:r>
                    <m:r>
                      <a:rPr lang="en-US" sz="2800" b="0" i="1" smtClean="0">
                        <a:latin typeface="Cambria Math" panose="02040503050406030204" pitchFamily="18" charset="0"/>
                      </a:rPr>
                      <m:t>𝛿</m:t>
                    </m:r>
                  </m:oMath>
                </a14:m>
                <a:r>
                  <a:rPr lang="en-US" sz="2800" dirty="0">
                    <a:latin typeface="Segoe UI Semibold" panose="020B0702040204020203" pitchFamily="34" charset="0"/>
                    <a:cs typeface="Segoe UI Semibold" panose="020B0702040204020203" pitchFamily="34" charset="0"/>
                  </a:rPr>
                  <a:t> and </a:t>
                </a:r>
                <a:r>
                  <a:rPr lang="en-US" sz="2800" dirty="0">
                    <a:latin typeface="Courier New" panose="02070309020205020404" pitchFamily="49" charset="0"/>
                    <a:cs typeface="Courier New" panose="02070309020205020404" pitchFamily="49" charset="0"/>
                  </a:rPr>
                  <a:t>P[</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a:t>
                </a:r>
                <a:r>
                  <a:rPr lang="en-US" sz="2800" dirty="0">
                    <a:latin typeface="Segoe UI Semibold" panose="020B0702040204020203" pitchFamily="34" charset="0"/>
                    <a:cs typeface="Segoe UI Semibold" panose="020B0702040204020203" pitchFamily="34" charset="0"/>
                  </a:rPr>
                  <a:t>, </a:t>
                </a:r>
                <a:r>
                  <a:rPr lang="en-US" sz="2800" dirty="0">
                    <a:latin typeface="Courier New" panose="02070309020205020404" pitchFamily="49" charset="0"/>
                    <a:cs typeface="Courier New" panose="02070309020205020404" pitchFamily="49" charset="0"/>
                  </a:rPr>
                  <a:t>P[j]</a:t>
                </a:r>
                <a:r>
                  <a:rPr lang="en-US" sz="28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𝑗</m:t>
                        </m:r>
                      </m:e>
                    </m:d>
                    <m:r>
                      <a:rPr lang="en-US" sz="2800" b="0" i="1" smtClean="0">
                        <a:latin typeface="Cambria Math" panose="02040503050406030204" pitchFamily="18" charset="0"/>
                      </a:rPr>
                      <m:t>≤11</m:t>
                    </m:r>
                  </m:oMath>
                </a14:m>
                <a:endParaRPr lang="en-US" sz="2800" dirty="0">
                  <a:latin typeface="Segoe UI Semibold" panose="020B0702040204020203" pitchFamily="34" charset="0"/>
                  <a:cs typeface="Segoe UI Semibold" panose="020B07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2388" y="4101153"/>
                <a:ext cx="7465326" cy="1289713"/>
              </a:xfrm>
              <a:prstGeom prst="rect">
                <a:avLst/>
              </a:prstGeom>
              <a:blipFill>
                <a:blip r:embed="rId3"/>
                <a:stretch>
                  <a:fillRect l="-1140"/>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EA34ECA3-8D20-4E70-9C15-29DB24867FDE}"/>
                  </a:ext>
                </a:extLst>
              </p:cNvPr>
              <p:cNvSpPr/>
              <p:nvPr/>
            </p:nvSpPr>
            <p:spPr>
              <a:xfrm>
                <a:off x="8579498" y="4063482"/>
                <a:ext cx="2645229" cy="1003040"/>
              </a:xfrm>
              <a:prstGeom prst="wedgeRoundRectCallout">
                <a:avLst>
                  <a:gd name="adj1" fmla="val -64396"/>
                  <a:gd name="adj2" fmla="val 52732"/>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11 is a constant. Independent of </a:t>
                </a:r>
                <a14:m>
                  <m:oMath xmlns:m="http://schemas.openxmlformats.org/officeDocument/2006/math">
                    <m:r>
                      <a:rPr lang="en-US" sz="2400" b="0" i="1" smtClean="0">
                        <a:latin typeface="Cambria Math" panose="02040503050406030204" pitchFamily="18" charset="0"/>
                      </a:rPr>
                      <m:t>𝛿</m:t>
                    </m:r>
                  </m:oMath>
                </a14:m>
                <a:endParaRPr lang="en-US" sz="2400" dirty="0"/>
              </a:p>
            </p:txBody>
          </p:sp>
        </mc:Choice>
        <mc:Fallback xmlns="">
          <p:sp>
            <p:nvSpPr>
              <p:cNvPr id="5" name="Speech Bubble: Rectangle with Corners Rounded 4">
                <a:extLst>
                  <a:ext uri="{FF2B5EF4-FFF2-40B4-BE49-F238E27FC236}">
                    <a16:creationId xmlns:a16="http://schemas.microsoft.com/office/drawing/2014/main" id="{EA34ECA3-8D20-4E70-9C15-29DB24867FDE}"/>
                  </a:ext>
                </a:extLst>
              </p:cNvPr>
              <p:cNvSpPr>
                <a:spLocks noRot="1" noChangeAspect="1" noMove="1" noResize="1" noEditPoints="1" noAdjustHandles="1" noChangeArrowheads="1" noChangeShapeType="1" noTextEdit="1"/>
              </p:cNvSpPr>
              <p:nvPr/>
            </p:nvSpPr>
            <p:spPr>
              <a:xfrm>
                <a:off x="8579498" y="4063482"/>
                <a:ext cx="2645229" cy="1003040"/>
              </a:xfrm>
              <a:prstGeom prst="wedgeRoundRectCallout">
                <a:avLst>
                  <a:gd name="adj1" fmla="val -64396"/>
                  <a:gd name="adj2" fmla="val 52732"/>
                  <a:gd name="adj3" fmla="val 16667"/>
                </a:avLst>
              </a:prstGeom>
              <a:blipFill>
                <a:blip r:embed="rId4"/>
                <a:stretch>
                  <a:fillRect b="-581"/>
                </a:stretch>
              </a:blipFill>
            </p:spPr>
            <p:txBody>
              <a:bodyPr/>
              <a:lstStyle/>
              <a:p>
                <a:r>
                  <a:rPr lang="en-US">
                    <a:noFill/>
                  </a:rPr>
                  <a:t> </a:t>
                </a:r>
              </a:p>
            </p:txBody>
          </p:sp>
        </mc:Fallback>
      </mc:AlternateContent>
    </p:spTree>
    <p:extLst>
      <p:ext uri="{BB962C8B-B14F-4D97-AF65-F5344CB8AC3E}">
        <p14:creationId xmlns:p14="http://schemas.microsoft.com/office/powerpoint/2010/main" val="32552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 (finished!)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98609"/>
              </a:xfrm>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Let </a:t>
                </a:r>
                <a14:m>
                  <m:oMath xmlns:m="http://schemas.openxmlformats.org/officeDocument/2006/math">
                    <m:r>
                      <a:rPr lang="en-US" b="0" i="1" smtClean="0">
                        <a:latin typeface="Cambria Math" panose="02040503050406030204" pitchFamily="18" charset="0"/>
                      </a:rPr>
                      <m:t>𝐶</m:t>
                    </m:r>
                  </m:oMath>
                </a14:m>
                <a:r>
                  <a:rPr lang="en-US" dirty="0"/>
                  <a:t> be all points within </a:t>
                </a:r>
                <a14:m>
                  <m:oMath xmlns:m="http://schemas.openxmlformats.org/officeDocument/2006/math">
                    <m:r>
                      <a:rPr lang="en-US" b="0" i="1" smtClean="0">
                        <a:latin typeface="Cambria Math" panose="02040503050406030204" pitchFamily="18" charset="0"/>
                      </a:rPr>
                      <m:t>𝛿</m:t>
                    </m:r>
                  </m:oMath>
                </a14:m>
                <a:r>
                  <a:rPr lang="en-US" dirty="0"/>
                  <a:t> of the median in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Sort </a:t>
                </a:r>
                <a14:m>
                  <m:oMath xmlns:m="http://schemas.openxmlformats.org/officeDocument/2006/math">
                    <m:r>
                      <a:rPr lang="en-US" b="0" i="1" smtClean="0">
                        <a:latin typeface="Cambria Math" panose="02040503050406030204" pitchFamily="18" charset="0"/>
                      </a:rPr>
                      <m:t>𝐶</m:t>
                    </m:r>
                  </m:oMath>
                </a14:m>
                <a:r>
                  <a:rPr lang="en-US" dirty="0"/>
                  <a:t> by </a:t>
                </a:r>
                <a14:m>
                  <m:oMath xmlns:m="http://schemas.openxmlformats.org/officeDocument/2006/math">
                    <m:r>
                      <a:rPr lang="en-US" b="0" i="1" smtClean="0">
                        <a:latin typeface="Cambria Math" panose="02040503050406030204" pitchFamily="18" charset="0"/>
                      </a:rPr>
                      <m:t>𝑦</m:t>
                    </m:r>
                  </m:oMath>
                </a14:m>
                <a:r>
                  <a:rPr lang="en-US" dirty="0"/>
                  <a:t>-coordinate</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.length)</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+11</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a:t>
                </a:r>
                <a:r>
                  <a:rPr lang="en-US" dirty="0">
                    <a:latin typeface="Courier New" panose="02070309020205020404" pitchFamily="49" charset="0"/>
                    <a:cs typeface="Courier New" panose="02070309020205020404" pitchFamily="49" charset="0"/>
                  </a:rPr>
                  <a:t>dist</a:t>
                </a:r>
                <a:r>
                  <a:rPr lang="en-US" dirty="0"/>
                  <a:t>(</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98609"/>
              </a:xfrm>
              <a:blipFill>
                <a:blip r:embed="rId2"/>
                <a:stretch>
                  <a:fillRect l="-1525" t="-1151"/>
                </a:stretch>
              </a:blipFill>
            </p:spPr>
            <p:txBody>
              <a:bodyPr/>
              <a:lstStyle/>
              <a:p>
                <a:r>
                  <a:rPr lang="en-US">
                    <a:noFill/>
                  </a:rPr>
                  <a:t> </a:t>
                </a:r>
              </a:p>
            </p:txBody>
          </p:sp>
        </mc:Fallback>
      </mc:AlternateContent>
    </p:spTree>
    <p:extLst>
      <p:ext uri="{BB962C8B-B14F-4D97-AF65-F5344CB8AC3E}">
        <p14:creationId xmlns:p14="http://schemas.microsoft.com/office/powerpoint/2010/main" val="234345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(1)</a:t>
            </a:r>
          </a:p>
        </p:txBody>
      </p:sp>
      <mc:AlternateContent xmlns:mc="http://schemas.openxmlformats.org/markup-compatibility/2006" xmlns:a14="http://schemas.microsoft.com/office/drawing/2010/main">
        <mc:Choice Requires="a14">
          <p:sp>
            <p:nvSpPr>
              <p:cNvPr id="4" name="Rectangle 3"/>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Strip is 4 squares wide.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938"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5770651"/>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grpSp>
        <p:nvGrpSpPr>
          <p:cNvPr id="5" name="Group 4" descr="A grid of delta/2 by delta/2 squares imposed on the center strip. There are 4 squares across.  ">
            <a:extLst>
              <a:ext uri="{FF2B5EF4-FFF2-40B4-BE49-F238E27FC236}">
                <a16:creationId xmlns:a16="http://schemas.microsoft.com/office/drawing/2014/main" id="{2EFD4492-8759-239C-28A7-11D3A9AF63A8}"/>
              </a:ext>
            </a:extLst>
          </p:cNvPr>
          <p:cNvGrpSpPr/>
          <p:nvPr/>
        </p:nvGrpSpPr>
        <p:grpSpPr>
          <a:xfrm>
            <a:off x="425103" y="1391716"/>
            <a:ext cx="3352798" cy="5087072"/>
            <a:chOff x="425103" y="1391716"/>
            <a:chExt cx="3352798" cy="5087072"/>
          </a:xfrm>
        </p:grpSpPr>
        <p:cxnSp>
          <p:nvCxnSpPr>
            <p:cNvPr id="7" name="Straight Connector 6"/>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1071154" y="1391716"/>
              <a:ext cx="156755" cy="5938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5400000" flipH="1" flipV="1">
              <a:off x="1537957" y="1675506"/>
              <a:ext cx="249581" cy="8696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454331" y="2235135"/>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454331" y="2235135"/>
                  <a:ext cx="452846" cy="639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58" y="1391716"/>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608958" y="1391716"/>
                  <a:ext cx="452846" cy="639983"/>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031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(2)</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557F0BF-70A9-1DE7-4E6B-C1A43872DD7E}"/>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10" name="Rectangle 9">
                <a:extLst>
                  <a:ext uri="{FF2B5EF4-FFF2-40B4-BE49-F238E27FC236}">
                    <a16:creationId xmlns:a16="http://schemas.microsoft.com/office/drawing/2014/main" id="{5557F0BF-70A9-1DE7-4E6B-C1A43872DD7E}"/>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endParaRPr lang="en-US" dirty="0"/>
              </a:p>
              <a:p>
                <a:r>
                  <a:rPr lang="en-US" dirty="0" err="1">
                    <a:latin typeface="Courier New" panose="02070309020205020404" pitchFamily="49" charset="0"/>
                    <a:cs typeface="Courier New" panose="02070309020205020404" pitchFamily="49" charset="0"/>
                  </a:rPr>
                  <a:t>d</a:t>
                </a:r>
                <a:r>
                  <a:rPr lang="en-US" b="0" dirty="0" err="1">
                    <a:latin typeface="Courier New" panose="02070309020205020404" pitchFamily="49" charset="0"/>
                    <a:cs typeface="Courier New" panose="02070309020205020404" pitchFamily="49" charset="0"/>
                  </a:rPr>
                  <a:t>ist</a:t>
                </a:r>
                <a:r>
                  <a:rPr lang="en-US" b="0" dirty="0"/>
                  <a:t>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/4</m:t>
                        </m:r>
                      </m:e>
                    </m:rad>
                    <m:r>
                      <a:rPr lang="en-US" b="0" i="1" smtClean="0">
                        <a:latin typeface="Cambria Math" panose="02040503050406030204" pitchFamily="18" charset="0"/>
                      </a:rPr>
                      <m:t>&lt;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
                      <a:rPr lang="en-US" b="0" i="1" smtClean="0">
                        <a:latin typeface="Cambria Math" panose="02040503050406030204" pitchFamily="18" charset="0"/>
                      </a:rPr>
                      <m:t>𝛿</m:t>
                    </m:r>
                  </m:oMath>
                </a14:m>
                <a:r>
                  <a:rPr lang="en-US" dirty="0"/>
                  <a:t>.</a:t>
                </a:r>
              </a:p>
              <a:p>
                <a:r>
                  <a:rPr lang="en-US" dirty="0"/>
                  <a:t>But </a:t>
                </a:r>
                <a14:m>
                  <m:oMath xmlns:m="http://schemas.openxmlformats.org/officeDocument/2006/math">
                    <m:r>
                      <a:rPr lang="en-US" b="0" i="1" smtClean="0">
                        <a:latin typeface="Cambria Math" panose="02040503050406030204" pitchFamily="18" charset="0"/>
                      </a:rPr>
                      <m:t>𝛿</m:t>
                    </m:r>
                  </m:oMath>
                </a14:m>
                <a:r>
                  <a:rPr lang="en-US" dirty="0"/>
                  <a:t> is the smallest distance between points on the same side (found via recursive calls).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1016"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3749757"/>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Group 4" descr="Within a grid square, two points are shown; their distance is strictly less than delta.">
            <a:extLst>
              <a:ext uri="{FF2B5EF4-FFF2-40B4-BE49-F238E27FC236}">
                <a16:creationId xmlns:a16="http://schemas.microsoft.com/office/drawing/2014/main" id="{AF5EC014-E7AB-BA0A-9AFE-800D229A963D}"/>
              </a:ext>
            </a:extLst>
          </p:cNvPr>
          <p:cNvGrpSpPr/>
          <p:nvPr/>
        </p:nvGrpSpPr>
        <p:grpSpPr>
          <a:xfrm>
            <a:off x="452634" y="2675804"/>
            <a:ext cx="778823" cy="616537"/>
            <a:chOff x="452634" y="2675804"/>
            <a:chExt cx="778823" cy="616537"/>
          </a:xfrm>
        </p:grpSpPr>
        <p:sp>
          <p:nvSpPr>
            <p:cNvPr id="9" name="Oval 8"/>
            <p:cNvSpPr/>
            <p:nvPr/>
          </p:nvSpPr>
          <p:spPr>
            <a:xfrm>
              <a:off x="452634" y="2675804"/>
              <a:ext cx="167710" cy="15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3747" y="3135181"/>
              <a:ext cx="167710" cy="15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5"/>
              <a:endCxn id="12" idx="1"/>
            </p:cNvCxnSpPr>
            <p:nvPr/>
          </p:nvCxnSpPr>
          <p:spPr>
            <a:xfrm>
              <a:off x="595783" y="2809948"/>
              <a:ext cx="492525" cy="348249"/>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59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(3)</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12BBA4-1EF6-32CC-EB72-98467382FEFC}"/>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12BBA4-1EF6-32CC-EB72-98467382FEFC}"/>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pPr lvl="1"/>
                <a:r>
                  <a:rPr lang="en-US" dirty="0"/>
                  <a:t>Two points in the same cell are on the same side and distance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938"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4338760"/>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(4)</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E22661-10C2-797E-CA99-155F38A9E693}"/>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12" name="Rectangle 11">
                <a:extLst>
                  <a:ext uri="{FF2B5EF4-FFF2-40B4-BE49-F238E27FC236}">
                    <a16:creationId xmlns:a16="http://schemas.microsoft.com/office/drawing/2014/main" id="{21E22661-10C2-797E-CA99-155F38A9E693}"/>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pPr lvl="1"/>
                <a:r>
                  <a:rPr lang="en-US" dirty="0"/>
                  <a:t>Two points in the same cell are on the same side and distance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a:t>
                </a:r>
              </a:p>
              <a:p>
                <a:r>
                  <a:rPr lang="en-US" dirty="0"/>
                  <a:t>If two points have distance </a:t>
                </a:r>
                <a14:m>
                  <m:oMath xmlns:m="http://schemas.openxmlformats.org/officeDocument/2006/math">
                    <m:r>
                      <a:rPr lang="en-US" b="0" i="1" smtClean="0">
                        <a:latin typeface="Cambria Math" panose="02040503050406030204" pitchFamily="18" charset="0"/>
                      </a:rPr>
                      <m:t>&lt;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 they are in the same row, adjacent rows, or have one row between them.</a:t>
                </a:r>
              </a:p>
              <a:p>
                <a:endParaRPr lang="en-US" dirty="0"/>
              </a:p>
              <a:p>
                <a:r>
                  <a:rPr lang="en-US" dirty="0"/>
                  <a:t>Two rows between gives </a:t>
                </a:r>
                <a14:m>
                  <m:oMath xmlns:m="http://schemas.openxmlformats.org/officeDocument/2006/math">
                    <m:r>
                      <a:rPr lang="en-US" b="0" i="1" smtClean="0">
                        <a:latin typeface="Cambria Math" panose="02040503050406030204" pitchFamily="18" charset="0"/>
                      </a:rPr>
                      <m:t>𝛿</m:t>
                    </m:r>
                  </m:oMath>
                </a14:m>
                <a:r>
                  <a:rPr lang="en-US" dirty="0"/>
                  <a:t> distance in the </a:t>
                </a:r>
                <a14:m>
                  <m:oMath xmlns:m="http://schemas.openxmlformats.org/officeDocument/2006/math">
                    <m:r>
                      <a:rPr lang="en-US" b="0" i="1" smtClean="0">
                        <a:latin typeface="Cambria Math" panose="02040503050406030204" pitchFamily="18" charset="0"/>
                      </a:rPr>
                      <m:t>𝑦</m:t>
                    </m:r>
                  </m:oMath>
                </a14:m>
                <a:r>
                  <a:rPr lang="en-US" dirty="0"/>
                  <a:t>-coordinate.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1016"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387642"/>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Group 4" descr="Two points with two rows of grid squares between them. The distance between these must be delta (or more).">
            <a:extLst>
              <a:ext uri="{FF2B5EF4-FFF2-40B4-BE49-F238E27FC236}">
                <a16:creationId xmlns:a16="http://schemas.microsoft.com/office/drawing/2014/main" id="{6D026F33-5CD6-0CD0-4990-9F8B024FD0C3}"/>
              </a:ext>
            </a:extLst>
          </p:cNvPr>
          <p:cNvGrpSpPr/>
          <p:nvPr/>
        </p:nvGrpSpPr>
        <p:grpSpPr>
          <a:xfrm>
            <a:off x="1148429" y="3137358"/>
            <a:ext cx="1134053" cy="1615449"/>
            <a:chOff x="1148429" y="3137358"/>
            <a:chExt cx="1134053" cy="1615449"/>
          </a:xfrm>
        </p:grpSpPr>
        <p:sp>
          <p:nvSpPr>
            <p:cNvPr id="9" name="Oval 8"/>
            <p:cNvSpPr/>
            <p:nvPr/>
          </p:nvSpPr>
          <p:spPr>
            <a:xfrm>
              <a:off x="1941257" y="3137358"/>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14772" y="4595647"/>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4"/>
            </p:cNvCxnSpPr>
            <p:nvPr/>
          </p:nvCxnSpPr>
          <p:spPr>
            <a:xfrm>
              <a:off x="2025112" y="3294518"/>
              <a:ext cx="179320" cy="13011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1601275" y="3292771"/>
              <a:ext cx="233135" cy="123568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148429" y="3704419"/>
                  <a:ext cx="4528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𝛿</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48429" y="3704419"/>
                  <a:ext cx="452846" cy="461665"/>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424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(5)</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C4AF369-4DB0-492D-7EC8-B5C17181DBAB}"/>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22" name="Rectangle 21">
                <a:extLst>
                  <a:ext uri="{FF2B5EF4-FFF2-40B4-BE49-F238E27FC236}">
                    <a16:creationId xmlns:a16="http://schemas.microsoft.com/office/drawing/2014/main" id="{2C4AF369-4DB0-492D-7EC8-B5C17181DBAB}"/>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3"/>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pPr lvl="1"/>
                <a:r>
                  <a:rPr lang="en-US" dirty="0"/>
                  <a:t>Two points in the same cell are on the same side and distance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a:t>
                </a:r>
              </a:p>
              <a:p>
                <a:r>
                  <a:rPr lang="en-US" dirty="0"/>
                  <a:t>If two points have distance </a:t>
                </a:r>
                <a14:m>
                  <m:oMath xmlns:m="http://schemas.openxmlformats.org/officeDocument/2006/math">
                    <m:r>
                      <a:rPr lang="en-US" i="1">
                        <a:latin typeface="Cambria Math" panose="02040503050406030204" pitchFamily="18" charset="0"/>
                      </a:rPr>
                      <m:t>&lt;</m:t>
                    </m:r>
                  </m:oMath>
                </a14:m>
                <a:r>
                  <a:rPr lang="en-US" dirty="0"/>
                  <a:t> </a:t>
                </a:r>
                <a14:m>
                  <m:oMath xmlns:m="http://schemas.openxmlformats.org/officeDocument/2006/math">
                    <m:r>
                      <a:rPr lang="en-US" i="1" dirty="0">
                        <a:latin typeface="Cambria Math" panose="02040503050406030204" pitchFamily="18" charset="0"/>
                      </a:rPr>
                      <m:t>𝛿</m:t>
                    </m:r>
                  </m:oMath>
                </a14:m>
                <a:r>
                  <a:rPr lang="en-US" dirty="0"/>
                  <a:t>, they are in the same row, adjacent rows, or have one row between them.</a:t>
                </a:r>
              </a:p>
              <a:p>
                <a:r>
                  <a:rPr lang="en-US" dirty="0"/>
                  <a:t>How far apart can those points be in the array? </a:t>
                </a:r>
              </a:p>
              <a:p>
                <a:r>
                  <a:rPr lang="en-US" dirty="0"/>
                  <a:t>Only 12 elements can be in those rows, so when ordered by </a:t>
                </a:r>
                <a14:m>
                  <m:oMath xmlns:m="http://schemas.openxmlformats.org/officeDocument/2006/math">
                    <m:r>
                      <a:rPr lang="en-US" b="0" i="1" smtClean="0">
                        <a:latin typeface="Cambria Math" panose="02040503050406030204" pitchFamily="18" charset="0"/>
                      </a:rPr>
                      <m:t>𝑦</m:t>
                    </m:r>
                  </m:oMath>
                </a14:m>
                <a:r>
                  <a:rPr lang="en-US" dirty="0"/>
                  <a:t>-coordinate, difference is at most </a:t>
                </a:r>
                <a14:m>
                  <m:oMath xmlns:m="http://schemas.openxmlformats.org/officeDocument/2006/math">
                    <m:r>
                      <a:rPr lang="en-US" b="0" i="1" smtClean="0">
                        <a:latin typeface="Cambria Math" panose="02040503050406030204" pitchFamily="18" charset="0"/>
                      </a:rPr>
                      <m:t>11</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4"/>
                <a:stretch>
                  <a:fillRect l="-1016" t="-2138" r="-1641"/>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5096579"/>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Group 4" descr="Two points in purple with distance less than delta between them (one on each side of the red line). In blue, 10 points are in the squares which could contain another point near the center. ">
            <a:extLst>
              <a:ext uri="{FF2B5EF4-FFF2-40B4-BE49-F238E27FC236}">
                <a16:creationId xmlns:a16="http://schemas.microsoft.com/office/drawing/2014/main" id="{51F54619-2FB6-A055-BC25-2992C51960C2}"/>
              </a:ext>
            </a:extLst>
          </p:cNvPr>
          <p:cNvGrpSpPr/>
          <p:nvPr/>
        </p:nvGrpSpPr>
        <p:grpSpPr>
          <a:xfrm>
            <a:off x="481116" y="2998021"/>
            <a:ext cx="3310054" cy="1197438"/>
            <a:chOff x="481116" y="2998021"/>
            <a:chExt cx="3310054" cy="1197438"/>
          </a:xfrm>
        </p:grpSpPr>
        <p:sp>
          <p:nvSpPr>
            <p:cNvPr id="9" name="Oval 8"/>
            <p:cNvSpPr/>
            <p:nvPr/>
          </p:nvSpPr>
          <p:spPr>
            <a:xfrm>
              <a:off x="1937710" y="2998021"/>
              <a:ext cx="167710" cy="1571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14772" y="4038299"/>
              <a:ext cx="167710" cy="1571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38436" y="312302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94376" y="312302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23460" y="304444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93004" y="3575942"/>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01281" y="359066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4012" y="3303436"/>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1116" y="355852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973" y="3947126"/>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581722" y="3947126"/>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17050" y="3935252"/>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014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works! (a bit more formally)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172074"/>
              </a:xfrm>
            </p:spPr>
            <p:txBody>
              <a:bodyPr>
                <a:normAutofit fontScale="92500" lnSpcReduction="20000"/>
              </a:bodyPr>
              <a:lstStyle/>
              <a:p>
                <a:r>
                  <a:rPr lang="en-US" dirty="0"/>
                  <a:t>A formal proof of correctness would be by induction.</a:t>
                </a:r>
                <a:endParaRPr lang="en-US" b="1" i="1" dirty="0"/>
              </a:p>
              <a:p>
                <a:r>
                  <a:rPr lang="en-US" dirty="0"/>
                  <a:t>Idea for IS:</a:t>
                </a:r>
              </a:p>
              <a:p>
                <a:r>
                  <a:rPr lang="en-US" dirty="0"/>
                  <a:t>Closest pair in overall instance is in one half, the other, or split. By IH, recursive calls give distance between closest pairs in each half. </a:t>
                </a:r>
              </a:p>
              <a:p>
                <a:r>
                  <a:rPr lang="en-US" dirty="0"/>
                  <a:t>Case 1: closest pair is in a half,</a:t>
                </a:r>
              </a:p>
              <a:p>
                <a:r>
                  <a:rPr lang="en-US" dirty="0"/>
                  <a:t>Recursive call gives true shortest distance, by IH. </a:t>
                </a:r>
                <a14:m>
                  <m:oMath xmlns:m="http://schemas.openxmlformats.org/officeDocument/2006/math">
                    <m:r>
                      <a:rPr lang="en-US" b="0" i="1" dirty="0" smtClean="0">
                        <a:latin typeface="Cambria Math" panose="02040503050406030204" pitchFamily="18" charset="0"/>
                      </a:rPr>
                      <m:t>𝛿</m:t>
                    </m:r>
                  </m:oMath>
                </a14:m>
                <a:r>
                  <a:rPr lang="en-US" dirty="0"/>
                  <a:t> will never be overwritten because we only compare to other distances between points.</a:t>
                </a:r>
              </a:p>
              <a:p>
                <a:r>
                  <a:rPr lang="en-US" dirty="0"/>
                  <a:t>Case 2: closest pair crosses,</a:t>
                </a:r>
              </a:p>
              <a:p>
                <a:r>
                  <a:rPr lang="en-US" dirty="0"/>
                  <a:t>Then its distance is less than the (correct) distances found by the recursive calls. By lemma, we will check the closest pair, and since we take the min, </a:t>
                </a:r>
                <a14:m>
                  <m:oMath xmlns:m="http://schemas.openxmlformats.org/officeDocument/2006/math">
                    <m:r>
                      <a:rPr lang="en-US" b="0" i="1" smtClean="0">
                        <a:latin typeface="Cambria Math" panose="02040503050406030204" pitchFamily="18" charset="0"/>
                      </a:rPr>
                      <m:t>𝛿</m:t>
                    </m:r>
                  </m:oMath>
                </a14:m>
                <a:r>
                  <a:rPr lang="en-US" dirty="0"/>
                  <a:t> will be set to that value and (because we only compare to other distances) never overwritten.</a:t>
                </a:r>
              </a:p>
              <a:p>
                <a:r>
                  <a:rPr lang="en-US" dirty="0"/>
                  <a:t>In both cases we return the true shortest distance.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172074"/>
              </a:xfrm>
              <a:blipFill>
                <a:blip r:embed="rId2"/>
                <a:stretch>
                  <a:fillRect l="-545" t="-3180"/>
                </a:stretch>
              </a:blipFill>
            </p:spPr>
            <p:txBody>
              <a:bodyPr/>
              <a:lstStyle/>
              <a:p>
                <a:r>
                  <a:rPr lang="en-US">
                    <a:noFill/>
                  </a:rPr>
                  <a:t> </a:t>
                </a:r>
              </a:p>
            </p:txBody>
          </p:sp>
        </mc:Fallback>
      </mc:AlternateContent>
    </p:spTree>
    <p:extLst>
      <p:ext uri="{BB962C8B-B14F-4D97-AF65-F5344CB8AC3E}">
        <p14:creationId xmlns:p14="http://schemas.microsoft.com/office/powerpoint/2010/main" val="291357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7CFA-F5E4-4AF0-A192-708847412D6E}"/>
              </a:ext>
            </a:extLst>
          </p:cNvPr>
          <p:cNvSpPr>
            <a:spLocks noGrp="1"/>
          </p:cNvSpPr>
          <p:nvPr>
            <p:ph type="title"/>
          </p:nvPr>
        </p:nvSpPr>
        <p:spPr/>
        <p:txBody>
          <a:bodyPr/>
          <a:lstStyle/>
          <a:p>
            <a:r>
              <a:rPr lang="en-US" dirty="0"/>
              <a:t>Merge Sort</a:t>
            </a:r>
          </a:p>
        </p:txBody>
      </p:sp>
      <p:sp>
        <p:nvSpPr>
          <p:cNvPr id="8" name="TextBox 7">
            <a:extLst>
              <a:ext uri="{FF2B5EF4-FFF2-40B4-BE49-F238E27FC236}">
                <a16:creationId xmlns:a16="http://schemas.microsoft.com/office/drawing/2014/main" id="{DC8E1364-6594-4321-81E9-E31ACFC907E3}"/>
              </a:ext>
            </a:extLst>
          </p:cNvPr>
          <p:cNvSpPr txBox="1"/>
          <p:nvPr/>
        </p:nvSpPr>
        <p:spPr>
          <a:xfrm>
            <a:off x="329609" y="1425952"/>
            <a:ext cx="805029" cy="369332"/>
          </a:xfrm>
          <a:prstGeom prst="rect">
            <a:avLst/>
          </a:prstGeom>
          <a:noFill/>
        </p:spPr>
        <p:txBody>
          <a:bodyPr wrap="none" rtlCol="0">
            <a:spAutoFit/>
          </a:bodyPr>
          <a:lstStyle/>
          <a:p>
            <a:r>
              <a:rPr lang="en-US" b="1" dirty="0"/>
              <a:t>Divide</a:t>
            </a:r>
          </a:p>
        </p:txBody>
      </p:sp>
      <p:graphicFrame>
        <p:nvGraphicFramePr>
          <p:cNvPr id="7" name="Content Placeholder 6" descr="An input array:&#10;[8,2,91,22,57,1,10,6,7,4]">
            <a:extLst>
              <a:ext uri="{FF2B5EF4-FFF2-40B4-BE49-F238E27FC236}">
                <a16:creationId xmlns:a16="http://schemas.microsoft.com/office/drawing/2014/main" id="{9558B984-31D8-457C-A225-F6688A1F8032}"/>
              </a:ext>
            </a:extLst>
          </p:cNvPr>
          <p:cNvGraphicFramePr>
            <a:graphicFrameLocks noGrp="1"/>
          </p:cNvGraphicFramePr>
          <p:nvPr>
            <p:ph idx="1"/>
            <p:extLst>
              <p:ext uri="{D42A27DB-BD31-4B8C-83A1-F6EECF244321}">
                <p14:modId xmlns:p14="http://schemas.microsoft.com/office/powerpoint/2010/main" val="546817505"/>
              </p:ext>
            </p:extLst>
          </p:nvPr>
        </p:nvGraphicFramePr>
        <p:xfrm>
          <a:off x="1056165" y="1425952"/>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descr="Input array split down the middle into two pieces:&#10;[8,2,91,22,57] and [1,10,6,7,4]">
            <a:extLst>
              <a:ext uri="{FF2B5EF4-FFF2-40B4-BE49-F238E27FC236}">
                <a16:creationId xmlns:a16="http://schemas.microsoft.com/office/drawing/2014/main" id="{78FB6CDE-E90A-4DA2-BFF8-13E3B6148CC6}"/>
              </a:ext>
            </a:extLst>
          </p:cNvPr>
          <p:cNvGraphicFramePr>
            <a:graphicFrameLocks/>
          </p:cNvGraphicFramePr>
          <p:nvPr>
            <p:extLst>
              <p:ext uri="{D42A27DB-BD31-4B8C-83A1-F6EECF244321}">
                <p14:modId xmlns:p14="http://schemas.microsoft.com/office/powerpoint/2010/main" val="4235231732"/>
              </p:ext>
            </p:extLst>
          </p:nvPr>
        </p:nvGraphicFramePr>
        <p:xfrm>
          <a:off x="509709" y="2323263"/>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descr="Input array split down the middle into two pieces:&#10;[8,2,91,22,57] and [1,10,6,7,4]">
            <a:extLst>
              <a:ext uri="{FF2B5EF4-FFF2-40B4-BE49-F238E27FC236}">
                <a16:creationId xmlns:a16="http://schemas.microsoft.com/office/drawing/2014/main" id="{C82347A2-3207-43E3-89D0-EE3912B5C305}"/>
              </a:ext>
            </a:extLst>
          </p:cNvPr>
          <p:cNvGraphicFramePr>
            <a:graphicFrameLocks/>
          </p:cNvGraphicFramePr>
          <p:nvPr>
            <p:extLst>
              <p:ext uri="{D42A27DB-BD31-4B8C-83A1-F6EECF244321}">
                <p14:modId xmlns:p14="http://schemas.microsoft.com/office/powerpoint/2010/main" val="2039929329"/>
              </p:ext>
            </p:extLst>
          </p:nvPr>
        </p:nvGraphicFramePr>
        <p:xfrm>
          <a:off x="6576925" y="228561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8" name="TextBox 17">
            <a:extLst>
              <a:ext uri="{FF2B5EF4-FFF2-40B4-BE49-F238E27FC236}">
                <a16:creationId xmlns:a16="http://schemas.microsoft.com/office/drawing/2014/main" id="{D8AD7FFE-E68F-4173-9AE0-BF2C968E4F39}"/>
              </a:ext>
            </a:extLst>
          </p:cNvPr>
          <p:cNvSpPr txBox="1"/>
          <p:nvPr/>
        </p:nvSpPr>
        <p:spPr>
          <a:xfrm>
            <a:off x="575239" y="3429000"/>
            <a:ext cx="11106431" cy="553998"/>
          </a:xfrm>
          <a:prstGeom prst="rect">
            <a:avLst/>
          </a:prstGeom>
          <a:noFill/>
        </p:spPr>
        <p:txBody>
          <a:bodyPr wrap="square" rtlCol="0">
            <a:spAutoFit/>
          </a:bodyPr>
          <a:lstStyle/>
          <a:p>
            <a:pPr algn="ctr"/>
            <a:r>
              <a:rPr lang="en-US" sz="3000" dirty="0"/>
              <a:t>Sort the pieces through the magic of recursion</a:t>
            </a:r>
          </a:p>
        </p:txBody>
      </p:sp>
      <p:graphicFrame>
        <p:nvGraphicFramePr>
          <p:cNvPr id="15" name="Content Placeholder 6" descr="Sorted version of left subarray&#10;[2,8,22,57,91]">
            <a:extLst>
              <a:ext uri="{FF2B5EF4-FFF2-40B4-BE49-F238E27FC236}">
                <a16:creationId xmlns:a16="http://schemas.microsoft.com/office/drawing/2014/main" id="{100F61E7-ADAD-4FBA-892F-51EE0BC098F9}"/>
              </a:ext>
            </a:extLst>
          </p:cNvPr>
          <p:cNvGraphicFramePr>
            <a:graphicFrameLocks/>
          </p:cNvGraphicFramePr>
          <p:nvPr>
            <p:extLst>
              <p:ext uri="{D42A27DB-BD31-4B8C-83A1-F6EECF244321}">
                <p14:modId xmlns:p14="http://schemas.microsoft.com/office/powerpoint/2010/main" val="1907000771"/>
              </p:ext>
            </p:extLst>
          </p:nvPr>
        </p:nvGraphicFramePr>
        <p:xfrm>
          <a:off x="509710" y="495626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6" name="Content Placeholder 6" descr="Sorted version of right subarray &#10;[1,4,6,7,10]">
            <a:extLst>
              <a:ext uri="{FF2B5EF4-FFF2-40B4-BE49-F238E27FC236}">
                <a16:creationId xmlns:a16="http://schemas.microsoft.com/office/drawing/2014/main" id="{8A9A7C2C-E4E7-4044-9983-45BC24348B3E}"/>
              </a:ext>
            </a:extLst>
          </p:cNvPr>
          <p:cNvGraphicFramePr>
            <a:graphicFrameLocks/>
          </p:cNvGraphicFramePr>
          <p:nvPr>
            <p:extLst>
              <p:ext uri="{D42A27DB-BD31-4B8C-83A1-F6EECF244321}">
                <p14:modId xmlns:p14="http://schemas.microsoft.com/office/powerpoint/2010/main" val="3943714434"/>
              </p:ext>
            </p:extLst>
          </p:nvPr>
        </p:nvGraphicFramePr>
        <p:xfrm>
          <a:off x="6722663" y="4944580"/>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7" name="Content Placeholder 6" descr="Sorted version of original array:&#10;[1,2,4,6,7,8,10,22,57,91]">
            <a:extLst>
              <a:ext uri="{FF2B5EF4-FFF2-40B4-BE49-F238E27FC236}">
                <a16:creationId xmlns:a16="http://schemas.microsoft.com/office/drawing/2014/main" id="{ECBAF41D-1C61-4994-B38C-02A6CCF9595D}"/>
              </a:ext>
            </a:extLst>
          </p:cNvPr>
          <p:cNvGraphicFramePr>
            <a:graphicFrameLocks/>
          </p:cNvGraphicFramePr>
          <p:nvPr>
            <p:extLst>
              <p:ext uri="{D42A27DB-BD31-4B8C-83A1-F6EECF244321}">
                <p14:modId xmlns:p14="http://schemas.microsoft.com/office/powerpoint/2010/main" val="3283919402"/>
              </p:ext>
            </p:extLst>
          </p:nvPr>
        </p:nvGraphicFramePr>
        <p:xfrm>
          <a:off x="1134638" y="581593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TextBox 13" descr="Sorted version of left subarray&#10;[2,8,22,57,91]">
            <a:extLst>
              <a:ext uri="{FF2B5EF4-FFF2-40B4-BE49-F238E27FC236}">
                <a16:creationId xmlns:a16="http://schemas.microsoft.com/office/drawing/2014/main" id="{1A251D6E-503E-45BB-8BD9-8C1BD2D14854}"/>
              </a:ext>
            </a:extLst>
          </p:cNvPr>
          <p:cNvSpPr txBox="1"/>
          <p:nvPr/>
        </p:nvSpPr>
        <p:spPr>
          <a:xfrm>
            <a:off x="358461" y="4653616"/>
            <a:ext cx="1083951" cy="369332"/>
          </a:xfrm>
          <a:prstGeom prst="rect">
            <a:avLst/>
          </a:prstGeom>
          <a:noFill/>
        </p:spPr>
        <p:txBody>
          <a:bodyPr wrap="none" rtlCol="0">
            <a:spAutoFit/>
          </a:bodyPr>
          <a:lstStyle/>
          <a:p>
            <a:r>
              <a:rPr lang="en-US" b="1" dirty="0"/>
              <a:t>Combine</a:t>
            </a:r>
          </a:p>
        </p:txBody>
      </p:sp>
      <p:cxnSp>
        <p:nvCxnSpPr>
          <p:cNvPr id="19" name="Straight Arrow Connector 18">
            <a:extLst>
              <a:ext uri="{FF2B5EF4-FFF2-40B4-BE49-F238E27FC236}">
                <a16:creationId xmlns:a16="http://schemas.microsoft.com/office/drawing/2014/main" id="{B51B5C08-6070-4763-AF6A-3F152C4464E4}"/>
              </a:ext>
              <a:ext uri="{C183D7F6-B498-43B3-948B-1728B52AA6E4}">
                <adec:decorative xmlns:adec="http://schemas.microsoft.com/office/drawing/2017/decorative" val="1"/>
              </a:ext>
            </a:extLst>
          </p:cNvPr>
          <p:cNvCxnSpPr>
            <a:cxnSpLocks/>
            <a:stCxn id="7" idx="2"/>
          </p:cNvCxnSpPr>
          <p:nvPr/>
        </p:nvCxnSpPr>
        <p:spPr>
          <a:xfrm flipH="1">
            <a:off x="5615076" y="2167632"/>
            <a:ext cx="480924" cy="415318"/>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75E889-2AD1-4664-A900-863ED52F1CA6}"/>
              </a:ext>
              <a:ext uri="{C183D7F6-B498-43B3-948B-1728B52AA6E4}">
                <adec:decorative xmlns:adec="http://schemas.microsoft.com/office/drawing/2017/decorative" val="1"/>
              </a:ext>
            </a:extLst>
          </p:cNvPr>
          <p:cNvCxnSpPr>
            <a:cxnSpLocks/>
          </p:cNvCxnSpPr>
          <p:nvPr/>
        </p:nvCxnSpPr>
        <p:spPr>
          <a:xfrm>
            <a:off x="6117266" y="2188898"/>
            <a:ext cx="422635" cy="36792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5BBDDF-DD25-4DA2-81E7-A40BAB6F848C}"/>
              </a:ext>
              <a:ext uri="{C183D7F6-B498-43B3-948B-1728B52AA6E4}">
                <adec:decorative xmlns:adec="http://schemas.microsoft.com/office/drawing/2017/decorative" val="1"/>
              </a:ext>
            </a:extLst>
          </p:cNvPr>
          <p:cNvCxnSpPr>
            <a:cxnSpLocks/>
          </p:cNvCxnSpPr>
          <p:nvPr/>
        </p:nvCxnSpPr>
        <p:spPr>
          <a:xfrm>
            <a:off x="5549545" y="5691584"/>
            <a:ext cx="494488" cy="31673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8079924-DE0C-4B93-8068-BF2A6A06176A}"/>
              </a:ext>
              <a:ext uri="{C183D7F6-B498-43B3-948B-1728B52AA6E4}">
                <adec:decorative xmlns:adec="http://schemas.microsoft.com/office/drawing/2017/decorative" val="1"/>
              </a:ext>
            </a:extLst>
          </p:cNvPr>
          <p:cNvCxnSpPr>
            <a:cxnSpLocks/>
          </p:cNvCxnSpPr>
          <p:nvPr/>
        </p:nvCxnSpPr>
        <p:spPr>
          <a:xfrm flipH="1">
            <a:off x="6314607" y="5679898"/>
            <a:ext cx="408056" cy="32378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11187AD-AD67-4065-B972-B3FCD8477816}"/>
              </a:ext>
            </a:extLst>
          </p:cNvPr>
          <p:cNvSpPr/>
          <p:nvPr/>
        </p:nvSpPr>
        <p:spPr>
          <a:xfrm>
            <a:off x="6679088" y="401277"/>
            <a:ext cx="5213543" cy="369332"/>
          </a:xfrm>
          <a:prstGeom prst="rect">
            <a:avLst/>
          </a:prstGeom>
        </p:spPr>
        <p:txBody>
          <a:bodyPr wrap="none">
            <a:spAutoFit/>
          </a:bodyPr>
          <a:lstStyle/>
          <a:p>
            <a:r>
              <a:rPr lang="en-US" dirty="0">
                <a:hlinkClick r:id="rId2"/>
              </a:rPr>
              <a:t>https://www.youtube.com/watch?v=XaqR3G_NVoo</a:t>
            </a:r>
            <a:endParaRPr lang="en-US" dirty="0"/>
          </a:p>
        </p:txBody>
      </p:sp>
    </p:spTree>
    <p:extLst>
      <p:ext uri="{BB962C8B-B14F-4D97-AF65-F5344CB8AC3E}">
        <p14:creationId xmlns:p14="http://schemas.microsoft.com/office/powerpoint/2010/main" val="18514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recurrence for the 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98609"/>
              </a:xfrm>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Let </a:t>
                </a:r>
                <a14:m>
                  <m:oMath xmlns:m="http://schemas.openxmlformats.org/officeDocument/2006/math">
                    <m:r>
                      <a:rPr lang="en-US" b="0" i="1" smtClean="0">
                        <a:latin typeface="Cambria Math" panose="02040503050406030204" pitchFamily="18" charset="0"/>
                      </a:rPr>
                      <m:t>𝐶</m:t>
                    </m:r>
                  </m:oMath>
                </a14:m>
                <a:r>
                  <a:rPr lang="en-US" dirty="0"/>
                  <a:t> be all points within </a:t>
                </a:r>
                <a14:m>
                  <m:oMath xmlns:m="http://schemas.openxmlformats.org/officeDocument/2006/math">
                    <m:r>
                      <a:rPr lang="en-US" b="0" i="1" smtClean="0">
                        <a:latin typeface="Cambria Math" panose="02040503050406030204" pitchFamily="18" charset="0"/>
                      </a:rPr>
                      <m:t>𝛿</m:t>
                    </m:r>
                  </m:oMath>
                </a14:m>
                <a:r>
                  <a:rPr lang="en-US" dirty="0"/>
                  <a:t> of the median in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Sort </a:t>
                </a:r>
                <a14:m>
                  <m:oMath xmlns:m="http://schemas.openxmlformats.org/officeDocument/2006/math">
                    <m:r>
                      <a:rPr lang="en-US" b="0" i="1" smtClean="0">
                        <a:latin typeface="Cambria Math" panose="02040503050406030204" pitchFamily="18" charset="0"/>
                      </a:rPr>
                      <m:t>𝐶</m:t>
                    </m:r>
                  </m:oMath>
                </a14:m>
                <a:r>
                  <a:rPr lang="en-US" dirty="0"/>
                  <a:t> by </a:t>
                </a:r>
                <a14:m>
                  <m:oMath xmlns:m="http://schemas.openxmlformats.org/officeDocument/2006/math">
                    <m:r>
                      <a:rPr lang="en-US" b="0" i="1" smtClean="0">
                        <a:latin typeface="Cambria Math" panose="02040503050406030204" pitchFamily="18" charset="0"/>
                      </a:rPr>
                      <m:t>𝑦</m:t>
                    </m:r>
                  </m:oMath>
                </a14:m>
                <a:r>
                  <a:rPr lang="en-US" dirty="0"/>
                  <a:t>-coordinate</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.length)</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+10</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a:t>
                </a:r>
                <a:r>
                  <a:rPr lang="en-US" dirty="0">
                    <a:latin typeface="Courier New" panose="02070309020205020404" pitchFamily="49" charset="0"/>
                    <a:cs typeface="Courier New" panose="02070309020205020404" pitchFamily="49" charset="0"/>
                  </a:rPr>
                  <a:t>dist</a:t>
                </a:r>
                <a:r>
                  <a:rPr lang="en-US" dirty="0"/>
                  <a:t>(</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98609"/>
              </a:xfrm>
              <a:blipFill>
                <a:blip r:embed="rId2"/>
                <a:stretch>
                  <a:fillRect l="-1525" t="-1151"/>
                </a:stretch>
              </a:blipFill>
            </p:spPr>
            <p:txBody>
              <a:bodyPr/>
              <a:lstStyle/>
              <a:p>
                <a:r>
                  <a:rPr lang="en-US">
                    <a:noFill/>
                  </a:rPr>
                  <a:t> </a:t>
                </a:r>
              </a:p>
            </p:txBody>
          </p:sp>
        </mc:Fallback>
      </mc:AlternateContent>
    </p:spTree>
    <p:extLst>
      <p:ext uri="{BB962C8B-B14F-4D97-AF65-F5344CB8AC3E}">
        <p14:creationId xmlns:p14="http://schemas.microsoft.com/office/powerpoint/2010/main" val="3787407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recurrence for the running time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98609"/>
              </a:xfrm>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Let </a:t>
                </a:r>
                <a14:m>
                  <m:oMath xmlns:m="http://schemas.openxmlformats.org/officeDocument/2006/math">
                    <m:r>
                      <a:rPr lang="en-US" b="0" i="1" smtClean="0">
                        <a:latin typeface="Cambria Math" panose="02040503050406030204" pitchFamily="18" charset="0"/>
                      </a:rPr>
                      <m:t>𝐶</m:t>
                    </m:r>
                  </m:oMath>
                </a14:m>
                <a:r>
                  <a:rPr lang="en-US" dirty="0"/>
                  <a:t> be all points within </a:t>
                </a:r>
                <a14:m>
                  <m:oMath xmlns:m="http://schemas.openxmlformats.org/officeDocument/2006/math">
                    <m:r>
                      <a:rPr lang="en-US" b="0" i="1" smtClean="0">
                        <a:latin typeface="Cambria Math" panose="02040503050406030204" pitchFamily="18" charset="0"/>
                      </a:rPr>
                      <m:t>𝛿</m:t>
                    </m:r>
                  </m:oMath>
                </a14:m>
                <a:r>
                  <a:rPr lang="en-US" dirty="0"/>
                  <a:t> of the median in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Sort </a:t>
                </a:r>
                <a14:m>
                  <m:oMath xmlns:m="http://schemas.openxmlformats.org/officeDocument/2006/math">
                    <m:r>
                      <a:rPr lang="en-US" b="0" i="1" smtClean="0">
                        <a:latin typeface="Cambria Math" panose="02040503050406030204" pitchFamily="18" charset="0"/>
                      </a:rPr>
                      <m:t>𝐶</m:t>
                    </m:r>
                  </m:oMath>
                </a14:m>
                <a:r>
                  <a:rPr lang="en-US" dirty="0"/>
                  <a:t> by </a:t>
                </a:r>
                <a14:m>
                  <m:oMath xmlns:m="http://schemas.openxmlformats.org/officeDocument/2006/math">
                    <m:r>
                      <a:rPr lang="en-US" b="0" i="1" smtClean="0">
                        <a:latin typeface="Cambria Math" panose="02040503050406030204" pitchFamily="18" charset="0"/>
                      </a:rPr>
                      <m:t>𝑦</m:t>
                    </m:r>
                  </m:oMath>
                </a14:m>
                <a:r>
                  <a:rPr lang="en-US" dirty="0"/>
                  <a:t>-coordinate</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.length)</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+10</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a:t>
                </a:r>
                <a:r>
                  <a:rPr lang="en-US" dirty="0">
                    <a:latin typeface="Courier New" panose="02070309020205020404" pitchFamily="49" charset="0"/>
                    <a:cs typeface="Courier New" panose="02070309020205020404" pitchFamily="49" charset="0"/>
                  </a:rPr>
                  <a:t>dist</a:t>
                </a:r>
                <a:r>
                  <a:rPr lang="en-US" dirty="0"/>
                  <a:t>(</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98609"/>
              </a:xfrm>
              <a:blipFill>
                <a:blip r:embed="rId2"/>
                <a:stretch>
                  <a:fillRect l="-1525" t="-1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p:cNvSpPr/>
              <p:nvPr/>
            </p:nvSpPr>
            <p:spPr>
              <a:xfrm rot="10800000" flipH="1" flipV="1">
                <a:off x="388961" y="2354240"/>
                <a:ext cx="1084997" cy="559558"/>
              </a:xfrm>
              <a:prstGeom prst="wedgeRectCallout">
                <a:avLst>
                  <a:gd name="adj1" fmla="val 53267"/>
                  <a:gd name="adj2" fmla="val 67378"/>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p:txBody>
          </p:sp>
        </mc:Choice>
        <mc:Fallback xmlns="">
          <p:sp>
            <p:nvSpPr>
              <p:cNvPr id="4" name="Rectangular Callout 3"/>
              <p:cNvSpPr>
                <a:spLocks noRot="1" noChangeAspect="1" noMove="1" noResize="1" noEditPoints="1" noAdjustHandles="1" noChangeArrowheads="1" noChangeShapeType="1" noTextEdit="1"/>
              </p:cNvSpPr>
              <p:nvPr/>
            </p:nvSpPr>
            <p:spPr>
              <a:xfrm rot="10800000" flipH="1" flipV="1">
                <a:off x="388961" y="2354240"/>
                <a:ext cx="1084997" cy="559558"/>
              </a:xfrm>
              <a:prstGeom prst="wedgeRectCallout">
                <a:avLst>
                  <a:gd name="adj1" fmla="val 53267"/>
                  <a:gd name="adj2" fmla="val 67378"/>
                </a:avLst>
              </a:prstGeom>
              <a:blipFill>
                <a:blip r:embed="rId3"/>
                <a:stretch>
                  <a:fillRect l="-5348"/>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p:cNvSpPr/>
              <p:nvPr/>
            </p:nvSpPr>
            <p:spPr>
              <a:xfrm rot="10800000" flipH="1" flipV="1">
                <a:off x="102358" y="3032079"/>
                <a:ext cx="1319283" cy="559558"/>
              </a:xfrm>
              <a:prstGeom prst="wedgeRectCallout">
                <a:avLst>
                  <a:gd name="adj1" fmla="val 62072"/>
                  <a:gd name="adj2" fmla="val 53963"/>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Recursive calls size </a:t>
                </a:r>
                <a14:m>
                  <m:oMath xmlns:m="http://schemas.openxmlformats.org/officeDocument/2006/math">
                    <m:r>
                      <a:rPr lang="en-US" sz="1400" b="0" i="1" smtClean="0">
                        <a:latin typeface="Cambria Math" panose="02040503050406030204" pitchFamily="18" charset="0"/>
                      </a:rPr>
                      <m:t>𝑛</m:t>
                    </m:r>
                  </m:oMath>
                </a14:m>
                <a:r>
                  <a:rPr lang="en-US" sz="1400" dirty="0"/>
                  <a:t>/2</a:t>
                </a:r>
              </a:p>
            </p:txBody>
          </p:sp>
        </mc:Choice>
        <mc:Fallback xmlns="">
          <p:sp>
            <p:nvSpPr>
              <p:cNvPr id="5" name="Rectangular Callout 4"/>
              <p:cNvSpPr>
                <a:spLocks noRot="1" noChangeAspect="1" noMove="1" noResize="1" noEditPoints="1" noAdjustHandles="1" noChangeArrowheads="1" noChangeShapeType="1" noTextEdit="1"/>
              </p:cNvSpPr>
              <p:nvPr/>
            </p:nvSpPr>
            <p:spPr>
              <a:xfrm rot="10800000" flipH="1" flipV="1">
                <a:off x="102358" y="3032079"/>
                <a:ext cx="1319283" cy="559558"/>
              </a:xfrm>
              <a:prstGeom prst="wedgeRectCallout">
                <a:avLst>
                  <a:gd name="adj1" fmla="val 62072"/>
                  <a:gd name="adj2" fmla="val 53963"/>
                </a:avLst>
              </a:prstGeom>
              <a:blipFill>
                <a:blip r:embed="rId4"/>
                <a:stretch>
                  <a:fillRect b="-2020"/>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ular Callout 5"/>
              <p:cNvSpPr/>
              <p:nvPr/>
            </p:nvSpPr>
            <p:spPr>
              <a:xfrm rot="10800000" flipH="1" flipV="1">
                <a:off x="402611" y="3804182"/>
                <a:ext cx="1084997" cy="559558"/>
              </a:xfrm>
              <a:prstGeom prst="wedgeRectCallout">
                <a:avLst>
                  <a:gd name="adj1" fmla="val 53267"/>
                  <a:gd name="adj2" fmla="val 67378"/>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p:txBody>
          </p:sp>
        </mc:Choice>
        <mc:Fallback xmlns="">
          <p:sp>
            <p:nvSpPr>
              <p:cNvPr id="6" name="Rectangular Callout 5"/>
              <p:cNvSpPr>
                <a:spLocks noRot="1" noChangeAspect="1" noMove="1" noResize="1" noEditPoints="1" noAdjustHandles="1" noChangeArrowheads="1" noChangeShapeType="1" noTextEdit="1"/>
              </p:cNvSpPr>
              <p:nvPr/>
            </p:nvSpPr>
            <p:spPr>
              <a:xfrm rot="10800000" flipH="1" flipV="1">
                <a:off x="402611" y="3804182"/>
                <a:ext cx="1084997" cy="559558"/>
              </a:xfrm>
              <a:prstGeom prst="wedgeRectCallout">
                <a:avLst>
                  <a:gd name="adj1" fmla="val 53267"/>
                  <a:gd name="adj2" fmla="val 67378"/>
                </a:avLst>
              </a:prstGeom>
              <a:blipFill>
                <a:blip r:embed="rId5"/>
                <a:stretch>
                  <a:fillRect l="-4813"/>
                </a:stretch>
              </a:blipFill>
              <a:ln>
                <a:solidFill>
                  <a:schemeClr val="accent2"/>
                </a:solidFill>
              </a:ln>
            </p:spPr>
            <p:txBody>
              <a:bodyPr/>
              <a:lstStyle/>
              <a:p>
                <a:r>
                  <a:rPr lang="en-US">
                    <a:noFill/>
                  </a:rPr>
                  <a:t> </a:t>
                </a:r>
              </a:p>
            </p:txBody>
          </p:sp>
        </mc:Fallback>
      </mc:AlternateContent>
      <p:grpSp>
        <p:nvGrpSpPr>
          <p:cNvPr id="11" name="Group 10" descr="For each iteration of the outer-loop, the inner-loop does O(1) work total">
            <a:extLst>
              <a:ext uri="{FF2B5EF4-FFF2-40B4-BE49-F238E27FC236}">
                <a16:creationId xmlns:a16="http://schemas.microsoft.com/office/drawing/2014/main" id="{141B720C-4BC1-687C-FF64-61B3E343A908}"/>
              </a:ext>
            </a:extLst>
          </p:cNvPr>
          <p:cNvGrpSpPr/>
          <p:nvPr/>
        </p:nvGrpSpPr>
        <p:grpSpPr>
          <a:xfrm>
            <a:off x="7733505" y="5124734"/>
            <a:ext cx="1842431" cy="1026656"/>
            <a:chOff x="7733505" y="5124734"/>
            <a:chExt cx="1842431" cy="1026656"/>
          </a:xfrm>
        </p:grpSpPr>
        <p:sp>
          <p:nvSpPr>
            <p:cNvPr id="7" name="Right Brace 6"/>
            <p:cNvSpPr/>
            <p:nvPr/>
          </p:nvSpPr>
          <p:spPr>
            <a:xfrm>
              <a:off x="7733505" y="5124734"/>
              <a:ext cx="250435" cy="85298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8156569" y="5228060"/>
                  <a:ext cx="1419367"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per iteration of </a:t>
                  </a:r>
                  <a:r>
                    <a:rPr lang="en-US" b="1" dirty="0"/>
                    <a:t>outer</a:t>
                  </a:r>
                  <a:r>
                    <a:rPr lang="en-US" dirty="0"/>
                    <a:t>-loop</a:t>
                  </a:r>
                </a:p>
              </p:txBody>
            </p:sp>
          </mc:Choice>
          <mc:Fallback xmlns="">
            <p:sp>
              <p:nvSpPr>
                <p:cNvPr id="8" name="TextBox 7"/>
                <p:cNvSpPr txBox="1">
                  <a:spLocks noRot="1" noChangeAspect="1" noMove="1" noResize="1" noEditPoints="1" noAdjustHandles="1" noChangeArrowheads="1" noChangeShapeType="1" noTextEdit="1"/>
                </p:cNvSpPr>
                <p:nvPr/>
              </p:nvSpPr>
              <p:spPr>
                <a:xfrm>
                  <a:off x="8156569" y="5228060"/>
                  <a:ext cx="1419367" cy="923330"/>
                </a:xfrm>
                <a:prstGeom prst="rect">
                  <a:avLst/>
                </a:prstGeom>
                <a:blipFill>
                  <a:blip r:embed="rId6"/>
                  <a:stretch>
                    <a:fillRect l="-3433" t="-3974" b="-9934"/>
                  </a:stretch>
                </a:blipFill>
              </p:spPr>
              <p:txBody>
                <a:bodyPr/>
                <a:lstStyle/>
                <a:p>
                  <a:r>
                    <a:rPr lang="en-US">
                      <a:noFill/>
                    </a:rPr>
                    <a:t> </a:t>
                  </a:r>
                </a:p>
              </p:txBody>
            </p:sp>
          </mc:Fallback>
        </mc:AlternateContent>
      </p:grpSp>
      <p:grpSp>
        <p:nvGrpSpPr>
          <p:cNvPr id="12" name="Group 11" descr="O(n) iterations of outer loop.">
            <a:extLst>
              <a:ext uri="{FF2B5EF4-FFF2-40B4-BE49-F238E27FC236}">
                <a16:creationId xmlns:a16="http://schemas.microsoft.com/office/drawing/2014/main" id="{6A8C5677-CDCD-3177-B786-6D3567B98FE0}"/>
              </a:ext>
            </a:extLst>
          </p:cNvPr>
          <p:cNvGrpSpPr/>
          <p:nvPr/>
        </p:nvGrpSpPr>
        <p:grpSpPr>
          <a:xfrm>
            <a:off x="9324937" y="4708611"/>
            <a:ext cx="1842431" cy="1371467"/>
            <a:chOff x="9324937" y="4708611"/>
            <a:chExt cx="1842431" cy="1371467"/>
          </a:xfrm>
        </p:grpSpPr>
        <p:sp>
          <p:nvSpPr>
            <p:cNvPr id="9" name="Right Brace 8"/>
            <p:cNvSpPr/>
            <p:nvPr/>
          </p:nvSpPr>
          <p:spPr>
            <a:xfrm>
              <a:off x="9324937" y="4708611"/>
              <a:ext cx="250435" cy="137146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748001" y="4811937"/>
                  <a:ext cx="1419367"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iterations of outer-loop.</a:t>
                  </a:r>
                </a:p>
              </p:txBody>
            </p:sp>
          </mc:Choice>
          <mc:Fallback xmlns="">
            <p:sp>
              <p:nvSpPr>
                <p:cNvPr id="10" name="TextBox 9"/>
                <p:cNvSpPr txBox="1">
                  <a:spLocks noRot="1" noChangeAspect="1" noMove="1" noResize="1" noEditPoints="1" noAdjustHandles="1" noChangeArrowheads="1" noChangeShapeType="1" noTextEdit="1"/>
                </p:cNvSpPr>
                <p:nvPr/>
              </p:nvSpPr>
              <p:spPr>
                <a:xfrm>
                  <a:off x="9748001" y="4811937"/>
                  <a:ext cx="1419367" cy="923330"/>
                </a:xfrm>
                <a:prstGeom prst="rect">
                  <a:avLst/>
                </a:prstGeom>
                <a:blipFill>
                  <a:blip r:embed="rId7"/>
                  <a:stretch>
                    <a:fillRect l="-3433" b="-9211"/>
                  </a:stretch>
                </a:blipFill>
              </p:spPr>
              <p:txBody>
                <a:bodyPr/>
                <a:lstStyle/>
                <a:p>
                  <a:r>
                    <a:rPr lang="en-US">
                      <a:noFill/>
                    </a:rPr>
                    <a:t> </a:t>
                  </a:r>
                </a:p>
              </p:txBody>
            </p:sp>
          </mc:Fallback>
        </mc:AlternateContent>
      </p:grpSp>
    </p:spTree>
    <p:extLst>
      <p:ext uri="{BB962C8B-B14F-4D97-AF65-F5344CB8AC3E}">
        <p14:creationId xmlns:p14="http://schemas.microsoft.com/office/powerpoint/2010/main" val="174612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64489"/>
              </a:xfrm>
            </p:spPr>
            <p:txBody>
              <a:bodyPr>
                <a:normAutofit/>
              </a:bodyPr>
              <a:lstStyle/>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≤100 </m:t>
                            </m:r>
                          </m:e>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endParaRPr lang="en-US" dirty="0"/>
              </a:p>
              <a:p>
                <a:r>
                  <a:rPr lang="en-US" dirty="0"/>
                  <a:t>Small optimization: just sort by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once; store the sorted versions. </a:t>
                </a:r>
              </a:p>
              <a:p>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≤100 </m:t>
                            </m:r>
                          </m:e>
                          <m:e>
                            <m:r>
                              <a:rPr lang="en-US" i="1">
                                <a:latin typeface="Cambria Math" panose="02040503050406030204" pitchFamily="18" charset="0"/>
                              </a:rPr>
                              <m:t>2</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 </m:t>
                            </m:r>
                            <m:r>
                              <a:rPr lang="en-US" b="0" i="1" smtClean="0">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for sorting,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for everything else; total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64489"/>
              </a:xfrm>
              <a:blipFill>
                <a:blip r:embed="rId2"/>
                <a:stretch>
                  <a:fillRect l="-654" r="-599"/>
                </a:stretch>
              </a:blipFill>
            </p:spPr>
            <p:txBody>
              <a:bodyPr/>
              <a:lstStyle/>
              <a:p>
                <a:r>
                  <a:rPr lang="en-US">
                    <a:noFill/>
                  </a:rPr>
                  <a:t> </a:t>
                </a:r>
              </a:p>
            </p:txBody>
          </p:sp>
        </mc:Fallback>
      </mc:AlternateContent>
      <p:sp>
        <p:nvSpPr>
          <p:cNvPr id="4" name="Rectangular Callout 3"/>
          <p:cNvSpPr/>
          <p:nvPr/>
        </p:nvSpPr>
        <p:spPr>
          <a:xfrm>
            <a:off x="3514477" y="2807626"/>
            <a:ext cx="3721210" cy="970059"/>
          </a:xfrm>
          <a:prstGeom prst="wedgeRectCallout">
            <a:avLst>
              <a:gd name="adj1" fmla="val -76660"/>
              <a:gd name="adj2" fmla="val -28484"/>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light" panose="020B0402040204020203" pitchFamily="34" charset="0"/>
                <a:cs typeface="Segoe UI Semilight" panose="020B0402040204020203" pitchFamily="34" charset="0"/>
              </a:rPr>
              <a:t>How did I find this closed form? </a:t>
            </a:r>
          </a:p>
          <a:p>
            <a:pPr algn="ctr"/>
            <a:r>
              <a:rPr lang="en-US" dirty="0">
                <a:latin typeface="Segoe UI Semilight" panose="020B0402040204020203" pitchFamily="34" charset="0"/>
                <a:cs typeface="Segoe UI Semilight" panose="020B0402040204020203" pitchFamily="34" charset="0"/>
              </a:rPr>
              <a:t>For today, just believe it, we’ll give you a tool next week.</a:t>
            </a:r>
          </a:p>
        </p:txBody>
      </p:sp>
    </p:spTree>
    <p:extLst>
      <p:ext uri="{BB962C8B-B14F-4D97-AF65-F5344CB8AC3E}">
        <p14:creationId xmlns:p14="http://schemas.microsoft.com/office/powerpoint/2010/main" val="3657042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no grid in the 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Note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 grid thing was </a:t>
                </a:r>
                <a:r>
                  <a:rPr lang="en-US" b="1" i="1" dirty="0"/>
                  <a:t>just </a:t>
                </a:r>
                <a:r>
                  <a:rPr lang="en-US" dirty="0"/>
                  <a:t>for the proof. Look back at the pseudocode, the grid isn’t there. </a:t>
                </a:r>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323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lstStyle/>
          <a:p>
            <a:r>
              <a:rPr lang="en-US" dirty="0"/>
              <a:t>A clever algorithm for finding closest points.</a:t>
            </a:r>
          </a:p>
          <a:p>
            <a:r>
              <a:rPr lang="en-US" dirty="0"/>
              <a:t>To make divide &amp; conquer efficient, your conquer step must be faster than brute forcing the “crossing” pairs.</a:t>
            </a:r>
          </a:p>
          <a:p>
            <a:pPr lvl="1"/>
            <a:r>
              <a:rPr lang="en-US" dirty="0"/>
              <a:t>Look for how the problem becomes simpler.</a:t>
            </a:r>
          </a:p>
          <a:p>
            <a:endParaRPr lang="en-US" dirty="0"/>
          </a:p>
        </p:txBody>
      </p:sp>
    </p:spTree>
    <p:extLst>
      <p:ext uri="{BB962C8B-B14F-4D97-AF65-F5344CB8AC3E}">
        <p14:creationId xmlns:p14="http://schemas.microsoft.com/office/powerpoint/2010/main" val="2082222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AFE55F-C615-F34B-F7B5-9825B0938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A4A2C-A86F-9A90-7A36-FF2A6E553095}"/>
              </a:ext>
            </a:extLst>
          </p:cNvPr>
          <p:cNvSpPr>
            <a:spLocks noGrp="1"/>
          </p:cNvSpPr>
          <p:nvPr>
            <p:ph type="title"/>
          </p:nvPr>
        </p:nvSpPr>
        <p:spPr>
          <a:noFill/>
        </p:spPr>
        <p:txBody>
          <a:bodyPr/>
          <a:lstStyle/>
          <a:p>
            <a:r>
              <a:rPr lang="en-US" dirty="0"/>
              <a:t>Prove the Lemma    </a:t>
            </a:r>
            <a:r>
              <a:rPr lang="en-US" sz="2400" dirty="0"/>
              <a:t>(for handouts)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4E58309-85C8-8872-F063-C094B096A21E}"/>
                  </a:ext>
                </a:extLst>
              </p:cNvPr>
              <p:cNvSpPr/>
              <p:nvPr/>
            </p:nvSpPr>
            <p:spPr>
              <a:xfrm>
                <a:off x="5789166" y="0"/>
                <a:ext cx="6402834" cy="128971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bold" panose="020B0702040204020203" pitchFamily="34" charset="0"/>
                    <a:cs typeface="Segoe UI Semibold" panose="020B0702040204020203" pitchFamily="34" charset="0"/>
                  </a:rPr>
                  <a:t>If </a:t>
                </a:r>
                <a:r>
                  <a:rPr lang="en-US" sz="2400" dirty="0" err="1">
                    <a:solidFill>
                      <a:schemeClr val="tx1"/>
                    </a:solidFill>
                    <a:latin typeface="Courier New" panose="02070309020205020404" pitchFamily="49" charset="0"/>
                    <a:cs typeface="Courier New" panose="02070309020205020404" pitchFamily="49" charset="0"/>
                  </a:rPr>
                  <a:t>dist</a:t>
                </a:r>
                <a:r>
                  <a:rPr lang="en-US" sz="2400" dirty="0">
                    <a:solidFill>
                      <a:schemeClr val="tx1"/>
                    </a:solidFill>
                    <a:latin typeface="Courier New" panose="02070309020205020404" pitchFamily="49" charset="0"/>
                    <a:cs typeface="Courier New" panose="02070309020205020404" pitchFamily="49" charset="0"/>
                  </a:rPr>
                  <a:t>(P[</a:t>
                </a:r>
                <a:r>
                  <a:rPr lang="en-US" sz="2400" dirty="0" err="1">
                    <a:solidFill>
                      <a:schemeClr val="tx1"/>
                    </a:solidFill>
                    <a:latin typeface="Courier New" panose="02070309020205020404" pitchFamily="49" charset="0"/>
                    <a:cs typeface="Courier New" panose="02070309020205020404" pitchFamily="49" charset="0"/>
                  </a:rPr>
                  <a:t>i</a:t>
                </a:r>
                <a:r>
                  <a:rPr lang="en-US" sz="2400" dirty="0">
                    <a:solidFill>
                      <a:schemeClr val="tx1"/>
                    </a:solidFill>
                    <a:latin typeface="Courier New" panose="02070309020205020404" pitchFamily="49" charset="0"/>
                    <a:cs typeface="Courier New" panose="02070309020205020404" pitchFamily="49" charset="0"/>
                  </a:rPr>
                  <a:t>],P[j])</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𝛿</m:t>
                    </m:r>
                  </m:oMath>
                </a14:m>
                <a:r>
                  <a:rPr lang="en-US" sz="2400" dirty="0">
                    <a:solidFill>
                      <a:schemeClr val="tx1"/>
                    </a:solidFill>
                    <a:latin typeface="Segoe UI Semibold" panose="020B0702040204020203" pitchFamily="34" charset="0"/>
                    <a:cs typeface="Segoe UI Semibold" panose="020B0702040204020203" pitchFamily="34" charset="0"/>
                  </a:rPr>
                  <a:t> and </a:t>
                </a:r>
                <a:r>
                  <a:rPr lang="en-US" sz="2400" dirty="0">
                    <a:solidFill>
                      <a:schemeClr val="tx1"/>
                    </a:solidFill>
                    <a:latin typeface="Courier New" panose="02070309020205020404" pitchFamily="49" charset="0"/>
                    <a:cs typeface="Courier New" panose="02070309020205020404" pitchFamily="49" charset="0"/>
                  </a:rPr>
                  <a:t>P[</a:t>
                </a:r>
                <a:r>
                  <a:rPr lang="en-US" sz="2400" dirty="0" err="1">
                    <a:solidFill>
                      <a:schemeClr val="tx1"/>
                    </a:solidFill>
                    <a:latin typeface="Courier New" panose="02070309020205020404" pitchFamily="49" charset="0"/>
                    <a:cs typeface="Courier New" panose="02070309020205020404" pitchFamily="49" charset="0"/>
                  </a:rPr>
                  <a:t>i</a:t>
                </a:r>
                <a:r>
                  <a:rPr lang="en-US" sz="2400" dirty="0">
                    <a:solidFill>
                      <a:schemeClr val="tx1"/>
                    </a:solidFill>
                    <a:latin typeface="Courier New" panose="02070309020205020404" pitchFamily="49" charset="0"/>
                    <a:cs typeface="Courier New" panose="02070309020205020404" pitchFamily="49" charset="0"/>
                  </a:rPr>
                  <a:t>]</a:t>
                </a:r>
                <a:r>
                  <a:rPr lang="en-US" sz="2400" dirty="0">
                    <a:solidFill>
                      <a:schemeClr val="tx1"/>
                    </a:solidFill>
                    <a:latin typeface="Segoe UI Semibold" panose="020B0702040204020203" pitchFamily="34" charset="0"/>
                    <a:cs typeface="Segoe UI Semibold" panose="020B0702040204020203" pitchFamily="34" charset="0"/>
                  </a:rPr>
                  <a:t>, </a:t>
                </a:r>
                <a:r>
                  <a:rPr lang="en-US" sz="2400" dirty="0">
                    <a:solidFill>
                      <a:schemeClr val="tx1"/>
                    </a:solidFill>
                    <a:latin typeface="Courier New" panose="02070309020205020404" pitchFamily="49" charset="0"/>
                    <a:cs typeface="Courier New" panose="02070309020205020404" pitchFamily="49" charset="0"/>
                  </a:rPr>
                  <a:t>P[j]</a:t>
                </a:r>
                <a:r>
                  <a:rPr lang="en-US" sz="2400" dirty="0">
                    <a:solidFill>
                      <a:schemeClr val="tx1"/>
                    </a:solidFill>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𝑖</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𝑗</m:t>
                        </m:r>
                      </m:e>
                    </m:d>
                    <m:r>
                      <a:rPr lang="en-US" sz="2400" b="0" i="1" smtClean="0">
                        <a:solidFill>
                          <a:schemeClr val="tx1"/>
                        </a:solidFill>
                        <a:latin typeface="Cambria Math" panose="02040503050406030204" pitchFamily="18" charset="0"/>
                      </a:rPr>
                      <m:t>≤11</m:t>
                    </m:r>
                  </m:oMath>
                </a14:m>
                <a:endParaRPr lang="en-US" sz="2400"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B4E58309-85C8-8872-F063-C094B096A21E}"/>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C7AC85-C364-6FAE-EE2D-A0C93EFD7D12}"/>
                  </a:ext>
                </a:extLst>
              </p:cNvPr>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Strip is 4 squares wide.</a:t>
                </a:r>
              </a:p>
            </p:txBody>
          </p:sp>
        </mc:Choice>
        <mc:Fallback xmlns="">
          <p:sp>
            <p:nvSpPr>
              <p:cNvPr id="3" name="Content Placeholder 2">
                <a:extLst>
                  <a:ext uri="{FF2B5EF4-FFF2-40B4-BE49-F238E27FC236}">
                    <a16:creationId xmlns:a16="http://schemas.microsoft.com/office/drawing/2014/main" id="{DAC7AC85-C364-6FAE-EE2D-A0C93EFD7D12}"/>
                  </a:ext>
                </a:extLst>
              </p:cNvPr>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938" t="-2138"/>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BE531341-6090-9693-C3CB-303FB47B3952}"/>
              </a:ext>
              <a:ext uri="{C183D7F6-B498-43B3-948B-1728B52AA6E4}">
                <adec:decorative xmlns:adec="http://schemas.microsoft.com/office/drawing/2017/decorative" val="1"/>
              </a:ext>
            </a:extLst>
          </p:cNvPr>
          <p:cNvGraphicFramePr>
            <a:graphicFrameLocks noGrp="1"/>
          </p:cNvGraphicFramePr>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grpSp>
        <p:nvGrpSpPr>
          <p:cNvPr id="5" name="Group 4" descr="A grid of delta/2 by delta/2 squares imposed on the center strip. There are 4 squares across.  ">
            <a:extLst>
              <a:ext uri="{FF2B5EF4-FFF2-40B4-BE49-F238E27FC236}">
                <a16:creationId xmlns:a16="http://schemas.microsoft.com/office/drawing/2014/main" id="{BD32C454-8DC9-D4CA-7932-4BB8718736CD}"/>
              </a:ext>
            </a:extLst>
          </p:cNvPr>
          <p:cNvGrpSpPr/>
          <p:nvPr/>
        </p:nvGrpSpPr>
        <p:grpSpPr>
          <a:xfrm>
            <a:off x="425103" y="1391716"/>
            <a:ext cx="3352798" cy="5087072"/>
            <a:chOff x="425103" y="1391716"/>
            <a:chExt cx="3352798" cy="5087072"/>
          </a:xfrm>
        </p:grpSpPr>
        <p:cxnSp>
          <p:nvCxnSpPr>
            <p:cNvPr id="7" name="Straight Connector 6">
              <a:extLst>
                <a:ext uri="{FF2B5EF4-FFF2-40B4-BE49-F238E27FC236}">
                  <a16:creationId xmlns:a16="http://schemas.microsoft.com/office/drawing/2014/main" id="{84CB78B1-0853-304E-CA74-C74BE5A81DA9}"/>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F5CE6C-4C57-9827-77DA-CC4B08DE7FB9}"/>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FB78B-57C4-9F26-70F2-4016C51482D2}"/>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65B73FA7-6158-6A63-CCD1-96B85453C635}"/>
                </a:ext>
              </a:extLst>
            </p:cNvPr>
            <p:cNvSpPr/>
            <p:nvPr/>
          </p:nvSpPr>
          <p:spPr>
            <a:xfrm>
              <a:off x="1071154" y="1391716"/>
              <a:ext cx="156755" cy="5938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591749B9-067A-9522-9D5C-65AD769A90C1}"/>
                </a:ext>
              </a:extLst>
            </p:cNvPr>
            <p:cNvSpPr/>
            <p:nvPr/>
          </p:nvSpPr>
          <p:spPr>
            <a:xfrm rot="5400000" flipH="1" flipV="1">
              <a:off x="1537957" y="1675506"/>
              <a:ext cx="249581" cy="8696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80BF8CE-CB82-42E5-C9D5-70CC84D30AF8}"/>
                    </a:ext>
                  </a:extLst>
                </p:cNvPr>
                <p:cNvSpPr txBox="1"/>
                <p:nvPr/>
              </p:nvSpPr>
              <p:spPr>
                <a:xfrm>
                  <a:off x="1454331" y="2235135"/>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6" name="TextBox 15">
                  <a:extLst>
                    <a:ext uri="{FF2B5EF4-FFF2-40B4-BE49-F238E27FC236}">
                      <a16:creationId xmlns:a16="http://schemas.microsoft.com/office/drawing/2014/main" id="{980BF8CE-CB82-42E5-C9D5-70CC84D30AF8}"/>
                    </a:ext>
                  </a:extLst>
                </p:cNvPr>
                <p:cNvSpPr txBox="1">
                  <a:spLocks noRot="1" noChangeAspect="1" noMove="1" noResize="1" noEditPoints="1" noAdjustHandles="1" noChangeArrowheads="1" noChangeShapeType="1" noTextEdit="1"/>
                </p:cNvSpPr>
                <p:nvPr/>
              </p:nvSpPr>
              <p:spPr>
                <a:xfrm>
                  <a:off x="1454331" y="2235135"/>
                  <a:ext cx="452846" cy="639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1D9CEA7-0E32-B0E4-81EE-3B9C86388BC7}"/>
                    </a:ext>
                  </a:extLst>
                </p:cNvPr>
                <p:cNvSpPr txBox="1"/>
                <p:nvPr/>
              </p:nvSpPr>
              <p:spPr>
                <a:xfrm>
                  <a:off x="608958" y="1391716"/>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7" name="TextBox 16">
                  <a:extLst>
                    <a:ext uri="{FF2B5EF4-FFF2-40B4-BE49-F238E27FC236}">
                      <a16:creationId xmlns:a16="http://schemas.microsoft.com/office/drawing/2014/main" id="{51D9CEA7-0E32-B0E4-81EE-3B9C86388BC7}"/>
                    </a:ext>
                  </a:extLst>
                </p:cNvPr>
                <p:cNvSpPr txBox="1">
                  <a:spLocks noRot="1" noChangeAspect="1" noMove="1" noResize="1" noEditPoints="1" noAdjustHandles="1" noChangeArrowheads="1" noChangeShapeType="1" noTextEdit="1"/>
                </p:cNvSpPr>
                <p:nvPr/>
              </p:nvSpPr>
              <p:spPr>
                <a:xfrm>
                  <a:off x="608958" y="1391716"/>
                  <a:ext cx="452846" cy="639983"/>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6727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495-9E14-4122-A0ED-C7A1ADA689B5}"/>
              </a:ext>
            </a:extLst>
          </p:cNvPr>
          <p:cNvSpPr>
            <a:spLocks noGrp="1"/>
          </p:cNvSpPr>
          <p:nvPr>
            <p:ph type="title"/>
          </p:nvPr>
        </p:nvSpPr>
        <p:spPr/>
        <p:txBody>
          <a:bodyPr/>
          <a:lstStyle/>
          <a:p>
            <a:r>
              <a:rPr lang="en-US" dirty="0"/>
              <a:t>Merge Sort (analysis)</a:t>
            </a:r>
          </a:p>
        </p:txBody>
      </p:sp>
      <p:sp>
        <p:nvSpPr>
          <p:cNvPr id="6" name="TextBox 5">
            <a:extLst>
              <a:ext uri="{FF2B5EF4-FFF2-40B4-BE49-F238E27FC236}">
                <a16:creationId xmlns:a16="http://schemas.microsoft.com/office/drawing/2014/main" id="{D8952EB5-0A41-45B7-B5EE-8E116BAB5D86}"/>
              </a:ext>
            </a:extLst>
          </p:cNvPr>
          <p:cNvSpPr txBox="1"/>
          <p:nvPr/>
        </p:nvSpPr>
        <p:spPr>
          <a:xfrm>
            <a:off x="273254" y="1613118"/>
            <a:ext cx="5339923" cy="1815882"/>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[0, ..., mid])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[mid + 1, ...])</a:t>
            </a:r>
          </a:p>
          <a:p>
            <a:r>
              <a:rPr lang="en-US" sz="1400" dirty="0">
                <a:latin typeface="Courier New" panose="02070309020205020404" pitchFamily="49" charset="0"/>
                <a:cs typeface="Courier New" panose="02070309020205020404" pitchFamily="49" charset="0"/>
              </a:rPr>
              <a:t>      return merge(</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graphicFrame>
        <p:nvGraphicFramePr>
          <p:cNvPr id="7" name="Content Placeholder 6" descr="Initial input array&#10;[8,2,57,91,22]">
            <a:extLst>
              <a:ext uri="{FF2B5EF4-FFF2-40B4-BE49-F238E27FC236}">
                <a16:creationId xmlns:a16="http://schemas.microsoft.com/office/drawing/2014/main" id="{28174B43-31A6-47E5-AFAB-F079B8BEE054}"/>
              </a:ext>
            </a:extLst>
          </p:cNvPr>
          <p:cNvGraphicFramePr>
            <a:graphicFrameLocks noGrp="1"/>
          </p:cNvGraphicFramePr>
          <p:nvPr>
            <p:ph idx="1"/>
            <p:extLst>
              <p:ext uri="{D42A27DB-BD31-4B8C-83A1-F6EECF244321}">
                <p14:modId xmlns:p14="http://schemas.microsoft.com/office/powerpoint/2010/main" val="2421559796"/>
              </p:ext>
            </p:extLst>
          </p:nvPr>
        </p:nvGraphicFramePr>
        <p:xfrm>
          <a:off x="6556124" y="222121"/>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descr="Input array split into&#10;[8,2]; [57,91,22]">
            <a:extLst>
              <a:ext uri="{FF2B5EF4-FFF2-40B4-BE49-F238E27FC236}">
                <a16:creationId xmlns:a16="http://schemas.microsoft.com/office/drawing/2014/main" id="{E403E739-CDCE-44DE-9C10-42F935C23931}"/>
              </a:ext>
            </a:extLst>
          </p:cNvPr>
          <p:cNvGraphicFramePr>
            <a:graphicFrameLocks/>
          </p:cNvGraphicFramePr>
          <p:nvPr>
            <p:extLst>
              <p:ext uri="{D42A27DB-BD31-4B8C-83A1-F6EECF244321}">
                <p14:modId xmlns:p14="http://schemas.microsoft.com/office/powerpoint/2010/main" val="3459254816"/>
              </p:ext>
            </p:extLst>
          </p:nvPr>
        </p:nvGraphicFramePr>
        <p:xfrm>
          <a:off x="6408023" y="103382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descr="Input array split into&#10;[8,2]; [57,91,22]">
            <a:extLst>
              <a:ext uri="{FF2B5EF4-FFF2-40B4-BE49-F238E27FC236}">
                <a16:creationId xmlns:a16="http://schemas.microsoft.com/office/drawing/2014/main" id="{F0EBC669-74E3-4148-BD3C-5E41E9A768EC}"/>
              </a:ext>
            </a:extLst>
          </p:cNvPr>
          <p:cNvGraphicFramePr>
            <a:graphicFrameLocks/>
          </p:cNvGraphicFramePr>
          <p:nvPr>
            <p:extLst>
              <p:ext uri="{D42A27DB-BD31-4B8C-83A1-F6EECF244321}">
                <p14:modId xmlns:p14="http://schemas.microsoft.com/office/powerpoint/2010/main" val="4130624868"/>
              </p:ext>
            </p:extLst>
          </p:nvPr>
        </p:nvGraphicFramePr>
        <p:xfrm>
          <a:off x="8765561" y="1033826"/>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descr="Input array split at layer 2:&#10;[8]; [2]; [57]; [91,22]">
            <a:extLst>
              <a:ext uri="{FF2B5EF4-FFF2-40B4-BE49-F238E27FC236}">
                <a16:creationId xmlns:a16="http://schemas.microsoft.com/office/drawing/2014/main" id="{EC86ED36-5120-4DD4-AEF6-CB9B1D388906}"/>
              </a:ext>
            </a:extLst>
          </p:cNvPr>
          <p:cNvGraphicFramePr>
            <a:graphicFrameLocks/>
          </p:cNvGraphicFramePr>
          <p:nvPr>
            <p:extLst>
              <p:ext uri="{D42A27DB-BD31-4B8C-83A1-F6EECF244321}">
                <p14:modId xmlns:p14="http://schemas.microsoft.com/office/powerpoint/2010/main" val="850818316"/>
              </p:ext>
            </p:extLst>
          </p:nvPr>
        </p:nvGraphicFramePr>
        <p:xfrm>
          <a:off x="6229012" y="191903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descr="Input array split at layer 2:&#10;[8]; [2]; [57]; [91,22]">
            <a:extLst>
              <a:ext uri="{FF2B5EF4-FFF2-40B4-BE49-F238E27FC236}">
                <a16:creationId xmlns:a16="http://schemas.microsoft.com/office/drawing/2014/main" id="{EACA4B13-CCF5-4176-B7AC-B978DFDEFDF5}"/>
              </a:ext>
            </a:extLst>
          </p:cNvPr>
          <p:cNvGraphicFramePr>
            <a:graphicFrameLocks/>
          </p:cNvGraphicFramePr>
          <p:nvPr>
            <p:extLst>
              <p:ext uri="{D42A27DB-BD31-4B8C-83A1-F6EECF244321}">
                <p14:modId xmlns:p14="http://schemas.microsoft.com/office/powerpoint/2010/main" val="787136370"/>
              </p:ext>
            </p:extLst>
          </p:nvPr>
        </p:nvGraphicFramePr>
        <p:xfrm>
          <a:off x="7528258" y="1900404"/>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descr="Input array split at layer 2:&#10;[8]; [2]; [57]; [91,22]">
            <a:extLst>
              <a:ext uri="{FF2B5EF4-FFF2-40B4-BE49-F238E27FC236}">
                <a16:creationId xmlns:a16="http://schemas.microsoft.com/office/drawing/2014/main" id="{73FCC405-1093-4F4A-93E0-9157BF5C2969}"/>
              </a:ext>
            </a:extLst>
          </p:cNvPr>
          <p:cNvGraphicFramePr>
            <a:graphicFrameLocks/>
          </p:cNvGraphicFramePr>
          <p:nvPr>
            <p:extLst>
              <p:ext uri="{D42A27DB-BD31-4B8C-83A1-F6EECF244321}">
                <p14:modId xmlns:p14="http://schemas.microsoft.com/office/powerpoint/2010/main" val="1368044365"/>
              </p:ext>
            </p:extLst>
          </p:nvPr>
        </p:nvGraphicFramePr>
        <p:xfrm>
          <a:off x="8765561" y="1900404"/>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3" name="Content Placeholder 6" descr="Input array split at layer 2:&#10;[8]; [2]; [57]; [91,22]">
            <a:extLst>
              <a:ext uri="{FF2B5EF4-FFF2-40B4-BE49-F238E27FC236}">
                <a16:creationId xmlns:a16="http://schemas.microsoft.com/office/drawing/2014/main" id="{A9178E1D-EF25-4DD6-8786-6D40F0173861}"/>
              </a:ext>
            </a:extLst>
          </p:cNvPr>
          <p:cNvGraphicFramePr>
            <a:graphicFrameLocks/>
          </p:cNvGraphicFramePr>
          <p:nvPr>
            <p:extLst>
              <p:ext uri="{D42A27DB-BD31-4B8C-83A1-F6EECF244321}">
                <p14:modId xmlns:p14="http://schemas.microsoft.com/office/powerpoint/2010/main" val="143706971"/>
              </p:ext>
            </p:extLst>
          </p:nvPr>
        </p:nvGraphicFramePr>
        <p:xfrm>
          <a:off x="10002864" y="1888369"/>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4" name="Content Placeholder 6" descr="Rightmost portion of input array split once more: &#10;[91]; [22]">
            <a:extLst>
              <a:ext uri="{FF2B5EF4-FFF2-40B4-BE49-F238E27FC236}">
                <a16:creationId xmlns:a16="http://schemas.microsoft.com/office/drawing/2014/main" id="{61918E08-6FFD-41A8-A06B-DA86CF2FF8FE}"/>
              </a:ext>
            </a:extLst>
          </p:cNvPr>
          <p:cNvGraphicFramePr>
            <a:graphicFrameLocks/>
          </p:cNvGraphicFramePr>
          <p:nvPr>
            <p:extLst>
              <p:ext uri="{D42A27DB-BD31-4B8C-83A1-F6EECF244321}">
                <p14:modId xmlns:p14="http://schemas.microsoft.com/office/powerpoint/2010/main" val="211901149"/>
              </p:ext>
            </p:extLst>
          </p:nvPr>
        </p:nvGraphicFramePr>
        <p:xfrm>
          <a:off x="9873968" y="2753291"/>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5" name="Content Placeholder 6" descr="Rightmost portion of input array split once more: &#10;[91]; [22]">
            <a:extLst>
              <a:ext uri="{FF2B5EF4-FFF2-40B4-BE49-F238E27FC236}">
                <a16:creationId xmlns:a16="http://schemas.microsoft.com/office/drawing/2014/main" id="{0C9E8D24-1CAC-415D-9C57-A4F7144B27EE}"/>
              </a:ext>
            </a:extLst>
          </p:cNvPr>
          <p:cNvGraphicFramePr>
            <a:graphicFrameLocks/>
          </p:cNvGraphicFramePr>
          <p:nvPr>
            <p:extLst>
              <p:ext uri="{D42A27DB-BD31-4B8C-83A1-F6EECF244321}">
                <p14:modId xmlns:p14="http://schemas.microsoft.com/office/powerpoint/2010/main" val="1291190894"/>
              </p:ext>
            </p:extLst>
          </p:nvPr>
        </p:nvGraphicFramePr>
        <p:xfrm>
          <a:off x="10958040" y="275206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descr="Rightmost portion of array in sorted order after merge:&#10;[22, 91]">
            <a:extLst>
              <a:ext uri="{FF2B5EF4-FFF2-40B4-BE49-F238E27FC236}">
                <a16:creationId xmlns:a16="http://schemas.microsoft.com/office/drawing/2014/main" id="{32282FC2-2F6F-498E-A812-79F22589DC2D}"/>
              </a:ext>
            </a:extLst>
          </p:cNvPr>
          <p:cNvGraphicFramePr>
            <a:graphicFrameLocks/>
          </p:cNvGraphicFramePr>
          <p:nvPr>
            <p:extLst>
              <p:ext uri="{D42A27DB-BD31-4B8C-83A1-F6EECF244321}">
                <p14:modId xmlns:p14="http://schemas.microsoft.com/office/powerpoint/2010/main" val="2815333443"/>
              </p:ext>
            </p:extLst>
          </p:nvPr>
        </p:nvGraphicFramePr>
        <p:xfrm>
          <a:off x="10002864" y="3607834"/>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0" name="Content Placeholder 6" descr="Sorted arrays partially merged:&#10;[2,8]; [22,57,91]">
            <a:extLst>
              <a:ext uri="{FF2B5EF4-FFF2-40B4-BE49-F238E27FC236}">
                <a16:creationId xmlns:a16="http://schemas.microsoft.com/office/drawing/2014/main" id="{75C3C787-8274-44CC-ADC4-0AE3EA754EDC}"/>
              </a:ext>
            </a:extLst>
          </p:cNvPr>
          <p:cNvGraphicFramePr>
            <a:graphicFrameLocks/>
          </p:cNvGraphicFramePr>
          <p:nvPr>
            <p:extLst>
              <p:ext uri="{D42A27DB-BD31-4B8C-83A1-F6EECF244321}">
                <p14:modId xmlns:p14="http://schemas.microsoft.com/office/powerpoint/2010/main" val="2534800599"/>
              </p:ext>
            </p:extLst>
          </p:nvPr>
        </p:nvGraphicFramePr>
        <p:xfrm>
          <a:off x="6408023" y="4443105"/>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9" name="Content Placeholder 6" descr="Sorted arrays partially merged:&#10;[2,8]; [22,57,91]">
            <a:extLst>
              <a:ext uri="{FF2B5EF4-FFF2-40B4-BE49-F238E27FC236}">
                <a16:creationId xmlns:a16="http://schemas.microsoft.com/office/drawing/2014/main" id="{07A2E78D-2F90-47D7-9FE0-5B8821413332}"/>
              </a:ext>
            </a:extLst>
          </p:cNvPr>
          <p:cNvGraphicFramePr>
            <a:graphicFrameLocks/>
          </p:cNvGraphicFramePr>
          <p:nvPr>
            <p:extLst>
              <p:ext uri="{D42A27DB-BD31-4B8C-83A1-F6EECF244321}">
                <p14:modId xmlns:p14="http://schemas.microsoft.com/office/powerpoint/2010/main" val="1317430942"/>
              </p:ext>
            </p:extLst>
          </p:nvPr>
        </p:nvGraphicFramePr>
        <p:xfrm>
          <a:off x="8765560" y="4443105"/>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1" name="Content Placeholder 6" descr="Fully sorted array after final merge:&#10;[2,8,22,57,91]">
            <a:extLst>
              <a:ext uri="{FF2B5EF4-FFF2-40B4-BE49-F238E27FC236}">
                <a16:creationId xmlns:a16="http://schemas.microsoft.com/office/drawing/2014/main" id="{52E49F57-AA20-49F4-84A5-B640209D0349}"/>
              </a:ext>
            </a:extLst>
          </p:cNvPr>
          <p:cNvGraphicFramePr>
            <a:graphicFrameLocks/>
          </p:cNvGraphicFramePr>
          <p:nvPr>
            <p:extLst>
              <p:ext uri="{D42A27DB-BD31-4B8C-83A1-F6EECF244321}">
                <p14:modId xmlns:p14="http://schemas.microsoft.com/office/powerpoint/2010/main" val="336378750"/>
              </p:ext>
            </p:extLst>
          </p:nvPr>
        </p:nvGraphicFramePr>
        <p:xfrm>
          <a:off x="6500824" y="5420890"/>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7AC5295-3B0D-4228-9694-033CE3E848A8}"/>
                  </a:ext>
                </a:extLst>
              </p:cNvPr>
              <p:cNvSpPr txBox="1"/>
              <p:nvPr/>
            </p:nvSpPr>
            <p:spPr>
              <a:xfrm>
                <a:off x="247854" y="3548275"/>
                <a:ext cx="6343724" cy="3027752"/>
              </a:xfrm>
              <a:prstGeom prst="rect">
                <a:avLst/>
              </a:prstGeom>
              <a:noFill/>
            </p:spPr>
            <p:txBody>
              <a:bodyPr wrap="none" rtlCol="0">
                <a:spAutoFit/>
              </a:bodyPr>
              <a:lstStyle/>
              <a:p>
                <a:r>
                  <a:rPr lang="en-US" dirty="0"/>
                  <a:t>Worst case runtime?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≤1</m:t>
                            </m:r>
                          </m:e>
                          <m:e>
                            <m:r>
                              <a:rPr lang="en-US" i="1">
                                <a:latin typeface="Cambria Math" panose="02040503050406030204" pitchFamily="18" charset="0"/>
                              </a:rPr>
                              <m:t>2</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m:t>
                            </m:r>
                            <m:r>
                              <m:rPr>
                                <m:sty m:val="p"/>
                              </m:rPr>
                              <a:rPr lang="en-US">
                                <a:latin typeface="Cambria Math" panose="02040503050406030204" pitchFamily="18" charset="0"/>
                              </a:rPr>
                              <m:t>otherwise</m:t>
                            </m:r>
                          </m:e>
                        </m:eqArr>
                      </m:e>
                    </m:d>
                    <m:r>
                      <a:rPr lang="en-US" i="1">
                        <a:latin typeface="Cambria Math" panose="02040503050406030204" pitchFamily="18" charset="0"/>
                      </a:rPr>
                      <m:t>=</m:t>
                    </m:r>
                    <m:r>
                      <m:rPr>
                        <m:sty m:val="p"/>
                      </m:rPr>
                      <a:rPr lang="en-US">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𝑛</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m:t>
                        </m:r>
                      </m:e>
                    </m:func>
                  </m:oMath>
                </a14:m>
                <a:endParaRPr lang="en-US" dirty="0"/>
              </a:p>
              <a:p>
                <a:r>
                  <a:rPr lang="en-US" dirty="0"/>
                  <a:t> </a:t>
                </a:r>
              </a:p>
              <a:p>
                <a:r>
                  <a:rPr lang="en-US" dirty="0"/>
                  <a:t>Best case runtime?  Same;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endParaRPr lang="en-US" dirty="0"/>
              </a:p>
              <a:p>
                <a:r>
                  <a:rPr lang="en-US" dirty="0"/>
                  <a:t>Average runtime?  Same;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endParaRPr lang="en-US" dirty="0"/>
              </a:p>
              <a:p>
                <a:r>
                  <a:rPr lang="en-US" dirty="0"/>
                  <a:t>Stable? Yes!</a:t>
                </a:r>
              </a:p>
              <a:p>
                <a:endParaRPr lang="en-US" dirty="0"/>
              </a:p>
              <a:p>
                <a:r>
                  <a:rPr lang="en-US" dirty="0"/>
                  <a:t>In-place? No.</a:t>
                </a:r>
              </a:p>
            </p:txBody>
          </p:sp>
        </mc:Choice>
        <mc:Fallback xmlns="">
          <p:sp>
            <p:nvSpPr>
              <p:cNvPr id="22" name="TextBox 21">
                <a:extLst>
                  <a:ext uri="{FF2B5EF4-FFF2-40B4-BE49-F238E27FC236}">
                    <a16:creationId xmlns:a16="http://schemas.microsoft.com/office/drawing/2014/main" id="{07AC5295-3B0D-4228-9694-033CE3E848A8}"/>
                  </a:ext>
                </a:extLst>
              </p:cNvPr>
              <p:cNvSpPr txBox="1">
                <a:spLocks noRot="1" noChangeAspect="1" noMove="1" noResize="1" noEditPoints="1" noAdjustHandles="1" noChangeArrowheads="1" noChangeShapeType="1" noTextEdit="1"/>
              </p:cNvSpPr>
              <p:nvPr/>
            </p:nvSpPr>
            <p:spPr>
              <a:xfrm>
                <a:off x="247854" y="3548275"/>
                <a:ext cx="6343724" cy="3027752"/>
              </a:xfrm>
              <a:prstGeom prst="rect">
                <a:avLst/>
              </a:prstGeom>
              <a:blipFill>
                <a:blip r:embed="rId2"/>
                <a:stretch>
                  <a:fillRect l="-865" b="-221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AE092705-8FDF-485C-B9A4-8D9C488D5236}"/>
              </a:ext>
              <a:ext uri="{C183D7F6-B498-43B3-948B-1728B52AA6E4}">
                <adec:decorative xmlns:adec="http://schemas.microsoft.com/office/drawing/2017/decorative" val="1"/>
              </a:ext>
            </a:extLst>
          </p:cNvPr>
          <p:cNvCxnSpPr>
            <a:cxnSpLocks/>
          </p:cNvCxnSpPr>
          <p:nvPr/>
        </p:nvCxnSpPr>
        <p:spPr>
          <a:xfrm flipH="1">
            <a:off x="8403288" y="963972"/>
            <a:ext cx="112268"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2F49E3-8FB3-437C-B938-889301BFF806}"/>
              </a:ext>
              <a:ext uri="{C183D7F6-B498-43B3-948B-1728B52AA6E4}">
                <adec:decorative xmlns:adec="http://schemas.microsoft.com/office/drawing/2017/decorative" val="1"/>
              </a:ext>
            </a:extLst>
          </p:cNvPr>
          <p:cNvCxnSpPr>
            <a:cxnSpLocks/>
            <a:endCxn id="9" idx="1"/>
          </p:cNvCxnSpPr>
          <p:nvPr/>
        </p:nvCxnSpPr>
        <p:spPr>
          <a:xfrm>
            <a:off x="8536225" y="955544"/>
            <a:ext cx="229336"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5BEAC1-BE43-4B56-B320-463ACE864667}"/>
              </a:ext>
              <a:ext uri="{C183D7F6-B498-43B3-948B-1728B52AA6E4}">
                <adec:decorative xmlns:adec="http://schemas.microsoft.com/office/drawing/2017/decorative" val="1"/>
              </a:ext>
            </a:extLst>
          </p:cNvPr>
          <p:cNvCxnSpPr>
            <a:cxnSpLocks/>
            <a:endCxn id="11" idx="1"/>
          </p:cNvCxnSpPr>
          <p:nvPr/>
        </p:nvCxnSpPr>
        <p:spPr>
          <a:xfrm>
            <a:off x="7415990" y="1763150"/>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5ECAD5-0139-47AF-8623-8C060B76EB59}"/>
              </a:ext>
              <a:ext uri="{C183D7F6-B498-43B3-948B-1728B52AA6E4}">
                <adec:decorative xmlns:adec="http://schemas.microsoft.com/office/drawing/2017/decorative" val="1"/>
              </a:ext>
            </a:extLst>
          </p:cNvPr>
          <p:cNvCxnSpPr>
            <a:cxnSpLocks/>
            <a:stCxn id="8" idx="2"/>
            <a:endCxn id="10" idx="3"/>
          </p:cNvCxnSpPr>
          <p:nvPr/>
        </p:nvCxnSpPr>
        <p:spPr>
          <a:xfrm flipH="1">
            <a:off x="7236979" y="1775506"/>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3F4B6F-73BC-411C-87D6-8CEBFDEE99A7}"/>
              </a:ext>
              <a:ext uri="{C183D7F6-B498-43B3-948B-1728B52AA6E4}">
                <adec:decorative xmlns:adec="http://schemas.microsoft.com/office/drawing/2017/decorative" val="1"/>
              </a:ext>
            </a:extLst>
          </p:cNvPr>
          <p:cNvCxnSpPr>
            <a:cxnSpLocks/>
          </p:cNvCxnSpPr>
          <p:nvPr/>
        </p:nvCxnSpPr>
        <p:spPr>
          <a:xfrm>
            <a:off x="9939664" y="1750211"/>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2520E2-9C5F-437A-9A6C-C2BBC1A78E0D}"/>
              </a:ext>
              <a:ext uri="{C183D7F6-B498-43B3-948B-1728B52AA6E4}">
                <adec:decorative xmlns:adec="http://schemas.microsoft.com/office/drawing/2017/decorative" val="1"/>
              </a:ext>
            </a:extLst>
          </p:cNvPr>
          <p:cNvCxnSpPr>
            <a:cxnSpLocks/>
          </p:cNvCxnSpPr>
          <p:nvPr/>
        </p:nvCxnSpPr>
        <p:spPr>
          <a:xfrm flipH="1">
            <a:off x="9742557" y="1764579"/>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0A1DCF-7DA4-43A1-A7B6-91E0C2F8F574}"/>
              </a:ext>
              <a:ext uri="{C183D7F6-B498-43B3-948B-1728B52AA6E4}">
                <adec:decorative xmlns:adec="http://schemas.microsoft.com/office/drawing/2017/decorative" val="1"/>
              </a:ext>
            </a:extLst>
          </p:cNvPr>
          <p:cNvCxnSpPr>
            <a:cxnSpLocks/>
          </p:cNvCxnSpPr>
          <p:nvPr/>
        </p:nvCxnSpPr>
        <p:spPr>
          <a:xfrm>
            <a:off x="11055137" y="2608563"/>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8BFFDA-F7A1-47ED-93A7-2273D3B31BBA}"/>
              </a:ext>
              <a:ext uri="{C183D7F6-B498-43B3-948B-1728B52AA6E4}">
                <adec:decorative xmlns:adec="http://schemas.microsoft.com/office/drawing/2017/decorative" val="1"/>
              </a:ext>
            </a:extLst>
          </p:cNvPr>
          <p:cNvCxnSpPr>
            <a:cxnSpLocks/>
          </p:cNvCxnSpPr>
          <p:nvPr/>
        </p:nvCxnSpPr>
        <p:spPr>
          <a:xfrm flipH="1">
            <a:off x="10876126" y="2620919"/>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D2D3A0-097D-4B0C-9023-C2521E2535C6}"/>
              </a:ext>
              <a:ext uri="{C183D7F6-B498-43B3-948B-1728B52AA6E4}">
                <adec:decorative xmlns:adec="http://schemas.microsoft.com/office/drawing/2017/decorative" val="1"/>
              </a:ext>
            </a:extLst>
          </p:cNvPr>
          <p:cNvCxnSpPr>
            <a:cxnSpLocks/>
          </p:cNvCxnSpPr>
          <p:nvPr/>
        </p:nvCxnSpPr>
        <p:spPr>
          <a:xfrm>
            <a:off x="10747343" y="3484592"/>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F6E4E19-136A-4A0E-A2EB-2B5A6706EA62}"/>
              </a:ext>
              <a:ext uri="{C183D7F6-B498-43B3-948B-1728B52AA6E4}">
                <adec:decorative xmlns:adec="http://schemas.microsoft.com/office/drawing/2017/decorative" val="1"/>
              </a:ext>
            </a:extLst>
          </p:cNvPr>
          <p:cNvCxnSpPr>
            <a:cxnSpLocks/>
          </p:cNvCxnSpPr>
          <p:nvPr/>
        </p:nvCxnSpPr>
        <p:spPr>
          <a:xfrm flipH="1">
            <a:off x="10989840" y="3463047"/>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C70EF5-5679-4C95-B7C0-969C6265F06B}"/>
              </a:ext>
              <a:ext uri="{C183D7F6-B498-43B3-948B-1728B52AA6E4}">
                <adec:decorative xmlns:adec="http://schemas.microsoft.com/office/drawing/2017/decorative" val="1"/>
              </a:ext>
            </a:extLst>
          </p:cNvPr>
          <p:cNvCxnSpPr>
            <a:cxnSpLocks/>
          </p:cNvCxnSpPr>
          <p:nvPr/>
        </p:nvCxnSpPr>
        <p:spPr>
          <a:xfrm>
            <a:off x="8354074" y="5206330"/>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D5D2BB-73A1-4262-9167-60F0849BAEBC}"/>
              </a:ext>
              <a:ext uri="{C183D7F6-B498-43B3-948B-1728B52AA6E4}">
                <adec:decorative xmlns:adec="http://schemas.microsoft.com/office/drawing/2017/decorative" val="1"/>
              </a:ext>
            </a:extLst>
          </p:cNvPr>
          <p:cNvCxnSpPr>
            <a:cxnSpLocks/>
          </p:cNvCxnSpPr>
          <p:nvPr/>
        </p:nvCxnSpPr>
        <p:spPr>
          <a:xfrm flipH="1">
            <a:off x="8596571" y="5184785"/>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919609-8A03-4666-AC03-347BC70B8846}"/>
              </a:ext>
              <a:ext uri="{C183D7F6-B498-43B3-948B-1728B52AA6E4}">
                <adec:decorative xmlns:adec="http://schemas.microsoft.com/office/drawing/2017/decorative" val="1"/>
              </a:ext>
            </a:extLst>
          </p:cNvPr>
          <p:cNvCxnSpPr>
            <a:cxnSpLocks/>
          </p:cNvCxnSpPr>
          <p:nvPr/>
        </p:nvCxnSpPr>
        <p:spPr>
          <a:xfrm>
            <a:off x="7134908" y="2665144"/>
            <a:ext cx="272873" cy="214880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CFFF60E-9413-41BF-86B1-BDBFA489B123}"/>
              </a:ext>
              <a:ext uri="{C183D7F6-B498-43B3-948B-1728B52AA6E4}">
                <adec:decorative xmlns:adec="http://schemas.microsoft.com/office/drawing/2017/decorative" val="1"/>
              </a:ext>
            </a:extLst>
          </p:cNvPr>
          <p:cNvCxnSpPr>
            <a:cxnSpLocks/>
          </p:cNvCxnSpPr>
          <p:nvPr/>
        </p:nvCxnSpPr>
        <p:spPr>
          <a:xfrm flipH="1">
            <a:off x="7471380" y="2651033"/>
            <a:ext cx="316243" cy="2162912"/>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5FDE0BD-E55A-440D-B589-417A57B2B9CC}"/>
              </a:ext>
              <a:ext uri="{C183D7F6-B498-43B3-948B-1728B52AA6E4}">
                <adec:decorative xmlns:adec="http://schemas.microsoft.com/office/drawing/2017/decorative" val="1"/>
              </a:ext>
            </a:extLst>
          </p:cNvPr>
          <p:cNvCxnSpPr>
            <a:cxnSpLocks/>
          </p:cNvCxnSpPr>
          <p:nvPr/>
        </p:nvCxnSpPr>
        <p:spPr>
          <a:xfrm>
            <a:off x="9090098" y="2648815"/>
            <a:ext cx="696518" cy="2133374"/>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025E27-A669-40A7-85E8-DF0B18271445}"/>
              </a:ext>
              <a:ext uri="{C183D7F6-B498-43B3-948B-1728B52AA6E4}">
                <adec:decorative xmlns:adec="http://schemas.microsoft.com/office/drawing/2017/decorative" val="1"/>
              </a:ext>
            </a:extLst>
          </p:cNvPr>
          <p:cNvCxnSpPr>
            <a:cxnSpLocks/>
          </p:cNvCxnSpPr>
          <p:nvPr/>
        </p:nvCxnSpPr>
        <p:spPr>
          <a:xfrm flipH="1">
            <a:off x="9939664" y="4345364"/>
            <a:ext cx="849018" cy="44188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10"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005F-CAD8-143C-9881-F41E77D6D346}"/>
              </a:ext>
            </a:extLst>
          </p:cNvPr>
          <p:cNvSpPr>
            <a:spLocks noGrp="1"/>
          </p:cNvSpPr>
          <p:nvPr>
            <p:ph type="title"/>
          </p:nvPr>
        </p:nvSpPr>
        <p:spPr/>
        <p:txBody>
          <a:bodyPr/>
          <a:lstStyle/>
          <a:p>
            <a:r>
              <a:rPr lang="en-US" dirty="0"/>
              <a:t>Our Standard Problem-Solving Process</a:t>
            </a:r>
          </a:p>
        </p:txBody>
      </p:sp>
      <p:sp>
        <p:nvSpPr>
          <p:cNvPr id="3" name="Content Placeholder 2">
            <a:extLst>
              <a:ext uri="{FF2B5EF4-FFF2-40B4-BE49-F238E27FC236}">
                <a16:creationId xmlns:a16="http://schemas.microsoft.com/office/drawing/2014/main" id="{75AEC941-AEF9-C5B6-2D80-7CD6C6E03AC9}"/>
              </a:ext>
            </a:extLst>
          </p:cNvPr>
          <p:cNvSpPr>
            <a:spLocks noGrp="1"/>
          </p:cNvSpPr>
          <p:nvPr>
            <p:ph idx="1"/>
          </p:nvPr>
        </p:nvSpPr>
        <p:spPr/>
        <p:txBody>
          <a:bodyPr/>
          <a:lstStyle/>
          <a:p>
            <a:r>
              <a:rPr lang="en-US" dirty="0"/>
              <a:t>1. Read and understand the problem</a:t>
            </a:r>
          </a:p>
          <a:p>
            <a:r>
              <a:rPr lang="en-US" dirty="0"/>
              <a:t>2. Generate examples</a:t>
            </a:r>
          </a:p>
          <a:p>
            <a:r>
              <a:rPr lang="en-US" b="1" dirty="0"/>
              <a:t>3. Come up with a baseline  </a:t>
            </a:r>
            <a:r>
              <a:rPr lang="en-US" dirty="0"/>
              <a:t>&lt;</a:t>
            </a:r>
            <a:r>
              <a:rPr lang="en-US" i="1" dirty="0"/>
              <a:t>particularly important for D&amp;C</a:t>
            </a:r>
          </a:p>
          <a:p>
            <a:r>
              <a:rPr lang="en-US" dirty="0"/>
              <a:t>4. Brainstorm and analyze possible algorithms</a:t>
            </a:r>
          </a:p>
          <a:p>
            <a:r>
              <a:rPr lang="en-US" dirty="0"/>
              <a:t>5. Write the algorithm</a:t>
            </a:r>
          </a:p>
          <a:p>
            <a:r>
              <a:rPr lang="en-US" dirty="0"/>
              <a:t>6. Show the algorithm is correct</a:t>
            </a:r>
          </a:p>
          <a:p>
            <a:r>
              <a:rPr lang="en-US" dirty="0"/>
              <a:t>7. Optimize and analyze the running time</a:t>
            </a:r>
          </a:p>
        </p:txBody>
      </p:sp>
    </p:spTree>
    <p:extLst>
      <p:ext uri="{BB962C8B-B14F-4D97-AF65-F5344CB8AC3E}">
        <p14:creationId xmlns:p14="http://schemas.microsoft.com/office/powerpoint/2010/main" val="241764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Problem</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p:txBody>
      </p:sp>
      <p:grpSp>
        <p:nvGrpSpPr>
          <p:cNvPr id="27" name="Group 26" descr="A set of 22 points, scattered across a rectangle.">
            <a:extLst>
              <a:ext uri="{FF2B5EF4-FFF2-40B4-BE49-F238E27FC236}">
                <a16:creationId xmlns:a16="http://schemas.microsoft.com/office/drawing/2014/main" id="{BF72BB4A-FB52-E166-DAAF-FB4EB0A9C818}"/>
              </a:ext>
            </a:extLst>
          </p:cNvPr>
          <p:cNvGrpSpPr/>
          <p:nvPr/>
        </p:nvGrpSpPr>
        <p:grpSpPr>
          <a:xfrm>
            <a:off x="575239" y="2271439"/>
            <a:ext cx="11187259" cy="4129361"/>
            <a:chOff x="575239" y="2271439"/>
            <a:chExt cx="11187259" cy="412936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271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Problem – Baseline</a:t>
            </a:r>
          </a:p>
        </p:txBody>
      </p:sp>
      <p:sp>
        <p:nvSpPr>
          <p:cNvPr id="3" name="Content Placeholder 2"/>
          <p:cNvSpPr>
            <a:spLocks noGrp="1"/>
          </p:cNvSpPr>
          <p:nvPr>
            <p:ph idx="1"/>
          </p:nvPr>
        </p:nvSpPr>
        <p:spPr>
          <a:xfrm>
            <a:off x="575240" y="1473522"/>
            <a:ext cx="11187258" cy="5055409"/>
          </a:xfrm>
        </p:spPr>
        <p:txBody>
          <a:bodyPr>
            <a:normAutofit/>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a:p>
            <a:endParaRPr lang="en-US" dirty="0"/>
          </a:p>
          <a:p>
            <a:r>
              <a:rPr lang="en-US" dirty="0"/>
              <a:t>What’s the first algorithm you can think of? What’s its running time?</a:t>
            </a:r>
          </a:p>
          <a:p>
            <a:endParaRPr lang="en-US" dirty="0"/>
          </a:p>
          <a:p>
            <a:endParaRPr lang="en-US" dirty="0"/>
          </a:p>
        </p:txBody>
      </p:sp>
    </p:spTree>
    <p:extLst>
      <p:ext uri="{BB962C8B-B14F-4D97-AF65-F5344CB8AC3E}">
        <p14:creationId xmlns:p14="http://schemas.microsoft.com/office/powerpoint/2010/main" val="82740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Problem – Baseline (</a:t>
            </a:r>
            <a:r>
              <a:rPr lang="en-US" dirty="0" err="1"/>
              <a:t>ans</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2"/>
                <a:ext cx="11187258" cy="5055409"/>
              </a:xfrm>
            </p:spPr>
            <p:txBody>
              <a:bodyPr>
                <a:normAutofit/>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a:p>
                <a:endParaRPr lang="en-US" dirty="0"/>
              </a:p>
              <a:p>
                <a:r>
                  <a:rPr lang="en-US" dirty="0"/>
                  <a:t>What’s the first algorithm you can think of? What’s its running time?</a:t>
                </a:r>
              </a:p>
              <a:p>
                <a:endParaRPr lang="en-US" dirty="0"/>
              </a:p>
              <a:p>
                <a:r>
                  <a:rPr lang="en-US" dirty="0"/>
                  <a:t>Just calculate the distance between all pairs. </a:t>
                </a:r>
              </a:p>
              <a:p>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t>
                </a:r>
              </a:p>
              <a:p>
                <a:r>
                  <a:rPr lang="en-US" dirty="0"/>
                  <a:t>Keep in the back of your minds: if we aren’t doing better than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we haven’t made any progress.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2"/>
                <a:ext cx="11187258" cy="5055409"/>
              </a:xfrm>
              <a:blipFill>
                <a:blip r:embed="rId2"/>
                <a:stretch>
                  <a:fillRect l="-708" t="-2171" r="-1144" b="-2292"/>
                </a:stretch>
              </a:blipFill>
            </p:spPr>
            <p:txBody>
              <a:bodyPr/>
              <a:lstStyle/>
              <a:p>
                <a:r>
                  <a:rPr lang="en-US">
                    <a:noFill/>
                  </a:rPr>
                  <a:t> </a:t>
                </a:r>
              </a:p>
            </p:txBody>
          </p:sp>
        </mc:Fallback>
      </mc:AlternateContent>
    </p:spTree>
    <p:extLst>
      <p:ext uri="{BB962C8B-B14F-4D97-AF65-F5344CB8AC3E}">
        <p14:creationId xmlns:p14="http://schemas.microsoft.com/office/powerpoint/2010/main" val="3777932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421_template</Template>
  <TotalTime>14794</TotalTime>
  <Words>3412</Words>
  <Application>Microsoft Office PowerPoint</Application>
  <PresentationFormat>Widescreen</PresentationFormat>
  <Paragraphs>456</Paragraphs>
  <Slides>45</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Aptos</vt:lpstr>
      <vt:lpstr>Cambria Math</vt:lpstr>
      <vt:lpstr>Courier New</vt:lpstr>
      <vt:lpstr>Segoe UI</vt:lpstr>
      <vt:lpstr>Segoe UI Light</vt:lpstr>
      <vt:lpstr>Segoe UI Semibold</vt:lpstr>
      <vt:lpstr>Segoe UI Semilight</vt:lpstr>
      <vt:lpstr>Tw Cen MT</vt:lpstr>
      <vt:lpstr>Wingdings 3</vt:lpstr>
      <vt:lpstr>Integral</vt:lpstr>
      <vt:lpstr>Divide &amp; Conquer</vt:lpstr>
      <vt:lpstr>Up Next</vt:lpstr>
      <vt:lpstr>Divide &amp; Conquer Paradigm</vt:lpstr>
      <vt:lpstr>Merge Sort</vt:lpstr>
      <vt:lpstr>Merge Sort (analysis)</vt:lpstr>
      <vt:lpstr>Our Standard Problem-Solving Process</vt:lpstr>
      <vt:lpstr>Our First Problem</vt:lpstr>
      <vt:lpstr>Our First Problem – Baseline</vt:lpstr>
      <vt:lpstr>Our First Problem – Baseline (ans)</vt:lpstr>
      <vt:lpstr>Let’s make the problem easier</vt:lpstr>
      <vt:lpstr>An Easier Version</vt:lpstr>
      <vt:lpstr>An Easier Version (2)</vt:lpstr>
      <vt:lpstr>An Easier Version (3)</vt:lpstr>
      <vt:lpstr>Let’s make the problem harder again</vt:lpstr>
      <vt:lpstr>2D Closest Points</vt:lpstr>
      <vt:lpstr>2D Closest Points (d&amp;c)</vt:lpstr>
      <vt:lpstr>2D Closest Points (median)</vt:lpstr>
      <vt:lpstr>Pseudocode</vt:lpstr>
      <vt:lpstr>Combine Step</vt:lpstr>
      <vt:lpstr>Combine Step (2)</vt:lpstr>
      <vt:lpstr>Conquer</vt:lpstr>
      <vt:lpstr>Some Questionable Pseudocode</vt:lpstr>
      <vt:lpstr>Conquer Requires Improvement</vt:lpstr>
      <vt:lpstr>It’s very Questionable Pseudocode</vt:lpstr>
      <vt:lpstr>Deep Breath</vt:lpstr>
      <vt:lpstr>Pseudocode: Need the the conquer</vt:lpstr>
      <vt:lpstr>Speeding up the combine step</vt:lpstr>
      <vt:lpstr>Pseudocode: updating conquer</vt:lpstr>
      <vt:lpstr>Key Area for Combine</vt:lpstr>
      <vt:lpstr>Key Area for Combine (2)</vt:lpstr>
      <vt:lpstr>Conquering</vt:lpstr>
      <vt:lpstr>Almost One-Dimensional</vt:lpstr>
      <vt:lpstr>Pseudocode (finished!)</vt:lpstr>
      <vt:lpstr>Prove the Lemma (1)</vt:lpstr>
      <vt:lpstr>Prove the Lemma (2)</vt:lpstr>
      <vt:lpstr>Prove the Lemma (3)</vt:lpstr>
      <vt:lpstr>Prove the Lemma (4)</vt:lpstr>
      <vt:lpstr>Prove the Lemma (5)</vt:lpstr>
      <vt:lpstr>It works! (a bit more formally)</vt:lpstr>
      <vt:lpstr>Write a recurrence for the running time</vt:lpstr>
      <vt:lpstr>Write a recurrence for the running time (2)</vt:lpstr>
      <vt:lpstr>Running Time</vt:lpstr>
      <vt:lpstr>There’s no grid in the code</vt:lpstr>
      <vt:lpstr>Takeaways</vt:lpstr>
      <vt:lpstr>Prove the Lemma    (for handouts)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&amp; Conquer</dc:title>
  <dc:creator>rtweber2</dc:creator>
  <cp:lastModifiedBy>Robbie Weber</cp:lastModifiedBy>
  <cp:revision>33</cp:revision>
  <cp:lastPrinted>2026-04-16T17:14:31Z</cp:lastPrinted>
  <dcterms:created xsi:type="dcterms:W3CDTF">2022-07-01T21:58:05Z</dcterms:created>
  <dcterms:modified xsi:type="dcterms:W3CDTF">2026-04-17T20:04:52Z</dcterms:modified>
</cp:coreProperties>
</file>