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82" r:id="rId3"/>
    <p:sldId id="287" r:id="rId4"/>
    <p:sldId id="418" r:id="rId5"/>
    <p:sldId id="423" r:id="rId6"/>
    <p:sldId id="502" r:id="rId7"/>
    <p:sldId id="424" r:id="rId8"/>
    <p:sldId id="425" r:id="rId9"/>
    <p:sldId id="501" r:id="rId10"/>
    <p:sldId id="500" r:id="rId11"/>
    <p:sldId id="426" r:id="rId12"/>
    <p:sldId id="427" r:id="rId13"/>
    <p:sldId id="428" r:id="rId14"/>
    <p:sldId id="429" r:id="rId15"/>
    <p:sldId id="430" r:id="rId16"/>
    <p:sldId id="431" r:id="rId17"/>
    <p:sldId id="438" r:id="rId18"/>
    <p:sldId id="439" r:id="rId19"/>
    <p:sldId id="441" r:id="rId20"/>
    <p:sldId id="442" r:id="rId21"/>
    <p:sldId id="499" r:id="rId22"/>
    <p:sldId id="260" r:id="rId23"/>
    <p:sldId id="261" r:id="rId24"/>
    <p:sldId id="449" r:id="rId25"/>
    <p:sldId id="367" r:id="rId26"/>
    <p:sldId id="368" r:id="rId27"/>
    <p:sldId id="369" r:id="rId28"/>
    <p:sldId id="473" r:id="rId29"/>
    <p:sldId id="469" r:id="rId30"/>
    <p:sldId id="485" r:id="rId31"/>
    <p:sldId id="486" r:id="rId32"/>
    <p:sldId id="487" r:id="rId33"/>
    <p:sldId id="472" r:id="rId34"/>
    <p:sldId id="478" r:id="rId35"/>
    <p:sldId id="451" r:id="rId36"/>
    <p:sldId id="450" r:id="rId37"/>
    <p:sldId id="452" r:id="rId38"/>
    <p:sldId id="453" r:id="rId39"/>
    <p:sldId id="489" r:id="rId40"/>
    <p:sldId id="258" r:id="rId41"/>
    <p:sldId id="447" r:id="rId42"/>
    <p:sldId id="262" r:id="rId43"/>
    <p:sldId id="263" r:id="rId44"/>
    <p:sldId id="490" r:id="rId45"/>
    <p:sldId id="496" r:id="rId46"/>
    <p:sldId id="497" r:id="rId47"/>
    <p:sldId id="498" r:id="rId48"/>
    <p:sldId id="491" r:id="rId49"/>
    <p:sldId id="492" r:id="rId50"/>
    <p:sldId id="49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404" autoAdjust="0"/>
  </p:normalViewPr>
  <p:slideViewPr>
    <p:cSldViewPr snapToGrid="0" showGuides="1">
      <p:cViewPr varScale="1">
        <p:scale>
          <a:sx n="63" d="100"/>
          <a:sy n="63" d="100"/>
        </p:scale>
        <p:origin x="64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CC35D-67CF-437C-B179-34AC84748E7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1CFB-80BD-49CD-BCE6-CD0A4C4E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6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algorithm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C1CFB-80BD-49CD-BCE6-CD0A4C4E9E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1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A669-EFED-4362-84D1-5A076FC10CE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E931-A487-49B5-9135-F42C84AF53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4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2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923D8-84E8-4795-B334-EF7D14E88C4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Greedy </a:t>
            </a:r>
            <a:br>
              <a:rPr lang="en-US" dirty="0"/>
            </a:br>
            <a:r>
              <a:rPr lang="en-US" dirty="0"/>
              <a:t>Approximation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2026</a:t>
            </a:r>
          </a:p>
          <a:p>
            <a:r>
              <a:rPr lang="en-US"/>
              <a:t>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0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848E-EDCD-436E-9173-27E6D3F8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the earliest end time,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overlaps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overlap. 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6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848E-EDCD-436E-9173-27E6D3F8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 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the earliest end time,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overlaps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overlap. 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overlap, then both are “active” at the instant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ends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have an earlier end time).</a:t>
                </a:r>
              </a:p>
              <a:p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have an earlier end time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! By the same reasoning,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also “active” the instant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ends.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 with each other.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72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244B-048B-4065-B29D-DC2A60A7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 (strategy)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EB43-C069-4ED9-91AD-A8D3EC3A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prove it correct? </a:t>
            </a:r>
          </a:p>
          <a:p>
            <a:endParaRPr lang="en-US" dirty="0"/>
          </a:p>
          <a:p>
            <a:r>
              <a:rPr lang="en-US" dirty="0"/>
              <a:t>Do you want to use</a:t>
            </a:r>
          </a:p>
          <a:p>
            <a:r>
              <a:rPr lang="en-US" dirty="0"/>
              <a:t>Structural Result</a:t>
            </a:r>
          </a:p>
          <a:p>
            <a:r>
              <a:rPr lang="en-US" dirty="0"/>
              <a:t>Exchange Argument</a:t>
            </a:r>
          </a:p>
          <a:p>
            <a:r>
              <a:rPr lang="en-US" dirty="0"/>
              <a:t>Greedy Stays Ahead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FE1F-0565-4CC4-945E-FC5C7482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6A1D-8161-40FE-A016-098B1C949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set of intervals selected by the greedy algorithm, ordered by </a:t>
                </a:r>
                <a:r>
                  <a:rPr lang="en-US" dirty="0" err="1"/>
                  <a:t>endtime</a:t>
                </a:r>
                <a:endParaRPr lang="en-US" dirty="0"/>
              </a:p>
              <a:p>
                <a:r>
                  <a:rPr lang="en-US" dirty="0"/>
                  <a:t>OPT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be the maximum set of intervals, ordered by </a:t>
                </a:r>
                <a:r>
                  <a:rPr lang="en-US" dirty="0" err="1"/>
                  <a:t>endtime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Our goal will be to “exchange”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at least as many elements as OPT.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first two elements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aren’t the same.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are the same,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overlaps with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by the greedy choice,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So we can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OPT,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still have OPT be valid.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6A1D-8161-40FE-A016-098B1C94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28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C6BD-69F2-48C5-9E87-066AA799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1BE55-BE86-4CD0-BC26-8B45956EF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Repeat this argument until we have changed OPT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OPT have more elements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No! After repeating the argument, we could change every element of OPT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OPT had another element, it wouldn’t overlap with anything in OPT, and therefore can’t overlap with anything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after all the swaps. But then the greedy algorithm would have added it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same number of elements as OPT does, and we really found an optimal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1BE55-BE86-4CD0-BC26-8B45956EF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84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C5B1-3D48-409E-861F-1B94A8E8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F5C7-9D93-417F-A0E6-FBBD439C6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set of intervals selected by the greedy algorithm, ordered by </a:t>
                </a:r>
                <a:r>
                  <a:rPr lang="en-US" dirty="0" err="1"/>
                  <a:t>endtime</a:t>
                </a:r>
                <a:endParaRPr lang="en-US" dirty="0"/>
              </a:p>
              <a:p>
                <a:r>
                  <a:rPr lang="en-US" dirty="0"/>
                  <a:t>OPT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be the maximum set of intervals, ordered by </a:t>
                </a:r>
                <a:r>
                  <a:rPr lang="en-US" dirty="0" err="1"/>
                  <a:t>endtime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Our goal will be to show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Proof by induction:</a:t>
                </a:r>
              </a:p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the earliest end time of any interval (since there are no other intervals in the set when we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always include it),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ends no later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F5C7-9D93-417F-A0E6-FBBD439C6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1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2D33-67D8-4A99-B965-FAB64502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0AB12-404F-45F3-8BA0-B53BA06A8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Inductive Hypothesis: Suppose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IS: Since (by IH)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greedy has access to everything that doesn’t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that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we take the first one that doesn’t overlap,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also end before (or equal to)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Wrapping Up: Since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last interval greedy selects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is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There cannot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as if it didn’t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it also wouldn’t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would have been added by greedy.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0AB12-404F-45F3-8BA0-B53BA06A8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36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(narrowing down,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 descr="X symbol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E277E8AF-BC0C-413E-94AD-522F70B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4" y="2091016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4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D4EA-8618-462F-B2EC-7498BCE5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72FE5-B963-4588-A168-16D19982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turns out latest start time also works.</a:t>
            </a:r>
          </a:p>
          <a:p>
            <a:endParaRPr lang="en-US" dirty="0"/>
          </a:p>
          <a:p>
            <a:r>
              <a:rPr lang="en-US" dirty="0"/>
              <a:t>Latest start time is actually the same as earliest end time (imagine “reflecting” all the jobs along the time axis – the one with the earliest end time ends up having the last start time). </a:t>
            </a:r>
          </a:p>
          <a:p>
            <a:endParaRPr lang="en-US" dirty="0"/>
          </a:p>
          <a:p>
            <a:r>
              <a:rPr lang="en-US" dirty="0"/>
              <a:t>What about fewest overlaps? </a:t>
            </a:r>
          </a:p>
          <a:p>
            <a:r>
              <a:rPr lang="en-US" dirty="0"/>
              <a:t>Doesn’t work. </a:t>
            </a:r>
            <a:r>
              <a:rPr lang="en-US" dirty="0">
                <a:sym typeface="Wingdings" panose="05000000000000000000" pitchFamily="2" charset="2"/>
              </a:rPr>
              <a:t> Counter-examples are a little more complicated than the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1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(all the 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E277E8AF-BC0C-413E-94AD-522F70B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4" y="2091016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heck Mark on Microsoft Windows 10 May 2019 Update">
            <a:extLst>
              <a:ext uri="{FF2B5EF4-FFF2-40B4-BE49-F238E27FC236}">
                <a16:creationId xmlns:a16="http://schemas.microsoft.com/office/drawing/2014/main" id="{91B0C5ED-9A0A-48AB-8360-5E4AE42C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88" y="3793941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 descr="X symbol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 descr="X symbol">
            <a:extLst>
              <a:ext uri="{FF2B5EF4-FFF2-40B4-BE49-F238E27FC236}">
                <a16:creationId xmlns:a16="http://schemas.microsoft.com/office/drawing/2014/main" id="{F24713B0-D239-47A4-B2AC-6019DCFEC4C3}"/>
              </a:ext>
            </a:extLst>
          </p:cNvPr>
          <p:cNvSpPr/>
          <p:nvPr/>
        </p:nvSpPr>
        <p:spPr>
          <a:xfrm>
            <a:off x="6999363" y="4861317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EBBD-35F5-4973-8341-3CC1A98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710D-C2A1-4505-9708-04693ADA7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22096"/>
          </a:xfrm>
        </p:spPr>
        <p:txBody>
          <a:bodyPr/>
          <a:lstStyle/>
          <a:p>
            <a:r>
              <a:rPr lang="en-US" dirty="0"/>
              <a:t>You have a single processor, and a set of jobs with fixed start and end times.</a:t>
            </a:r>
          </a:p>
          <a:p>
            <a:r>
              <a:rPr lang="en-US" dirty="0"/>
              <a:t>Your goal is to maximize the number of jobs you can process.</a:t>
            </a:r>
          </a:p>
          <a:p>
            <a:r>
              <a:rPr lang="en-US" dirty="0"/>
              <a:t>I.e. choose the maximum number of non-overlapping intervals.</a:t>
            </a:r>
          </a:p>
          <a:p>
            <a:endParaRPr lang="en-US" dirty="0"/>
          </a:p>
        </p:txBody>
      </p:sp>
      <p:grpSp>
        <p:nvGrpSpPr>
          <p:cNvPr id="12" name="Group 11" descr="A set of intervals. Their starts/ends are:&#10;[0,16]&#10;[1,9]&#10;[2,5]&#10;[5,13]&#10;[7,16]&#10;[13,19]&#10;[14,20] &#10;">
            <a:extLst>
              <a:ext uri="{FF2B5EF4-FFF2-40B4-BE49-F238E27FC236}">
                <a16:creationId xmlns:a16="http://schemas.microsoft.com/office/drawing/2014/main" id="{CA2946EE-06AE-1CEE-A8A2-AE7DD57F79F4}"/>
              </a:ext>
            </a:extLst>
          </p:cNvPr>
          <p:cNvGrpSpPr/>
          <p:nvPr/>
        </p:nvGrpSpPr>
        <p:grpSpPr>
          <a:xfrm>
            <a:off x="1528482" y="3980329"/>
            <a:ext cx="8234083" cy="1638298"/>
            <a:chOff x="1528482" y="3980329"/>
            <a:chExt cx="8234083" cy="16382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F5CEF5-E3A9-45E4-B3E4-4A8881839938}"/>
                </a:ext>
              </a:extLst>
            </p:cNvPr>
            <p:cNvSpPr/>
            <p:nvPr/>
          </p:nvSpPr>
          <p:spPr>
            <a:xfrm>
              <a:off x="1528482" y="3980329"/>
              <a:ext cx="6427694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9FF9A1-502A-47BF-A2BC-EB5E6356C0C2}"/>
                </a:ext>
              </a:extLst>
            </p:cNvPr>
            <p:cNvSpPr/>
            <p:nvPr/>
          </p:nvSpPr>
          <p:spPr>
            <a:xfrm>
              <a:off x="1882588" y="4444252"/>
              <a:ext cx="32631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A4550C-8C60-4078-A314-0E29112321DC}"/>
                </a:ext>
              </a:extLst>
            </p:cNvPr>
            <p:cNvSpPr/>
            <p:nvPr/>
          </p:nvSpPr>
          <p:spPr>
            <a:xfrm>
              <a:off x="7046261" y="4444252"/>
              <a:ext cx="2312892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3E5BD4-2338-473D-A01E-8499819D95B9}"/>
                </a:ext>
              </a:extLst>
            </p:cNvPr>
            <p:cNvSpPr/>
            <p:nvPr/>
          </p:nvSpPr>
          <p:spPr>
            <a:xfrm>
              <a:off x="4271683" y="4888007"/>
              <a:ext cx="368449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5FF08D-AA3E-424B-87B5-576C7C8D24EE}"/>
                </a:ext>
              </a:extLst>
            </p:cNvPr>
            <p:cNvSpPr/>
            <p:nvPr/>
          </p:nvSpPr>
          <p:spPr>
            <a:xfrm>
              <a:off x="7490012" y="5300380"/>
              <a:ext cx="22725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8319E-DD8E-4CCC-934A-51C077CF2CC7}"/>
                </a:ext>
              </a:extLst>
            </p:cNvPr>
            <p:cNvSpPr/>
            <p:nvPr/>
          </p:nvSpPr>
          <p:spPr>
            <a:xfrm>
              <a:off x="3688976" y="5298136"/>
              <a:ext cx="3316941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5D989F-2B79-42F7-B791-87BA8997BAB8}"/>
                </a:ext>
              </a:extLst>
            </p:cNvPr>
            <p:cNvSpPr/>
            <p:nvPr/>
          </p:nvSpPr>
          <p:spPr>
            <a:xfrm>
              <a:off x="2429436" y="4888007"/>
              <a:ext cx="1259540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41653-EAA8-40A6-9C6A-E52E56839AA1}"/>
                  </a:ext>
                </a:extLst>
              </p:cNvPr>
              <p:cNvSpPr txBox="1"/>
              <p:nvPr/>
            </p:nvSpPr>
            <p:spPr>
              <a:xfrm>
                <a:off x="878541" y="5732921"/>
                <a:ext cx="8386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is 3 – there is no way to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non-overlapping intervals; both the red and purple solutions are equally good.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41653-EAA8-40A6-9C6A-E52E5683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41" y="5732921"/>
                <a:ext cx="8386483" cy="830997"/>
              </a:xfrm>
              <a:prstGeom prst="rect">
                <a:avLst/>
              </a:prstGeom>
              <a:blipFill>
                <a:blip r:embed="rId2"/>
                <a:stretch>
                  <a:fillRect l="-1090" t="-5109" r="-196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78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78AD-7036-4BFB-9D1D-BEF4E93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EADB-0C8C-4FF1-8308-130F89BA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Greedy algorithms</a:t>
            </a:r>
          </a:p>
          <a:p>
            <a:r>
              <a:rPr lang="en-US" dirty="0"/>
              <a:t>You’ll probably have 2 (or 3…or 6) ideas for greedy algorithms. Check some simple examples before you implement! </a:t>
            </a:r>
            <a:br>
              <a:rPr lang="en-US" dirty="0"/>
            </a:br>
            <a:r>
              <a:rPr lang="en-US" dirty="0"/>
              <a:t>Greedy algorithms rarely work.</a:t>
            </a:r>
          </a:p>
          <a:p>
            <a:r>
              <a:rPr lang="en-US" dirty="0"/>
              <a:t>When they work AND you can prove they work, they’re great!</a:t>
            </a:r>
          </a:p>
          <a:p>
            <a:r>
              <a:rPr lang="en-US" dirty="0"/>
              <a:t>Proofs are often tricky </a:t>
            </a:r>
          </a:p>
          <a:p>
            <a:r>
              <a:rPr lang="en-US" b="1" dirty="0"/>
              <a:t>Structural results </a:t>
            </a:r>
            <a:r>
              <a:rPr lang="en-US" dirty="0"/>
              <a:t>are the hardest to come up with, but the most versatile.</a:t>
            </a:r>
          </a:p>
          <a:p>
            <a:r>
              <a:rPr lang="en-US" b="1" dirty="0"/>
              <a:t>Greedy stays ahead </a:t>
            </a:r>
            <a:r>
              <a:rPr lang="en-US" dirty="0"/>
              <a:t>usually use induction</a:t>
            </a:r>
          </a:p>
          <a:p>
            <a:r>
              <a:rPr lang="en-US" b="1" dirty="0"/>
              <a:t>Exchange</a:t>
            </a:r>
            <a:r>
              <a:rPr lang="en-US" dirty="0"/>
              <a:t> start with the </a:t>
            </a:r>
            <a:r>
              <a:rPr lang="en-US" b="1" dirty="0"/>
              <a:t>first </a:t>
            </a:r>
            <a:r>
              <a:rPr lang="en-US" dirty="0"/>
              <a:t>difference between greedy and optimal.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21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696D4-0135-4344-8176-1FDECFF7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75972" cy="590415"/>
          </a:xfrm>
        </p:spPr>
        <p:txBody>
          <a:bodyPr/>
          <a:lstStyle/>
          <a:p>
            <a:r>
              <a:rPr lang="en-US" dirty="0"/>
              <a:t>Greedy Approximation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26C0C-A766-4C21-9EA9-6E722F094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332 you learned about “NP-hard” problems. These are problems where we don’t have (or expect to ever have) polynomial time algorithms.</a:t>
            </a:r>
          </a:p>
          <a:p>
            <a:r>
              <a:rPr lang="en-US" dirty="0"/>
              <a:t>So what do you do if you really want to solve an NP-hard problem?</a:t>
            </a:r>
          </a:p>
          <a:p>
            <a:endParaRPr lang="en-US" dirty="0"/>
          </a:p>
          <a:p>
            <a:r>
              <a:rPr lang="en-US" dirty="0"/>
              <a:t>Sometimes you want an approximation algorithm!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an approximation algorithm good?</a:t>
            </a:r>
          </a:p>
          <a:p>
            <a:r>
              <a:rPr lang="en-US" b="1" u="sng" dirty="0"/>
              <a:t>Speed: </a:t>
            </a:r>
            <a:r>
              <a:rPr lang="en-US" dirty="0"/>
              <a:t>We usually require approximation algorithms to run in polynomial time.</a:t>
            </a:r>
          </a:p>
          <a:p>
            <a:r>
              <a:rPr lang="en-US" b="1" u="sng" dirty="0"/>
              <a:t>Accuracy:</a:t>
            </a:r>
            <a:endParaRPr lang="en-US" dirty="0"/>
          </a:p>
          <a:p>
            <a:r>
              <a:rPr lang="en-US" dirty="0"/>
              <a:t>NP-completeness will say that we can’t solve the problem </a:t>
            </a:r>
            <a:r>
              <a:rPr lang="en-US" u="sng" dirty="0"/>
              <a:t>exactly</a:t>
            </a:r>
            <a:r>
              <a:rPr lang="en-US" dirty="0"/>
              <a:t> in polynomial-time, but (without more thinking/proofs) it doesn’t say we couldn’t efficiently get a solution that’s, say within 1% of the best solution.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6662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input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always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  <a:p>
                <a:r>
                  <a:rPr lang="en-US" dirty="0"/>
                  <a:t>Sometimes use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notation on the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binary tree with 6 vertices. The root has 2 children; the left child of the root has two children; the right child of the root has only a right child.">
            <a:extLst>
              <a:ext uri="{FF2B5EF4-FFF2-40B4-BE49-F238E27FC236}">
                <a16:creationId xmlns:a16="http://schemas.microsoft.com/office/drawing/2014/main" id="{6CA56385-B771-5AF2-7D99-2255D28FFB01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(ex1)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  <p:grpSp>
        <p:nvGrpSpPr>
          <p:cNvPr id="3" name="Group 2" descr="A binary tree with 6 vertices. The root has 2 children; the left child of the root has two children; the right child of the root has only a right child.&#10;&#10;All vertices are colored in; representing a valid vertex cover.">
            <a:extLst>
              <a:ext uri="{FF2B5EF4-FFF2-40B4-BE49-F238E27FC236}">
                <a16:creationId xmlns:a16="http://schemas.microsoft.com/office/drawing/2014/main" id="{645FEA75-106E-225B-A6E8-BE88D4E43919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25889C-FABD-BDB5-6383-49FD16BD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(ex2)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ADA49E-7E54-7DA9-F325-A284AEB0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3" name="Group 2" descr="A binary tree with 6 vertices. The root has 2 children; the left child of the root has two children; the right child of the root has only a right child.&#10;&#10;The children of the root (only) are colored in, giving a valid vertex cover (every edge touches at least one of those two vertices).">
            <a:extLst>
              <a:ext uri="{FF2B5EF4-FFF2-40B4-BE49-F238E27FC236}">
                <a16:creationId xmlns:a16="http://schemas.microsoft.com/office/drawing/2014/main" id="{EED1F347-200E-3D43-AA58-B04E73617859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size 2 (only 2 vertices)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226A-0CB1-CA8E-CBB3-7B375D21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moment, think of greedy ideas that might work for finding a small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834329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Ideas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moment, think of greedy ideas that might work for finding a small vertex cover.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Put </a:t>
                </a:r>
                <a:r>
                  <a:rPr lang="en-US" u="sng" dirty="0"/>
                  <a:t>both</a:t>
                </a:r>
                <a:r>
                  <a:rPr lang="en-US" dirty="0"/>
                  <a:t> in your VC. Delete all incident edges.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1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Algorithm Ideas </a:t>
            </a:r>
            <a:r>
              <a:rPr lang="en-US" sz="2700" dirty="0"/>
              <a:t>(let’s narrow down)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187F-D9C5-471A-A688-9730DD75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Non-optimal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BFA32-3F92-4710-84B4-D16980158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Showing idea 1 doesn’t work is a good exercise!</a:t>
                </a:r>
              </a:p>
              <a:p>
                <a:endParaRPr lang="en-US" dirty="0"/>
              </a:p>
              <a:p>
                <a:r>
                  <a:rPr lang="en-US" dirty="0"/>
                  <a:t>Focus on idea 2, come up with a graph where it could give you the optimal VC, and another where it doesn’t.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Put both in your VC. Delete all incident edges.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BFA32-3F92-4710-84B4-D16980158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934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Examples</a:t>
            </a:r>
          </a:p>
        </p:txBody>
      </p:sp>
      <p:grpSp>
        <p:nvGrpSpPr>
          <p:cNvPr id="3" name="Group 2" descr="A graph with 10 vertices. Two (connected) central vertices each have 4 additional degree-one neighbors. ">
            <a:extLst>
              <a:ext uri="{FF2B5EF4-FFF2-40B4-BE49-F238E27FC236}">
                <a16:creationId xmlns:a16="http://schemas.microsoft.com/office/drawing/2014/main" id="{C2F1D58A-318F-19B1-5CF6-51ABB2E4F1CC}"/>
              </a:ext>
            </a:extLst>
          </p:cNvPr>
          <p:cNvGrpSpPr/>
          <p:nvPr/>
        </p:nvGrpSpPr>
        <p:grpSpPr>
          <a:xfrm>
            <a:off x="690467" y="1842620"/>
            <a:ext cx="5625538" cy="3546588"/>
            <a:chOff x="690467" y="1842620"/>
            <a:chExt cx="5625538" cy="35465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B659E9-0144-4BB5-B215-159B2CFF35D0}"/>
                </a:ext>
              </a:extLst>
            </p:cNvPr>
            <p:cNvSpPr/>
            <p:nvPr/>
          </p:nvSpPr>
          <p:spPr>
            <a:xfrm>
              <a:off x="2421294" y="314908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66473D-0BFB-4476-88BD-70201DE97DA2}"/>
                </a:ext>
              </a:extLst>
            </p:cNvPr>
            <p:cNvSpPr/>
            <p:nvPr/>
          </p:nvSpPr>
          <p:spPr>
            <a:xfrm>
              <a:off x="1178809" y="184262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1E99E-B86C-403E-BB15-B3745229ED78}"/>
                </a:ext>
              </a:extLst>
            </p:cNvPr>
            <p:cNvSpPr/>
            <p:nvPr/>
          </p:nvSpPr>
          <p:spPr>
            <a:xfrm>
              <a:off x="789993" y="272143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06F32F-29D4-41EC-BF75-BA9634FCDEB9}"/>
                </a:ext>
              </a:extLst>
            </p:cNvPr>
            <p:cNvSpPr/>
            <p:nvPr/>
          </p:nvSpPr>
          <p:spPr>
            <a:xfrm>
              <a:off x="690467" y="389086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ABEDA1-106B-4FFD-95AE-7ADA0903D07C}"/>
                </a:ext>
              </a:extLst>
            </p:cNvPr>
            <p:cNvSpPr/>
            <p:nvPr/>
          </p:nvSpPr>
          <p:spPr>
            <a:xfrm>
              <a:off x="1178809" y="473140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C4911B-F220-44E3-B33D-304CC87FE814}"/>
                </a:ext>
              </a:extLst>
            </p:cNvPr>
            <p:cNvCxnSpPr>
              <a:cxnSpLocks/>
              <a:stCxn id="4" idx="1"/>
              <a:endCxn id="5" idx="5"/>
            </p:cNvCxnSpPr>
            <p:nvPr/>
          </p:nvCxnSpPr>
          <p:spPr>
            <a:xfrm flipH="1" flipV="1">
              <a:off x="1740283" y="2404094"/>
              <a:ext cx="777345" cy="841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B230E6-78E3-460B-879D-98A19A050BDC}"/>
                </a:ext>
              </a:extLst>
            </p:cNvPr>
            <p:cNvCxnSpPr>
              <a:cxnSpLocks/>
              <a:stCxn id="4" idx="2"/>
              <a:endCxn id="6" idx="6"/>
            </p:cNvCxnSpPr>
            <p:nvPr/>
          </p:nvCxnSpPr>
          <p:spPr>
            <a:xfrm flipH="1" flipV="1">
              <a:off x="1447801" y="3050334"/>
              <a:ext cx="973493" cy="4276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FE7AE1-CB86-4F66-BBA2-7BDCAB6BF15B}"/>
                </a:ext>
              </a:extLst>
            </p:cNvPr>
            <p:cNvCxnSpPr>
              <a:cxnSpLocks/>
              <a:stCxn id="4" idx="2"/>
              <a:endCxn id="7" idx="7"/>
            </p:cNvCxnSpPr>
            <p:nvPr/>
          </p:nvCxnSpPr>
          <p:spPr>
            <a:xfrm flipH="1">
              <a:off x="1251941" y="3477986"/>
              <a:ext cx="1169353" cy="5092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62E8DB-B389-42FB-96A2-BCA99F71649F}"/>
                </a:ext>
              </a:extLst>
            </p:cNvPr>
            <p:cNvCxnSpPr>
              <a:cxnSpLocks/>
              <a:stCxn id="4" idx="3"/>
              <a:endCxn id="8" idx="7"/>
            </p:cNvCxnSpPr>
            <p:nvPr/>
          </p:nvCxnSpPr>
          <p:spPr>
            <a:xfrm flipH="1">
              <a:off x="1740283" y="3710556"/>
              <a:ext cx="777345" cy="1117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E38898-6E50-4547-B460-9A86251D4AF4}"/>
                </a:ext>
              </a:extLst>
            </p:cNvPr>
            <p:cNvSpPr/>
            <p:nvPr/>
          </p:nvSpPr>
          <p:spPr>
            <a:xfrm>
              <a:off x="3760113" y="314908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7C538D-DC90-4814-A861-0D18E0E34ED1}"/>
                </a:ext>
              </a:extLst>
            </p:cNvPr>
            <p:cNvSpPr/>
            <p:nvPr/>
          </p:nvSpPr>
          <p:spPr>
            <a:xfrm>
              <a:off x="5096723" y="2021538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4A0A29-3A79-48F3-95CC-4111E5889EE7}"/>
                </a:ext>
              </a:extLst>
            </p:cNvPr>
            <p:cNvSpPr/>
            <p:nvPr/>
          </p:nvSpPr>
          <p:spPr>
            <a:xfrm>
              <a:off x="5658197" y="268867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B95DE4-CB40-474B-9952-C78A8787F4F0}"/>
                </a:ext>
              </a:extLst>
            </p:cNvPr>
            <p:cNvSpPr/>
            <p:nvPr/>
          </p:nvSpPr>
          <p:spPr>
            <a:xfrm>
              <a:off x="5602910" y="3837215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B5F022-7CE8-4278-9772-7026854BFEC2}"/>
                </a:ext>
              </a:extLst>
            </p:cNvPr>
            <p:cNvSpPr/>
            <p:nvPr/>
          </p:nvSpPr>
          <p:spPr>
            <a:xfrm>
              <a:off x="4910930" y="470980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0260B-1FE8-4CEC-8F3B-F33246D4B226}"/>
                </a:ext>
              </a:extLst>
            </p:cNvPr>
            <p:cNvCxnSpPr>
              <a:cxnSpLocks/>
              <a:stCxn id="24" idx="7"/>
              <a:endCxn id="25" idx="3"/>
            </p:cNvCxnSpPr>
            <p:nvPr/>
          </p:nvCxnSpPr>
          <p:spPr>
            <a:xfrm flipV="1">
              <a:off x="4321587" y="2583012"/>
              <a:ext cx="871470" cy="6624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A47A2F-BD99-4E4B-9A95-BEEE850F2CAC}"/>
                </a:ext>
              </a:extLst>
            </p:cNvPr>
            <p:cNvCxnSpPr>
              <a:cxnSpLocks/>
              <a:stCxn id="24" idx="6"/>
              <a:endCxn id="26" idx="2"/>
            </p:cNvCxnSpPr>
            <p:nvPr/>
          </p:nvCxnSpPr>
          <p:spPr>
            <a:xfrm flipV="1">
              <a:off x="4417921" y="3017581"/>
              <a:ext cx="1240276" cy="460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279964-9EDA-4E5E-B75C-69E928819A6D}"/>
                </a:ext>
              </a:extLst>
            </p:cNvPr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4417921" y="3477986"/>
              <a:ext cx="1184989" cy="688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EFCC98-D8EC-46D2-8571-D5289E99938E}"/>
                </a:ext>
              </a:extLst>
            </p:cNvPr>
            <p:cNvCxnSpPr>
              <a:cxnSpLocks/>
              <a:stCxn id="24" idx="5"/>
              <a:endCxn id="28" idx="0"/>
            </p:cNvCxnSpPr>
            <p:nvPr/>
          </p:nvCxnSpPr>
          <p:spPr>
            <a:xfrm>
              <a:off x="4321587" y="3710556"/>
              <a:ext cx="918247" cy="999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BF81B-8983-439D-8F87-149D5C59982F}"/>
                </a:ext>
              </a:extLst>
            </p:cNvPr>
            <p:cNvCxnSpPr>
              <a:cxnSpLocks/>
              <a:stCxn id="24" idx="2"/>
              <a:endCxn id="4" idx="6"/>
            </p:cNvCxnSpPr>
            <p:nvPr/>
          </p:nvCxnSpPr>
          <p:spPr>
            <a:xfrm flipH="1">
              <a:off x="3079102" y="3477986"/>
              <a:ext cx="681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A cycle on 4 vertices">
            <a:extLst>
              <a:ext uri="{FF2B5EF4-FFF2-40B4-BE49-F238E27FC236}">
                <a16:creationId xmlns:a16="http://schemas.microsoft.com/office/drawing/2014/main" id="{1CBAF4EA-0B95-A61A-B29D-30E0BBAC9914}"/>
              </a:ext>
            </a:extLst>
          </p:cNvPr>
          <p:cNvGrpSpPr/>
          <p:nvPr/>
        </p:nvGrpSpPr>
        <p:grpSpPr>
          <a:xfrm>
            <a:off x="8085017" y="1938991"/>
            <a:ext cx="3024508" cy="3039977"/>
            <a:chOff x="8085017" y="1938991"/>
            <a:chExt cx="3024508" cy="30399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0E3143-A397-4607-9499-60018896C843}"/>
                </a:ext>
              </a:extLst>
            </p:cNvPr>
            <p:cNvSpPr/>
            <p:nvPr/>
          </p:nvSpPr>
          <p:spPr>
            <a:xfrm>
              <a:off x="9308882" y="1938991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C4C4D4D-6795-40A0-8A4C-52C2AD50B3C8}"/>
                </a:ext>
              </a:extLst>
            </p:cNvPr>
            <p:cNvSpPr/>
            <p:nvPr/>
          </p:nvSpPr>
          <p:spPr>
            <a:xfrm>
              <a:off x="8085017" y="3065791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B6C2B46-4612-4A94-9753-C6A71732C5DE}"/>
                </a:ext>
              </a:extLst>
            </p:cNvPr>
            <p:cNvSpPr/>
            <p:nvPr/>
          </p:nvSpPr>
          <p:spPr>
            <a:xfrm>
              <a:off x="9308882" y="432116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20C1522-83E3-43DF-95E4-F961691CB4A6}"/>
                </a:ext>
              </a:extLst>
            </p:cNvPr>
            <p:cNvSpPr/>
            <p:nvPr/>
          </p:nvSpPr>
          <p:spPr>
            <a:xfrm>
              <a:off x="10451717" y="3100096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58469D8-CDE9-4254-A4D7-DB36092A0F41}"/>
                </a:ext>
              </a:extLst>
            </p:cNvPr>
            <p:cNvCxnSpPr>
              <a:cxnSpLocks/>
              <a:stCxn id="73" idx="7"/>
              <a:endCxn id="72" idx="3"/>
            </p:cNvCxnSpPr>
            <p:nvPr/>
          </p:nvCxnSpPr>
          <p:spPr>
            <a:xfrm flipV="1">
              <a:off x="8646491" y="2500465"/>
              <a:ext cx="758725" cy="661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8FCD207-C7AC-4F58-8AC1-A99944E2C52D}"/>
                </a:ext>
              </a:extLst>
            </p:cNvPr>
            <p:cNvCxnSpPr>
              <a:cxnSpLocks/>
              <a:stCxn id="73" idx="5"/>
              <a:endCxn id="74" idx="1"/>
            </p:cNvCxnSpPr>
            <p:nvPr/>
          </p:nvCxnSpPr>
          <p:spPr>
            <a:xfrm>
              <a:off x="8646491" y="3627265"/>
              <a:ext cx="758725" cy="790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3679B4-C4AE-4A73-BE22-57F4082DA3DD}"/>
                </a:ext>
              </a:extLst>
            </p:cNvPr>
            <p:cNvCxnSpPr>
              <a:cxnSpLocks/>
              <a:stCxn id="75" idx="3"/>
              <a:endCxn id="74" idx="7"/>
            </p:cNvCxnSpPr>
            <p:nvPr/>
          </p:nvCxnSpPr>
          <p:spPr>
            <a:xfrm flipH="1">
              <a:off x="9870356" y="3661570"/>
              <a:ext cx="677695" cy="7559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F6502C-B219-4E12-99F6-A24804BA474B}"/>
                </a:ext>
              </a:extLst>
            </p:cNvPr>
            <p:cNvCxnSpPr>
              <a:cxnSpLocks/>
              <a:stCxn id="75" idx="1"/>
              <a:endCxn id="72" idx="5"/>
            </p:cNvCxnSpPr>
            <p:nvPr/>
          </p:nvCxnSpPr>
          <p:spPr>
            <a:xfrm flipH="1" flipV="1">
              <a:off x="9870356" y="2500465"/>
              <a:ext cx="677695" cy="695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892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Examples (</a:t>
            </a:r>
            <a:r>
              <a:rPr lang="en-US" dirty="0" err="1"/>
              <a:t>alg</a:t>
            </a:r>
            <a:r>
              <a:rPr lang="en-US" dirty="0"/>
              <a:t> results)</a:t>
            </a:r>
          </a:p>
        </p:txBody>
      </p:sp>
      <p:grpSp>
        <p:nvGrpSpPr>
          <p:cNvPr id="3" name="Group 2" descr="A graph with 10 vertices. Two (connected) central vertices each have 4 additional degree-one neighbors. &#10;&#10;The algorithm starts with the edge connecting the central vertices (red) and puts both in the VC (purple). All edges are covered.">
            <a:extLst>
              <a:ext uri="{FF2B5EF4-FFF2-40B4-BE49-F238E27FC236}">
                <a16:creationId xmlns:a16="http://schemas.microsoft.com/office/drawing/2014/main" id="{91535C31-989E-4523-2244-D0A942383ECE}"/>
              </a:ext>
            </a:extLst>
          </p:cNvPr>
          <p:cNvGrpSpPr/>
          <p:nvPr/>
        </p:nvGrpSpPr>
        <p:grpSpPr>
          <a:xfrm>
            <a:off x="690467" y="1842620"/>
            <a:ext cx="5625538" cy="3546588"/>
            <a:chOff x="690467" y="1842620"/>
            <a:chExt cx="5625538" cy="35465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B659E9-0144-4BB5-B215-159B2CFF35D0}"/>
                </a:ext>
              </a:extLst>
            </p:cNvPr>
            <p:cNvSpPr/>
            <p:nvPr/>
          </p:nvSpPr>
          <p:spPr>
            <a:xfrm>
              <a:off x="2421294" y="3149082"/>
              <a:ext cx="657808" cy="6578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66473D-0BFB-4476-88BD-70201DE97DA2}"/>
                </a:ext>
              </a:extLst>
            </p:cNvPr>
            <p:cNvSpPr/>
            <p:nvPr/>
          </p:nvSpPr>
          <p:spPr>
            <a:xfrm>
              <a:off x="1178809" y="184262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1E99E-B86C-403E-BB15-B3745229ED78}"/>
                </a:ext>
              </a:extLst>
            </p:cNvPr>
            <p:cNvSpPr/>
            <p:nvPr/>
          </p:nvSpPr>
          <p:spPr>
            <a:xfrm>
              <a:off x="789993" y="272143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06F32F-29D4-41EC-BF75-BA9634FCDEB9}"/>
                </a:ext>
              </a:extLst>
            </p:cNvPr>
            <p:cNvSpPr/>
            <p:nvPr/>
          </p:nvSpPr>
          <p:spPr>
            <a:xfrm>
              <a:off x="690467" y="389086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ABEDA1-106B-4FFD-95AE-7ADA0903D07C}"/>
                </a:ext>
              </a:extLst>
            </p:cNvPr>
            <p:cNvSpPr/>
            <p:nvPr/>
          </p:nvSpPr>
          <p:spPr>
            <a:xfrm>
              <a:off x="1178809" y="473140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C4911B-F220-44E3-B33D-304CC87FE814}"/>
                </a:ext>
              </a:extLst>
            </p:cNvPr>
            <p:cNvCxnSpPr>
              <a:cxnSpLocks/>
              <a:stCxn id="4" idx="1"/>
              <a:endCxn id="5" idx="5"/>
            </p:cNvCxnSpPr>
            <p:nvPr/>
          </p:nvCxnSpPr>
          <p:spPr>
            <a:xfrm flipH="1" flipV="1">
              <a:off x="1740283" y="2404094"/>
              <a:ext cx="777345" cy="841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B230E6-78E3-460B-879D-98A19A050BDC}"/>
                </a:ext>
              </a:extLst>
            </p:cNvPr>
            <p:cNvCxnSpPr>
              <a:cxnSpLocks/>
              <a:stCxn id="4" idx="2"/>
              <a:endCxn id="6" idx="6"/>
            </p:cNvCxnSpPr>
            <p:nvPr/>
          </p:nvCxnSpPr>
          <p:spPr>
            <a:xfrm flipH="1" flipV="1">
              <a:off x="1447801" y="3050334"/>
              <a:ext cx="973493" cy="4276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FE7AE1-CB86-4F66-BBA2-7BDCAB6BF15B}"/>
                </a:ext>
              </a:extLst>
            </p:cNvPr>
            <p:cNvCxnSpPr>
              <a:cxnSpLocks/>
              <a:stCxn id="4" idx="2"/>
              <a:endCxn id="7" idx="7"/>
            </p:cNvCxnSpPr>
            <p:nvPr/>
          </p:nvCxnSpPr>
          <p:spPr>
            <a:xfrm flipH="1">
              <a:off x="1251941" y="3477986"/>
              <a:ext cx="1169353" cy="5092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62E8DB-B389-42FB-96A2-BCA99F71649F}"/>
                </a:ext>
              </a:extLst>
            </p:cNvPr>
            <p:cNvCxnSpPr>
              <a:cxnSpLocks/>
              <a:stCxn id="4" idx="3"/>
              <a:endCxn id="8" idx="7"/>
            </p:cNvCxnSpPr>
            <p:nvPr/>
          </p:nvCxnSpPr>
          <p:spPr>
            <a:xfrm flipH="1">
              <a:off x="1740283" y="3710556"/>
              <a:ext cx="777345" cy="1117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E38898-6E50-4547-B460-9A86251D4AF4}"/>
                </a:ext>
              </a:extLst>
            </p:cNvPr>
            <p:cNvSpPr/>
            <p:nvPr/>
          </p:nvSpPr>
          <p:spPr>
            <a:xfrm>
              <a:off x="3760113" y="3149082"/>
              <a:ext cx="657808" cy="6578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7C538D-DC90-4814-A861-0D18E0E34ED1}"/>
                </a:ext>
              </a:extLst>
            </p:cNvPr>
            <p:cNvSpPr/>
            <p:nvPr/>
          </p:nvSpPr>
          <p:spPr>
            <a:xfrm>
              <a:off x="5096723" y="2021538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4A0A29-3A79-48F3-95CC-4111E5889EE7}"/>
                </a:ext>
              </a:extLst>
            </p:cNvPr>
            <p:cNvSpPr/>
            <p:nvPr/>
          </p:nvSpPr>
          <p:spPr>
            <a:xfrm>
              <a:off x="5658197" y="268867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B95DE4-CB40-474B-9952-C78A8787F4F0}"/>
                </a:ext>
              </a:extLst>
            </p:cNvPr>
            <p:cNvSpPr/>
            <p:nvPr/>
          </p:nvSpPr>
          <p:spPr>
            <a:xfrm>
              <a:off x="5602910" y="3837215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B5F022-7CE8-4278-9772-7026854BFEC2}"/>
                </a:ext>
              </a:extLst>
            </p:cNvPr>
            <p:cNvSpPr/>
            <p:nvPr/>
          </p:nvSpPr>
          <p:spPr>
            <a:xfrm>
              <a:off x="4910930" y="470980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0260B-1FE8-4CEC-8F3B-F33246D4B226}"/>
                </a:ext>
              </a:extLst>
            </p:cNvPr>
            <p:cNvCxnSpPr>
              <a:cxnSpLocks/>
              <a:stCxn id="24" idx="7"/>
              <a:endCxn id="25" idx="3"/>
            </p:cNvCxnSpPr>
            <p:nvPr/>
          </p:nvCxnSpPr>
          <p:spPr>
            <a:xfrm flipV="1">
              <a:off x="4321587" y="2583012"/>
              <a:ext cx="871470" cy="6624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A47A2F-BD99-4E4B-9A95-BEEE850F2CAC}"/>
                </a:ext>
              </a:extLst>
            </p:cNvPr>
            <p:cNvCxnSpPr>
              <a:cxnSpLocks/>
              <a:stCxn id="24" idx="6"/>
              <a:endCxn id="26" idx="2"/>
            </p:cNvCxnSpPr>
            <p:nvPr/>
          </p:nvCxnSpPr>
          <p:spPr>
            <a:xfrm flipV="1">
              <a:off x="4417921" y="3017581"/>
              <a:ext cx="1240276" cy="460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279964-9EDA-4E5E-B75C-69E928819A6D}"/>
                </a:ext>
              </a:extLst>
            </p:cNvPr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4417921" y="3477986"/>
              <a:ext cx="1184989" cy="688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EFCC98-D8EC-46D2-8571-D5289E99938E}"/>
                </a:ext>
              </a:extLst>
            </p:cNvPr>
            <p:cNvCxnSpPr>
              <a:cxnSpLocks/>
              <a:stCxn id="24" idx="5"/>
              <a:endCxn id="28" idx="0"/>
            </p:cNvCxnSpPr>
            <p:nvPr/>
          </p:nvCxnSpPr>
          <p:spPr>
            <a:xfrm>
              <a:off x="4321587" y="3710556"/>
              <a:ext cx="918247" cy="999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BF81B-8983-439D-8F87-149D5C59982F}"/>
                </a:ext>
              </a:extLst>
            </p:cNvPr>
            <p:cNvCxnSpPr>
              <a:cxnSpLocks/>
              <a:stCxn id="24" idx="2"/>
              <a:endCxn id="4" idx="6"/>
            </p:cNvCxnSpPr>
            <p:nvPr/>
          </p:nvCxnSpPr>
          <p:spPr>
            <a:xfrm flipH="1">
              <a:off x="3079102" y="3477986"/>
              <a:ext cx="68101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A Cycle on 4 vertices.&#10;&#10;The algorithm will choose an edge arbitrarily, placing both in the VC. The remaining edge is selected next, putting both endpoints in the VC. All 4 vertices end in the VC. ">
            <a:extLst>
              <a:ext uri="{FF2B5EF4-FFF2-40B4-BE49-F238E27FC236}">
                <a16:creationId xmlns:a16="http://schemas.microsoft.com/office/drawing/2014/main" id="{AF39E9D8-C596-4BB9-0A0A-1987EBB1F0BF}"/>
              </a:ext>
            </a:extLst>
          </p:cNvPr>
          <p:cNvGrpSpPr/>
          <p:nvPr/>
        </p:nvGrpSpPr>
        <p:grpSpPr>
          <a:xfrm>
            <a:off x="8085017" y="1938991"/>
            <a:ext cx="3024508" cy="3039977"/>
            <a:chOff x="8085017" y="1938991"/>
            <a:chExt cx="3024508" cy="30399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1BFF3A-39B0-42AC-A6EF-603CD79CB1E4}"/>
                </a:ext>
              </a:extLst>
            </p:cNvPr>
            <p:cNvSpPr/>
            <p:nvPr/>
          </p:nvSpPr>
          <p:spPr>
            <a:xfrm>
              <a:off x="9308882" y="1938991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7E51B1-D2BD-491D-B3EC-24ECAF6903B6}"/>
                </a:ext>
              </a:extLst>
            </p:cNvPr>
            <p:cNvSpPr/>
            <p:nvPr/>
          </p:nvSpPr>
          <p:spPr>
            <a:xfrm>
              <a:off x="8085017" y="3065791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0485B8C-07CC-43CF-9418-9CCC962D820E}"/>
                </a:ext>
              </a:extLst>
            </p:cNvPr>
            <p:cNvSpPr/>
            <p:nvPr/>
          </p:nvSpPr>
          <p:spPr>
            <a:xfrm>
              <a:off x="9308882" y="4321160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2AB034F-A55C-4489-AB21-1D64939D46CF}"/>
                </a:ext>
              </a:extLst>
            </p:cNvPr>
            <p:cNvSpPr/>
            <p:nvPr/>
          </p:nvSpPr>
          <p:spPr>
            <a:xfrm>
              <a:off x="10451717" y="3100096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C033E5D-C642-4B6D-94C7-EE58C619BFAF}"/>
                </a:ext>
              </a:extLst>
            </p:cNvPr>
            <p:cNvCxnSpPr>
              <a:cxnSpLocks/>
              <a:stCxn id="37" idx="7"/>
              <a:endCxn id="36" idx="3"/>
            </p:cNvCxnSpPr>
            <p:nvPr/>
          </p:nvCxnSpPr>
          <p:spPr>
            <a:xfrm flipV="1">
              <a:off x="8646491" y="2500465"/>
              <a:ext cx="758725" cy="66166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D2AFE0E-0309-4AE7-8A4E-7D6D6B9912B7}"/>
                </a:ext>
              </a:extLst>
            </p:cNvPr>
            <p:cNvCxnSpPr>
              <a:cxnSpLocks/>
              <a:stCxn id="37" idx="5"/>
              <a:endCxn id="38" idx="1"/>
            </p:cNvCxnSpPr>
            <p:nvPr/>
          </p:nvCxnSpPr>
          <p:spPr>
            <a:xfrm>
              <a:off x="8646491" y="3627265"/>
              <a:ext cx="758725" cy="7902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D3A3EC0-CF94-41D8-A493-94826EC60F1E}"/>
                </a:ext>
              </a:extLst>
            </p:cNvPr>
            <p:cNvCxnSpPr>
              <a:cxnSpLocks/>
              <a:stCxn id="39" idx="3"/>
              <a:endCxn id="38" idx="7"/>
            </p:cNvCxnSpPr>
            <p:nvPr/>
          </p:nvCxnSpPr>
          <p:spPr>
            <a:xfrm flipH="1">
              <a:off x="9870356" y="3661570"/>
              <a:ext cx="677695" cy="75592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4A595B-B5A9-49CA-BA37-4B57B7404532}"/>
                </a:ext>
              </a:extLst>
            </p:cNvPr>
            <p:cNvCxnSpPr>
              <a:cxnSpLocks/>
              <a:stCxn id="39" idx="1"/>
              <a:endCxn id="36" idx="5"/>
            </p:cNvCxnSpPr>
            <p:nvPr/>
          </p:nvCxnSpPr>
          <p:spPr>
            <a:xfrm flipH="1" flipV="1">
              <a:off x="9870356" y="2500465"/>
              <a:ext cx="677695" cy="6959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4AAEF47-AB61-4321-AF92-8032ABB12B42}"/>
              </a:ext>
            </a:extLst>
          </p:cNvPr>
          <p:cNvSpPr txBox="1"/>
          <p:nvPr/>
        </p:nvSpPr>
        <p:spPr>
          <a:xfrm>
            <a:off x="984380" y="5532228"/>
            <a:ext cx="541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algorithm selects the central edge, we get the optimal VC.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7E565A-DD97-4A9D-AD0A-305C13354C67}"/>
              </a:ext>
            </a:extLst>
          </p:cNvPr>
          <p:cNvSpPr txBox="1"/>
          <p:nvPr/>
        </p:nvSpPr>
        <p:spPr>
          <a:xfrm>
            <a:off x="6507429" y="5149153"/>
            <a:ext cx="572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first edge will add two to the VC, and leave the opposite edge uncovered.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algorithm finds a VC of size 4.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optimal is 2.</a:t>
            </a:r>
          </a:p>
        </p:txBody>
      </p:sp>
    </p:spTree>
    <p:extLst>
      <p:ext uri="{BB962C8B-B14F-4D97-AF65-F5344CB8AC3E}">
        <p14:creationId xmlns:p14="http://schemas.microsoft.com/office/powerpoint/2010/main" val="157558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644A-B09F-98EC-6632-F0F08A97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 for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</p:spPr>
            <p:txBody>
              <a:bodyPr/>
              <a:lstStyle/>
              <a:p>
                <a:r>
                  <a:rPr lang="en-US" dirty="0"/>
                  <a:t>The ratio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on that graph was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4/2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So is the approximation ratio for the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that yet!</a:t>
                </a:r>
              </a:p>
              <a:p>
                <a:r>
                  <a:rPr lang="en-US" dirty="0"/>
                  <a:t>Remember approximation ratio is a </a:t>
                </a:r>
                <a:r>
                  <a:rPr lang="en-US" b="1" dirty="0"/>
                  <a:t>worst-case</a:t>
                </a:r>
                <a:r>
                  <a:rPr lang="en-US" dirty="0"/>
                  <a:t> measure</a:t>
                </a:r>
              </a:p>
              <a:p>
                <a:r>
                  <a:rPr lang="en-US" dirty="0"/>
                  <a:t>It’s also asymptotic (we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arbitrarily large,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But it turns out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Let’s see why.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  <a:blipFill>
                <a:blip r:embed="rId3"/>
                <a:stretch>
                  <a:fillRect l="-654" t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93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92CB-26CC-03F1-9F41-7F6005F5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analyze an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so it’s always true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These proofs aren’t always easy to write!</a:t>
                </a:r>
              </a:p>
              <a:p>
                <a:r>
                  <a:rPr lang="en-US" dirty="0"/>
                  <a:t>We usually don’t “understand”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very well. If we did, we’d run an algorithm to find it! </a:t>
                </a:r>
              </a:p>
              <a:p>
                <a:r>
                  <a:rPr lang="en-US" dirty="0"/>
                  <a:t>Take 521 (or do undergrad research!) to learn more</a:t>
                </a:r>
              </a:p>
              <a:p>
                <a:endParaRPr lang="en-US" dirty="0"/>
              </a:p>
              <a:p>
                <a:r>
                  <a:rPr lang="en-US" dirty="0"/>
                  <a:t>We’re going to see one example proof today.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0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approximation for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Idea 2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u, v,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Why?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vertex cover. We know we’re not getting the exact optimal, so…don’t try. At least one of the two was a good decision.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 (Is the solution valid?)</a:t>
            </a:r>
          </a:p>
          <a:p>
            <a:r>
              <a:rPr lang="en-US" dirty="0"/>
              <a:t>Is it close to the smallest one? (Is the solution good?)</a:t>
            </a:r>
          </a:p>
          <a:p>
            <a:endParaRPr lang="en-US" dirty="0"/>
          </a:p>
          <a:p>
            <a:r>
              <a:rPr lang="en-US" dirty="0"/>
              <a:t>But first, let’s notice – this is a polynomial-time algorithm!</a:t>
            </a:r>
          </a:p>
          <a:p>
            <a:r>
              <a:rPr lang="en-US" dirty="0"/>
              <a:t>If we’re going to take exponential time, we can get the exact answer. We want something fast if we’re going to settle for a worse answer.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D308-ACFE-4BFF-8414-554205B0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that we only delete an edge after we have ensured it will be covered.</a:t>
            </a:r>
          </a:p>
          <a:p>
            <a:r>
              <a:rPr lang="en-US" dirty="0"/>
              <a:t>When we delete an edge, the edge is covered by whichever endpoint caused it to be deleted (because we added both vertices of the chosen edge to the vertex cover). </a:t>
            </a:r>
          </a:p>
          <a:p>
            <a:r>
              <a:rPr lang="en-US" dirty="0"/>
              <a:t>And we only stop the algorithm when every edge has been deleted. So every edge is covered (i.e. we really have a vertex cover).</a:t>
            </a:r>
          </a:p>
        </p:txBody>
      </p:sp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r>
                  <a:rPr lang="en-US" dirty="0"/>
                  <a:t>Key idea: “charge” or “assign” each vertex we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’s solution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If every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gets “assigned”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then it must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You’ve seen this proof technique before! Finding a bijection between two sets says they are the same size.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the technique above.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A796-DB1D-4CB8-8356-64AEC53D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assignment do we pick?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Key is finding what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we are going to charge to…</a:t>
                </a:r>
              </a:p>
              <a:p>
                <a:endParaRPr lang="en-US" dirty="0"/>
              </a:p>
              <a:p>
                <a:r>
                  <a:rPr lang="en-US" dirty="0"/>
                  <a:t>Claim: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at least one was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Charge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whichever was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When the algorithm adds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it deletes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all incident edges,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will never be charged again (as we only charge along an edge in the remaining graph. We assign at most two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to every 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, so we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3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C9FA-DA4B-4E3D-8138-194F9FD9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Earliest Start Time</a:t>
            </a:r>
          </a:p>
        </p:txBody>
      </p:sp>
      <p:grpSp>
        <p:nvGrpSpPr>
          <p:cNvPr id="3" name="Group 2" descr="Three intervals&#10;[0, 20]&#10;[1,11]&#10;[12,19] ">
            <a:extLst>
              <a:ext uri="{FF2B5EF4-FFF2-40B4-BE49-F238E27FC236}">
                <a16:creationId xmlns:a16="http://schemas.microsoft.com/office/drawing/2014/main" id="{22C71E3A-FA4F-C1A1-2047-A707D3F8D73D}"/>
              </a:ext>
            </a:extLst>
          </p:cNvPr>
          <p:cNvGrpSpPr/>
          <p:nvPr/>
        </p:nvGrpSpPr>
        <p:grpSpPr>
          <a:xfrm>
            <a:off x="659802" y="1755289"/>
            <a:ext cx="6427694" cy="766930"/>
            <a:chOff x="659802" y="1755289"/>
            <a:chExt cx="6427694" cy="7669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0B37EB-FC36-4052-BA7A-B22FDBB3C9D1}"/>
                </a:ext>
              </a:extLst>
            </p:cNvPr>
            <p:cNvSpPr/>
            <p:nvPr/>
          </p:nvSpPr>
          <p:spPr>
            <a:xfrm>
              <a:off x="659802" y="1755289"/>
              <a:ext cx="6427694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96827-9841-49C0-8A18-68E553A5F44B}"/>
                </a:ext>
              </a:extLst>
            </p:cNvPr>
            <p:cNvSpPr/>
            <p:nvPr/>
          </p:nvSpPr>
          <p:spPr>
            <a:xfrm>
              <a:off x="1013908" y="2203972"/>
              <a:ext cx="32631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53F98-431A-4737-B9B4-4E1404DECB2B}"/>
                </a:ext>
              </a:extLst>
            </p:cNvPr>
            <p:cNvSpPr/>
            <p:nvPr/>
          </p:nvSpPr>
          <p:spPr>
            <a:xfrm>
              <a:off x="4478766" y="2184699"/>
              <a:ext cx="2312892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1594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Approximation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are a very common source for approximation algorithms!</a:t>
            </a:r>
          </a:p>
          <a:p>
            <a:endParaRPr lang="en-US" dirty="0"/>
          </a:p>
          <a:p>
            <a:r>
              <a:rPr lang="en-US" dirty="0"/>
              <a:t>Since you’re making an optimal “local” choice, it’s not likely to be a terrible solution (even if it’s rarely the absolute best one).</a:t>
            </a:r>
          </a:p>
          <a:p>
            <a:r>
              <a:rPr lang="en-US" dirty="0"/>
              <a:t>It’s still simple to implement and fast!</a:t>
            </a:r>
          </a:p>
          <a:p>
            <a:r>
              <a:rPr lang="en-US" dirty="0"/>
              <a:t>And the proofs aren’t nearly as hard anymore!!</a:t>
            </a:r>
          </a:p>
        </p:txBody>
      </p:sp>
    </p:spTree>
    <p:extLst>
      <p:ext uri="{BB962C8B-B14F-4D97-AF65-F5344CB8AC3E}">
        <p14:creationId xmlns:p14="http://schemas.microsoft.com/office/powerpoint/2010/main" val="3594927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similar problem: Set cover</a:t>
            </a:r>
          </a:p>
        </p:txBody>
      </p:sp>
    </p:spTree>
    <p:extLst>
      <p:ext uri="{BB962C8B-B14F-4D97-AF65-F5344CB8AC3E}">
        <p14:creationId xmlns:p14="http://schemas.microsoft.com/office/powerpoint/2010/main" val="1738702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</p:spPr>
            <p:txBody>
              <a:bodyPr/>
              <a:lstStyle/>
              <a:p>
                <a:r>
                  <a:rPr lang="en-US" dirty="0"/>
                  <a:t>A generalization of vertex cover: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universe, 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family of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cover if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size of a cover is the number of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  <a:blipFill>
                <a:blip r:embed="rId2"/>
                <a:stretch>
                  <a:fillRect l="-1498" t="-2138" r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/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={ 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3,4,5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cover.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cover above is size 3.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blipFill>
                <a:blip r:embed="rId3"/>
                <a:stretch>
                  <a:fillRect l="-2132" r="-1386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/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To make a VC problem look like set cover: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the set of edges</a:t>
                </a:r>
              </a:p>
              <a:p>
                <a:pPr algn="ctr"/>
                <a:r>
                  <a:rPr lang="en-US" b="0" dirty="0"/>
                  <a:t>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are all the edges touching a single vertex.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 Algorithm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Not clear how to adapt idea 2; we’re using something specific to graphs (that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appears in exactly two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 1 still would work though: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/>
              <p:nvPr/>
            </p:nvSpPr>
            <p:spPr>
              <a:xfrm>
                <a:off x="3246783" y="3559629"/>
                <a:ext cx="1763756" cy="48052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Elements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83" y="3559629"/>
                <a:ext cx="1763756" cy="480526"/>
              </a:xfrm>
              <a:prstGeom prst="rect">
                <a:avLst/>
              </a:prstGeom>
              <a:blipFill>
                <a:blip r:embed="rId3"/>
                <a:stretch>
                  <a:fillRect l="-3082" t="-122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FA177E7-B1A6-4452-A957-0658764927DE}"/>
              </a:ext>
            </a:extLst>
          </p:cNvPr>
          <p:cNvSpPr/>
          <p:nvPr/>
        </p:nvSpPr>
        <p:spPr>
          <a:xfrm>
            <a:off x="6739814" y="3559629"/>
            <a:ext cx="1149219" cy="4805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C44-C562-4947-83E0-8491876F93FE}"/>
              </a:ext>
            </a:extLst>
          </p:cNvPr>
          <p:cNvSpPr/>
          <p:nvPr/>
        </p:nvSpPr>
        <p:spPr>
          <a:xfrm>
            <a:off x="1746718" y="4113245"/>
            <a:ext cx="7297891" cy="4805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with maximum number of uncovered elements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20437-2EAF-444A-9796-EAFDC87C277F}"/>
              </a:ext>
            </a:extLst>
          </p:cNvPr>
          <p:cNvSpPr/>
          <p:nvPr/>
        </p:nvSpPr>
        <p:spPr>
          <a:xfrm>
            <a:off x="11148798" y="4093367"/>
            <a:ext cx="673359" cy="4805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/>
              <p:nvPr/>
            </p:nvSpPr>
            <p:spPr>
              <a:xfrm>
                <a:off x="2225621" y="4650138"/>
                <a:ext cx="3890257" cy="48052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Newly covered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650138"/>
                <a:ext cx="3890257" cy="480526"/>
              </a:xfrm>
              <a:prstGeom prst="rect">
                <a:avLst/>
              </a:prstGeom>
              <a:blipFill>
                <a:blip r:embed="rId4"/>
                <a:stretch>
                  <a:fillRect l="-1716" t="-6098" r="-1716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6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549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566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{6,8}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058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9E7F-4538-4971-AED5-BD01ED8F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Claim: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remaining, then some set covers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them.</a:t>
                </a:r>
              </a:p>
              <a:p>
                <a:endParaRPr lang="en-US" dirty="0"/>
              </a:p>
              <a:p>
                <a:r>
                  <a:rPr lang="en-US" dirty="0"/>
                  <a:t>That applies at every step! So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selections, the number of elements remaining to be covered is at most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00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E50-75F0-48C5-AE43-3F303ECF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steps,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elements remaining. There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left when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the approximation ratio is 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(ignoring some off-by-one errors to get here).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9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C9FA-DA4B-4E3D-8138-194F9FD9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Earliest Start Time – Counter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1CFF-F3CA-48B9-A7E5-F6B96560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078481"/>
            <a:ext cx="11187258" cy="3230880"/>
          </a:xfrm>
        </p:spPr>
        <p:txBody>
          <a:bodyPr/>
          <a:lstStyle/>
          <a:p>
            <a:r>
              <a:rPr lang="en-US" dirty="0"/>
              <a:t>Taking the one with the earliest start time doesn’t give us the best answer. </a:t>
            </a:r>
          </a:p>
        </p:txBody>
      </p:sp>
      <p:grpSp>
        <p:nvGrpSpPr>
          <p:cNvPr id="9" name="Group 8" descr="Three intervals&#10;[0, 20]&#10;[1,11]&#10;[12,19] &#10;&#10;Algorithm finds [0,20], but the optimum is [1,11] [12,19]">
            <a:extLst>
              <a:ext uri="{FF2B5EF4-FFF2-40B4-BE49-F238E27FC236}">
                <a16:creationId xmlns:a16="http://schemas.microsoft.com/office/drawing/2014/main" id="{1B9CD08F-EC18-F951-C3E9-87087607A05D}"/>
              </a:ext>
            </a:extLst>
          </p:cNvPr>
          <p:cNvGrpSpPr/>
          <p:nvPr/>
        </p:nvGrpSpPr>
        <p:grpSpPr>
          <a:xfrm>
            <a:off x="659802" y="1611871"/>
            <a:ext cx="9459558" cy="910348"/>
            <a:chOff x="659802" y="1611871"/>
            <a:chExt cx="9459558" cy="9103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0B37EB-FC36-4052-BA7A-B22FDBB3C9D1}"/>
                </a:ext>
              </a:extLst>
            </p:cNvPr>
            <p:cNvSpPr/>
            <p:nvPr/>
          </p:nvSpPr>
          <p:spPr>
            <a:xfrm>
              <a:off x="659802" y="1755289"/>
              <a:ext cx="6427694" cy="3182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96827-9841-49C0-8A18-68E553A5F44B}"/>
                </a:ext>
              </a:extLst>
            </p:cNvPr>
            <p:cNvSpPr/>
            <p:nvPr/>
          </p:nvSpPr>
          <p:spPr>
            <a:xfrm>
              <a:off x="1013908" y="2203972"/>
              <a:ext cx="3263153" cy="31824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53F98-431A-4737-B9B4-4E1404DECB2B}"/>
                </a:ext>
              </a:extLst>
            </p:cNvPr>
            <p:cNvSpPr/>
            <p:nvPr/>
          </p:nvSpPr>
          <p:spPr>
            <a:xfrm>
              <a:off x="4478766" y="2184699"/>
              <a:ext cx="2312892" cy="31824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BEFE31-E7E1-4E71-9099-4D40CBF7D3F1}"/>
                </a:ext>
              </a:extLst>
            </p:cNvPr>
            <p:cNvSpPr txBox="1"/>
            <p:nvPr/>
          </p:nvSpPr>
          <p:spPr>
            <a:xfrm>
              <a:off x="7178040" y="1611871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Algorithm finds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589CB8-CC9F-49EE-83E5-0E27F2510B11}"/>
                </a:ext>
              </a:extLst>
            </p:cNvPr>
            <p:cNvSpPr txBox="1"/>
            <p:nvPr/>
          </p:nvSpPr>
          <p:spPr>
            <a:xfrm>
              <a:off x="7178040" y="2035478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Optimum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885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AD7B-5725-4BE4-BB34-C860F413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Example</a:t>
            </a:r>
          </a:p>
        </p:txBody>
      </p:sp>
      <p:grpSp>
        <p:nvGrpSpPr>
          <p:cNvPr id="3" name="Group 2" descr="A set cover example. There 16 elements, in two rows of 8.&#10;The sets are:&#10;The top left element&#10;The bottom left element&#10;The second element in both rows&#10;The 3rd and 4th element in both rows&#10;The last 4 elements in both rows.&#10;The top row&#10;The bottom row">
            <a:extLst>
              <a:ext uri="{FF2B5EF4-FFF2-40B4-BE49-F238E27FC236}">
                <a16:creationId xmlns:a16="http://schemas.microsoft.com/office/drawing/2014/main" id="{123943AD-2B43-3B46-6852-21E4448E7E02}"/>
              </a:ext>
            </a:extLst>
          </p:cNvPr>
          <p:cNvGrpSpPr/>
          <p:nvPr/>
        </p:nvGrpSpPr>
        <p:grpSpPr>
          <a:xfrm>
            <a:off x="169333" y="2201333"/>
            <a:ext cx="8360834" cy="2643335"/>
            <a:chOff x="169333" y="2201333"/>
            <a:chExt cx="8360834" cy="264333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E74E4E0-914D-4099-ABE7-C5CB826288BB}"/>
                </a:ext>
              </a:extLst>
            </p:cNvPr>
            <p:cNvSpPr/>
            <p:nvPr/>
          </p:nvSpPr>
          <p:spPr>
            <a:xfrm>
              <a:off x="830424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549F8E9-0098-4A7C-A991-B5EFBA5A83D8}"/>
                </a:ext>
              </a:extLst>
            </p:cNvPr>
            <p:cNvSpPr/>
            <p:nvPr/>
          </p:nvSpPr>
          <p:spPr>
            <a:xfrm>
              <a:off x="1757264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17E53C-FBA8-453A-B733-704DF7A00CE5}"/>
                </a:ext>
              </a:extLst>
            </p:cNvPr>
            <p:cNvSpPr/>
            <p:nvPr/>
          </p:nvSpPr>
          <p:spPr>
            <a:xfrm>
              <a:off x="2764971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8E2D4A-FA51-4726-9AC6-DA01E51708F9}"/>
                </a:ext>
              </a:extLst>
            </p:cNvPr>
            <p:cNvSpPr/>
            <p:nvPr/>
          </p:nvSpPr>
          <p:spPr>
            <a:xfrm>
              <a:off x="3691811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D071D3-C324-4A16-A4DD-7EB031FF90FA}"/>
                </a:ext>
              </a:extLst>
            </p:cNvPr>
            <p:cNvSpPr/>
            <p:nvPr/>
          </p:nvSpPr>
          <p:spPr>
            <a:xfrm>
              <a:off x="4677750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88C583-2E92-4A5B-B6EB-CA679438DDEF}"/>
                </a:ext>
              </a:extLst>
            </p:cNvPr>
            <p:cNvSpPr/>
            <p:nvPr/>
          </p:nvSpPr>
          <p:spPr>
            <a:xfrm>
              <a:off x="5604590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37B048-1C44-43B2-87D6-445E90834093}"/>
                </a:ext>
              </a:extLst>
            </p:cNvPr>
            <p:cNvSpPr/>
            <p:nvPr/>
          </p:nvSpPr>
          <p:spPr>
            <a:xfrm>
              <a:off x="6612297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548F44-E400-4B21-855B-24D42B6A0394}"/>
                </a:ext>
              </a:extLst>
            </p:cNvPr>
            <p:cNvSpPr/>
            <p:nvPr/>
          </p:nvSpPr>
          <p:spPr>
            <a:xfrm>
              <a:off x="7539137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0F364C-1F86-4EE2-97A0-6D3032AC0AF5}"/>
                </a:ext>
              </a:extLst>
            </p:cNvPr>
            <p:cNvSpPr/>
            <p:nvPr/>
          </p:nvSpPr>
          <p:spPr>
            <a:xfrm>
              <a:off x="830424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D0B847-35EC-4D19-AC91-4D3B1120C105}"/>
                </a:ext>
              </a:extLst>
            </p:cNvPr>
            <p:cNvSpPr/>
            <p:nvPr/>
          </p:nvSpPr>
          <p:spPr>
            <a:xfrm>
              <a:off x="1757264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7F8E90-F655-4D9A-A6F0-D14F2D3D7D5F}"/>
                </a:ext>
              </a:extLst>
            </p:cNvPr>
            <p:cNvSpPr/>
            <p:nvPr/>
          </p:nvSpPr>
          <p:spPr>
            <a:xfrm>
              <a:off x="2764971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197B63-D964-464A-86EF-BF9C5FB9A386}"/>
                </a:ext>
              </a:extLst>
            </p:cNvPr>
            <p:cNvSpPr/>
            <p:nvPr/>
          </p:nvSpPr>
          <p:spPr>
            <a:xfrm>
              <a:off x="3691811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20AAAB-D465-4F1C-A39B-722CE2CE132C}"/>
                </a:ext>
              </a:extLst>
            </p:cNvPr>
            <p:cNvSpPr/>
            <p:nvPr/>
          </p:nvSpPr>
          <p:spPr>
            <a:xfrm>
              <a:off x="4677750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EBC504-A163-4261-9B83-0BACD95F4EEC}"/>
                </a:ext>
              </a:extLst>
            </p:cNvPr>
            <p:cNvSpPr/>
            <p:nvPr/>
          </p:nvSpPr>
          <p:spPr>
            <a:xfrm>
              <a:off x="5604590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16FC59-B9B4-44F9-ACDF-D69AD52D58DC}"/>
                </a:ext>
              </a:extLst>
            </p:cNvPr>
            <p:cNvSpPr/>
            <p:nvPr/>
          </p:nvSpPr>
          <p:spPr>
            <a:xfrm>
              <a:off x="6612297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E07317-E30B-4486-AFE8-EF974E2A721C}"/>
                </a:ext>
              </a:extLst>
            </p:cNvPr>
            <p:cNvSpPr/>
            <p:nvPr/>
          </p:nvSpPr>
          <p:spPr>
            <a:xfrm>
              <a:off x="7539137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D3879E-0373-4F15-AD35-7692EA350FF5}"/>
                </a:ext>
              </a:extLst>
            </p:cNvPr>
            <p:cNvSpPr/>
            <p:nvPr/>
          </p:nvSpPr>
          <p:spPr>
            <a:xfrm>
              <a:off x="616375" y="2302327"/>
              <a:ext cx="913846" cy="8957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33F1AC-458B-4B04-9F82-56C602E74EBD}"/>
                </a:ext>
              </a:extLst>
            </p:cNvPr>
            <p:cNvSpPr/>
            <p:nvPr/>
          </p:nvSpPr>
          <p:spPr>
            <a:xfrm>
              <a:off x="613764" y="3774580"/>
              <a:ext cx="913846" cy="8957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E22A73-FC76-4CC4-9AB0-F33682266675}"/>
                </a:ext>
              </a:extLst>
            </p:cNvPr>
            <p:cNvSpPr/>
            <p:nvPr/>
          </p:nvSpPr>
          <p:spPr>
            <a:xfrm>
              <a:off x="1594032" y="2302327"/>
              <a:ext cx="913846" cy="236799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B4B54-9240-4AEB-9753-89FB7F277CD2}"/>
                </a:ext>
              </a:extLst>
            </p:cNvPr>
            <p:cNvSpPr/>
            <p:nvPr/>
          </p:nvSpPr>
          <p:spPr>
            <a:xfrm>
              <a:off x="2586108" y="2302327"/>
              <a:ext cx="1868486" cy="236799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505639-1D6A-4BF0-A819-66D71E238BE9}"/>
                </a:ext>
              </a:extLst>
            </p:cNvPr>
            <p:cNvSpPr/>
            <p:nvPr/>
          </p:nvSpPr>
          <p:spPr>
            <a:xfrm>
              <a:off x="4589010" y="2325308"/>
              <a:ext cx="3718000" cy="236799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CCA147-8F9C-4EB3-8BB2-E4B3BDA54454}"/>
                </a:ext>
              </a:extLst>
            </p:cNvPr>
            <p:cNvSpPr/>
            <p:nvPr/>
          </p:nvSpPr>
          <p:spPr>
            <a:xfrm>
              <a:off x="169333" y="2201333"/>
              <a:ext cx="8360834" cy="11466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4063CF-9C8A-41C6-8D1E-38610BBD6B63}"/>
                </a:ext>
              </a:extLst>
            </p:cNvPr>
            <p:cNvSpPr/>
            <p:nvPr/>
          </p:nvSpPr>
          <p:spPr>
            <a:xfrm>
              <a:off x="169333" y="3698038"/>
              <a:ext cx="8360834" cy="114663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/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Greedy might take: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Red, gold, purple, green, green (boxes spanning both rows)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will take each row.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Doubling the instance adds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ALG,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OPT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gives us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blipFill>
                <a:blip r:embed="rId2"/>
                <a:stretch>
                  <a:fillRect l="-2708" t="-873" r="-2166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1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402B9-2E71-6650-BF56-6C4C63E1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9C39-72BD-B123-377A-B716B898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(narrowing down,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DFD8-A278-0F2C-F2EE-609A5F2F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15FC613E-E77B-D308-FDB4-AB935D4C8D05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85ED552-DA03-E95E-AD71-5017B724B775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C984-50A1-4F1A-8BBF-919F5E11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Interval</a:t>
            </a:r>
          </a:p>
        </p:txBody>
      </p:sp>
      <p:grpSp>
        <p:nvGrpSpPr>
          <p:cNvPr id="3" name="Group 2" descr="Three intervals&#10;[0,10]&#10;[8,12]&#10;[11,20] ">
            <a:extLst>
              <a:ext uri="{FF2B5EF4-FFF2-40B4-BE49-F238E27FC236}">
                <a16:creationId xmlns:a16="http://schemas.microsoft.com/office/drawing/2014/main" id="{6D75C631-522D-11F8-8D59-0579F1B7C53C}"/>
              </a:ext>
            </a:extLst>
          </p:cNvPr>
          <p:cNvGrpSpPr/>
          <p:nvPr/>
        </p:nvGrpSpPr>
        <p:grpSpPr>
          <a:xfrm>
            <a:off x="659802" y="1755289"/>
            <a:ext cx="6647778" cy="752139"/>
            <a:chOff x="659802" y="1755289"/>
            <a:chExt cx="6647778" cy="7521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3BB4A3-22E8-4064-A277-5ABCD4FC97D0}"/>
                </a:ext>
              </a:extLst>
            </p:cNvPr>
            <p:cNvSpPr/>
            <p:nvPr/>
          </p:nvSpPr>
          <p:spPr>
            <a:xfrm>
              <a:off x="3489960" y="1755289"/>
              <a:ext cx="1379220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2DB0CD-C142-47C7-86B3-1C7EA115AE0A}"/>
                </a:ext>
              </a:extLst>
            </p:cNvPr>
            <p:cNvSpPr/>
            <p:nvPr/>
          </p:nvSpPr>
          <p:spPr>
            <a:xfrm>
              <a:off x="659802" y="2189181"/>
              <a:ext cx="32631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65643E-1113-4F9A-8F22-D2E4703E79B3}"/>
                </a:ext>
              </a:extLst>
            </p:cNvPr>
            <p:cNvSpPr/>
            <p:nvPr/>
          </p:nvSpPr>
          <p:spPr>
            <a:xfrm>
              <a:off x="4478766" y="2184699"/>
              <a:ext cx="2828814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80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C984-50A1-4F1A-8BBF-919F5E11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Interval (counter-example)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6270-23C1-434C-AADB-1DCF1E64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08959"/>
            <a:ext cx="11187258" cy="3200401"/>
          </a:xfrm>
        </p:spPr>
        <p:txBody>
          <a:bodyPr/>
          <a:lstStyle/>
          <a:p>
            <a:r>
              <a:rPr lang="en-US" dirty="0"/>
              <a:t>Taking the shortest interval first doesn’t give us the best answer</a:t>
            </a:r>
          </a:p>
        </p:txBody>
      </p:sp>
      <p:grpSp>
        <p:nvGrpSpPr>
          <p:cNvPr id="9" name="Group 8" descr="Three intervals&#10;[0,10]&#10;[8,12]&#10;[11,20] &#10;&#10;The algorithm picks [8,12]&#10;but [0,10] [11,20] is optimal.">
            <a:extLst>
              <a:ext uri="{FF2B5EF4-FFF2-40B4-BE49-F238E27FC236}">
                <a16:creationId xmlns:a16="http://schemas.microsoft.com/office/drawing/2014/main" id="{85A0B027-45BE-986E-7579-515A34C450FC}"/>
              </a:ext>
            </a:extLst>
          </p:cNvPr>
          <p:cNvGrpSpPr/>
          <p:nvPr/>
        </p:nvGrpSpPr>
        <p:grpSpPr>
          <a:xfrm>
            <a:off x="659802" y="1611871"/>
            <a:ext cx="9855798" cy="885272"/>
            <a:chOff x="659802" y="1611871"/>
            <a:chExt cx="9855798" cy="8852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3BB4A3-22E8-4064-A277-5ABCD4FC97D0}"/>
                </a:ext>
              </a:extLst>
            </p:cNvPr>
            <p:cNvSpPr/>
            <p:nvPr/>
          </p:nvSpPr>
          <p:spPr>
            <a:xfrm>
              <a:off x="3489960" y="1755289"/>
              <a:ext cx="1379220" cy="3182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2DB0CD-C142-47C7-86B3-1C7EA115AE0A}"/>
                </a:ext>
              </a:extLst>
            </p:cNvPr>
            <p:cNvSpPr/>
            <p:nvPr/>
          </p:nvSpPr>
          <p:spPr>
            <a:xfrm>
              <a:off x="659802" y="2158724"/>
              <a:ext cx="3263153" cy="31824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65643E-1113-4F9A-8F22-D2E4703E79B3}"/>
                </a:ext>
              </a:extLst>
            </p:cNvPr>
            <p:cNvSpPr/>
            <p:nvPr/>
          </p:nvSpPr>
          <p:spPr>
            <a:xfrm>
              <a:off x="4478766" y="2154242"/>
              <a:ext cx="2828814" cy="31824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461666-6CCC-464E-BA5C-61402977742A}"/>
                </a:ext>
              </a:extLst>
            </p:cNvPr>
            <p:cNvSpPr txBox="1"/>
            <p:nvPr/>
          </p:nvSpPr>
          <p:spPr>
            <a:xfrm>
              <a:off x="7574280" y="1611871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Algorithm finds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A7060-87C8-4F90-826D-4869C2C31B25}"/>
                </a:ext>
              </a:extLst>
            </p:cNvPr>
            <p:cNvSpPr txBox="1"/>
            <p:nvPr/>
          </p:nvSpPr>
          <p:spPr>
            <a:xfrm>
              <a:off x="7574280" y="2035478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Optimum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22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(narrowing down,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 descr="X symbol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8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13982</TotalTime>
  <Words>3057</Words>
  <Application>Microsoft Office PowerPoint</Application>
  <PresentationFormat>Widescreen</PresentationFormat>
  <Paragraphs>320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Greedy  Approximation Algorithms</vt:lpstr>
      <vt:lpstr>Interval Scheduling</vt:lpstr>
      <vt:lpstr>Greedy Algorithm Ideas (let’s narrow down)</vt:lpstr>
      <vt:lpstr>Take Earliest Start Time</vt:lpstr>
      <vt:lpstr>Take Earliest Start Time – Counter Example</vt:lpstr>
      <vt:lpstr>Greedy Algorithm (narrowing down, 1)</vt:lpstr>
      <vt:lpstr>Shortest Interval</vt:lpstr>
      <vt:lpstr>Shortest Interval (counter-example)</vt:lpstr>
      <vt:lpstr>Greedy Algorithm (narrowing down, 2)</vt:lpstr>
      <vt:lpstr>Earliest End Time</vt:lpstr>
      <vt:lpstr>Earliest End Time (intuition)</vt:lpstr>
      <vt:lpstr>Earliest End Time (strategy)</vt:lpstr>
      <vt:lpstr>Exchange Argument (1)</vt:lpstr>
      <vt:lpstr>Exchange Argument (2)</vt:lpstr>
      <vt:lpstr>Greedy Stays Ahead (1)</vt:lpstr>
      <vt:lpstr>Greedy Stays Ahead (2)</vt:lpstr>
      <vt:lpstr>Greedy Algorithm (narrowing down, 3)</vt:lpstr>
      <vt:lpstr>Other Greedy Algorithms</vt:lpstr>
      <vt:lpstr>Greedy Algorithm (all the ideas)</vt:lpstr>
      <vt:lpstr>Summary</vt:lpstr>
      <vt:lpstr>Greedy Approximation Algorithms</vt:lpstr>
      <vt:lpstr>Approximation Algorithms</vt:lpstr>
      <vt:lpstr>Approximation Algorithms Requirements</vt:lpstr>
      <vt:lpstr>Approximation Ratio</vt:lpstr>
      <vt:lpstr>Vertex Cover</vt:lpstr>
      <vt:lpstr>Vertex Cover (ex1)</vt:lpstr>
      <vt:lpstr>Vertex Cover (ex2)</vt:lpstr>
      <vt:lpstr>Brainstorm</vt:lpstr>
      <vt:lpstr>Vertex Cover Ideas</vt:lpstr>
      <vt:lpstr>Non-optimal</vt:lpstr>
      <vt:lpstr>Two Examples</vt:lpstr>
      <vt:lpstr>Two Examples (alg results)</vt:lpstr>
      <vt:lpstr>Approximation Ratio for VC</vt:lpstr>
      <vt:lpstr>How do we analyze an approximation algorithm?</vt:lpstr>
      <vt:lpstr>Finding an approximation for Vertex Cover</vt:lpstr>
      <vt:lpstr>Does it work?</vt:lpstr>
      <vt:lpstr>Do we find a vertex cover?</vt:lpstr>
      <vt:lpstr>How big is it?</vt:lpstr>
      <vt:lpstr>What assignment do we pick?</vt:lpstr>
      <vt:lpstr>Greedy Approximation Algs</vt:lpstr>
      <vt:lpstr>Optional Content</vt:lpstr>
      <vt:lpstr>Set Cover</vt:lpstr>
      <vt:lpstr>Set Cover Algorithm Idea</vt:lpstr>
      <vt:lpstr>Run the greedy algorithm</vt:lpstr>
      <vt:lpstr>Run the greedy algorithm (1)</vt:lpstr>
      <vt:lpstr>Run the greedy algorithm (2)</vt:lpstr>
      <vt:lpstr>Run the greedy algorithm (3)</vt:lpstr>
      <vt:lpstr>Approximation Ratio? (1)</vt:lpstr>
      <vt:lpstr>Approximation Ratio? (2)</vt:lpstr>
      <vt:lpstr>A Bad Example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Approximation Algorithims</dc:title>
  <dc:creator>rtweber2</dc:creator>
  <cp:lastModifiedBy>Robbie Weber</cp:lastModifiedBy>
  <cp:revision>47</cp:revision>
  <cp:lastPrinted>2026-04-15T15:57:21Z</cp:lastPrinted>
  <dcterms:created xsi:type="dcterms:W3CDTF">2022-06-27T20:37:17Z</dcterms:created>
  <dcterms:modified xsi:type="dcterms:W3CDTF">2026-04-15T20:22:00Z</dcterms:modified>
</cp:coreProperties>
</file>