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3"/>
  </p:notesMasterIdLst>
  <p:sldIdLst>
    <p:sldId id="256" r:id="rId2"/>
    <p:sldId id="296" r:id="rId3"/>
    <p:sldId id="305" r:id="rId4"/>
    <p:sldId id="306" r:id="rId5"/>
    <p:sldId id="307" r:id="rId6"/>
    <p:sldId id="308" r:id="rId7"/>
    <p:sldId id="358" r:id="rId8"/>
    <p:sldId id="359" r:id="rId9"/>
    <p:sldId id="258" r:id="rId10"/>
    <p:sldId id="259" r:id="rId11"/>
    <p:sldId id="260" r:id="rId12"/>
    <p:sldId id="261" r:id="rId13"/>
    <p:sldId id="297" r:id="rId14"/>
    <p:sldId id="263" r:id="rId15"/>
    <p:sldId id="269" r:id="rId16"/>
    <p:sldId id="293" r:id="rId17"/>
    <p:sldId id="292" r:id="rId18"/>
    <p:sldId id="284" r:id="rId19"/>
    <p:sldId id="285" r:id="rId20"/>
    <p:sldId id="289" r:id="rId21"/>
    <p:sldId id="315" r:id="rId22"/>
    <p:sldId id="262" r:id="rId23"/>
    <p:sldId id="272" r:id="rId24"/>
    <p:sldId id="283" r:id="rId25"/>
    <p:sldId id="268" r:id="rId26"/>
    <p:sldId id="295" r:id="rId27"/>
    <p:sldId id="270" r:id="rId28"/>
    <p:sldId id="357" r:id="rId29"/>
    <p:sldId id="298" r:id="rId30"/>
    <p:sldId id="313" r:id="rId31"/>
    <p:sldId id="350" r:id="rId32"/>
    <p:sldId id="299" r:id="rId33"/>
    <p:sldId id="337" r:id="rId34"/>
    <p:sldId id="338" r:id="rId35"/>
    <p:sldId id="344" r:id="rId36"/>
    <p:sldId id="345" r:id="rId37"/>
    <p:sldId id="346" r:id="rId38"/>
    <p:sldId id="347" r:id="rId39"/>
    <p:sldId id="339" r:id="rId40"/>
    <p:sldId id="348" r:id="rId41"/>
    <p:sldId id="360" r:id="rId42"/>
    <p:sldId id="340" r:id="rId43"/>
    <p:sldId id="349" r:id="rId44"/>
    <p:sldId id="319" r:id="rId45"/>
    <p:sldId id="331" r:id="rId46"/>
    <p:sldId id="333" r:id="rId47"/>
    <p:sldId id="332" r:id="rId48"/>
    <p:sldId id="334" r:id="rId49"/>
    <p:sldId id="320" r:id="rId50"/>
    <p:sldId id="343" r:id="rId51"/>
    <p:sldId id="322" r:id="rId5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D5CC0"/>
    <a:srgbClr val="462E7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61" autoAdjust="0"/>
    <p:restoredTop sz="73479" autoAdjust="0"/>
  </p:normalViewPr>
  <p:slideViewPr>
    <p:cSldViewPr snapToGrid="0">
      <p:cViewPr>
        <p:scale>
          <a:sx n="50" d="100"/>
          <a:sy n="50" d="100"/>
        </p:scale>
        <p:origin x="1164" y="128"/>
      </p:cViewPr>
      <p:guideLst/>
    </p:cSldViewPr>
  </p:slideViewPr>
  <p:outlineViewPr>
    <p:cViewPr>
      <p:scale>
        <a:sx n="33" d="100"/>
        <a:sy n="33" d="100"/>
      </p:scale>
      <p:origin x="0" y="-1286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874E1B-8C5D-4F85-87F0-B1B25EF9405C}" type="datetimeFigureOut">
              <a:rPr lang="en-US" smtClean="0"/>
              <a:t>4/8/2026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04F7F9-F2E1-4C1D-BDE0-2220DD39B45A}" type="slidenum">
              <a:rPr lang="en-US" smtClean="0"/>
              <a:t>‹#›</a:t>
            </a:fld>
            <a:endParaRPr lang="en-US"/>
          </a:p>
        </p:txBody>
      </p:sp>
    </p:spTree>
    <p:extLst>
      <p:ext uri="{BB962C8B-B14F-4D97-AF65-F5344CB8AC3E}">
        <p14:creationId xmlns:p14="http://schemas.microsoft.com/office/powerpoint/2010/main" val="2077427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BFS on a small graph; discovery</a:t>
            </a:r>
            <a:r>
              <a:rPr lang="en-US" baseline="0" dirty="0"/>
              <a:t> goes steadily from the source (top vertex) to its neighbors, their neighbors, and their neighbors.</a:t>
            </a:r>
            <a:endParaRPr lang="en-US" dirty="0"/>
          </a:p>
        </p:txBody>
      </p:sp>
      <p:sp>
        <p:nvSpPr>
          <p:cNvPr id="4" name="Slide Number Placeholder 3"/>
          <p:cNvSpPr>
            <a:spLocks noGrp="1"/>
          </p:cNvSpPr>
          <p:nvPr>
            <p:ph type="sldNum" sz="quarter" idx="5"/>
          </p:nvPr>
        </p:nvSpPr>
        <p:spPr/>
        <p:txBody>
          <a:bodyPr/>
          <a:lstStyle/>
          <a:p>
            <a:fld id="{5C04F7F9-F2E1-4C1D-BDE0-2220DD39B45A}" type="slidenum">
              <a:rPr lang="en-US" smtClean="0"/>
              <a:t>9</a:t>
            </a:fld>
            <a:endParaRPr lang="en-US"/>
          </a:p>
        </p:txBody>
      </p:sp>
    </p:spTree>
    <p:extLst>
      <p:ext uri="{BB962C8B-B14F-4D97-AF65-F5344CB8AC3E}">
        <p14:creationId xmlns:p14="http://schemas.microsoft.com/office/powerpoint/2010/main" val="42868164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DFS on a small graph; discovery</a:t>
            </a:r>
            <a:r>
              <a:rPr lang="en-US" baseline="0" dirty="0"/>
              <a:t> goes deeply into the graph, making every new discovery possible (meaning one of the two neighbors of the starting point is discovered last in this example). Discovery is a different order from BFS on the same graph.</a:t>
            </a:r>
            <a:endParaRPr lang="en-US" dirty="0"/>
          </a:p>
          <a:p>
            <a:endParaRPr lang="en-US" dirty="0"/>
          </a:p>
        </p:txBody>
      </p:sp>
      <p:sp>
        <p:nvSpPr>
          <p:cNvPr id="4" name="Slide Number Placeholder 3"/>
          <p:cNvSpPr>
            <a:spLocks noGrp="1"/>
          </p:cNvSpPr>
          <p:nvPr>
            <p:ph type="sldNum" sz="quarter" idx="5"/>
          </p:nvPr>
        </p:nvSpPr>
        <p:spPr/>
        <p:txBody>
          <a:bodyPr/>
          <a:lstStyle/>
          <a:p>
            <a:fld id="{5C04F7F9-F2E1-4C1D-BDE0-2220DD39B45A}" type="slidenum">
              <a:rPr lang="en-US" smtClean="0"/>
              <a:t>10</a:t>
            </a:fld>
            <a:endParaRPr lang="en-US"/>
          </a:p>
        </p:txBody>
      </p:sp>
    </p:spTree>
    <p:extLst>
      <p:ext uri="{BB962C8B-B14F-4D97-AF65-F5344CB8AC3E}">
        <p14:creationId xmlns:p14="http://schemas.microsoft.com/office/powerpoint/2010/main" val="21549178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Depth first search with start</a:t>
            </a:r>
            <a:r>
              <a:rPr lang="en-US" baseline="0" dirty="0"/>
              <a:t> and end times next to each vertex. Start times are added as vertices come on the stack; end times as they come off. </a:t>
            </a:r>
            <a:br>
              <a:rPr lang="en-US" baseline="0" dirty="0"/>
            </a:br>
            <a:r>
              <a:rPr lang="en-US" baseline="0" dirty="0"/>
              <a:t>Edge coloration shoes edge classification; edges discovering a new vertex are orange; edges creating a cycle are blue; edges from descendent to ancestor are green; remaining edge is purple. </a:t>
            </a:r>
            <a:endParaRPr lang="en-US" dirty="0"/>
          </a:p>
        </p:txBody>
      </p:sp>
      <p:sp>
        <p:nvSpPr>
          <p:cNvPr id="4" name="Slide Number Placeholder 3"/>
          <p:cNvSpPr>
            <a:spLocks noGrp="1"/>
          </p:cNvSpPr>
          <p:nvPr>
            <p:ph type="sldNum" sz="quarter" idx="5"/>
          </p:nvPr>
        </p:nvSpPr>
        <p:spPr/>
        <p:txBody>
          <a:bodyPr/>
          <a:lstStyle/>
          <a:p>
            <a:fld id="{5C04F7F9-F2E1-4C1D-BDE0-2220DD39B45A}" type="slidenum">
              <a:rPr lang="en-US" smtClean="0"/>
              <a:t>17</a:t>
            </a:fld>
            <a:endParaRPr lang="en-US"/>
          </a:p>
        </p:txBody>
      </p:sp>
    </p:spTree>
    <p:extLst>
      <p:ext uri="{BB962C8B-B14F-4D97-AF65-F5344CB8AC3E}">
        <p14:creationId xmlns:p14="http://schemas.microsoft.com/office/powerpoint/2010/main" val="3173764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Depth first search with start</a:t>
            </a:r>
            <a:r>
              <a:rPr lang="en-US" baseline="0" dirty="0"/>
              <a:t> and end times next to each vertex. Start times are added as vertices come on the stack; end times as they come off. </a:t>
            </a:r>
            <a:br>
              <a:rPr lang="en-US" baseline="0" dirty="0"/>
            </a:br>
            <a:r>
              <a:rPr lang="en-US" baseline="0" dirty="0"/>
              <a:t>Edge coloration shoes edge classification; edges discovering a new vertex are orange; edges creating a cycle are blue; edges from descendent to ancestor are green; remaining edge is purple. </a:t>
            </a:r>
            <a:endParaRPr lang="en-US" dirty="0"/>
          </a:p>
          <a:p>
            <a:endParaRPr lang="en-US" dirty="0"/>
          </a:p>
        </p:txBody>
      </p:sp>
      <p:sp>
        <p:nvSpPr>
          <p:cNvPr id="4" name="Slide Number Placeholder 3"/>
          <p:cNvSpPr>
            <a:spLocks noGrp="1"/>
          </p:cNvSpPr>
          <p:nvPr>
            <p:ph type="sldNum" sz="quarter" idx="5"/>
          </p:nvPr>
        </p:nvSpPr>
        <p:spPr/>
        <p:txBody>
          <a:bodyPr/>
          <a:lstStyle/>
          <a:p>
            <a:fld id="{5C04F7F9-F2E1-4C1D-BDE0-2220DD39B45A}" type="slidenum">
              <a:rPr lang="en-US" smtClean="0"/>
              <a:t>22</a:t>
            </a:fld>
            <a:endParaRPr lang="en-US"/>
          </a:p>
        </p:txBody>
      </p:sp>
    </p:spTree>
    <p:extLst>
      <p:ext uri="{BB962C8B-B14F-4D97-AF65-F5344CB8AC3E}">
        <p14:creationId xmlns:p14="http://schemas.microsoft.com/office/powerpoint/2010/main" val="16346335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All vertices except G are shown as discovered. Since there is no path from A to G, DFS starting at A does not find it. </a:t>
            </a:r>
          </a:p>
          <a:p>
            <a:endParaRPr lang="en-US" dirty="0"/>
          </a:p>
        </p:txBody>
      </p:sp>
      <p:sp>
        <p:nvSpPr>
          <p:cNvPr id="4" name="Slide Number Placeholder 3"/>
          <p:cNvSpPr>
            <a:spLocks noGrp="1"/>
          </p:cNvSpPr>
          <p:nvPr>
            <p:ph type="sldNum" sz="quarter" idx="5"/>
          </p:nvPr>
        </p:nvSpPr>
        <p:spPr/>
        <p:txBody>
          <a:bodyPr/>
          <a:lstStyle/>
          <a:p>
            <a:fld id="{5C04F7F9-F2E1-4C1D-BDE0-2220DD39B45A}" type="slidenum">
              <a:rPr lang="en-US" smtClean="0"/>
              <a:t>23</a:t>
            </a:fld>
            <a:endParaRPr lang="en-US"/>
          </a:p>
        </p:txBody>
      </p:sp>
    </p:spTree>
    <p:extLst>
      <p:ext uri="{BB962C8B-B14F-4D97-AF65-F5344CB8AC3E}">
        <p14:creationId xmlns:p14="http://schemas.microsoft.com/office/powerpoint/2010/main" val="5117795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Pre/Post times:</a:t>
            </a:r>
            <a:br>
              <a:rPr lang="en-US" dirty="0"/>
            </a:br>
            <a:r>
              <a:rPr lang="en-US" dirty="0"/>
              <a:t>A: 1,12</a:t>
            </a:r>
            <a:br>
              <a:rPr lang="en-US" dirty="0"/>
            </a:br>
            <a:r>
              <a:rPr lang="en-US" dirty="0"/>
              <a:t>B: 2,11</a:t>
            </a:r>
            <a:br>
              <a:rPr lang="en-US" dirty="0"/>
            </a:br>
            <a:r>
              <a:rPr lang="en-US" dirty="0"/>
              <a:t>C: 7,8</a:t>
            </a:r>
            <a:br>
              <a:rPr lang="en-US" dirty="0"/>
            </a:br>
            <a:r>
              <a:rPr lang="en-US" dirty="0"/>
              <a:t>D: 3,10</a:t>
            </a:r>
            <a:br>
              <a:rPr lang="en-US" dirty="0"/>
            </a:br>
            <a:r>
              <a:rPr lang="en-US" dirty="0"/>
              <a:t>E: 4,5</a:t>
            </a:r>
            <a:br>
              <a:rPr lang="en-US" dirty="0"/>
            </a:br>
            <a:r>
              <a:rPr lang="en-US" dirty="0"/>
              <a:t>F: 6,9</a:t>
            </a:r>
            <a:br>
              <a:rPr lang="en-US" dirty="0"/>
            </a:br>
            <a:br>
              <a:rPr lang="en-US" dirty="0"/>
            </a:br>
            <a:r>
              <a:rPr lang="en-US" dirty="0"/>
              <a:t>(C,A) is a back edge</a:t>
            </a:r>
            <a:br>
              <a:rPr lang="en-US" dirty="0"/>
            </a:br>
            <a:r>
              <a:rPr lang="en-US" dirty="0"/>
              <a:t>(B,F) is a forward edge</a:t>
            </a:r>
            <a:br>
              <a:rPr lang="en-US" dirty="0"/>
            </a:br>
            <a:r>
              <a:rPr lang="en-US" dirty="0"/>
              <a:t>(F,E) is a cross edge</a:t>
            </a:r>
            <a:br>
              <a:rPr lang="en-US" dirty="0"/>
            </a:br>
            <a:r>
              <a:rPr lang="en-US" dirty="0"/>
              <a:t>All other edges are tree edges. </a:t>
            </a:r>
          </a:p>
        </p:txBody>
      </p:sp>
      <p:sp>
        <p:nvSpPr>
          <p:cNvPr id="4" name="Slide Number Placeholder 3"/>
          <p:cNvSpPr>
            <a:spLocks noGrp="1"/>
          </p:cNvSpPr>
          <p:nvPr>
            <p:ph type="sldNum" sz="quarter" idx="5"/>
          </p:nvPr>
        </p:nvSpPr>
        <p:spPr/>
        <p:txBody>
          <a:bodyPr/>
          <a:lstStyle/>
          <a:p>
            <a:fld id="{5C04F7F9-F2E1-4C1D-BDE0-2220DD39B45A}" type="slidenum">
              <a:rPr lang="en-US" smtClean="0"/>
              <a:t>25</a:t>
            </a:fld>
            <a:endParaRPr lang="en-US"/>
          </a:p>
        </p:txBody>
      </p:sp>
    </p:spTree>
    <p:extLst>
      <p:ext uri="{BB962C8B-B14F-4D97-AF65-F5344CB8AC3E}">
        <p14:creationId xmlns:p14="http://schemas.microsoft.com/office/powerpoint/2010/main" val="35943856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04F7F9-F2E1-4C1D-BDE0-2220DD39B45A}" type="slidenum">
              <a:rPr lang="en-US" smtClean="0"/>
              <a:t>34</a:t>
            </a:fld>
            <a:endParaRPr lang="en-US"/>
          </a:p>
        </p:txBody>
      </p:sp>
    </p:spTree>
    <p:extLst>
      <p:ext uri="{BB962C8B-B14F-4D97-AF65-F5344CB8AC3E}">
        <p14:creationId xmlns:p14="http://schemas.microsoft.com/office/powerpoint/2010/main" val="33387845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4A2453F-597D-4E03-B199-CB0436FA643C}" type="datetimeFigureOut">
              <a:rPr lang="en-US" smtClean="0"/>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158F4F-B94A-4750-BB46-F3996D43E6CC}"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rgbClr val="4C328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92392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CB2A4-11AD-445D-9449-ECE97BF7265C}"/>
              </a:ext>
            </a:extLst>
          </p:cNvPr>
          <p:cNvSpPr>
            <a:spLocks noGrp="1"/>
          </p:cNvSpPr>
          <p:nvPr>
            <p:ph type="title" hasCustomPrompt="1"/>
          </p:nvPr>
        </p:nvSpPr>
        <p:spPr>
          <a:xfrm>
            <a:off x="3315881" y="3446573"/>
            <a:ext cx="5590283" cy="1014667"/>
          </a:xfrm>
        </p:spPr>
        <p:txBody>
          <a:bodyPr/>
          <a:lstStyle>
            <a:lvl1pPr algn="ctr">
              <a:defRPr cap="none" baseline="0"/>
            </a:lvl1pPr>
          </a:lstStyle>
          <a:p>
            <a:r>
              <a:rPr lang="en-US" dirty="0"/>
              <a:t>Big Concept</a:t>
            </a:r>
          </a:p>
        </p:txBody>
      </p:sp>
      <p:sp>
        <p:nvSpPr>
          <p:cNvPr id="3" name="Date Placeholder 2">
            <a:extLst>
              <a:ext uri="{FF2B5EF4-FFF2-40B4-BE49-F238E27FC236}">
                <a16:creationId xmlns:a16="http://schemas.microsoft.com/office/drawing/2014/main" id="{E45E7B94-0CB0-48FD-9BA2-0BCEF75A76A1}"/>
              </a:ext>
            </a:extLst>
          </p:cNvPr>
          <p:cNvSpPr>
            <a:spLocks noGrp="1"/>
          </p:cNvSpPr>
          <p:nvPr>
            <p:ph type="dt" sz="half" idx="10"/>
          </p:nvPr>
        </p:nvSpPr>
        <p:spPr/>
        <p:txBody>
          <a:bodyPr/>
          <a:lstStyle/>
          <a:p>
            <a:fld id="{64A2453F-597D-4E03-B199-CB0436FA643C}" type="datetimeFigureOut">
              <a:rPr lang="en-US" smtClean="0"/>
              <a:t>4/7/2026</a:t>
            </a:fld>
            <a:endParaRPr lang="en-US"/>
          </a:p>
        </p:txBody>
      </p:sp>
      <p:sp>
        <p:nvSpPr>
          <p:cNvPr id="4" name="Footer Placeholder 3">
            <a:extLst>
              <a:ext uri="{FF2B5EF4-FFF2-40B4-BE49-F238E27FC236}">
                <a16:creationId xmlns:a16="http://schemas.microsoft.com/office/drawing/2014/main" id="{F7BA529F-BA16-4C50-8761-34379098BF4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E838C27-C210-4D9C-AB83-9BF54E32912E}"/>
              </a:ext>
            </a:extLst>
          </p:cNvPr>
          <p:cNvSpPr>
            <a:spLocks noGrp="1"/>
          </p:cNvSpPr>
          <p:nvPr>
            <p:ph type="sldNum" sz="quarter" idx="12"/>
          </p:nvPr>
        </p:nvSpPr>
        <p:spPr/>
        <p:txBody>
          <a:bodyPr/>
          <a:lstStyle/>
          <a:p>
            <a:fld id="{A9158F4F-B94A-4750-BB46-F3996D43E6CC}" type="slidenum">
              <a:rPr lang="en-US" smtClean="0"/>
              <a:t>‹#›</a:t>
            </a:fld>
            <a:endParaRPr lang="en-US"/>
          </a:p>
        </p:txBody>
      </p:sp>
      <p:cxnSp>
        <p:nvCxnSpPr>
          <p:cNvPr id="21" name="Straight Connector 20">
            <a:extLst>
              <a:ext uri="{FF2B5EF4-FFF2-40B4-BE49-F238E27FC236}">
                <a16:creationId xmlns:a16="http://schemas.microsoft.com/office/drawing/2014/main" id="{C067791F-5EAB-433C-8512-E3D8B5FEA33C}"/>
              </a:ext>
            </a:extLst>
          </p:cNvPr>
          <p:cNvCxnSpPr/>
          <p:nvPr/>
        </p:nvCxnSpPr>
        <p:spPr>
          <a:xfrm>
            <a:off x="138752" y="1917510"/>
            <a:ext cx="11914495" cy="0"/>
          </a:xfrm>
          <a:prstGeom prst="line">
            <a:avLst/>
          </a:prstGeom>
          <a:ln w="19050">
            <a:solidFill>
              <a:srgbClr val="D8D8D8"/>
            </a:solidFill>
          </a:ln>
        </p:spPr>
        <p:style>
          <a:lnRef idx="1">
            <a:schemeClr val="accent1"/>
          </a:lnRef>
          <a:fillRef idx="0">
            <a:schemeClr val="accent1"/>
          </a:fillRef>
          <a:effectRef idx="0">
            <a:schemeClr val="accent1"/>
          </a:effectRef>
          <a:fontRef idx="minor">
            <a:schemeClr val="tx1"/>
          </a:fontRef>
        </p:style>
      </p:cxnSp>
      <p:grpSp>
        <p:nvGrpSpPr>
          <p:cNvPr id="19" name="Group 18">
            <a:extLst>
              <a:ext uri="{FF2B5EF4-FFF2-40B4-BE49-F238E27FC236}">
                <a16:creationId xmlns:a16="http://schemas.microsoft.com/office/drawing/2014/main" id="{19FC5ADD-7CD5-4855-8137-142378EFA26D}"/>
              </a:ext>
            </a:extLst>
          </p:cNvPr>
          <p:cNvGrpSpPr/>
          <p:nvPr/>
        </p:nvGrpSpPr>
        <p:grpSpPr>
          <a:xfrm>
            <a:off x="4736398" y="555634"/>
            <a:ext cx="2723751" cy="2723751"/>
            <a:chOff x="4360460" y="449353"/>
            <a:chExt cx="3282287" cy="3282287"/>
          </a:xfrm>
        </p:grpSpPr>
        <p:sp>
          <p:nvSpPr>
            <p:cNvPr id="6" name="Oval 5">
              <a:extLst>
                <a:ext uri="{FF2B5EF4-FFF2-40B4-BE49-F238E27FC236}">
                  <a16:creationId xmlns:a16="http://schemas.microsoft.com/office/drawing/2014/main" id="{161030CC-581E-4D1E-9ACA-A92F5BB6C0CB}"/>
                </a:ext>
              </a:extLst>
            </p:cNvPr>
            <p:cNvSpPr/>
            <p:nvPr userDrawn="1"/>
          </p:nvSpPr>
          <p:spPr>
            <a:xfrm>
              <a:off x="4360460" y="449353"/>
              <a:ext cx="3282287" cy="3282287"/>
            </a:xfrm>
            <a:prstGeom prst="ellipse">
              <a:avLst/>
            </a:prstGeom>
            <a:solidFill>
              <a:srgbClr val="B6A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Shape 822">
              <a:extLst>
                <a:ext uri="{FF2B5EF4-FFF2-40B4-BE49-F238E27FC236}">
                  <a16:creationId xmlns:a16="http://schemas.microsoft.com/office/drawing/2014/main" id="{9662AC8F-8502-4CF6-87AC-2CB7EFEBC5CD}"/>
                </a:ext>
              </a:extLst>
            </p:cNvPr>
            <p:cNvGrpSpPr/>
            <p:nvPr userDrawn="1"/>
          </p:nvGrpSpPr>
          <p:grpSpPr>
            <a:xfrm>
              <a:off x="4868910" y="1003939"/>
              <a:ext cx="2265387" cy="2173113"/>
              <a:chOff x="5233525" y="4954450"/>
              <a:chExt cx="538275" cy="516350"/>
            </a:xfrm>
          </p:grpSpPr>
          <p:sp>
            <p:nvSpPr>
              <p:cNvPr id="8" name="Shape 823">
                <a:extLst>
                  <a:ext uri="{FF2B5EF4-FFF2-40B4-BE49-F238E27FC236}">
                    <a16:creationId xmlns:a16="http://schemas.microsoft.com/office/drawing/2014/main" id="{915C32CE-F54C-4A91-A795-5F6EE0E2C310}"/>
                  </a:ext>
                </a:extLst>
              </p:cNvPr>
              <p:cNvSpPr/>
              <p:nvPr/>
            </p:nvSpPr>
            <p:spPr>
              <a:xfrm>
                <a:off x="5637825" y="4954450"/>
                <a:ext cx="89525" cy="89525"/>
              </a:xfrm>
              <a:custGeom>
                <a:avLst/>
                <a:gdLst/>
                <a:ahLst/>
                <a:cxnLst/>
                <a:rect l="0" t="0" r="0" b="0"/>
                <a:pathLst>
                  <a:path w="3581" h="3581" fill="none" extrusionOk="0">
                    <a:moveTo>
                      <a:pt x="1023" y="3410"/>
                    </a:moveTo>
                    <a:lnTo>
                      <a:pt x="1023" y="3410"/>
                    </a:lnTo>
                    <a:lnTo>
                      <a:pt x="1193" y="3483"/>
                    </a:lnTo>
                    <a:lnTo>
                      <a:pt x="1388" y="3532"/>
                    </a:lnTo>
                    <a:lnTo>
                      <a:pt x="1583" y="3556"/>
                    </a:lnTo>
                    <a:lnTo>
                      <a:pt x="1778" y="3581"/>
                    </a:lnTo>
                    <a:lnTo>
                      <a:pt x="1778" y="3581"/>
                    </a:lnTo>
                    <a:lnTo>
                      <a:pt x="1973" y="3556"/>
                    </a:lnTo>
                    <a:lnTo>
                      <a:pt x="2143" y="3532"/>
                    </a:lnTo>
                    <a:lnTo>
                      <a:pt x="2314" y="3508"/>
                    </a:lnTo>
                    <a:lnTo>
                      <a:pt x="2484" y="3435"/>
                    </a:lnTo>
                    <a:lnTo>
                      <a:pt x="2630" y="3361"/>
                    </a:lnTo>
                    <a:lnTo>
                      <a:pt x="2776" y="3264"/>
                    </a:lnTo>
                    <a:lnTo>
                      <a:pt x="2923" y="3167"/>
                    </a:lnTo>
                    <a:lnTo>
                      <a:pt x="3044" y="3045"/>
                    </a:lnTo>
                    <a:lnTo>
                      <a:pt x="3166" y="2923"/>
                    </a:lnTo>
                    <a:lnTo>
                      <a:pt x="3264" y="2801"/>
                    </a:lnTo>
                    <a:lnTo>
                      <a:pt x="3361" y="2631"/>
                    </a:lnTo>
                    <a:lnTo>
                      <a:pt x="3434" y="2485"/>
                    </a:lnTo>
                    <a:lnTo>
                      <a:pt x="3483" y="2314"/>
                    </a:lnTo>
                    <a:lnTo>
                      <a:pt x="3531" y="2144"/>
                    </a:lnTo>
                    <a:lnTo>
                      <a:pt x="3556" y="1973"/>
                    </a:lnTo>
                    <a:lnTo>
                      <a:pt x="3580" y="1803"/>
                    </a:lnTo>
                    <a:lnTo>
                      <a:pt x="3580" y="1803"/>
                    </a:lnTo>
                    <a:lnTo>
                      <a:pt x="3556" y="1608"/>
                    </a:lnTo>
                    <a:lnTo>
                      <a:pt x="3531" y="1437"/>
                    </a:lnTo>
                    <a:lnTo>
                      <a:pt x="3483" y="1267"/>
                    </a:lnTo>
                    <a:lnTo>
                      <a:pt x="3434" y="1096"/>
                    </a:lnTo>
                    <a:lnTo>
                      <a:pt x="3361" y="950"/>
                    </a:lnTo>
                    <a:lnTo>
                      <a:pt x="3264" y="804"/>
                    </a:lnTo>
                    <a:lnTo>
                      <a:pt x="3166" y="658"/>
                    </a:lnTo>
                    <a:lnTo>
                      <a:pt x="3044" y="536"/>
                    </a:lnTo>
                    <a:lnTo>
                      <a:pt x="2923" y="414"/>
                    </a:lnTo>
                    <a:lnTo>
                      <a:pt x="2776" y="317"/>
                    </a:lnTo>
                    <a:lnTo>
                      <a:pt x="2630" y="220"/>
                    </a:lnTo>
                    <a:lnTo>
                      <a:pt x="2484" y="147"/>
                    </a:lnTo>
                    <a:lnTo>
                      <a:pt x="2314" y="98"/>
                    </a:lnTo>
                    <a:lnTo>
                      <a:pt x="2143" y="49"/>
                    </a:lnTo>
                    <a:lnTo>
                      <a:pt x="1973" y="25"/>
                    </a:lnTo>
                    <a:lnTo>
                      <a:pt x="1778" y="0"/>
                    </a:lnTo>
                    <a:lnTo>
                      <a:pt x="1778" y="0"/>
                    </a:lnTo>
                    <a:lnTo>
                      <a:pt x="1607" y="25"/>
                    </a:lnTo>
                    <a:lnTo>
                      <a:pt x="1437" y="49"/>
                    </a:lnTo>
                    <a:lnTo>
                      <a:pt x="1266" y="98"/>
                    </a:lnTo>
                    <a:lnTo>
                      <a:pt x="1096" y="147"/>
                    </a:lnTo>
                    <a:lnTo>
                      <a:pt x="925" y="220"/>
                    </a:lnTo>
                    <a:lnTo>
                      <a:pt x="779" y="317"/>
                    </a:lnTo>
                    <a:lnTo>
                      <a:pt x="658" y="414"/>
                    </a:lnTo>
                    <a:lnTo>
                      <a:pt x="536" y="536"/>
                    </a:lnTo>
                    <a:lnTo>
                      <a:pt x="414" y="658"/>
                    </a:lnTo>
                    <a:lnTo>
                      <a:pt x="317" y="804"/>
                    </a:lnTo>
                    <a:lnTo>
                      <a:pt x="219" y="950"/>
                    </a:lnTo>
                    <a:lnTo>
                      <a:pt x="146" y="1096"/>
                    </a:lnTo>
                    <a:lnTo>
                      <a:pt x="73" y="1267"/>
                    </a:lnTo>
                    <a:lnTo>
                      <a:pt x="49" y="1437"/>
                    </a:lnTo>
                    <a:lnTo>
                      <a:pt x="24" y="1608"/>
                    </a:lnTo>
                    <a:lnTo>
                      <a:pt x="0" y="1803"/>
                    </a:lnTo>
                    <a:lnTo>
                      <a:pt x="0" y="1803"/>
                    </a:lnTo>
                    <a:lnTo>
                      <a:pt x="24" y="2071"/>
                    </a:lnTo>
                    <a:lnTo>
                      <a:pt x="97" y="2339"/>
                    </a:lnTo>
                    <a:lnTo>
                      <a:pt x="195" y="2582"/>
                    </a:lnTo>
                    <a:lnTo>
                      <a:pt x="317" y="2801"/>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9" name="Shape 824">
                <a:extLst>
                  <a:ext uri="{FF2B5EF4-FFF2-40B4-BE49-F238E27FC236}">
                    <a16:creationId xmlns:a16="http://schemas.microsoft.com/office/drawing/2014/main" id="{25663F7D-C889-439B-A68E-97D8B29147A8}"/>
                  </a:ext>
                </a:extLst>
              </p:cNvPr>
              <p:cNvSpPr/>
              <p:nvPr/>
            </p:nvSpPr>
            <p:spPr>
              <a:xfrm>
                <a:off x="5323025" y="4980625"/>
                <a:ext cx="88925" cy="88925"/>
              </a:xfrm>
              <a:custGeom>
                <a:avLst/>
                <a:gdLst/>
                <a:ahLst/>
                <a:cxnLst/>
                <a:rect l="0" t="0" r="0" b="0"/>
                <a:pathLst>
                  <a:path w="3557" h="3557" fill="none" extrusionOk="0">
                    <a:moveTo>
                      <a:pt x="3191" y="2850"/>
                    </a:moveTo>
                    <a:lnTo>
                      <a:pt x="3191" y="2850"/>
                    </a:lnTo>
                    <a:lnTo>
                      <a:pt x="3313" y="2680"/>
                    </a:lnTo>
                    <a:lnTo>
                      <a:pt x="3410" y="2509"/>
                    </a:lnTo>
                    <a:lnTo>
                      <a:pt x="3483" y="2314"/>
                    </a:lnTo>
                    <a:lnTo>
                      <a:pt x="3532" y="2095"/>
                    </a:lnTo>
                    <a:lnTo>
                      <a:pt x="3532" y="2095"/>
                    </a:lnTo>
                    <a:lnTo>
                      <a:pt x="3556" y="1925"/>
                    </a:lnTo>
                    <a:lnTo>
                      <a:pt x="3556" y="1730"/>
                    </a:lnTo>
                    <a:lnTo>
                      <a:pt x="3556" y="1559"/>
                    </a:lnTo>
                    <a:lnTo>
                      <a:pt x="3508" y="1389"/>
                    </a:lnTo>
                    <a:lnTo>
                      <a:pt x="3459" y="1218"/>
                    </a:lnTo>
                    <a:lnTo>
                      <a:pt x="3410" y="1072"/>
                    </a:lnTo>
                    <a:lnTo>
                      <a:pt x="3337" y="902"/>
                    </a:lnTo>
                    <a:lnTo>
                      <a:pt x="3240" y="756"/>
                    </a:lnTo>
                    <a:lnTo>
                      <a:pt x="3142" y="634"/>
                    </a:lnTo>
                    <a:lnTo>
                      <a:pt x="3021" y="512"/>
                    </a:lnTo>
                    <a:lnTo>
                      <a:pt x="2899" y="390"/>
                    </a:lnTo>
                    <a:lnTo>
                      <a:pt x="2753" y="293"/>
                    </a:lnTo>
                    <a:lnTo>
                      <a:pt x="2606" y="196"/>
                    </a:lnTo>
                    <a:lnTo>
                      <a:pt x="2436" y="122"/>
                    </a:lnTo>
                    <a:lnTo>
                      <a:pt x="2266" y="74"/>
                    </a:lnTo>
                    <a:lnTo>
                      <a:pt x="2095" y="25"/>
                    </a:lnTo>
                    <a:lnTo>
                      <a:pt x="2095" y="25"/>
                    </a:lnTo>
                    <a:lnTo>
                      <a:pt x="1925" y="1"/>
                    </a:lnTo>
                    <a:lnTo>
                      <a:pt x="1730" y="1"/>
                    </a:lnTo>
                    <a:lnTo>
                      <a:pt x="1559" y="1"/>
                    </a:lnTo>
                    <a:lnTo>
                      <a:pt x="1389" y="25"/>
                    </a:lnTo>
                    <a:lnTo>
                      <a:pt x="1218" y="74"/>
                    </a:lnTo>
                    <a:lnTo>
                      <a:pt x="1072" y="147"/>
                    </a:lnTo>
                    <a:lnTo>
                      <a:pt x="902" y="220"/>
                    </a:lnTo>
                    <a:lnTo>
                      <a:pt x="756" y="317"/>
                    </a:lnTo>
                    <a:lnTo>
                      <a:pt x="634" y="415"/>
                    </a:lnTo>
                    <a:lnTo>
                      <a:pt x="512" y="537"/>
                    </a:lnTo>
                    <a:lnTo>
                      <a:pt x="390" y="658"/>
                    </a:lnTo>
                    <a:lnTo>
                      <a:pt x="293" y="804"/>
                    </a:lnTo>
                    <a:lnTo>
                      <a:pt x="195" y="951"/>
                    </a:lnTo>
                    <a:lnTo>
                      <a:pt x="122" y="1097"/>
                    </a:lnTo>
                    <a:lnTo>
                      <a:pt x="74" y="1267"/>
                    </a:lnTo>
                    <a:lnTo>
                      <a:pt x="25" y="1462"/>
                    </a:lnTo>
                    <a:lnTo>
                      <a:pt x="25" y="1462"/>
                    </a:lnTo>
                    <a:lnTo>
                      <a:pt x="1" y="1633"/>
                    </a:lnTo>
                    <a:lnTo>
                      <a:pt x="1" y="1803"/>
                    </a:lnTo>
                    <a:lnTo>
                      <a:pt x="1" y="1998"/>
                    </a:lnTo>
                    <a:lnTo>
                      <a:pt x="25" y="2168"/>
                    </a:lnTo>
                    <a:lnTo>
                      <a:pt x="74" y="2339"/>
                    </a:lnTo>
                    <a:lnTo>
                      <a:pt x="147" y="2485"/>
                    </a:lnTo>
                    <a:lnTo>
                      <a:pt x="220" y="2655"/>
                    </a:lnTo>
                    <a:lnTo>
                      <a:pt x="317" y="2777"/>
                    </a:lnTo>
                    <a:lnTo>
                      <a:pt x="415" y="2923"/>
                    </a:lnTo>
                    <a:lnTo>
                      <a:pt x="536" y="3045"/>
                    </a:lnTo>
                    <a:lnTo>
                      <a:pt x="658" y="3167"/>
                    </a:lnTo>
                    <a:lnTo>
                      <a:pt x="804" y="3264"/>
                    </a:lnTo>
                    <a:lnTo>
                      <a:pt x="950" y="3362"/>
                    </a:lnTo>
                    <a:lnTo>
                      <a:pt x="1096" y="3435"/>
                    </a:lnTo>
                    <a:lnTo>
                      <a:pt x="1267" y="3483"/>
                    </a:lnTo>
                    <a:lnTo>
                      <a:pt x="1462" y="3532"/>
                    </a:lnTo>
                    <a:lnTo>
                      <a:pt x="1462" y="3532"/>
                    </a:lnTo>
                    <a:lnTo>
                      <a:pt x="1705" y="3557"/>
                    </a:lnTo>
                    <a:lnTo>
                      <a:pt x="1973" y="3557"/>
                    </a:lnTo>
                    <a:lnTo>
                      <a:pt x="2217" y="3508"/>
                    </a:lnTo>
                    <a:lnTo>
                      <a:pt x="2460" y="3435"/>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 name="Shape 825">
                <a:extLst>
                  <a:ext uri="{FF2B5EF4-FFF2-40B4-BE49-F238E27FC236}">
                    <a16:creationId xmlns:a16="http://schemas.microsoft.com/office/drawing/2014/main" id="{5C225417-5386-4CF0-A050-D547324972FC}"/>
                  </a:ext>
                </a:extLst>
              </p:cNvPr>
              <p:cNvSpPr/>
              <p:nvPr/>
            </p:nvSpPr>
            <p:spPr>
              <a:xfrm>
                <a:off x="5233525" y="5255225"/>
                <a:ext cx="89525" cy="89525"/>
              </a:xfrm>
              <a:custGeom>
                <a:avLst/>
                <a:gdLst/>
                <a:ahLst/>
                <a:cxnLst/>
                <a:rect l="0" t="0" r="0" b="0"/>
                <a:pathLst>
                  <a:path w="3581" h="3581" fill="none" extrusionOk="0">
                    <a:moveTo>
                      <a:pt x="3215" y="707"/>
                    </a:moveTo>
                    <a:lnTo>
                      <a:pt x="3215" y="707"/>
                    </a:lnTo>
                    <a:lnTo>
                      <a:pt x="3093" y="585"/>
                    </a:lnTo>
                    <a:lnTo>
                      <a:pt x="2972" y="464"/>
                    </a:lnTo>
                    <a:lnTo>
                      <a:pt x="2850" y="342"/>
                    </a:lnTo>
                    <a:lnTo>
                      <a:pt x="2679" y="244"/>
                    </a:lnTo>
                    <a:lnTo>
                      <a:pt x="2679" y="244"/>
                    </a:lnTo>
                    <a:lnTo>
                      <a:pt x="2533" y="171"/>
                    </a:lnTo>
                    <a:lnTo>
                      <a:pt x="2363" y="98"/>
                    </a:lnTo>
                    <a:lnTo>
                      <a:pt x="2192" y="50"/>
                    </a:lnTo>
                    <a:lnTo>
                      <a:pt x="2022" y="25"/>
                    </a:lnTo>
                    <a:lnTo>
                      <a:pt x="1851" y="1"/>
                    </a:lnTo>
                    <a:lnTo>
                      <a:pt x="1681" y="25"/>
                    </a:lnTo>
                    <a:lnTo>
                      <a:pt x="1510" y="25"/>
                    </a:lnTo>
                    <a:lnTo>
                      <a:pt x="1340" y="74"/>
                    </a:lnTo>
                    <a:lnTo>
                      <a:pt x="1169" y="123"/>
                    </a:lnTo>
                    <a:lnTo>
                      <a:pt x="1023" y="196"/>
                    </a:lnTo>
                    <a:lnTo>
                      <a:pt x="877" y="269"/>
                    </a:lnTo>
                    <a:lnTo>
                      <a:pt x="731" y="366"/>
                    </a:lnTo>
                    <a:lnTo>
                      <a:pt x="585" y="488"/>
                    </a:lnTo>
                    <a:lnTo>
                      <a:pt x="463" y="610"/>
                    </a:lnTo>
                    <a:lnTo>
                      <a:pt x="341" y="731"/>
                    </a:lnTo>
                    <a:lnTo>
                      <a:pt x="244" y="902"/>
                    </a:lnTo>
                    <a:lnTo>
                      <a:pt x="244" y="902"/>
                    </a:lnTo>
                    <a:lnTo>
                      <a:pt x="171" y="1048"/>
                    </a:lnTo>
                    <a:lnTo>
                      <a:pt x="98" y="1219"/>
                    </a:lnTo>
                    <a:lnTo>
                      <a:pt x="49" y="1389"/>
                    </a:lnTo>
                    <a:lnTo>
                      <a:pt x="25" y="1560"/>
                    </a:lnTo>
                    <a:lnTo>
                      <a:pt x="0" y="1730"/>
                    </a:lnTo>
                    <a:lnTo>
                      <a:pt x="0" y="1900"/>
                    </a:lnTo>
                    <a:lnTo>
                      <a:pt x="25" y="2071"/>
                    </a:lnTo>
                    <a:lnTo>
                      <a:pt x="73" y="2241"/>
                    </a:lnTo>
                    <a:lnTo>
                      <a:pt x="122" y="2412"/>
                    </a:lnTo>
                    <a:lnTo>
                      <a:pt x="195" y="2558"/>
                    </a:lnTo>
                    <a:lnTo>
                      <a:pt x="268" y="2729"/>
                    </a:lnTo>
                    <a:lnTo>
                      <a:pt x="366" y="2850"/>
                    </a:lnTo>
                    <a:lnTo>
                      <a:pt x="463" y="2996"/>
                    </a:lnTo>
                    <a:lnTo>
                      <a:pt x="609" y="3118"/>
                    </a:lnTo>
                    <a:lnTo>
                      <a:pt x="731" y="3240"/>
                    </a:lnTo>
                    <a:lnTo>
                      <a:pt x="901" y="3337"/>
                    </a:lnTo>
                    <a:lnTo>
                      <a:pt x="901" y="3337"/>
                    </a:lnTo>
                    <a:lnTo>
                      <a:pt x="1048" y="3410"/>
                    </a:lnTo>
                    <a:lnTo>
                      <a:pt x="1218" y="3484"/>
                    </a:lnTo>
                    <a:lnTo>
                      <a:pt x="1389" y="3532"/>
                    </a:lnTo>
                    <a:lnTo>
                      <a:pt x="1559" y="3557"/>
                    </a:lnTo>
                    <a:lnTo>
                      <a:pt x="1730" y="3581"/>
                    </a:lnTo>
                    <a:lnTo>
                      <a:pt x="1900" y="3581"/>
                    </a:lnTo>
                    <a:lnTo>
                      <a:pt x="2071" y="3557"/>
                    </a:lnTo>
                    <a:lnTo>
                      <a:pt x="2241" y="3508"/>
                    </a:lnTo>
                    <a:lnTo>
                      <a:pt x="2411" y="3459"/>
                    </a:lnTo>
                    <a:lnTo>
                      <a:pt x="2558" y="3410"/>
                    </a:lnTo>
                    <a:lnTo>
                      <a:pt x="2704" y="3313"/>
                    </a:lnTo>
                    <a:lnTo>
                      <a:pt x="2850" y="3216"/>
                    </a:lnTo>
                    <a:lnTo>
                      <a:pt x="2996" y="3118"/>
                    </a:lnTo>
                    <a:lnTo>
                      <a:pt x="3118" y="2996"/>
                    </a:lnTo>
                    <a:lnTo>
                      <a:pt x="3240" y="2850"/>
                    </a:lnTo>
                    <a:lnTo>
                      <a:pt x="3337" y="2704"/>
                    </a:lnTo>
                    <a:lnTo>
                      <a:pt x="3337" y="2704"/>
                    </a:lnTo>
                    <a:lnTo>
                      <a:pt x="3459" y="2412"/>
                    </a:lnTo>
                    <a:lnTo>
                      <a:pt x="3532" y="2144"/>
                    </a:lnTo>
                    <a:lnTo>
                      <a:pt x="3581" y="1852"/>
                    </a:lnTo>
                    <a:lnTo>
                      <a:pt x="3556" y="1560"/>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 name="Shape 826">
                <a:extLst>
                  <a:ext uri="{FF2B5EF4-FFF2-40B4-BE49-F238E27FC236}">
                    <a16:creationId xmlns:a16="http://schemas.microsoft.com/office/drawing/2014/main" id="{F2B2177A-3C1C-4737-A983-B5086B44BAC9}"/>
                  </a:ext>
                </a:extLst>
              </p:cNvPr>
              <p:cNvSpPr/>
              <p:nvPr/>
            </p:nvSpPr>
            <p:spPr>
              <a:xfrm>
                <a:off x="5453325" y="5382475"/>
                <a:ext cx="88925" cy="88325"/>
              </a:xfrm>
              <a:custGeom>
                <a:avLst/>
                <a:gdLst/>
                <a:ahLst/>
                <a:cxnLst/>
                <a:rect l="0" t="0" r="0" b="0"/>
                <a:pathLst>
                  <a:path w="3557" h="3533" fill="none" extrusionOk="0">
                    <a:moveTo>
                      <a:pt x="1389" y="1"/>
                    </a:moveTo>
                    <a:lnTo>
                      <a:pt x="1389" y="1"/>
                    </a:lnTo>
                    <a:lnTo>
                      <a:pt x="1194" y="50"/>
                    </a:lnTo>
                    <a:lnTo>
                      <a:pt x="999" y="147"/>
                    </a:lnTo>
                    <a:lnTo>
                      <a:pt x="804" y="245"/>
                    </a:lnTo>
                    <a:lnTo>
                      <a:pt x="634" y="366"/>
                    </a:lnTo>
                    <a:lnTo>
                      <a:pt x="634" y="366"/>
                    </a:lnTo>
                    <a:lnTo>
                      <a:pt x="488" y="488"/>
                    </a:lnTo>
                    <a:lnTo>
                      <a:pt x="390" y="634"/>
                    </a:lnTo>
                    <a:lnTo>
                      <a:pt x="268" y="780"/>
                    </a:lnTo>
                    <a:lnTo>
                      <a:pt x="195" y="926"/>
                    </a:lnTo>
                    <a:lnTo>
                      <a:pt x="122" y="1073"/>
                    </a:lnTo>
                    <a:lnTo>
                      <a:pt x="74" y="1243"/>
                    </a:lnTo>
                    <a:lnTo>
                      <a:pt x="25" y="1414"/>
                    </a:lnTo>
                    <a:lnTo>
                      <a:pt x="0" y="1584"/>
                    </a:lnTo>
                    <a:lnTo>
                      <a:pt x="0" y="1755"/>
                    </a:lnTo>
                    <a:lnTo>
                      <a:pt x="0" y="1925"/>
                    </a:lnTo>
                    <a:lnTo>
                      <a:pt x="25" y="2096"/>
                    </a:lnTo>
                    <a:lnTo>
                      <a:pt x="74" y="2266"/>
                    </a:lnTo>
                    <a:lnTo>
                      <a:pt x="122" y="2412"/>
                    </a:lnTo>
                    <a:lnTo>
                      <a:pt x="195" y="2583"/>
                    </a:lnTo>
                    <a:lnTo>
                      <a:pt x="293" y="2729"/>
                    </a:lnTo>
                    <a:lnTo>
                      <a:pt x="415" y="2875"/>
                    </a:lnTo>
                    <a:lnTo>
                      <a:pt x="415" y="2875"/>
                    </a:lnTo>
                    <a:lnTo>
                      <a:pt x="536" y="3021"/>
                    </a:lnTo>
                    <a:lnTo>
                      <a:pt x="658" y="3143"/>
                    </a:lnTo>
                    <a:lnTo>
                      <a:pt x="804" y="3240"/>
                    </a:lnTo>
                    <a:lnTo>
                      <a:pt x="950" y="3313"/>
                    </a:lnTo>
                    <a:lnTo>
                      <a:pt x="1121" y="3386"/>
                    </a:lnTo>
                    <a:lnTo>
                      <a:pt x="1267" y="3459"/>
                    </a:lnTo>
                    <a:lnTo>
                      <a:pt x="1437" y="3484"/>
                    </a:lnTo>
                    <a:lnTo>
                      <a:pt x="1608" y="3508"/>
                    </a:lnTo>
                    <a:lnTo>
                      <a:pt x="1778" y="3532"/>
                    </a:lnTo>
                    <a:lnTo>
                      <a:pt x="1949" y="3508"/>
                    </a:lnTo>
                    <a:lnTo>
                      <a:pt x="2119" y="3484"/>
                    </a:lnTo>
                    <a:lnTo>
                      <a:pt x="2290" y="3435"/>
                    </a:lnTo>
                    <a:lnTo>
                      <a:pt x="2460" y="3386"/>
                    </a:lnTo>
                    <a:lnTo>
                      <a:pt x="2606" y="3313"/>
                    </a:lnTo>
                    <a:lnTo>
                      <a:pt x="2777" y="3216"/>
                    </a:lnTo>
                    <a:lnTo>
                      <a:pt x="2923" y="3118"/>
                    </a:lnTo>
                    <a:lnTo>
                      <a:pt x="2923" y="3118"/>
                    </a:lnTo>
                    <a:lnTo>
                      <a:pt x="3045" y="2997"/>
                    </a:lnTo>
                    <a:lnTo>
                      <a:pt x="3167" y="2851"/>
                    </a:lnTo>
                    <a:lnTo>
                      <a:pt x="3264" y="2704"/>
                    </a:lnTo>
                    <a:lnTo>
                      <a:pt x="3361" y="2558"/>
                    </a:lnTo>
                    <a:lnTo>
                      <a:pt x="3435" y="2412"/>
                    </a:lnTo>
                    <a:lnTo>
                      <a:pt x="3483" y="2242"/>
                    </a:lnTo>
                    <a:lnTo>
                      <a:pt x="3532" y="2071"/>
                    </a:lnTo>
                    <a:lnTo>
                      <a:pt x="3556" y="1901"/>
                    </a:lnTo>
                    <a:lnTo>
                      <a:pt x="3556" y="1730"/>
                    </a:lnTo>
                    <a:lnTo>
                      <a:pt x="3556" y="1560"/>
                    </a:lnTo>
                    <a:lnTo>
                      <a:pt x="3532" y="1389"/>
                    </a:lnTo>
                    <a:lnTo>
                      <a:pt x="3483" y="1219"/>
                    </a:lnTo>
                    <a:lnTo>
                      <a:pt x="3410" y="1048"/>
                    </a:lnTo>
                    <a:lnTo>
                      <a:pt x="3337" y="902"/>
                    </a:lnTo>
                    <a:lnTo>
                      <a:pt x="3264" y="756"/>
                    </a:lnTo>
                    <a:lnTo>
                      <a:pt x="3142" y="610"/>
                    </a:lnTo>
                    <a:lnTo>
                      <a:pt x="3142" y="610"/>
                    </a:lnTo>
                    <a:lnTo>
                      <a:pt x="2972" y="415"/>
                    </a:lnTo>
                    <a:lnTo>
                      <a:pt x="2753" y="245"/>
                    </a:lnTo>
                    <a:lnTo>
                      <a:pt x="2533" y="123"/>
                    </a:lnTo>
                    <a:lnTo>
                      <a:pt x="2314" y="50"/>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 name="Shape 827">
                <a:extLst>
                  <a:ext uri="{FF2B5EF4-FFF2-40B4-BE49-F238E27FC236}">
                    <a16:creationId xmlns:a16="http://schemas.microsoft.com/office/drawing/2014/main" id="{065E0883-FD56-4990-A3BA-7394FB6E3D9D}"/>
                  </a:ext>
                </a:extLst>
              </p:cNvPr>
              <p:cNvSpPr/>
              <p:nvPr/>
            </p:nvSpPr>
            <p:spPr>
              <a:xfrm>
                <a:off x="5682875" y="5188875"/>
                <a:ext cx="88925" cy="89525"/>
              </a:xfrm>
              <a:custGeom>
                <a:avLst/>
                <a:gdLst/>
                <a:ahLst/>
                <a:cxnLst/>
                <a:rect l="0" t="0" r="0" b="0"/>
                <a:pathLst>
                  <a:path w="3557" h="3581" fill="none" extrusionOk="0">
                    <a:moveTo>
                      <a:pt x="0" y="2022"/>
                    </a:moveTo>
                    <a:lnTo>
                      <a:pt x="0" y="2022"/>
                    </a:lnTo>
                    <a:lnTo>
                      <a:pt x="25" y="2216"/>
                    </a:lnTo>
                    <a:lnTo>
                      <a:pt x="98" y="2411"/>
                    </a:lnTo>
                    <a:lnTo>
                      <a:pt x="98" y="2411"/>
                    </a:lnTo>
                    <a:lnTo>
                      <a:pt x="171" y="2557"/>
                    </a:lnTo>
                    <a:lnTo>
                      <a:pt x="244" y="2728"/>
                    </a:lnTo>
                    <a:lnTo>
                      <a:pt x="341" y="2874"/>
                    </a:lnTo>
                    <a:lnTo>
                      <a:pt x="463" y="2996"/>
                    </a:lnTo>
                    <a:lnTo>
                      <a:pt x="585" y="3118"/>
                    </a:lnTo>
                    <a:lnTo>
                      <a:pt x="707" y="3239"/>
                    </a:lnTo>
                    <a:lnTo>
                      <a:pt x="853" y="3337"/>
                    </a:lnTo>
                    <a:lnTo>
                      <a:pt x="999" y="3410"/>
                    </a:lnTo>
                    <a:lnTo>
                      <a:pt x="1169" y="3483"/>
                    </a:lnTo>
                    <a:lnTo>
                      <a:pt x="1340" y="3532"/>
                    </a:lnTo>
                    <a:lnTo>
                      <a:pt x="1510" y="3556"/>
                    </a:lnTo>
                    <a:lnTo>
                      <a:pt x="1681" y="3580"/>
                    </a:lnTo>
                    <a:lnTo>
                      <a:pt x="1851" y="3580"/>
                    </a:lnTo>
                    <a:lnTo>
                      <a:pt x="2022" y="3556"/>
                    </a:lnTo>
                    <a:lnTo>
                      <a:pt x="2192" y="3532"/>
                    </a:lnTo>
                    <a:lnTo>
                      <a:pt x="2363" y="3459"/>
                    </a:lnTo>
                    <a:lnTo>
                      <a:pt x="2363" y="3459"/>
                    </a:lnTo>
                    <a:lnTo>
                      <a:pt x="2533" y="3410"/>
                    </a:lnTo>
                    <a:lnTo>
                      <a:pt x="2704" y="3312"/>
                    </a:lnTo>
                    <a:lnTo>
                      <a:pt x="2850" y="3215"/>
                    </a:lnTo>
                    <a:lnTo>
                      <a:pt x="2972" y="3093"/>
                    </a:lnTo>
                    <a:lnTo>
                      <a:pt x="3093" y="2971"/>
                    </a:lnTo>
                    <a:lnTo>
                      <a:pt x="3215" y="2850"/>
                    </a:lnTo>
                    <a:lnTo>
                      <a:pt x="3288" y="2704"/>
                    </a:lnTo>
                    <a:lnTo>
                      <a:pt x="3386" y="2557"/>
                    </a:lnTo>
                    <a:lnTo>
                      <a:pt x="3434" y="2387"/>
                    </a:lnTo>
                    <a:lnTo>
                      <a:pt x="3483" y="2216"/>
                    </a:lnTo>
                    <a:lnTo>
                      <a:pt x="3532" y="2070"/>
                    </a:lnTo>
                    <a:lnTo>
                      <a:pt x="3556" y="1875"/>
                    </a:lnTo>
                    <a:lnTo>
                      <a:pt x="3556" y="1705"/>
                    </a:lnTo>
                    <a:lnTo>
                      <a:pt x="3532" y="1534"/>
                    </a:lnTo>
                    <a:lnTo>
                      <a:pt x="3507" y="1364"/>
                    </a:lnTo>
                    <a:lnTo>
                      <a:pt x="3434" y="1194"/>
                    </a:lnTo>
                    <a:lnTo>
                      <a:pt x="3434" y="1194"/>
                    </a:lnTo>
                    <a:lnTo>
                      <a:pt x="3361" y="1023"/>
                    </a:lnTo>
                    <a:lnTo>
                      <a:pt x="3288" y="853"/>
                    </a:lnTo>
                    <a:lnTo>
                      <a:pt x="3191" y="706"/>
                    </a:lnTo>
                    <a:lnTo>
                      <a:pt x="3069" y="585"/>
                    </a:lnTo>
                    <a:lnTo>
                      <a:pt x="2947" y="463"/>
                    </a:lnTo>
                    <a:lnTo>
                      <a:pt x="2825" y="341"/>
                    </a:lnTo>
                    <a:lnTo>
                      <a:pt x="2679" y="268"/>
                    </a:lnTo>
                    <a:lnTo>
                      <a:pt x="2533" y="171"/>
                    </a:lnTo>
                    <a:lnTo>
                      <a:pt x="2363" y="122"/>
                    </a:lnTo>
                    <a:lnTo>
                      <a:pt x="2192" y="73"/>
                    </a:lnTo>
                    <a:lnTo>
                      <a:pt x="2022" y="24"/>
                    </a:lnTo>
                    <a:lnTo>
                      <a:pt x="1851" y="24"/>
                    </a:lnTo>
                    <a:lnTo>
                      <a:pt x="1681" y="0"/>
                    </a:lnTo>
                    <a:lnTo>
                      <a:pt x="1510" y="24"/>
                    </a:lnTo>
                    <a:lnTo>
                      <a:pt x="1340" y="73"/>
                    </a:lnTo>
                    <a:lnTo>
                      <a:pt x="1169" y="122"/>
                    </a:lnTo>
                    <a:lnTo>
                      <a:pt x="1169" y="122"/>
                    </a:lnTo>
                    <a:lnTo>
                      <a:pt x="974" y="195"/>
                    </a:lnTo>
                    <a:lnTo>
                      <a:pt x="804" y="292"/>
                    </a:lnTo>
                    <a:lnTo>
                      <a:pt x="658" y="390"/>
                    </a:lnTo>
                    <a:lnTo>
                      <a:pt x="512" y="512"/>
                    </a:lnTo>
                    <a:lnTo>
                      <a:pt x="390" y="658"/>
                    </a:lnTo>
                    <a:lnTo>
                      <a:pt x="293" y="804"/>
                    </a:lnTo>
                    <a:lnTo>
                      <a:pt x="195" y="950"/>
                    </a:lnTo>
                    <a:lnTo>
                      <a:pt x="122" y="1120"/>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3" name="Shape 828">
                <a:extLst>
                  <a:ext uri="{FF2B5EF4-FFF2-40B4-BE49-F238E27FC236}">
                    <a16:creationId xmlns:a16="http://schemas.microsoft.com/office/drawing/2014/main" id="{C497A5ED-CCEE-4F09-A7B4-7079C57F1DC1}"/>
                  </a:ext>
                </a:extLst>
              </p:cNvPr>
              <p:cNvSpPr/>
              <p:nvPr/>
            </p:nvSpPr>
            <p:spPr>
              <a:xfrm>
                <a:off x="5411925" y="5110925"/>
                <a:ext cx="188775" cy="189400"/>
              </a:xfrm>
              <a:custGeom>
                <a:avLst/>
                <a:gdLst/>
                <a:ahLst/>
                <a:cxnLst/>
                <a:rect l="0" t="0" r="0" b="0"/>
                <a:pathLst>
                  <a:path w="7551" h="7576" fill="none" extrusionOk="0">
                    <a:moveTo>
                      <a:pt x="0" y="3776"/>
                    </a:moveTo>
                    <a:lnTo>
                      <a:pt x="0" y="3776"/>
                    </a:lnTo>
                    <a:lnTo>
                      <a:pt x="25" y="3410"/>
                    </a:lnTo>
                    <a:lnTo>
                      <a:pt x="73" y="3021"/>
                    </a:lnTo>
                    <a:lnTo>
                      <a:pt x="171" y="2655"/>
                    </a:lnTo>
                    <a:lnTo>
                      <a:pt x="293" y="2314"/>
                    </a:lnTo>
                    <a:lnTo>
                      <a:pt x="463" y="1973"/>
                    </a:lnTo>
                    <a:lnTo>
                      <a:pt x="658" y="1681"/>
                    </a:lnTo>
                    <a:lnTo>
                      <a:pt x="877" y="1389"/>
                    </a:lnTo>
                    <a:lnTo>
                      <a:pt x="1121" y="1121"/>
                    </a:lnTo>
                    <a:lnTo>
                      <a:pt x="1389" y="877"/>
                    </a:lnTo>
                    <a:lnTo>
                      <a:pt x="1656" y="658"/>
                    </a:lnTo>
                    <a:lnTo>
                      <a:pt x="1973" y="463"/>
                    </a:lnTo>
                    <a:lnTo>
                      <a:pt x="2314" y="293"/>
                    </a:lnTo>
                    <a:lnTo>
                      <a:pt x="2655" y="171"/>
                    </a:lnTo>
                    <a:lnTo>
                      <a:pt x="3020" y="74"/>
                    </a:lnTo>
                    <a:lnTo>
                      <a:pt x="3386" y="25"/>
                    </a:lnTo>
                    <a:lnTo>
                      <a:pt x="3775" y="1"/>
                    </a:lnTo>
                    <a:lnTo>
                      <a:pt x="3775" y="1"/>
                    </a:lnTo>
                    <a:lnTo>
                      <a:pt x="4165" y="25"/>
                    </a:lnTo>
                    <a:lnTo>
                      <a:pt x="4555" y="74"/>
                    </a:lnTo>
                    <a:lnTo>
                      <a:pt x="4896" y="171"/>
                    </a:lnTo>
                    <a:lnTo>
                      <a:pt x="5261" y="293"/>
                    </a:lnTo>
                    <a:lnTo>
                      <a:pt x="5578" y="463"/>
                    </a:lnTo>
                    <a:lnTo>
                      <a:pt x="5894" y="658"/>
                    </a:lnTo>
                    <a:lnTo>
                      <a:pt x="6186" y="877"/>
                    </a:lnTo>
                    <a:lnTo>
                      <a:pt x="6454" y="1121"/>
                    </a:lnTo>
                    <a:lnTo>
                      <a:pt x="6698" y="1389"/>
                    </a:lnTo>
                    <a:lnTo>
                      <a:pt x="6917" y="1681"/>
                    </a:lnTo>
                    <a:lnTo>
                      <a:pt x="7112" y="1973"/>
                    </a:lnTo>
                    <a:lnTo>
                      <a:pt x="7258" y="2314"/>
                    </a:lnTo>
                    <a:lnTo>
                      <a:pt x="7404" y="2655"/>
                    </a:lnTo>
                    <a:lnTo>
                      <a:pt x="7477" y="3021"/>
                    </a:lnTo>
                    <a:lnTo>
                      <a:pt x="7550" y="3410"/>
                    </a:lnTo>
                    <a:lnTo>
                      <a:pt x="7550" y="3776"/>
                    </a:lnTo>
                    <a:lnTo>
                      <a:pt x="7550" y="3776"/>
                    </a:lnTo>
                    <a:lnTo>
                      <a:pt x="7550" y="4165"/>
                    </a:lnTo>
                    <a:lnTo>
                      <a:pt x="7477" y="4555"/>
                    </a:lnTo>
                    <a:lnTo>
                      <a:pt x="7404" y="4920"/>
                    </a:lnTo>
                    <a:lnTo>
                      <a:pt x="7258" y="5261"/>
                    </a:lnTo>
                    <a:lnTo>
                      <a:pt x="7112" y="5578"/>
                    </a:lnTo>
                    <a:lnTo>
                      <a:pt x="6917" y="5895"/>
                    </a:lnTo>
                    <a:lnTo>
                      <a:pt x="6698" y="6187"/>
                    </a:lnTo>
                    <a:lnTo>
                      <a:pt x="6454" y="6455"/>
                    </a:lnTo>
                    <a:lnTo>
                      <a:pt x="6186" y="6698"/>
                    </a:lnTo>
                    <a:lnTo>
                      <a:pt x="5894" y="6917"/>
                    </a:lnTo>
                    <a:lnTo>
                      <a:pt x="5578" y="7112"/>
                    </a:lnTo>
                    <a:lnTo>
                      <a:pt x="5261" y="7258"/>
                    </a:lnTo>
                    <a:lnTo>
                      <a:pt x="4896" y="7405"/>
                    </a:lnTo>
                    <a:lnTo>
                      <a:pt x="4555" y="7478"/>
                    </a:lnTo>
                    <a:lnTo>
                      <a:pt x="4165" y="7551"/>
                    </a:lnTo>
                    <a:lnTo>
                      <a:pt x="3775" y="7575"/>
                    </a:lnTo>
                    <a:lnTo>
                      <a:pt x="3775" y="7575"/>
                    </a:lnTo>
                    <a:lnTo>
                      <a:pt x="3386" y="7551"/>
                    </a:lnTo>
                    <a:lnTo>
                      <a:pt x="3020" y="7478"/>
                    </a:lnTo>
                    <a:lnTo>
                      <a:pt x="2655" y="7405"/>
                    </a:lnTo>
                    <a:lnTo>
                      <a:pt x="2314" y="7258"/>
                    </a:lnTo>
                    <a:lnTo>
                      <a:pt x="1973" y="7112"/>
                    </a:lnTo>
                    <a:lnTo>
                      <a:pt x="1656" y="6917"/>
                    </a:lnTo>
                    <a:lnTo>
                      <a:pt x="1389" y="6698"/>
                    </a:lnTo>
                    <a:lnTo>
                      <a:pt x="1121" y="6455"/>
                    </a:lnTo>
                    <a:lnTo>
                      <a:pt x="877" y="6187"/>
                    </a:lnTo>
                    <a:lnTo>
                      <a:pt x="658" y="5895"/>
                    </a:lnTo>
                    <a:lnTo>
                      <a:pt x="463" y="5578"/>
                    </a:lnTo>
                    <a:lnTo>
                      <a:pt x="293" y="5261"/>
                    </a:lnTo>
                    <a:lnTo>
                      <a:pt x="171" y="4920"/>
                    </a:lnTo>
                    <a:lnTo>
                      <a:pt x="73" y="4555"/>
                    </a:lnTo>
                    <a:lnTo>
                      <a:pt x="25" y="4165"/>
                    </a:lnTo>
                    <a:lnTo>
                      <a:pt x="0" y="3776"/>
                    </a:lnTo>
                    <a:lnTo>
                      <a:pt x="0" y="3776"/>
                    </a:lnTo>
                    <a:close/>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4" name="Shape 829">
                <a:extLst>
                  <a:ext uri="{FF2B5EF4-FFF2-40B4-BE49-F238E27FC236}">
                    <a16:creationId xmlns:a16="http://schemas.microsoft.com/office/drawing/2014/main" id="{D8CBE5C1-1916-4EF1-B9E9-DC5E58DE62C4}"/>
                  </a:ext>
                </a:extLst>
              </p:cNvPr>
              <p:cNvSpPr/>
              <p:nvPr/>
            </p:nvSpPr>
            <p:spPr>
              <a:xfrm>
                <a:off x="5367475" y="5025075"/>
                <a:ext cx="81600" cy="105975"/>
              </a:xfrm>
              <a:custGeom>
                <a:avLst/>
                <a:gdLst/>
                <a:ahLst/>
                <a:cxnLst/>
                <a:rect l="0" t="0" r="0" b="0"/>
                <a:pathLst>
                  <a:path w="3264" h="4239" fill="none" extrusionOk="0">
                    <a:moveTo>
                      <a:pt x="0" y="1"/>
                    </a:moveTo>
                    <a:lnTo>
                      <a:pt x="3264" y="4238"/>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5" name="Shape 830">
                <a:extLst>
                  <a:ext uri="{FF2B5EF4-FFF2-40B4-BE49-F238E27FC236}">
                    <a16:creationId xmlns:a16="http://schemas.microsoft.com/office/drawing/2014/main" id="{BB37530B-08B3-4205-8A08-E876EE3F9FBE}"/>
                  </a:ext>
                </a:extLst>
              </p:cNvPr>
              <p:cNvSpPr/>
              <p:nvPr/>
            </p:nvSpPr>
            <p:spPr>
              <a:xfrm>
                <a:off x="5567800" y="4999500"/>
                <a:ext cx="115100" cy="133975"/>
              </a:xfrm>
              <a:custGeom>
                <a:avLst/>
                <a:gdLst/>
                <a:ahLst/>
                <a:cxnLst/>
                <a:rect l="0" t="0" r="0" b="0"/>
                <a:pathLst>
                  <a:path w="4604" h="5359" fill="none" extrusionOk="0">
                    <a:moveTo>
                      <a:pt x="0" y="5359"/>
                    </a:moveTo>
                    <a:lnTo>
                      <a:pt x="4603" y="1"/>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6" name="Shape 831">
                <a:extLst>
                  <a:ext uri="{FF2B5EF4-FFF2-40B4-BE49-F238E27FC236}">
                    <a16:creationId xmlns:a16="http://schemas.microsoft.com/office/drawing/2014/main" id="{14DEB002-C856-4D51-9E3F-42951B8C7A10}"/>
                  </a:ext>
                </a:extLst>
              </p:cNvPr>
              <p:cNvSpPr/>
              <p:nvPr/>
            </p:nvSpPr>
            <p:spPr>
              <a:xfrm>
                <a:off x="5600075" y="5217475"/>
                <a:ext cx="127275" cy="16475"/>
              </a:xfrm>
              <a:custGeom>
                <a:avLst/>
                <a:gdLst/>
                <a:ahLst/>
                <a:cxnLst/>
                <a:rect l="0" t="0" r="0" b="0"/>
                <a:pathLst>
                  <a:path w="5091" h="659" fill="none" extrusionOk="0">
                    <a:moveTo>
                      <a:pt x="5090" y="658"/>
                    </a:moveTo>
                    <a:lnTo>
                      <a:pt x="0" y="1"/>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7" name="Shape 832">
                <a:extLst>
                  <a:ext uri="{FF2B5EF4-FFF2-40B4-BE49-F238E27FC236}">
                    <a16:creationId xmlns:a16="http://schemas.microsoft.com/office/drawing/2014/main" id="{5B5D5E96-C594-4AB6-9DF5-2ED8F56CCF52}"/>
                  </a:ext>
                </a:extLst>
              </p:cNvPr>
              <p:cNvSpPr/>
              <p:nvPr/>
            </p:nvSpPr>
            <p:spPr>
              <a:xfrm>
                <a:off x="5497775" y="5299675"/>
                <a:ext cx="4900" cy="126675"/>
              </a:xfrm>
              <a:custGeom>
                <a:avLst/>
                <a:gdLst/>
                <a:ahLst/>
                <a:cxnLst/>
                <a:rect l="0" t="0" r="0" b="0"/>
                <a:pathLst>
                  <a:path w="196" h="5067" fill="none" extrusionOk="0">
                    <a:moveTo>
                      <a:pt x="0" y="5067"/>
                    </a:moveTo>
                    <a:lnTo>
                      <a:pt x="195" y="1"/>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8" name="Shape 833">
                <a:extLst>
                  <a:ext uri="{FF2B5EF4-FFF2-40B4-BE49-F238E27FC236}">
                    <a16:creationId xmlns:a16="http://schemas.microsoft.com/office/drawing/2014/main" id="{3FC3F998-CA08-40F4-81A5-CEC994EBBF42}"/>
                  </a:ext>
                </a:extLst>
              </p:cNvPr>
              <p:cNvSpPr/>
              <p:nvPr/>
            </p:nvSpPr>
            <p:spPr>
              <a:xfrm>
                <a:off x="5277975" y="5241825"/>
                <a:ext cx="141275" cy="58500"/>
              </a:xfrm>
              <a:custGeom>
                <a:avLst/>
                <a:gdLst/>
                <a:ahLst/>
                <a:cxnLst/>
                <a:rect l="0" t="0" r="0" b="0"/>
                <a:pathLst>
                  <a:path w="5651" h="2340" fill="none" extrusionOk="0">
                    <a:moveTo>
                      <a:pt x="0" y="2339"/>
                    </a:moveTo>
                    <a:lnTo>
                      <a:pt x="5651" y="1"/>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sp>
        <p:nvSpPr>
          <p:cNvPr id="23" name="Text Placeholder 2">
            <a:extLst>
              <a:ext uri="{FF2B5EF4-FFF2-40B4-BE49-F238E27FC236}">
                <a16:creationId xmlns:a16="http://schemas.microsoft.com/office/drawing/2014/main" id="{9C05CDBC-229D-45E2-B2F9-9037D7DF9793}"/>
              </a:ext>
            </a:extLst>
          </p:cNvPr>
          <p:cNvSpPr>
            <a:spLocks noGrp="1"/>
          </p:cNvSpPr>
          <p:nvPr>
            <p:ph type="body" idx="1"/>
          </p:nvPr>
        </p:nvSpPr>
        <p:spPr>
          <a:xfrm>
            <a:off x="3315880" y="4628428"/>
            <a:ext cx="5590283" cy="1463040"/>
          </a:xfrm>
        </p:spPr>
        <p:txBody>
          <a:bodyPr lIns="91440" rIns="91440" anchor="t">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24" name="Rectangle 23">
            <a:extLst>
              <a:ext uri="{FF2B5EF4-FFF2-40B4-BE49-F238E27FC236}">
                <a16:creationId xmlns:a16="http://schemas.microsoft.com/office/drawing/2014/main" id="{4D812236-1A32-4FE2-AB5A-F8F998D835F3}"/>
              </a:ext>
            </a:extLst>
          </p:cNvPr>
          <p:cNvSpPr/>
          <p:nvPr/>
        </p:nvSpPr>
        <p:spPr>
          <a:xfrm>
            <a:off x="272955" y="0"/>
            <a:ext cx="423081" cy="15623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68443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01CC624-0437-43EF-99D3-4B5E545BF210}"/>
              </a:ext>
            </a:extLst>
          </p:cNvPr>
          <p:cNvSpPr/>
          <p:nvPr/>
        </p:nvSpPr>
        <p:spPr>
          <a:xfrm>
            <a:off x="272955" y="0"/>
            <a:ext cx="423081" cy="15623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Date Placeholder 2">
            <a:extLst>
              <a:ext uri="{FF2B5EF4-FFF2-40B4-BE49-F238E27FC236}">
                <a16:creationId xmlns:a16="http://schemas.microsoft.com/office/drawing/2014/main" id="{05FEBE18-A94F-4CF8-8975-BC720F0701B8}"/>
              </a:ext>
            </a:extLst>
          </p:cNvPr>
          <p:cNvSpPr>
            <a:spLocks noGrp="1"/>
          </p:cNvSpPr>
          <p:nvPr>
            <p:ph type="dt" sz="half" idx="10"/>
          </p:nvPr>
        </p:nvSpPr>
        <p:spPr/>
        <p:txBody>
          <a:bodyPr/>
          <a:lstStyle/>
          <a:p>
            <a:fld id="{64A2453F-597D-4E03-B199-CB0436FA643C}" type="datetimeFigureOut">
              <a:rPr lang="en-US" smtClean="0"/>
              <a:t>4/7/2026</a:t>
            </a:fld>
            <a:endParaRPr lang="en-US"/>
          </a:p>
        </p:txBody>
      </p:sp>
      <p:sp>
        <p:nvSpPr>
          <p:cNvPr id="4" name="Footer Placeholder 3">
            <a:extLst>
              <a:ext uri="{FF2B5EF4-FFF2-40B4-BE49-F238E27FC236}">
                <a16:creationId xmlns:a16="http://schemas.microsoft.com/office/drawing/2014/main" id="{79FEFF45-D87C-45A5-8A43-AA51E8326F0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4B072C5-2DDD-45C4-966C-970A137A42B6}"/>
              </a:ext>
            </a:extLst>
          </p:cNvPr>
          <p:cNvSpPr>
            <a:spLocks noGrp="1"/>
          </p:cNvSpPr>
          <p:nvPr>
            <p:ph type="sldNum" sz="quarter" idx="12"/>
          </p:nvPr>
        </p:nvSpPr>
        <p:spPr/>
        <p:txBody>
          <a:bodyPr/>
          <a:lstStyle/>
          <a:p>
            <a:fld id="{A9158F4F-B94A-4750-BB46-F3996D43E6CC}" type="slidenum">
              <a:rPr lang="en-US" smtClean="0"/>
              <a:t>‹#›</a:t>
            </a:fld>
            <a:endParaRPr lang="en-US"/>
          </a:p>
        </p:txBody>
      </p:sp>
      <p:cxnSp>
        <p:nvCxnSpPr>
          <p:cNvPr id="16" name="Straight Connector 15">
            <a:extLst>
              <a:ext uri="{FF2B5EF4-FFF2-40B4-BE49-F238E27FC236}">
                <a16:creationId xmlns:a16="http://schemas.microsoft.com/office/drawing/2014/main" id="{537B5817-8D3A-4DD3-92FF-32BBC5F91560}"/>
              </a:ext>
            </a:extLst>
          </p:cNvPr>
          <p:cNvCxnSpPr/>
          <p:nvPr/>
        </p:nvCxnSpPr>
        <p:spPr>
          <a:xfrm>
            <a:off x="61415" y="753975"/>
            <a:ext cx="12008609" cy="0"/>
          </a:xfrm>
          <a:prstGeom prst="line">
            <a:avLst/>
          </a:prstGeom>
          <a:ln>
            <a:solidFill>
              <a:srgbClr val="D8D8D8"/>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432B1C59-33FF-4FB4-BDD7-F61C64008581}"/>
              </a:ext>
            </a:extLst>
          </p:cNvPr>
          <p:cNvSpPr>
            <a:spLocks noGrp="1"/>
          </p:cNvSpPr>
          <p:nvPr>
            <p:ph type="title"/>
          </p:nvPr>
        </p:nvSpPr>
        <p:spPr>
          <a:xfrm>
            <a:off x="1428134" y="263276"/>
            <a:ext cx="10334364" cy="1014667"/>
          </a:xfrm>
          <a:solidFill>
            <a:schemeClr val="bg1"/>
          </a:solidFill>
        </p:spPr>
        <p:txBody>
          <a:bodyPr/>
          <a:lstStyle/>
          <a:p>
            <a:r>
              <a:rPr lang="en-US"/>
              <a:t>Click to edit Master title style</a:t>
            </a:r>
            <a:endParaRPr lang="en-US" dirty="0"/>
          </a:p>
        </p:txBody>
      </p:sp>
      <p:grpSp>
        <p:nvGrpSpPr>
          <p:cNvPr id="13" name="Group 12">
            <a:extLst>
              <a:ext uri="{FF2B5EF4-FFF2-40B4-BE49-F238E27FC236}">
                <a16:creationId xmlns:a16="http://schemas.microsoft.com/office/drawing/2014/main" id="{FB754F48-B758-43EB-980F-1E2884C8E2A7}"/>
              </a:ext>
            </a:extLst>
          </p:cNvPr>
          <p:cNvGrpSpPr/>
          <p:nvPr/>
        </p:nvGrpSpPr>
        <p:grpSpPr>
          <a:xfrm>
            <a:off x="575239" y="475151"/>
            <a:ext cx="631298" cy="631298"/>
            <a:chOff x="1530939" y="2405329"/>
            <a:chExt cx="631298" cy="631298"/>
          </a:xfrm>
        </p:grpSpPr>
        <p:sp>
          <p:nvSpPr>
            <p:cNvPr id="7" name="Oval 6">
              <a:extLst>
                <a:ext uri="{FF2B5EF4-FFF2-40B4-BE49-F238E27FC236}">
                  <a16:creationId xmlns:a16="http://schemas.microsoft.com/office/drawing/2014/main" id="{99BADBD9-302C-40D9-A763-C65CCFE16FDE}"/>
                </a:ext>
              </a:extLst>
            </p:cNvPr>
            <p:cNvSpPr/>
            <p:nvPr userDrawn="1"/>
          </p:nvSpPr>
          <p:spPr>
            <a:xfrm>
              <a:off x="1530939" y="2405329"/>
              <a:ext cx="631298" cy="631298"/>
            </a:xfrm>
            <a:prstGeom prst="ellipse">
              <a:avLst/>
            </a:prstGeom>
            <a:solidFill>
              <a:srgbClr val="B6A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Shape 490">
              <a:extLst>
                <a:ext uri="{FF2B5EF4-FFF2-40B4-BE49-F238E27FC236}">
                  <a16:creationId xmlns:a16="http://schemas.microsoft.com/office/drawing/2014/main" id="{ABC713E7-D704-4682-B292-907313F269C9}"/>
                </a:ext>
              </a:extLst>
            </p:cNvPr>
            <p:cNvGrpSpPr/>
            <p:nvPr userDrawn="1"/>
          </p:nvGrpSpPr>
          <p:grpSpPr>
            <a:xfrm>
              <a:off x="1661835" y="2536225"/>
              <a:ext cx="369505" cy="369505"/>
              <a:chOff x="2594050" y="1631825"/>
              <a:chExt cx="439625" cy="439625"/>
            </a:xfrm>
          </p:grpSpPr>
          <p:sp>
            <p:nvSpPr>
              <p:cNvPr id="9" name="Shape 491">
                <a:extLst>
                  <a:ext uri="{FF2B5EF4-FFF2-40B4-BE49-F238E27FC236}">
                    <a16:creationId xmlns:a16="http://schemas.microsoft.com/office/drawing/2014/main" id="{5701E159-D011-460A-BF32-22B3BFF6328B}"/>
                  </a:ext>
                </a:extLst>
              </p:cNvPr>
              <p:cNvSpPr/>
              <p:nvPr/>
            </p:nvSpPr>
            <p:spPr>
              <a:xfrm>
                <a:off x="2594050" y="1883300"/>
                <a:ext cx="188175" cy="188150"/>
              </a:xfrm>
              <a:custGeom>
                <a:avLst/>
                <a:gdLst/>
                <a:ahLst/>
                <a:cxnLst/>
                <a:rect l="0" t="0" r="0" b="0"/>
                <a:pathLst>
                  <a:path w="7527" h="7526" fill="none" extrusionOk="0">
                    <a:moveTo>
                      <a:pt x="5992" y="0"/>
                    </a:moveTo>
                    <a:lnTo>
                      <a:pt x="537" y="6430"/>
                    </a:lnTo>
                    <a:lnTo>
                      <a:pt x="1" y="7526"/>
                    </a:lnTo>
                    <a:lnTo>
                      <a:pt x="1097" y="6990"/>
                    </a:lnTo>
                    <a:lnTo>
                      <a:pt x="7526" y="1534"/>
                    </a:lnTo>
                    <a:lnTo>
                      <a:pt x="5992" y="0"/>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 name="Shape 492">
                <a:extLst>
                  <a:ext uri="{FF2B5EF4-FFF2-40B4-BE49-F238E27FC236}">
                    <a16:creationId xmlns:a16="http://schemas.microsoft.com/office/drawing/2014/main" id="{CA3D8659-8AB7-48FB-9131-98E6A18A0B20}"/>
                  </a:ext>
                </a:extLst>
              </p:cNvPr>
              <p:cNvSpPr/>
              <p:nvPr/>
            </p:nvSpPr>
            <p:spPr>
              <a:xfrm>
                <a:off x="2857700" y="1631825"/>
                <a:ext cx="175975" cy="176000"/>
              </a:xfrm>
              <a:custGeom>
                <a:avLst/>
                <a:gdLst/>
                <a:ahLst/>
                <a:cxnLst/>
                <a:rect l="0" t="0" r="0" b="0"/>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 name="Shape 493">
                <a:extLst>
                  <a:ext uri="{FF2B5EF4-FFF2-40B4-BE49-F238E27FC236}">
                    <a16:creationId xmlns:a16="http://schemas.microsoft.com/office/drawing/2014/main" id="{A811AE90-64AA-41C3-9DE9-62A86028AA6C}"/>
                  </a:ext>
                </a:extLst>
              </p:cNvPr>
              <p:cNvSpPr/>
              <p:nvPr/>
            </p:nvSpPr>
            <p:spPr>
              <a:xfrm>
                <a:off x="2662850" y="1699400"/>
                <a:ext cx="303250" cy="303250"/>
              </a:xfrm>
              <a:custGeom>
                <a:avLst/>
                <a:gdLst/>
                <a:ahLst/>
                <a:cxnLst/>
                <a:rect l="0" t="0" r="0" b="0"/>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 name="Shape 494">
                <a:extLst>
                  <a:ext uri="{FF2B5EF4-FFF2-40B4-BE49-F238E27FC236}">
                    <a16:creationId xmlns:a16="http://schemas.microsoft.com/office/drawing/2014/main" id="{0551D70B-4457-48F5-81B9-3A38F6B661D9}"/>
                  </a:ext>
                </a:extLst>
              </p:cNvPr>
              <p:cNvSpPr/>
              <p:nvPr/>
            </p:nvSpPr>
            <p:spPr>
              <a:xfrm>
                <a:off x="2801675" y="1740825"/>
                <a:ext cx="49950" cy="49950"/>
              </a:xfrm>
              <a:custGeom>
                <a:avLst/>
                <a:gdLst/>
                <a:ahLst/>
                <a:cxnLst/>
                <a:rect l="0" t="0" r="0" b="0"/>
                <a:pathLst>
                  <a:path w="1998" h="1998" fill="none" extrusionOk="0">
                    <a:moveTo>
                      <a:pt x="1" y="1997"/>
                    </a:moveTo>
                    <a:lnTo>
                      <a:pt x="1998" y="0"/>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sp>
        <p:nvSpPr>
          <p:cNvPr id="17" name="Content Placeholder 2">
            <a:extLst>
              <a:ext uri="{FF2B5EF4-FFF2-40B4-BE49-F238E27FC236}">
                <a16:creationId xmlns:a16="http://schemas.microsoft.com/office/drawing/2014/main" id="{572BD7EC-0D21-433C-A8B8-B34982C0240B}"/>
              </a:ext>
            </a:extLst>
          </p:cNvPr>
          <p:cNvSpPr>
            <a:spLocks noGrp="1"/>
          </p:cNvSpPr>
          <p:nvPr>
            <p:ph idx="1"/>
          </p:nvPr>
        </p:nvSpPr>
        <p:spPr>
          <a:xfrm>
            <a:off x="1428134" y="1463857"/>
            <a:ext cx="10334364" cy="4845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01065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ompletely blank">
  <p:cSld name="Completely blank">
    <p:spTree>
      <p:nvGrpSpPr>
        <p:cNvPr id="1" name="Shape 56"/>
        <p:cNvGrpSpPr/>
        <p:nvPr/>
      </p:nvGrpSpPr>
      <p:grpSpPr>
        <a:xfrm>
          <a:off x="0" y="0"/>
          <a:ext cx="0" cy="0"/>
          <a:chOff x="0" y="0"/>
          <a:chExt cx="0" cy="0"/>
        </a:xfrm>
      </p:grpSpPr>
    </p:spTree>
    <p:extLst>
      <p:ext uri="{BB962C8B-B14F-4D97-AF65-F5344CB8AC3E}">
        <p14:creationId xmlns:p14="http://schemas.microsoft.com/office/powerpoint/2010/main" val="2687346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hasCustomPrompt="1"/>
          </p:nvPr>
        </p:nvSpPr>
        <p:spPr/>
        <p:txBody>
          <a:bodyPr/>
          <a:lstStyle>
            <a:lvl1pPr>
              <a:defRPr sz="2800"/>
            </a:lvl1pPr>
            <a:lvl2pPr marL="128016" indent="0">
              <a:buNone/>
              <a:defRPr sz="2400" baseline="0"/>
            </a:lvl2pPr>
            <a:lvl3pPr>
              <a:defRPr sz="2400"/>
            </a:lvl3pPr>
            <a:lvl4pPr>
              <a:defRPr sz="2400"/>
            </a:lvl4pPr>
            <a:lvl5pPr>
              <a:defRPr sz="2400"/>
            </a:lvl5pPr>
          </a:lstStyle>
          <a:p>
            <a:pPr lvl="0"/>
            <a:r>
              <a:rPr lang="en-US" dirty="0"/>
              <a:t>Edit Master text styles</a:t>
            </a:r>
          </a:p>
          <a:p>
            <a:pPr lvl="0"/>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64A2453F-597D-4E03-B199-CB0436FA643C}" type="datetimeFigureOut">
              <a:rPr lang="en-US" smtClean="0"/>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158F4F-B94A-4750-BB46-F3996D43E6CC}" type="slidenum">
              <a:rPr lang="en-US" smtClean="0"/>
              <a:t>‹#›</a:t>
            </a:fld>
            <a:endParaRPr lang="en-US"/>
          </a:p>
        </p:txBody>
      </p:sp>
    </p:spTree>
    <p:extLst>
      <p:ext uri="{BB962C8B-B14F-4D97-AF65-F5344CB8AC3E}">
        <p14:creationId xmlns:p14="http://schemas.microsoft.com/office/powerpoint/2010/main" val="2384918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2_Custom Layout">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6356FD08-8E43-4554-8ACC-11234BCBCF4E}"/>
              </a:ext>
            </a:extLst>
          </p:cNvPr>
          <p:cNvCxnSpPr/>
          <p:nvPr/>
        </p:nvCxnSpPr>
        <p:spPr>
          <a:xfrm>
            <a:off x="127669" y="3557888"/>
            <a:ext cx="11914495" cy="0"/>
          </a:xfrm>
          <a:prstGeom prst="line">
            <a:avLst/>
          </a:prstGeom>
          <a:ln w="19050">
            <a:solidFill>
              <a:srgbClr val="D8D8D8"/>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777F25E-8269-472E-9791-7EB74F793C8D}"/>
              </a:ext>
            </a:extLst>
          </p:cNvPr>
          <p:cNvSpPr>
            <a:spLocks noGrp="1"/>
          </p:cNvSpPr>
          <p:nvPr>
            <p:ph type="title"/>
          </p:nvPr>
        </p:nvSpPr>
        <p:spPr>
          <a:xfrm>
            <a:off x="1902775" y="3262680"/>
            <a:ext cx="6504161" cy="590415"/>
          </a:xfrm>
          <a:solidFill>
            <a:schemeClr val="bg1"/>
          </a:solidFill>
        </p:spPr>
        <p:txBody>
          <a:bodyPr>
            <a:noAutofit/>
          </a:bodyPr>
          <a:lstStyle>
            <a:lvl1pPr>
              <a:defRPr sz="3200">
                <a:latin typeface="Segoe UI Semibold" panose="020B0702040204020203" pitchFamily="34" charset="0"/>
                <a:cs typeface="Segoe UI Semibold" panose="020B0702040204020203" pitchFamily="34" charset="0"/>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A7D8F82-27EF-4582-903A-FAC779261E7E}"/>
              </a:ext>
            </a:extLst>
          </p:cNvPr>
          <p:cNvSpPr>
            <a:spLocks noGrp="1"/>
          </p:cNvSpPr>
          <p:nvPr>
            <p:ph type="dt" sz="half" idx="10"/>
          </p:nvPr>
        </p:nvSpPr>
        <p:spPr/>
        <p:txBody>
          <a:bodyPr/>
          <a:lstStyle/>
          <a:p>
            <a:fld id="{64A2453F-597D-4E03-B199-CB0436FA643C}" type="datetimeFigureOut">
              <a:rPr lang="en-US" smtClean="0"/>
              <a:t>4/7/2026</a:t>
            </a:fld>
            <a:endParaRPr lang="en-US"/>
          </a:p>
        </p:txBody>
      </p:sp>
      <p:sp>
        <p:nvSpPr>
          <p:cNvPr id="4" name="Footer Placeholder 3">
            <a:extLst>
              <a:ext uri="{FF2B5EF4-FFF2-40B4-BE49-F238E27FC236}">
                <a16:creationId xmlns:a16="http://schemas.microsoft.com/office/drawing/2014/main" id="{E706C1EE-E506-47FA-A188-0DF16D497E4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980F48F-87DE-4815-AD70-D0F2CA558E7D}"/>
              </a:ext>
            </a:extLst>
          </p:cNvPr>
          <p:cNvSpPr>
            <a:spLocks noGrp="1"/>
          </p:cNvSpPr>
          <p:nvPr>
            <p:ph type="sldNum" sz="quarter" idx="12"/>
          </p:nvPr>
        </p:nvSpPr>
        <p:spPr/>
        <p:txBody>
          <a:bodyPr/>
          <a:lstStyle/>
          <a:p>
            <a:fld id="{A9158F4F-B94A-4750-BB46-F3996D43E6CC}" type="slidenum">
              <a:rPr lang="en-US" smtClean="0"/>
              <a:t>‹#›</a:t>
            </a:fld>
            <a:endParaRPr lang="en-US"/>
          </a:p>
        </p:txBody>
      </p:sp>
      <p:sp>
        <p:nvSpPr>
          <p:cNvPr id="7" name="Oval 6">
            <a:extLst>
              <a:ext uri="{FF2B5EF4-FFF2-40B4-BE49-F238E27FC236}">
                <a16:creationId xmlns:a16="http://schemas.microsoft.com/office/drawing/2014/main" id="{886714E5-EBF9-4569-A5F7-79EC8ADBC566}"/>
              </a:ext>
            </a:extLst>
          </p:cNvPr>
          <p:cNvSpPr/>
          <p:nvPr/>
        </p:nvSpPr>
        <p:spPr>
          <a:xfrm>
            <a:off x="743453" y="3050554"/>
            <a:ext cx="897775" cy="897775"/>
          </a:xfrm>
          <a:prstGeom prst="ellipse">
            <a:avLst/>
          </a:prstGeom>
          <a:solidFill>
            <a:srgbClr val="B6A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248A67AF-FC3C-498E-9019-5526D4E35E56}"/>
              </a:ext>
            </a:extLst>
          </p:cNvPr>
          <p:cNvSpPr/>
          <p:nvPr/>
        </p:nvSpPr>
        <p:spPr>
          <a:xfrm>
            <a:off x="321425" y="60960"/>
            <a:ext cx="171797" cy="14741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Shape 496">
            <a:extLst>
              <a:ext uri="{FF2B5EF4-FFF2-40B4-BE49-F238E27FC236}">
                <a16:creationId xmlns:a16="http://schemas.microsoft.com/office/drawing/2014/main" id="{A9D83950-EFA8-45B6-9842-F0E75D62D1E4}"/>
              </a:ext>
            </a:extLst>
          </p:cNvPr>
          <p:cNvGrpSpPr/>
          <p:nvPr/>
        </p:nvGrpSpPr>
        <p:grpSpPr>
          <a:xfrm>
            <a:off x="1042384" y="3287057"/>
            <a:ext cx="299911" cy="424768"/>
            <a:chOff x="3979850" y="1598950"/>
            <a:chExt cx="356825" cy="505375"/>
          </a:xfrm>
        </p:grpSpPr>
        <p:sp>
          <p:nvSpPr>
            <p:cNvPr id="11" name="Shape 497">
              <a:extLst>
                <a:ext uri="{FF2B5EF4-FFF2-40B4-BE49-F238E27FC236}">
                  <a16:creationId xmlns:a16="http://schemas.microsoft.com/office/drawing/2014/main" id="{5AC1FC31-D74E-4136-9F49-9396640AE6A7}"/>
                </a:ext>
              </a:extLst>
            </p:cNvPr>
            <p:cNvSpPr/>
            <p:nvPr/>
          </p:nvSpPr>
          <p:spPr>
            <a:xfrm>
              <a:off x="3979850" y="1602600"/>
              <a:ext cx="44475" cy="501725"/>
            </a:xfrm>
            <a:custGeom>
              <a:avLst/>
              <a:gdLst/>
              <a:ahLst/>
              <a:cxnLst/>
              <a:rect l="0" t="0" r="0" b="0"/>
              <a:pathLst>
                <a:path w="1779" h="20069" fill="none" extrusionOk="0">
                  <a:moveTo>
                    <a:pt x="1778" y="20069"/>
                  </a:moveTo>
                  <a:lnTo>
                    <a:pt x="1778" y="488"/>
                  </a:lnTo>
                  <a:lnTo>
                    <a:pt x="1778" y="488"/>
                  </a:lnTo>
                  <a:lnTo>
                    <a:pt x="1778" y="390"/>
                  </a:lnTo>
                  <a:lnTo>
                    <a:pt x="1730" y="293"/>
                  </a:lnTo>
                  <a:lnTo>
                    <a:pt x="1705" y="220"/>
                  </a:lnTo>
                  <a:lnTo>
                    <a:pt x="1632" y="147"/>
                  </a:lnTo>
                  <a:lnTo>
                    <a:pt x="1559" y="74"/>
                  </a:lnTo>
                  <a:lnTo>
                    <a:pt x="1486" y="25"/>
                  </a:lnTo>
                  <a:lnTo>
                    <a:pt x="1389" y="0"/>
                  </a:lnTo>
                  <a:lnTo>
                    <a:pt x="1291" y="0"/>
                  </a:lnTo>
                  <a:lnTo>
                    <a:pt x="488" y="0"/>
                  </a:lnTo>
                  <a:lnTo>
                    <a:pt x="488" y="0"/>
                  </a:lnTo>
                  <a:lnTo>
                    <a:pt x="390" y="0"/>
                  </a:lnTo>
                  <a:lnTo>
                    <a:pt x="293" y="25"/>
                  </a:lnTo>
                  <a:lnTo>
                    <a:pt x="220" y="74"/>
                  </a:lnTo>
                  <a:lnTo>
                    <a:pt x="147" y="147"/>
                  </a:lnTo>
                  <a:lnTo>
                    <a:pt x="98" y="220"/>
                  </a:lnTo>
                  <a:lnTo>
                    <a:pt x="49" y="293"/>
                  </a:lnTo>
                  <a:lnTo>
                    <a:pt x="25" y="390"/>
                  </a:lnTo>
                  <a:lnTo>
                    <a:pt x="1" y="488"/>
                  </a:lnTo>
                  <a:lnTo>
                    <a:pt x="1" y="20069"/>
                  </a:lnTo>
                  <a:lnTo>
                    <a:pt x="1778" y="20069"/>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 name="Shape 498">
              <a:extLst>
                <a:ext uri="{FF2B5EF4-FFF2-40B4-BE49-F238E27FC236}">
                  <a16:creationId xmlns:a16="http://schemas.microsoft.com/office/drawing/2014/main" id="{55224696-5DAC-453B-AD17-A914F23CD917}"/>
                </a:ext>
              </a:extLst>
            </p:cNvPr>
            <p:cNvSpPr/>
            <p:nvPr/>
          </p:nvSpPr>
          <p:spPr>
            <a:xfrm>
              <a:off x="4037075" y="1598950"/>
              <a:ext cx="299600" cy="228950"/>
            </a:xfrm>
            <a:custGeom>
              <a:avLst/>
              <a:gdLst/>
              <a:ahLst/>
              <a:cxnLst/>
              <a:rect l="0" t="0" r="0" b="0"/>
              <a:pathLst>
                <a:path w="11984" h="9158" fill="none" extrusionOk="0">
                  <a:moveTo>
                    <a:pt x="1" y="8403"/>
                  </a:moveTo>
                  <a:lnTo>
                    <a:pt x="1" y="8403"/>
                  </a:lnTo>
                  <a:lnTo>
                    <a:pt x="366" y="8184"/>
                  </a:lnTo>
                  <a:lnTo>
                    <a:pt x="732" y="8013"/>
                  </a:lnTo>
                  <a:lnTo>
                    <a:pt x="1097" y="7867"/>
                  </a:lnTo>
                  <a:lnTo>
                    <a:pt x="1438" y="7770"/>
                  </a:lnTo>
                  <a:lnTo>
                    <a:pt x="1803" y="7696"/>
                  </a:lnTo>
                  <a:lnTo>
                    <a:pt x="2168" y="7672"/>
                  </a:lnTo>
                  <a:lnTo>
                    <a:pt x="2534" y="7648"/>
                  </a:lnTo>
                  <a:lnTo>
                    <a:pt x="2875" y="7672"/>
                  </a:lnTo>
                  <a:lnTo>
                    <a:pt x="3240" y="7696"/>
                  </a:lnTo>
                  <a:lnTo>
                    <a:pt x="3605" y="7745"/>
                  </a:lnTo>
                  <a:lnTo>
                    <a:pt x="3971" y="7818"/>
                  </a:lnTo>
                  <a:lnTo>
                    <a:pt x="4312" y="7891"/>
                  </a:lnTo>
                  <a:lnTo>
                    <a:pt x="5042" y="8111"/>
                  </a:lnTo>
                  <a:lnTo>
                    <a:pt x="5749" y="8330"/>
                  </a:lnTo>
                  <a:lnTo>
                    <a:pt x="6479" y="8549"/>
                  </a:lnTo>
                  <a:lnTo>
                    <a:pt x="7186" y="8768"/>
                  </a:lnTo>
                  <a:lnTo>
                    <a:pt x="7916" y="8963"/>
                  </a:lnTo>
                  <a:lnTo>
                    <a:pt x="8282" y="9036"/>
                  </a:lnTo>
                  <a:lnTo>
                    <a:pt x="8623" y="9085"/>
                  </a:lnTo>
                  <a:lnTo>
                    <a:pt x="8988" y="9133"/>
                  </a:lnTo>
                  <a:lnTo>
                    <a:pt x="9353" y="9158"/>
                  </a:lnTo>
                  <a:lnTo>
                    <a:pt x="9719" y="9133"/>
                  </a:lnTo>
                  <a:lnTo>
                    <a:pt x="10059" y="9109"/>
                  </a:lnTo>
                  <a:lnTo>
                    <a:pt x="10425" y="9060"/>
                  </a:lnTo>
                  <a:lnTo>
                    <a:pt x="10790" y="8963"/>
                  </a:lnTo>
                  <a:lnTo>
                    <a:pt x="11155" y="8841"/>
                  </a:lnTo>
                  <a:lnTo>
                    <a:pt x="11496" y="8671"/>
                  </a:lnTo>
                  <a:lnTo>
                    <a:pt x="11496" y="8671"/>
                  </a:lnTo>
                  <a:lnTo>
                    <a:pt x="11667" y="8573"/>
                  </a:lnTo>
                  <a:lnTo>
                    <a:pt x="11789" y="8476"/>
                  </a:lnTo>
                  <a:lnTo>
                    <a:pt x="11862" y="8354"/>
                  </a:lnTo>
                  <a:lnTo>
                    <a:pt x="11935" y="8232"/>
                  </a:lnTo>
                  <a:lnTo>
                    <a:pt x="11984" y="8111"/>
                  </a:lnTo>
                  <a:lnTo>
                    <a:pt x="11984" y="7989"/>
                  </a:lnTo>
                  <a:lnTo>
                    <a:pt x="11935" y="7891"/>
                  </a:lnTo>
                  <a:lnTo>
                    <a:pt x="11886" y="7794"/>
                  </a:lnTo>
                  <a:lnTo>
                    <a:pt x="11886" y="7794"/>
                  </a:lnTo>
                  <a:lnTo>
                    <a:pt x="11496" y="7404"/>
                  </a:lnTo>
                  <a:lnTo>
                    <a:pt x="11107" y="6941"/>
                  </a:lnTo>
                  <a:lnTo>
                    <a:pt x="10741" y="6454"/>
                  </a:lnTo>
                  <a:lnTo>
                    <a:pt x="10352" y="5943"/>
                  </a:lnTo>
                  <a:lnTo>
                    <a:pt x="10352" y="5943"/>
                  </a:lnTo>
                  <a:lnTo>
                    <a:pt x="10279" y="5797"/>
                  </a:lnTo>
                  <a:lnTo>
                    <a:pt x="10230" y="5651"/>
                  </a:lnTo>
                  <a:lnTo>
                    <a:pt x="10206" y="5480"/>
                  </a:lnTo>
                  <a:lnTo>
                    <a:pt x="10181" y="5285"/>
                  </a:lnTo>
                  <a:lnTo>
                    <a:pt x="10206" y="5115"/>
                  </a:lnTo>
                  <a:lnTo>
                    <a:pt x="10230" y="4944"/>
                  </a:lnTo>
                  <a:lnTo>
                    <a:pt x="10279" y="4774"/>
                  </a:lnTo>
                  <a:lnTo>
                    <a:pt x="10352" y="4603"/>
                  </a:lnTo>
                  <a:lnTo>
                    <a:pt x="10352" y="4603"/>
                  </a:lnTo>
                  <a:lnTo>
                    <a:pt x="10741" y="3873"/>
                  </a:lnTo>
                  <a:lnTo>
                    <a:pt x="11107" y="3118"/>
                  </a:lnTo>
                  <a:lnTo>
                    <a:pt x="11496" y="2338"/>
                  </a:lnTo>
                  <a:lnTo>
                    <a:pt x="11886" y="1486"/>
                  </a:lnTo>
                  <a:lnTo>
                    <a:pt x="11886" y="1486"/>
                  </a:lnTo>
                  <a:lnTo>
                    <a:pt x="11959" y="1315"/>
                  </a:lnTo>
                  <a:lnTo>
                    <a:pt x="11984" y="1169"/>
                  </a:lnTo>
                  <a:lnTo>
                    <a:pt x="11984" y="1048"/>
                  </a:lnTo>
                  <a:lnTo>
                    <a:pt x="11935" y="975"/>
                  </a:lnTo>
                  <a:lnTo>
                    <a:pt x="11862" y="950"/>
                  </a:lnTo>
                  <a:lnTo>
                    <a:pt x="11789" y="926"/>
                  </a:lnTo>
                  <a:lnTo>
                    <a:pt x="11667" y="975"/>
                  </a:lnTo>
                  <a:lnTo>
                    <a:pt x="11496" y="1023"/>
                  </a:lnTo>
                  <a:lnTo>
                    <a:pt x="11496" y="1023"/>
                  </a:lnTo>
                  <a:lnTo>
                    <a:pt x="11155" y="1194"/>
                  </a:lnTo>
                  <a:lnTo>
                    <a:pt x="10790" y="1315"/>
                  </a:lnTo>
                  <a:lnTo>
                    <a:pt x="10425" y="1413"/>
                  </a:lnTo>
                  <a:lnTo>
                    <a:pt x="10059" y="1462"/>
                  </a:lnTo>
                  <a:lnTo>
                    <a:pt x="9719" y="1510"/>
                  </a:lnTo>
                  <a:lnTo>
                    <a:pt x="9353" y="1510"/>
                  </a:lnTo>
                  <a:lnTo>
                    <a:pt x="8988" y="1486"/>
                  </a:lnTo>
                  <a:lnTo>
                    <a:pt x="8623" y="1462"/>
                  </a:lnTo>
                  <a:lnTo>
                    <a:pt x="8282" y="1389"/>
                  </a:lnTo>
                  <a:lnTo>
                    <a:pt x="7916" y="1315"/>
                  </a:lnTo>
                  <a:lnTo>
                    <a:pt x="7186" y="1145"/>
                  </a:lnTo>
                  <a:lnTo>
                    <a:pt x="6479" y="926"/>
                  </a:lnTo>
                  <a:lnTo>
                    <a:pt x="5749" y="682"/>
                  </a:lnTo>
                  <a:lnTo>
                    <a:pt x="5042" y="463"/>
                  </a:lnTo>
                  <a:lnTo>
                    <a:pt x="4312" y="268"/>
                  </a:lnTo>
                  <a:lnTo>
                    <a:pt x="3971" y="171"/>
                  </a:lnTo>
                  <a:lnTo>
                    <a:pt x="3605" y="98"/>
                  </a:lnTo>
                  <a:lnTo>
                    <a:pt x="3240" y="49"/>
                  </a:lnTo>
                  <a:lnTo>
                    <a:pt x="2875" y="25"/>
                  </a:lnTo>
                  <a:lnTo>
                    <a:pt x="2534" y="0"/>
                  </a:lnTo>
                  <a:lnTo>
                    <a:pt x="2168" y="25"/>
                  </a:lnTo>
                  <a:lnTo>
                    <a:pt x="1803" y="73"/>
                  </a:lnTo>
                  <a:lnTo>
                    <a:pt x="1438" y="122"/>
                  </a:lnTo>
                  <a:lnTo>
                    <a:pt x="1097" y="244"/>
                  </a:lnTo>
                  <a:lnTo>
                    <a:pt x="732" y="366"/>
                  </a:lnTo>
                  <a:lnTo>
                    <a:pt x="366" y="536"/>
                  </a:lnTo>
                  <a:lnTo>
                    <a:pt x="1" y="755"/>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14" name="Text Placeholder 2">
            <a:extLst>
              <a:ext uri="{FF2B5EF4-FFF2-40B4-BE49-F238E27FC236}">
                <a16:creationId xmlns:a16="http://schemas.microsoft.com/office/drawing/2014/main" id="{75FA472A-7AFD-46BC-8C3E-7439952E8F2E}"/>
              </a:ext>
            </a:extLst>
          </p:cNvPr>
          <p:cNvSpPr>
            <a:spLocks noGrp="1"/>
          </p:cNvSpPr>
          <p:nvPr>
            <p:ph type="body" idx="1"/>
          </p:nvPr>
        </p:nvSpPr>
        <p:spPr>
          <a:xfrm>
            <a:off x="1902775" y="3931493"/>
            <a:ext cx="6504161" cy="506283"/>
          </a:xfrm>
        </p:spPr>
        <p:txBody>
          <a:bodyPr lIns="91440" rIns="91440" anchor="t">
            <a:normAutofit/>
          </a:bodyPr>
          <a:lstStyle>
            <a:lvl1pPr marL="0" indent="0">
              <a:lnSpc>
                <a:spcPct val="100000"/>
              </a:lnSpc>
              <a:spcBef>
                <a:spcPts val="0"/>
              </a:spcBef>
              <a:buNone/>
              <a:defRPr sz="1800">
                <a:solidFill>
                  <a:schemeClr val="tx1">
                    <a:lumMod val="95000"/>
                    <a:lumOff val="5000"/>
                  </a:schemeClr>
                </a:solidFill>
                <a:latin typeface="Segoe UI Light" panose="020B0502040204020203" pitchFamily="34" charset="0"/>
                <a:cs typeface="Segoe UI Light" panose="020B0502040204020203"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735005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575239" y="1531279"/>
            <a:ext cx="5397688" cy="447646"/>
          </a:xfrm>
        </p:spPr>
        <p:txBody>
          <a:bodyPr lIns="137160" rIns="137160" anchor="ctr">
            <a:noAutofit/>
          </a:bodyPr>
          <a:lstStyle>
            <a:lvl1pPr marL="0" indent="0">
              <a:spcBef>
                <a:spcPts val="0"/>
              </a:spcBef>
              <a:spcAft>
                <a:spcPts val="0"/>
              </a:spcAft>
              <a:buNone/>
              <a:defRPr lang="en-US" sz="2800" b="0" kern="1200" cap="all" baseline="0" dirty="0" smtClean="0">
                <a:solidFill>
                  <a:srgbClr val="4C3282"/>
                </a:solidFill>
                <a:latin typeface="Segoe UI" panose="020B0502040204020203" pitchFamily="34" charset="0"/>
                <a:ea typeface="+mn-ea"/>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spcAft>
                <a:spcPts val="0"/>
              </a:spcAft>
              <a:buClr>
                <a:schemeClr val="accent1"/>
              </a:buClr>
              <a:buSzPct val="100000"/>
              <a:buFont typeface="Tw Cen MT" panose="020B0602020104020603" pitchFamily="34" charset="0"/>
              <a:buNone/>
            </a:pPr>
            <a:r>
              <a:rPr lang="en-US"/>
              <a:t>Click to edit Master text styles</a:t>
            </a:r>
          </a:p>
        </p:txBody>
      </p:sp>
      <p:sp>
        <p:nvSpPr>
          <p:cNvPr id="7" name="Date Placeholder 6"/>
          <p:cNvSpPr>
            <a:spLocks noGrp="1"/>
          </p:cNvSpPr>
          <p:nvPr>
            <p:ph type="dt" sz="half" idx="10"/>
          </p:nvPr>
        </p:nvSpPr>
        <p:spPr/>
        <p:txBody>
          <a:bodyPr/>
          <a:lstStyle/>
          <a:p>
            <a:fld id="{64A2453F-597D-4E03-B199-CB0436FA643C}" type="datetimeFigureOut">
              <a:rPr lang="en-US" smtClean="0"/>
              <a:t>4/7/2026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158F4F-B94A-4750-BB46-F3996D43E6CC}" type="slidenum">
              <a:rPr lang="en-US" smtClean="0"/>
              <a:t>‹#›</a:t>
            </a:fld>
            <a:endParaRPr lang="en-US"/>
          </a:p>
        </p:txBody>
      </p:sp>
      <p:sp>
        <p:nvSpPr>
          <p:cNvPr id="11" name="Content Placeholder 2">
            <a:extLst>
              <a:ext uri="{FF2B5EF4-FFF2-40B4-BE49-F238E27FC236}">
                <a16:creationId xmlns:a16="http://schemas.microsoft.com/office/drawing/2014/main" id="{57CD2F29-FDCB-4CD4-A706-8477E063ED40}"/>
              </a:ext>
            </a:extLst>
          </p:cNvPr>
          <p:cNvSpPr>
            <a:spLocks noGrp="1"/>
          </p:cNvSpPr>
          <p:nvPr>
            <p:ph sz="half" idx="13" hasCustomPrompt="1"/>
          </p:nvPr>
        </p:nvSpPr>
        <p:spPr>
          <a:xfrm>
            <a:off x="584218" y="2096446"/>
            <a:ext cx="5397689" cy="4330435"/>
          </a:xfrm>
        </p:spPr>
        <p:txBody>
          <a:bodyPr/>
          <a:lstStyle>
            <a:lvl1pPr>
              <a:defRPr sz="2800"/>
            </a:lvl1pPr>
            <a:lvl2pPr marL="128016" indent="0">
              <a:buNone/>
              <a:defRPr sz="2400"/>
            </a:lvl2pPr>
            <a:lvl3pPr>
              <a:defRPr sz="2400"/>
            </a:lvl3pPr>
            <a:lvl4pPr>
              <a:defRPr sz="2400"/>
            </a:lvl4pPr>
            <a:lvl5pPr>
              <a:defRPr sz="2400"/>
            </a:lvl5pPr>
          </a:lstStyle>
          <a:p>
            <a:pPr lvl="0"/>
            <a:r>
              <a:rPr lang="en-US" dirty="0"/>
              <a:t>Edit Master text styles</a:t>
            </a:r>
          </a:p>
          <a:p>
            <a:pPr lvl="0"/>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2">
            <a:extLst>
              <a:ext uri="{FF2B5EF4-FFF2-40B4-BE49-F238E27FC236}">
                <a16:creationId xmlns:a16="http://schemas.microsoft.com/office/drawing/2014/main" id="{F6C8EDAC-3655-4870-AA43-44830ED94DF0}"/>
              </a:ext>
            </a:extLst>
          </p:cNvPr>
          <p:cNvSpPr>
            <a:spLocks noGrp="1"/>
          </p:cNvSpPr>
          <p:nvPr>
            <p:ph type="body" idx="14"/>
          </p:nvPr>
        </p:nvSpPr>
        <p:spPr>
          <a:xfrm>
            <a:off x="6355830" y="1531279"/>
            <a:ext cx="5397688" cy="447646"/>
          </a:xfrm>
        </p:spPr>
        <p:txBody>
          <a:bodyPr lIns="137160" rIns="137160" anchor="ctr">
            <a:noAutofit/>
          </a:bodyPr>
          <a:lstStyle>
            <a:lvl1pPr marL="0" indent="0">
              <a:spcBef>
                <a:spcPts val="0"/>
              </a:spcBef>
              <a:spcAft>
                <a:spcPts val="0"/>
              </a:spcAft>
              <a:buNone/>
              <a:defRPr lang="en-US" sz="2800" b="0" kern="1200" cap="all" baseline="0" dirty="0" smtClean="0">
                <a:solidFill>
                  <a:srgbClr val="4C3282"/>
                </a:solidFill>
                <a:latin typeface="Segoe UI" panose="020B0502040204020203" pitchFamily="34" charset="0"/>
                <a:ea typeface="+mn-ea"/>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spcAft>
                <a:spcPts val="0"/>
              </a:spcAft>
              <a:buClr>
                <a:schemeClr val="accent1"/>
              </a:buClr>
              <a:buSzPct val="100000"/>
              <a:buFont typeface="Tw Cen MT" panose="020B0602020104020603" pitchFamily="34" charset="0"/>
              <a:buNone/>
            </a:pPr>
            <a:r>
              <a:rPr lang="en-US"/>
              <a:t>Click to edit Master text styles</a:t>
            </a:r>
          </a:p>
        </p:txBody>
      </p:sp>
      <p:sp>
        <p:nvSpPr>
          <p:cNvPr id="13" name="Content Placeholder 2">
            <a:extLst>
              <a:ext uri="{FF2B5EF4-FFF2-40B4-BE49-F238E27FC236}">
                <a16:creationId xmlns:a16="http://schemas.microsoft.com/office/drawing/2014/main" id="{C6DFFB8E-9225-4B12-B4C6-960DAE3BDB96}"/>
              </a:ext>
            </a:extLst>
          </p:cNvPr>
          <p:cNvSpPr>
            <a:spLocks noGrp="1"/>
          </p:cNvSpPr>
          <p:nvPr>
            <p:ph sz="half" idx="15" hasCustomPrompt="1"/>
          </p:nvPr>
        </p:nvSpPr>
        <p:spPr>
          <a:xfrm>
            <a:off x="6364809" y="2096446"/>
            <a:ext cx="5397689" cy="4330435"/>
          </a:xfrm>
        </p:spPr>
        <p:txBody>
          <a:bodyPr/>
          <a:lstStyle>
            <a:lvl1pPr>
              <a:defRPr sz="2800"/>
            </a:lvl1pPr>
            <a:lvl2pPr marL="128016" indent="0">
              <a:buNone/>
              <a:defRPr sz="2400"/>
            </a:lvl2pPr>
            <a:lvl3pPr>
              <a:defRPr sz="2400"/>
            </a:lvl3pPr>
            <a:lvl4pPr>
              <a:defRPr sz="2400"/>
            </a:lvl4pPr>
            <a:lvl5pPr>
              <a:defRPr sz="2400"/>
            </a:lvl5pPr>
          </a:lstStyle>
          <a:p>
            <a:pPr lvl="0"/>
            <a:r>
              <a:rPr lang="en-US" dirty="0"/>
              <a:t>Edit Master text styles</a:t>
            </a:r>
          </a:p>
          <a:p>
            <a:pPr lvl="0"/>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26861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4A2453F-597D-4E03-B199-CB0436FA643C}" type="datetimeFigureOut">
              <a:rPr lang="en-US" smtClean="0"/>
              <a:t>4/7/2026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158F4F-B94A-4750-BB46-F3996D43E6CC}" type="slidenum">
              <a:rPr lang="en-US" smtClean="0"/>
              <a:t>‹#›</a:t>
            </a:fld>
            <a:endParaRPr lang="en-US"/>
          </a:p>
        </p:txBody>
      </p:sp>
    </p:spTree>
    <p:extLst>
      <p:ext uri="{BB962C8B-B14F-4D97-AF65-F5344CB8AC3E}">
        <p14:creationId xmlns:p14="http://schemas.microsoft.com/office/powerpoint/2010/main" val="4235134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634620" y="1512985"/>
            <a:ext cx="5397689" cy="4796375"/>
          </a:xfrm>
        </p:spPr>
        <p:txBody>
          <a:bodyPr/>
          <a:lstStyle>
            <a:lvl1pPr marL="91440" indent="-91440">
              <a:buFontTx/>
              <a:buChar char=" "/>
              <a:defRPr sz="2800"/>
            </a:lvl1pPr>
            <a:lvl2pPr marL="128016" indent="0">
              <a:buNone/>
              <a:defRPr sz="2400"/>
            </a:lvl2pPr>
            <a:lvl3pPr>
              <a:defRPr sz="2400"/>
            </a:lvl3pPr>
            <a:lvl4pPr>
              <a:defRPr sz="2400"/>
            </a:lvl4pPr>
            <a:lvl5pPr>
              <a:defRPr sz="2400"/>
            </a:lvl5pPr>
          </a:lstStyle>
          <a:p>
            <a:pPr lvl="0"/>
            <a:r>
              <a:rPr lang="en-US" dirty="0"/>
              <a:t>Edit Master text styles</a:t>
            </a:r>
          </a:p>
          <a:p>
            <a:pPr lvl="0"/>
            <a:r>
              <a:rPr lang="en-US" dirty="0"/>
              <a:t>  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364809" y="1512984"/>
            <a:ext cx="5397689" cy="4796375"/>
          </a:xfrm>
        </p:spPr>
        <p:txBody>
          <a:bodyPr/>
          <a:lstStyle>
            <a:lvl1pPr>
              <a:defRPr sz="2800"/>
            </a:lvl1pPr>
            <a:lvl2pPr marL="128016" indent="0">
              <a:buNone/>
              <a:defRPr sz="2400"/>
            </a:lvl2pPr>
            <a:lvl3pPr>
              <a:defRPr sz="2400"/>
            </a:lvl3pPr>
            <a:lvl4pPr>
              <a:defRPr sz="2400"/>
            </a:lvl4pPr>
            <a:lvl5pPr>
              <a:defRPr sz="2400"/>
            </a:lvl5pPr>
          </a:lstStyle>
          <a:p>
            <a:pPr lvl="0"/>
            <a:r>
              <a:rPr lang="en-US" dirty="0"/>
              <a:t>Edit Master text styles</a:t>
            </a:r>
          </a:p>
          <a:p>
            <a:pPr lvl="0"/>
            <a:r>
              <a:rPr lang="en-US" dirty="0"/>
              <a:t>  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64A2453F-597D-4E03-B199-CB0436FA643C}" type="datetimeFigureOut">
              <a:rPr lang="en-US" smtClean="0"/>
              <a:t>4/7/2026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158F4F-B94A-4750-BB46-F3996D43E6CC}" type="slidenum">
              <a:rPr lang="en-US" smtClean="0"/>
              <a:t>‹#›</a:t>
            </a:fld>
            <a:endParaRPr lang="en-US"/>
          </a:p>
        </p:txBody>
      </p:sp>
      <p:sp>
        <p:nvSpPr>
          <p:cNvPr id="8" name="Title Placeholder 1">
            <a:extLst>
              <a:ext uri="{FF2B5EF4-FFF2-40B4-BE49-F238E27FC236}">
                <a16:creationId xmlns:a16="http://schemas.microsoft.com/office/drawing/2014/main" id="{F45E9297-2ED3-49ED-918C-68275E6EDE6A}"/>
              </a:ext>
            </a:extLst>
          </p:cNvPr>
          <p:cNvSpPr>
            <a:spLocks noGrp="1"/>
          </p:cNvSpPr>
          <p:nvPr>
            <p:ph type="title"/>
          </p:nvPr>
        </p:nvSpPr>
        <p:spPr>
          <a:xfrm>
            <a:off x="575239" y="263276"/>
            <a:ext cx="11187259" cy="1014667"/>
          </a:xfrm>
          <a:prstGeom prst="rect">
            <a:avLst/>
          </a:prstGeom>
        </p:spPr>
        <p:txBody>
          <a:bodyPr vert="horz" lIns="91440" tIns="45720" rIns="91440" bIns="45720" rtlCol="0" anchor="ctr">
            <a:normAutofit/>
          </a:bodyPr>
          <a:lstStyle/>
          <a:p>
            <a:r>
              <a:rPr lang="en-US"/>
              <a:t>Click to edit Master title style</a:t>
            </a:r>
            <a:endParaRPr lang="en-US" dirty="0"/>
          </a:p>
        </p:txBody>
      </p:sp>
    </p:spTree>
    <p:extLst>
      <p:ext uri="{BB962C8B-B14F-4D97-AF65-F5344CB8AC3E}">
        <p14:creationId xmlns:p14="http://schemas.microsoft.com/office/powerpoint/2010/main" val="3290559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4A2453F-597D-4E03-B199-CB0436FA643C}" type="datetimeFigureOut">
              <a:rPr lang="en-US" smtClean="0"/>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158F4F-B94A-4750-BB46-F3996D43E6CC}"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rgbClr val="4C3282"/>
            </a:solidFill>
          </a:ln>
        </p:spPr>
        <p:style>
          <a:lnRef idx="1">
            <a:schemeClr val="accent1"/>
          </a:lnRef>
          <a:fillRef idx="0">
            <a:schemeClr val="accent1"/>
          </a:fillRef>
          <a:effectRef idx="0">
            <a:schemeClr val="accent1"/>
          </a:effectRef>
          <a:fontRef idx="minor">
            <a:schemeClr val="tx1"/>
          </a:fontRef>
        </p:style>
      </p:cxnSp>
      <p:pic>
        <p:nvPicPr>
          <p:cNvPr id="2050" name="Picture 2" descr="UW building">
            <a:extLst>
              <a:ext uri="{FF2B5EF4-FFF2-40B4-BE49-F238E27FC236}">
                <a16:creationId xmlns:a16="http://schemas.microsoft.com/office/drawing/2014/main" id="{8DB080C4-5F0D-47C3-B99E-D2AD3B91FD7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8185" b="5565"/>
          <a:stretch/>
        </p:blipFill>
        <p:spPr bwMode="auto">
          <a:xfrm>
            <a:off x="3" y="0"/>
            <a:ext cx="12191997" cy="4572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1032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A2453F-597D-4E03-B199-CB0436FA643C}" type="datetimeFigureOut">
              <a:rPr lang="en-US" smtClean="0"/>
              <a:t>4/7/2026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158F4F-B94A-4750-BB46-F3996D43E6CC}" type="slidenum">
              <a:rPr lang="en-US" smtClean="0"/>
              <a:t>‹#›</a:t>
            </a:fld>
            <a:endParaRPr lang="en-US"/>
          </a:p>
        </p:txBody>
      </p:sp>
    </p:spTree>
    <p:extLst>
      <p:ext uri="{BB962C8B-B14F-4D97-AF65-F5344CB8AC3E}">
        <p14:creationId xmlns:p14="http://schemas.microsoft.com/office/powerpoint/2010/main" val="40283872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4A2453F-597D-4E03-B199-CB0436FA643C}" type="datetimeFigureOut">
              <a:rPr lang="en-US" smtClean="0"/>
              <a:t>4/7/2026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158F4F-B94A-4750-BB46-F3996D43E6CC}"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rgbClr val="4C328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97278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75239" y="263276"/>
            <a:ext cx="11187259" cy="101466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75240" y="1463857"/>
            <a:ext cx="11187258" cy="4845504"/>
          </a:xfrm>
          <a:prstGeom prst="rect">
            <a:avLst/>
          </a:prstGeom>
        </p:spPr>
        <p:txBody>
          <a:bodyPr vert="horz" lIns="45720" tIns="45720" rIns="45720" bIns="45720" rtlCol="0">
            <a:normAutofit/>
          </a:bodyPr>
          <a:lstStyle/>
          <a:p>
            <a:pPr lvl="0"/>
            <a:r>
              <a:rPr lang="en-US" dirty="0"/>
              <a:t>Edit Master text styles</a:t>
            </a:r>
          </a:p>
          <a:p>
            <a:pPr lvl="0"/>
            <a:r>
              <a:rPr lang="en-US" dirty="0"/>
              <a:t> 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75240" y="6544402"/>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Segoe UI Light" panose="020B0502040204020203" pitchFamily="34" charset="0"/>
                <a:cs typeface="Segoe UI Light" panose="020B0502040204020203" pitchFamily="34" charset="0"/>
              </a:defRPr>
            </a:lvl1pPr>
          </a:lstStyle>
          <a:p>
            <a:fld id="{64A2453F-597D-4E03-B199-CB0436FA643C}" type="datetimeFigureOut">
              <a:rPr lang="en-US" smtClean="0"/>
              <a:t>4/7/2026</a:t>
            </a:fld>
            <a:endParaRPr lang="en-US"/>
          </a:p>
        </p:txBody>
      </p:sp>
      <p:sp>
        <p:nvSpPr>
          <p:cNvPr id="5" name="Footer Placeholder 4"/>
          <p:cNvSpPr>
            <a:spLocks noGrp="1"/>
          </p:cNvSpPr>
          <p:nvPr>
            <p:ph type="ftr" sz="quarter" idx="3"/>
          </p:nvPr>
        </p:nvSpPr>
        <p:spPr>
          <a:xfrm>
            <a:off x="4842742" y="6544402"/>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Segoe UI Light" panose="020B0502040204020203" pitchFamily="34" charset="0"/>
                <a:cs typeface="Segoe UI Light" panose="020B0502040204020203" pitchFamily="34" charset="0"/>
              </a:defRPr>
            </a:lvl1pPr>
          </a:lstStyle>
          <a:p>
            <a:endParaRPr lang="en-US"/>
          </a:p>
        </p:txBody>
      </p:sp>
      <p:sp>
        <p:nvSpPr>
          <p:cNvPr id="6" name="Slide Number Placeholder 5"/>
          <p:cNvSpPr>
            <a:spLocks noGrp="1"/>
          </p:cNvSpPr>
          <p:nvPr>
            <p:ph type="sldNum" sz="quarter" idx="4"/>
          </p:nvPr>
        </p:nvSpPr>
        <p:spPr>
          <a:xfrm>
            <a:off x="10837333" y="6544402"/>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Segoe UI Light" panose="020B0502040204020203" pitchFamily="34" charset="0"/>
                <a:cs typeface="Segoe UI Light" panose="020B0502040204020203" pitchFamily="34" charset="0"/>
              </a:defRPr>
            </a:lvl1pPr>
          </a:lstStyle>
          <a:p>
            <a:fld id="{A9158F4F-B94A-4750-BB46-F3996D43E6CC}" type="slidenum">
              <a:rPr lang="en-US" smtClean="0"/>
              <a:t>‹#›</a:t>
            </a:fld>
            <a:endParaRPr lang="en-US"/>
          </a:p>
        </p:txBody>
      </p:sp>
      <p:cxnSp>
        <p:nvCxnSpPr>
          <p:cNvPr id="7" name="Straight Connector 6"/>
          <p:cNvCxnSpPr>
            <a:cxnSpLocks/>
          </p:cNvCxnSpPr>
          <p:nvPr/>
        </p:nvCxnSpPr>
        <p:spPr>
          <a:xfrm flipV="1">
            <a:off x="429491" y="172390"/>
            <a:ext cx="0" cy="1196439"/>
          </a:xfrm>
          <a:prstGeom prst="line">
            <a:avLst/>
          </a:prstGeom>
          <a:ln w="19050">
            <a:solidFill>
              <a:srgbClr val="4C328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36841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80000"/>
        </a:lnSpc>
        <a:spcBef>
          <a:spcPct val="0"/>
        </a:spcBef>
        <a:buNone/>
        <a:defRPr sz="4400" kern="1200" cap="none" spc="100" baseline="0">
          <a:solidFill>
            <a:schemeClr val="tx1">
              <a:lumMod val="95000"/>
              <a:lumOff val="5000"/>
            </a:schemeClr>
          </a:solidFill>
          <a:latin typeface="Segoe UI" panose="020B0502040204020203" pitchFamily="34" charset="0"/>
          <a:ea typeface="+mj-ea"/>
          <a:cs typeface="Segoe UI" panose="020B0502040204020203" pitchFamily="34"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800" kern="1200">
          <a:solidFill>
            <a:schemeClr val="tx1"/>
          </a:solidFill>
          <a:latin typeface="Segoe UI Semilight" panose="020B0402040204020203" pitchFamily="34" charset="0"/>
          <a:ea typeface="+mn-ea"/>
          <a:cs typeface="Segoe UI Semilight" panose="020B0402040204020203" pitchFamily="34" charset="0"/>
        </a:defRPr>
      </a:lvl1pPr>
      <a:lvl2pPr marL="128016" indent="0" algn="l" defTabSz="914400" rtl="0" eaLnBrk="1" latinLnBrk="0" hangingPunct="1">
        <a:lnSpc>
          <a:spcPct val="90000"/>
        </a:lnSpc>
        <a:spcBef>
          <a:spcPts val="200"/>
        </a:spcBef>
        <a:spcAft>
          <a:spcPts val="400"/>
        </a:spcAft>
        <a:buClr>
          <a:srgbClr val="B6A479"/>
        </a:buClr>
        <a:buFont typeface="Segoe UI Semilight" panose="020B0402040204020203" pitchFamily="34" charset="0"/>
        <a:buNone/>
        <a:defRPr sz="2800" kern="1200">
          <a:solidFill>
            <a:schemeClr val="tx1"/>
          </a:solidFill>
          <a:latin typeface="Segoe UI Semilight" panose="020B0402040204020203" pitchFamily="34" charset="0"/>
          <a:ea typeface="+mn-ea"/>
          <a:cs typeface="Segoe UI Semilight" panose="020B0402040204020203" pitchFamily="34" charset="0"/>
        </a:defRPr>
      </a:lvl2pPr>
      <a:lvl3pPr marL="448056"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2400" kern="1200">
          <a:solidFill>
            <a:schemeClr val="tx1"/>
          </a:solidFill>
          <a:latin typeface="Segoe UI Semilight" panose="020B0402040204020203" pitchFamily="34" charset="0"/>
          <a:ea typeface="+mn-ea"/>
          <a:cs typeface="Segoe UI Semilight" panose="020B0402040204020203" pitchFamily="34" charset="0"/>
        </a:defRPr>
      </a:lvl3pPr>
      <a:lvl4pPr marL="594360"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2400" kern="1200">
          <a:solidFill>
            <a:schemeClr val="tx1"/>
          </a:solidFill>
          <a:latin typeface="Segoe UI Semilight" panose="020B0402040204020203" pitchFamily="34" charset="0"/>
          <a:ea typeface="+mn-ea"/>
          <a:cs typeface="Segoe UI Semilight" panose="020B0402040204020203" pitchFamily="34" charset="0"/>
        </a:defRPr>
      </a:lvl4pPr>
      <a:lvl5pPr marL="777240"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2400" kern="1200">
          <a:solidFill>
            <a:schemeClr val="tx1"/>
          </a:solidFill>
          <a:latin typeface="Segoe UI Semilight" panose="020B0402040204020203" pitchFamily="34" charset="0"/>
          <a:ea typeface="+mn-ea"/>
          <a:cs typeface="Segoe UI Semilight" panose="020B0402040204020203" pitchFamily="34" charset="0"/>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courses.cs.washington.edu/courses/cse421/26sp/resources/332blackboxes.html"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60.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BF2FC-DDAD-87E7-5551-13AF7B7D16B3}"/>
              </a:ext>
            </a:extLst>
          </p:cNvPr>
          <p:cNvSpPr>
            <a:spLocks noGrp="1"/>
          </p:cNvSpPr>
          <p:nvPr>
            <p:ph type="ctrTitle"/>
          </p:nvPr>
        </p:nvSpPr>
        <p:spPr/>
        <p:txBody>
          <a:bodyPr/>
          <a:lstStyle/>
          <a:p>
            <a:r>
              <a:rPr lang="en-US" dirty="0"/>
              <a:t>DFS and Graph Modeling</a:t>
            </a:r>
          </a:p>
        </p:txBody>
      </p:sp>
      <p:sp>
        <p:nvSpPr>
          <p:cNvPr id="3" name="Subtitle 2">
            <a:extLst>
              <a:ext uri="{FF2B5EF4-FFF2-40B4-BE49-F238E27FC236}">
                <a16:creationId xmlns:a16="http://schemas.microsoft.com/office/drawing/2014/main" id="{CD47AC7C-72B5-5251-737A-2F94410E0100}"/>
              </a:ext>
            </a:extLst>
          </p:cNvPr>
          <p:cNvSpPr>
            <a:spLocks noGrp="1"/>
          </p:cNvSpPr>
          <p:nvPr>
            <p:ph type="subTitle" idx="1"/>
          </p:nvPr>
        </p:nvSpPr>
        <p:spPr/>
        <p:txBody>
          <a:bodyPr/>
          <a:lstStyle/>
          <a:p>
            <a:r>
              <a:rPr lang="en-US" dirty="0"/>
              <a:t>CSE 421 Spring 26</a:t>
            </a:r>
          </a:p>
          <a:p>
            <a:r>
              <a:rPr lang="en-US" dirty="0"/>
              <a:t>Lecture 5</a:t>
            </a:r>
          </a:p>
        </p:txBody>
      </p:sp>
    </p:spTree>
    <p:extLst>
      <p:ext uri="{BB962C8B-B14F-4D97-AF65-F5344CB8AC3E}">
        <p14:creationId xmlns:p14="http://schemas.microsoft.com/office/powerpoint/2010/main" val="824868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vs. BFS (DFS example)</a:t>
            </a:r>
          </a:p>
        </p:txBody>
      </p:sp>
      <p:sp>
        <p:nvSpPr>
          <p:cNvPr id="3" name="Content Placeholder 2"/>
          <p:cNvSpPr>
            <a:spLocks noGrp="1"/>
          </p:cNvSpPr>
          <p:nvPr>
            <p:ph idx="1"/>
          </p:nvPr>
        </p:nvSpPr>
        <p:spPr>
          <a:xfrm>
            <a:off x="838200" y="1825625"/>
            <a:ext cx="4383157" cy="4351338"/>
          </a:xfrm>
        </p:spPr>
        <p:txBody>
          <a:bodyPr/>
          <a:lstStyle/>
          <a:p>
            <a:r>
              <a:rPr lang="en-US" dirty="0"/>
              <a:t>In DFS, we explore deep into the graph.</a:t>
            </a:r>
          </a:p>
          <a:p>
            <a:r>
              <a:rPr lang="en-US" dirty="0"/>
              <a:t>We try to find new (undiscovered) nodes, then “backtrack” when we’re out of new ones.</a:t>
            </a:r>
          </a:p>
        </p:txBody>
      </p:sp>
      <p:sp>
        <p:nvSpPr>
          <p:cNvPr id="4" name="Oval 3" descr="See animation dscription in speaker notes."/>
          <p:cNvSpPr/>
          <p:nvPr/>
        </p:nvSpPr>
        <p:spPr>
          <a:xfrm>
            <a:off x="8518236" y="1358179"/>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00" dirty="0">
              <a:solidFill>
                <a:schemeClr val="tx1"/>
              </a:solidFill>
            </a:endParaRPr>
          </a:p>
        </p:txBody>
      </p:sp>
      <p:sp>
        <p:nvSpPr>
          <p:cNvPr id="5" name="Oval 4">
            <a:extLst>
              <a:ext uri="{C183D7F6-B498-43B3-948B-1728B52AA6E4}">
                <adec:decorative xmlns:adec="http://schemas.microsoft.com/office/drawing/2017/decorative" val="1"/>
              </a:ext>
            </a:extLst>
          </p:cNvPr>
          <p:cNvSpPr/>
          <p:nvPr/>
        </p:nvSpPr>
        <p:spPr>
          <a:xfrm>
            <a:off x="9432636" y="2647230"/>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00" dirty="0">
              <a:solidFill>
                <a:schemeClr val="tx1"/>
              </a:solidFill>
            </a:endParaRPr>
          </a:p>
        </p:txBody>
      </p:sp>
      <p:sp>
        <p:nvSpPr>
          <p:cNvPr id="6" name="Oval 5">
            <a:extLst>
              <a:ext uri="{C183D7F6-B498-43B3-948B-1728B52AA6E4}">
                <adec:decorative xmlns:adec="http://schemas.microsoft.com/office/drawing/2017/decorative" val="1"/>
              </a:ext>
            </a:extLst>
          </p:cNvPr>
          <p:cNvSpPr/>
          <p:nvPr/>
        </p:nvSpPr>
        <p:spPr>
          <a:xfrm>
            <a:off x="7853218" y="2647230"/>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00" dirty="0">
              <a:solidFill>
                <a:schemeClr val="tx1"/>
              </a:solidFill>
            </a:endParaRPr>
          </a:p>
        </p:txBody>
      </p:sp>
      <p:sp>
        <p:nvSpPr>
          <p:cNvPr id="7" name="Oval 6">
            <a:extLst>
              <a:ext uri="{C183D7F6-B498-43B3-948B-1728B52AA6E4}">
                <adec:decorative xmlns:adec="http://schemas.microsoft.com/office/drawing/2017/decorative" val="1"/>
              </a:ext>
            </a:extLst>
          </p:cNvPr>
          <p:cNvSpPr/>
          <p:nvPr/>
        </p:nvSpPr>
        <p:spPr>
          <a:xfrm>
            <a:off x="8264236" y="3870329"/>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00" dirty="0">
              <a:solidFill>
                <a:schemeClr val="tx1"/>
              </a:solidFill>
            </a:endParaRPr>
          </a:p>
        </p:txBody>
      </p:sp>
      <p:sp>
        <p:nvSpPr>
          <p:cNvPr id="8" name="Oval 7">
            <a:extLst>
              <a:ext uri="{C183D7F6-B498-43B3-948B-1728B52AA6E4}">
                <adec:decorative xmlns:adec="http://schemas.microsoft.com/office/drawing/2017/decorative" val="1"/>
              </a:ext>
            </a:extLst>
          </p:cNvPr>
          <p:cNvSpPr/>
          <p:nvPr/>
        </p:nvSpPr>
        <p:spPr>
          <a:xfrm>
            <a:off x="6684818" y="3870329"/>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00" dirty="0">
              <a:solidFill>
                <a:schemeClr val="tx1"/>
              </a:solidFill>
            </a:endParaRPr>
          </a:p>
        </p:txBody>
      </p:sp>
      <p:sp>
        <p:nvSpPr>
          <p:cNvPr id="9" name="Oval 8">
            <a:extLst>
              <a:ext uri="{C183D7F6-B498-43B3-948B-1728B52AA6E4}">
                <adec:decorative xmlns:adec="http://schemas.microsoft.com/office/drawing/2017/decorative" val="1"/>
              </a:ext>
            </a:extLst>
          </p:cNvPr>
          <p:cNvSpPr/>
          <p:nvPr/>
        </p:nvSpPr>
        <p:spPr>
          <a:xfrm>
            <a:off x="10762672" y="3870329"/>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00" dirty="0">
              <a:solidFill>
                <a:schemeClr val="tx1"/>
              </a:solidFill>
            </a:endParaRPr>
          </a:p>
        </p:txBody>
      </p:sp>
      <p:sp>
        <p:nvSpPr>
          <p:cNvPr id="10" name="Oval 9">
            <a:extLst>
              <a:ext uri="{C183D7F6-B498-43B3-948B-1728B52AA6E4}">
                <adec:decorative xmlns:adec="http://schemas.microsoft.com/office/drawing/2017/decorative" val="1"/>
              </a:ext>
            </a:extLst>
          </p:cNvPr>
          <p:cNvSpPr/>
          <p:nvPr/>
        </p:nvSpPr>
        <p:spPr>
          <a:xfrm>
            <a:off x="9484590" y="3870329"/>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00" dirty="0">
              <a:solidFill>
                <a:schemeClr val="tx1"/>
              </a:solidFill>
            </a:endParaRPr>
          </a:p>
        </p:txBody>
      </p:sp>
      <p:cxnSp>
        <p:nvCxnSpPr>
          <p:cNvPr id="11" name="Straight Connector 10">
            <a:extLst>
              <a:ext uri="{C183D7F6-B498-43B3-948B-1728B52AA6E4}">
                <adec:decorative xmlns:adec="http://schemas.microsoft.com/office/drawing/2017/decorative" val="1"/>
              </a:ext>
            </a:extLst>
          </p:cNvPr>
          <p:cNvCxnSpPr>
            <a:stCxn id="4" idx="4"/>
            <a:endCxn id="6" idx="7"/>
          </p:cNvCxnSpPr>
          <p:nvPr/>
        </p:nvCxnSpPr>
        <p:spPr>
          <a:xfrm flipH="1">
            <a:off x="8420846" y="2023197"/>
            <a:ext cx="429899" cy="721423"/>
          </a:xfrm>
          <a:prstGeom prst="line">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12" name="Straight Arrow Connector 11">
            <a:extLst>
              <a:ext uri="{C183D7F6-B498-43B3-948B-1728B52AA6E4}">
                <adec:decorative xmlns:adec="http://schemas.microsoft.com/office/drawing/2017/decorative" val="1"/>
              </a:ext>
            </a:extLst>
          </p:cNvPr>
          <p:cNvCxnSpPr>
            <a:stCxn id="4" idx="5"/>
            <a:endCxn id="5" idx="0"/>
          </p:cNvCxnSpPr>
          <p:nvPr/>
        </p:nvCxnSpPr>
        <p:spPr>
          <a:xfrm>
            <a:off x="9085864" y="1925807"/>
            <a:ext cx="679281" cy="721423"/>
          </a:xfrm>
          <a:prstGeom prst="straightConnector1">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13" name="Straight Arrow Connector 12">
            <a:extLst>
              <a:ext uri="{C183D7F6-B498-43B3-948B-1728B52AA6E4}">
                <adec:decorative xmlns:adec="http://schemas.microsoft.com/office/drawing/2017/decorative" val="1"/>
              </a:ext>
            </a:extLst>
          </p:cNvPr>
          <p:cNvCxnSpPr>
            <a:stCxn id="6" idx="3"/>
            <a:endCxn id="8" idx="7"/>
          </p:cNvCxnSpPr>
          <p:nvPr/>
        </p:nvCxnSpPr>
        <p:spPr>
          <a:xfrm flipH="1">
            <a:off x="7252446" y="3214858"/>
            <a:ext cx="698162" cy="752861"/>
          </a:xfrm>
          <a:prstGeom prst="straightConnector1">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14" name="Straight Arrow Connector 13">
            <a:extLst>
              <a:ext uri="{C183D7F6-B498-43B3-948B-1728B52AA6E4}">
                <adec:decorative xmlns:adec="http://schemas.microsoft.com/office/drawing/2017/decorative" val="1"/>
              </a:ext>
            </a:extLst>
          </p:cNvPr>
          <p:cNvCxnSpPr>
            <a:stCxn id="6" idx="4"/>
            <a:endCxn id="7" idx="0"/>
          </p:cNvCxnSpPr>
          <p:nvPr/>
        </p:nvCxnSpPr>
        <p:spPr>
          <a:xfrm>
            <a:off x="8185727" y="3312248"/>
            <a:ext cx="411018" cy="558081"/>
          </a:xfrm>
          <a:prstGeom prst="straightConnector1">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15" name="Straight Arrow Connector 14">
            <a:extLst>
              <a:ext uri="{C183D7F6-B498-43B3-948B-1728B52AA6E4}">
                <adec:decorative xmlns:adec="http://schemas.microsoft.com/office/drawing/2017/decorative" val="1"/>
              </a:ext>
            </a:extLst>
          </p:cNvPr>
          <p:cNvCxnSpPr>
            <a:stCxn id="8" idx="6"/>
            <a:endCxn id="7" idx="2"/>
          </p:cNvCxnSpPr>
          <p:nvPr/>
        </p:nvCxnSpPr>
        <p:spPr>
          <a:xfrm>
            <a:off x="7349836" y="4202838"/>
            <a:ext cx="914400" cy="0"/>
          </a:xfrm>
          <a:prstGeom prst="straightConnector1">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16" name="Straight Arrow Connector 15">
            <a:extLst>
              <a:ext uri="{C183D7F6-B498-43B3-948B-1728B52AA6E4}">
                <adec:decorative xmlns:adec="http://schemas.microsoft.com/office/drawing/2017/decorative" val="1"/>
              </a:ext>
            </a:extLst>
          </p:cNvPr>
          <p:cNvCxnSpPr>
            <a:stCxn id="7" idx="6"/>
            <a:endCxn id="10" idx="2"/>
          </p:cNvCxnSpPr>
          <p:nvPr/>
        </p:nvCxnSpPr>
        <p:spPr>
          <a:xfrm>
            <a:off x="8929254" y="4202838"/>
            <a:ext cx="555336" cy="0"/>
          </a:xfrm>
          <a:prstGeom prst="straightConnector1">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17" name="Straight Arrow Connector 16">
            <a:extLst>
              <a:ext uri="{C183D7F6-B498-43B3-948B-1728B52AA6E4}">
                <adec:decorative xmlns:adec="http://schemas.microsoft.com/office/drawing/2017/decorative" val="1"/>
              </a:ext>
            </a:extLst>
          </p:cNvPr>
          <p:cNvCxnSpPr>
            <a:stCxn id="10" idx="6"/>
            <a:endCxn id="9" idx="2"/>
          </p:cNvCxnSpPr>
          <p:nvPr/>
        </p:nvCxnSpPr>
        <p:spPr>
          <a:xfrm>
            <a:off x="10149608" y="4202838"/>
            <a:ext cx="613064" cy="0"/>
          </a:xfrm>
          <a:prstGeom prst="straightConnector1">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18" name="Straight Connector 17">
            <a:extLst>
              <a:ext uri="{C183D7F6-B498-43B3-948B-1728B52AA6E4}">
                <adec:decorative xmlns:adec="http://schemas.microsoft.com/office/drawing/2017/decorative" val="1"/>
              </a:ext>
            </a:extLst>
          </p:cNvPr>
          <p:cNvCxnSpPr>
            <a:stCxn id="5" idx="4"/>
            <a:endCxn id="10" idx="0"/>
          </p:cNvCxnSpPr>
          <p:nvPr/>
        </p:nvCxnSpPr>
        <p:spPr>
          <a:xfrm>
            <a:off x="9765145" y="3312248"/>
            <a:ext cx="51954" cy="558081"/>
          </a:xfrm>
          <a:prstGeom prst="line">
            <a:avLst/>
          </a:prstGeom>
          <a:ln w="28575">
            <a:tailEnd type="triangle" w="lg" len="lg"/>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819196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dir="cw">
                                      <p:cBhvr>
                                        <p:cTn id="6" dur="1000" fill="hold"/>
                                        <p:tgtEl>
                                          <p:spTgt spid="4"/>
                                        </p:tgtEl>
                                        <p:attrNameLst>
                                          <p:attrName>fillcolor</p:attrName>
                                        </p:attrNameLst>
                                      </p:cBhvr>
                                      <p:to>
                                        <a:srgbClr val="FFD965"/>
                                      </p:to>
                                    </p:animClr>
                                    <p:set>
                                      <p:cBhvr>
                                        <p:cTn id="7" dur="1000" fill="hold"/>
                                        <p:tgtEl>
                                          <p:spTgt spid="4"/>
                                        </p:tgtEl>
                                        <p:attrNameLst>
                                          <p:attrName>fill.type</p:attrName>
                                        </p:attrNameLst>
                                      </p:cBhvr>
                                      <p:to>
                                        <p:strVal val="solid"/>
                                      </p:to>
                                    </p:set>
                                    <p:set>
                                      <p:cBhvr>
                                        <p:cTn id="8" dur="1000" fill="hold"/>
                                        <p:tgtEl>
                                          <p:spTgt spid="4"/>
                                        </p:tgtEl>
                                        <p:attrNameLst>
                                          <p:attrName>fill.on</p:attrName>
                                        </p:attrNameLst>
                                      </p:cBhvr>
                                      <p:to>
                                        <p:strVal val="true"/>
                                      </p:to>
                                    </p:set>
                                  </p:childTnLst>
                                </p:cTn>
                              </p:par>
                            </p:childTnLst>
                          </p:cTn>
                        </p:par>
                      </p:childTnLst>
                    </p:cTn>
                  </p:par>
                  <p:par>
                    <p:cTn id="9" fill="hold">
                      <p:stCondLst>
                        <p:cond delay="indefinite"/>
                      </p:stCondLst>
                      <p:childTnLst>
                        <p:par>
                          <p:cTn id="10" fill="hold">
                            <p:stCondLst>
                              <p:cond delay="0"/>
                            </p:stCondLst>
                            <p:childTnLst>
                              <p:par>
                                <p:cTn id="11" presetID="1" presetClass="emph" presetSubtype="2" fill="hold" nodeType="clickEffect">
                                  <p:stCondLst>
                                    <p:cond delay="0"/>
                                  </p:stCondLst>
                                  <p:childTnLst>
                                    <p:animClr clrSpc="rgb" dir="cw">
                                      <p:cBhvr>
                                        <p:cTn id="12" dur="1000" fill="hold"/>
                                        <p:tgtEl>
                                          <p:spTgt spid="6"/>
                                        </p:tgtEl>
                                        <p:attrNameLst>
                                          <p:attrName>fillcolor</p:attrName>
                                        </p:attrNameLst>
                                      </p:cBhvr>
                                      <p:to>
                                        <a:srgbClr val="FFD965"/>
                                      </p:to>
                                    </p:animClr>
                                    <p:set>
                                      <p:cBhvr>
                                        <p:cTn id="13" dur="1000" fill="hold"/>
                                        <p:tgtEl>
                                          <p:spTgt spid="6"/>
                                        </p:tgtEl>
                                        <p:attrNameLst>
                                          <p:attrName>fill.type</p:attrName>
                                        </p:attrNameLst>
                                      </p:cBhvr>
                                      <p:to>
                                        <p:strVal val="solid"/>
                                      </p:to>
                                    </p:set>
                                    <p:set>
                                      <p:cBhvr>
                                        <p:cTn id="14" dur="1000" fill="hold"/>
                                        <p:tgtEl>
                                          <p:spTgt spid="6"/>
                                        </p:tgtEl>
                                        <p:attrNameLst>
                                          <p:attrName>fill.on</p:attrName>
                                        </p:attrNameLst>
                                      </p:cBhvr>
                                      <p:to>
                                        <p:strVal val="true"/>
                                      </p:to>
                                    </p:set>
                                  </p:childTnLst>
                                </p:cTn>
                              </p:par>
                            </p:childTnLst>
                          </p:cTn>
                        </p:par>
                      </p:childTnLst>
                    </p:cTn>
                  </p:par>
                  <p:par>
                    <p:cTn id="15" fill="hold">
                      <p:stCondLst>
                        <p:cond delay="indefinite"/>
                      </p:stCondLst>
                      <p:childTnLst>
                        <p:par>
                          <p:cTn id="16" fill="hold">
                            <p:stCondLst>
                              <p:cond delay="0"/>
                            </p:stCondLst>
                            <p:childTnLst>
                              <p:par>
                                <p:cTn id="17" presetID="1" presetClass="emph" presetSubtype="2" fill="hold" nodeType="clickEffect">
                                  <p:stCondLst>
                                    <p:cond delay="0"/>
                                  </p:stCondLst>
                                  <p:childTnLst>
                                    <p:animClr clrSpc="rgb" dir="cw">
                                      <p:cBhvr>
                                        <p:cTn id="18" dur="1000" fill="hold"/>
                                        <p:tgtEl>
                                          <p:spTgt spid="8"/>
                                        </p:tgtEl>
                                        <p:attrNameLst>
                                          <p:attrName>fillcolor</p:attrName>
                                        </p:attrNameLst>
                                      </p:cBhvr>
                                      <p:to>
                                        <a:srgbClr val="FFD965"/>
                                      </p:to>
                                    </p:animClr>
                                    <p:set>
                                      <p:cBhvr>
                                        <p:cTn id="19" dur="1000" fill="hold"/>
                                        <p:tgtEl>
                                          <p:spTgt spid="8"/>
                                        </p:tgtEl>
                                        <p:attrNameLst>
                                          <p:attrName>fill.type</p:attrName>
                                        </p:attrNameLst>
                                      </p:cBhvr>
                                      <p:to>
                                        <p:strVal val="solid"/>
                                      </p:to>
                                    </p:set>
                                    <p:set>
                                      <p:cBhvr>
                                        <p:cTn id="20" dur="1000" fill="hold"/>
                                        <p:tgtEl>
                                          <p:spTgt spid="8"/>
                                        </p:tgtEl>
                                        <p:attrNameLst>
                                          <p:attrName>fill.on</p:attrName>
                                        </p:attrNameLst>
                                      </p:cBhvr>
                                      <p:to>
                                        <p:strVal val="true"/>
                                      </p:to>
                                    </p:set>
                                  </p:childTnLst>
                                </p:cTn>
                              </p:par>
                            </p:childTnLst>
                          </p:cTn>
                        </p:par>
                      </p:childTnLst>
                    </p:cTn>
                  </p:par>
                  <p:par>
                    <p:cTn id="21" fill="hold">
                      <p:stCondLst>
                        <p:cond delay="indefinite"/>
                      </p:stCondLst>
                      <p:childTnLst>
                        <p:par>
                          <p:cTn id="22" fill="hold">
                            <p:stCondLst>
                              <p:cond delay="0"/>
                            </p:stCondLst>
                            <p:childTnLst>
                              <p:par>
                                <p:cTn id="23" presetID="1" presetClass="emph" presetSubtype="2" fill="hold" nodeType="clickEffect">
                                  <p:stCondLst>
                                    <p:cond delay="0"/>
                                  </p:stCondLst>
                                  <p:childTnLst>
                                    <p:animClr clrSpc="rgb" dir="cw">
                                      <p:cBhvr>
                                        <p:cTn id="24" dur="1000" fill="hold"/>
                                        <p:tgtEl>
                                          <p:spTgt spid="7"/>
                                        </p:tgtEl>
                                        <p:attrNameLst>
                                          <p:attrName>fillcolor</p:attrName>
                                        </p:attrNameLst>
                                      </p:cBhvr>
                                      <p:to>
                                        <a:srgbClr val="FFD965"/>
                                      </p:to>
                                    </p:animClr>
                                    <p:set>
                                      <p:cBhvr>
                                        <p:cTn id="25" dur="1000" fill="hold"/>
                                        <p:tgtEl>
                                          <p:spTgt spid="7"/>
                                        </p:tgtEl>
                                        <p:attrNameLst>
                                          <p:attrName>fill.type</p:attrName>
                                        </p:attrNameLst>
                                      </p:cBhvr>
                                      <p:to>
                                        <p:strVal val="solid"/>
                                      </p:to>
                                    </p:set>
                                    <p:set>
                                      <p:cBhvr>
                                        <p:cTn id="26" dur="1000" fill="hold"/>
                                        <p:tgtEl>
                                          <p:spTgt spid="7"/>
                                        </p:tgtEl>
                                        <p:attrNameLst>
                                          <p:attrName>fill.on</p:attrName>
                                        </p:attrNameLst>
                                      </p:cBhvr>
                                      <p:to>
                                        <p:strVal val="true"/>
                                      </p:to>
                                    </p:set>
                                  </p:childTnLst>
                                </p:cTn>
                              </p:par>
                            </p:childTnLst>
                          </p:cTn>
                        </p:par>
                      </p:childTnLst>
                    </p:cTn>
                  </p:par>
                  <p:par>
                    <p:cTn id="27" fill="hold">
                      <p:stCondLst>
                        <p:cond delay="indefinite"/>
                      </p:stCondLst>
                      <p:childTnLst>
                        <p:par>
                          <p:cTn id="28" fill="hold">
                            <p:stCondLst>
                              <p:cond delay="0"/>
                            </p:stCondLst>
                            <p:childTnLst>
                              <p:par>
                                <p:cTn id="29" presetID="1" presetClass="emph" presetSubtype="2" fill="hold" nodeType="clickEffect">
                                  <p:stCondLst>
                                    <p:cond delay="0"/>
                                  </p:stCondLst>
                                  <p:childTnLst>
                                    <p:animClr clrSpc="rgb" dir="cw">
                                      <p:cBhvr>
                                        <p:cTn id="30" dur="1000" fill="hold"/>
                                        <p:tgtEl>
                                          <p:spTgt spid="10"/>
                                        </p:tgtEl>
                                        <p:attrNameLst>
                                          <p:attrName>fillcolor</p:attrName>
                                        </p:attrNameLst>
                                      </p:cBhvr>
                                      <p:to>
                                        <a:srgbClr val="FFD965"/>
                                      </p:to>
                                    </p:animClr>
                                    <p:set>
                                      <p:cBhvr>
                                        <p:cTn id="31" dur="1000" fill="hold"/>
                                        <p:tgtEl>
                                          <p:spTgt spid="10"/>
                                        </p:tgtEl>
                                        <p:attrNameLst>
                                          <p:attrName>fill.type</p:attrName>
                                        </p:attrNameLst>
                                      </p:cBhvr>
                                      <p:to>
                                        <p:strVal val="solid"/>
                                      </p:to>
                                    </p:set>
                                    <p:set>
                                      <p:cBhvr>
                                        <p:cTn id="32" dur="1000" fill="hold"/>
                                        <p:tgtEl>
                                          <p:spTgt spid="10"/>
                                        </p:tgtEl>
                                        <p:attrNameLst>
                                          <p:attrName>fill.on</p:attrName>
                                        </p:attrNameLst>
                                      </p:cBhvr>
                                      <p:to>
                                        <p:strVal val="true"/>
                                      </p:to>
                                    </p:set>
                                  </p:childTnLst>
                                </p:cTn>
                              </p:par>
                            </p:childTnLst>
                          </p:cTn>
                        </p:par>
                      </p:childTnLst>
                    </p:cTn>
                  </p:par>
                  <p:par>
                    <p:cTn id="33" fill="hold">
                      <p:stCondLst>
                        <p:cond delay="indefinite"/>
                      </p:stCondLst>
                      <p:childTnLst>
                        <p:par>
                          <p:cTn id="34" fill="hold">
                            <p:stCondLst>
                              <p:cond delay="0"/>
                            </p:stCondLst>
                            <p:childTnLst>
                              <p:par>
                                <p:cTn id="35" presetID="1" presetClass="emph" presetSubtype="2" fill="hold" nodeType="clickEffect">
                                  <p:stCondLst>
                                    <p:cond delay="0"/>
                                  </p:stCondLst>
                                  <p:childTnLst>
                                    <p:animClr clrSpc="rgb" dir="cw">
                                      <p:cBhvr>
                                        <p:cTn id="36" dur="1000" fill="hold"/>
                                        <p:tgtEl>
                                          <p:spTgt spid="9"/>
                                        </p:tgtEl>
                                        <p:attrNameLst>
                                          <p:attrName>fillcolor</p:attrName>
                                        </p:attrNameLst>
                                      </p:cBhvr>
                                      <p:to>
                                        <a:srgbClr val="FFD965"/>
                                      </p:to>
                                    </p:animClr>
                                    <p:set>
                                      <p:cBhvr>
                                        <p:cTn id="37" dur="1000" fill="hold"/>
                                        <p:tgtEl>
                                          <p:spTgt spid="9"/>
                                        </p:tgtEl>
                                        <p:attrNameLst>
                                          <p:attrName>fill.type</p:attrName>
                                        </p:attrNameLst>
                                      </p:cBhvr>
                                      <p:to>
                                        <p:strVal val="solid"/>
                                      </p:to>
                                    </p:set>
                                    <p:set>
                                      <p:cBhvr>
                                        <p:cTn id="38" dur="1000" fill="hold"/>
                                        <p:tgtEl>
                                          <p:spTgt spid="9"/>
                                        </p:tgtEl>
                                        <p:attrNameLst>
                                          <p:attrName>fill.on</p:attrName>
                                        </p:attrNameLst>
                                      </p:cBhvr>
                                      <p:to>
                                        <p:strVal val="true"/>
                                      </p:to>
                                    </p:set>
                                  </p:childTnLst>
                                </p:cTn>
                              </p:par>
                            </p:childTnLst>
                          </p:cTn>
                        </p:par>
                      </p:childTnLst>
                    </p:cTn>
                  </p:par>
                  <p:par>
                    <p:cTn id="39" fill="hold">
                      <p:stCondLst>
                        <p:cond delay="indefinite"/>
                      </p:stCondLst>
                      <p:childTnLst>
                        <p:par>
                          <p:cTn id="40" fill="hold">
                            <p:stCondLst>
                              <p:cond delay="0"/>
                            </p:stCondLst>
                            <p:childTnLst>
                              <p:par>
                                <p:cTn id="41" presetID="1" presetClass="emph" presetSubtype="2" fill="hold" nodeType="clickEffect">
                                  <p:stCondLst>
                                    <p:cond delay="0"/>
                                  </p:stCondLst>
                                  <p:childTnLst>
                                    <p:animClr clrSpc="rgb" dir="cw">
                                      <p:cBhvr>
                                        <p:cTn id="42" dur="1000" fill="hold"/>
                                        <p:tgtEl>
                                          <p:spTgt spid="5"/>
                                        </p:tgtEl>
                                        <p:attrNameLst>
                                          <p:attrName>fillcolor</p:attrName>
                                        </p:attrNameLst>
                                      </p:cBhvr>
                                      <p:to>
                                        <a:srgbClr val="FFD965"/>
                                      </p:to>
                                    </p:animClr>
                                    <p:set>
                                      <p:cBhvr>
                                        <p:cTn id="43" dur="1000" fill="hold"/>
                                        <p:tgtEl>
                                          <p:spTgt spid="5"/>
                                        </p:tgtEl>
                                        <p:attrNameLst>
                                          <p:attrName>fill.type</p:attrName>
                                        </p:attrNameLst>
                                      </p:cBhvr>
                                      <p:to>
                                        <p:strVal val="solid"/>
                                      </p:to>
                                    </p:set>
                                    <p:set>
                                      <p:cBhvr>
                                        <p:cTn id="44" dur="1000" fill="hold"/>
                                        <p:tgtEl>
                                          <p:spTgt spid="5"/>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 pseudocode </a:t>
            </a:r>
          </a:p>
        </p:txBody>
      </p:sp>
      <p:sp>
        <p:nvSpPr>
          <p:cNvPr id="3" name="Content Placeholder 2"/>
          <p:cNvSpPr>
            <a:spLocks noGrp="1"/>
          </p:cNvSpPr>
          <p:nvPr>
            <p:ph idx="1"/>
          </p:nvPr>
        </p:nvSpPr>
        <p:spPr/>
        <p:txBody>
          <a:bodyPr/>
          <a:lstStyle/>
          <a:p>
            <a:r>
              <a:rPr lang="en-US" dirty="0"/>
              <a:t>In 332, you might have seen two versions: an iterative version (like BFS, but replace the queue with a stack) and a recursive version (use the call stack to manage the search).</a:t>
            </a:r>
          </a:p>
          <a:p>
            <a:endParaRPr lang="en-US" dirty="0"/>
          </a:p>
          <a:p>
            <a:r>
              <a:rPr lang="en-US" dirty="0"/>
              <a:t>The iterative version is a really nice object lesson in data structures.</a:t>
            </a:r>
          </a:p>
          <a:p>
            <a:r>
              <a:rPr lang="en-US" dirty="0"/>
              <a:t>No one actually writes DFS that way (except in data structures courses). </a:t>
            </a:r>
          </a:p>
          <a:p>
            <a:r>
              <a:rPr lang="en-US" dirty="0"/>
              <a:t>You’ll basically always see the recursive version instead. (using the call stack instead of a user-created stack data structure)</a:t>
            </a:r>
          </a:p>
          <a:p>
            <a:endParaRPr lang="en-US" dirty="0"/>
          </a:p>
          <a:p>
            <a:endParaRPr lang="en-US" dirty="0"/>
          </a:p>
        </p:txBody>
      </p:sp>
    </p:spTree>
    <p:extLst>
      <p:ext uri="{BB962C8B-B14F-4D97-AF65-F5344CB8AC3E}">
        <p14:creationId xmlns:p14="http://schemas.microsoft.com/office/powerpoint/2010/main" val="21995612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 pseudocode</a:t>
            </a:r>
          </a:p>
        </p:txBody>
      </p:sp>
      <p:sp>
        <p:nvSpPr>
          <p:cNvPr id="3" name="Content Placeholder 2"/>
          <p:cNvSpPr>
            <a:spLocks noGrp="1"/>
          </p:cNvSpPr>
          <p:nvPr>
            <p:ph idx="1"/>
          </p:nvPr>
        </p:nvSpPr>
        <p:spPr>
          <a:xfrm>
            <a:off x="838200" y="1825625"/>
            <a:ext cx="10515600" cy="1795030"/>
          </a:xfrm>
        </p:spPr>
        <p:txBody>
          <a:bodyPr>
            <a:normAutofit lnSpcReduction="10000"/>
          </a:bodyPr>
          <a:lstStyle/>
          <a:p>
            <a:r>
              <a:rPr lang="en-US" dirty="0"/>
              <a:t>Instead of using an explicit stack, we’re going to use recursion </a:t>
            </a:r>
          </a:p>
          <a:p>
            <a:pPr lvl="1"/>
            <a:r>
              <a:rPr lang="en-US" dirty="0"/>
              <a:t>The call stack is going to be our stack.</a:t>
            </a:r>
          </a:p>
          <a:p>
            <a:r>
              <a:rPr lang="en-US" dirty="0"/>
              <a:t>We want to explore as deeply as possible from each of our outgoing edges</a:t>
            </a:r>
          </a:p>
          <a:p>
            <a:pPr marL="0" indent="0">
              <a:buNone/>
            </a:pPr>
            <a:endParaRPr lang="en-US" dirty="0"/>
          </a:p>
        </p:txBody>
      </p:sp>
      <p:sp>
        <p:nvSpPr>
          <p:cNvPr id="4" name="TextBox 3"/>
          <p:cNvSpPr txBox="1"/>
          <p:nvPr/>
        </p:nvSpPr>
        <p:spPr>
          <a:xfrm>
            <a:off x="838200" y="3620655"/>
            <a:ext cx="7112000" cy="2677656"/>
          </a:xfrm>
          <a:prstGeom prst="rect">
            <a:avLst/>
          </a:prstGeom>
          <a:noFill/>
        </p:spPr>
        <p:txBody>
          <a:bodyPr wrap="square" rtlCol="0">
            <a:spAutoFit/>
          </a:bodyPr>
          <a:lstStyle/>
          <a:p>
            <a:r>
              <a:rPr lang="en-US" sz="2400" dirty="0">
                <a:latin typeface="Courier New" panose="02070309020205020404" pitchFamily="49" charset="0"/>
                <a:cs typeface="Courier New" panose="02070309020205020404" pitchFamily="49" charset="0"/>
              </a:rPr>
              <a:t>DFS(u)</a:t>
            </a:r>
          </a:p>
          <a:p>
            <a:r>
              <a:rPr lang="en-US" sz="2400" dirty="0">
                <a:latin typeface="Courier New" panose="02070309020205020404" pitchFamily="49" charset="0"/>
                <a:cs typeface="Courier New" panose="02070309020205020404" pitchFamily="49" charset="0"/>
              </a:rPr>
              <a:t>	Mark u as “seen”</a:t>
            </a:r>
          </a:p>
          <a:p>
            <a:r>
              <a:rPr lang="en-US" sz="2400" dirty="0">
                <a:latin typeface="Courier New" panose="02070309020205020404" pitchFamily="49" charset="0"/>
                <a:cs typeface="Courier New" panose="02070309020205020404" pitchFamily="49" charset="0"/>
              </a:rPr>
              <a:t>	For each edge (</a:t>
            </a:r>
            <a:r>
              <a:rPr lang="en-US" sz="2400" dirty="0" err="1">
                <a:latin typeface="Courier New" panose="02070309020205020404" pitchFamily="49" charset="0"/>
                <a:cs typeface="Courier New" panose="02070309020205020404" pitchFamily="49" charset="0"/>
              </a:rPr>
              <a:t>u,v</a:t>
            </a:r>
            <a:r>
              <a:rPr lang="en-US" sz="2400" dirty="0">
                <a:latin typeface="Courier New" panose="02070309020205020404" pitchFamily="49" charset="0"/>
                <a:cs typeface="Courier New" panose="02070309020205020404" pitchFamily="49" charset="0"/>
              </a:rPr>
              <a:t>) //leaving u</a:t>
            </a:r>
          </a:p>
          <a:p>
            <a:r>
              <a:rPr lang="en-US" sz="2400" dirty="0">
                <a:latin typeface="Courier New" panose="02070309020205020404" pitchFamily="49" charset="0"/>
                <a:cs typeface="Courier New" panose="02070309020205020404" pitchFamily="49" charset="0"/>
              </a:rPr>
              <a:t>		If v is not “seen”</a:t>
            </a:r>
          </a:p>
          <a:p>
            <a:r>
              <a:rPr lang="en-US" sz="2400" dirty="0">
                <a:latin typeface="Courier New" panose="02070309020205020404" pitchFamily="49" charset="0"/>
                <a:cs typeface="Courier New" panose="02070309020205020404" pitchFamily="49" charset="0"/>
              </a:rPr>
              <a:t>			DFS(v)</a:t>
            </a:r>
          </a:p>
          <a:p>
            <a:r>
              <a:rPr lang="en-US" sz="2400" dirty="0">
                <a:latin typeface="Courier New" panose="02070309020205020404" pitchFamily="49" charset="0"/>
                <a:cs typeface="Courier New" panose="02070309020205020404" pitchFamily="49" charset="0"/>
              </a:rPr>
              <a:t>		End If</a:t>
            </a:r>
          </a:p>
          <a:p>
            <a:r>
              <a:rPr lang="en-US" sz="2400" dirty="0">
                <a:latin typeface="Courier New" panose="02070309020205020404" pitchFamily="49" charset="0"/>
                <a:cs typeface="Courier New" panose="02070309020205020404" pitchFamily="49" charset="0"/>
              </a:rPr>
              <a:t>	End For</a:t>
            </a:r>
          </a:p>
        </p:txBody>
      </p:sp>
    </p:spTree>
    <p:extLst>
      <p:ext uri="{BB962C8B-B14F-4D97-AF65-F5344CB8AC3E}">
        <p14:creationId xmlns:p14="http://schemas.microsoft.com/office/powerpoint/2010/main" val="13170977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E32D7-6183-4D4A-AF49-3F2873BFED0D}"/>
              </a:ext>
            </a:extLst>
          </p:cNvPr>
          <p:cNvSpPr>
            <a:spLocks noGrp="1"/>
          </p:cNvSpPr>
          <p:nvPr>
            <p:ph type="title"/>
          </p:nvPr>
        </p:nvSpPr>
        <p:spPr/>
        <p:txBody>
          <a:bodyPr/>
          <a:lstStyle/>
          <a:p>
            <a:r>
              <a:rPr lang="en-US" dirty="0"/>
              <a:t>DFS – iterative vs. recursive</a:t>
            </a:r>
          </a:p>
        </p:txBody>
      </p:sp>
      <p:sp>
        <p:nvSpPr>
          <p:cNvPr id="3" name="Content Placeholder 2">
            <a:extLst>
              <a:ext uri="{FF2B5EF4-FFF2-40B4-BE49-F238E27FC236}">
                <a16:creationId xmlns:a16="http://schemas.microsoft.com/office/drawing/2014/main" id="{8B93BDF7-8570-4832-B026-2AC36429A645}"/>
              </a:ext>
            </a:extLst>
          </p:cNvPr>
          <p:cNvSpPr>
            <a:spLocks noGrp="1"/>
          </p:cNvSpPr>
          <p:nvPr>
            <p:ph idx="1"/>
          </p:nvPr>
        </p:nvSpPr>
        <p:spPr/>
        <p:txBody>
          <a:bodyPr/>
          <a:lstStyle/>
          <a:p>
            <a:r>
              <a:rPr lang="en-US" dirty="0"/>
              <a:t>Both the explicit stack version and the recursive version “are” DFS.</a:t>
            </a:r>
          </a:p>
          <a:p>
            <a:r>
              <a:rPr lang="en-US" dirty="0"/>
              <a:t>For example, they can both traverse through the graph in the same fundamental way. You can use them for similar applications.</a:t>
            </a:r>
          </a:p>
          <a:p>
            <a:endParaRPr lang="en-US" dirty="0"/>
          </a:p>
          <a:p>
            <a:r>
              <a:rPr lang="en-US" dirty="0"/>
              <a:t>But they’re not identical – they actually use the stack in different ways. If you’re trying to convert from one to the other, you’ll have to think carefully to do it. </a:t>
            </a:r>
          </a:p>
        </p:txBody>
      </p:sp>
    </p:spTree>
    <p:extLst>
      <p:ext uri="{BB962C8B-B14F-4D97-AF65-F5344CB8AC3E}">
        <p14:creationId xmlns:p14="http://schemas.microsoft.com/office/powerpoint/2010/main" val="80870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Reaching Everything</a:t>
            </a:r>
          </a:p>
        </p:txBody>
      </p:sp>
      <p:sp>
        <p:nvSpPr>
          <p:cNvPr id="3" name="Content Placeholder 2"/>
          <p:cNvSpPr>
            <a:spLocks noGrp="1"/>
          </p:cNvSpPr>
          <p:nvPr>
            <p:ph idx="1"/>
          </p:nvPr>
        </p:nvSpPr>
        <p:spPr>
          <a:xfrm>
            <a:off x="838200" y="1825625"/>
            <a:ext cx="10515600" cy="2327275"/>
          </a:xfrm>
        </p:spPr>
        <p:txBody>
          <a:bodyPr>
            <a:normAutofit lnSpcReduction="10000"/>
          </a:bodyPr>
          <a:lstStyle/>
          <a:p>
            <a:r>
              <a:rPr lang="en-US" dirty="0"/>
              <a:t>One possible use of DFS is visiting every vertex</a:t>
            </a:r>
          </a:p>
          <a:p>
            <a:r>
              <a:rPr lang="en-US" dirty="0"/>
              <a:t>How can we make sure that happens?</a:t>
            </a:r>
          </a:p>
          <a:p>
            <a:pPr lvl="1"/>
            <a:r>
              <a:rPr lang="en-US" dirty="0"/>
              <a:t>What did you do for BFS when you had this problem?</a:t>
            </a:r>
          </a:p>
          <a:p>
            <a:pPr lvl="1"/>
            <a:endParaRPr lang="en-US" dirty="0"/>
          </a:p>
          <a:p>
            <a:r>
              <a:rPr lang="en-US" dirty="0"/>
              <a:t>Add a while loop, and call DFS from each vertex. </a:t>
            </a:r>
          </a:p>
        </p:txBody>
      </p:sp>
      <p:sp>
        <p:nvSpPr>
          <p:cNvPr id="5" name="Rectangle 4"/>
          <p:cNvSpPr/>
          <p:nvPr/>
        </p:nvSpPr>
        <p:spPr>
          <a:xfrm>
            <a:off x="228600" y="4152898"/>
            <a:ext cx="5441605" cy="2123658"/>
          </a:xfrm>
          <a:prstGeom prst="rect">
            <a:avLst/>
          </a:prstGeom>
        </p:spPr>
        <p:txBody>
          <a:bodyPr wrap="square">
            <a:spAutoFit/>
          </a:bodyPr>
          <a:lstStyle/>
          <a:p>
            <a:r>
              <a:rPr lang="en-US" sz="2200" dirty="0" err="1">
                <a:latin typeface="Courier New" panose="02070309020205020404" pitchFamily="49" charset="0"/>
                <a:cs typeface="Courier New" panose="02070309020205020404" pitchFamily="49" charset="0"/>
              </a:rPr>
              <a:t>DFSWrapper</a:t>
            </a:r>
            <a:r>
              <a:rPr lang="en-US" sz="2200" dirty="0">
                <a:latin typeface="Courier New" panose="02070309020205020404" pitchFamily="49" charset="0"/>
                <a:cs typeface="Courier New" panose="02070309020205020404" pitchFamily="49" charset="0"/>
              </a:rPr>
              <a:t>(G)</a:t>
            </a:r>
          </a:p>
          <a:p>
            <a:r>
              <a:rPr lang="en-US" sz="2200" dirty="0">
                <a:latin typeface="Courier New" panose="02070309020205020404" pitchFamily="49" charset="0"/>
                <a:cs typeface="Courier New" panose="02070309020205020404" pitchFamily="49" charset="0"/>
              </a:rPr>
              <a:t>	For each vertex u of G</a:t>
            </a:r>
          </a:p>
          <a:p>
            <a:r>
              <a:rPr lang="en-US" sz="2200" dirty="0">
                <a:latin typeface="Courier New" panose="02070309020205020404" pitchFamily="49" charset="0"/>
                <a:cs typeface="Courier New" panose="02070309020205020404" pitchFamily="49" charset="0"/>
              </a:rPr>
              <a:t>		If u is not “seen”</a:t>
            </a:r>
          </a:p>
          <a:p>
            <a:r>
              <a:rPr lang="en-US" sz="2200" dirty="0">
                <a:latin typeface="Courier New" panose="02070309020205020404" pitchFamily="49" charset="0"/>
                <a:cs typeface="Courier New" panose="02070309020205020404" pitchFamily="49" charset="0"/>
              </a:rPr>
              <a:t>			DFS(u)</a:t>
            </a:r>
          </a:p>
          <a:p>
            <a:r>
              <a:rPr lang="en-US" sz="2200" dirty="0">
                <a:latin typeface="Courier New" panose="02070309020205020404" pitchFamily="49" charset="0"/>
                <a:cs typeface="Courier New" panose="02070309020205020404" pitchFamily="49" charset="0"/>
              </a:rPr>
              <a:t>		End If</a:t>
            </a:r>
          </a:p>
          <a:p>
            <a:r>
              <a:rPr lang="en-US" sz="2200" dirty="0">
                <a:latin typeface="Courier New" panose="02070309020205020404" pitchFamily="49" charset="0"/>
                <a:cs typeface="Courier New" panose="02070309020205020404" pitchFamily="49" charset="0"/>
              </a:rPr>
              <a:t>	End For</a:t>
            </a:r>
          </a:p>
        </p:txBody>
      </p:sp>
      <p:sp>
        <p:nvSpPr>
          <p:cNvPr id="4" name="Rectangle 3"/>
          <p:cNvSpPr/>
          <p:nvPr/>
        </p:nvSpPr>
        <p:spPr>
          <a:xfrm>
            <a:off x="5670205" y="4152899"/>
            <a:ext cx="6521795" cy="2462213"/>
          </a:xfrm>
          <a:prstGeom prst="rect">
            <a:avLst/>
          </a:prstGeom>
        </p:spPr>
        <p:txBody>
          <a:bodyPr wrap="square">
            <a:spAutoFit/>
          </a:bodyPr>
          <a:lstStyle/>
          <a:p>
            <a:r>
              <a:rPr lang="en-US" sz="2200" dirty="0">
                <a:latin typeface="Courier New" panose="02070309020205020404" pitchFamily="49" charset="0"/>
                <a:cs typeface="Courier New" panose="02070309020205020404" pitchFamily="49" charset="0"/>
              </a:rPr>
              <a:t>DFS(u)</a:t>
            </a:r>
          </a:p>
          <a:p>
            <a:r>
              <a:rPr lang="en-US" sz="2200" dirty="0">
                <a:latin typeface="Courier New" panose="02070309020205020404" pitchFamily="49" charset="0"/>
                <a:cs typeface="Courier New" panose="02070309020205020404" pitchFamily="49" charset="0"/>
              </a:rPr>
              <a:t>	Mark u as “seen”</a:t>
            </a:r>
          </a:p>
          <a:p>
            <a:r>
              <a:rPr lang="en-US" sz="2200" dirty="0">
                <a:latin typeface="Courier New" panose="02070309020205020404" pitchFamily="49" charset="0"/>
                <a:cs typeface="Courier New" panose="02070309020205020404" pitchFamily="49" charset="0"/>
              </a:rPr>
              <a:t>	For each edge (</a:t>
            </a:r>
            <a:r>
              <a:rPr lang="en-US" sz="2200" dirty="0" err="1">
                <a:latin typeface="Courier New" panose="02070309020205020404" pitchFamily="49" charset="0"/>
                <a:cs typeface="Courier New" panose="02070309020205020404" pitchFamily="49" charset="0"/>
              </a:rPr>
              <a:t>u,v</a:t>
            </a:r>
            <a:r>
              <a:rPr lang="en-US" sz="2200" dirty="0">
                <a:latin typeface="Courier New" panose="02070309020205020404" pitchFamily="49" charset="0"/>
                <a:cs typeface="Courier New" panose="02070309020205020404" pitchFamily="49" charset="0"/>
              </a:rPr>
              <a:t>) //leaving u</a:t>
            </a:r>
          </a:p>
          <a:p>
            <a:r>
              <a:rPr lang="en-US" sz="2200" dirty="0">
                <a:latin typeface="Courier New" panose="02070309020205020404" pitchFamily="49" charset="0"/>
                <a:cs typeface="Courier New" panose="02070309020205020404" pitchFamily="49" charset="0"/>
              </a:rPr>
              <a:t>		If v is not “seen”</a:t>
            </a:r>
          </a:p>
          <a:p>
            <a:r>
              <a:rPr lang="en-US" sz="2200" dirty="0">
                <a:latin typeface="Courier New" panose="02070309020205020404" pitchFamily="49" charset="0"/>
                <a:cs typeface="Courier New" panose="02070309020205020404" pitchFamily="49" charset="0"/>
              </a:rPr>
              <a:t>			DFS(v)</a:t>
            </a:r>
          </a:p>
          <a:p>
            <a:r>
              <a:rPr lang="en-US" sz="2200" dirty="0">
                <a:latin typeface="Courier New" panose="02070309020205020404" pitchFamily="49" charset="0"/>
                <a:cs typeface="Courier New" panose="02070309020205020404" pitchFamily="49" charset="0"/>
              </a:rPr>
              <a:t>		End If</a:t>
            </a:r>
          </a:p>
          <a:p>
            <a:r>
              <a:rPr lang="en-US" sz="2200" dirty="0">
                <a:latin typeface="Courier New" panose="02070309020205020404" pitchFamily="49" charset="0"/>
                <a:cs typeface="Courier New" panose="02070309020205020404" pitchFamily="49" charset="0"/>
              </a:rPr>
              <a:t>	End For</a:t>
            </a:r>
          </a:p>
        </p:txBody>
      </p:sp>
    </p:spTree>
    <p:extLst>
      <p:ext uri="{BB962C8B-B14F-4D97-AF65-F5344CB8AC3E}">
        <p14:creationId xmlns:p14="http://schemas.microsoft.com/office/powerpoint/2010/main" val="36818249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88925"/>
            <a:ext cx="10515600" cy="879475"/>
          </a:xfrm>
        </p:spPr>
        <p:txBody>
          <a:bodyPr/>
          <a:lstStyle/>
          <a:p>
            <a:r>
              <a:rPr lang="en-US" dirty="0"/>
              <a:t>Bells and Whistles</a:t>
            </a:r>
          </a:p>
        </p:txBody>
      </p:sp>
      <p:sp>
        <p:nvSpPr>
          <p:cNvPr id="3" name="Content Placeholder 2"/>
          <p:cNvSpPr>
            <a:spLocks noGrp="1"/>
          </p:cNvSpPr>
          <p:nvPr>
            <p:ph idx="1"/>
          </p:nvPr>
        </p:nvSpPr>
        <p:spPr>
          <a:xfrm>
            <a:off x="838200" y="1168401"/>
            <a:ext cx="10515600" cy="2247900"/>
          </a:xfrm>
        </p:spPr>
        <p:txBody>
          <a:bodyPr/>
          <a:lstStyle/>
          <a:p>
            <a:r>
              <a:rPr lang="en-US" dirty="0"/>
              <a:t>Depending on your application, you may add a few extra lines to the DFS code to compute the thing you want. </a:t>
            </a:r>
          </a:p>
          <a:p>
            <a:pPr lvl="1"/>
            <a:r>
              <a:rPr lang="en-US" dirty="0"/>
              <a:t>Usually just an extra variable or two per vertex.</a:t>
            </a:r>
          </a:p>
          <a:p>
            <a:r>
              <a:rPr lang="en-US" dirty="0"/>
              <a:t>For today’s application, we need to know what order vertices come onto and off of the stack.</a:t>
            </a:r>
          </a:p>
          <a:p>
            <a:endParaRPr lang="en-US" dirty="0"/>
          </a:p>
        </p:txBody>
      </p:sp>
      <p:sp>
        <p:nvSpPr>
          <p:cNvPr id="4" name="Rectangle 3"/>
          <p:cNvSpPr/>
          <p:nvPr/>
        </p:nvSpPr>
        <p:spPr>
          <a:xfrm>
            <a:off x="0" y="3403601"/>
            <a:ext cx="6874393" cy="3416320"/>
          </a:xfrm>
          <a:prstGeom prst="rect">
            <a:avLst/>
          </a:prstGeom>
        </p:spPr>
        <p:txBody>
          <a:bodyPr wrap="square">
            <a:spAutoFit/>
          </a:bodyPr>
          <a:lstStyle/>
          <a:p>
            <a:r>
              <a:rPr lang="en-US" sz="2400" dirty="0">
                <a:latin typeface="Courier New" panose="02070309020205020404" pitchFamily="49" charset="0"/>
                <a:cs typeface="Courier New" panose="02070309020205020404" pitchFamily="49" charset="0"/>
              </a:rPr>
              <a:t>DFS(u)</a:t>
            </a:r>
          </a:p>
          <a:p>
            <a:r>
              <a:rPr lang="en-US" sz="2400" dirty="0">
                <a:latin typeface="Courier New" panose="02070309020205020404" pitchFamily="49" charset="0"/>
                <a:cs typeface="Courier New" panose="02070309020205020404" pitchFamily="49" charset="0"/>
              </a:rPr>
              <a:t>	Mark u as “seen”</a:t>
            </a:r>
          </a:p>
          <a:p>
            <a:r>
              <a:rPr lang="en-US" sz="2400" dirty="0">
                <a:latin typeface="Courier New" panose="02070309020205020404" pitchFamily="49" charset="0"/>
                <a:cs typeface="Courier New" panose="02070309020205020404" pitchFamily="49" charset="0"/>
              </a:rPr>
              <a:t>	</a:t>
            </a:r>
            <a:r>
              <a:rPr lang="en-US" sz="2400" dirty="0" err="1">
                <a:solidFill>
                  <a:srgbClr val="FF0000"/>
                </a:solidFill>
                <a:latin typeface="Courier New" panose="02070309020205020404" pitchFamily="49" charset="0"/>
                <a:cs typeface="Courier New" panose="02070309020205020404" pitchFamily="49" charset="0"/>
              </a:rPr>
              <a:t>u.start</a:t>
            </a:r>
            <a:r>
              <a:rPr lang="en-US" sz="2400" dirty="0">
                <a:solidFill>
                  <a:srgbClr val="FF0000"/>
                </a:solidFill>
                <a:latin typeface="Courier New" panose="02070309020205020404" pitchFamily="49" charset="0"/>
                <a:cs typeface="Courier New" panose="02070309020205020404" pitchFamily="49" charset="0"/>
              </a:rPr>
              <a:t> = counter++</a:t>
            </a:r>
          </a:p>
          <a:p>
            <a:r>
              <a:rPr lang="en-US" sz="2400" dirty="0">
                <a:latin typeface="Courier New" panose="02070309020205020404" pitchFamily="49" charset="0"/>
                <a:cs typeface="Courier New" panose="02070309020205020404" pitchFamily="49" charset="0"/>
              </a:rPr>
              <a:t>	For each edge (</a:t>
            </a:r>
            <a:r>
              <a:rPr lang="en-US" sz="2400" dirty="0" err="1">
                <a:latin typeface="Courier New" panose="02070309020205020404" pitchFamily="49" charset="0"/>
                <a:cs typeface="Courier New" panose="02070309020205020404" pitchFamily="49" charset="0"/>
              </a:rPr>
              <a:t>u,v</a:t>
            </a:r>
            <a:r>
              <a:rPr lang="en-US" sz="2400" dirty="0">
                <a:latin typeface="Courier New" panose="02070309020205020404" pitchFamily="49" charset="0"/>
                <a:cs typeface="Courier New" panose="02070309020205020404" pitchFamily="49" charset="0"/>
              </a:rPr>
              <a:t>) //leaving u</a:t>
            </a:r>
          </a:p>
          <a:p>
            <a:r>
              <a:rPr lang="en-US" sz="2400" dirty="0">
                <a:latin typeface="Courier New" panose="02070309020205020404" pitchFamily="49" charset="0"/>
                <a:cs typeface="Courier New" panose="02070309020205020404" pitchFamily="49" charset="0"/>
              </a:rPr>
              <a:t>		If v is not “seen”</a:t>
            </a:r>
          </a:p>
          <a:p>
            <a:r>
              <a:rPr lang="en-US" sz="2400" dirty="0">
                <a:latin typeface="Courier New" panose="02070309020205020404" pitchFamily="49" charset="0"/>
                <a:cs typeface="Courier New" panose="02070309020205020404" pitchFamily="49" charset="0"/>
              </a:rPr>
              <a:t>			DFS(v)</a:t>
            </a:r>
          </a:p>
          <a:p>
            <a:r>
              <a:rPr lang="en-US" sz="2400" dirty="0">
                <a:latin typeface="Courier New" panose="02070309020205020404" pitchFamily="49" charset="0"/>
                <a:cs typeface="Courier New" panose="02070309020205020404" pitchFamily="49" charset="0"/>
              </a:rPr>
              <a:t>		End If</a:t>
            </a:r>
          </a:p>
          <a:p>
            <a:r>
              <a:rPr lang="en-US" sz="2400" dirty="0">
                <a:latin typeface="Courier New" panose="02070309020205020404" pitchFamily="49" charset="0"/>
                <a:cs typeface="Courier New" panose="02070309020205020404" pitchFamily="49" charset="0"/>
              </a:rPr>
              <a:t>	End For</a:t>
            </a:r>
          </a:p>
          <a:p>
            <a:r>
              <a:rPr lang="en-US" sz="2400" dirty="0">
                <a:latin typeface="Courier New" panose="02070309020205020404" pitchFamily="49" charset="0"/>
                <a:cs typeface="Courier New" panose="02070309020205020404" pitchFamily="49" charset="0"/>
              </a:rPr>
              <a:t>	</a:t>
            </a:r>
            <a:r>
              <a:rPr lang="en-US" sz="2400" dirty="0" err="1">
                <a:solidFill>
                  <a:srgbClr val="FF0000"/>
                </a:solidFill>
                <a:latin typeface="Courier New" panose="02070309020205020404" pitchFamily="49" charset="0"/>
                <a:cs typeface="Courier New" panose="02070309020205020404" pitchFamily="49" charset="0"/>
              </a:rPr>
              <a:t>u.end</a:t>
            </a:r>
            <a:r>
              <a:rPr lang="en-US" sz="2400" dirty="0">
                <a:solidFill>
                  <a:srgbClr val="FF0000"/>
                </a:solidFill>
                <a:latin typeface="Courier New" panose="02070309020205020404" pitchFamily="49" charset="0"/>
                <a:cs typeface="Courier New" panose="02070309020205020404" pitchFamily="49" charset="0"/>
              </a:rPr>
              <a:t> = counter++</a:t>
            </a:r>
          </a:p>
        </p:txBody>
      </p:sp>
      <p:sp>
        <p:nvSpPr>
          <p:cNvPr id="5" name="Rectangle 4"/>
          <p:cNvSpPr/>
          <p:nvPr/>
        </p:nvSpPr>
        <p:spPr>
          <a:xfrm>
            <a:off x="6470650" y="3416301"/>
            <a:ext cx="5981700" cy="2677656"/>
          </a:xfrm>
          <a:prstGeom prst="rect">
            <a:avLst/>
          </a:prstGeom>
        </p:spPr>
        <p:txBody>
          <a:bodyPr wrap="square">
            <a:spAutoFit/>
          </a:bodyPr>
          <a:lstStyle/>
          <a:p>
            <a:r>
              <a:rPr lang="en-US" sz="2400" dirty="0" err="1">
                <a:latin typeface="Courier New" panose="02070309020205020404" pitchFamily="49" charset="0"/>
                <a:cs typeface="Courier New" panose="02070309020205020404" pitchFamily="49" charset="0"/>
              </a:rPr>
              <a:t>DFSWrapper</a:t>
            </a:r>
            <a:r>
              <a:rPr lang="en-US" sz="2400" dirty="0">
                <a:latin typeface="Courier New" panose="02070309020205020404" pitchFamily="49" charset="0"/>
                <a:cs typeface="Courier New" panose="02070309020205020404" pitchFamily="49" charset="0"/>
              </a:rPr>
              <a:t>(G)</a:t>
            </a:r>
          </a:p>
          <a:p>
            <a:r>
              <a:rPr lang="en-US" sz="2400" dirty="0">
                <a:latin typeface="Courier New" panose="02070309020205020404" pitchFamily="49" charset="0"/>
                <a:cs typeface="Courier New" panose="02070309020205020404" pitchFamily="49" charset="0"/>
              </a:rPr>
              <a:t>	</a:t>
            </a:r>
            <a:r>
              <a:rPr lang="en-US" sz="2400" dirty="0">
                <a:solidFill>
                  <a:srgbClr val="FF0000"/>
                </a:solidFill>
                <a:latin typeface="Courier New" panose="02070309020205020404" pitchFamily="49" charset="0"/>
                <a:cs typeface="Courier New" panose="02070309020205020404" pitchFamily="49" charset="0"/>
              </a:rPr>
              <a:t>counter = 1</a:t>
            </a:r>
          </a:p>
          <a:p>
            <a:r>
              <a:rPr lang="en-US" sz="2400" dirty="0">
                <a:latin typeface="Courier New" panose="02070309020205020404" pitchFamily="49" charset="0"/>
                <a:cs typeface="Courier New" panose="02070309020205020404" pitchFamily="49" charset="0"/>
              </a:rPr>
              <a:t>	For each vertex u of G</a:t>
            </a:r>
          </a:p>
          <a:p>
            <a:r>
              <a:rPr lang="en-US" sz="2400" dirty="0">
                <a:latin typeface="Courier New" panose="02070309020205020404" pitchFamily="49" charset="0"/>
                <a:cs typeface="Courier New" panose="02070309020205020404" pitchFamily="49" charset="0"/>
              </a:rPr>
              <a:t>		If u is not “seen”</a:t>
            </a:r>
          </a:p>
          <a:p>
            <a:r>
              <a:rPr lang="en-US" sz="2400" dirty="0">
                <a:latin typeface="Courier New" panose="02070309020205020404" pitchFamily="49" charset="0"/>
                <a:cs typeface="Courier New" panose="02070309020205020404" pitchFamily="49" charset="0"/>
              </a:rPr>
              <a:t>			DFS(u)</a:t>
            </a:r>
          </a:p>
          <a:p>
            <a:r>
              <a:rPr lang="en-US" sz="2400" dirty="0">
                <a:latin typeface="Courier New" panose="02070309020205020404" pitchFamily="49" charset="0"/>
                <a:cs typeface="Courier New" panose="02070309020205020404" pitchFamily="49" charset="0"/>
              </a:rPr>
              <a:t>		End If</a:t>
            </a:r>
          </a:p>
          <a:p>
            <a:r>
              <a:rPr lang="en-US" sz="2400" dirty="0">
                <a:latin typeface="Courier New" panose="02070309020205020404" pitchFamily="49" charset="0"/>
                <a:cs typeface="Courier New" panose="02070309020205020404" pitchFamily="49" charset="0"/>
              </a:rPr>
              <a:t>	End For</a:t>
            </a:r>
          </a:p>
        </p:txBody>
      </p:sp>
    </p:spTree>
    <p:extLst>
      <p:ext uri="{BB962C8B-B14F-4D97-AF65-F5344CB8AC3E}">
        <p14:creationId xmlns:p14="http://schemas.microsoft.com/office/powerpoint/2010/main" val="19641110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Edge Classification</a:t>
            </a:r>
          </a:p>
        </p:txBody>
      </p: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3C85D619-C9ED-43AD-AA20-9CDA36D5551B}"/>
                  </a:ext>
                </a:extLst>
              </p:cNvPr>
              <p:cNvSpPr txBox="1"/>
              <p:nvPr/>
            </p:nvSpPr>
            <p:spPr>
              <a:xfrm>
                <a:off x="469900" y="1498600"/>
                <a:ext cx="11187259" cy="4647426"/>
              </a:xfrm>
              <a:prstGeom prst="rect">
                <a:avLst/>
              </a:prstGeom>
              <a:noFill/>
            </p:spPr>
            <p:txBody>
              <a:bodyPr wrap="square" rtlCol="0">
                <a:spAutoFit/>
              </a:bodyPr>
              <a:lstStyle/>
              <a:p>
                <a:r>
                  <a:rPr lang="en-US" sz="2800" dirty="0">
                    <a:latin typeface="Segoe UI Semilight" panose="020B0402040204020203" pitchFamily="34" charset="0"/>
                    <a:cs typeface="Segoe UI Semilight" panose="020B0402040204020203" pitchFamily="34" charset="0"/>
                  </a:rPr>
                  <a:t>When we use DFS to search through a graph, we’ll have different “kinds” of edges.</a:t>
                </a:r>
              </a:p>
              <a:p>
                <a:r>
                  <a:rPr lang="en-US" sz="2800" dirty="0">
                    <a:latin typeface="Segoe UI Semilight" panose="020B0402040204020203" pitchFamily="34" charset="0"/>
                    <a:cs typeface="Segoe UI Semilight" panose="020B0402040204020203" pitchFamily="34" charset="0"/>
                  </a:rPr>
                  <a:t>Like when we did BFS, we had:</a:t>
                </a:r>
              </a:p>
              <a:p>
                <a:pPr marL="457200" indent="-457200">
                  <a:buFont typeface="Arial" panose="020B0604020202020204" pitchFamily="34" charset="0"/>
                  <a:buChar char="•"/>
                </a:pPr>
                <a:r>
                  <a:rPr lang="en-US" sz="2800" dirty="0">
                    <a:latin typeface="Segoe UI Semilight" panose="020B0402040204020203" pitchFamily="34" charset="0"/>
                    <a:cs typeface="Segoe UI Semilight" panose="020B0402040204020203" pitchFamily="34" charset="0"/>
                  </a:rPr>
                  <a:t>Edges that went from level </a:t>
                </a:r>
                <a14:m>
                  <m:oMath xmlns:m="http://schemas.openxmlformats.org/officeDocument/2006/math">
                    <m:r>
                      <a:rPr lang="en-US" sz="2800" b="0" i="1" smtClean="0">
                        <a:latin typeface="Cambria Math" panose="02040503050406030204" pitchFamily="18" charset="0"/>
                        <a:cs typeface="Segoe UI Semilight" panose="020B0402040204020203" pitchFamily="34" charset="0"/>
                      </a:rPr>
                      <m:t>𝑖</m:t>
                    </m:r>
                  </m:oMath>
                </a14:m>
                <a:r>
                  <a:rPr lang="en-US" sz="2800" dirty="0">
                    <a:latin typeface="Segoe UI Semilight" panose="020B0402040204020203" pitchFamily="34" charset="0"/>
                    <a:cs typeface="Segoe UI Semilight" panose="020B0402040204020203" pitchFamily="34" charset="0"/>
                  </a:rPr>
                  <a:t> to level </a:t>
                </a:r>
                <a14:m>
                  <m:oMath xmlns:m="http://schemas.openxmlformats.org/officeDocument/2006/math">
                    <m:r>
                      <a:rPr lang="en-US" sz="2800" b="0" i="1" smtClean="0">
                        <a:latin typeface="Cambria Math" panose="02040503050406030204" pitchFamily="18" charset="0"/>
                        <a:cs typeface="Segoe UI Semilight" panose="020B0402040204020203" pitchFamily="34" charset="0"/>
                      </a:rPr>
                      <m:t>𝑖</m:t>
                    </m:r>
                    <m:r>
                      <a:rPr lang="en-US" sz="2800" b="0" i="1" smtClean="0">
                        <a:latin typeface="Cambria Math" panose="02040503050406030204" pitchFamily="18" charset="0"/>
                        <a:cs typeface="Segoe UI Semilight" panose="020B0402040204020203" pitchFamily="34" charset="0"/>
                      </a:rPr>
                      <m:t>+1</m:t>
                    </m:r>
                  </m:oMath>
                </a14:m>
                <a:endParaRPr lang="en-US" sz="2800" dirty="0">
                  <a:latin typeface="Segoe UI Semilight" panose="020B0402040204020203" pitchFamily="34" charset="0"/>
                  <a:cs typeface="Segoe UI Semilight" panose="020B0402040204020203" pitchFamily="34" charset="0"/>
                </a:endParaRPr>
              </a:p>
              <a:p>
                <a:pPr marL="457200" indent="-457200">
                  <a:buFont typeface="Arial" panose="020B0604020202020204" pitchFamily="34" charset="0"/>
                  <a:buChar char="•"/>
                </a:pPr>
                <a:r>
                  <a:rPr lang="en-US" sz="2800" dirty="0">
                    <a:latin typeface="Segoe UI Semilight" panose="020B0402040204020203" pitchFamily="34" charset="0"/>
                    <a:cs typeface="Segoe UI Semilight" panose="020B0402040204020203" pitchFamily="34" charset="0"/>
                  </a:rPr>
                  <a:t>Intra-level edges.</a:t>
                </a:r>
              </a:p>
              <a:p>
                <a:endParaRPr lang="en-US" sz="2800" dirty="0">
                  <a:latin typeface="Segoe UI Semilight" panose="020B0402040204020203" pitchFamily="34" charset="0"/>
                  <a:cs typeface="Segoe UI Semilight" panose="020B0402040204020203" pitchFamily="34" charset="0"/>
                </a:endParaRPr>
              </a:p>
              <a:p>
                <a:r>
                  <a:rPr lang="en-US" sz="2800" dirty="0">
                    <a:latin typeface="Segoe UI Semilight" panose="020B0402040204020203" pitchFamily="34" charset="0"/>
                    <a:cs typeface="Segoe UI Semilight" panose="020B0402040204020203" pitchFamily="34" charset="0"/>
                  </a:rPr>
                  <a:t>DFS is a bit more complicated.</a:t>
                </a:r>
              </a:p>
              <a:p>
                <a:r>
                  <a:rPr lang="en-US" sz="2400" dirty="0">
                    <a:latin typeface="Segoe UI Semilight" panose="020B0402040204020203" pitchFamily="34" charset="0"/>
                    <a:cs typeface="Segoe UI Semilight" panose="020B0402040204020203" pitchFamily="34" charset="0"/>
                  </a:rPr>
                  <a:t>You don’t have to memorize the details. </a:t>
                </a:r>
                <a:endParaRPr lang="en-US" sz="2800" dirty="0">
                  <a:latin typeface="Segoe UI Semilight" panose="020B0402040204020203" pitchFamily="34" charset="0"/>
                  <a:cs typeface="Segoe UI Semilight" panose="020B0402040204020203" pitchFamily="34" charset="0"/>
                </a:endParaRPr>
              </a:p>
              <a:p>
                <a:r>
                  <a:rPr lang="en-US" sz="2800" dirty="0">
                    <a:latin typeface="Segoe UI Semilight" panose="020B0402040204020203" pitchFamily="34" charset="0"/>
                    <a:cs typeface="Segoe UI Semilight" panose="020B0402040204020203" pitchFamily="34" charset="0"/>
                  </a:rPr>
                  <a:t>What we want you to know:</a:t>
                </a:r>
              </a:p>
              <a:p>
                <a:r>
                  <a:rPr lang="en-US" sz="2400" dirty="0">
                    <a:latin typeface="Segoe UI Semilight" panose="020B0402040204020203" pitchFamily="34" charset="0"/>
                    <a:cs typeface="Segoe UI Semilight" panose="020B0402040204020203" pitchFamily="34" charset="0"/>
                  </a:rPr>
                  <a:t>“pre” and “post” (aka “stop”/“end”) times when you come onto and off of the stack</a:t>
                </a:r>
              </a:p>
              <a:p>
                <a:r>
                  <a:rPr lang="en-US" sz="2400" dirty="0">
                    <a:latin typeface="Segoe UI Semilight" panose="020B0402040204020203" pitchFamily="34" charset="0"/>
                    <a:cs typeface="Segoe UI Semilight" panose="020B0402040204020203" pitchFamily="34" charset="0"/>
                  </a:rPr>
                  <a:t>Will tell you what “type” of edge you are</a:t>
                </a:r>
              </a:p>
            </p:txBody>
          </p:sp>
        </mc:Choice>
        <mc:Fallback>
          <p:sp>
            <p:nvSpPr>
              <p:cNvPr id="3" name="TextBox 2">
                <a:extLst>
                  <a:ext uri="{FF2B5EF4-FFF2-40B4-BE49-F238E27FC236}">
                    <a16:creationId xmlns:a16="http://schemas.microsoft.com/office/drawing/2014/main" id="{3C85D619-C9ED-43AD-AA20-9CDA36D5551B}"/>
                  </a:ext>
                </a:extLst>
              </p:cNvPr>
              <p:cNvSpPr txBox="1">
                <a:spLocks noRot="1" noChangeAspect="1" noMove="1" noResize="1" noEditPoints="1" noAdjustHandles="1" noChangeArrowheads="1" noChangeShapeType="1" noTextEdit="1"/>
              </p:cNvSpPr>
              <p:nvPr/>
            </p:nvSpPr>
            <p:spPr>
              <a:xfrm>
                <a:off x="469900" y="1498600"/>
                <a:ext cx="11187259" cy="4647426"/>
              </a:xfrm>
              <a:prstGeom prst="rect">
                <a:avLst/>
              </a:prstGeom>
              <a:blipFill>
                <a:blip r:embed="rId2"/>
                <a:stretch>
                  <a:fillRect l="-1090" t="-1444" r="-1907" b="-2231"/>
                </a:stretch>
              </a:blipFill>
            </p:spPr>
            <p:txBody>
              <a:bodyPr/>
              <a:lstStyle/>
              <a:p>
                <a:r>
                  <a:rPr lang="en-US">
                    <a:noFill/>
                  </a:rPr>
                  <a:t> </a:t>
                </a:r>
              </a:p>
            </p:txBody>
          </p:sp>
        </mc:Fallback>
      </mc:AlternateContent>
    </p:spTree>
    <p:extLst>
      <p:ext uri="{BB962C8B-B14F-4D97-AF65-F5344CB8AC3E}">
        <p14:creationId xmlns:p14="http://schemas.microsoft.com/office/powerpoint/2010/main" val="15287054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start/end</a:t>
            </a:r>
          </a:p>
        </p:txBody>
      </p:sp>
      <p:sp>
        <p:nvSpPr>
          <p:cNvPr id="6" name="Oval 5"/>
          <p:cNvSpPr/>
          <p:nvPr/>
        </p:nvSpPr>
        <p:spPr>
          <a:xfrm>
            <a:off x="1634836" y="2743417"/>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A</a:t>
            </a:r>
          </a:p>
        </p:txBody>
      </p:sp>
      <p:sp>
        <p:nvSpPr>
          <p:cNvPr id="10" name="Oval 9"/>
          <p:cNvSpPr/>
          <p:nvPr/>
        </p:nvSpPr>
        <p:spPr>
          <a:xfrm>
            <a:off x="4484255" y="1571385"/>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F</a:t>
            </a:r>
          </a:p>
        </p:txBody>
      </p:sp>
      <p:sp>
        <p:nvSpPr>
          <p:cNvPr id="11" name="Oval 10"/>
          <p:cNvSpPr/>
          <p:nvPr/>
        </p:nvSpPr>
        <p:spPr>
          <a:xfrm>
            <a:off x="4511964" y="5126182"/>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D</a:t>
            </a:r>
          </a:p>
        </p:txBody>
      </p:sp>
      <p:sp>
        <p:nvSpPr>
          <p:cNvPr id="12" name="Oval 11"/>
          <p:cNvSpPr/>
          <p:nvPr/>
        </p:nvSpPr>
        <p:spPr>
          <a:xfrm>
            <a:off x="4382655" y="3442663"/>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E</a:t>
            </a:r>
          </a:p>
        </p:txBody>
      </p:sp>
      <p:sp>
        <p:nvSpPr>
          <p:cNvPr id="13" name="Oval 12"/>
          <p:cNvSpPr/>
          <p:nvPr/>
        </p:nvSpPr>
        <p:spPr>
          <a:xfrm>
            <a:off x="2096655" y="5458691"/>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C</a:t>
            </a:r>
          </a:p>
        </p:txBody>
      </p:sp>
      <p:sp>
        <p:nvSpPr>
          <p:cNvPr id="14" name="Oval 13"/>
          <p:cNvSpPr/>
          <p:nvPr/>
        </p:nvSpPr>
        <p:spPr>
          <a:xfrm>
            <a:off x="595746" y="4548910"/>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B</a:t>
            </a:r>
          </a:p>
        </p:txBody>
      </p:sp>
      <p:cxnSp>
        <p:nvCxnSpPr>
          <p:cNvPr id="16" name="Straight Arrow Connector 15" descr="See animation description in speaker notes"/>
          <p:cNvCxnSpPr>
            <a:stCxn id="6" idx="3"/>
            <a:endCxn id="14" idx="0"/>
          </p:cNvCxnSpPr>
          <p:nvPr/>
        </p:nvCxnSpPr>
        <p:spPr>
          <a:xfrm flipH="1">
            <a:off x="928255" y="3311045"/>
            <a:ext cx="803971" cy="1237865"/>
          </a:xfrm>
          <a:prstGeom prst="straightConnector1">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22" name="Straight Connector 21">
            <a:extLst>
              <a:ext uri="{C183D7F6-B498-43B3-948B-1728B52AA6E4}">
                <adec:decorative xmlns:adec="http://schemas.microsoft.com/office/drawing/2017/decorative" val="1"/>
              </a:ext>
            </a:extLst>
          </p:cNvPr>
          <p:cNvCxnSpPr>
            <a:stCxn id="14" idx="5"/>
            <a:endCxn id="13" idx="1"/>
          </p:cNvCxnSpPr>
          <p:nvPr/>
        </p:nvCxnSpPr>
        <p:spPr>
          <a:xfrm>
            <a:off x="1163374" y="5116538"/>
            <a:ext cx="1030671" cy="439543"/>
          </a:xfrm>
          <a:prstGeom prst="line">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26" name="Straight Connector 25">
            <a:extLst>
              <a:ext uri="{C183D7F6-B498-43B3-948B-1728B52AA6E4}">
                <adec:decorative xmlns:adec="http://schemas.microsoft.com/office/drawing/2017/decorative" val="1"/>
              </a:ext>
            </a:extLst>
          </p:cNvPr>
          <p:cNvCxnSpPr>
            <a:stCxn id="13" idx="6"/>
            <a:endCxn id="11" idx="2"/>
          </p:cNvCxnSpPr>
          <p:nvPr/>
        </p:nvCxnSpPr>
        <p:spPr>
          <a:xfrm flipV="1">
            <a:off x="2761673" y="5458691"/>
            <a:ext cx="1750291" cy="332509"/>
          </a:xfrm>
          <a:prstGeom prst="line">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30" name="Straight Connector 29">
            <a:extLst>
              <a:ext uri="{C183D7F6-B498-43B3-948B-1728B52AA6E4}">
                <adec:decorative xmlns:adec="http://schemas.microsoft.com/office/drawing/2017/decorative" val="1"/>
              </a:ext>
            </a:extLst>
          </p:cNvPr>
          <p:cNvCxnSpPr>
            <a:stCxn id="11" idx="1"/>
            <a:endCxn id="14" idx="6"/>
          </p:cNvCxnSpPr>
          <p:nvPr/>
        </p:nvCxnSpPr>
        <p:spPr>
          <a:xfrm flipH="1" flipV="1">
            <a:off x="1260764" y="4881419"/>
            <a:ext cx="3348590" cy="342153"/>
          </a:xfrm>
          <a:prstGeom prst="line">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32" name="Straight Connector 31">
            <a:extLst>
              <a:ext uri="{C183D7F6-B498-43B3-948B-1728B52AA6E4}">
                <adec:decorative xmlns:adec="http://schemas.microsoft.com/office/drawing/2017/decorative" val="1"/>
              </a:ext>
            </a:extLst>
          </p:cNvPr>
          <p:cNvCxnSpPr>
            <a:stCxn id="14" idx="7"/>
            <a:endCxn id="12" idx="2"/>
          </p:cNvCxnSpPr>
          <p:nvPr/>
        </p:nvCxnSpPr>
        <p:spPr>
          <a:xfrm flipV="1">
            <a:off x="1163374" y="3775172"/>
            <a:ext cx="3219281" cy="871128"/>
          </a:xfrm>
          <a:prstGeom prst="line">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34" name="Straight Connector 33">
            <a:extLst>
              <a:ext uri="{C183D7F6-B498-43B3-948B-1728B52AA6E4}">
                <adec:decorative xmlns:adec="http://schemas.microsoft.com/office/drawing/2017/decorative" val="1"/>
              </a:ext>
            </a:extLst>
          </p:cNvPr>
          <p:cNvCxnSpPr>
            <a:stCxn id="12" idx="0"/>
            <a:endCxn id="10" idx="4"/>
          </p:cNvCxnSpPr>
          <p:nvPr/>
        </p:nvCxnSpPr>
        <p:spPr>
          <a:xfrm flipV="1">
            <a:off x="4715164" y="2236403"/>
            <a:ext cx="101600" cy="1206260"/>
          </a:xfrm>
          <a:prstGeom prst="line">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36" name="Straight Connector 35">
            <a:extLst>
              <a:ext uri="{C183D7F6-B498-43B3-948B-1728B52AA6E4}">
                <adec:decorative xmlns:adec="http://schemas.microsoft.com/office/drawing/2017/decorative" val="1"/>
              </a:ext>
            </a:extLst>
          </p:cNvPr>
          <p:cNvCxnSpPr>
            <a:stCxn id="6" idx="7"/>
            <a:endCxn id="10" idx="2"/>
          </p:cNvCxnSpPr>
          <p:nvPr/>
        </p:nvCxnSpPr>
        <p:spPr>
          <a:xfrm flipV="1">
            <a:off x="2202464" y="1903894"/>
            <a:ext cx="2281791" cy="936913"/>
          </a:xfrm>
          <a:prstGeom prst="line">
            <a:avLst/>
          </a:prstGeom>
          <a:ln w="28575">
            <a:tailEnd type="triangle" w="lg" len="lg"/>
          </a:ln>
        </p:spPr>
        <p:style>
          <a:lnRef idx="1">
            <a:schemeClr val="dk1"/>
          </a:lnRef>
          <a:fillRef idx="0">
            <a:schemeClr val="dk1"/>
          </a:fillRef>
          <a:effectRef idx="0">
            <a:schemeClr val="dk1"/>
          </a:effectRef>
          <a:fontRef idx="minor">
            <a:schemeClr val="tx1"/>
          </a:fontRef>
        </p:style>
      </p:cxnSp>
      <p:sp>
        <p:nvSpPr>
          <p:cNvPr id="39" name="Oval 38"/>
          <p:cNvSpPr/>
          <p:nvPr/>
        </p:nvSpPr>
        <p:spPr>
          <a:xfrm>
            <a:off x="5539971" y="2507024"/>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G</a:t>
            </a:r>
          </a:p>
        </p:txBody>
      </p:sp>
      <p:sp>
        <p:nvSpPr>
          <p:cNvPr id="40" name="TextBox 39"/>
          <p:cNvSpPr txBox="1"/>
          <p:nvPr/>
        </p:nvSpPr>
        <p:spPr>
          <a:xfrm>
            <a:off x="162560" y="1571385"/>
            <a:ext cx="3302000" cy="461665"/>
          </a:xfrm>
          <a:prstGeom prst="rect">
            <a:avLst/>
          </a:prstGeom>
          <a:noFill/>
        </p:spPr>
        <p:txBody>
          <a:bodyPr wrap="square" rtlCol="0">
            <a:spAutoFit/>
          </a:bodyPr>
          <a:lstStyle/>
          <a:p>
            <a:r>
              <a:rPr lang="en-US" sz="2400" dirty="0"/>
              <a:t>Start from A</a:t>
            </a:r>
          </a:p>
        </p:txBody>
      </p:sp>
      <p:sp>
        <p:nvSpPr>
          <p:cNvPr id="41" name="Rectangle 40"/>
          <p:cNvSpPr/>
          <p:nvPr/>
        </p:nvSpPr>
        <p:spPr>
          <a:xfrm>
            <a:off x="7625080" y="5704913"/>
            <a:ext cx="3444240" cy="682159"/>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Vertex: A</a:t>
            </a:r>
          </a:p>
          <a:p>
            <a:pPr algn="ctr"/>
            <a:r>
              <a:rPr lang="en-US" sz="2400" dirty="0"/>
              <a:t>Last edge used: ---</a:t>
            </a:r>
          </a:p>
        </p:txBody>
      </p:sp>
      <p:sp>
        <p:nvSpPr>
          <p:cNvPr id="42" name="Rectangle 41"/>
          <p:cNvSpPr/>
          <p:nvPr/>
        </p:nvSpPr>
        <p:spPr>
          <a:xfrm>
            <a:off x="7625080" y="4857454"/>
            <a:ext cx="3444240" cy="682159"/>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Vertex: B</a:t>
            </a:r>
          </a:p>
          <a:p>
            <a:pPr algn="ctr"/>
            <a:r>
              <a:rPr lang="en-US" sz="2400" dirty="0"/>
              <a:t>Last edge used: --</a:t>
            </a:r>
          </a:p>
        </p:txBody>
      </p:sp>
      <p:sp>
        <p:nvSpPr>
          <p:cNvPr id="43" name="Rectangle 42"/>
          <p:cNvSpPr/>
          <p:nvPr/>
        </p:nvSpPr>
        <p:spPr>
          <a:xfrm>
            <a:off x="7625080" y="4078536"/>
            <a:ext cx="3444240" cy="682159"/>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Vertex: C</a:t>
            </a:r>
          </a:p>
          <a:p>
            <a:pPr algn="ctr"/>
            <a:r>
              <a:rPr lang="en-US" sz="2400" dirty="0"/>
              <a:t>Last edge used: --</a:t>
            </a:r>
          </a:p>
        </p:txBody>
      </p:sp>
      <p:sp>
        <p:nvSpPr>
          <p:cNvPr id="44" name="Rectangle 43"/>
          <p:cNvSpPr/>
          <p:nvPr/>
        </p:nvSpPr>
        <p:spPr>
          <a:xfrm>
            <a:off x="7625080" y="3311045"/>
            <a:ext cx="3444240" cy="682159"/>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Vertex: D</a:t>
            </a:r>
          </a:p>
          <a:p>
            <a:pPr algn="ctr"/>
            <a:r>
              <a:rPr lang="en-US" sz="2400" dirty="0"/>
              <a:t>Last edge used: --</a:t>
            </a:r>
          </a:p>
        </p:txBody>
      </p:sp>
      <p:sp>
        <p:nvSpPr>
          <p:cNvPr id="45" name="Rectangle 44"/>
          <p:cNvSpPr/>
          <p:nvPr/>
        </p:nvSpPr>
        <p:spPr>
          <a:xfrm>
            <a:off x="7625080" y="4857454"/>
            <a:ext cx="3444240" cy="682159"/>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Vertex: B</a:t>
            </a:r>
          </a:p>
          <a:p>
            <a:pPr algn="ctr"/>
            <a:r>
              <a:rPr lang="en-US" sz="2400" dirty="0"/>
              <a:t>Last edge used: (B,C)</a:t>
            </a:r>
          </a:p>
        </p:txBody>
      </p:sp>
      <p:sp>
        <p:nvSpPr>
          <p:cNvPr id="46" name="Rectangle 45"/>
          <p:cNvSpPr/>
          <p:nvPr/>
        </p:nvSpPr>
        <p:spPr>
          <a:xfrm>
            <a:off x="7625080" y="4070658"/>
            <a:ext cx="3444240" cy="682159"/>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Vertex: C</a:t>
            </a:r>
          </a:p>
          <a:p>
            <a:pPr algn="ctr"/>
            <a:r>
              <a:rPr lang="en-US" sz="2400" dirty="0"/>
              <a:t>Last edge used: (C,D)</a:t>
            </a:r>
          </a:p>
        </p:txBody>
      </p:sp>
      <p:sp>
        <p:nvSpPr>
          <p:cNvPr id="47" name="Rectangle 46"/>
          <p:cNvSpPr/>
          <p:nvPr/>
        </p:nvSpPr>
        <p:spPr>
          <a:xfrm>
            <a:off x="7612839" y="3311634"/>
            <a:ext cx="3444240" cy="682159"/>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Vertex: D</a:t>
            </a:r>
          </a:p>
          <a:p>
            <a:pPr algn="ctr"/>
            <a:r>
              <a:rPr lang="en-US" sz="2400" dirty="0"/>
              <a:t>Last edge used: (D,B)</a:t>
            </a:r>
          </a:p>
        </p:txBody>
      </p:sp>
      <p:sp>
        <p:nvSpPr>
          <p:cNvPr id="48" name="Rectangle 47"/>
          <p:cNvSpPr/>
          <p:nvPr/>
        </p:nvSpPr>
        <p:spPr>
          <a:xfrm>
            <a:off x="7625080" y="5704913"/>
            <a:ext cx="3444240" cy="682159"/>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Vertex: A</a:t>
            </a:r>
          </a:p>
          <a:p>
            <a:pPr algn="ctr"/>
            <a:r>
              <a:rPr lang="en-US" sz="2400" dirty="0"/>
              <a:t>Last edge used: (A,B)</a:t>
            </a:r>
          </a:p>
        </p:txBody>
      </p:sp>
      <p:sp>
        <p:nvSpPr>
          <p:cNvPr id="49" name="Rectangle 48"/>
          <p:cNvSpPr/>
          <p:nvPr/>
        </p:nvSpPr>
        <p:spPr>
          <a:xfrm>
            <a:off x="7625080" y="5704912"/>
            <a:ext cx="3444240" cy="682159"/>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Vertex: A</a:t>
            </a:r>
          </a:p>
          <a:p>
            <a:pPr algn="ctr"/>
            <a:r>
              <a:rPr lang="en-US" sz="2400" dirty="0"/>
              <a:t>Last edge used: (A,F)</a:t>
            </a:r>
          </a:p>
        </p:txBody>
      </p:sp>
      <p:sp>
        <p:nvSpPr>
          <p:cNvPr id="51" name="Rectangle 50"/>
          <p:cNvSpPr/>
          <p:nvPr/>
        </p:nvSpPr>
        <p:spPr>
          <a:xfrm>
            <a:off x="7619538" y="4074578"/>
            <a:ext cx="3444240" cy="682159"/>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Vertex: E</a:t>
            </a:r>
          </a:p>
          <a:p>
            <a:pPr algn="ctr"/>
            <a:r>
              <a:rPr lang="en-US" sz="2400" dirty="0"/>
              <a:t>Last edge used: ---</a:t>
            </a:r>
          </a:p>
        </p:txBody>
      </p:sp>
      <p:sp>
        <p:nvSpPr>
          <p:cNvPr id="52" name="Rectangle 51"/>
          <p:cNvSpPr/>
          <p:nvPr/>
        </p:nvSpPr>
        <p:spPr>
          <a:xfrm>
            <a:off x="7625080" y="4857454"/>
            <a:ext cx="3444240" cy="682159"/>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Vertex: B</a:t>
            </a:r>
          </a:p>
          <a:p>
            <a:pPr algn="ctr"/>
            <a:r>
              <a:rPr lang="en-US" sz="2400" dirty="0"/>
              <a:t>Last edge used: (B,E)</a:t>
            </a:r>
          </a:p>
        </p:txBody>
      </p:sp>
      <p:sp>
        <p:nvSpPr>
          <p:cNvPr id="54" name="Rectangle 53"/>
          <p:cNvSpPr/>
          <p:nvPr/>
        </p:nvSpPr>
        <p:spPr>
          <a:xfrm>
            <a:off x="7622420" y="4069744"/>
            <a:ext cx="3444240" cy="682159"/>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Vertex: E</a:t>
            </a:r>
          </a:p>
          <a:p>
            <a:pPr algn="ctr"/>
            <a:r>
              <a:rPr lang="en-US" sz="2400" dirty="0"/>
              <a:t>Last edge used: (E,F)</a:t>
            </a:r>
          </a:p>
        </p:txBody>
      </p:sp>
      <p:sp>
        <p:nvSpPr>
          <p:cNvPr id="55" name="Rectangle 54"/>
          <p:cNvSpPr/>
          <p:nvPr/>
        </p:nvSpPr>
        <p:spPr>
          <a:xfrm>
            <a:off x="7623023" y="3317819"/>
            <a:ext cx="3444240" cy="682159"/>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Vertex: F</a:t>
            </a:r>
          </a:p>
          <a:p>
            <a:pPr algn="ctr"/>
            <a:r>
              <a:rPr lang="en-US" sz="2400" dirty="0"/>
              <a:t>Last edge used: ---</a:t>
            </a:r>
          </a:p>
        </p:txBody>
      </p:sp>
      <p:sp>
        <p:nvSpPr>
          <p:cNvPr id="57" name="Arc 56">
            <a:extLst>
              <a:ext uri="{C183D7F6-B498-43B3-948B-1728B52AA6E4}">
                <adec:decorative xmlns:adec="http://schemas.microsoft.com/office/drawing/2017/decorative" val="1"/>
              </a:ext>
            </a:extLst>
          </p:cNvPr>
          <p:cNvSpPr/>
          <p:nvPr/>
        </p:nvSpPr>
        <p:spPr>
          <a:xfrm>
            <a:off x="4692073" y="2033050"/>
            <a:ext cx="710277" cy="3404716"/>
          </a:xfrm>
          <a:prstGeom prst="arc">
            <a:avLst>
              <a:gd name="adj1" fmla="val 16335227"/>
              <a:gd name="adj2" fmla="val 5144971"/>
            </a:avLst>
          </a:prstGeom>
          <a:ln w="28575">
            <a:tailEnd type="triangle" w="lg" len="lg"/>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58" name="Rectangle 57"/>
          <p:cNvSpPr/>
          <p:nvPr/>
        </p:nvSpPr>
        <p:spPr>
          <a:xfrm>
            <a:off x="7600598" y="3324593"/>
            <a:ext cx="3444240" cy="682159"/>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Vertex: F</a:t>
            </a:r>
          </a:p>
          <a:p>
            <a:pPr algn="ctr"/>
            <a:r>
              <a:rPr lang="en-US" sz="2400" dirty="0"/>
              <a:t>Last edge used: (F,D)</a:t>
            </a:r>
          </a:p>
        </p:txBody>
      </p:sp>
      <p:sp>
        <p:nvSpPr>
          <p:cNvPr id="35" name="Rectangle 34"/>
          <p:cNvSpPr/>
          <p:nvPr/>
        </p:nvSpPr>
        <p:spPr>
          <a:xfrm>
            <a:off x="5818679" y="98114"/>
            <a:ext cx="6874393" cy="3139321"/>
          </a:xfrm>
          <a:prstGeom prst="rect">
            <a:avLst/>
          </a:prstGeom>
        </p:spPr>
        <p:txBody>
          <a:bodyPr wrap="square">
            <a:spAutoFit/>
          </a:bodyPr>
          <a:lstStyle/>
          <a:p>
            <a:r>
              <a:rPr lang="en-US" sz="2200" dirty="0">
                <a:latin typeface="Courier New" panose="02070309020205020404" pitchFamily="49" charset="0"/>
                <a:cs typeface="Courier New" panose="02070309020205020404" pitchFamily="49" charset="0"/>
              </a:rPr>
              <a:t>DFS(u)</a:t>
            </a:r>
          </a:p>
          <a:p>
            <a:r>
              <a:rPr lang="en-US" sz="2200" dirty="0">
                <a:latin typeface="Courier New" panose="02070309020205020404" pitchFamily="49" charset="0"/>
                <a:cs typeface="Courier New" panose="02070309020205020404" pitchFamily="49" charset="0"/>
              </a:rPr>
              <a:t>	Mark u as “seen”</a:t>
            </a:r>
          </a:p>
          <a:p>
            <a:r>
              <a:rPr lang="en-US" sz="2200" dirty="0">
                <a:latin typeface="Courier New" panose="02070309020205020404" pitchFamily="49" charset="0"/>
                <a:cs typeface="Courier New" panose="02070309020205020404" pitchFamily="49" charset="0"/>
              </a:rPr>
              <a:t>	</a:t>
            </a:r>
            <a:r>
              <a:rPr lang="en-US" sz="2200" dirty="0" err="1">
                <a:solidFill>
                  <a:srgbClr val="FF0000"/>
                </a:solidFill>
                <a:latin typeface="Courier New" panose="02070309020205020404" pitchFamily="49" charset="0"/>
                <a:cs typeface="Courier New" panose="02070309020205020404" pitchFamily="49" charset="0"/>
              </a:rPr>
              <a:t>u.start</a:t>
            </a:r>
            <a:r>
              <a:rPr lang="en-US" sz="2200" dirty="0">
                <a:solidFill>
                  <a:srgbClr val="FF0000"/>
                </a:solidFill>
                <a:latin typeface="Courier New" panose="02070309020205020404" pitchFamily="49" charset="0"/>
                <a:cs typeface="Courier New" panose="02070309020205020404" pitchFamily="49" charset="0"/>
              </a:rPr>
              <a:t> = counter++</a:t>
            </a:r>
          </a:p>
          <a:p>
            <a:r>
              <a:rPr lang="en-US" sz="2200" dirty="0">
                <a:latin typeface="Courier New" panose="02070309020205020404" pitchFamily="49" charset="0"/>
                <a:cs typeface="Courier New" panose="02070309020205020404" pitchFamily="49" charset="0"/>
              </a:rPr>
              <a:t>	For each edge (</a:t>
            </a:r>
            <a:r>
              <a:rPr lang="en-US" sz="2200" dirty="0" err="1">
                <a:latin typeface="Courier New" panose="02070309020205020404" pitchFamily="49" charset="0"/>
                <a:cs typeface="Courier New" panose="02070309020205020404" pitchFamily="49" charset="0"/>
              </a:rPr>
              <a:t>u,v</a:t>
            </a:r>
            <a:r>
              <a:rPr lang="en-US" sz="2200" dirty="0">
                <a:latin typeface="Courier New" panose="02070309020205020404" pitchFamily="49" charset="0"/>
                <a:cs typeface="Courier New" panose="02070309020205020404" pitchFamily="49" charset="0"/>
              </a:rPr>
              <a:t>) //leaving u</a:t>
            </a:r>
          </a:p>
          <a:p>
            <a:r>
              <a:rPr lang="en-US" sz="2200" dirty="0">
                <a:latin typeface="Courier New" panose="02070309020205020404" pitchFamily="49" charset="0"/>
                <a:cs typeface="Courier New" panose="02070309020205020404" pitchFamily="49" charset="0"/>
              </a:rPr>
              <a:t>		If v is not “seen”</a:t>
            </a:r>
          </a:p>
          <a:p>
            <a:r>
              <a:rPr lang="en-US" sz="2200" dirty="0">
                <a:latin typeface="Courier New" panose="02070309020205020404" pitchFamily="49" charset="0"/>
                <a:cs typeface="Courier New" panose="02070309020205020404" pitchFamily="49" charset="0"/>
              </a:rPr>
              <a:t>			DFS(v)</a:t>
            </a:r>
          </a:p>
          <a:p>
            <a:r>
              <a:rPr lang="en-US" sz="2200" dirty="0">
                <a:latin typeface="Courier New" panose="02070309020205020404" pitchFamily="49" charset="0"/>
                <a:cs typeface="Courier New" panose="02070309020205020404" pitchFamily="49" charset="0"/>
              </a:rPr>
              <a:t>		End If</a:t>
            </a:r>
          </a:p>
          <a:p>
            <a:r>
              <a:rPr lang="en-US" sz="2200" dirty="0">
                <a:latin typeface="Courier New" panose="02070309020205020404" pitchFamily="49" charset="0"/>
                <a:cs typeface="Courier New" panose="02070309020205020404" pitchFamily="49" charset="0"/>
              </a:rPr>
              <a:t>	End For</a:t>
            </a:r>
          </a:p>
          <a:p>
            <a:r>
              <a:rPr lang="en-US" sz="2200" dirty="0">
                <a:latin typeface="Courier New" panose="02070309020205020404" pitchFamily="49" charset="0"/>
                <a:cs typeface="Courier New" panose="02070309020205020404" pitchFamily="49" charset="0"/>
              </a:rPr>
              <a:t>	</a:t>
            </a:r>
            <a:r>
              <a:rPr lang="en-US" sz="2200" dirty="0" err="1">
                <a:solidFill>
                  <a:srgbClr val="FF0000"/>
                </a:solidFill>
                <a:latin typeface="Courier New" panose="02070309020205020404" pitchFamily="49" charset="0"/>
                <a:cs typeface="Courier New" panose="02070309020205020404" pitchFamily="49" charset="0"/>
              </a:rPr>
              <a:t>u.end</a:t>
            </a:r>
            <a:r>
              <a:rPr lang="en-US" sz="2200" dirty="0">
                <a:solidFill>
                  <a:srgbClr val="FF0000"/>
                </a:solidFill>
                <a:latin typeface="Courier New" panose="02070309020205020404" pitchFamily="49" charset="0"/>
                <a:cs typeface="Courier New" panose="02070309020205020404" pitchFamily="49" charset="0"/>
              </a:rPr>
              <a:t> = counter++</a:t>
            </a:r>
          </a:p>
        </p:txBody>
      </p:sp>
      <p:sp>
        <p:nvSpPr>
          <p:cNvPr id="3" name="TextBox 2"/>
          <p:cNvSpPr txBox="1"/>
          <p:nvPr/>
        </p:nvSpPr>
        <p:spPr>
          <a:xfrm>
            <a:off x="277500" y="2706204"/>
            <a:ext cx="594930" cy="584775"/>
          </a:xfrm>
          <a:prstGeom prst="rect">
            <a:avLst/>
          </a:prstGeom>
          <a:noFill/>
        </p:spPr>
        <p:txBody>
          <a:bodyPr wrap="square" rtlCol="0">
            <a:spAutoFit/>
          </a:bodyPr>
          <a:lstStyle/>
          <a:p>
            <a:r>
              <a:rPr lang="en-US" sz="3200" dirty="0"/>
              <a:t>1</a:t>
            </a:r>
          </a:p>
        </p:txBody>
      </p:sp>
      <p:sp>
        <p:nvSpPr>
          <p:cNvPr id="37" name="TextBox 36"/>
          <p:cNvSpPr txBox="1"/>
          <p:nvPr/>
        </p:nvSpPr>
        <p:spPr>
          <a:xfrm>
            <a:off x="747045" y="2706204"/>
            <a:ext cx="776140" cy="584775"/>
          </a:xfrm>
          <a:prstGeom prst="rect">
            <a:avLst/>
          </a:prstGeom>
          <a:noFill/>
        </p:spPr>
        <p:txBody>
          <a:bodyPr wrap="square" rtlCol="0">
            <a:spAutoFit/>
          </a:bodyPr>
          <a:lstStyle/>
          <a:p>
            <a:r>
              <a:rPr lang="en-US" sz="3200" dirty="0"/>
              <a:t>12</a:t>
            </a:r>
          </a:p>
        </p:txBody>
      </p:sp>
      <p:sp>
        <p:nvSpPr>
          <p:cNvPr id="38" name="TextBox 37"/>
          <p:cNvSpPr txBox="1"/>
          <p:nvPr/>
        </p:nvSpPr>
        <p:spPr>
          <a:xfrm>
            <a:off x="227854" y="5247225"/>
            <a:ext cx="594930" cy="584775"/>
          </a:xfrm>
          <a:prstGeom prst="rect">
            <a:avLst/>
          </a:prstGeom>
          <a:noFill/>
        </p:spPr>
        <p:txBody>
          <a:bodyPr wrap="square" rtlCol="0">
            <a:spAutoFit/>
          </a:bodyPr>
          <a:lstStyle/>
          <a:p>
            <a:r>
              <a:rPr lang="en-US" sz="3200" dirty="0"/>
              <a:t>2</a:t>
            </a:r>
          </a:p>
        </p:txBody>
      </p:sp>
      <p:sp>
        <p:nvSpPr>
          <p:cNvPr id="50" name="TextBox 49"/>
          <p:cNvSpPr txBox="1"/>
          <p:nvPr/>
        </p:nvSpPr>
        <p:spPr>
          <a:xfrm>
            <a:off x="865909" y="5247225"/>
            <a:ext cx="657276" cy="584775"/>
          </a:xfrm>
          <a:prstGeom prst="rect">
            <a:avLst/>
          </a:prstGeom>
          <a:noFill/>
        </p:spPr>
        <p:txBody>
          <a:bodyPr wrap="square" rtlCol="0">
            <a:spAutoFit/>
          </a:bodyPr>
          <a:lstStyle/>
          <a:p>
            <a:r>
              <a:rPr lang="en-US" sz="3200" dirty="0"/>
              <a:t>11</a:t>
            </a:r>
          </a:p>
        </p:txBody>
      </p:sp>
      <p:sp>
        <p:nvSpPr>
          <p:cNvPr id="53" name="TextBox 52"/>
          <p:cNvSpPr txBox="1"/>
          <p:nvPr/>
        </p:nvSpPr>
        <p:spPr>
          <a:xfrm>
            <a:off x="1896580" y="6029229"/>
            <a:ext cx="594930" cy="584775"/>
          </a:xfrm>
          <a:prstGeom prst="rect">
            <a:avLst/>
          </a:prstGeom>
          <a:noFill/>
        </p:spPr>
        <p:txBody>
          <a:bodyPr wrap="square" rtlCol="0">
            <a:spAutoFit/>
          </a:bodyPr>
          <a:lstStyle/>
          <a:p>
            <a:r>
              <a:rPr lang="en-US" sz="3200" dirty="0"/>
              <a:t>3</a:t>
            </a:r>
          </a:p>
        </p:txBody>
      </p:sp>
      <p:sp>
        <p:nvSpPr>
          <p:cNvPr id="56" name="TextBox 55"/>
          <p:cNvSpPr txBox="1"/>
          <p:nvPr/>
        </p:nvSpPr>
        <p:spPr>
          <a:xfrm>
            <a:off x="2547335" y="6029229"/>
            <a:ext cx="594930" cy="584775"/>
          </a:xfrm>
          <a:prstGeom prst="rect">
            <a:avLst/>
          </a:prstGeom>
          <a:noFill/>
        </p:spPr>
        <p:txBody>
          <a:bodyPr wrap="square" rtlCol="0">
            <a:spAutoFit/>
          </a:bodyPr>
          <a:lstStyle/>
          <a:p>
            <a:r>
              <a:rPr lang="en-US" sz="3200" dirty="0"/>
              <a:t>6</a:t>
            </a:r>
          </a:p>
        </p:txBody>
      </p:sp>
      <p:sp>
        <p:nvSpPr>
          <p:cNvPr id="59" name="TextBox 58"/>
          <p:cNvSpPr txBox="1"/>
          <p:nvPr/>
        </p:nvSpPr>
        <p:spPr>
          <a:xfrm>
            <a:off x="4358941" y="5743575"/>
            <a:ext cx="594930" cy="584775"/>
          </a:xfrm>
          <a:prstGeom prst="rect">
            <a:avLst/>
          </a:prstGeom>
          <a:noFill/>
        </p:spPr>
        <p:txBody>
          <a:bodyPr wrap="square" rtlCol="0">
            <a:spAutoFit/>
          </a:bodyPr>
          <a:lstStyle/>
          <a:p>
            <a:r>
              <a:rPr lang="en-US" sz="3200" dirty="0"/>
              <a:t>4</a:t>
            </a:r>
          </a:p>
        </p:txBody>
      </p:sp>
      <p:sp>
        <p:nvSpPr>
          <p:cNvPr id="60" name="TextBox 59"/>
          <p:cNvSpPr txBox="1"/>
          <p:nvPr/>
        </p:nvSpPr>
        <p:spPr>
          <a:xfrm>
            <a:off x="5009696" y="5743575"/>
            <a:ext cx="594930" cy="584775"/>
          </a:xfrm>
          <a:prstGeom prst="rect">
            <a:avLst/>
          </a:prstGeom>
          <a:noFill/>
        </p:spPr>
        <p:txBody>
          <a:bodyPr wrap="square" rtlCol="0">
            <a:spAutoFit/>
          </a:bodyPr>
          <a:lstStyle/>
          <a:p>
            <a:r>
              <a:rPr lang="en-US" sz="3200" dirty="0"/>
              <a:t>5</a:t>
            </a:r>
          </a:p>
        </p:txBody>
      </p:sp>
      <p:sp>
        <p:nvSpPr>
          <p:cNvPr id="61" name="TextBox 60"/>
          <p:cNvSpPr txBox="1"/>
          <p:nvPr/>
        </p:nvSpPr>
        <p:spPr>
          <a:xfrm>
            <a:off x="4026594" y="4069028"/>
            <a:ext cx="594930" cy="584775"/>
          </a:xfrm>
          <a:prstGeom prst="rect">
            <a:avLst/>
          </a:prstGeom>
          <a:noFill/>
        </p:spPr>
        <p:txBody>
          <a:bodyPr wrap="square" rtlCol="0">
            <a:spAutoFit/>
          </a:bodyPr>
          <a:lstStyle/>
          <a:p>
            <a:r>
              <a:rPr lang="en-US" sz="3200" dirty="0"/>
              <a:t>7</a:t>
            </a:r>
          </a:p>
        </p:txBody>
      </p:sp>
      <p:sp>
        <p:nvSpPr>
          <p:cNvPr id="62" name="TextBox 61"/>
          <p:cNvSpPr txBox="1"/>
          <p:nvPr/>
        </p:nvSpPr>
        <p:spPr>
          <a:xfrm>
            <a:off x="4586264" y="4069028"/>
            <a:ext cx="686015" cy="584775"/>
          </a:xfrm>
          <a:prstGeom prst="rect">
            <a:avLst/>
          </a:prstGeom>
          <a:noFill/>
        </p:spPr>
        <p:txBody>
          <a:bodyPr wrap="square" rtlCol="0">
            <a:spAutoFit/>
          </a:bodyPr>
          <a:lstStyle/>
          <a:p>
            <a:r>
              <a:rPr lang="en-US" sz="3200" dirty="0"/>
              <a:t>10</a:t>
            </a:r>
          </a:p>
        </p:txBody>
      </p:sp>
      <p:sp>
        <p:nvSpPr>
          <p:cNvPr id="63" name="TextBox 62"/>
          <p:cNvSpPr txBox="1"/>
          <p:nvPr/>
        </p:nvSpPr>
        <p:spPr>
          <a:xfrm>
            <a:off x="4324059" y="1042808"/>
            <a:ext cx="594930" cy="584775"/>
          </a:xfrm>
          <a:prstGeom prst="rect">
            <a:avLst/>
          </a:prstGeom>
          <a:noFill/>
        </p:spPr>
        <p:txBody>
          <a:bodyPr wrap="square" rtlCol="0">
            <a:spAutoFit/>
          </a:bodyPr>
          <a:lstStyle/>
          <a:p>
            <a:r>
              <a:rPr lang="en-US" sz="3200" dirty="0"/>
              <a:t>8</a:t>
            </a:r>
          </a:p>
        </p:txBody>
      </p:sp>
      <p:sp>
        <p:nvSpPr>
          <p:cNvPr id="64" name="TextBox 63"/>
          <p:cNvSpPr txBox="1"/>
          <p:nvPr/>
        </p:nvSpPr>
        <p:spPr>
          <a:xfrm>
            <a:off x="4974814" y="1042808"/>
            <a:ext cx="594930" cy="584775"/>
          </a:xfrm>
          <a:prstGeom prst="rect">
            <a:avLst/>
          </a:prstGeom>
          <a:noFill/>
        </p:spPr>
        <p:txBody>
          <a:bodyPr wrap="square" rtlCol="0">
            <a:spAutoFit/>
          </a:bodyPr>
          <a:lstStyle/>
          <a:p>
            <a:r>
              <a:rPr lang="en-US" sz="3200" dirty="0"/>
              <a:t>9</a:t>
            </a:r>
          </a:p>
        </p:txBody>
      </p:sp>
    </p:spTree>
    <p:extLst>
      <p:ext uri="{BB962C8B-B14F-4D97-AF65-F5344CB8AC3E}">
        <p14:creationId xmlns:p14="http://schemas.microsoft.com/office/powerpoint/2010/main" val="223410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mph" presetSubtype="2" fill="hold" nodeType="clickEffect">
                                  <p:stCondLst>
                                    <p:cond delay="0"/>
                                  </p:stCondLst>
                                  <p:childTnLst>
                                    <p:animClr clrSpc="rgb" dir="cw">
                                      <p:cBhvr>
                                        <p:cTn id="10" dur="2000" fill="hold"/>
                                        <p:tgtEl>
                                          <p:spTgt spid="6"/>
                                        </p:tgtEl>
                                        <p:attrNameLst>
                                          <p:attrName>fillcolor</p:attrName>
                                        </p:attrNameLst>
                                      </p:cBhvr>
                                      <p:to>
                                        <a:srgbClr val="FFD965"/>
                                      </p:to>
                                    </p:animClr>
                                    <p:set>
                                      <p:cBhvr>
                                        <p:cTn id="11" dur="2000" fill="hold"/>
                                        <p:tgtEl>
                                          <p:spTgt spid="6"/>
                                        </p:tgtEl>
                                        <p:attrNameLst>
                                          <p:attrName>fill.type</p:attrName>
                                        </p:attrNameLst>
                                      </p:cBhvr>
                                      <p:to>
                                        <p:strVal val="solid"/>
                                      </p:to>
                                    </p:set>
                                    <p:set>
                                      <p:cBhvr>
                                        <p:cTn id="12" dur="2000" fill="hold"/>
                                        <p:tgtEl>
                                          <p:spTgt spid="6"/>
                                        </p:tgtEl>
                                        <p:attrNameLst>
                                          <p:attrName>fill.on</p:attrName>
                                        </p:attrNameLst>
                                      </p:cBhvr>
                                      <p:to>
                                        <p:strVal val="true"/>
                                      </p:to>
                                    </p:set>
                                  </p:childTnLst>
                                </p:cTn>
                              </p:par>
                              <p:par>
                                <p:cTn id="13" presetID="1" presetClass="entr" presetSubtype="0"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41"/>
                                        </p:tgtEl>
                                        <p:attrNameLst>
                                          <p:attrName>style.visibility</p:attrName>
                                        </p:attrNameLst>
                                      </p:cBhvr>
                                      <p:to>
                                        <p:strVal val="hidden"/>
                                      </p:to>
                                    </p:set>
                                  </p:childTnLst>
                                </p:cTn>
                              </p:par>
                              <p:par>
                                <p:cTn id="19" presetID="1" presetClass="entr" presetSubtype="0" fill="hold" grpId="0" nodeType="withEffect">
                                  <p:stCondLst>
                                    <p:cond delay="0"/>
                                  </p:stCondLst>
                                  <p:childTnLst>
                                    <p:set>
                                      <p:cBhvr>
                                        <p:cTn id="20" dur="1" fill="hold">
                                          <p:stCondLst>
                                            <p:cond delay="0"/>
                                          </p:stCondLst>
                                        </p:cTn>
                                        <p:tgtEl>
                                          <p:spTgt spid="4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2"/>
                                        </p:tgtEl>
                                        <p:attrNameLst>
                                          <p:attrName>style.visibility</p:attrName>
                                        </p:attrNameLst>
                                      </p:cBhvr>
                                      <p:to>
                                        <p:strVal val="visible"/>
                                      </p:to>
                                    </p:set>
                                  </p:childTnLst>
                                </p:cTn>
                              </p:par>
                              <p:par>
                                <p:cTn id="25" presetID="1" presetClass="emph" presetSubtype="2" fill="hold" nodeType="withEffect">
                                  <p:stCondLst>
                                    <p:cond delay="0"/>
                                  </p:stCondLst>
                                  <p:childTnLst>
                                    <p:animClr clrSpc="rgb" dir="cw">
                                      <p:cBhvr>
                                        <p:cTn id="26" dur="2000" fill="hold"/>
                                        <p:tgtEl>
                                          <p:spTgt spid="14"/>
                                        </p:tgtEl>
                                        <p:attrNameLst>
                                          <p:attrName>fillcolor</p:attrName>
                                        </p:attrNameLst>
                                      </p:cBhvr>
                                      <p:to>
                                        <a:srgbClr val="FFD965"/>
                                      </p:to>
                                    </p:animClr>
                                    <p:set>
                                      <p:cBhvr>
                                        <p:cTn id="27" dur="2000" fill="hold"/>
                                        <p:tgtEl>
                                          <p:spTgt spid="14"/>
                                        </p:tgtEl>
                                        <p:attrNameLst>
                                          <p:attrName>fill.type</p:attrName>
                                        </p:attrNameLst>
                                      </p:cBhvr>
                                      <p:to>
                                        <p:strVal val="solid"/>
                                      </p:to>
                                    </p:set>
                                    <p:set>
                                      <p:cBhvr>
                                        <p:cTn id="28" dur="2000" fill="hold"/>
                                        <p:tgtEl>
                                          <p:spTgt spid="14"/>
                                        </p:tgtEl>
                                        <p:attrNameLst>
                                          <p:attrName>fill.on</p:attrName>
                                        </p:attrNameLst>
                                      </p:cBhvr>
                                      <p:to>
                                        <p:strVal val="true"/>
                                      </p:to>
                                    </p:set>
                                  </p:childTnLst>
                                </p:cTn>
                              </p:par>
                              <p:par>
                                <p:cTn id="29" presetID="1" presetClass="entr" presetSubtype="0" fill="hold" grpId="0" nodeType="withEffect">
                                  <p:stCondLst>
                                    <p:cond delay="0"/>
                                  </p:stCondLst>
                                  <p:childTnLst>
                                    <p:set>
                                      <p:cBhvr>
                                        <p:cTn id="30" dur="1" fill="hold">
                                          <p:stCondLst>
                                            <p:cond delay="0"/>
                                          </p:stCondLst>
                                        </p:cTn>
                                        <p:tgtEl>
                                          <p:spTgt spid="3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7" presetClass="emph" presetSubtype="2" fill="hold" nodeType="clickEffect">
                                  <p:stCondLst>
                                    <p:cond delay="0"/>
                                  </p:stCondLst>
                                  <p:childTnLst>
                                    <p:animClr clrSpc="rgb" dir="cw">
                                      <p:cBhvr>
                                        <p:cTn id="34" dur="2000" fill="hold"/>
                                        <p:tgtEl>
                                          <p:spTgt spid="16"/>
                                        </p:tgtEl>
                                        <p:attrNameLst>
                                          <p:attrName>stroke.color</p:attrName>
                                        </p:attrNameLst>
                                      </p:cBhvr>
                                      <p:to>
                                        <a:srgbClr val="FF6600"/>
                                      </p:to>
                                    </p:animClr>
                                    <p:set>
                                      <p:cBhvr>
                                        <p:cTn id="35" dur="2000" fill="hold"/>
                                        <p:tgtEl>
                                          <p:spTgt spid="16"/>
                                        </p:tgtEl>
                                        <p:attrNameLst>
                                          <p:attrName>stroke.on</p:attrName>
                                        </p:attrNameLst>
                                      </p:cBhvr>
                                      <p:to>
                                        <p:strVal val="true"/>
                                      </p:to>
                                    </p:set>
                                  </p:childTnLst>
                                </p:cTn>
                              </p:par>
                            </p:childTnLst>
                          </p:cTn>
                        </p:par>
                      </p:childTnLst>
                    </p:cTn>
                  </p:par>
                  <p:par>
                    <p:cTn id="36" fill="hold">
                      <p:stCondLst>
                        <p:cond delay="indefinite"/>
                      </p:stCondLst>
                      <p:childTnLst>
                        <p:par>
                          <p:cTn id="37" fill="hold">
                            <p:stCondLst>
                              <p:cond delay="0"/>
                            </p:stCondLst>
                            <p:childTnLst>
                              <p:par>
                                <p:cTn id="38" presetID="1" presetClass="exit" presetSubtype="0" fill="hold" grpId="1" nodeType="clickEffect">
                                  <p:stCondLst>
                                    <p:cond delay="0"/>
                                  </p:stCondLst>
                                  <p:childTnLst>
                                    <p:set>
                                      <p:cBhvr>
                                        <p:cTn id="39" dur="1" fill="hold">
                                          <p:stCondLst>
                                            <p:cond delay="0"/>
                                          </p:stCondLst>
                                        </p:cTn>
                                        <p:tgtEl>
                                          <p:spTgt spid="42"/>
                                        </p:tgtEl>
                                        <p:attrNameLst>
                                          <p:attrName>style.visibility</p:attrName>
                                        </p:attrNameLst>
                                      </p:cBhvr>
                                      <p:to>
                                        <p:strVal val="hidden"/>
                                      </p:to>
                                    </p:set>
                                  </p:childTnLst>
                                </p:cTn>
                              </p:par>
                              <p:par>
                                <p:cTn id="40" presetID="1" presetClass="entr" presetSubtype="0" fill="hold" grpId="0" nodeType="withEffect">
                                  <p:stCondLst>
                                    <p:cond delay="0"/>
                                  </p:stCondLst>
                                  <p:childTnLst>
                                    <p:set>
                                      <p:cBhvr>
                                        <p:cTn id="41" dur="1" fill="hold">
                                          <p:stCondLst>
                                            <p:cond delay="0"/>
                                          </p:stCondLst>
                                        </p:cTn>
                                        <p:tgtEl>
                                          <p:spTgt spid="45"/>
                                        </p:tgtEl>
                                        <p:attrNameLst>
                                          <p:attrName>style.visibility</p:attrName>
                                        </p:attrNameLst>
                                      </p:cBhvr>
                                      <p:to>
                                        <p:strVal val="visible"/>
                                      </p:to>
                                    </p:set>
                                  </p:childTnLst>
                                </p:cTn>
                              </p:par>
                              <p:par>
                                <p:cTn id="42" presetID="1" presetClass="entr" presetSubtype="0" fill="hold" grpId="0" nodeType="withEffect">
                                  <p:stCondLst>
                                    <p:cond delay="0"/>
                                  </p:stCondLst>
                                  <p:childTnLst>
                                    <p:set>
                                      <p:cBhvr>
                                        <p:cTn id="43" dur="1" fill="hold">
                                          <p:stCondLst>
                                            <p:cond delay="0"/>
                                          </p:stCondLst>
                                        </p:cTn>
                                        <p:tgtEl>
                                          <p:spTgt spid="43"/>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7" presetClass="emph" presetSubtype="2" fill="hold" nodeType="clickEffect">
                                  <p:stCondLst>
                                    <p:cond delay="0"/>
                                  </p:stCondLst>
                                  <p:childTnLst>
                                    <p:animClr clrSpc="rgb" dir="cw">
                                      <p:cBhvr>
                                        <p:cTn id="47" dur="2000" fill="hold"/>
                                        <p:tgtEl>
                                          <p:spTgt spid="22"/>
                                        </p:tgtEl>
                                        <p:attrNameLst>
                                          <p:attrName>stroke.color</p:attrName>
                                        </p:attrNameLst>
                                      </p:cBhvr>
                                      <p:to>
                                        <a:srgbClr val="FF6600"/>
                                      </p:to>
                                    </p:animClr>
                                    <p:set>
                                      <p:cBhvr>
                                        <p:cTn id="48" dur="2000" fill="hold"/>
                                        <p:tgtEl>
                                          <p:spTgt spid="22"/>
                                        </p:tgtEl>
                                        <p:attrNameLst>
                                          <p:attrName>stroke.on</p:attrName>
                                        </p:attrNameLst>
                                      </p:cBhvr>
                                      <p:to>
                                        <p:strVal val="true"/>
                                      </p:to>
                                    </p:set>
                                  </p:childTnLst>
                                </p:cTn>
                              </p:par>
                              <p:par>
                                <p:cTn id="49" presetID="1" presetClass="emph" presetSubtype="2" fill="hold" nodeType="withEffect">
                                  <p:stCondLst>
                                    <p:cond delay="0"/>
                                  </p:stCondLst>
                                  <p:childTnLst>
                                    <p:animClr clrSpc="rgb" dir="cw">
                                      <p:cBhvr>
                                        <p:cTn id="50" dur="2000" fill="hold"/>
                                        <p:tgtEl>
                                          <p:spTgt spid="13"/>
                                        </p:tgtEl>
                                        <p:attrNameLst>
                                          <p:attrName>fillcolor</p:attrName>
                                        </p:attrNameLst>
                                      </p:cBhvr>
                                      <p:to>
                                        <a:srgbClr val="FFD965"/>
                                      </p:to>
                                    </p:animClr>
                                    <p:set>
                                      <p:cBhvr>
                                        <p:cTn id="51" dur="2000" fill="hold"/>
                                        <p:tgtEl>
                                          <p:spTgt spid="13"/>
                                        </p:tgtEl>
                                        <p:attrNameLst>
                                          <p:attrName>fill.type</p:attrName>
                                        </p:attrNameLst>
                                      </p:cBhvr>
                                      <p:to>
                                        <p:strVal val="solid"/>
                                      </p:to>
                                    </p:set>
                                    <p:set>
                                      <p:cBhvr>
                                        <p:cTn id="52" dur="2000" fill="hold"/>
                                        <p:tgtEl>
                                          <p:spTgt spid="13"/>
                                        </p:tgtEl>
                                        <p:attrNameLst>
                                          <p:attrName>fill.on</p:attrName>
                                        </p:attrNameLst>
                                      </p:cBhvr>
                                      <p:to>
                                        <p:strVal val="true"/>
                                      </p:to>
                                    </p:set>
                                  </p:childTnLst>
                                </p:cTn>
                              </p:par>
                              <p:par>
                                <p:cTn id="53" presetID="1" presetClass="entr" presetSubtype="0" fill="hold" grpId="0" nodeType="withEffect">
                                  <p:stCondLst>
                                    <p:cond delay="0"/>
                                  </p:stCondLst>
                                  <p:childTnLst>
                                    <p:set>
                                      <p:cBhvr>
                                        <p:cTn id="54" dur="1" fill="hold">
                                          <p:stCondLst>
                                            <p:cond delay="0"/>
                                          </p:stCondLst>
                                        </p:cTn>
                                        <p:tgtEl>
                                          <p:spTgt spid="5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xit" presetSubtype="0" fill="hold" grpId="1" nodeType="clickEffect">
                                  <p:stCondLst>
                                    <p:cond delay="0"/>
                                  </p:stCondLst>
                                  <p:childTnLst>
                                    <p:set>
                                      <p:cBhvr>
                                        <p:cTn id="58" dur="1" fill="hold">
                                          <p:stCondLst>
                                            <p:cond delay="0"/>
                                          </p:stCondLst>
                                        </p:cTn>
                                        <p:tgtEl>
                                          <p:spTgt spid="43"/>
                                        </p:tgtEl>
                                        <p:attrNameLst>
                                          <p:attrName>style.visibility</p:attrName>
                                        </p:attrNameLst>
                                      </p:cBhvr>
                                      <p:to>
                                        <p:strVal val="hidden"/>
                                      </p:to>
                                    </p:set>
                                  </p:childTnLst>
                                </p:cTn>
                              </p:par>
                              <p:par>
                                <p:cTn id="59" presetID="1" presetClass="entr" presetSubtype="0" fill="hold" grpId="0" nodeType="withEffect">
                                  <p:stCondLst>
                                    <p:cond delay="0"/>
                                  </p:stCondLst>
                                  <p:childTnLst>
                                    <p:set>
                                      <p:cBhvr>
                                        <p:cTn id="60" dur="1" fill="hold">
                                          <p:stCondLst>
                                            <p:cond delay="0"/>
                                          </p:stCondLst>
                                        </p:cTn>
                                        <p:tgtEl>
                                          <p:spTgt spid="46"/>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4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7" presetClass="emph" presetSubtype="2" fill="hold" nodeType="clickEffect">
                                  <p:stCondLst>
                                    <p:cond delay="0"/>
                                  </p:stCondLst>
                                  <p:childTnLst>
                                    <p:animClr clrSpc="rgb" dir="cw">
                                      <p:cBhvr>
                                        <p:cTn id="66" dur="2000" fill="hold"/>
                                        <p:tgtEl>
                                          <p:spTgt spid="26"/>
                                        </p:tgtEl>
                                        <p:attrNameLst>
                                          <p:attrName>stroke.color</p:attrName>
                                        </p:attrNameLst>
                                      </p:cBhvr>
                                      <p:to>
                                        <a:srgbClr val="FF6600"/>
                                      </p:to>
                                    </p:animClr>
                                    <p:set>
                                      <p:cBhvr>
                                        <p:cTn id="67" dur="2000" fill="hold"/>
                                        <p:tgtEl>
                                          <p:spTgt spid="26"/>
                                        </p:tgtEl>
                                        <p:attrNameLst>
                                          <p:attrName>stroke.on</p:attrName>
                                        </p:attrNameLst>
                                      </p:cBhvr>
                                      <p:to>
                                        <p:strVal val="true"/>
                                      </p:to>
                                    </p:set>
                                  </p:childTnLst>
                                </p:cTn>
                              </p:par>
                              <p:par>
                                <p:cTn id="68" presetID="1" presetClass="emph" presetSubtype="2" fill="hold" nodeType="withEffect">
                                  <p:stCondLst>
                                    <p:cond delay="0"/>
                                  </p:stCondLst>
                                  <p:childTnLst>
                                    <p:animClr clrSpc="rgb" dir="cw">
                                      <p:cBhvr>
                                        <p:cTn id="69" dur="2000" fill="hold"/>
                                        <p:tgtEl>
                                          <p:spTgt spid="11"/>
                                        </p:tgtEl>
                                        <p:attrNameLst>
                                          <p:attrName>fillcolor</p:attrName>
                                        </p:attrNameLst>
                                      </p:cBhvr>
                                      <p:to>
                                        <a:srgbClr val="FFD965"/>
                                      </p:to>
                                    </p:animClr>
                                    <p:set>
                                      <p:cBhvr>
                                        <p:cTn id="70" dur="2000" fill="hold"/>
                                        <p:tgtEl>
                                          <p:spTgt spid="11"/>
                                        </p:tgtEl>
                                        <p:attrNameLst>
                                          <p:attrName>fill.type</p:attrName>
                                        </p:attrNameLst>
                                      </p:cBhvr>
                                      <p:to>
                                        <p:strVal val="solid"/>
                                      </p:to>
                                    </p:set>
                                    <p:set>
                                      <p:cBhvr>
                                        <p:cTn id="71" dur="2000" fill="hold"/>
                                        <p:tgtEl>
                                          <p:spTgt spid="11"/>
                                        </p:tgtEl>
                                        <p:attrNameLst>
                                          <p:attrName>fill.on</p:attrName>
                                        </p:attrNameLst>
                                      </p:cBhvr>
                                      <p:to>
                                        <p:strVal val="true"/>
                                      </p:to>
                                    </p:set>
                                  </p:childTnLst>
                                </p:cTn>
                              </p:par>
                              <p:par>
                                <p:cTn id="72" presetID="1" presetClass="entr" presetSubtype="0" fill="hold" grpId="0" nodeType="withEffect">
                                  <p:stCondLst>
                                    <p:cond delay="0"/>
                                  </p:stCondLst>
                                  <p:childTnLst>
                                    <p:set>
                                      <p:cBhvr>
                                        <p:cTn id="73" dur="1" fill="hold">
                                          <p:stCondLst>
                                            <p:cond delay="0"/>
                                          </p:stCondLst>
                                        </p:cTn>
                                        <p:tgtEl>
                                          <p:spTgt spid="59"/>
                                        </p:tgtEl>
                                        <p:attrNameLst>
                                          <p:attrName>style.visibility</p:attrName>
                                        </p:attrNameLst>
                                      </p:cBhvr>
                                      <p:to>
                                        <p:strVal val="visible"/>
                                      </p:to>
                                    </p:set>
                                  </p:childTnLst>
                                </p:cTn>
                              </p:par>
                            </p:childTnLst>
                          </p:cTn>
                        </p:par>
                      </p:childTnLst>
                    </p:cTn>
                  </p:par>
                  <p:par>
                    <p:cTn id="74" fill="hold">
                      <p:stCondLst>
                        <p:cond delay="indefinite"/>
                      </p:stCondLst>
                      <p:childTnLst>
                        <p:par>
                          <p:cTn id="75" fill="hold">
                            <p:stCondLst>
                              <p:cond delay="0"/>
                            </p:stCondLst>
                            <p:childTnLst>
                              <p:par>
                                <p:cTn id="76" presetID="1" presetClass="exit" presetSubtype="0" fill="hold" grpId="1" nodeType="clickEffect">
                                  <p:stCondLst>
                                    <p:cond delay="0"/>
                                  </p:stCondLst>
                                  <p:childTnLst>
                                    <p:set>
                                      <p:cBhvr>
                                        <p:cTn id="77" dur="1" fill="hold">
                                          <p:stCondLst>
                                            <p:cond delay="0"/>
                                          </p:stCondLst>
                                        </p:cTn>
                                        <p:tgtEl>
                                          <p:spTgt spid="44"/>
                                        </p:tgtEl>
                                        <p:attrNameLst>
                                          <p:attrName>style.visibility</p:attrName>
                                        </p:attrNameLst>
                                      </p:cBhvr>
                                      <p:to>
                                        <p:strVal val="hidden"/>
                                      </p:to>
                                    </p:set>
                                  </p:childTnLst>
                                </p:cTn>
                              </p:par>
                              <p:par>
                                <p:cTn id="78" presetID="1" presetClass="entr" presetSubtype="0" fill="hold" grpId="0" nodeType="withEffect">
                                  <p:stCondLst>
                                    <p:cond delay="0"/>
                                  </p:stCondLst>
                                  <p:childTnLst>
                                    <p:set>
                                      <p:cBhvr>
                                        <p:cTn id="79" dur="1" fill="hold">
                                          <p:stCondLst>
                                            <p:cond delay="0"/>
                                          </p:stCondLst>
                                        </p:cTn>
                                        <p:tgtEl>
                                          <p:spTgt spid="47"/>
                                        </p:tgtEl>
                                        <p:attrNameLst>
                                          <p:attrName>style.visibility</p:attrName>
                                        </p:attrNameLst>
                                      </p:cBhvr>
                                      <p:to>
                                        <p:strVal val="visible"/>
                                      </p:to>
                                    </p:set>
                                  </p:childTnLst>
                                </p:cTn>
                              </p:par>
                              <p:par>
                                <p:cTn id="80" presetID="7" presetClass="emph" presetSubtype="2" fill="hold" nodeType="withEffect">
                                  <p:stCondLst>
                                    <p:cond delay="0"/>
                                  </p:stCondLst>
                                  <p:childTnLst>
                                    <p:animClr clrSpc="rgb" dir="cw">
                                      <p:cBhvr>
                                        <p:cTn id="81" dur="2000" fill="hold"/>
                                        <p:tgtEl>
                                          <p:spTgt spid="30"/>
                                        </p:tgtEl>
                                        <p:attrNameLst>
                                          <p:attrName>stroke.color</p:attrName>
                                        </p:attrNameLst>
                                      </p:cBhvr>
                                      <p:to>
                                        <a:srgbClr val="0070C0"/>
                                      </p:to>
                                    </p:animClr>
                                    <p:set>
                                      <p:cBhvr>
                                        <p:cTn id="82" dur="2000" fill="hold"/>
                                        <p:tgtEl>
                                          <p:spTgt spid="30"/>
                                        </p:tgtEl>
                                        <p:attrNameLst>
                                          <p:attrName>stroke.on</p:attrName>
                                        </p:attrNameLst>
                                      </p:cBhvr>
                                      <p:to>
                                        <p:strVal val="true"/>
                                      </p:to>
                                    </p:set>
                                  </p:childTnLst>
                                </p:cTn>
                              </p:par>
                            </p:childTnLst>
                          </p:cTn>
                        </p:par>
                      </p:childTnLst>
                    </p:cTn>
                  </p:par>
                  <p:par>
                    <p:cTn id="83" fill="hold">
                      <p:stCondLst>
                        <p:cond delay="indefinite"/>
                      </p:stCondLst>
                      <p:childTnLst>
                        <p:par>
                          <p:cTn id="84" fill="hold">
                            <p:stCondLst>
                              <p:cond delay="0"/>
                            </p:stCondLst>
                            <p:childTnLst>
                              <p:par>
                                <p:cTn id="85" presetID="1" presetClass="exit" presetSubtype="0" fill="hold" grpId="1" nodeType="clickEffect">
                                  <p:stCondLst>
                                    <p:cond delay="0"/>
                                  </p:stCondLst>
                                  <p:childTnLst>
                                    <p:set>
                                      <p:cBhvr>
                                        <p:cTn id="86" dur="1" fill="hold">
                                          <p:stCondLst>
                                            <p:cond delay="0"/>
                                          </p:stCondLst>
                                        </p:cTn>
                                        <p:tgtEl>
                                          <p:spTgt spid="47"/>
                                        </p:tgtEl>
                                        <p:attrNameLst>
                                          <p:attrName>style.visibility</p:attrName>
                                        </p:attrNameLst>
                                      </p:cBhvr>
                                      <p:to>
                                        <p:strVal val="hidden"/>
                                      </p:to>
                                    </p:set>
                                  </p:childTnLst>
                                </p:cTn>
                              </p:par>
                              <p:par>
                                <p:cTn id="87" presetID="1" presetClass="entr" presetSubtype="0" fill="hold" grpId="0" nodeType="withEffect">
                                  <p:stCondLst>
                                    <p:cond delay="0"/>
                                  </p:stCondLst>
                                  <p:childTnLst>
                                    <p:set>
                                      <p:cBhvr>
                                        <p:cTn id="88" dur="1" fill="hold">
                                          <p:stCondLst>
                                            <p:cond delay="0"/>
                                          </p:stCondLst>
                                        </p:cTn>
                                        <p:tgtEl>
                                          <p:spTgt spid="60"/>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xit" presetSubtype="0" fill="hold" grpId="1" nodeType="clickEffect">
                                  <p:stCondLst>
                                    <p:cond delay="0"/>
                                  </p:stCondLst>
                                  <p:childTnLst>
                                    <p:set>
                                      <p:cBhvr>
                                        <p:cTn id="92" dur="1" fill="hold">
                                          <p:stCondLst>
                                            <p:cond delay="0"/>
                                          </p:stCondLst>
                                        </p:cTn>
                                        <p:tgtEl>
                                          <p:spTgt spid="46"/>
                                        </p:tgtEl>
                                        <p:attrNameLst>
                                          <p:attrName>style.visibility</p:attrName>
                                        </p:attrNameLst>
                                      </p:cBhvr>
                                      <p:to>
                                        <p:strVal val="hidden"/>
                                      </p:to>
                                    </p:set>
                                  </p:childTnLst>
                                </p:cTn>
                              </p:par>
                              <p:par>
                                <p:cTn id="93" presetID="1" presetClass="entr" presetSubtype="0" fill="hold" grpId="0" nodeType="withEffect">
                                  <p:stCondLst>
                                    <p:cond delay="0"/>
                                  </p:stCondLst>
                                  <p:childTnLst>
                                    <p:set>
                                      <p:cBhvr>
                                        <p:cTn id="94" dur="1" fill="hold">
                                          <p:stCondLst>
                                            <p:cond delay="0"/>
                                          </p:stCondLst>
                                        </p:cTn>
                                        <p:tgtEl>
                                          <p:spTgt spid="56"/>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xit" presetSubtype="0" fill="hold" grpId="1" nodeType="clickEffect">
                                  <p:stCondLst>
                                    <p:cond delay="0"/>
                                  </p:stCondLst>
                                  <p:childTnLst>
                                    <p:set>
                                      <p:cBhvr>
                                        <p:cTn id="98" dur="1" fill="hold">
                                          <p:stCondLst>
                                            <p:cond delay="0"/>
                                          </p:stCondLst>
                                        </p:cTn>
                                        <p:tgtEl>
                                          <p:spTgt spid="45"/>
                                        </p:tgtEl>
                                        <p:attrNameLst>
                                          <p:attrName>style.visibility</p:attrName>
                                        </p:attrNameLst>
                                      </p:cBhvr>
                                      <p:to>
                                        <p:strVal val="hidden"/>
                                      </p:to>
                                    </p:set>
                                  </p:childTnLst>
                                </p:cTn>
                              </p:par>
                              <p:par>
                                <p:cTn id="99" presetID="1" presetClass="entr" presetSubtype="0" fill="hold" grpId="0" nodeType="withEffect">
                                  <p:stCondLst>
                                    <p:cond delay="0"/>
                                  </p:stCondLst>
                                  <p:childTnLst>
                                    <p:set>
                                      <p:cBhvr>
                                        <p:cTn id="100" dur="1" fill="hold">
                                          <p:stCondLst>
                                            <p:cond delay="0"/>
                                          </p:stCondLst>
                                        </p:cTn>
                                        <p:tgtEl>
                                          <p:spTgt spid="52"/>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 presetClass="entr" presetSubtype="0" fill="hold" grpId="0" nodeType="clickEffect">
                                  <p:stCondLst>
                                    <p:cond delay="0"/>
                                  </p:stCondLst>
                                  <p:childTnLst>
                                    <p:set>
                                      <p:cBhvr>
                                        <p:cTn id="104" dur="1" fill="hold">
                                          <p:stCondLst>
                                            <p:cond delay="0"/>
                                          </p:stCondLst>
                                        </p:cTn>
                                        <p:tgtEl>
                                          <p:spTgt spid="51"/>
                                        </p:tgtEl>
                                        <p:attrNameLst>
                                          <p:attrName>style.visibility</p:attrName>
                                        </p:attrNameLst>
                                      </p:cBhvr>
                                      <p:to>
                                        <p:strVal val="visible"/>
                                      </p:to>
                                    </p:set>
                                  </p:childTnLst>
                                </p:cTn>
                              </p:par>
                              <p:par>
                                <p:cTn id="105" presetID="1" presetClass="emph" presetSubtype="2" fill="hold" nodeType="withEffect">
                                  <p:stCondLst>
                                    <p:cond delay="0"/>
                                  </p:stCondLst>
                                  <p:childTnLst>
                                    <p:animClr clrSpc="rgb" dir="cw">
                                      <p:cBhvr>
                                        <p:cTn id="106" dur="2000" fill="hold"/>
                                        <p:tgtEl>
                                          <p:spTgt spid="12"/>
                                        </p:tgtEl>
                                        <p:attrNameLst>
                                          <p:attrName>fillcolor</p:attrName>
                                        </p:attrNameLst>
                                      </p:cBhvr>
                                      <p:to>
                                        <a:srgbClr val="FFD965"/>
                                      </p:to>
                                    </p:animClr>
                                    <p:set>
                                      <p:cBhvr>
                                        <p:cTn id="107" dur="2000" fill="hold"/>
                                        <p:tgtEl>
                                          <p:spTgt spid="12"/>
                                        </p:tgtEl>
                                        <p:attrNameLst>
                                          <p:attrName>fill.type</p:attrName>
                                        </p:attrNameLst>
                                      </p:cBhvr>
                                      <p:to>
                                        <p:strVal val="solid"/>
                                      </p:to>
                                    </p:set>
                                    <p:set>
                                      <p:cBhvr>
                                        <p:cTn id="108" dur="2000" fill="hold"/>
                                        <p:tgtEl>
                                          <p:spTgt spid="12"/>
                                        </p:tgtEl>
                                        <p:attrNameLst>
                                          <p:attrName>fill.on</p:attrName>
                                        </p:attrNameLst>
                                      </p:cBhvr>
                                      <p:to>
                                        <p:strVal val="true"/>
                                      </p:to>
                                    </p:set>
                                  </p:childTnLst>
                                </p:cTn>
                              </p:par>
                              <p:par>
                                <p:cTn id="109" presetID="1" presetClass="entr" presetSubtype="0" fill="hold" grpId="0" nodeType="withEffect">
                                  <p:stCondLst>
                                    <p:cond delay="0"/>
                                  </p:stCondLst>
                                  <p:childTnLst>
                                    <p:set>
                                      <p:cBhvr>
                                        <p:cTn id="110" dur="1" fill="hold">
                                          <p:stCondLst>
                                            <p:cond delay="0"/>
                                          </p:stCondLst>
                                        </p:cTn>
                                        <p:tgtEl>
                                          <p:spTgt spid="61"/>
                                        </p:tgtEl>
                                        <p:attrNameLst>
                                          <p:attrName>style.visibility</p:attrName>
                                        </p:attrNameLst>
                                      </p:cBhvr>
                                      <p:to>
                                        <p:strVal val="visible"/>
                                      </p:to>
                                    </p:set>
                                  </p:childTnLst>
                                </p:cTn>
                              </p:par>
                              <p:par>
                                <p:cTn id="111" presetID="7" presetClass="emph" presetSubtype="2" fill="hold" nodeType="withEffect">
                                  <p:stCondLst>
                                    <p:cond delay="0"/>
                                  </p:stCondLst>
                                  <p:childTnLst>
                                    <p:animClr clrSpc="rgb" dir="cw">
                                      <p:cBhvr>
                                        <p:cTn id="112" dur="2000" fill="hold"/>
                                        <p:tgtEl>
                                          <p:spTgt spid="32"/>
                                        </p:tgtEl>
                                        <p:attrNameLst>
                                          <p:attrName>stroke.color</p:attrName>
                                        </p:attrNameLst>
                                      </p:cBhvr>
                                      <p:to>
                                        <a:srgbClr val="FF6600"/>
                                      </p:to>
                                    </p:animClr>
                                    <p:set>
                                      <p:cBhvr>
                                        <p:cTn id="113" dur="2000" fill="hold"/>
                                        <p:tgtEl>
                                          <p:spTgt spid="32"/>
                                        </p:tgtEl>
                                        <p:attrNameLst>
                                          <p:attrName>stroke.on</p:attrName>
                                        </p:attrNameLst>
                                      </p:cBhvr>
                                      <p:to>
                                        <p:strVal val="true"/>
                                      </p:to>
                                    </p:set>
                                  </p:childTnLst>
                                </p:cTn>
                              </p:par>
                            </p:childTnLst>
                          </p:cTn>
                        </p:par>
                      </p:childTnLst>
                    </p:cTn>
                  </p:par>
                  <p:par>
                    <p:cTn id="114" fill="hold">
                      <p:stCondLst>
                        <p:cond delay="indefinite"/>
                      </p:stCondLst>
                      <p:childTnLst>
                        <p:par>
                          <p:cTn id="115" fill="hold">
                            <p:stCondLst>
                              <p:cond delay="0"/>
                            </p:stCondLst>
                            <p:childTnLst>
                              <p:par>
                                <p:cTn id="116" presetID="1" presetClass="exit" presetSubtype="0" fill="hold" grpId="1" nodeType="clickEffect">
                                  <p:stCondLst>
                                    <p:cond delay="0"/>
                                  </p:stCondLst>
                                  <p:childTnLst>
                                    <p:set>
                                      <p:cBhvr>
                                        <p:cTn id="117" dur="1" fill="hold">
                                          <p:stCondLst>
                                            <p:cond delay="0"/>
                                          </p:stCondLst>
                                        </p:cTn>
                                        <p:tgtEl>
                                          <p:spTgt spid="51"/>
                                        </p:tgtEl>
                                        <p:attrNameLst>
                                          <p:attrName>style.visibility</p:attrName>
                                        </p:attrNameLst>
                                      </p:cBhvr>
                                      <p:to>
                                        <p:strVal val="hidden"/>
                                      </p:to>
                                    </p:set>
                                  </p:childTnLst>
                                </p:cTn>
                              </p:par>
                              <p:par>
                                <p:cTn id="118" presetID="1" presetClass="entr" presetSubtype="0" fill="hold" grpId="0" nodeType="withEffect">
                                  <p:stCondLst>
                                    <p:cond delay="0"/>
                                  </p:stCondLst>
                                  <p:childTnLst>
                                    <p:set>
                                      <p:cBhvr>
                                        <p:cTn id="119" dur="1" fill="hold">
                                          <p:stCondLst>
                                            <p:cond delay="0"/>
                                          </p:stCondLst>
                                        </p:cTn>
                                        <p:tgtEl>
                                          <p:spTgt spid="54"/>
                                        </p:tgtEl>
                                        <p:attrNameLst>
                                          <p:attrName>style.visibility</p:attrName>
                                        </p:attrNameLst>
                                      </p:cBhvr>
                                      <p:to>
                                        <p:strVal val="visible"/>
                                      </p:to>
                                    </p:set>
                                  </p:childTnLst>
                                </p:cTn>
                              </p:par>
                              <p:par>
                                <p:cTn id="120" presetID="1" presetClass="entr" presetSubtype="0" fill="hold" grpId="0" nodeType="withEffect">
                                  <p:stCondLst>
                                    <p:cond delay="0"/>
                                  </p:stCondLst>
                                  <p:childTnLst>
                                    <p:set>
                                      <p:cBhvr>
                                        <p:cTn id="121" dur="1" fill="hold">
                                          <p:stCondLst>
                                            <p:cond delay="0"/>
                                          </p:stCondLst>
                                        </p:cTn>
                                        <p:tgtEl>
                                          <p:spTgt spid="55"/>
                                        </p:tgtEl>
                                        <p:attrNameLst>
                                          <p:attrName>style.visibility</p:attrName>
                                        </p:attrNameLst>
                                      </p:cBhvr>
                                      <p:to>
                                        <p:strVal val="visible"/>
                                      </p:to>
                                    </p:set>
                                  </p:childTnLst>
                                </p:cTn>
                              </p:par>
                              <p:par>
                                <p:cTn id="122" presetID="1" presetClass="emph" presetSubtype="2" fill="hold" nodeType="withEffect">
                                  <p:stCondLst>
                                    <p:cond delay="0"/>
                                  </p:stCondLst>
                                  <p:childTnLst>
                                    <p:animClr clrSpc="rgb" dir="cw">
                                      <p:cBhvr>
                                        <p:cTn id="123" dur="2000" fill="hold"/>
                                        <p:tgtEl>
                                          <p:spTgt spid="10"/>
                                        </p:tgtEl>
                                        <p:attrNameLst>
                                          <p:attrName>fillcolor</p:attrName>
                                        </p:attrNameLst>
                                      </p:cBhvr>
                                      <p:to>
                                        <a:srgbClr val="FFD965"/>
                                      </p:to>
                                    </p:animClr>
                                    <p:set>
                                      <p:cBhvr>
                                        <p:cTn id="124" dur="2000" fill="hold"/>
                                        <p:tgtEl>
                                          <p:spTgt spid="10"/>
                                        </p:tgtEl>
                                        <p:attrNameLst>
                                          <p:attrName>fill.type</p:attrName>
                                        </p:attrNameLst>
                                      </p:cBhvr>
                                      <p:to>
                                        <p:strVal val="solid"/>
                                      </p:to>
                                    </p:set>
                                    <p:set>
                                      <p:cBhvr>
                                        <p:cTn id="125" dur="2000" fill="hold"/>
                                        <p:tgtEl>
                                          <p:spTgt spid="10"/>
                                        </p:tgtEl>
                                        <p:attrNameLst>
                                          <p:attrName>fill.on</p:attrName>
                                        </p:attrNameLst>
                                      </p:cBhvr>
                                      <p:to>
                                        <p:strVal val="true"/>
                                      </p:to>
                                    </p:set>
                                  </p:childTnLst>
                                </p:cTn>
                              </p:par>
                              <p:par>
                                <p:cTn id="126" presetID="1" presetClass="entr" presetSubtype="0" fill="hold" grpId="0" nodeType="withEffect">
                                  <p:stCondLst>
                                    <p:cond delay="0"/>
                                  </p:stCondLst>
                                  <p:childTnLst>
                                    <p:set>
                                      <p:cBhvr>
                                        <p:cTn id="127" dur="1" fill="hold">
                                          <p:stCondLst>
                                            <p:cond delay="0"/>
                                          </p:stCondLst>
                                        </p:cTn>
                                        <p:tgtEl>
                                          <p:spTgt spid="63"/>
                                        </p:tgtEl>
                                        <p:attrNameLst>
                                          <p:attrName>style.visibility</p:attrName>
                                        </p:attrNameLst>
                                      </p:cBhvr>
                                      <p:to>
                                        <p:strVal val="visible"/>
                                      </p:to>
                                    </p:set>
                                  </p:childTnLst>
                                </p:cTn>
                              </p:par>
                              <p:par>
                                <p:cTn id="128" presetID="7" presetClass="emph" presetSubtype="2" fill="hold" nodeType="withEffect">
                                  <p:stCondLst>
                                    <p:cond delay="0"/>
                                  </p:stCondLst>
                                  <p:childTnLst>
                                    <p:animClr clrSpc="rgb" dir="cw">
                                      <p:cBhvr>
                                        <p:cTn id="129" dur="2000" fill="hold"/>
                                        <p:tgtEl>
                                          <p:spTgt spid="34"/>
                                        </p:tgtEl>
                                        <p:attrNameLst>
                                          <p:attrName>stroke.color</p:attrName>
                                        </p:attrNameLst>
                                      </p:cBhvr>
                                      <p:to>
                                        <a:srgbClr val="FF6600"/>
                                      </p:to>
                                    </p:animClr>
                                    <p:set>
                                      <p:cBhvr>
                                        <p:cTn id="130" dur="2000" fill="hold"/>
                                        <p:tgtEl>
                                          <p:spTgt spid="34"/>
                                        </p:tgtEl>
                                        <p:attrNameLst>
                                          <p:attrName>stroke.on</p:attrName>
                                        </p:attrNameLst>
                                      </p:cBhvr>
                                      <p:to>
                                        <p:strVal val="true"/>
                                      </p:to>
                                    </p:set>
                                  </p:childTnLst>
                                </p:cTn>
                              </p:par>
                            </p:childTnLst>
                          </p:cTn>
                        </p:par>
                      </p:childTnLst>
                    </p:cTn>
                  </p:par>
                  <p:par>
                    <p:cTn id="131" fill="hold">
                      <p:stCondLst>
                        <p:cond delay="indefinite"/>
                      </p:stCondLst>
                      <p:childTnLst>
                        <p:par>
                          <p:cTn id="132" fill="hold">
                            <p:stCondLst>
                              <p:cond delay="0"/>
                            </p:stCondLst>
                            <p:childTnLst>
                              <p:par>
                                <p:cTn id="133" presetID="1" presetClass="exit" presetSubtype="0" fill="hold" grpId="1" nodeType="clickEffect">
                                  <p:stCondLst>
                                    <p:cond delay="0"/>
                                  </p:stCondLst>
                                  <p:childTnLst>
                                    <p:set>
                                      <p:cBhvr>
                                        <p:cTn id="134" dur="1" fill="hold">
                                          <p:stCondLst>
                                            <p:cond delay="0"/>
                                          </p:stCondLst>
                                        </p:cTn>
                                        <p:tgtEl>
                                          <p:spTgt spid="55"/>
                                        </p:tgtEl>
                                        <p:attrNameLst>
                                          <p:attrName>style.visibility</p:attrName>
                                        </p:attrNameLst>
                                      </p:cBhvr>
                                      <p:to>
                                        <p:strVal val="hidden"/>
                                      </p:to>
                                    </p:set>
                                  </p:childTnLst>
                                </p:cTn>
                              </p:par>
                              <p:par>
                                <p:cTn id="135" presetID="1" presetClass="entr" presetSubtype="0" fill="hold" grpId="0" nodeType="withEffect">
                                  <p:stCondLst>
                                    <p:cond delay="0"/>
                                  </p:stCondLst>
                                  <p:childTnLst>
                                    <p:set>
                                      <p:cBhvr>
                                        <p:cTn id="136" dur="1" fill="hold">
                                          <p:stCondLst>
                                            <p:cond delay="0"/>
                                          </p:stCondLst>
                                        </p:cTn>
                                        <p:tgtEl>
                                          <p:spTgt spid="58"/>
                                        </p:tgtEl>
                                        <p:attrNameLst>
                                          <p:attrName>style.visibility</p:attrName>
                                        </p:attrNameLst>
                                      </p:cBhvr>
                                      <p:to>
                                        <p:strVal val="visible"/>
                                      </p:to>
                                    </p:set>
                                  </p:childTnLst>
                                </p:cTn>
                              </p:par>
                              <p:par>
                                <p:cTn id="137" presetID="7" presetClass="emph" presetSubtype="2" fill="hold" nodeType="withEffect">
                                  <p:stCondLst>
                                    <p:cond delay="0"/>
                                  </p:stCondLst>
                                  <p:childTnLst>
                                    <p:animClr clrSpc="rgb" dir="cw">
                                      <p:cBhvr>
                                        <p:cTn id="138" dur="2000" fill="hold"/>
                                        <p:tgtEl>
                                          <p:spTgt spid="57"/>
                                        </p:tgtEl>
                                        <p:attrNameLst>
                                          <p:attrName>stroke.color</p:attrName>
                                        </p:attrNameLst>
                                      </p:cBhvr>
                                      <p:to>
                                        <a:srgbClr val="7030A0"/>
                                      </p:to>
                                    </p:animClr>
                                    <p:set>
                                      <p:cBhvr>
                                        <p:cTn id="139" dur="2000" fill="hold"/>
                                        <p:tgtEl>
                                          <p:spTgt spid="57"/>
                                        </p:tgtEl>
                                        <p:attrNameLst>
                                          <p:attrName>stroke.on</p:attrName>
                                        </p:attrNameLst>
                                      </p:cBhvr>
                                      <p:to>
                                        <p:strVal val="true"/>
                                      </p:to>
                                    </p:set>
                                  </p:childTnLst>
                                </p:cTn>
                              </p:par>
                            </p:childTnLst>
                          </p:cTn>
                        </p:par>
                      </p:childTnLst>
                    </p:cTn>
                  </p:par>
                  <p:par>
                    <p:cTn id="140" fill="hold">
                      <p:stCondLst>
                        <p:cond delay="indefinite"/>
                      </p:stCondLst>
                      <p:childTnLst>
                        <p:par>
                          <p:cTn id="141" fill="hold">
                            <p:stCondLst>
                              <p:cond delay="0"/>
                            </p:stCondLst>
                            <p:childTnLst>
                              <p:par>
                                <p:cTn id="142" presetID="1" presetClass="exit" presetSubtype="0" fill="hold" grpId="1" nodeType="clickEffect">
                                  <p:stCondLst>
                                    <p:cond delay="0"/>
                                  </p:stCondLst>
                                  <p:childTnLst>
                                    <p:set>
                                      <p:cBhvr>
                                        <p:cTn id="143" dur="1" fill="hold">
                                          <p:stCondLst>
                                            <p:cond delay="0"/>
                                          </p:stCondLst>
                                        </p:cTn>
                                        <p:tgtEl>
                                          <p:spTgt spid="58"/>
                                        </p:tgtEl>
                                        <p:attrNameLst>
                                          <p:attrName>style.visibility</p:attrName>
                                        </p:attrNameLst>
                                      </p:cBhvr>
                                      <p:to>
                                        <p:strVal val="hidden"/>
                                      </p:to>
                                    </p:set>
                                  </p:childTnLst>
                                </p:cTn>
                              </p:par>
                              <p:par>
                                <p:cTn id="144" presetID="1" presetClass="entr" presetSubtype="0" fill="hold" grpId="0" nodeType="withEffect">
                                  <p:stCondLst>
                                    <p:cond delay="0"/>
                                  </p:stCondLst>
                                  <p:childTnLst>
                                    <p:set>
                                      <p:cBhvr>
                                        <p:cTn id="145" dur="1" fill="hold">
                                          <p:stCondLst>
                                            <p:cond delay="0"/>
                                          </p:stCondLst>
                                        </p:cTn>
                                        <p:tgtEl>
                                          <p:spTgt spid="64"/>
                                        </p:tgtEl>
                                        <p:attrNameLst>
                                          <p:attrName>style.visibility</p:attrName>
                                        </p:attrNameLst>
                                      </p:cBhvr>
                                      <p:to>
                                        <p:strVal val="visible"/>
                                      </p:to>
                                    </p:set>
                                  </p:childTnLst>
                                </p:cTn>
                              </p:par>
                            </p:childTnLst>
                          </p:cTn>
                        </p:par>
                      </p:childTnLst>
                    </p:cTn>
                  </p:par>
                  <p:par>
                    <p:cTn id="146" fill="hold">
                      <p:stCondLst>
                        <p:cond delay="indefinite"/>
                      </p:stCondLst>
                      <p:childTnLst>
                        <p:par>
                          <p:cTn id="147" fill="hold">
                            <p:stCondLst>
                              <p:cond delay="0"/>
                            </p:stCondLst>
                            <p:childTnLst>
                              <p:par>
                                <p:cTn id="148" presetID="1" presetClass="exit" presetSubtype="0" fill="hold" grpId="1" nodeType="clickEffect">
                                  <p:stCondLst>
                                    <p:cond delay="0"/>
                                  </p:stCondLst>
                                  <p:childTnLst>
                                    <p:set>
                                      <p:cBhvr>
                                        <p:cTn id="149" dur="1" fill="hold">
                                          <p:stCondLst>
                                            <p:cond delay="0"/>
                                          </p:stCondLst>
                                        </p:cTn>
                                        <p:tgtEl>
                                          <p:spTgt spid="54"/>
                                        </p:tgtEl>
                                        <p:attrNameLst>
                                          <p:attrName>style.visibility</p:attrName>
                                        </p:attrNameLst>
                                      </p:cBhvr>
                                      <p:to>
                                        <p:strVal val="hidden"/>
                                      </p:to>
                                    </p:set>
                                  </p:childTnLst>
                                </p:cTn>
                              </p:par>
                              <p:par>
                                <p:cTn id="150" presetID="1" presetClass="entr" presetSubtype="0" fill="hold" grpId="0" nodeType="withEffect">
                                  <p:stCondLst>
                                    <p:cond delay="0"/>
                                  </p:stCondLst>
                                  <p:childTnLst>
                                    <p:set>
                                      <p:cBhvr>
                                        <p:cTn id="151" dur="1" fill="hold">
                                          <p:stCondLst>
                                            <p:cond delay="0"/>
                                          </p:stCondLst>
                                        </p:cTn>
                                        <p:tgtEl>
                                          <p:spTgt spid="62"/>
                                        </p:tgtEl>
                                        <p:attrNameLst>
                                          <p:attrName>style.visibility</p:attrName>
                                        </p:attrNameLst>
                                      </p:cBhvr>
                                      <p:to>
                                        <p:strVal val="visible"/>
                                      </p:to>
                                    </p:set>
                                  </p:childTnLst>
                                </p:cTn>
                              </p:par>
                            </p:childTnLst>
                          </p:cTn>
                        </p:par>
                      </p:childTnLst>
                    </p:cTn>
                  </p:par>
                  <p:par>
                    <p:cTn id="152" fill="hold">
                      <p:stCondLst>
                        <p:cond delay="indefinite"/>
                      </p:stCondLst>
                      <p:childTnLst>
                        <p:par>
                          <p:cTn id="153" fill="hold">
                            <p:stCondLst>
                              <p:cond delay="0"/>
                            </p:stCondLst>
                            <p:childTnLst>
                              <p:par>
                                <p:cTn id="154" presetID="1" presetClass="exit" presetSubtype="0" fill="hold" grpId="1" nodeType="clickEffect">
                                  <p:stCondLst>
                                    <p:cond delay="0"/>
                                  </p:stCondLst>
                                  <p:childTnLst>
                                    <p:set>
                                      <p:cBhvr>
                                        <p:cTn id="155" dur="1" fill="hold">
                                          <p:stCondLst>
                                            <p:cond delay="0"/>
                                          </p:stCondLst>
                                        </p:cTn>
                                        <p:tgtEl>
                                          <p:spTgt spid="52"/>
                                        </p:tgtEl>
                                        <p:attrNameLst>
                                          <p:attrName>style.visibility</p:attrName>
                                        </p:attrNameLst>
                                      </p:cBhvr>
                                      <p:to>
                                        <p:strVal val="hidden"/>
                                      </p:to>
                                    </p:set>
                                  </p:childTnLst>
                                </p:cTn>
                              </p:par>
                              <p:par>
                                <p:cTn id="156" presetID="1" presetClass="entr" presetSubtype="0" fill="hold" grpId="0" nodeType="withEffect">
                                  <p:stCondLst>
                                    <p:cond delay="0"/>
                                  </p:stCondLst>
                                  <p:childTnLst>
                                    <p:set>
                                      <p:cBhvr>
                                        <p:cTn id="157" dur="1" fill="hold">
                                          <p:stCondLst>
                                            <p:cond delay="0"/>
                                          </p:stCondLst>
                                        </p:cTn>
                                        <p:tgtEl>
                                          <p:spTgt spid="50"/>
                                        </p:tgtEl>
                                        <p:attrNameLst>
                                          <p:attrName>style.visibility</p:attrName>
                                        </p:attrNameLst>
                                      </p:cBhvr>
                                      <p:to>
                                        <p:strVal val="visible"/>
                                      </p:to>
                                    </p:set>
                                  </p:childTnLst>
                                </p:cTn>
                              </p:par>
                            </p:childTnLst>
                          </p:cTn>
                        </p:par>
                      </p:childTnLst>
                    </p:cTn>
                  </p:par>
                  <p:par>
                    <p:cTn id="158" fill="hold">
                      <p:stCondLst>
                        <p:cond delay="indefinite"/>
                      </p:stCondLst>
                      <p:childTnLst>
                        <p:par>
                          <p:cTn id="159" fill="hold">
                            <p:stCondLst>
                              <p:cond delay="0"/>
                            </p:stCondLst>
                            <p:childTnLst>
                              <p:par>
                                <p:cTn id="160" presetID="1" presetClass="entr" presetSubtype="0" fill="hold" grpId="0" nodeType="clickEffect">
                                  <p:stCondLst>
                                    <p:cond delay="0"/>
                                  </p:stCondLst>
                                  <p:childTnLst>
                                    <p:set>
                                      <p:cBhvr>
                                        <p:cTn id="161" dur="1" fill="hold">
                                          <p:stCondLst>
                                            <p:cond delay="0"/>
                                          </p:stCondLst>
                                        </p:cTn>
                                        <p:tgtEl>
                                          <p:spTgt spid="49"/>
                                        </p:tgtEl>
                                        <p:attrNameLst>
                                          <p:attrName>style.visibility</p:attrName>
                                        </p:attrNameLst>
                                      </p:cBhvr>
                                      <p:to>
                                        <p:strVal val="visible"/>
                                      </p:to>
                                    </p:set>
                                  </p:childTnLst>
                                </p:cTn>
                              </p:par>
                              <p:par>
                                <p:cTn id="162" presetID="7" presetClass="emph" presetSubtype="2" fill="hold" nodeType="withEffect">
                                  <p:stCondLst>
                                    <p:cond delay="0"/>
                                  </p:stCondLst>
                                  <p:childTnLst>
                                    <p:animClr clrSpc="rgb" dir="cw">
                                      <p:cBhvr>
                                        <p:cTn id="163" dur="2000" fill="hold"/>
                                        <p:tgtEl>
                                          <p:spTgt spid="36"/>
                                        </p:tgtEl>
                                        <p:attrNameLst>
                                          <p:attrName>stroke.color</p:attrName>
                                        </p:attrNameLst>
                                      </p:cBhvr>
                                      <p:to>
                                        <a:srgbClr val="00B050"/>
                                      </p:to>
                                    </p:animClr>
                                    <p:set>
                                      <p:cBhvr>
                                        <p:cTn id="164" dur="2000" fill="hold"/>
                                        <p:tgtEl>
                                          <p:spTgt spid="36"/>
                                        </p:tgtEl>
                                        <p:attrNameLst>
                                          <p:attrName>stroke.on</p:attrName>
                                        </p:attrNameLst>
                                      </p:cBhvr>
                                      <p:to>
                                        <p:strVal val="true"/>
                                      </p:to>
                                    </p:set>
                                  </p:childTnLst>
                                </p:cTn>
                              </p:par>
                            </p:childTnLst>
                          </p:cTn>
                        </p:par>
                      </p:childTnLst>
                    </p:cTn>
                  </p:par>
                  <p:par>
                    <p:cTn id="165" fill="hold">
                      <p:stCondLst>
                        <p:cond delay="indefinite"/>
                      </p:stCondLst>
                      <p:childTnLst>
                        <p:par>
                          <p:cTn id="166" fill="hold">
                            <p:stCondLst>
                              <p:cond delay="0"/>
                            </p:stCondLst>
                            <p:childTnLst>
                              <p:par>
                                <p:cTn id="167" presetID="1" presetClass="exit" presetSubtype="0" fill="hold" grpId="1" nodeType="clickEffect">
                                  <p:stCondLst>
                                    <p:cond delay="0"/>
                                  </p:stCondLst>
                                  <p:childTnLst>
                                    <p:set>
                                      <p:cBhvr>
                                        <p:cTn id="168" dur="1" fill="hold">
                                          <p:stCondLst>
                                            <p:cond delay="0"/>
                                          </p:stCondLst>
                                        </p:cTn>
                                        <p:tgtEl>
                                          <p:spTgt spid="48"/>
                                        </p:tgtEl>
                                        <p:attrNameLst>
                                          <p:attrName>style.visibility</p:attrName>
                                        </p:attrNameLst>
                                      </p:cBhvr>
                                      <p:to>
                                        <p:strVal val="hidden"/>
                                      </p:to>
                                    </p:set>
                                  </p:childTnLst>
                                </p:cTn>
                              </p:par>
                              <p:par>
                                <p:cTn id="169" presetID="1" presetClass="entr" presetSubtype="0" fill="hold" grpId="0" nodeType="withEffect">
                                  <p:stCondLst>
                                    <p:cond delay="0"/>
                                  </p:stCondLst>
                                  <p:childTnLst>
                                    <p:set>
                                      <p:cBhvr>
                                        <p:cTn id="170" dur="1" fill="hold">
                                          <p:stCondLst>
                                            <p:cond delay="0"/>
                                          </p:stCondLst>
                                        </p:cTn>
                                        <p:tgtEl>
                                          <p:spTgt spid="37"/>
                                        </p:tgtEl>
                                        <p:attrNameLst>
                                          <p:attrName>style.visibility</p:attrName>
                                        </p:attrNameLst>
                                      </p:cBhvr>
                                      <p:to>
                                        <p:strVal val="visible"/>
                                      </p:to>
                                    </p:set>
                                  </p:childTnLst>
                                </p:cTn>
                              </p:par>
                              <p:par>
                                <p:cTn id="171" presetID="1" presetClass="exit" presetSubtype="0" fill="hold" grpId="1" nodeType="withEffect">
                                  <p:stCondLst>
                                    <p:cond delay="0"/>
                                  </p:stCondLst>
                                  <p:childTnLst>
                                    <p:set>
                                      <p:cBhvr>
                                        <p:cTn id="172" dur="1" fill="hold">
                                          <p:stCondLst>
                                            <p:cond delay="0"/>
                                          </p:stCondLst>
                                        </p:cTn>
                                        <p:tgtEl>
                                          <p:spTgt spid="4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41" grpId="1" animBg="1"/>
      <p:bldP spid="42" grpId="0" animBg="1"/>
      <p:bldP spid="42" grpId="1" animBg="1"/>
      <p:bldP spid="43" grpId="0" animBg="1"/>
      <p:bldP spid="43" grpId="1" animBg="1"/>
      <p:bldP spid="44" grpId="0" animBg="1"/>
      <p:bldP spid="44" grpId="1" animBg="1"/>
      <p:bldP spid="45" grpId="0" animBg="1"/>
      <p:bldP spid="45" grpId="1" animBg="1"/>
      <p:bldP spid="46" grpId="0" animBg="1"/>
      <p:bldP spid="46" grpId="1" animBg="1"/>
      <p:bldP spid="47" grpId="0" animBg="1"/>
      <p:bldP spid="47" grpId="1" animBg="1"/>
      <p:bldP spid="48" grpId="0" animBg="1"/>
      <p:bldP spid="48" grpId="1" animBg="1"/>
      <p:bldP spid="49" grpId="0" animBg="1"/>
      <p:bldP spid="49" grpId="1" animBg="1"/>
      <p:bldP spid="51" grpId="0" animBg="1"/>
      <p:bldP spid="51" grpId="1" animBg="1"/>
      <p:bldP spid="52" grpId="0" animBg="1"/>
      <p:bldP spid="52" grpId="1" animBg="1"/>
      <p:bldP spid="54" grpId="0" animBg="1"/>
      <p:bldP spid="54" grpId="1" animBg="1"/>
      <p:bldP spid="55" grpId="0" animBg="1"/>
      <p:bldP spid="55" grpId="1" animBg="1"/>
      <p:bldP spid="58" grpId="0" animBg="1"/>
      <p:bldP spid="58" grpId="1" animBg="1"/>
      <p:bldP spid="3" grpId="0"/>
      <p:bldP spid="37" grpId="0"/>
      <p:bldP spid="38" grpId="0"/>
      <p:bldP spid="50" grpId="0"/>
      <p:bldP spid="53" grpId="0"/>
      <p:bldP spid="56" grpId="0"/>
      <p:bldP spid="59" grpId="0"/>
      <p:bldP spid="60" grpId="0"/>
      <p:bldP spid="61" grpId="0"/>
      <p:bldP spid="62" grpId="0"/>
      <p:bldP spid="63" grpId="0"/>
      <p:bldP spid="6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descr="Edge classification labeled by color:&#10;orange edges are tree edges&#10;Green edges are forward edges&#10;Blue edges are back edges&#10;Cross edges are purple edges"/>
          <p:cNvGrpSpPr/>
          <p:nvPr/>
        </p:nvGrpSpPr>
        <p:grpSpPr>
          <a:xfrm>
            <a:off x="690973" y="1812406"/>
            <a:ext cx="5609243" cy="4552324"/>
            <a:chOff x="595746" y="1571385"/>
            <a:chExt cx="5609243" cy="4552324"/>
          </a:xfrm>
        </p:grpSpPr>
        <p:sp>
          <p:nvSpPr>
            <p:cNvPr id="6" name="Oval 5"/>
            <p:cNvSpPr/>
            <p:nvPr/>
          </p:nvSpPr>
          <p:spPr>
            <a:xfrm>
              <a:off x="1634836" y="2743417"/>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A</a:t>
              </a:r>
            </a:p>
          </p:txBody>
        </p:sp>
        <p:sp>
          <p:nvSpPr>
            <p:cNvPr id="10" name="Oval 9"/>
            <p:cNvSpPr/>
            <p:nvPr/>
          </p:nvSpPr>
          <p:spPr>
            <a:xfrm>
              <a:off x="4484255" y="1571385"/>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F</a:t>
              </a:r>
            </a:p>
          </p:txBody>
        </p:sp>
        <p:sp>
          <p:nvSpPr>
            <p:cNvPr id="11" name="Oval 10"/>
            <p:cNvSpPr/>
            <p:nvPr/>
          </p:nvSpPr>
          <p:spPr>
            <a:xfrm>
              <a:off x="4511964" y="5126182"/>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D</a:t>
              </a:r>
            </a:p>
          </p:txBody>
        </p:sp>
        <p:sp>
          <p:nvSpPr>
            <p:cNvPr id="12" name="Oval 11"/>
            <p:cNvSpPr/>
            <p:nvPr/>
          </p:nvSpPr>
          <p:spPr>
            <a:xfrm>
              <a:off x="4382655" y="3442663"/>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E</a:t>
              </a:r>
            </a:p>
          </p:txBody>
        </p:sp>
        <p:sp>
          <p:nvSpPr>
            <p:cNvPr id="13" name="Oval 12"/>
            <p:cNvSpPr/>
            <p:nvPr/>
          </p:nvSpPr>
          <p:spPr>
            <a:xfrm>
              <a:off x="2096655" y="5458691"/>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C</a:t>
              </a:r>
            </a:p>
          </p:txBody>
        </p:sp>
        <p:sp>
          <p:nvSpPr>
            <p:cNvPr id="14" name="Oval 13"/>
            <p:cNvSpPr/>
            <p:nvPr/>
          </p:nvSpPr>
          <p:spPr>
            <a:xfrm>
              <a:off x="595746" y="4548910"/>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B</a:t>
              </a:r>
            </a:p>
          </p:txBody>
        </p:sp>
        <p:cxnSp>
          <p:nvCxnSpPr>
            <p:cNvPr id="16" name="Straight Arrow Connector 15"/>
            <p:cNvCxnSpPr>
              <a:stCxn id="6" idx="3"/>
              <a:endCxn id="14" idx="0"/>
            </p:cNvCxnSpPr>
            <p:nvPr/>
          </p:nvCxnSpPr>
          <p:spPr>
            <a:xfrm rot="16619196" flipH="1" flipV="1">
              <a:off x="667008" y="3606262"/>
              <a:ext cx="1326466" cy="647430"/>
            </a:xfrm>
            <a:prstGeom prst="straightConnector1">
              <a:avLst/>
            </a:prstGeom>
            <a:ln w="28575">
              <a:solidFill>
                <a:srgbClr val="FF6600"/>
              </a:solidFill>
              <a:tailEnd type="triangle" w="lg" len="lg"/>
            </a:ln>
          </p:spPr>
          <p:style>
            <a:lnRef idx="1">
              <a:schemeClr val="dk1"/>
            </a:lnRef>
            <a:fillRef idx="0">
              <a:schemeClr val="dk1"/>
            </a:fillRef>
            <a:effectRef idx="0">
              <a:schemeClr val="dk1"/>
            </a:effectRef>
            <a:fontRef idx="minor">
              <a:schemeClr val="tx1"/>
            </a:fontRef>
          </p:style>
        </p:cxnSp>
        <p:cxnSp>
          <p:nvCxnSpPr>
            <p:cNvPr id="22" name="Straight Connector 21"/>
            <p:cNvCxnSpPr>
              <a:stCxn id="14" idx="5"/>
              <a:endCxn id="13" idx="1"/>
            </p:cNvCxnSpPr>
            <p:nvPr/>
          </p:nvCxnSpPr>
          <p:spPr>
            <a:xfrm>
              <a:off x="1163374" y="5116538"/>
              <a:ext cx="1030671" cy="439543"/>
            </a:xfrm>
            <a:prstGeom prst="line">
              <a:avLst/>
            </a:prstGeom>
            <a:ln w="28575">
              <a:solidFill>
                <a:srgbClr val="FF6600"/>
              </a:solidFill>
              <a:tailEnd type="triangle" w="lg" len="lg"/>
            </a:ln>
          </p:spPr>
          <p:style>
            <a:lnRef idx="1">
              <a:schemeClr val="dk1"/>
            </a:lnRef>
            <a:fillRef idx="0">
              <a:schemeClr val="dk1"/>
            </a:fillRef>
            <a:effectRef idx="0">
              <a:schemeClr val="dk1"/>
            </a:effectRef>
            <a:fontRef idx="minor">
              <a:schemeClr val="tx1"/>
            </a:fontRef>
          </p:style>
        </p:cxnSp>
        <p:cxnSp>
          <p:nvCxnSpPr>
            <p:cNvPr id="26" name="Straight Connector 25"/>
            <p:cNvCxnSpPr>
              <a:stCxn id="13" idx="6"/>
              <a:endCxn id="11" idx="2"/>
            </p:cNvCxnSpPr>
            <p:nvPr/>
          </p:nvCxnSpPr>
          <p:spPr>
            <a:xfrm flipV="1">
              <a:off x="2761673" y="5458691"/>
              <a:ext cx="1750291" cy="332509"/>
            </a:xfrm>
            <a:prstGeom prst="line">
              <a:avLst/>
            </a:prstGeom>
            <a:ln w="28575">
              <a:solidFill>
                <a:srgbClr val="FF6600"/>
              </a:solidFill>
              <a:tailEnd type="triangle" w="lg" len="lg"/>
            </a:ln>
          </p:spPr>
          <p:style>
            <a:lnRef idx="1">
              <a:schemeClr val="dk1"/>
            </a:lnRef>
            <a:fillRef idx="0">
              <a:schemeClr val="dk1"/>
            </a:fillRef>
            <a:effectRef idx="0">
              <a:schemeClr val="dk1"/>
            </a:effectRef>
            <a:fontRef idx="minor">
              <a:schemeClr val="tx1"/>
            </a:fontRef>
          </p:style>
        </p:cxnSp>
        <p:cxnSp>
          <p:nvCxnSpPr>
            <p:cNvPr id="30" name="Straight Connector 29"/>
            <p:cNvCxnSpPr>
              <a:stCxn id="11" idx="1"/>
              <a:endCxn id="14" idx="6"/>
            </p:cNvCxnSpPr>
            <p:nvPr/>
          </p:nvCxnSpPr>
          <p:spPr>
            <a:xfrm flipH="1" flipV="1">
              <a:off x="1260764" y="4881419"/>
              <a:ext cx="3348590" cy="342153"/>
            </a:xfrm>
            <a:prstGeom prst="line">
              <a:avLst/>
            </a:prstGeom>
            <a:ln w="28575">
              <a:solidFill>
                <a:srgbClr val="0070C0"/>
              </a:solidFill>
              <a:tailEnd type="triangle" w="lg" len="lg"/>
            </a:ln>
          </p:spPr>
          <p:style>
            <a:lnRef idx="1">
              <a:schemeClr val="dk1"/>
            </a:lnRef>
            <a:fillRef idx="0">
              <a:schemeClr val="dk1"/>
            </a:fillRef>
            <a:effectRef idx="0">
              <a:schemeClr val="dk1"/>
            </a:effectRef>
            <a:fontRef idx="minor">
              <a:schemeClr val="tx1"/>
            </a:fontRef>
          </p:style>
        </p:cxnSp>
        <p:cxnSp>
          <p:nvCxnSpPr>
            <p:cNvPr id="32" name="Straight Connector 31"/>
            <p:cNvCxnSpPr>
              <a:stCxn id="14" idx="7"/>
              <a:endCxn id="12" idx="2"/>
            </p:cNvCxnSpPr>
            <p:nvPr/>
          </p:nvCxnSpPr>
          <p:spPr>
            <a:xfrm flipV="1">
              <a:off x="1163374" y="3775172"/>
              <a:ext cx="3219281" cy="871128"/>
            </a:xfrm>
            <a:prstGeom prst="line">
              <a:avLst/>
            </a:prstGeom>
            <a:ln w="28575">
              <a:solidFill>
                <a:srgbClr val="FF6600"/>
              </a:solidFill>
              <a:tailEnd type="triangle" w="lg" len="lg"/>
            </a:ln>
          </p:spPr>
          <p:style>
            <a:lnRef idx="1">
              <a:schemeClr val="dk1"/>
            </a:lnRef>
            <a:fillRef idx="0">
              <a:schemeClr val="dk1"/>
            </a:fillRef>
            <a:effectRef idx="0">
              <a:schemeClr val="dk1"/>
            </a:effectRef>
            <a:fontRef idx="minor">
              <a:schemeClr val="tx1"/>
            </a:fontRef>
          </p:style>
        </p:cxnSp>
        <p:cxnSp>
          <p:nvCxnSpPr>
            <p:cNvPr id="34" name="Straight Connector 33"/>
            <p:cNvCxnSpPr>
              <a:stCxn id="12" idx="0"/>
              <a:endCxn id="10" idx="4"/>
            </p:cNvCxnSpPr>
            <p:nvPr/>
          </p:nvCxnSpPr>
          <p:spPr>
            <a:xfrm flipV="1">
              <a:off x="4715164" y="2236403"/>
              <a:ext cx="101600" cy="1206260"/>
            </a:xfrm>
            <a:prstGeom prst="line">
              <a:avLst/>
            </a:prstGeom>
            <a:ln w="28575">
              <a:solidFill>
                <a:srgbClr val="FF6600"/>
              </a:solidFill>
              <a:tailEnd type="triangle" w="lg" len="lg"/>
            </a:ln>
          </p:spPr>
          <p:style>
            <a:lnRef idx="1">
              <a:schemeClr val="dk1"/>
            </a:lnRef>
            <a:fillRef idx="0">
              <a:schemeClr val="dk1"/>
            </a:fillRef>
            <a:effectRef idx="0">
              <a:schemeClr val="dk1"/>
            </a:effectRef>
            <a:fontRef idx="minor">
              <a:schemeClr val="tx1"/>
            </a:fontRef>
          </p:style>
        </p:cxnSp>
        <p:cxnSp>
          <p:nvCxnSpPr>
            <p:cNvPr id="36" name="Straight Connector 35"/>
            <p:cNvCxnSpPr>
              <a:stCxn id="6" idx="7"/>
              <a:endCxn id="10" idx="2"/>
            </p:cNvCxnSpPr>
            <p:nvPr/>
          </p:nvCxnSpPr>
          <p:spPr>
            <a:xfrm rot="16619196">
              <a:off x="2739606" y="1296908"/>
              <a:ext cx="1207508" cy="2150885"/>
            </a:xfrm>
            <a:prstGeom prst="line">
              <a:avLst/>
            </a:prstGeom>
            <a:ln w="28575">
              <a:solidFill>
                <a:srgbClr val="00B050"/>
              </a:solidFill>
              <a:tailEnd type="triangle" w="lg" len="lg"/>
            </a:ln>
          </p:spPr>
          <p:style>
            <a:lnRef idx="1">
              <a:schemeClr val="dk1"/>
            </a:lnRef>
            <a:fillRef idx="0">
              <a:schemeClr val="dk1"/>
            </a:fillRef>
            <a:effectRef idx="0">
              <a:schemeClr val="dk1"/>
            </a:effectRef>
            <a:fontRef idx="minor">
              <a:schemeClr val="tx1"/>
            </a:fontRef>
          </p:style>
        </p:cxnSp>
        <p:sp>
          <p:nvSpPr>
            <p:cNvPr id="39" name="Oval 38"/>
            <p:cNvSpPr/>
            <p:nvPr/>
          </p:nvSpPr>
          <p:spPr>
            <a:xfrm>
              <a:off x="5539971" y="2507024"/>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G</a:t>
              </a:r>
            </a:p>
          </p:txBody>
        </p:sp>
        <p:sp>
          <p:nvSpPr>
            <p:cNvPr id="35" name="Arc 34"/>
            <p:cNvSpPr/>
            <p:nvPr/>
          </p:nvSpPr>
          <p:spPr>
            <a:xfrm>
              <a:off x="4692073" y="2033050"/>
              <a:ext cx="710277" cy="3404716"/>
            </a:xfrm>
            <a:prstGeom prst="arc">
              <a:avLst>
                <a:gd name="adj1" fmla="val 16335227"/>
                <a:gd name="adj2" fmla="val 5144971"/>
              </a:avLst>
            </a:prstGeom>
            <a:ln w="28575">
              <a:solidFill>
                <a:srgbClr val="7030A0"/>
              </a:solidFill>
              <a:tailEnd type="triangle" w="lg" len="lg"/>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grpSp>
      <p:sp>
        <p:nvSpPr>
          <p:cNvPr id="2" name="Title 1">
            <a:extLst>
              <a:ext uri="{FF2B5EF4-FFF2-40B4-BE49-F238E27FC236}">
                <a16:creationId xmlns:a16="http://schemas.microsoft.com/office/drawing/2014/main" id="{C61DDD0E-C66D-281D-3974-8AADD72A2597}"/>
              </a:ext>
            </a:extLst>
          </p:cNvPr>
          <p:cNvSpPr>
            <a:spLocks noGrp="1"/>
          </p:cNvSpPr>
          <p:nvPr>
            <p:ph type="title"/>
          </p:nvPr>
        </p:nvSpPr>
        <p:spPr>
          <a:xfrm>
            <a:off x="588817" y="-1325563"/>
            <a:ext cx="10829259" cy="1325563"/>
          </a:xfrm>
        </p:spPr>
        <p:txBody>
          <a:bodyPr/>
          <a:lstStyle/>
          <a:p>
            <a:r>
              <a:rPr lang="en-US" dirty="0"/>
              <a:t>Edge classification (first worked example)</a:t>
            </a:r>
          </a:p>
        </p:txBody>
      </p:sp>
      <p:sp>
        <p:nvSpPr>
          <p:cNvPr id="70" name="Rectangle 69"/>
          <p:cNvSpPr/>
          <p:nvPr/>
        </p:nvSpPr>
        <p:spPr>
          <a:xfrm>
            <a:off x="5818679" y="98114"/>
            <a:ext cx="6874393" cy="3139321"/>
          </a:xfrm>
          <a:prstGeom prst="rect">
            <a:avLst/>
          </a:prstGeom>
        </p:spPr>
        <p:txBody>
          <a:bodyPr wrap="square">
            <a:spAutoFit/>
          </a:bodyPr>
          <a:lstStyle/>
          <a:p>
            <a:r>
              <a:rPr lang="en-US" sz="2200" dirty="0">
                <a:latin typeface="Courier New" panose="02070309020205020404" pitchFamily="49" charset="0"/>
                <a:cs typeface="Courier New" panose="02070309020205020404" pitchFamily="49" charset="0"/>
              </a:rPr>
              <a:t>DFS(u)</a:t>
            </a:r>
          </a:p>
          <a:p>
            <a:r>
              <a:rPr lang="en-US" sz="2200" dirty="0">
                <a:latin typeface="Courier New" panose="02070309020205020404" pitchFamily="49" charset="0"/>
                <a:cs typeface="Courier New" panose="02070309020205020404" pitchFamily="49" charset="0"/>
              </a:rPr>
              <a:t>	Mark u as “seen”</a:t>
            </a:r>
          </a:p>
          <a:p>
            <a:r>
              <a:rPr lang="en-US" sz="2200" dirty="0">
                <a:latin typeface="Courier New" panose="02070309020205020404" pitchFamily="49" charset="0"/>
                <a:cs typeface="Courier New" panose="02070309020205020404" pitchFamily="49" charset="0"/>
              </a:rPr>
              <a:t>	</a:t>
            </a:r>
            <a:r>
              <a:rPr lang="en-US" sz="2200" dirty="0" err="1">
                <a:solidFill>
                  <a:srgbClr val="FF0000"/>
                </a:solidFill>
                <a:latin typeface="Courier New" panose="02070309020205020404" pitchFamily="49" charset="0"/>
                <a:cs typeface="Courier New" panose="02070309020205020404" pitchFamily="49" charset="0"/>
              </a:rPr>
              <a:t>u.start</a:t>
            </a:r>
            <a:r>
              <a:rPr lang="en-US" sz="2200" dirty="0">
                <a:solidFill>
                  <a:srgbClr val="FF0000"/>
                </a:solidFill>
                <a:latin typeface="Courier New" panose="02070309020205020404" pitchFamily="49" charset="0"/>
                <a:cs typeface="Courier New" panose="02070309020205020404" pitchFamily="49" charset="0"/>
              </a:rPr>
              <a:t> = counter++</a:t>
            </a:r>
          </a:p>
          <a:p>
            <a:r>
              <a:rPr lang="en-US" sz="2200" dirty="0">
                <a:latin typeface="Courier New" panose="02070309020205020404" pitchFamily="49" charset="0"/>
                <a:cs typeface="Courier New" panose="02070309020205020404" pitchFamily="49" charset="0"/>
              </a:rPr>
              <a:t>	For each edge (</a:t>
            </a:r>
            <a:r>
              <a:rPr lang="en-US" sz="2200" dirty="0" err="1">
                <a:latin typeface="Courier New" panose="02070309020205020404" pitchFamily="49" charset="0"/>
                <a:cs typeface="Courier New" panose="02070309020205020404" pitchFamily="49" charset="0"/>
              </a:rPr>
              <a:t>u,v</a:t>
            </a:r>
            <a:r>
              <a:rPr lang="en-US" sz="2200" dirty="0">
                <a:latin typeface="Courier New" panose="02070309020205020404" pitchFamily="49" charset="0"/>
                <a:cs typeface="Courier New" panose="02070309020205020404" pitchFamily="49" charset="0"/>
              </a:rPr>
              <a:t>) //leaving u</a:t>
            </a:r>
          </a:p>
          <a:p>
            <a:r>
              <a:rPr lang="en-US" sz="2200" dirty="0">
                <a:latin typeface="Courier New" panose="02070309020205020404" pitchFamily="49" charset="0"/>
                <a:cs typeface="Courier New" panose="02070309020205020404" pitchFamily="49" charset="0"/>
              </a:rPr>
              <a:t>		If v is not “seen”</a:t>
            </a:r>
          </a:p>
          <a:p>
            <a:r>
              <a:rPr lang="en-US" sz="2200" dirty="0">
                <a:latin typeface="Courier New" panose="02070309020205020404" pitchFamily="49" charset="0"/>
                <a:cs typeface="Courier New" panose="02070309020205020404" pitchFamily="49" charset="0"/>
              </a:rPr>
              <a:t>			DFS(v)</a:t>
            </a:r>
          </a:p>
          <a:p>
            <a:r>
              <a:rPr lang="en-US" sz="2200" dirty="0">
                <a:latin typeface="Courier New" panose="02070309020205020404" pitchFamily="49" charset="0"/>
                <a:cs typeface="Courier New" panose="02070309020205020404" pitchFamily="49" charset="0"/>
              </a:rPr>
              <a:t>		End If</a:t>
            </a:r>
          </a:p>
          <a:p>
            <a:r>
              <a:rPr lang="en-US" sz="2200" dirty="0">
                <a:latin typeface="Courier New" panose="02070309020205020404" pitchFamily="49" charset="0"/>
                <a:cs typeface="Courier New" panose="02070309020205020404" pitchFamily="49" charset="0"/>
              </a:rPr>
              <a:t>	End For</a:t>
            </a:r>
          </a:p>
          <a:p>
            <a:r>
              <a:rPr lang="en-US" sz="2200" dirty="0">
                <a:latin typeface="Courier New" panose="02070309020205020404" pitchFamily="49" charset="0"/>
                <a:cs typeface="Courier New" panose="02070309020205020404" pitchFamily="49" charset="0"/>
              </a:rPr>
              <a:t>	</a:t>
            </a:r>
            <a:r>
              <a:rPr lang="en-US" sz="2200" dirty="0" err="1">
                <a:solidFill>
                  <a:srgbClr val="FF0000"/>
                </a:solidFill>
                <a:latin typeface="Courier New" panose="02070309020205020404" pitchFamily="49" charset="0"/>
                <a:cs typeface="Courier New" panose="02070309020205020404" pitchFamily="49" charset="0"/>
              </a:rPr>
              <a:t>u.end</a:t>
            </a:r>
            <a:r>
              <a:rPr lang="en-US" sz="2200" dirty="0">
                <a:solidFill>
                  <a:srgbClr val="FF0000"/>
                </a:solidFill>
                <a:latin typeface="Courier New" panose="02070309020205020404" pitchFamily="49" charset="0"/>
                <a:cs typeface="Courier New" panose="02070309020205020404" pitchFamily="49" charset="0"/>
              </a:rPr>
              <a:t> = counter++</a:t>
            </a:r>
          </a:p>
        </p:txBody>
      </p:sp>
    </p:spTree>
    <p:extLst>
      <p:ext uri="{BB962C8B-B14F-4D97-AF65-F5344CB8AC3E}">
        <p14:creationId xmlns:p14="http://schemas.microsoft.com/office/powerpoint/2010/main" val="1389267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6000000">
                                      <p:cBhvr>
                                        <p:cTn id="6"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68888-49A1-3E51-5797-D19BF051C1A3}"/>
              </a:ext>
            </a:extLst>
          </p:cNvPr>
          <p:cNvSpPr>
            <a:spLocks noGrp="1"/>
          </p:cNvSpPr>
          <p:nvPr>
            <p:ph type="title"/>
          </p:nvPr>
        </p:nvSpPr>
        <p:spPr>
          <a:xfrm>
            <a:off x="588817" y="-1325563"/>
            <a:ext cx="10829259" cy="1325563"/>
          </a:xfrm>
        </p:spPr>
        <p:txBody>
          <a:bodyPr/>
          <a:lstStyle/>
          <a:p>
            <a:r>
              <a:rPr lang="en-US" dirty="0"/>
              <a:t>Edge classification (types)</a:t>
            </a:r>
          </a:p>
        </p:txBody>
      </p:sp>
      <p:grpSp>
        <p:nvGrpSpPr>
          <p:cNvPr id="3" name="Group 2" descr="Edge classification labeled by color:&#10;orange edges are tree edges&#10;Green edges are forward edges&#10;Blue edges are back edges&#10;Cross edges are purple edges">
            <a:extLst>
              <a:ext uri="{FF2B5EF4-FFF2-40B4-BE49-F238E27FC236}">
                <a16:creationId xmlns:a16="http://schemas.microsoft.com/office/drawing/2014/main" id="{A3772DBB-90D8-7261-4543-1BED70119CDC}"/>
              </a:ext>
            </a:extLst>
          </p:cNvPr>
          <p:cNvGrpSpPr/>
          <p:nvPr/>
        </p:nvGrpSpPr>
        <p:grpSpPr>
          <a:xfrm>
            <a:off x="-23444" y="146712"/>
            <a:ext cx="5147832" cy="6698065"/>
            <a:chOff x="-23444" y="146712"/>
            <a:chExt cx="5147832" cy="6698065"/>
          </a:xfrm>
        </p:grpSpPr>
        <p:sp>
          <p:nvSpPr>
            <p:cNvPr id="6" name="Oval 5"/>
            <p:cNvSpPr/>
            <p:nvPr/>
          </p:nvSpPr>
          <p:spPr>
            <a:xfrm rot="20777557">
              <a:off x="1517414" y="146712"/>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A</a:t>
              </a:r>
            </a:p>
          </p:txBody>
        </p:sp>
        <p:sp>
          <p:nvSpPr>
            <p:cNvPr id="10" name="Oval 9"/>
            <p:cNvSpPr/>
            <p:nvPr/>
          </p:nvSpPr>
          <p:spPr>
            <a:xfrm rot="20777557">
              <a:off x="4041717" y="5490505"/>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F</a:t>
              </a:r>
            </a:p>
          </p:txBody>
        </p:sp>
        <p:sp>
          <p:nvSpPr>
            <p:cNvPr id="11" name="Oval 10"/>
            <p:cNvSpPr/>
            <p:nvPr/>
          </p:nvSpPr>
          <p:spPr>
            <a:xfrm rot="20777557">
              <a:off x="536845" y="4896186"/>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D</a:t>
              </a:r>
            </a:p>
          </p:txBody>
        </p:sp>
        <p:sp>
          <p:nvSpPr>
            <p:cNvPr id="12" name="Oval 11"/>
            <p:cNvSpPr/>
            <p:nvPr/>
          </p:nvSpPr>
          <p:spPr>
            <a:xfrm rot="20777557">
              <a:off x="2503501" y="4244695"/>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E</a:t>
              </a:r>
            </a:p>
          </p:txBody>
        </p:sp>
        <p:sp>
          <p:nvSpPr>
            <p:cNvPr id="13" name="Oval 12"/>
            <p:cNvSpPr/>
            <p:nvPr/>
          </p:nvSpPr>
          <p:spPr>
            <a:xfrm rot="20777557">
              <a:off x="631806" y="2459947"/>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C</a:t>
              </a:r>
            </a:p>
          </p:txBody>
        </p:sp>
        <p:sp>
          <p:nvSpPr>
            <p:cNvPr id="14" name="Oval 13"/>
            <p:cNvSpPr/>
            <p:nvPr/>
          </p:nvSpPr>
          <p:spPr>
            <a:xfrm rot="20777557">
              <a:off x="1790023" y="1141249"/>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B</a:t>
              </a:r>
            </a:p>
          </p:txBody>
        </p:sp>
        <p:cxnSp>
          <p:nvCxnSpPr>
            <p:cNvPr id="16" name="Straight Arrow Connector 15"/>
            <p:cNvCxnSpPr>
              <a:stCxn id="6" idx="4"/>
              <a:endCxn id="14" idx="0"/>
            </p:cNvCxnSpPr>
            <p:nvPr/>
          </p:nvCxnSpPr>
          <p:spPr>
            <a:xfrm>
              <a:off x="1928715" y="802260"/>
              <a:ext cx="115025" cy="348459"/>
            </a:xfrm>
            <a:prstGeom prst="straightConnector1">
              <a:avLst/>
            </a:prstGeom>
            <a:ln w="28575">
              <a:solidFill>
                <a:srgbClr val="FF6600"/>
              </a:solidFill>
              <a:tailEnd type="triangle" w="lg" len="lg"/>
            </a:ln>
          </p:spPr>
          <p:style>
            <a:lnRef idx="1">
              <a:schemeClr val="dk1"/>
            </a:lnRef>
            <a:fillRef idx="0">
              <a:schemeClr val="dk1"/>
            </a:fillRef>
            <a:effectRef idx="0">
              <a:schemeClr val="dk1"/>
            </a:effectRef>
            <a:fontRef idx="minor">
              <a:schemeClr val="tx1"/>
            </a:fontRef>
          </p:style>
        </p:cxnSp>
        <p:cxnSp>
          <p:nvCxnSpPr>
            <p:cNvPr id="22" name="Straight Connector 21"/>
            <p:cNvCxnSpPr>
              <a:stCxn id="14" idx="5"/>
              <a:endCxn id="13" idx="1"/>
            </p:cNvCxnSpPr>
            <p:nvPr/>
          </p:nvCxnSpPr>
          <p:spPr>
            <a:xfrm rot="6004240">
              <a:off x="1028088" y="1913335"/>
              <a:ext cx="1030671" cy="439543"/>
            </a:xfrm>
            <a:prstGeom prst="line">
              <a:avLst/>
            </a:prstGeom>
            <a:ln w="28575">
              <a:solidFill>
                <a:srgbClr val="FF6600"/>
              </a:solidFill>
              <a:tailEnd type="triangle" w="lg" len="lg"/>
            </a:ln>
          </p:spPr>
          <p:style>
            <a:lnRef idx="1">
              <a:schemeClr val="dk1"/>
            </a:lnRef>
            <a:fillRef idx="0">
              <a:schemeClr val="dk1"/>
            </a:fillRef>
            <a:effectRef idx="0">
              <a:schemeClr val="dk1"/>
            </a:effectRef>
            <a:fontRef idx="minor">
              <a:schemeClr val="tx1"/>
            </a:fontRef>
          </p:style>
        </p:cxnSp>
        <p:cxnSp>
          <p:nvCxnSpPr>
            <p:cNvPr id="26" name="Straight Connector 25"/>
            <p:cNvCxnSpPr>
              <a:stCxn id="13" idx="6"/>
              <a:endCxn id="11" idx="2"/>
            </p:cNvCxnSpPr>
            <p:nvPr/>
          </p:nvCxnSpPr>
          <p:spPr>
            <a:xfrm rot="6004240" flipV="1">
              <a:off x="41689" y="3844321"/>
              <a:ext cx="1750291" cy="332509"/>
            </a:xfrm>
            <a:prstGeom prst="line">
              <a:avLst/>
            </a:prstGeom>
            <a:ln w="28575">
              <a:solidFill>
                <a:srgbClr val="FF6600"/>
              </a:solidFill>
              <a:tailEnd type="triangle" w="lg" len="lg"/>
            </a:ln>
          </p:spPr>
          <p:style>
            <a:lnRef idx="1">
              <a:schemeClr val="dk1"/>
            </a:lnRef>
            <a:fillRef idx="0">
              <a:schemeClr val="dk1"/>
            </a:fillRef>
            <a:effectRef idx="0">
              <a:schemeClr val="dk1"/>
            </a:effectRef>
            <a:fontRef idx="minor">
              <a:schemeClr val="tx1"/>
            </a:fontRef>
          </p:style>
        </p:cxnSp>
        <p:cxnSp>
          <p:nvCxnSpPr>
            <p:cNvPr id="30" name="Straight Connector 29"/>
            <p:cNvCxnSpPr>
              <a:stCxn id="11" idx="1"/>
              <a:endCxn id="14" idx="6"/>
            </p:cNvCxnSpPr>
            <p:nvPr/>
          </p:nvCxnSpPr>
          <p:spPr>
            <a:xfrm rot="6004240" flipH="1" flipV="1">
              <a:off x="-71119" y="3248652"/>
              <a:ext cx="3348590" cy="342153"/>
            </a:xfrm>
            <a:prstGeom prst="line">
              <a:avLst/>
            </a:prstGeom>
            <a:ln w="28575">
              <a:solidFill>
                <a:srgbClr val="0070C0"/>
              </a:solidFill>
              <a:tailEnd type="triangle" w="lg" len="lg"/>
            </a:ln>
          </p:spPr>
          <p:style>
            <a:lnRef idx="1">
              <a:schemeClr val="dk1"/>
            </a:lnRef>
            <a:fillRef idx="0">
              <a:schemeClr val="dk1"/>
            </a:fillRef>
            <a:effectRef idx="0">
              <a:schemeClr val="dk1"/>
            </a:effectRef>
            <a:fontRef idx="minor">
              <a:schemeClr val="tx1"/>
            </a:fontRef>
          </p:style>
        </p:cxnSp>
        <p:cxnSp>
          <p:nvCxnSpPr>
            <p:cNvPr id="32" name="Straight Connector 31"/>
            <p:cNvCxnSpPr>
              <a:stCxn id="14" idx="4"/>
              <a:endCxn id="12" idx="0"/>
            </p:cNvCxnSpPr>
            <p:nvPr/>
          </p:nvCxnSpPr>
          <p:spPr>
            <a:xfrm>
              <a:off x="2201324" y="1796797"/>
              <a:ext cx="555894" cy="2457368"/>
            </a:xfrm>
            <a:prstGeom prst="line">
              <a:avLst/>
            </a:prstGeom>
            <a:ln w="28575">
              <a:solidFill>
                <a:srgbClr val="FF6600"/>
              </a:solidFill>
              <a:tailEnd type="triangle" w="lg" len="lg"/>
            </a:ln>
          </p:spPr>
          <p:style>
            <a:lnRef idx="1">
              <a:schemeClr val="dk1"/>
            </a:lnRef>
            <a:fillRef idx="0">
              <a:schemeClr val="dk1"/>
            </a:fillRef>
            <a:effectRef idx="0">
              <a:schemeClr val="dk1"/>
            </a:effectRef>
            <a:fontRef idx="minor">
              <a:schemeClr val="tx1"/>
            </a:fontRef>
          </p:style>
        </p:cxnSp>
        <p:cxnSp>
          <p:nvCxnSpPr>
            <p:cNvPr id="34" name="Straight Connector 33"/>
            <p:cNvCxnSpPr>
              <a:stCxn id="12" idx="5"/>
              <a:endCxn id="10" idx="1"/>
            </p:cNvCxnSpPr>
            <p:nvPr/>
          </p:nvCxnSpPr>
          <p:spPr>
            <a:xfrm>
              <a:off x="3120147" y="4749912"/>
              <a:ext cx="969942" cy="900394"/>
            </a:xfrm>
            <a:prstGeom prst="line">
              <a:avLst/>
            </a:prstGeom>
            <a:ln w="28575">
              <a:solidFill>
                <a:srgbClr val="FF6600"/>
              </a:solidFill>
              <a:tailEnd type="triangle" w="lg" len="lg"/>
            </a:ln>
          </p:spPr>
          <p:style>
            <a:lnRef idx="1">
              <a:schemeClr val="dk1"/>
            </a:lnRef>
            <a:fillRef idx="0">
              <a:schemeClr val="dk1"/>
            </a:fillRef>
            <a:effectRef idx="0">
              <a:schemeClr val="dk1"/>
            </a:effectRef>
            <a:fontRef idx="minor">
              <a:schemeClr val="tx1"/>
            </a:fontRef>
          </p:style>
        </p:cxnSp>
        <p:cxnSp>
          <p:nvCxnSpPr>
            <p:cNvPr id="36" name="Straight Connector 35"/>
            <p:cNvCxnSpPr>
              <a:stCxn id="6" idx="5"/>
              <a:endCxn id="10" idx="0"/>
            </p:cNvCxnSpPr>
            <p:nvPr/>
          </p:nvCxnSpPr>
          <p:spPr>
            <a:xfrm>
              <a:off x="2134060" y="651929"/>
              <a:ext cx="2161374" cy="4848046"/>
            </a:xfrm>
            <a:prstGeom prst="line">
              <a:avLst/>
            </a:prstGeom>
            <a:ln w="28575">
              <a:solidFill>
                <a:srgbClr val="00B050"/>
              </a:solidFill>
              <a:tailEnd type="triangle" w="lg" len="lg"/>
            </a:ln>
          </p:spPr>
          <p:style>
            <a:lnRef idx="1">
              <a:schemeClr val="dk1"/>
            </a:lnRef>
            <a:fillRef idx="0">
              <a:schemeClr val="dk1"/>
            </a:fillRef>
            <a:effectRef idx="0">
              <a:schemeClr val="dk1"/>
            </a:effectRef>
            <a:fontRef idx="minor">
              <a:schemeClr val="tx1"/>
            </a:fontRef>
          </p:style>
        </p:cxnSp>
        <p:sp>
          <p:nvSpPr>
            <p:cNvPr id="39" name="Oval 38"/>
            <p:cNvSpPr/>
            <p:nvPr/>
          </p:nvSpPr>
          <p:spPr>
            <a:xfrm rot="20777557">
              <a:off x="1707796" y="6179759"/>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G</a:t>
              </a:r>
            </a:p>
          </p:txBody>
        </p:sp>
        <p:sp>
          <p:nvSpPr>
            <p:cNvPr id="35" name="Arc 34"/>
            <p:cNvSpPr/>
            <p:nvPr/>
          </p:nvSpPr>
          <p:spPr>
            <a:xfrm rot="6004240">
              <a:off x="2175496" y="4027290"/>
              <a:ext cx="710277" cy="3404716"/>
            </a:xfrm>
            <a:prstGeom prst="arc">
              <a:avLst>
                <a:gd name="adj1" fmla="val 16335227"/>
                <a:gd name="adj2" fmla="val 5144971"/>
              </a:avLst>
            </a:prstGeom>
            <a:ln w="28575">
              <a:solidFill>
                <a:srgbClr val="7030A0"/>
              </a:solidFill>
              <a:tailEnd type="triangle" w="lg" len="lg"/>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47" name="TextBox 46"/>
            <p:cNvSpPr txBox="1"/>
            <p:nvPr/>
          </p:nvSpPr>
          <p:spPr>
            <a:xfrm>
              <a:off x="531500" y="229704"/>
              <a:ext cx="594930" cy="584775"/>
            </a:xfrm>
            <a:prstGeom prst="rect">
              <a:avLst/>
            </a:prstGeom>
            <a:noFill/>
          </p:spPr>
          <p:txBody>
            <a:bodyPr wrap="square" rtlCol="0">
              <a:spAutoFit/>
            </a:bodyPr>
            <a:lstStyle/>
            <a:p>
              <a:r>
                <a:rPr lang="en-US" sz="3200" dirty="0"/>
                <a:t>1</a:t>
              </a:r>
            </a:p>
          </p:txBody>
        </p:sp>
        <p:sp>
          <p:nvSpPr>
            <p:cNvPr id="48" name="TextBox 47"/>
            <p:cNvSpPr txBox="1"/>
            <p:nvPr/>
          </p:nvSpPr>
          <p:spPr>
            <a:xfrm>
              <a:off x="1001045" y="229704"/>
              <a:ext cx="776140" cy="584775"/>
            </a:xfrm>
            <a:prstGeom prst="rect">
              <a:avLst/>
            </a:prstGeom>
            <a:noFill/>
          </p:spPr>
          <p:txBody>
            <a:bodyPr wrap="square" rtlCol="0">
              <a:spAutoFit/>
            </a:bodyPr>
            <a:lstStyle/>
            <a:p>
              <a:r>
                <a:rPr lang="en-US" sz="3200" dirty="0"/>
                <a:t>12</a:t>
              </a:r>
            </a:p>
          </p:txBody>
        </p:sp>
        <p:sp>
          <p:nvSpPr>
            <p:cNvPr id="49" name="TextBox 48"/>
            <p:cNvSpPr txBox="1"/>
            <p:nvPr/>
          </p:nvSpPr>
          <p:spPr>
            <a:xfrm>
              <a:off x="570754" y="1221325"/>
              <a:ext cx="594930" cy="584775"/>
            </a:xfrm>
            <a:prstGeom prst="rect">
              <a:avLst/>
            </a:prstGeom>
            <a:noFill/>
          </p:spPr>
          <p:txBody>
            <a:bodyPr wrap="square" rtlCol="0">
              <a:spAutoFit/>
            </a:bodyPr>
            <a:lstStyle/>
            <a:p>
              <a:r>
                <a:rPr lang="en-US" sz="3200" dirty="0"/>
                <a:t>2</a:t>
              </a:r>
            </a:p>
          </p:txBody>
        </p:sp>
        <p:sp>
          <p:nvSpPr>
            <p:cNvPr id="50" name="TextBox 49"/>
            <p:cNvSpPr txBox="1"/>
            <p:nvPr/>
          </p:nvSpPr>
          <p:spPr>
            <a:xfrm>
              <a:off x="1208809" y="1221325"/>
              <a:ext cx="657276" cy="584775"/>
            </a:xfrm>
            <a:prstGeom prst="rect">
              <a:avLst/>
            </a:prstGeom>
            <a:noFill/>
          </p:spPr>
          <p:txBody>
            <a:bodyPr wrap="square" rtlCol="0">
              <a:spAutoFit/>
            </a:bodyPr>
            <a:lstStyle/>
            <a:p>
              <a:r>
                <a:rPr lang="en-US" sz="3200" dirty="0"/>
                <a:t>11</a:t>
              </a:r>
            </a:p>
          </p:txBody>
        </p:sp>
        <p:sp>
          <p:nvSpPr>
            <p:cNvPr id="51" name="TextBox 50"/>
            <p:cNvSpPr txBox="1"/>
            <p:nvPr/>
          </p:nvSpPr>
          <p:spPr>
            <a:xfrm>
              <a:off x="232880" y="2041429"/>
              <a:ext cx="594930" cy="584775"/>
            </a:xfrm>
            <a:prstGeom prst="rect">
              <a:avLst/>
            </a:prstGeom>
            <a:noFill/>
          </p:spPr>
          <p:txBody>
            <a:bodyPr wrap="square" rtlCol="0">
              <a:spAutoFit/>
            </a:bodyPr>
            <a:lstStyle/>
            <a:p>
              <a:r>
                <a:rPr lang="en-US" sz="3200" dirty="0"/>
                <a:t>3</a:t>
              </a:r>
            </a:p>
          </p:txBody>
        </p:sp>
        <p:sp>
          <p:nvSpPr>
            <p:cNvPr id="52" name="TextBox 51"/>
            <p:cNvSpPr txBox="1"/>
            <p:nvPr/>
          </p:nvSpPr>
          <p:spPr>
            <a:xfrm>
              <a:off x="883635" y="2041429"/>
              <a:ext cx="594930" cy="584775"/>
            </a:xfrm>
            <a:prstGeom prst="rect">
              <a:avLst/>
            </a:prstGeom>
            <a:noFill/>
          </p:spPr>
          <p:txBody>
            <a:bodyPr wrap="square" rtlCol="0">
              <a:spAutoFit/>
            </a:bodyPr>
            <a:lstStyle/>
            <a:p>
              <a:r>
                <a:rPr lang="en-US" sz="3200" dirty="0"/>
                <a:t>6</a:t>
              </a:r>
            </a:p>
          </p:txBody>
        </p:sp>
        <p:sp>
          <p:nvSpPr>
            <p:cNvPr id="53" name="TextBox 52"/>
            <p:cNvSpPr txBox="1"/>
            <p:nvPr/>
          </p:nvSpPr>
          <p:spPr>
            <a:xfrm>
              <a:off x="-23444" y="4434047"/>
              <a:ext cx="594930" cy="584775"/>
            </a:xfrm>
            <a:prstGeom prst="rect">
              <a:avLst/>
            </a:prstGeom>
            <a:noFill/>
          </p:spPr>
          <p:txBody>
            <a:bodyPr wrap="square" rtlCol="0">
              <a:spAutoFit/>
            </a:bodyPr>
            <a:lstStyle/>
            <a:p>
              <a:r>
                <a:rPr lang="en-US" sz="3200" dirty="0"/>
                <a:t>4</a:t>
              </a:r>
            </a:p>
          </p:txBody>
        </p:sp>
        <p:sp>
          <p:nvSpPr>
            <p:cNvPr id="54" name="TextBox 53"/>
            <p:cNvSpPr txBox="1"/>
            <p:nvPr/>
          </p:nvSpPr>
          <p:spPr>
            <a:xfrm>
              <a:off x="627311" y="4434047"/>
              <a:ext cx="594930" cy="584775"/>
            </a:xfrm>
            <a:prstGeom prst="rect">
              <a:avLst/>
            </a:prstGeom>
            <a:noFill/>
          </p:spPr>
          <p:txBody>
            <a:bodyPr wrap="square" rtlCol="0">
              <a:spAutoFit/>
            </a:bodyPr>
            <a:lstStyle/>
            <a:p>
              <a:r>
                <a:rPr lang="en-US" sz="3200" dirty="0"/>
                <a:t>5</a:t>
              </a:r>
            </a:p>
          </p:txBody>
        </p:sp>
        <p:sp>
          <p:nvSpPr>
            <p:cNvPr id="55" name="TextBox 54"/>
            <p:cNvSpPr txBox="1"/>
            <p:nvPr/>
          </p:nvSpPr>
          <p:spPr>
            <a:xfrm>
              <a:off x="2111591" y="4891366"/>
              <a:ext cx="594930" cy="584775"/>
            </a:xfrm>
            <a:prstGeom prst="rect">
              <a:avLst/>
            </a:prstGeom>
            <a:noFill/>
          </p:spPr>
          <p:txBody>
            <a:bodyPr wrap="square" rtlCol="0">
              <a:spAutoFit/>
            </a:bodyPr>
            <a:lstStyle/>
            <a:p>
              <a:r>
                <a:rPr lang="en-US" sz="3200" dirty="0"/>
                <a:t>7</a:t>
              </a:r>
            </a:p>
          </p:txBody>
        </p:sp>
        <p:sp>
          <p:nvSpPr>
            <p:cNvPr id="56" name="TextBox 55"/>
            <p:cNvSpPr txBox="1"/>
            <p:nvPr/>
          </p:nvSpPr>
          <p:spPr>
            <a:xfrm>
              <a:off x="2671261" y="4891366"/>
              <a:ext cx="686015" cy="584775"/>
            </a:xfrm>
            <a:prstGeom prst="rect">
              <a:avLst/>
            </a:prstGeom>
            <a:noFill/>
          </p:spPr>
          <p:txBody>
            <a:bodyPr wrap="square" rtlCol="0">
              <a:spAutoFit/>
            </a:bodyPr>
            <a:lstStyle/>
            <a:p>
              <a:r>
                <a:rPr lang="en-US" sz="3200" dirty="0"/>
                <a:t>10</a:t>
              </a:r>
            </a:p>
          </p:txBody>
        </p:sp>
        <p:sp>
          <p:nvSpPr>
            <p:cNvPr id="57" name="TextBox 56"/>
            <p:cNvSpPr txBox="1"/>
            <p:nvPr/>
          </p:nvSpPr>
          <p:spPr>
            <a:xfrm>
              <a:off x="3878703" y="6124465"/>
              <a:ext cx="594930" cy="584775"/>
            </a:xfrm>
            <a:prstGeom prst="rect">
              <a:avLst/>
            </a:prstGeom>
            <a:noFill/>
          </p:spPr>
          <p:txBody>
            <a:bodyPr wrap="square" rtlCol="0">
              <a:spAutoFit/>
            </a:bodyPr>
            <a:lstStyle/>
            <a:p>
              <a:r>
                <a:rPr lang="en-US" sz="3200" dirty="0"/>
                <a:t>8</a:t>
              </a:r>
            </a:p>
          </p:txBody>
        </p:sp>
        <p:sp>
          <p:nvSpPr>
            <p:cNvPr id="58" name="TextBox 57"/>
            <p:cNvSpPr txBox="1"/>
            <p:nvPr/>
          </p:nvSpPr>
          <p:spPr>
            <a:xfrm>
              <a:off x="4529458" y="6124465"/>
              <a:ext cx="594930" cy="584775"/>
            </a:xfrm>
            <a:prstGeom prst="rect">
              <a:avLst/>
            </a:prstGeom>
            <a:noFill/>
          </p:spPr>
          <p:txBody>
            <a:bodyPr wrap="square" rtlCol="0">
              <a:spAutoFit/>
            </a:bodyPr>
            <a:lstStyle/>
            <a:p>
              <a:r>
                <a:rPr lang="en-US" sz="3200" dirty="0"/>
                <a:t>9</a:t>
              </a:r>
            </a:p>
          </p:txBody>
        </p:sp>
      </p:grpSp>
      <p:sp>
        <p:nvSpPr>
          <p:cNvPr id="5" name="Rectangle 4"/>
          <p:cNvSpPr/>
          <p:nvPr/>
        </p:nvSpPr>
        <p:spPr>
          <a:xfrm>
            <a:off x="5123530" y="85774"/>
            <a:ext cx="6902216" cy="5847755"/>
          </a:xfrm>
          <a:prstGeom prst="rect">
            <a:avLst/>
          </a:prstGeom>
        </p:spPr>
        <p:txBody>
          <a:bodyPr wrap="square">
            <a:spAutoFit/>
          </a:bodyPr>
          <a:lstStyle/>
          <a:p>
            <a:r>
              <a:rPr lang="en-US" sz="2200" dirty="0">
                <a:cs typeface="Segoe UI Semilight" panose="020B0402040204020203" pitchFamily="34" charset="0"/>
              </a:rPr>
              <a:t>The orange edges (the ones where we discovered a new vertex) form a tree!*</a:t>
            </a:r>
          </a:p>
          <a:p>
            <a:r>
              <a:rPr lang="en-US" sz="2200" dirty="0">
                <a:cs typeface="Segoe UI Semilight" panose="020B0402040204020203" pitchFamily="34" charset="0"/>
              </a:rPr>
              <a:t>We call them </a:t>
            </a:r>
            <a:r>
              <a:rPr lang="en-US" sz="2200" b="1" dirty="0">
                <a:cs typeface="Segoe UI Semilight" panose="020B0402040204020203" pitchFamily="34" charset="0"/>
              </a:rPr>
              <a:t>tree edges</a:t>
            </a:r>
            <a:r>
              <a:rPr lang="en-US" sz="2200" dirty="0">
                <a:cs typeface="Segoe UI Semilight" panose="020B0402040204020203" pitchFamily="34" charset="0"/>
              </a:rPr>
              <a:t>.</a:t>
            </a:r>
          </a:p>
          <a:p>
            <a:endParaRPr lang="en-US" sz="2200" dirty="0">
              <a:cs typeface="Segoe UI Semilight" panose="020B0402040204020203" pitchFamily="34" charset="0"/>
            </a:endParaRPr>
          </a:p>
          <a:p>
            <a:r>
              <a:rPr lang="en-US" sz="2200" dirty="0">
                <a:cs typeface="Segoe UI Semilight" panose="020B0402040204020203" pitchFamily="34" charset="0"/>
              </a:rPr>
              <a:t>That blue edge went from a descendent to an ancestor</a:t>
            </a:r>
          </a:p>
          <a:p>
            <a:r>
              <a:rPr lang="en-US" sz="2200" dirty="0">
                <a:cs typeface="Segoe UI Semilight" panose="020B0402040204020203" pitchFamily="34" charset="0"/>
              </a:rPr>
              <a:t>B was still on the stack when we found (B,D). </a:t>
            </a:r>
          </a:p>
          <a:p>
            <a:r>
              <a:rPr lang="en-US" sz="2200" dirty="0">
                <a:cs typeface="Segoe UI Semilight" panose="020B0402040204020203" pitchFamily="34" charset="0"/>
              </a:rPr>
              <a:t>We call them </a:t>
            </a:r>
            <a:r>
              <a:rPr lang="en-US" sz="2200" b="1" dirty="0">
                <a:cs typeface="Segoe UI Semilight" panose="020B0402040204020203" pitchFamily="34" charset="0"/>
              </a:rPr>
              <a:t>back edges.</a:t>
            </a:r>
          </a:p>
          <a:p>
            <a:endParaRPr lang="en-US" sz="2200" b="1" dirty="0">
              <a:cs typeface="Segoe UI Semilight" panose="020B0402040204020203" pitchFamily="34" charset="0"/>
            </a:endParaRPr>
          </a:p>
          <a:p>
            <a:r>
              <a:rPr lang="en-US" sz="2200" dirty="0">
                <a:cs typeface="Segoe UI Semilight" panose="020B0402040204020203" pitchFamily="34" charset="0"/>
              </a:rPr>
              <a:t>The green edge went from an ancestor to a descendant</a:t>
            </a:r>
          </a:p>
          <a:p>
            <a:r>
              <a:rPr lang="en-US" sz="2200" dirty="0">
                <a:cs typeface="Segoe UI Semilight" panose="020B0402040204020203" pitchFamily="34" charset="0"/>
              </a:rPr>
              <a:t>F was put on and come off the stack between putting A on the stack and finding (A,F)</a:t>
            </a:r>
          </a:p>
          <a:p>
            <a:r>
              <a:rPr lang="en-US" sz="2200" dirty="0">
                <a:cs typeface="Segoe UI Semilight" panose="020B0402040204020203" pitchFamily="34" charset="0"/>
              </a:rPr>
              <a:t>We call them </a:t>
            </a:r>
            <a:r>
              <a:rPr lang="en-US" sz="2200" b="1" dirty="0">
                <a:cs typeface="Segoe UI Semilight" panose="020B0402040204020203" pitchFamily="34" charset="0"/>
              </a:rPr>
              <a:t>forward edges.</a:t>
            </a:r>
          </a:p>
          <a:p>
            <a:endParaRPr lang="en-US" sz="2200" b="1" dirty="0">
              <a:cs typeface="Segoe UI Semilight" panose="020B0402040204020203" pitchFamily="34" charset="0"/>
            </a:endParaRPr>
          </a:p>
          <a:p>
            <a:r>
              <a:rPr lang="en-US" sz="2200" dirty="0">
                <a:cs typeface="Segoe UI Semilight" panose="020B0402040204020203" pitchFamily="34" charset="0"/>
              </a:rPr>
              <a:t>The purple edge went…some other way.</a:t>
            </a:r>
          </a:p>
          <a:p>
            <a:r>
              <a:rPr lang="en-US" sz="2200" dirty="0">
                <a:cs typeface="Segoe UI Semilight" panose="020B0402040204020203" pitchFamily="34" charset="0"/>
              </a:rPr>
              <a:t>D had been on and come off the stack before we found F or (F,D)</a:t>
            </a:r>
          </a:p>
          <a:p>
            <a:r>
              <a:rPr lang="en-US" sz="2200" dirty="0">
                <a:cs typeface="Segoe UI Semilight" panose="020B0402040204020203" pitchFamily="34" charset="0"/>
              </a:rPr>
              <a:t>We call those </a:t>
            </a:r>
            <a:r>
              <a:rPr lang="en-US" sz="2200" b="1" dirty="0">
                <a:cs typeface="Segoe UI Semilight" panose="020B0402040204020203" pitchFamily="34" charset="0"/>
              </a:rPr>
              <a:t>cross edges.</a:t>
            </a:r>
          </a:p>
        </p:txBody>
      </p:sp>
      <p:sp>
        <p:nvSpPr>
          <p:cNvPr id="46" name="TextBox 45"/>
          <p:cNvSpPr txBox="1"/>
          <p:nvPr/>
        </p:nvSpPr>
        <p:spPr>
          <a:xfrm>
            <a:off x="5799122" y="5918473"/>
            <a:ext cx="6226623" cy="646331"/>
          </a:xfrm>
          <a:prstGeom prst="rect">
            <a:avLst/>
          </a:prstGeom>
          <a:noFill/>
        </p:spPr>
        <p:txBody>
          <a:bodyPr wrap="square" rtlCol="0">
            <a:spAutoFit/>
          </a:bodyPr>
          <a:lstStyle/>
          <a:p>
            <a:r>
              <a:rPr lang="en-US" dirty="0"/>
              <a:t>*Conditions apply. Sometimes the graph is a forest. But we call them tree edges no matter what.</a:t>
            </a:r>
          </a:p>
        </p:txBody>
      </p:sp>
    </p:spTree>
    <p:extLst>
      <p:ext uri="{BB962C8B-B14F-4D97-AF65-F5344CB8AC3E}">
        <p14:creationId xmlns:p14="http://schemas.microsoft.com/office/powerpoint/2010/main" val="1663061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
                                            <p:txEl>
                                              <p:pRg st="8" end="8"/>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11" end="11"/>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
                                            <p:txEl>
                                              <p:pRg st="12" end="12"/>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22EDA2-DFBD-4DA1-A494-49ED0F89899B}"/>
              </a:ext>
            </a:extLst>
          </p:cNvPr>
          <p:cNvSpPr>
            <a:spLocks noGrp="1"/>
          </p:cNvSpPr>
          <p:nvPr>
            <p:ph type="title"/>
          </p:nvPr>
        </p:nvSpPr>
        <p:spPr/>
        <p:txBody>
          <a:bodyPr/>
          <a:lstStyle/>
          <a:p>
            <a:r>
              <a:rPr lang="en-US" dirty="0"/>
              <a:t>The Big Result</a:t>
            </a:r>
          </a:p>
        </p:txBody>
      </p:sp>
      <p:grpSp>
        <p:nvGrpSpPr>
          <p:cNvPr id="4" name="Group 3" descr="Bipartite definition box">
            <a:extLst>
              <a:ext uri="{FF2B5EF4-FFF2-40B4-BE49-F238E27FC236}">
                <a16:creationId xmlns:a16="http://schemas.microsoft.com/office/drawing/2014/main" id="{8A629D33-FBEB-4217-8245-46C31E1992DF}"/>
              </a:ext>
            </a:extLst>
          </p:cNvPr>
          <p:cNvGrpSpPr/>
          <p:nvPr/>
        </p:nvGrpSpPr>
        <p:grpSpPr>
          <a:xfrm>
            <a:off x="683369" y="1419020"/>
            <a:ext cx="10661465" cy="1516921"/>
            <a:chOff x="677852" y="1580757"/>
            <a:chExt cx="4703420" cy="1516921"/>
          </a:xfrm>
          <a:solidFill>
            <a:srgbClr val="7D5CC0"/>
          </a:solidFill>
        </p:grpSpPr>
        <p:sp>
          <p:nvSpPr>
            <p:cNvPr id="5" name="Rectangle 4">
              <a:extLst>
                <a:ext uri="{FF2B5EF4-FFF2-40B4-BE49-F238E27FC236}">
                  <a16:creationId xmlns:a16="http://schemas.microsoft.com/office/drawing/2014/main" id="{608DBFFD-26D1-4AA1-8878-F222E12596B9}"/>
                </a:ext>
              </a:extLst>
            </p:cNvPr>
            <p:cNvSpPr/>
            <p:nvPr/>
          </p:nvSpPr>
          <p:spPr>
            <a:xfrm>
              <a:off x="677852" y="1580757"/>
              <a:ext cx="4703420" cy="151692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Segoe UI Semibold" panose="020B0702040204020203" pitchFamily="34" charset="0"/>
                <a:cs typeface="Segoe UI Semibold" panose="020B0702040204020203" pitchFamily="34" charset="0"/>
              </a:endParaRPr>
            </a:p>
            <a:p>
              <a:pPr algn="ctr"/>
              <a:r>
                <a:rPr lang="en-US" sz="2400" dirty="0">
                  <a:latin typeface="Segoe UI Semibold" panose="020B0702040204020203" pitchFamily="34" charset="0"/>
                  <a:cs typeface="Segoe UI Semibold" panose="020B0702040204020203" pitchFamily="34" charset="0"/>
                </a:rPr>
                <a:t>A graph is bipartite if and only if it has no odd cycles.</a:t>
              </a:r>
            </a:p>
          </p:txBody>
        </p:sp>
        <p:sp>
          <p:nvSpPr>
            <p:cNvPr id="6" name="Rectangle 5">
              <a:extLst>
                <a:ext uri="{FF2B5EF4-FFF2-40B4-BE49-F238E27FC236}">
                  <a16:creationId xmlns:a16="http://schemas.microsoft.com/office/drawing/2014/main" id="{C0C707DF-0990-4336-A672-A3D9F02231AA}"/>
                </a:ext>
              </a:extLst>
            </p:cNvPr>
            <p:cNvSpPr/>
            <p:nvPr/>
          </p:nvSpPr>
          <p:spPr>
            <a:xfrm>
              <a:off x="677853" y="1580758"/>
              <a:ext cx="4703419" cy="551438"/>
            </a:xfrm>
            <a:prstGeom prst="rect">
              <a:avLst/>
            </a:prstGeom>
            <a:solidFill>
              <a:srgbClr val="462E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latin typeface="Segoe UI Historic" panose="020B0502040204020203" pitchFamily="34" charset="0"/>
                  <a:ea typeface="Segoe UI Historic" panose="020B0502040204020203" pitchFamily="34" charset="0"/>
                  <a:cs typeface="Segoe UI Historic" panose="020B0502040204020203" pitchFamily="34" charset="0"/>
                </a:rPr>
                <a:t>Bipartite (also called “2-colorable”)</a:t>
              </a:r>
            </a:p>
          </p:txBody>
        </p:sp>
      </p:grpSp>
      <p:sp>
        <p:nvSpPr>
          <p:cNvPr id="3" name="Content Placeholder 2">
            <a:extLst>
              <a:ext uri="{FF2B5EF4-FFF2-40B4-BE49-F238E27FC236}">
                <a16:creationId xmlns:a16="http://schemas.microsoft.com/office/drawing/2014/main" id="{B97700E5-D063-4BED-9C4A-E654CFA76DFA}"/>
              </a:ext>
            </a:extLst>
          </p:cNvPr>
          <p:cNvSpPr>
            <a:spLocks noGrp="1"/>
          </p:cNvSpPr>
          <p:nvPr>
            <p:ph idx="1"/>
          </p:nvPr>
        </p:nvSpPr>
        <p:spPr>
          <a:xfrm>
            <a:off x="575240" y="2962835"/>
            <a:ext cx="11187258" cy="3346526"/>
          </a:xfrm>
        </p:spPr>
        <p:txBody>
          <a:bodyPr/>
          <a:lstStyle/>
          <a:p>
            <a:r>
              <a:rPr lang="en-US" dirty="0"/>
              <a:t>Proof:</a:t>
            </a:r>
            <a:br>
              <a:rPr lang="en-US" dirty="0"/>
            </a:br>
            <a:r>
              <a:rPr lang="en-US" dirty="0"/>
              <a:t>Lemma 1 says if a graph has an odd cycle, then it’s not bipartite (or in contrapositive form, if a graph is bipartite, then it has no odd cycles)</a:t>
            </a:r>
          </a:p>
          <a:p>
            <a:r>
              <a:rPr lang="en-US" dirty="0"/>
              <a:t>Lemma 3 says if a graph has no odd cycles then it is bipartite.</a:t>
            </a:r>
          </a:p>
          <a:p>
            <a:endParaRPr lang="en-US" dirty="0"/>
          </a:p>
          <a:p>
            <a:endParaRPr lang="en-US" dirty="0"/>
          </a:p>
        </p:txBody>
      </p:sp>
      <p:sp>
        <p:nvSpPr>
          <p:cNvPr id="7" name="Rectangle 6">
            <a:extLst>
              <a:ext uri="{FF2B5EF4-FFF2-40B4-BE49-F238E27FC236}">
                <a16:creationId xmlns:a16="http://schemas.microsoft.com/office/drawing/2014/main" id="{658AABEB-0771-4F50-84BF-73C29E724A1D}"/>
              </a:ext>
            </a:extLst>
          </p:cNvPr>
          <p:cNvSpPr/>
          <p:nvPr/>
        </p:nvSpPr>
        <p:spPr>
          <a:xfrm>
            <a:off x="683368" y="4963068"/>
            <a:ext cx="10933391" cy="584592"/>
          </a:xfrm>
          <a:prstGeom prst="rect">
            <a:avLst/>
          </a:prstGeom>
          <a:solidFill>
            <a:srgbClr val="7D5C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latin typeface="Segoe UI Semibold" panose="020B0702040204020203" pitchFamily="34" charset="0"/>
                <a:cs typeface="Segoe UI Semibold" panose="020B0702040204020203" pitchFamily="34" charset="0"/>
              </a:rPr>
              <a:t>Lemma 1: If a graph contains an odd cycle, then it is not bipartite.</a:t>
            </a:r>
          </a:p>
        </p:txBody>
      </p:sp>
      <p:sp>
        <p:nvSpPr>
          <p:cNvPr id="8" name="Rectangle 7">
            <a:extLst>
              <a:ext uri="{FF2B5EF4-FFF2-40B4-BE49-F238E27FC236}">
                <a16:creationId xmlns:a16="http://schemas.microsoft.com/office/drawing/2014/main" id="{9AFD8BB2-7958-4F75-A2A2-44568760F730}"/>
              </a:ext>
            </a:extLst>
          </p:cNvPr>
          <p:cNvSpPr/>
          <p:nvPr/>
        </p:nvSpPr>
        <p:spPr>
          <a:xfrm>
            <a:off x="683367" y="5752833"/>
            <a:ext cx="10933391" cy="624919"/>
          </a:xfrm>
          <a:prstGeom prst="rect">
            <a:avLst/>
          </a:prstGeom>
          <a:solidFill>
            <a:srgbClr val="7D5C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latin typeface="Segoe UI Semibold" panose="020B0702040204020203" pitchFamily="34" charset="0"/>
                <a:cs typeface="Segoe UI Semibold" panose="020B0702040204020203" pitchFamily="34" charset="0"/>
              </a:rPr>
              <a:t>Lemma 3: If a graph has no odd-length cycles, then it is bipartite.       </a:t>
            </a:r>
          </a:p>
        </p:txBody>
      </p:sp>
    </p:spTree>
    <p:extLst>
      <p:ext uri="{BB962C8B-B14F-4D97-AF65-F5344CB8AC3E}">
        <p14:creationId xmlns:p14="http://schemas.microsoft.com/office/powerpoint/2010/main" val="7231952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829259" cy="1325563"/>
          </a:xfrm>
        </p:spPr>
        <p:txBody>
          <a:bodyPr/>
          <a:lstStyle/>
          <a:p>
            <a:r>
              <a:rPr lang="en-US" dirty="0"/>
              <a:t>Edge Classification (for DFS on directed graphs)</a:t>
            </a:r>
          </a:p>
        </p:txBody>
      </p:sp>
      <mc:AlternateContent xmlns:mc="http://schemas.openxmlformats.org/markup-compatibility/2006">
        <mc:Choice xmlns:a14="http://schemas.microsoft.com/office/drawing/2010/main" Requires="a14">
          <p:graphicFrame>
            <p:nvGraphicFramePr>
              <p:cNvPr id="4" name="Content Placeholder 3"/>
              <p:cNvGraphicFramePr>
                <a:graphicFrameLocks noGrp="1"/>
              </p:cNvGraphicFramePr>
              <p:nvPr>
                <p:ph idx="1"/>
                <p:extLst>
                  <p:ext uri="{D42A27DB-BD31-4B8C-83A1-F6EECF244321}">
                    <p14:modId xmlns:p14="http://schemas.microsoft.com/office/powerpoint/2010/main" val="2605832684"/>
                  </p:ext>
                </p:extLst>
              </p:nvPr>
            </p:nvGraphicFramePr>
            <p:xfrm>
              <a:off x="838200" y="1825625"/>
              <a:ext cx="10829259" cy="2661920"/>
            </p:xfrm>
            <a:graphic>
              <a:graphicData uri="http://schemas.openxmlformats.org/drawingml/2006/table">
                <a:tbl>
                  <a:tblPr firstRow="1" bandRow="1">
                    <a:tableStyleId>{5C22544A-7EE6-4342-B048-85BDC9FD1C3A}</a:tableStyleId>
                  </a:tblPr>
                  <a:tblGrid>
                    <a:gridCol w="1919177">
                      <a:extLst>
                        <a:ext uri="{9D8B030D-6E8A-4147-A177-3AD203B41FA5}">
                          <a16:colId xmlns:a16="http://schemas.microsoft.com/office/drawing/2014/main" val="306483226"/>
                        </a:ext>
                      </a:extLst>
                    </a:gridCol>
                    <a:gridCol w="4196316">
                      <a:extLst>
                        <a:ext uri="{9D8B030D-6E8A-4147-A177-3AD203B41FA5}">
                          <a16:colId xmlns:a16="http://schemas.microsoft.com/office/drawing/2014/main" val="2874139937"/>
                        </a:ext>
                      </a:extLst>
                    </a:gridCol>
                    <a:gridCol w="4713766">
                      <a:extLst>
                        <a:ext uri="{9D8B030D-6E8A-4147-A177-3AD203B41FA5}">
                          <a16:colId xmlns:a16="http://schemas.microsoft.com/office/drawing/2014/main" val="1318145121"/>
                        </a:ext>
                      </a:extLst>
                    </a:gridCol>
                  </a:tblGrid>
                  <a:tr h="370840">
                    <a:tc>
                      <a:txBody>
                        <a:bodyPr/>
                        <a:lstStyle/>
                        <a:p>
                          <a:r>
                            <a:rPr lang="en-US" dirty="0"/>
                            <a:t>Edge type</a:t>
                          </a:r>
                        </a:p>
                      </a:txBody>
                      <a:tcPr>
                        <a:solidFill>
                          <a:srgbClr val="0070C0"/>
                        </a:solidFill>
                      </a:tcPr>
                    </a:tc>
                    <a:tc>
                      <a:txBody>
                        <a:bodyPr/>
                        <a:lstStyle/>
                        <a:p>
                          <a:r>
                            <a:rPr lang="en-US" dirty="0"/>
                            <a:t>Definition</a:t>
                          </a:r>
                        </a:p>
                      </a:txBody>
                      <a:tcPr>
                        <a:solidFill>
                          <a:srgbClr val="0070C0"/>
                        </a:solidFill>
                      </a:tcPr>
                    </a:tc>
                    <a:tc>
                      <a:txBody>
                        <a:bodyPr/>
                        <a:lstStyle/>
                        <a:p>
                          <a:r>
                            <a:rPr lang="en-US" dirty="0"/>
                            <a:t>When</a:t>
                          </a:r>
                          <a:r>
                            <a:rPr lang="en-US" baseline="0" dirty="0"/>
                            <a:t> is </a:t>
                          </a:r>
                          <a14:m>
                            <m:oMath xmlns:m="http://schemas.openxmlformats.org/officeDocument/2006/math">
                              <m:r>
                                <a:rPr lang="en-US" b="1" i="1" baseline="0" smtClean="0">
                                  <a:latin typeface="Cambria Math" panose="02040503050406030204" pitchFamily="18" charset="0"/>
                                </a:rPr>
                                <m:t>(</m:t>
                              </m:r>
                              <m:r>
                                <a:rPr lang="en-US" b="1" i="1" baseline="0" smtClean="0">
                                  <a:latin typeface="Cambria Math" panose="02040503050406030204" pitchFamily="18" charset="0"/>
                                </a:rPr>
                                <m:t>𝒖</m:t>
                              </m:r>
                              <m:r>
                                <a:rPr lang="en-US" b="1" i="1" baseline="0" smtClean="0">
                                  <a:latin typeface="Cambria Math" panose="02040503050406030204" pitchFamily="18" charset="0"/>
                                </a:rPr>
                                <m:t>,</m:t>
                              </m:r>
                              <m:r>
                                <a:rPr lang="en-US" b="1" i="1" baseline="0" smtClean="0">
                                  <a:latin typeface="Cambria Math" panose="02040503050406030204" pitchFamily="18" charset="0"/>
                                </a:rPr>
                                <m:t>𝒗</m:t>
                              </m:r>
                              <m:r>
                                <a:rPr lang="en-US" b="1" i="1" baseline="0" smtClean="0">
                                  <a:latin typeface="Cambria Math" panose="02040503050406030204" pitchFamily="18" charset="0"/>
                                </a:rPr>
                                <m:t>)</m:t>
                              </m:r>
                            </m:oMath>
                          </a14:m>
                          <a:r>
                            <a:rPr lang="en-US" dirty="0"/>
                            <a:t> that edge type?</a:t>
                          </a:r>
                        </a:p>
                      </a:txBody>
                      <a:tcPr>
                        <a:solidFill>
                          <a:srgbClr val="0070C0"/>
                        </a:solidFill>
                      </a:tcPr>
                    </a:tc>
                    <a:extLst>
                      <a:ext uri="{0D108BD9-81ED-4DB2-BD59-A6C34878D82A}">
                        <a16:rowId xmlns:a16="http://schemas.microsoft.com/office/drawing/2014/main" val="3125723415"/>
                      </a:ext>
                    </a:extLst>
                  </a:tr>
                  <a:tr h="370840">
                    <a:tc>
                      <a:txBody>
                        <a:bodyPr/>
                        <a:lstStyle/>
                        <a:p>
                          <a:r>
                            <a:rPr lang="en-US" dirty="0"/>
                            <a:t>Tree</a:t>
                          </a:r>
                        </a:p>
                      </a:txBody>
                      <a:tcPr/>
                    </a:tc>
                    <a:tc>
                      <a:txBody>
                        <a:bodyPr/>
                        <a:lstStyle/>
                        <a:p>
                          <a:r>
                            <a:rPr lang="en-US" dirty="0"/>
                            <a:t>Edges forming</a:t>
                          </a:r>
                          <a:r>
                            <a:rPr lang="en-US" baseline="0" dirty="0"/>
                            <a:t> the DFS tree (or forest).</a:t>
                          </a:r>
                          <a:endParaRPr lang="en-US" dirty="0"/>
                        </a:p>
                      </a:txBody>
                      <a:tcPr/>
                    </a:tc>
                    <a:tc>
                      <a:txBody>
                        <a:bodyPr/>
                        <a:lstStyle/>
                        <a:p>
                          <a14:m>
                            <m:oMath xmlns:m="http://schemas.openxmlformats.org/officeDocument/2006/math">
                              <m:r>
                                <a:rPr lang="en-US" b="0" i="1" smtClean="0">
                                  <a:latin typeface="Cambria Math" panose="02040503050406030204" pitchFamily="18" charset="0"/>
                                </a:rPr>
                                <m:t>𝑣</m:t>
                              </m:r>
                            </m:oMath>
                          </a14:m>
                          <a:r>
                            <a:rPr lang="en-US" dirty="0"/>
                            <a:t> was not seen before we processed </a:t>
                          </a:r>
                          <a14:m>
                            <m:oMath xmlns:m="http://schemas.openxmlformats.org/officeDocument/2006/math">
                              <m:d>
                                <m:dPr>
                                  <m:ctrlPr>
                                    <a:rPr lang="en-US" b="0" i="1" smtClean="0">
                                      <a:latin typeface="Cambria Math" panose="02040503050406030204" pitchFamily="18" charset="0"/>
                                    </a:rPr>
                                  </m:ctrlPr>
                                </m:dPr>
                                <m:e>
                                  <m:r>
                                    <a:rPr lang="en-US" b="0" i="1" smtClean="0">
                                      <a:latin typeface="Cambria Math" panose="02040503050406030204" pitchFamily="18" charset="0"/>
                                    </a:rPr>
                                    <m:t>𝑢</m:t>
                                  </m:r>
                                  <m:r>
                                    <a:rPr lang="en-US" b="0" i="1" smtClean="0">
                                      <a:latin typeface="Cambria Math" panose="02040503050406030204" pitchFamily="18" charset="0"/>
                                    </a:rPr>
                                    <m:t>,</m:t>
                                  </m:r>
                                  <m:r>
                                    <a:rPr lang="en-US" b="0" i="1" smtClean="0">
                                      <a:latin typeface="Cambria Math" panose="02040503050406030204" pitchFamily="18" charset="0"/>
                                    </a:rPr>
                                    <m:t>𝑣</m:t>
                                  </m:r>
                                </m:e>
                              </m:d>
                              <m:r>
                                <a:rPr lang="en-US" b="0" i="1" smtClean="0">
                                  <a:latin typeface="Cambria Math" panose="02040503050406030204" pitchFamily="18" charset="0"/>
                                </a:rPr>
                                <m:t>.</m:t>
                              </m:r>
                            </m:oMath>
                          </a14:m>
                          <a:endParaRPr lang="en-US" dirty="0"/>
                        </a:p>
                      </a:txBody>
                      <a:tcPr/>
                    </a:tc>
                    <a:extLst>
                      <a:ext uri="{0D108BD9-81ED-4DB2-BD59-A6C34878D82A}">
                        <a16:rowId xmlns:a16="http://schemas.microsoft.com/office/drawing/2014/main" val="1339907078"/>
                      </a:ext>
                    </a:extLst>
                  </a:tr>
                  <a:tr h="370840">
                    <a:tc>
                      <a:txBody>
                        <a:bodyPr/>
                        <a:lstStyle/>
                        <a:p>
                          <a:r>
                            <a:rPr lang="en-US" dirty="0"/>
                            <a:t>Forward</a:t>
                          </a:r>
                        </a:p>
                      </a:txBody>
                      <a:tcPr/>
                    </a:tc>
                    <a:tc>
                      <a:txBody>
                        <a:bodyPr/>
                        <a:lstStyle/>
                        <a:p>
                          <a:r>
                            <a:rPr lang="en-US" dirty="0"/>
                            <a:t>From ancestor to descendant in tree.</a:t>
                          </a:r>
                        </a:p>
                      </a:txBody>
                      <a:tcPr/>
                    </a:tc>
                    <a:tc>
                      <a:txBody>
                        <a:bodyPr/>
                        <a:lstStyle/>
                        <a:p>
                          <a14:m>
                            <m:oMath xmlns:m="http://schemas.openxmlformats.org/officeDocument/2006/math">
                              <m:r>
                                <a:rPr lang="en-US" b="0" i="1" smtClean="0">
                                  <a:latin typeface="Cambria Math" panose="02040503050406030204" pitchFamily="18" charset="0"/>
                                  <a:cs typeface="Courier New" panose="02070309020205020404" pitchFamily="49" charset="0"/>
                                </a:rPr>
                                <m:t>𝑢</m:t>
                              </m:r>
                              <m:r>
                                <a:rPr lang="en-US" b="0" i="1" smtClean="0">
                                  <a:latin typeface="Cambria Math" panose="02040503050406030204" pitchFamily="18" charset="0"/>
                                  <a:cs typeface="Courier New" panose="02070309020205020404" pitchFamily="49" charset="0"/>
                                </a:rPr>
                                <m:t> </m:t>
                              </m:r>
                            </m:oMath>
                          </a14:m>
                          <a:r>
                            <a:rPr lang="en-US" dirty="0">
                              <a:latin typeface="+mn-lt"/>
                              <a:cs typeface="Courier New" panose="02070309020205020404" pitchFamily="49" charset="0"/>
                            </a:rPr>
                            <a:t>and </a:t>
                          </a:r>
                          <a14:m>
                            <m:oMath xmlns:m="http://schemas.openxmlformats.org/officeDocument/2006/math">
                              <m:r>
                                <a:rPr lang="en-US" b="0" i="1" smtClean="0">
                                  <a:latin typeface="Cambria Math" panose="02040503050406030204" pitchFamily="18" charset="0"/>
                                  <a:cs typeface="Courier New" panose="02070309020205020404" pitchFamily="49" charset="0"/>
                                </a:rPr>
                                <m:t>𝑣</m:t>
                              </m:r>
                            </m:oMath>
                          </a14:m>
                          <a:r>
                            <a:rPr lang="en-US" dirty="0">
                              <a:latin typeface="+mn-lt"/>
                              <a:cs typeface="Courier New" panose="02070309020205020404" pitchFamily="49" charset="0"/>
                            </a:rPr>
                            <a:t> have been seen,</a:t>
                          </a:r>
                          <a:r>
                            <a:rPr lang="en-US" baseline="0" dirty="0">
                              <a:latin typeface="+mn-lt"/>
                              <a:cs typeface="Courier New" panose="02070309020205020404" pitchFamily="49" charset="0"/>
                            </a:rPr>
                            <a:t> and</a:t>
                          </a:r>
                          <a:br>
                            <a:rPr lang="en-US" dirty="0">
                              <a:latin typeface="Courier New" panose="02070309020205020404" pitchFamily="49" charset="0"/>
                              <a:cs typeface="Courier New" panose="02070309020205020404" pitchFamily="49" charset="0"/>
                            </a:rPr>
                          </a:br>
                          <a:r>
                            <a:rPr lang="en-US" dirty="0" err="1">
                              <a:latin typeface="Courier New" panose="02070309020205020404" pitchFamily="49" charset="0"/>
                              <a:cs typeface="Courier New" panose="02070309020205020404" pitchFamily="49" charset="0"/>
                            </a:rPr>
                            <a:t>u.start</a:t>
                          </a:r>
                          <a:r>
                            <a:rPr lang="en-US" baseline="0" dirty="0">
                              <a:latin typeface="Courier New" panose="02070309020205020404" pitchFamily="49" charset="0"/>
                              <a:cs typeface="Courier New" panose="02070309020205020404" pitchFamily="49" charset="0"/>
                            </a:rPr>
                            <a:t> &lt; </a:t>
                          </a:r>
                          <a:r>
                            <a:rPr lang="en-US" baseline="0" dirty="0" err="1">
                              <a:latin typeface="Courier New" panose="02070309020205020404" pitchFamily="49" charset="0"/>
                              <a:cs typeface="Courier New" panose="02070309020205020404" pitchFamily="49" charset="0"/>
                            </a:rPr>
                            <a:t>v.start</a:t>
                          </a:r>
                          <a:r>
                            <a:rPr lang="en-US" baseline="0" dirty="0">
                              <a:latin typeface="Courier New" panose="02070309020205020404" pitchFamily="49" charset="0"/>
                              <a:cs typeface="Courier New" panose="02070309020205020404" pitchFamily="49" charset="0"/>
                            </a:rPr>
                            <a:t> &lt; </a:t>
                          </a:r>
                          <a:r>
                            <a:rPr lang="en-US" baseline="0" dirty="0" err="1">
                              <a:latin typeface="Courier New" panose="02070309020205020404" pitchFamily="49" charset="0"/>
                              <a:cs typeface="Courier New" panose="02070309020205020404" pitchFamily="49" charset="0"/>
                            </a:rPr>
                            <a:t>v.end</a:t>
                          </a:r>
                          <a:r>
                            <a:rPr lang="en-US" baseline="0" dirty="0">
                              <a:latin typeface="Courier New" panose="02070309020205020404" pitchFamily="49" charset="0"/>
                              <a:cs typeface="Courier New" panose="02070309020205020404" pitchFamily="49" charset="0"/>
                            </a:rPr>
                            <a:t> &lt; </a:t>
                          </a:r>
                          <a:r>
                            <a:rPr lang="en-US" baseline="0" dirty="0" err="1">
                              <a:latin typeface="Courier New" panose="02070309020205020404" pitchFamily="49" charset="0"/>
                              <a:cs typeface="Courier New" panose="02070309020205020404" pitchFamily="49" charset="0"/>
                            </a:rPr>
                            <a:t>u.end</a:t>
                          </a: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978802826"/>
                      </a:ext>
                    </a:extLst>
                  </a:tr>
                  <a:tr h="370840">
                    <a:tc>
                      <a:txBody>
                        <a:bodyPr/>
                        <a:lstStyle/>
                        <a:p>
                          <a:r>
                            <a:rPr lang="en-US" dirty="0"/>
                            <a:t>Back</a:t>
                          </a:r>
                        </a:p>
                      </a:txBody>
                      <a:tcPr/>
                    </a:tc>
                    <a:tc>
                      <a:txBody>
                        <a:bodyPr/>
                        <a:lstStyle/>
                        <a:p>
                          <a:r>
                            <a:rPr lang="en-US" dirty="0"/>
                            <a:t>From descendant to</a:t>
                          </a:r>
                          <a:r>
                            <a:rPr lang="en-US" baseline="0" dirty="0"/>
                            <a:t> ancestor in tree.</a:t>
                          </a:r>
                          <a:endParaRPr lang="en-US" dirty="0"/>
                        </a:p>
                      </a:txBody>
                      <a:tcPr/>
                    </a:tc>
                    <a:tc>
                      <a:txBody>
                        <a:bodyPr/>
                        <a:lstStyle/>
                        <a:p>
                          <a14:m>
                            <m:oMath xmlns:m="http://schemas.openxmlformats.org/officeDocument/2006/math">
                              <m:r>
                                <a:rPr lang="en-US" b="0" i="1" smtClean="0">
                                  <a:latin typeface="Cambria Math" panose="02040503050406030204" pitchFamily="18" charset="0"/>
                                  <a:cs typeface="Courier New" panose="02070309020205020404" pitchFamily="49" charset="0"/>
                                </a:rPr>
                                <m:t>𝑢</m:t>
                              </m:r>
                              <m:r>
                                <a:rPr lang="en-US" b="0" i="1" smtClean="0">
                                  <a:latin typeface="Cambria Math" panose="02040503050406030204" pitchFamily="18" charset="0"/>
                                  <a:cs typeface="Courier New" panose="02070309020205020404" pitchFamily="49" charset="0"/>
                                </a:rPr>
                                <m:t> </m:t>
                              </m:r>
                            </m:oMath>
                          </a14:m>
                          <a:r>
                            <a:rPr lang="en-US" dirty="0">
                              <a:latin typeface="+mn-lt"/>
                              <a:cs typeface="Courier New" panose="02070309020205020404" pitchFamily="49" charset="0"/>
                            </a:rPr>
                            <a:t>and </a:t>
                          </a:r>
                          <a14:m>
                            <m:oMath xmlns:m="http://schemas.openxmlformats.org/officeDocument/2006/math">
                              <m:r>
                                <a:rPr lang="en-US" b="0" i="1" smtClean="0">
                                  <a:latin typeface="Cambria Math" panose="02040503050406030204" pitchFamily="18" charset="0"/>
                                  <a:cs typeface="Courier New" panose="02070309020205020404" pitchFamily="49" charset="0"/>
                                </a:rPr>
                                <m:t>𝑣</m:t>
                              </m:r>
                            </m:oMath>
                          </a14:m>
                          <a:r>
                            <a:rPr lang="en-US" dirty="0">
                              <a:latin typeface="+mn-lt"/>
                              <a:cs typeface="Courier New" panose="02070309020205020404" pitchFamily="49" charset="0"/>
                            </a:rPr>
                            <a:t> have been seen, and</a:t>
                          </a:r>
                          <a:br>
                            <a:rPr lang="en-US" dirty="0">
                              <a:latin typeface="Courier New" panose="02070309020205020404" pitchFamily="49" charset="0"/>
                              <a:cs typeface="Courier New" panose="02070309020205020404" pitchFamily="49" charset="0"/>
                            </a:rPr>
                          </a:br>
                          <a:r>
                            <a:rPr lang="en-US" dirty="0" err="1">
                              <a:latin typeface="Courier New" panose="02070309020205020404" pitchFamily="49" charset="0"/>
                              <a:cs typeface="Courier New" panose="02070309020205020404" pitchFamily="49" charset="0"/>
                            </a:rPr>
                            <a:t>v.start</a:t>
                          </a:r>
                          <a:r>
                            <a:rPr lang="en-US" baseline="0" dirty="0">
                              <a:latin typeface="Courier New" panose="02070309020205020404" pitchFamily="49" charset="0"/>
                              <a:cs typeface="Courier New" panose="02070309020205020404" pitchFamily="49" charset="0"/>
                            </a:rPr>
                            <a:t> &lt; </a:t>
                          </a:r>
                          <a:r>
                            <a:rPr lang="en-US" baseline="0" dirty="0" err="1">
                              <a:latin typeface="Courier New" panose="02070309020205020404" pitchFamily="49" charset="0"/>
                              <a:cs typeface="Courier New" panose="02070309020205020404" pitchFamily="49" charset="0"/>
                            </a:rPr>
                            <a:t>u.start</a:t>
                          </a:r>
                          <a:r>
                            <a:rPr lang="en-US" baseline="0" dirty="0">
                              <a:latin typeface="Courier New" panose="02070309020205020404" pitchFamily="49" charset="0"/>
                              <a:cs typeface="Courier New" panose="02070309020205020404" pitchFamily="49" charset="0"/>
                            </a:rPr>
                            <a:t> &lt; </a:t>
                          </a:r>
                          <a:r>
                            <a:rPr lang="en-US" baseline="0" dirty="0" err="1">
                              <a:latin typeface="Courier New" panose="02070309020205020404" pitchFamily="49" charset="0"/>
                              <a:cs typeface="Courier New" panose="02070309020205020404" pitchFamily="49" charset="0"/>
                            </a:rPr>
                            <a:t>u.end</a:t>
                          </a:r>
                          <a:r>
                            <a:rPr lang="en-US" baseline="0" dirty="0">
                              <a:latin typeface="Courier New" panose="02070309020205020404" pitchFamily="49" charset="0"/>
                              <a:cs typeface="Courier New" panose="02070309020205020404" pitchFamily="49" charset="0"/>
                            </a:rPr>
                            <a:t> &lt; </a:t>
                          </a:r>
                          <a:r>
                            <a:rPr lang="en-US" baseline="0" dirty="0" err="1">
                              <a:latin typeface="Courier New" panose="02070309020205020404" pitchFamily="49" charset="0"/>
                              <a:cs typeface="Courier New" panose="02070309020205020404" pitchFamily="49" charset="0"/>
                            </a:rPr>
                            <a:t>v.end</a:t>
                          </a: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1022694796"/>
                      </a:ext>
                    </a:extLst>
                  </a:tr>
                  <a:tr h="370840">
                    <a:tc>
                      <a:txBody>
                        <a:bodyPr/>
                        <a:lstStyle/>
                        <a:p>
                          <a:r>
                            <a:rPr lang="en-US" dirty="0"/>
                            <a:t>Cross</a:t>
                          </a:r>
                        </a:p>
                      </a:txBody>
                      <a:tcPr/>
                    </a:tc>
                    <a:tc>
                      <a:txBody>
                        <a:bodyPr/>
                        <a:lstStyle/>
                        <a:p>
                          <a:r>
                            <a:rPr lang="en-US" dirty="0"/>
                            <a:t>Edges</a:t>
                          </a:r>
                          <a:r>
                            <a:rPr lang="en-US" baseline="0" dirty="0"/>
                            <a:t> going between vertices without an ancestor relationship.</a:t>
                          </a:r>
                          <a:endParaRPr lang="en-US" dirty="0"/>
                        </a:p>
                      </a:txBody>
                      <a:tcPr/>
                    </a:tc>
                    <a:tc>
                      <a:txBody>
                        <a:bodyPr/>
                        <a:lstStyle/>
                        <a:p>
                          <a14:m>
                            <m:oMath xmlns:m="http://schemas.openxmlformats.org/officeDocument/2006/math">
                              <m:r>
                                <a:rPr lang="en-US" b="0" i="1" smtClean="0">
                                  <a:latin typeface="Cambria Math" panose="02040503050406030204" pitchFamily="18" charset="0"/>
                                </a:rPr>
                                <m:t>𝑢</m:t>
                              </m:r>
                            </m:oMath>
                          </a14:m>
                          <a:r>
                            <a:rPr lang="en-US" dirty="0"/>
                            <a:t> and </a:t>
                          </a:r>
                          <a14:m>
                            <m:oMath xmlns:m="http://schemas.openxmlformats.org/officeDocument/2006/math">
                              <m:r>
                                <a:rPr lang="en-US" b="0" i="1" smtClean="0">
                                  <a:latin typeface="Cambria Math" panose="02040503050406030204" pitchFamily="18" charset="0"/>
                                </a:rPr>
                                <m:t>𝑣</m:t>
                              </m:r>
                            </m:oMath>
                          </a14:m>
                          <a:r>
                            <a:rPr lang="en-US" dirty="0"/>
                            <a:t> have not been seen, and</a:t>
                          </a:r>
                          <a:br>
                            <a:rPr lang="en-US" dirty="0"/>
                          </a:br>
                          <a:r>
                            <a:rPr lang="en-US" dirty="0" err="1">
                              <a:latin typeface="Courier New" panose="02070309020205020404" pitchFamily="49" charset="0"/>
                              <a:cs typeface="Courier New" panose="02070309020205020404" pitchFamily="49" charset="0"/>
                            </a:rPr>
                            <a:t>v.start</a:t>
                          </a:r>
                          <a:r>
                            <a:rPr lang="en-US" dirty="0">
                              <a:latin typeface="Courier New" panose="02070309020205020404" pitchFamily="49" charset="0"/>
                              <a:cs typeface="Courier New" panose="02070309020205020404" pitchFamily="49" charset="0"/>
                            </a:rPr>
                            <a:t> &lt; </a:t>
                          </a:r>
                          <a:r>
                            <a:rPr lang="en-US" dirty="0" err="1">
                              <a:latin typeface="Courier New" panose="02070309020205020404" pitchFamily="49" charset="0"/>
                              <a:cs typeface="Courier New" panose="02070309020205020404" pitchFamily="49" charset="0"/>
                            </a:rPr>
                            <a:t>v.end</a:t>
                          </a:r>
                          <a:r>
                            <a:rPr lang="en-US" dirty="0">
                              <a:latin typeface="Courier New" panose="02070309020205020404" pitchFamily="49" charset="0"/>
                              <a:cs typeface="Courier New" panose="02070309020205020404" pitchFamily="49" charset="0"/>
                            </a:rPr>
                            <a:t> &lt; </a:t>
                          </a:r>
                          <a:r>
                            <a:rPr lang="en-US" dirty="0" err="1">
                              <a:latin typeface="Courier New" panose="02070309020205020404" pitchFamily="49" charset="0"/>
                              <a:cs typeface="Courier New" panose="02070309020205020404" pitchFamily="49" charset="0"/>
                            </a:rPr>
                            <a:t>u.start</a:t>
                          </a:r>
                          <a:r>
                            <a:rPr lang="en-US" dirty="0">
                              <a:latin typeface="Courier New" panose="02070309020205020404" pitchFamily="49" charset="0"/>
                              <a:cs typeface="Courier New" panose="02070309020205020404" pitchFamily="49" charset="0"/>
                            </a:rPr>
                            <a:t> &lt; </a:t>
                          </a:r>
                          <a:r>
                            <a:rPr lang="en-US" dirty="0" err="1">
                              <a:latin typeface="Courier New" panose="02070309020205020404" pitchFamily="49" charset="0"/>
                              <a:cs typeface="Courier New" panose="02070309020205020404" pitchFamily="49" charset="0"/>
                            </a:rPr>
                            <a:t>u.end</a:t>
                          </a: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12491357"/>
                      </a:ext>
                    </a:extLst>
                  </a:tr>
                </a:tbl>
              </a:graphicData>
            </a:graphic>
          </p:graphicFrame>
        </mc:Choice>
        <mc:Fallback>
          <p:graphicFrame>
            <p:nvGraphicFramePr>
              <p:cNvPr id="4" name="Content Placeholder 3"/>
              <p:cNvGraphicFramePr>
                <a:graphicFrameLocks noGrp="1"/>
              </p:cNvGraphicFramePr>
              <p:nvPr>
                <p:ph idx="1"/>
                <p:extLst>
                  <p:ext uri="{D42A27DB-BD31-4B8C-83A1-F6EECF244321}">
                    <p14:modId xmlns:p14="http://schemas.microsoft.com/office/powerpoint/2010/main" val="2605832684"/>
                  </p:ext>
                </p:extLst>
              </p:nvPr>
            </p:nvGraphicFramePr>
            <p:xfrm>
              <a:off x="838200" y="1825625"/>
              <a:ext cx="10829259" cy="2661920"/>
            </p:xfrm>
            <a:graphic>
              <a:graphicData uri="http://schemas.openxmlformats.org/drawingml/2006/table">
                <a:tbl>
                  <a:tblPr firstRow="1" bandRow="1">
                    <a:tableStyleId>{5C22544A-7EE6-4342-B048-85BDC9FD1C3A}</a:tableStyleId>
                  </a:tblPr>
                  <a:tblGrid>
                    <a:gridCol w="1919177">
                      <a:extLst>
                        <a:ext uri="{9D8B030D-6E8A-4147-A177-3AD203B41FA5}">
                          <a16:colId xmlns:a16="http://schemas.microsoft.com/office/drawing/2014/main" val="306483226"/>
                        </a:ext>
                      </a:extLst>
                    </a:gridCol>
                    <a:gridCol w="4196316">
                      <a:extLst>
                        <a:ext uri="{9D8B030D-6E8A-4147-A177-3AD203B41FA5}">
                          <a16:colId xmlns:a16="http://schemas.microsoft.com/office/drawing/2014/main" val="2874139937"/>
                        </a:ext>
                      </a:extLst>
                    </a:gridCol>
                    <a:gridCol w="4713766">
                      <a:extLst>
                        <a:ext uri="{9D8B030D-6E8A-4147-A177-3AD203B41FA5}">
                          <a16:colId xmlns:a16="http://schemas.microsoft.com/office/drawing/2014/main" val="1318145121"/>
                        </a:ext>
                      </a:extLst>
                    </a:gridCol>
                  </a:tblGrid>
                  <a:tr h="370840">
                    <a:tc>
                      <a:txBody>
                        <a:bodyPr/>
                        <a:lstStyle/>
                        <a:p>
                          <a:r>
                            <a:rPr lang="en-US" dirty="0"/>
                            <a:t>Edge type</a:t>
                          </a:r>
                        </a:p>
                      </a:txBody>
                      <a:tcPr>
                        <a:solidFill>
                          <a:srgbClr val="0070C0"/>
                        </a:solidFill>
                      </a:tcPr>
                    </a:tc>
                    <a:tc>
                      <a:txBody>
                        <a:bodyPr/>
                        <a:lstStyle/>
                        <a:p>
                          <a:r>
                            <a:rPr lang="en-US" dirty="0"/>
                            <a:t>Definition</a:t>
                          </a:r>
                        </a:p>
                      </a:txBody>
                      <a:tcPr>
                        <a:solidFill>
                          <a:srgbClr val="0070C0"/>
                        </a:solidFill>
                      </a:tcPr>
                    </a:tc>
                    <a:tc>
                      <a:txBody>
                        <a:bodyPr/>
                        <a:lstStyle/>
                        <a:p>
                          <a:endParaRPr lang="en-US"/>
                        </a:p>
                      </a:txBody>
                      <a:tcPr>
                        <a:blipFill>
                          <a:blip r:embed="rId2"/>
                          <a:stretch>
                            <a:fillRect l="-130013" t="-8197" r="-647" b="-642623"/>
                          </a:stretch>
                        </a:blipFill>
                      </a:tcPr>
                    </a:tc>
                    <a:extLst>
                      <a:ext uri="{0D108BD9-81ED-4DB2-BD59-A6C34878D82A}">
                        <a16:rowId xmlns:a16="http://schemas.microsoft.com/office/drawing/2014/main" val="3125723415"/>
                      </a:ext>
                    </a:extLst>
                  </a:tr>
                  <a:tr h="370840">
                    <a:tc>
                      <a:txBody>
                        <a:bodyPr/>
                        <a:lstStyle/>
                        <a:p>
                          <a:r>
                            <a:rPr lang="en-US" dirty="0"/>
                            <a:t>Tree</a:t>
                          </a:r>
                        </a:p>
                      </a:txBody>
                      <a:tcPr/>
                    </a:tc>
                    <a:tc>
                      <a:txBody>
                        <a:bodyPr/>
                        <a:lstStyle/>
                        <a:p>
                          <a:r>
                            <a:rPr lang="en-US" dirty="0"/>
                            <a:t>Edges forming</a:t>
                          </a:r>
                          <a:r>
                            <a:rPr lang="en-US" baseline="0" dirty="0"/>
                            <a:t> the DFS tree (or forest).</a:t>
                          </a:r>
                          <a:endParaRPr lang="en-US" dirty="0"/>
                        </a:p>
                      </a:txBody>
                      <a:tcPr/>
                    </a:tc>
                    <a:tc>
                      <a:txBody>
                        <a:bodyPr/>
                        <a:lstStyle/>
                        <a:p>
                          <a:endParaRPr lang="en-US"/>
                        </a:p>
                      </a:txBody>
                      <a:tcPr>
                        <a:blipFill>
                          <a:blip r:embed="rId2"/>
                          <a:stretch>
                            <a:fillRect l="-130013" t="-108197" r="-647" b="-542623"/>
                          </a:stretch>
                        </a:blipFill>
                      </a:tcPr>
                    </a:tc>
                    <a:extLst>
                      <a:ext uri="{0D108BD9-81ED-4DB2-BD59-A6C34878D82A}">
                        <a16:rowId xmlns:a16="http://schemas.microsoft.com/office/drawing/2014/main" val="1339907078"/>
                      </a:ext>
                    </a:extLst>
                  </a:tr>
                  <a:tr h="640080">
                    <a:tc>
                      <a:txBody>
                        <a:bodyPr/>
                        <a:lstStyle/>
                        <a:p>
                          <a:r>
                            <a:rPr lang="en-US" dirty="0"/>
                            <a:t>Forward</a:t>
                          </a:r>
                        </a:p>
                      </a:txBody>
                      <a:tcPr/>
                    </a:tc>
                    <a:tc>
                      <a:txBody>
                        <a:bodyPr/>
                        <a:lstStyle/>
                        <a:p>
                          <a:r>
                            <a:rPr lang="en-US" dirty="0"/>
                            <a:t>From ancestor to descendant in tree.</a:t>
                          </a:r>
                        </a:p>
                      </a:txBody>
                      <a:tcPr/>
                    </a:tc>
                    <a:tc>
                      <a:txBody>
                        <a:bodyPr/>
                        <a:lstStyle/>
                        <a:p>
                          <a:endParaRPr lang="en-US"/>
                        </a:p>
                      </a:txBody>
                      <a:tcPr>
                        <a:blipFill>
                          <a:blip r:embed="rId2"/>
                          <a:stretch>
                            <a:fillRect l="-130013" t="-120952" r="-647" b="-215238"/>
                          </a:stretch>
                        </a:blipFill>
                      </a:tcPr>
                    </a:tc>
                    <a:extLst>
                      <a:ext uri="{0D108BD9-81ED-4DB2-BD59-A6C34878D82A}">
                        <a16:rowId xmlns:a16="http://schemas.microsoft.com/office/drawing/2014/main" val="978802826"/>
                      </a:ext>
                    </a:extLst>
                  </a:tr>
                  <a:tr h="640080">
                    <a:tc>
                      <a:txBody>
                        <a:bodyPr/>
                        <a:lstStyle/>
                        <a:p>
                          <a:r>
                            <a:rPr lang="en-US" dirty="0"/>
                            <a:t>Back</a:t>
                          </a:r>
                        </a:p>
                      </a:txBody>
                      <a:tcPr/>
                    </a:tc>
                    <a:tc>
                      <a:txBody>
                        <a:bodyPr/>
                        <a:lstStyle/>
                        <a:p>
                          <a:r>
                            <a:rPr lang="en-US" dirty="0"/>
                            <a:t>From descendant to</a:t>
                          </a:r>
                          <a:r>
                            <a:rPr lang="en-US" baseline="0" dirty="0"/>
                            <a:t> ancestor in tree.</a:t>
                          </a:r>
                          <a:endParaRPr lang="en-US" dirty="0"/>
                        </a:p>
                      </a:txBody>
                      <a:tcPr/>
                    </a:tc>
                    <a:tc>
                      <a:txBody>
                        <a:bodyPr/>
                        <a:lstStyle/>
                        <a:p>
                          <a:endParaRPr lang="en-US"/>
                        </a:p>
                      </a:txBody>
                      <a:tcPr>
                        <a:blipFill>
                          <a:blip r:embed="rId2"/>
                          <a:stretch>
                            <a:fillRect l="-130013" t="-218868" r="-647" b="-113208"/>
                          </a:stretch>
                        </a:blipFill>
                      </a:tcPr>
                    </a:tc>
                    <a:extLst>
                      <a:ext uri="{0D108BD9-81ED-4DB2-BD59-A6C34878D82A}">
                        <a16:rowId xmlns:a16="http://schemas.microsoft.com/office/drawing/2014/main" val="1022694796"/>
                      </a:ext>
                    </a:extLst>
                  </a:tr>
                  <a:tr h="640080">
                    <a:tc>
                      <a:txBody>
                        <a:bodyPr/>
                        <a:lstStyle/>
                        <a:p>
                          <a:r>
                            <a:rPr lang="en-US" dirty="0"/>
                            <a:t>Cross</a:t>
                          </a:r>
                        </a:p>
                      </a:txBody>
                      <a:tcPr/>
                    </a:tc>
                    <a:tc>
                      <a:txBody>
                        <a:bodyPr/>
                        <a:lstStyle/>
                        <a:p>
                          <a:r>
                            <a:rPr lang="en-US" dirty="0"/>
                            <a:t>Edges</a:t>
                          </a:r>
                          <a:r>
                            <a:rPr lang="en-US" baseline="0" dirty="0"/>
                            <a:t> going between vertices without an ancestor relationship.</a:t>
                          </a:r>
                          <a:endParaRPr lang="en-US" dirty="0"/>
                        </a:p>
                      </a:txBody>
                      <a:tcPr/>
                    </a:tc>
                    <a:tc>
                      <a:txBody>
                        <a:bodyPr/>
                        <a:lstStyle/>
                        <a:p>
                          <a:endParaRPr lang="en-US"/>
                        </a:p>
                      </a:txBody>
                      <a:tcPr>
                        <a:blipFill>
                          <a:blip r:embed="rId2"/>
                          <a:stretch>
                            <a:fillRect l="-130013" t="-321905" r="-647" b="-14286"/>
                          </a:stretch>
                        </a:blipFill>
                      </a:tcPr>
                    </a:tc>
                    <a:extLst>
                      <a:ext uri="{0D108BD9-81ED-4DB2-BD59-A6C34878D82A}">
                        <a16:rowId xmlns:a16="http://schemas.microsoft.com/office/drawing/2014/main" val="12491357"/>
                      </a:ext>
                    </a:extLst>
                  </a:tr>
                </a:tbl>
              </a:graphicData>
            </a:graphic>
          </p:graphicFrame>
        </mc:Fallback>
      </mc:AlternateContent>
      <p:sp>
        <p:nvSpPr>
          <p:cNvPr id="5" name="TextBox 4"/>
          <p:cNvSpPr txBox="1"/>
          <p:nvPr/>
        </p:nvSpPr>
        <p:spPr>
          <a:xfrm>
            <a:off x="1325526" y="4671237"/>
            <a:ext cx="9767776" cy="1200329"/>
          </a:xfrm>
          <a:prstGeom prst="rect">
            <a:avLst/>
          </a:prstGeom>
          <a:noFill/>
        </p:spPr>
        <p:txBody>
          <a:bodyPr wrap="square" rtlCol="0">
            <a:spAutoFit/>
          </a:bodyPr>
          <a:lstStyle/>
          <a:p>
            <a:r>
              <a:rPr lang="en-US" dirty="0"/>
              <a:t>The third column doesn’t look like it encompasses all possibilities.</a:t>
            </a:r>
          </a:p>
          <a:p>
            <a:r>
              <a:rPr lang="en-US" dirty="0"/>
              <a:t>It does – the fact that we’re using a stack limits the possibilities:</a:t>
            </a:r>
          </a:p>
          <a:p>
            <a:r>
              <a:rPr lang="en-US" dirty="0"/>
              <a:t>	e.g. </a:t>
            </a:r>
            <a:r>
              <a:rPr lang="en-US" dirty="0" err="1">
                <a:latin typeface="Courier New" panose="02070309020205020404" pitchFamily="49" charset="0"/>
                <a:cs typeface="Courier New" panose="02070309020205020404" pitchFamily="49" charset="0"/>
              </a:rPr>
              <a:t>u.start</a:t>
            </a:r>
            <a:r>
              <a:rPr lang="en-US" dirty="0">
                <a:latin typeface="Courier New" panose="02070309020205020404" pitchFamily="49" charset="0"/>
                <a:cs typeface="Courier New" panose="02070309020205020404" pitchFamily="49" charset="0"/>
              </a:rPr>
              <a:t> &lt; </a:t>
            </a:r>
            <a:r>
              <a:rPr lang="en-US" dirty="0" err="1">
                <a:latin typeface="Courier New" panose="02070309020205020404" pitchFamily="49" charset="0"/>
                <a:cs typeface="Courier New" panose="02070309020205020404" pitchFamily="49" charset="0"/>
              </a:rPr>
              <a:t>v.start</a:t>
            </a:r>
            <a:r>
              <a:rPr lang="en-US" dirty="0">
                <a:latin typeface="Courier New" panose="02070309020205020404" pitchFamily="49" charset="0"/>
                <a:cs typeface="Courier New" panose="02070309020205020404" pitchFamily="49" charset="0"/>
              </a:rPr>
              <a:t> &lt; </a:t>
            </a:r>
            <a:r>
              <a:rPr lang="en-US" dirty="0" err="1">
                <a:latin typeface="Courier New" panose="02070309020205020404" pitchFamily="49" charset="0"/>
                <a:cs typeface="Courier New" panose="02070309020205020404" pitchFamily="49" charset="0"/>
              </a:rPr>
              <a:t>u.end</a:t>
            </a:r>
            <a:r>
              <a:rPr lang="en-US" dirty="0">
                <a:latin typeface="Courier New" panose="02070309020205020404" pitchFamily="49" charset="0"/>
                <a:cs typeface="Courier New" panose="02070309020205020404" pitchFamily="49" charset="0"/>
              </a:rPr>
              <a:t> &lt; </a:t>
            </a:r>
            <a:r>
              <a:rPr lang="en-US" dirty="0" err="1">
                <a:latin typeface="Courier New" panose="02070309020205020404" pitchFamily="49" charset="0"/>
                <a:cs typeface="Courier New" panose="02070309020205020404" pitchFamily="49" charset="0"/>
              </a:rPr>
              <a:t>v.end</a:t>
            </a:r>
            <a:r>
              <a:rPr lang="en-US" dirty="0"/>
              <a:t> is impossible.</a:t>
            </a:r>
          </a:p>
          <a:p>
            <a:r>
              <a:rPr lang="en-US" dirty="0"/>
              <a:t>And the rules of the algorithm eliminate some other possibilities. </a:t>
            </a:r>
          </a:p>
        </p:txBody>
      </p:sp>
      <p:sp>
        <p:nvSpPr>
          <p:cNvPr id="3" name="TextBox 2">
            <a:extLst>
              <a:ext uri="{FF2B5EF4-FFF2-40B4-BE49-F238E27FC236}">
                <a16:creationId xmlns:a16="http://schemas.microsoft.com/office/drawing/2014/main" id="{6CC03B5A-D3EF-D40B-4670-2378AC46B634}"/>
              </a:ext>
            </a:extLst>
          </p:cNvPr>
          <p:cNvSpPr txBox="1"/>
          <p:nvPr/>
        </p:nvSpPr>
        <p:spPr>
          <a:xfrm>
            <a:off x="6052457" y="5998029"/>
            <a:ext cx="5900057" cy="523220"/>
          </a:xfrm>
          <a:prstGeom prst="rect">
            <a:avLst/>
          </a:prstGeom>
          <a:noFill/>
          <a:ln w="38100">
            <a:solidFill>
              <a:schemeClr val="accent3"/>
            </a:solidFill>
          </a:ln>
        </p:spPr>
        <p:txBody>
          <a:bodyPr wrap="square" rtlCol="0">
            <a:spAutoFit/>
          </a:bodyPr>
          <a:lstStyle/>
          <a:p>
            <a:r>
              <a:rPr lang="en-US" sz="2800" dirty="0">
                <a:latin typeface="Segoe UI Semilight" panose="020B0402040204020203" pitchFamily="34" charset="0"/>
                <a:cs typeface="Segoe UI Semilight" panose="020B0402040204020203" pitchFamily="34" charset="0"/>
              </a:rPr>
              <a:t>We will give you this table on exams!</a:t>
            </a:r>
          </a:p>
        </p:txBody>
      </p:sp>
    </p:spTree>
    <p:extLst>
      <p:ext uri="{BB962C8B-B14F-4D97-AF65-F5344CB8AC3E}">
        <p14:creationId xmlns:p14="http://schemas.microsoft.com/office/powerpoint/2010/main" val="25794097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4F8F0BC-93F5-4176-A570-A1CF8453911E}"/>
              </a:ext>
            </a:extLst>
          </p:cNvPr>
          <p:cNvSpPr>
            <a:spLocks noGrp="1"/>
          </p:cNvSpPr>
          <p:nvPr>
            <p:ph type="title"/>
          </p:nvPr>
        </p:nvSpPr>
        <p:spPr/>
        <p:txBody>
          <a:bodyPr/>
          <a:lstStyle/>
          <a:p>
            <a:r>
              <a:rPr lang="en-US" dirty="0"/>
              <a:t>A lot of Details: DFS</a:t>
            </a:r>
          </a:p>
        </p:txBody>
      </p:sp>
      <p:sp>
        <p:nvSpPr>
          <p:cNvPr id="5" name="Text Placeholder 4">
            <a:extLst>
              <a:ext uri="{FF2B5EF4-FFF2-40B4-BE49-F238E27FC236}">
                <a16:creationId xmlns:a16="http://schemas.microsoft.com/office/drawing/2014/main" id="{511BDBCE-913D-4CA1-8881-DE15ECC7C7D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1837056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Running DFS</a:t>
            </a:r>
          </a:p>
        </p:txBody>
      </p:sp>
      <p:sp>
        <p:nvSpPr>
          <p:cNvPr id="5" name="Rectangle 4"/>
          <p:cNvSpPr/>
          <p:nvPr/>
        </p:nvSpPr>
        <p:spPr>
          <a:xfrm>
            <a:off x="5503950" y="85774"/>
            <a:ext cx="6521795" cy="2462213"/>
          </a:xfrm>
          <a:prstGeom prst="rect">
            <a:avLst/>
          </a:prstGeom>
        </p:spPr>
        <p:txBody>
          <a:bodyPr wrap="square">
            <a:spAutoFit/>
          </a:bodyPr>
          <a:lstStyle/>
          <a:p>
            <a:r>
              <a:rPr lang="en-US" sz="2200" dirty="0">
                <a:latin typeface="Courier New" panose="02070309020205020404" pitchFamily="49" charset="0"/>
                <a:cs typeface="Courier New" panose="02070309020205020404" pitchFamily="49" charset="0"/>
              </a:rPr>
              <a:t>DFS(u)</a:t>
            </a:r>
          </a:p>
          <a:p>
            <a:r>
              <a:rPr lang="en-US" sz="2200" dirty="0">
                <a:latin typeface="Courier New" panose="02070309020205020404" pitchFamily="49" charset="0"/>
                <a:cs typeface="Courier New" panose="02070309020205020404" pitchFamily="49" charset="0"/>
              </a:rPr>
              <a:t>	Mark u as “seen”</a:t>
            </a:r>
          </a:p>
          <a:p>
            <a:r>
              <a:rPr lang="en-US" sz="2200" dirty="0">
                <a:latin typeface="Courier New" panose="02070309020205020404" pitchFamily="49" charset="0"/>
                <a:cs typeface="Courier New" panose="02070309020205020404" pitchFamily="49" charset="0"/>
              </a:rPr>
              <a:t>	For each edge (</a:t>
            </a:r>
            <a:r>
              <a:rPr lang="en-US" sz="2200" dirty="0" err="1">
                <a:latin typeface="Courier New" panose="02070309020205020404" pitchFamily="49" charset="0"/>
                <a:cs typeface="Courier New" panose="02070309020205020404" pitchFamily="49" charset="0"/>
              </a:rPr>
              <a:t>u,v</a:t>
            </a:r>
            <a:r>
              <a:rPr lang="en-US" sz="2200" dirty="0">
                <a:latin typeface="Courier New" panose="02070309020205020404" pitchFamily="49" charset="0"/>
                <a:cs typeface="Courier New" panose="02070309020205020404" pitchFamily="49" charset="0"/>
              </a:rPr>
              <a:t>) //leaving u</a:t>
            </a:r>
          </a:p>
          <a:p>
            <a:r>
              <a:rPr lang="en-US" sz="2200" dirty="0">
                <a:latin typeface="Courier New" panose="02070309020205020404" pitchFamily="49" charset="0"/>
                <a:cs typeface="Courier New" panose="02070309020205020404" pitchFamily="49" charset="0"/>
              </a:rPr>
              <a:t>		If v is not “seen”</a:t>
            </a:r>
          </a:p>
          <a:p>
            <a:r>
              <a:rPr lang="en-US" sz="2200" dirty="0">
                <a:latin typeface="Courier New" panose="02070309020205020404" pitchFamily="49" charset="0"/>
                <a:cs typeface="Courier New" panose="02070309020205020404" pitchFamily="49" charset="0"/>
              </a:rPr>
              <a:t>			DFS(v)</a:t>
            </a:r>
          </a:p>
          <a:p>
            <a:r>
              <a:rPr lang="en-US" sz="2200" dirty="0">
                <a:latin typeface="Courier New" panose="02070309020205020404" pitchFamily="49" charset="0"/>
                <a:cs typeface="Courier New" panose="02070309020205020404" pitchFamily="49" charset="0"/>
              </a:rPr>
              <a:t>		End If</a:t>
            </a:r>
          </a:p>
          <a:p>
            <a:r>
              <a:rPr lang="en-US" sz="2200" dirty="0">
                <a:latin typeface="Courier New" panose="02070309020205020404" pitchFamily="49" charset="0"/>
                <a:cs typeface="Courier New" panose="02070309020205020404" pitchFamily="49" charset="0"/>
              </a:rPr>
              <a:t>	End For</a:t>
            </a:r>
          </a:p>
        </p:txBody>
      </p:sp>
      <p:sp>
        <p:nvSpPr>
          <p:cNvPr id="6" name="Oval 5"/>
          <p:cNvSpPr/>
          <p:nvPr/>
        </p:nvSpPr>
        <p:spPr>
          <a:xfrm>
            <a:off x="1634836" y="2743417"/>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A</a:t>
            </a:r>
          </a:p>
        </p:txBody>
      </p:sp>
      <p:sp>
        <p:nvSpPr>
          <p:cNvPr id="10" name="Oval 9"/>
          <p:cNvSpPr/>
          <p:nvPr/>
        </p:nvSpPr>
        <p:spPr>
          <a:xfrm>
            <a:off x="4484255" y="1571385"/>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F</a:t>
            </a:r>
          </a:p>
        </p:txBody>
      </p:sp>
      <p:sp>
        <p:nvSpPr>
          <p:cNvPr id="11" name="Oval 10"/>
          <p:cNvSpPr/>
          <p:nvPr/>
        </p:nvSpPr>
        <p:spPr>
          <a:xfrm>
            <a:off x="4511964" y="5126182"/>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D</a:t>
            </a:r>
          </a:p>
        </p:txBody>
      </p:sp>
      <p:sp>
        <p:nvSpPr>
          <p:cNvPr id="12" name="Oval 11"/>
          <p:cNvSpPr/>
          <p:nvPr/>
        </p:nvSpPr>
        <p:spPr>
          <a:xfrm>
            <a:off x="4382655" y="3442663"/>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E</a:t>
            </a:r>
          </a:p>
        </p:txBody>
      </p:sp>
      <p:sp>
        <p:nvSpPr>
          <p:cNvPr id="13" name="Oval 12"/>
          <p:cNvSpPr/>
          <p:nvPr/>
        </p:nvSpPr>
        <p:spPr>
          <a:xfrm>
            <a:off x="2096655" y="5458691"/>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C</a:t>
            </a:r>
          </a:p>
        </p:txBody>
      </p:sp>
      <p:sp>
        <p:nvSpPr>
          <p:cNvPr id="14" name="Oval 13"/>
          <p:cNvSpPr/>
          <p:nvPr/>
        </p:nvSpPr>
        <p:spPr>
          <a:xfrm>
            <a:off x="595746" y="4548910"/>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B</a:t>
            </a:r>
          </a:p>
        </p:txBody>
      </p:sp>
      <p:cxnSp>
        <p:nvCxnSpPr>
          <p:cNvPr id="16" name="Straight Arrow Connector 15" descr="See animation description in speaker notes"/>
          <p:cNvCxnSpPr>
            <a:stCxn id="6" idx="3"/>
            <a:endCxn id="14" idx="0"/>
          </p:cNvCxnSpPr>
          <p:nvPr/>
        </p:nvCxnSpPr>
        <p:spPr>
          <a:xfrm flipH="1">
            <a:off x="928255" y="3311045"/>
            <a:ext cx="803971" cy="1237865"/>
          </a:xfrm>
          <a:prstGeom prst="straightConnector1">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22" name="Straight Connector 21">
            <a:extLst>
              <a:ext uri="{C183D7F6-B498-43B3-948B-1728B52AA6E4}">
                <adec:decorative xmlns:adec="http://schemas.microsoft.com/office/drawing/2017/decorative" val="1"/>
              </a:ext>
            </a:extLst>
          </p:cNvPr>
          <p:cNvCxnSpPr>
            <a:stCxn id="14" idx="5"/>
            <a:endCxn id="13" idx="1"/>
          </p:cNvCxnSpPr>
          <p:nvPr/>
        </p:nvCxnSpPr>
        <p:spPr>
          <a:xfrm>
            <a:off x="1163374" y="5116538"/>
            <a:ext cx="1030671" cy="439543"/>
          </a:xfrm>
          <a:prstGeom prst="line">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26" name="Straight Connector 25">
            <a:extLst>
              <a:ext uri="{C183D7F6-B498-43B3-948B-1728B52AA6E4}">
                <adec:decorative xmlns:adec="http://schemas.microsoft.com/office/drawing/2017/decorative" val="1"/>
              </a:ext>
            </a:extLst>
          </p:cNvPr>
          <p:cNvCxnSpPr>
            <a:stCxn id="13" idx="6"/>
            <a:endCxn id="11" idx="2"/>
          </p:cNvCxnSpPr>
          <p:nvPr/>
        </p:nvCxnSpPr>
        <p:spPr>
          <a:xfrm flipV="1">
            <a:off x="2761673" y="5458691"/>
            <a:ext cx="1750291" cy="332509"/>
          </a:xfrm>
          <a:prstGeom prst="line">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30" name="Straight Connector 29">
            <a:extLst>
              <a:ext uri="{C183D7F6-B498-43B3-948B-1728B52AA6E4}">
                <adec:decorative xmlns:adec="http://schemas.microsoft.com/office/drawing/2017/decorative" val="1"/>
              </a:ext>
            </a:extLst>
          </p:cNvPr>
          <p:cNvCxnSpPr>
            <a:stCxn id="11" idx="1"/>
            <a:endCxn id="14" idx="6"/>
          </p:cNvCxnSpPr>
          <p:nvPr/>
        </p:nvCxnSpPr>
        <p:spPr>
          <a:xfrm flipH="1" flipV="1">
            <a:off x="1260764" y="4881419"/>
            <a:ext cx="3348590" cy="342153"/>
          </a:xfrm>
          <a:prstGeom prst="line">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32" name="Straight Connector 31">
            <a:extLst>
              <a:ext uri="{C183D7F6-B498-43B3-948B-1728B52AA6E4}">
                <adec:decorative xmlns:adec="http://schemas.microsoft.com/office/drawing/2017/decorative" val="1"/>
              </a:ext>
            </a:extLst>
          </p:cNvPr>
          <p:cNvCxnSpPr>
            <a:stCxn id="14" idx="7"/>
            <a:endCxn id="12" idx="2"/>
          </p:cNvCxnSpPr>
          <p:nvPr/>
        </p:nvCxnSpPr>
        <p:spPr>
          <a:xfrm flipV="1">
            <a:off x="1163374" y="3775172"/>
            <a:ext cx="3219281" cy="871128"/>
          </a:xfrm>
          <a:prstGeom prst="line">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34" name="Straight Connector 33">
            <a:extLst>
              <a:ext uri="{C183D7F6-B498-43B3-948B-1728B52AA6E4}">
                <adec:decorative xmlns:adec="http://schemas.microsoft.com/office/drawing/2017/decorative" val="1"/>
              </a:ext>
            </a:extLst>
          </p:cNvPr>
          <p:cNvCxnSpPr>
            <a:stCxn id="12" idx="0"/>
            <a:endCxn id="10" idx="4"/>
          </p:cNvCxnSpPr>
          <p:nvPr/>
        </p:nvCxnSpPr>
        <p:spPr>
          <a:xfrm flipV="1">
            <a:off x="4715164" y="2236403"/>
            <a:ext cx="101600" cy="1206260"/>
          </a:xfrm>
          <a:prstGeom prst="line">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36" name="Straight Connector 35">
            <a:extLst>
              <a:ext uri="{C183D7F6-B498-43B3-948B-1728B52AA6E4}">
                <adec:decorative xmlns:adec="http://schemas.microsoft.com/office/drawing/2017/decorative" val="1"/>
              </a:ext>
            </a:extLst>
          </p:cNvPr>
          <p:cNvCxnSpPr>
            <a:stCxn id="6" idx="7"/>
            <a:endCxn id="10" idx="2"/>
          </p:cNvCxnSpPr>
          <p:nvPr/>
        </p:nvCxnSpPr>
        <p:spPr>
          <a:xfrm flipV="1">
            <a:off x="2202464" y="1903894"/>
            <a:ext cx="2281791" cy="936913"/>
          </a:xfrm>
          <a:prstGeom prst="line">
            <a:avLst/>
          </a:prstGeom>
          <a:ln w="28575">
            <a:tailEnd type="triangle" w="lg" len="lg"/>
          </a:ln>
        </p:spPr>
        <p:style>
          <a:lnRef idx="1">
            <a:schemeClr val="dk1"/>
          </a:lnRef>
          <a:fillRef idx="0">
            <a:schemeClr val="dk1"/>
          </a:fillRef>
          <a:effectRef idx="0">
            <a:schemeClr val="dk1"/>
          </a:effectRef>
          <a:fontRef idx="minor">
            <a:schemeClr val="tx1"/>
          </a:fontRef>
        </p:style>
      </p:cxnSp>
      <p:sp>
        <p:nvSpPr>
          <p:cNvPr id="39" name="Oval 38"/>
          <p:cNvSpPr/>
          <p:nvPr/>
        </p:nvSpPr>
        <p:spPr>
          <a:xfrm>
            <a:off x="5539971" y="2507024"/>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G</a:t>
            </a:r>
          </a:p>
        </p:txBody>
      </p:sp>
      <p:sp>
        <p:nvSpPr>
          <p:cNvPr id="40" name="TextBox 39"/>
          <p:cNvSpPr txBox="1"/>
          <p:nvPr/>
        </p:nvSpPr>
        <p:spPr>
          <a:xfrm>
            <a:off x="162560" y="1571385"/>
            <a:ext cx="3302000" cy="461665"/>
          </a:xfrm>
          <a:prstGeom prst="rect">
            <a:avLst/>
          </a:prstGeom>
          <a:noFill/>
        </p:spPr>
        <p:txBody>
          <a:bodyPr wrap="square" rtlCol="0">
            <a:spAutoFit/>
          </a:bodyPr>
          <a:lstStyle/>
          <a:p>
            <a:r>
              <a:rPr lang="en-US" sz="2400" dirty="0"/>
              <a:t>Start from A</a:t>
            </a:r>
          </a:p>
        </p:txBody>
      </p:sp>
      <p:sp>
        <p:nvSpPr>
          <p:cNvPr id="41" name="Rectangle 40"/>
          <p:cNvSpPr/>
          <p:nvPr/>
        </p:nvSpPr>
        <p:spPr>
          <a:xfrm>
            <a:off x="7625080" y="5704913"/>
            <a:ext cx="3444240" cy="682159"/>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Vertex: A</a:t>
            </a:r>
          </a:p>
          <a:p>
            <a:pPr algn="ctr"/>
            <a:r>
              <a:rPr lang="en-US" sz="2400" dirty="0"/>
              <a:t>Last edge used: ---</a:t>
            </a:r>
          </a:p>
        </p:txBody>
      </p:sp>
      <p:sp>
        <p:nvSpPr>
          <p:cNvPr id="42" name="Rectangle 41"/>
          <p:cNvSpPr/>
          <p:nvPr/>
        </p:nvSpPr>
        <p:spPr>
          <a:xfrm>
            <a:off x="7625080" y="4857454"/>
            <a:ext cx="3444240" cy="682159"/>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Vertex: B</a:t>
            </a:r>
          </a:p>
          <a:p>
            <a:pPr algn="ctr"/>
            <a:r>
              <a:rPr lang="en-US" sz="2400" dirty="0"/>
              <a:t>Last edge used: --</a:t>
            </a:r>
          </a:p>
        </p:txBody>
      </p:sp>
      <p:sp>
        <p:nvSpPr>
          <p:cNvPr id="43" name="Rectangle 42"/>
          <p:cNvSpPr/>
          <p:nvPr/>
        </p:nvSpPr>
        <p:spPr>
          <a:xfrm>
            <a:off x="7625080" y="4078536"/>
            <a:ext cx="3444240" cy="682159"/>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Vertex: C</a:t>
            </a:r>
          </a:p>
          <a:p>
            <a:pPr algn="ctr"/>
            <a:r>
              <a:rPr lang="en-US" sz="2400" dirty="0"/>
              <a:t>Last edge used: --</a:t>
            </a:r>
          </a:p>
        </p:txBody>
      </p:sp>
      <p:sp>
        <p:nvSpPr>
          <p:cNvPr id="44" name="Rectangle 43"/>
          <p:cNvSpPr/>
          <p:nvPr/>
        </p:nvSpPr>
        <p:spPr>
          <a:xfrm>
            <a:off x="7625080" y="3311045"/>
            <a:ext cx="3444240" cy="682159"/>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Vertex: D</a:t>
            </a:r>
          </a:p>
          <a:p>
            <a:pPr algn="ctr"/>
            <a:r>
              <a:rPr lang="en-US" sz="2400" dirty="0"/>
              <a:t>Last edge used: --</a:t>
            </a:r>
          </a:p>
        </p:txBody>
      </p:sp>
      <p:sp>
        <p:nvSpPr>
          <p:cNvPr id="45" name="Rectangle 44"/>
          <p:cNvSpPr/>
          <p:nvPr/>
        </p:nvSpPr>
        <p:spPr>
          <a:xfrm>
            <a:off x="7625080" y="4857454"/>
            <a:ext cx="3444240" cy="682159"/>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Vertex: B</a:t>
            </a:r>
          </a:p>
          <a:p>
            <a:pPr algn="ctr"/>
            <a:r>
              <a:rPr lang="en-US" sz="2400" dirty="0"/>
              <a:t>Last edge used: (B,C)</a:t>
            </a:r>
          </a:p>
        </p:txBody>
      </p:sp>
      <p:sp>
        <p:nvSpPr>
          <p:cNvPr id="46" name="Rectangle 45"/>
          <p:cNvSpPr/>
          <p:nvPr/>
        </p:nvSpPr>
        <p:spPr>
          <a:xfrm>
            <a:off x="7625080" y="4070658"/>
            <a:ext cx="3444240" cy="682159"/>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Vertex: C</a:t>
            </a:r>
          </a:p>
          <a:p>
            <a:pPr algn="ctr"/>
            <a:r>
              <a:rPr lang="en-US" sz="2400" dirty="0"/>
              <a:t>Last edge used: (C,D)</a:t>
            </a:r>
          </a:p>
        </p:txBody>
      </p:sp>
      <p:sp>
        <p:nvSpPr>
          <p:cNvPr id="47" name="Rectangle 46"/>
          <p:cNvSpPr/>
          <p:nvPr/>
        </p:nvSpPr>
        <p:spPr>
          <a:xfrm>
            <a:off x="7612839" y="3311634"/>
            <a:ext cx="3444240" cy="682159"/>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Vertex: D</a:t>
            </a:r>
          </a:p>
          <a:p>
            <a:pPr algn="ctr"/>
            <a:r>
              <a:rPr lang="en-US" sz="2400" dirty="0"/>
              <a:t>Last edge used: (D,B)</a:t>
            </a:r>
          </a:p>
        </p:txBody>
      </p:sp>
      <p:sp>
        <p:nvSpPr>
          <p:cNvPr id="48" name="Rectangle 47"/>
          <p:cNvSpPr/>
          <p:nvPr/>
        </p:nvSpPr>
        <p:spPr>
          <a:xfrm>
            <a:off x="7625080" y="5704913"/>
            <a:ext cx="3444240" cy="682159"/>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Vertex: A</a:t>
            </a:r>
          </a:p>
          <a:p>
            <a:pPr algn="ctr"/>
            <a:r>
              <a:rPr lang="en-US" sz="2400" dirty="0"/>
              <a:t>Last edge used: (A,B)</a:t>
            </a:r>
          </a:p>
        </p:txBody>
      </p:sp>
      <p:sp>
        <p:nvSpPr>
          <p:cNvPr id="49" name="Rectangle 48"/>
          <p:cNvSpPr/>
          <p:nvPr/>
        </p:nvSpPr>
        <p:spPr>
          <a:xfrm>
            <a:off x="7625080" y="5704912"/>
            <a:ext cx="3444240" cy="682159"/>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Vertex: A</a:t>
            </a:r>
          </a:p>
          <a:p>
            <a:pPr algn="ctr"/>
            <a:r>
              <a:rPr lang="en-US" sz="2400" dirty="0"/>
              <a:t>Last edge used: (A,F)</a:t>
            </a:r>
          </a:p>
        </p:txBody>
      </p:sp>
      <p:sp>
        <p:nvSpPr>
          <p:cNvPr id="51" name="Rectangle 50"/>
          <p:cNvSpPr/>
          <p:nvPr/>
        </p:nvSpPr>
        <p:spPr>
          <a:xfrm>
            <a:off x="7619538" y="4074578"/>
            <a:ext cx="3444240" cy="682159"/>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Vertex: E</a:t>
            </a:r>
          </a:p>
          <a:p>
            <a:pPr algn="ctr"/>
            <a:r>
              <a:rPr lang="en-US" sz="2400" dirty="0"/>
              <a:t>Last edge used: ---</a:t>
            </a:r>
          </a:p>
        </p:txBody>
      </p:sp>
      <p:sp>
        <p:nvSpPr>
          <p:cNvPr id="52" name="Rectangle 51"/>
          <p:cNvSpPr/>
          <p:nvPr/>
        </p:nvSpPr>
        <p:spPr>
          <a:xfrm>
            <a:off x="7625080" y="4857454"/>
            <a:ext cx="3444240" cy="682159"/>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Vertex: B</a:t>
            </a:r>
          </a:p>
          <a:p>
            <a:pPr algn="ctr"/>
            <a:r>
              <a:rPr lang="en-US" sz="2400" dirty="0"/>
              <a:t>Last edge used: (B,E)</a:t>
            </a:r>
          </a:p>
        </p:txBody>
      </p:sp>
      <p:sp>
        <p:nvSpPr>
          <p:cNvPr id="54" name="Rectangle 53"/>
          <p:cNvSpPr/>
          <p:nvPr/>
        </p:nvSpPr>
        <p:spPr>
          <a:xfrm>
            <a:off x="7622420" y="4069744"/>
            <a:ext cx="3444240" cy="682159"/>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Vertex: E</a:t>
            </a:r>
          </a:p>
          <a:p>
            <a:pPr algn="ctr"/>
            <a:r>
              <a:rPr lang="en-US" sz="2400" dirty="0"/>
              <a:t>Last edge used: (E,F)</a:t>
            </a:r>
          </a:p>
        </p:txBody>
      </p:sp>
      <p:sp>
        <p:nvSpPr>
          <p:cNvPr id="55" name="Rectangle 54"/>
          <p:cNvSpPr/>
          <p:nvPr/>
        </p:nvSpPr>
        <p:spPr>
          <a:xfrm>
            <a:off x="7623023" y="3317819"/>
            <a:ext cx="3444240" cy="682159"/>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Vertex: F</a:t>
            </a:r>
          </a:p>
          <a:p>
            <a:pPr algn="ctr"/>
            <a:r>
              <a:rPr lang="en-US" sz="2400" dirty="0"/>
              <a:t>Last edge used: ---</a:t>
            </a:r>
          </a:p>
        </p:txBody>
      </p:sp>
      <p:sp>
        <p:nvSpPr>
          <p:cNvPr id="57" name="Arc 56">
            <a:extLst>
              <a:ext uri="{C183D7F6-B498-43B3-948B-1728B52AA6E4}">
                <adec:decorative xmlns:adec="http://schemas.microsoft.com/office/drawing/2017/decorative" val="1"/>
              </a:ext>
            </a:extLst>
          </p:cNvPr>
          <p:cNvSpPr/>
          <p:nvPr/>
        </p:nvSpPr>
        <p:spPr>
          <a:xfrm>
            <a:off x="4692073" y="2033050"/>
            <a:ext cx="710277" cy="3404716"/>
          </a:xfrm>
          <a:prstGeom prst="arc">
            <a:avLst>
              <a:gd name="adj1" fmla="val 16335227"/>
              <a:gd name="adj2" fmla="val 5144971"/>
            </a:avLst>
          </a:prstGeom>
          <a:ln w="28575">
            <a:tailEnd type="triangle" w="lg" len="lg"/>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58" name="Rectangle 57"/>
          <p:cNvSpPr/>
          <p:nvPr/>
        </p:nvSpPr>
        <p:spPr>
          <a:xfrm>
            <a:off x="7600598" y="3324593"/>
            <a:ext cx="3444240" cy="682159"/>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Vertex: F</a:t>
            </a:r>
          </a:p>
          <a:p>
            <a:pPr algn="ctr"/>
            <a:r>
              <a:rPr lang="en-US" sz="2400" dirty="0"/>
              <a:t>Last edge used: (F,D)</a:t>
            </a:r>
          </a:p>
        </p:txBody>
      </p:sp>
    </p:spTree>
    <p:extLst>
      <p:ext uri="{BB962C8B-B14F-4D97-AF65-F5344CB8AC3E}">
        <p14:creationId xmlns:p14="http://schemas.microsoft.com/office/powerpoint/2010/main" val="123975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mph" presetSubtype="2" fill="hold" nodeType="clickEffect">
                                  <p:stCondLst>
                                    <p:cond delay="0"/>
                                  </p:stCondLst>
                                  <p:childTnLst>
                                    <p:animClr clrSpc="rgb" dir="cw">
                                      <p:cBhvr>
                                        <p:cTn id="10" dur="2000" fill="hold"/>
                                        <p:tgtEl>
                                          <p:spTgt spid="6"/>
                                        </p:tgtEl>
                                        <p:attrNameLst>
                                          <p:attrName>fillcolor</p:attrName>
                                        </p:attrNameLst>
                                      </p:cBhvr>
                                      <p:to>
                                        <a:srgbClr val="FFD965"/>
                                      </p:to>
                                    </p:animClr>
                                    <p:set>
                                      <p:cBhvr>
                                        <p:cTn id="11" dur="2000" fill="hold"/>
                                        <p:tgtEl>
                                          <p:spTgt spid="6"/>
                                        </p:tgtEl>
                                        <p:attrNameLst>
                                          <p:attrName>fill.type</p:attrName>
                                        </p:attrNameLst>
                                      </p:cBhvr>
                                      <p:to>
                                        <p:strVal val="solid"/>
                                      </p:to>
                                    </p:set>
                                    <p:set>
                                      <p:cBhvr>
                                        <p:cTn id="12" dur="2000" fill="hold"/>
                                        <p:tgtEl>
                                          <p:spTgt spid="6"/>
                                        </p:tgtEl>
                                        <p:attrNameLst>
                                          <p:attrName>fill.on</p:attrName>
                                        </p:attrNameLst>
                                      </p:cBhvr>
                                      <p:to>
                                        <p:strVal val="tru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1" nodeType="clickEffect">
                                  <p:stCondLst>
                                    <p:cond delay="0"/>
                                  </p:stCondLst>
                                  <p:childTnLst>
                                    <p:set>
                                      <p:cBhvr>
                                        <p:cTn id="16" dur="1" fill="hold">
                                          <p:stCondLst>
                                            <p:cond delay="0"/>
                                          </p:stCondLst>
                                        </p:cTn>
                                        <p:tgtEl>
                                          <p:spTgt spid="41"/>
                                        </p:tgtEl>
                                        <p:attrNameLst>
                                          <p:attrName>style.visibility</p:attrName>
                                        </p:attrNameLst>
                                      </p:cBhvr>
                                      <p:to>
                                        <p:strVal val="hidden"/>
                                      </p:to>
                                    </p:set>
                                  </p:childTnLst>
                                </p:cTn>
                              </p:par>
                              <p:par>
                                <p:cTn id="17" presetID="1" presetClass="entr" presetSubtype="0" fill="hold" grpId="0" nodeType="withEffect">
                                  <p:stCondLst>
                                    <p:cond delay="0"/>
                                  </p:stCondLst>
                                  <p:childTnLst>
                                    <p:set>
                                      <p:cBhvr>
                                        <p:cTn id="18" dur="1" fill="hold">
                                          <p:stCondLst>
                                            <p:cond delay="0"/>
                                          </p:stCondLst>
                                        </p:cTn>
                                        <p:tgtEl>
                                          <p:spTgt spid="4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2"/>
                                        </p:tgtEl>
                                        <p:attrNameLst>
                                          <p:attrName>style.visibility</p:attrName>
                                        </p:attrNameLst>
                                      </p:cBhvr>
                                      <p:to>
                                        <p:strVal val="visible"/>
                                      </p:to>
                                    </p:set>
                                  </p:childTnLst>
                                </p:cTn>
                              </p:par>
                              <p:par>
                                <p:cTn id="23" presetID="1" presetClass="emph" presetSubtype="2" fill="hold" nodeType="withEffect">
                                  <p:stCondLst>
                                    <p:cond delay="0"/>
                                  </p:stCondLst>
                                  <p:childTnLst>
                                    <p:animClr clrSpc="rgb" dir="cw">
                                      <p:cBhvr>
                                        <p:cTn id="24" dur="2000" fill="hold"/>
                                        <p:tgtEl>
                                          <p:spTgt spid="14"/>
                                        </p:tgtEl>
                                        <p:attrNameLst>
                                          <p:attrName>fillcolor</p:attrName>
                                        </p:attrNameLst>
                                      </p:cBhvr>
                                      <p:to>
                                        <a:srgbClr val="FFD965"/>
                                      </p:to>
                                    </p:animClr>
                                    <p:set>
                                      <p:cBhvr>
                                        <p:cTn id="25" dur="2000" fill="hold"/>
                                        <p:tgtEl>
                                          <p:spTgt spid="14"/>
                                        </p:tgtEl>
                                        <p:attrNameLst>
                                          <p:attrName>fill.type</p:attrName>
                                        </p:attrNameLst>
                                      </p:cBhvr>
                                      <p:to>
                                        <p:strVal val="solid"/>
                                      </p:to>
                                    </p:set>
                                    <p:set>
                                      <p:cBhvr>
                                        <p:cTn id="26" dur="2000" fill="hold"/>
                                        <p:tgtEl>
                                          <p:spTgt spid="14"/>
                                        </p:tgtEl>
                                        <p:attrNameLst>
                                          <p:attrName>fill.on</p:attrName>
                                        </p:attrNameLst>
                                      </p:cBhvr>
                                      <p:to>
                                        <p:strVal val="true"/>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1" nodeType="clickEffect">
                                  <p:stCondLst>
                                    <p:cond delay="0"/>
                                  </p:stCondLst>
                                  <p:childTnLst>
                                    <p:set>
                                      <p:cBhvr>
                                        <p:cTn id="30" dur="1" fill="hold">
                                          <p:stCondLst>
                                            <p:cond delay="0"/>
                                          </p:stCondLst>
                                        </p:cTn>
                                        <p:tgtEl>
                                          <p:spTgt spid="42"/>
                                        </p:tgtEl>
                                        <p:attrNameLst>
                                          <p:attrName>style.visibility</p:attrName>
                                        </p:attrNameLst>
                                      </p:cBhvr>
                                      <p:to>
                                        <p:strVal val="hidden"/>
                                      </p:to>
                                    </p:set>
                                  </p:childTnLst>
                                </p:cTn>
                              </p:par>
                              <p:par>
                                <p:cTn id="31" presetID="1" presetClass="entr" presetSubtype="0" fill="hold" grpId="0" nodeType="withEffect">
                                  <p:stCondLst>
                                    <p:cond delay="0"/>
                                  </p:stCondLst>
                                  <p:childTnLst>
                                    <p:set>
                                      <p:cBhvr>
                                        <p:cTn id="32" dur="1" fill="hold">
                                          <p:stCondLst>
                                            <p:cond delay="0"/>
                                          </p:stCondLst>
                                        </p:cTn>
                                        <p:tgtEl>
                                          <p:spTgt spid="4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3"/>
                                        </p:tgtEl>
                                        <p:attrNameLst>
                                          <p:attrName>style.visibility</p:attrName>
                                        </p:attrNameLst>
                                      </p:cBhvr>
                                      <p:to>
                                        <p:strVal val="visible"/>
                                      </p:to>
                                    </p:set>
                                  </p:childTnLst>
                                </p:cTn>
                              </p:par>
                              <p:par>
                                <p:cTn id="35" presetID="1" presetClass="emph" presetSubtype="2" fill="hold" nodeType="withEffect">
                                  <p:stCondLst>
                                    <p:cond delay="0"/>
                                  </p:stCondLst>
                                  <p:childTnLst>
                                    <p:animClr clrSpc="rgb" dir="cw">
                                      <p:cBhvr>
                                        <p:cTn id="36" dur="2000" fill="hold"/>
                                        <p:tgtEl>
                                          <p:spTgt spid="13"/>
                                        </p:tgtEl>
                                        <p:attrNameLst>
                                          <p:attrName>fillcolor</p:attrName>
                                        </p:attrNameLst>
                                      </p:cBhvr>
                                      <p:to>
                                        <a:srgbClr val="FFD965"/>
                                      </p:to>
                                    </p:animClr>
                                    <p:set>
                                      <p:cBhvr>
                                        <p:cTn id="37" dur="2000" fill="hold"/>
                                        <p:tgtEl>
                                          <p:spTgt spid="13"/>
                                        </p:tgtEl>
                                        <p:attrNameLst>
                                          <p:attrName>fill.type</p:attrName>
                                        </p:attrNameLst>
                                      </p:cBhvr>
                                      <p:to>
                                        <p:strVal val="solid"/>
                                      </p:to>
                                    </p:set>
                                    <p:set>
                                      <p:cBhvr>
                                        <p:cTn id="38" dur="2000" fill="hold"/>
                                        <p:tgtEl>
                                          <p:spTgt spid="13"/>
                                        </p:tgtEl>
                                        <p:attrNameLst>
                                          <p:attrName>fill.on</p:attrName>
                                        </p:attrNameLst>
                                      </p:cBhvr>
                                      <p:to>
                                        <p:strVal val="true"/>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grpId="1" nodeType="clickEffect">
                                  <p:stCondLst>
                                    <p:cond delay="0"/>
                                  </p:stCondLst>
                                  <p:childTnLst>
                                    <p:set>
                                      <p:cBhvr>
                                        <p:cTn id="42" dur="1" fill="hold">
                                          <p:stCondLst>
                                            <p:cond delay="0"/>
                                          </p:stCondLst>
                                        </p:cTn>
                                        <p:tgtEl>
                                          <p:spTgt spid="43"/>
                                        </p:tgtEl>
                                        <p:attrNameLst>
                                          <p:attrName>style.visibility</p:attrName>
                                        </p:attrNameLst>
                                      </p:cBhvr>
                                      <p:to>
                                        <p:strVal val="hidden"/>
                                      </p:to>
                                    </p:set>
                                  </p:childTnLst>
                                </p:cTn>
                              </p:par>
                              <p:par>
                                <p:cTn id="43" presetID="1" presetClass="entr" presetSubtype="0" fill="hold" grpId="0" nodeType="withEffect">
                                  <p:stCondLst>
                                    <p:cond delay="0"/>
                                  </p:stCondLst>
                                  <p:childTnLst>
                                    <p:set>
                                      <p:cBhvr>
                                        <p:cTn id="44" dur="1" fill="hold">
                                          <p:stCondLst>
                                            <p:cond delay="0"/>
                                          </p:stCondLst>
                                        </p:cTn>
                                        <p:tgtEl>
                                          <p:spTgt spid="46"/>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4"/>
                                        </p:tgtEl>
                                        <p:attrNameLst>
                                          <p:attrName>style.visibility</p:attrName>
                                        </p:attrNameLst>
                                      </p:cBhvr>
                                      <p:to>
                                        <p:strVal val="visible"/>
                                      </p:to>
                                    </p:set>
                                  </p:childTnLst>
                                </p:cTn>
                              </p:par>
                              <p:par>
                                <p:cTn id="47" presetID="1" presetClass="emph" presetSubtype="2" fill="hold" nodeType="withEffect">
                                  <p:stCondLst>
                                    <p:cond delay="0"/>
                                  </p:stCondLst>
                                  <p:childTnLst>
                                    <p:animClr clrSpc="rgb" dir="cw">
                                      <p:cBhvr>
                                        <p:cTn id="48" dur="2000" fill="hold"/>
                                        <p:tgtEl>
                                          <p:spTgt spid="11"/>
                                        </p:tgtEl>
                                        <p:attrNameLst>
                                          <p:attrName>fillcolor</p:attrName>
                                        </p:attrNameLst>
                                      </p:cBhvr>
                                      <p:to>
                                        <a:srgbClr val="FFD965"/>
                                      </p:to>
                                    </p:animClr>
                                    <p:set>
                                      <p:cBhvr>
                                        <p:cTn id="49" dur="2000" fill="hold"/>
                                        <p:tgtEl>
                                          <p:spTgt spid="11"/>
                                        </p:tgtEl>
                                        <p:attrNameLst>
                                          <p:attrName>fill.type</p:attrName>
                                        </p:attrNameLst>
                                      </p:cBhvr>
                                      <p:to>
                                        <p:strVal val="solid"/>
                                      </p:to>
                                    </p:set>
                                    <p:set>
                                      <p:cBhvr>
                                        <p:cTn id="50" dur="2000" fill="hold"/>
                                        <p:tgtEl>
                                          <p:spTgt spid="11"/>
                                        </p:tgtEl>
                                        <p:attrNameLst>
                                          <p:attrName>fill.on</p:attrName>
                                        </p:attrNameLst>
                                      </p:cBhvr>
                                      <p:to>
                                        <p:strVal val="true"/>
                                      </p:to>
                                    </p:set>
                                  </p:childTnLst>
                                </p:cTn>
                              </p:par>
                            </p:childTnLst>
                          </p:cTn>
                        </p:par>
                      </p:childTnLst>
                    </p:cTn>
                  </p:par>
                  <p:par>
                    <p:cTn id="51" fill="hold">
                      <p:stCondLst>
                        <p:cond delay="indefinite"/>
                      </p:stCondLst>
                      <p:childTnLst>
                        <p:par>
                          <p:cTn id="52" fill="hold">
                            <p:stCondLst>
                              <p:cond delay="0"/>
                            </p:stCondLst>
                            <p:childTnLst>
                              <p:par>
                                <p:cTn id="53" presetID="1" presetClass="exit" presetSubtype="0" fill="hold" grpId="1" nodeType="clickEffect">
                                  <p:stCondLst>
                                    <p:cond delay="0"/>
                                  </p:stCondLst>
                                  <p:childTnLst>
                                    <p:set>
                                      <p:cBhvr>
                                        <p:cTn id="54" dur="1" fill="hold">
                                          <p:stCondLst>
                                            <p:cond delay="0"/>
                                          </p:stCondLst>
                                        </p:cTn>
                                        <p:tgtEl>
                                          <p:spTgt spid="44"/>
                                        </p:tgtEl>
                                        <p:attrNameLst>
                                          <p:attrName>style.visibility</p:attrName>
                                        </p:attrNameLst>
                                      </p:cBhvr>
                                      <p:to>
                                        <p:strVal val="hidden"/>
                                      </p:to>
                                    </p:set>
                                  </p:childTnLst>
                                </p:cTn>
                              </p:par>
                              <p:par>
                                <p:cTn id="55" presetID="1" presetClass="entr" presetSubtype="0" fill="hold" grpId="0" nodeType="withEffect">
                                  <p:stCondLst>
                                    <p:cond delay="0"/>
                                  </p:stCondLst>
                                  <p:childTnLst>
                                    <p:set>
                                      <p:cBhvr>
                                        <p:cTn id="56" dur="1" fill="hold">
                                          <p:stCondLst>
                                            <p:cond delay="0"/>
                                          </p:stCondLst>
                                        </p:cTn>
                                        <p:tgtEl>
                                          <p:spTgt spid="47"/>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xit" presetSubtype="0" fill="hold" grpId="1" nodeType="clickEffect">
                                  <p:stCondLst>
                                    <p:cond delay="0"/>
                                  </p:stCondLst>
                                  <p:childTnLst>
                                    <p:set>
                                      <p:cBhvr>
                                        <p:cTn id="60" dur="1" fill="hold">
                                          <p:stCondLst>
                                            <p:cond delay="0"/>
                                          </p:stCondLst>
                                        </p:cTn>
                                        <p:tgtEl>
                                          <p:spTgt spid="47"/>
                                        </p:tgtEl>
                                        <p:attrNameLst>
                                          <p:attrName>style.visibility</p:attrName>
                                        </p:attrNameLst>
                                      </p:cBhvr>
                                      <p:to>
                                        <p:strVal val="hidden"/>
                                      </p:to>
                                    </p:set>
                                  </p:childTnLst>
                                </p:cTn>
                              </p:par>
                            </p:childTnLst>
                          </p:cTn>
                        </p:par>
                      </p:childTnLst>
                    </p:cTn>
                  </p:par>
                  <p:par>
                    <p:cTn id="61" fill="hold">
                      <p:stCondLst>
                        <p:cond delay="indefinite"/>
                      </p:stCondLst>
                      <p:childTnLst>
                        <p:par>
                          <p:cTn id="62" fill="hold">
                            <p:stCondLst>
                              <p:cond delay="0"/>
                            </p:stCondLst>
                            <p:childTnLst>
                              <p:par>
                                <p:cTn id="63" presetID="1" presetClass="exit" presetSubtype="0" fill="hold" grpId="1" nodeType="clickEffect">
                                  <p:stCondLst>
                                    <p:cond delay="0"/>
                                  </p:stCondLst>
                                  <p:childTnLst>
                                    <p:set>
                                      <p:cBhvr>
                                        <p:cTn id="64" dur="1" fill="hold">
                                          <p:stCondLst>
                                            <p:cond delay="0"/>
                                          </p:stCondLst>
                                        </p:cTn>
                                        <p:tgtEl>
                                          <p:spTgt spid="46"/>
                                        </p:tgtEl>
                                        <p:attrNameLst>
                                          <p:attrName>style.visibility</p:attrName>
                                        </p:attrNameLst>
                                      </p:cBhvr>
                                      <p:to>
                                        <p:strVal val="hidden"/>
                                      </p:to>
                                    </p:set>
                                  </p:childTnLst>
                                </p:cTn>
                              </p:par>
                            </p:childTnLst>
                          </p:cTn>
                        </p:par>
                      </p:childTnLst>
                    </p:cTn>
                  </p:par>
                  <p:par>
                    <p:cTn id="65" fill="hold">
                      <p:stCondLst>
                        <p:cond delay="indefinite"/>
                      </p:stCondLst>
                      <p:childTnLst>
                        <p:par>
                          <p:cTn id="66" fill="hold">
                            <p:stCondLst>
                              <p:cond delay="0"/>
                            </p:stCondLst>
                            <p:childTnLst>
                              <p:par>
                                <p:cTn id="67" presetID="1" presetClass="exit" presetSubtype="0" fill="hold" grpId="1" nodeType="clickEffect">
                                  <p:stCondLst>
                                    <p:cond delay="0"/>
                                  </p:stCondLst>
                                  <p:childTnLst>
                                    <p:set>
                                      <p:cBhvr>
                                        <p:cTn id="68" dur="1" fill="hold">
                                          <p:stCondLst>
                                            <p:cond delay="0"/>
                                          </p:stCondLst>
                                        </p:cTn>
                                        <p:tgtEl>
                                          <p:spTgt spid="45"/>
                                        </p:tgtEl>
                                        <p:attrNameLst>
                                          <p:attrName>style.visibility</p:attrName>
                                        </p:attrNameLst>
                                      </p:cBhvr>
                                      <p:to>
                                        <p:strVal val="hidden"/>
                                      </p:to>
                                    </p:set>
                                  </p:childTnLst>
                                </p:cTn>
                              </p:par>
                              <p:par>
                                <p:cTn id="69" presetID="1" presetClass="entr" presetSubtype="0" fill="hold" grpId="0" nodeType="withEffect">
                                  <p:stCondLst>
                                    <p:cond delay="0"/>
                                  </p:stCondLst>
                                  <p:childTnLst>
                                    <p:set>
                                      <p:cBhvr>
                                        <p:cTn id="70" dur="1" fill="hold">
                                          <p:stCondLst>
                                            <p:cond delay="0"/>
                                          </p:stCondLst>
                                        </p:cTn>
                                        <p:tgtEl>
                                          <p:spTgt spid="52"/>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51"/>
                                        </p:tgtEl>
                                        <p:attrNameLst>
                                          <p:attrName>style.visibility</p:attrName>
                                        </p:attrNameLst>
                                      </p:cBhvr>
                                      <p:to>
                                        <p:strVal val="visible"/>
                                      </p:to>
                                    </p:set>
                                  </p:childTnLst>
                                </p:cTn>
                              </p:par>
                              <p:par>
                                <p:cTn id="75" presetID="1" presetClass="emph" presetSubtype="2" fill="hold" nodeType="withEffect">
                                  <p:stCondLst>
                                    <p:cond delay="0"/>
                                  </p:stCondLst>
                                  <p:childTnLst>
                                    <p:animClr clrSpc="rgb" dir="cw">
                                      <p:cBhvr>
                                        <p:cTn id="76" dur="2000" fill="hold"/>
                                        <p:tgtEl>
                                          <p:spTgt spid="12"/>
                                        </p:tgtEl>
                                        <p:attrNameLst>
                                          <p:attrName>fillcolor</p:attrName>
                                        </p:attrNameLst>
                                      </p:cBhvr>
                                      <p:to>
                                        <a:srgbClr val="FFD965"/>
                                      </p:to>
                                    </p:animClr>
                                    <p:set>
                                      <p:cBhvr>
                                        <p:cTn id="77" dur="2000" fill="hold"/>
                                        <p:tgtEl>
                                          <p:spTgt spid="12"/>
                                        </p:tgtEl>
                                        <p:attrNameLst>
                                          <p:attrName>fill.type</p:attrName>
                                        </p:attrNameLst>
                                      </p:cBhvr>
                                      <p:to>
                                        <p:strVal val="solid"/>
                                      </p:to>
                                    </p:set>
                                    <p:set>
                                      <p:cBhvr>
                                        <p:cTn id="78" dur="2000" fill="hold"/>
                                        <p:tgtEl>
                                          <p:spTgt spid="12"/>
                                        </p:tgtEl>
                                        <p:attrNameLst>
                                          <p:attrName>fill.on</p:attrName>
                                        </p:attrNameLst>
                                      </p:cBhvr>
                                      <p:to>
                                        <p:strVal val="true"/>
                                      </p:to>
                                    </p:set>
                                  </p:childTnLst>
                                </p:cTn>
                              </p:par>
                            </p:childTnLst>
                          </p:cTn>
                        </p:par>
                      </p:childTnLst>
                    </p:cTn>
                  </p:par>
                  <p:par>
                    <p:cTn id="79" fill="hold">
                      <p:stCondLst>
                        <p:cond delay="indefinite"/>
                      </p:stCondLst>
                      <p:childTnLst>
                        <p:par>
                          <p:cTn id="80" fill="hold">
                            <p:stCondLst>
                              <p:cond delay="0"/>
                            </p:stCondLst>
                            <p:childTnLst>
                              <p:par>
                                <p:cTn id="81" presetID="1" presetClass="exit" presetSubtype="0" fill="hold" grpId="1" nodeType="clickEffect">
                                  <p:stCondLst>
                                    <p:cond delay="0"/>
                                  </p:stCondLst>
                                  <p:childTnLst>
                                    <p:set>
                                      <p:cBhvr>
                                        <p:cTn id="82" dur="1" fill="hold">
                                          <p:stCondLst>
                                            <p:cond delay="0"/>
                                          </p:stCondLst>
                                        </p:cTn>
                                        <p:tgtEl>
                                          <p:spTgt spid="51"/>
                                        </p:tgtEl>
                                        <p:attrNameLst>
                                          <p:attrName>style.visibility</p:attrName>
                                        </p:attrNameLst>
                                      </p:cBhvr>
                                      <p:to>
                                        <p:strVal val="hidden"/>
                                      </p:to>
                                    </p:set>
                                  </p:childTnLst>
                                </p:cTn>
                              </p:par>
                              <p:par>
                                <p:cTn id="83" presetID="1" presetClass="entr" presetSubtype="0" fill="hold" grpId="0" nodeType="withEffect">
                                  <p:stCondLst>
                                    <p:cond delay="0"/>
                                  </p:stCondLst>
                                  <p:childTnLst>
                                    <p:set>
                                      <p:cBhvr>
                                        <p:cTn id="84" dur="1" fill="hold">
                                          <p:stCondLst>
                                            <p:cond delay="0"/>
                                          </p:stCondLst>
                                        </p:cTn>
                                        <p:tgtEl>
                                          <p:spTgt spid="54"/>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55"/>
                                        </p:tgtEl>
                                        <p:attrNameLst>
                                          <p:attrName>style.visibility</p:attrName>
                                        </p:attrNameLst>
                                      </p:cBhvr>
                                      <p:to>
                                        <p:strVal val="visible"/>
                                      </p:to>
                                    </p:set>
                                  </p:childTnLst>
                                </p:cTn>
                              </p:par>
                              <p:par>
                                <p:cTn id="87" presetID="1" presetClass="emph" presetSubtype="2" fill="hold" nodeType="withEffect">
                                  <p:stCondLst>
                                    <p:cond delay="0"/>
                                  </p:stCondLst>
                                  <p:childTnLst>
                                    <p:animClr clrSpc="rgb" dir="cw">
                                      <p:cBhvr>
                                        <p:cTn id="88" dur="2000" fill="hold"/>
                                        <p:tgtEl>
                                          <p:spTgt spid="10"/>
                                        </p:tgtEl>
                                        <p:attrNameLst>
                                          <p:attrName>fillcolor</p:attrName>
                                        </p:attrNameLst>
                                      </p:cBhvr>
                                      <p:to>
                                        <a:srgbClr val="FFD965"/>
                                      </p:to>
                                    </p:animClr>
                                    <p:set>
                                      <p:cBhvr>
                                        <p:cTn id="89" dur="2000" fill="hold"/>
                                        <p:tgtEl>
                                          <p:spTgt spid="10"/>
                                        </p:tgtEl>
                                        <p:attrNameLst>
                                          <p:attrName>fill.type</p:attrName>
                                        </p:attrNameLst>
                                      </p:cBhvr>
                                      <p:to>
                                        <p:strVal val="solid"/>
                                      </p:to>
                                    </p:set>
                                    <p:set>
                                      <p:cBhvr>
                                        <p:cTn id="90" dur="2000" fill="hold"/>
                                        <p:tgtEl>
                                          <p:spTgt spid="10"/>
                                        </p:tgtEl>
                                        <p:attrNameLst>
                                          <p:attrName>fill.on</p:attrName>
                                        </p:attrNameLst>
                                      </p:cBhvr>
                                      <p:to>
                                        <p:strVal val="true"/>
                                      </p:to>
                                    </p:set>
                                  </p:childTnLst>
                                </p:cTn>
                              </p:par>
                            </p:childTnLst>
                          </p:cTn>
                        </p:par>
                      </p:childTnLst>
                    </p:cTn>
                  </p:par>
                  <p:par>
                    <p:cTn id="91" fill="hold">
                      <p:stCondLst>
                        <p:cond delay="indefinite"/>
                      </p:stCondLst>
                      <p:childTnLst>
                        <p:par>
                          <p:cTn id="92" fill="hold">
                            <p:stCondLst>
                              <p:cond delay="0"/>
                            </p:stCondLst>
                            <p:childTnLst>
                              <p:par>
                                <p:cTn id="93" presetID="1" presetClass="exit" presetSubtype="0" fill="hold" grpId="1" nodeType="clickEffect">
                                  <p:stCondLst>
                                    <p:cond delay="0"/>
                                  </p:stCondLst>
                                  <p:childTnLst>
                                    <p:set>
                                      <p:cBhvr>
                                        <p:cTn id="94" dur="1" fill="hold">
                                          <p:stCondLst>
                                            <p:cond delay="0"/>
                                          </p:stCondLst>
                                        </p:cTn>
                                        <p:tgtEl>
                                          <p:spTgt spid="55"/>
                                        </p:tgtEl>
                                        <p:attrNameLst>
                                          <p:attrName>style.visibility</p:attrName>
                                        </p:attrNameLst>
                                      </p:cBhvr>
                                      <p:to>
                                        <p:strVal val="hidden"/>
                                      </p:to>
                                    </p:set>
                                  </p:childTnLst>
                                </p:cTn>
                              </p:par>
                              <p:par>
                                <p:cTn id="95" presetID="1" presetClass="entr" presetSubtype="0" fill="hold" grpId="0" nodeType="withEffect">
                                  <p:stCondLst>
                                    <p:cond delay="0"/>
                                  </p:stCondLst>
                                  <p:childTnLst>
                                    <p:set>
                                      <p:cBhvr>
                                        <p:cTn id="96" dur="1" fill="hold">
                                          <p:stCondLst>
                                            <p:cond delay="0"/>
                                          </p:stCondLst>
                                        </p:cTn>
                                        <p:tgtEl>
                                          <p:spTgt spid="58"/>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presetID="1" presetClass="exit" presetSubtype="0" fill="hold" grpId="1" nodeType="clickEffect">
                                  <p:stCondLst>
                                    <p:cond delay="0"/>
                                  </p:stCondLst>
                                  <p:childTnLst>
                                    <p:set>
                                      <p:cBhvr>
                                        <p:cTn id="100" dur="1" fill="hold">
                                          <p:stCondLst>
                                            <p:cond delay="0"/>
                                          </p:stCondLst>
                                        </p:cTn>
                                        <p:tgtEl>
                                          <p:spTgt spid="58"/>
                                        </p:tgtEl>
                                        <p:attrNameLst>
                                          <p:attrName>style.visibility</p:attrName>
                                        </p:attrNameLst>
                                      </p:cBhvr>
                                      <p:to>
                                        <p:strVal val="hidden"/>
                                      </p:to>
                                    </p:set>
                                  </p:childTnLst>
                                </p:cTn>
                              </p:par>
                            </p:childTnLst>
                          </p:cTn>
                        </p:par>
                      </p:childTnLst>
                    </p:cTn>
                  </p:par>
                  <p:par>
                    <p:cTn id="101" fill="hold">
                      <p:stCondLst>
                        <p:cond delay="indefinite"/>
                      </p:stCondLst>
                      <p:childTnLst>
                        <p:par>
                          <p:cTn id="102" fill="hold">
                            <p:stCondLst>
                              <p:cond delay="0"/>
                            </p:stCondLst>
                            <p:childTnLst>
                              <p:par>
                                <p:cTn id="103" presetID="1" presetClass="exit" presetSubtype="0" fill="hold" grpId="1" nodeType="clickEffect">
                                  <p:stCondLst>
                                    <p:cond delay="0"/>
                                  </p:stCondLst>
                                  <p:childTnLst>
                                    <p:set>
                                      <p:cBhvr>
                                        <p:cTn id="104" dur="1" fill="hold">
                                          <p:stCondLst>
                                            <p:cond delay="0"/>
                                          </p:stCondLst>
                                        </p:cTn>
                                        <p:tgtEl>
                                          <p:spTgt spid="54"/>
                                        </p:tgtEl>
                                        <p:attrNameLst>
                                          <p:attrName>style.visibility</p:attrName>
                                        </p:attrNameLst>
                                      </p:cBhvr>
                                      <p:to>
                                        <p:strVal val="hidden"/>
                                      </p:to>
                                    </p:set>
                                  </p:childTnLst>
                                </p:cTn>
                              </p:par>
                            </p:childTnLst>
                          </p:cTn>
                        </p:par>
                      </p:childTnLst>
                    </p:cTn>
                  </p:par>
                  <p:par>
                    <p:cTn id="105" fill="hold">
                      <p:stCondLst>
                        <p:cond delay="indefinite"/>
                      </p:stCondLst>
                      <p:childTnLst>
                        <p:par>
                          <p:cTn id="106" fill="hold">
                            <p:stCondLst>
                              <p:cond delay="0"/>
                            </p:stCondLst>
                            <p:childTnLst>
                              <p:par>
                                <p:cTn id="107" presetID="1" presetClass="exit" presetSubtype="0" fill="hold" grpId="1" nodeType="clickEffect">
                                  <p:stCondLst>
                                    <p:cond delay="0"/>
                                  </p:stCondLst>
                                  <p:childTnLst>
                                    <p:set>
                                      <p:cBhvr>
                                        <p:cTn id="108" dur="1" fill="hold">
                                          <p:stCondLst>
                                            <p:cond delay="0"/>
                                          </p:stCondLst>
                                        </p:cTn>
                                        <p:tgtEl>
                                          <p:spTgt spid="52"/>
                                        </p:tgtEl>
                                        <p:attrNameLst>
                                          <p:attrName>style.visibility</p:attrName>
                                        </p:attrNameLst>
                                      </p:cBhvr>
                                      <p:to>
                                        <p:strVal val="hidden"/>
                                      </p:to>
                                    </p:set>
                                  </p:childTnLst>
                                </p:cTn>
                              </p:par>
                            </p:childTnLst>
                          </p:cTn>
                        </p:par>
                      </p:childTnLst>
                    </p:cTn>
                  </p:par>
                  <p:par>
                    <p:cTn id="109" fill="hold">
                      <p:stCondLst>
                        <p:cond delay="indefinite"/>
                      </p:stCondLst>
                      <p:childTnLst>
                        <p:par>
                          <p:cTn id="110" fill="hold">
                            <p:stCondLst>
                              <p:cond delay="0"/>
                            </p:stCondLst>
                            <p:childTnLst>
                              <p:par>
                                <p:cTn id="111" presetID="1" presetClass="entr" presetSubtype="0" fill="hold" grpId="0" nodeType="clickEffect">
                                  <p:stCondLst>
                                    <p:cond delay="0"/>
                                  </p:stCondLst>
                                  <p:childTnLst>
                                    <p:set>
                                      <p:cBhvr>
                                        <p:cTn id="112" dur="1" fill="hold">
                                          <p:stCondLst>
                                            <p:cond delay="0"/>
                                          </p:stCondLst>
                                        </p:cTn>
                                        <p:tgtEl>
                                          <p:spTgt spid="49"/>
                                        </p:tgtEl>
                                        <p:attrNameLst>
                                          <p:attrName>style.visibility</p:attrName>
                                        </p:attrNameLst>
                                      </p:cBhvr>
                                      <p:to>
                                        <p:strVal val="visible"/>
                                      </p:to>
                                    </p:set>
                                  </p:childTnLst>
                                </p:cTn>
                              </p:par>
                            </p:childTnLst>
                          </p:cTn>
                        </p:par>
                      </p:childTnLst>
                    </p:cTn>
                  </p:par>
                  <p:par>
                    <p:cTn id="113" fill="hold">
                      <p:stCondLst>
                        <p:cond delay="indefinite"/>
                      </p:stCondLst>
                      <p:childTnLst>
                        <p:par>
                          <p:cTn id="114" fill="hold">
                            <p:stCondLst>
                              <p:cond delay="0"/>
                            </p:stCondLst>
                            <p:childTnLst>
                              <p:par>
                                <p:cTn id="115" presetID="1" presetClass="exit" presetSubtype="0" fill="hold" grpId="1" nodeType="clickEffect">
                                  <p:stCondLst>
                                    <p:cond delay="0"/>
                                  </p:stCondLst>
                                  <p:childTnLst>
                                    <p:set>
                                      <p:cBhvr>
                                        <p:cTn id="116" dur="1" fill="hold">
                                          <p:stCondLst>
                                            <p:cond delay="0"/>
                                          </p:stCondLst>
                                        </p:cTn>
                                        <p:tgtEl>
                                          <p:spTgt spid="48"/>
                                        </p:tgtEl>
                                        <p:attrNameLst>
                                          <p:attrName>style.visibility</p:attrName>
                                        </p:attrNameLst>
                                      </p:cBhvr>
                                      <p:to>
                                        <p:strVal val="hidden"/>
                                      </p:to>
                                    </p:set>
                                  </p:childTnLst>
                                </p:cTn>
                              </p:par>
                            </p:childTnLst>
                          </p:cTn>
                        </p:par>
                      </p:childTnLst>
                    </p:cTn>
                  </p:par>
                  <p:par>
                    <p:cTn id="117" fill="hold">
                      <p:stCondLst>
                        <p:cond delay="indefinite"/>
                      </p:stCondLst>
                      <p:childTnLst>
                        <p:par>
                          <p:cTn id="118" fill="hold">
                            <p:stCondLst>
                              <p:cond delay="0"/>
                            </p:stCondLst>
                            <p:childTnLst>
                              <p:par>
                                <p:cTn id="119" presetID="1" presetClass="exit" presetSubtype="0" fill="hold" grpId="1" nodeType="clickEffect">
                                  <p:stCondLst>
                                    <p:cond delay="0"/>
                                  </p:stCondLst>
                                  <p:childTnLst>
                                    <p:set>
                                      <p:cBhvr>
                                        <p:cTn id="120" dur="1" fill="hold">
                                          <p:stCondLst>
                                            <p:cond delay="0"/>
                                          </p:stCondLst>
                                        </p:cTn>
                                        <p:tgtEl>
                                          <p:spTgt spid="4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41" grpId="1" animBg="1"/>
      <p:bldP spid="42" grpId="0" animBg="1"/>
      <p:bldP spid="42" grpId="1" animBg="1"/>
      <p:bldP spid="43" grpId="0" animBg="1"/>
      <p:bldP spid="43" grpId="1" animBg="1"/>
      <p:bldP spid="44" grpId="0" animBg="1"/>
      <p:bldP spid="44" grpId="1" animBg="1"/>
      <p:bldP spid="45" grpId="0" animBg="1"/>
      <p:bldP spid="45" grpId="1" animBg="1"/>
      <p:bldP spid="46" grpId="0" animBg="1"/>
      <p:bldP spid="46" grpId="1" animBg="1"/>
      <p:bldP spid="47" grpId="0" animBg="1"/>
      <p:bldP spid="47" grpId="1" animBg="1"/>
      <p:bldP spid="48" grpId="0" animBg="1"/>
      <p:bldP spid="48" grpId="1" animBg="1"/>
      <p:bldP spid="49" grpId="0" animBg="1"/>
      <p:bldP spid="49" grpId="1" animBg="1"/>
      <p:bldP spid="51" grpId="0" animBg="1"/>
      <p:bldP spid="51" grpId="1" animBg="1"/>
      <p:bldP spid="52" grpId="0" animBg="1"/>
      <p:bldP spid="52" grpId="1" animBg="1"/>
      <p:bldP spid="54" grpId="0" animBg="1"/>
      <p:bldP spid="54" grpId="1" animBg="1"/>
      <p:bldP spid="55" grpId="0" animBg="1"/>
      <p:bldP spid="55" grpId="1" animBg="1"/>
      <p:bldP spid="58" grpId="0" animBg="1"/>
      <p:bldP spid="58" grpId="1"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DFS Discovery</a:t>
            </a:r>
          </a:p>
        </p:txBody>
      </p:sp>
      <p:sp>
        <p:nvSpPr>
          <p:cNvPr id="4" name="Oval 3"/>
          <p:cNvSpPr/>
          <p:nvPr/>
        </p:nvSpPr>
        <p:spPr>
          <a:xfrm>
            <a:off x="1634836" y="2743417"/>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A</a:t>
            </a:r>
          </a:p>
        </p:txBody>
      </p:sp>
      <p:sp>
        <p:nvSpPr>
          <p:cNvPr id="5" name="Oval 4"/>
          <p:cNvSpPr/>
          <p:nvPr/>
        </p:nvSpPr>
        <p:spPr>
          <a:xfrm>
            <a:off x="4484255" y="1571385"/>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F</a:t>
            </a:r>
          </a:p>
        </p:txBody>
      </p:sp>
      <p:sp>
        <p:nvSpPr>
          <p:cNvPr id="6" name="Oval 5"/>
          <p:cNvSpPr/>
          <p:nvPr/>
        </p:nvSpPr>
        <p:spPr>
          <a:xfrm>
            <a:off x="4511964" y="5126182"/>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D</a:t>
            </a:r>
          </a:p>
        </p:txBody>
      </p:sp>
      <p:sp>
        <p:nvSpPr>
          <p:cNvPr id="7" name="Oval 6"/>
          <p:cNvSpPr/>
          <p:nvPr/>
        </p:nvSpPr>
        <p:spPr>
          <a:xfrm>
            <a:off x="4382655" y="3442663"/>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E</a:t>
            </a:r>
          </a:p>
        </p:txBody>
      </p:sp>
      <p:sp>
        <p:nvSpPr>
          <p:cNvPr id="8" name="Oval 7"/>
          <p:cNvSpPr/>
          <p:nvPr/>
        </p:nvSpPr>
        <p:spPr>
          <a:xfrm>
            <a:off x="2096655" y="5458691"/>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C</a:t>
            </a:r>
          </a:p>
        </p:txBody>
      </p:sp>
      <p:sp>
        <p:nvSpPr>
          <p:cNvPr id="9" name="Oval 8"/>
          <p:cNvSpPr/>
          <p:nvPr/>
        </p:nvSpPr>
        <p:spPr>
          <a:xfrm>
            <a:off x="595746" y="4548910"/>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B</a:t>
            </a:r>
          </a:p>
        </p:txBody>
      </p:sp>
      <p:cxnSp>
        <p:nvCxnSpPr>
          <p:cNvPr id="10" name="Straight Arrow Connector 9" descr="See animation description in speaker notes."/>
          <p:cNvCxnSpPr>
            <a:stCxn id="4" idx="3"/>
            <a:endCxn id="9" idx="0"/>
          </p:cNvCxnSpPr>
          <p:nvPr/>
        </p:nvCxnSpPr>
        <p:spPr>
          <a:xfrm flipH="1">
            <a:off x="928255" y="3311045"/>
            <a:ext cx="803971" cy="1237865"/>
          </a:xfrm>
          <a:prstGeom prst="straightConnector1">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11" name="Straight Connector 10">
            <a:extLst>
              <a:ext uri="{C183D7F6-B498-43B3-948B-1728B52AA6E4}">
                <adec:decorative xmlns:adec="http://schemas.microsoft.com/office/drawing/2017/decorative" val="1"/>
              </a:ext>
            </a:extLst>
          </p:cNvPr>
          <p:cNvCxnSpPr>
            <a:stCxn id="9" idx="5"/>
            <a:endCxn id="8" idx="1"/>
          </p:cNvCxnSpPr>
          <p:nvPr/>
        </p:nvCxnSpPr>
        <p:spPr>
          <a:xfrm>
            <a:off x="1163374" y="5116538"/>
            <a:ext cx="1030671" cy="439543"/>
          </a:xfrm>
          <a:prstGeom prst="line">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12" name="Straight Connector 11">
            <a:extLst>
              <a:ext uri="{C183D7F6-B498-43B3-948B-1728B52AA6E4}">
                <adec:decorative xmlns:adec="http://schemas.microsoft.com/office/drawing/2017/decorative" val="1"/>
              </a:ext>
            </a:extLst>
          </p:cNvPr>
          <p:cNvCxnSpPr>
            <a:stCxn id="8" idx="6"/>
            <a:endCxn id="6" idx="2"/>
          </p:cNvCxnSpPr>
          <p:nvPr/>
        </p:nvCxnSpPr>
        <p:spPr>
          <a:xfrm flipV="1">
            <a:off x="2761673" y="5458691"/>
            <a:ext cx="1750291" cy="332509"/>
          </a:xfrm>
          <a:prstGeom prst="line">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13" name="Straight Connector 12">
            <a:extLst>
              <a:ext uri="{C183D7F6-B498-43B3-948B-1728B52AA6E4}">
                <adec:decorative xmlns:adec="http://schemas.microsoft.com/office/drawing/2017/decorative" val="1"/>
              </a:ext>
            </a:extLst>
          </p:cNvPr>
          <p:cNvCxnSpPr>
            <a:stCxn id="6" idx="1"/>
            <a:endCxn id="9" idx="6"/>
          </p:cNvCxnSpPr>
          <p:nvPr/>
        </p:nvCxnSpPr>
        <p:spPr>
          <a:xfrm flipH="1" flipV="1">
            <a:off x="1260764" y="4881419"/>
            <a:ext cx="3348590" cy="342153"/>
          </a:xfrm>
          <a:prstGeom prst="line">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14" name="Straight Connector 13">
            <a:extLst>
              <a:ext uri="{C183D7F6-B498-43B3-948B-1728B52AA6E4}">
                <adec:decorative xmlns:adec="http://schemas.microsoft.com/office/drawing/2017/decorative" val="1"/>
              </a:ext>
            </a:extLst>
          </p:cNvPr>
          <p:cNvCxnSpPr>
            <a:stCxn id="9" idx="7"/>
            <a:endCxn id="7" idx="2"/>
          </p:cNvCxnSpPr>
          <p:nvPr/>
        </p:nvCxnSpPr>
        <p:spPr>
          <a:xfrm flipV="1">
            <a:off x="1163374" y="3775172"/>
            <a:ext cx="3219281" cy="871128"/>
          </a:xfrm>
          <a:prstGeom prst="line">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15" name="Straight Connector 14">
            <a:extLst>
              <a:ext uri="{C183D7F6-B498-43B3-948B-1728B52AA6E4}">
                <adec:decorative xmlns:adec="http://schemas.microsoft.com/office/drawing/2017/decorative" val="1"/>
              </a:ext>
            </a:extLst>
          </p:cNvPr>
          <p:cNvCxnSpPr>
            <a:stCxn id="7" idx="0"/>
            <a:endCxn id="5" idx="4"/>
          </p:cNvCxnSpPr>
          <p:nvPr/>
        </p:nvCxnSpPr>
        <p:spPr>
          <a:xfrm flipV="1">
            <a:off x="4715164" y="2236403"/>
            <a:ext cx="101600" cy="1206260"/>
          </a:xfrm>
          <a:prstGeom prst="line">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16" name="Straight Connector 15">
            <a:extLst>
              <a:ext uri="{C183D7F6-B498-43B3-948B-1728B52AA6E4}">
                <adec:decorative xmlns:adec="http://schemas.microsoft.com/office/drawing/2017/decorative" val="1"/>
              </a:ext>
            </a:extLst>
          </p:cNvPr>
          <p:cNvCxnSpPr>
            <a:stCxn id="4" idx="7"/>
            <a:endCxn id="5" idx="2"/>
          </p:cNvCxnSpPr>
          <p:nvPr/>
        </p:nvCxnSpPr>
        <p:spPr>
          <a:xfrm flipV="1">
            <a:off x="2202464" y="1903894"/>
            <a:ext cx="2281791" cy="936913"/>
          </a:xfrm>
          <a:prstGeom prst="line">
            <a:avLst/>
          </a:prstGeom>
          <a:ln w="28575">
            <a:tailEnd type="triangle" w="lg" len="lg"/>
          </a:ln>
        </p:spPr>
        <p:style>
          <a:lnRef idx="1">
            <a:schemeClr val="dk1"/>
          </a:lnRef>
          <a:fillRef idx="0">
            <a:schemeClr val="dk1"/>
          </a:fillRef>
          <a:effectRef idx="0">
            <a:schemeClr val="dk1"/>
          </a:effectRef>
          <a:fontRef idx="minor">
            <a:schemeClr val="tx1"/>
          </a:fontRef>
        </p:style>
      </p:cxnSp>
      <p:sp>
        <p:nvSpPr>
          <p:cNvPr id="17" name="Oval 16"/>
          <p:cNvSpPr/>
          <p:nvPr/>
        </p:nvSpPr>
        <p:spPr>
          <a:xfrm>
            <a:off x="5539971" y="2507024"/>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G</a:t>
            </a:r>
          </a:p>
        </p:txBody>
      </p:sp>
      <p:sp>
        <p:nvSpPr>
          <p:cNvPr id="18" name="Rectangle 17"/>
          <p:cNvSpPr/>
          <p:nvPr/>
        </p:nvSpPr>
        <p:spPr>
          <a:xfrm>
            <a:off x="5503950" y="85774"/>
            <a:ext cx="6521795" cy="2462213"/>
          </a:xfrm>
          <a:prstGeom prst="rect">
            <a:avLst/>
          </a:prstGeom>
        </p:spPr>
        <p:txBody>
          <a:bodyPr wrap="square">
            <a:spAutoFit/>
          </a:bodyPr>
          <a:lstStyle/>
          <a:p>
            <a:r>
              <a:rPr lang="en-US" sz="2200" dirty="0">
                <a:latin typeface="Courier New" panose="02070309020205020404" pitchFamily="49" charset="0"/>
                <a:cs typeface="Courier New" panose="02070309020205020404" pitchFamily="49" charset="0"/>
              </a:rPr>
              <a:t>DFS(u)</a:t>
            </a:r>
          </a:p>
          <a:p>
            <a:r>
              <a:rPr lang="en-US" sz="2200" dirty="0">
                <a:latin typeface="Courier New" panose="02070309020205020404" pitchFamily="49" charset="0"/>
                <a:cs typeface="Courier New" panose="02070309020205020404" pitchFamily="49" charset="0"/>
              </a:rPr>
              <a:t>	Mark u as “seen”</a:t>
            </a:r>
          </a:p>
          <a:p>
            <a:r>
              <a:rPr lang="en-US" sz="2200" dirty="0">
                <a:latin typeface="Courier New" panose="02070309020205020404" pitchFamily="49" charset="0"/>
                <a:cs typeface="Courier New" panose="02070309020205020404" pitchFamily="49" charset="0"/>
              </a:rPr>
              <a:t>	For each edge (</a:t>
            </a:r>
            <a:r>
              <a:rPr lang="en-US" sz="2200" dirty="0" err="1">
                <a:latin typeface="Courier New" panose="02070309020205020404" pitchFamily="49" charset="0"/>
                <a:cs typeface="Courier New" panose="02070309020205020404" pitchFamily="49" charset="0"/>
              </a:rPr>
              <a:t>u,v</a:t>
            </a:r>
            <a:r>
              <a:rPr lang="en-US" sz="2200" dirty="0">
                <a:latin typeface="Courier New" panose="02070309020205020404" pitchFamily="49" charset="0"/>
                <a:cs typeface="Courier New" panose="02070309020205020404" pitchFamily="49" charset="0"/>
              </a:rPr>
              <a:t>) //leaving u</a:t>
            </a:r>
          </a:p>
          <a:p>
            <a:r>
              <a:rPr lang="en-US" sz="2200" dirty="0">
                <a:latin typeface="Courier New" panose="02070309020205020404" pitchFamily="49" charset="0"/>
                <a:cs typeface="Courier New" panose="02070309020205020404" pitchFamily="49" charset="0"/>
              </a:rPr>
              <a:t>		If v is not “seen”</a:t>
            </a:r>
          </a:p>
          <a:p>
            <a:r>
              <a:rPr lang="en-US" sz="2200" dirty="0">
                <a:latin typeface="Courier New" panose="02070309020205020404" pitchFamily="49" charset="0"/>
                <a:cs typeface="Courier New" panose="02070309020205020404" pitchFamily="49" charset="0"/>
              </a:rPr>
              <a:t>			DFS(v)</a:t>
            </a:r>
          </a:p>
          <a:p>
            <a:r>
              <a:rPr lang="en-US" sz="2200" dirty="0">
                <a:latin typeface="Courier New" panose="02070309020205020404" pitchFamily="49" charset="0"/>
                <a:cs typeface="Courier New" panose="02070309020205020404" pitchFamily="49" charset="0"/>
              </a:rPr>
              <a:t>		End If</a:t>
            </a:r>
          </a:p>
          <a:p>
            <a:r>
              <a:rPr lang="en-US" sz="2200" dirty="0">
                <a:latin typeface="Courier New" panose="02070309020205020404" pitchFamily="49" charset="0"/>
                <a:cs typeface="Courier New" panose="02070309020205020404" pitchFamily="49" charset="0"/>
              </a:rPr>
              <a:t>	End For</a:t>
            </a:r>
          </a:p>
        </p:txBody>
      </p:sp>
      <p:sp>
        <p:nvSpPr>
          <p:cNvPr id="19" name="TextBox 18"/>
          <p:cNvSpPr txBox="1"/>
          <p:nvPr/>
        </p:nvSpPr>
        <p:spPr>
          <a:xfrm>
            <a:off x="6132946" y="2556694"/>
            <a:ext cx="5754254" cy="1569660"/>
          </a:xfrm>
          <a:prstGeom prst="rect">
            <a:avLst/>
          </a:prstGeom>
          <a:noFill/>
        </p:spPr>
        <p:txBody>
          <a:bodyPr wrap="square" rtlCol="0">
            <a:spAutoFit/>
          </a:bodyPr>
          <a:lstStyle/>
          <a:p>
            <a:r>
              <a:rPr lang="en-US" sz="3200" dirty="0"/>
              <a:t>HEY!</a:t>
            </a:r>
            <a:br>
              <a:rPr lang="en-US" sz="3200" dirty="0"/>
            </a:br>
            <a:r>
              <a:rPr lang="en-US" sz="3200" dirty="0"/>
              <a:t>We missed something!</a:t>
            </a:r>
          </a:p>
          <a:p>
            <a:endParaRPr lang="en-US" sz="3200" dirty="0"/>
          </a:p>
        </p:txBody>
      </p:sp>
      <p:sp>
        <p:nvSpPr>
          <p:cNvPr id="20" name="Arc 19">
            <a:extLst>
              <a:ext uri="{C183D7F6-B498-43B3-948B-1728B52AA6E4}">
                <adec:decorative xmlns:adec="http://schemas.microsoft.com/office/drawing/2017/decorative" val="1"/>
              </a:ext>
            </a:extLst>
          </p:cNvPr>
          <p:cNvSpPr/>
          <p:nvPr/>
        </p:nvSpPr>
        <p:spPr>
          <a:xfrm>
            <a:off x="4692073" y="2033050"/>
            <a:ext cx="710277" cy="3404716"/>
          </a:xfrm>
          <a:prstGeom prst="arc">
            <a:avLst>
              <a:gd name="adj1" fmla="val 16335227"/>
              <a:gd name="adj2" fmla="val 5144971"/>
            </a:avLst>
          </a:prstGeom>
          <a:ln w="28575">
            <a:tailEnd type="triangle" w="lg" len="lg"/>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mc:AlternateContent xmlns:mc="http://schemas.openxmlformats.org/markup-compatibility/2006">
        <mc:Choice xmlns:a14="http://schemas.microsoft.com/office/drawing/2010/main" Requires="a14">
          <p:sp>
            <p:nvSpPr>
              <p:cNvPr id="21" name="Rectangle 20"/>
              <p:cNvSpPr/>
              <p:nvPr/>
            </p:nvSpPr>
            <p:spPr>
              <a:xfrm>
                <a:off x="5969000" y="3708400"/>
                <a:ext cx="5918200" cy="2148140"/>
              </a:xfrm>
              <a:prstGeom prst="rect">
                <a:avLst/>
              </a:prstGeom>
              <a:solidFill>
                <a:srgbClr val="7D5C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3600" dirty="0"/>
              </a:p>
              <a:p>
                <a:pPr algn="ctr"/>
                <a:r>
                  <a:rPr lang="en-US" sz="3600" dirty="0">
                    <a:latin typeface="Courier New" panose="02070309020205020404" pitchFamily="49" charset="0"/>
                    <a:cs typeface="Courier New" panose="02070309020205020404" pitchFamily="49" charset="0"/>
                  </a:rPr>
                  <a:t>DFS(v)</a:t>
                </a:r>
                <a:r>
                  <a:rPr lang="en-US" sz="3600" dirty="0"/>
                  <a:t> finds exactly the (unseen) vertices reachable from </a:t>
                </a:r>
                <a14:m>
                  <m:oMath xmlns:m="http://schemas.openxmlformats.org/officeDocument/2006/math">
                    <m:r>
                      <a:rPr lang="en-US" sz="3600" b="0" i="1" smtClean="0">
                        <a:latin typeface="Cambria Math" panose="02040503050406030204" pitchFamily="18" charset="0"/>
                      </a:rPr>
                      <m:t>𝑣</m:t>
                    </m:r>
                    <m:r>
                      <a:rPr lang="en-US" sz="3600" b="0" i="1" smtClean="0">
                        <a:latin typeface="Cambria Math" panose="02040503050406030204" pitchFamily="18" charset="0"/>
                      </a:rPr>
                      <m:t>.</m:t>
                    </m:r>
                  </m:oMath>
                </a14:m>
                <a:r>
                  <a:rPr lang="en-US" sz="3600" dirty="0"/>
                  <a:t> </a:t>
                </a:r>
              </a:p>
            </p:txBody>
          </p:sp>
        </mc:Choice>
        <mc:Fallback>
          <p:sp>
            <p:nvSpPr>
              <p:cNvPr id="21" name="Rectangle 20"/>
              <p:cNvSpPr>
                <a:spLocks noRot="1" noChangeAspect="1" noMove="1" noResize="1" noEditPoints="1" noAdjustHandles="1" noChangeArrowheads="1" noChangeShapeType="1" noTextEdit="1"/>
              </p:cNvSpPr>
              <p:nvPr/>
            </p:nvSpPr>
            <p:spPr>
              <a:xfrm>
                <a:off x="5969000" y="3708400"/>
                <a:ext cx="5918200" cy="2148140"/>
              </a:xfrm>
              <a:prstGeom prst="rect">
                <a:avLst/>
              </a:prstGeom>
              <a:blipFill>
                <a:blip r:embed="rId3"/>
                <a:stretch>
                  <a:fillRect b="-13202"/>
                </a:stretch>
              </a:blipFill>
              <a:ln>
                <a:solidFill>
                  <a:schemeClr val="tx1"/>
                </a:solidFill>
              </a:ln>
            </p:spPr>
            <p:txBody>
              <a:bodyPr/>
              <a:lstStyle/>
              <a:p>
                <a:r>
                  <a:rPr lang="en-US">
                    <a:noFill/>
                  </a:rPr>
                  <a:t> </a:t>
                </a:r>
              </a:p>
            </p:txBody>
          </p:sp>
        </mc:Fallback>
      </mc:AlternateContent>
      <p:sp>
        <p:nvSpPr>
          <p:cNvPr id="22" name="Rectangle 21"/>
          <p:cNvSpPr/>
          <p:nvPr/>
        </p:nvSpPr>
        <p:spPr>
          <a:xfrm>
            <a:off x="5969000" y="3708401"/>
            <a:ext cx="5918200" cy="556708"/>
          </a:xfrm>
          <a:prstGeom prst="rect">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DFS discovery</a:t>
            </a:r>
          </a:p>
        </p:txBody>
      </p:sp>
    </p:spTree>
    <p:extLst>
      <p:ext uri="{BB962C8B-B14F-4D97-AF65-F5344CB8AC3E}">
        <p14:creationId xmlns:p14="http://schemas.microsoft.com/office/powerpoint/2010/main" val="2628051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mph" presetSubtype="2" fill="hold" nodeType="withEffect">
                                  <p:stCondLst>
                                    <p:cond delay="0"/>
                                  </p:stCondLst>
                                  <p:childTnLst>
                                    <p:animClr clrSpc="rgb" dir="cw">
                                      <p:cBhvr>
                                        <p:cTn id="6" dur="100" fill="hold"/>
                                        <p:tgtEl>
                                          <p:spTgt spid="4"/>
                                        </p:tgtEl>
                                        <p:attrNameLst>
                                          <p:attrName>fillcolor</p:attrName>
                                        </p:attrNameLst>
                                      </p:cBhvr>
                                      <p:to>
                                        <a:srgbClr val="FFD965"/>
                                      </p:to>
                                    </p:animClr>
                                    <p:set>
                                      <p:cBhvr>
                                        <p:cTn id="7" dur="100" fill="hold"/>
                                        <p:tgtEl>
                                          <p:spTgt spid="4"/>
                                        </p:tgtEl>
                                        <p:attrNameLst>
                                          <p:attrName>fill.type</p:attrName>
                                        </p:attrNameLst>
                                      </p:cBhvr>
                                      <p:to>
                                        <p:strVal val="solid"/>
                                      </p:to>
                                    </p:set>
                                    <p:set>
                                      <p:cBhvr>
                                        <p:cTn id="8" dur="100" fill="hold"/>
                                        <p:tgtEl>
                                          <p:spTgt spid="4"/>
                                        </p:tgtEl>
                                        <p:attrNameLst>
                                          <p:attrName>fill.on</p:attrName>
                                        </p:attrNameLst>
                                      </p:cBhvr>
                                      <p:to>
                                        <p:strVal val="true"/>
                                      </p:to>
                                    </p:set>
                                  </p:childTnLst>
                                </p:cTn>
                              </p:par>
                              <p:par>
                                <p:cTn id="9" presetID="1" presetClass="emph" presetSubtype="2" fill="hold" nodeType="withEffect">
                                  <p:stCondLst>
                                    <p:cond delay="0"/>
                                  </p:stCondLst>
                                  <p:childTnLst>
                                    <p:animClr clrSpc="rgb" dir="cw">
                                      <p:cBhvr>
                                        <p:cTn id="10" dur="100" fill="hold"/>
                                        <p:tgtEl>
                                          <p:spTgt spid="9"/>
                                        </p:tgtEl>
                                        <p:attrNameLst>
                                          <p:attrName>fillcolor</p:attrName>
                                        </p:attrNameLst>
                                      </p:cBhvr>
                                      <p:to>
                                        <a:srgbClr val="FFD965"/>
                                      </p:to>
                                    </p:animClr>
                                    <p:set>
                                      <p:cBhvr>
                                        <p:cTn id="11" dur="100" fill="hold"/>
                                        <p:tgtEl>
                                          <p:spTgt spid="9"/>
                                        </p:tgtEl>
                                        <p:attrNameLst>
                                          <p:attrName>fill.type</p:attrName>
                                        </p:attrNameLst>
                                      </p:cBhvr>
                                      <p:to>
                                        <p:strVal val="solid"/>
                                      </p:to>
                                    </p:set>
                                    <p:set>
                                      <p:cBhvr>
                                        <p:cTn id="12" dur="100" fill="hold"/>
                                        <p:tgtEl>
                                          <p:spTgt spid="9"/>
                                        </p:tgtEl>
                                        <p:attrNameLst>
                                          <p:attrName>fill.on</p:attrName>
                                        </p:attrNameLst>
                                      </p:cBhvr>
                                      <p:to>
                                        <p:strVal val="true"/>
                                      </p:to>
                                    </p:set>
                                  </p:childTnLst>
                                </p:cTn>
                              </p:par>
                              <p:par>
                                <p:cTn id="13" presetID="1" presetClass="emph" presetSubtype="2" fill="hold" nodeType="withEffect">
                                  <p:stCondLst>
                                    <p:cond delay="0"/>
                                  </p:stCondLst>
                                  <p:childTnLst>
                                    <p:animClr clrSpc="rgb" dir="cw">
                                      <p:cBhvr>
                                        <p:cTn id="14" dur="100" fill="hold"/>
                                        <p:tgtEl>
                                          <p:spTgt spid="8"/>
                                        </p:tgtEl>
                                        <p:attrNameLst>
                                          <p:attrName>fillcolor</p:attrName>
                                        </p:attrNameLst>
                                      </p:cBhvr>
                                      <p:to>
                                        <a:srgbClr val="FFD965"/>
                                      </p:to>
                                    </p:animClr>
                                    <p:set>
                                      <p:cBhvr>
                                        <p:cTn id="15" dur="100" fill="hold"/>
                                        <p:tgtEl>
                                          <p:spTgt spid="8"/>
                                        </p:tgtEl>
                                        <p:attrNameLst>
                                          <p:attrName>fill.type</p:attrName>
                                        </p:attrNameLst>
                                      </p:cBhvr>
                                      <p:to>
                                        <p:strVal val="solid"/>
                                      </p:to>
                                    </p:set>
                                    <p:set>
                                      <p:cBhvr>
                                        <p:cTn id="16" dur="100" fill="hold"/>
                                        <p:tgtEl>
                                          <p:spTgt spid="8"/>
                                        </p:tgtEl>
                                        <p:attrNameLst>
                                          <p:attrName>fill.on</p:attrName>
                                        </p:attrNameLst>
                                      </p:cBhvr>
                                      <p:to>
                                        <p:strVal val="true"/>
                                      </p:to>
                                    </p:set>
                                  </p:childTnLst>
                                </p:cTn>
                              </p:par>
                              <p:par>
                                <p:cTn id="17" presetID="1" presetClass="emph" presetSubtype="2" fill="hold" nodeType="withEffect">
                                  <p:stCondLst>
                                    <p:cond delay="0"/>
                                  </p:stCondLst>
                                  <p:childTnLst>
                                    <p:animClr clrSpc="rgb" dir="cw">
                                      <p:cBhvr>
                                        <p:cTn id="18" dur="100" fill="hold"/>
                                        <p:tgtEl>
                                          <p:spTgt spid="6"/>
                                        </p:tgtEl>
                                        <p:attrNameLst>
                                          <p:attrName>fillcolor</p:attrName>
                                        </p:attrNameLst>
                                      </p:cBhvr>
                                      <p:to>
                                        <a:srgbClr val="FFD965"/>
                                      </p:to>
                                    </p:animClr>
                                    <p:set>
                                      <p:cBhvr>
                                        <p:cTn id="19" dur="100" fill="hold"/>
                                        <p:tgtEl>
                                          <p:spTgt spid="6"/>
                                        </p:tgtEl>
                                        <p:attrNameLst>
                                          <p:attrName>fill.type</p:attrName>
                                        </p:attrNameLst>
                                      </p:cBhvr>
                                      <p:to>
                                        <p:strVal val="solid"/>
                                      </p:to>
                                    </p:set>
                                    <p:set>
                                      <p:cBhvr>
                                        <p:cTn id="20" dur="100" fill="hold"/>
                                        <p:tgtEl>
                                          <p:spTgt spid="6"/>
                                        </p:tgtEl>
                                        <p:attrNameLst>
                                          <p:attrName>fill.on</p:attrName>
                                        </p:attrNameLst>
                                      </p:cBhvr>
                                      <p:to>
                                        <p:strVal val="true"/>
                                      </p:to>
                                    </p:set>
                                  </p:childTnLst>
                                </p:cTn>
                              </p:par>
                              <p:par>
                                <p:cTn id="21" presetID="1" presetClass="emph" presetSubtype="2" fill="hold" nodeType="withEffect">
                                  <p:stCondLst>
                                    <p:cond delay="0"/>
                                  </p:stCondLst>
                                  <p:childTnLst>
                                    <p:animClr clrSpc="rgb" dir="cw">
                                      <p:cBhvr>
                                        <p:cTn id="22" dur="100" fill="hold"/>
                                        <p:tgtEl>
                                          <p:spTgt spid="7"/>
                                        </p:tgtEl>
                                        <p:attrNameLst>
                                          <p:attrName>fillcolor</p:attrName>
                                        </p:attrNameLst>
                                      </p:cBhvr>
                                      <p:to>
                                        <a:srgbClr val="FFD965"/>
                                      </p:to>
                                    </p:animClr>
                                    <p:set>
                                      <p:cBhvr>
                                        <p:cTn id="23" dur="100" fill="hold"/>
                                        <p:tgtEl>
                                          <p:spTgt spid="7"/>
                                        </p:tgtEl>
                                        <p:attrNameLst>
                                          <p:attrName>fill.type</p:attrName>
                                        </p:attrNameLst>
                                      </p:cBhvr>
                                      <p:to>
                                        <p:strVal val="solid"/>
                                      </p:to>
                                    </p:set>
                                    <p:set>
                                      <p:cBhvr>
                                        <p:cTn id="24" dur="100" fill="hold"/>
                                        <p:tgtEl>
                                          <p:spTgt spid="7"/>
                                        </p:tgtEl>
                                        <p:attrNameLst>
                                          <p:attrName>fill.on</p:attrName>
                                        </p:attrNameLst>
                                      </p:cBhvr>
                                      <p:to>
                                        <p:strVal val="true"/>
                                      </p:to>
                                    </p:set>
                                  </p:childTnLst>
                                </p:cTn>
                              </p:par>
                              <p:par>
                                <p:cTn id="25" presetID="1" presetClass="emph" presetSubtype="2" fill="hold" nodeType="withEffect">
                                  <p:stCondLst>
                                    <p:cond delay="0"/>
                                  </p:stCondLst>
                                  <p:childTnLst>
                                    <p:animClr clrSpc="rgb" dir="cw">
                                      <p:cBhvr>
                                        <p:cTn id="26" dur="100" fill="hold"/>
                                        <p:tgtEl>
                                          <p:spTgt spid="5"/>
                                        </p:tgtEl>
                                        <p:attrNameLst>
                                          <p:attrName>fillcolor</p:attrName>
                                        </p:attrNameLst>
                                      </p:cBhvr>
                                      <p:to>
                                        <a:srgbClr val="FFD965"/>
                                      </p:to>
                                    </p:animClr>
                                    <p:set>
                                      <p:cBhvr>
                                        <p:cTn id="27" dur="100" fill="hold"/>
                                        <p:tgtEl>
                                          <p:spTgt spid="5"/>
                                        </p:tgtEl>
                                        <p:attrNameLst>
                                          <p:attrName>fill.type</p:attrName>
                                        </p:attrNameLst>
                                      </p:cBhvr>
                                      <p:to>
                                        <p:strVal val="solid"/>
                                      </p:to>
                                    </p:set>
                                    <p:set>
                                      <p:cBhvr>
                                        <p:cTn id="28" dur="100" fill="hold"/>
                                        <p:tgtEl>
                                          <p:spTgt spid="5"/>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Running DFS </a:t>
            </a:r>
            <a:r>
              <a:rPr lang="en-US" sz="1800" dirty="0"/>
              <a:t>(you try)</a:t>
            </a:r>
          </a:p>
        </p:txBody>
      </p:sp>
      <p:sp>
        <p:nvSpPr>
          <p:cNvPr id="40" name="TextBox 39"/>
          <p:cNvSpPr txBox="1"/>
          <p:nvPr/>
        </p:nvSpPr>
        <p:spPr>
          <a:xfrm>
            <a:off x="162560" y="1571385"/>
            <a:ext cx="3302000" cy="461665"/>
          </a:xfrm>
          <a:prstGeom prst="rect">
            <a:avLst/>
          </a:prstGeom>
          <a:noFill/>
        </p:spPr>
        <p:txBody>
          <a:bodyPr wrap="square" rtlCol="0">
            <a:spAutoFit/>
          </a:bodyPr>
          <a:lstStyle/>
          <a:p>
            <a:r>
              <a:rPr lang="en-US" sz="2400" dirty="0"/>
              <a:t>Start from A</a:t>
            </a:r>
          </a:p>
        </p:txBody>
      </p:sp>
      <p:grpSp>
        <p:nvGrpSpPr>
          <p:cNvPr id="3" name="Group 2" descr="A directed graph with ertices {A, B, ..., G}.&#10;Edges:&#10;(A,B), (A,F)&#10;(B,C), (B,E),&#10;(C,D),&#10;(D,B)&#10;(E,F)&#10;(F,D)&#10;">
            <a:extLst>
              <a:ext uri="{FF2B5EF4-FFF2-40B4-BE49-F238E27FC236}">
                <a16:creationId xmlns:a16="http://schemas.microsoft.com/office/drawing/2014/main" id="{581DC934-1091-B25C-3D96-0B89C7A437E7}"/>
              </a:ext>
            </a:extLst>
          </p:cNvPr>
          <p:cNvGrpSpPr/>
          <p:nvPr/>
        </p:nvGrpSpPr>
        <p:grpSpPr>
          <a:xfrm>
            <a:off x="595746" y="1571385"/>
            <a:ext cx="5609243" cy="4552324"/>
            <a:chOff x="595746" y="1571385"/>
            <a:chExt cx="5609243" cy="4552324"/>
          </a:xfrm>
        </p:grpSpPr>
        <p:sp>
          <p:nvSpPr>
            <p:cNvPr id="6" name="Oval 5"/>
            <p:cNvSpPr/>
            <p:nvPr/>
          </p:nvSpPr>
          <p:spPr>
            <a:xfrm>
              <a:off x="1634836" y="2743417"/>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A</a:t>
              </a:r>
            </a:p>
          </p:txBody>
        </p:sp>
        <p:sp>
          <p:nvSpPr>
            <p:cNvPr id="10" name="Oval 9"/>
            <p:cNvSpPr/>
            <p:nvPr/>
          </p:nvSpPr>
          <p:spPr>
            <a:xfrm>
              <a:off x="4484255" y="1571385"/>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F</a:t>
              </a:r>
            </a:p>
          </p:txBody>
        </p:sp>
        <p:sp>
          <p:nvSpPr>
            <p:cNvPr id="11" name="Oval 10"/>
            <p:cNvSpPr/>
            <p:nvPr/>
          </p:nvSpPr>
          <p:spPr>
            <a:xfrm>
              <a:off x="4511964" y="5126182"/>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D</a:t>
              </a:r>
            </a:p>
          </p:txBody>
        </p:sp>
        <p:sp>
          <p:nvSpPr>
            <p:cNvPr id="12" name="Oval 11"/>
            <p:cNvSpPr/>
            <p:nvPr/>
          </p:nvSpPr>
          <p:spPr>
            <a:xfrm>
              <a:off x="4382655" y="3442663"/>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E</a:t>
              </a:r>
            </a:p>
          </p:txBody>
        </p:sp>
        <p:sp>
          <p:nvSpPr>
            <p:cNvPr id="13" name="Oval 12"/>
            <p:cNvSpPr/>
            <p:nvPr/>
          </p:nvSpPr>
          <p:spPr>
            <a:xfrm>
              <a:off x="2096655" y="5458691"/>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C</a:t>
              </a:r>
            </a:p>
          </p:txBody>
        </p:sp>
        <p:sp>
          <p:nvSpPr>
            <p:cNvPr id="14" name="Oval 13"/>
            <p:cNvSpPr/>
            <p:nvPr/>
          </p:nvSpPr>
          <p:spPr>
            <a:xfrm>
              <a:off x="595746" y="4548910"/>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B</a:t>
              </a:r>
            </a:p>
          </p:txBody>
        </p:sp>
        <p:cxnSp>
          <p:nvCxnSpPr>
            <p:cNvPr id="16" name="Straight Arrow Connector 15"/>
            <p:cNvCxnSpPr>
              <a:stCxn id="6" idx="3"/>
              <a:endCxn id="14" idx="0"/>
            </p:cNvCxnSpPr>
            <p:nvPr/>
          </p:nvCxnSpPr>
          <p:spPr>
            <a:xfrm flipH="1">
              <a:off x="928255" y="3311045"/>
              <a:ext cx="803971" cy="1237865"/>
            </a:xfrm>
            <a:prstGeom prst="straightConnector1">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22" name="Straight Connector 21"/>
            <p:cNvCxnSpPr>
              <a:stCxn id="14" idx="5"/>
              <a:endCxn id="13" idx="1"/>
            </p:cNvCxnSpPr>
            <p:nvPr/>
          </p:nvCxnSpPr>
          <p:spPr>
            <a:xfrm>
              <a:off x="1163374" y="5116538"/>
              <a:ext cx="1030671" cy="439543"/>
            </a:xfrm>
            <a:prstGeom prst="line">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26" name="Straight Connector 25"/>
            <p:cNvCxnSpPr>
              <a:stCxn id="13" idx="6"/>
              <a:endCxn id="11" idx="2"/>
            </p:cNvCxnSpPr>
            <p:nvPr/>
          </p:nvCxnSpPr>
          <p:spPr>
            <a:xfrm flipV="1">
              <a:off x="2761673" y="5458691"/>
              <a:ext cx="1750291" cy="332509"/>
            </a:xfrm>
            <a:prstGeom prst="line">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30" name="Straight Connector 29"/>
            <p:cNvCxnSpPr>
              <a:stCxn id="11" idx="1"/>
              <a:endCxn id="14" idx="6"/>
            </p:cNvCxnSpPr>
            <p:nvPr/>
          </p:nvCxnSpPr>
          <p:spPr>
            <a:xfrm flipH="1" flipV="1">
              <a:off x="1260764" y="4881419"/>
              <a:ext cx="3348590" cy="342153"/>
            </a:xfrm>
            <a:prstGeom prst="line">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32" name="Straight Connector 31"/>
            <p:cNvCxnSpPr>
              <a:stCxn id="14" idx="7"/>
              <a:endCxn id="12" idx="2"/>
            </p:cNvCxnSpPr>
            <p:nvPr/>
          </p:nvCxnSpPr>
          <p:spPr>
            <a:xfrm flipV="1">
              <a:off x="1163374" y="3775172"/>
              <a:ext cx="3219281" cy="871128"/>
            </a:xfrm>
            <a:prstGeom prst="line">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34" name="Straight Connector 33"/>
            <p:cNvCxnSpPr>
              <a:stCxn id="12" idx="0"/>
              <a:endCxn id="10" idx="4"/>
            </p:cNvCxnSpPr>
            <p:nvPr/>
          </p:nvCxnSpPr>
          <p:spPr>
            <a:xfrm flipV="1">
              <a:off x="4715164" y="2236403"/>
              <a:ext cx="101600" cy="1206260"/>
            </a:xfrm>
            <a:prstGeom prst="line">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36" name="Straight Connector 35"/>
            <p:cNvCxnSpPr>
              <a:stCxn id="6" idx="7"/>
              <a:endCxn id="10" idx="2"/>
            </p:cNvCxnSpPr>
            <p:nvPr/>
          </p:nvCxnSpPr>
          <p:spPr>
            <a:xfrm flipV="1">
              <a:off x="2202464" y="1903894"/>
              <a:ext cx="2281791" cy="936913"/>
            </a:xfrm>
            <a:prstGeom prst="line">
              <a:avLst/>
            </a:prstGeom>
            <a:ln w="28575">
              <a:tailEnd type="triangle" w="lg" len="lg"/>
            </a:ln>
          </p:spPr>
          <p:style>
            <a:lnRef idx="1">
              <a:schemeClr val="dk1"/>
            </a:lnRef>
            <a:fillRef idx="0">
              <a:schemeClr val="dk1"/>
            </a:fillRef>
            <a:effectRef idx="0">
              <a:schemeClr val="dk1"/>
            </a:effectRef>
            <a:fontRef idx="minor">
              <a:schemeClr val="tx1"/>
            </a:fontRef>
          </p:style>
        </p:cxnSp>
        <p:sp>
          <p:nvSpPr>
            <p:cNvPr id="39" name="Oval 38"/>
            <p:cNvSpPr/>
            <p:nvPr/>
          </p:nvSpPr>
          <p:spPr>
            <a:xfrm>
              <a:off x="5539971" y="2507024"/>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G</a:t>
              </a:r>
            </a:p>
          </p:txBody>
        </p:sp>
        <p:sp>
          <p:nvSpPr>
            <p:cNvPr id="57" name="Arc 56"/>
            <p:cNvSpPr/>
            <p:nvPr/>
          </p:nvSpPr>
          <p:spPr>
            <a:xfrm>
              <a:off x="4692073" y="2033050"/>
              <a:ext cx="710277" cy="3404716"/>
            </a:xfrm>
            <a:prstGeom prst="arc">
              <a:avLst>
                <a:gd name="adj1" fmla="val 16335227"/>
                <a:gd name="adj2" fmla="val 5144971"/>
              </a:avLst>
            </a:prstGeom>
            <a:ln w="28575">
              <a:tailEnd type="triangle" w="lg" len="lg"/>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grpSp>
      <p:sp>
        <p:nvSpPr>
          <p:cNvPr id="35" name="Rectangle 34"/>
          <p:cNvSpPr/>
          <p:nvPr/>
        </p:nvSpPr>
        <p:spPr>
          <a:xfrm>
            <a:off x="5818679" y="98114"/>
            <a:ext cx="6874393" cy="3139321"/>
          </a:xfrm>
          <a:prstGeom prst="rect">
            <a:avLst/>
          </a:prstGeom>
        </p:spPr>
        <p:txBody>
          <a:bodyPr wrap="square">
            <a:spAutoFit/>
          </a:bodyPr>
          <a:lstStyle/>
          <a:p>
            <a:r>
              <a:rPr lang="en-US" sz="2200" dirty="0">
                <a:latin typeface="Courier New" panose="02070309020205020404" pitchFamily="49" charset="0"/>
                <a:cs typeface="Courier New" panose="02070309020205020404" pitchFamily="49" charset="0"/>
              </a:rPr>
              <a:t>DFS(u)</a:t>
            </a:r>
          </a:p>
          <a:p>
            <a:r>
              <a:rPr lang="en-US" sz="2200" dirty="0">
                <a:latin typeface="Courier New" panose="02070309020205020404" pitchFamily="49" charset="0"/>
                <a:cs typeface="Courier New" panose="02070309020205020404" pitchFamily="49" charset="0"/>
              </a:rPr>
              <a:t>	Mark u as “seen”</a:t>
            </a:r>
          </a:p>
          <a:p>
            <a:r>
              <a:rPr lang="en-US" sz="2200" dirty="0">
                <a:latin typeface="Courier New" panose="02070309020205020404" pitchFamily="49" charset="0"/>
                <a:cs typeface="Courier New" panose="02070309020205020404" pitchFamily="49" charset="0"/>
              </a:rPr>
              <a:t>	</a:t>
            </a:r>
            <a:r>
              <a:rPr lang="en-US" sz="2200" dirty="0" err="1">
                <a:solidFill>
                  <a:srgbClr val="FF0000"/>
                </a:solidFill>
                <a:latin typeface="Courier New" panose="02070309020205020404" pitchFamily="49" charset="0"/>
                <a:cs typeface="Courier New" panose="02070309020205020404" pitchFamily="49" charset="0"/>
              </a:rPr>
              <a:t>u.start</a:t>
            </a:r>
            <a:r>
              <a:rPr lang="en-US" sz="2200" dirty="0">
                <a:solidFill>
                  <a:srgbClr val="FF0000"/>
                </a:solidFill>
                <a:latin typeface="Courier New" panose="02070309020205020404" pitchFamily="49" charset="0"/>
                <a:cs typeface="Courier New" panose="02070309020205020404" pitchFamily="49" charset="0"/>
              </a:rPr>
              <a:t> = counter++</a:t>
            </a:r>
          </a:p>
          <a:p>
            <a:r>
              <a:rPr lang="en-US" sz="2200" dirty="0">
                <a:latin typeface="Courier New" panose="02070309020205020404" pitchFamily="49" charset="0"/>
                <a:cs typeface="Courier New" panose="02070309020205020404" pitchFamily="49" charset="0"/>
              </a:rPr>
              <a:t>	For each edge (</a:t>
            </a:r>
            <a:r>
              <a:rPr lang="en-US" sz="2200" dirty="0" err="1">
                <a:latin typeface="Courier New" panose="02070309020205020404" pitchFamily="49" charset="0"/>
                <a:cs typeface="Courier New" panose="02070309020205020404" pitchFamily="49" charset="0"/>
              </a:rPr>
              <a:t>u,v</a:t>
            </a:r>
            <a:r>
              <a:rPr lang="en-US" sz="2200" dirty="0">
                <a:latin typeface="Courier New" panose="02070309020205020404" pitchFamily="49" charset="0"/>
                <a:cs typeface="Courier New" panose="02070309020205020404" pitchFamily="49" charset="0"/>
              </a:rPr>
              <a:t>) //leaving u</a:t>
            </a:r>
          </a:p>
          <a:p>
            <a:r>
              <a:rPr lang="en-US" sz="2200" dirty="0">
                <a:latin typeface="Courier New" panose="02070309020205020404" pitchFamily="49" charset="0"/>
                <a:cs typeface="Courier New" panose="02070309020205020404" pitchFamily="49" charset="0"/>
              </a:rPr>
              <a:t>		If v is not “seen”</a:t>
            </a:r>
          </a:p>
          <a:p>
            <a:r>
              <a:rPr lang="en-US" sz="2200" dirty="0">
                <a:latin typeface="Courier New" panose="02070309020205020404" pitchFamily="49" charset="0"/>
                <a:cs typeface="Courier New" panose="02070309020205020404" pitchFamily="49" charset="0"/>
              </a:rPr>
              <a:t>			DFS(v)</a:t>
            </a:r>
          </a:p>
          <a:p>
            <a:r>
              <a:rPr lang="en-US" sz="2200" dirty="0">
                <a:latin typeface="Courier New" panose="02070309020205020404" pitchFamily="49" charset="0"/>
                <a:cs typeface="Courier New" panose="02070309020205020404" pitchFamily="49" charset="0"/>
              </a:rPr>
              <a:t>		End If</a:t>
            </a:r>
          </a:p>
          <a:p>
            <a:r>
              <a:rPr lang="en-US" sz="2200" dirty="0">
                <a:latin typeface="Courier New" panose="02070309020205020404" pitchFamily="49" charset="0"/>
                <a:cs typeface="Courier New" panose="02070309020205020404" pitchFamily="49" charset="0"/>
              </a:rPr>
              <a:t>	End For</a:t>
            </a:r>
          </a:p>
          <a:p>
            <a:r>
              <a:rPr lang="en-US" sz="2200" dirty="0">
                <a:latin typeface="Courier New" panose="02070309020205020404" pitchFamily="49" charset="0"/>
                <a:cs typeface="Courier New" panose="02070309020205020404" pitchFamily="49" charset="0"/>
              </a:rPr>
              <a:t>	</a:t>
            </a:r>
            <a:r>
              <a:rPr lang="en-US" sz="2200" dirty="0" err="1">
                <a:solidFill>
                  <a:srgbClr val="FF0000"/>
                </a:solidFill>
                <a:latin typeface="Courier New" panose="02070309020205020404" pitchFamily="49" charset="0"/>
                <a:cs typeface="Courier New" panose="02070309020205020404" pitchFamily="49" charset="0"/>
              </a:rPr>
              <a:t>u.end</a:t>
            </a:r>
            <a:r>
              <a:rPr lang="en-US" sz="2200" dirty="0">
                <a:solidFill>
                  <a:srgbClr val="FF0000"/>
                </a:solidFill>
                <a:latin typeface="Courier New" panose="02070309020205020404" pitchFamily="49" charset="0"/>
                <a:cs typeface="Courier New" panose="02070309020205020404" pitchFamily="49" charset="0"/>
              </a:rPr>
              <a:t> = counter++</a:t>
            </a:r>
          </a:p>
        </p:txBody>
      </p:sp>
    </p:spTree>
    <p:extLst>
      <p:ext uri="{BB962C8B-B14F-4D97-AF65-F5344CB8AC3E}">
        <p14:creationId xmlns:p14="http://schemas.microsoft.com/office/powerpoint/2010/main" val="35661846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89000" y="0"/>
            <a:ext cx="10515600" cy="879475"/>
          </a:xfrm>
        </p:spPr>
        <p:txBody>
          <a:bodyPr/>
          <a:lstStyle/>
          <a:p>
            <a:r>
              <a:rPr lang="en-US" dirty="0"/>
              <a:t>Try it Yourselves!</a:t>
            </a:r>
          </a:p>
        </p:txBody>
      </p:sp>
      <p:sp>
        <p:nvSpPr>
          <p:cNvPr id="6" name="Rectangle 5"/>
          <p:cNvSpPr/>
          <p:nvPr/>
        </p:nvSpPr>
        <p:spPr>
          <a:xfrm>
            <a:off x="0" y="3403601"/>
            <a:ext cx="6874393" cy="3416320"/>
          </a:xfrm>
          <a:prstGeom prst="rect">
            <a:avLst/>
          </a:prstGeom>
        </p:spPr>
        <p:txBody>
          <a:bodyPr wrap="square">
            <a:spAutoFit/>
          </a:bodyPr>
          <a:lstStyle/>
          <a:p>
            <a:r>
              <a:rPr lang="en-US" sz="2400" dirty="0">
                <a:latin typeface="Courier New" panose="02070309020205020404" pitchFamily="49" charset="0"/>
                <a:cs typeface="Courier New" panose="02070309020205020404" pitchFamily="49" charset="0"/>
              </a:rPr>
              <a:t>DFS(u)</a:t>
            </a:r>
          </a:p>
          <a:p>
            <a:r>
              <a:rPr lang="en-US" sz="2400" dirty="0">
                <a:latin typeface="Courier New" panose="02070309020205020404" pitchFamily="49" charset="0"/>
                <a:cs typeface="Courier New" panose="02070309020205020404" pitchFamily="49" charset="0"/>
              </a:rPr>
              <a:t>	Mark u as “seen”</a:t>
            </a:r>
          </a:p>
          <a:p>
            <a:r>
              <a:rPr lang="en-US" sz="2400" dirty="0">
                <a:latin typeface="Courier New" panose="02070309020205020404" pitchFamily="49" charset="0"/>
                <a:cs typeface="Courier New" panose="02070309020205020404" pitchFamily="49" charset="0"/>
              </a:rPr>
              <a:t>	</a:t>
            </a:r>
            <a:r>
              <a:rPr lang="en-US" sz="2400" dirty="0" err="1">
                <a:solidFill>
                  <a:srgbClr val="FF0000"/>
                </a:solidFill>
                <a:latin typeface="Courier New" panose="02070309020205020404" pitchFamily="49" charset="0"/>
                <a:cs typeface="Courier New" panose="02070309020205020404" pitchFamily="49" charset="0"/>
              </a:rPr>
              <a:t>u.start</a:t>
            </a:r>
            <a:r>
              <a:rPr lang="en-US" sz="2400" dirty="0">
                <a:solidFill>
                  <a:srgbClr val="FF0000"/>
                </a:solidFill>
                <a:latin typeface="Courier New" panose="02070309020205020404" pitchFamily="49" charset="0"/>
                <a:cs typeface="Courier New" panose="02070309020205020404" pitchFamily="49" charset="0"/>
              </a:rPr>
              <a:t> = counter++</a:t>
            </a:r>
          </a:p>
          <a:p>
            <a:r>
              <a:rPr lang="en-US" sz="2400" dirty="0">
                <a:latin typeface="Courier New" panose="02070309020205020404" pitchFamily="49" charset="0"/>
                <a:cs typeface="Courier New" panose="02070309020205020404" pitchFamily="49" charset="0"/>
              </a:rPr>
              <a:t>	For each edge (</a:t>
            </a:r>
            <a:r>
              <a:rPr lang="en-US" sz="2400" dirty="0" err="1">
                <a:latin typeface="Courier New" panose="02070309020205020404" pitchFamily="49" charset="0"/>
                <a:cs typeface="Courier New" panose="02070309020205020404" pitchFamily="49" charset="0"/>
              </a:rPr>
              <a:t>u,v</a:t>
            </a:r>
            <a:r>
              <a:rPr lang="en-US" sz="2400" dirty="0">
                <a:latin typeface="Courier New" panose="02070309020205020404" pitchFamily="49" charset="0"/>
                <a:cs typeface="Courier New" panose="02070309020205020404" pitchFamily="49" charset="0"/>
              </a:rPr>
              <a:t>) //leaving u</a:t>
            </a:r>
          </a:p>
          <a:p>
            <a:r>
              <a:rPr lang="en-US" sz="2400" dirty="0">
                <a:latin typeface="Courier New" panose="02070309020205020404" pitchFamily="49" charset="0"/>
                <a:cs typeface="Courier New" panose="02070309020205020404" pitchFamily="49" charset="0"/>
              </a:rPr>
              <a:t>		If v is not “seen”</a:t>
            </a:r>
          </a:p>
          <a:p>
            <a:r>
              <a:rPr lang="en-US" sz="2400" dirty="0">
                <a:latin typeface="Courier New" panose="02070309020205020404" pitchFamily="49" charset="0"/>
                <a:cs typeface="Courier New" panose="02070309020205020404" pitchFamily="49" charset="0"/>
              </a:rPr>
              <a:t>			DFS(v)</a:t>
            </a:r>
          </a:p>
          <a:p>
            <a:r>
              <a:rPr lang="en-US" sz="2400" dirty="0">
                <a:latin typeface="Courier New" panose="02070309020205020404" pitchFamily="49" charset="0"/>
                <a:cs typeface="Courier New" panose="02070309020205020404" pitchFamily="49" charset="0"/>
              </a:rPr>
              <a:t>		End If</a:t>
            </a:r>
          </a:p>
          <a:p>
            <a:r>
              <a:rPr lang="en-US" sz="2400" dirty="0">
                <a:latin typeface="Courier New" panose="02070309020205020404" pitchFamily="49" charset="0"/>
                <a:cs typeface="Courier New" panose="02070309020205020404" pitchFamily="49" charset="0"/>
              </a:rPr>
              <a:t>	End For</a:t>
            </a:r>
          </a:p>
          <a:p>
            <a:r>
              <a:rPr lang="en-US" sz="2400" dirty="0">
                <a:latin typeface="Courier New" panose="02070309020205020404" pitchFamily="49" charset="0"/>
                <a:cs typeface="Courier New" panose="02070309020205020404" pitchFamily="49" charset="0"/>
              </a:rPr>
              <a:t>	</a:t>
            </a:r>
            <a:r>
              <a:rPr lang="en-US" sz="2400" dirty="0" err="1">
                <a:solidFill>
                  <a:srgbClr val="FF0000"/>
                </a:solidFill>
                <a:latin typeface="Courier New" panose="02070309020205020404" pitchFamily="49" charset="0"/>
                <a:cs typeface="Courier New" panose="02070309020205020404" pitchFamily="49" charset="0"/>
              </a:rPr>
              <a:t>u.end</a:t>
            </a:r>
            <a:r>
              <a:rPr lang="en-US" sz="2400" dirty="0">
                <a:solidFill>
                  <a:srgbClr val="FF0000"/>
                </a:solidFill>
                <a:latin typeface="Courier New" panose="02070309020205020404" pitchFamily="49" charset="0"/>
                <a:cs typeface="Courier New" panose="02070309020205020404" pitchFamily="49" charset="0"/>
              </a:rPr>
              <a:t> = counter++</a:t>
            </a:r>
          </a:p>
        </p:txBody>
      </p:sp>
      <p:sp>
        <p:nvSpPr>
          <p:cNvPr id="7" name="Rectangle 6"/>
          <p:cNvSpPr/>
          <p:nvPr/>
        </p:nvSpPr>
        <p:spPr>
          <a:xfrm>
            <a:off x="0" y="728662"/>
            <a:ext cx="5981700" cy="2677656"/>
          </a:xfrm>
          <a:prstGeom prst="rect">
            <a:avLst/>
          </a:prstGeom>
        </p:spPr>
        <p:txBody>
          <a:bodyPr wrap="square">
            <a:spAutoFit/>
          </a:bodyPr>
          <a:lstStyle/>
          <a:p>
            <a:r>
              <a:rPr lang="en-US" sz="2400" dirty="0" err="1">
                <a:latin typeface="Courier New" panose="02070309020205020404" pitchFamily="49" charset="0"/>
                <a:cs typeface="Courier New" panose="02070309020205020404" pitchFamily="49" charset="0"/>
              </a:rPr>
              <a:t>DFSWrapper</a:t>
            </a:r>
            <a:r>
              <a:rPr lang="en-US" sz="2400" dirty="0">
                <a:latin typeface="Courier New" panose="02070309020205020404" pitchFamily="49" charset="0"/>
                <a:cs typeface="Courier New" panose="02070309020205020404" pitchFamily="49" charset="0"/>
              </a:rPr>
              <a:t>(G)</a:t>
            </a:r>
          </a:p>
          <a:p>
            <a:r>
              <a:rPr lang="en-US" sz="2400" dirty="0">
                <a:latin typeface="Courier New" panose="02070309020205020404" pitchFamily="49" charset="0"/>
                <a:cs typeface="Courier New" panose="02070309020205020404" pitchFamily="49" charset="0"/>
              </a:rPr>
              <a:t>	</a:t>
            </a:r>
            <a:r>
              <a:rPr lang="en-US" sz="2400" dirty="0">
                <a:solidFill>
                  <a:srgbClr val="FF0000"/>
                </a:solidFill>
                <a:latin typeface="Courier New" panose="02070309020205020404" pitchFamily="49" charset="0"/>
                <a:cs typeface="Courier New" panose="02070309020205020404" pitchFamily="49" charset="0"/>
              </a:rPr>
              <a:t>counter = 0</a:t>
            </a:r>
          </a:p>
          <a:p>
            <a:r>
              <a:rPr lang="en-US" sz="2400" dirty="0">
                <a:latin typeface="Courier New" panose="02070309020205020404" pitchFamily="49" charset="0"/>
                <a:cs typeface="Courier New" panose="02070309020205020404" pitchFamily="49" charset="0"/>
              </a:rPr>
              <a:t>	For each vertex u of G</a:t>
            </a:r>
          </a:p>
          <a:p>
            <a:r>
              <a:rPr lang="en-US" sz="2400" dirty="0">
                <a:latin typeface="Courier New" panose="02070309020205020404" pitchFamily="49" charset="0"/>
                <a:cs typeface="Courier New" panose="02070309020205020404" pitchFamily="49" charset="0"/>
              </a:rPr>
              <a:t>		If u is not “seen”</a:t>
            </a:r>
          </a:p>
          <a:p>
            <a:r>
              <a:rPr lang="en-US" sz="2400" dirty="0">
                <a:latin typeface="Courier New" panose="02070309020205020404" pitchFamily="49" charset="0"/>
                <a:cs typeface="Courier New" panose="02070309020205020404" pitchFamily="49" charset="0"/>
              </a:rPr>
              <a:t>			DFS(u)</a:t>
            </a:r>
          </a:p>
          <a:p>
            <a:r>
              <a:rPr lang="en-US" sz="2400" dirty="0">
                <a:latin typeface="Courier New" panose="02070309020205020404" pitchFamily="49" charset="0"/>
                <a:cs typeface="Courier New" panose="02070309020205020404" pitchFamily="49" charset="0"/>
              </a:rPr>
              <a:t>		End If</a:t>
            </a:r>
          </a:p>
          <a:p>
            <a:r>
              <a:rPr lang="en-US" sz="2400" dirty="0">
                <a:latin typeface="Courier New" panose="02070309020205020404" pitchFamily="49" charset="0"/>
                <a:cs typeface="Courier New" panose="02070309020205020404" pitchFamily="49" charset="0"/>
              </a:rPr>
              <a:t>	End For</a:t>
            </a:r>
          </a:p>
        </p:txBody>
      </p:sp>
      <p:sp>
        <p:nvSpPr>
          <p:cNvPr id="9" name="Oval 8"/>
          <p:cNvSpPr/>
          <p:nvPr/>
        </p:nvSpPr>
        <p:spPr>
          <a:xfrm>
            <a:off x="8595416" y="805918"/>
            <a:ext cx="503790" cy="503790"/>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A</a:t>
            </a:r>
          </a:p>
        </p:txBody>
      </p:sp>
      <p:sp>
        <p:nvSpPr>
          <p:cNvPr id="10" name="Oval 9"/>
          <p:cNvSpPr/>
          <p:nvPr/>
        </p:nvSpPr>
        <p:spPr>
          <a:xfrm>
            <a:off x="7566226" y="3381132"/>
            <a:ext cx="503790" cy="503790"/>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D</a:t>
            </a:r>
          </a:p>
        </p:txBody>
      </p:sp>
      <p:sp>
        <p:nvSpPr>
          <p:cNvPr id="11" name="Oval 10"/>
          <p:cNvSpPr/>
          <p:nvPr/>
        </p:nvSpPr>
        <p:spPr>
          <a:xfrm>
            <a:off x="9494596" y="2098363"/>
            <a:ext cx="503790" cy="503790"/>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C</a:t>
            </a:r>
          </a:p>
        </p:txBody>
      </p:sp>
      <p:sp>
        <p:nvSpPr>
          <p:cNvPr id="12" name="Oval 11"/>
          <p:cNvSpPr/>
          <p:nvPr/>
        </p:nvSpPr>
        <p:spPr>
          <a:xfrm>
            <a:off x="10615749" y="3410372"/>
            <a:ext cx="503790" cy="503790"/>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E</a:t>
            </a:r>
          </a:p>
        </p:txBody>
      </p:sp>
      <p:sp>
        <p:nvSpPr>
          <p:cNvPr id="13" name="Oval 12"/>
          <p:cNvSpPr/>
          <p:nvPr/>
        </p:nvSpPr>
        <p:spPr>
          <a:xfrm>
            <a:off x="8669194" y="3403505"/>
            <a:ext cx="503790" cy="503790"/>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F</a:t>
            </a:r>
          </a:p>
        </p:txBody>
      </p:sp>
      <p:sp>
        <p:nvSpPr>
          <p:cNvPr id="14" name="Oval 13"/>
          <p:cNvSpPr/>
          <p:nvPr/>
        </p:nvSpPr>
        <p:spPr>
          <a:xfrm>
            <a:off x="7599773" y="2131823"/>
            <a:ext cx="503790" cy="503790"/>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B</a:t>
            </a:r>
          </a:p>
        </p:txBody>
      </p:sp>
      <p:cxnSp>
        <p:nvCxnSpPr>
          <p:cNvPr id="15" name="Straight Arrow Connector 14" descr="See speaker notes for animation alt-text. "/>
          <p:cNvCxnSpPr>
            <a:cxnSpLocks/>
          </p:cNvCxnSpPr>
          <p:nvPr/>
        </p:nvCxnSpPr>
        <p:spPr>
          <a:xfrm flipH="1">
            <a:off x="7851669" y="1235931"/>
            <a:ext cx="817526" cy="895893"/>
          </a:xfrm>
          <a:prstGeom prst="straightConnector1">
            <a:avLst/>
          </a:prstGeom>
          <a:ln w="28575">
            <a:solidFill>
              <a:schemeClr val="tx1"/>
            </a:solidFill>
            <a:tailEnd type="triangle" w="lg" len="lg"/>
          </a:ln>
        </p:spPr>
        <p:style>
          <a:lnRef idx="1">
            <a:schemeClr val="dk1"/>
          </a:lnRef>
          <a:fillRef idx="0">
            <a:schemeClr val="dk1"/>
          </a:fillRef>
          <a:effectRef idx="0">
            <a:schemeClr val="dk1"/>
          </a:effectRef>
          <a:fontRef idx="minor">
            <a:schemeClr val="tx1"/>
          </a:fontRef>
        </p:style>
      </p:cxnSp>
      <p:cxnSp>
        <p:nvCxnSpPr>
          <p:cNvPr id="16" name="Straight Connector 15">
            <a:extLst>
              <a:ext uri="{C183D7F6-B498-43B3-948B-1728B52AA6E4}">
                <adec:decorative xmlns:adec="http://schemas.microsoft.com/office/drawing/2017/decorative" val="1"/>
              </a:ext>
            </a:extLst>
          </p:cNvPr>
          <p:cNvCxnSpPr>
            <a:stCxn id="14" idx="5"/>
            <a:endCxn id="13" idx="1"/>
          </p:cNvCxnSpPr>
          <p:nvPr/>
        </p:nvCxnSpPr>
        <p:spPr>
          <a:xfrm>
            <a:off x="8029785" y="2561835"/>
            <a:ext cx="713187" cy="915448"/>
          </a:xfrm>
          <a:prstGeom prst="line">
            <a:avLst/>
          </a:prstGeom>
          <a:ln w="28575">
            <a:solidFill>
              <a:schemeClr val="tx1"/>
            </a:solidFill>
            <a:tailEnd type="triangle" w="lg" len="lg"/>
          </a:ln>
        </p:spPr>
        <p:style>
          <a:lnRef idx="1">
            <a:schemeClr val="dk1"/>
          </a:lnRef>
          <a:fillRef idx="0">
            <a:schemeClr val="dk1"/>
          </a:fillRef>
          <a:effectRef idx="0">
            <a:schemeClr val="dk1"/>
          </a:effectRef>
          <a:fontRef idx="minor">
            <a:schemeClr val="tx1"/>
          </a:fontRef>
        </p:style>
      </p:cxnSp>
      <p:cxnSp>
        <p:nvCxnSpPr>
          <p:cNvPr id="17" name="Straight Connector 16">
            <a:extLst>
              <a:ext uri="{C183D7F6-B498-43B3-948B-1728B52AA6E4}">
                <adec:decorative xmlns:adec="http://schemas.microsoft.com/office/drawing/2017/decorative" val="1"/>
              </a:ext>
            </a:extLst>
          </p:cNvPr>
          <p:cNvCxnSpPr>
            <a:stCxn id="13" idx="7"/>
            <a:endCxn id="11" idx="4"/>
          </p:cNvCxnSpPr>
          <p:nvPr/>
        </p:nvCxnSpPr>
        <p:spPr>
          <a:xfrm flipV="1">
            <a:off x="9099206" y="2602153"/>
            <a:ext cx="647285" cy="875130"/>
          </a:xfrm>
          <a:prstGeom prst="line">
            <a:avLst/>
          </a:prstGeom>
          <a:ln w="28575">
            <a:solidFill>
              <a:schemeClr val="tx1"/>
            </a:solidFill>
            <a:tailEnd type="triangle" w="lg" len="lg"/>
          </a:ln>
        </p:spPr>
        <p:style>
          <a:lnRef idx="1">
            <a:schemeClr val="dk1"/>
          </a:lnRef>
          <a:fillRef idx="0">
            <a:schemeClr val="dk1"/>
          </a:fillRef>
          <a:effectRef idx="0">
            <a:schemeClr val="dk1"/>
          </a:effectRef>
          <a:fontRef idx="minor">
            <a:schemeClr val="tx1"/>
          </a:fontRef>
        </p:style>
      </p:cxnSp>
      <p:cxnSp>
        <p:nvCxnSpPr>
          <p:cNvPr id="19" name="Straight Connector 18">
            <a:extLst>
              <a:ext uri="{C183D7F6-B498-43B3-948B-1728B52AA6E4}">
                <adec:decorative xmlns:adec="http://schemas.microsoft.com/office/drawing/2017/decorative" val="1"/>
              </a:ext>
            </a:extLst>
          </p:cNvPr>
          <p:cNvCxnSpPr>
            <a:stCxn id="13" idx="6"/>
            <a:endCxn id="12" idx="2"/>
          </p:cNvCxnSpPr>
          <p:nvPr/>
        </p:nvCxnSpPr>
        <p:spPr>
          <a:xfrm>
            <a:off x="9172984" y="3655400"/>
            <a:ext cx="1442765" cy="6867"/>
          </a:xfrm>
          <a:prstGeom prst="line">
            <a:avLst/>
          </a:prstGeom>
          <a:ln w="28575">
            <a:solidFill>
              <a:schemeClr val="tx1"/>
            </a:solidFill>
            <a:tailEnd type="triangle" w="lg" len="lg"/>
          </a:ln>
        </p:spPr>
        <p:style>
          <a:lnRef idx="1">
            <a:schemeClr val="dk1"/>
          </a:lnRef>
          <a:fillRef idx="0">
            <a:schemeClr val="dk1"/>
          </a:fillRef>
          <a:effectRef idx="0">
            <a:schemeClr val="dk1"/>
          </a:effectRef>
          <a:fontRef idx="minor">
            <a:schemeClr val="tx1"/>
          </a:fontRef>
        </p:style>
      </p:cxnSp>
      <p:cxnSp>
        <p:nvCxnSpPr>
          <p:cNvPr id="20" name="Straight Connector 19">
            <a:extLst>
              <a:ext uri="{C183D7F6-B498-43B3-948B-1728B52AA6E4}">
                <adec:decorative xmlns:adec="http://schemas.microsoft.com/office/drawing/2017/decorative" val="1"/>
              </a:ext>
            </a:extLst>
          </p:cNvPr>
          <p:cNvCxnSpPr>
            <a:cxnSpLocks/>
          </p:cNvCxnSpPr>
          <p:nvPr/>
        </p:nvCxnSpPr>
        <p:spPr>
          <a:xfrm>
            <a:off x="8070018" y="3633029"/>
            <a:ext cx="599178" cy="22373"/>
          </a:xfrm>
          <a:prstGeom prst="line">
            <a:avLst/>
          </a:prstGeom>
          <a:ln w="28575">
            <a:solidFill>
              <a:schemeClr val="tx1"/>
            </a:solidFill>
            <a:tailEnd type="triangle" w="lg" len="lg"/>
          </a:ln>
        </p:spPr>
        <p:style>
          <a:lnRef idx="1">
            <a:schemeClr val="dk1"/>
          </a:lnRef>
          <a:fillRef idx="0">
            <a:schemeClr val="dk1"/>
          </a:fillRef>
          <a:effectRef idx="0">
            <a:schemeClr val="dk1"/>
          </a:effectRef>
          <a:fontRef idx="minor">
            <a:schemeClr val="tx1"/>
          </a:fontRef>
        </p:style>
      </p:cxnSp>
      <p:cxnSp>
        <p:nvCxnSpPr>
          <p:cNvPr id="21" name="Straight Connector 20">
            <a:extLst>
              <a:ext uri="{C183D7F6-B498-43B3-948B-1728B52AA6E4}">
                <adec:decorative xmlns:adec="http://schemas.microsoft.com/office/drawing/2017/decorative" val="1"/>
              </a:ext>
            </a:extLst>
          </p:cNvPr>
          <p:cNvCxnSpPr>
            <a:cxnSpLocks/>
          </p:cNvCxnSpPr>
          <p:nvPr/>
        </p:nvCxnSpPr>
        <p:spPr>
          <a:xfrm flipH="1">
            <a:off x="7818122" y="2635614"/>
            <a:ext cx="33547" cy="745519"/>
          </a:xfrm>
          <a:prstGeom prst="line">
            <a:avLst/>
          </a:prstGeom>
          <a:ln w="28575">
            <a:solidFill>
              <a:schemeClr val="tx1"/>
            </a:solidFill>
            <a:tailEnd type="triangle" w="lg" len="lg"/>
          </a:ln>
        </p:spPr>
        <p:style>
          <a:lnRef idx="1">
            <a:schemeClr val="dk1"/>
          </a:lnRef>
          <a:fillRef idx="0">
            <a:schemeClr val="dk1"/>
          </a:fillRef>
          <a:effectRef idx="0">
            <a:schemeClr val="dk1"/>
          </a:effectRef>
          <a:fontRef idx="minor">
            <a:schemeClr val="tx1"/>
          </a:fontRef>
        </p:style>
      </p:cxnSp>
      <p:sp>
        <p:nvSpPr>
          <p:cNvPr id="23" name="Arc 22">
            <a:extLst>
              <a:ext uri="{C183D7F6-B498-43B3-948B-1728B52AA6E4}">
                <adec:decorative xmlns:adec="http://schemas.microsoft.com/office/drawing/2017/decorative" val="1"/>
              </a:ext>
            </a:extLst>
          </p:cNvPr>
          <p:cNvSpPr/>
          <p:nvPr/>
        </p:nvSpPr>
        <p:spPr>
          <a:xfrm rot="16200000" flipH="1">
            <a:off x="8867207" y="2286605"/>
            <a:ext cx="984865" cy="3083032"/>
          </a:xfrm>
          <a:prstGeom prst="arc">
            <a:avLst>
              <a:gd name="adj1" fmla="val 16335227"/>
              <a:gd name="adj2" fmla="val 5202225"/>
            </a:avLst>
          </a:prstGeom>
          <a:ln w="28575">
            <a:solidFill>
              <a:schemeClr val="tx1"/>
            </a:solidFill>
            <a:tailEnd type="triangle" w="lg" len="lg"/>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cxnSp>
        <p:nvCxnSpPr>
          <p:cNvPr id="29" name="Straight Arrow Connector 28">
            <a:extLst>
              <a:ext uri="{C183D7F6-B498-43B3-948B-1728B52AA6E4}">
                <adec:decorative xmlns:adec="http://schemas.microsoft.com/office/drawing/2017/decorative" val="1"/>
              </a:ext>
            </a:extLst>
          </p:cNvPr>
          <p:cNvCxnSpPr>
            <a:stCxn id="11" idx="0"/>
            <a:endCxn id="9" idx="5"/>
          </p:cNvCxnSpPr>
          <p:nvPr/>
        </p:nvCxnSpPr>
        <p:spPr>
          <a:xfrm flipH="1" flipV="1">
            <a:off x="9025428" y="1235930"/>
            <a:ext cx="721063" cy="862433"/>
          </a:xfrm>
          <a:prstGeom prst="straightConnector1">
            <a:avLst/>
          </a:prstGeom>
          <a:ln w="28575">
            <a:solidFill>
              <a:schemeClr val="tx1"/>
            </a:solidFill>
            <a:tailEnd type="triangle" w="lg" len="lg"/>
          </a:ln>
        </p:spPr>
        <p:style>
          <a:lnRef idx="1">
            <a:schemeClr val="dk1"/>
          </a:lnRef>
          <a:fillRef idx="0">
            <a:schemeClr val="dk1"/>
          </a:fillRef>
          <a:effectRef idx="0">
            <a:schemeClr val="dk1"/>
          </a:effectRef>
          <a:fontRef idx="minor">
            <a:schemeClr val="tx1"/>
          </a:fontRef>
        </p:style>
      </p:cxnSp>
      <p:sp>
        <p:nvSpPr>
          <p:cNvPr id="60" name="TextBox 59"/>
          <p:cNvSpPr txBox="1"/>
          <p:nvPr/>
        </p:nvSpPr>
        <p:spPr>
          <a:xfrm>
            <a:off x="7119884" y="728662"/>
            <a:ext cx="574568" cy="523220"/>
          </a:xfrm>
          <a:prstGeom prst="rect">
            <a:avLst/>
          </a:prstGeom>
          <a:noFill/>
        </p:spPr>
        <p:txBody>
          <a:bodyPr wrap="square" rtlCol="0">
            <a:spAutoFit/>
          </a:bodyPr>
          <a:lstStyle/>
          <a:p>
            <a:r>
              <a:rPr lang="en-US" sz="2800" dirty="0"/>
              <a:t>1</a:t>
            </a:r>
          </a:p>
        </p:txBody>
      </p:sp>
      <p:sp>
        <p:nvSpPr>
          <p:cNvPr id="61" name="TextBox 60"/>
          <p:cNvSpPr txBox="1"/>
          <p:nvPr/>
        </p:nvSpPr>
        <p:spPr>
          <a:xfrm>
            <a:off x="7763402" y="728662"/>
            <a:ext cx="697754" cy="523220"/>
          </a:xfrm>
          <a:prstGeom prst="rect">
            <a:avLst/>
          </a:prstGeom>
          <a:noFill/>
        </p:spPr>
        <p:txBody>
          <a:bodyPr wrap="square" rtlCol="0">
            <a:spAutoFit/>
          </a:bodyPr>
          <a:lstStyle/>
          <a:p>
            <a:r>
              <a:rPr lang="en-US" sz="2800" dirty="0"/>
              <a:t>12</a:t>
            </a:r>
          </a:p>
        </p:txBody>
      </p:sp>
      <p:sp>
        <p:nvSpPr>
          <p:cNvPr id="62" name="TextBox 61"/>
          <p:cNvSpPr txBox="1"/>
          <p:nvPr/>
        </p:nvSpPr>
        <p:spPr>
          <a:xfrm>
            <a:off x="6423957" y="2135561"/>
            <a:ext cx="574568" cy="523220"/>
          </a:xfrm>
          <a:prstGeom prst="rect">
            <a:avLst/>
          </a:prstGeom>
          <a:noFill/>
        </p:spPr>
        <p:txBody>
          <a:bodyPr wrap="square" rtlCol="0">
            <a:spAutoFit/>
          </a:bodyPr>
          <a:lstStyle/>
          <a:p>
            <a:r>
              <a:rPr lang="en-US" sz="2800" dirty="0"/>
              <a:t>2</a:t>
            </a:r>
          </a:p>
        </p:txBody>
      </p:sp>
      <p:sp>
        <p:nvSpPr>
          <p:cNvPr id="63" name="TextBox 62"/>
          <p:cNvSpPr txBox="1"/>
          <p:nvPr/>
        </p:nvSpPr>
        <p:spPr>
          <a:xfrm>
            <a:off x="7067474" y="2135561"/>
            <a:ext cx="862735" cy="523220"/>
          </a:xfrm>
          <a:prstGeom prst="rect">
            <a:avLst/>
          </a:prstGeom>
          <a:noFill/>
        </p:spPr>
        <p:txBody>
          <a:bodyPr wrap="square" rtlCol="0">
            <a:spAutoFit/>
          </a:bodyPr>
          <a:lstStyle/>
          <a:p>
            <a:r>
              <a:rPr lang="en-US" sz="2800" dirty="0"/>
              <a:t>11</a:t>
            </a:r>
          </a:p>
        </p:txBody>
      </p:sp>
      <p:sp>
        <p:nvSpPr>
          <p:cNvPr id="64" name="TextBox 63"/>
          <p:cNvSpPr txBox="1"/>
          <p:nvPr/>
        </p:nvSpPr>
        <p:spPr>
          <a:xfrm>
            <a:off x="6379219" y="3334812"/>
            <a:ext cx="574568" cy="523220"/>
          </a:xfrm>
          <a:prstGeom prst="rect">
            <a:avLst/>
          </a:prstGeom>
          <a:noFill/>
        </p:spPr>
        <p:txBody>
          <a:bodyPr wrap="square" rtlCol="0">
            <a:spAutoFit/>
          </a:bodyPr>
          <a:lstStyle/>
          <a:p>
            <a:r>
              <a:rPr lang="en-US" sz="2800" dirty="0"/>
              <a:t>3</a:t>
            </a:r>
          </a:p>
        </p:txBody>
      </p:sp>
      <p:sp>
        <p:nvSpPr>
          <p:cNvPr id="65" name="TextBox 64"/>
          <p:cNvSpPr txBox="1"/>
          <p:nvPr/>
        </p:nvSpPr>
        <p:spPr>
          <a:xfrm>
            <a:off x="7022737" y="3334812"/>
            <a:ext cx="650814" cy="523220"/>
          </a:xfrm>
          <a:prstGeom prst="rect">
            <a:avLst/>
          </a:prstGeom>
          <a:noFill/>
        </p:spPr>
        <p:txBody>
          <a:bodyPr wrap="square" rtlCol="0">
            <a:spAutoFit/>
          </a:bodyPr>
          <a:lstStyle/>
          <a:p>
            <a:r>
              <a:rPr lang="en-US" sz="2800" dirty="0"/>
              <a:t>10</a:t>
            </a:r>
          </a:p>
        </p:txBody>
      </p:sp>
      <p:sp>
        <p:nvSpPr>
          <p:cNvPr id="66" name="TextBox 65"/>
          <p:cNvSpPr txBox="1"/>
          <p:nvPr/>
        </p:nvSpPr>
        <p:spPr>
          <a:xfrm>
            <a:off x="10358094" y="2893126"/>
            <a:ext cx="574568" cy="523220"/>
          </a:xfrm>
          <a:prstGeom prst="rect">
            <a:avLst/>
          </a:prstGeom>
          <a:noFill/>
        </p:spPr>
        <p:txBody>
          <a:bodyPr wrap="square" rtlCol="0">
            <a:spAutoFit/>
          </a:bodyPr>
          <a:lstStyle/>
          <a:p>
            <a:r>
              <a:rPr lang="en-US" sz="2800" dirty="0"/>
              <a:t>4</a:t>
            </a:r>
          </a:p>
        </p:txBody>
      </p:sp>
      <p:sp>
        <p:nvSpPr>
          <p:cNvPr id="67" name="TextBox 66"/>
          <p:cNvSpPr txBox="1"/>
          <p:nvPr/>
        </p:nvSpPr>
        <p:spPr>
          <a:xfrm>
            <a:off x="11001612" y="2893126"/>
            <a:ext cx="574568" cy="523220"/>
          </a:xfrm>
          <a:prstGeom prst="rect">
            <a:avLst/>
          </a:prstGeom>
          <a:noFill/>
        </p:spPr>
        <p:txBody>
          <a:bodyPr wrap="square" rtlCol="0">
            <a:spAutoFit/>
          </a:bodyPr>
          <a:lstStyle/>
          <a:p>
            <a:r>
              <a:rPr lang="en-US" sz="2800" dirty="0"/>
              <a:t>5</a:t>
            </a:r>
          </a:p>
        </p:txBody>
      </p:sp>
      <p:sp>
        <p:nvSpPr>
          <p:cNvPr id="68" name="TextBox 67"/>
          <p:cNvSpPr txBox="1"/>
          <p:nvPr/>
        </p:nvSpPr>
        <p:spPr>
          <a:xfrm>
            <a:off x="8403323" y="3739581"/>
            <a:ext cx="574568" cy="523220"/>
          </a:xfrm>
          <a:prstGeom prst="rect">
            <a:avLst/>
          </a:prstGeom>
          <a:noFill/>
        </p:spPr>
        <p:txBody>
          <a:bodyPr wrap="square" rtlCol="0">
            <a:spAutoFit/>
          </a:bodyPr>
          <a:lstStyle/>
          <a:p>
            <a:r>
              <a:rPr lang="en-US" sz="2800" dirty="0"/>
              <a:t>6</a:t>
            </a:r>
          </a:p>
        </p:txBody>
      </p:sp>
      <p:sp>
        <p:nvSpPr>
          <p:cNvPr id="69" name="TextBox 68"/>
          <p:cNvSpPr txBox="1"/>
          <p:nvPr/>
        </p:nvSpPr>
        <p:spPr>
          <a:xfrm>
            <a:off x="9046840" y="3739580"/>
            <a:ext cx="574568" cy="523220"/>
          </a:xfrm>
          <a:prstGeom prst="rect">
            <a:avLst/>
          </a:prstGeom>
          <a:noFill/>
        </p:spPr>
        <p:txBody>
          <a:bodyPr wrap="square" rtlCol="0">
            <a:spAutoFit/>
          </a:bodyPr>
          <a:lstStyle/>
          <a:p>
            <a:r>
              <a:rPr lang="en-US" sz="2800" dirty="0"/>
              <a:t>9</a:t>
            </a:r>
          </a:p>
        </p:txBody>
      </p:sp>
      <p:sp>
        <p:nvSpPr>
          <p:cNvPr id="70" name="TextBox 69"/>
          <p:cNvSpPr txBox="1"/>
          <p:nvPr/>
        </p:nvSpPr>
        <p:spPr>
          <a:xfrm>
            <a:off x="10106492" y="2098363"/>
            <a:ext cx="574568" cy="523220"/>
          </a:xfrm>
          <a:prstGeom prst="rect">
            <a:avLst/>
          </a:prstGeom>
          <a:noFill/>
        </p:spPr>
        <p:txBody>
          <a:bodyPr wrap="square" rtlCol="0">
            <a:spAutoFit/>
          </a:bodyPr>
          <a:lstStyle/>
          <a:p>
            <a:r>
              <a:rPr lang="en-US" sz="2800" dirty="0"/>
              <a:t>7</a:t>
            </a:r>
          </a:p>
        </p:txBody>
      </p:sp>
      <p:sp>
        <p:nvSpPr>
          <p:cNvPr id="71" name="TextBox 70"/>
          <p:cNvSpPr txBox="1"/>
          <p:nvPr/>
        </p:nvSpPr>
        <p:spPr>
          <a:xfrm>
            <a:off x="10750010" y="2098363"/>
            <a:ext cx="574568" cy="523220"/>
          </a:xfrm>
          <a:prstGeom prst="rect">
            <a:avLst/>
          </a:prstGeom>
          <a:noFill/>
        </p:spPr>
        <p:txBody>
          <a:bodyPr wrap="square" rtlCol="0">
            <a:spAutoFit/>
          </a:bodyPr>
          <a:lstStyle/>
          <a:p>
            <a:r>
              <a:rPr lang="en-US" sz="2800" dirty="0"/>
              <a:t>8</a:t>
            </a:r>
          </a:p>
        </p:txBody>
      </p:sp>
      <p:sp>
        <p:nvSpPr>
          <p:cNvPr id="78" name="TextBox 77"/>
          <p:cNvSpPr txBox="1"/>
          <p:nvPr/>
        </p:nvSpPr>
        <p:spPr>
          <a:xfrm rot="2970271">
            <a:off x="9111833" y="1668032"/>
            <a:ext cx="1624943" cy="430887"/>
          </a:xfrm>
          <a:prstGeom prst="rect">
            <a:avLst/>
          </a:prstGeom>
          <a:noFill/>
        </p:spPr>
        <p:txBody>
          <a:bodyPr wrap="square" rtlCol="0">
            <a:spAutoFit/>
          </a:bodyPr>
          <a:lstStyle/>
          <a:p>
            <a:r>
              <a:rPr lang="en-US" sz="2200" dirty="0">
                <a:solidFill>
                  <a:srgbClr val="00B0F0"/>
                </a:solidFill>
              </a:rPr>
              <a:t>back</a:t>
            </a:r>
          </a:p>
        </p:txBody>
      </p:sp>
      <p:sp>
        <p:nvSpPr>
          <p:cNvPr id="79" name="TextBox 78"/>
          <p:cNvSpPr txBox="1"/>
          <p:nvPr/>
        </p:nvSpPr>
        <p:spPr>
          <a:xfrm>
            <a:off x="9422848" y="3247756"/>
            <a:ext cx="1624943" cy="430887"/>
          </a:xfrm>
          <a:prstGeom prst="rect">
            <a:avLst/>
          </a:prstGeom>
          <a:noFill/>
        </p:spPr>
        <p:txBody>
          <a:bodyPr wrap="square" rtlCol="0">
            <a:spAutoFit/>
          </a:bodyPr>
          <a:lstStyle/>
          <a:p>
            <a:r>
              <a:rPr lang="en-US" sz="2200" dirty="0">
                <a:solidFill>
                  <a:srgbClr val="7030A0"/>
                </a:solidFill>
              </a:rPr>
              <a:t>cross</a:t>
            </a:r>
          </a:p>
        </p:txBody>
      </p:sp>
      <p:sp>
        <p:nvSpPr>
          <p:cNvPr id="80" name="TextBox 79"/>
          <p:cNvSpPr txBox="1"/>
          <p:nvPr/>
        </p:nvSpPr>
        <p:spPr>
          <a:xfrm rot="2970271">
            <a:off x="7878134" y="2766380"/>
            <a:ext cx="1624943" cy="430887"/>
          </a:xfrm>
          <a:prstGeom prst="rect">
            <a:avLst/>
          </a:prstGeom>
          <a:noFill/>
        </p:spPr>
        <p:txBody>
          <a:bodyPr wrap="square" rtlCol="0">
            <a:spAutoFit/>
          </a:bodyPr>
          <a:lstStyle/>
          <a:p>
            <a:r>
              <a:rPr lang="en-US" sz="2200" dirty="0">
                <a:solidFill>
                  <a:srgbClr val="00B050"/>
                </a:solidFill>
              </a:rPr>
              <a:t>forward</a:t>
            </a:r>
          </a:p>
        </p:txBody>
      </p:sp>
    </p:spTree>
    <p:extLst>
      <p:ext uri="{BB962C8B-B14F-4D97-AF65-F5344CB8AC3E}">
        <p14:creationId xmlns:p14="http://schemas.microsoft.com/office/powerpoint/2010/main" val="2174162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0"/>
                                        </p:tgtEl>
                                        <p:attrNameLst>
                                          <p:attrName>style.visibility</p:attrName>
                                        </p:attrNameLst>
                                      </p:cBhvr>
                                      <p:to>
                                        <p:strVal val="visible"/>
                                      </p:to>
                                    </p:set>
                                  </p:childTnLst>
                                </p:cTn>
                              </p:par>
                              <p:par>
                                <p:cTn id="7" presetID="1" presetClass="emph" presetSubtype="2" fill="hold" grpId="0" nodeType="withEffect">
                                  <p:stCondLst>
                                    <p:cond delay="0"/>
                                  </p:stCondLst>
                                  <p:childTnLst>
                                    <p:animClr clrSpc="rgb" dir="cw">
                                      <p:cBhvr>
                                        <p:cTn id="8" dur="2000" fill="hold"/>
                                        <p:tgtEl>
                                          <p:spTgt spid="9"/>
                                        </p:tgtEl>
                                        <p:attrNameLst>
                                          <p:attrName>fillcolor</p:attrName>
                                        </p:attrNameLst>
                                      </p:cBhvr>
                                      <p:to>
                                        <a:srgbClr val="FFD965"/>
                                      </p:to>
                                    </p:animClr>
                                    <p:set>
                                      <p:cBhvr>
                                        <p:cTn id="9" dur="2000" fill="hold"/>
                                        <p:tgtEl>
                                          <p:spTgt spid="9"/>
                                        </p:tgtEl>
                                        <p:attrNameLst>
                                          <p:attrName>fill.type</p:attrName>
                                        </p:attrNameLst>
                                      </p:cBhvr>
                                      <p:to>
                                        <p:strVal val="solid"/>
                                      </p:to>
                                    </p:set>
                                    <p:set>
                                      <p:cBhvr>
                                        <p:cTn id="10" dur="2000" fill="hold"/>
                                        <p:tgtEl>
                                          <p:spTgt spid="9"/>
                                        </p:tgtEl>
                                        <p:attrNameLst>
                                          <p:attrName>fill.on</p:attrName>
                                        </p:attrNameLst>
                                      </p:cBhvr>
                                      <p:to>
                                        <p:strVal val="tru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2"/>
                                        </p:tgtEl>
                                        <p:attrNameLst>
                                          <p:attrName>style.visibility</p:attrName>
                                        </p:attrNameLst>
                                      </p:cBhvr>
                                      <p:to>
                                        <p:strVal val="visible"/>
                                      </p:to>
                                    </p:set>
                                  </p:childTnLst>
                                </p:cTn>
                              </p:par>
                              <p:par>
                                <p:cTn id="15" presetID="7" presetClass="emph" presetSubtype="2" fill="hold" nodeType="withEffect">
                                  <p:stCondLst>
                                    <p:cond delay="0"/>
                                  </p:stCondLst>
                                  <p:childTnLst>
                                    <p:animClr clrSpc="rgb" dir="cw">
                                      <p:cBhvr>
                                        <p:cTn id="16" dur="2000" fill="hold"/>
                                        <p:tgtEl>
                                          <p:spTgt spid="15"/>
                                        </p:tgtEl>
                                        <p:attrNameLst>
                                          <p:attrName>stroke.color</p:attrName>
                                        </p:attrNameLst>
                                      </p:cBhvr>
                                      <p:to>
                                        <a:srgbClr val="FF6600"/>
                                      </p:to>
                                    </p:animClr>
                                    <p:set>
                                      <p:cBhvr>
                                        <p:cTn id="17" dur="2000" fill="hold"/>
                                        <p:tgtEl>
                                          <p:spTgt spid="15"/>
                                        </p:tgtEl>
                                        <p:attrNameLst>
                                          <p:attrName>stroke.on</p:attrName>
                                        </p:attrNameLst>
                                      </p:cBhvr>
                                      <p:to>
                                        <p:strVal val="true"/>
                                      </p:to>
                                    </p:set>
                                  </p:childTnLst>
                                </p:cTn>
                              </p:par>
                              <p:par>
                                <p:cTn id="18" presetID="1" presetClass="emph" presetSubtype="2" fill="hold" grpId="0" nodeType="withEffect">
                                  <p:stCondLst>
                                    <p:cond delay="0"/>
                                  </p:stCondLst>
                                  <p:childTnLst>
                                    <p:animClr clrSpc="rgb" dir="cw">
                                      <p:cBhvr>
                                        <p:cTn id="19" dur="2000" fill="hold"/>
                                        <p:tgtEl>
                                          <p:spTgt spid="14"/>
                                        </p:tgtEl>
                                        <p:attrNameLst>
                                          <p:attrName>fillcolor</p:attrName>
                                        </p:attrNameLst>
                                      </p:cBhvr>
                                      <p:to>
                                        <a:srgbClr val="FFD965"/>
                                      </p:to>
                                    </p:animClr>
                                    <p:set>
                                      <p:cBhvr>
                                        <p:cTn id="20" dur="2000" fill="hold"/>
                                        <p:tgtEl>
                                          <p:spTgt spid="14"/>
                                        </p:tgtEl>
                                        <p:attrNameLst>
                                          <p:attrName>fill.type</p:attrName>
                                        </p:attrNameLst>
                                      </p:cBhvr>
                                      <p:to>
                                        <p:strVal val="solid"/>
                                      </p:to>
                                    </p:set>
                                    <p:set>
                                      <p:cBhvr>
                                        <p:cTn id="21" dur="2000" fill="hold"/>
                                        <p:tgtEl>
                                          <p:spTgt spid="14"/>
                                        </p:tgtEl>
                                        <p:attrNameLst>
                                          <p:attrName>fill.on</p:attrName>
                                        </p:attrNameLst>
                                      </p:cBhvr>
                                      <p:to>
                                        <p:strVal val="true"/>
                                      </p:to>
                                    </p:set>
                                  </p:childTnLst>
                                </p:cTn>
                              </p:par>
                            </p:childTnLst>
                          </p:cTn>
                        </p:par>
                      </p:childTnLst>
                    </p:cTn>
                  </p:par>
                  <p:par>
                    <p:cTn id="22" fill="hold">
                      <p:stCondLst>
                        <p:cond delay="indefinite"/>
                      </p:stCondLst>
                      <p:childTnLst>
                        <p:par>
                          <p:cTn id="23" fill="hold">
                            <p:stCondLst>
                              <p:cond delay="0"/>
                            </p:stCondLst>
                            <p:childTnLst>
                              <p:par>
                                <p:cTn id="24" presetID="1" presetClass="emph" presetSubtype="2" fill="hold" grpId="0" nodeType="clickEffect">
                                  <p:stCondLst>
                                    <p:cond delay="0"/>
                                  </p:stCondLst>
                                  <p:childTnLst>
                                    <p:animClr clrSpc="rgb" dir="cw">
                                      <p:cBhvr>
                                        <p:cTn id="25" dur="2000" fill="hold"/>
                                        <p:tgtEl>
                                          <p:spTgt spid="10"/>
                                        </p:tgtEl>
                                        <p:attrNameLst>
                                          <p:attrName>fillcolor</p:attrName>
                                        </p:attrNameLst>
                                      </p:cBhvr>
                                      <p:to>
                                        <a:srgbClr val="FFD965"/>
                                      </p:to>
                                    </p:animClr>
                                    <p:set>
                                      <p:cBhvr>
                                        <p:cTn id="26" dur="2000" fill="hold"/>
                                        <p:tgtEl>
                                          <p:spTgt spid="10"/>
                                        </p:tgtEl>
                                        <p:attrNameLst>
                                          <p:attrName>fill.type</p:attrName>
                                        </p:attrNameLst>
                                      </p:cBhvr>
                                      <p:to>
                                        <p:strVal val="solid"/>
                                      </p:to>
                                    </p:set>
                                    <p:set>
                                      <p:cBhvr>
                                        <p:cTn id="27" dur="2000" fill="hold"/>
                                        <p:tgtEl>
                                          <p:spTgt spid="10"/>
                                        </p:tgtEl>
                                        <p:attrNameLst>
                                          <p:attrName>fill.on</p:attrName>
                                        </p:attrNameLst>
                                      </p:cBhvr>
                                      <p:to>
                                        <p:strVal val="true"/>
                                      </p:to>
                                    </p:set>
                                  </p:childTnLst>
                                </p:cTn>
                              </p:par>
                              <p:par>
                                <p:cTn id="28" presetID="7" presetClass="emph" presetSubtype="2" fill="hold" nodeType="withEffect">
                                  <p:stCondLst>
                                    <p:cond delay="0"/>
                                  </p:stCondLst>
                                  <p:childTnLst>
                                    <p:animClr clrSpc="rgb" dir="cw">
                                      <p:cBhvr>
                                        <p:cTn id="29" dur="2000" fill="hold"/>
                                        <p:tgtEl>
                                          <p:spTgt spid="21"/>
                                        </p:tgtEl>
                                        <p:attrNameLst>
                                          <p:attrName>stroke.color</p:attrName>
                                        </p:attrNameLst>
                                      </p:cBhvr>
                                      <p:to>
                                        <a:srgbClr val="FF6600"/>
                                      </p:to>
                                    </p:animClr>
                                    <p:set>
                                      <p:cBhvr>
                                        <p:cTn id="30" dur="2000" fill="hold"/>
                                        <p:tgtEl>
                                          <p:spTgt spid="21"/>
                                        </p:tgtEl>
                                        <p:attrNameLst>
                                          <p:attrName>stroke.on</p:attrName>
                                        </p:attrNameLst>
                                      </p:cBhvr>
                                      <p:to>
                                        <p:strVal val="true"/>
                                      </p:to>
                                    </p:set>
                                  </p:childTnLst>
                                </p:cTn>
                              </p:par>
                              <p:par>
                                <p:cTn id="31" presetID="1" presetClass="entr" presetSubtype="0" fill="hold" grpId="0" nodeType="withEffect">
                                  <p:stCondLst>
                                    <p:cond delay="0"/>
                                  </p:stCondLst>
                                  <p:childTnLst>
                                    <p:set>
                                      <p:cBhvr>
                                        <p:cTn id="32" dur="1" fill="hold">
                                          <p:stCondLst>
                                            <p:cond delay="0"/>
                                          </p:stCondLst>
                                        </p:cTn>
                                        <p:tgtEl>
                                          <p:spTgt spid="6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mph" presetSubtype="2" fill="hold" grpId="0" nodeType="clickEffect">
                                  <p:stCondLst>
                                    <p:cond delay="0"/>
                                  </p:stCondLst>
                                  <p:childTnLst>
                                    <p:animClr clrSpc="rgb" dir="cw">
                                      <p:cBhvr>
                                        <p:cTn id="36" dur="2000" fill="hold"/>
                                        <p:tgtEl>
                                          <p:spTgt spid="12"/>
                                        </p:tgtEl>
                                        <p:attrNameLst>
                                          <p:attrName>fillcolor</p:attrName>
                                        </p:attrNameLst>
                                      </p:cBhvr>
                                      <p:to>
                                        <a:srgbClr val="FFD965"/>
                                      </p:to>
                                    </p:animClr>
                                    <p:set>
                                      <p:cBhvr>
                                        <p:cTn id="37" dur="2000" fill="hold"/>
                                        <p:tgtEl>
                                          <p:spTgt spid="12"/>
                                        </p:tgtEl>
                                        <p:attrNameLst>
                                          <p:attrName>fill.type</p:attrName>
                                        </p:attrNameLst>
                                      </p:cBhvr>
                                      <p:to>
                                        <p:strVal val="solid"/>
                                      </p:to>
                                    </p:set>
                                    <p:set>
                                      <p:cBhvr>
                                        <p:cTn id="38" dur="2000" fill="hold"/>
                                        <p:tgtEl>
                                          <p:spTgt spid="12"/>
                                        </p:tgtEl>
                                        <p:attrNameLst>
                                          <p:attrName>fill.on</p:attrName>
                                        </p:attrNameLst>
                                      </p:cBhvr>
                                      <p:to>
                                        <p:strVal val="true"/>
                                      </p:to>
                                    </p:set>
                                  </p:childTnLst>
                                </p:cTn>
                              </p:par>
                              <p:par>
                                <p:cTn id="39" presetID="7" presetClass="emph" presetSubtype="2" fill="hold" nodeType="withEffect">
                                  <p:stCondLst>
                                    <p:cond delay="0"/>
                                  </p:stCondLst>
                                  <p:childTnLst>
                                    <p:animClr clrSpc="rgb" dir="cw">
                                      <p:cBhvr>
                                        <p:cTn id="40" dur="2000" fill="hold"/>
                                        <p:tgtEl>
                                          <p:spTgt spid="23"/>
                                        </p:tgtEl>
                                        <p:attrNameLst>
                                          <p:attrName>stroke.color</p:attrName>
                                        </p:attrNameLst>
                                      </p:cBhvr>
                                      <p:to>
                                        <a:srgbClr val="FF6600"/>
                                      </p:to>
                                    </p:animClr>
                                    <p:set>
                                      <p:cBhvr>
                                        <p:cTn id="41" dur="2000" fill="hold"/>
                                        <p:tgtEl>
                                          <p:spTgt spid="23"/>
                                        </p:tgtEl>
                                        <p:attrNameLst>
                                          <p:attrName>stroke.on</p:attrName>
                                        </p:attrNameLst>
                                      </p:cBhvr>
                                      <p:to>
                                        <p:strVal val="true"/>
                                      </p:to>
                                    </p:set>
                                  </p:childTnLst>
                                </p:cTn>
                              </p:par>
                              <p:par>
                                <p:cTn id="42" presetID="1" presetClass="entr" presetSubtype="0" fill="hold" grpId="0" nodeType="withEffect">
                                  <p:stCondLst>
                                    <p:cond delay="0"/>
                                  </p:stCondLst>
                                  <p:childTnLst>
                                    <p:set>
                                      <p:cBhvr>
                                        <p:cTn id="43" dur="1" fill="hold">
                                          <p:stCondLst>
                                            <p:cond delay="0"/>
                                          </p:stCondLst>
                                        </p:cTn>
                                        <p:tgtEl>
                                          <p:spTgt spid="66"/>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67"/>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mph" presetSubtype="2" fill="hold" grpId="0" nodeType="clickEffect">
                                  <p:stCondLst>
                                    <p:cond delay="0"/>
                                  </p:stCondLst>
                                  <p:childTnLst>
                                    <p:animClr clrSpc="rgb" dir="cw">
                                      <p:cBhvr>
                                        <p:cTn id="51" dur="2000" fill="hold"/>
                                        <p:tgtEl>
                                          <p:spTgt spid="13"/>
                                        </p:tgtEl>
                                        <p:attrNameLst>
                                          <p:attrName>fillcolor</p:attrName>
                                        </p:attrNameLst>
                                      </p:cBhvr>
                                      <p:to>
                                        <a:srgbClr val="FFD965"/>
                                      </p:to>
                                    </p:animClr>
                                    <p:set>
                                      <p:cBhvr>
                                        <p:cTn id="52" dur="2000" fill="hold"/>
                                        <p:tgtEl>
                                          <p:spTgt spid="13"/>
                                        </p:tgtEl>
                                        <p:attrNameLst>
                                          <p:attrName>fill.type</p:attrName>
                                        </p:attrNameLst>
                                      </p:cBhvr>
                                      <p:to>
                                        <p:strVal val="solid"/>
                                      </p:to>
                                    </p:set>
                                    <p:set>
                                      <p:cBhvr>
                                        <p:cTn id="53" dur="2000" fill="hold"/>
                                        <p:tgtEl>
                                          <p:spTgt spid="13"/>
                                        </p:tgtEl>
                                        <p:attrNameLst>
                                          <p:attrName>fill.on</p:attrName>
                                        </p:attrNameLst>
                                      </p:cBhvr>
                                      <p:to>
                                        <p:strVal val="true"/>
                                      </p:to>
                                    </p:set>
                                  </p:childTnLst>
                                </p:cTn>
                              </p:par>
                              <p:par>
                                <p:cTn id="54" presetID="7" presetClass="emph" presetSubtype="2" fill="hold" nodeType="withEffect">
                                  <p:stCondLst>
                                    <p:cond delay="0"/>
                                  </p:stCondLst>
                                  <p:childTnLst>
                                    <p:animClr clrSpc="rgb" dir="cw">
                                      <p:cBhvr>
                                        <p:cTn id="55" dur="2000" fill="hold"/>
                                        <p:tgtEl>
                                          <p:spTgt spid="20"/>
                                        </p:tgtEl>
                                        <p:attrNameLst>
                                          <p:attrName>stroke.color</p:attrName>
                                        </p:attrNameLst>
                                      </p:cBhvr>
                                      <p:to>
                                        <a:srgbClr val="FF6600"/>
                                      </p:to>
                                    </p:animClr>
                                    <p:set>
                                      <p:cBhvr>
                                        <p:cTn id="56" dur="2000" fill="hold"/>
                                        <p:tgtEl>
                                          <p:spTgt spid="20"/>
                                        </p:tgtEl>
                                        <p:attrNameLst>
                                          <p:attrName>stroke.on</p:attrName>
                                        </p:attrNameLst>
                                      </p:cBhvr>
                                      <p:to>
                                        <p:strVal val="true"/>
                                      </p:to>
                                    </p:set>
                                  </p:childTnLst>
                                </p:cTn>
                              </p:par>
                              <p:par>
                                <p:cTn id="57" presetID="1" presetClass="entr" presetSubtype="0" fill="hold" grpId="0" nodeType="withEffect">
                                  <p:stCondLst>
                                    <p:cond delay="0"/>
                                  </p:stCondLst>
                                  <p:childTnLst>
                                    <p:set>
                                      <p:cBhvr>
                                        <p:cTn id="58" dur="1" fill="hold">
                                          <p:stCondLst>
                                            <p:cond delay="0"/>
                                          </p:stCondLst>
                                        </p:cTn>
                                        <p:tgtEl>
                                          <p:spTgt spid="68"/>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mph" presetSubtype="2" fill="hold" grpId="0" nodeType="clickEffect">
                                  <p:stCondLst>
                                    <p:cond delay="0"/>
                                  </p:stCondLst>
                                  <p:childTnLst>
                                    <p:animClr clrSpc="rgb" dir="cw">
                                      <p:cBhvr>
                                        <p:cTn id="62" dur="2000" fill="hold"/>
                                        <p:tgtEl>
                                          <p:spTgt spid="11"/>
                                        </p:tgtEl>
                                        <p:attrNameLst>
                                          <p:attrName>fillcolor</p:attrName>
                                        </p:attrNameLst>
                                      </p:cBhvr>
                                      <p:to>
                                        <a:srgbClr val="FFD965"/>
                                      </p:to>
                                    </p:animClr>
                                    <p:set>
                                      <p:cBhvr>
                                        <p:cTn id="63" dur="2000" fill="hold"/>
                                        <p:tgtEl>
                                          <p:spTgt spid="11"/>
                                        </p:tgtEl>
                                        <p:attrNameLst>
                                          <p:attrName>fill.type</p:attrName>
                                        </p:attrNameLst>
                                      </p:cBhvr>
                                      <p:to>
                                        <p:strVal val="solid"/>
                                      </p:to>
                                    </p:set>
                                    <p:set>
                                      <p:cBhvr>
                                        <p:cTn id="64" dur="2000" fill="hold"/>
                                        <p:tgtEl>
                                          <p:spTgt spid="11"/>
                                        </p:tgtEl>
                                        <p:attrNameLst>
                                          <p:attrName>fill.on</p:attrName>
                                        </p:attrNameLst>
                                      </p:cBhvr>
                                      <p:to>
                                        <p:strVal val="true"/>
                                      </p:to>
                                    </p:set>
                                  </p:childTnLst>
                                </p:cTn>
                              </p:par>
                              <p:par>
                                <p:cTn id="65" presetID="7" presetClass="emph" presetSubtype="2" fill="hold" nodeType="withEffect">
                                  <p:stCondLst>
                                    <p:cond delay="0"/>
                                  </p:stCondLst>
                                  <p:childTnLst>
                                    <p:animClr clrSpc="rgb" dir="cw">
                                      <p:cBhvr>
                                        <p:cTn id="66" dur="2000" fill="hold"/>
                                        <p:tgtEl>
                                          <p:spTgt spid="17"/>
                                        </p:tgtEl>
                                        <p:attrNameLst>
                                          <p:attrName>stroke.color</p:attrName>
                                        </p:attrNameLst>
                                      </p:cBhvr>
                                      <p:to>
                                        <a:srgbClr val="FF6600"/>
                                      </p:to>
                                    </p:animClr>
                                    <p:set>
                                      <p:cBhvr>
                                        <p:cTn id="67" dur="2000" fill="hold"/>
                                        <p:tgtEl>
                                          <p:spTgt spid="17"/>
                                        </p:tgtEl>
                                        <p:attrNameLst>
                                          <p:attrName>stroke.on</p:attrName>
                                        </p:attrNameLst>
                                      </p:cBhvr>
                                      <p:to>
                                        <p:strVal val="true"/>
                                      </p:to>
                                    </p:set>
                                  </p:childTnLst>
                                </p:cTn>
                              </p:par>
                              <p:par>
                                <p:cTn id="68" presetID="1" presetClass="entr" presetSubtype="0" fill="hold" grpId="0" nodeType="withEffect">
                                  <p:stCondLst>
                                    <p:cond delay="0"/>
                                  </p:stCondLst>
                                  <p:childTnLst>
                                    <p:set>
                                      <p:cBhvr>
                                        <p:cTn id="69" dur="1" fill="hold">
                                          <p:stCondLst>
                                            <p:cond delay="0"/>
                                          </p:stCondLst>
                                        </p:cTn>
                                        <p:tgtEl>
                                          <p:spTgt spid="70"/>
                                        </p:tgtEl>
                                        <p:attrNameLst>
                                          <p:attrName>style.visibility</p:attrName>
                                        </p:attrNameLst>
                                      </p:cBhvr>
                                      <p:to>
                                        <p:strVal val="visible"/>
                                      </p:to>
                                    </p:set>
                                  </p:childTnLst>
                                </p:cTn>
                              </p:par>
                            </p:childTnLst>
                          </p:cTn>
                        </p:par>
                      </p:childTnLst>
                    </p:cTn>
                  </p:par>
                  <p:par>
                    <p:cTn id="70" fill="hold">
                      <p:stCondLst>
                        <p:cond delay="indefinite"/>
                      </p:stCondLst>
                      <p:childTnLst>
                        <p:par>
                          <p:cTn id="71" fill="hold">
                            <p:stCondLst>
                              <p:cond delay="0"/>
                            </p:stCondLst>
                            <p:childTnLst>
                              <p:par>
                                <p:cTn id="72" presetID="7" presetClass="emph" presetSubtype="2" fill="hold" nodeType="clickEffect">
                                  <p:stCondLst>
                                    <p:cond delay="0"/>
                                  </p:stCondLst>
                                  <p:childTnLst>
                                    <p:animClr clrSpc="rgb" dir="cw">
                                      <p:cBhvr>
                                        <p:cTn id="73" dur="2000" fill="hold"/>
                                        <p:tgtEl>
                                          <p:spTgt spid="29"/>
                                        </p:tgtEl>
                                        <p:attrNameLst>
                                          <p:attrName>stroke.color</p:attrName>
                                        </p:attrNameLst>
                                      </p:cBhvr>
                                      <p:to>
                                        <a:srgbClr val="00B0F0"/>
                                      </p:to>
                                    </p:animClr>
                                    <p:set>
                                      <p:cBhvr>
                                        <p:cTn id="74" dur="2000" fill="hold"/>
                                        <p:tgtEl>
                                          <p:spTgt spid="29"/>
                                        </p:tgtEl>
                                        <p:attrNameLst>
                                          <p:attrName>stroke.on</p:attrName>
                                        </p:attrNameLst>
                                      </p:cBhvr>
                                      <p:to>
                                        <p:strVal val="true"/>
                                      </p:to>
                                    </p:set>
                                  </p:childTnLst>
                                </p:cTn>
                              </p:par>
                              <p:par>
                                <p:cTn id="75" presetID="1" presetClass="entr" presetSubtype="0" fill="hold" grpId="0" nodeType="withEffect">
                                  <p:stCondLst>
                                    <p:cond delay="0"/>
                                  </p:stCondLst>
                                  <p:childTnLst>
                                    <p:set>
                                      <p:cBhvr>
                                        <p:cTn id="76" dur="1" fill="hold">
                                          <p:stCondLst>
                                            <p:cond delay="0"/>
                                          </p:stCondLst>
                                        </p:cTn>
                                        <p:tgtEl>
                                          <p:spTgt spid="78"/>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63"/>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71"/>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7" presetClass="emph" presetSubtype="2" fill="hold" nodeType="clickEffect">
                                  <p:stCondLst>
                                    <p:cond delay="0"/>
                                  </p:stCondLst>
                                  <p:childTnLst>
                                    <p:animClr clrSpc="rgb" dir="cw">
                                      <p:cBhvr>
                                        <p:cTn id="86" dur="2000" fill="hold"/>
                                        <p:tgtEl>
                                          <p:spTgt spid="19"/>
                                        </p:tgtEl>
                                        <p:attrNameLst>
                                          <p:attrName>stroke.color</p:attrName>
                                        </p:attrNameLst>
                                      </p:cBhvr>
                                      <p:to>
                                        <a:srgbClr val="7030A0"/>
                                      </p:to>
                                    </p:animClr>
                                    <p:set>
                                      <p:cBhvr>
                                        <p:cTn id="87" dur="2000" fill="hold"/>
                                        <p:tgtEl>
                                          <p:spTgt spid="19"/>
                                        </p:tgtEl>
                                        <p:attrNameLst>
                                          <p:attrName>stroke.on</p:attrName>
                                        </p:attrNameLst>
                                      </p:cBhvr>
                                      <p:to>
                                        <p:strVal val="true"/>
                                      </p:to>
                                    </p:set>
                                  </p:childTnLst>
                                </p:cTn>
                              </p:par>
                              <p:par>
                                <p:cTn id="88" presetID="1" presetClass="entr" presetSubtype="0" fill="hold" grpId="0" nodeType="withEffect">
                                  <p:stCondLst>
                                    <p:cond delay="0"/>
                                  </p:stCondLst>
                                  <p:childTnLst>
                                    <p:set>
                                      <p:cBhvr>
                                        <p:cTn id="89" dur="1" fill="hold">
                                          <p:stCondLst>
                                            <p:cond delay="0"/>
                                          </p:stCondLst>
                                        </p:cTn>
                                        <p:tgtEl>
                                          <p:spTgt spid="79"/>
                                        </p:tgtEl>
                                        <p:attrNameLst>
                                          <p:attrName>style.visibility</p:attrName>
                                        </p:attrNameLst>
                                      </p:cBhvr>
                                      <p:to>
                                        <p:strVal val="visible"/>
                                      </p:to>
                                    </p:set>
                                  </p:childTnLst>
                                </p:cTn>
                              </p:par>
                            </p:childTnLst>
                          </p:cTn>
                        </p:par>
                      </p:childTnLst>
                    </p:cTn>
                  </p:par>
                  <p:par>
                    <p:cTn id="90" fill="hold">
                      <p:stCondLst>
                        <p:cond delay="indefinite"/>
                      </p:stCondLst>
                      <p:childTnLst>
                        <p:par>
                          <p:cTn id="91" fill="hold">
                            <p:stCondLst>
                              <p:cond delay="0"/>
                            </p:stCondLst>
                            <p:childTnLst>
                              <p:par>
                                <p:cTn id="92" presetID="1" presetClass="entr" presetSubtype="0" fill="hold" grpId="0" nodeType="clickEffect">
                                  <p:stCondLst>
                                    <p:cond delay="0"/>
                                  </p:stCondLst>
                                  <p:childTnLst>
                                    <p:set>
                                      <p:cBhvr>
                                        <p:cTn id="93" dur="1" fill="hold">
                                          <p:stCondLst>
                                            <p:cond delay="0"/>
                                          </p:stCondLst>
                                        </p:cTn>
                                        <p:tgtEl>
                                          <p:spTgt spid="69"/>
                                        </p:tgtEl>
                                        <p:attrNameLst>
                                          <p:attrName>style.visibility</p:attrName>
                                        </p:attrNameLst>
                                      </p:cBhvr>
                                      <p:to>
                                        <p:strVal val="visible"/>
                                      </p:to>
                                    </p:set>
                                  </p:childTnLst>
                                </p:cTn>
                              </p:par>
                            </p:childTnLst>
                          </p:cTn>
                        </p:par>
                      </p:childTnLst>
                    </p:cTn>
                  </p:par>
                  <p:par>
                    <p:cTn id="94" fill="hold">
                      <p:stCondLst>
                        <p:cond delay="indefinite"/>
                      </p:stCondLst>
                      <p:childTnLst>
                        <p:par>
                          <p:cTn id="95" fill="hold">
                            <p:stCondLst>
                              <p:cond delay="0"/>
                            </p:stCondLst>
                            <p:childTnLst>
                              <p:par>
                                <p:cTn id="96" presetID="1" presetClass="entr" presetSubtype="0" fill="hold" grpId="0" nodeType="clickEffect">
                                  <p:stCondLst>
                                    <p:cond delay="0"/>
                                  </p:stCondLst>
                                  <p:childTnLst>
                                    <p:set>
                                      <p:cBhvr>
                                        <p:cTn id="97" dur="1" fill="hold">
                                          <p:stCondLst>
                                            <p:cond delay="0"/>
                                          </p:stCondLst>
                                        </p:cTn>
                                        <p:tgtEl>
                                          <p:spTgt spid="65"/>
                                        </p:tgtEl>
                                        <p:attrNameLst>
                                          <p:attrName>style.visibility</p:attrName>
                                        </p:attrNameLst>
                                      </p:cBhvr>
                                      <p:to>
                                        <p:strVal val="visible"/>
                                      </p:to>
                                    </p:set>
                                  </p:childTnLst>
                                </p:cTn>
                              </p:par>
                            </p:childTnLst>
                          </p:cTn>
                        </p:par>
                      </p:childTnLst>
                    </p:cTn>
                  </p:par>
                  <p:par>
                    <p:cTn id="98" fill="hold">
                      <p:stCondLst>
                        <p:cond delay="indefinite"/>
                      </p:stCondLst>
                      <p:childTnLst>
                        <p:par>
                          <p:cTn id="99" fill="hold">
                            <p:stCondLst>
                              <p:cond delay="0"/>
                            </p:stCondLst>
                            <p:childTnLst>
                              <p:par>
                                <p:cTn id="100" presetID="7" presetClass="emph" presetSubtype="2" fill="hold" nodeType="clickEffect">
                                  <p:stCondLst>
                                    <p:cond delay="0"/>
                                  </p:stCondLst>
                                  <p:childTnLst>
                                    <p:animClr clrSpc="rgb" dir="cw">
                                      <p:cBhvr>
                                        <p:cTn id="101" dur="2000" fill="hold"/>
                                        <p:tgtEl>
                                          <p:spTgt spid="16"/>
                                        </p:tgtEl>
                                        <p:attrNameLst>
                                          <p:attrName>stroke.color</p:attrName>
                                        </p:attrNameLst>
                                      </p:cBhvr>
                                      <p:to>
                                        <a:srgbClr val="00B050"/>
                                      </p:to>
                                    </p:animClr>
                                    <p:set>
                                      <p:cBhvr>
                                        <p:cTn id="102" dur="2000" fill="hold"/>
                                        <p:tgtEl>
                                          <p:spTgt spid="16"/>
                                        </p:tgtEl>
                                        <p:attrNameLst>
                                          <p:attrName>stroke.on</p:attrName>
                                        </p:attrNameLst>
                                      </p:cBhvr>
                                      <p:to>
                                        <p:strVal val="true"/>
                                      </p:to>
                                    </p:set>
                                  </p:childTnLst>
                                </p:cTn>
                              </p:par>
                              <p:par>
                                <p:cTn id="103" presetID="1" presetClass="entr" presetSubtype="0" fill="hold" grpId="0" nodeType="withEffect">
                                  <p:stCondLst>
                                    <p:cond delay="0"/>
                                  </p:stCondLst>
                                  <p:childTnLst>
                                    <p:set>
                                      <p:cBhvr>
                                        <p:cTn id="104" dur="1" fill="hold">
                                          <p:stCondLst>
                                            <p:cond delay="0"/>
                                          </p:stCondLst>
                                        </p:cTn>
                                        <p:tgtEl>
                                          <p:spTgt spid="80"/>
                                        </p:tgtEl>
                                        <p:attrNameLst>
                                          <p:attrName>style.visibility</p:attrName>
                                        </p:attrNameLst>
                                      </p:cBhvr>
                                      <p:to>
                                        <p:strVal val="visible"/>
                                      </p:to>
                                    </p:set>
                                  </p:childTnLst>
                                </p:cTn>
                              </p:par>
                            </p:childTnLst>
                          </p:cTn>
                        </p:par>
                      </p:childTnLst>
                    </p:cTn>
                  </p:par>
                  <p:par>
                    <p:cTn id="105" fill="hold">
                      <p:stCondLst>
                        <p:cond delay="indefinite"/>
                      </p:stCondLst>
                      <p:childTnLst>
                        <p:par>
                          <p:cTn id="106" fill="hold">
                            <p:stCondLst>
                              <p:cond delay="0"/>
                            </p:stCondLst>
                            <p:childTnLst>
                              <p:par>
                                <p:cTn id="107" presetID="1" presetClass="entr" presetSubtype="0" fill="hold" grpId="0" nodeType="clickEffect">
                                  <p:stCondLst>
                                    <p:cond delay="0"/>
                                  </p:stCondLst>
                                  <p:childTnLst>
                                    <p:set>
                                      <p:cBhvr>
                                        <p:cTn id="108" dur="1" fill="hold">
                                          <p:stCondLst>
                                            <p:cond delay="0"/>
                                          </p:stCondLst>
                                        </p:cTn>
                                        <p:tgtEl>
                                          <p:spTgt spid="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P spid="13" grpId="0" animBg="1"/>
      <p:bldP spid="14" grpId="0" animBg="1"/>
      <p:bldP spid="60" grpId="0"/>
      <p:bldP spid="61" grpId="0"/>
      <p:bldP spid="62" grpId="0"/>
      <p:bldP spid="63" grpId="0"/>
      <p:bldP spid="64" grpId="0"/>
      <p:bldP spid="65" grpId="0"/>
      <p:bldP spid="66" grpId="0"/>
      <p:bldP spid="67" grpId="0"/>
      <p:bldP spid="68" grpId="0"/>
      <p:bldP spid="69" grpId="0"/>
      <p:bldP spid="70" grpId="0"/>
      <p:bldP spid="71" grpId="0"/>
      <p:bldP spid="78" grpId="0"/>
      <p:bldP spid="79" grpId="0"/>
      <p:bldP spid="80" grpId="0"/>
    </p:bld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1"/>
          <p:cNvSpPr>
            <a:spLocks noGrp="1"/>
          </p:cNvSpPr>
          <p:nvPr>
            <p:ph type="title"/>
          </p:nvPr>
        </p:nvSpPr>
        <p:spPr>
          <a:xfrm>
            <a:off x="405525" y="0"/>
            <a:ext cx="10515600" cy="879475"/>
          </a:xfrm>
        </p:spPr>
        <p:txBody>
          <a:bodyPr>
            <a:normAutofit/>
          </a:bodyPr>
          <a:lstStyle/>
          <a:p>
            <a:r>
              <a:rPr lang="en-US" sz="2800" dirty="0"/>
              <a:t>Edge Classification (try it!)</a:t>
            </a:r>
          </a:p>
        </p:txBody>
      </p:sp>
      <p:sp>
        <p:nvSpPr>
          <p:cNvPr id="6" name="Rectangle 5"/>
          <p:cNvSpPr/>
          <p:nvPr/>
        </p:nvSpPr>
        <p:spPr>
          <a:xfrm>
            <a:off x="0" y="3403601"/>
            <a:ext cx="6874393" cy="3416320"/>
          </a:xfrm>
          <a:prstGeom prst="rect">
            <a:avLst/>
          </a:prstGeom>
        </p:spPr>
        <p:txBody>
          <a:bodyPr wrap="square">
            <a:spAutoFit/>
          </a:bodyPr>
          <a:lstStyle/>
          <a:p>
            <a:r>
              <a:rPr lang="en-US" sz="2400" dirty="0">
                <a:latin typeface="Courier New" panose="02070309020205020404" pitchFamily="49" charset="0"/>
                <a:cs typeface="Courier New" panose="02070309020205020404" pitchFamily="49" charset="0"/>
              </a:rPr>
              <a:t>DFS(u)</a:t>
            </a:r>
          </a:p>
          <a:p>
            <a:r>
              <a:rPr lang="en-US" sz="2400" dirty="0">
                <a:latin typeface="Courier New" panose="02070309020205020404" pitchFamily="49" charset="0"/>
                <a:cs typeface="Courier New" panose="02070309020205020404" pitchFamily="49" charset="0"/>
              </a:rPr>
              <a:t>	Mark u as “seen”</a:t>
            </a:r>
          </a:p>
          <a:p>
            <a:r>
              <a:rPr lang="en-US" sz="2400" dirty="0">
                <a:latin typeface="Courier New" panose="02070309020205020404" pitchFamily="49" charset="0"/>
                <a:cs typeface="Courier New" panose="02070309020205020404" pitchFamily="49" charset="0"/>
              </a:rPr>
              <a:t>	</a:t>
            </a:r>
            <a:r>
              <a:rPr lang="en-US" sz="2400" dirty="0" err="1">
                <a:solidFill>
                  <a:srgbClr val="FF0000"/>
                </a:solidFill>
                <a:latin typeface="Courier New" panose="02070309020205020404" pitchFamily="49" charset="0"/>
                <a:cs typeface="Courier New" panose="02070309020205020404" pitchFamily="49" charset="0"/>
              </a:rPr>
              <a:t>u.start</a:t>
            </a:r>
            <a:r>
              <a:rPr lang="en-US" sz="2400" dirty="0">
                <a:solidFill>
                  <a:srgbClr val="FF0000"/>
                </a:solidFill>
                <a:latin typeface="Courier New" panose="02070309020205020404" pitchFamily="49" charset="0"/>
                <a:cs typeface="Courier New" panose="02070309020205020404" pitchFamily="49" charset="0"/>
              </a:rPr>
              <a:t> = counter++</a:t>
            </a:r>
          </a:p>
          <a:p>
            <a:r>
              <a:rPr lang="en-US" sz="2400" dirty="0">
                <a:latin typeface="Courier New" panose="02070309020205020404" pitchFamily="49" charset="0"/>
                <a:cs typeface="Courier New" panose="02070309020205020404" pitchFamily="49" charset="0"/>
              </a:rPr>
              <a:t>	For each edge (</a:t>
            </a:r>
            <a:r>
              <a:rPr lang="en-US" sz="2400" dirty="0" err="1">
                <a:latin typeface="Courier New" panose="02070309020205020404" pitchFamily="49" charset="0"/>
                <a:cs typeface="Courier New" panose="02070309020205020404" pitchFamily="49" charset="0"/>
              </a:rPr>
              <a:t>u,v</a:t>
            </a:r>
            <a:r>
              <a:rPr lang="en-US" sz="2400" dirty="0">
                <a:latin typeface="Courier New" panose="02070309020205020404" pitchFamily="49" charset="0"/>
                <a:cs typeface="Courier New" panose="02070309020205020404" pitchFamily="49" charset="0"/>
              </a:rPr>
              <a:t>) //leaving u</a:t>
            </a:r>
          </a:p>
          <a:p>
            <a:r>
              <a:rPr lang="en-US" sz="2400" dirty="0">
                <a:latin typeface="Courier New" panose="02070309020205020404" pitchFamily="49" charset="0"/>
                <a:cs typeface="Courier New" panose="02070309020205020404" pitchFamily="49" charset="0"/>
              </a:rPr>
              <a:t>		If v is not “seen”</a:t>
            </a:r>
          </a:p>
          <a:p>
            <a:r>
              <a:rPr lang="en-US" sz="2400" dirty="0">
                <a:latin typeface="Courier New" panose="02070309020205020404" pitchFamily="49" charset="0"/>
                <a:cs typeface="Courier New" panose="02070309020205020404" pitchFamily="49" charset="0"/>
              </a:rPr>
              <a:t>			DFS(v)</a:t>
            </a:r>
          </a:p>
          <a:p>
            <a:r>
              <a:rPr lang="en-US" sz="2400" dirty="0">
                <a:latin typeface="Courier New" panose="02070309020205020404" pitchFamily="49" charset="0"/>
                <a:cs typeface="Courier New" panose="02070309020205020404" pitchFamily="49" charset="0"/>
              </a:rPr>
              <a:t>		End If</a:t>
            </a:r>
          </a:p>
          <a:p>
            <a:r>
              <a:rPr lang="en-US" sz="2400" dirty="0">
                <a:latin typeface="Courier New" panose="02070309020205020404" pitchFamily="49" charset="0"/>
                <a:cs typeface="Courier New" panose="02070309020205020404" pitchFamily="49" charset="0"/>
              </a:rPr>
              <a:t>	End For</a:t>
            </a:r>
          </a:p>
          <a:p>
            <a:r>
              <a:rPr lang="en-US" sz="2400" dirty="0">
                <a:latin typeface="Courier New" panose="02070309020205020404" pitchFamily="49" charset="0"/>
                <a:cs typeface="Courier New" panose="02070309020205020404" pitchFamily="49" charset="0"/>
              </a:rPr>
              <a:t>	</a:t>
            </a:r>
            <a:r>
              <a:rPr lang="en-US" sz="2400" dirty="0" err="1">
                <a:solidFill>
                  <a:srgbClr val="FF0000"/>
                </a:solidFill>
                <a:latin typeface="Courier New" panose="02070309020205020404" pitchFamily="49" charset="0"/>
                <a:cs typeface="Courier New" panose="02070309020205020404" pitchFamily="49" charset="0"/>
              </a:rPr>
              <a:t>u.end</a:t>
            </a:r>
            <a:r>
              <a:rPr lang="en-US" sz="2400" dirty="0">
                <a:solidFill>
                  <a:srgbClr val="FF0000"/>
                </a:solidFill>
                <a:latin typeface="Courier New" panose="02070309020205020404" pitchFamily="49" charset="0"/>
                <a:cs typeface="Courier New" panose="02070309020205020404" pitchFamily="49" charset="0"/>
              </a:rPr>
              <a:t> = counter++</a:t>
            </a:r>
          </a:p>
        </p:txBody>
      </p:sp>
      <p:sp>
        <p:nvSpPr>
          <p:cNvPr id="7" name="Rectangle 6"/>
          <p:cNvSpPr/>
          <p:nvPr/>
        </p:nvSpPr>
        <p:spPr>
          <a:xfrm>
            <a:off x="0" y="728662"/>
            <a:ext cx="5981700" cy="2677656"/>
          </a:xfrm>
          <a:prstGeom prst="rect">
            <a:avLst/>
          </a:prstGeom>
        </p:spPr>
        <p:txBody>
          <a:bodyPr wrap="square">
            <a:spAutoFit/>
          </a:bodyPr>
          <a:lstStyle/>
          <a:p>
            <a:r>
              <a:rPr lang="en-US" sz="2400" dirty="0" err="1">
                <a:latin typeface="Courier New" panose="02070309020205020404" pitchFamily="49" charset="0"/>
                <a:cs typeface="Courier New" panose="02070309020205020404" pitchFamily="49" charset="0"/>
              </a:rPr>
              <a:t>DFSWrapper</a:t>
            </a:r>
            <a:r>
              <a:rPr lang="en-US" sz="2400" dirty="0">
                <a:latin typeface="Courier New" panose="02070309020205020404" pitchFamily="49" charset="0"/>
                <a:cs typeface="Courier New" panose="02070309020205020404" pitchFamily="49" charset="0"/>
              </a:rPr>
              <a:t>(G)</a:t>
            </a:r>
          </a:p>
          <a:p>
            <a:r>
              <a:rPr lang="en-US" sz="2400" dirty="0">
                <a:latin typeface="Courier New" panose="02070309020205020404" pitchFamily="49" charset="0"/>
                <a:cs typeface="Courier New" panose="02070309020205020404" pitchFamily="49" charset="0"/>
              </a:rPr>
              <a:t>	</a:t>
            </a:r>
            <a:r>
              <a:rPr lang="en-US" sz="2400" dirty="0">
                <a:solidFill>
                  <a:srgbClr val="FF0000"/>
                </a:solidFill>
                <a:latin typeface="Courier New" panose="02070309020205020404" pitchFamily="49" charset="0"/>
                <a:cs typeface="Courier New" panose="02070309020205020404" pitchFamily="49" charset="0"/>
              </a:rPr>
              <a:t>counter = 0</a:t>
            </a:r>
          </a:p>
          <a:p>
            <a:r>
              <a:rPr lang="en-US" sz="2400" dirty="0">
                <a:latin typeface="Courier New" panose="02070309020205020404" pitchFamily="49" charset="0"/>
                <a:cs typeface="Courier New" panose="02070309020205020404" pitchFamily="49" charset="0"/>
              </a:rPr>
              <a:t>	For each vertex u of G</a:t>
            </a:r>
          </a:p>
          <a:p>
            <a:r>
              <a:rPr lang="en-US" sz="2400" dirty="0">
                <a:latin typeface="Courier New" panose="02070309020205020404" pitchFamily="49" charset="0"/>
                <a:cs typeface="Courier New" panose="02070309020205020404" pitchFamily="49" charset="0"/>
              </a:rPr>
              <a:t>		If u is not “seen”</a:t>
            </a:r>
          </a:p>
          <a:p>
            <a:r>
              <a:rPr lang="en-US" sz="2400" dirty="0">
                <a:latin typeface="Courier New" panose="02070309020205020404" pitchFamily="49" charset="0"/>
                <a:cs typeface="Courier New" panose="02070309020205020404" pitchFamily="49" charset="0"/>
              </a:rPr>
              <a:t>			DFS(u)</a:t>
            </a:r>
          </a:p>
          <a:p>
            <a:r>
              <a:rPr lang="en-US" sz="2400" dirty="0">
                <a:latin typeface="Courier New" panose="02070309020205020404" pitchFamily="49" charset="0"/>
                <a:cs typeface="Courier New" panose="02070309020205020404" pitchFamily="49" charset="0"/>
              </a:rPr>
              <a:t>		End If</a:t>
            </a:r>
          </a:p>
          <a:p>
            <a:r>
              <a:rPr lang="en-US" sz="2400" dirty="0">
                <a:latin typeface="Courier New" panose="02070309020205020404" pitchFamily="49" charset="0"/>
                <a:cs typeface="Courier New" panose="02070309020205020404" pitchFamily="49" charset="0"/>
              </a:rPr>
              <a:t>	End For</a:t>
            </a:r>
          </a:p>
        </p:txBody>
      </p:sp>
      <p:grpSp>
        <p:nvGrpSpPr>
          <p:cNvPr id="2" name="Group 1" descr="Directed graph with vertices {A,...,F}&#10;Edges:&#10;(A,B)&#10;(B,D), (B,F)&#10;(C,A),&#10;(D,E),(D,F),&#10;(F,C),(F,E)">
            <a:extLst>
              <a:ext uri="{FF2B5EF4-FFF2-40B4-BE49-F238E27FC236}">
                <a16:creationId xmlns:a16="http://schemas.microsoft.com/office/drawing/2014/main" id="{2C3F7AD0-A8A5-3D4A-044C-49E339D35DEA}"/>
              </a:ext>
            </a:extLst>
          </p:cNvPr>
          <p:cNvGrpSpPr/>
          <p:nvPr/>
        </p:nvGrpSpPr>
        <p:grpSpPr>
          <a:xfrm>
            <a:off x="7540826" y="2850618"/>
            <a:ext cx="3553313" cy="3514633"/>
            <a:chOff x="7540826" y="2850618"/>
            <a:chExt cx="3553313" cy="3514633"/>
          </a:xfrm>
        </p:grpSpPr>
        <p:sp>
          <p:nvSpPr>
            <p:cNvPr id="9" name="Oval 8"/>
            <p:cNvSpPr/>
            <p:nvPr/>
          </p:nvSpPr>
          <p:spPr>
            <a:xfrm>
              <a:off x="8570016" y="2850618"/>
              <a:ext cx="503790" cy="503790"/>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A</a:t>
              </a:r>
            </a:p>
          </p:txBody>
        </p:sp>
        <p:sp>
          <p:nvSpPr>
            <p:cNvPr id="10" name="Oval 9"/>
            <p:cNvSpPr/>
            <p:nvPr/>
          </p:nvSpPr>
          <p:spPr>
            <a:xfrm>
              <a:off x="7540826" y="5425832"/>
              <a:ext cx="503790" cy="503790"/>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D</a:t>
              </a:r>
            </a:p>
          </p:txBody>
        </p:sp>
        <p:sp>
          <p:nvSpPr>
            <p:cNvPr id="11" name="Oval 10"/>
            <p:cNvSpPr/>
            <p:nvPr/>
          </p:nvSpPr>
          <p:spPr>
            <a:xfrm>
              <a:off x="9469196" y="4143063"/>
              <a:ext cx="503790" cy="503790"/>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C</a:t>
              </a:r>
            </a:p>
          </p:txBody>
        </p:sp>
        <p:sp>
          <p:nvSpPr>
            <p:cNvPr id="12" name="Oval 11"/>
            <p:cNvSpPr/>
            <p:nvPr/>
          </p:nvSpPr>
          <p:spPr>
            <a:xfrm>
              <a:off x="10590349" y="5455072"/>
              <a:ext cx="503790" cy="503790"/>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E</a:t>
              </a:r>
            </a:p>
          </p:txBody>
        </p:sp>
        <p:sp>
          <p:nvSpPr>
            <p:cNvPr id="13" name="Oval 12"/>
            <p:cNvSpPr/>
            <p:nvPr/>
          </p:nvSpPr>
          <p:spPr>
            <a:xfrm>
              <a:off x="8643794" y="5448205"/>
              <a:ext cx="503790" cy="503790"/>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F</a:t>
              </a:r>
            </a:p>
          </p:txBody>
        </p:sp>
        <p:sp>
          <p:nvSpPr>
            <p:cNvPr id="14" name="Oval 13"/>
            <p:cNvSpPr/>
            <p:nvPr/>
          </p:nvSpPr>
          <p:spPr>
            <a:xfrm>
              <a:off x="7574373" y="4176523"/>
              <a:ext cx="503790" cy="503790"/>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rPr>
                <a:t>B</a:t>
              </a:r>
            </a:p>
          </p:txBody>
        </p:sp>
        <p:cxnSp>
          <p:nvCxnSpPr>
            <p:cNvPr id="15" name="Straight Arrow Connector 14"/>
            <p:cNvCxnSpPr>
              <a:stCxn id="9" idx="3"/>
              <a:endCxn id="14" idx="0"/>
            </p:cNvCxnSpPr>
            <p:nvPr/>
          </p:nvCxnSpPr>
          <p:spPr>
            <a:xfrm flipH="1">
              <a:off x="7826268" y="3280630"/>
              <a:ext cx="817526" cy="895893"/>
            </a:xfrm>
            <a:prstGeom prst="straightConnector1">
              <a:avLst/>
            </a:prstGeom>
            <a:ln w="28575">
              <a:solidFill>
                <a:schemeClr val="tx1"/>
              </a:solidFill>
              <a:tailEnd type="triangle" w="lg" len="lg"/>
            </a:ln>
          </p:spPr>
          <p:style>
            <a:lnRef idx="1">
              <a:schemeClr val="dk1"/>
            </a:lnRef>
            <a:fillRef idx="0">
              <a:schemeClr val="dk1"/>
            </a:fillRef>
            <a:effectRef idx="0">
              <a:schemeClr val="dk1"/>
            </a:effectRef>
            <a:fontRef idx="minor">
              <a:schemeClr val="tx1"/>
            </a:fontRef>
          </p:style>
        </p:cxnSp>
        <p:cxnSp>
          <p:nvCxnSpPr>
            <p:cNvPr id="16" name="Straight Connector 15"/>
            <p:cNvCxnSpPr>
              <a:stCxn id="14" idx="5"/>
              <a:endCxn id="13" idx="1"/>
            </p:cNvCxnSpPr>
            <p:nvPr/>
          </p:nvCxnSpPr>
          <p:spPr>
            <a:xfrm>
              <a:off x="8004385" y="4606535"/>
              <a:ext cx="713187" cy="915448"/>
            </a:xfrm>
            <a:prstGeom prst="line">
              <a:avLst/>
            </a:prstGeom>
            <a:ln w="28575">
              <a:solidFill>
                <a:schemeClr val="tx1"/>
              </a:solidFill>
              <a:tailEnd type="triangle" w="lg" len="lg"/>
            </a:ln>
          </p:spPr>
          <p:style>
            <a:lnRef idx="1">
              <a:schemeClr val="dk1"/>
            </a:lnRef>
            <a:fillRef idx="0">
              <a:schemeClr val="dk1"/>
            </a:fillRef>
            <a:effectRef idx="0">
              <a:schemeClr val="dk1"/>
            </a:effectRef>
            <a:fontRef idx="minor">
              <a:schemeClr val="tx1"/>
            </a:fontRef>
          </p:style>
        </p:cxnSp>
        <p:cxnSp>
          <p:nvCxnSpPr>
            <p:cNvPr id="17" name="Straight Connector 16"/>
            <p:cNvCxnSpPr>
              <a:stCxn id="13" idx="7"/>
              <a:endCxn id="11" idx="4"/>
            </p:cNvCxnSpPr>
            <p:nvPr/>
          </p:nvCxnSpPr>
          <p:spPr>
            <a:xfrm flipV="1">
              <a:off x="9073806" y="4646853"/>
              <a:ext cx="647285" cy="875130"/>
            </a:xfrm>
            <a:prstGeom prst="line">
              <a:avLst/>
            </a:prstGeom>
            <a:ln w="28575">
              <a:solidFill>
                <a:schemeClr val="tx1"/>
              </a:solidFill>
              <a:tailEnd type="triangle" w="lg" len="lg"/>
            </a:ln>
          </p:spPr>
          <p:style>
            <a:lnRef idx="1">
              <a:schemeClr val="dk1"/>
            </a:lnRef>
            <a:fillRef idx="0">
              <a:schemeClr val="dk1"/>
            </a:fillRef>
            <a:effectRef idx="0">
              <a:schemeClr val="dk1"/>
            </a:effectRef>
            <a:fontRef idx="minor">
              <a:schemeClr val="tx1"/>
            </a:fontRef>
          </p:style>
        </p:cxnSp>
        <p:cxnSp>
          <p:nvCxnSpPr>
            <p:cNvPr id="19" name="Straight Connector 18"/>
            <p:cNvCxnSpPr>
              <a:stCxn id="13" idx="6"/>
              <a:endCxn id="12" idx="2"/>
            </p:cNvCxnSpPr>
            <p:nvPr/>
          </p:nvCxnSpPr>
          <p:spPr>
            <a:xfrm>
              <a:off x="9147584" y="5700100"/>
              <a:ext cx="1442765" cy="6867"/>
            </a:xfrm>
            <a:prstGeom prst="line">
              <a:avLst/>
            </a:prstGeom>
            <a:ln w="28575">
              <a:solidFill>
                <a:schemeClr val="tx1"/>
              </a:solidFill>
              <a:tailEnd type="triangle" w="lg" len="lg"/>
            </a:ln>
          </p:spPr>
          <p:style>
            <a:lnRef idx="1">
              <a:schemeClr val="dk1"/>
            </a:lnRef>
            <a:fillRef idx="0">
              <a:schemeClr val="dk1"/>
            </a:fillRef>
            <a:effectRef idx="0">
              <a:schemeClr val="dk1"/>
            </a:effectRef>
            <a:fontRef idx="minor">
              <a:schemeClr val="tx1"/>
            </a:fontRef>
          </p:style>
        </p:cxnSp>
        <p:cxnSp>
          <p:nvCxnSpPr>
            <p:cNvPr id="20" name="Straight Connector 19"/>
            <p:cNvCxnSpPr>
              <a:stCxn id="10" idx="6"/>
              <a:endCxn id="13" idx="2"/>
            </p:cNvCxnSpPr>
            <p:nvPr/>
          </p:nvCxnSpPr>
          <p:spPr>
            <a:xfrm>
              <a:off x="8044616" y="5677727"/>
              <a:ext cx="599178" cy="22373"/>
            </a:xfrm>
            <a:prstGeom prst="line">
              <a:avLst/>
            </a:prstGeom>
            <a:ln w="28575">
              <a:solidFill>
                <a:schemeClr val="tx1"/>
              </a:solidFill>
              <a:tailEnd type="triangle" w="lg" len="lg"/>
            </a:ln>
          </p:spPr>
          <p:style>
            <a:lnRef idx="1">
              <a:schemeClr val="dk1"/>
            </a:lnRef>
            <a:fillRef idx="0">
              <a:schemeClr val="dk1"/>
            </a:fillRef>
            <a:effectRef idx="0">
              <a:schemeClr val="dk1"/>
            </a:effectRef>
            <a:fontRef idx="minor">
              <a:schemeClr val="tx1"/>
            </a:fontRef>
          </p:style>
        </p:cxnSp>
        <p:cxnSp>
          <p:nvCxnSpPr>
            <p:cNvPr id="21" name="Straight Connector 20"/>
            <p:cNvCxnSpPr>
              <a:stCxn id="14" idx="4"/>
              <a:endCxn id="10" idx="0"/>
            </p:cNvCxnSpPr>
            <p:nvPr/>
          </p:nvCxnSpPr>
          <p:spPr>
            <a:xfrm flipH="1">
              <a:off x="7792721" y="4680313"/>
              <a:ext cx="33547" cy="745519"/>
            </a:xfrm>
            <a:prstGeom prst="line">
              <a:avLst/>
            </a:prstGeom>
            <a:ln w="28575">
              <a:solidFill>
                <a:schemeClr val="tx1"/>
              </a:solidFill>
              <a:tailEnd type="triangle" w="lg" len="lg"/>
            </a:ln>
          </p:spPr>
          <p:style>
            <a:lnRef idx="1">
              <a:schemeClr val="dk1"/>
            </a:lnRef>
            <a:fillRef idx="0">
              <a:schemeClr val="dk1"/>
            </a:fillRef>
            <a:effectRef idx="0">
              <a:schemeClr val="dk1"/>
            </a:effectRef>
            <a:fontRef idx="minor">
              <a:schemeClr val="tx1"/>
            </a:fontRef>
          </p:style>
        </p:cxnSp>
        <p:sp>
          <p:nvSpPr>
            <p:cNvPr id="23" name="Arc 22"/>
            <p:cNvSpPr/>
            <p:nvPr/>
          </p:nvSpPr>
          <p:spPr>
            <a:xfrm rot="16200000" flipH="1">
              <a:off x="8841805" y="4331303"/>
              <a:ext cx="984865" cy="3083032"/>
            </a:xfrm>
            <a:prstGeom prst="arc">
              <a:avLst>
                <a:gd name="adj1" fmla="val 16335227"/>
                <a:gd name="adj2" fmla="val 5202225"/>
              </a:avLst>
            </a:prstGeom>
            <a:ln w="28575">
              <a:solidFill>
                <a:schemeClr val="tx1"/>
              </a:solidFill>
              <a:tailEnd type="triangle" w="lg" len="lg"/>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cxnSp>
          <p:nvCxnSpPr>
            <p:cNvPr id="29" name="Straight Arrow Connector 28"/>
            <p:cNvCxnSpPr>
              <a:stCxn id="11" idx="0"/>
              <a:endCxn id="9" idx="5"/>
            </p:cNvCxnSpPr>
            <p:nvPr/>
          </p:nvCxnSpPr>
          <p:spPr>
            <a:xfrm flipH="1" flipV="1">
              <a:off x="9000028" y="3280630"/>
              <a:ext cx="721063" cy="862433"/>
            </a:xfrm>
            <a:prstGeom prst="straightConnector1">
              <a:avLst/>
            </a:prstGeom>
            <a:ln w="28575">
              <a:solidFill>
                <a:schemeClr val="tx1"/>
              </a:solidFill>
              <a:tailEnd type="triangle" w="lg" len="lg"/>
            </a:ln>
          </p:spPr>
          <p:style>
            <a:lnRef idx="1">
              <a:schemeClr val="dk1"/>
            </a:lnRef>
            <a:fillRef idx="0">
              <a:schemeClr val="dk1"/>
            </a:fillRef>
            <a:effectRef idx="0">
              <a:schemeClr val="dk1"/>
            </a:effectRef>
            <a:fontRef idx="minor">
              <a:schemeClr val="tx1"/>
            </a:fontRef>
          </p:style>
        </p:cxnSp>
      </p:grpSp>
      <mc:AlternateContent xmlns:mc="http://schemas.openxmlformats.org/markup-compatibility/2006">
        <mc:Choice xmlns:a14="http://schemas.microsoft.com/office/drawing/2010/main" Requires="a14">
          <p:graphicFrame>
            <p:nvGraphicFramePr>
              <p:cNvPr id="22" name="Content Placeholder 3">
                <a:extLst>
                  <a:ext uri="{FF2B5EF4-FFF2-40B4-BE49-F238E27FC236}">
                    <a16:creationId xmlns:a16="http://schemas.microsoft.com/office/drawing/2014/main" id="{72F028CA-C19F-4B57-B6D5-66735674387F}"/>
                  </a:ext>
                </a:extLst>
              </p:cNvPr>
              <p:cNvGraphicFramePr>
                <a:graphicFrameLocks noGrp="1"/>
              </p:cNvGraphicFramePr>
              <p:nvPr>
                <p:ph idx="1"/>
                <p:extLst>
                  <p:ext uri="{D42A27DB-BD31-4B8C-83A1-F6EECF244321}">
                    <p14:modId xmlns:p14="http://schemas.microsoft.com/office/powerpoint/2010/main" val="2812743082"/>
                  </p:ext>
                </p:extLst>
              </p:nvPr>
            </p:nvGraphicFramePr>
            <p:xfrm>
              <a:off x="5234597" y="99431"/>
              <a:ext cx="7016750" cy="2413664"/>
            </p:xfrm>
            <a:graphic>
              <a:graphicData uri="http://schemas.openxmlformats.org/drawingml/2006/table">
                <a:tbl>
                  <a:tblPr firstRow="1" bandRow="1">
                    <a:tableStyleId>{5C22544A-7EE6-4342-B048-85BDC9FD1C3A}</a:tableStyleId>
                  </a:tblPr>
                  <a:tblGrid>
                    <a:gridCol w="732383">
                      <a:extLst>
                        <a:ext uri="{9D8B030D-6E8A-4147-A177-3AD203B41FA5}">
                          <a16:colId xmlns:a16="http://schemas.microsoft.com/office/drawing/2014/main" val="306483226"/>
                        </a:ext>
                      </a:extLst>
                    </a:gridCol>
                    <a:gridCol w="2531516">
                      <a:extLst>
                        <a:ext uri="{9D8B030D-6E8A-4147-A177-3AD203B41FA5}">
                          <a16:colId xmlns:a16="http://schemas.microsoft.com/office/drawing/2014/main" val="2874139937"/>
                        </a:ext>
                      </a:extLst>
                    </a:gridCol>
                    <a:gridCol w="3752851">
                      <a:extLst>
                        <a:ext uri="{9D8B030D-6E8A-4147-A177-3AD203B41FA5}">
                          <a16:colId xmlns:a16="http://schemas.microsoft.com/office/drawing/2014/main" val="1318145121"/>
                        </a:ext>
                      </a:extLst>
                    </a:gridCol>
                  </a:tblGrid>
                  <a:tr h="341024">
                    <a:tc>
                      <a:txBody>
                        <a:bodyPr/>
                        <a:lstStyle/>
                        <a:p>
                          <a:r>
                            <a:rPr lang="en-US" sz="1400" dirty="0"/>
                            <a:t>Type</a:t>
                          </a:r>
                        </a:p>
                      </a:txBody>
                      <a:tcPr>
                        <a:solidFill>
                          <a:srgbClr val="0070C0"/>
                        </a:solidFill>
                      </a:tcPr>
                    </a:tc>
                    <a:tc>
                      <a:txBody>
                        <a:bodyPr/>
                        <a:lstStyle/>
                        <a:p>
                          <a:r>
                            <a:rPr lang="en-US" sz="1400" dirty="0"/>
                            <a:t>Definition</a:t>
                          </a:r>
                        </a:p>
                      </a:txBody>
                      <a:tcPr>
                        <a:solidFill>
                          <a:srgbClr val="0070C0"/>
                        </a:solidFill>
                      </a:tcPr>
                    </a:tc>
                    <a:tc>
                      <a:txBody>
                        <a:bodyPr/>
                        <a:lstStyle/>
                        <a:p>
                          <a:r>
                            <a:rPr lang="en-US" sz="1400" dirty="0"/>
                            <a:t>When</a:t>
                          </a:r>
                          <a:r>
                            <a:rPr lang="en-US" sz="1400" baseline="0" dirty="0"/>
                            <a:t> is </a:t>
                          </a:r>
                          <a14:m>
                            <m:oMath xmlns:m="http://schemas.openxmlformats.org/officeDocument/2006/math">
                              <m:r>
                                <a:rPr lang="en-US" sz="1400" b="1" i="1" baseline="0" smtClean="0">
                                  <a:latin typeface="Cambria Math" panose="02040503050406030204" pitchFamily="18" charset="0"/>
                                </a:rPr>
                                <m:t>(</m:t>
                              </m:r>
                              <m:r>
                                <a:rPr lang="en-US" sz="1400" b="1" i="1" baseline="0" smtClean="0">
                                  <a:latin typeface="Cambria Math" panose="02040503050406030204" pitchFamily="18" charset="0"/>
                                </a:rPr>
                                <m:t>𝒖</m:t>
                              </m:r>
                              <m:r>
                                <a:rPr lang="en-US" sz="1400" b="1" i="1" baseline="0" smtClean="0">
                                  <a:latin typeface="Cambria Math" panose="02040503050406030204" pitchFamily="18" charset="0"/>
                                </a:rPr>
                                <m:t>,</m:t>
                              </m:r>
                              <m:r>
                                <a:rPr lang="en-US" sz="1400" b="1" i="1" baseline="0" smtClean="0">
                                  <a:latin typeface="Cambria Math" panose="02040503050406030204" pitchFamily="18" charset="0"/>
                                </a:rPr>
                                <m:t>𝒗</m:t>
                              </m:r>
                              <m:r>
                                <a:rPr lang="en-US" sz="1400" b="1" i="1" baseline="0" smtClean="0">
                                  <a:latin typeface="Cambria Math" panose="02040503050406030204" pitchFamily="18" charset="0"/>
                                </a:rPr>
                                <m:t>)</m:t>
                              </m:r>
                            </m:oMath>
                          </a14:m>
                          <a:r>
                            <a:rPr lang="en-US" sz="1400" dirty="0"/>
                            <a:t> that edge type?</a:t>
                          </a:r>
                        </a:p>
                      </a:txBody>
                      <a:tcPr>
                        <a:solidFill>
                          <a:srgbClr val="0070C0"/>
                        </a:solidFill>
                      </a:tcPr>
                    </a:tc>
                    <a:extLst>
                      <a:ext uri="{0D108BD9-81ED-4DB2-BD59-A6C34878D82A}">
                        <a16:rowId xmlns:a16="http://schemas.microsoft.com/office/drawing/2014/main" val="3125723415"/>
                      </a:ext>
                    </a:extLst>
                  </a:tr>
                  <a:tr h="476499">
                    <a:tc>
                      <a:txBody>
                        <a:bodyPr/>
                        <a:lstStyle/>
                        <a:p>
                          <a:r>
                            <a:rPr lang="en-US" sz="1400" dirty="0"/>
                            <a:t>Tree</a:t>
                          </a:r>
                        </a:p>
                      </a:txBody>
                      <a:tcPr/>
                    </a:tc>
                    <a:tc>
                      <a:txBody>
                        <a:bodyPr/>
                        <a:lstStyle/>
                        <a:p>
                          <a:r>
                            <a:rPr lang="en-US" sz="1400" dirty="0"/>
                            <a:t>Edges forming</a:t>
                          </a:r>
                          <a:r>
                            <a:rPr lang="en-US" sz="1400" baseline="0" dirty="0"/>
                            <a:t> the DFS tree (or forest).</a:t>
                          </a:r>
                          <a:endParaRPr lang="en-US" sz="1400" dirty="0"/>
                        </a:p>
                      </a:txBody>
                      <a:tcPr/>
                    </a:tc>
                    <a:tc>
                      <a:txBody>
                        <a:bodyPr/>
                        <a:lstStyle/>
                        <a:p>
                          <a14:m>
                            <m:oMath xmlns:m="http://schemas.openxmlformats.org/officeDocument/2006/math">
                              <m:r>
                                <a:rPr lang="en-US" sz="1400" b="0" i="1" smtClean="0">
                                  <a:latin typeface="Cambria Math" panose="02040503050406030204" pitchFamily="18" charset="0"/>
                                </a:rPr>
                                <m:t>𝑣</m:t>
                              </m:r>
                            </m:oMath>
                          </a14:m>
                          <a:r>
                            <a:rPr lang="en-US" sz="1400" dirty="0"/>
                            <a:t> was not seen before we processed </a:t>
                          </a:r>
                          <a14:m>
                            <m:oMath xmlns:m="http://schemas.openxmlformats.org/officeDocument/2006/math">
                              <m:d>
                                <m:dPr>
                                  <m:ctrlPr>
                                    <a:rPr lang="en-US" sz="1400" b="0" i="1" smtClean="0">
                                      <a:latin typeface="Cambria Math" panose="02040503050406030204" pitchFamily="18" charset="0"/>
                                    </a:rPr>
                                  </m:ctrlPr>
                                </m:dPr>
                                <m:e>
                                  <m:r>
                                    <a:rPr lang="en-US" sz="1400" b="0" i="1" smtClean="0">
                                      <a:latin typeface="Cambria Math" panose="02040503050406030204" pitchFamily="18" charset="0"/>
                                    </a:rPr>
                                    <m:t>𝑢</m:t>
                                  </m:r>
                                  <m:r>
                                    <a:rPr lang="en-US" sz="1400" b="0" i="1" smtClean="0">
                                      <a:latin typeface="Cambria Math" panose="02040503050406030204" pitchFamily="18" charset="0"/>
                                    </a:rPr>
                                    <m:t>,</m:t>
                                  </m:r>
                                  <m:r>
                                    <a:rPr lang="en-US" sz="1400" b="0" i="1" smtClean="0">
                                      <a:latin typeface="Cambria Math" panose="02040503050406030204" pitchFamily="18" charset="0"/>
                                    </a:rPr>
                                    <m:t>𝑣</m:t>
                                  </m:r>
                                </m:e>
                              </m:d>
                              <m:r>
                                <a:rPr lang="en-US" sz="1400" b="0" i="1" smtClean="0">
                                  <a:latin typeface="Cambria Math" panose="02040503050406030204" pitchFamily="18" charset="0"/>
                                </a:rPr>
                                <m:t>.</m:t>
                              </m:r>
                            </m:oMath>
                          </a14:m>
                          <a:endParaRPr lang="en-US" sz="1400" dirty="0"/>
                        </a:p>
                      </a:txBody>
                      <a:tcPr/>
                    </a:tc>
                    <a:extLst>
                      <a:ext uri="{0D108BD9-81ED-4DB2-BD59-A6C34878D82A}">
                        <a16:rowId xmlns:a16="http://schemas.microsoft.com/office/drawing/2014/main" val="1339907078"/>
                      </a:ext>
                    </a:extLst>
                  </a:tr>
                  <a:tr h="476499">
                    <a:tc>
                      <a:txBody>
                        <a:bodyPr/>
                        <a:lstStyle/>
                        <a:p>
                          <a:r>
                            <a:rPr lang="en-US" sz="1400" dirty="0"/>
                            <a:t>Forward</a:t>
                          </a:r>
                        </a:p>
                      </a:txBody>
                      <a:tcPr/>
                    </a:tc>
                    <a:tc>
                      <a:txBody>
                        <a:bodyPr/>
                        <a:lstStyle/>
                        <a:p>
                          <a:r>
                            <a:rPr lang="en-US" sz="1400" dirty="0"/>
                            <a:t>From ancestor to descendant in tree.</a:t>
                          </a:r>
                        </a:p>
                      </a:txBody>
                      <a:tcPr/>
                    </a:tc>
                    <a:tc>
                      <a:txBody>
                        <a:bodyPr/>
                        <a:lstStyle/>
                        <a:p>
                          <a14:m>
                            <m:oMath xmlns:m="http://schemas.openxmlformats.org/officeDocument/2006/math">
                              <m:r>
                                <a:rPr lang="en-US" sz="1400" b="0" i="1" smtClean="0">
                                  <a:latin typeface="Cambria Math" panose="02040503050406030204" pitchFamily="18" charset="0"/>
                                  <a:cs typeface="Courier New" panose="02070309020205020404" pitchFamily="49" charset="0"/>
                                </a:rPr>
                                <m:t>𝑢</m:t>
                              </m:r>
                              <m:r>
                                <a:rPr lang="en-US" sz="1400" b="0" i="1" smtClean="0">
                                  <a:latin typeface="Cambria Math" panose="02040503050406030204" pitchFamily="18" charset="0"/>
                                  <a:cs typeface="Courier New" panose="02070309020205020404" pitchFamily="49" charset="0"/>
                                </a:rPr>
                                <m:t> </m:t>
                              </m:r>
                            </m:oMath>
                          </a14:m>
                          <a:r>
                            <a:rPr lang="en-US" sz="1400" dirty="0">
                              <a:latin typeface="+mn-lt"/>
                              <a:cs typeface="Courier New" panose="02070309020205020404" pitchFamily="49" charset="0"/>
                            </a:rPr>
                            <a:t>and </a:t>
                          </a:r>
                          <a14:m>
                            <m:oMath xmlns:m="http://schemas.openxmlformats.org/officeDocument/2006/math">
                              <m:r>
                                <a:rPr lang="en-US" sz="1400" b="0" i="1" smtClean="0">
                                  <a:latin typeface="Cambria Math" panose="02040503050406030204" pitchFamily="18" charset="0"/>
                                  <a:cs typeface="Courier New" panose="02070309020205020404" pitchFamily="49" charset="0"/>
                                </a:rPr>
                                <m:t>𝑣</m:t>
                              </m:r>
                            </m:oMath>
                          </a14:m>
                          <a:r>
                            <a:rPr lang="en-US" sz="1400" dirty="0">
                              <a:latin typeface="+mn-lt"/>
                              <a:cs typeface="Courier New" panose="02070309020205020404" pitchFamily="49" charset="0"/>
                            </a:rPr>
                            <a:t> have been seen,</a:t>
                          </a:r>
                          <a:r>
                            <a:rPr lang="en-US" sz="1400" baseline="0" dirty="0">
                              <a:latin typeface="+mn-lt"/>
                              <a:cs typeface="Courier New" panose="02070309020205020404" pitchFamily="49" charset="0"/>
                            </a:rPr>
                            <a:t> and</a:t>
                          </a:r>
                          <a:br>
                            <a:rPr lang="en-US" sz="1400" dirty="0">
                              <a:latin typeface="Courier New" panose="02070309020205020404" pitchFamily="49" charset="0"/>
                              <a:cs typeface="Courier New" panose="02070309020205020404" pitchFamily="49" charset="0"/>
                            </a:rPr>
                          </a:br>
                          <a:r>
                            <a:rPr lang="en-US" sz="1400" dirty="0" err="1">
                              <a:latin typeface="Courier New" panose="02070309020205020404" pitchFamily="49" charset="0"/>
                              <a:cs typeface="Courier New" panose="02070309020205020404" pitchFamily="49" charset="0"/>
                            </a:rPr>
                            <a:t>u.start</a:t>
                          </a:r>
                          <a:r>
                            <a:rPr lang="en-US" sz="1400" baseline="0" dirty="0">
                              <a:latin typeface="Courier New" panose="02070309020205020404" pitchFamily="49" charset="0"/>
                              <a:cs typeface="Courier New" panose="02070309020205020404" pitchFamily="49" charset="0"/>
                            </a:rPr>
                            <a:t> &lt; </a:t>
                          </a:r>
                          <a:r>
                            <a:rPr lang="en-US" sz="1400" baseline="0" dirty="0" err="1">
                              <a:latin typeface="Courier New" panose="02070309020205020404" pitchFamily="49" charset="0"/>
                              <a:cs typeface="Courier New" panose="02070309020205020404" pitchFamily="49" charset="0"/>
                            </a:rPr>
                            <a:t>v.start</a:t>
                          </a:r>
                          <a:r>
                            <a:rPr lang="en-US" sz="1400" baseline="0" dirty="0">
                              <a:latin typeface="Courier New" panose="02070309020205020404" pitchFamily="49" charset="0"/>
                              <a:cs typeface="Courier New" panose="02070309020205020404" pitchFamily="49" charset="0"/>
                            </a:rPr>
                            <a:t> &lt; </a:t>
                          </a:r>
                          <a:r>
                            <a:rPr lang="en-US" sz="1400" baseline="0" dirty="0" err="1">
                              <a:latin typeface="Courier New" panose="02070309020205020404" pitchFamily="49" charset="0"/>
                              <a:cs typeface="Courier New" panose="02070309020205020404" pitchFamily="49" charset="0"/>
                            </a:rPr>
                            <a:t>v.end</a:t>
                          </a:r>
                          <a:r>
                            <a:rPr lang="en-US" sz="1400" baseline="0" dirty="0">
                              <a:latin typeface="Courier New" panose="02070309020205020404" pitchFamily="49" charset="0"/>
                              <a:cs typeface="Courier New" panose="02070309020205020404" pitchFamily="49" charset="0"/>
                            </a:rPr>
                            <a:t> &lt; </a:t>
                          </a:r>
                          <a:r>
                            <a:rPr lang="en-US" sz="1400" baseline="0" dirty="0" err="1">
                              <a:latin typeface="Courier New" panose="02070309020205020404" pitchFamily="49" charset="0"/>
                              <a:cs typeface="Courier New" panose="02070309020205020404" pitchFamily="49" charset="0"/>
                            </a:rPr>
                            <a:t>u.end</a:t>
                          </a:r>
                          <a:endParaRPr lang="en-US" sz="14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978802826"/>
                      </a:ext>
                    </a:extLst>
                  </a:tr>
                  <a:tr h="476499">
                    <a:tc>
                      <a:txBody>
                        <a:bodyPr/>
                        <a:lstStyle/>
                        <a:p>
                          <a:r>
                            <a:rPr lang="en-US" sz="1400" dirty="0"/>
                            <a:t>Back</a:t>
                          </a:r>
                        </a:p>
                      </a:txBody>
                      <a:tcPr/>
                    </a:tc>
                    <a:tc>
                      <a:txBody>
                        <a:bodyPr/>
                        <a:lstStyle/>
                        <a:p>
                          <a:r>
                            <a:rPr lang="en-US" sz="1400" dirty="0"/>
                            <a:t>From descendant to</a:t>
                          </a:r>
                          <a:r>
                            <a:rPr lang="en-US" sz="1400" baseline="0" dirty="0"/>
                            <a:t> ancestor in tree.</a:t>
                          </a:r>
                          <a:endParaRPr lang="en-US" sz="1400" dirty="0"/>
                        </a:p>
                      </a:txBody>
                      <a:tcPr/>
                    </a:tc>
                    <a:tc>
                      <a:txBody>
                        <a:bodyPr/>
                        <a:lstStyle/>
                        <a:p>
                          <a14:m>
                            <m:oMath xmlns:m="http://schemas.openxmlformats.org/officeDocument/2006/math">
                              <m:r>
                                <a:rPr lang="en-US" sz="1400" b="0" i="1" smtClean="0">
                                  <a:latin typeface="Cambria Math" panose="02040503050406030204" pitchFamily="18" charset="0"/>
                                  <a:cs typeface="Courier New" panose="02070309020205020404" pitchFamily="49" charset="0"/>
                                </a:rPr>
                                <m:t>𝑢</m:t>
                              </m:r>
                              <m:r>
                                <a:rPr lang="en-US" sz="1400" b="0" i="1" smtClean="0">
                                  <a:latin typeface="Cambria Math" panose="02040503050406030204" pitchFamily="18" charset="0"/>
                                  <a:cs typeface="Courier New" panose="02070309020205020404" pitchFamily="49" charset="0"/>
                                </a:rPr>
                                <m:t> </m:t>
                              </m:r>
                            </m:oMath>
                          </a14:m>
                          <a:r>
                            <a:rPr lang="en-US" sz="1400" dirty="0">
                              <a:latin typeface="+mn-lt"/>
                              <a:cs typeface="Courier New" panose="02070309020205020404" pitchFamily="49" charset="0"/>
                            </a:rPr>
                            <a:t>and </a:t>
                          </a:r>
                          <a14:m>
                            <m:oMath xmlns:m="http://schemas.openxmlformats.org/officeDocument/2006/math">
                              <m:r>
                                <a:rPr lang="en-US" sz="1400" b="0" i="1" smtClean="0">
                                  <a:latin typeface="Cambria Math" panose="02040503050406030204" pitchFamily="18" charset="0"/>
                                  <a:cs typeface="Courier New" panose="02070309020205020404" pitchFamily="49" charset="0"/>
                                </a:rPr>
                                <m:t>𝑣</m:t>
                              </m:r>
                            </m:oMath>
                          </a14:m>
                          <a:r>
                            <a:rPr lang="en-US" sz="1400" dirty="0">
                              <a:latin typeface="+mn-lt"/>
                              <a:cs typeface="Courier New" panose="02070309020205020404" pitchFamily="49" charset="0"/>
                            </a:rPr>
                            <a:t> have been seen, and</a:t>
                          </a:r>
                          <a:br>
                            <a:rPr lang="en-US" sz="1400" dirty="0">
                              <a:latin typeface="Courier New" panose="02070309020205020404" pitchFamily="49" charset="0"/>
                              <a:cs typeface="Courier New" panose="02070309020205020404" pitchFamily="49" charset="0"/>
                            </a:rPr>
                          </a:br>
                          <a:r>
                            <a:rPr lang="en-US" sz="1400" dirty="0" err="1">
                              <a:latin typeface="Courier New" panose="02070309020205020404" pitchFamily="49" charset="0"/>
                              <a:cs typeface="Courier New" panose="02070309020205020404" pitchFamily="49" charset="0"/>
                            </a:rPr>
                            <a:t>v.start</a:t>
                          </a:r>
                          <a:r>
                            <a:rPr lang="en-US" sz="1400" baseline="0" dirty="0">
                              <a:latin typeface="Courier New" panose="02070309020205020404" pitchFamily="49" charset="0"/>
                              <a:cs typeface="Courier New" panose="02070309020205020404" pitchFamily="49" charset="0"/>
                            </a:rPr>
                            <a:t> &lt; </a:t>
                          </a:r>
                          <a:r>
                            <a:rPr lang="en-US" sz="1400" baseline="0" dirty="0" err="1">
                              <a:latin typeface="Courier New" panose="02070309020205020404" pitchFamily="49" charset="0"/>
                              <a:cs typeface="Courier New" panose="02070309020205020404" pitchFamily="49" charset="0"/>
                            </a:rPr>
                            <a:t>u.start</a:t>
                          </a:r>
                          <a:r>
                            <a:rPr lang="en-US" sz="1400" baseline="0" dirty="0">
                              <a:latin typeface="Courier New" panose="02070309020205020404" pitchFamily="49" charset="0"/>
                              <a:cs typeface="Courier New" panose="02070309020205020404" pitchFamily="49" charset="0"/>
                            </a:rPr>
                            <a:t> &lt; </a:t>
                          </a:r>
                          <a:r>
                            <a:rPr lang="en-US" sz="1400" baseline="0" dirty="0" err="1">
                              <a:latin typeface="Courier New" panose="02070309020205020404" pitchFamily="49" charset="0"/>
                              <a:cs typeface="Courier New" panose="02070309020205020404" pitchFamily="49" charset="0"/>
                            </a:rPr>
                            <a:t>u.end</a:t>
                          </a:r>
                          <a:r>
                            <a:rPr lang="en-US" sz="1400" baseline="0" dirty="0">
                              <a:latin typeface="Courier New" panose="02070309020205020404" pitchFamily="49" charset="0"/>
                              <a:cs typeface="Courier New" panose="02070309020205020404" pitchFamily="49" charset="0"/>
                            </a:rPr>
                            <a:t> &lt; </a:t>
                          </a:r>
                          <a:r>
                            <a:rPr lang="en-US" sz="1400" baseline="0" dirty="0" err="1">
                              <a:latin typeface="Courier New" panose="02070309020205020404" pitchFamily="49" charset="0"/>
                              <a:cs typeface="Courier New" panose="02070309020205020404" pitchFamily="49" charset="0"/>
                            </a:rPr>
                            <a:t>v.end</a:t>
                          </a:r>
                          <a:endParaRPr lang="en-US" sz="14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1022694796"/>
                      </a:ext>
                    </a:extLst>
                  </a:tr>
                  <a:tr h="476499">
                    <a:tc>
                      <a:txBody>
                        <a:bodyPr/>
                        <a:lstStyle/>
                        <a:p>
                          <a:r>
                            <a:rPr lang="en-US" sz="1400" dirty="0"/>
                            <a:t>Cross</a:t>
                          </a:r>
                        </a:p>
                      </a:txBody>
                      <a:tcPr/>
                    </a:tc>
                    <a:tc>
                      <a:txBody>
                        <a:bodyPr/>
                        <a:lstStyle/>
                        <a:p>
                          <a:r>
                            <a:rPr lang="en-US" sz="1400" dirty="0"/>
                            <a:t>Edges</a:t>
                          </a:r>
                          <a:r>
                            <a:rPr lang="en-US" sz="1400" baseline="0" dirty="0"/>
                            <a:t> going between vertices without an ancestor relationship.</a:t>
                          </a:r>
                          <a:endParaRPr lang="en-US" sz="1400" dirty="0"/>
                        </a:p>
                      </a:txBody>
                      <a:tcPr/>
                    </a:tc>
                    <a:tc>
                      <a:txBody>
                        <a:bodyPr/>
                        <a:lstStyle/>
                        <a:p>
                          <a14:m>
                            <m:oMath xmlns:m="http://schemas.openxmlformats.org/officeDocument/2006/math">
                              <m:r>
                                <a:rPr lang="en-US" sz="1400" b="0" i="1" smtClean="0">
                                  <a:latin typeface="Cambria Math" panose="02040503050406030204" pitchFamily="18" charset="0"/>
                                </a:rPr>
                                <m:t>𝑢</m:t>
                              </m:r>
                            </m:oMath>
                          </a14:m>
                          <a:r>
                            <a:rPr lang="en-US" sz="1400" dirty="0"/>
                            <a:t> and </a:t>
                          </a:r>
                          <a14:m>
                            <m:oMath xmlns:m="http://schemas.openxmlformats.org/officeDocument/2006/math">
                              <m:r>
                                <a:rPr lang="en-US" sz="1400" b="0" i="1" smtClean="0">
                                  <a:latin typeface="Cambria Math" panose="02040503050406030204" pitchFamily="18" charset="0"/>
                                </a:rPr>
                                <m:t>𝑣</m:t>
                              </m:r>
                            </m:oMath>
                          </a14:m>
                          <a:r>
                            <a:rPr lang="en-US" sz="1400" dirty="0"/>
                            <a:t> have not been seen, and</a:t>
                          </a:r>
                          <a:br>
                            <a:rPr lang="en-US" sz="1400" dirty="0"/>
                          </a:br>
                          <a:r>
                            <a:rPr lang="en-US" sz="1400" dirty="0" err="1">
                              <a:latin typeface="Courier New" panose="02070309020205020404" pitchFamily="49" charset="0"/>
                              <a:cs typeface="Courier New" panose="02070309020205020404" pitchFamily="49" charset="0"/>
                            </a:rPr>
                            <a:t>v.start</a:t>
                          </a:r>
                          <a:r>
                            <a:rPr lang="en-US" sz="1400" dirty="0">
                              <a:latin typeface="Courier New" panose="02070309020205020404" pitchFamily="49" charset="0"/>
                              <a:cs typeface="Courier New" panose="02070309020205020404" pitchFamily="49" charset="0"/>
                            </a:rPr>
                            <a:t> &lt; </a:t>
                          </a:r>
                          <a:r>
                            <a:rPr lang="en-US" sz="1400" dirty="0" err="1">
                              <a:latin typeface="Courier New" panose="02070309020205020404" pitchFamily="49" charset="0"/>
                              <a:cs typeface="Courier New" panose="02070309020205020404" pitchFamily="49" charset="0"/>
                            </a:rPr>
                            <a:t>v.end</a:t>
                          </a:r>
                          <a:r>
                            <a:rPr lang="en-US" sz="1400" dirty="0">
                              <a:latin typeface="Courier New" panose="02070309020205020404" pitchFamily="49" charset="0"/>
                              <a:cs typeface="Courier New" panose="02070309020205020404" pitchFamily="49" charset="0"/>
                            </a:rPr>
                            <a:t> &lt; </a:t>
                          </a:r>
                          <a:r>
                            <a:rPr lang="en-US" sz="1400" dirty="0" err="1">
                              <a:latin typeface="Courier New" panose="02070309020205020404" pitchFamily="49" charset="0"/>
                              <a:cs typeface="Courier New" panose="02070309020205020404" pitchFamily="49" charset="0"/>
                            </a:rPr>
                            <a:t>u.start</a:t>
                          </a:r>
                          <a:r>
                            <a:rPr lang="en-US" sz="1400" dirty="0">
                              <a:latin typeface="Courier New" panose="02070309020205020404" pitchFamily="49" charset="0"/>
                              <a:cs typeface="Courier New" panose="02070309020205020404" pitchFamily="49" charset="0"/>
                            </a:rPr>
                            <a:t> &lt; </a:t>
                          </a:r>
                          <a:r>
                            <a:rPr lang="en-US" sz="1400" dirty="0" err="1">
                              <a:latin typeface="Courier New" panose="02070309020205020404" pitchFamily="49" charset="0"/>
                              <a:cs typeface="Courier New" panose="02070309020205020404" pitchFamily="49" charset="0"/>
                            </a:rPr>
                            <a:t>u.end</a:t>
                          </a:r>
                          <a:endParaRPr lang="en-US" sz="14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12491357"/>
                      </a:ext>
                    </a:extLst>
                  </a:tr>
                </a:tbl>
              </a:graphicData>
            </a:graphic>
          </p:graphicFrame>
        </mc:Choice>
        <mc:Fallback>
          <p:graphicFrame>
            <p:nvGraphicFramePr>
              <p:cNvPr id="22" name="Content Placeholder 3">
                <a:extLst>
                  <a:ext uri="{FF2B5EF4-FFF2-40B4-BE49-F238E27FC236}">
                    <a16:creationId xmlns:a16="http://schemas.microsoft.com/office/drawing/2014/main" id="{72F028CA-C19F-4B57-B6D5-66735674387F}"/>
                  </a:ext>
                </a:extLst>
              </p:cNvPr>
              <p:cNvGraphicFramePr>
                <a:graphicFrameLocks noGrp="1"/>
              </p:cNvGraphicFramePr>
              <p:nvPr>
                <p:ph idx="1"/>
                <p:extLst>
                  <p:ext uri="{D42A27DB-BD31-4B8C-83A1-F6EECF244321}">
                    <p14:modId xmlns:p14="http://schemas.microsoft.com/office/powerpoint/2010/main" val="2812743082"/>
                  </p:ext>
                </p:extLst>
              </p:nvPr>
            </p:nvGraphicFramePr>
            <p:xfrm>
              <a:off x="5234597" y="99431"/>
              <a:ext cx="7016750" cy="2413664"/>
            </p:xfrm>
            <a:graphic>
              <a:graphicData uri="http://schemas.openxmlformats.org/drawingml/2006/table">
                <a:tbl>
                  <a:tblPr firstRow="1" bandRow="1">
                    <a:tableStyleId>{5C22544A-7EE6-4342-B048-85BDC9FD1C3A}</a:tableStyleId>
                  </a:tblPr>
                  <a:tblGrid>
                    <a:gridCol w="732383">
                      <a:extLst>
                        <a:ext uri="{9D8B030D-6E8A-4147-A177-3AD203B41FA5}">
                          <a16:colId xmlns:a16="http://schemas.microsoft.com/office/drawing/2014/main" val="306483226"/>
                        </a:ext>
                      </a:extLst>
                    </a:gridCol>
                    <a:gridCol w="2531516">
                      <a:extLst>
                        <a:ext uri="{9D8B030D-6E8A-4147-A177-3AD203B41FA5}">
                          <a16:colId xmlns:a16="http://schemas.microsoft.com/office/drawing/2014/main" val="2874139937"/>
                        </a:ext>
                      </a:extLst>
                    </a:gridCol>
                    <a:gridCol w="3752851">
                      <a:extLst>
                        <a:ext uri="{9D8B030D-6E8A-4147-A177-3AD203B41FA5}">
                          <a16:colId xmlns:a16="http://schemas.microsoft.com/office/drawing/2014/main" val="1318145121"/>
                        </a:ext>
                      </a:extLst>
                    </a:gridCol>
                  </a:tblGrid>
                  <a:tr h="341024">
                    <a:tc>
                      <a:txBody>
                        <a:bodyPr/>
                        <a:lstStyle/>
                        <a:p>
                          <a:r>
                            <a:rPr lang="en-US" sz="1400" dirty="0"/>
                            <a:t>Type</a:t>
                          </a:r>
                        </a:p>
                      </a:txBody>
                      <a:tcPr>
                        <a:solidFill>
                          <a:srgbClr val="0070C0"/>
                        </a:solidFill>
                      </a:tcPr>
                    </a:tc>
                    <a:tc>
                      <a:txBody>
                        <a:bodyPr/>
                        <a:lstStyle/>
                        <a:p>
                          <a:r>
                            <a:rPr lang="en-US" sz="1400" dirty="0"/>
                            <a:t>Definition</a:t>
                          </a:r>
                        </a:p>
                      </a:txBody>
                      <a:tcPr>
                        <a:solidFill>
                          <a:srgbClr val="0070C0"/>
                        </a:solidFill>
                      </a:tcPr>
                    </a:tc>
                    <a:tc>
                      <a:txBody>
                        <a:bodyPr/>
                        <a:lstStyle/>
                        <a:p>
                          <a:endParaRPr lang="en-US"/>
                        </a:p>
                      </a:txBody>
                      <a:tcPr>
                        <a:blipFill>
                          <a:blip r:embed="rId2"/>
                          <a:stretch>
                            <a:fillRect l="-87175" t="-1786" r="-649" b="-628571"/>
                          </a:stretch>
                        </a:blipFill>
                      </a:tcPr>
                    </a:tc>
                    <a:extLst>
                      <a:ext uri="{0D108BD9-81ED-4DB2-BD59-A6C34878D82A}">
                        <a16:rowId xmlns:a16="http://schemas.microsoft.com/office/drawing/2014/main" val="3125723415"/>
                      </a:ext>
                    </a:extLst>
                  </a:tr>
                  <a:tr h="518160">
                    <a:tc>
                      <a:txBody>
                        <a:bodyPr/>
                        <a:lstStyle/>
                        <a:p>
                          <a:r>
                            <a:rPr lang="en-US" sz="1400" dirty="0"/>
                            <a:t>Tree</a:t>
                          </a:r>
                        </a:p>
                      </a:txBody>
                      <a:tcPr/>
                    </a:tc>
                    <a:tc>
                      <a:txBody>
                        <a:bodyPr/>
                        <a:lstStyle/>
                        <a:p>
                          <a:r>
                            <a:rPr lang="en-US" sz="1400" dirty="0"/>
                            <a:t>Edges forming</a:t>
                          </a:r>
                          <a:r>
                            <a:rPr lang="en-US" sz="1400" baseline="0" dirty="0"/>
                            <a:t> the DFS tree (or forest).</a:t>
                          </a:r>
                          <a:endParaRPr lang="en-US" sz="1400" dirty="0"/>
                        </a:p>
                      </a:txBody>
                      <a:tcPr/>
                    </a:tc>
                    <a:tc>
                      <a:txBody>
                        <a:bodyPr/>
                        <a:lstStyle/>
                        <a:p>
                          <a:endParaRPr lang="en-US"/>
                        </a:p>
                      </a:txBody>
                      <a:tcPr>
                        <a:blipFill>
                          <a:blip r:embed="rId2"/>
                          <a:stretch>
                            <a:fillRect l="-87175" t="-67059" r="-649" b="-314118"/>
                          </a:stretch>
                        </a:blipFill>
                      </a:tcPr>
                    </a:tc>
                    <a:extLst>
                      <a:ext uri="{0D108BD9-81ED-4DB2-BD59-A6C34878D82A}">
                        <a16:rowId xmlns:a16="http://schemas.microsoft.com/office/drawing/2014/main" val="1339907078"/>
                      </a:ext>
                    </a:extLst>
                  </a:tr>
                  <a:tr h="518160">
                    <a:tc>
                      <a:txBody>
                        <a:bodyPr/>
                        <a:lstStyle/>
                        <a:p>
                          <a:r>
                            <a:rPr lang="en-US" sz="1400" dirty="0"/>
                            <a:t>Forward</a:t>
                          </a:r>
                        </a:p>
                      </a:txBody>
                      <a:tcPr/>
                    </a:tc>
                    <a:tc>
                      <a:txBody>
                        <a:bodyPr/>
                        <a:lstStyle/>
                        <a:p>
                          <a:r>
                            <a:rPr lang="en-US" sz="1400" dirty="0"/>
                            <a:t>From ancestor to descendant in tree.</a:t>
                          </a:r>
                        </a:p>
                      </a:txBody>
                      <a:tcPr/>
                    </a:tc>
                    <a:tc>
                      <a:txBody>
                        <a:bodyPr/>
                        <a:lstStyle/>
                        <a:p>
                          <a:endParaRPr lang="en-US"/>
                        </a:p>
                      </a:txBody>
                      <a:tcPr>
                        <a:blipFill>
                          <a:blip r:embed="rId2"/>
                          <a:stretch>
                            <a:fillRect l="-87175" t="-165116" r="-649" b="-210465"/>
                          </a:stretch>
                        </a:blipFill>
                      </a:tcPr>
                    </a:tc>
                    <a:extLst>
                      <a:ext uri="{0D108BD9-81ED-4DB2-BD59-A6C34878D82A}">
                        <a16:rowId xmlns:a16="http://schemas.microsoft.com/office/drawing/2014/main" val="978802826"/>
                      </a:ext>
                    </a:extLst>
                  </a:tr>
                  <a:tr h="518160">
                    <a:tc>
                      <a:txBody>
                        <a:bodyPr/>
                        <a:lstStyle/>
                        <a:p>
                          <a:r>
                            <a:rPr lang="en-US" sz="1400" dirty="0"/>
                            <a:t>Back</a:t>
                          </a:r>
                        </a:p>
                      </a:txBody>
                      <a:tcPr/>
                    </a:tc>
                    <a:tc>
                      <a:txBody>
                        <a:bodyPr/>
                        <a:lstStyle/>
                        <a:p>
                          <a:r>
                            <a:rPr lang="en-US" sz="1400" dirty="0"/>
                            <a:t>From descendant to</a:t>
                          </a:r>
                          <a:r>
                            <a:rPr lang="en-US" sz="1400" baseline="0" dirty="0"/>
                            <a:t> ancestor in tree.</a:t>
                          </a:r>
                          <a:endParaRPr lang="en-US" sz="1400" dirty="0"/>
                        </a:p>
                      </a:txBody>
                      <a:tcPr/>
                    </a:tc>
                    <a:tc>
                      <a:txBody>
                        <a:bodyPr/>
                        <a:lstStyle/>
                        <a:p>
                          <a:endParaRPr lang="en-US"/>
                        </a:p>
                      </a:txBody>
                      <a:tcPr>
                        <a:blipFill>
                          <a:blip r:embed="rId2"/>
                          <a:stretch>
                            <a:fillRect l="-87175" t="-268235" r="-649" b="-112941"/>
                          </a:stretch>
                        </a:blipFill>
                      </a:tcPr>
                    </a:tc>
                    <a:extLst>
                      <a:ext uri="{0D108BD9-81ED-4DB2-BD59-A6C34878D82A}">
                        <a16:rowId xmlns:a16="http://schemas.microsoft.com/office/drawing/2014/main" val="1022694796"/>
                      </a:ext>
                    </a:extLst>
                  </a:tr>
                  <a:tr h="518160">
                    <a:tc>
                      <a:txBody>
                        <a:bodyPr/>
                        <a:lstStyle/>
                        <a:p>
                          <a:r>
                            <a:rPr lang="en-US" sz="1400" dirty="0"/>
                            <a:t>Cross</a:t>
                          </a:r>
                        </a:p>
                      </a:txBody>
                      <a:tcPr/>
                    </a:tc>
                    <a:tc>
                      <a:txBody>
                        <a:bodyPr/>
                        <a:lstStyle/>
                        <a:p>
                          <a:r>
                            <a:rPr lang="en-US" sz="1400" dirty="0"/>
                            <a:t>Edges</a:t>
                          </a:r>
                          <a:r>
                            <a:rPr lang="en-US" sz="1400" baseline="0" dirty="0"/>
                            <a:t> going between vertices without an ancestor relationship.</a:t>
                          </a:r>
                          <a:endParaRPr lang="en-US" sz="1400" dirty="0"/>
                        </a:p>
                      </a:txBody>
                      <a:tcPr/>
                    </a:tc>
                    <a:tc>
                      <a:txBody>
                        <a:bodyPr/>
                        <a:lstStyle/>
                        <a:p>
                          <a:endParaRPr lang="en-US"/>
                        </a:p>
                      </a:txBody>
                      <a:tcPr>
                        <a:blipFill>
                          <a:blip r:embed="rId2"/>
                          <a:stretch>
                            <a:fillRect l="-87175" t="-368235" r="-649" b="-12941"/>
                          </a:stretch>
                        </a:blipFill>
                      </a:tcPr>
                    </a:tc>
                    <a:extLst>
                      <a:ext uri="{0D108BD9-81ED-4DB2-BD59-A6C34878D82A}">
                        <a16:rowId xmlns:a16="http://schemas.microsoft.com/office/drawing/2014/main" val="12491357"/>
                      </a:ext>
                    </a:extLst>
                  </a:tr>
                </a:tbl>
              </a:graphicData>
            </a:graphic>
          </p:graphicFrame>
        </mc:Fallback>
      </mc:AlternateContent>
    </p:spTree>
    <p:extLst>
      <p:ext uri="{BB962C8B-B14F-4D97-AF65-F5344CB8AC3E}">
        <p14:creationId xmlns:p14="http://schemas.microsoft.com/office/powerpoint/2010/main" val="31790330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Actually Using DFS</a:t>
            </a:r>
          </a:p>
        </p:txBody>
      </p:sp>
      <p:sp>
        <p:nvSpPr>
          <p:cNvPr id="3" name="Content Placeholder 2"/>
          <p:cNvSpPr>
            <a:spLocks noGrp="1"/>
          </p:cNvSpPr>
          <p:nvPr>
            <p:ph idx="1"/>
          </p:nvPr>
        </p:nvSpPr>
        <p:spPr>
          <a:xfrm>
            <a:off x="838200" y="1825625"/>
            <a:ext cx="10515600" cy="549275"/>
          </a:xfrm>
        </p:spPr>
        <p:txBody>
          <a:bodyPr/>
          <a:lstStyle/>
          <a:p>
            <a:r>
              <a:rPr lang="en-US" dirty="0"/>
              <a:t>Here’s a claim that will let us use DFS for something!</a:t>
            </a:r>
          </a:p>
        </p:txBody>
      </p:sp>
      <p:sp>
        <p:nvSpPr>
          <p:cNvPr id="4" name="Rectangle 3"/>
          <p:cNvSpPr/>
          <p:nvPr/>
        </p:nvSpPr>
        <p:spPr>
          <a:xfrm>
            <a:off x="495300" y="2387600"/>
            <a:ext cx="11366500" cy="1574800"/>
          </a:xfrm>
          <a:prstGeom prst="rect">
            <a:avLst/>
          </a:prstGeom>
          <a:solidFill>
            <a:srgbClr val="7D5C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3600" dirty="0"/>
          </a:p>
          <a:p>
            <a:pPr algn="ctr"/>
            <a:r>
              <a:rPr lang="en-US" sz="3600" dirty="0"/>
              <a:t>DFS run on a directed graph has a back edge if and only if it has a cycle.</a:t>
            </a:r>
          </a:p>
        </p:txBody>
      </p:sp>
      <p:sp>
        <p:nvSpPr>
          <p:cNvPr id="5" name="Rectangle 4"/>
          <p:cNvSpPr/>
          <p:nvPr/>
        </p:nvSpPr>
        <p:spPr>
          <a:xfrm>
            <a:off x="495300" y="2387600"/>
            <a:ext cx="11366500" cy="558800"/>
          </a:xfrm>
          <a:prstGeom prst="rect">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Back Edge Characterization</a:t>
            </a:r>
          </a:p>
        </p:txBody>
      </p:sp>
      <p:sp>
        <p:nvSpPr>
          <p:cNvPr id="6" name="TextBox 5">
            <a:extLst>
              <a:ext uri="{FF2B5EF4-FFF2-40B4-BE49-F238E27FC236}">
                <a16:creationId xmlns:a16="http://schemas.microsoft.com/office/drawing/2014/main" id="{C4F33E2B-2212-4CD2-8284-57E2EFFC3679}"/>
              </a:ext>
            </a:extLst>
          </p:cNvPr>
          <p:cNvSpPr txBox="1"/>
          <p:nvPr/>
        </p:nvSpPr>
        <p:spPr>
          <a:xfrm>
            <a:off x="575239" y="4420415"/>
            <a:ext cx="11286561" cy="2246769"/>
          </a:xfrm>
          <a:prstGeom prst="rect">
            <a:avLst/>
          </a:prstGeom>
          <a:noFill/>
        </p:spPr>
        <p:txBody>
          <a:bodyPr wrap="square" rtlCol="0">
            <a:spAutoFit/>
          </a:bodyPr>
          <a:lstStyle/>
          <a:p>
            <a:r>
              <a:rPr lang="en-US" sz="2800" dirty="0">
                <a:latin typeface="Segoe UI Semilight" panose="020B0402040204020203" pitchFamily="34" charset="0"/>
                <a:cs typeface="Segoe UI Semilight" panose="020B0402040204020203" pitchFamily="34" charset="0"/>
              </a:rPr>
              <a:t>Not responsible for the details, just notice the similarity to the type of proof we did before (differentiate types of edges, use them to find information)</a:t>
            </a:r>
          </a:p>
          <a:p>
            <a:r>
              <a:rPr lang="en-US" sz="2800" dirty="0">
                <a:latin typeface="Segoe UI Semilight" panose="020B0402040204020203" pitchFamily="34" charset="0"/>
                <a:cs typeface="Segoe UI Semilight" panose="020B0402040204020203" pitchFamily="34" charset="0"/>
              </a:rPr>
              <a:t>More examples in any of the books on the resources tab. (also this proof in last quarter’s slides).</a:t>
            </a:r>
          </a:p>
        </p:txBody>
      </p:sp>
    </p:spTree>
    <p:extLst>
      <p:ext uri="{BB962C8B-B14F-4D97-AF65-F5344CB8AC3E}">
        <p14:creationId xmlns:p14="http://schemas.microsoft.com/office/powerpoint/2010/main" val="22305092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9400034-CD68-00D4-542D-2BFA75267806}"/>
              </a:ext>
            </a:extLst>
          </p:cNvPr>
          <p:cNvSpPr>
            <a:spLocks noGrp="1"/>
          </p:cNvSpPr>
          <p:nvPr>
            <p:ph type="title"/>
          </p:nvPr>
        </p:nvSpPr>
        <p:spPr/>
        <p:txBody>
          <a:bodyPr/>
          <a:lstStyle/>
          <a:p>
            <a:r>
              <a:rPr lang="en-US" dirty="0"/>
              <a:t>Graph Search Takeaways</a:t>
            </a:r>
          </a:p>
        </p:txBody>
      </p:sp>
      <p:sp>
        <p:nvSpPr>
          <p:cNvPr id="5" name="Text Placeholder 4">
            <a:extLst>
              <a:ext uri="{FF2B5EF4-FFF2-40B4-BE49-F238E27FC236}">
                <a16:creationId xmlns:a16="http://schemas.microsoft.com/office/drawing/2014/main" id="{4DC80373-2332-740B-9EC0-7A62C4D43D3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0802448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9D1CC-ADDF-4892-A796-B9138698900F}"/>
              </a:ext>
            </a:extLst>
          </p:cNvPr>
          <p:cNvSpPr>
            <a:spLocks noGrp="1"/>
          </p:cNvSpPr>
          <p:nvPr>
            <p:ph type="title"/>
          </p:nvPr>
        </p:nvSpPr>
        <p:spPr/>
        <p:txBody>
          <a:bodyPr/>
          <a:lstStyle/>
          <a:p>
            <a:r>
              <a:rPr lang="en-US" dirty="0"/>
              <a:t>BFS/DFS caveats and cautions</a:t>
            </a:r>
          </a:p>
        </p:txBody>
      </p:sp>
      <p:sp>
        <p:nvSpPr>
          <p:cNvPr id="3" name="Content Placeholder 2">
            <a:extLst>
              <a:ext uri="{FF2B5EF4-FFF2-40B4-BE49-F238E27FC236}">
                <a16:creationId xmlns:a16="http://schemas.microsoft.com/office/drawing/2014/main" id="{362443AB-8707-488C-AFF8-642BE3C9D99E}"/>
              </a:ext>
            </a:extLst>
          </p:cNvPr>
          <p:cNvSpPr>
            <a:spLocks noGrp="1"/>
          </p:cNvSpPr>
          <p:nvPr>
            <p:ph idx="1"/>
          </p:nvPr>
        </p:nvSpPr>
        <p:spPr/>
        <p:txBody>
          <a:bodyPr/>
          <a:lstStyle/>
          <a:p>
            <a:r>
              <a:rPr lang="en-US" dirty="0"/>
              <a:t>Edge classifications are different for directed graphs and undirected graphs.</a:t>
            </a:r>
          </a:p>
          <a:p>
            <a:endParaRPr lang="en-US" dirty="0"/>
          </a:p>
          <a:p>
            <a:r>
              <a:rPr lang="en-US" dirty="0"/>
              <a:t>Be careful with details</a:t>
            </a:r>
          </a:p>
          <a:p>
            <a:r>
              <a:rPr lang="en-US" dirty="0"/>
              <a:t>DFS in undirected graphs don’t have cross edges.</a:t>
            </a:r>
          </a:p>
          <a:p>
            <a:r>
              <a:rPr lang="en-US" dirty="0"/>
              <a:t>BFS in directed graphs can have edges skipping levels (only as back edges, skipping levels up though!)</a:t>
            </a:r>
          </a:p>
          <a:p>
            <a:r>
              <a:rPr lang="en-US" dirty="0"/>
              <a:t>We focused on connected graphs--you’ll only find everything that you can reach from the start vertex. </a:t>
            </a:r>
          </a:p>
        </p:txBody>
      </p:sp>
    </p:spTree>
    <p:extLst>
      <p:ext uri="{BB962C8B-B14F-4D97-AF65-F5344CB8AC3E}">
        <p14:creationId xmlns:p14="http://schemas.microsoft.com/office/powerpoint/2010/main" val="109048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44123-EDA7-4272-B987-8A779E9883EE}"/>
              </a:ext>
            </a:extLst>
          </p:cNvPr>
          <p:cNvSpPr>
            <a:spLocks noGrp="1"/>
          </p:cNvSpPr>
          <p:nvPr>
            <p:ph type="title"/>
          </p:nvPr>
        </p:nvSpPr>
        <p:spPr/>
        <p:txBody>
          <a:bodyPr/>
          <a:lstStyle/>
          <a:p>
            <a:r>
              <a:rPr lang="en-US" dirty="0"/>
              <a:t>Algorithm -&gt; proof</a:t>
            </a:r>
          </a:p>
        </p:txBody>
      </p:sp>
      <p:sp>
        <p:nvSpPr>
          <p:cNvPr id="3" name="Content Placeholder 2">
            <a:extLst>
              <a:ext uri="{FF2B5EF4-FFF2-40B4-BE49-F238E27FC236}">
                <a16:creationId xmlns:a16="http://schemas.microsoft.com/office/drawing/2014/main" id="{119E98EC-224D-4E9B-B4C3-999DD4B7EAEE}"/>
              </a:ext>
            </a:extLst>
          </p:cNvPr>
          <p:cNvSpPr>
            <a:spLocks noGrp="1"/>
          </p:cNvSpPr>
          <p:nvPr>
            <p:ph idx="1"/>
          </p:nvPr>
        </p:nvSpPr>
        <p:spPr/>
        <p:txBody>
          <a:bodyPr/>
          <a:lstStyle/>
          <a:p>
            <a:r>
              <a:rPr lang="en-US" dirty="0"/>
              <a:t>The final theorem statement doesn’t know about the algorithm – we used the algorithm to prove a graph theory fact!</a:t>
            </a:r>
          </a:p>
        </p:txBody>
      </p:sp>
    </p:spTree>
    <p:extLst>
      <p:ext uri="{BB962C8B-B14F-4D97-AF65-F5344CB8AC3E}">
        <p14:creationId xmlns:p14="http://schemas.microsoft.com/office/powerpoint/2010/main" val="8934908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9D7E3-0560-4C80-B2AA-8AED498DB534}"/>
              </a:ext>
            </a:extLst>
          </p:cNvPr>
          <p:cNvSpPr>
            <a:spLocks noGrp="1"/>
          </p:cNvSpPr>
          <p:nvPr>
            <p:ph type="title"/>
          </p:nvPr>
        </p:nvSpPr>
        <p:spPr/>
        <p:txBody>
          <a:bodyPr/>
          <a:lstStyle/>
          <a:p>
            <a:r>
              <a:rPr lang="en-US" dirty="0"/>
              <a:t>Your Takeaways</a:t>
            </a:r>
          </a:p>
        </p:txBody>
      </p:sp>
      <p:sp>
        <p:nvSpPr>
          <p:cNvPr id="3" name="Content Placeholder 2">
            <a:extLst>
              <a:ext uri="{FF2B5EF4-FFF2-40B4-BE49-F238E27FC236}">
                <a16:creationId xmlns:a16="http://schemas.microsoft.com/office/drawing/2014/main" id="{3194CF12-8220-412D-8BD6-01A4C17431CB}"/>
              </a:ext>
            </a:extLst>
          </p:cNvPr>
          <p:cNvSpPr>
            <a:spLocks noGrp="1"/>
          </p:cNvSpPr>
          <p:nvPr>
            <p:ph idx="1"/>
          </p:nvPr>
        </p:nvSpPr>
        <p:spPr/>
        <p:txBody>
          <a:bodyPr/>
          <a:lstStyle/>
          <a:p>
            <a:r>
              <a:rPr lang="en-US" dirty="0"/>
              <a:t>When searching through a graph, order matters! </a:t>
            </a:r>
          </a:p>
          <a:p>
            <a:r>
              <a:rPr lang="en-US" dirty="0"/>
              <a:t>BFS and DFS do different things!</a:t>
            </a:r>
          </a:p>
          <a:p>
            <a:r>
              <a:rPr lang="en-US" dirty="0"/>
              <a:t>BFS/DFS algorithms usually keep track of extra information/calculate something at each vertex/use edge classification to solve the problem.</a:t>
            </a:r>
          </a:p>
          <a:p>
            <a:pPr lvl="1"/>
            <a:r>
              <a:rPr lang="en-US" dirty="0"/>
              <a:t>A few extra bells and whistles in the code, but usually little more.</a:t>
            </a:r>
          </a:p>
          <a:p>
            <a:r>
              <a:rPr lang="en-US" dirty="0"/>
              <a:t>DFS can solve a wide-variety of problems, but the algorithms tend to be subtle.</a:t>
            </a:r>
          </a:p>
          <a:p>
            <a:r>
              <a:rPr lang="en-US" dirty="0"/>
              <a:t>BFS a lot more intuitive, start there if you can.</a:t>
            </a:r>
          </a:p>
          <a:p>
            <a:r>
              <a:rPr lang="en-US" dirty="0"/>
              <a:t>BE CAREFUL with directed/undirected graphs. The algorithms aren’t always easy to convert.</a:t>
            </a:r>
          </a:p>
        </p:txBody>
      </p:sp>
    </p:spTree>
    <p:extLst>
      <p:ext uri="{BB962C8B-B14F-4D97-AF65-F5344CB8AC3E}">
        <p14:creationId xmlns:p14="http://schemas.microsoft.com/office/powerpoint/2010/main" val="34452531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4AA5854-AA5D-4399-888F-5F8974A1C12B}"/>
              </a:ext>
            </a:extLst>
          </p:cNvPr>
          <p:cNvSpPr>
            <a:spLocks noGrp="1"/>
          </p:cNvSpPr>
          <p:nvPr>
            <p:ph type="title"/>
          </p:nvPr>
        </p:nvSpPr>
        <p:spPr/>
        <p:txBody>
          <a:bodyPr/>
          <a:lstStyle/>
          <a:p>
            <a:r>
              <a:rPr lang="en-US" dirty="0"/>
              <a:t>Solving new problems:</a:t>
            </a:r>
            <a:br>
              <a:rPr lang="en-US" dirty="0"/>
            </a:br>
            <a:r>
              <a:rPr lang="en-US" dirty="0"/>
              <a:t>Graph Modeling</a:t>
            </a:r>
          </a:p>
        </p:txBody>
      </p:sp>
      <p:sp>
        <p:nvSpPr>
          <p:cNvPr id="8" name="Text Placeholder 7">
            <a:extLst>
              <a:ext uri="{FF2B5EF4-FFF2-40B4-BE49-F238E27FC236}">
                <a16:creationId xmlns:a16="http://schemas.microsoft.com/office/drawing/2014/main" id="{7F0DE6B6-0DDA-4947-9550-C968FAAD2986}"/>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4150589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FDE96-D261-4BCE-913F-AED3FF89685B}"/>
              </a:ext>
            </a:extLst>
          </p:cNvPr>
          <p:cNvSpPr>
            <a:spLocks noGrp="1"/>
          </p:cNvSpPr>
          <p:nvPr>
            <p:ph type="title"/>
          </p:nvPr>
        </p:nvSpPr>
        <p:spPr/>
        <p:txBody>
          <a:bodyPr/>
          <a:lstStyle/>
          <a:p>
            <a:r>
              <a:rPr lang="en-US" dirty="0"/>
              <a:t>Summary – Graph Search Applications</a:t>
            </a:r>
          </a:p>
        </p:txBody>
      </p:sp>
      <p:sp>
        <p:nvSpPr>
          <p:cNvPr id="4" name="Text Placeholder 3">
            <a:extLst>
              <a:ext uri="{FF2B5EF4-FFF2-40B4-BE49-F238E27FC236}">
                <a16:creationId xmlns:a16="http://schemas.microsoft.com/office/drawing/2014/main" id="{A00F8131-FC47-44FC-8621-4360CAD0DE14}"/>
              </a:ext>
            </a:extLst>
          </p:cNvPr>
          <p:cNvSpPr>
            <a:spLocks noGrp="1"/>
          </p:cNvSpPr>
          <p:nvPr>
            <p:ph type="body" idx="1"/>
          </p:nvPr>
        </p:nvSpPr>
        <p:spPr/>
        <p:txBody>
          <a:bodyPr/>
          <a:lstStyle/>
          <a:p>
            <a:r>
              <a:rPr lang="en-US" dirty="0"/>
              <a:t>BFS</a:t>
            </a:r>
          </a:p>
        </p:txBody>
      </p:sp>
      <p:sp>
        <p:nvSpPr>
          <p:cNvPr id="5" name="Content Placeholder 4">
            <a:extLst>
              <a:ext uri="{FF2B5EF4-FFF2-40B4-BE49-F238E27FC236}">
                <a16:creationId xmlns:a16="http://schemas.microsoft.com/office/drawing/2014/main" id="{130C76A6-6A9A-449E-96B0-BB08EBD7B20B}"/>
              </a:ext>
            </a:extLst>
          </p:cNvPr>
          <p:cNvSpPr>
            <a:spLocks noGrp="1"/>
          </p:cNvSpPr>
          <p:nvPr>
            <p:ph sz="half" idx="13"/>
          </p:nvPr>
        </p:nvSpPr>
        <p:spPr>
          <a:xfrm>
            <a:off x="584218" y="2096447"/>
            <a:ext cx="5397689" cy="2405704"/>
          </a:xfrm>
        </p:spPr>
        <p:txBody>
          <a:bodyPr/>
          <a:lstStyle/>
          <a:p>
            <a:r>
              <a:rPr lang="en-US" dirty="0"/>
              <a:t>Shortest Paths (unweighted) graphs)</a:t>
            </a:r>
          </a:p>
          <a:p>
            <a:endParaRPr lang="en-US" dirty="0"/>
          </a:p>
          <a:p>
            <a:endParaRPr lang="en-US" dirty="0"/>
          </a:p>
        </p:txBody>
      </p:sp>
      <p:sp>
        <p:nvSpPr>
          <p:cNvPr id="6" name="Text Placeholder 5">
            <a:extLst>
              <a:ext uri="{FF2B5EF4-FFF2-40B4-BE49-F238E27FC236}">
                <a16:creationId xmlns:a16="http://schemas.microsoft.com/office/drawing/2014/main" id="{904B658D-DF9E-44CF-BD18-735A841A2917}"/>
              </a:ext>
            </a:extLst>
          </p:cNvPr>
          <p:cNvSpPr>
            <a:spLocks noGrp="1"/>
          </p:cNvSpPr>
          <p:nvPr>
            <p:ph type="body" idx="14"/>
          </p:nvPr>
        </p:nvSpPr>
        <p:spPr/>
        <p:txBody>
          <a:bodyPr/>
          <a:lstStyle/>
          <a:p>
            <a:r>
              <a:rPr lang="en-US" dirty="0" err="1"/>
              <a:t>dfs</a:t>
            </a:r>
            <a:endParaRPr lang="en-US" dirty="0"/>
          </a:p>
        </p:txBody>
      </p:sp>
      <p:sp>
        <p:nvSpPr>
          <p:cNvPr id="7" name="Content Placeholder 6">
            <a:extLst>
              <a:ext uri="{FF2B5EF4-FFF2-40B4-BE49-F238E27FC236}">
                <a16:creationId xmlns:a16="http://schemas.microsoft.com/office/drawing/2014/main" id="{723FC083-B0BB-47CC-85DE-E485B1AA1402}"/>
              </a:ext>
            </a:extLst>
          </p:cNvPr>
          <p:cNvSpPr>
            <a:spLocks noGrp="1"/>
          </p:cNvSpPr>
          <p:nvPr>
            <p:ph sz="half" idx="15"/>
          </p:nvPr>
        </p:nvSpPr>
        <p:spPr>
          <a:xfrm>
            <a:off x="6364809" y="2096447"/>
            <a:ext cx="5397689" cy="2323154"/>
          </a:xfrm>
        </p:spPr>
        <p:txBody>
          <a:bodyPr/>
          <a:lstStyle/>
          <a:p>
            <a:r>
              <a:rPr lang="en-US" dirty="0"/>
              <a:t>Cycle detection (directed graphs)</a:t>
            </a:r>
          </a:p>
          <a:p>
            <a:r>
              <a:rPr lang="en-US" dirty="0"/>
              <a:t>Topological sort</a:t>
            </a:r>
          </a:p>
          <a:p>
            <a:r>
              <a:rPr lang="en-US" dirty="0"/>
              <a:t>Strongly connected components</a:t>
            </a:r>
          </a:p>
        </p:txBody>
      </p:sp>
      <p:sp>
        <p:nvSpPr>
          <p:cNvPr id="8" name="TextBox 7">
            <a:extLst>
              <a:ext uri="{FF2B5EF4-FFF2-40B4-BE49-F238E27FC236}">
                <a16:creationId xmlns:a16="http://schemas.microsoft.com/office/drawing/2014/main" id="{D32618F9-BA92-4977-9068-CD1C900FEF67}"/>
              </a:ext>
            </a:extLst>
          </p:cNvPr>
          <p:cNvSpPr txBox="1"/>
          <p:nvPr/>
        </p:nvSpPr>
        <p:spPr>
          <a:xfrm>
            <a:off x="2076450" y="4502151"/>
            <a:ext cx="5911850" cy="1384995"/>
          </a:xfrm>
          <a:prstGeom prst="rect">
            <a:avLst/>
          </a:prstGeom>
          <a:noFill/>
        </p:spPr>
        <p:txBody>
          <a:bodyPr wrap="square" rtlCol="0">
            <a:spAutoFit/>
          </a:bodyPr>
          <a:lstStyle/>
          <a:p>
            <a:r>
              <a:rPr lang="en-US" sz="2800" dirty="0">
                <a:solidFill>
                  <a:schemeClr val="accent3"/>
                </a:solidFill>
                <a:latin typeface="Segoe UI Semilight" panose="020B0402040204020203" pitchFamily="34" charset="0"/>
                <a:cs typeface="Segoe UI Semilight" panose="020B0402040204020203" pitchFamily="34" charset="0"/>
              </a:rPr>
              <a:t>EITHER</a:t>
            </a:r>
          </a:p>
          <a:p>
            <a:r>
              <a:rPr lang="en-US" sz="2800" dirty="0">
                <a:latin typeface="Segoe UI Semilight" panose="020B0402040204020203" pitchFamily="34" charset="0"/>
                <a:cs typeface="Segoe UI Semilight" panose="020B0402040204020203" pitchFamily="34" charset="0"/>
              </a:rPr>
              <a:t>2-coloring</a:t>
            </a:r>
          </a:p>
          <a:p>
            <a:r>
              <a:rPr lang="en-US" sz="2800" dirty="0">
                <a:latin typeface="Segoe UI Semilight" panose="020B0402040204020203" pitchFamily="34" charset="0"/>
                <a:cs typeface="Segoe UI Semilight" panose="020B0402040204020203" pitchFamily="34" charset="0"/>
              </a:rPr>
              <a:t>Connected components (undirected)</a:t>
            </a:r>
          </a:p>
        </p:txBody>
      </p:sp>
      <p:sp>
        <p:nvSpPr>
          <p:cNvPr id="9" name="TextBox 8">
            <a:extLst>
              <a:ext uri="{FF2B5EF4-FFF2-40B4-BE49-F238E27FC236}">
                <a16:creationId xmlns:a16="http://schemas.microsoft.com/office/drawing/2014/main" id="{C8879409-2045-41D3-A86E-A69B6BEF653C}"/>
              </a:ext>
            </a:extLst>
          </p:cNvPr>
          <p:cNvSpPr txBox="1"/>
          <p:nvPr/>
        </p:nvSpPr>
        <p:spPr>
          <a:xfrm>
            <a:off x="1030809" y="5887146"/>
            <a:ext cx="3028950" cy="830997"/>
          </a:xfrm>
          <a:prstGeom prst="rect">
            <a:avLst/>
          </a:prstGeom>
          <a:noFill/>
          <a:ln w="38100">
            <a:solidFill>
              <a:schemeClr val="accent4"/>
            </a:solidFill>
          </a:ln>
        </p:spPr>
        <p:txBody>
          <a:bodyPr wrap="square" rtlCol="0">
            <a:spAutoFit/>
          </a:bodyPr>
          <a:lstStyle/>
          <a:p>
            <a:r>
              <a:rPr lang="en-US" sz="2400" dirty="0">
                <a:latin typeface="Segoe UI Semilight" panose="020B0402040204020203" pitchFamily="34" charset="0"/>
                <a:cs typeface="Segoe UI Semilight" panose="020B0402040204020203" pitchFamily="34" charset="0"/>
              </a:rPr>
              <a:t>Usually use BFS – easier to understand.</a:t>
            </a:r>
          </a:p>
        </p:txBody>
      </p:sp>
    </p:spTree>
    <p:extLst>
      <p:ext uri="{BB962C8B-B14F-4D97-AF65-F5344CB8AC3E}">
        <p14:creationId xmlns:p14="http://schemas.microsoft.com/office/powerpoint/2010/main" val="15607063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Ordering Dependencies	</a:t>
            </a:r>
          </a:p>
        </p:txBody>
      </p:sp>
      <p:sp>
        <p:nvSpPr>
          <p:cNvPr id="3" name="Content Placeholder 2"/>
          <p:cNvSpPr>
            <a:spLocks noGrp="1"/>
          </p:cNvSpPr>
          <p:nvPr>
            <p:ph idx="1"/>
          </p:nvPr>
        </p:nvSpPr>
        <p:spPr>
          <a:xfrm>
            <a:off x="575240" y="1463857"/>
            <a:ext cx="11187258" cy="1433133"/>
          </a:xfrm>
        </p:spPr>
        <p:txBody>
          <a:bodyPr>
            <a:normAutofit fontScale="92500" lnSpcReduction="20000"/>
          </a:bodyPr>
          <a:lstStyle/>
          <a:p>
            <a:r>
              <a:rPr lang="en-US" dirty="0"/>
              <a:t>Given a directed graph G, where we have an edge from u to v if u must happen before v.</a:t>
            </a:r>
          </a:p>
          <a:p>
            <a:r>
              <a:rPr lang="en-US" dirty="0"/>
              <a:t>We can only do things one at a time, can we find an order that </a:t>
            </a:r>
            <a:r>
              <a:rPr lang="en-US" b="1" dirty="0"/>
              <a:t>respects dependencies</a:t>
            </a:r>
            <a:r>
              <a:rPr lang="en-US" dirty="0"/>
              <a:t>?</a:t>
            </a:r>
          </a:p>
        </p:txBody>
      </p:sp>
      <p:sp>
        <p:nvSpPr>
          <p:cNvPr id="6" name="Rectangle 5"/>
          <p:cNvSpPr/>
          <p:nvPr/>
        </p:nvSpPr>
        <p:spPr>
          <a:xfrm>
            <a:off x="575239" y="2896990"/>
            <a:ext cx="8072372" cy="1485900"/>
          </a:xfrm>
          <a:prstGeom prst="rect">
            <a:avLst/>
          </a:prstGeom>
          <a:solidFill>
            <a:srgbClr val="7D5C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dirty="0"/>
          </a:p>
          <a:p>
            <a:r>
              <a:rPr lang="en-US" sz="2200" b="1" dirty="0"/>
              <a:t>Given: </a:t>
            </a:r>
            <a:r>
              <a:rPr lang="en-US" sz="2200" dirty="0"/>
              <a:t>a directed graph G</a:t>
            </a:r>
          </a:p>
          <a:p>
            <a:r>
              <a:rPr lang="en-US" sz="2200" b="1" dirty="0"/>
              <a:t>Find: </a:t>
            </a:r>
            <a:r>
              <a:rPr lang="en-US" sz="2200" dirty="0"/>
              <a:t>an ordering of the vertices so all edges go from left to right. </a:t>
            </a:r>
          </a:p>
        </p:txBody>
      </p:sp>
      <p:sp>
        <p:nvSpPr>
          <p:cNvPr id="7" name="Rectangle 6"/>
          <p:cNvSpPr/>
          <p:nvPr/>
        </p:nvSpPr>
        <p:spPr>
          <a:xfrm>
            <a:off x="575239" y="2896990"/>
            <a:ext cx="8072372" cy="476250"/>
          </a:xfrm>
          <a:prstGeom prst="rect">
            <a:avLst/>
          </a:prstGeom>
          <a:solidFill>
            <a:srgbClr val="4C328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200" b="1" dirty="0"/>
              <a:t>Topological Sort (aka Topological Ordering)</a:t>
            </a:r>
          </a:p>
        </p:txBody>
      </p:sp>
      <p:sp>
        <p:nvSpPr>
          <p:cNvPr id="8" name="Rectangle 7"/>
          <p:cNvSpPr/>
          <p:nvPr/>
        </p:nvSpPr>
        <p:spPr>
          <a:xfrm>
            <a:off x="575238" y="4545893"/>
            <a:ext cx="11041521" cy="1107996"/>
          </a:xfrm>
          <a:prstGeom prst="rect">
            <a:avLst/>
          </a:prstGeom>
        </p:spPr>
        <p:txBody>
          <a:bodyPr wrap="square">
            <a:spAutoFit/>
          </a:bodyPr>
          <a:lstStyle/>
          <a:p>
            <a:r>
              <a:rPr lang="en-US" sz="2200" dirty="0"/>
              <a:t>Uses: </a:t>
            </a:r>
          </a:p>
          <a:p>
            <a:r>
              <a:rPr lang="en-US" sz="2200" dirty="0"/>
              <a:t>Compiling multiple files</a:t>
            </a:r>
          </a:p>
          <a:p>
            <a:r>
              <a:rPr lang="en-US" sz="2200" dirty="0"/>
              <a:t>Graduating</a:t>
            </a:r>
          </a:p>
        </p:txBody>
      </p:sp>
    </p:spTree>
    <p:extLst>
      <p:ext uri="{BB962C8B-B14F-4D97-AF65-F5344CB8AC3E}">
        <p14:creationId xmlns:p14="http://schemas.microsoft.com/office/powerpoint/2010/main" val="2278413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Topological Ordering</a:t>
            </a:r>
          </a:p>
        </p:txBody>
      </p:sp>
      <p:sp>
        <p:nvSpPr>
          <p:cNvPr id="3" name="Content Placeholder 2"/>
          <p:cNvSpPr>
            <a:spLocks noGrp="1"/>
          </p:cNvSpPr>
          <p:nvPr>
            <p:ph idx="1"/>
          </p:nvPr>
        </p:nvSpPr>
        <p:spPr>
          <a:xfrm>
            <a:off x="575240" y="1463857"/>
            <a:ext cx="11187258" cy="879489"/>
          </a:xfrm>
        </p:spPr>
        <p:txBody>
          <a:bodyPr/>
          <a:lstStyle/>
          <a:p>
            <a:r>
              <a:rPr lang="en-US" dirty="0"/>
              <a:t>A course prerequisite chart and a possible topological ordering.</a:t>
            </a:r>
          </a:p>
          <a:p>
            <a:endParaRPr lang="en-US" dirty="0"/>
          </a:p>
        </p:txBody>
      </p:sp>
      <p:grpSp>
        <p:nvGrpSpPr>
          <p:cNvPr id="28" name="Group 27" descr="Prerequisite graph;&#10;Vertices: Math 126, CSE 123, CSE 311, CSE 312, CSE 332, CSE 421&#10;&#10;Edges&#10;(math 126, CSE 311)&#10;(CSE 123, CSE 311)&#10;(CSE 311, CSE 312)&#10;(CSE 311, CSE 332)&#10;(CSE 312, CSE 421)&#10;(CSE 332, CSE 421)">
            <a:extLst>
              <a:ext uri="{FF2B5EF4-FFF2-40B4-BE49-F238E27FC236}">
                <a16:creationId xmlns:a16="http://schemas.microsoft.com/office/drawing/2014/main" id="{EF9CA328-4545-50B6-A390-016AD30801C8}"/>
              </a:ext>
            </a:extLst>
          </p:cNvPr>
          <p:cNvGrpSpPr/>
          <p:nvPr/>
        </p:nvGrpSpPr>
        <p:grpSpPr>
          <a:xfrm>
            <a:off x="1793105" y="2279301"/>
            <a:ext cx="7777175" cy="1595923"/>
            <a:chOff x="1793105" y="2279301"/>
            <a:chExt cx="7777175" cy="1595923"/>
          </a:xfrm>
        </p:grpSpPr>
        <p:sp>
          <p:nvSpPr>
            <p:cNvPr id="6" name="Rectangle 5"/>
            <p:cNvSpPr/>
            <p:nvPr/>
          </p:nvSpPr>
          <p:spPr>
            <a:xfrm>
              <a:off x="1793105" y="2381795"/>
              <a:ext cx="1389888" cy="4206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Math 126</a:t>
              </a:r>
            </a:p>
          </p:txBody>
        </p:sp>
        <p:sp>
          <p:nvSpPr>
            <p:cNvPr id="7" name="Rectangle 6"/>
            <p:cNvSpPr/>
            <p:nvPr/>
          </p:nvSpPr>
          <p:spPr>
            <a:xfrm>
              <a:off x="1793105" y="3216947"/>
              <a:ext cx="1389888" cy="4206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CSE 123</a:t>
              </a:r>
            </a:p>
          </p:txBody>
        </p:sp>
        <p:sp>
          <p:nvSpPr>
            <p:cNvPr id="8" name="Rectangle 7"/>
            <p:cNvSpPr/>
            <p:nvPr/>
          </p:nvSpPr>
          <p:spPr>
            <a:xfrm>
              <a:off x="3754203" y="2774216"/>
              <a:ext cx="1389888" cy="4206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CSE 311</a:t>
              </a:r>
            </a:p>
          </p:txBody>
        </p:sp>
        <p:sp>
          <p:nvSpPr>
            <p:cNvPr id="9" name="Rectangle 8"/>
            <p:cNvSpPr/>
            <p:nvPr/>
          </p:nvSpPr>
          <p:spPr>
            <a:xfrm>
              <a:off x="5845932" y="3454600"/>
              <a:ext cx="1389888" cy="4206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CSE 332</a:t>
              </a:r>
            </a:p>
          </p:txBody>
        </p:sp>
        <p:sp>
          <p:nvSpPr>
            <p:cNvPr id="10" name="Rectangle 9"/>
            <p:cNvSpPr/>
            <p:nvPr/>
          </p:nvSpPr>
          <p:spPr>
            <a:xfrm>
              <a:off x="5880554" y="2279301"/>
              <a:ext cx="1389888" cy="4206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CSE 312</a:t>
              </a:r>
            </a:p>
          </p:txBody>
        </p:sp>
        <p:sp>
          <p:nvSpPr>
            <p:cNvPr id="11" name="Rectangle 10"/>
            <p:cNvSpPr/>
            <p:nvPr/>
          </p:nvSpPr>
          <p:spPr>
            <a:xfrm>
              <a:off x="8180392" y="2784053"/>
              <a:ext cx="1389888" cy="4206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CSE 421</a:t>
              </a:r>
            </a:p>
          </p:txBody>
        </p:sp>
        <p:cxnSp>
          <p:nvCxnSpPr>
            <p:cNvPr id="12" name="Straight Arrow Connector 11"/>
            <p:cNvCxnSpPr>
              <a:stCxn id="6" idx="3"/>
              <a:endCxn id="8" idx="1"/>
            </p:cNvCxnSpPr>
            <p:nvPr/>
          </p:nvCxnSpPr>
          <p:spPr>
            <a:xfrm>
              <a:off x="3182993" y="2592107"/>
              <a:ext cx="571210" cy="392421"/>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7" idx="3"/>
              <a:endCxn id="8" idx="1"/>
            </p:cNvCxnSpPr>
            <p:nvPr/>
          </p:nvCxnSpPr>
          <p:spPr>
            <a:xfrm flipV="1">
              <a:off x="3182993" y="2984528"/>
              <a:ext cx="571210" cy="442731"/>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8" idx="3"/>
              <a:endCxn id="10" idx="1"/>
            </p:cNvCxnSpPr>
            <p:nvPr/>
          </p:nvCxnSpPr>
          <p:spPr>
            <a:xfrm flipV="1">
              <a:off x="5144091" y="2489613"/>
              <a:ext cx="736463" cy="494915"/>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8" idx="3"/>
              <a:endCxn id="9" idx="1"/>
            </p:cNvCxnSpPr>
            <p:nvPr/>
          </p:nvCxnSpPr>
          <p:spPr>
            <a:xfrm>
              <a:off x="5144091" y="2984528"/>
              <a:ext cx="701841" cy="680384"/>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9" idx="3"/>
              <a:endCxn id="11" idx="1"/>
            </p:cNvCxnSpPr>
            <p:nvPr/>
          </p:nvCxnSpPr>
          <p:spPr>
            <a:xfrm flipV="1">
              <a:off x="7235820" y="2994365"/>
              <a:ext cx="944572" cy="670547"/>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 name="Straight Arrow Connector 3">
              <a:extLst>
                <a:ext uri="{FF2B5EF4-FFF2-40B4-BE49-F238E27FC236}">
                  <a16:creationId xmlns:a16="http://schemas.microsoft.com/office/drawing/2014/main" id="{BC262362-0A06-6714-210F-33D32A60079E}"/>
                </a:ext>
              </a:extLst>
            </p:cNvPr>
            <p:cNvCxnSpPr>
              <a:cxnSpLocks/>
              <a:stCxn id="10" idx="3"/>
              <a:endCxn id="11" idx="1"/>
            </p:cNvCxnSpPr>
            <p:nvPr/>
          </p:nvCxnSpPr>
          <p:spPr>
            <a:xfrm>
              <a:off x="7270442" y="2489613"/>
              <a:ext cx="909950" cy="504752"/>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grpSp>
        <p:nvGrpSpPr>
          <p:cNvPr id="29" name="Group 28" descr="Prerequisite graph arranged as a topological ordering:&#10;Math 126, CSE 123, CSE 311, CSE 312, CSE 332, CSE 421. All edges go from left to right in this ordering.">
            <a:extLst>
              <a:ext uri="{FF2B5EF4-FFF2-40B4-BE49-F238E27FC236}">
                <a16:creationId xmlns:a16="http://schemas.microsoft.com/office/drawing/2014/main" id="{EC9D861C-56E6-867B-4029-78A4E5B416EF}"/>
              </a:ext>
            </a:extLst>
          </p:cNvPr>
          <p:cNvGrpSpPr/>
          <p:nvPr/>
        </p:nvGrpSpPr>
        <p:grpSpPr>
          <a:xfrm>
            <a:off x="1207455" y="5534052"/>
            <a:ext cx="10354094" cy="465073"/>
            <a:chOff x="1207455" y="5534052"/>
            <a:chExt cx="10354094" cy="465073"/>
          </a:xfrm>
        </p:grpSpPr>
        <p:sp>
          <p:nvSpPr>
            <p:cNvPr id="17" name="Rectangle 16"/>
            <p:cNvSpPr/>
            <p:nvPr/>
          </p:nvSpPr>
          <p:spPr>
            <a:xfrm>
              <a:off x="1207455" y="5540401"/>
              <a:ext cx="1389888" cy="4206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Math 126</a:t>
              </a:r>
            </a:p>
          </p:txBody>
        </p:sp>
        <p:sp>
          <p:nvSpPr>
            <p:cNvPr id="18" name="Rectangle 17"/>
            <p:cNvSpPr/>
            <p:nvPr/>
          </p:nvSpPr>
          <p:spPr>
            <a:xfrm>
              <a:off x="2942640" y="5540401"/>
              <a:ext cx="1389888" cy="4206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CSE 123</a:t>
              </a:r>
            </a:p>
          </p:txBody>
        </p:sp>
        <p:sp>
          <p:nvSpPr>
            <p:cNvPr id="19" name="Rectangle 18"/>
            <p:cNvSpPr/>
            <p:nvPr/>
          </p:nvSpPr>
          <p:spPr>
            <a:xfrm>
              <a:off x="4766575" y="5540401"/>
              <a:ext cx="1389888" cy="4206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CSE 311</a:t>
              </a:r>
            </a:p>
          </p:txBody>
        </p:sp>
        <p:sp>
          <p:nvSpPr>
            <p:cNvPr id="20" name="Rectangle 19"/>
            <p:cNvSpPr/>
            <p:nvPr/>
          </p:nvSpPr>
          <p:spPr>
            <a:xfrm>
              <a:off x="6536620" y="5547508"/>
              <a:ext cx="1389888" cy="4206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CSE 312</a:t>
              </a:r>
            </a:p>
          </p:txBody>
        </p:sp>
        <p:sp>
          <p:nvSpPr>
            <p:cNvPr id="21" name="Rectangle 20"/>
            <p:cNvSpPr/>
            <p:nvPr/>
          </p:nvSpPr>
          <p:spPr>
            <a:xfrm>
              <a:off x="8364440" y="5552576"/>
              <a:ext cx="1389888" cy="4206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CSE 332</a:t>
              </a:r>
            </a:p>
          </p:txBody>
        </p:sp>
        <p:sp>
          <p:nvSpPr>
            <p:cNvPr id="22" name="Rectangle 21"/>
            <p:cNvSpPr/>
            <p:nvPr/>
          </p:nvSpPr>
          <p:spPr>
            <a:xfrm>
              <a:off x="10171661" y="5540401"/>
              <a:ext cx="1389888" cy="4206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CSE 421</a:t>
              </a:r>
            </a:p>
          </p:txBody>
        </p:sp>
        <p:cxnSp>
          <p:nvCxnSpPr>
            <p:cNvPr id="25" name="Curved Connector 24"/>
            <p:cNvCxnSpPr>
              <a:stCxn id="17" idx="2"/>
              <a:endCxn id="19" idx="2"/>
            </p:cNvCxnSpPr>
            <p:nvPr/>
          </p:nvCxnSpPr>
          <p:spPr>
            <a:xfrm rot="16200000" flipH="1">
              <a:off x="3681959" y="4181465"/>
              <a:ext cx="12700" cy="3559120"/>
            </a:xfrm>
            <a:prstGeom prst="curvedConnector3">
              <a:avLst>
                <a:gd name="adj1" fmla="val 180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7" name="Curved Connector 26"/>
            <p:cNvCxnSpPr>
              <a:stCxn id="18" idx="0"/>
              <a:endCxn id="19" idx="0"/>
            </p:cNvCxnSpPr>
            <p:nvPr/>
          </p:nvCxnSpPr>
          <p:spPr>
            <a:xfrm rot="5400000" flipH="1" flipV="1">
              <a:off x="4549551" y="4628434"/>
              <a:ext cx="12700" cy="1823935"/>
            </a:xfrm>
            <a:prstGeom prst="curvedConnector3">
              <a:avLst>
                <a:gd name="adj1" fmla="val 180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3" name="Curved Connector 32"/>
            <p:cNvCxnSpPr>
              <a:stCxn id="19" idx="0"/>
            </p:cNvCxnSpPr>
            <p:nvPr/>
          </p:nvCxnSpPr>
          <p:spPr>
            <a:xfrm rot="16200000" flipH="1">
              <a:off x="6310883" y="4691036"/>
              <a:ext cx="20991" cy="1719721"/>
            </a:xfrm>
            <a:prstGeom prst="curvedConnector4">
              <a:avLst>
                <a:gd name="adj1" fmla="val -1089038"/>
                <a:gd name="adj2" fmla="val 9679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9" name="Curved Connector 38"/>
            <p:cNvCxnSpPr>
              <a:stCxn id="19" idx="2"/>
            </p:cNvCxnSpPr>
            <p:nvPr/>
          </p:nvCxnSpPr>
          <p:spPr>
            <a:xfrm rot="5400000" flipH="1" flipV="1">
              <a:off x="7312892" y="4081153"/>
              <a:ext cx="28498" cy="3731245"/>
            </a:xfrm>
            <a:prstGeom prst="curvedConnector4">
              <a:avLst>
                <a:gd name="adj1" fmla="val -802162"/>
                <a:gd name="adj2" fmla="val 100273"/>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8" name="Curved Connector 47"/>
            <p:cNvCxnSpPr>
              <a:stCxn id="20" idx="0"/>
              <a:endCxn id="22" idx="0"/>
            </p:cNvCxnSpPr>
            <p:nvPr/>
          </p:nvCxnSpPr>
          <p:spPr>
            <a:xfrm rot="5400000" flipH="1" flipV="1">
              <a:off x="9045531" y="3726435"/>
              <a:ext cx="7107" cy="3635041"/>
            </a:xfrm>
            <a:prstGeom prst="curvedConnector3">
              <a:avLst>
                <a:gd name="adj1" fmla="val 533837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6" name="Curved Connector 38">
              <a:extLst>
                <a:ext uri="{FF2B5EF4-FFF2-40B4-BE49-F238E27FC236}">
                  <a16:creationId xmlns:a16="http://schemas.microsoft.com/office/drawing/2014/main" id="{DFC53646-1C16-7BB8-FDF7-A57AC2900765}"/>
                </a:ext>
              </a:extLst>
            </p:cNvPr>
            <p:cNvCxnSpPr/>
            <p:nvPr/>
          </p:nvCxnSpPr>
          <p:spPr>
            <a:xfrm rot="5400000" flipH="1" flipV="1">
              <a:off x="9116293" y="4119253"/>
              <a:ext cx="28498" cy="3731245"/>
            </a:xfrm>
            <a:prstGeom prst="curvedConnector4">
              <a:avLst>
                <a:gd name="adj1" fmla="val -802162"/>
                <a:gd name="adj2" fmla="val 100273"/>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0960626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66549-8F76-460D-94B8-D5E6078A1654}"/>
              </a:ext>
            </a:extLst>
          </p:cNvPr>
          <p:cNvSpPr>
            <a:spLocks noGrp="1"/>
          </p:cNvSpPr>
          <p:nvPr>
            <p:ph type="title"/>
          </p:nvPr>
        </p:nvSpPr>
        <p:spPr/>
        <p:txBody>
          <a:bodyPr/>
          <a:lstStyle/>
          <a:p>
            <a:r>
              <a:rPr lang="en-US" dirty="0"/>
              <a:t>Problem 2</a:t>
            </a:r>
          </a:p>
        </p:txBody>
      </p:sp>
      <p:sp>
        <p:nvSpPr>
          <p:cNvPr id="3" name="Content Placeholder 2">
            <a:extLst>
              <a:ext uri="{FF2B5EF4-FFF2-40B4-BE49-F238E27FC236}">
                <a16:creationId xmlns:a16="http://schemas.microsoft.com/office/drawing/2014/main" id="{56614AA9-EE25-4BE7-88C7-7669AACCFC5D}"/>
              </a:ext>
            </a:extLst>
          </p:cNvPr>
          <p:cNvSpPr>
            <a:spLocks noGrp="1"/>
          </p:cNvSpPr>
          <p:nvPr>
            <p:ph idx="1"/>
          </p:nvPr>
        </p:nvSpPr>
        <p:spPr/>
        <p:txBody>
          <a:bodyPr/>
          <a:lstStyle/>
          <a:p>
            <a:r>
              <a:rPr lang="en-US" dirty="0"/>
              <a:t>Given a graph, find its strongly connected components</a:t>
            </a:r>
          </a:p>
        </p:txBody>
      </p:sp>
      <p:grpSp>
        <p:nvGrpSpPr>
          <p:cNvPr id="23" name="Group 22" descr="Graph with vertices {A,B,C,D,E,F,J,K}&#10;Edges:&#10;(A,B)&#10;(B,C)&#10;(C,D)&#10;(D,C),(D,F)&#10;(E,D),(E,K)&#10;(F,E), (F,J)&#10;(J,K)&#10;(K,J)&#10;&#10;Strongly connected components are highlighted:&#10;1: A&#10;2: B&#10;3: C,D,E,F&#10;4: J,K">
            <a:extLst>
              <a:ext uri="{FF2B5EF4-FFF2-40B4-BE49-F238E27FC236}">
                <a16:creationId xmlns:a16="http://schemas.microsoft.com/office/drawing/2014/main" id="{04FB84F8-0E29-380D-0F0E-2B7FFCB066F0}"/>
              </a:ext>
            </a:extLst>
          </p:cNvPr>
          <p:cNvGrpSpPr/>
          <p:nvPr/>
        </p:nvGrpSpPr>
        <p:grpSpPr>
          <a:xfrm>
            <a:off x="1043195" y="4519180"/>
            <a:ext cx="9812041" cy="2124862"/>
            <a:chOff x="1043195" y="4519180"/>
            <a:chExt cx="9812041" cy="2124862"/>
          </a:xfrm>
        </p:grpSpPr>
        <p:sp>
          <p:nvSpPr>
            <p:cNvPr id="4" name="Oval 3">
              <a:extLst>
                <a:ext uri="{FF2B5EF4-FFF2-40B4-BE49-F238E27FC236}">
                  <a16:creationId xmlns:a16="http://schemas.microsoft.com/office/drawing/2014/main" id="{555173D3-1D01-4037-AA89-E5549FB4AB78}"/>
                </a:ext>
              </a:extLst>
            </p:cNvPr>
            <p:cNvSpPr/>
            <p:nvPr/>
          </p:nvSpPr>
          <p:spPr>
            <a:xfrm>
              <a:off x="5907947" y="4860745"/>
              <a:ext cx="492851" cy="482328"/>
            </a:xfrm>
            <a:prstGeom prst="ellips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a:t>
              </a:r>
            </a:p>
          </p:txBody>
        </p:sp>
        <p:sp>
          <p:nvSpPr>
            <p:cNvPr id="5" name="Oval 4">
              <a:extLst>
                <a:ext uri="{FF2B5EF4-FFF2-40B4-BE49-F238E27FC236}">
                  <a16:creationId xmlns:a16="http://schemas.microsoft.com/office/drawing/2014/main" id="{5E3F8639-FCAB-4ECC-8D22-AE606F32B9FE}"/>
                </a:ext>
              </a:extLst>
            </p:cNvPr>
            <p:cNvSpPr/>
            <p:nvPr/>
          </p:nvSpPr>
          <p:spPr>
            <a:xfrm>
              <a:off x="5491850" y="5660894"/>
              <a:ext cx="492851" cy="482328"/>
            </a:xfrm>
            <a:prstGeom prst="ellips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a:t>
              </a:r>
            </a:p>
          </p:txBody>
        </p:sp>
        <p:sp>
          <p:nvSpPr>
            <p:cNvPr id="6" name="Oval 5">
              <a:extLst>
                <a:ext uri="{FF2B5EF4-FFF2-40B4-BE49-F238E27FC236}">
                  <a16:creationId xmlns:a16="http://schemas.microsoft.com/office/drawing/2014/main" id="{CAE84245-D883-470F-9ED2-375E85912003}"/>
                </a:ext>
              </a:extLst>
            </p:cNvPr>
            <p:cNvSpPr/>
            <p:nvPr/>
          </p:nvSpPr>
          <p:spPr>
            <a:xfrm>
              <a:off x="6553198" y="5647873"/>
              <a:ext cx="492851" cy="482328"/>
            </a:xfrm>
            <a:prstGeom prst="ellips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a:t>
              </a:r>
            </a:p>
          </p:txBody>
        </p:sp>
        <p:cxnSp>
          <p:nvCxnSpPr>
            <p:cNvPr id="7" name="Straight Arrow Connector 6">
              <a:extLst>
                <a:ext uri="{FF2B5EF4-FFF2-40B4-BE49-F238E27FC236}">
                  <a16:creationId xmlns:a16="http://schemas.microsoft.com/office/drawing/2014/main" id="{29DB6373-4D9C-4C54-A18A-A63A520D9EC3}"/>
                </a:ext>
              </a:extLst>
            </p:cNvPr>
            <p:cNvCxnSpPr>
              <a:stCxn id="5" idx="7"/>
              <a:endCxn id="4" idx="3"/>
            </p:cNvCxnSpPr>
            <p:nvPr/>
          </p:nvCxnSpPr>
          <p:spPr>
            <a:xfrm flipV="1">
              <a:off x="5912525" y="5272438"/>
              <a:ext cx="67598" cy="459091"/>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E1D10C81-0177-4A31-81A5-7AF0ACF701EC}"/>
                </a:ext>
              </a:extLst>
            </p:cNvPr>
            <p:cNvCxnSpPr>
              <a:stCxn id="4" idx="5"/>
              <a:endCxn id="6" idx="0"/>
            </p:cNvCxnSpPr>
            <p:nvPr/>
          </p:nvCxnSpPr>
          <p:spPr>
            <a:xfrm>
              <a:off x="6328622" y="5272438"/>
              <a:ext cx="471002" cy="375435"/>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EAE7A15A-0409-48A3-970A-E8CE80423B3B}"/>
                </a:ext>
              </a:extLst>
            </p:cNvPr>
            <p:cNvCxnSpPr>
              <a:stCxn id="4" idx="4"/>
              <a:endCxn id="5" idx="6"/>
            </p:cNvCxnSpPr>
            <p:nvPr/>
          </p:nvCxnSpPr>
          <p:spPr>
            <a:xfrm flipH="1">
              <a:off x="5984701" y="5343073"/>
              <a:ext cx="169672" cy="558985"/>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0" name="Oval 9">
              <a:extLst>
                <a:ext uri="{FF2B5EF4-FFF2-40B4-BE49-F238E27FC236}">
                  <a16:creationId xmlns:a16="http://schemas.microsoft.com/office/drawing/2014/main" id="{76DF4F79-212C-46A4-A80F-CA1CDF9F41F5}"/>
                </a:ext>
              </a:extLst>
            </p:cNvPr>
            <p:cNvSpPr/>
            <p:nvPr/>
          </p:nvSpPr>
          <p:spPr>
            <a:xfrm>
              <a:off x="3283654" y="4864830"/>
              <a:ext cx="492851" cy="482328"/>
            </a:xfrm>
            <a:prstGeom prst="ellips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B</a:t>
              </a:r>
            </a:p>
          </p:txBody>
        </p:sp>
        <p:sp>
          <p:nvSpPr>
            <p:cNvPr id="11" name="Oval 10">
              <a:extLst>
                <a:ext uri="{FF2B5EF4-FFF2-40B4-BE49-F238E27FC236}">
                  <a16:creationId xmlns:a16="http://schemas.microsoft.com/office/drawing/2014/main" id="{02F2E47A-B043-4098-88BB-37E02749858D}"/>
                </a:ext>
              </a:extLst>
            </p:cNvPr>
            <p:cNvSpPr/>
            <p:nvPr/>
          </p:nvSpPr>
          <p:spPr>
            <a:xfrm>
              <a:off x="7451055" y="4864830"/>
              <a:ext cx="492851" cy="482328"/>
            </a:xfrm>
            <a:prstGeom prst="ellips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E</a:t>
              </a:r>
            </a:p>
          </p:txBody>
        </p:sp>
        <p:cxnSp>
          <p:nvCxnSpPr>
            <p:cNvPr id="12" name="Straight Arrow Connector 11">
              <a:extLst>
                <a:ext uri="{FF2B5EF4-FFF2-40B4-BE49-F238E27FC236}">
                  <a16:creationId xmlns:a16="http://schemas.microsoft.com/office/drawing/2014/main" id="{3F11D0AF-EC4F-46F2-9315-8EDD98A72D5B}"/>
                </a:ext>
              </a:extLst>
            </p:cNvPr>
            <p:cNvCxnSpPr>
              <a:stCxn id="10" idx="6"/>
              <a:endCxn id="4" idx="2"/>
            </p:cNvCxnSpPr>
            <p:nvPr/>
          </p:nvCxnSpPr>
          <p:spPr>
            <a:xfrm flipV="1">
              <a:off x="3776505" y="5101909"/>
              <a:ext cx="2131442" cy="4085"/>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C4E6AA1F-656D-4C59-9338-BCEFCA96C9ED}"/>
                </a:ext>
              </a:extLst>
            </p:cNvPr>
            <p:cNvCxnSpPr>
              <a:stCxn id="6" idx="7"/>
              <a:endCxn id="11" idx="3"/>
            </p:cNvCxnSpPr>
            <p:nvPr/>
          </p:nvCxnSpPr>
          <p:spPr>
            <a:xfrm flipV="1">
              <a:off x="6973873" y="5276523"/>
              <a:ext cx="549358" cy="441985"/>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B8DC8D4D-8012-4E3A-A572-EBFA261E855E}"/>
                </a:ext>
              </a:extLst>
            </p:cNvPr>
            <p:cNvCxnSpPr>
              <a:stCxn id="11" idx="2"/>
              <a:endCxn id="4" idx="6"/>
            </p:cNvCxnSpPr>
            <p:nvPr/>
          </p:nvCxnSpPr>
          <p:spPr>
            <a:xfrm flipH="1" flipV="1">
              <a:off x="6400798" y="5101909"/>
              <a:ext cx="1050257" cy="4085"/>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5" name="Oval 14">
              <a:extLst>
                <a:ext uri="{FF2B5EF4-FFF2-40B4-BE49-F238E27FC236}">
                  <a16:creationId xmlns:a16="http://schemas.microsoft.com/office/drawing/2014/main" id="{48BB7D95-F750-4FDA-B0F4-A5F80C356719}"/>
                </a:ext>
              </a:extLst>
            </p:cNvPr>
            <p:cNvSpPr/>
            <p:nvPr/>
          </p:nvSpPr>
          <p:spPr>
            <a:xfrm>
              <a:off x="1544256" y="4873781"/>
              <a:ext cx="492851" cy="482328"/>
            </a:xfrm>
            <a:prstGeom prst="ellips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A</a:t>
              </a:r>
            </a:p>
          </p:txBody>
        </p:sp>
        <p:cxnSp>
          <p:nvCxnSpPr>
            <p:cNvPr id="16" name="Straight Arrow Connector 15">
              <a:extLst>
                <a:ext uri="{FF2B5EF4-FFF2-40B4-BE49-F238E27FC236}">
                  <a16:creationId xmlns:a16="http://schemas.microsoft.com/office/drawing/2014/main" id="{C3F5295A-4B97-43CA-8975-55223169CB73}"/>
                </a:ext>
              </a:extLst>
            </p:cNvPr>
            <p:cNvCxnSpPr>
              <a:stCxn id="15" idx="6"/>
              <a:endCxn id="10" idx="2"/>
            </p:cNvCxnSpPr>
            <p:nvPr/>
          </p:nvCxnSpPr>
          <p:spPr>
            <a:xfrm flipV="1">
              <a:off x="2037107" y="5105994"/>
              <a:ext cx="1246547" cy="8951"/>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7" name="Oval 16">
              <a:extLst>
                <a:ext uri="{FF2B5EF4-FFF2-40B4-BE49-F238E27FC236}">
                  <a16:creationId xmlns:a16="http://schemas.microsoft.com/office/drawing/2014/main" id="{E0E1F096-277F-42C1-A646-905ECCA89531}"/>
                </a:ext>
              </a:extLst>
            </p:cNvPr>
            <p:cNvSpPr/>
            <p:nvPr/>
          </p:nvSpPr>
          <p:spPr>
            <a:xfrm>
              <a:off x="9801890" y="4905315"/>
              <a:ext cx="492851" cy="482328"/>
            </a:xfrm>
            <a:prstGeom prst="ellips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K</a:t>
              </a:r>
            </a:p>
          </p:txBody>
        </p:sp>
        <p:cxnSp>
          <p:nvCxnSpPr>
            <p:cNvPr id="18" name="Straight Arrow Connector 17">
              <a:extLst>
                <a:ext uri="{FF2B5EF4-FFF2-40B4-BE49-F238E27FC236}">
                  <a16:creationId xmlns:a16="http://schemas.microsoft.com/office/drawing/2014/main" id="{D00581B1-FEAF-4585-8957-9DF0CC07062A}"/>
                </a:ext>
              </a:extLst>
            </p:cNvPr>
            <p:cNvCxnSpPr>
              <a:stCxn id="11" idx="6"/>
              <a:endCxn id="17" idx="2"/>
            </p:cNvCxnSpPr>
            <p:nvPr/>
          </p:nvCxnSpPr>
          <p:spPr>
            <a:xfrm>
              <a:off x="7943906" y="5105994"/>
              <a:ext cx="1857984" cy="40485"/>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FDABE5FD-0581-495E-B8F4-F815204A8BF1}"/>
                </a:ext>
              </a:extLst>
            </p:cNvPr>
            <p:cNvSpPr/>
            <p:nvPr/>
          </p:nvSpPr>
          <p:spPr>
            <a:xfrm>
              <a:off x="9309039" y="5731529"/>
              <a:ext cx="492851" cy="482328"/>
            </a:xfrm>
            <a:prstGeom prst="ellips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J</a:t>
              </a:r>
            </a:p>
          </p:txBody>
        </p:sp>
        <p:cxnSp>
          <p:nvCxnSpPr>
            <p:cNvPr id="20" name="Straight Arrow Connector 19">
              <a:extLst>
                <a:ext uri="{FF2B5EF4-FFF2-40B4-BE49-F238E27FC236}">
                  <a16:creationId xmlns:a16="http://schemas.microsoft.com/office/drawing/2014/main" id="{BF93BB86-68DE-4F61-AB91-58A7158038A6}"/>
                </a:ext>
              </a:extLst>
            </p:cNvPr>
            <p:cNvCxnSpPr>
              <a:stCxn id="6" idx="6"/>
              <a:endCxn id="19" idx="2"/>
            </p:cNvCxnSpPr>
            <p:nvPr/>
          </p:nvCxnSpPr>
          <p:spPr>
            <a:xfrm>
              <a:off x="7046049" y="5889037"/>
              <a:ext cx="2262990" cy="83656"/>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E84CC7BE-7CE7-48AA-91D7-451918E03108}"/>
                </a:ext>
              </a:extLst>
            </p:cNvPr>
            <p:cNvCxnSpPr>
              <a:stCxn id="17" idx="4"/>
              <a:endCxn id="19" idx="7"/>
            </p:cNvCxnSpPr>
            <p:nvPr/>
          </p:nvCxnSpPr>
          <p:spPr>
            <a:xfrm flipH="1">
              <a:off x="9729714" y="5387643"/>
              <a:ext cx="318602" cy="414521"/>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E370C277-ED86-43B7-B703-2D36C3F095BF}"/>
                </a:ext>
              </a:extLst>
            </p:cNvPr>
            <p:cNvCxnSpPr>
              <a:stCxn id="19" idx="0"/>
              <a:endCxn id="17" idx="3"/>
            </p:cNvCxnSpPr>
            <p:nvPr/>
          </p:nvCxnSpPr>
          <p:spPr>
            <a:xfrm flipV="1">
              <a:off x="9555465" y="5317008"/>
              <a:ext cx="318601" cy="414521"/>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12AE1C49-232D-49F9-A2B2-C1480B8C53A2}"/>
                </a:ext>
              </a:extLst>
            </p:cNvPr>
            <p:cNvSpPr txBox="1"/>
            <p:nvPr/>
          </p:nvSpPr>
          <p:spPr>
            <a:xfrm>
              <a:off x="1278517" y="5230007"/>
              <a:ext cx="290464" cy="430887"/>
            </a:xfrm>
            <a:prstGeom prst="rect">
              <a:avLst/>
            </a:prstGeom>
            <a:ln/>
          </p:spPr>
          <p:style>
            <a:lnRef idx="1">
              <a:schemeClr val="accent1"/>
            </a:lnRef>
            <a:fillRef idx="3">
              <a:schemeClr val="accent1"/>
            </a:fillRef>
            <a:effectRef idx="2">
              <a:schemeClr val="accent1"/>
            </a:effectRef>
            <a:fontRef idx="minor">
              <a:schemeClr val="lt1"/>
            </a:fontRef>
          </p:style>
          <p:txBody>
            <a:bodyPr wrap="none" rtlCol="0">
              <a:spAutoFit/>
            </a:bodyPr>
            <a:lstStyle/>
            <a:p>
              <a:r>
                <a:rPr lang="en-US" sz="2200" dirty="0"/>
                <a:t>1</a:t>
              </a:r>
            </a:p>
          </p:txBody>
        </p:sp>
        <p:sp>
          <p:nvSpPr>
            <p:cNvPr id="27" name="TextBox 26">
              <a:extLst>
                <a:ext uri="{FF2B5EF4-FFF2-40B4-BE49-F238E27FC236}">
                  <a16:creationId xmlns:a16="http://schemas.microsoft.com/office/drawing/2014/main" id="{28D66F5D-6650-4DAE-8AF2-E0332413709A}"/>
                </a:ext>
              </a:extLst>
            </p:cNvPr>
            <p:cNvSpPr txBox="1"/>
            <p:nvPr/>
          </p:nvSpPr>
          <p:spPr>
            <a:xfrm>
              <a:off x="7248552" y="6024409"/>
              <a:ext cx="333894" cy="430887"/>
            </a:xfrm>
            <a:prstGeom prst="rect">
              <a:avLst/>
            </a:prstGeom>
            <a:ln/>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sz="2200" dirty="0"/>
                <a:t>3</a:t>
              </a:r>
            </a:p>
          </p:txBody>
        </p:sp>
        <p:sp>
          <p:nvSpPr>
            <p:cNvPr id="28" name="TextBox 27">
              <a:extLst>
                <a:ext uri="{FF2B5EF4-FFF2-40B4-BE49-F238E27FC236}">
                  <a16:creationId xmlns:a16="http://schemas.microsoft.com/office/drawing/2014/main" id="{0813D28E-DF3F-460A-A518-475E20D1669D}"/>
                </a:ext>
              </a:extLst>
            </p:cNvPr>
            <p:cNvSpPr txBox="1"/>
            <p:nvPr/>
          </p:nvSpPr>
          <p:spPr>
            <a:xfrm>
              <a:off x="10174056" y="5964268"/>
              <a:ext cx="340158" cy="430887"/>
            </a:xfrm>
            <a:prstGeom prst="rect">
              <a:avLst/>
            </a:prstGeom>
            <a:ln/>
          </p:spPr>
          <p:style>
            <a:lnRef idx="1">
              <a:schemeClr val="accent1"/>
            </a:lnRef>
            <a:fillRef idx="3">
              <a:schemeClr val="accent1"/>
            </a:fillRef>
            <a:effectRef idx="2">
              <a:schemeClr val="accent1"/>
            </a:effectRef>
            <a:fontRef idx="minor">
              <a:schemeClr val="lt1"/>
            </a:fontRef>
          </p:style>
          <p:txBody>
            <a:bodyPr wrap="none" rtlCol="0">
              <a:spAutoFit/>
            </a:bodyPr>
            <a:lstStyle/>
            <a:p>
              <a:r>
                <a:rPr lang="en-US" sz="2200" dirty="0"/>
                <a:t>4</a:t>
              </a:r>
            </a:p>
          </p:txBody>
        </p:sp>
        <p:sp>
          <p:nvSpPr>
            <p:cNvPr id="29" name="TextBox 28">
              <a:extLst>
                <a:ext uri="{FF2B5EF4-FFF2-40B4-BE49-F238E27FC236}">
                  <a16:creationId xmlns:a16="http://schemas.microsoft.com/office/drawing/2014/main" id="{6402E2EE-A045-4A74-8DBB-0E1C42563E62}"/>
                </a:ext>
              </a:extLst>
            </p:cNvPr>
            <p:cNvSpPr txBox="1"/>
            <p:nvPr/>
          </p:nvSpPr>
          <p:spPr>
            <a:xfrm>
              <a:off x="3013941" y="5363087"/>
              <a:ext cx="333746" cy="430887"/>
            </a:xfrm>
            <a:prstGeom prst="rect">
              <a:avLst/>
            </a:prstGeom>
            <a:ln/>
          </p:spPr>
          <p:style>
            <a:lnRef idx="1">
              <a:schemeClr val="accent1"/>
            </a:lnRef>
            <a:fillRef idx="3">
              <a:schemeClr val="accent1"/>
            </a:fillRef>
            <a:effectRef idx="2">
              <a:schemeClr val="accent1"/>
            </a:effectRef>
            <a:fontRef idx="minor">
              <a:schemeClr val="lt1"/>
            </a:fontRef>
          </p:style>
          <p:txBody>
            <a:bodyPr wrap="none" rtlCol="0">
              <a:spAutoFit/>
            </a:bodyPr>
            <a:lstStyle/>
            <a:p>
              <a:r>
                <a:rPr lang="en-US" sz="2200" dirty="0"/>
                <a:t>2</a:t>
              </a:r>
            </a:p>
          </p:txBody>
        </p:sp>
        <p:sp>
          <p:nvSpPr>
            <p:cNvPr id="30" name="Oval 29">
              <a:extLst>
                <a:ext uri="{FF2B5EF4-FFF2-40B4-BE49-F238E27FC236}">
                  <a16:creationId xmlns:a16="http://schemas.microsoft.com/office/drawing/2014/main" id="{0D34A6E6-041B-41E7-822F-FF1519236939}"/>
                </a:ext>
              </a:extLst>
            </p:cNvPr>
            <p:cNvSpPr/>
            <p:nvPr/>
          </p:nvSpPr>
          <p:spPr>
            <a:xfrm>
              <a:off x="1043195" y="4519180"/>
              <a:ext cx="1360698" cy="1360698"/>
            </a:xfrm>
            <a:prstGeom prst="ellipse">
              <a:avLst/>
            </a:prstGeom>
            <a:solidFill>
              <a:schemeClr val="accent1">
                <a:alpha val="2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AC138AA7-D8CC-47F4-9A46-D6DAEF1EEDE7}"/>
                </a:ext>
              </a:extLst>
            </p:cNvPr>
            <p:cNvSpPr/>
            <p:nvPr/>
          </p:nvSpPr>
          <p:spPr>
            <a:xfrm>
              <a:off x="2921291" y="4541360"/>
              <a:ext cx="1360698" cy="1360698"/>
            </a:xfrm>
            <a:prstGeom prst="ellipse">
              <a:avLst/>
            </a:prstGeom>
            <a:solidFill>
              <a:schemeClr val="accent1">
                <a:alpha val="2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06B4EEFD-66F0-45E3-8B5C-8CB45AE9C8CB}"/>
                </a:ext>
              </a:extLst>
            </p:cNvPr>
            <p:cNvSpPr/>
            <p:nvPr/>
          </p:nvSpPr>
          <p:spPr>
            <a:xfrm>
              <a:off x="5299773" y="4554031"/>
              <a:ext cx="2980051" cy="2079105"/>
            </a:xfrm>
            <a:prstGeom prst="ellipse">
              <a:avLst/>
            </a:prstGeom>
            <a:solidFill>
              <a:schemeClr val="accent1">
                <a:alpha val="2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D8E48F88-2EC3-4332-96AC-493500E86814}"/>
                </a:ext>
              </a:extLst>
            </p:cNvPr>
            <p:cNvSpPr/>
            <p:nvPr/>
          </p:nvSpPr>
          <p:spPr>
            <a:xfrm>
              <a:off x="9065704" y="4677746"/>
              <a:ext cx="1789532" cy="1966296"/>
            </a:xfrm>
            <a:prstGeom prst="ellipse">
              <a:avLst/>
            </a:prstGeom>
            <a:solidFill>
              <a:schemeClr val="accent1">
                <a:alpha val="2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4" name="Group 33" descr="Strongly Connected Component definition box">
            <a:extLst>
              <a:ext uri="{FF2B5EF4-FFF2-40B4-BE49-F238E27FC236}">
                <a16:creationId xmlns:a16="http://schemas.microsoft.com/office/drawing/2014/main" id="{28B17189-75B7-46F1-BE31-94799FE07598}"/>
              </a:ext>
            </a:extLst>
          </p:cNvPr>
          <p:cNvGrpSpPr/>
          <p:nvPr/>
        </p:nvGrpSpPr>
        <p:grpSpPr>
          <a:xfrm>
            <a:off x="635336" y="1952493"/>
            <a:ext cx="10689573" cy="2200372"/>
            <a:chOff x="498764" y="4764762"/>
            <a:chExt cx="8072372" cy="1387844"/>
          </a:xfrm>
        </p:grpSpPr>
        <p:sp>
          <p:nvSpPr>
            <p:cNvPr id="35" name="Rectangle 34">
              <a:extLst>
                <a:ext uri="{FF2B5EF4-FFF2-40B4-BE49-F238E27FC236}">
                  <a16:creationId xmlns:a16="http://schemas.microsoft.com/office/drawing/2014/main" id="{F9E10D68-64F6-4158-95C9-07242E981730}"/>
                </a:ext>
              </a:extLst>
            </p:cNvPr>
            <p:cNvSpPr/>
            <p:nvPr/>
          </p:nvSpPr>
          <p:spPr>
            <a:xfrm>
              <a:off x="498764" y="4764762"/>
              <a:ext cx="8072372" cy="1387844"/>
            </a:xfrm>
            <a:prstGeom prst="rect">
              <a:avLst/>
            </a:prstGeom>
            <a:solidFill>
              <a:srgbClr val="7D5C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800" dirty="0"/>
            </a:p>
            <a:p>
              <a:r>
                <a:rPr lang="en-US" sz="2800" dirty="0"/>
                <a:t>A set of vertices C such that every pair of vertices in C is connected via some path </a:t>
              </a:r>
              <a:r>
                <a:rPr lang="en-US" sz="2800" b="1" dirty="0"/>
                <a:t>in both directions, </a:t>
              </a:r>
              <a:r>
                <a:rPr lang="en-US" sz="2800" dirty="0"/>
                <a:t>and there is no other vertex which is connected to every vertex of C in both directions.</a:t>
              </a:r>
            </a:p>
          </p:txBody>
        </p:sp>
        <p:sp>
          <p:nvSpPr>
            <p:cNvPr id="36" name="Rectangle 35">
              <a:extLst>
                <a:ext uri="{FF2B5EF4-FFF2-40B4-BE49-F238E27FC236}">
                  <a16:creationId xmlns:a16="http://schemas.microsoft.com/office/drawing/2014/main" id="{9D92D10E-C467-46B6-BD84-DB5C3DBCCD70}"/>
                </a:ext>
              </a:extLst>
            </p:cNvPr>
            <p:cNvSpPr/>
            <p:nvPr/>
          </p:nvSpPr>
          <p:spPr>
            <a:xfrm>
              <a:off x="498764" y="4764762"/>
              <a:ext cx="8072372" cy="417278"/>
            </a:xfrm>
            <a:prstGeom prst="rect">
              <a:avLst/>
            </a:prstGeom>
            <a:solidFill>
              <a:srgbClr val="4C328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t>Strongly Connected Component</a:t>
              </a:r>
            </a:p>
          </p:txBody>
        </p:sp>
      </p:grpSp>
    </p:spTree>
    <p:extLst>
      <p:ext uri="{BB962C8B-B14F-4D97-AF65-F5344CB8AC3E}">
        <p14:creationId xmlns:p14="http://schemas.microsoft.com/office/powerpoint/2010/main" val="331183224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24F5C-3F0C-412D-B347-459982363312}"/>
              </a:ext>
            </a:extLst>
          </p:cNvPr>
          <p:cNvSpPr>
            <a:spLocks noGrp="1"/>
          </p:cNvSpPr>
          <p:nvPr>
            <p:ph type="title"/>
          </p:nvPr>
        </p:nvSpPr>
        <p:spPr/>
        <p:txBody>
          <a:bodyPr/>
          <a:lstStyle/>
          <a:p>
            <a:r>
              <a:rPr lang="en-US" dirty="0"/>
              <a:t>How do these work?</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EB96CEA3-E9FC-4136-8CDC-580381601C07}"/>
                  </a:ext>
                </a:extLst>
              </p:cNvPr>
              <p:cNvSpPr>
                <a:spLocks noGrp="1"/>
              </p:cNvSpPr>
              <p:nvPr>
                <p:ph idx="1"/>
              </p:nvPr>
            </p:nvSpPr>
            <p:spPr/>
            <p:txBody>
              <a:bodyPr>
                <a:normAutofit fontScale="92500"/>
              </a:bodyPr>
              <a:lstStyle/>
              <a:p>
                <a:r>
                  <a:rPr lang="en-US" dirty="0"/>
                  <a:t>A couple of different ways to use DFS to find strongly connected components. </a:t>
                </a:r>
              </a:p>
              <a:p>
                <a:r>
                  <a:rPr lang="en-US" sz="2400" dirty="0"/>
                  <a:t>Wikipedia has the details. </a:t>
                </a:r>
              </a:p>
              <a:p>
                <a:r>
                  <a:rPr lang="en-US" sz="2400" dirty="0"/>
                  <a:t>High level: need to keep track of “highest point” in DFS tree you can reach back up to. </a:t>
                </a:r>
              </a:p>
              <a:p>
                <a:r>
                  <a:rPr lang="en-US" dirty="0"/>
                  <a:t>You can use this algorithm as a library function!</a:t>
                </a:r>
              </a:p>
              <a:p>
                <a:r>
                  <a:rPr lang="en-US" dirty="0"/>
                  <a:t>We also listed </a:t>
                </a:r>
                <a:r>
                  <a:rPr lang="en-US" dirty="0">
                    <a:hlinkClick r:id="rId2"/>
                  </a:rPr>
                  <a:t>all the ones from 332 on this webpage</a:t>
                </a:r>
                <a:r>
                  <a:rPr lang="en-US" dirty="0"/>
                  <a:t>.</a:t>
                </a:r>
              </a:p>
              <a:p>
                <a:r>
                  <a:rPr lang="en-US" dirty="0"/>
                  <a:t>Topological sort</a:t>
                </a:r>
              </a:p>
              <a:p>
                <a:r>
                  <a:rPr lang="en-US" sz="2400" dirty="0"/>
                  <a:t>You probably saw an algorithm in 332; if not, just believe that we have a library for it.</a:t>
                </a:r>
                <a:endParaRPr lang="en-US" dirty="0"/>
              </a:p>
              <a:p>
                <a:r>
                  <a:rPr lang="en-US" dirty="0"/>
                  <a:t>Important thing: both run in </a:t>
                </a:r>
                <a14:m>
                  <m:oMath xmlns:m="http://schemas.openxmlformats.org/officeDocument/2006/math">
                    <m:r>
                      <m:rPr>
                        <m:sty m:val="p"/>
                      </m:rPr>
                      <a:rPr lang="en-US" b="0" i="0" smtClean="0">
                        <a:latin typeface="Cambria Math" panose="02040503050406030204" pitchFamily="18" charset="0"/>
                      </a:rPr>
                      <m:t>Θ</m:t>
                    </m:r>
                    <m:r>
                      <a:rPr lang="en-US" b="0" i="1" smtClean="0">
                        <a:latin typeface="Cambria Math" panose="02040503050406030204" pitchFamily="18" charset="0"/>
                      </a:rPr>
                      <m:t>(</m:t>
                    </m:r>
                    <m:r>
                      <a:rPr lang="en-US" b="0" i="1" smtClean="0">
                        <a:latin typeface="Cambria Math" panose="02040503050406030204" pitchFamily="18" charset="0"/>
                      </a:rPr>
                      <m:t>𝑚</m:t>
                    </m:r>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oMath>
                </a14:m>
                <a:r>
                  <a:rPr lang="en-US" dirty="0"/>
                  <a:t> time.</a:t>
                </a:r>
              </a:p>
            </p:txBody>
          </p:sp>
        </mc:Choice>
        <mc:Fallback>
          <p:sp>
            <p:nvSpPr>
              <p:cNvPr id="3" name="Content Placeholder 2">
                <a:extLst>
                  <a:ext uri="{FF2B5EF4-FFF2-40B4-BE49-F238E27FC236}">
                    <a16:creationId xmlns:a16="http://schemas.microsoft.com/office/drawing/2014/main" id="{EB96CEA3-E9FC-4136-8CDC-580381601C07}"/>
                  </a:ext>
                </a:extLst>
              </p:cNvPr>
              <p:cNvSpPr>
                <a:spLocks noGrp="1" noRot="1" noChangeAspect="1" noMove="1" noResize="1" noEditPoints="1" noAdjustHandles="1" noChangeArrowheads="1" noChangeShapeType="1" noTextEdit="1"/>
              </p:cNvSpPr>
              <p:nvPr>
                <p:ph idx="1"/>
              </p:nvPr>
            </p:nvSpPr>
            <p:spPr>
              <a:blipFill>
                <a:blip r:embed="rId3"/>
                <a:stretch>
                  <a:fillRect l="-545" t="-1887"/>
                </a:stretch>
              </a:blipFill>
            </p:spPr>
            <p:txBody>
              <a:bodyPr/>
              <a:lstStyle/>
              <a:p>
                <a:r>
                  <a:rPr lang="en-US">
                    <a:noFill/>
                  </a:rPr>
                  <a:t> </a:t>
                </a:r>
              </a:p>
            </p:txBody>
          </p:sp>
        </mc:Fallback>
      </mc:AlternateContent>
    </p:spTree>
    <p:extLst>
      <p:ext uri="{BB962C8B-B14F-4D97-AF65-F5344CB8AC3E}">
        <p14:creationId xmlns:p14="http://schemas.microsoft.com/office/powerpoint/2010/main" val="26292581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177DC-97D2-4D07-B2D6-E674C14794E4}"/>
              </a:ext>
            </a:extLst>
          </p:cNvPr>
          <p:cNvSpPr>
            <a:spLocks noGrp="1"/>
          </p:cNvSpPr>
          <p:nvPr>
            <p:ph type="title"/>
          </p:nvPr>
        </p:nvSpPr>
        <p:spPr/>
        <p:txBody>
          <a:bodyPr/>
          <a:lstStyle/>
          <a:p>
            <a:r>
              <a:rPr lang="en-US" dirty="0"/>
              <a:t>Designing New Algorithms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6CA829F9-4077-45F8-8256-FBF87C04A271}"/>
                  </a:ext>
                </a:extLst>
              </p:cNvPr>
              <p:cNvSpPr>
                <a:spLocks noGrp="1"/>
              </p:cNvSpPr>
              <p:nvPr>
                <p:ph idx="1"/>
              </p:nvPr>
            </p:nvSpPr>
            <p:spPr/>
            <p:txBody>
              <a:bodyPr/>
              <a:lstStyle/>
              <a:p>
                <a:r>
                  <a:rPr lang="en-US" dirty="0"/>
                  <a:t>When you need to design a new algorithm on graphs, whatever you do is probably going to take at least </a:t>
                </a:r>
                <a14:m>
                  <m:oMath xmlns:m="http://schemas.openxmlformats.org/officeDocument/2006/math">
                    <m:r>
                      <m:rPr>
                        <m:sty m:val="p"/>
                      </m:rPr>
                      <a:rPr lang="en-US" b="0" i="0" smtClean="0">
                        <a:latin typeface="Cambria Math" panose="02040503050406030204" pitchFamily="18" charset="0"/>
                      </a:rPr>
                      <m:t>Ω</m:t>
                    </m:r>
                    <m:r>
                      <a:rPr lang="en-US" b="0" i="1" smtClean="0">
                        <a:latin typeface="Cambria Math" panose="02040503050406030204" pitchFamily="18" charset="0"/>
                      </a:rPr>
                      <m:t>(</m:t>
                    </m:r>
                    <m:r>
                      <a:rPr lang="en-US" b="0" i="1" smtClean="0">
                        <a:latin typeface="Cambria Math" panose="02040503050406030204" pitchFamily="18" charset="0"/>
                      </a:rPr>
                      <m:t>𝑚</m:t>
                    </m:r>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oMath>
                </a14:m>
                <a:r>
                  <a:rPr lang="en-US" dirty="0"/>
                  <a:t> time. </a:t>
                </a:r>
              </a:p>
              <a:p>
                <a:r>
                  <a:rPr lang="en-US" dirty="0"/>
                  <a:t>So you can run any </a:t>
                </a:r>
                <a14:m>
                  <m:oMath xmlns:m="http://schemas.openxmlformats.org/officeDocument/2006/math">
                    <m:r>
                      <a:rPr lang="en-US" b="0" i="1" smtClean="0">
                        <a:latin typeface="Cambria Math" panose="02040503050406030204" pitchFamily="18" charset="0"/>
                      </a:rPr>
                      <m:t>𝑂</m:t>
                    </m:r>
                    <m:r>
                      <a:rPr lang="en-US" b="0" i="1" smtClean="0">
                        <a:latin typeface="Cambria Math" panose="02040503050406030204" pitchFamily="18" charset="0"/>
                      </a:rPr>
                      <m:t>(</m:t>
                    </m:r>
                    <m:r>
                      <a:rPr lang="en-US" b="0" i="1" smtClean="0">
                        <a:latin typeface="Cambria Math" panose="02040503050406030204" pitchFamily="18" charset="0"/>
                      </a:rPr>
                      <m:t>𝑚</m:t>
                    </m:r>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oMath>
                </a14:m>
                <a:r>
                  <a:rPr lang="en-US" dirty="0"/>
                  <a:t> algorithm as “preprocessing”</a:t>
                </a:r>
              </a:p>
              <a:p>
                <a:endParaRPr lang="en-US" dirty="0"/>
              </a:p>
              <a:p>
                <a:r>
                  <a:rPr lang="en-US" dirty="0"/>
                  <a:t>Finding connected components (undirected graphs)</a:t>
                </a:r>
              </a:p>
              <a:p>
                <a:r>
                  <a:rPr lang="en-US" dirty="0"/>
                  <a:t>Finding SCCs (directed graphs)</a:t>
                </a:r>
              </a:p>
              <a:p>
                <a:r>
                  <a:rPr lang="en-US" dirty="0"/>
                  <a:t>Do a topological sort (DAGs)</a:t>
                </a:r>
              </a:p>
            </p:txBody>
          </p:sp>
        </mc:Choice>
        <mc:Fallback xmlns="">
          <p:sp>
            <p:nvSpPr>
              <p:cNvPr id="3" name="Content Placeholder 2">
                <a:extLst>
                  <a:ext uri="{FF2B5EF4-FFF2-40B4-BE49-F238E27FC236}">
                    <a16:creationId xmlns:a16="http://schemas.microsoft.com/office/drawing/2014/main" id="{6CA829F9-4077-45F8-8256-FBF87C04A271}"/>
                  </a:ext>
                </a:extLst>
              </p:cNvPr>
              <p:cNvSpPr>
                <a:spLocks noGrp="1" noRot="1" noChangeAspect="1" noMove="1" noResize="1" noEditPoints="1" noAdjustHandles="1" noChangeArrowheads="1" noChangeShapeType="1" noTextEdit="1"/>
              </p:cNvSpPr>
              <p:nvPr>
                <p:ph idx="1"/>
              </p:nvPr>
            </p:nvSpPr>
            <p:spPr>
              <a:blipFill>
                <a:blip r:embed="rId2"/>
                <a:stretch>
                  <a:fillRect l="-708" t="-2138" r="-1144"/>
                </a:stretch>
              </a:blipFill>
            </p:spPr>
            <p:txBody>
              <a:bodyPr/>
              <a:lstStyle/>
              <a:p>
                <a:r>
                  <a:rPr lang="en-US">
                    <a:noFill/>
                  </a:rPr>
                  <a:t> </a:t>
                </a:r>
              </a:p>
            </p:txBody>
          </p:sp>
        </mc:Fallback>
      </mc:AlternateContent>
    </p:spTree>
    <p:extLst>
      <p:ext uri="{BB962C8B-B14F-4D97-AF65-F5344CB8AC3E}">
        <p14:creationId xmlns:p14="http://schemas.microsoft.com/office/powerpoint/2010/main" val="393800789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EACBD-02C9-4FA2-A609-7E193A434713}"/>
              </a:ext>
            </a:extLst>
          </p:cNvPr>
          <p:cNvSpPr>
            <a:spLocks noGrp="1"/>
          </p:cNvSpPr>
          <p:nvPr>
            <p:ph type="title"/>
          </p:nvPr>
        </p:nvSpPr>
        <p:spPr/>
        <p:txBody>
          <a:bodyPr/>
          <a:lstStyle/>
          <a:p>
            <a:r>
              <a:rPr lang="en-US" dirty="0"/>
              <a:t>Designing New Algorithms (combining)</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0B51759-7C38-48DE-B0C9-5B85CF77DB41}"/>
                  </a:ext>
                </a:extLst>
              </p:cNvPr>
              <p:cNvSpPr>
                <a:spLocks noGrp="1"/>
              </p:cNvSpPr>
              <p:nvPr>
                <p:ph idx="1"/>
              </p:nvPr>
            </p:nvSpPr>
            <p:spPr/>
            <p:txBody>
              <a:bodyPr/>
              <a:lstStyle/>
              <a:p>
                <a:r>
                  <a:rPr lang="en-US" dirty="0"/>
                  <a:t>Finding SCCs and topological sort go well together:</a:t>
                </a:r>
              </a:p>
              <a:p>
                <a:endParaRPr lang="en-US" dirty="0"/>
              </a:p>
              <a:p>
                <a:r>
                  <a:rPr lang="en-US" dirty="0"/>
                  <a:t>From a graph </a:t>
                </a:r>
                <a14:m>
                  <m:oMath xmlns:m="http://schemas.openxmlformats.org/officeDocument/2006/math">
                    <m:r>
                      <a:rPr lang="en-US" b="0" i="1" smtClean="0">
                        <a:latin typeface="Cambria Math" panose="02040503050406030204" pitchFamily="18" charset="0"/>
                      </a:rPr>
                      <m:t>𝐺</m:t>
                    </m:r>
                  </m:oMath>
                </a14:m>
                <a:r>
                  <a:rPr lang="en-US" dirty="0"/>
                  <a:t> you can define the “meta-graph”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𝐺</m:t>
                        </m:r>
                      </m:e>
                      <m:sup>
                        <m:r>
                          <a:rPr lang="en-US" b="0" i="1" smtClean="0">
                            <a:latin typeface="Cambria Math" panose="02040503050406030204" pitchFamily="18" charset="0"/>
                          </a:rPr>
                          <m:t>𝑆𝐶𝐶</m:t>
                        </m:r>
                      </m:sup>
                    </m:sSup>
                  </m:oMath>
                </a14:m>
                <a:br>
                  <a:rPr lang="en-US" dirty="0"/>
                </a:br>
                <a:r>
                  <a:rPr lang="en-US" dirty="0"/>
                  <a:t>(aka “condensation”, aka “graph of SCCs”)</a:t>
                </a:r>
              </a:p>
              <a:p>
                <a:endParaRPr lang="en-US" dirty="0"/>
              </a:p>
              <a:p>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𝐺</m:t>
                        </m:r>
                      </m:e>
                      <m:sup>
                        <m:r>
                          <a:rPr lang="en-US" b="0" i="1" smtClean="0">
                            <a:latin typeface="Cambria Math" panose="02040503050406030204" pitchFamily="18" charset="0"/>
                          </a:rPr>
                          <m:t>𝑆𝐶𝐶</m:t>
                        </m:r>
                      </m:sup>
                    </m:sSup>
                  </m:oMath>
                </a14:m>
                <a:r>
                  <a:rPr lang="en-US" dirty="0"/>
                  <a:t> has a vertex for every SCC of </a:t>
                </a:r>
                <a14:m>
                  <m:oMath xmlns:m="http://schemas.openxmlformats.org/officeDocument/2006/math">
                    <m:r>
                      <a:rPr lang="en-US" b="0" i="1" smtClean="0">
                        <a:latin typeface="Cambria Math" panose="02040503050406030204" pitchFamily="18" charset="0"/>
                      </a:rPr>
                      <m:t>𝐺</m:t>
                    </m:r>
                  </m:oMath>
                </a14:m>
                <a:endParaRPr lang="en-US" dirty="0"/>
              </a:p>
              <a:p>
                <a:r>
                  <a:rPr lang="en-US" dirty="0"/>
                  <a:t>There’s an edge from </a:t>
                </a:r>
                <a14:m>
                  <m:oMath xmlns:m="http://schemas.openxmlformats.org/officeDocument/2006/math">
                    <m:r>
                      <a:rPr lang="en-US" b="0" i="1" smtClean="0">
                        <a:latin typeface="Cambria Math" panose="02040503050406030204" pitchFamily="18" charset="0"/>
                      </a:rPr>
                      <m:t>𝑢</m:t>
                    </m:r>
                  </m:oMath>
                </a14:m>
                <a:r>
                  <a:rPr lang="en-US" dirty="0"/>
                  <a:t> to </a:t>
                </a:r>
                <a14:m>
                  <m:oMath xmlns:m="http://schemas.openxmlformats.org/officeDocument/2006/math">
                    <m:r>
                      <a:rPr lang="en-US" b="0" i="1" smtClean="0">
                        <a:latin typeface="Cambria Math" panose="02040503050406030204" pitchFamily="18" charset="0"/>
                      </a:rPr>
                      <m:t>𝑣</m:t>
                    </m:r>
                  </m:oMath>
                </a14:m>
                <a:r>
                  <a:rPr lang="en-US" dirty="0"/>
                  <a:t> in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𝐺</m:t>
                        </m:r>
                      </m:e>
                      <m:sup>
                        <m:r>
                          <a:rPr lang="en-US" b="0" i="1" smtClean="0">
                            <a:latin typeface="Cambria Math" panose="02040503050406030204" pitchFamily="18" charset="0"/>
                          </a:rPr>
                          <m:t>𝑆𝐶𝐶</m:t>
                        </m:r>
                      </m:sup>
                    </m:sSup>
                    <m:r>
                      <a:rPr lang="en-US" b="0" i="1" smtClean="0">
                        <a:latin typeface="Cambria Math" panose="02040503050406030204" pitchFamily="18" charset="0"/>
                      </a:rPr>
                      <m:t> </m:t>
                    </m:r>
                  </m:oMath>
                </a14:m>
                <a:r>
                  <a:rPr lang="en-US" dirty="0"/>
                  <a:t>if and only if there’s an edge in </a:t>
                </a:r>
                <a14:m>
                  <m:oMath xmlns:m="http://schemas.openxmlformats.org/officeDocument/2006/math">
                    <m:r>
                      <a:rPr lang="en-US" b="0" i="1" smtClean="0">
                        <a:latin typeface="Cambria Math" panose="02040503050406030204" pitchFamily="18" charset="0"/>
                      </a:rPr>
                      <m:t>𝐺</m:t>
                    </m:r>
                  </m:oMath>
                </a14:m>
                <a:r>
                  <a:rPr lang="en-US" dirty="0"/>
                  <a:t> from a vertex in </a:t>
                </a:r>
                <a14:m>
                  <m:oMath xmlns:m="http://schemas.openxmlformats.org/officeDocument/2006/math">
                    <m:r>
                      <a:rPr lang="en-US" b="0" i="1" smtClean="0">
                        <a:latin typeface="Cambria Math" panose="02040503050406030204" pitchFamily="18" charset="0"/>
                      </a:rPr>
                      <m:t>𝑢</m:t>
                    </m:r>
                  </m:oMath>
                </a14:m>
                <a:r>
                  <a:rPr lang="en-US" dirty="0"/>
                  <a:t> to a vertex in </a:t>
                </a:r>
                <a14:m>
                  <m:oMath xmlns:m="http://schemas.openxmlformats.org/officeDocument/2006/math">
                    <m:r>
                      <a:rPr lang="en-US" b="0" i="1" smtClean="0">
                        <a:latin typeface="Cambria Math" panose="02040503050406030204" pitchFamily="18" charset="0"/>
                      </a:rPr>
                      <m:t>𝑣</m:t>
                    </m:r>
                    <m:r>
                      <a:rPr lang="en-US" b="0" i="1" smtClean="0">
                        <a:latin typeface="Cambria Math" panose="02040503050406030204" pitchFamily="18" charset="0"/>
                      </a:rPr>
                      <m:t>.</m:t>
                    </m:r>
                  </m:oMath>
                </a14:m>
                <a:endParaRPr lang="en-US" dirty="0"/>
              </a:p>
            </p:txBody>
          </p:sp>
        </mc:Choice>
        <mc:Fallback xmlns="">
          <p:sp>
            <p:nvSpPr>
              <p:cNvPr id="3" name="Content Placeholder 2">
                <a:extLst>
                  <a:ext uri="{FF2B5EF4-FFF2-40B4-BE49-F238E27FC236}">
                    <a16:creationId xmlns:a16="http://schemas.microsoft.com/office/drawing/2014/main" id="{A0B51759-7C38-48DE-B0C9-5B85CF77DB41}"/>
                  </a:ext>
                </a:extLst>
              </p:cNvPr>
              <p:cNvSpPr>
                <a:spLocks noGrp="1" noRot="1" noChangeAspect="1" noMove="1" noResize="1" noEditPoints="1" noAdjustHandles="1" noChangeArrowheads="1" noChangeShapeType="1" noTextEdit="1"/>
              </p:cNvSpPr>
              <p:nvPr>
                <p:ph idx="1"/>
              </p:nvPr>
            </p:nvSpPr>
            <p:spPr>
              <a:blipFill>
                <a:blip r:embed="rId2"/>
                <a:stretch>
                  <a:fillRect l="-708" t="-2138"/>
                </a:stretch>
              </a:blipFill>
            </p:spPr>
            <p:txBody>
              <a:bodyPr/>
              <a:lstStyle/>
              <a:p>
                <a:r>
                  <a:rPr lang="en-US">
                    <a:noFill/>
                  </a:rPr>
                  <a:t> </a:t>
                </a:r>
              </a:p>
            </p:txBody>
          </p:sp>
        </mc:Fallback>
      </mc:AlternateContent>
    </p:spTree>
    <p:extLst>
      <p:ext uri="{BB962C8B-B14F-4D97-AF65-F5344CB8AC3E}">
        <p14:creationId xmlns:p14="http://schemas.microsoft.com/office/powerpoint/2010/main" val="11721074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Find SCCs?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575240" y="1463857"/>
                <a:ext cx="11187258" cy="2129433"/>
              </a:xfrm>
            </p:spPr>
            <p:txBody>
              <a:bodyPr>
                <a:normAutofit/>
              </a:bodyPr>
              <a:lstStyle/>
              <a:p>
                <a:r>
                  <a:rPr lang="en-US" dirty="0"/>
                  <a:t>Let’s build a new graph out of them! Call it </a:t>
                </a:r>
                <a14:m>
                  <m:oMath xmlns:m="http://schemas.openxmlformats.org/officeDocument/2006/math">
                    <m:sSup>
                      <m:sSupPr>
                        <m:ctrlPr>
                          <a:rPr lang="en-US" b="0" i="1" smtClean="0">
                            <a:solidFill>
                              <a:schemeClr val="accent1"/>
                            </a:solidFill>
                            <a:latin typeface="Cambria Math" panose="02040503050406030204" pitchFamily="18" charset="0"/>
                          </a:rPr>
                        </m:ctrlPr>
                      </m:sSupPr>
                      <m:e>
                        <m:r>
                          <a:rPr lang="en-US" b="0" i="1" smtClean="0">
                            <a:solidFill>
                              <a:schemeClr val="accent1"/>
                            </a:solidFill>
                            <a:latin typeface="Cambria Math" panose="02040503050406030204" pitchFamily="18" charset="0"/>
                          </a:rPr>
                          <m:t>𝐺</m:t>
                        </m:r>
                      </m:e>
                      <m:sup>
                        <m:r>
                          <a:rPr lang="en-US" b="0" i="1" smtClean="0">
                            <a:solidFill>
                              <a:schemeClr val="accent1"/>
                            </a:solidFill>
                            <a:latin typeface="Cambria Math" panose="02040503050406030204" pitchFamily="18" charset="0"/>
                          </a:rPr>
                          <m:t>𝑆𝐶𝐶</m:t>
                        </m:r>
                      </m:sup>
                    </m:sSup>
                  </m:oMath>
                </a14:m>
                <a:r>
                  <a:rPr lang="en-US" dirty="0">
                    <a:solidFill>
                      <a:schemeClr val="accent1"/>
                    </a:solidFill>
                  </a:rPr>
                  <a:t> </a:t>
                </a:r>
              </a:p>
              <a:p>
                <a:pPr lvl="1"/>
                <a:r>
                  <a:rPr lang="en-US" dirty="0"/>
                  <a:t>Have a vertex for each of the strongly connected components</a:t>
                </a:r>
              </a:p>
              <a:p>
                <a:pPr lvl="1"/>
                <a:r>
                  <a:rPr lang="en-US" dirty="0"/>
                  <a:t>Add an edge from component 1 to component 2 if there is an edge from a vertex inside 1 to one inside 2.</a:t>
                </a:r>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575240" y="1463857"/>
                <a:ext cx="11187258" cy="2129433"/>
              </a:xfrm>
              <a:blipFill>
                <a:blip r:embed="rId2"/>
                <a:stretch>
                  <a:fillRect l="-654" t="-4871"/>
                </a:stretch>
              </a:blipFill>
            </p:spPr>
            <p:txBody>
              <a:bodyPr/>
              <a:lstStyle/>
              <a:p>
                <a:r>
                  <a:rPr lang="en-US">
                    <a:noFill/>
                  </a:rPr>
                  <a:t> </a:t>
                </a:r>
              </a:p>
            </p:txBody>
          </p:sp>
        </mc:Fallback>
      </mc:AlternateContent>
      <p:grpSp>
        <p:nvGrpSpPr>
          <p:cNvPr id="4" name="Group 3" descr="Graph of Strongly Connected Components (for underlying graph from a prior slide)&#10;&#10;G^SCC has vertices {1,2,3,4}&#10;Edges: (1,2), (2,3), (3,4)">
            <a:extLst>
              <a:ext uri="{FF2B5EF4-FFF2-40B4-BE49-F238E27FC236}">
                <a16:creationId xmlns:a16="http://schemas.microsoft.com/office/drawing/2014/main" id="{78269BD3-6EE1-B67A-27DB-122C3DAE64A0}"/>
              </a:ext>
            </a:extLst>
          </p:cNvPr>
          <p:cNvGrpSpPr/>
          <p:nvPr/>
        </p:nvGrpSpPr>
        <p:grpSpPr>
          <a:xfrm>
            <a:off x="1043195" y="3825216"/>
            <a:ext cx="9812041" cy="2124862"/>
            <a:chOff x="1043195" y="3825216"/>
            <a:chExt cx="9812041" cy="2124862"/>
          </a:xfrm>
        </p:grpSpPr>
        <p:sp>
          <p:nvSpPr>
            <p:cNvPr id="53" name="Oval 52"/>
            <p:cNvSpPr/>
            <p:nvPr/>
          </p:nvSpPr>
          <p:spPr>
            <a:xfrm>
              <a:off x="5907947" y="4166781"/>
              <a:ext cx="492851" cy="482328"/>
            </a:xfrm>
            <a:prstGeom prst="ellips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a:t>
              </a:r>
            </a:p>
          </p:txBody>
        </p:sp>
        <p:sp>
          <p:nvSpPr>
            <p:cNvPr id="54" name="Oval 53"/>
            <p:cNvSpPr/>
            <p:nvPr/>
          </p:nvSpPr>
          <p:spPr>
            <a:xfrm>
              <a:off x="5491850" y="4966930"/>
              <a:ext cx="492851" cy="482328"/>
            </a:xfrm>
            <a:prstGeom prst="ellips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a:t>
              </a:r>
            </a:p>
          </p:txBody>
        </p:sp>
        <p:sp>
          <p:nvSpPr>
            <p:cNvPr id="55" name="Oval 54"/>
            <p:cNvSpPr/>
            <p:nvPr/>
          </p:nvSpPr>
          <p:spPr>
            <a:xfrm>
              <a:off x="6553198" y="4953909"/>
              <a:ext cx="492851" cy="482328"/>
            </a:xfrm>
            <a:prstGeom prst="ellips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a:t>
              </a:r>
            </a:p>
          </p:txBody>
        </p:sp>
        <p:cxnSp>
          <p:nvCxnSpPr>
            <p:cNvPr id="56" name="Straight Arrow Connector 55"/>
            <p:cNvCxnSpPr>
              <a:stCxn id="54" idx="7"/>
              <a:endCxn id="53" idx="3"/>
            </p:cNvCxnSpPr>
            <p:nvPr/>
          </p:nvCxnSpPr>
          <p:spPr>
            <a:xfrm flipV="1">
              <a:off x="5912525" y="4578474"/>
              <a:ext cx="67598" cy="459091"/>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a:stCxn id="53" idx="5"/>
              <a:endCxn id="55" idx="0"/>
            </p:cNvCxnSpPr>
            <p:nvPr/>
          </p:nvCxnSpPr>
          <p:spPr>
            <a:xfrm>
              <a:off x="6328622" y="4578474"/>
              <a:ext cx="471002" cy="375435"/>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stCxn id="53" idx="4"/>
              <a:endCxn id="54" idx="6"/>
            </p:cNvCxnSpPr>
            <p:nvPr/>
          </p:nvCxnSpPr>
          <p:spPr>
            <a:xfrm flipH="1">
              <a:off x="5984701" y="4649109"/>
              <a:ext cx="169672" cy="558985"/>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59" name="Oval 58"/>
            <p:cNvSpPr/>
            <p:nvPr/>
          </p:nvSpPr>
          <p:spPr>
            <a:xfrm>
              <a:off x="3283654" y="4170866"/>
              <a:ext cx="492851" cy="482328"/>
            </a:xfrm>
            <a:prstGeom prst="ellips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B</a:t>
              </a:r>
            </a:p>
          </p:txBody>
        </p:sp>
        <p:sp>
          <p:nvSpPr>
            <p:cNvPr id="60" name="Oval 59"/>
            <p:cNvSpPr/>
            <p:nvPr/>
          </p:nvSpPr>
          <p:spPr>
            <a:xfrm>
              <a:off x="7451055" y="4170866"/>
              <a:ext cx="492851" cy="482328"/>
            </a:xfrm>
            <a:prstGeom prst="ellips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E</a:t>
              </a:r>
            </a:p>
          </p:txBody>
        </p:sp>
        <p:cxnSp>
          <p:nvCxnSpPr>
            <p:cNvPr id="61" name="Straight Arrow Connector 60"/>
            <p:cNvCxnSpPr>
              <a:stCxn id="59" idx="6"/>
              <a:endCxn id="53" idx="2"/>
            </p:cNvCxnSpPr>
            <p:nvPr/>
          </p:nvCxnSpPr>
          <p:spPr>
            <a:xfrm flipV="1">
              <a:off x="3776505" y="4407945"/>
              <a:ext cx="2131442" cy="4085"/>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a:stCxn id="55" idx="7"/>
              <a:endCxn id="60" idx="3"/>
            </p:cNvCxnSpPr>
            <p:nvPr/>
          </p:nvCxnSpPr>
          <p:spPr>
            <a:xfrm flipV="1">
              <a:off x="6973873" y="4582559"/>
              <a:ext cx="549358" cy="441985"/>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a:stCxn id="60" idx="2"/>
              <a:endCxn id="53" idx="6"/>
            </p:cNvCxnSpPr>
            <p:nvPr/>
          </p:nvCxnSpPr>
          <p:spPr>
            <a:xfrm flipH="1" flipV="1">
              <a:off x="6400798" y="4407945"/>
              <a:ext cx="1050257" cy="4085"/>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64" name="Oval 63"/>
            <p:cNvSpPr/>
            <p:nvPr/>
          </p:nvSpPr>
          <p:spPr>
            <a:xfrm>
              <a:off x="1544256" y="4179817"/>
              <a:ext cx="492851" cy="482328"/>
            </a:xfrm>
            <a:prstGeom prst="ellips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A</a:t>
              </a:r>
            </a:p>
          </p:txBody>
        </p:sp>
        <p:cxnSp>
          <p:nvCxnSpPr>
            <p:cNvPr id="65" name="Straight Arrow Connector 64"/>
            <p:cNvCxnSpPr>
              <a:stCxn id="64" idx="6"/>
              <a:endCxn id="59" idx="2"/>
            </p:cNvCxnSpPr>
            <p:nvPr/>
          </p:nvCxnSpPr>
          <p:spPr>
            <a:xfrm flipV="1">
              <a:off x="2037107" y="4412030"/>
              <a:ext cx="1246547" cy="8951"/>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66" name="Oval 65"/>
            <p:cNvSpPr/>
            <p:nvPr/>
          </p:nvSpPr>
          <p:spPr>
            <a:xfrm>
              <a:off x="9801890" y="4211351"/>
              <a:ext cx="492851" cy="482328"/>
            </a:xfrm>
            <a:prstGeom prst="ellips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K</a:t>
              </a:r>
            </a:p>
          </p:txBody>
        </p:sp>
        <p:cxnSp>
          <p:nvCxnSpPr>
            <p:cNvPr id="67" name="Straight Arrow Connector 66"/>
            <p:cNvCxnSpPr>
              <a:stCxn id="60" idx="6"/>
              <a:endCxn id="66" idx="2"/>
            </p:cNvCxnSpPr>
            <p:nvPr/>
          </p:nvCxnSpPr>
          <p:spPr>
            <a:xfrm>
              <a:off x="7943906" y="4412030"/>
              <a:ext cx="1857984" cy="40485"/>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68" name="Oval 67"/>
            <p:cNvSpPr/>
            <p:nvPr/>
          </p:nvSpPr>
          <p:spPr>
            <a:xfrm>
              <a:off x="9309039" y="5037565"/>
              <a:ext cx="492851" cy="482328"/>
            </a:xfrm>
            <a:prstGeom prst="ellips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J</a:t>
              </a:r>
            </a:p>
          </p:txBody>
        </p:sp>
        <p:cxnSp>
          <p:nvCxnSpPr>
            <p:cNvPr id="69" name="Straight Arrow Connector 68"/>
            <p:cNvCxnSpPr>
              <a:stCxn id="55" idx="6"/>
              <a:endCxn id="68" idx="2"/>
            </p:cNvCxnSpPr>
            <p:nvPr/>
          </p:nvCxnSpPr>
          <p:spPr>
            <a:xfrm>
              <a:off x="7046049" y="5195073"/>
              <a:ext cx="2262990" cy="83656"/>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a:stCxn id="66" idx="4"/>
              <a:endCxn id="68" idx="7"/>
            </p:cNvCxnSpPr>
            <p:nvPr/>
          </p:nvCxnSpPr>
          <p:spPr>
            <a:xfrm flipH="1">
              <a:off x="9729714" y="4693679"/>
              <a:ext cx="318602" cy="414521"/>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1" name="Straight Arrow Connector 70"/>
            <p:cNvCxnSpPr>
              <a:stCxn id="68" idx="0"/>
              <a:endCxn id="66" idx="3"/>
            </p:cNvCxnSpPr>
            <p:nvPr/>
          </p:nvCxnSpPr>
          <p:spPr>
            <a:xfrm flipV="1">
              <a:off x="9555465" y="4623044"/>
              <a:ext cx="318601" cy="414521"/>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72" name="Right Arrow 71"/>
            <p:cNvSpPr/>
            <p:nvPr/>
          </p:nvSpPr>
          <p:spPr>
            <a:xfrm>
              <a:off x="2302846" y="4084678"/>
              <a:ext cx="722027" cy="26023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ight Arrow 72"/>
            <p:cNvSpPr/>
            <p:nvPr/>
          </p:nvSpPr>
          <p:spPr>
            <a:xfrm>
              <a:off x="4289324" y="4505565"/>
              <a:ext cx="1010449" cy="34075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ight Arrow 73"/>
            <p:cNvSpPr/>
            <p:nvPr/>
          </p:nvSpPr>
          <p:spPr>
            <a:xfrm>
              <a:off x="8289540" y="4578474"/>
              <a:ext cx="722027" cy="3884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TextBox 74"/>
            <p:cNvSpPr txBox="1"/>
            <p:nvPr/>
          </p:nvSpPr>
          <p:spPr>
            <a:xfrm>
              <a:off x="1278517" y="4536043"/>
              <a:ext cx="290464" cy="430887"/>
            </a:xfrm>
            <a:prstGeom prst="rect">
              <a:avLst/>
            </a:prstGeom>
            <a:ln/>
          </p:spPr>
          <p:style>
            <a:lnRef idx="1">
              <a:schemeClr val="accent1"/>
            </a:lnRef>
            <a:fillRef idx="3">
              <a:schemeClr val="accent1"/>
            </a:fillRef>
            <a:effectRef idx="2">
              <a:schemeClr val="accent1"/>
            </a:effectRef>
            <a:fontRef idx="minor">
              <a:schemeClr val="lt1"/>
            </a:fontRef>
          </p:style>
          <p:txBody>
            <a:bodyPr wrap="none" rtlCol="0">
              <a:spAutoFit/>
            </a:bodyPr>
            <a:lstStyle/>
            <a:p>
              <a:r>
                <a:rPr lang="en-US" sz="2200" dirty="0"/>
                <a:t>1</a:t>
              </a:r>
            </a:p>
          </p:txBody>
        </p:sp>
        <p:sp>
          <p:nvSpPr>
            <p:cNvPr id="76" name="TextBox 75"/>
            <p:cNvSpPr txBox="1"/>
            <p:nvPr/>
          </p:nvSpPr>
          <p:spPr>
            <a:xfrm>
              <a:off x="7248552" y="5330445"/>
              <a:ext cx="333894" cy="430887"/>
            </a:xfrm>
            <a:prstGeom prst="rect">
              <a:avLst/>
            </a:prstGeom>
            <a:ln/>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sz="2200" dirty="0"/>
                <a:t>3</a:t>
              </a:r>
            </a:p>
          </p:txBody>
        </p:sp>
        <p:sp>
          <p:nvSpPr>
            <p:cNvPr id="77" name="TextBox 76"/>
            <p:cNvSpPr txBox="1"/>
            <p:nvPr/>
          </p:nvSpPr>
          <p:spPr>
            <a:xfrm>
              <a:off x="10174056" y="5270304"/>
              <a:ext cx="340158" cy="430887"/>
            </a:xfrm>
            <a:prstGeom prst="rect">
              <a:avLst/>
            </a:prstGeom>
            <a:ln/>
          </p:spPr>
          <p:style>
            <a:lnRef idx="1">
              <a:schemeClr val="accent1"/>
            </a:lnRef>
            <a:fillRef idx="3">
              <a:schemeClr val="accent1"/>
            </a:fillRef>
            <a:effectRef idx="2">
              <a:schemeClr val="accent1"/>
            </a:effectRef>
            <a:fontRef idx="minor">
              <a:schemeClr val="lt1"/>
            </a:fontRef>
          </p:style>
          <p:txBody>
            <a:bodyPr wrap="none" rtlCol="0">
              <a:spAutoFit/>
            </a:bodyPr>
            <a:lstStyle/>
            <a:p>
              <a:r>
                <a:rPr lang="en-US" sz="2200" dirty="0"/>
                <a:t>4</a:t>
              </a:r>
            </a:p>
          </p:txBody>
        </p:sp>
        <p:sp>
          <p:nvSpPr>
            <p:cNvPr id="78" name="TextBox 77"/>
            <p:cNvSpPr txBox="1"/>
            <p:nvPr/>
          </p:nvSpPr>
          <p:spPr>
            <a:xfrm>
              <a:off x="3013941" y="4669123"/>
              <a:ext cx="333746" cy="430887"/>
            </a:xfrm>
            <a:prstGeom prst="rect">
              <a:avLst/>
            </a:prstGeom>
            <a:ln/>
          </p:spPr>
          <p:style>
            <a:lnRef idx="1">
              <a:schemeClr val="accent1"/>
            </a:lnRef>
            <a:fillRef idx="3">
              <a:schemeClr val="accent1"/>
            </a:fillRef>
            <a:effectRef idx="2">
              <a:schemeClr val="accent1"/>
            </a:effectRef>
            <a:fontRef idx="minor">
              <a:schemeClr val="lt1"/>
            </a:fontRef>
          </p:style>
          <p:txBody>
            <a:bodyPr wrap="none" rtlCol="0">
              <a:spAutoFit/>
            </a:bodyPr>
            <a:lstStyle/>
            <a:p>
              <a:r>
                <a:rPr lang="en-US" sz="2200" dirty="0"/>
                <a:t>2</a:t>
              </a:r>
            </a:p>
          </p:txBody>
        </p:sp>
        <p:sp>
          <p:nvSpPr>
            <p:cNvPr id="79" name="Oval 78"/>
            <p:cNvSpPr/>
            <p:nvPr/>
          </p:nvSpPr>
          <p:spPr>
            <a:xfrm>
              <a:off x="1043195" y="3825216"/>
              <a:ext cx="1360698" cy="1360698"/>
            </a:xfrm>
            <a:prstGeom prst="ellipse">
              <a:avLst/>
            </a:prstGeom>
            <a:solidFill>
              <a:schemeClr val="accent1">
                <a:alpha val="2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2921291" y="3847396"/>
              <a:ext cx="1360698" cy="1360698"/>
            </a:xfrm>
            <a:prstGeom prst="ellipse">
              <a:avLst/>
            </a:prstGeom>
            <a:solidFill>
              <a:schemeClr val="accent1">
                <a:alpha val="2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5299773" y="3860067"/>
              <a:ext cx="2980051" cy="2079105"/>
            </a:xfrm>
            <a:prstGeom prst="ellipse">
              <a:avLst/>
            </a:prstGeom>
            <a:solidFill>
              <a:schemeClr val="accent1">
                <a:alpha val="2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9065704" y="3983782"/>
              <a:ext cx="1789532" cy="1966296"/>
            </a:xfrm>
            <a:prstGeom prst="ellipse">
              <a:avLst/>
            </a:prstGeom>
            <a:solidFill>
              <a:schemeClr val="accent1">
                <a:alpha val="2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364627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05494-186F-46F7-A7DF-1A89DE760BCC}"/>
              </a:ext>
            </a:extLst>
          </p:cNvPr>
          <p:cNvSpPr>
            <a:spLocks noGrp="1"/>
          </p:cNvSpPr>
          <p:nvPr>
            <p:ph type="title"/>
          </p:nvPr>
        </p:nvSpPr>
        <p:spPr/>
        <p:txBody>
          <a:bodyPr/>
          <a:lstStyle/>
          <a:p>
            <a:r>
              <a:rPr lang="en-US" dirty="0"/>
              <a:t>Wrapping it up</a:t>
            </a:r>
          </a:p>
        </p:txBody>
      </p:sp>
      <p:sp>
        <p:nvSpPr>
          <p:cNvPr id="5" name="TextBox 4">
            <a:extLst>
              <a:ext uri="{FF2B5EF4-FFF2-40B4-BE49-F238E27FC236}">
                <a16:creationId xmlns:a16="http://schemas.microsoft.com/office/drawing/2014/main" id="{BF264E70-5920-4BA2-800A-208E153B6CA7}"/>
              </a:ext>
            </a:extLst>
          </p:cNvPr>
          <p:cNvSpPr txBox="1"/>
          <p:nvPr/>
        </p:nvSpPr>
        <p:spPr>
          <a:xfrm>
            <a:off x="521452" y="1073892"/>
            <a:ext cx="8662890" cy="5632311"/>
          </a:xfrm>
          <a:prstGeom prst="rect">
            <a:avLst/>
          </a:prstGeom>
          <a:noFill/>
        </p:spPr>
        <p:txBody>
          <a:bodyPr wrap="square" rtlCol="0">
            <a:spAutoFit/>
          </a:bodyPr>
          <a:lstStyle/>
          <a:p>
            <a:r>
              <a:rPr lang="en-US" dirty="0" err="1">
                <a:latin typeface="Courier New" panose="02070309020205020404" pitchFamily="49" charset="0"/>
                <a:cs typeface="Courier New" panose="02070309020205020404" pitchFamily="49" charset="0"/>
              </a:rPr>
              <a:t>BipartiteCheck</a:t>
            </a:r>
            <a:r>
              <a:rPr lang="en-US" dirty="0">
                <a:latin typeface="Courier New" panose="02070309020205020404" pitchFamily="49" charset="0"/>
                <a:cs typeface="Courier New" panose="02070309020205020404" pitchFamily="49" charset="0"/>
              </a:rPr>
              <a:t>(graph) //assumes graph is connected! </a:t>
            </a:r>
          </a:p>
          <a:p>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toVisit.enqueue</a:t>
            </a:r>
            <a:r>
              <a:rPr lang="en-US" dirty="0">
                <a:latin typeface="Courier New" panose="02070309020205020404" pitchFamily="49" charset="0"/>
                <a:cs typeface="Courier New" panose="02070309020205020404" pitchFamily="49" charset="0"/>
              </a:rPr>
              <a:t>(first vertex)</a:t>
            </a:r>
          </a:p>
          <a:p>
            <a:r>
              <a:rPr lang="en-US" dirty="0">
                <a:latin typeface="Courier New" panose="02070309020205020404" pitchFamily="49" charset="0"/>
                <a:cs typeface="Courier New" panose="02070309020205020404" pitchFamily="49" charset="0"/>
              </a:rPr>
              <a:t>   mark first vertex as seen</a:t>
            </a:r>
          </a:p>
          <a:p>
            <a:r>
              <a:rPr lang="en-US" dirty="0">
                <a:latin typeface="Courier New" panose="02070309020205020404" pitchFamily="49" charset="0"/>
                <a:cs typeface="Courier New" panose="02070309020205020404" pitchFamily="49" charset="0"/>
              </a:rPr>
              <a:t>   </a:t>
            </a:r>
            <a:r>
              <a:rPr lang="en-US" dirty="0" err="1">
                <a:solidFill>
                  <a:srgbClr val="FF0000"/>
                </a:solidFill>
                <a:latin typeface="Courier New" panose="02070309020205020404" pitchFamily="49" charset="0"/>
                <a:cs typeface="Courier New" panose="02070309020205020404" pitchFamily="49" charset="0"/>
              </a:rPr>
              <a:t>toVisit.enqueue</a:t>
            </a:r>
            <a:r>
              <a:rPr lang="en-US" dirty="0">
                <a:solidFill>
                  <a:srgbClr val="FF0000"/>
                </a:solidFill>
                <a:latin typeface="Courier New" panose="02070309020205020404" pitchFamily="49" charset="0"/>
                <a:cs typeface="Courier New" panose="02070309020205020404" pitchFamily="49" charset="0"/>
              </a:rPr>
              <a:t>(end-of-layer-marker)</a:t>
            </a:r>
          </a:p>
          <a:p>
            <a:r>
              <a:rPr lang="en-US" dirty="0">
                <a:solidFill>
                  <a:srgbClr val="FF0000"/>
                </a:solidFill>
                <a:latin typeface="Courier New" panose="02070309020205020404" pitchFamily="49" charset="0"/>
                <a:cs typeface="Courier New" panose="02070309020205020404" pitchFamily="49" charset="0"/>
              </a:rPr>
              <a:t>   l=1</a:t>
            </a:r>
          </a:p>
          <a:p>
            <a:r>
              <a:rPr lang="en-US" dirty="0">
                <a:latin typeface="Courier New" panose="02070309020205020404" pitchFamily="49" charset="0"/>
                <a:cs typeface="Courier New" panose="02070309020205020404" pitchFamily="49" charset="0"/>
              </a:rPr>
              <a:t>   while(</a:t>
            </a:r>
            <a:r>
              <a:rPr lang="en-US" dirty="0" err="1">
                <a:latin typeface="Courier New" panose="02070309020205020404" pitchFamily="49" charset="0"/>
                <a:cs typeface="Courier New" panose="02070309020205020404" pitchFamily="49" charset="0"/>
              </a:rPr>
              <a:t>toVisit</a:t>
            </a:r>
            <a:r>
              <a:rPr lang="en-US" dirty="0">
                <a:latin typeface="Courier New" panose="02070309020205020404" pitchFamily="49" charset="0"/>
                <a:cs typeface="Courier New" panose="02070309020205020404" pitchFamily="49" charset="0"/>
              </a:rPr>
              <a:t> is not empty) </a:t>
            </a:r>
          </a:p>
          <a:p>
            <a:r>
              <a:rPr lang="en-US" dirty="0">
                <a:latin typeface="Courier New" panose="02070309020205020404" pitchFamily="49" charset="0"/>
                <a:cs typeface="Courier New" panose="02070309020205020404" pitchFamily="49" charset="0"/>
              </a:rPr>
              <a:t>      </a:t>
            </a:r>
            <a:r>
              <a:rPr lang="en-US" dirty="0">
                <a:solidFill>
                  <a:srgbClr val="FF0000"/>
                </a:solidFill>
                <a:latin typeface="Courier New" panose="02070309020205020404" pitchFamily="49" charset="0"/>
                <a:cs typeface="Courier New" panose="02070309020205020404" pitchFamily="49" charset="0"/>
              </a:rPr>
              <a:t>current = </a:t>
            </a:r>
            <a:r>
              <a:rPr lang="en-US" dirty="0" err="1">
                <a:solidFill>
                  <a:srgbClr val="FF0000"/>
                </a:solidFill>
                <a:latin typeface="Courier New" panose="02070309020205020404" pitchFamily="49" charset="0"/>
                <a:cs typeface="Courier New" panose="02070309020205020404" pitchFamily="49" charset="0"/>
              </a:rPr>
              <a:t>toVisit.dequeue</a:t>
            </a:r>
            <a:r>
              <a:rPr lang="en-US" dirty="0">
                <a:solidFill>
                  <a:srgbClr val="FF0000"/>
                </a:solidFill>
                <a:latin typeface="Courier New" panose="02070309020205020404" pitchFamily="49" charset="0"/>
                <a:cs typeface="Courier New" panose="02070309020205020404" pitchFamily="49" charset="0"/>
              </a:rPr>
              <a:t>()</a:t>
            </a:r>
          </a:p>
          <a:p>
            <a:r>
              <a:rPr lang="en-US" dirty="0">
                <a:solidFill>
                  <a:srgbClr val="FF0000"/>
                </a:solidFill>
                <a:latin typeface="Courier New" panose="02070309020205020404" pitchFamily="49" charset="0"/>
                <a:cs typeface="Courier New" panose="02070309020205020404" pitchFamily="49" charset="0"/>
              </a:rPr>
              <a:t>	 if(current == end-of-layer-marker)</a:t>
            </a:r>
          </a:p>
          <a:p>
            <a:r>
              <a:rPr lang="en-US" dirty="0">
                <a:solidFill>
                  <a:srgbClr val="FF0000"/>
                </a:solidFill>
                <a:latin typeface="Courier New" panose="02070309020205020404" pitchFamily="49" charset="0"/>
                <a:cs typeface="Courier New" panose="02070309020205020404" pitchFamily="49" charset="0"/>
              </a:rPr>
              <a:t>		l++</a:t>
            </a:r>
          </a:p>
          <a:p>
            <a:r>
              <a:rPr lang="en-US" dirty="0">
                <a:solidFill>
                  <a:srgbClr val="FF0000"/>
                </a:solidFill>
                <a:latin typeface="Courier New" panose="02070309020205020404" pitchFamily="49" charset="0"/>
                <a:cs typeface="Courier New" panose="02070309020205020404" pitchFamily="49" charset="0"/>
              </a:rPr>
              <a:t>          </a:t>
            </a:r>
            <a:r>
              <a:rPr lang="en-US" dirty="0" err="1">
                <a:solidFill>
                  <a:srgbClr val="FF0000"/>
                </a:solidFill>
                <a:latin typeface="Courier New" panose="02070309020205020404" pitchFamily="49" charset="0"/>
                <a:cs typeface="Courier New" panose="02070309020205020404" pitchFamily="49" charset="0"/>
              </a:rPr>
              <a:t>toVisit.enqueue</a:t>
            </a:r>
            <a:r>
              <a:rPr lang="en-US" dirty="0">
                <a:solidFill>
                  <a:srgbClr val="FF0000"/>
                </a:solidFill>
                <a:latin typeface="Courier New" panose="02070309020205020404" pitchFamily="49" charset="0"/>
                <a:cs typeface="Courier New" panose="02070309020205020404" pitchFamily="49" charset="0"/>
              </a:rPr>
              <a:t>(end-of-layer-marker)</a:t>
            </a:r>
          </a:p>
          <a:p>
            <a:r>
              <a:rPr lang="en-US" dirty="0">
                <a:solidFill>
                  <a:srgbClr val="FF0000"/>
                </a:solidFill>
                <a:latin typeface="Courier New" panose="02070309020205020404" pitchFamily="49" charset="0"/>
                <a:cs typeface="Courier New" panose="02070309020205020404" pitchFamily="49" charset="0"/>
              </a:rPr>
              <a:t>      </a:t>
            </a:r>
            <a:r>
              <a:rPr lang="en-US" dirty="0" err="1">
                <a:solidFill>
                  <a:srgbClr val="FF0000"/>
                </a:solidFill>
                <a:latin typeface="Courier New" panose="02070309020205020404" pitchFamily="49" charset="0"/>
                <a:cs typeface="Courier New" panose="02070309020205020404" pitchFamily="49" charset="0"/>
              </a:rPr>
              <a:t>current.layer</a:t>
            </a:r>
            <a:r>
              <a:rPr lang="en-US" dirty="0">
                <a:solidFill>
                  <a:srgbClr val="FF0000"/>
                </a:solidFill>
                <a:latin typeface="Courier New" panose="02070309020205020404" pitchFamily="49" charset="0"/>
                <a:cs typeface="Courier New" panose="02070309020205020404" pitchFamily="49" charset="0"/>
              </a:rPr>
              <a:t> = l</a:t>
            </a:r>
          </a:p>
          <a:p>
            <a:r>
              <a:rPr lang="en-US" dirty="0">
                <a:latin typeface="Courier New" panose="02070309020205020404" pitchFamily="49" charset="0"/>
                <a:cs typeface="Courier New" panose="02070309020205020404" pitchFamily="49" charset="0"/>
              </a:rPr>
              <a:t>      for (v : </a:t>
            </a:r>
            <a:r>
              <a:rPr lang="en-US" dirty="0" err="1">
                <a:latin typeface="Courier New" panose="02070309020205020404" pitchFamily="49" charset="0"/>
                <a:cs typeface="Courier New" panose="02070309020205020404" pitchFamily="49" charset="0"/>
              </a:rPr>
              <a:t>current.neighbors</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if (v is not seen)</a:t>
            </a:r>
          </a:p>
          <a:p>
            <a:r>
              <a:rPr lang="en-US" dirty="0">
                <a:latin typeface="Courier New" panose="02070309020205020404" pitchFamily="49" charset="0"/>
                <a:cs typeface="Courier New" panose="02070309020205020404" pitchFamily="49" charset="0"/>
              </a:rPr>
              <a:t>		  mark v as seen </a:t>
            </a:r>
          </a:p>
          <a:p>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toVisit.enqueue</a:t>
            </a:r>
            <a:r>
              <a:rPr lang="en-US" dirty="0">
                <a:latin typeface="Courier New" panose="02070309020205020404" pitchFamily="49" charset="0"/>
                <a:cs typeface="Courier New" panose="02070309020205020404" pitchFamily="49" charset="0"/>
              </a:rPr>
              <a:t>(v)	</a:t>
            </a:r>
          </a:p>
          <a:p>
            <a:r>
              <a:rPr lang="en-US" dirty="0">
                <a:latin typeface="Courier New" panose="02070309020205020404" pitchFamily="49" charset="0"/>
                <a:cs typeface="Courier New" panose="02070309020205020404" pitchFamily="49" charset="0"/>
              </a:rPr>
              <a:t>	  </a:t>
            </a:r>
            <a:r>
              <a:rPr lang="en-US" dirty="0">
                <a:solidFill>
                  <a:srgbClr val="FF0000"/>
                </a:solidFill>
                <a:latin typeface="Courier New" panose="02070309020205020404" pitchFamily="49" charset="0"/>
                <a:cs typeface="Courier New" panose="02070309020205020404" pitchFamily="49" charset="0"/>
              </a:rPr>
              <a:t>else //v is seen</a:t>
            </a:r>
          </a:p>
          <a:p>
            <a:r>
              <a:rPr lang="en-US" dirty="0">
                <a:solidFill>
                  <a:srgbClr val="FF0000"/>
                </a:solidFill>
                <a:latin typeface="Courier New" panose="02070309020205020404" pitchFamily="49" charset="0"/>
                <a:cs typeface="Courier New" panose="02070309020205020404" pitchFamily="49" charset="0"/>
              </a:rPr>
              <a:t>            if(</a:t>
            </a:r>
            <a:r>
              <a:rPr lang="en-US" dirty="0" err="1">
                <a:solidFill>
                  <a:srgbClr val="FF0000"/>
                </a:solidFill>
                <a:latin typeface="Courier New" panose="02070309020205020404" pitchFamily="49" charset="0"/>
                <a:cs typeface="Courier New" panose="02070309020205020404" pitchFamily="49" charset="0"/>
              </a:rPr>
              <a:t>v.layer</a:t>
            </a:r>
            <a:r>
              <a:rPr lang="en-US" dirty="0">
                <a:solidFill>
                  <a:srgbClr val="FF0000"/>
                </a:solidFill>
                <a:latin typeface="Courier New" panose="02070309020205020404" pitchFamily="49" charset="0"/>
                <a:cs typeface="Courier New" panose="02070309020205020404" pitchFamily="49" charset="0"/>
              </a:rPr>
              <a:t> == </a:t>
            </a:r>
            <a:r>
              <a:rPr lang="en-US" dirty="0" err="1">
                <a:solidFill>
                  <a:srgbClr val="FF0000"/>
                </a:solidFill>
                <a:latin typeface="Courier New" panose="02070309020205020404" pitchFamily="49" charset="0"/>
                <a:cs typeface="Courier New" panose="02070309020205020404" pitchFamily="49" charset="0"/>
              </a:rPr>
              <a:t>current.layer</a:t>
            </a:r>
            <a:r>
              <a:rPr lang="en-US" dirty="0">
                <a:solidFill>
                  <a:srgbClr val="FF0000"/>
                </a:solidFill>
                <a:latin typeface="Courier New" panose="02070309020205020404" pitchFamily="49" charset="0"/>
                <a:cs typeface="Courier New" panose="02070309020205020404" pitchFamily="49" charset="0"/>
              </a:rPr>
              <a:t>)</a:t>
            </a:r>
          </a:p>
          <a:p>
            <a:r>
              <a:rPr lang="en-US" dirty="0">
                <a:solidFill>
                  <a:srgbClr val="FF0000"/>
                </a:solidFill>
                <a:latin typeface="Courier New" panose="02070309020205020404" pitchFamily="49" charset="0"/>
                <a:cs typeface="Courier New" panose="02070309020205020404" pitchFamily="49" charset="0"/>
              </a:rPr>
              <a:t>                 return “not bipartite” //intra-level edge</a:t>
            </a:r>
          </a:p>
          <a:p>
            <a:r>
              <a:rPr lang="en-US" dirty="0">
                <a:solidFill>
                  <a:srgbClr val="FF0000"/>
                </a:solidFill>
                <a:latin typeface="Courier New" panose="02070309020205020404" pitchFamily="49" charset="0"/>
                <a:cs typeface="Courier New" panose="02070309020205020404" pitchFamily="49" charset="0"/>
              </a:rPr>
              <a:t>  return “bipartite” //no intra-level edges</a:t>
            </a:r>
          </a:p>
          <a:p>
            <a:endParaRPr lang="en-US" dirty="0">
              <a:latin typeface="Courier New" panose="02070309020205020404" pitchFamily="49" charset="0"/>
              <a:cs typeface="Courier New" panose="02070309020205020404" pitchFamily="49" charset="0"/>
            </a:endParaRPr>
          </a:p>
        </p:txBody>
      </p:sp>
      <p:sp>
        <p:nvSpPr>
          <p:cNvPr id="4" name="Rectangle 3">
            <a:extLst>
              <a:ext uri="{FF2B5EF4-FFF2-40B4-BE49-F238E27FC236}">
                <a16:creationId xmlns:a16="http://schemas.microsoft.com/office/drawing/2014/main" id="{395D0FDE-2ADC-404A-97D0-2E246C28EF48}"/>
              </a:ext>
            </a:extLst>
          </p:cNvPr>
          <p:cNvSpPr/>
          <p:nvPr/>
        </p:nvSpPr>
        <p:spPr>
          <a:xfrm>
            <a:off x="8164286" y="718457"/>
            <a:ext cx="3890865" cy="3163078"/>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latin typeface="Segoe UI Semilight" panose="020B0402040204020203" pitchFamily="34" charset="0"/>
                <a:cs typeface="Segoe UI Semilight" panose="020B0402040204020203" pitchFamily="34" charset="0"/>
              </a:rPr>
              <a:t>On homework, you can tell us “assume </a:t>
            </a:r>
            <a:r>
              <a:rPr lang="en-US" sz="2400" dirty="0" err="1">
                <a:latin typeface="Segoe UI Semilight" panose="020B0402040204020203" pitchFamily="34" charset="0"/>
                <a:cs typeface="Segoe UI Semilight" panose="020B0402040204020203" pitchFamily="34" charset="0"/>
              </a:rPr>
              <a:t>BipartiteCheck</a:t>
            </a:r>
            <a:r>
              <a:rPr lang="en-US" sz="2400" dirty="0">
                <a:latin typeface="Segoe UI Semilight" panose="020B0402040204020203" pitchFamily="34" charset="0"/>
                <a:cs typeface="Segoe UI Semilight" panose="020B0402040204020203" pitchFamily="34" charset="0"/>
              </a:rPr>
              <a:t> was modified to handle disconnected graphs” if you want those handled automatically. </a:t>
            </a:r>
            <a:br>
              <a:rPr lang="en-US" sz="2400" dirty="0">
                <a:latin typeface="Segoe UI Semilight" panose="020B0402040204020203" pitchFamily="34" charset="0"/>
                <a:cs typeface="Segoe UI Semilight" panose="020B0402040204020203" pitchFamily="34" charset="0"/>
              </a:rPr>
            </a:br>
            <a:r>
              <a:rPr lang="en-US" sz="2400" dirty="0">
                <a:latin typeface="Segoe UI Semilight" panose="020B0402040204020203" pitchFamily="34" charset="0"/>
                <a:cs typeface="Segoe UI Semilight" panose="020B0402040204020203" pitchFamily="34" charset="0"/>
              </a:rPr>
              <a:t>You just add a wrapper, like you’ve seen in 332.</a:t>
            </a:r>
          </a:p>
        </p:txBody>
      </p:sp>
    </p:spTree>
    <p:extLst>
      <p:ext uri="{BB962C8B-B14F-4D97-AF65-F5344CB8AC3E}">
        <p14:creationId xmlns:p14="http://schemas.microsoft.com/office/powerpoint/2010/main" val="304465330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1247B-94B6-4C73-A884-4F600D7818F1}"/>
              </a:ext>
            </a:extLst>
          </p:cNvPr>
          <p:cNvSpPr>
            <a:spLocks noGrp="1"/>
          </p:cNvSpPr>
          <p:nvPr>
            <p:ph type="title"/>
          </p:nvPr>
        </p:nvSpPr>
        <p:spPr/>
        <p:txBody>
          <a:bodyPr/>
          <a:lstStyle/>
          <a:p>
            <a:r>
              <a:rPr lang="en-US" dirty="0"/>
              <a:t>Designing New Graph Algorithms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9A2B2C97-732E-46C5-BD9A-7845A4DD01C8}"/>
                  </a:ext>
                </a:extLst>
              </p:cNvPr>
              <p:cNvSpPr>
                <a:spLocks noGrp="1"/>
              </p:cNvSpPr>
              <p:nvPr>
                <p:ph idx="1"/>
              </p:nvPr>
            </p:nvSpPr>
            <p:spPr>
              <a:xfrm>
                <a:off x="321547" y="1463857"/>
                <a:ext cx="11440951" cy="4845504"/>
              </a:xfrm>
            </p:spPr>
            <p:txBody>
              <a:bodyPr>
                <a:normAutofit/>
              </a:bodyPr>
              <a:lstStyle/>
              <a:p>
                <a:r>
                  <a:rPr lang="en-US" dirty="0"/>
                  <a:t>Not a common task – most graph problems have been asked before.</a:t>
                </a:r>
              </a:p>
              <a:p>
                <a:r>
                  <a:rPr lang="en-US" dirty="0"/>
                  <a:t>When you need to do it, Robbie recommends:</a:t>
                </a:r>
              </a:p>
              <a:p>
                <a:r>
                  <a:rPr lang="en-US" dirty="0"/>
                  <a:t>Start with a simpler case (topo-sorted DAG or [strongly] connected graph).</a:t>
                </a:r>
              </a:p>
              <a:p>
                <a:r>
                  <a:rPr lang="en-US" dirty="0"/>
                  <a:t>HW problem walks you through designing an algorithm by:</a:t>
                </a:r>
              </a:p>
              <a:p>
                <a:r>
                  <a:rPr lang="en-US" dirty="0"/>
                  <a:t>1. Figuring out what you’d do if the graph is strongly connected</a:t>
                </a:r>
              </a:p>
              <a:p>
                <a:r>
                  <a:rPr lang="en-US" dirty="0"/>
                  <a:t>2. Figuring out what you’d do if the graph is a topologically ordered DAG</a:t>
                </a:r>
              </a:p>
              <a:p>
                <a:r>
                  <a:rPr lang="en-US" dirty="0"/>
                  <a:t>3. Stitching together those two ideas (using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𝐺</m:t>
                        </m:r>
                      </m:e>
                      <m:sup>
                        <m:r>
                          <a:rPr lang="en-US" b="0" i="1" smtClean="0">
                            <a:latin typeface="Cambria Math" panose="02040503050406030204" pitchFamily="18" charset="0"/>
                          </a:rPr>
                          <m:t>𝑆𝐶𝐶</m:t>
                        </m:r>
                      </m:sup>
                    </m:sSup>
                  </m:oMath>
                </a14:m>
                <a:r>
                  <a:rPr lang="en-US" dirty="0"/>
                  <a:t>). </a:t>
                </a:r>
              </a:p>
            </p:txBody>
          </p:sp>
        </mc:Choice>
        <mc:Fallback xmlns="">
          <p:sp>
            <p:nvSpPr>
              <p:cNvPr id="3" name="Content Placeholder 2">
                <a:extLst>
                  <a:ext uri="{FF2B5EF4-FFF2-40B4-BE49-F238E27FC236}">
                    <a16:creationId xmlns:a16="http://schemas.microsoft.com/office/drawing/2014/main" id="{9A2B2C97-732E-46C5-BD9A-7845A4DD01C8}"/>
                  </a:ext>
                </a:extLst>
              </p:cNvPr>
              <p:cNvSpPr>
                <a:spLocks noGrp="1" noRot="1" noChangeAspect="1" noMove="1" noResize="1" noEditPoints="1" noAdjustHandles="1" noChangeArrowheads="1" noChangeShapeType="1" noTextEdit="1"/>
              </p:cNvSpPr>
              <p:nvPr>
                <p:ph idx="1"/>
              </p:nvPr>
            </p:nvSpPr>
            <p:spPr>
              <a:xfrm>
                <a:off x="321547" y="1463857"/>
                <a:ext cx="11440951" cy="4845504"/>
              </a:xfrm>
              <a:blipFill>
                <a:blip r:embed="rId2"/>
                <a:stretch>
                  <a:fillRect l="-693" t="-2138"/>
                </a:stretch>
              </a:blipFill>
            </p:spPr>
            <p:txBody>
              <a:bodyPr/>
              <a:lstStyle/>
              <a:p>
                <a:r>
                  <a:rPr lang="en-US">
                    <a:noFill/>
                  </a:rPr>
                  <a:t> </a:t>
                </a:r>
              </a:p>
            </p:txBody>
          </p:sp>
        </mc:Fallback>
      </mc:AlternateContent>
    </p:spTree>
    <p:extLst>
      <p:ext uri="{BB962C8B-B14F-4D97-AF65-F5344CB8AC3E}">
        <p14:creationId xmlns:p14="http://schemas.microsoft.com/office/powerpoint/2010/main" val="3438074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46BD089-6B5B-63FA-425F-92F5DE6ED5E4}"/>
              </a:ext>
            </a:extLst>
          </p:cNvPr>
          <p:cNvSpPr>
            <a:spLocks noGrp="1"/>
          </p:cNvSpPr>
          <p:nvPr>
            <p:ph type="title"/>
          </p:nvPr>
        </p:nvSpPr>
        <p:spPr/>
        <p:txBody>
          <a:bodyPr/>
          <a:lstStyle/>
          <a:p>
            <a:r>
              <a:rPr lang="en-US" dirty="0"/>
              <a:t>Modeling</a:t>
            </a:r>
          </a:p>
        </p:txBody>
      </p:sp>
      <p:sp>
        <p:nvSpPr>
          <p:cNvPr id="5" name="Text Placeholder 4">
            <a:extLst>
              <a:ext uri="{FF2B5EF4-FFF2-40B4-BE49-F238E27FC236}">
                <a16:creationId xmlns:a16="http://schemas.microsoft.com/office/drawing/2014/main" id="{B62287F3-6CA1-930C-A144-C962DEAC14D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16144964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C3DFC-9269-4DC7-98BC-262B646D2048}"/>
              </a:ext>
            </a:extLst>
          </p:cNvPr>
          <p:cNvSpPr>
            <a:spLocks noGrp="1"/>
          </p:cNvSpPr>
          <p:nvPr>
            <p:ph type="title"/>
          </p:nvPr>
        </p:nvSpPr>
        <p:spPr/>
        <p:txBody>
          <a:bodyPr/>
          <a:lstStyle/>
          <a:p>
            <a:r>
              <a:rPr lang="en-US" dirty="0"/>
              <a:t>Problem Solving Suggestions</a:t>
            </a:r>
          </a:p>
        </p:txBody>
      </p:sp>
      <p:sp>
        <p:nvSpPr>
          <p:cNvPr id="3" name="Content Placeholder 2">
            <a:extLst>
              <a:ext uri="{FF2B5EF4-FFF2-40B4-BE49-F238E27FC236}">
                <a16:creationId xmlns:a16="http://schemas.microsoft.com/office/drawing/2014/main" id="{B9A09931-EA78-4130-9798-4E8EEECA67E0}"/>
              </a:ext>
            </a:extLst>
          </p:cNvPr>
          <p:cNvSpPr>
            <a:spLocks noGrp="1"/>
          </p:cNvSpPr>
          <p:nvPr>
            <p:ph idx="1"/>
          </p:nvPr>
        </p:nvSpPr>
        <p:spPr/>
        <p:txBody>
          <a:bodyPr>
            <a:normAutofit/>
          </a:bodyPr>
          <a:lstStyle/>
          <a:p>
            <a:r>
              <a:rPr lang="en-US" dirty="0"/>
              <a:t>Read the problem carefully.</a:t>
            </a:r>
          </a:p>
          <a:p>
            <a:pPr lvl="1"/>
            <a:r>
              <a:rPr lang="en-US" dirty="0"/>
              <a:t>Are there any technical terms in the question? Any formulas?</a:t>
            </a:r>
          </a:p>
          <a:p>
            <a:pPr lvl="1"/>
            <a:r>
              <a:rPr lang="en-US" dirty="0"/>
              <a:t>What kind of object will you get as input? What type is your output?</a:t>
            </a:r>
          </a:p>
          <a:p>
            <a:r>
              <a:rPr lang="en-US" dirty="0"/>
              <a:t>Do you understand it? Write sample inputs and outputs</a:t>
            </a:r>
          </a:p>
          <a:p>
            <a:pPr lvl="1"/>
            <a:r>
              <a:rPr lang="en-US" dirty="0"/>
              <a:t>We’ll often give you samples, but it helps to add your own.</a:t>
            </a:r>
          </a:p>
          <a:p>
            <a:r>
              <a:rPr lang="en-US" dirty="0"/>
              <a:t>Now start thinking about solutions</a:t>
            </a:r>
          </a:p>
          <a:p>
            <a:pPr lvl="1"/>
            <a:r>
              <a:rPr lang="en-US" dirty="0"/>
              <a:t>On those examples, how would you get the solution?</a:t>
            </a:r>
          </a:p>
          <a:p>
            <a:pPr lvl="1"/>
            <a:r>
              <a:rPr lang="en-US" dirty="0"/>
              <a:t>Does this remind you of any algorithms from class?</a:t>
            </a:r>
          </a:p>
          <a:p>
            <a:pPr lvl="1"/>
            <a:r>
              <a:rPr lang="en-US" dirty="0"/>
              <a:t>Can you think of a new idea?</a:t>
            </a:r>
          </a:p>
          <a:p>
            <a:pPr lvl="1"/>
            <a:r>
              <a:rPr lang="en-US" dirty="0"/>
              <a:t>It’s ok to start with slow solutions and try to speed them up!</a:t>
            </a:r>
          </a:p>
          <a:p>
            <a:pPr lvl="1"/>
            <a:r>
              <a:rPr lang="en-US" dirty="0"/>
              <a:t>Try the graph modeling process.</a:t>
            </a:r>
          </a:p>
        </p:txBody>
      </p:sp>
    </p:spTree>
    <p:extLst>
      <p:ext uri="{BB962C8B-B14F-4D97-AF65-F5344CB8AC3E}">
        <p14:creationId xmlns:p14="http://schemas.microsoft.com/office/powerpoint/2010/main" val="27850029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CBFB0-D8A2-4CEC-9140-151EF6A054C8}"/>
              </a:ext>
            </a:extLst>
          </p:cNvPr>
          <p:cNvSpPr>
            <a:spLocks noGrp="1"/>
          </p:cNvSpPr>
          <p:nvPr>
            <p:ph type="title"/>
          </p:nvPr>
        </p:nvSpPr>
        <p:spPr/>
        <p:txBody>
          <a:bodyPr/>
          <a:lstStyle/>
          <a:p>
            <a:r>
              <a:rPr lang="en-US" dirty="0"/>
              <a:t>Graph Modeling</a:t>
            </a:r>
          </a:p>
        </p:txBody>
      </p:sp>
      <p:sp>
        <p:nvSpPr>
          <p:cNvPr id="3" name="Content Placeholder 2">
            <a:extLst>
              <a:ext uri="{FF2B5EF4-FFF2-40B4-BE49-F238E27FC236}">
                <a16:creationId xmlns:a16="http://schemas.microsoft.com/office/drawing/2014/main" id="{0F556317-9F80-4438-B813-5C803B596679}"/>
              </a:ext>
            </a:extLst>
          </p:cNvPr>
          <p:cNvSpPr>
            <a:spLocks noGrp="1"/>
          </p:cNvSpPr>
          <p:nvPr>
            <p:ph idx="1"/>
          </p:nvPr>
        </p:nvSpPr>
        <p:spPr/>
        <p:txBody>
          <a:bodyPr/>
          <a:lstStyle/>
          <a:p>
            <a:r>
              <a:rPr lang="en-US" dirty="0"/>
              <a:t>But…Most of the time you don’t need a new graph algorithm.</a:t>
            </a:r>
          </a:p>
          <a:p>
            <a:r>
              <a:rPr lang="en-US" dirty="0"/>
              <a:t>What you need is to figure out what graph to make and which graph algorithm to run.</a:t>
            </a:r>
          </a:p>
          <a:p>
            <a:endParaRPr lang="en-US" dirty="0"/>
          </a:p>
          <a:p>
            <a:r>
              <a:rPr lang="en-US" dirty="0"/>
              <a:t>“Graph modeling”</a:t>
            </a:r>
          </a:p>
          <a:p>
            <a:r>
              <a:rPr lang="en-US" dirty="0"/>
              <a:t>Going from word problem to graph algorithm. </a:t>
            </a:r>
          </a:p>
          <a:p>
            <a:r>
              <a:rPr lang="en-US" dirty="0"/>
              <a:t>Often finding a clever way to turn your requirements into graph features. </a:t>
            </a:r>
          </a:p>
          <a:p>
            <a:r>
              <a:rPr lang="en-US" dirty="0"/>
              <a:t>Mix of “standard bag of tricks” and new creativity. </a:t>
            </a:r>
          </a:p>
        </p:txBody>
      </p:sp>
    </p:spTree>
    <p:extLst>
      <p:ext uri="{BB962C8B-B14F-4D97-AF65-F5344CB8AC3E}">
        <p14:creationId xmlns:p14="http://schemas.microsoft.com/office/powerpoint/2010/main" val="208806536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Graph Modeling Process</a:t>
            </a:r>
          </a:p>
        </p:txBody>
      </p:sp>
      <p:sp>
        <p:nvSpPr>
          <p:cNvPr id="9" name="Content Placeholder 8"/>
          <p:cNvSpPr>
            <a:spLocks noGrp="1"/>
          </p:cNvSpPr>
          <p:nvPr>
            <p:ph idx="1"/>
          </p:nvPr>
        </p:nvSpPr>
        <p:spPr/>
        <p:txBody>
          <a:bodyPr/>
          <a:lstStyle/>
          <a:p>
            <a:r>
              <a:rPr lang="en-US" dirty="0"/>
              <a:t>1. What are your fundamental objects?</a:t>
            </a:r>
          </a:p>
          <a:p>
            <a:pPr lvl="1"/>
            <a:r>
              <a:rPr lang="en-US" dirty="0"/>
              <a:t>Those will probably become your vertices.</a:t>
            </a:r>
          </a:p>
          <a:p>
            <a:r>
              <a:rPr lang="en-US" dirty="0"/>
              <a:t>2. How are those objects related?</a:t>
            </a:r>
          </a:p>
          <a:p>
            <a:pPr lvl="1"/>
            <a:r>
              <a:rPr lang="en-US" dirty="0"/>
              <a:t>Represent those relationships with edges.</a:t>
            </a:r>
          </a:p>
          <a:p>
            <a:r>
              <a:rPr lang="en-US" dirty="0"/>
              <a:t>3. How is what I’m looking for encoded in the graph?</a:t>
            </a:r>
          </a:p>
          <a:p>
            <a:pPr lvl="1"/>
            <a:r>
              <a:rPr lang="en-US" dirty="0"/>
              <a:t>Do I need a path from s to t? The shortest path from s to t? A minimum spanning tree? Something else?</a:t>
            </a:r>
          </a:p>
          <a:p>
            <a:r>
              <a:rPr lang="en-US" dirty="0"/>
              <a:t>4. Do I know how to find what I’m looking for?</a:t>
            </a:r>
          </a:p>
          <a:p>
            <a:pPr lvl="1"/>
            <a:r>
              <a:rPr lang="en-US" dirty="0"/>
              <a:t>Then run that algorithm/combination of algorithms</a:t>
            </a:r>
          </a:p>
          <a:p>
            <a:pPr lvl="1"/>
            <a:r>
              <a:rPr lang="en-US" dirty="0"/>
              <a:t>Otherwise go back to step 1 and try again.</a:t>
            </a:r>
          </a:p>
        </p:txBody>
      </p:sp>
    </p:spTree>
    <p:extLst>
      <p:ext uri="{BB962C8B-B14F-4D97-AF65-F5344CB8AC3E}">
        <p14:creationId xmlns:p14="http://schemas.microsoft.com/office/powerpoint/2010/main" val="198065011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AC2D6-47CE-47BC-8527-4B2CF948FE14}"/>
              </a:ext>
            </a:extLst>
          </p:cNvPr>
          <p:cNvSpPr>
            <a:spLocks noGrp="1"/>
          </p:cNvSpPr>
          <p:nvPr>
            <p:ph type="title"/>
          </p:nvPr>
        </p:nvSpPr>
        <p:spPr/>
        <p:txBody>
          <a:bodyPr/>
          <a:lstStyle/>
          <a:p>
            <a:r>
              <a:rPr lang="en-US" dirty="0"/>
              <a:t>Scenario #1</a:t>
            </a:r>
          </a:p>
        </p:txBody>
      </p:sp>
      <p:sp>
        <p:nvSpPr>
          <p:cNvPr id="8" name="Content Placeholder 2">
            <a:extLst>
              <a:ext uri="{FF2B5EF4-FFF2-40B4-BE49-F238E27FC236}">
                <a16:creationId xmlns:a16="http://schemas.microsoft.com/office/drawing/2014/main" id="{B0D125C6-4AB3-4C41-8FC0-B1AE8D70D205}"/>
              </a:ext>
            </a:extLst>
          </p:cNvPr>
          <p:cNvSpPr txBox="1">
            <a:spLocks/>
          </p:cNvSpPr>
          <p:nvPr/>
        </p:nvSpPr>
        <p:spPr>
          <a:xfrm>
            <a:off x="575240" y="1277943"/>
            <a:ext cx="6653991" cy="5276138"/>
          </a:xfrm>
          <a:prstGeom prst="rect">
            <a:avLst/>
          </a:prstGeom>
        </p:spPr>
        <p:txBody>
          <a:bodyPr vert="horz" lIns="45720" tIns="45720" rIns="45720" bIns="45720" rtlCol="0">
            <a:normAutofit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800" kern="1200">
                <a:solidFill>
                  <a:schemeClr val="tx1"/>
                </a:solidFill>
                <a:latin typeface="Segoe UI Semilight" panose="020B0402040204020203" pitchFamily="34" charset="0"/>
                <a:ea typeface="+mn-ea"/>
                <a:cs typeface="Segoe UI Semilight" panose="020B0402040204020203" pitchFamily="34" charset="0"/>
              </a:defRPr>
            </a:lvl1pPr>
            <a:lvl2pPr marL="128016" indent="0" algn="l" defTabSz="914400" rtl="0" eaLnBrk="1" latinLnBrk="0" hangingPunct="1">
              <a:lnSpc>
                <a:spcPct val="90000"/>
              </a:lnSpc>
              <a:spcBef>
                <a:spcPts val="200"/>
              </a:spcBef>
              <a:spcAft>
                <a:spcPts val="400"/>
              </a:spcAft>
              <a:buClr>
                <a:srgbClr val="B6A479"/>
              </a:buClr>
              <a:buFont typeface="Segoe UI Semilight" panose="020B0402040204020203" pitchFamily="34" charset="0"/>
              <a:buNone/>
              <a:defRPr sz="2400" kern="1200" baseline="0">
                <a:solidFill>
                  <a:schemeClr val="tx1"/>
                </a:solidFill>
                <a:latin typeface="Segoe UI Semilight" panose="020B0402040204020203" pitchFamily="34" charset="0"/>
                <a:ea typeface="+mn-ea"/>
                <a:cs typeface="Segoe UI Semilight" panose="020B0402040204020203" pitchFamily="34" charset="0"/>
              </a:defRPr>
            </a:lvl2pPr>
            <a:lvl3pPr marL="448056"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2400" kern="1200">
                <a:solidFill>
                  <a:schemeClr val="tx1"/>
                </a:solidFill>
                <a:latin typeface="Segoe UI Semilight" panose="020B0402040204020203" pitchFamily="34" charset="0"/>
                <a:ea typeface="+mn-ea"/>
                <a:cs typeface="Segoe UI Semilight" panose="020B0402040204020203" pitchFamily="34" charset="0"/>
              </a:defRPr>
            </a:lvl3pPr>
            <a:lvl4pPr marL="594360"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2400" kern="1200">
                <a:solidFill>
                  <a:schemeClr val="tx1"/>
                </a:solidFill>
                <a:latin typeface="Segoe UI Semilight" panose="020B0402040204020203" pitchFamily="34" charset="0"/>
                <a:ea typeface="+mn-ea"/>
                <a:cs typeface="Segoe UI Semilight" panose="020B0402040204020203" pitchFamily="34" charset="0"/>
              </a:defRPr>
            </a:lvl4pPr>
            <a:lvl5pPr marL="777240"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2400" kern="1200">
                <a:solidFill>
                  <a:schemeClr val="tx1"/>
                </a:solidFill>
                <a:latin typeface="Segoe UI Semilight" panose="020B0402040204020203" pitchFamily="34" charset="0"/>
                <a:ea typeface="+mn-ea"/>
                <a:cs typeface="Segoe UI Semilight" panose="020B0402040204020203" pitchFamily="34" charset="0"/>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r>
              <a:rPr lang="en-US" sz="2400" dirty="0"/>
              <a:t>You’ve made a new social networking app, </a:t>
            </a:r>
            <a:r>
              <a:rPr lang="en-US" sz="2400" dirty="0" err="1"/>
              <a:t>Convrs</a:t>
            </a:r>
            <a:r>
              <a:rPr lang="en-US" sz="2400" dirty="0"/>
              <a:t>. Users on </a:t>
            </a:r>
            <a:r>
              <a:rPr lang="en-US" sz="2400" dirty="0" err="1"/>
              <a:t>Convrs</a:t>
            </a:r>
            <a:r>
              <a:rPr lang="en-US" sz="2400" dirty="0"/>
              <a:t> can have “asymmetric” following (I can follow you, without you following me). You decide to allow people to form multi-user direct messages, but only if people are probably in similar social circles (to avoid spamming).</a:t>
            </a:r>
          </a:p>
          <a:p>
            <a:r>
              <a:rPr lang="en-US" sz="2400" dirty="0"/>
              <a:t>You’ll allow a messaging channel to form only if for every pair of users </a:t>
            </a:r>
            <a:r>
              <a:rPr lang="en-US" sz="2400" dirty="0" err="1"/>
              <a:t>a,b</a:t>
            </a:r>
            <a:r>
              <a:rPr lang="en-US" sz="2400" dirty="0"/>
              <a:t> in the channel: a must follow b or follow someone who follows b or follow someone who follows someone who follows b, or …</a:t>
            </a:r>
            <a:br>
              <a:rPr lang="en-US" sz="2400" dirty="0"/>
            </a:br>
            <a:r>
              <a:rPr lang="en-US" sz="2400" dirty="0"/>
              <a:t>And the same for b to a. </a:t>
            </a:r>
          </a:p>
          <a:p>
            <a:r>
              <a:rPr lang="en-US" sz="2400" dirty="0"/>
              <a:t>You’d like to be able to quickly check for any new proposed channel whether it meets this condition.</a:t>
            </a:r>
          </a:p>
        </p:txBody>
      </p:sp>
      <p:sp>
        <p:nvSpPr>
          <p:cNvPr id="4" name="TextBox 3">
            <a:extLst>
              <a:ext uri="{FF2B5EF4-FFF2-40B4-BE49-F238E27FC236}">
                <a16:creationId xmlns:a16="http://schemas.microsoft.com/office/drawing/2014/main" id="{6228E262-51E4-453B-B5FA-06D5014034F1}"/>
              </a:ext>
            </a:extLst>
          </p:cNvPr>
          <p:cNvSpPr txBox="1"/>
          <p:nvPr/>
        </p:nvSpPr>
        <p:spPr>
          <a:xfrm>
            <a:off x="7571280" y="1430343"/>
            <a:ext cx="4425884" cy="4401205"/>
          </a:xfrm>
          <a:prstGeom prst="rect">
            <a:avLst/>
          </a:prstGeom>
          <a:noFill/>
        </p:spPr>
        <p:txBody>
          <a:bodyPr wrap="square" rtlCol="0">
            <a:spAutoFit/>
          </a:bodyPr>
          <a:lstStyle/>
          <a:p>
            <a:r>
              <a:rPr lang="en-US" sz="2800" dirty="0">
                <a:latin typeface="Segoe UI Semilight" panose="020B0402040204020203" pitchFamily="34" charset="0"/>
                <a:cs typeface="Segoe UI Semilight" panose="020B0402040204020203" pitchFamily="34" charset="0"/>
              </a:rPr>
              <a:t>What are the vertices?</a:t>
            </a:r>
          </a:p>
          <a:p>
            <a:endParaRPr lang="en-US" sz="2800" dirty="0">
              <a:latin typeface="Segoe UI Semilight" panose="020B0402040204020203" pitchFamily="34" charset="0"/>
              <a:cs typeface="Segoe UI Semilight" panose="020B0402040204020203" pitchFamily="34" charset="0"/>
            </a:endParaRPr>
          </a:p>
          <a:p>
            <a:endParaRPr lang="en-US" sz="2800" dirty="0">
              <a:latin typeface="Segoe UI Semilight" panose="020B0402040204020203" pitchFamily="34" charset="0"/>
              <a:cs typeface="Segoe UI Semilight" panose="020B0402040204020203" pitchFamily="34" charset="0"/>
            </a:endParaRPr>
          </a:p>
          <a:p>
            <a:r>
              <a:rPr lang="en-US" sz="2800" dirty="0">
                <a:latin typeface="Segoe UI Semilight" panose="020B0402040204020203" pitchFamily="34" charset="0"/>
                <a:cs typeface="Segoe UI Semilight" panose="020B0402040204020203" pitchFamily="34" charset="0"/>
              </a:rPr>
              <a:t>What are the edges?</a:t>
            </a:r>
          </a:p>
          <a:p>
            <a:endParaRPr lang="en-US" sz="2800" dirty="0">
              <a:latin typeface="Segoe UI Semilight" panose="020B0402040204020203" pitchFamily="34" charset="0"/>
              <a:cs typeface="Segoe UI Semilight" panose="020B0402040204020203" pitchFamily="34" charset="0"/>
            </a:endParaRPr>
          </a:p>
          <a:p>
            <a:endParaRPr lang="en-US" sz="2800" dirty="0">
              <a:latin typeface="Segoe UI Semilight" panose="020B0402040204020203" pitchFamily="34" charset="0"/>
              <a:cs typeface="Segoe UI Semilight" panose="020B0402040204020203" pitchFamily="34" charset="0"/>
            </a:endParaRPr>
          </a:p>
          <a:p>
            <a:r>
              <a:rPr lang="en-US" sz="2800" dirty="0">
                <a:latin typeface="Segoe UI Semilight" panose="020B0402040204020203" pitchFamily="34" charset="0"/>
                <a:cs typeface="Segoe UI Semilight" panose="020B0402040204020203" pitchFamily="34" charset="0"/>
              </a:rPr>
              <a:t>What are we looking for?</a:t>
            </a:r>
          </a:p>
          <a:p>
            <a:endParaRPr lang="en-US" sz="2800" dirty="0">
              <a:latin typeface="Segoe UI Semilight" panose="020B0402040204020203" pitchFamily="34" charset="0"/>
              <a:cs typeface="Segoe UI Semilight" panose="020B0402040204020203" pitchFamily="34" charset="0"/>
            </a:endParaRPr>
          </a:p>
          <a:p>
            <a:endParaRPr lang="en-US" sz="2800" dirty="0">
              <a:latin typeface="Segoe UI Semilight" panose="020B0402040204020203" pitchFamily="34" charset="0"/>
              <a:cs typeface="Segoe UI Semilight" panose="020B0402040204020203" pitchFamily="34" charset="0"/>
            </a:endParaRPr>
          </a:p>
          <a:p>
            <a:r>
              <a:rPr lang="en-US" sz="2800" dirty="0">
                <a:latin typeface="Segoe UI Semilight" panose="020B0402040204020203" pitchFamily="34" charset="0"/>
                <a:cs typeface="Segoe UI Semilight" panose="020B0402040204020203" pitchFamily="34" charset="0"/>
              </a:rPr>
              <a:t>What do we run?</a:t>
            </a:r>
          </a:p>
        </p:txBody>
      </p:sp>
    </p:spTree>
    <p:extLst>
      <p:ext uri="{BB962C8B-B14F-4D97-AF65-F5344CB8AC3E}">
        <p14:creationId xmlns:p14="http://schemas.microsoft.com/office/powerpoint/2010/main" val="220631444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AC2D6-47CE-47BC-8527-4B2CF948FE14}"/>
              </a:ext>
            </a:extLst>
          </p:cNvPr>
          <p:cNvSpPr>
            <a:spLocks noGrp="1"/>
          </p:cNvSpPr>
          <p:nvPr>
            <p:ph type="title"/>
          </p:nvPr>
        </p:nvSpPr>
        <p:spPr/>
        <p:txBody>
          <a:bodyPr/>
          <a:lstStyle/>
          <a:p>
            <a:r>
              <a:rPr lang="en-US" dirty="0"/>
              <a:t>Scenario #1 (answer)</a:t>
            </a:r>
          </a:p>
        </p:txBody>
      </p:sp>
      <p:sp>
        <p:nvSpPr>
          <p:cNvPr id="3" name="Content Placeholder 2">
            <a:extLst>
              <a:ext uri="{FF2B5EF4-FFF2-40B4-BE49-F238E27FC236}">
                <a16:creationId xmlns:a16="http://schemas.microsoft.com/office/drawing/2014/main" id="{5B8F425E-F3FE-46F4-9405-03ACAF1816C3}"/>
              </a:ext>
            </a:extLst>
          </p:cNvPr>
          <p:cNvSpPr>
            <a:spLocks noGrp="1"/>
          </p:cNvSpPr>
          <p:nvPr>
            <p:ph idx="1"/>
          </p:nvPr>
        </p:nvSpPr>
        <p:spPr>
          <a:xfrm>
            <a:off x="575240" y="1277943"/>
            <a:ext cx="6653991" cy="5276138"/>
          </a:xfrm>
        </p:spPr>
        <p:txBody>
          <a:bodyPr>
            <a:normAutofit lnSpcReduction="10000"/>
          </a:bodyPr>
          <a:lstStyle/>
          <a:p>
            <a:r>
              <a:rPr lang="en-US" sz="2400" dirty="0"/>
              <a:t>You’ve made a new social networking app, </a:t>
            </a:r>
            <a:r>
              <a:rPr lang="en-US" sz="2400" dirty="0" err="1"/>
              <a:t>Convrs</a:t>
            </a:r>
            <a:r>
              <a:rPr lang="en-US" sz="2400" dirty="0"/>
              <a:t>. Users on </a:t>
            </a:r>
            <a:r>
              <a:rPr lang="en-US" sz="2400" dirty="0" err="1"/>
              <a:t>Convrs</a:t>
            </a:r>
            <a:r>
              <a:rPr lang="en-US" sz="2400" dirty="0"/>
              <a:t> can have “asymmetric” following (I can follow you, without you following me). You decide to allow people to form multi-user direct messages, but only if people are probably in similar social circles (to avoid spamming).</a:t>
            </a:r>
          </a:p>
          <a:p>
            <a:r>
              <a:rPr lang="en-US" sz="2400" dirty="0"/>
              <a:t>You’ll allow a messaging channel to form only if for every pair of users </a:t>
            </a:r>
            <a:r>
              <a:rPr lang="en-US" sz="2400" dirty="0" err="1"/>
              <a:t>a,b</a:t>
            </a:r>
            <a:r>
              <a:rPr lang="en-US" sz="2400" dirty="0"/>
              <a:t> in the channel: a must follow b or follow someone who follows b or follow someone who follows someone who follows b, or …</a:t>
            </a:r>
            <a:br>
              <a:rPr lang="en-US" sz="2400" dirty="0"/>
            </a:br>
            <a:r>
              <a:rPr lang="en-US" sz="2400" dirty="0"/>
              <a:t>And the same for b to a. </a:t>
            </a:r>
          </a:p>
          <a:p>
            <a:r>
              <a:rPr lang="en-US" sz="2400" dirty="0"/>
              <a:t>You’d like to be able to quickly check for any new proposed channel whether it meets this condition.</a:t>
            </a:r>
          </a:p>
        </p:txBody>
      </p:sp>
      <p:sp>
        <p:nvSpPr>
          <p:cNvPr id="4" name="TextBox 3">
            <a:extLst>
              <a:ext uri="{FF2B5EF4-FFF2-40B4-BE49-F238E27FC236}">
                <a16:creationId xmlns:a16="http://schemas.microsoft.com/office/drawing/2014/main" id="{6228E262-51E4-453B-B5FA-06D5014034F1}"/>
              </a:ext>
            </a:extLst>
          </p:cNvPr>
          <p:cNvSpPr txBox="1"/>
          <p:nvPr/>
        </p:nvSpPr>
        <p:spPr>
          <a:xfrm>
            <a:off x="7555584" y="1442301"/>
            <a:ext cx="4425884" cy="4401205"/>
          </a:xfrm>
          <a:prstGeom prst="rect">
            <a:avLst/>
          </a:prstGeom>
          <a:noFill/>
        </p:spPr>
        <p:txBody>
          <a:bodyPr wrap="square" rtlCol="0">
            <a:spAutoFit/>
          </a:bodyPr>
          <a:lstStyle/>
          <a:p>
            <a:r>
              <a:rPr lang="en-US" sz="2800" dirty="0">
                <a:latin typeface="Segoe UI Semilight" panose="020B0402040204020203" pitchFamily="34" charset="0"/>
                <a:cs typeface="Segoe UI Semilight" panose="020B0402040204020203" pitchFamily="34" charset="0"/>
              </a:rPr>
              <a:t>What are the vertices?</a:t>
            </a:r>
          </a:p>
          <a:p>
            <a:endParaRPr lang="en-US" sz="2800" dirty="0">
              <a:latin typeface="Segoe UI Semilight" panose="020B0402040204020203" pitchFamily="34" charset="0"/>
              <a:cs typeface="Segoe UI Semilight" panose="020B0402040204020203" pitchFamily="34" charset="0"/>
            </a:endParaRPr>
          </a:p>
          <a:p>
            <a:endParaRPr lang="en-US" sz="2800" dirty="0">
              <a:latin typeface="Segoe UI Semilight" panose="020B0402040204020203" pitchFamily="34" charset="0"/>
              <a:cs typeface="Segoe UI Semilight" panose="020B0402040204020203" pitchFamily="34" charset="0"/>
            </a:endParaRPr>
          </a:p>
          <a:p>
            <a:r>
              <a:rPr lang="en-US" sz="2800" dirty="0">
                <a:latin typeface="Segoe UI Semilight" panose="020B0402040204020203" pitchFamily="34" charset="0"/>
                <a:cs typeface="Segoe UI Semilight" panose="020B0402040204020203" pitchFamily="34" charset="0"/>
              </a:rPr>
              <a:t>What are the edges?</a:t>
            </a:r>
          </a:p>
          <a:p>
            <a:endParaRPr lang="en-US" sz="2800" dirty="0">
              <a:latin typeface="Segoe UI Semilight" panose="020B0402040204020203" pitchFamily="34" charset="0"/>
              <a:cs typeface="Segoe UI Semilight" panose="020B0402040204020203" pitchFamily="34" charset="0"/>
            </a:endParaRPr>
          </a:p>
          <a:p>
            <a:endParaRPr lang="en-US" sz="2800" dirty="0">
              <a:latin typeface="Segoe UI Semilight" panose="020B0402040204020203" pitchFamily="34" charset="0"/>
              <a:cs typeface="Segoe UI Semilight" panose="020B0402040204020203" pitchFamily="34" charset="0"/>
            </a:endParaRPr>
          </a:p>
          <a:p>
            <a:r>
              <a:rPr lang="en-US" sz="2800" dirty="0">
                <a:latin typeface="Segoe UI Semilight" panose="020B0402040204020203" pitchFamily="34" charset="0"/>
                <a:cs typeface="Segoe UI Semilight" panose="020B0402040204020203" pitchFamily="34" charset="0"/>
              </a:rPr>
              <a:t>What are we looking for?</a:t>
            </a:r>
          </a:p>
          <a:p>
            <a:endParaRPr lang="en-US" sz="2800" dirty="0">
              <a:latin typeface="Segoe UI Semilight" panose="020B0402040204020203" pitchFamily="34" charset="0"/>
              <a:cs typeface="Segoe UI Semilight" panose="020B0402040204020203" pitchFamily="34" charset="0"/>
            </a:endParaRPr>
          </a:p>
          <a:p>
            <a:endParaRPr lang="en-US" sz="2800" dirty="0">
              <a:latin typeface="Segoe UI Semilight" panose="020B0402040204020203" pitchFamily="34" charset="0"/>
              <a:cs typeface="Segoe UI Semilight" panose="020B0402040204020203" pitchFamily="34" charset="0"/>
            </a:endParaRPr>
          </a:p>
          <a:p>
            <a:r>
              <a:rPr lang="en-US" sz="2800" dirty="0">
                <a:latin typeface="Segoe UI Semilight" panose="020B0402040204020203" pitchFamily="34" charset="0"/>
                <a:cs typeface="Segoe UI Semilight" panose="020B0402040204020203" pitchFamily="34" charset="0"/>
              </a:rPr>
              <a:t>What do we run?</a:t>
            </a:r>
          </a:p>
        </p:txBody>
      </p:sp>
      <p:sp>
        <p:nvSpPr>
          <p:cNvPr id="5" name="TextBox 4">
            <a:extLst>
              <a:ext uri="{FF2B5EF4-FFF2-40B4-BE49-F238E27FC236}">
                <a16:creationId xmlns:a16="http://schemas.microsoft.com/office/drawing/2014/main" id="{FF649641-0DC1-40B4-81E0-342F617E12F4}"/>
              </a:ext>
            </a:extLst>
          </p:cNvPr>
          <p:cNvSpPr txBox="1"/>
          <p:nvPr/>
        </p:nvSpPr>
        <p:spPr>
          <a:xfrm>
            <a:off x="7805394" y="1965488"/>
            <a:ext cx="2318994" cy="523220"/>
          </a:xfrm>
          <a:prstGeom prst="rect">
            <a:avLst/>
          </a:prstGeom>
          <a:noFill/>
        </p:spPr>
        <p:txBody>
          <a:bodyPr wrap="square" rtlCol="0">
            <a:spAutoFit/>
          </a:bodyPr>
          <a:lstStyle/>
          <a:p>
            <a:r>
              <a:rPr lang="en-US" sz="2800" dirty="0">
                <a:solidFill>
                  <a:schemeClr val="accent3"/>
                </a:solidFill>
                <a:latin typeface="Segoe UI Semilight" panose="020B0402040204020203" pitchFamily="34" charset="0"/>
                <a:cs typeface="Segoe UI Semilight" panose="020B0402040204020203" pitchFamily="34" charset="0"/>
              </a:rPr>
              <a:t>Users</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C57B2184-1AAA-4185-A41A-D0E13B517C7A}"/>
                  </a:ext>
                </a:extLst>
              </p:cNvPr>
              <p:cNvSpPr txBox="1"/>
              <p:nvPr/>
            </p:nvSpPr>
            <p:spPr>
              <a:xfrm>
                <a:off x="7805394" y="3201970"/>
                <a:ext cx="3957104" cy="954107"/>
              </a:xfrm>
              <a:prstGeom prst="rect">
                <a:avLst/>
              </a:prstGeom>
              <a:noFill/>
            </p:spPr>
            <p:txBody>
              <a:bodyPr wrap="square" rtlCol="0">
                <a:spAutoFit/>
              </a:bodyPr>
              <a:lstStyle/>
              <a:p>
                <a:r>
                  <a:rPr lang="en-US" sz="2800" dirty="0">
                    <a:solidFill>
                      <a:schemeClr val="accent3"/>
                    </a:solidFill>
                    <a:latin typeface="Segoe UI Semilight" panose="020B0402040204020203" pitchFamily="34" charset="0"/>
                    <a:cs typeface="Segoe UI Semilight" panose="020B0402040204020203" pitchFamily="34" charset="0"/>
                  </a:rPr>
                  <a:t>Directed – from </a:t>
                </a:r>
                <a14:m>
                  <m:oMath xmlns:m="http://schemas.openxmlformats.org/officeDocument/2006/math">
                    <m:r>
                      <a:rPr lang="en-US" sz="2800" b="0" i="1" smtClean="0">
                        <a:solidFill>
                          <a:schemeClr val="accent3"/>
                        </a:solidFill>
                        <a:latin typeface="Cambria Math" panose="02040503050406030204" pitchFamily="18" charset="0"/>
                        <a:cs typeface="Segoe UI Semilight" panose="020B0402040204020203" pitchFamily="34" charset="0"/>
                      </a:rPr>
                      <m:t>𝑢</m:t>
                    </m:r>
                  </m:oMath>
                </a14:m>
                <a:r>
                  <a:rPr lang="en-US" sz="2800" dirty="0">
                    <a:solidFill>
                      <a:schemeClr val="accent3"/>
                    </a:solidFill>
                    <a:latin typeface="Segoe UI Semilight" panose="020B0402040204020203" pitchFamily="34" charset="0"/>
                    <a:cs typeface="Segoe UI Semilight" panose="020B0402040204020203" pitchFamily="34" charset="0"/>
                  </a:rPr>
                  <a:t> to </a:t>
                </a:r>
                <a14:m>
                  <m:oMath xmlns:m="http://schemas.openxmlformats.org/officeDocument/2006/math">
                    <m:r>
                      <a:rPr lang="en-US" sz="2800" b="0" i="1" smtClean="0">
                        <a:solidFill>
                          <a:schemeClr val="accent3"/>
                        </a:solidFill>
                        <a:latin typeface="Cambria Math" panose="02040503050406030204" pitchFamily="18" charset="0"/>
                        <a:cs typeface="Segoe UI Semilight" panose="020B0402040204020203" pitchFamily="34" charset="0"/>
                      </a:rPr>
                      <m:t>𝑣</m:t>
                    </m:r>
                  </m:oMath>
                </a14:m>
                <a:r>
                  <a:rPr lang="en-US" sz="2800" dirty="0">
                    <a:solidFill>
                      <a:schemeClr val="accent3"/>
                    </a:solidFill>
                    <a:latin typeface="Segoe UI Semilight" panose="020B0402040204020203" pitchFamily="34" charset="0"/>
                    <a:cs typeface="Segoe UI Semilight" panose="020B0402040204020203" pitchFamily="34" charset="0"/>
                  </a:rPr>
                  <a:t> if </a:t>
                </a:r>
                <a14:m>
                  <m:oMath xmlns:m="http://schemas.openxmlformats.org/officeDocument/2006/math">
                    <m:r>
                      <a:rPr lang="en-US" sz="2800" b="0" i="1" smtClean="0">
                        <a:solidFill>
                          <a:schemeClr val="accent3"/>
                        </a:solidFill>
                        <a:latin typeface="Cambria Math" panose="02040503050406030204" pitchFamily="18" charset="0"/>
                        <a:cs typeface="Segoe UI Semilight" panose="020B0402040204020203" pitchFamily="34" charset="0"/>
                      </a:rPr>
                      <m:t>𝑢</m:t>
                    </m:r>
                  </m:oMath>
                </a14:m>
                <a:r>
                  <a:rPr lang="en-US" sz="2800" dirty="0">
                    <a:solidFill>
                      <a:schemeClr val="accent3"/>
                    </a:solidFill>
                    <a:latin typeface="Segoe UI Semilight" panose="020B0402040204020203" pitchFamily="34" charset="0"/>
                    <a:cs typeface="Segoe UI Semilight" panose="020B0402040204020203" pitchFamily="34" charset="0"/>
                  </a:rPr>
                  <a:t> follows </a:t>
                </a:r>
                <a14:m>
                  <m:oMath xmlns:m="http://schemas.openxmlformats.org/officeDocument/2006/math">
                    <m:r>
                      <a:rPr lang="en-US" sz="2800" b="0" i="1" smtClean="0">
                        <a:solidFill>
                          <a:schemeClr val="accent3"/>
                        </a:solidFill>
                        <a:latin typeface="Cambria Math" panose="02040503050406030204" pitchFamily="18" charset="0"/>
                        <a:cs typeface="Segoe UI Semilight" panose="020B0402040204020203" pitchFamily="34" charset="0"/>
                      </a:rPr>
                      <m:t>𝑣</m:t>
                    </m:r>
                  </m:oMath>
                </a14:m>
                <a:endParaRPr lang="en-US" sz="2800" dirty="0">
                  <a:solidFill>
                    <a:schemeClr val="accent3"/>
                  </a:solidFill>
                  <a:latin typeface="Segoe UI Semilight" panose="020B0402040204020203" pitchFamily="34" charset="0"/>
                  <a:cs typeface="Segoe UI Semilight" panose="020B0402040204020203" pitchFamily="34" charset="0"/>
                </a:endParaRPr>
              </a:p>
            </p:txBody>
          </p:sp>
        </mc:Choice>
        <mc:Fallback xmlns="">
          <p:sp>
            <p:nvSpPr>
              <p:cNvPr id="6" name="TextBox 5">
                <a:extLst>
                  <a:ext uri="{FF2B5EF4-FFF2-40B4-BE49-F238E27FC236}">
                    <a16:creationId xmlns:a16="http://schemas.microsoft.com/office/drawing/2014/main" id="{C57B2184-1AAA-4185-A41A-D0E13B517C7A}"/>
                  </a:ext>
                </a:extLst>
              </p:cNvPr>
              <p:cNvSpPr txBox="1">
                <a:spLocks noRot="1" noChangeAspect="1" noMove="1" noResize="1" noEditPoints="1" noAdjustHandles="1" noChangeArrowheads="1" noChangeShapeType="1" noTextEdit="1"/>
              </p:cNvSpPr>
              <p:nvPr/>
            </p:nvSpPr>
            <p:spPr>
              <a:xfrm>
                <a:off x="7805394" y="3201970"/>
                <a:ext cx="3957104" cy="954107"/>
              </a:xfrm>
              <a:prstGeom prst="rect">
                <a:avLst/>
              </a:prstGeom>
              <a:blipFill>
                <a:blip r:embed="rId2"/>
                <a:stretch>
                  <a:fillRect l="-3077" t="-6369" r="-2923" b="-16561"/>
                </a:stretch>
              </a:blipFill>
            </p:spPr>
            <p:txBody>
              <a:bodyPr/>
              <a:lstStyle/>
              <a:p>
                <a:r>
                  <a:rPr lang="en-US">
                    <a:noFill/>
                  </a:rPr>
                  <a:t> </a:t>
                </a:r>
              </a:p>
            </p:txBody>
          </p:sp>
        </mc:Fallback>
      </mc:AlternateContent>
      <p:sp>
        <p:nvSpPr>
          <p:cNvPr id="7" name="TextBox 6">
            <a:extLst>
              <a:ext uri="{FF2B5EF4-FFF2-40B4-BE49-F238E27FC236}">
                <a16:creationId xmlns:a16="http://schemas.microsoft.com/office/drawing/2014/main" id="{8229EB69-23B9-4DBA-908B-0DCD44DFC70A}"/>
              </a:ext>
            </a:extLst>
          </p:cNvPr>
          <p:cNvSpPr txBox="1"/>
          <p:nvPr/>
        </p:nvSpPr>
        <p:spPr>
          <a:xfrm>
            <a:off x="7486650" y="4392285"/>
            <a:ext cx="4744627" cy="954107"/>
          </a:xfrm>
          <a:prstGeom prst="rect">
            <a:avLst/>
          </a:prstGeom>
          <a:noFill/>
        </p:spPr>
        <p:txBody>
          <a:bodyPr wrap="square" rtlCol="0">
            <a:spAutoFit/>
          </a:bodyPr>
          <a:lstStyle/>
          <a:p>
            <a:r>
              <a:rPr lang="en-US" sz="2800" dirty="0">
                <a:solidFill>
                  <a:schemeClr val="accent3"/>
                </a:solidFill>
                <a:latin typeface="Segoe UI Semilight" panose="020B0402040204020203" pitchFamily="34" charset="0"/>
                <a:cs typeface="Segoe UI Semilight" panose="020B0402040204020203" pitchFamily="34" charset="0"/>
              </a:rPr>
              <a:t>If everyone in the channel is in the same SCC.</a:t>
            </a:r>
          </a:p>
        </p:txBody>
      </p:sp>
      <p:sp>
        <p:nvSpPr>
          <p:cNvPr id="8" name="TextBox 7">
            <a:extLst>
              <a:ext uri="{FF2B5EF4-FFF2-40B4-BE49-F238E27FC236}">
                <a16:creationId xmlns:a16="http://schemas.microsoft.com/office/drawing/2014/main" id="{7A192489-C1EA-4A81-8F51-C5989C74DA0C}"/>
              </a:ext>
            </a:extLst>
          </p:cNvPr>
          <p:cNvSpPr txBox="1"/>
          <p:nvPr/>
        </p:nvSpPr>
        <p:spPr>
          <a:xfrm>
            <a:off x="7058025" y="5723084"/>
            <a:ext cx="5242186" cy="830997"/>
          </a:xfrm>
          <a:prstGeom prst="rect">
            <a:avLst/>
          </a:prstGeom>
          <a:noFill/>
        </p:spPr>
        <p:txBody>
          <a:bodyPr wrap="square" rtlCol="0">
            <a:spAutoFit/>
          </a:bodyPr>
          <a:lstStyle/>
          <a:p>
            <a:r>
              <a:rPr lang="en-US" sz="2400" dirty="0">
                <a:solidFill>
                  <a:schemeClr val="accent3"/>
                </a:solidFill>
                <a:latin typeface="Segoe UI Semilight" panose="020B0402040204020203" pitchFamily="34" charset="0"/>
                <a:cs typeface="Segoe UI Semilight" panose="020B0402040204020203" pitchFamily="34" charset="0"/>
              </a:rPr>
              <a:t>Find SCCs, to test a new channel, make sure all are in same component.</a:t>
            </a:r>
          </a:p>
        </p:txBody>
      </p:sp>
    </p:spTree>
    <p:extLst>
      <p:ext uri="{BB962C8B-B14F-4D97-AF65-F5344CB8AC3E}">
        <p14:creationId xmlns:p14="http://schemas.microsoft.com/office/powerpoint/2010/main" val="218609586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9E32E-5498-435A-891A-94BF29EB5926}"/>
              </a:ext>
            </a:extLst>
          </p:cNvPr>
          <p:cNvSpPr>
            <a:spLocks noGrp="1"/>
          </p:cNvSpPr>
          <p:nvPr>
            <p:ph type="title"/>
          </p:nvPr>
        </p:nvSpPr>
        <p:spPr/>
        <p:txBody>
          <a:bodyPr/>
          <a:lstStyle/>
          <a:p>
            <a:r>
              <a:rPr lang="en-US" dirty="0"/>
              <a:t>Scenario #2</a:t>
            </a:r>
          </a:p>
        </p:txBody>
      </p:sp>
      <p:sp>
        <p:nvSpPr>
          <p:cNvPr id="3" name="Content Placeholder 2">
            <a:extLst>
              <a:ext uri="{FF2B5EF4-FFF2-40B4-BE49-F238E27FC236}">
                <a16:creationId xmlns:a16="http://schemas.microsoft.com/office/drawing/2014/main" id="{CF92BB20-DE42-4BD4-A490-FDD4B6AD20AE}"/>
              </a:ext>
            </a:extLst>
          </p:cNvPr>
          <p:cNvSpPr>
            <a:spLocks noGrp="1"/>
          </p:cNvSpPr>
          <p:nvPr>
            <p:ph idx="1"/>
          </p:nvPr>
        </p:nvSpPr>
        <p:spPr>
          <a:xfrm>
            <a:off x="575240" y="1463857"/>
            <a:ext cx="5616010" cy="4845504"/>
          </a:xfrm>
        </p:spPr>
        <p:txBody>
          <a:bodyPr/>
          <a:lstStyle/>
          <a:p>
            <a:r>
              <a:rPr lang="en-US" dirty="0"/>
              <a:t>Sports fans often use the “transitive law” to predict sports outcomes --  </a:t>
            </a:r>
            <a:br>
              <a:rPr lang="en-US" dirty="0"/>
            </a:br>
            <a:r>
              <a:rPr lang="en-US" dirty="0"/>
              <a:t>In general, if you think A is better than B, and B is also better than C, then you expect that A is better than C.</a:t>
            </a:r>
          </a:p>
          <a:p>
            <a:r>
              <a:rPr lang="en-US" dirty="0"/>
              <a:t>Teams don’t all play each other – from data of games that have been played, determine if the “transitive law” is realistic, or misleading about at least one outcome.  </a:t>
            </a:r>
          </a:p>
        </p:txBody>
      </p:sp>
      <p:sp>
        <p:nvSpPr>
          <p:cNvPr id="4" name="TextBox 3">
            <a:extLst>
              <a:ext uri="{FF2B5EF4-FFF2-40B4-BE49-F238E27FC236}">
                <a16:creationId xmlns:a16="http://schemas.microsoft.com/office/drawing/2014/main" id="{90505321-B4C6-4FE1-A579-A3D5CB42A368}"/>
              </a:ext>
            </a:extLst>
          </p:cNvPr>
          <p:cNvSpPr txBox="1"/>
          <p:nvPr/>
        </p:nvSpPr>
        <p:spPr>
          <a:xfrm>
            <a:off x="6888834" y="1463857"/>
            <a:ext cx="4425884" cy="4401205"/>
          </a:xfrm>
          <a:prstGeom prst="rect">
            <a:avLst/>
          </a:prstGeom>
          <a:noFill/>
        </p:spPr>
        <p:txBody>
          <a:bodyPr wrap="square" rtlCol="0">
            <a:spAutoFit/>
          </a:bodyPr>
          <a:lstStyle/>
          <a:p>
            <a:r>
              <a:rPr lang="en-US" sz="2800" dirty="0">
                <a:latin typeface="Segoe UI Semilight" panose="020B0402040204020203" pitchFamily="34" charset="0"/>
                <a:cs typeface="Segoe UI Semilight" panose="020B0402040204020203" pitchFamily="34" charset="0"/>
              </a:rPr>
              <a:t>What are the vertices?</a:t>
            </a:r>
          </a:p>
          <a:p>
            <a:endParaRPr lang="en-US" sz="2800" dirty="0">
              <a:latin typeface="Segoe UI Semilight" panose="020B0402040204020203" pitchFamily="34" charset="0"/>
              <a:cs typeface="Segoe UI Semilight" panose="020B0402040204020203" pitchFamily="34" charset="0"/>
            </a:endParaRPr>
          </a:p>
          <a:p>
            <a:endParaRPr lang="en-US" sz="2800" dirty="0">
              <a:latin typeface="Segoe UI Semilight" panose="020B0402040204020203" pitchFamily="34" charset="0"/>
              <a:cs typeface="Segoe UI Semilight" panose="020B0402040204020203" pitchFamily="34" charset="0"/>
            </a:endParaRPr>
          </a:p>
          <a:p>
            <a:r>
              <a:rPr lang="en-US" sz="2800" dirty="0">
                <a:latin typeface="Segoe UI Semilight" panose="020B0402040204020203" pitchFamily="34" charset="0"/>
                <a:cs typeface="Segoe UI Semilight" panose="020B0402040204020203" pitchFamily="34" charset="0"/>
              </a:rPr>
              <a:t>What are the edges?</a:t>
            </a:r>
          </a:p>
          <a:p>
            <a:endParaRPr lang="en-US" sz="2800" dirty="0">
              <a:latin typeface="Segoe UI Semilight" panose="020B0402040204020203" pitchFamily="34" charset="0"/>
              <a:cs typeface="Segoe UI Semilight" panose="020B0402040204020203" pitchFamily="34" charset="0"/>
            </a:endParaRPr>
          </a:p>
          <a:p>
            <a:endParaRPr lang="en-US" sz="2800" dirty="0">
              <a:latin typeface="Segoe UI Semilight" panose="020B0402040204020203" pitchFamily="34" charset="0"/>
              <a:cs typeface="Segoe UI Semilight" panose="020B0402040204020203" pitchFamily="34" charset="0"/>
            </a:endParaRPr>
          </a:p>
          <a:p>
            <a:r>
              <a:rPr lang="en-US" sz="2800" dirty="0">
                <a:latin typeface="Segoe UI Semilight" panose="020B0402040204020203" pitchFamily="34" charset="0"/>
                <a:cs typeface="Segoe UI Semilight" panose="020B0402040204020203" pitchFamily="34" charset="0"/>
              </a:rPr>
              <a:t>What are we looking for?</a:t>
            </a:r>
          </a:p>
          <a:p>
            <a:endParaRPr lang="en-US" sz="2800" dirty="0">
              <a:latin typeface="Segoe UI Semilight" panose="020B0402040204020203" pitchFamily="34" charset="0"/>
              <a:cs typeface="Segoe UI Semilight" panose="020B0402040204020203" pitchFamily="34" charset="0"/>
            </a:endParaRPr>
          </a:p>
          <a:p>
            <a:endParaRPr lang="en-US" sz="2800" dirty="0">
              <a:latin typeface="Segoe UI Semilight" panose="020B0402040204020203" pitchFamily="34" charset="0"/>
              <a:cs typeface="Segoe UI Semilight" panose="020B0402040204020203" pitchFamily="34" charset="0"/>
            </a:endParaRPr>
          </a:p>
          <a:p>
            <a:r>
              <a:rPr lang="en-US" sz="2800" dirty="0">
                <a:latin typeface="Segoe UI Semilight" panose="020B0402040204020203" pitchFamily="34" charset="0"/>
                <a:cs typeface="Segoe UI Semilight" panose="020B0402040204020203" pitchFamily="34" charset="0"/>
              </a:rPr>
              <a:t>What do we run?</a:t>
            </a:r>
          </a:p>
        </p:txBody>
      </p:sp>
    </p:spTree>
    <p:extLst>
      <p:ext uri="{BB962C8B-B14F-4D97-AF65-F5344CB8AC3E}">
        <p14:creationId xmlns:p14="http://schemas.microsoft.com/office/powerpoint/2010/main" val="29824336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9E32E-5498-435A-891A-94BF29EB5926}"/>
              </a:ext>
            </a:extLst>
          </p:cNvPr>
          <p:cNvSpPr>
            <a:spLocks noGrp="1"/>
          </p:cNvSpPr>
          <p:nvPr>
            <p:ph type="title"/>
          </p:nvPr>
        </p:nvSpPr>
        <p:spPr/>
        <p:txBody>
          <a:bodyPr/>
          <a:lstStyle/>
          <a:p>
            <a:r>
              <a:rPr lang="en-US" dirty="0"/>
              <a:t>Scenario #2 (answer)</a:t>
            </a:r>
          </a:p>
        </p:txBody>
      </p:sp>
      <p:sp>
        <p:nvSpPr>
          <p:cNvPr id="3" name="Content Placeholder 2">
            <a:extLst>
              <a:ext uri="{FF2B5EF4-FFF2-40B4-BE49-F238E27FC236}">
                <a16:creationId xmlns:a16="http://schemas.microsoft.com/office/drawing/2014/main" id="{CF92BB20-DE42-4BD4-A490-FDD4B6AD20AE}"/>
              </a:ext>
            </a:extLst>
          </p:cNvPr>
          <p:cNvSpPr>
            <a:spLocks noGrp="1"/>
          </p:cNvSpPr>
          <p:nvPr>
            <p:ph idx="1"/>
          </p:nvPr>
        </p:nvSpPr>
        <p:spPr>
          <a:xfrm>
            <a:off x="575240" y="1463857"/>
            <a:ext cx="5616010" cy="4845504"/>
          </a:xfrm>
        </p:spPr>
        <p:txBody>
          <a:bodyPr/>
          <a:lstStyle/>
          <a:p>
            <a:r>
              <a:rPr lang="en-US" dirty="0"/>
              <a:t>Sports fans often use the “transitive law” to predict sports outcomes -- . </a:t>
            </a:r>
            <a:br>
              <a:rPr lang="en-US" dirty="0"/>
            </a:br>
            <a:r>
              <a:rPr lang="en-US" dirty="0"/>
              <a:t>In general, if you think A is better than B, and B is also better than C, then you expect that A is better than C.</a:t>
            </a:r>
          </a:p>
          <a:p>
            <a:r>
              <a:rPr lang="en-US" dirty="0"/>
              <a:t>Teams don’t all play each other – from data of games that have been played, determine if the “transitive law” is realistic, or misleading about at least one outcome.  </a:t>
            </a:r>
          </a:p>
        </p:txBody>
      </p:sp>
      <p:sp>
        <p:nvSpPr>
          <p:cNvPr id="4" name="TextBox 3">
            <a:extLst>
              <a:ext uri="{FF2B5EF4-FFF2-40B4-BE49-F238E27FC236}">
                <a16:creationId xmlns:a16="http://schemas.microsoft.com/office/drawing/2014/main" id="{90505321-B4C6-4FE1-A579-A3D5CB42A368}"/>
              </a:ext>
            </a:extLst>
          </p:cNvPr>
          <p:cNvSpPr txBox="1"/>
          <p:nvPr/>
        </p:nvSpPr>
        <p:spPr>
          <a:xfrm>
            <a:off x="6888834" y="1242328"/>
            <a:ext cx="4425884" cy="4401205"/>
          </a:xfrm>
          <a:prstGeom prst="rect">
            <a:avLst/>
          </a:prstGeom>
          <a:noFill/>
        </p:spPr>
        <p:txBody>
          <a:bodyPr wrap="square" rtlCol="0">
            <a:spAutoFit/>
          </a:bodyPr>
          <a:lstStyle/>
          <a:p>
            <a:r>
              <a:rPr lang="en-US" sz="2800" dirty="0">
                <a:latin typeface="Segoe UI Semilight" panose="020B0402040204020203" pitchFamily="34" charset="0"/>
                <a:cs typeface="Segoe UI Semilight" panose="020B0402040204020203" pitchFamily="34" charset="0"/>
              </a:rPr>
              <a:t>What are the vertices?</a:t>
            </a:r>
          </a:p>
          <a:p>
            <a:endParaRPr lang="en-US" sz="2800" dirty="0">
              <a:latin typeface="Segoe UI Semilight" panose="020B0402040204020203" pitchFamily="34" charset="0"/>
              <a:cs typeface="Segoe UI Semilight" panose="020B0402040204020203" pitchFamily="34" charset="0"/>
            </a:endParaRPr>
          </a:p>
          <a:p>
            <a:endParaRPr lang="en-US" sz="2800" dirty="0">
              <a:latin typeface="Segoe UI Semilight" panose="020B0402040204020203" pitchFamily="34" charset="0"/>
              <a:cs typeface="Segoe UI Semilight" panose="020B0402040204020203" pitchFamily="34" charset="0"/>
            </a:endParaRPr>
          </a:p>
          <a:p>
            <a:r>
              <a:rPr lang="en-US" sz="2800" dirty="0">
                <a:latin typeface="Segoe UI Semilight" panose="020B0402040204020203" pitchFamily="34" charset="0"/>
                <a:cs typeface="Segoe UI Semilight" panose="020B0402040204020203" pitchFamily="34" charset="0"/>
              </a:rPr>
              <a:t>What are the edges?</a:t>
            </a:r>
          </a:p>
          <a:p>
            <a:endParaRPr lang="en-US" sz="2800" dirty="0">
              <a:latin typeface="Segoe UI Semilight" panose="020B0402040204020203" pitchFamily="34" charset="0"/>
              <a:cs typeface="Segoe UI Semilight" panose="020B0402040204020203" pitchFamily="34" charset="0"/>
            </a:endParaRPr>
          </a:p>
          <a:p>
            <a:endParaRPr lang="en-US" sz="2800" dirty="0">
              <a:latin typeface="Segoe UI Semilight" panose="020B0402040204020203" pitchFamily="34" charset="0"/>
              <a:cs typeface="Segoe UI Semilight" panose="020B0402040204020203" pitchFamily="34" charset="0"/>
            </a:endParaRPr>
          </a:p>
          <a:p>
            <a:r>
              <a:rPr lang="en-US" sz="2800" dirty="0">
                <a:latin typeface="Segoe UI Semilight" panose="020B0402040204020203" pitchFamily="34" charset="0"/>
                <a:cs typeface="Segoe UI Semilight" panose="020B0402040204020203" pitchFamily="34" charset="0"/>
              </a:rPr>
              <a:t>What are we looking for?</a:t>
            </a:r>
          </a:p>
          <a:p>
            <a:endParaRPr lang="en-US" sz="2800" dirty="0">
              <a:latin typeface="Segoe UI Semilight" panose="020B0402040204020203" pitchFamily="34" charset="0"/>
              <a:cs typeface="Segoe UI Semilight" panose="020B0402040204020203" pitchFamily="34" charset="0"/>
            </a:endParaRPr>
          </a:p>
          <a:p>
            <a:endParaRPr lang="en-US" sz="2800" dirty="0">
              <a:latin typeface="Segoe UI Semilight" panose="020B0402040204020203" pitchFamily="34" charset="0"/>
              <a:cs typeface="Segoe UI Semilight" panose="020B0402040204020203" pitchFamily="34" charset="0"/>
            </a:endParaRPr>
          </a:p>
          <a:p>
            <a:r>
              <a:rPr lang="en-US" sz="2800" dirty="0">
                <a:latin typeface="Segoe UI Semilight" panose="020B0402040204020203" pitchFamily="34" charset="0"/>
                <a:cs typeface="Segoe UI Semilight" panose="020B0402040204020203" pitchFamily="34" charset="0"/>
              </a:rPr>
              <a:t>What do we run?</a:t>
            </a:r>
          </a:p>
        </p:txBody>
      </p:sp>
      <p:sp>
        <p:nvSpPr>
          <p:cNvPr id="5" name="TextBox 4">
            <a:extLst>
              <a:ext uri="{FF2B5EF4-FFF2-40B4-BE49-F238E27FC236}">
                <a16:creationId xmlns:a16="http://schemas.microsoft.com/office/drawing/2014/main" id="{AED8EC4A-9BA3-4390-892A-35E461FB13EB}"/>
              </a:ext>
            </a:extLst>
          </p:cNvPr>
          <p:cNvSpPr txBox="1"/>
          <p:nvPr/>
        </p:nvSpPr>
        <p:spPr>
          <a:xfrm>
            <a:off x="7164371" y="1758100"/>
            <a:ext cx="2318994" cy="523220"/>
          </a:xfrm>
          <a:prstGeom prst="rect">
            <a:avLst/>
          </a:prstGeom>
          <a:noFill/>
        </p:spPr>
        <p:txBody>
          <a:bodyPr wrap="square" rtlCol="0">
            <a:spAutoFit/>
          </a:bodyPr>
          <a:lstStyle/>
          <a:p>
            <a:r>
              <a:rPr lang="en-US" sz="2800" dirty="0">
                <a:solidFill>
                  <a:schemeClr val="accent3"/>
                </a:solidFill>
                <a:latin typeface="Segoe UI Semilight" panose="020B0402040204020203" pitchFamily="34" charset="0"/>
                <a:cs typeface="Segoe UI Semilight" panose="020B0402040204020203" pitchFamily="34" charset="0"/>
              </a:rPr>
              <a:t>Teams</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60D8B147-47F3-4B6C-A307-14A34E7C6691}"/>
                  </a:ext>
                </a:extLst>
              </p:cNvPr>
              <p:cNvSpPr txBox="1"/>
              <p:nvPr/>
            </p:nvSpPr>
            <p:spPr>
              <a:xfrm>
                <a:off x="7164370" y="2945861"/>
                <a:ext cx="3601039" cy="954107"/>
              </a:xfrm>
              <a:prstGeom prst="rect">
                <a:avLst/>
              </a:prstGeom>
              <a:noFill/>
            </p:spPr>
            <p:txBody>
              <a:bodyPr wrap="square" rtlCol="0">
                <a:spAutoFit/>
              </a:bodyPr>
              <a:lstStyle/>
              <a:p>
                <a:r>
                  <a:rPr lang="en-US" sz="2800" dirty="0">
                    <a:solidFill>
                      <a:schemeClr val="accent3"/>
                    </a:solidFill>
                    <a:latin typeface="Segoe UI Semilight" panose="020B0402040204020203" pitchFamily="34" charset="0"/>
                    <a:cs typeface="Segoe UI Semilight" panose="020B0402040204020203" pitchFamily="34" charset="0"/>
                  </a:rPr>
                  <a:t>Directed – Edge from </a:t>
                </a:r>
                <a14:m>
                  <m:oMath xmlns:m="http://schemas.openxmlformats.org/officeDocument/2006/math">
                    <m:r>
                      <a:rPr lang="en-US" sz="2800" b="0" i="1" smtClean="0">
                        <a:solidFill>
                          <a:schemeClr val="accent3"/>
                        </a:solidFill>
                        <a:latin typeface="Cambria Math" panose="02040503050406030204" pitchFamily="18" charset="0"/>
                        <a:cs typeface="Segoe UI Semilight" panose="020B0402040204020203" pitchFamily="34" charset="0"/>
                      </a:rPr>
                      <m:t>𝑢</m:t>
                    </m:r>
                  </m:oMath>
                </a14:m>
                <a:r>
                  <a:rPr lang="en-US" sz="2800" dirty="0">
                    <a:solidFill>
                      <a:schemeClr val="accent3"/>
                    </a:solidFill>
                    <a:latin typeface="Segoe UI Semilight" panose="020B0402040204020203" pitchFamily="34" charset="0"/>
                    <a:cs typeface="Segoe UI Semilight" panose="020B0402040204020203" pitchFamily="34" charset="0"/>
                  </a:rPr>
                  <a:t> to </a:t>
                </a:r>
                <a14:m>
                  <m:oMath xmlns:m="http://schemas.openxmlformats.org/officeDocument/2006/math">
                    <m:r>
                      <a:rPr lang="en-US" sz="2800" b="0" i="1" smtClean="0">
                        <a:solidFill>
                          <a:schemeClr val="accent3"/>
                        </a:solidFill>
                        <a:latin typeface="Cambria Math" panose="02040503050406030204" pitchFamily="18" charset="0"/>
                        <a:cs typeface="Segoe UI Semilight" panose="020B0402040204020203" pitchFamily="34" charset="0"/>
                      </a:rPr>
                      <m:t>𝑣</m:t>
                    </m:r>
                  </m:oMath>
                </a14:m>
                <a:r>
                  <a:rPr lang="en-US" sz="2800" dirty="0">
                    <a:solidFill>
                      <a:schemeClr val="accent3"/>
                    </a:solidFill>
                    <a:latin typeface="Segoe UI Semilight" panose="020B0402040204020203" pitchFamily="34" charset="0"/>
                    <a:cs typeface="Segoe UI Semilight" panose="020B0402040204020203" pitchFamily="34" charset="0"/>
                  </a:rPr>
                  <a:t> if </a:t>
                </a:r>
                <a14:m>
                  <m:oMath xmlns:m="http://schemas.openxmlformats.org/officeDocument/2006/math">
                    <m:r>
                      <a:rPr lang="en-US" sz="2800" b="0" i="1" smtClean="0">
                        <a:solidFill>
                          <a:schemeClr val="accent3"/>
                        </a:solidFill>
                        <a:latin typeface="Cambria Math" panose="02040503050406030204" pitchFamily="18" charset="0"/>
                        <a:cs typeface="Segoe UI Semilight" panose="020B0402040204020203" pitchFamily="34" charset="0"/>
                      </a:rPr>
                      <m:t>𝑢</m:t>
                    </m:r>
                  </m:oMath>
                </a14:m>
                <a:r>
                  <a:rPr lang="en-US" sz="2800" dirty="0">
                    <a:solidFill>
                      <a:schemeClr val="accent3"/>
                    </a:solidFill>
                    <a:latin typeface="Segoe UI Semilight" panose="020B0402040204020203" pitchFamily="34" charset="0"/>
                    <a:cs typeface="Segoe UI Semilight" panose="020B0402040204020203" pitchFamily="34" charset="0"/>
                  </a:rPr>
                  <a:t> beat </a:t>
                </a:r>
                <a14:m>
                  <m:oMath xmlns:m="http://schemas.openxmlformats.org/officeDocument/2006/math">
                    <m:r>
                      <a:rPr lang="en-US" sz="2800" b="0" i="1" smtClean="0">
                        <a:solidFill>
                          <a:schemeClr val="accent3"/>
                        </a:solidFill>
                        <a:latin typeface="Cambria Math" panose="02040503050406030204" pitchFamily="18" charset="0"/>
                        <a:cs typeface="Segoe UI Semilight" panose="020B0402040204020203" pitchFamily="34" charset="0"/>
                      </a:rPr>
                      <m:t>𝑣</m:t>
                    </m:r>
                  </m:oMath>
                </a14:m>
                <a:r>
                  <a:rPr lang="en-US" sz="2800" dirty="0">
                    <a:solidFill>
                      <a:schemeClr val="accent3"/>
                    </a:solidFill>
                    <a:latin typeface="Segoe UI Semilight" panose="020B0402040204020203" pitchFamily="34" charset="0"/>
                    <a:cs typeface="Segoe UI Semilight" panose="020B0402040204020203" pitchFamily="34" charset="0"/>
                  </a:rPr>
                  <a:t>.</a:t>
                </a:r>
              </a:p>
            </p:txBody>
          </p:sp>
        </mc:Choice>
        <mc:Fallback xmlns="">
          <p:sp>
            <p:nvSpPr>
              <p:cNvPr id="6" name="TextBox 5">
                <a:extLst>
                  <a:ext uri="{FF2B5EF4-FFF2-40B4-BE49-F238E27FC236}">
                    <a16:creationId xmlns:a16="http://schemas.microsoft.com/office/drawing/2014/main" id="{60D8B147-47F3-4B6C-A307-14A34E7C6691}"/>
                  </a:ext>
                </a:extLst>
              </p:cNvPr>
              <p:cNvSpPr txBox="1">
                <a:spLocks noRot="1" noChangeAspect="1" noMove="1" noResize="1" noEditPoints="1" noAdjustHandles="1" noChangeArrowheads="1" noChangeShapeType="1" noTextEdit="1"/>
              </p:cNvSpPr>
              <p:nvPr/>
            </p:nvSpPr>
            <p:spPr>
              <a:xfrm>
                <a:off x="7164370" y="2945861"/>
                <a:ext cx="3601039" cy="954107"/>
              </a:xfrm>
              <a:prstGeom prst="rect">
                <a:avLst/>
              </a:prstGeom>
              <a:blipFill>
                <a:blip r:embed="rId2"/>
                <a:stretch>
                  <a:fillRect l="-3384" t="-6369" b="-16561"/>
                </a:stretch>
              </a:blipFill>
            </p:spPr>
            <p:txBody>
              <a:bodyPr/>
              <a:lstStyle/>
              <a:p>
                <a:r>
                  <a:rPr lang="en-US">
                    <a:noFill/>
                  </a:rPr>
                  <a:t> </a:t>
                </a:r>
              </a:p>
            </p:txBody>
          </p:sp>
        </mc:Fallback>
      </mc:AlternateContent>
      <p:sp>
        <p:nvSpPr>
          <p:cNvPr id="7" name="TextBox 6">
            <a:extLst>
              <a:ext uri="{FF2B5EF4-FFF2-40B4-BE49-F238E27FC236}">
                <a16:creationId xmlns:a16="http://schemas.microsoft.com/office/drawing/2014/main" id="{2DB3304A-1907-4FF8-8F24-4248651BAA7B}"/>
              </a:ext>
            </a:extLst>
          </p:cNvPr>
          <p:cNvSpPr txBox="1"/>
          <p:nvPr/>
        </p:nvSpPr>
        <p:spPr>
          <a:xfrm>
            <a:off x="7128234" y="4282913"/>
            <a:ext cx="5063766" cy="830997"/>
          </a:xfrm>
          <a:prstGeom prst="rect">
            <a:avLst/>
          </a:prstGeom>
          <a:noFill/>
        </p:spPr>
        <p:txBody>
          <a:bodyPr wrap="square" rtlCol="0">
            <a:spAutoFit/>
          </a:bodyPr>
          <a:lstStyle/>
          <a:p>
            <a:r>
              <a:rPr lang="en-US" sz="2400" dirty="0">
                <a:solidFill>
                  <a:schemeClr val="accent3"/>
                </a:solidFill>
                <a:latin typeface="Segoe UI Semilight" panose="020B0402040204020203" pitchFamily="34" charset="0"/>
                <a:cs typeface="Segoe UI Semilight" panose="020B0402040204020203" pitchFamily="34" charset="0"/>
              </a:rPr>
              <a:t>A cycle would say it’s not realistic.</a:t>
            </a:r>
          </a:p>
          <a:p>
            <a:r>
              <a:rPr lang="en-US" sz="2400" dirty="0">
                <a:solidFill>
                  <a:schemeClr val="accent4"/>
                </a:solidFill>
                <a:latin typeface="Segoe UI Semilight" panose="020B0402040204020203" pitchFamily="34" charset="0"/>
                <a:cs typeface="Segoe UI Semilight" panose="020B0402040204020203" pitchFamily="34" charset="0"/>
              </a:rPr>
              <a:t>OR a topological sort would say it is.</a:t>
            </a:r>
          </a:p>
        </p:txBody>
      </p:sp>
      <p:sp>
        <p:nvSpPr>
          <p:cNvPr id="8" name="TextBox 7">
            <a:extLst>
              <a:ext uri="{FF2B5EF4-FFF2-40B4-BE49-F238E27FC236}">
                <a16:creationId xmlns:a16="http://schemas.microsoft.com/office/drawing/2014/main" id="{D5214DD3-9BCF-43BB-B842-659561D452D7}"/>
              </a:ext>
            </a:extLst>
          </p:cNvPr>
          <p:cNvSpPr txBox="1"/>
          <p:nvPr/>
        </p:nvSpPr>
        <p:spPr>
          <a:xfrm>
            <a:off x="7128234" y="5533397"/>
            <a:ext cx="5063766" cy="1200329"/>
          </a:xfrm>
          <a:prstGeom prst="rect">
            <a:avLst/>
          </a:prstGeom>
          <a:noFill/>
        </p:spPr>
        <p:txBody>
          <a:bodyPr wrap="square" rtlCol="0">
            <a:spAutoFit/>
          </a:bodyPr>
          <a:lstStyle/>
          <a:p>
            <a:r>
              <a:rPr lang="en-US" sz="2400" dirty="0">
                <a:solidFill>
                  <a:schemeClr val="accent3"/>
                </a:solidFill>
                <a:latin typeface="Segoe UI Semilight" panose="020B0402040204020203" pitchFamily="34" charset="0"/>
                <a:cs typeface="Segoe UI Semilight" panose="020B0402040204020203" pitchFamily="34" charset="0"/>
              </a:rPr>
              <a:t>Cycle-detection DFS.</a:t>
            </a:r>
          </a:p>
          <a:p>
            <a:r>
              <a:rPr lang="en-US" sz="2400" dirty="0">
                <a:solidFill>
                  <a:schemeClr val="accent4"/>
                </a:solidFill>
                <a:latin typeface="Segoe UI Semilight" panose="020B0402040204020203" pitchFamily="34" charset="0"/>
                <a:cs typeface="Segoe UI Semilight" panose="020B0402040204020203" pitchFamily="34" charset="0"/>
              </a:rPr>
              <a:t>a topological sort algorithm (with error detection)</a:t>
            </a:r>
          </a:p>
        </p:txBody>
      </p:sp>
    </p:spTree>
    <p:extLst>
      <p:ext uri="{BB962C8B-B14F-4D97-AF65-F5344CB8AC3E}">
        <p14:creationId xmlns:p14="http://schemas.microsoft.com/office/powerpoint/2010/main" val="121239111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Scenario #3</a:t>
            </a:r>
          </a:p>
        </p:txBody>
      </p:sp>
      <p:sp>
        <p:nvSpPr>
          <p:cNvPr id="8" name="Content Placeholder 2">
            <a:extLst>
              <a:ext uri="{FF2B5EF4-FFF2-40B4-BE49-F238E27FC236}">
                <a16:creationId xmlns:a16="http://schemas.microsoft.com/office/drawing/2014/main" id="{962802FD-77F5-544B-BCC5-4632BCF7C842}"/>
              </a:ext>
            </a:extLst>
          </p:cNvPr>
          <p:cNvSpPr txBox="1">
            <a:spLocks/>
          </p:cNvSpPr>
          <p:nvPr/>
        </p:nvSpPr>
        <p:spPr>
          <a:xfrm>
            <a:off x="575238" y="1123354"/>
            <a:ext cx="6494925" cy="5506045"/>
          </a:xfrm>
          <a:prstGeom prst="rect">
            <a:avLst/>
          </a:prstGeom>
        </p:spPr>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Segoe UI Semilight" panose="020B0402040204020203" pitchFamily="34" charset="0"/>
                <a:ea typeface="+mn-ea"/>
                <a:cs typeface="Segoe UI Semilight" panose="020B0402040204020203" pitchFamily="34" charset="0"/>
              </a:defRPr>
            </a:lvl1pPr>
            <a:lvl2pPr marL="265176"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1800" kern="1200">
                <a:solidFill>
                  <a:schemeClr val="tx1"/>
                </a:solidFill>
                <a:latin typeface="Segoe UI Semilight" panose="020B0402040204020203" pitchFamily="34" charset="0"/>
                <a:ea typeface="+mn-ea"/>
                <a:cs typeface="Segoe UI Semilight" panose="020B0402040204020203" pitchFamily="34" charset="0"/>
              </a:defRPr>
            </a:lvl2pPr>
            <a:lvl3pPr marL="448056"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1400" kern="1200">
                <a:solidFill>
                  <a:schemeClr val="tx1"/>
                </a:solidFill>
                <a:latin typeface="Segoe UI Semilight" panose="020B0402040204020203" pitchFamily="34" charset="0"/>
                <a:ea typeface="+mn-ea"/>
                <a:cs typeface="Segoe UI Semilight" panose="020B0402040204020203" pitchFamily="34" charset="0"/>
              </a:defRPr>
            </a:lvl3pPr>
            <a:lvl4pPr marL="594360"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1400" kern="1200">
                <a:solidFill>
                  <a:schemeClr val="tx1"/>
                </a:solidFill>
                <a:latin typeface="Segoe UI Semilight" panose="020B0402040204020203" pitchFamily="34" charset="0"/>
                <a:ea typeface="+mn-ea"/>
                <a:cs typeface="Segoe UI Semilight" panose="020B0402040204020203" pitchFamily="34" charset="0"/>
              </a:defRPr>
            </a:lvl4pPr>
            <a:lvl5pPr marL="777240"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1400" kern="1200">
                <a:solidFill>
                  <a:schemeClr val="tx1"/>
                </a:solidFill>
                <a:latin typeface="Segoe UI Semilight" panose="020B0402040204020203" pitchFamily="34" charset="0"/>
                <a:ea typeface="+mn-ea"/>
                <a:cs typeface="Segoe UI Semilight" panose="020B0402040204020203" pitchFamily="34" charset="0"/>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r>
              <a:rPr lang="en-US" dirty="0"/>
              <a:t>You are at Splash Mountain. Your best friend is at Space Mountain. You have to tell each other about your experiences in person as soon as possible. Where do you meet and how quickly can you get there?</a:t>
            </a:r>
          </a:p>
          <a:p>
            <a:r>
              <a:rPr lang="en-US" dirty="0"/>
              <a:t>What are the vertices? </a:t>
            </a:r>
          </a:p>
          <a:p>
            <a:endParaRPr lang="en-US" dirty="0"/>
          </a:p>
          <a:p>
            <a:r>
              <a:rPr lang="en-US" dirty="0"/>
              <a:t>What are the edges? </a:t>
            </a:r>
          </a:p>
          <a:p>
            <a:pPr marL="128016" lvl="1" indent="0">
              <a:buFont typeface="Segoe UI Semilight" panose="020B0402040204020203" pitchFamily="34" charset="0"/>
              <a:buNone/>
            </a:pPr>
            <a:r>
              <a:rPr lang="en-US" dirty="0">
                <a:solidFill>
                  <a:srgbClr val="4C3282"/>
                </a:solidFill>
              </a:rPr>
              <a:t> </a:t>
            </a:r>
          </a:p>
          <a:p>
            <a:r>
              <a:rPr lang="en-US" dirty="0"/>
              <a:t>What are we looking for?</a:t>
            </a:r>
          </a:p>
          <a:p>
            <a:pPr lvl="1"/>
            <a:endParaRPr lang="en-US" dirty="0">
              <a:solidFill>
                <a:srgbClr val="4C3282"/>
              </a:solidFill>
            </a:endParaRPr>
          </a:p>
          <a:p>
            <a:r>
              <a:rPr lang="en-US" dirty="0"/>
              <a:t>What do we run?</a:t>
            </a:r>
          </a:p>
        </p:txBody>
      </p:sp>
      <p:grpSp>
        <p:nvGrpSpPr>
          <p:cNvPr id="117" name="Group 116" descr="Undirected Graph with Disney World rides as vertices; weighted edges connecting them show walk times between.">
            <a:extLst>
              <a:ext uri="{FF2B5EF4-FFF2-40B4-BE49-F238E27FC236}">
                <a16:creationId xmlns:a16="http://schemas.microsoft.com/office/drawing/2014/main" id="{1E363727-313E-1941-8149-CB4F0876A0F4}"/>
              </a:ext>
            </a:extLst>
          </p:cNvPr>
          <p:cNvGrpSpPr/>
          <p:nvPr/>
        </p:nvGrpSpPr>
        <p:grpSpPr>
          <a:xfrm>
            <a:off x="5074873" y="704255"/>
            <a:ext cx="7028720" cy="5606846"/>
            <a:chOff x="1765004" y="980556"/>
            <a:chExt cx="7028720" cy="5606846"/>
          </a:xfrm>
        </p:grpSpPr>
        <p:grpSp>
          <p:nvGrpSpPr>
            <p:cNvPr id="118" name="Group 117">
              <a:extLst>
                <a:ext uri="{FF2B5EF4-FFF2-40B4-BE49-F238E27FC236}">
                  <a16:creationId xmlns:a16="http://schemas.microsoft.com/office/drawing/2014/main" id="{6D0AACF5-94E8-6444-BA21-B4216FD92DAA}"/>
                </a:ext>
              </a:extLst>
            </p:cNvPr>
            <p:cNvGrpSpPr/>
            <p:nvPr/>
          </p:nvGrpSpPr>
          <p:grpSpPr>
            <a:xfrm>
              <a:off x="5130244" y="3311583"/>
              <a:ext cx="838200" cy="838200"/>
              <a:chOff x="5115008" y="3216614"/>
              <a:chExt cx="838200" cy="838200"/>
            </a:xfrm>
          </p:grpSpPr>
          <p:sp>
            <p:nvSpPr>
              <p:cNvPr id="166" name="Oval 165">
                <a:extLst>
                  <a:ext uri="{FF2B5EF4-FFF2-40B4-BE49-F238E27FC236}">
                    <a16:creationId xmlns:a16="http://schemas.microsoft.com/office/drawing/2014/main" id="{3863D911-3B15-1A49-968B-40C873579C17}"/>
                  </a:ext>
                </a:extLst>
              </p:cNvPr>
              <p:cNvSpPr/>
              <p:nvPr/>
            </p:nvSpPr>
            <p:spPr>
              <a:xfrm>
                <a:off x="5115008" y="3216614"/>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TextBox 166">
                <a:extLst>
                  <a:ext uri="{FF2B5EF4-FFF2-40B4-BE49-F238E27FC236}">
                    <a16:creationId xmlns:a16="http://schemas.microsoft.com/office/drawing/2014/main" id="{BFED6DC1-AC38-2848-A99D-CE2922AC4F66}"/>
                  </a:ext>
                </a:extLst>
              </p:cNvPr>
              <p:cNvSpPr txBox="1"/>
              <p:nvPr/>
            </p:nvSpPr>
            <p:spPr>
              <a:xfrm>
                <a:off x="5181230" y="3465015"/>
                <a:ext cx="687304" cy="338554"/>
              </a:xfrm>
              <a:prstGeom prst="rect">
                <a:avLst/>
              </a:prstGeom>
              <a:noFill/>
            </p:spPr>
            <p:txBody>
              <a:bodyPr wrap="none" rtlCol="0">
                <a:spAutoFit/>
              </a:bodyPr>
              <a:lstStyle/>
              <a:p>
                <a:r>
                  <a:rPr lang="en-US" sz="1600" dirty="0"/>
                  <a:t>Castle</a:t>
                </a:r>
              </a:p>
            </p:txBody>
          </p:sp>
        </p:grpSp>
        <p:grpSp>
          <p:nvGrpSpPr>
            <p:cNvPr id="119" name="Group 118">
              <a:extLst>
                <a:ext uri="{FF2B5EF4-FFF2-40B4-BE49-F238E27FC236}">
                  <a16:creationId xmlns:a16="http://schemas.microsoft.com/office/drawing/2014/main" id="{12CC05DF-2170-6A47-9BA2-A82AF57165E4}"/>
                </a:ext>
              </a:extLst>
            </p:cNvPr>
            <p:cNvGrpSpPr/>
            <p:nvPr/>
          </p:nvGrpSpPr>
          <p:grpSpPr>
            <a:xfrm>
              <a:off x="5163235" y="5391478"/>
              <a:ext cx="838200" cy="838200"/>
              <a:chOff x="5135573" y="5342583"/>
              <a:chExt cx="838200" cy="838200"/>
            </a:xfrm>
          </p:grpSpPr>
          <p:sp>
            <p:nvSpPr>
              <p:cNvPr id="164" name="Oval 163">
                <a:extLst>
                  <a:ext uri="{FF2B5EF4-FFF2-40B4-BE49-F238E27FC236}">
                    <a16:creationId xmlns:a16="http://schemas.microsoft.com/office/drawing/2014/main" id="{A4FD93E9-2F3D-084C-BCEC-2F00142364A3}"/>
                  </a:ext>
                </a:extLst>
              </p:cNvPr>
              <p:cNvSpPr/>
              <p:nvPr/>
            </p:nvSpPr>
            <p:spPr>
              <a:xfrm>
                <a:off x="5135573" y="5342583"/>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TextBox 164">
                <a:extLst>
                  <a:ext uri="{FF2B5EF4-FFF2-40B4-BE49-F238E27FC236}">
                    <a16:creationId xmlns:a16="http://schemas.microsoft.com/office/drawing/2014/main" id="{E9A5A6DD-181F-F547-9FAF-0E2DB68547D1}"/>
                  </a:ext>
                </a:extLst>
              </p:cNvPr>
              <p:cNvSpPr txBox="1"/>
              <p:nvPr/>
            </p:nvSpPr>
            <p:spPr>
              <a:xfrm>
                <a:off x="5271582" y="5477631"/>
                <a:ext cx="566181" cy="584775"/>
              </a:xfrm>
              <a:prstGeom prst="rect">
                <a:avLst/>
              </a:prstGeom>
              <a:noFill/>
            </p:spPr>
            <p:txBody>
              <a:bodyPr wrap="none" rtlCol="0">
                <a:spAutoFit/>
              </a:bodyPr>
              <a:lstStyle/>
              <a:p>
                <a:pPr algn="ctr"/>
                <a:r>
                  <a:rPr lang="en-US" sz="1600" dirty="0"/>
                  <a:t>Flag </a:t>
                </a:r>
              </a:p>
              <a:p>
                <a:pPr algn="ctr"/>
                <a:r>
                  <a:rPr lang="en-US" sz="1600" dirty="0"/>
                  <a:t>Pole</a:t>
                </a:r>
              </a:p>
            </p:txBody>
          </p:sp>
        </p:grpSp>
        <p:grpSp>
          <p:nvGrpSpPr>
            <p:cNvPr id="120" name="Group 119">
              <a:extLst>
                <a:ext uri="{FF2B5EF4-FFF2-40B4-BE49-F238E27FC236}">
                  <a16:creationId xmlns:a16="http://schemas.microsoft.com/office/drawing/2014/main" id="{4B857DBC-75CC-AD41-83C4-DC8A008FB35D}"/>
                </a:ext>
              </a:extLst>
            </p:cNvPr>
            <p:cNvGrpSpPr/>
            <p:nvPr/>
          </p:nvGrpSpPr>
          <p:grpSpPr>
            <a:xfrm>
              <a:off x="4730935" y="1197207"/>
              <a:ext cx="838200" cy="838200"/>
              <a:chOff x="4730935" y="1197207"/>
              <a:chExt cx="838200" cy="838200"/>
            </a:xfrm>
          </p:grpSpPr>
          <p:sp>
            <p:nvSpPr>
              <p:cNvPr id="162" name="Oval 161">
                <a:extLst>
                  <a:ext uri="{FF2B5EF4-FFF2-40B4-BE49-F238E27FC236}">
                    <a16:creationId xmlns:a16="http://schemas.microsoft.com/office/drawing/2014/main" id="{5E878B05-54BE-FA48-B851-446C1BEBFF86}"/>
                  </a:ext>
                </a:extLst>
              </p:cNvPr>
              <p:cNvSpPr/>
              <p:nvPr/>
            </p:nvSpPr>
            <p:spPr>
              <a:xfrm>
                <a:off x="4730935" y="1197207"/>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TextBox 162">
                <a:extLst>
                  <a:ext uri="{FF2B5EF4-FFF2-40B4-BE49-F238E27FC236}">
                    <a16:creationId xmlns:a16="http://schemas.microsoft.com/office/drawing/2014/main" id="{CB414EB2-E31E-8641-B4E2-5510AE598933}"/>
                  </a:ext>
                </a:extLst>
              </p:cNvPr>
              <p:cNvSpPr txBox="1"/>
              <p:nvPr/>
            </p:nvSpPr>
            <p:spPr>
              <a:xfrm>
                <a:off x="4750727" y="1431321"/>
                <a:ext cx="798617" cy="338554"/>
              </a:xfrm>
              <a:prstGeom prst="rect">
                <a:avLst/>
              </a:prstGeom>
              <a:noFill/>
            </p:spPr>
            <p:txBody>
              <a:bodyPr wrap="none" rtlCol="0">
                <a:spAutoFit/>
              </a:bodyPr>
              <a:lstStyle/>
              <a:p>
                <a:r>
                  <a:rPr lang="en-US" sz="1600" dirty="0"/>
                  <a:t>Dumbo</a:t>
                </a:r>
              </a:p>
            </p:txBody>
          </p:sp>
        </p:grpSp>
        <p:grpSp>
          <p:nvGrpSpPr>
            <p:cNvPr id="121" name="Group 120">
              <a:extLst>
                <a:ext uri="{FF2B5EF4-FFF2-40B4-BE49-F238E27FC236}">
                  <a16:creationId xmlns:a16="http://schemas.microsoft.com/office/drawing/2014/main" id="{C573F4B4-E1BB-5E4A-AB23-66681C83FD67}"/>
                </a:ext>
              </a:extLst>
            </p:cNvPr>
            <p:cNvGrpSpPr/>
            <p:nvPr/>
          </p:nvGrpSpPr>
          <p:grpSpPr>
            <a:xfrm>
              <a:off x="6425942" y="980556"/>
              <a:ext cx="838200" cy="842059"/>
              <a:chOff x="6425942" y="980556"/>
              <a:chExt cx="838200" cy="842059"/>
            </a:xfrm>
          </p:grpSpPr>
          <p:sp>
            <p:nvSpPr>
              <p:cNvPr id="160" name="Oval 159">
                <a:extLst>
                  <a:ext uri="{FF2B5EF4-FFF2-40B4-BE49-F238E27FC236}">
                    <a16:creationId xmlns:a16="http://schemas.microsoft.com/office/drawing/2014/main" id="{55791A0A-754E-4840-9470-77969D500C6B}"/>
                  </a:ext>
                </a:extLst>
              </p:cNvPr>
              <p:cNvSpPr/>
              <p:nvPr/>
            </p:nvSpPr>
            <p:spPr>
              <a:xfrm>
                <a:off x="6425942" y="980556"/>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TextBox 160">
                <a:extLst>
                  <a:ext uri="{FF2B5EF4-FFF2-40B4-BE49-F238E27FC236}">
                    <a16:creationId xmlns:a16="http://schemas.microsoft.com/office/drawing/2014/main" id="{579265AE-666F-9746-893E-9A5FF63A74B4}"/>
                  </a:ext>
                </a:extLst>
              </p:cNvPr>
              <p:cNvSpPr txBox="1"/>
              <p:nvPr/>
            </p:nvSpPr>
            <p:spPr>
              <a:xfrm>
                <a:off x="6537804" y="991618"/>
                <a:ext cx="665567" cy="830997"/>
              </a:xfrm>
              <a:prstGeom prst="rect">
                <a:avLst/>
              </a:prstGeom>
              <a:noFill/>
            </p:spPr>
            <p:txBody>
              <a:bodyPr wrap="none" rtlCol="0">
                <a:spAutoFit/>
              </a:bodyPr>
              <a:lstStyle/>
              <a:p>
                <a:pPr algn="ctr"/>
                <a:r>
                  <a:rPr lang="en-US" sz="1600" dirty="0"/>
                  <a:t>It’s a </a:t>
                </a:r>
              </a:p>
              <a:p>
                <a:pPr algn="ctr"/>
                <a:r>
                  <a:rPr lang="en-US" sz="1600" dirty="0"/>
                  <a:t>small </a:t>
                </a:r>
              </a:p>
              <a:p>
                <a:pPr algn="ctr"/>
                <a:r>
                  <a:rPr lang="en-US" sz="1600" dirty="0"/>
                  <a:t>world</a:t>
                </a:r>
              </a:p>
            </p:txBody>
          </p:sp>
        </p:grpSp>
        <p:grpSp>
          <p:nvGrpSpPr>
            <p:cNvPr id="122" name="Group 121">
              <a:extLst>
                <a:ext uri="{FF2B5EF4-FFF2-40B4-BE49-F238E27FC236}">
                  <a16:creationId xmlns:a16="http://schemas.microsoft.com/office/drawing/2014/main" id="{974D6D86-D98D-7B48-BE1A-83AE2EE72D53}"/>
                </a:ext>
              </a:extLst>
            </p:cNvPr>
            <p:cNvGrpSpPr/>
            <p:nvPr/>
          </p:nvGrpSpPr>
          <p:grpSpPr>
            <a:xfrm>
              <a:off x="7026729" y="2643561"/>
              <a:ext cx="848635" cy="838200"/>
              <a:chOff x="7026729" y="2643561"/>
              <a:chExt cx="848635" cy="838200"/>
            </a:xfrm>
          </p:grpSpPr>
          <p:sp>
            <p:nvSpPr>
              <p:cNvPr id="158" name="Oval 157">
                <a:extLst>
                  <a:ext uri="{FF2B5EF4-FFF2-40B4-BE49-F238E27FC236}">
                    <a16:creationId xmlns:a16="http://schemas.microsoft.com/office/drawing/2014/main" id="{C5437DF4-969F-6E48-B8A4-40537B12BCA8}"/>
                  </a:ext>
                </a:extLst>
              </p:cNvPr>
              <p:cNvSpPr/>
              <p:nvPr/>
            </p:nvSpPr>
            <p:spPr>
              <a:xfrm>
                <a:off x="7026729" y="2643561"/>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TextBox 158">
                <a:extLst>
                  <a:ext uri="{FF2B5EF4-FFF2-40B4-BE49-F238E27FC236}">
                    <a16:creationId xmlns:a16="http://schemas.microsoft.com/office/drawing/2014/main" id="{0B062662-6FE8-7D4D-A9F1-42B96F4AF9C5}"/>
                  </a:ext>
                </a:extLst>
              </p:cNvPr>
              <p:cNvSpPr txBox="1"/>
              <p:nvPr/>
            </p:nvSpPr>
            <p:spPr>
              <a:xfrm>
                <a:off x="7056101" y="2795513"/>
                <a:ext cx="819263" cy="584775"/>
              </a:xfrm>
              <a:prstGeom prst="rect">
                <a:avLst/>
              </a:prstGeom>
              <a:noFill/>
            </p:spPr>
            <p:txBody>
              <a:bodyPr wrap="none" rtlCol="0">
                <a:spAutoFit/>
              </a:bodyPr>
              <a:lstStyle/>
              <a:p>
                <a:r>
                  <a:rPr lang="en-US" sz="1600" dirty="0"/>
                  <a:t>Matter-</a:t>
                </a:r>
              </a:p>
              <a:p>
                <a:r>
                  <a:rPr lang="en-US" sz="1600" dirty="0"/>
                  <a:t>horn</a:t>
                </a:r>
              </a:p>
            </p:txBody>
          </p:sp>
        </p:grpSp>
        <p:grpSp>
          <p:nvGrpSpPr>
            <p:cNvPr id="123" name="Group 122">
              <a:extLst>
                <a:ext uri="{FF2B5EF4-FFF2-40B4-BE49-F238E27FC236}">
                  <a16:creationId xmlns:a16="http://schemas.microsoft.com/office/drawing/2014/main" id="{C46B99BA-DB64-6A4D-ABAC-ED1082E70CF0}"/>
                </a:ext>
              </a:extLst>
            </p:cNvPr>
            <p:cNvGrpSpPr/>
            <p:nvPr/>
          </p:nvGrpSpPr>
          <p:grpSpPr>
            <a:xfrm>
              <a:off x="7955524" y="4692014"/>
              <a:ext cx="838200" cy="838200"/>
              <a:chOff x="7955524" y="4692014"/>
              <a:chExt cx="838200" cy="838200"/>
            </a:xfrm>
          </p:grpSpPr>
          <p:sp>
            <p:nvSpPr>
              <p:cNvPr id="156" name="Oval 155">
                <a:extLst>
                  <a:ext uri="{FF2B5EF4-FFF2-40B4-BE49-F238E27FC236}">
                    <a16:creationId xmlns:a16="http://schemas.microsoft.com/office/drawing/2014/main" id="{357511F1-D354-2C46-99D2-475811CBD5AF}"/>
                  </a:ext>
                </a:extLst>
              </p:cNvPr>
              <p:cNvSpPr/>
              <p:nvPr/>
            </p:nvSpPr>
            <p:spPr>
              <a:xfrm>
                <a:off x="7955524" y="4692014"/>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TextBox 156">
                <a:extLst>
                  <a:ext uri="{FF2B5EF4-FFF2-40B4-BE49-F238E27FC236}">
                    <a16:creationId xmlns:a16="http://schemas.microsoft.com/office/drawing/2014/main" id="{73AEAF8D-A965-1548-8AD7-11C5F053AADF}"/>
                  </a:ext>
                </a:extLst>
              </p:cNvPr>
              <p:cNvSpPr txBox="1"/>
              <p:nvPr/>
            </p:nvSpPr>
            <p:spPr>
              <a:xfrm>
                <a:off x="8014368" y="4819207"/>
                <a:ext cx="720069" cy="584775"/>
              </a:xfrm>
              <a:prstGeom prst="rect">
                <a:avLst/>
              </a:prstGeom>
              <a:noFill/>
            </p:spPr>
            <p:txBody>
              <a:bodyPr wrap="none" rtlCol="0">
                <a:spAutoFit/>
              </a:bodyPr>
              <a:lstStyle/>
              <a:p>
                <a:pPr algn="ctr"/>
                <a:r>
                  <a:rPr lang="en-US" sz="1600" dirty="0"/>
                  <a:t>Space </a:t>
                </a:r>
              </a:p>
              <a:p>
                <a:pPr algn="ctr"/>
                <a:r>
                  <a:rPr lang="en-US" sz="1600" dirty="0" err="1"/>
                  <a:t>Mtn</a:t>
                </a:r>
                <a:endParaRPr lang="en-US" sz="1600" dirty="0"/>
              </a:p>
            </p:txBody>
          </p:sp>
        </p:grpSp>
        <p:grpSp>
          <p:nvGrpSpPr>
            <p:cNvPr id="124" name="Group 123">
              <a:extLst>
                <a:ext uri="{FF2B5EF4-FFF2-40B4-BE49-F238E27FC236}">
                  <a16:creationId xmlns:a16="http://schemas.microsoft.com/office/drawing/2014/main" id="{5FA5551D-CCF6-494B-9F1F-C0FCE409DA4C}"/>
                </a:ext>
              </a:extLst>
            </p:cNvPr>
            <p:cNvGrpSpPr/>
            <p:nvPr/>
          </p:nvGrpSpPr>
          <p:grpSpPr>
            <a:xfrm>
              <a:off x="6578162" y="5255510"/>
              <a:ext cx="838200" cy="838200"/>
              <a:chOff x="6578162" y="5255510"/>
              <a:chExt cx="838200" cy="838200"/>
            </a:xfrm>
          </p:grpSpPr>
          <p:sp>
            <p:nvSpPr>
              <p:cNvPr id="154" name="Oval 153">
                <a:extLst>
                  <a:ext uri="{FF2B5EF4-FFF2-40B4-BE49-F238E27FC236}">
                    <a16:creationId xmlns:a16="http://schemas.microsoft.com/office/drawing/2014/main" id="{ACD047EF-924D-E346-840F-DB23475B04CE}"/>
                  </a:ext>
                </a:extLst>
              </p:cNvPr>
              <p:cNvSpPr/>
              <p:nvPr/>
            </p:nvSpPr>
            <p:spPr>
              <a:xfrm>
                <a:off x="6578162" y="5255510"/>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TextBox 154">
                <a:extLst>
                  <a:ext uri="{FF2B5EF4-FFF2-40B4-BE49-F238E27FC236}">
                    <a16:creationId xmlns:a16="http://schemas.microsoft.com/office/drawing/2014/main" id="{2CD86D0F-893E-CE4B-AF1E-3F05BCFA5A64}"/>
                  </a:ext>
                </a:extLst>
              </p:cNvPr>
              <p:cNvSpPr txBox="1"/>
              <p:nvPr/>
            </p:nvSpPr>
            <p:spPr>
              <a:xfrm>
                <a:off x="6676191" y="5384207"/>
                <a:ext cx="631006" cy="584775"/>
              </a:xfrm>
              <a:prstGeom prst="rect">
                <a:avLst/>
              </a:prstGeom>
              <a:noFill/>
            </p:spPr>
            <p:txBody>
              <a:bodyPr wrap="none" rtlCol="0">
                <a:spAutoFit/>
              </a:bodyPr>
              <a:lstStyle/>
              <a:p>
                <a:pPr algn="ctr"/>
                <a:r>
                  <a:rPr lang="en-US" sz="1600" dirty="0"/>
                  <a:t>Star</a:t>
                </a:r>
              </a:p>
              <a:p>
                <a:pPr algn="ctr"/>
                <a:r>
                  <a:rPr lang="en-US" sz="1600" dirty="0"/>
                  <a:t>Tours</a:t>
                </a:r>
              </a:p>
            </p:txBody>
          </p:sp>
        </p:grpSp>
        <p:grpSp>
          <p:nvGrpSpPr>
            <p:cNvPr id="125" name="Group 124">
              <a:extLst>
                <a:ext uri="{FF2B5EF4-FFF2-40B4-BE49-F238E27FC236}">
                  <a16:creationId xmlns:a16="http://schemas.microsoft.com/office/drawing/2014/main" id="{29904DE7-04CC-9C48-BEC6-413367A8AB89}"/>
                </a:ext>
              </a:extLst>
            </p:cNvPr>
            <p:cNvGrpSpPr/>
            <p:nvPr/>
          </p:nvGrpSpPr>
          <p:grpSpPr>
            <a:xfrm>
              <a:off x="3544031" y="5749202"/>
              <a:ext cx="838200" cy="838200"/>
              <a:chOff x="3544031" y="5749202"/>
              <a:chExt cx="838200" cy="838200"/>
            </a:xfrm>
          </p:grpSpPr>
          <p:sp>
            <p:nvSpPr>
              <p:cNvPr id="152" name="Oval 151">
                <a:extLst>
                  <a:ext uri="{FF2B5EF4-FFF2-40B4-BE49-F238E27FC236}">
                    <a16:creationId xmlns:a16="http://schemas.microsoft.com/office/drawing/2014/main" id="{36C8F6B2-A16E-5C45-876C-77DA8F00F086}"/>
                  </a:ext>
                </a:extLst>
              </p:cNvPr>
              <p:cNvSpPr/>
              <p:nvPr/>
            </p:nvSpPr>
            <p:spPr>
              <a:xfrm>
                <a:off x="3544031" y="5749202"/>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TextBox 152">
                <a:extLst>
                  <a:ext uri="{FF2B5EF4-FFF2-40B4-BE49-F238E27FC236}">
                    <a16:creationId xmlns:a16="http://schemas.microsoft.com/office/drawing/2014/main" id="{B08BAEA9-F514-2048-ADCC-4E2896B5BA72}"/>
                  </a:ext>
                </a:extLst>
              </p:cNvPr>
              <p:cNvSpPr txBox="1"/>
              <p:nvPr/>
            </p:nvSpPr>
            <p:spPr>
              <a:xfrm>
                <a:off x="3607905" y="5906602"/>
                <a:ext cx="710451" cy="584775"/>
              </a:xfrm>
              <a:prstGeom prst="rect">
                <a:avLst/>
              </a:prstGeom>
              <a:noFill/>
            </p:spPr>
            <p:txBody>
              <a:bodyPr wrap="none" rtlCol="0">
                <a:spAutoFit/>
              </a:bodyPr>
              <a:lstStyle/>
              <a:p>
                <a:pPr algn="ctr"/>
                <a:r>
                  <a:rPr lang="en-US" sz="1600" dirty="0"/>
                  <a:t>Jungle</a:t>
                </a:r>
              </a:p>
              <a:p>
                <a:pPr algn="ctr"/>
                <a:r>
                  <a:rPr lang="en-US" sz="1600" dirty="0"/>
                  <a:t>Cruise</a:t>
                </a:r>
              </a:p>
            </p:txBody>
          </p:sp>
        </p:grpSp>
        <p:grpSp>
          <p:nvGrpSpPr>
            <p:cNvPr id="126" name="Group 125">
              <a:extLst>
                <a:ext uri="{FF2B5EF4-FFF2-40B4-BE49-F238E27FC236}">
                  <a16:creationId xmlns:a16="http://schemas.microsoft.com/office/drawing/2014/main" id="{4A903D1F-8ED9-9949-8A39-EFF066925200}"/>
                </a:ext>
              </a:extLst>
            </p:cNvPr>
            <p:cNvGrpSpPr/>
            <p:nvPr/>
          </p:nvGrpSpPr>
          <p:grpSpPr>
            <a:xfrm>
              <a:off x="2455030" y="4790529"/>
              <a:ext cx="838200" cy="838200"/>
              <a:chOff x="2455030" y="4790529"/>
              <a:chExt cx="838200" cy="838200"/>
            </a:xfrm>
          </p:grpSpPr>
          <p:sp>
            <p:nvSpPr>
              <p:cNvPr id="150" name="TextBox 149">
                <a:extLst>
                  <a:ext uri="{FF2B5EF4-FFF2-40B4-BE49-F238E27FC236}">
                    <a16:creationId xmlns:a16="http://schemas.microsoft.com/office/drawing/2014/main" id="{1A25C948-7BCD-8B4D-BB3C-C2DBA93C3604}"/>
                  </a:ext>
                </a:extLst>
              </p:cNvPr>
              <p:cNvSpPr txBox="1"/>
              <p:nvPr/>
            </p:nvSpPr>
            <p:spPr>
              <a:xfrm>
                <a:off x="2473625" y="4931049"/>
                <a:ext cx="800219" cy="584775"/>
              </a:xfrm>
              <a:prstGeom prst="rect">
                <a:avLst/>
              </a:prstGeom>
              <a:noFill/>
            </p:spPr>
            <p:txBody>
              <a:bodyPr wrap="none" rtlCol="0">
                <a:spAutoFit/>
              </a:bodyPr>
              <a:lstStyle/>
              <a:p>
                <a:pPr algn="ctr"/>
                <a:r>
                  <a:rPr lang="en-US" sz="1600" dirty="0"/>
                  <a:t>Indiana</a:t>
                </a:r>
              </a:p>
              <a:p>
                <a:pPr algn="ctr"/>
                <a:r>
                  <a:rPr lang="en-US" sz="1600" dirty="0"/>
                  <a:t>Jones</a:t>
                </a:r>
              </a:p>
            </p:txBody>
          </p:sp>
          <p:sp>
            <p:nvSpPr>
              <p:cNvPr id="151" name="Oval 150">
                <a:extLst>
                  <a:ext uri="{FF2B5EF4-FFF2-40B4-BE49-F238E27FC236}">
                    <a16:creationId xmlns:a16="http://schemas.microsoft.com/office/drawing/2014/main" id="{B30306B3-15B7-4242-BEBA-C91964F8BED2}"/>
                  </a:ext>
                </a:extLst>
              </p:cNvPr>
              <p:cNvSpPr/>
              <p:nvPr/>
            </p:nvSpPr>
            <p:spPr>
              <a:xfrm>
                <a:off x="2455030" y="4790529"/>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7" name="Group 126">
              <a:extLst>
                <a:ext uri="{FF2B5EF4-FFF2-40B4-BE49-F238E27FC236}">
                  <a16:creationId xmlns:a16="http://schemas.microsoft.com/office/drawing/2014/main" id="{4F87194D-A524-F847-96EA-2DDF58165C93}"/>
                </a:ext>
              </a:extLst>
            </p:cNvPr>
            <p:cNvGrpSpPr/>
            <p:nvPr/>
          </p:nvGrpSpPr>
          <p:grpSpPr>
            <a:xfrm>
              <a:off x="1765004" y="3363499"/>
              <a:ext cx="838200" cy="838200"/>
              <a:chOff x="1765004" y="3363499"/>
              <a:chExt cx="838200" cy="838200"/>
            </a:xfrm>
          </p:grpSpPr>
          <p:sp>
            <p:nvSpPr>
              <p:cNvPr id="148" name="Oval 147">
                <a:extLst>
                  <a:ext uri="{FF2B5EF4-FFF2-40B4-BE49-F238E27FC236}">
                    <a16:creationId xmlns:a16="http://schemas.microsoft.com/office/drawing/2014/main" id="{337107B7-7569-9940-9B37-9160D4CC5A69}"/>
                  </a:ext>
                </a:extLst>
              </p:cNvPr>
              <p:cNvSpPr/>
              <p:nvPr/>
            </p:nvSpPr>
            <p:spPr>
              <a:xfrm>
                <a:off x="1765004" y="3363499"/>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TextBox 148">
                <a:extLst>
                  <a:ext uri="{FF2B5EF4-FFF2-40B4-BE49-F238E27FC236}">
                    <a16:creationId xmlns:a16="http://schemas.microsoft.com/office/drawing/2014/main" id="{DFD72169-332E-4D4D-B977-C21882ED1B50}"/>
                  </a:ext>
                </a:extLst>
              </p:cNvPr>
              <p:cNvSpPr txBox="1"/>
              <p:nvPr/>
            </p:nvSpPr>
            <p:spPr>
              <a:xfrm>
                <a:off x="1822005" y="3478188"/>
                <a:ext cx="718466" cy="584775"/>
              </a:xfrm>
              <a:prstGeom prst="rect">
                <a:avLst/>
              </a:prstGeom>
              <a:noFill/>
            </p:spPr>
            <p:txBody>
              <a:bodyPr wrap="none" rtlCol="0">
                <a:spAutoFit/>
              </a:bodyPr>
              <a:lstStyle/>
              <a:p>
                <a:pPr algn="ctr"/>
                <a:r>
                  <a:rPr lang="en-US" sz="1600" dirty="0"/>
                  <a:t>Splash</a:t>
                </a:r>
              </a:p>
              <a:p>
                <a:pPr algn="ctr"/>
                <a:r>
                  <a:rPr lang="en-US" sz="1600" dirty="0" err="1"/>
                  <a:t>Mtn</a:t>
                </a:r>
                <a:endParaRPr lang="en-US" sz="1600" dirty="0"/>
              </a:p>
            </p:txBody>
          </p:sp>
        </p:grpSp>
        <p:grpSp>
          <p:nvGrpSpPr>
            <p:cNvPr id="128" name="Group 127">
              <a:extLst>
                <a:ext uri="{FF2B5EF4-FFF2-40B4-BE49-F238E27FC236}">
                  <a16:creationId xmlns:a16="http://schemas.microsoft.com/office/drawing/2014/main" id="{381604F1-78C5-C84E-9D08-CA394AC74F46}"/>
                </a:ext>
              </a:extLst>
            </p:cNvPr>
            <p:cNvGrpSpPr/>
            <p:nvPr/>
          </p:nvGrpSpPr>
          <p:grpSpPr>
            <a:xfrm>
              <a:off x="3454438" y="2842152"/>
              <a:ext cx="888385" cy="838200"/>
              <a:chOff x="3454438" y="2842152"/>
              <a:chExt cx="888385" cy="838200"/>
            </a:xfrm>
          </p:grpSpPr>
          <p:sp>
            <p:nvSpPr>
              <p:cNvPr id="146" name="Oval 145">
                <a:extLst>
                  <a:ext uri="{FF2B5EF4-FFF2-40B4-BE49-F238E27FC236}">
                    <a16:creationId xmlns:a16="http://schemas.microsoft.com/office/drawing/2014/main" id="{9AC1BBEC-42CB-1A4F-9FE8-DEB995D71213}"/>
                  </a:ext>
                </a:extLst>
              </p:cNvPr>
              <p:cNvSpPr/>
              <p:nvPr/>
            </p:nvSpPr>
            <p:spPr>
              <a:xfrm>
                <a:off x="3482901" y="2842152"/>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TextBox 146">
                <a:extLst>
                  <a:ext uri="{FF2B5EF4-FFF2-40B4-BE49-F238E27FC236}">
                    <a16:creationId xmlns:a16="http://schemas.microsoft.com/office/drawing/2014/main" id="{A2BAC156-1828-B34F-AF96-424F5629ADBF}"/>
                  </a:ext>
                </a:extLst>
              </p:cNvPr>
              <p:cNvSpPr txBox="1"/>
              <p:nvPr/>
            </p:nvSpPr>
            <p:spPr>
              <a:xfrm>
                <a:off x="3454438" y="2984854"/>
                <a:ext cx="888385" cy="584775"/>
              </a:xfrm>
              <a:prstGeom prst="rect">
                <a:avLst/>
              </a:prstGeom>
              <a:noFill/>
            </p:spPr>
            <p:txBody>
              <a:bodyPr wrap="none" rtlCol="0">
                <a:spAutoFit/>
              </a:bodyPr>
              <a:lstStyle/>
              <a:p>
                <a:pPr algn="ctr"/>
                <a:r>
                  <a:rPr lang="en-US" sz="1600" dirty="0"/>
                  <a:t>Thunder</a:t>
                </a:r>
              </a:p>
              <a:p>
                <a:pPr algn="ctr"/>
                <a:r>
                  <a:rPr lang="en-US" sz="1600" dirty="0" err="1"/>
                  <a:t>Mtn</a:t>
                </a:r>
                <a:endParaRPr lang="en-US" sz="1600" dirty="0"/>
              </a:p>
            </p:txBody>
          </p:sp>
        </p:grpSp>
        <p:cxnSp>
          <p:nvCxnSpPr>
            <p:cNvPr id="129" name="Straight Connector 128">
              <a:extLst>
                <a:ext uri="{FF2B5EF4-FFF2-40B4-BE49-F238E27FC236}">
                  <a16:creationId xmlns:a16="http://schemas.microsoft.com/office/drawing/2014/main" id="{3327CCAF-BB7A-4A4C-A604-6F82BBF0C574}"/>
                </a:ext>
              </a:extLst>
            </p:cNvPr>
            <p:cNvCxnSpPr>
              <a:stCxn id="166" idx="4"/>
              <a:endCxn id="164" idx="0"/>
            </p:cNvCxnSpPr>
            <p:nvPr/>
          </p:nvCxnSpPr>
          <p:spPr>
            <a:xfrm>
              <a:off x="5549344" y="4149783"/>
              <a:ext cx="32991" cy="124169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C3627AF5-5590-F845-83E5-81ECE0B4FFDE}"/>
                </a:ext>
              </a:extLst>
            </p:cNvPr>
            <p:cNvCxnSpPr>
              <a:cxnSpLocks/>
              <a:stCxn id="151" idx="6"/>
              <a:endCxn id="164" idx="2"/>
            </p:cNvCxnSpPr>
            <p:nvPr/>
          </p:nvCxnSpPr>
          <p:spPr>
            <a:xfrm>
              <a:off x="3293230" y="5209629"/>
              <a:ext cx="1870005" cy="60094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2255462F-8712-4C4A-A05B-DE02E3F1A84A}"/>
                </a:ext>
              </a:extLst>
            </p:cNvPr>
            <p:cNvCxnSpPr>
              <a:cxnSpLocks/>
              <a:stCxn id="151" idx="5"/>
              <a:endCxn id="152" idx="1"/>
            </p:cNvCxnSpPr>
            <p:nvPr/>
          </p:nvCxnSpPr>
          <p:spPr>
            <a:xfrm>
              <a:off x="3170478" y="5505977"/>
              <a:ext cx="496305" cy="36597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BE5D3D85-2625-1649-997D-F80B17F0309C}"/>
                </a:ext>
              </a:extLst>
            </p:cNvPr>
            <p:cNvCxnSpPr>
              <a:cxnSpLocks/>
              <a:stCxn id="164" idx="3"/>
              <a:endCxn id="152" idx="6"/>
            </p:cNvCxnSpPr>
            <p:nvPr/>
          </p:nvCxnSpPr>
          <p:spPr>
            <a:xfrm flipH="1">
              <a:off x="4382231" y="6106926"/>
              <a:ext cx="903756" cy="6137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621888E2-0AC1-AF4B-9ABE-34F325F6B892}"/>
                </a:ext>
              </a:extLst>
            </p:cNvPr>
            <p:cNvCxnSpPr>
              <a:cxnSpLocks/>
              <a:stCxn id="148" idx="4"/>
              <a:endCxn id="151" idx="1"/>
            </p:cNvCxnSpPr>
            <p:nvPr/>
          </p:nvCxnSpPr>
          <p:spPr>
            <a:xfrm>
              <a:off x="2184104" y="4201699"/>
              <a:ext cx="393678" cy="71158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43BD079F-AE39-334B-A69C-136231D41FDC}"/>
                </a:ext>
              </a:extLst>
            </p:cNvPr>
            <p:cNvCxnSpPr>
              <a:cxnSpLocks/>
              <a:stCxn id="146" idx="3"/>
              <a:endCxn id="151" idx="7"/>
            </p:cNvCxnSpPr>
            <p:nvPr/>
          </p:nvCxnSpPr>
          <p:spPr>
            <a:xfrm flipH="1">
              <a:off x="3170478" y="3557600"/>
              <a:ext cx="435175" cy="135568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6F399AB7-3FF8-804F-B9D1-DD679E07B6BD}"/>
                </a:ext>
              </a:extLst>
            </p:cNvPr>
            <p:cNvCxnSpPr>
              <a:cxnSpLocks/>
              <a:stCxn id="148" idx="7"/>
              <a:endCxn id="146" idx="2"/>
            </p:cNvCxnSpPr>
            <p:nvPr/>
          </p:nvCxnSpPr>
          <p:spPr>
            <a:xfrm flipV="1">
              <a:off x="2480452" y="3261252"/>
              <a:ext cx="1002449" cy="22499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E9A8F2B4-AD1B-1746-B82D-DA265AF311E3}"/>
                </a:ext>
              </a:extLst>
            </p:cNvPr>
            <p:cNvCxnSpPr>
              <a:cxnSpLocks/>
              <a:stCxn id="146" idx="7"/>
              <a:endCxn id="162" idx="3"/>
            </p:cNvCxnSpPr>
            <p:nvPr/>
          </p:nvCxnSpPr>
          <p:spPr>
            <a:xfrm flipV="1">
              <a:off x="4198349" y="1912655"/>
              <a:ext cx="655338" cy="105224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0FE618DE-52F1-254D-BC29-3C4650989760}"/>
                </a:ext>
              </a:extLst>
            </p:cNvPr>
            <p:cNvCxnSpPr>
              <a:cxnSpLocks/>
              <a:stCxn id="162" idx="4"/>
              <a:endCxn id="166" idx="0"/>
            </p:cNvCxnSpPr>
            <p:nvPr/>
          </p:nvCxnSpPr>
          <p:spPr>
            <a:xfrm>
              <a:off x="5150035" y="2035407"/>
              <a:ext cx="399309" cy="127617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FC9C64E1-5CF4-CB43-A924-2D497509F618}"/>
                </a:ext>
              </a:extLst>
            </p:cNvPr>
            <p:cNvCxnSpPr>
              <a:cxnSpLocks/>
              <a:stCxn id="162" idx="6"/>
              <a:endCxn id="160" idx="2"/>
            </p:cNvCxnSpPr>
            <p:nvPr/>
          </p:nvCxnSpPr>
          <p:spPr>
            <a:xfrm flipV="1">
              <a:off x="5569135" y="1399656"/>
              <a:ext cx="856807" cy="21665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796989D6-F2F7-B14D-A67E-DB8B53B6A2AE}"/>
                </a:ext>
              </a:extLst>
            </p:cNvPr>
            <p:cNvCxnSpPr>
              <a:cxnSpLocks/>
              <a:stCxn id="166" idx="6"/>
              <a:endCxn id="158" idx="2"/>
            </p:cNvCxnSpPr>
            <p:nvPr/>
          </p:nvCxnSpPr>
          <p:spPr>
            <a:xfrm flipV="1">
              <a:off x="5968444" y="3062661"/>
              <a:ext cx="1058285" cy="66802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0B99F259-B541-2746-93A7-AAE37DD834AA}"/>
                </a:ext>
              </a:extLst>
            </p:cNvPr>
            <p:cNvCxnSpPr>
              <a:cxnSpLocks/>
              <a:stCxn id="166" idx="5"/>
              <a:endCxn id="156" idx="1"/>
            </p:cNvCxnSpPr>
            <p:nvPr/>
          </p:nvCxnSpPr>
          <p:spPr>
            <a:xfrm>
              <a:off x="5845692" y="4027031"/>
              <a:ext cx="2232584" cy="78773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C80A4DE0-2938-AE4E-82C6-C09A4E6684B0}"/>
                </a:ext>
              </a:extLst>
            </p:cNvPr>
            <p:cNvCxnSpPr>
              <a:cxnSpLocks/>
              <a:stCxn id="166" idx="2"/>
              <a:endCxn id="146" idx="5"/>
            </p:cNvCxnSpPr>
            <p:nvPr/>
          </p:nvCxnSpPr>
          <p:spPr>
            <a:xfrm flipH="1" flipV="1">
              <a:off x="4198349" y="3557600"/>
              <a:ext cx="931895" cy="17308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2F4B38CB-8356-BA4D-9FC4-0DD98B14018D}"/>
                </a:ext>
              </a:extLst>
            </p:cNvPr>
            <p:cNvCxnSpPr>
              <a:cxnSpLocks/>
              <a:stCxn id="160" idx="3"/>
              <a:endCxn id="166" idx="7"/>
            </p:cNvCxnSpPr>
            <p:nvPr/>
          </p:nvCxnSpPr>
          <p:spPr>
            <a:xfrm flipH="1">
              <a:off x="5845692" y="1696004"/>
              <a:ext cx="703002" cy="173833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3910EDA0-D720-0A49-8AB1-D93F91AF3495}"/>
                </a:ext>
              </a:extLst>
            </p:cNvPr>
            <p:cNvCxnSpPr>
              <a:cxnSpLocks/>
              <a:stCxn id="158" idx="5"/>
              <a:endCxn id="156" idx="0"/>
            </p:cNvCxnSpPr>
            <p:nvPr/>
          </p:nvCxnSpPr>
          <p:spPr>
            <a:xfrm>
              <a:off x="7742177" y="3359009"/>
              <a:ext cx="632447" cy="133300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a16="http://schemas.microsoft.com/office/drawing/2014/main" id="{6CABD4FB-BC71-3747-9E9B-61C6FB0DEB60}"/>
                </a:ext>
              </a:extLst>
            </p:cNvPr>
            <p:cNvCxnSpPr>
              <a:cxnSpLocks/>
              <a:stCxn id="160" idx="5"/>
              <a:endCxn id="158" idx="0"/>
            </p:cNvCxnSpPr>
            <p:nvPr/>
          </p:nvCxnSpPr>
          <p:spPr>
            <a:xfrm>
              <a:off x="7141390" y="1696004"/>
              <a:ext cx="304439" cy="94755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0A9F91CC-EC76-FE4F-B92E-2F65E2867E36}"/>
                </a:ext>
              </a:extLst>
            </p:cNvPr>
            <p:cNvCxnSpPr>
              <a:cxnSpLocks/>
              <a:stCxn id="156" idx="3"/>
              <a:endCxn id="154" idx="6"/>
            </p:cNvCxnSpPr>
            <p:nvPr/>
          </p:nvCxnSpPr>
          <p:spPr>
            <a:xfrm flipH="1">
              <a:off x="7416362" y="5407462"/>
              <a:ext cx="661914" cy="26714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68" name="Group 167">
            <a:extLst>
              <a:ext uri="{C183D7F6-B498-43B3-948B-1728B52AA6E4}">
                <adec:decorative xmlns:adec="http://schemas.microsoft.com/office/drawing/2017/decorative" val="1"/>
              </a:ext>
            </a:extLst>
          </p:cNvPr>
          <p:cNvGrpSpPr/>
          <p:nvPr/>
        </p:nvGrpSpPr>
        <p:grpSpPr>
          <a:xfrm>
            <a:off x="5337255" y="909157"/>
            <a:ext cx="6488846" cy="5230646"/>
            <a:chOff x="5337255" y="909157"/>
            <a:chExt cx="6488846" cy="5230646"/>
          </a:xfrm>
        </p:grpSpPr>
        <p:sp>
          <p:nvSpPr>
            <p:cNvPr id="169" name="TextBox 168">
              <a:extLst>
                <a:ext uri="{FF2B5EF4-FFF2-40B4-BE49-F238E27FC236}">
                  <a16:creationId xmlns:a16="http://schemas.microsoft.com/office/drawing/2014/main" id="{43721F2B-4726-B14F-8EEF-E593B90A60F2}"/>
                </a:ext>
              </a:extLst>
            </p:cNvPr>
            <p:cNvSpPr txBox="1"/>
            <p:nvPr/>
          </p:nvSpPr>
          <p:spPr>
            <a:xfrm>
              <a:off x="8732455" y="5066232"/>
              <a:ext cx="288862" cy="338554"/>
            </a:xfrm>
            <a:prstGeom prst="rect">
              <a:avLst/>
            </a:prstGeom>
            <a:noFill/>
          </p:spPr>
          <p:txBody>
            <a:bodyPr wrap="none" rtlCol="0">
              <a:spAutoFit/>
            </a:bodyPr>
            <a:lstStyle/>
            <a:p>
              <a:r>
                <a:rPr lang="en-US" sz="1600" dirty="0">
                  <a:solidFill>
                    <a:srgbClr val="B6A479"/>
                  </a:solidFill>
                </a:rPr>
                <a:t>0</a:t>
              </a:r>
            </a:p>
          </p:txBody>
        </p:sp>
        <p:sp>
          <p:nvSpPr>
            <p:cNvPr id="170" name="TextBox 169">
              <a:extLst>
                <a:ext uri="{FF2B5EF4-FFF2-40B4-BE49-F238E27FC236}">
                  <a16:creationId xmlns:a16="http://schemas.microsoft.com/office/drawing/2014/main" id="{137B1D63-3680-3445-99C0-FCBC51B36ECE}"/>
                </a:ext>
              </a:extLst>
            </p:cNvPr>
            <p:cNvSpPr txBox="1"/>
            <p:nvPr/>
          </p:nvSpPr>
          <p:spPr>
            <a:xfrm>
              <a:off x="8710977" y="3010511"/>
              <a:ext cx="288862" cy="338554"/>
            </a:xfrm>
            <a:prstGeom prst="rect">
              <a:avLst/>
            </a:prstGeom>
            <a:noFill/>
          </p:spPr>
          <p:txBody>
            <a:bodyPr wrap="none" rtlCol="0">
              <a:spAutoFit/>
            </a:bodyPr>
            <a:lstStyle/>
            <a:p>
              <a:r>
                <a:rPr lang="en-US" sz="1600" dirty="0">
                  <a:solidFill>
                    <a:srgbClr val="B6A479"/>
                  </a:solidFill>
                </a:rPr>
                <a:t>1</a:t>
              </a:r>
            </a:p>
          </p:txBody>
        </p:sp>
        <p:sp>
          <p:nvSpPr>
            <p:cNvPr id="171" name="TextBox 170">
              <a:extLst>
                <a:ext uri="{FF2B5EF4-FFF2-40B4-BE49-F238E27FC236}">
                  <a16:creationId xmlns:a16="http://schemas.microsoft.com/office/drawing/2014/main" id="{53187642-07D6-654A-95D1-36531A49EED8}"/>
                </a:ext>
              </a:extLst>
            </p:cNvPr>
            <p:cNvSpPr txBox="1"/>
            <p:nvPr/>
          </p:nvSpPr>
          <p:spPr>
            <a:xfrm>
              <a:off x="7128568" y="5455903"/>
              <a:ext cx="288862" cy="338554"/>
            </a:xfrm>
            <a:prstGeom prst="rect">
              <a:avLst/>
            </a:prstGeom>
            <a:noFill/>
          </p:spPr>
          <p:txBody>
            <a:bodyPr wrap="none" rtlCol="0">
              <a:spAutoFit/>
            </a:bodyPr>
            <a:lstStyle/>
            <a:p>
              <a:r>
                <a:rPr lang="en-US" sz="1600" dirty="0">
                  <a:solidFill>
                    <a:srgbClr val="B6A479"/>
                  </a:solidFill>
                </a:rPr>
                <a:t>2</a:t>
              </a:r>
            </a:p>
          </p:txBody>
        </p:sp>
        <p:sp>
          <p:nvSpPr>
            <p:cNvPr id="172" name="TextBox 171">
              <a:extLst>
                <a:ext uri="{FF2B5EF4-FFF2-40B4-BE49-F238E27FC236}">
                  <a16:creationId xmlns:a16="http://schemas.microsoft.com/office/drawing/2014/main" id="{6AF547EC-C598-CA4A-BE23-E864AC0A6325}"/>
                </a:ext>
              </a:extLst>
            </p:cNvPr>
            <p:cNvSpPr txBox="1"/>
            <p:nvPr/>
          </p:nvSpPr>
          <p:spPr>
            <a:xfrm>
              <a:off x="6044468" y="4468776"/>
              <a:ext cx="288862" cy="338554"/>
            </a:xfrm>
            <a:prstGeom prst="rect">
              <a:avLst/>
            </a:prstGeom>
            <a:noFill/>
          </p:spPr>
          <p:txBody>
            <a:bodyPr wrap="none" rtlCol="0">
              <a:spAutoFit/>
            </a:bodyPr>
            <a:lstStyle/>
            <a:p>
              <a:r>
                <a:rPr lang="en-US" sz="1600" dirty="0">
                  <a:solidFill>
                    <a:srgbClr val="B6A479"/>
                  </a:solidFill>
                </a:rPr>
                <a:t>3</a:t>
              </a:r>
            </a:p>
          </p:txBody>
        </p:sp>
        <p:sp>
          <p:nvSpPr>
            <p:cNvPr id="173" name="TextBox 172">
              <a:extLst>
                <a:ext uri="{FF2B5EF4-FFF2-40B4-BE49-F238E27FC236}">
                  <a16:creationId xmlns:a16="http://schemas.microsoft.com/office/drawing/2014/main" id="{ED99D75F-42D3-214B-A389-EFC6396053AF}"/>
                </a:ext>
              </a:extLst>
            </p:cNvPr>
            <p:cNvSpPr txBox="1"/>
            <p:nvPr/>
          </p:nvSpPr>
          <p:spPr>
            <a:xfrm>
              <a:off x="5345248" y="3050781"/>
              <a:ext cx="288862" cy="338554"/>
            </a:xfrm>
            <a:prstGeom prst="rect">
              <a:avLst/>
            </a:prstGeom>
            <a:noFill/>
          </p:spPr>
          <p:txBody>
            <a:bodyPr wrap="none" rtlCol="0">
              <a:spAutoFit/>
            </a:bodyPr>
            <a:lstStyle/>
            <a:p>
              <a:r>
                <a:rPr lang="en-US" sz="1600" dirty="0">
                  <a:solidFill>
                    <a:srgbClr val="B6A479"/>
                  </a:solidFill>
                </a:rPr>
                <a:t>4</a:t>
              </a:r>
            </a:p>
          </p:txBody>
        </p:sp>
        <p:sp>
          <p:nvSpPr>
            <p:cNvPr id="174" name="TextBox 173">
              <a:extLst>
                <a:ext uri="{FF2B5EF4-FFF2-40B4-BE49-F238E27FC236}">
                  <a16:creationId xmlns:a16="http://schemas.microsoft.com/office/drawing/2014/main" id="{1567CE93-CBF8-2743-8B81-DC1C9DE51208}"/>
                </a:ext>
              </a:extLst>
            </p:cNvPr>
            <p:cNvSpPr txBox="1"/>
            <p:nvPr/>
          </p:nvSpPr>
          <p:spPr>
            <a:xfrm>
              <a:off x="7063145" y="2530214"/>
              <a:ext cx="288862" cy="338554"/>
            </a:xfrm>
            <a:prstGeom prst="rect">
              <a:avLst/>
            </a:prstGeom>
            <a:noFill/>
          </p:spPr>
          <p:txBody>
            <a:bodyPr wrap="none" rtlCol="0">
              <a:spAutoFit/>
            </a:bodyPr>
            <a:lstStyle/>
            <a:p>
              <a:r>
                <a:rPr lang="en-US" sz="1600" dirty="0">
                  <a:solidFill>
                    <a:srgbClr val="B6A479"/>
                  </a:solidFill>
                </a:rPr>
                <a:t>5</a:t>
              </a:r>
            </a:p>
          </p:txBody>
        </p:sp>
        <p:sp>
          <p:nvSpPr>
            <p:cNvPr id="175" name="TextBox 174">
              <a:extLst>
                <a:ext uri="{FF2B5EF4-FFF2-40B4-BE49-F238E27FC236}">
                  <a16:creationId xmlns:a16="http://schemas.microsoft.com/office/drawing/2014/main" id="{E3B732ED-D655-FA40-AA41-2781A96D7925}"/>
                </a:ext>
              </a:extLst>
            </p:cNvPr>
            <p:cNvSpPr txBox="1"/>
            <p:nvPr/>
          </p:nvSpPr>
          <p:spPr>
            <a:xfrm>
              <a:off x="8318464" y="909157"/>
              <a:ext cx="288862" cy="338554"/>
            </a:xfrm>
            <a:prstGeom prst="rect">
              <a:avLst/>
            </a:prstGeom>
            <a:noFill/>
          </p:spPr>
          <p:txBody>
            <a:bodyPr wrap="none" rtlCol="0">
              <a:spAutoFit/>
            </a:bodyPr>
            <a:lstStyle/>
            <a:p>
              <a:r>
                <a:rPr lang="en-US" sz="1600" dirty="0">
                  <a:solidFill>
                    <a:srgbClr val="B6A479"/>
                  </a:solidFill>
                </a:rPr>
                <a:t>6</a:t>
              </a:r>
            </a:p>
          </p:txBody>
        </p:sp>
        <p:sp>
          <p:nvSpPr>
            <p:cNvPr id="176" name="TextBox 175">
              <a:extLst>
                <a:ext uri="{FF2B5EF4-FFF2-40B4-BE49-F238E27FC236}">
                  <a16:creationId xmlns:a16="http://schemas.microsoft.com/office/drawing/2014/main" id="{A2927744-DC62-6C40-8EFF-FBE7A63ABEB9}"/>
                </a:ext>
              </a:extLst>
            </p:cNvPr>
            <p:cNvSpPr txBox="1"/>
            <p:nvPr/>
          </p:nvSpPr>
          <p:spPr>
            <a:xfrm>
              <a:off x="9719233" y="953008"/>
              <a:ext cx="288862" cy="338554"/>
            </a:xfrm>
            <a:prstGeom prst="rect">
              <a:avLst/>
            </a:prstGeom>
            <a:noFill/>
          </p:spPr>
          <p:txBody>
            <a:bodyPr wrap="none" rtlCol="0">
              <a:spAutoFit/>
            </a:bodyPr>
            <a:lstStyle/>
            <a:p>
              <a:r>
                <a:rPr lang="en-US" sz="1600" dirty="0">
                  <a:solidFill>
                    <a:srgbClr val="B6A479"/>
                  </a:solidFill>
                </a:rPr>
                <a:t>7</a:t>
              </a:r>
            </a:p>
          </p:txBody>
        </p:sp>
        <p:sp>
          <p:nvSpPr>
            <p:cNvPr id="177" name="TextBox 176">
              <a:extLst>
                <a:ext uri="{FF2B5EF4-FFF2-40B4-BE49-F238E27FC236}">
                  <a16:creationId xmlns:a16="http://schemas.microsoft.com/office/drawing/2014/main" id="{07F6A2ED-EE3A-FF48-9C31-D77965CE3BA3}"/>
                </a:ext>
              </a:extLst>
            </p:cNvPr>
            <p:cNvSpPr txBox="1"/>
            <p:nvPr/>
          </p:nvSpPr>
          <p:spPr>
            <a:xfrm>
              <a:off x="10624225" y="2343015"/>
              <a:ext cx="288862" cy="338554"/>
            </a:xfrm>
            <a:prstGeom prst="rect">
              <a:avLst/>
            </a:prstGeom>
            <a:noFill/>
          </p:spPr>
          <p:txBody>
            <a:bodyPr wrap="none" rtlCol="0">
              <a:spAutoFit/>
            </a:bodyPr>
            <a:lstStyle/>
            <a:p>
              <a:r>
                <a:rPr lang="en-US" sz="1600" dirty="0">
                  <a:solidFill>
                    <a:srgbClr val="B6A479"/>
                  </a:solidFill>
                </a:rPr>
                <a:t>8</a:t>
              </a:r>
            </a:p>
          </p:txBody>
        </p:sp>
        <p:sp>
          <p:nvSpPr>
            <p:cNvPr id="178" name="TextBox 177">
              <a:extLst>
                <a:ext uri="{FF2B5EF4-FFF2-40B4-BE49-F238E27FC236}">
                  <a16:creationId xmlns:a16="http://schemas.microsoft.com/office/drawing/2014/main" id="{13ACE1C5-DDC6-2043-8320-08B5720817B0}"/>
                </a:ext>
              </a:extLst>
            </p:cNvPr>
            <p:cNvSpPr txBox="1"/>
            <p:nvPr/>
          </p:nvSpPr>
          <p:spPr>
            <a:xfrm>
              <a:off x="11537239" y="4385876"/>
              <a:ext cx="288862" cy="338554"/>
            </a:xfrm>
            <a:prstGeom prst="rect">
              <a:avLst/>
            </a:prstGeom>
            <a:noFill/>
          </p:spPr>
          <p:txBody>
            <a:bodyPr wrap="none" rtlCol="0">
              <a:spAutoFit/>
            </a:bodyPr>
            <a:lstStyle/>
            <a:p>
              <a:r>
                <a:rPr lang="en-US" sz="1600" dirty="0">
                  <a:solidFill>
                    <a:srgbClr val="B6A479"/>
                  </a:solidFill>
                </a:rPr>
                <a:t>9</a:t>
              </a:r>
            </a:p>
          </p:txBody>
        </p:sp>
        <p:sp>
          <p:nvSpPr>
            <p:cNvPr id="179" name="TextBox 178">
              <a:extLst>
                <a:ext uri="{FF2B5EF4-FFF2-40B4-BE49-F238E27FC236}">
                  <a16:creationId xmlns:a16="http://schemas.microsoft.com/office/drawing/2014/main" id="{29039F01-BF30-CC48-8067-03497C6A4A92}"/>
                </a:ext>
              </a:extLst>
            </p:cNvPr>
            <p:cNvSpPr txBox="1"/>
            <p:nvPr/>
          </p:nvSpPr>
          <p:spPr>
            <a:xfrm>
              <a:off x="10112068" y="4933449"/>
              <a:ext cx="393056" cy="338554"/>
            </a:xfrm>
            <a:prstGeom prst="rect">
              <a:avLst/>
            </a:prstGeom>
            <a:noFill/>
          </p:spPr>
          <p:txBody>
            <a:bodyPr wrap="none" rtlCol="0">
              <a:spAutoFit/>
            </a:bodyPr>
            <a:lstStyle/>
            <a:p>
              <a:r>
                <a:rPr lang="en-US" sz="1600" dirty="0">
                  <a:solidFill>
                    <a:srgbClr val="B6A479"/>
                  </a:solidFill>
                </a:rPr>
                <a:t>10</a:t>
              </a:r>
            </a:p>
          </p:txBody>
        </p:sp>
        <p:sp>
          <p:nvSpPr>
            <p:cNvPr id="180" name="TextBox 179">
              <a:extLst>
                <a:ext uri="{FF2B5EF4-FFF2-40B4-BE49-F238E27FC236}">
                  <a16:creationId xmlns:a16="http://schemas.microsoft.com/office/drawing/2014/main" id="{33E02118-111C-3A4F-9218-122D9E2D34BC}"/>
                </a:ext>
              </a:extLst>
            </p:cNvPr>
            <p:cNvSpPr txBox="1"/>
            <p:nvPr/>
          </p:nvSpPr>
          <p:spPr>
            <a:xfrm>
              <a:off x="8538198" y="4296179"/>
              <a:ext cx="418704" cy="369332"/>
            </a:xfrm>
            <a:prstGeom prst="rect">
              <a:avLst/>
            </a:prstGeom>
            <a:noFill/>
          </p:spPr>
          <p:txBody>
            <a:bodyPr wrap="none" rtlCol="0">
              <a:spAutoFit/>
            </a:bodyPr>
            <a:lstStyle/>
            <a:p>
              <a:r>
                <a:rPr lang="en-US" dirty="0">
                  <a:solidFill>
                    <a:srgbClr val="4C3282"/>
                  </a:solidFill>
                </a:rPr>
                <a:t>11</a:t>
              </a:r>
            </a:p>
          </p:txBody>
        </p:sp>
        <p:sp>
          <p:nvSpPr>
            <p:cNvPr id="181" name="TextBox 180">
              <a:extLst>
                <a:ext uri="{FF2B5EF4-FFF2-40B4-BE49-F238E27FC236}">
                  <a16:creationId xmlns:a16="http://schemas.microsoft.com/office/drawing/2014/main" id="{1A820E3D-F901-7C4F-A344-2583606306EC}"/>
                </a:ext>
              </a:extLst>
            </p:cNvPr>
            <p:cNvSpPr txBox="1"/>
            <p:nvPr/>
          </p:nvSpPr>
          <p:spPr>
            <a:xfrm>
              <a:off x="7829041" y="3041194"/>
              <a:ext cx="301686" cy="369332"/>
            </a:xfrm>
            <a:prstGeom prst="rect">
              <a:avLst/>
            </a:prstGeom>
            <a:noFill/>
          </p:spPr>
          <p:txBody>
            <a:bodyPr wrap="none" rtlCol="0">
              <a:spAutoFit/>
            </a:bodyPr>
            <a:lstStyle/>
            <a:p>
              <a:r>
                <a:rPr lang="en-US" dirty="0">
                  <a:solidFill>
                    <a:srgbClr val="4C3282"/>
                  </a:solidFill>
                </a:rPr>
                <a:t>5</a:t>
              </a:r>
            </a:p>
          </p:txBody>
        </p:sp>
        <p:sp>
          <p:nvSpPr>
            <p:cNvPr id="182" name="TextBox 181">
              <a:extLst>
                <a:ext uri="{FF2B5EF4-FFF2-40B4-BE49-F238E27FC236}">
                  <a16:creationId xmlns:a16="http://schemas.microsoft.com/office/drawing/2014/main" id="{05A57B55-E397-7941-8DB4-E1AACE7002EC}"/>
                </a:ext>
              </a:extLst>
            </p:cNvPr>
            <p:cNvSpPr txBox="1"/>
            <p:nvPr/>
          </p:nvSpPr>
          <p:spPr>
            <a:xfrm>
              <a:off x="9955828" y="4077628"/>
              <a:ext cx="418704" cy="369332"/>
            </a:xfrm>
            <a:prstGeom prst="rect">
              <a:avLst/>
            </a:prstGeom>
            <a:noFill/>
          </p:spPr>
          <p:txBody>
            <a:bodyPr wrap="none" rtlCol="0">
              <a:spAutoFit/>
            </a:bodyPr>
            <a:lstStyle/>
            <a:p>
              <a:r>
                <a:rPr lang="en-US" dirty="0">
                  <a:solidFill>
                    <a:srgbClr val="4C3282"/>
                  </a:solidFill>
                </a:rPr>
                <a:t>17</a:t>
              </a:r>
            </a:p>
          </p:txBody>
        </p:sp>
        <p:sp>
          <p:nvSpPr>
            <p:cNvPr id="183" name="TextBox 182">
              <a:extLst>
                <a:ext uri="{FF2B5EF4-FFF2-40B4-BE49-F238E27FC236}">
                  <a16:creationId xmlns:a16="http://schemas.microsoft.com/office/drawing/2014/main" id="{5F06666A-17A6-9140-BDB3-2FB3E1D39859}"/>
                </a:ext>
              </a:extLst>
            </p:cNvPr>
            <p:cNvSpPr txBox="1"/>
            <p:nvPr/>
          </p:nvSpPr>
          <p:spPr>
            <a:xfrm>
              <a:off x="9791735" y="3020003"/>
              <a:ext cx="418704" cy="369332"/>
            </a:xfrm>
            <a:prstGeom prst="rect">
              <a:avLst/>
            </a:prstGeom>
            <a:noFill/>
          </p:spPr>
          <p:txBody>
            <a:bodyPr wrap="none" rtlCol="0">
              <a:spAutoFit/>
            </a:bodyPr>
            <a:lstStyle/>
            <a:p>
              <a:r>
                <a:rPr lang="en-US" dirty="0">
                  <a:solidFill>
                    <a:srgbClr val="4C3282"/>
                  </a:solidFill>
                </a:rPr>
                <a:t>13</a:t>
              </a:r>
            </a:p>
          </p:txBody>
        </p:sp>
        <p:sp>
          <p:nvSpPr>
            <p:cNvPr id="184" name="TextBox 183">
              <a:extLst>
                <a:ext uri="{FF2B5EF4-FFF2-40B4-BE49-F238E27FC236}">
                  <a16:creationId xmlns:a16="http://schemas.microsoft.com/office/drawing/2014/main" id="{3E7A0C07-5B07-7B40-897E-288D8F91439E}"/>
                </a:ext>
              </a:extLst>
            </p:cNvPr>
            <p:cNvSpPr txBox="1"/>
            <p:nvPr/>
          </p:nvSpPr>
          <p:spPr>
            <a:xfrm>
              <a:off x="9542357" y="2020608"/>
              <a:ext cx="418704" cy="369332"/>
            </a:xfrm>
            <a:prstGeom prst="rect">
              <a:avLst/>
            </a:prstGeom>
            <a:noFill/>
          </p:spPr>
          <p:txBody>
            <a:bodyPr wrap="none" rtlCol="0">
              <a:spAutoFit/>
            </a:bodyPr>
            <a:lstStyle/>
            <a:p>
              <a:r>
                <a:rPr lang="en-US" dirty="0">
                  <a:solidFill>
                    <a:srgbClr val="4C3282"/>
                  </a:solidFill>
                </a:rPr>
                <a:t>12</a:t>
              </a:r>
            </a:p>
          </p:txBody>
        </p:sp>
        <p:sp>
          <p:nvSpPr>
            <p:cNvPr id="185" name="TextBox 184">
              <a:extLst>
                <a:ext uri="{FF2B5EF4-FFF2-40B4-BE49-F238E27FC236}">
                  <a16:creationId xmlns:a16="http://schemas.microsoft.com/office/drawing/2014/main" id="{5337F8DB-3126-0E4C-AD58-4F27F9BA84A5}"/>
                </a:ext>
              </a:extLst>
            </p:cNvPr>
            <p:cNvSpPr txBox="1"/>
            <p:nvPr/>
          </p:nvSpPr>
          <p:spPr>
            <a:xfrm>
              <a:off x="8616549" y="2080176"/>
              <a:ext cx="418704" cy="369332"/>
            </a:xfrm>
            <a:prstGeom prst="rect">
              <a:avLst/>
            </a:prstGeom>
            <a:noFill/>
          </p:spPr>
          <p:txBody>
            <a:bodyPr wrap="none" rtlCol="0">
              <a:spAutoFit/>
            </a:bodyPr>
            <a:lstStyle/>
            <a:p>
              <a:r>
                <a:rPr lang="en-US" dirty="0">
                  <a:solidFill>
                    <a:srgbClr val="4C3282"/>
                  </a:solidFill>
                </a:rPr>
                <a:t>10</a:t>
              </a:r>
            </a:p>
          </p:txBody>
        </p:sp>
        <p:sp>
          <p:nvSpPr>
            <p:cNvPr id="186" name="TextBox 185">
              <a:extLst>
                <a:ext uri="{FF2B5EF4-FFF2-40B4-BE49-F238E27FC236}">
                  <a16:creationId xmlns:a16="http://schemas.microsoft.com/office/drawing/2014/main" id="{E7CF206B-F0DD-2B43-8A6E-329089009550}"/>
                </a:ext>
              </a:extLst>
            </p:cNvPr>
            <p:cNvSpPr txBox="1"/>
            <p:nvPr/>
          </p:nvSpPr>
          <p:spPr>
            <a:xfrm>
              <a:off x="10989682" y="5176146"/>
              <a:ext cx="301686" cy="369332"/>
            </a:xfrm>
            <a:prstGeom prst="rect">
              <a:avLst/>
            </a:prstGeom>
            <a:noFill/>
          </p:spPr>
          <p:txBody>
            <a:bodyPr wrap="none" rtlCol="0">
              <a:spAutoFit/>
            </a:bodyPr>
            <a:lstStyle/>
            <a:p>
              <a:r>
                <a:rPr lang="en-US" dirty="0">
                  <a:solidFill>
                    <a:srgbClr val="4C3282"/>
                  </a:solidFill>
                </a:rPr>
                <a:t>1</a:t>
              </a:r>
            </a:p>
          </p:txBody>
        </p:sp>
        <p:sp>
          <p:nvSpPr>
            <p:cNvPr id="187" name="TextBox 186">
              <a:extLst>
                <a:ext uri="{FF2B5EF4-FFF2-40B4-BE49-F238E27FC236}">
                  <a16:creationId xmlns:a16="http://schemas.microsoft.com/office/drawing/2014/main" id="{80BCFA89-F123-384F-A441-3DC19F863FF8}"/>
                </a:ext>
              </a:extLst>
            </p:cNvPr>
            <p:cNvSpPr txBox="1"/>
            <p:nvPr/>
          </p:nvSpPr>
          <p:spPr>
            <a:xfrm>
              <a:off x="11303204" y="3477512"/>
              <a:ext cx="301686" cy="369332"/>
            </a:xfrm>
            <a:prstGeom prst="rect">
              <a:avLst/>
            </a:prstGeom>
            <a:noFill/>
          </p:spPr>
          <p:txBody>
            <a:bodyPr wrap="none" rtlCol="0">
              <a:spAutoFit/>
            </a:bodyPr>
            <a:lstStyle/>
            <a:p>
              <a:r>
                <a:rPr lang="en-US" dirty="0">
                  <a:solidFill>
                    <a:srgbClr val="4C3282"/>
                  </a:solidFill>
                </a:rPr>
                <a:t>9</a:t>
              </a:r>
            </a:p>
          </p:txBody>
        </p:sp>
        <p:sp>
          <p:nvSpPr>
            <p:cNvPr id="188" name="TextBox 187">
              <a:extLst>
                <a:ext uri="{FF2B5EF4-FFF2-40B4-BE49-F238E27FC236}">
                  <a16:creationId xmlns:a16="http://schemas.microsoft.com/office/drawing/2014/main" id="{C87A2EB5-ECAD-0E4A-B435-879FF000B0FD}"/>
                </a:ext>
              </a:extLst>
            </p:cNvPr>
            <p:cNvSpPr txBox="1"/>
            <p:nvPr/>
          </p:nvSpPr>
          <p:spPr>
            <a:xfrm>
              <a:off x="10575388" y="1627529"/>
              <a:ext cx="301686" cy="369332"/>
            </a:xfrm>
            <a:prstGeom prst="rect">
              <a:avLst/>
            </a:prstGeom>
            <a:noFill/>
          </p:spPr>
          <p:txBody>
            <a:bodyPr wrap="none" rtlCol="0">
              <a:spAutoFit/>
            </a:bodyPr>
            <a:lstStyle/>
            <a:p>
              <a:r>
                <a:rPr lang="en-US" dirty="0">
                  <a:solidFill>
                    <a:srgbClr val="4C3282"/>
                  </a:solidFill>
                </a:rPr>
                <a:t>6</a:t>
              </a:r>
            </a:p>
          </p:txBody>
        </p:sp>
        <p:sp>
          <p:nvSpPr>
            <p:cNvPr id="189" name="TextBox 188">
              <a:extLst>
                <a:ext uri="{FF2B5EF4-FFF2-40B4-BE49-F238E27FC236}">
                  <a16:creationId xmlns:a16="http://schemas.microsoft.com/office/drawing/2014/main" id="{0F2726AA-2982-4D48-8392-6FC1106DCEB4}"/>
                </a:ext>
              </a:extLst>
            </p:cNvPr>
            <p:cNvSpPr txBox="1"/>
            <p:nvPr/>
          </p:nvSpPr>
          <p:spPr>
            <a:xfrm>
              <a:off x="9071491" y="921773"/>
              <a:ext cx="301686" cy="369332"/>
            </a:xfrm>
            <a:prstGeom prst="rect">
              <a:avLst/>
            </a:prstGeom>
            <a:noFill/>
          </p:spPr>
          <p:txBody>
            <a:bodyPr wrap="none" rtlCol="0">
              <a:spAutoFit/>
            </a:bodyPr>
            <a:lstStyle/>
            <a:p>
              <a:r>
                <a:rPr lang="en-US" dirty="0">
                  <a:solidFill>
                    <a:srgbClr val="4C3282"/>
                  </a:solidFill>
                </a:rPr>
                <a:t>4</a:t>
              </a:r>
            </a:p>
          </p:txBody>
        </p:sp>
        <p:sp>
          <p:nvSpPr>
            <p:cNvPr id="190" name="TextBox 189">
              <a:extLst>
                <a:ext uri="{FF2B5EF4-FFF2-40B4-BE49-F238E27FC236}">
                  <a16:creationId xmlns:a16="http://schemas.microsoft.com/office/drawing/2014/main" id="{8D6F64F2-4C69-AE4C-9925-668EA552AD1C}"/>
                </a:ext>
              </a:extLst>
            </p:cNvPr>
            <p:cNvSpPr txBox="1"/>
            <p:nvPr/>
          </p:nvSpPr>
          <p:spPr>
            <a:xfrm>
              <a:off x="7469254" y="1899101"/>
              <a:ext cx="418704" cy="369332"/>
            </a:xfrm>
            <a:prstGeom prst="rect">
              <a:avLst/>
            </a:prstGeom>
            <a:noFill/>
          </p:spPr>
          <p:txBody>
            <a:bodyPr wrap="none" rtlCol="0">
              <a:spAutoFit/>
            </a:bodyPr>
            <a:lstStyle/>
            <a:p>
              <a:r>
                <a:rPr lang="en-US" dirty="0">
                  <a:solidFill>
                    <a:srgbClr val="4C3282"/>
                  </a:solidFill>
                </a:rPr>
                <a:t>16</a:t>
              </a:r>
            </a:p>
          </p:txBody>
        </p:sp>
        <p:sp>
          <p:nvSpPr>
            <p:cNvPr id="191" name="TextBox 190">
              <a:extLst>
                <a:ext uri="{FF2B5EF4-FFF2-40B4-BE49-F238E27FC236}">
                  <a16:creationId xmlns:a16="http://schemas.microsoft.com/office/drawing/2014/main" id="{E20F7B95-3B56-4F41-9E84-B55A5D5EFF3D}"/>
                </a:ext>
              </a:extLst>
            </p:cNvPr>
            <p:cNvSpPr txBox="1"/>
            <p:nvPr/>
          </p:nvSpPr>
          <p:spPr>
            <a:xfrm>
              <a:off x="6668703" y="3726927"/>
              <a:ext cx="301686" cy="369332"/>
            </a:xfrm>
            <a:prstGeom prst="rect">
              <a:avLst/>
            </a:prstGeom>
            <a:noFill/>
          </p:spPr>
          <p:txBody>
            <a:bodyPr wrap="none" rtlCol="0">
              <a:spAutoFit/>
            </a:bodyPr>
            <a:lstStyle/>
            <a:p>
              <a:r>
                <a:rPr lang="en-US" dirty="0">
                  <a:solidFill>
                    <a:srgbClr val="4C3282"/>
                  </a:solidFill>
                </a:rPr>
                <a:t>7</a:t>
              </a:r>
            </a:p>
          </p:txBody>
        </p:sp>
        <p:sp>
          <p:nvSpPr>
            <p:cNvPr id="192" name="TextBox 191">
              <a:extLst>
                <a:ext uri="{FF2B5EF4-FFF2-40B4-BE49-F238E27FC236}">
                  <a16:creationId xmlns:a16="http://schemas.microsoft.com/office/drawing/2014/main" id="{78D3AFBF-95AE-8548-90B7-89C1DF899AE8}"/>
                </a:ext>
              </a:extLst>
            </p:cNvPr>
            <p:cNvSpPr txBox="1"/>
            <p:nvPr/>
          </p:nvSpPr>
          <p:spPr>
            <a:xfrm>
              <a:off x="7432798" y="4870683"/>
              <a:ext cx="301686" cy="369332"/>
            </a:xfrm>
            <a:prstGeom prst="rect">
              <a:avLst/>
            </a:prstGeom>
            <a:noFill/>
          </p:spPr>
          <p:txBody>
            <a:bodyPr wrap="none" rtlCol="0">
              <a:spAutoFit/>
            </a:bodyPr>
            <a:lstStyle/>
            <a:p>
              <a:r>
                <a:rPr lang="en-US" dirty="0">
                  <a:solidFill>
                    <a:srgbClr val="4C3282"/>
                  </a:solidFill>
                </a:rPr>
                <a:t>8</a:t>
              </a:r>
            </a:p>
          </p:txBody>
        </p:sp>
        <p:sp>
          <p:nvSpPr>
            <p:cNvPr id="193" name="TextBox 192">
              <a:extLst>
                <a:ext uri="{FF2B5EF4-FFF2-40B4-BE49-F238E27FC236}">
                  <a16:creationId xmlns:a16="http://schemas.microsoft.com/office/drawing/2014/main" id="{D4B9BBEE-6A33-3942-8504-15FF5B314758}"/>
                </a:ext>
              </a:extLst>
            </p:cNvPr>
            <p:cNvSpPr txBox="1"/>
            <p:nvPr/>
          </p:nvSpPr>
          <p:spPr>
            <a:xfrm>
              <a:off x="7994157" y="5770471"/>
              <a:ext cx="301686" cy="369332"/>
            </a:xfrm>
            <a:prstGeom prst="rect">
              <a:avLst/>
            </a:prstGeom>
            <a:noFill/>
          </p:spPr>
          <p:txBody>
            <a:bodyPr wrap="none" rtlCol="0">
              <a:spAutoFit/>
            </a:bodyPr>
            <a:lstStyle/>
            <a:p>
              <a:r>
                <a:rPr lang="en-US" dirty="0">
                  <a:solidFill>
                    <a:srgbClr val="4C3282"/>
                  </a:solidFill>
                </a:rPr>
                <a:t>3</a:t>
              </a:r>
            </a:p>
          </p:txBody>
        </p:sp>
        <p:sp>
          <p:nvSpPr>
            <p:cNvPr id="194" name="TextBox 193">
              <a:extLst>
                <a:ext uri="{FF2B5EF4-FFF2-40B4-BE49-F238E27FC236}">
                  <a16:creationId xmlns:a16="http://schemas.microsoft.com/office/drawing/2014/main" id="{90260696-5B6A-5B46-9429-86A7A63F8129}"/>
                </a:ext>
              </a:extLst>
            </p:cNvPr>
            <p:cNvSpPr txBox="1"/>
            <p:nvPr/>
          </p:nvSpPr>
          <p:spPr>
            <a:xfrm>
              <a:off x="6479812" y="5306874"/>
              <a:ext cx="301686" cy="369332"/>
            </a:xfrm>
            <a:prstGeom prst="rect">
              <a:avLst/>
            </a:prstGeom>
            <a:noFill/>
          </p:spPr>
          <p:txBody>
            <a:bodyPr wrap="none" rtlCol="0">
              <a:spAutoFit/>
            </a:bodyPr>
            <a:lstStyle/>
            <a:p>
              <a:r>
                <a:rPr lang="en-US" dirty="0">
                  <a:solidFill>
                    <a:srgbClr val="4C3282"/>
                  </a:solidFill>
                </a:rPr>
                <a:t>2</a:t>
              </a:r>
            </a:p>
          </p:txBody>
        </p:sp>
        <p:sp>
          <p:nvSpPr>
            <p:cNvPr id="195" name="TextBox 194">
              <a:extLst>
                <a:ext uri="{FF2B5EF4-FFF2-40B4-BE49-F238E27FC236}">
                  <a16:creationId xmlns:a16="http://schemas.microsoft.com/office/drawing/2014/main" id="{4F8573FB-8A30-4945-A62C-877F5B6E5FE3}"/>
                </a:ext>
              </a:extLst>
            </p:cNvPr>
            <p:cNvSpPr txBox="1"/>
            <p:nvPr/>
          </p:nvSpPr>
          <p:spPr>
            <a:xfrm>
              <a:off x="5337255" y="4118066"/>
              <a:ext cx="418704" cy="369332"/>
            </a:xfrm>
            <a:prstGeom prst="rect">
              <a:avLst/>
            </a:prstGeom>
            <a:noFill/>
          </p:spPr>
          <p:txBody>
            <a:bodyPr wrap="none" rtlCol="0">
              <a:spAutoFit/>
            </a:bodyPr>
            <a:lstStyle/>
            <a:p>
              <a:r>
                <a:rPr lang="en-US" dirty="0">
                  <a:solidFill>
                    <a:srgbClr val="4C3282"/>
                  </a:solidFill>
                </a:rPr>
                <a:t>15</a:t>
              </a:r>
            </a:p>
          </p:txBody>
        </p:sp>
        <p:sp>
          <p:nvSpPr>
            <p:cNvPr id="196" name="TextBox 195">
              <a:extLst>
                <a:ext uri="{FF2B5EF4-FFF2-40B4-BE49-F238E27FC236}">
                  <a16:creationId xmlns:a16="http://schemas.microsoft.com/office/drawing/2014/main" id="{52ABD77D-3BD7-6B4D-90D2-A0A78CB18C7C}"/>
                </a:ext>
              </a:extLst>
            </p:cNvPr>
            <p:cNvSpPr txBox="1"/>
            <p:nvPr/>
          </p:nvSpPr>
          <p:spPr>
            <a:xfrm>
              <a:off x="6016144" y="2770199"/>
              <a:ext cx="418704" cy="369332"/>
            </a:xfrm>
            <a:prstGeom prst="rect">
              <a:avLst/>
            </a:prstGeom>
            <a:noFill/>
          </p:spPr>
          <p:txBody>
            <a:bodyPr wrap="none" rtlCol="0">
              <a:spAutoFit/>
            </a:bodyPr>
            <a:lstStyle/>
            <a:p>
              <a:r>
                <a:rPr lang="en-US" dirty="0">
                  <a:solidFill>
                    <a:srgbClr val="4C3282"/>
                  </a:solidFill>
                </a:rPr>
                <a:t>14</a:t>
              </a:r>
            </a:p>
          </p:txBody>
        </p:sp>
      </p:grpSp>
    </p:spTree>
    <p:extLst>
      <p:ext uri="{BB962C8B-B14F-4D97-AF65-F5344CB8AC3E}">
        <p14:creationId xmlns:p14="http://schemas.microsoft.com/office/powerpoint/2010/main" val="2547306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Effect transition="in" filter="fade">
                                      <p:cBhvr>
                                        <p:cTn id="7" dur="500"/>
                                        <p:tgtEl>
                                          <p:spTgt spid="8">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8">
                                            <p:txEl>
                                              <p:pRg st="3" end="3"/>
                                            </p:txEl>
                                          </p:spTgt>
                                        </p:tgtEl>
                                        <p:attrNameLst>
                                          <p:attrName>style.visibility</p:attrName>
                                        </p:attrNameLst>
                                      </p:cBhvr>
                                      <p:to>
                                        <p:strVal val="visible"/>
                                      </p:to>
                                    </p:set>
                                    <p:animEffect transition="in" filter="fade">
                                      <p:cBhvr>
                                        <p:cTn id="10" dur="500"/>
                                        <p:tgtEl>
                                          <p:spTgt spid="8">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8">
                                            <p:txEl>
                                              <p:pRg st="5" end="5"/>
                                            </p:txEl>
                                          </p:spTgt>
                                        </p:tgtEl>
                                        <p:attrNameLst>
                                          <p:attrName>style.visibility</p:attrName>
                                        </p:attrNameLst>
                                      </p:cBhvr>
                                      <p:to>
                                        <p:strVal val="visible"/>
                                      </p:to>
                                    </p:set>
                                    <p:animEffect transition="in" filter="fade">
                                      <p:cBhvr>
                                        <p:cTn id="13" dur="500"/>
                                        <p:tgtEl>
                                          <p:spTgt spid="8">
                                            <p:txEl>
                                              <p:pRg st="5" end="5"/>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8">
                                            <p:txEl>
                                              <p:pRg st="7" end="7"/>
                                            </p:txEl>
                                          </p:spTgt>
                                        </p:tgtEl>
                                        <p:attrNameLst>
                                          <p:attrName>style.visibility</p:attrName>
                                        </p:attrNameLst>
                                      </p:cBhvr>
                                      <p:to>
                                        <p:strVal val="visible"/>
                                      </p:to>
                                    </p:set>
                                    <p:animEffect transition="in" filter="fade">
                                      <p:cBhvr>
                                        <p:cTn id="16" dur="500"/>
                                        <p:tgtEl>
                                          <p:spTgt spid="8">
                                            <p:txEl>
                                              <p:pRg st="7" end="7"/>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Effect transition="in" filter="fade">
                                      <p:cBhvr>
                                        <p:cTn id="21" dur="500"/>
                                        <p:tgtEl>
                                          <p:spTgt spid="8">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117"/>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1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77878-370D-44EA-948D-3945A0FDCFC4}"/>
              </a:ext>
            </a:extLst>
          </p:cNvPr>
          <p:cNvSpPr>
            <a:spLocks noGrp="1"/>
          </p:cNvSpPr>
          <p:nvPr>
            <p:ph type="title"/>
          </p:nvPr>
        </p:nvSpPr>
        <p:spPr/>
        <p:txBody>
          <a:bodyPr/>
          <a:lstStyle/>
          <a:p>
            <a:r>
              <a:rPr lang="en-US" dirty="0"/>
              <a:t>Testing Bipartiteness (two statements)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6882717-974A-48B0-B5B4-50935319768C}"/>
                  </a:ext>
                </a:extLst>
              </p:cNvPr>
              <p:cNvSpPr>
                <a:spLocks noGrp="1"/>
              </p:cNvSpPr>
              <p:nvPr>
                <p:ph idx="1"/>
              </p:nvPr>
            </p:nvSpPr>
            <p:spPr/>
            <p:txBody>
              <a:bodyPr/>
              <a:lstStyle/>
              <a:p>
                <a:r>
                  <a:rPr lang="en-US" dirty="0"/>
                  <a:t>Our algorithm should answer “yes” or “no”</a:t>
                </a:r>
              </a:p>
              <a:p>
                <a:r>
                  <a:rPr lang="en-US" dirty="0"/>
                  <a:t>“yes </a:t>
                </a:r>
                <a14:m>
                  <m:oMath xmlns:m="http://schemas.openxmlformats.org/officeDocument/2006/math">
                    <m:r>
                      <a:rPr lang="en-US" b="0" i="1" smtClean="0">
                        <a:latin typeface="Cambria Math" panose="02040503050406030204" pitchFamily="18" charset="0"/>
                      </a:rPr>
                      <m:t>𝐺</m:t>
                    </m:r>
                  </m:oMath>
                </a14:m>
                <a:r>
                  <a:rPr lang="en-US" dirty="0"/>
                  <a:t> is bipartite” or “no </a:t>
                </a:r>
                <a14:m>
                  <m:oMath xmlns:m="http://schemas.openxmlformats.org/officeDocument/2006/math">
                    <m:r>
                      <a:rPr lang="en-US" b="0" i="1" smtClean="0">
                        <a:latin typeface="Cambria Math" panose="02040503050406030204" pitchFamily="18" charset="0"/>
                      </a:rPr>
                      <m:t>𝐺</m:t>
                    </m:r>
                  </m:oMath>
                </a14:m>
                <a:r>
                  <a:rPr lang="en-US" dirty="0"/>
                  <a:t> isn’t bipartite”</a:t>
                </a:r>
              </a:p>
              <a:p>
                <a:r>
                  <a:rPr lang="en-US" dirty="0"/>
                  <a:t>Whenever this happens, you’ll have two parts to the proof:</a:t>
                </a:r>
              </a:p>
              <a:p>
                <a:r>
                  <a:rPr lang="en-US" dirty="0"/>
                  <a:t>If the right answer is yes, then the algorithm says yes.</a:t>
                </a:r>
              </a:p>
              <a:p>
                <a:r>
                  <a:rPr lang="en-US" dirty="0"/>
                  <a:t>If the right answer is no, then the algorithm says no.</a:t>
                </a:r>
                <a:br>
                  <a:rPr lang="en-US" dirty="0"/>
                </a:br>
                <a:br>
                  <a:rPr lang="en-US" dirty="0"/>
                </a:br>
                <a:r>
                  <a:rPr lang="en-US" dirty="0"/>
                  <a:t>OR </a:t>
                </a:r>
              </a:p>
              <a:p>
                <a:r>
                  <a:rPr lang="en-US" dirty="0"/>
                  <a:t>If the right answer is yes, then the algorithm says yes.</a:t>
                </a:r>
                <a:br>
                  <a:rPr lang="en-US" dirty="0"/>
                </a:br>
                <a:r>
                  <a:rPr lang="en-US" dirty="0"/>
                  <a:t>If the algorithm says yes, then the right answer is yes.</a:t>
                </a:r>
              </a:p>
            </p:txBody>
          </p:sp>
        </mc:Choice>
        <mc:Fallback xmlns="">
          <p:sp>
            <p:nvSpPr>
              <p:cNvPr id="3" name="Content Placeholder 2">
                <a:extLst>
                  <a:ext uri="{FF2B5EF4-FFF2-40B4-BE49-F238E27FC236}">
                    <a16:creationId xmlns:a16="http://schemas.microsoft.com/office/drawing/2014/main" id="{A6882717-974A-48B0-B5B4-50935319768C}"/>
                  </a:ext>
                </a:extLst>
              </p:cNvPr>
              <p:cNvSpPr>
                <a:spLocks noGrp="1" noRot="1" noChangeAspect="1" noMove="1" noResize="1" noEditPoints="1" noAdjustHandles="1" noChangeArrowheads="1" noChangeShapeType="1" noTextEdit="1"/>
              </p:cNvSpPr>
              <p:nvPr>
                <p:ph idx="1"/>
              </p:nvPr>
            </p:nvSpPr>
            <p:spPr>
              <a:blipFill>
                <a:blip r:embed="rId2"/>
                <a:stretch>
                  <a:fillRect l="-708" t="-2138"/>
                </a:stretch>
              </a:blipFill>
            </p:spPr>
            <p:txBody>
              <a:bodyPr/>
              <a:lstStyle/>
              <a:p>
                <a:r>
                  <a:rPr lang="en-US">
                    <a:noFill/>
                  </a:rPr>
                  <a:t> </a:t>
                </a:r>
              </a:p>
            </p:txBody>
          </p:sp>
        </mc:Fallback>
      </mc:AlternateContent>
    </p:spTree>
    <p:extLst>
      <p:ext uri="{BB962C8B-B14F-4D97-AF65-F5344CB8AC3E}">
        <p14:creationId xmlns:p14="http://schemas.microsoft.com/office/powerpoint/2010/main" val="285334602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Scenario #3 (answer)</a:t>
            </a:r>
          </a:p>
        </p:txBody>
      </p:sp>
      <p:sp>
        <p:nvSpPr>
          <p:cNvPr id="8" name="Content Placeholder 2">
            <a:extLst>
              <a:ext uri="{FF2B5EF4-FFF2-40B4-BE49-F238E27FC236}">
                <a16:creationId xmlns:a16="http://schemas.microsoft.com/office/drawing/2014/main" id="{962802FD-77F5-544B-BCC5-4632BCF7C842}"/>
              </a:ext>
            </a:extLst>
          </p:cNvPr>
          <p:cNvSpPr txBox="1">
            <a:spLocks/>
          </p:cNvSpPr>
          <p:nvPr/>
        </p:nvSpPr>
        <p:spPr>
          <a:xfrm>
            <a:off x="575238" y="1123354"/>
            <a:ext cx="6494925" cy="5506045"/>
          </a:xfrm>
          <a:prstGeom prst="rect">
            <a:avLst/>
          </a:prstGeom>
        </p:spPr>
        <p:txBody>
          <a:bodyPr vert="horz" lIns="45720" tIns="45720" rIns="45720" bIns="45720" rtlCol="0">
            <a:normAutofit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Segoe UI Semilight" panose="020B0402040204020203" pitchFamily="34" charset="0"/>
                <a:ea typeface="+mn-ea"/>
                <a:cs typeface="Segoe UI Semilight" panose="020B0402040204020203" pitchFamily="34" charset="0"/>
              </a:defRPr>
            </a:lvl1pPr>
            <a:lvl2pPr marL="265176"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1800" kern="1200">
                <a:solidFill>
                  <a:schemeClr val="tx1"/>
                </a:solidFill>
                <a:latin typeface="Segoe UI Semilight" panose="020B0402040204020203" pitchFamily="34" charset="0"/>
                <a:ea typeface="+mn-ea"/>
                <a:cs typeface="Segoe UI Semilight" panose="020B0402040204020203" pitchFamily="34" charset="0"/>
              </a:defRPr>
            </a:lvl2pPr>
            <a:lvl3pPr marL="448056"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1400" kern="1200">
                <a:solidFill>
                  <a:schemeClr val="tx1"/>
                </a:solidFill>
                <a:latin typeface="Segoe UI Semilight" panose="020B0402040204020203" pitchFamily="34" charset="0"/>
                <a:ea typeface="+mn-ea"/>
                <a:cs typeface="Segoe UI Semilight" panose="020B0402040204020203" pitchFamily="34" charset="0"/>
              </a:defRPr>
            </a:lvl3pPr>
            <a:lvl4pPr marL="594360"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1400" kern="1200">
                <a:solidFill>
                  <a:schemeClr val="tx1"/>
                </a:solidFill>
                <a:latin typeface="Segoe UI Semilight" panose="020B0402040204020203" pitchFamily="34" charset="0"/>
                <a:ea typeface="+mn-ea"/>
                <a:cs typeface="Segoe UI Semilight" panose="020B0402040204020203" pitchFamily="34" charset="0"/>
              </a:defRPr>
            </a:lvl4pPr>
            <a:lvl5pPr marL="777240"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1400" kern="1200">
                <a:solidFill>
                  <a:schemeClr val="tx1"/>
                </a:solidFill>
                <a:latin typeface="Segoe UI Semilight" panose="020B0402040204020203" pitchFamily="34" charset="0"/>
                <a:ea typeface="+mn-ea"/>
                <a:cs typeface="Segoe UI Semilight" panose="020B0402040204020203" pitchFamily="34" charset="0"/>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r>
              <a:rPr lang="en-US" dirty="0"/>
              <a:t>You are at Splash Mountain. Your best friend is at Space Mountain. You have to tell each other about your experiences in person as soon as possible. Where do you meet and how quickly can you get there?</a:t>
            </a:r>
          </a:p>
          <a:p>
            <a:r>
              <a:rPr lang="en-US" dirty="0"/>
              <a:t>What are the vertices? </a:t>
            </a:r>
          </a:p>
          <a:p>
            <a:pPr marL="128016" lvl="1" indent="0">
              <a:buFont typeface="Segoe UI Semilight" panose="020B0402040204020203" pitchFamily="34" charset="0"/>
              <a:buNone/>
            </a:pPr>
            <a:r>
              <a:rPr lang="en-US" dirty="0">
                <a:solidFill>
                  <a:srgbClr val="4C3282"/>
                </a:solidFill>
              </a:rPr>
              <a:t>Rides</a:t>
            </a:r>
          </a:p>
          <a:p>
            <a:r>
              <a:rPr lang="en-US" dirty="0"/>
              <a:t>What are the edges? </a:t>
            </a:r>
          </a:p>
          <a:p>
            <a:pPr marL="128016" lvl="1" indent="0">
              <a:buFont typeface="Segoe UI Semilight" panose="020B0402040204020203" pitchFamily="34" charset="0"/>
              <a:buNone/>
            </a:pPr>
            <a:r>
              <a:rPr lang="en-US" dirty="0">
                <a:solidFill>
                  <a:srgbClr val="4C3282"/>
                </a:solidFill>
              </a:rPr>
              <a:t>Walkways with how long it would take to walk</a:t>
            </a:r>
          </a:p>
          <a:p>
            <a:r>
              <a:rPr lang="en-US" dirty="0"/>
              <a:t>What are we looking for?</a:t>
            </a:r>
          </a:p>
          <a:p>
            <a:pPr lvl="1"/>
            <a:r>
              <a:rPr lang="en-US" dirty="0">
                <a:solidFill>
                  <a:srgbClr val="4C3282"/>
                </a:solidFill>
              </a:rPr>
              <a:t>The “midpoint” </a:t>
            </a:r>
          </a:p>
          <a:p>
            <a:r>
              <a:rPr lang="en-US" dirty="0"/>
              <a:t>What do we run?</a:t>
            </a:r>
          </a:p>
          <a:p>
            <a:pPr lvl="1"/>
            <a:r>
              <a:rPr lang="en-US" dirty="0">
                <a:solidFill>
                  <a:srgbClr val="4C3282"/>
                </a:solidFill>
              </a:rPr>
              <a:t>Run </a:t>
            </a:r>
            <a:r>
              <a:rPr lang="en-US" dirty="0" err="1">
                <a:solidFill>
                  <a:srgbClr val="4C3282"/>
                </a:solidFill>
              </a:rPr>
              <a:t>Dijkstra’s</a:t>
            </a:r>
            <a:r>
              <a:rPr lang="en-US" dirty="0">
                <a:solidFill>
                  <a:srgbClr val="4C3282"/>
                </a:solidFill>
              </a:rPr>
              <a:t> from Splash Mountain, store distances</a:t>
            </a:r>
          </a:p>
          <a:p>
            <a:pPr lvl="1"/>
            <a:r>
              <a:rPr lang="en-US" dirty="0">
                <a:solidFill>
                  <a:srgbClr val="4C3282"/>
                </a:solidFill>
              </a:rPr>
              <a:t>Run </a:t>
            </a:r>
            <a:r>
              <a:rPr lang="en-US" dirty="0" err="1">
                <a:solidFill>
                  <a:srgbClr val="4C3282"/>
                </a:solidFill>
              </a:rPr>
              <a:t>Dijkstra’s</a:t>
            </a:r>
            <a:r>
              <a:rPr lang="en-US" dirty="0">
                <a:solidFill>
                  <a:srgbClr val="4C3282"/>
                </a:solidFill>
              </a:rPr>
              <a:t> from Space Mountain, store distances</a:t>
            </a:r>
          </a:p>
          <a:p>
            <a:pPr lvl="1"/>
            <a:r>
              <a:rPr lang="en-US" dirty="0">
                <a:solidFill>
                  <a:srgbClr val="4C3282"/>
                </a:solidFill>
              </a:rPr>
              <a:t>Iterate over vertices, for each vertex remember max of two</a:t>
            </a:r>
          </a:p>
          <a:p>
            <a:pPr lvl="1"/>
            <a:r>
              <a:rPr lang="en-US" dirty="0">
                <a:solidFill>
                  <a:srgbClr val="4C3282"/>
                </a:solidFill>
              </a:rPr>
              <a:t>Iterate over vertices, find minimum of remembered numbers</a:t>
            </a:r>
          </a:p>
        </p:txBody>
      </p:sp>
      <p:grpSp>
        <p:nvGrpSpPr>
          <p:cNvPr id="117" name="Group 116" descr="Distances from Splash Mountain to each vertex in red;&#10;Distances from Space Mountain to each vertex in blue.">
            <a:extLst>
              <a:ext uri="{FF2B5EF4-FFF2-40B4-BE49-F238E27FC236}">
                <a16:creationId xmlns:a16="http://schemas.microsoft.com/office/drawing/2014/main" id="{1E363727-313E-1941-8149-CB4F0876A0F4}"/>
              </a:ext>
            </a:extLst>
          </p:cNvPr>
          <p:cNvGrpSpPr/>
          <p:nvPr/>
        </p:nvGrpSpPr>
        <p:grpSpPr>
          <a:xfrm>
            <a:off x="5074873" y="704255"/>
            <a:ext cx="7028720" cy="5606846"/>
            <a:chOff x="1765004" y="980556"/>
            <a:chExt cx="7028720" cy="5606846"/>
          </a:xfrm>
        </p:grpSpPr>
        <p:grpSp>
          <p:nvGrpSpPr>
            <p:cNvPr id="118" name="Group 117">
              <a:extLst>
                <a:ext uri="{FF2B5EF4-FFF2-40B4-BE49-F238E27FC236}">
                  <a16:creationId xmlns:a16="http://schemas.microsoft.com/office/drawing/2014/main" id="{6D0AACF5-94E8-6444-BA21-B4216FD92DAA}"/>
                </a:ext>
              </a:extLst>
            </p:cNvPr>
            <p:cNvGrpSpPr/>
            <p:nvPr/>
          </p:nvGrpSpPr>
          <p:grpSpPr>
            <a:xfrm>
              <a:off x="5130244" y="3311583"/>
              <a:ext cx="838200" cy="838200"/>
              <a:chOff x="5115008" y="3216614"/>
              <a:chExt cx="838200" cy="838200"/>
            </a:xfrm>
          </p:grpSpPr>
          <p:sp>
            <p:nvSpPr>
              <p:cNvPr id="166" name="Oval 165">
                <a:extLst>
                  <a:ext uri="{FF2B5EF4-FFF2-40B4-BE49-F238E27FC236}">
                    <a16:creationId xmlns:a16="http://schemas.microsoft.com/office/drawing/2014/main" id="{3863D911-3B15-1A49-968B-40C873579C17}"/>
                  </a:ext>
                </a:extLst>
              </p:cNvPr>
              <p:cNvSpPr/>
              <p:nvPr/>
            </p:nvSpPr>
            <p:spPr>
              <a:xfrm>
                <a:off x="5115008" y="3216614"/>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TextBox 166">
                <a:extLst>
                  <a:ext uri="{FF2B5EF4-FFF2-40B4-BE49-F238E27FC236}">
                    <a16:creationId xmlns:a16="http://schemas.microsoft.com/office/drawing/2014/main" id="{BFED6DC1-AC38-2848-A99D-CE2922AC4F66}"/>
                  </a:ext>
                </a:extLst>
              </p:cNvPr>
              <p:cNvSpPr txBox="1"/>
              <p:nvPr/>
            </p:nvSpPr>
            <p:spPr>
              <a:xfrm>
                <a:off x="5181230" y="3465015"/>
                <a:ext cx="687304" cy="338554"/>
              </a:xfrm>
              <a:prstGeom prst="rect">
                <a:avLst/>
              </a:prstGeom>
              <a:noFill/>
            </p:spPr>
            <p:txBody>
              <a:bodyPr wrap="none" rtlCol="0">
                <a:spAutoFit/>
              </a:bodyPr>
              <a:lstStyle/>
              <a:p>
                <a:r>
                  <a:rPr lang="en-US" sz="1600" dirty="0"/>
                  <a:t>Castle</a:t>
                </a:r>
              </a:p>
            </p:txBody>
          </p:sp>
        </p:grpSp>
        <p:grpSp>
          <p:nvGrpSpPr>
            <p:cNvPr id="119" name="Group 118">
              <a:extLst>
                <a:ext uri="{FF2B5EF4-FFF2-40B4-BE49-F238E27FC236}">
                  <a16:creationId xmlns:a16="http://schemas.microsoft.com/office/drawing/2014/main" id="{12CC05DF-2170-6A47-9BA2-A82AF57165E4}"/>
                </a:ext>
              </a:extLst>
            </p:cNvPr>
            <p:cNvGrpSpPr/>
            <p:nvPr/>
          </p:nvGrpSpPr>
          <p:grpSpPr>
            <a:xfrm>
              <a:off x="5163235" y="5391478"/>
              <a:ext cx="838200" cy="838200"/>
              <a:chOff x="5135573" y="5342583"/>
              <a:chExt cx="838200" cy="838200"/>
            </a:xfrm>
          </p:grpSpPr>
          <p:sp>
            <p:nvSpPr>
              <p:cNvPr id="164" name="Oval 163">
                <a:extLst>
                  <a:ext uri="{FF2B5EF4-FFF2-40B4-BE49-F238E27FC236}">
                    <a16:creationId xmlns:a16="http://schemas.microsoft.com/office/drawing/2014/main" id="{A4FD93E9-2F3D-084C-BCEC-2F00142364A3}"/>
                  </a:ext>
                </a:extLst>
              </p:cNvPr>
              <p:cNvSpPr/>
              <p:nvPr/>
            </p:nvSpPr>
            <p:spPr>
              <a:xfrm>
                <a:off x="5135573" y="5342583"/>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TextBox 164">
                <a:extLst>
                  <a:ext uri="{FF2B5EF4-FFF2-40B4-BE49-F238E27FC236}">
                    <a16:creationId xmlns:a16="http://schemas.microsoft.com/office/drawing/2014/main" id="{E9A5A6DD-181F-F547-9FAF-0E2DB68547D1}"/>
                  </a:ext>
                </a:extLst>
              </p:cNvPr>
              <p:cNvSpPr txBox="1"/>
              <p:nvPr/>
            </p:nvSpPr>
            <p:spPr>
              <a:xfrm>
                <a:off x="5271582" y="5477631"/>
                <a:ext cx="566181" cy="584775"/>
              </a:xfrm>
              <a:prstGeom prst="rect">
                <a:avLst/>
              </a:prstGeom>
              <a:noFill/>
            </p:spPr>
            <p:txBody>
              <a:bodyPr wrap="none" rtlCol="0">
                <a:spAutoFit/>
              </a:bodyPr>
              <a:lstStyle/>
              <a:p>
                <a:pPr algn="ctr"/>
                <a:r>
                  <a:rPr lang="en-US" sz="1600" dirty="0"/>
                  <a:t>Flag </a:t>
                </a:r>
              </a:p>
              <a:p>
                <a:pPr algn="ctr"/>
                <a:r>
                  <a:rPr lang="en-US" sz="1600" dirty="0"/>
                  <a:t>Pole</a:t>
                </a:r>
              </a:p>
            </p:txBody>
          </p:sp>
        </p:grpSp>
        <p:grpSp>
          <p:nvGrpSpPr>
            <p:cNvPr id="120" name="Group 119">
              <a:extLst>
                <a:ext uri="{FF2B5EF4-FFF2-40B4-BE49-F238E27FC236}">
                  <a16:creationId xmlns:a16="http://schemas.microsoft.com/office/drawing/2014/main" id="{4B857DBC-75CC-AD41-83C4-DC8A008FB35D}"/>
                </a:ext>
              </a:extLst>
            </p:cNvPr>
            <p:cNvGrpSpPr/>
            <p:nvPr/>
          </p:nvGrpSpPr>
          <p:grpSpPr>
            <a:xfrm>
              <a:off x="4730935" y="1197207"/>
              <a:ext cx="838200" cy="838200"/>
              <a:chOff x="4730935" y="1197207"/>
              <a:chExt cx="838200" cy="838200"/>
            </a:xfrm>
          </p:grpSpPr>
          <p:sp>
            <p:nvSpPr>
              <p:cNvPr id="162" name="Oval 161">
                <a:extLst>
                  <a:ext uri="{FF2B5EF4-FFF2-40B4-BE49-F238E27FC236}">
                    <a16:creationId xmlns:a16="http://schemas.microsoft.com/office/drawing/2014/main" id="{5E878B05-54BE-FA48-B851-446C1BEBFF86}"/>
                  </a:ext>
                </a:extLst>
              </p:cNvPr>
              <p:cNvSpPr/>
              <p:nvPr/>
            </p:nvSpPr>
            <p:spPr>
              <a:xfrm>
                <a:off x="4730935" y="1197207"/>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TextBox 162">
                <a:extLst>
                  <a:ext uri="{FF2B5EF4-FFF2-40B4-BE49-F238E27FC236}">
                    <a16:creationId xmlns:a16="http://schemas.microsoft.com/office/drawing/2014/main" id="{CB414EB2-E31E-8641-B4E2-5510AE598933}"/>
                  </a:ext>
                </a:extLst>
              </p:cNvPr>
              <p:cNvSpPr txBox="1"/>
              <p:nvPr/>
            </p:nvSpPr>
            <p:spPr>
              <a:xfrm>
                <a:off x="4750727" y="1431321"/>
                <a:ext cx="798617" cy="338554"/>
              </a:xfrm>
              <a:prstGeom prst="rect">
                <a:avLst/>
              </a:prstGeom>
              <a:noFill/>
            </p:spPr>
            <p:txBody>
              <a:bodyPr wrap="none" rtlCol="0">
                <a:spAutoFit/>
              </a:bodyPr>
              <a:lstStyle/>
              <a:p>
                <a:r>
                  <a:rPr lang="en-US" sz="1600" dirty="0"/>
                  <a:t>Dumbo</a:t>
                </a:r>
              </a:p>
            </p:txBody>
          </p:sp>
        </p:grpSp>
        <p:grpSp>
          <p:nvGrpSpPr>
            <p:cNvPr id="121" name="Group 120">
              <a:extLst>
                <a:ext uri="{FF2B5EF4-FFF2-40B4-BE49-F238E27FC236}">
                  <a16:creationId xmlns:a16="http://schemas.microsoft.com/office/drawing/2014/main" id="{C573F4B4-E1BB-5E4A-AB23-66681C83FD67}"/>
                </a:ext>
              </a:extLst>
            </p:cNvPr>
            <p:cNvGrpSpPr/>
            <p:nvPr/>
          </p:nvGrpSpPr>
          <p:grpSpPr>
            <a:xfrm>
              <a:off x="6425942" y="980556"/>
              <a:ext cx="838200" cy="842059"/>
              <a:chOff x="6425942" y="980556"/>
              <a:chExt cx="838200" cy="842059"/>
            </a:xfrm>
          </p:grpSpPr>
          <p:sp>
            <p:nvSpPr>
              <p:cNvPr id="160" name="Oval 159">
                <a:extLst>
                  <a:ext uri="{FF2B5EF4-FFF2-40B4-BE49-F238E27FC236}">
                    <a16:creationId xmlns:a16="http://schemas.microsoft.com/office/drawing/2014/main" id="{55791A0A-754E-4840-9470-77969D500C6B}"/>
                  </a:ext>
                </a:extLst>
              </p:cNvPr>
              <p:cNvSpPr/>
              <p:nvPr/>
            </p:nvSpPr>
            <p:spPr>
              <a:xfrm>
                <a:off x="6425942" y="980556"/>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TextBox 160">
                <a:extLst>
                  <a:ext uri="{FF2B5EF4-FFF2-40B4-BE49-F238E27FC236}">
                    <a16:creationId xmlns:a16="http://schemas.microsoft.com/office/drawing/2014/main" id="{579265AE-666F-9746-893E-9A5FF63A74B4}"/>
                  </a:ext>
                </a:extLst>
              </p:cNvPr>
              <p:cNvSpPr txBox="1"/>
              <p:nvPr/>
            </p:nvSpPr>
            <p:spPr>
              <a:xfrm>
                <a:off x="6537804" y="991618"/>
                <a:ext cx="665567" cy="830997"/>
              </a:xfrm>
              <a:prstGeom prst="rect">
                <a:avLst/>
              </a:prstGeom>
              <a:noFill/>
            </p:spPr>
            <p:txBody>
              <a:bodyPr wrap="none" rtlCol="0">
                <a:spAutoFit/>
              </a:bodyPr>
              <a:lstStyle/>
              <a:p>
                <a:pPr algn="ctr"/>
                <a:r>
                  <a:rPr lang="en-US" sz="1600" dirty="0"/>
                  <a:t>It’s a </a:t>
                </a:r>
              </a:p>
              <a:p>
                <a:pPr algn="ctr"/>
                <a:r>
                  <a:rPr lang="en-US" sz="1600" dirty="0"/>
                  <a:t>small </a:t>
                </a:r>
              </a:p>
              <a:p>
                <a:pPr algn="ctr"/>
                <a:r>
                  <a:rPr lang="en-US" sz="1600" dirty="0"/>
                  <a:t>world</a:t>
                </a:r>
              </a:p>
            </p:txBody>
          </p:sp>
        </p:grpSp>
        <p:grpSp>
          <p:nvGrpSpPr>
            <p:cNvPr id="122" name="Group 121">
              <a:extLst>
                <a:ext uri="{FF2B5EF4-FFF2-40B4-BE49-F238E27FC236}">
                  <a16:creationId xmlns:a16="http://schemas.microsoft.com/office/drawing/2014/main" id="{974D6D86-D98D-7B48-BE1A-83AE2EE72D53}"/>
                </a:ext>
              </a:extLst>
            </p:cNvPr>
            <p:cNvGrpSpPr/>
            <p:nvPr/>
          </p:nvGrpSpPr>
          <p:grpSpPr>
            <a:xfrm>
              <a:off x="7026729" y="2643561"/>
              <a:ext cx="848635" cy="838200"/>
              <a:chOff x="7026729" y="2643561"/>
              <a:chExt cx="848635" cy="838200"/>
            </a:xfrm>
          </p:grpSpPr>
          <p:sp>
            <p:nvSpPr>
              <p:cNvPr id="158" name="Oval 157">
                <a:extLst>
                  <a:ext uri="{FF2B5EF4-FFF2-40B4-BE49-F238E27FC236}">
                    <a16:creationId xmlns:a16="http://schemas.microsoft.com/office/drawing/2014/main" id="{C5437DF4-969F-6E48-B8A4-40537B12BCA8}"/>
                  </a:ext>
                </a:extLst>
              </p:cNvPr>
              <p:cNvSpPr/>
              <p:nvPr/>
            </p:nvSpPr>
            <p:spPr>
              <a:xfrm>
                <a:off x="7026729" y="2643561"/>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TextBox 158">
                <a:extLst>
                  <a:ext uri="{FF2B5EF4-FFF2-40B4-BE49-F238E27FC236}">
                    <a16:creationId xmlns:a16="http://schemas.microsoft.com/office/drawing/2014/main" id="{0B062662-6FE8-7D4D-A9F1-42B96F4AF9C5}"/>
                  </a:ext>
                </a:extLst>
              </p:cNvPr>
              <p:cNvSpPr txBox="1"/>
              <p:nvPr/>
            </p:nvSpPr>
            <p:spPr>
              <a:xfrm>
                <a:off x="7056101" y="2795513"/>
                <a:ext cx="819263" cy="584775"/>
              </a:xfrm>
              <a:prstGeom prst="rect">
                <a:avLst/>
              </a:prstGeom>
              <a:noFill/>
            </p:spPr>
            <p:txBody>
              <a:bodyPr wrap="none" rtlCol="0">
                <a:spAutoFit/>
              </a:bodyPr>
              <a:lstStyle/>
              <a:p>
                <a:r>
                  <a:rPr lang="en-US" sz="1600" dirty="0"/>
                  <a:t>Matter-</a:t>
                </a:r>
              </a:p>
              <a:p>
                <a:r>
                  <a:rPr lang="en-US" sz="1600" dirty="0"/>
                  <a:t>horn</a:t>
                </a:r>
              </a:p>
            </p:txBody>
          </p:sp>
        </p:grpSp>
        <p:grpSp>
          <p:nvGrpSpPr>
            <p:cNvPr id="123" name="Group 122">
              <a:extLst>
                <a:ext uri="{FF2B5EF4-FFF2-40B4-BE49-F238E27FC236}">
                  <a16:creationId xmlns:a16="http://schemas.microsoft.com/office/drawing/2014/main" id="{C46B99BA-DB64-6A4D-ABAC-ED1082E70CF0}"/>
                </a:ext>
              </a:extLst>
            </p:cNvPr>
            <p:cNvGrpSpPr/>
            <p:nvPr/>
          </p:nvGrpSpPr>
          <p:grpSpPr>
            <a:xfrm>
              <a:off x="7955524" y="4692014"/>
              <a:ext cx="838200" cy="838200"/>
              <a:chOff x="7955524" y="4692014"/>
              <a:chExt cx="838200" cy="838200"/>
            </a:xfrm>
          </p:grpSpPr>
          <p:sp>
            <p:nvSpPr>
              <p:cNvPr id="156" name="Oval 155">
                <a:extLst>
                  <a:ext uri="{FF2B5EF4-FFF2-40B4-BE49-F238E27FC236}">
                    <a16:creationId xmlns:a16="http://schemas.microsoft.com/office/drawing/2014/main" id="{357511F1-D354-2C46-99D2-475811CBD5AF}"/>
                  </a:ext>
                </a:extLst>
              </p:cNvPr>
              <p:cNvSpPr/>
              <p:nvPr/>
            </p:nvSpPr>
            <p:spPr>
              <a:xfrm>
                <a:off x="7955524" y="4692014"/>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TextBox 156">
                <a:extLst>
                  <a:ext uri="{FF2B5EF4-FFF2-40B4-BE49-F238E27FC236}">
                    <a16:creationId xmlns:a16="http://schemas.microsoft.com/office/drawing/2014/main" id="{73AEAF8D-A965-1548-8AD7-11C5F053AADF}"/>
                  </a:ext>
                </a:extLst>
              </p:cNvPr>
              <p:cNvSpPr txBox="1"/>
              <p:nvPr/>
            </p:nvSpPr>
            <p:spPr>
              <a:xfrm>
                <a:off x="8014368" y="4819207"/>
                <a:ext cx="720069" cy="584775"/>
              </a:xfrm>
              <a:prstGeom prst="rect">
                <a:avLst/>
              </a:prstGeom>
              <a:noFill/>
            </p:spPr>
            <p:txBody>
              <a:bodyPr wrap="none" rtlCol="0">
                <a:spAutoFit/>
              </a:bodyPr>
              <a:lstStyle/>
              <a:p>
                <a:pPr algn="ctr"/>
                <a:r>
                  <a:rPr lang="en-US" sz="1600" dirty="0"/>
                  <a:t>Space </a:t>
                </a:r>
              </a:p>
              <a:p>
                <a:pPr algn="ctr"/>
                <a:r>
                  <a:rPr lang="en-US" sz="1600" dirty="0" err="1"/>
                  <a:t>Mtn</a:t>
                </a:r>
                <a:endParaRPr lang="en-US" sz="1600" dirty="0"/>
              </a:p>
            </p:txBody>
          </p:sp>
        </p:grpSp>
        <p:grpSp>
          <p:nvGrpSpPr>
            <p:cNvPr id="124" name="Group 123">
              <a:extLst>
                <a:ext uri="{FF2B5EF4-FFF2-40B4-BE49-F238E27FC236}">
                  <a16:creationId xmlns:a16="http://schemas.microsoft.com/office/drawing/2014/main" id="{5FA5551D-CCF6-494B-9F1F-C0FCE409DA4C}"/>
                </a:ext>
              </a:extLst>
            </p:cNvPr>
            <p:cNvGrpSpPr/>
            <p:nvPr/>
          </p:nvGrpSpPr>
          <p:grpSpPr>
            <a:xfrm>
              <a:off x="6578162" y="5255510"/>
              <a:ext cx="838200" cy="838200"/>
              <a:chOff x="6578162" y="5255510"/>
              <a:chExt cx="838200" cy="838200"/>
            </a:xfrm>
          </p:grpSpPr>
          <p:sp>
            <p:nvSpPr>
              <p:cNvPr id="154" name="Oval 153">
                <a:extLst>
                  <a:ext uri="{FF2B5EF4-FFF2-40B4-BE49-F238E27FC236}">
                    <a16:creationId xmlns:a16="http://schemas.microsoft.com/office/drawing/2014/main" id="{ACD047EF-924D-E346-840F-DB23475B04CE}"/>
                  </a:ext>
                </a:extLst>
              </p:cNvPr>
              <p:cNvSpPr/>
              <p:nvPr/>
            </p:nvSpPr>
            <p:spPr>
              <a:xfrm>
                <a:off x="6578162" y="5255510"/>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TextBox 154">
                <a:extLst>
                  <a:ext uri="{FF2B5EF4-FFF2-40B4-BE49-F238E27FC236}">
                    <a16:creationId xmlns:a16="http://schemas.microsoft.com/office/drawing/2014/main" id="{2CD86D0F-893E-CE4B-AF1E-3F05BCFA5A64}"/>
                  </a:ext>
                </a:extLst>
              </p:cNvPr>
              <p:cNvSpPr txBox="1"/>
              <p:nvPr/>
            </p:nvSpPr>
            <p:spPr>
              <a:xfrm>
                <a:off x="6676191" y="5384207"/>
                <a:ext cx="631006" cy="584775"/>
              </a:xfrm>
              <a:prstGeom prst="rect">
                <a:avLst/>
              </a:prstGeom>
              <a:noFill/>
            </p:spPr>
            <p:txBody>
              <a:bodyPr wrap="none" rtlCol="0">
                <a:spAutoFit/>
              </a:bodyPr>
              <a:lstStyle/>
              <a:p>
                <a:pPr algn="ctr"/>
                <a:r>
                  <a:rPr lang="en-US" sz="1600" dirty="0"/>
                  <a:t>Star</a:t>
                </a:r>
              </a:p>
              <a:p>
                <a:pPr algn="ctr"/>
                <a:r>
                  <a:rPr lang="en-US" sz="1600" dirty="0"/>
                  <a:t>Tours</a:t>
                </a:r>
              </a:p>
            </p:txBody>
          </p:sp>
        </p:grpSp>
        <p:grpSp>
          <p:nvGrpSpPr>
            <p:cNvPr id="125" name="Group 124">
              <a:extLst>
                <a:ext uri="{FF2B5EF4-FFF2-40B4-BE49-F238E27FC236}">
                  <a16:creationId xmlns:a16="http://schemas.microsoft.com/office/drawing/2014/main" id="{29904DE7-04CC-9C48-BEC6-413367A8AB89}"/>
                </a:ext>
              </a:extLst>
            </p:cNvPr>
            <p:cNvGrpSpPr/>
            <p:nvPr/>
          </p:nvGrpSpPr>
          <p:grpSpPr>
            <a:xfrm>
              <a:off x="3544031" y="5749202"/>
              <a:ext cx="838200" cy="838200"/>
              <a:chOff x="3544031" y="5749202"/>
              <a:chExt cx="838200" cy="838200"/>
            </a:xfrm>
          </p:grpSpPr>
          <p:sp>
            <p:nvSpPr>
              <p:cNvPr id="152" name="Oval 151">
                <a:extLst>
                  <a:ext uri="{FF2B5EF4-FFF2-40B4-BE49-F238E27FC236}">
                    <a16:creationId xmlns:a16="http://schemas.microsoft.com/office/drawing/2014/main" id="{36C8F6B2-A16E-5C45-876C-77DA8F00F086}"/>
                  </a:ext>
                </a:extLst>
              </p:cNvPr>
              <p:cNvSpPr/>
              <p:nvPr/>
            </p:nvSpPr>
            <p:spPr>
              <a:xfrm>
                <a:off x="3544031" y="5749202"/>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TextBox 152">
                <a:extLst>
                  <a:ext uri="{FF2B5EF4-FFF2-40B4-BE49-F238E27FC236}">
                    <a16:creationId xmlns:a16="http://schemas.microsoft.com/office/drawing/2014/main" id="{B08BAEA9-F514-2048-ADCC-4E2896B5BA72}"/>
                  </a:ext>
                </a:extLst>
              </p:cNvPr>
              <p:cNvSpPr txBox="1"/>
              <p:nvPr/>
            </p:nvSpPr>
            <p:spPr>
              <a:xfrm>
                <a:off x="3607905" y="5906602"/>
                <a:ext cx="710451" cy="584775"/>
              </a:xfrm>
              <a:prstGeom prst="rect">
                <a:avLst/>
              </a:prstGeom>
              <a:noFill/>
            </p:spPr>
            <p:txBody>
              <a:bodyPr wrap="none" rtlCol="0">
                <a:spAutoFit/>
              </a:bodyPr>
              <a:lstStyle/>
              <a:p>
                <a:pPr algn="ctr"/>
                <a:r>
                  <a:rPr lang="en-US" sz="1600" dirty="0"/>
                  <a:t>Jungle</a:t>
                </a:r>
              </a:p>
              <a:p>
                <a:pPr algn="ctr"/>
                <a:r>
                  <a:rPr lang="en-US" sz="1600" dirty="0"/>
                  <a:t>Cruise</a:t>
                </a:r>
              </a:p>
            </p:txBody>
          </p:sp>
        </p:grpSp>
        <p:grpSp>
          <p:nvGrpSpPr>
            <p:cNvPr id="126" name="Group 125">
              <a:extLst>
                <a:ext uri="{FF2B5EF4-FFF2-40B4-BE49-F238E27FC236}">
                  <a16:creationId xmlns:a16="http://schemas.microsoft.com/office/drawing/2014/main" id="{4A903D1F-8ED9-9949-8A39-EFF066925200}"/>
                </a:ext>
              </a:extLst>
            </p:cNvPr>
            <p:cNvGrpSpPr/>
            <p:nvPr/>
          </p:nvGrpSpPr>
          <p:grpSpPr>
            <a:xfrm>
              <a:off x="2455030" y="4790529"/>
              <a:ext cx="838200" cy="838200"/>
              <a:chOff x="2455030" y="4790529"/>
              <a:chExt cx="838200" cy="838200"/>
            </a:xfrm>
          </p:grpSpPr>
          <p:sp>
            <p:nvSpPr>
              <p:cNvPr id="150" name="TextBox 149">
                <a:extLst>
                  <a:ext uri="{FF2B5EF4-FFF2-40B4-BE49-F238E27FC236}">
                    <a16:creationId xmlns:a16="http://schemas.microsoft.com/office/drawing/2014/main" id="{1A25C948-7BCD-8B4D-BB3C-C2DBA93C3604}"/>
                  </a:ext>
                </a:extLst>
              </p:cNvPr>
              <p:cNvSpPr txBox="1"/>
              <p:nvPr/>
            </p:nvSpPr>
            <p:spPr>
              <a:xfrm>
                <a:off x="2473625" y="4931049"/>
                <a:ext cx="800219" cy="584775"/>
              </a:xfrm>
              <a:prstGeom prst="rect">
                <a:avLst/>
              </a:prstGeom>
              <a:noFill/>
            </p:spPr>
            <p:txBody>
              <a:bodyPr wrap="none" rtlCol="0">
                <a:spAutoFit/>
              </a:bodyPr>
              <a:lstStyle/>
              <a:p>
                <a:pPr algn="ctr"/>
                <a:r>
                  <a:rPr lang="en-US" sz="1600" dirty="0"/>
                  <a:t>Indiana</a:t>
                </a:r>
              </a:p>
              <a:p>
                <a:pPr algn="ctr"/>
                <a:r>
                  <a:rPr lang="en-US" sz="1600" dirty="0"/>
                  <a:t>Jones</a:t>
                </a:r>
              </a:p>
            </p:txBody>
          </p:sp>
          <p:sp>
            <p:nvSpPr>
              <p:cNvPr id="151" name="Oval 150">
                <a:extLst>
                  <a:ext uri="{FF2B5EF4-FFF2-40B4-BE49-F238E27FC236}">
                    <a16:creationId xmlns:a16="http://schemas.microsoft.com/office/drawing/2014/main" id="{B30306B3-15B7-4242-BEBA-C91964F8BED2}"/>
                  </a:ext>
                </a:extLst>
              </p:cNvPr>
              <p:cNvSpPr/>
              <p:nvPr/>
            </p:nvSpPr>
            <p:spPr>
              <a:xfrm>
                <a:off x="2455030" y="4790529"/>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7" name="Group 126">
              <a:extLst>
                <a:ext uri="{FF2B5EF4-FFF2-40B4-BE49-F238E27FC236}">
                  <a16:creationId xmlns:a16="http://schemas.microsoft.com/office/drawing/2014/main" id="{4F87194D-A524-F847-96EA-2DDF58165C93}"/>
                </a:ext>
              </a:extLst>
            </p:cNvPr>
            <p:cNvGrpSpPr/>
            <p:nvPr/>
          </p:nvGrpSpPr>
          <p:grpSpPr>
            <a:xfrm>
              <a:off x="1765004" y="3363499"/>
              <a:ext cx="838200" cy="838200"/>
              <a:chOff x="1765004" y="3363499"/>
              <a:chExt cx="838200" cy="838200"/>
            </a:xfrm>
          </p:grpSpPr>
          <p:sp>
            <p:nvSpPr>
              <p:cNvPr id="148" name="Oval 147">
                <a:extLst>
                  <a:ext uri="{FF2B5EF4-FFF2-40B4-BE49-F238E27FC236}">
                    <a16:creationId xmlns:a16="http://schemas.microsoft.com/office/drawing/2014/main" id="{337107B7-7569-9940-9B37-9160D4CC5A69}"/>
                  </a:ext>
                </a:extLst>
              </p:cNvPr>
              <p:cNvSpPr/>
              <p:nvPr/>
            </p:nvSpPr>
            <p:spPr>
              <a:xfrm>
                <a:off x="1765004" y="3363499"/>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TextBox 148">
                <a:extLst>
                  <a:ext uri="{FF2B5EF4-FFF2-40B4-BE49-F238E27FC236}">
                    <a16:creationId xmlns:a16="http://schemas.microsoft.com/office/drawing/2014/main" id="{DFD72169-332E-4D4D-B977-C21882ED1B50}"/>
                  </a:ext>
                </a:extLst>
              </p:cNvPr>
              <p:cNvSpPr txBox="1"/>
              <p:nvPr/>
            </p:nvSpPr>
            <p:spPr>
              <a:xfrm>
                <a:off x="1822005" y="3478188"/>
                <a:ext cx="718466" cy="584775"/>
              </a:xfrm>
              <a:prstGeom prst="rect">
                <a:avLst/>
              </a:prstGeom>
              <a:noFill/>
            </p:spPr>
            <p:txBody>
              <a:bodyPr wrap="none" rtlCol="0">
                <a:spAutoFit/>
              </a:bodyPr>
              <a:lstStyle/>
              <a:p>
                <a:pPr algn="ctr"/>
                <a:r>
                  <a:rPr lang="en-US" sz="1600" dirty="0"/>
                  <a:t>Splash</a:t>
                </a:r>
              </a:p>
              <a:p>
                <a:pPr algn="ctr"/>
                <a:r>
                  <a:rPr lang="en-US" sz="1600" dirty="0" err="1"/>
                  <a:t>Mtn</a:t>
                </a:r>
                <a:endParaRPr lang="en-US" sz="1600" dirty="0"/>
              </a:p>
            </p:txBody>
          </p:sp>
        </p:grpSp>
        <p:grpSp>
          <p:nvGrpSpPr>
            <p:cNvPr id="128" name="Group 127">
              <a:extLst>
                <a:ext uri="{FF2B5EF4-FFF2-40B4-BE49-F238E27FC236}">
                  <a16:creationId xmlns:a16="http://schemas.microsoft.com/office/drawing/2014/main" id="{381604F1-78C5-C84E-9D08-CA394AC74F46}"/>
                </a:ext>
              </a:extLst>
            </p:cNvPr>
            <p:cNvGrpSpPr/>
            <p:nvPr/>
          </p:nvGrpSpPr>
          <p:grpSpPr>
            <a:xfrm>
              <a:off x="3454438" y="2842152"/>
              <a:ext cx="888385" cy="838200"/>
              <a:chOff x="3454438" y="2842152"/>
              <a:chExt cx="888385" cy="838200"/>
            </a:xfrm>
          </p:grpSpPr>
          <p:sp>
            <p:nvSpPr>
              <p:cNvPr id="146" name="Oval 145">
                <a:extLst>
                  <a:ext uri="{FF2B5EF4-FFF2-40B4-BE49-F238E27FC236}">
                    <a16:creationId xmlns:a16="http://schemas.microsoft.com/office/drawing/2014/main" id="{9AC1BBEC-42CB-1A4F-9FE8-DEB995D71213}"/>
                  </a:ext>
                </a:extLst>
              </p:cNvPr>
              <p:cNvSpPr/>
              <p:nvPr/>
            </p:nvSpPr>
            <p:spPr>
              <a:xfrm>
                <a:off x="3482901" y="2842152"/>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TextBox 146">
                <a:extLst>
                  <a:ext uri="{FF2B5EF4-FFF2-40B4-BE49-F238E27FC236}">
                    <a16:creationId xmlns:a16="http://schemas.microsoft.com/office/drawing/2014/main" id="{A2BAC156-1828-B34F-AF96-424F5629ADBF}"/>
                  </a:ext>
                </a:extLst>
              </p:cNvPr>
              <p:cNvSpPr txBox="1"/>
              <p:nvPr/>
            </p:nvSpPr>
            <p:spPr>
              <a:xfrm>
                <a:off x="3454438" y="2984854"/>
                <a:ext cx="888385" cy="584775"/>
              </a:xfrm>
              <a:prstGeom prst="rect">
                <a:avLst/>
              </a:prstGeom>
              <a:noFill/>
            </p:spPr>
            <p:txBody>
              <a:bodyPr wrap="none" rtlCol="0">
                <a:spAutoFit/>
              </a:bodyPr>
              <a:lstStyle/>
              <a:p>
                <a:pPr algn="ctr"/>
                <a:r>
                  <a:rPr lang="en-US" sz="1600" dirty="0"/>
                  <a:t>Thunder</a:t>
                </a:r>
              </a:p>
              <a:p>
                <a:pPr algn="ctr"/>
                <a:r>
                  <a:rPr lang="en-US" sz="1600" dirty="0" err="1"/>
                  <a:t>Mtn</a:t>
                </a:r>
                <a:endParaRPr lang="en-US" sz="1600" dirty="0"/>
              </a:p>
            </p:txBody>
          </p:sp>
        </p:grpSp>
        <p:cxnSp>
          <p:nvCxnSpPr>
            <p:cNvPr id="129" name="Straight Connector 128">
              <a:extLst>
                <a:ext uri="{FF2B5EF4-FFF2-40B4-BE49-F238E27FC236}">
                  <a16:creationId xmlns:a16="http://schemas.microsoft.com/office/drawing/2014/main" id="{3327CCAF-BB7A-4A4C-A604-6F82BBF0C574}"/>
                </a:ext>
              </a:extLst>
            </p:cNvPr>
            <p:cNvCxnSpPr>
              <a:stCxn id="166" idx="4"/>
              <a:endCxn id="164" idx="0"/>
            </p:cNvCxnSpPr>
            <p:nvPr/>
          </p:nvCxnSpPr>
          <p:spPr>
            <a:xfrm>
              <a:off x="5549344" y="4149783"/>
              <a:ext cx="32991" cy="124169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C3627AF5-5590-F845-83E5-81ECE0B4FFDE}"/>
                </a:ext>
              </a:extLst>
            </p:cNvPr>
            <p:cNvCxnSpPr>
              <a:cxnSpLocks/>
              <a:stCxn id="151" idx="6"/>
              <a:endCxn id="164" idx="2"/>
            </p:cNvCxnSpPr>
            <p:nvPr/>
          </p:nvCxnSpPr>
          <p:spPr>
            <a:xfrm>
              <a:off x="3293230" y="5209629"/>
              <a:ext cx="1870005" cy="60094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2255462F-8712-4C4A-A05B-DE02E3F1A84A}"/>
                </a:ext>
              </a:extLst>
            </p:cNvPr>
            <p:cNvCxnSpPr>
              <a:cxnSpLocks/>
              <a:stCxn id="151" idx="5"/>
              <a:endCxn id="152" idx="1"/>
            </p:cNvCxnSpPr>
            <p:nvPr/>
          </p:nvCxnSpPr>
          <p:spPr>
            <a:xfrm>
              <a:off x="3170478" y="5505977"/>
              <a:ext cx="496305" cy="36597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BE5D3D85-2625-1649-997D-F80B17F0309C}"/>
                </a:ext>
              </a:extLst>
            </p:cNvPr>
            <p:cNvCxnSpPr>
              <a:cxnSpLocks/>
              <a:stCxn id="164" idx="3"/>
              <a:endCxn id="152" idx="6"/>
            </p:cNvCxnSpPr>
            <p:nvPr/>
          </p:nvCxnSpPr>
          <p:spPr>
            <a:xfrm flipH="1">
              <a:off x="4382231" y="6106926"/>
              <a:ext cx="903756" cy="6137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621888E2-0AC1-AF4B-9ABE-34F325F6B892}"/>
                </a:ext>
              </a:extLst>
            </p:cNvPr>
            <p:cNvCxnSpPr>
              <a:cxnSpLocks/>
              <a:stCxn id="148" idx="4"/>
              <a:endCxn id="151" idx="1"/>
            </p:cNvCxnSpPr>
            <p:nvPr/>
          </p:nvCxnSpPr>
          <p:spPr>
            <a:xfrm>
              <a:off x="2184104" y="4201699"/>
              <a:ext cx="393678" cy="71158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43BD079F-AE39-334B-A69C-136231D41FDC}"/>
                </a:ext>
              </a:extLst>
            </p:cNvPr>
            <p:cNvCxnSpPr>
              <a:cxnSpLocks/>
              <a:stCxn id="146" idx="3"/>
              <a:endCxn id="151" idx="7"/>
            </p:cNvCxnSpPr>
            <p:nvPr/>
          </p:nvCxnSpPr>
          <p:spPr>
            <a:xfrm flipH="1">
              <a:off x="3170478" y="3557600"/>
              <a:ext cx="435175" cy="135568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6F399AB7-3FF8-804F-B9D1-DD679E07B6BD}"/>
                </a:ext>
              </a:extLst>
            </p:cNvPr>
            <p:cNvCxnSpPr>
              <a:cxnSpLocks/>
              <a:stCxn id="148" idx="7"/>
              <a:endCxn id="146" idx="2"/>
            </p:cNvCxnSpPr>
            <p:nvPr/>
          </p:nvCxnSpPr>
          <p:spPr>
            <a:xfrm flipV="1">
              <a:off x="2480452" y="3261252"/>
              <a:ext cx="1002449" cy="22499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E9A8F2B4-AD1B-1746-B82D-DA265AF311E3}"/>
                </a:ext>
              </a:extLst>
            </p:cNvPr>
            <p:cNvCxnSpPr>
              <a:cxnSpLocks/>
              <a:stCxn id="146" idx="7"/>
              <a:endCxn id="162" idx="3"/>
            </p:cNvCxnSpPr>
            <p:nvPr/>
          </p:nvCxnSpPr>
          <p:spPr>
            <a:xfrm flipV="1">
              <a:off x="4198349" y="1912655"/>
              <a:ext cx="655338" cy="105224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0FE618DE-52F1-254D-BC29-3C4650989760}"/>
                </a:ext>
              </a:extLst>
            </p:cNvPr>
            <p:cNvCxnSpPr>
              <a:cxnSpLocks/>
              <a:stCxn id="162" idx="4"/>
              <a:endCxn id="166" idx="0"/>
            </p:cNvCxnSpPr>
            <p:nvPr/>
          </p:nvCxnSpPr>
          <p:spPr>
            <a:xfrm>
              <a:off x="5150035" y="2035407"/>
              <a:ext cx="399309" cy="127617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FC9C64E1-5CF4-CB43-A924-2D497509F618}"/>
                </a:ext>
              </a:extLst>
            </p:cNvPr>
            <p:cNvCxnSpPr>
              <a:cxnSpLocks/>
              <a:stCxn id="162" idx="6"/>
              <a:endCxn id="160" idx="2"/>
            </p:cNvCxnSpPr>
            <p:nvPr/>
          </p:nvCxnSpPr>
          <p:spPr>
            <a:xfrm flipV="1">
              <a:off x="5569135" y="1399656"/>
              <a:ext cx="856807" cy="21665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796989D6-F2F7-B14D-A67E-DB8B53B6A2AE}"/>
                </a:ext>
              </a:extLst>
            </p:cNvPr>
            <p:cNvCxnSpPr>
              <a:cxnSpLocks/>
              <a:stCxn id="166" idx="6"/>
              <a:endCxn id="158" idx="2"/>
            </p:cNvCxnSpPr>
            <p:nvPr/>
          </p:nvCxnSpPr>
          <p:spPr>
            <a:xfrm flipV="1">
              <a:off x="5968444" y="3062661"/>
              <a:ext cx="1058285" cy="66802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0B99F259-B541-2746-93A7-AAE37DD834AA}"/>
                </a:ext>
              </a:extLst>
            </p:cNvPr>
            <p:cNvCxnSpPr>
              <a:cxnSpLocks/>
              <a:stCxn id="166" idx="5"/>
              <a:endCxn id="156" idx="1"/>
            </p:cNvCxnSpPr>
            <p:nvPr/>
          </p:nvCxnSpPr>
          <p:spPr>
            <a:xfrm>
              <a:off x="5845692" y="4027031"/>
              <a:ext cx="2232584" cy="78773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C80A4DE0-2938-AE4E-82C6-C09A4E6684B0}"/>
                </a:ext>
              </a:extLst>
            </p:cNvPr>
            <p:cNvCxnSpPr>
              <a:cxnSpLocks/>
              <a:stCxn id="166" idx="2"/>
              <a:endCxn id="146" idx="5"/>
            </p:cNvCxnSpPr>
            <p:nvPr/>
          </p:nvCxnSpPr>
          <p:spPr>
            <a:xfrm flipH="1" flipV="1">
              <a:off x="4198349" y="3557600"/>
              <a:ext cx="931895" cy="17308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2F4B38CB-8356-BA4D-9FC4-0DD98B14018D}"/>
                </a:ext>
              </a:extLst>
            </p:cNvPr>
            <p:cNvCxnSpPr>
              <a:cxnSpLocks/>
              <a:stCxn id="160" idx="3"/>
              <a:endCxn id="166" idx="7"/>
            </p:cNvCxnSpPr>
            <p:nvPr/>
          </p:nvCxnSpPr>
          <p:spPr>
            <a:xfrm flipH="1">
              <a:off x="5845692" y="1696004"/>
              <a:ext cx="703002" cy="173833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3910EDA0-D720-0A49-8AB1-D93F91AF3495}"/>
                </a:ext>
              </a:extLst>
            </p:cNvPr>
            <p:cNvCxnSpPr>
              <a:cxnSpLocks/>
              <a:stCxn id="158" idx="5"/>
              <a:endCxn id="156" idx="0"/>
            </p:cNvCxnSpPr>
            <p:nvPr/>
          </p:nvCxnSpPr>
          <p:spPr>
            <a:xfrm>
              <a:off x="7742177" y="3359009"/>
              <a:ext cx="632447" cy="133300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a16="http://schemas.microsoft.com/office/drawing/2014/main" id="{6CABD4FB-BC71-3747-9E9B-61C6FB0DEB60}"/>
                </a:ext>
              </a:extLst>
            </p:cNvPr>
            <p:cNvCxnSpPr>
              <a:cxnSpLocks/>
              <a:stCxn id="160" idx="5"/>
              <a:endCxn id="158" idx="0"/>
            </p:cNvCxnSpPr>
            <p:nvPr/>
          </p:nvCxnSpPr>
          <p:spPr>
            <a:xfrm>
              <a:off x="7141390" y="1696004"/>
              <a:ext cx="304439" cy="94755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0A9F91CC-EC76-FE4F-B92E-2F65E2867E36}"/>
                </a:ext>
              </a:extLst>
            </p:cNvPr>
            <p:cNvCxnSpPr>
              <a:cxnSpLocks/>
              <a:stCxn id="156" idx="3"/>
              <a:endCxn id="154" idx="6"/>
            </p:cNvCxnSpPr>
            <p:nvPr/>
          </p:nvCxnSpPr>
          <p:spPr>
            <a:xfrm flipH="1">
              <a:off x="7416362" y="5407462"/>
              <a:ext cx="661914" cy="26714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68" name="Group 167">
            <a:extLst>
              <a:ext uri="{C183D7F6-B498-43B3-948B-1728B52AA6E4}">
                <adec:decorative xmlns:adec="http://schemas.microsoft.com/office/drawing/2017/decorative" val="1"/>
              </a:ext>
            </a:extLst>
          </p:cNvPr>
          <p:cNvGrpSpPr/>
          <p:nvPr/>
        </p:nvGrpSpPr>
        <p:grpSpPr>
          <a:xfrm>
            <a:off x="5337255" y="909157"/>
            <a:ext cx="6488846" cy="5230646"/>
            <a:chOff x="5337255" y="909157"/>
            <a:chExt cx="6488846" cy="5230646"/>
          </a:xfrm>
        </p:grpSpPr>
        <p:sp>
          <p:nvSpPr>
            <p:cNvPr id="169" name="TextBox 168">
              <a:extLst>
                <a:ext uri="{FF2B5EF4-FFF2-40B4-BE49-F238E27FC236}">
                  <a16:creationId xmlns:a16="http://schemas.microsoft.com/office/drawing/2014/main" id="{43721F2B-4726-B14F-8EEF-E593B90A60F2}"/>
                </a:ext>
              </a:extLst>
            </p:cNvPr>
            <p:cNvSpPr txBox="1"/>
            <p:nvPr/>
          </p:nvSpPr>
          <p:spPr>
            <a:xfrm>
              <a:off x="8732455" y="5066232"/>
              <a:ext cx="288862" cy="338554"/>
            </a:xfrm>
            <a:prstGeom prst="rect">
              <a:avLst/>
            </a:prstGeom>
            <a:noFill/>
          </p:spPr>
          <p:txBody>
            <a:bodyPr wrap="none" rtlCol="0">
              <a:spAutoFit/>
            </a:bodyPr>
            <a:lstStyle/>
            <a:p>
              <a:r>
                <a:rPr lang="en-US" sz="1600" dirty="0">
                  <a:solidFill>
                    <a:srgbClr val="B6A479"/>
                  </a:solidFill>
                </a:rPr>
                <a:t>0</a:t>
              </a:r>
            </a:p>
          </p:txBody>
        </p:sp>
        <p:sp>
          <p:nvSpPr>
            <p:cNvPr id="170" name="TextBox 169">
              <a:extLst>
                <a:ext uri="{FF2B5EF4-FFF2-40B4-BE49-F238E27FC236}">
                  <a16:creationId xmlns:a16="http://schemas.microsoft.com/office/drawing/2014/main" id="{137B1D63-3680-3445-99C0-FCBC51B36ECE}"/>
                </a:ext>
              </a:extLst>
            </p:cNvPr>
            <p:cNvSpPr txBox="1"/>
            <p:nvPr/>
          </p:nvSpPr>
          <p:spPr>
            <a:xfrm>
              <a:off x="8710977" y="3010511"/>
              <a:ext cx="288862" cy="338554"/>
            </a:xfrm>
            <a:prstGeom prst="rect">
              <a:avLst/>
            </a:prstGeom>
            <a:noFill/>
          </p:spPr>
          <p:txBody>
            <a:bodyPr wrap="none" rtlCol="0">
              <a:spAutoFit/>
            </a:bodyPr>
            <a:lstStyle/>
            <a:p>
              <a:r>
                <a:rPr lang="en-US" sz="1600" dirty="0">
                  <a:solidFill>
                    <a:srgbClr val="B6A479"/>
                  </a:solidFill>
                </a:rPr>
                <a:t>1</a:t>
              </a:r>
            </a:p>
          </p:txBody>
        </p:sp>
        <p:sp>
          <p:nvSpPr>
            <p:cNvPr id="171" name="TextBox 170">
              <a:extLst>
                <a:ext uri="{FF2B5EF4-FFF2-40B4-BE49-F238E27FC236}">
                  <a16:creationId xmlns:a16="http://schemas.microsoft.com/office/drawing/2014/main" id="{53187642-07D6-654A-95D1-36531A49EED8}"/>
                </a:ext>
              </a:extLst>
            </p:cNvPr>
            <p:cNvSpPr txBox="1"/>
            <p:nvPr/>
          </p:nvSpPr>
          <p:spPr>
            <a:xfrm>
              <a:off x="7128568" y="5455903"/>
              <a:ext cx="288862" cy="338554"/>
            </a:xfrm>
            <a:prstGeom prst="rect">
              <a:avLst/>
            </a:prstGeom>
            <a:noFill/>
          </p:spPr>
          <p:txBody>
            <a:bodyPr wrap="none" rtlCol="0">
              <a:spAutoFit/>
            </a:bodyPr>
            <a:lstStyle/>
            <a:p>
              <a:r>
                <a:rPr lang="en-US" sz="1600" dirty="0">
                  <a:solidFill>
                    <a:srgbClr val="B6A479"/>
                  </a:solidFill>
                </a:rPr>
                <a:t>2</a:t>
              </a:r>
            </a:p>
          </p:txBody>
        </p:sp>
        <p:sp>
          <p:nvSpPr>
            <p:cNvPr id="172" name="TextBox 171">
              <a:extLst>
                <a:ext uri="{FF2B5EF4-FFF2-40B4-BE49-F238E27FC236}">
                  <a16:creationId xmlns:a16="http://schemas.microsoft.com/office/drawing/2014/main" id="{6AF547EC-C598-CA4A-BE23-E864AC0A6325}"/>
                </a:ext>
              </a:extLst>
            </p:cNvPr>
            <p:cNvSpPr txBox="1"/>
            <p:nvPr/>
          </p:nvSpPr>
          <p:spPr>
            <a:xfrm>
              <a:off x="6044468" y="4468776"/>
              <a:ext cx="288862" cy="338554"/>
            </a:xfrm>
            <a:prstGeom prst="rect">
              <a:avLst/>
            </a:prstGeom>
            <a:noFill/>
          </p:spPr>
          <p:txBody>
            <a:bodyPr wrap="none" rtlCol="0">
              <a:spAutoFit/>
            </a:bodyPr>
            <a:lstStyle/>
            <a:p>
              <a:r>
                <a:rPr lang="en-US" sz="1600" dirty="0">
                  <a:solidFill>
                    <a:srgbClr val="B6A479"/>
                  </a:solidFill>
                </a:rPr>
                <a:t>3</a:t>
              </a:r>
            </a:p>
          </p:txBody>
        </p:sp>
        <p:sp>
          <p:nvSpPr>
            <p:cNvPr id="173" name="TextBox 172">
              <a:extLst>
                <a:ext uri="{FF2B5EF4-FFF2-40B4-BE49-F238E27FC236}">
                  <a16:creationId xmlns:a16="http://schemas.microsoft.com/office/drawing/2014/main" id="{ED99D75F-42D3-214B-A389-EFC6396053AF}"/>
                </a:ext>
              </a:extLst>
            </p:cNvPr>
            <p:cNvSpPr txBox="1"/>
            <p:nvPr/>
          </p:nvSpPr>
          <p:spPr>
            <a:xfrm>
              <a:off x="5345248" y="3050781"/>
              <a:ext cx="288862" cy="338554"/>
            </a:xfrm>
            <a:prstGeom prst="rect">
              <a:avLst/>
            </a:prstGeom>
            <a:noFill/>
          </p:spPr>
          <p:txBody>
            <a:bodyPr wrap="none" rtlCol="0">
              <a:spAutoFit/>
            </a:bodyPr>
            <a:lstStyle/>
            <a:p>
              <a:r>
                <a:rPr lang="en-US" sz="1600" dirty="0">
                  <a:solidFill>
                    <a:srgbClr val="B6A479"/>
                  </a:solidFill>
                </a:rPr>
                <a:t>4</a:t>
              </a:r>
            </a:p>
          </p:txBody>
        </p:sp>
        <p:sp>
          <p:nvSpPr>
            <p:cNvPr id="174" name="TextBox 173">
              <a:extLst>
                <a:ext uri="{FF2B5EF4-FFF2-40B4-BE49-F238E27FC236}">
                  <a16:creationId xmlns:a16="http://schemas.microsoft.com/office/drawing/2014/main" id="{1567CE93-CBF8-2743-8B81-DC1C9DE51208}"/>
                </a:ext>
              </a:extLst>
            </p:cNvPr>
            <p:cNvSpPr txBox="1"/>
            <p:nvPr/>
          </p:nvSpPr>
          <p:spPr>
            <a:xfrm>
              <a:off x="7063145" y="2530214"/>
              <a:ext cx="288862" cy="338554"/>
            </a:xfrm>
            <a:prstGeom prst="rect">
              <a:avLst/>
            </a:prstGeom>
            <a:noFill/>
          </p:spPr>
          <p:txBody>
            <a:bodyPr wrap="none" rtlCol="0">
              <a:spAutoFit/>
            </a:bodyPr>
            <a:lstStyle/>
            <a:p>
              <a:r>
                <a:rPr lang="en-US" sz="1600" dirty="0">
                  <a:solidFill>
                    <a:srgbClr val="B6A479"/>
                  </a:solidFill>
                </a:rPr>
                <a:t>5</a:t>
              </a:r>
            </a:p>
          </p:txBody>
        </p:sp>
        <p:sp>
          <p:nvSpPr>
            <p:cNvPr id="175" name="TextBox 174">
              <a:extLst>
                <a:ext uri="{FF2B5EF4-FFF2-40B4-BE49-F238E27FC236}">
                  <a16:creationId xmlns:a16="http://schemas.microsoft.com/office/drawing/2014/main" id="{E3B732ED-D655-FA40-AA41-2781A96D7925}"/>
                </a:ext>
              </a:extLst>
            </p:cNvPr>
            <p:cNvSpPr txBox="1"/>
            <p:nvPr/>
          </p:nvSpPr>
          <p:spPr>
            <a:xfrm>
              <a:off x="8318464" y="909157"/>
              <a:ext cx="288862" cy="338554"/>
            </a:xfrm>
            <a:prstGeom prst="rect">
              <a:avLst/>
            </a:prstGeom>
            <a:noFill/>
          </p:spPr>
          <p:txBody>
            <a:bodyPr wrap="none" rtlCol="0">
              <a:spAutoFit/>
            </a:bodyPr>
            <a:lstStyle/>
            <a:p>
              <a:r>
                <a:rPr lang="en-US" sz="1600" dirty="0">
                  <a:solidFill>
                    <a:srgbClr val="B6A479"/>
                  </a:solidFill>
                </a:rPr>
                <a:t>6</a:t>
              </a:r>
            </a:p>
          </p:txBody>
        </p:sp>
        <p:sp>
          <p:nvSpPr>
            <p:cNvPr id="176" name="TextBox 175">
              <a:extLst>
                <a:ext uri="{FF2B5EF4-FFF2-40B4-BE49-F238E27FC236}">
                  <a16:creationId xmlns:a16="http://schemas.microsoft.com/office/drawing/2014/main" id="{A2927744-DC62-6C40-8EFF-FBE7A63ABEB9}"/>
                </a:ext>
              </a:extLst>
            </p:cNvPr>
            <p:cNvSpPr txBox="1"/>
            <p:nvPr/>
          </p:nvSpPr>
          <p:spPr>
            <a:xfrm>
              <a:off x="9719233" y="953008"/>
              <a:ext cx="288862" cy="338554"/>
            </a:xfrm>
            <a:prstGeom prst="rect">
              <a:avLst/>
            </a:prstGeom>
            <a:noFill/>
          </p:spPr>
          <p:txBody>
            <a:bodyPr wrap="none" rtlCol="0">
              <a:spAutoFit/>
            </a:bodyPr>
            <a:lstStyle/>
            <a:p>
              <a:r>
                <a:rPr lang="en-US" sz="1600" dirty="0">
                  <a:solidFill>
                    <a:srgbClr val="B6A479"/>
                  </a:solidFill>
                </a:rPr>
                <a:t>7</a:t>
              </a:r>
            </a:p>
          </p:txBody>
        </p:sp>
        <p:sp>
          <p:nvSpPr>
            <p:cNvPr id="177" name="TextBox 176">
              <a:extLst>
                <a:ext uri="{FF2B5EF4-FFF2-40B4-BE49-F238E27FC236}">
                  <a16:creationId xmlns:a16="http://schemas.microsoft.com/office/drawing/2014/main" id="{07F6A2ED-EE3A-FF48-9C31-D77965CE3BA3}"/>
                </a:ext>
              </a:extLst>
            </p:cNvPr>
            <p:cNvSpPr txBox="1"/>
            <p:nvPr/>
          </p:nvSpPr>
          <p:spPr>
            <a:xfrm>
              <a:off x="10624225" y="2343015"/>
              <a:ext cx="288862" cy="338554"/>
            </a:xfrm>
            <a:prstGeom prst="rect">
              <a:avLst/>
            </a:prstGeom>
            <a:noFill/>
          </p:spPr>
          <p:txBody>
            <a:bodyPr wrap="none" rtlCol="0">
              <a:spAutoFit/>
            </a:bodyPr>
            <a:lstStyle/>
            <a:p>
              <a:r>
                <a:rPr lang="en-US" sz="1600" dirty="0">
                  <a:solidFill>
                    <a:srgbClr val="B6A479"/>
                  </a:solidFill>
                </a:rPr>
                <a:t>8</a:t>
              </a:r>
            </a:p>
          </p:txBody>
        </p:sp>
        <p:sp>
          <p:nvSpPr>
            <p:cNvPr id="178" name="TextBox 177">
              <a:extLst>
                <a:ext uri="{FF2B5EF4-FFF2-40B4-BE49-F238E27FC236}">
                  <a16:creationId xmlns:a16="http://schemas.microsoft.com/office/drawing/2014/main" id="{13ACE1C5-DDC6-2043-8320-08B5720817B0}"/>
                </a:ext>
              </a:extLst>
            </p:cNvPr>
            <p:cNvSpPr txBox="1"/>
            <p:nvPr/>
          </p:nvSpPr>
          <p:spPr>
            <a:xfrm>
              <a:off x="11537239" y="4385876"/>
              <a:ext cx="288862" cy="338554"/>
            </a:xfrm>
            <a:prstGeom prst="rect">
              <a:avLst/>
            </a:prstGeom>
            <a:noFill/>
          </p:spPr>
          <p:txBody>
            <a:bodyPr wrap="none" rtlCol="0">
              <a:spAutoFit/>
            </a:bodyPr>
            <a:lstStyle/>
            <a:p>
              <a:r>
                <a:rPr lang="en-US" sz="1600" dirty="0">
                  <a:solidFill>
                    <a:srgbClr val="B6A479"/>
                  </a:solidFill>
                </a:rPr>
                <a:t>9</a:t>
              </a:r>
            </a:p>
          </p:txBody>
        </p:sp>
        <p:sp>
          <p:nvSpPr>
            <p:cNvPr id="179" name="TextBox 178">
              <a:extLst>
                <a:ext uri="{FF2B5EF4-FFF2-40B4-BE49-F238E27FC236}">
                  <a16:creationId xmlns:a16="http://schemas.microsoft.com/office/drawing/2014/main" id="{29039F01-BF30-CC48-8067-03497C6A4A92}"/>
                </a:ext>
              </a:extLst>
            </p:cNvPr>
            <p:cNvSpPr txBox="1"/>
            <p:nvPr/>
          </p:nvSpPr>
          <p:spPr>
            <a:xfrm>
              <a:off x="10112068" y="4933449"/>
              <a:ext cx="393056" cy="338554"/>
            </a:xfrm>
            <a:prstGeom prst="rect">
              <a:avLst/>
            </a:prstGeom>
            <a:noFill/>
          </p:spPr>
          <p:txBody>
            <a:bodyPr wrap="none" rtlCol="0">
              <a:spAutoFit/>
            </a:bodyPr>
            <a:lstStyle/>
            <a:p>
              <a:r>
                <a:rPr lang="en-US" sz="1600" dirty="0">
                  <a:solidFill>
                    <a:srgbClr val="B6A479"/>
                  </a:solidFill>
                </a:rPr>
                <a:t>10</a:t>
              </a:r>
            </a:p>
          </p:txBody>
        </p:sp>
        <p:sp>
          <p:nvSpPr>
            <p:cNvPr id="180" name="TextBox 179">
              <a:extLst>
                <a:ext uri="{FF2B5EF4-FFF2-40B4-BE49-F238E27FC236}">
                  <a16:creationId xmlns:a16="http://schemas.microsoft.com/office/drawing/2014/main" id="{33E02118-111C-3A4F-9218-122D9E2D34BC}"/>
                </a:ext>
              </a:extLst>
            </p:cNvPr>
            <p:cNvSpPr txBox="1"/>
            <p:nvPr/>
          </p:nvSpPr>
          <p:spPr>
            <a:xfrm>
              <a:off x="8538198" y="4296179"/>
              <a:ext cx="418704" cy="369332"/>
            </a:xfrm>
            <a:prstGeom prst="rect">
              <a:avLst/>
            </a:prstGeom>
            <a:noFill/>
          </p:spPr>
          <p:txBody>
            <a:bodyPr wrap="none" rtlCol="0">
              <a:spAutoFit/>
            </a:bodyPr>
            <a:lstStyle/>
            <a:p>
              <a:r>
                <a:rPr lang="en-US" dirty="0">
                  <a:solidFill>
                    <a:srgbClr val="4C3282"/>
                  </a:solidFill>
                </a:rPr>
                <a:t>11</a:t>
              </a:r>
            </a:p>
          </p:txBody>
        </p:sp>
        <p:sp>
          <p:nvSpPr>
            <p:cNvPr id="181" name="TextBox 180">
              <a:extLst>
                <a:ext uri="{FF2B5EF4-FFF2-40B4-BE49-F238E27FC236}">
                  <a16:creationId xmlns:a16="http://schemas.microsoft.com/office/drawing/2014/main" id="{1A820E3D-F901-7C4F-A344-2583606306EC}"/>
                </a:ext>
              </a:extLst>
            </p:cNvPr>
            <p:cNvSpPr txBox="1"/>
            <p:nvPr/>
          </p:nvSpPr>
          <p:spPr>
            <a:xfrm>
              <a:off x="7829041" y="3041194"/>
              <a:ext cx="301686" cy="369332"/>
            </a:xfrm>
            <a:prstGeom prst="rect">
              <a:avLst/>
            </a:prstGeom>
            <a:noFill/>
          </p:spPr>
          <p:txBody>
            <a:bodyPr wrap="none" rtlCol="0">
              <a:spAutoFit/>
            </a:bodyPr>
            <a:lstStyle/>
            <a:p>
              <a:r>
                <a:rPr lang="en-US" dirty="0">
                  <a:solidFill>
                    <a:srgbClr val="4C3282"/>
                  </a:solidFill>
                </a:rPr>
                <a:t>5</a:t>
              </a:r>
            </a:p>
          </p:txBody>
        </p:sp>
        <p:sp>
          <p:nvSpPr>
            <p:cNvPr id="182" name="TextBox 181">
              <a:extLst>
                <a:ext uri="{FF2B5EF4-FFF2-40B4-BE49-F238E27FC236}">
                  <a16:creationId xmlns:a16="http://schemas.microsoft.com/office/drawing/2014/main" id="{05A57B55-E397-7941-8DB4-E1AACE7002EC}"/>
                </a:ext>
              </a:extLst>
            </p:cNvPr>
            <p:cNvSpPr txBox="1"/>
            <p:nvPr/>
          </p:nvSpPr>
          <p:spPr>
            <a:xfrm>
              <a:off x="9955828" y="4077628"/>
              <a:ext cx="418704" cy="369332"/>
            </a:xfrm>
            <a:prstGeom prst="rect">
              <a:avLst/>
            </a:prstGeom>
            <a:noFill/>
          </p:spPr>
          <p:txBody>
            <a:bodyPr wrap="none" rtlCol="0">
              <a:spAutoFit/>
            </a:bodyPr>
            <a:lstStyle/>
            <a:p>
              <a:r>
                <a:rPr lang="en-US" dirty="0">
                  <a:solidFill>
                    <a:srgbClr val="4C3282"/>
                  </a:solidFill>
                </a:rPr>
                <a:t>17</a:t>
              </a:r>
            </a:p>
          </p:txBody>
        </p:sp>
        <p:sp>
          <p:nvSpPr>
            <p:cNvPr id="183" name="TextBox 182">
              <a:extLst>
                <a:ext uri="{FF2B5EF4-FFF2-40B4-BE49-F238E27FC236}">
                  <a16:creationId xmlns:a16="http://schemas.microsoft.com/office/drawing/2014/main" id="{5F06666A-17A6-9140-BDB3-2FB3E1D39859}"/>
                </a:ext>
              </a:extLst>
            </p:cNvPr>
            <p:cNvSpPr txBox="1"/>
            <p:nvPr/>
          </p:nvSpPr>
          <p:spPr>
            <a:xfrm>
              <a:off x="9791735" y="3020003"/>
              <a:ext cx="418704" cy="369332"/>
            </a:xfrm>
            <a:prstGeom prst="rect">
              <a:avLst/>
            </a:prstGeom>
            <a:noFill/>
          </p:spPr>
          <p:txBody>
            <a:bodyPr wrap="none" rtlCol="0">
              <a:spAutoFit/>
            </a:bodyPr>
            <a:lstStyle/>
            <a:p>
              <a:r>
                <a:rPr lang="en-US" dirty="0">
                  <a:solidFill>
                    <a:srgbClr val="4C3282"/>
                  </a:solidFill>
                </a:rPr>
                <a:t>13</a:t>
              </a:r>
            </a:p>
          </p:txBody>
        </p:sp>
        <p:sp>
          <p:nvSpPr>
            <p:cNvPr id="184" name="TextBox 183">
              <a:extLst>
                <a:ext uri="{FF2B5EF4-FFF2-40B4-BE49-F238E27FC236}">
                  <a16:creationId xmlns:a16="http://schemas.microsoft.com/office/drawing/2014/main" id="{3E7A0C07-5B07-7B40-897E-288D8F91439E}"/>
                </a:ext>
              </a:extLst>
            </p:cNvPr>
            <p:cNvSpPr txBox="1"/>
            <p:nvPr/>
          </p:nvSpPr>
          <p:spPr>
            <a:xfrm>
              <a:off x="9542357" y="2020608"/>
              <a:ext cx="418704" cy="369332"/>
            </a:xfrm>
            <a:prstGeom prst="rect">
              <a:avLst/>
            </a:prstGeom>
            <a:noFill/>
          </p:spPr>
          <p:txBody>
            <a:bodyPr wrap="none" rtlCol="0">
              <a:spAutoFit/>
            </a:bodyPr>
            <a:lstStyle/>
            <a:p>
              <a:r>
                <a:rPr lang="en-US" dirty="0">
                  <a:solidFill>
                    <a:srgbClr val="4C3282"/>
                  </a:solidFill>
                </a:rPr>
                <a:t>12</a:t>
              </a:r>
            </a:p>
          </p:txBody>
        </p:sp>
        <p:sp>
          <p:nvSpPr>
            <p:cNvPr id="185" name="TextBox 184">
              <a:extLst>
                <a:ext uri="{FF2B5EF4-FFF2-40B4-BE49-F238E27FC236}">
                  <a16:creationId xmlns:a16="http://schemas.microsoft.com/office/drawing/2014/main" id="{5337F8DB-3126-0E4C-AD58-4F27F9BA84A5}"/>
                </a:ext>
              </a:extLst>
            </p:cNvPr>
            <p:cNvSpPr txBox="1"/>
            <p:nvPr/>
          </p:nvSpPr>
          <p:spPr>
            <a:xfrm>
              <a:off x="8616549" y="2080176"/>
              <a:ext cx="418704" cy="369332"/>
            </a:xfrm>
            <a:prstGeom prst="rect">
              <a:avLst/>
            </a:prstGeom>
            <a:noFill/>
          </p:spPr>
          <p:txBody>
            <a:bodyPr wrap="none" rtlCol="0">
              <a:spAutoFit/>
            </a:bodyPr>
            <a:lstStyle/>
            <a:p>
              <a:r>
                <a:rPr lang="en-US" dirty="0">
                  <a:solidFill>
                    <a:srgbClr val="4C3282"/>
                  </a:solidFill>
                </a:rPr>
                <a:t>10</a:t>
              </a:r>
            </a:p>
          </p:txBody>
        </p:sp>
        <p:sp>
          <p:nvSpPr>
            <p:cNvPr id="186" name="TextBox 185">
              <a:extLst>
                <a:ext uri="{FF2B5EF4-FFF2-40B4-BE49-F238E27FC236}">
                  <a16:creationId xmlns:a16="http://schemas.microsoft.com/office/drawing/2014/main" id="{E7CF206B-F0DD-2B43-8A6E-329089009550}"/>
                </a:ext>
              </a:extLst>
            </p:cNvPr>
            <p:cNvSpPr txBox="1"/>
            <p:nvPr/>
          </p:nvSpPr>
          <p:spPr>
            <a:xfrm>
              <a:off x="10989682" y="5176146"/>
              <a:ext cx="301686" cy="369332"/>
            </a:xfrm>
            <a:prstGeom prst="rect">
              <a:avLst/>
            </a:prstGeom>
            <a:noFill/>
          </p:spPr>
          <p:txBody>
            <a:bodyPr wrap="none" rtlCol="0">
              <a:spAutoFit/>
            </a:bodyPr>
            <a:lstStyle/>
            <a:p>
              <a:r>
                <a:rPr lang="en-US" dirty="0">
                  <a:solidFill>
                    <a:srgbClr val="4C3282"/>
                  </a:solidFill>
                </a:rPr>
                <a:t>1</a:t>
              </a:r>
            </a:p>
          </p:txBody>
        </p:sp>
        <p:sp>
          <p:nvSpPr>
            <p:cNvPr id="187" name="TextBox 186">
              <a:extLst>
                <a:ext uri="{FF2B5EF4-FFF2-40B4-BE49-F238E27FC236}">
                  <a16:creationId xmlns:a16="http://schemas.microsoft.com/office/drawing/2014/main" id="{80BCFA89-F123-384F-A441-3DC19F863FF8}"/>
                </a:ext>
              </a:extLst>
            </p:cNvPr>
            <p:cNvSpPr txBox="1"/>
            <p:nvPr/>
          </p:nvSpPr>
          <p:spPr>
            <a:xfrm>
              <a:off x="11303204" y="3477512"/>
              <a:ext cx="301686" cy="369332"/>
            </a:xfrm>
            <a:prstGeom prst="rect">
              <a:avLst/>
            </a:prstGeom>
            <a:noFill/>
          </p:spPr>
          <p:txBody>
            <a:bodyPr wrap="none" rtlCol="0">
              <a:spAutoFit/>
            </a:bodyPr>
            <a:lstStyle/>
            <a:p>
              <a:r>
                <a:rPr lang="en-US" dirty="0">
                  <a:solidFill>
                    <a:srgbClr val="4C3282"/>
                  </a:solidFill>
                </a:rPr>
                <a:t>9</a:t>
              </a:r>
            </a:p>
          </p:txBody>
        </p:sp>
        <p:sp>
          <p:nvSpPr>
            <p:cNvPr id="188" name="TextBox 187">
              <a:extLst>
                <a:ext uri="{FF2B5EF4-FFF2-40B4-BE49-F238E27FC236}">
                  <a16:creationId xmlns:a16="http://schemas.microsoft.com/office/drawing/2014/main" id="{C87A2EB5-ECAD-0E4A-B435-879FF000B0FD}"/>
                </a:ext>
              </a:extLst>
            </p:cNvPr>
            <p:cNvSpPr txBox="1"/>
            <p:nvPr/>
          </p:nvSpPr>
          <p:spPr>
            <a:xfrm>
              <a:off x="10575388" y="1627529"/>
              <a:ext cx="301686" cy="369332"/>
            </a:xfrm>
            <a:prstGeom prst="rect">
              <a:avLst/>
            </a:prstGeom>
            <a:noFill/>
          </p:spPr>
          <p:txBody>
            <a:bodyPr wrap="none" rtlCol="0">
              <a:spAutoFit/>
            </a:bodyPr>
            <a:lstStyle/>
            <a:p>
              <a:r>
                <a:rPr lang="en-US" dirty="0">
                  <a:solidFill>
                    <a:srgbClr val="4C3282"/>
                  </a:solidFill>
                </a:rPr>
                <a:t>6</a:t>
              </a:r>
            </a:p>
          </p:txBody>
        </p:sp>
        <p:sp>
          <p:nvSpPr>
            <p:cNvPr id="189" name="TextBox 188">
              <a:extLst>
                <a:ext uri="{FF2B5EF4-FFF2-40B4-BE49-F238E27FC236}">
                  <a16:creationId xmlns:a16="http://schemas.microsoft.com/office/drawing/2014/main" id="{0F2726AA-2982-4D48-8392-6FC1106DCEB4}"/>
                </a:ext>
              </a:extLst>
            </p:cNvPr>
            <p:cNvSpPr txBox="1"/>
            <p:nvPr/>
          </p:nvSpPr>
          <p:spPr>
            <a:xfrm>
              <a:off x="9071491" y="921773"/>
              <a:ext cx="301686" cy="369332"/>
            </a:xfrm>
            <a:prstGeom prst="rect">
              <a:avLst/>
            </a:prstGeom>
            <a:noFill/>
          </p:spPr>
          <p:txBody>
            <a:bodyPr wrap="none" rtlCol="0">
              <a:spAutoFit/>
            </a:bodyPr>
            <a:lstStyle/>
            <a:p>
              <a:r>
                <a:rPr lang="en-US" dirty="0">
                  <a:solidFill>
                    <a:srgbClr val="4C3282"/>
                  </a:solidFill>
                </a:rPr>
                <a:t>4</a:t>
              </a:r>
            </a:p>
          </p:txBody>
        </p:sp>
        <p:sp>
          <p:nvSpPr>
            <p:cNvPr id="190" name="TextBox 189">
              <a:extLst>
                <a:ext uri="{FF2B5EF4-FFF2-40B4-BE49-F238E27FC236}">
                  <a16:creationId xmlns:a16="http://schemas.microsoft.com/office/drawing/2014/main" id="{8D6F64F2-4C69-AE4C-9925-668EA552AD1C}"/>
                </a:ext>
              </a:extLst>
            </p:cNvPr>
            <p:cNvSpPr txBox="1"/>
            <p:nvPr/>
          </p:nvSpPr>
          <p:spPr>
            <a:xfrm>
              <a:off x="7469254" y="1899101"/>
              <a:ext cx="418704" cy="369332"/>
            </a:xfrm>
            <a:prstGeom prst="rect">
              <a:avLst/>
            </a:prstGeom>
            <a:noFill/>
          </p:spPr>
          <p:txBody>
            <a:bodyPr wrap="none" rtlCol="0">
              <a:spAutoFit/>
            </a:bodyPr>
            <a:lstStyle/>
            <a:p>
              <a:r>
                <a:rPr lang="en-US" dirty="0">
                  <a:solidFill>
                    <a:srgbClr val="4C3282"/>
                  </a:solidFill>
                </a:rPr>
                <a:t>16</a:t>
              </a:r>
            </a:p>
          </p:txBody>
        </p:sp>
        <p:sp>
          <p:nvSpPr>
            <p:cNvPr id="191" name="TextBox 190">
              <a:extLst>
                <a:ext uri="{FF2B5EF4-FFF2-40B4-BE49-F238E27FC236}">
                  <a16:creationId xmlns:a16="http://schemas.microsoft.com/office/drawing/2014/main" id="{E20F7B95-3B56-4F41-9E84-B55A5D5EFF3D}"/>
                </a:ext>
              </a:extLst>
            </p:cNvPr>
            <p:cNvSpPr txBox="1"/>
            <p:nvPr/>
          </p:nvSpPr>
          <p:spPr>
            <a:xfrm>
              <a:off x="6668703" y="3726927"/>
              <a:ext cx="301686" cy="369332"/>
            </a:xfrm>
            <a:prstGeom prst="rect">
              <a:avLst/>
            </a:prstGeom>
            <a:noFill/>
          </p:spPr>
          <p:txBody>
            <a:bodyPr wrap="none" rtlCol="0">
              <a:spAutoFit/>
            </a:bodyPr>
            <a:lstStyle/>
            <a:p>
              <a:r>
                <a:rPr lang="en-US" dirty="0">
                  <a:solidFill>
                    <a:srgbClr val="4C3282"/>
                  </a:solidFill>
                </a:rPr>
                <a:t>7</a:t>
              </a:r>
            </a:p>
          </p:txBody>
        </p:sp>
        <p:sp>
          <p:nvSpPr>
            <p:cNvPr id="192" name="TextBox 191">
              <a:extLst>
                <a:ext uri="{FF2B5EF4-FFF2-40B4-BE49-F238E27FC236}">
                  <a16:creationId xmlns:a16="http://schemas.microsoft.com/office/drawing/2014/main" id="{78D3AFBF-95AE-8548-90B7-89C1DF899AE8}"/>
                </a:ext>
              </a:extLst>
            </p:cNvPr>
            <p:cNvSpPr txBox="1"/>
            <p:nvPr/>
          </p:nvSpPr>
          <p:spPr>
            <a:xfrm>
              <a:off x="7432798" y="4870683"/>
              <a:ext cx="301686" cy="369332"/>
            </a:xfrm>
            <a:prstGeom prst="rect">
              <a:avLst/>
            </a:prstGeom>
            <a:noFill/>
          </p:spPr>
          <p:txBody>
            <a:bodyPr wrap="none" rtlCol="0">
              <a:spAutoFit/>
            </a:bodyPr>
            <a:lstStyle/>
            <a:p>
              <a:r>
                <a:rPr lang="en-US" dirty="0">
                  <a:solidFill>
                    <a:srgbClr val="4C3282"/>
                  </a:solidFill>
                </a:rPr>
                <a:t>8</a:t>
              </a:r>
            </a:p>
          </p:txBody>
        </p:sp>
        <p:sp>
          <p:nvSpPr>
            <p:cNvPr id="193" name="TextBox 192">
              <a:extLst>
                <a:ext uri="{FF2B5EF4-FFF2-40B4-BE49-F238E27FC236}">
                  <a16:creationId xmlns:a16="http://schemas.microsoft.com/office/drawing/2014/main" id="{D4B9BBEE-6A33-3942-8504-15FF5B314758}"/>
                </a:ext>
              </a:extLst>
            </p:cNvPr>
            <p:cNvSpPr txBox="1"/>
            <p:nvPr/>
          </p:nvSpPr>
          <p:spPr>
            <a:xfrm>
              <a:off x="7994157" y="5770471"/>
              <a:ext cx="301686" cy="369332"/>
            </a:xfrm>
            <a:prstGeom prst="rect">
              <a:avLst/>
            </a:prstGeom>
            <a:noFill/>
          </p:spPr>
          <p:txBody>
            <a:bodyPr wrap="none" rtlCol="0">
              <a:spAutoFit/>
            </a:bodyPr>
            <a:lstStyle/>
            <a:p>
              <a:r>
                <a:rPr lang="en-US" dirty="0">
                  <a:solidFill>
                    <a:srgbClr val="4C3282"/>
                  </a:solidFill>
                </a:rPr>
                <a:t>3</a:t>
              </a:r>
            </a:p>
          </p:txBody>
        </p:sp>
        <p:sp>
          <p:nvSpPr>
            <p:cNvPr id="194" name="TextBox 193">
              <a:extLst>
                <a:ext uri="{FF2B5EF4-FFF2-40B4-BE49-F238E27FC236}">
                  <a16:creationId xmlns:a16="http://schemas.microsoft.com/office/drawing/2014/main" id="{90260696-5B6A-5B46-9429-86A7A63F8129}"/>
                </a:ext>
              </a:extLst>
            </p:cNvPr>
            <p:cNvSpPr txBox="1"/>
            <p:nvPr/>
          </p:nvSpPr>
          <p:spPr>
            <a:xfrm>
              <a:off x="6479812" y="5306874"/>
              <a:ext cx="301686" cy="369332"/>
            </a:xfrm>
            <a:prstGeom prst="rect">
              <a:avLst/>
            </a:prstGeom>
            <a:noFill/>
          </p:spPr>
          <p:txBody>
            <a:bodyPr wrap="none" rtlCol="0">
              <a:spAutoFit/>
            </a:bodyPr>
            <a:lstStyle/>
            <a:p>
              <a:r>
                <a:rPr lang="en-US" dirty="0">
                  <a:solidFill>
                    <a:srgbClr val="4C3282"/>
                  </a:solidFill>
                </a:rPr>
                <a:t>2</a:t>
              </a:r>
            </a:p>
          </p:txBody>
        </p:sp>
        <p:sp>
          <p:nvSpPr>
            <p:cNvPr id="195" name="TextBox 194">
              <a:extLst>
                <a:ext uri="{FF2B5EF4-FFF2-40B4-BE49-F238E27FC236}">
                  <a16:creationId xmlns:a16="http://schemas.microsoft.com/office/drawing/2014/main" id="{4F8573FB-8A30-4945-A62C-877F5B6E5FE3}"/>
                </a:ext>
              </a:extLst>
            </p:cNvPr>
            <p:cNvSpPr txBox="1"/>
            <p:nvPr/>
          </p:nvSpPr>
          <p:spPr>
            <a:xfrm>
              <a:off x="5337255" y="4118066"/>
              <a:ext cx="418704" cy="369332"/>
            </a:xfrm>
            <a:prstGeom prst="rect">
              <a:avLst/>
            </a:prstGeom>
            <a:noFill/>
          </p:spPr>
          <p:txBody>
            <a:bodyPr wrap="none" rtlCol="0">
              <a:spAutoFit/>
            </a:bodyPr>
            <a:lstStyle/>
            <a:p>
              <a:r>
                <a:rPr lang="en-US" dirty="0">
                  <a:solidFill>
                    <a:srgbClr val="4C3282"/>
                  </a:solidFill>
                </a:rPr>
                <a:t>15</a:t>
              </a:r>
            </a:p>
          </p:txBody>
        </p:sp>
        <p:sp>
          <p:nvSpPr>
            <p:cNvPr id="196" name="TextBox 195">
              <a:extLst>
                <a:ext uri="{FF2B5EF4-FFF2-40B4-BE49-F238E27FC236}">
                  <a16:creationId xmlns:a16="http://schemas.microsoft.com/office/drawing/2014/main" id="{52ABD77D-3BD7-6B4D-90D2-A0A78CB18C7C}"/>
                </a:ext>
              </a:extLst>
            </p:cNvPr>
            <p:cNvSpPr txBox="1"/>
            <p:nvPr/>
          </p:nvSpPr>
          <p:spPr>
            <a:xfrm>
              <a:off x="6016144" y="2770199"/>
              <a:ext cx="418704" cy="369332"/>
            </a:xfrm>
            <a:prstGeom prst="rect">
              <a:avLst/>
            </a:prstGeom>
            <a:noFill/>
          </p:spPr>
          <p:txBody>
            <a:bodyPr wrap="none" rtlCol="0">
              <a:spAutoFit/>
            </a:bodyPr>
            <a:lstStyle/>
            <a:p>
              <a:r>
                <a:rPr lang="en-US" dirty="0">
                  <a:solidFill>
                    <a:srgbClr val="4C3282"/>
                  </a:solidFill>
                </a:rPr>
                <a:t>14</a:t>
              </a:r>
            </a:p>
          </p:txBody>
        </p:sp>
      </p:grpSp>
      <p:grpSp>
        <p:nvGrpSpPr>
          <p:cNvPr id="208" name="Group 207">
            <a:extLst>
              <a:ext uri="{C183D7F6-B498-43B3-948B-1728B52AA6E4}">
                <adec:decorative xmlns:adec="http://schemas.microsoft.com/office/drawing/2017/decorative" val="1"/>
              </a:ext>
            </a:extLst>
          </p:cNvPr>
          <p:cNvGrpSpPr/>
          <p:nvPr/>
        </p:nvGrpSpPr>
        <p:grpSpPr>
          <a:xfrm>
            <a:off x="5697104" y="1149683"/>
            <a:ext cx="6439166" cy="5260399"/>
            <a:chOff x="5697104" y="1149683"/>
            <a:chExt cx="6439166" cy="5260399"/>
          </a:xfrm>
        </p:grpSpPr>
        <p:sp>
          <p:nvSpPr>
            <p:cNvPr id="197" name="TextBox 196"/>
            <p:cNvSpPr txBox="1"/>
            <p:nvPr/>
          </p:nvSpPr>
          <p:spPr>
            <a:xfrm>
              <a:off x="5697104" y="3750730"/>
              <a:ext cx="247335" cy="367336"/>
            </a:xfrm>
            <a:prstGeom prst="rect">
              <a:avLst/>
            </a:prstGeom>
            <a:noFill/>
          </p:spPr>
          <p:txBody>
            <a:bodyPr wrap="square" rtlCol="0">
              <a:spAutoFit/>
            </a:bodyPr>
            <a:lstStyle/>
            <a:p>
              <a:r>
                <a:rPr lang="en-US" dirty="0">
                  <a:solidFill>
                    <a:srgbClr val="FF0000"/>
                  </a:solidFill>
                </a:rPr>
                <a:t>0</a:t>
              </a:r>
            </a:p>
          </p:txBody>
        </p:sp>
        <p:sp>
          <p:nvSpPr>
            <p:cNvPr id="198" name="TextBox 197"/>
            <p:cNvSpPr txBox="1"/>
            <p:nvPr/>
          </p:nvSpPr>
          <p:spPr>
            <a:xfrm>
              <a:off x="6540171" y="4986622"/>
              <a:ext cx="508883" cy="369332"/>
            </a:xfrm>
            <a:prstGeom prst="rect">
              <a:avLst/>
            </a:prstGeom>
            <a:noFill/>
          </p:spPr>
          <p:txBody>
            <a:bodyPr wrap="square" rtlCol="0">
              <a:spAutoFit/>
            </a:bodyPr>
            <a:lstStyle/>
            <a:p>
              <a:r>
                <a:rPr lang="en-US" dirty="0">
                  <a:solidFill>
                    <a:srgbClr val="FF0000"/>
                  </a:solidFill>
                </a:rPr>
                <a:t>15</a:t>
              </a:r>
            </a:p>
          </p:txBody>
        </p:sp>
        <p:sp>
          <p:nvSpPr>
            <p:cNvPr id="199" name="TextBox 198"/>
            <p:cNvSpPr txBox="1"/>
            <p:nvPr/>
          </p:nvSpPr>
          <p:spPr>
            <a:xfrm>
              <a:off x="7571271" y="2831268"/>
              <a:ext cx="466812" cy="369332"/>
            </a:xfrm>
            <a:prstGeom prst="rect">
              <a:avLst/>
            </a:prstGeom>
            <a:noFill/>
          </p:spPr>
          <p:txBody>
            <a:bodyPr wrap="square" rtlCol="0">
              <a:spAutoFit/>
            </a:bodyPr>
            <a:lstStyle/>
            <a:p>
              <a:r>
                <a:rPr lang="en-US" dirty="0">
                  <a:solidFill>
                    <a:srgbClr val="FF0000"/>
                  </a:solidFill>
                </a:rPr>
                <a:t>14</a:t>
              </a:r>
            </a:p>
          </p:txBody>
        </p:sp>
        <p:sp>
          <p:nvSpPr>
            <p:cNvPr id="200" name="TextBox 199"/>
            <p:cNvSpPr txBox="1"/>
            <p:nvPr/>
          </p:nvSpPr>
          <p:spPr>
            <a:xfrm>
              <a:off x="8657495" y="1522124"/>
              <a:ext cx="489620" cy="369332"/>
            </a:xfrm>
            <a:prstGeom prst="rect">
              <a:avLst/>
            </a:prstGeom>
            <a:noFill/>
          </p:spPr>
          <p:txBody>
            <a:bodyPr wrap="square" rtlCol="0">
              <a:spAutoFit/>
            </a:bodyPr>
            <a:lstStyle/>
            <a:p>
              <a:r>
                <a:rPr lang="en-US" dirty="0">
                  <a:solidFill>
                    <a:srgbClr val="FF0000"/>
                  </a:solidFill>
                </a:rPr>
                <a:t>29</a:t>
              </a:r>
            </a:p>
          </p:txBody>
        </p:sp>
        <p:sp>
          <p:nvSpPr>
            <p:cNvPr id="201" name="TextBox 200"/>
            <p:cNvSpPr txBox="1"/>
            <p:nvPr/>
          </p:nvSpPr>
          <p:spPr>
            <a:xfrm>
              <a:off x="10547920" y="1149683"/>
              <a:ext cx="455518" cy="369332"/>
            </a:xfrm>
            <a:prstGeom prst="rect">
              <a:avLst/>
            </a:prstGeom>
            <a:noFill/>
          </p:spPr>
          <p:txBody>
            <a:bodyPr wrap="square" rtlCol="0">
              <a:spAutoFit/>
            </a:bodyPr>
            <a:lstStyle/>
            <a:p>
              <a:r>
                <a:rPr lang="en-US" dirty="0">
                  <a:solidFill>
                    <a:srgbClr val="FF0000"/>
                  </a:solidFill>
                </a:rPr>
                <a:t>33</a:t>
              </a:r>
            </a:p>
          </p:txBody>
        </p:sp>
        <p:sp>
          <p:nvSpPr>
            <p:cNvPr id="202" name="TextBox 201"/>
            <p:cNvSpPr txBox="1"/>
            <p:nvPr/>
          </p:nvSpPr>
          <p:spPr>
            <a:xfrm>
              <a:off x="11174798" y="2779267"/>
              <a:ext cx="628799" cy="369332"/>
            </a:xfrm>
            <a:prstGeom prst="rect">
              <a:avLst/>
            </a:prstGeom>
            <a:noFill/>
          </p:spPr>
          <p:txBody>
            <a:bodyPr wrap="square" rtlCol="0">
              <a:spAutoFit/>
            </a:bodyPr>
            <a:lstStyle/>
            <a:p>
              <a:r>
                <a:rPr lang="en-US" dirty="0">
                  <a:solidFill>
                    <a:srgbClr val="FF0000"/>
                  </a:solidFill>
                </a:rPr>
                <a:t>32</a:t>
              </a:r>
            </a:p>
          </p:txBody>
        </p:sp>
        <p:sp>
          <p:nvSpPr>
            <p:cNvPr id="203" name="TextBox 202"/>
            <p:cNvSpPr txBox="1"/>
            <p:nvPr/>
          </p:nvSpPr>
          <p:spPr>
            <a:xfrm>
              <a:off x="9321129" y="3446318"/>
              <a:ext cx="470606" cy="369332"/>
            </a:xfrm>
            <a:prstGeom prst="rect">
              <a:avLst/>
            </a:prstGeom>
            <a:noFill/>
          </p:spPr>
          <p:txBody>
            <a:bodyPr wrap="square" rtlCol="0">
              <a:spAutoFit/>
            </a:bodyPr>
            <a:lstStyle/>
            <a:p>
              <a:r>
                <a:rPr lang="en-US" dirty="0">
                  <a:solidFill>
                    <a:srgbClr val="FF0000"/>
                  </a:solidFill>
                </a:rPr>
                <a:t>19</a:t>
              </a:r>
            </a:p>
          </p:txBody>
        </p:sp>
        <p:sp>
          <p:nvSpPr>
            <p:cNvPr id="204" name="TextBox 203"/>
            <p:cNvSpPr txBox="1"/>
            <p:nvPr/>
          </p:nvSpPr>
          <p:spPr>
            <a:xfrm>
              <a:off x="7566274" y="6040750"/>
              <a:ext cx="686387" cy="369332"/>
            </a:xfrm>
            <a:prstGeom prst="rect">
              <a:avLst/>
            </a:prstGeom>
            <a:noFill/>
          </p:spPr>
          <p:txBody>
            <a:bodyPr wrap="square" rtlCol="0">
              <a:spAutoFit/>
            </a:bodyPr>
            <a:lstStyle/>
            <a:p>
              <a:r>
                <a:rPr lang="en-US" dirty="0">
                  <a:solidFill>
                    <a:srgbClr val="FF0000"/>
                  </a:solidFill>
                </a:rPr>
                <a:t>17</a:t>
              </a:r>
            </a:p>
          </p:txBody>
        </p:sp>
        <p:sp>
          <p:nvSpPr>
            <p:cNvPr id="205" name="TextBox 204"/>
            <p:cNvSpPr txBox="1"/>
            <p:nvPr/>
          </p:nvSpPr>
          <p:spPr>
            <a:xfrm>
              <a:off x="9220291" y="5677041"/>
              <a:ext cx="606531" cy="369332"/>
            </a:xfrm>
            <a:prstGeom prst="rect">
              <a:avLst/>
            </a:prstGeom>
            <a:noFill/>
          </p:spPr>
          <p:txBody>
            <a:bodyPr wrap="square" rtlCol="0">
              <a:spAutoFit/>
            </a:bodyPr>
            <a:lstStyle/>
            <a:p>
              <a:r>
                <a:rPr lang="en-US" dirty="0">
                  <a:solidFill>
                    <a:srgbClr val="FF0000"/>
                  </a:solidFill>
                </a:rPr>
                <a:t>20</a:t>
              </a:r>
            </a:p>
          </p:txBody>
        </p:sp>
        <p:sp>
          <p:nvSpPr>
            <p:cNvPr id="206" name="TextBox 205"/>
            <p:cNvSpPr txBox="1"/>
            <p:nvPr/>
          </p:nvSpPr>
          <p:spPr>
            <a:xfrm>
              <a:off x="10365971" y="5774958"/>
              <a:ext cx="511104" cy="369332"/>
            </a:xfrm>
            <a:prstGeom prst="rect">
              <a:avLst/>
            </a:prstGeom>
            <a:noFill/>
          </p:spPr>
          <p:txBody>
            <a:bodyPr wrap="square" rtlCol="0">
              <a:spAutoFit/>
            </a:bodyPr>
            <a:lstStyle/>
            <a:p>
              <a:r>
                <a:rPr lang="en-US" dirty="0">
                  <a:solidFill>
                    <a:srgbClr val="FF0000"/>
                  </a:solidFill>
                </a:rPr>
                <a:t>37</a:t>
              </a:r>
            </a:p>
          </p:txBody>
        </p:sp>
        <p:sp>
          <p:nvSpPr>
            <p:cNvPr id="207" name="TextBox 206"/>
            <p:cNvSpPr txBox="1"/>
            <p:nvPr/>
          </p:nvSpPr>
          <p:spPr>
            <a:xfrm>
              <a:off x="11681670" y="5162488"/>
              <a:ext cx="454600" cy="369332"/>
            </a:xfrm>
            <a:prstGeom prst="rect">
              <a:avLst/>
            </a:prstGeom>
            <a:noFill/>
          </p:spPr>
          <p:txBody>
            <a:bodyPr wrap="square" rtlCol="0">
              <a:spAutoFit/>
            </a:bodyPr>
            <a:lstStyle/>
            <a:p>
              <a:r>
                <a:rPr lang="en-US" dirty="0">
                  <a:solidFill>
                    <a:srgbClr val="FF0000"/>
                  </a:solidFill>
                </a:rPr>
                <a:t>36</a:t>
              </a:r>
            </a:p>
          </p:txBody>
        </p:sp>
      </p:grpSp>
      <p:sp>
        <p:nvSpPr>
          <p:cNvPr id="219" name="TextBox 218"/>
          <p:cNvSpPr txBox="1"/>
          <p:nvPr/>
        </p:nvSpPr>
        <p:spPr>
          <a:xfrm>
            <a:off x="10562607" y="4841532"/>
            <a:ext cx="425815" cy="369332"/>
          </a:xfrm>
          <a:prstGeom prst="rect">
            <a:avLst/>
          </a:prstGeom>
          <a:noFill/>
        </p:spPr>
        <p:txBody>
          <a:bodyPr wrap="square" rtlCol="0">
            <a:spAutoFit/>
          </a:bodyPr>
          <a:lstStyle/>
          <a:p>
            <a:r>
              <a:rPr lang="en-US" dirty="0">
                <a:solidFill>
                  <a:srgbClr val="00B0F0"/>
                </a:solidFill>
              </a:rPr>
              <a:t>1</a:t>
            </a:r>
          </a:p>
        </p:txBody>
      </p:sp>
      <p:grpSp>
        <p:nvGrpSpPr>
          <p:cNvPr id="221" name="Group 220">
            <a:extLst>
              <a:ext uri="{C183D7F6-B498-43B3-948B-1728B52AA6E4}">
                <adec:decorative xmlns:adec="http://schemas.microsoft.com/office/drawing/2017/decorative" val="1"/>
              </a:ext>
            </a:extLst>
          </p:cNvPr>
          <p:cNvGrpSpPr/>
          <p:nvPr/>
        </p:nvGrpSpPr>
        <p:grpSpPr>
          <a:xfrm>
            <a:off x="5837241" y="739187"/>
            <a:ext cx="6353696" cy="5193451"/>
            <a:chOff x="5837241" y="739187"/>
            <a:chExt cx="6353696" cy="5193451"/>
          </a:xfrm>
        </p:grpSpPr>
        <p:sp>
          <p:nvSpPr>
            <p:cNvPr id="210" name="TextBox 209"/>
            <p:cNvSpPr txBox="1"/>
            <p:nvPr/>
          </p:nvSpPr>
          <p:spPr>
            <a:xfrm>
              <a:off x="5837241" y="3340234"/>
              <a:ext cx="477862" cy="369332"/>
            </a:xfrm>
            <a:prstGeom prst="rect">
              <a:avLst/>
            </a:prstGeom>
            <a:noFill/>
          </p:spPr>
          <p:txBody>
            <a:bodyPr wrap="square" rtlCol="0">
              <a:spAutoFit/>
            </a:bodyPr>
            <a:lstStyle/>
            <a:p>
              <a:r>
                <a:rPr lang="en-US" dirty="0">
                  <a:solidFill>
                    <a:srgbClr val="00B0F0"/>
                  </a:solidFill>
                </a:rPr>
                <a:t>36</a:t>
              </a:r>
            </a:p>
          </p:txBody>
        </p:sp>
        <p:sp>
          <p:nvSpPr>
            <p:cNvPr id="211" name="TextBox 210"/>
            <p:cNvSpPr txBox="1"/>
            <p:nvPr/>
          </p:nvSpPr>
          <p:spPr>
            <a:xfrm>
              <a:off x="6680308" y="4576126"/>
              <a:ext cx="508883" cy="369332"/>
            </a:xfrm>
            <a:prstGeom prst="rect">
              <a:avLst/>
            </a:prstGeom>
            <a:noFill/>
          </p:spPr>
          <p:txBody>
            <a:bodyPr wrap="square" rtlCol="0">
              <a:spAutoFit/>
            </a:bodyPr>
            <a:lstStyle/>
            <a:p>
              <a:r>
                <a:rPr lang="en-US" dirty="0">
                  <a:solidFill>
                    <a:srgbClr val="00B0F0"/>
                  </a:solidFill>
                </a:rPr>
                <a:t>29</a:t>
              </a:r>
            </a:p>
          </p:txBody>
        </p:sp>
        <p:sp>
          <p:nvSpPr>
            <p:cNvPr id="212" name="TextBox 211"/>
            <p:cNvSpPr txBox="1"/>
            <p:nvPr/>
          </p:nvSpPr>
          <p:spPr>
            <a:xfrm>
              <a:off x="7711408" y="2420772"/>
              <a:ext cx="466812" cy="369332"/>
            </a:xfrm>
            <a:prstGeom prst="rect">
              <a:avLst/>
            </a:prstGeom>
            <a:noFill/>
          </p:spPr>
          <p:txBody>
            <a:bodyPr wrap="square" rtlCol="0">
              <a:spAutoFit/>
            </a:bodyPr>
            <a:lstStyle/>
            <a:p>
              <a:r>
                <a:rPr lang="en-US" dirty="0">
                  <a:solidFill>
                    <a:srgbClr val="00B0F0"/>
                  </a:solidFill>
                </a:rPr>
                <a:t>22</a:t>
              </a:r>
            </a:p>
          </p:txBody>
        </p:sp>
        <p:sp>
          <p:nvSpPr>
            <p:cNvPr id="213" name="TextBox 212"/>
            <p:cNvSpPr txBox="1"/>
            <p:nvPr/>
          </p:nvSpPr>
          <p:spPr>
            <a:xfrm>
              <a:off x="8627268" y="761216"/>
              <a:ext cx="489620" cy="369332"/>
            </a:xfrm>
            <a:prstGeom prst="rect">
              <a:avLst/>
            </a:prstGeom>
            <a:noFill/>
          </p:spPr>
          <p:txBody>
            <a:bodyPr wrap="square" rtlCol="0">
              <a:spAutoFit/>
            </a:bodyPr>
            <a:lstStyle/>
            <a:p>
              <a:r>
                <a:rPr lang="en-US" dirty="0">
                  <a:solidFill>
                    <a:srgbClr val="00B0F0"/>
                  </a:solidFill>
                </a:rPr>
                <a:t>19</a:t>
              </a:r>
            </a:p>
          </p:txBody>
        </p:sp>
        <p:sp>
          <p:nvSpPr>
            <p:cNvPr id="214" name="TextBox 213"/>
            <p:cNvSpPr txBox="1"/>
            <p:nvPr/>
          </p:nvSpPr>
          <p:spPr>
            <a:xfrm>
              <a:off x="10688057" y="739187"/>
              <a:ext cx="455518" cy="369332"/>
            </a:xfrm>
            <a:prstGeom prst="rect">
              <a:avLst/>
            </a:prstGeom>
            <a:noFill/>
          </p:spPr>
          <p:txBody>
            <a:bodyPr wrap="square" rtlCol="0">
              <a:spAutoFit/>
            </a:bodyPr>
            <a:lstStyle/>
            <a:p>
              <a:r>
                <a:rPr lang="en-US" dirty="0">
                  <a:solidFill>
                    <a:srgbClr val="00B0F0"/>
                  </a:solidFill>
                </a:rPr>
                <a:t>15</a:t>
              </a:r>
            </a:p>
          </p:txBody>
        </p:sp>
        <p:sp>
          <p:nvSpPr>
            <p:cNvPr id="215" name="TextBox 214"/>
            <p:cNvSpPr txBox="1"/>
            <p:nvPr/>
          </p:nvSpPr>
          <p:spPr>
            <a:xfrm>
              <a:off x="10985494" y="2262766"/>
              <a:ext cx="628799" cy="369332"/>
            </a:xfrm>
            <a:prstGeom prst="rect">
              <a:avLst/>
            </a:prstGeom>
            <a:noFill/>
          </p:spPr>
          <p:txBody>
            <a:bodyPr wrap="square" rtlCol="0">
              <a:spAutoFit/>
            </a:bodyPr>
            <a:lstStyle/>
            <a:p>
              <a:r>
                <a:rPr lang="en-US" dirty="0">
                  <a:solidFill>
                    <a:srgbClr val="00B0F0"/>
                  </a:solidFill>
                </a:rPr>
                <a:t>9</a:t>
              </a:r>
            </a:p>
          </p:txBody>
        </p:sp>
        <p:sp>
          <p:nvSpPr>
            <p:cNvPr id="216" name="TextBox 215"/>
            <p:cNvSpPr txBox="1"/>
            <p:nvPr/>
          </p:nvSpPr>
          <p:spPr>
            <a:xfrm>
              <a:off x="9234750" y="3005574"/>
              <a:ext cx="697122" cy="369332"/>
            </a:xfrm>
            <a:prstGeom prst="rect">
              <a:avLst/>
            </a:prstGeom>
            <a:noFill/>
          </p:spPr>
          <p:txBody>
            <a:bodyPr wrap="square" rtlCol="0">
              <a:spAutoFit/>
            </a:bodyPr>
            <a:lstStyle/>
            <a:p>
              <a:r>
                <a:rPr lang="en-US" dirty="0">
                  <a:solidFill>
                    <a:srgbClr val="00B0F0"/>
                  </a:solidFill>
                </a:rPr>
                <a:t>17</a:t>
              </a:r>
            </a:p>
          </p:txBody>
        </p:sp>
        <p:sp>
          <p:nvSpPr>
            <p:cNvPr id="217" name="TextBox 216"/>
            <p:cNvSpPr txBox="1"/>
            <p:nvPr/>
          </p:nvSpPr>
          <p:spPr>
            <a:xfrm>
              <a:off x="7651044" y="5563306"/>
              <a:ext cx="547390" cy="369332"/>
            </a:xfrm>
            <a:prstGeom prst="rect">
              <a:avLst/>
            </a:prstGeom>
            <a:noFill/>
          </p:spPr>
          <p:txBody>
            <a:bodyPr wrap="square" rtlCol="0">
              <a:spAutoFit/>
            </a:bodyPr>
            <a:lstStyle/>
            <a:p>
              <a:r>
                <a:rPr lang="en-US" dirty="0">
                  <a:solidFill>
                    <a:srgbClr val="00B0F0"/>
                  </a:solidFill>
                </a:rPr>
                <a:t>31</a:t>
              </a:r>
            </a:p>
          </p:txBody>
        </p:sp>
        <p:sp>
          <p:nvSpPr>
            <p:cNvPr id="218" name="TextBox 217"/>
            <p:cNvSpPr txBox="1"/>
            <p:nvPr/>
          </p:nvSpPr>
          <p:spPr>
            <a:xfrm>
              <a:off x="9234171" y="5166623"/>
              <a:ext cx="600926" cy="369332"/>
            </a:xfrm>
            <a:prstGeom prst="rect">
              <a:avLst/>
            </a:prstGeom>
            <a:noFill/>
          </p:spPr>
          <p:txBody>
            <a:bodyPr wrap="square" rtlCol="0">
              <a:spAutoFit/>
            </a:bodyPr>
            <a:lstStyle/>
            <a:p>
              <a:r>
                <a:rPr lang="en-US" dirty="0">
                  <a:solidFill>
                    <a:srgbClr val="00B0F0"/>
                  </a:solidFill>
                </a:rPr>
                <a:t>28</a:t>
              </a:r>
            </a:p>
          </p:txBody>
        </p:sp>
        <p:sp>
          <p:nvSpPr>
            <p:cNvPr id="220" name="TextBox 219"/>
            <p:cNvSpPr txBox="1"/>
            <p:nvPr/>
          </p:nvSpPr>
          <p:spPr>
            <a:xfrm>
              <a:off x="11736337" y="4115087"/>
              <a:ext cx="454600" cy="369332"/>
            </a:xfrm>
            <a:prstGeom prst="rect">
              <a:avLst/>
            </a:prstGeom>
            <a:noFill/>
          </p:spPr>
          <p:txBody>
            <a:bodyPr wrap="square" rtlCol="0">
              <a:spAutoFit/>
            </a:bodyPr>
            <a:lstStyle/>
            <a:p>
              <a:r>
                <a:rPr lang="en-US" dirty="0">
                  <a:solidFill>
                    <a:srgbClr val="00B0F0"/>
                  </a:solidFill>
                </a:rPr>
                <a:t>0</a:t>
              </a:r>
            </a:p>
          </p:txBody>
        </p:sp>
      </p:grpSp>
    </p:spTree>
    <p:extLst>
      <p:ext uri="{BB962C8B-B14F-4D97-AF65-F5344CB8AC3E}">
        <p14:creationId xmlns:p14="http://schemas.microsoft.com/office/powerpoint/2010/main" val="1782103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Effect transition="in" filter="fade">
                                      <p:cBhvr>
                                        <p:cTn id="7" dur="500"/>
                                        <p:tgtEl>
                                          <p:spTgt spid="8">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8">
                                            <p:txEl>
                                              <p:pRg st="3" end="3"/>
                                            </p:txEl>
                                          </p:spTgt>
                                        </p:tgtEl>
                                        <p:attrNameLst>
                                          <p:attrName>style.visibility</p:attrName>
                                        </p:attrNameLst>
                                      </p:cBhvr>
                                      <p:to>
                                        <p:strVal val="visible"/>
                                      </p:to>
                                    </p:set>
                                    <p:animEffect transition="in" filter="fade">
                                      <p:cBhvr>
                                        <p:cTn id="10" dur="500"/>
                                        <p:tgtEl>
                                          <p:spTgt spid="8">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8">
                                            <p:txEl>
                                              <p:pRg st="5" end="5"/>
                                            </p:txEl>
                                          </p:spTgt>
                                        </p:tgtEl>
                                        <p:attrNameLst>
                                          <p:attrName>style.visibility</p:attrName>
                                        </p:attrNameLst>
                                      </p:cBhvr>
                                      <p:to>
                                        <p:strVal val="visible"/>
                                      </p:to>
                                    </p:set>
                                    <p:animEffect transition="in" filter="fade">
                                      <p:cBhvr>
                                        <p:cTn id="13" dur="500"/>
                                        <p:tgtEl>
                                          <p:spTgt spid="8">
                                            <p:txEl>
                                              <p:pRg st="5" end="5"/>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8">
                                            <p:txEl>
                                              <p:pRg st="7" end="7"/>
                                            </p:txEl>
                                          </p:spTgt>
                                        </p:tgtEl>
                                        <p:attrNameLst>
                                          <p:attrName>style.visibility</p:attrName>
                                        </p:attrNameLst>
                                      </p:cBhvr>
                                      <p:to>
                                        <p:strVal val="visible"/>
                                      </p:to>
                                    </p:set>
                                    <p:animEffect transition="in" filter="fade">
                                      <p:cBhvr>
                                        <p:cTn id="16" dur="500"/>
                                        <p:tgtEl>
                                          <p:spTgt spid="8">
                                            <p:txEl>
                                              <p:pRg st="7" end="7"/>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Effect transition="in" filter="fade">
                                      <p:cBhvr>
                                        <p:cTn id="21" dur="500"/>
                                        <p:tgtEl>
                                          <p:spTgt spid="8">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8">
                                            <p:txEl>
                                              <p:pRg st="4" end="4"/>
                                            </p:txEl>
                                          </p:spTgt>
                                        </p:tgtEl>
                                        <p:attrNameLst>
                                          <p:attrName>style.visibility</p:attrName>
                                        </p:attrNameLst>
                                      </p:cBhvr>
                                      <p:to>
                                        <p:strVal val="visible"/>
                                      </p:to>
                                    </p:set>
                                    <p:animEffect transition="in" filter="fade">
                                      <p:cBhvr>
                                        <p:cTn id="26" dur="500"/>
                                        <p:tgtEl>
                                          <p:spTgt spid="8">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6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8">
                                            <p:txEl>
                                              <p:pRg st="6" end="6"/>
                                            </p:txEl>
                                          </p:spTgt>
                                        </p:tgtEl>
                                        <p:attrNameLst>
                                          <p:attrName>style.visibility</p:attrName>
                                        </p:attrNameLst>
                                      </p:cBhvr>
                                      <p:to>
                                        <p:strVal val="visible"/>
                                      </p:to>
                                    </p:set>
                                    <p:animEffect transition="in" filter="fade">
                                      <p:cBhvr>
                                        <p:cTn id="37" dur="500"/>
                                        <p:tgtEl>
                                          <p:spTgt spid="8">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8">
                                            <p:txEl>
                                              <p:pRg st="8" end="8"/>
                                            </p:txEl>
                                          </p:spTgt>
                                        </p:tgtEl>
                                        <p:attrNameLst>
                                          <p:attrName>style.visibility</p:attrName>
                                        </p:attrNameLst>
                                      </p:cBhvr>
                                      <p:to>
                                        <p:strVal val="visible"/>
                                      </p:to>
                                    </p:set>
                                    <p:animEffect transition="in" filter="fade">
                                      <p:cBhvr>
                                        <p:cTn id="42" dur="500"/>
                                        <p:tgtEl>
                                          <p:spTgt spid="8">
                                            <p:txEl>
                                              <p:pRg st="8" end="8"/>
                                            </p:txEl>
                                          </p:spTgt>
                                        </p:tgtEl>
                                      </p:cBhvr>
                                    </p:animEffect>
                                  </p:childTnLst>
                                </p:cTn>
                              </p:par>
                              <p:par>
                                <p:cTn id="43" presetID="1" presetClass="entr" presetSubtype="0" fill="hold" nodeType="withEffect">
                                  <p:stCondLst>
                                    <p:cond delay="0"/>
                                  </p:stCondLst>
                                  <p:childTnLst>
                                    <p:set>
                                      <p:cBhvr>
                                        <p:cTn id="44" dur="1" fill="hold">
                                          <p:stCondLst>
                                            <p:cond delay="0"/>
                                          </p:stCondLst>
                                        </p:cTn>
                                        <p:tgtEl>
                                          <p:spTgt spid="20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8">
                                            <p:txEl>
                                              <p:pRg st="9" end="9"/>
                                            </p:txEl>
                                          </p:spTgt>
                                        </p:tgtEl>
                                        <p:attrNameLst>
                                          <p:attrName>style.visibility</p:attrName>
                                        </p:attrNameLst>
                                      </p:cBhvr>
                                      <p:to>
                                        <p:strVal val="visible"/>
                                      </p:to>
                                    </p:set>
                                    <p:animEffect transition="in" filter="fade">
                                      <p:cBhvr>
                                        <p:cTn id="49" dur="500"/>
                                        <p:tgtEl>
                                          <p:spTgt spid="8">
                                            <p:txEl>
                                              <p:pRg st="9" end="9"/>
                                            </p:txEl>
                                          </p:spTgt>
                                        </p:tgtEl>
                                      </p:cBhvr>
                                    </p:animEffect>
                                  </p:childTnLst>
                                </p:cTn>
                              </p:par>
                              <p:par>
                                <p:cTn id="50" presetID="1" presetClass="entr" presetSubtype="0" fill="hold" nodeType="withEffect">
                                  <p:stCondLst>
                                    <p:cond delay="0"/>
                                  </p:stCondLst>
                                  <p:childTnLst>
                                    <p:set>
                                      <p:cBhvr>
                                        <p:cTn id="51" dur="1" fill="hold">
                                          <p:stCondLst>
                                            <p:cond delay="0"/>
                                          </p:stCondLst>
                                        </p:cTn>
                                        <p:tgtEl>
                                          <p:spTgt spid="221"/>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nodeType="clickEffect">
                                  <p:stCondLst>
                                    <p:cond delay="0"/>
                                  </p:stCondLst>
                                  <p:childTnLst>
                                    <p:set>
                                      <p:cBhvr>
                                        <p:cTn id="55" dur="1" fill="hold">
                                          <p:stCondLst>
                                            <p:cond delay="0"/>
                                          </p:stCondLst>
                                        </p:cTn>
                                        <p:tgtEl>
                                          <p:spTgt spid="8">
                                            <p:txEl>
                                              <p:pRg st="10" end="10"/>
                                            </p:txEl>
                                          </p:spTgt>
                                        </p:tgtEl>
                                        <p:attrNameLst>
                                          <p:attrName>style.visibility</p:attrName>
                                        </p:attrNameLst>
                                      </p:cBhvr>
                                      <p:to>
                                        <p:strVal val="visible"/>
                                      </p:to>
                                    </p:set>
                                    <p:animEffect transition="in" filter="fade">
                                      <p:cBhvr>
                                        <p:cTn id="56" dur="500"/>
                                        <p:tgtEl>
                                          <p:spTgt spid="8">
                                            <p:txEl>
                                              <p:pRg st="10" end="10"/>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nodeType="clickEffect">
                                  <p:stCondLst>
                                    <p:cond delay="0"/>
                                  </p:stCondLst>
                                  <p:childTnLst>
                                    <p:set>
                                      <p:cBhvr>
                                        <p:cTn id="60" dur="1" fill="hold">
                                          <p:stCondLst>
                                            <p:cond delay="0"/>
                                          </p:stCondLst>
                                        </p:cTn>
                                        <p:tgtEl>
                                          <p:spTgt spid="8">
                                            <p:txEl>
                                              <p:pRg st="11" end="11"/>
                                            </p:txEl>
                                          </p:spTgt>
                                        </p:tgtEl>
                                        <p:attrNameLst>
                                          <p:attrName>style.visibility</p:attrName>
                                        </p:attrNameLst>
                                      </p:cBhvr>
                                      <p:to>
                                        <p:strVal val="visible"/>
                                      </p:to>
                                    </p:set>
                                    <p:animEffect transition="in" filter="fade">
                                      <p:cBhvr>
                                        <p:cTn id="61" dur="500"/>
                                        <p:tgtEl>
                                          <p:spTgt spid="8">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5239" y="318977"/>
            <a:ext cx="11187259" cy="803518"/>
          </a:xfrm>
        </p:spPr>
        <p:txBody>
          <a:bodyPr/>
          <a:lstStyle/>
          <a:p>
            <a:r>
              <a:rPr lang="en-US" dirty="0"/>
              <a:t>Scenario #4</a:t>
            </a:r>
          </a:p>
        </p:txBody>
      </p:sp>
      <p:sp>
        <p:nvSpPr>
          <p:cNvPr id="5" name="Slide Number Placeholder 4"/>
          <p:cNvSpPr>
            <a:spLocks noGrp="1"/>
          </p:cNvSpPr>
          <p:nvPr>
            <p:ph type="sldNum" sz="quarter" idx="12"/>
          </p:nvPr>
        </p:nvSpPr>
        <p:spPr/>
        <p:txBody>
          <a:bodyPr/>
          <a:lstStyle/>
          <a:p>
            <a:fld id="{659665DE-58FC-41F4-AC58-2C90A5E00527}" type="slidenum">
              <a:rPr lang="en-US" smtClean="0"/>
              <a:t>51</a:t>
            </a:fld>
            <a:endParaRPr lang="en-US"/>
          </a:p>
        </p:txBody>
      </p:sp>
      <p:sp>
        <p:nvSpPr>
          <p:cNvPr id="6" name="Content Placeholder 2">
            <a:extLst>
              <a:ext uri="{FF2B5EF4-FFF2-40B4-BE49-F238E27FC236}">
                <a16:creationId xmlns:a16="http://schemas.microsoft.com/office/drawing/2014/main" id="{962802FD-77F5-544B-BCC5-4632BCF7C842}"/>
              </a:ext>
            </a:extLst>
          </p:cNvPr>
          <p:cNvSpPr txBox="1">
            <a:spLocks/>
          </p:cNvSpPr>
          <p:nvPr/>
        </p:nvSpPr>
        <p:spPr>
          <a:xfrm>
            <a:off x="575238" y="1123354"/>
            <a:ext cx="11041522" cy="5506045"/>
          </a:xfrm>
          <a:prstGeom prst="rect">
            <a:avLst/>
          </a:prstGeom>
        </p:spPr>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Segoe UI Semilight" panose="020B0402040204020203" pitchFamily="34" charset="0"/>
                <a:ea typeface="+mn-ea"/>
                <a:cs typeface="Segoe UI Semilight" panose="020B0402040204020203" pitchFamily="34" charset="0"/>
              </a:defRPr>
            </a:lvl1pPr>
            <a:lvl2pPr marL="265176"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1800" kern="1200">
                <a:solidFill>
                  <a:schemeClr val="tx1"/>
                </a:solidFill>
                <a:latin typeface="Segoe UI Semilight" panose="020B0402040204020203" pitchFamily="34" charset="0"/>
                <a:ea typeface="+mn-ea"/>
                <a:cs typeface="Segoe UI Semilight" panose="020B0402040204020203" pitchFamily="34" charset="0"/>
              </a:defRPr>
            </a:lvl2pPr>
            <a:lvl3pPr marL="448056"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1400" kern="1200">
                <a:solidFill>
                  <a:schemeClr val="tx1"/>
                </a:solidFill>
                <a:latin typeface="Segoe UI Semilight" panose="020B0402040204020203" pitchFamily="34" charset="0"/>
                <a:ea typeface="+mn-ea"/>
                <a:cs typeface="Segoe UI Semilight" panose="020B0402040204020203" pitchFamily="34" charset="0"/>
              </a:defRPr>
            </a:lvl3pPr>
            <a:lvl4pPr marL="594360"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1400" kern="1200">
                <a:solidFill>
                  <a:schemeClr val="tx1"/>
                </a:solidFill>
                <a:latin typeface="Segoe UI Semilight" panose="020B0402040204020203" pitchFamily="34" charset="0"/>
                <a:ea typeface="+mn-ea"/>
                <a:cs typeface="Segoe UI Semilight" panose="020B0402040204020203" pitchFamily="34" charset="0"/>
              </a:defRPr>
            </a:lvl4pPr>
            <a:lvl5pPr marL="777240"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1400" kern="1200">
                <a:solidFill>
                  <a:schemeClr val="tx1"/>
                </a:solidFill>
                <a:latin typeface="Segoe UI Semilight" panose="020B0402040204020203" pitchFamily="34" charset="0"/>
                <a:ea typeface="+mn-ea"/>
                <a:cs typeface="Segoe UI Semilight" panose="020B0402040204020203" pitchFamily="34" charset="0"/>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r>
              <a:rPr lang="en-US" dirty="0"/>
              <a:t>You’re a Disneyland employee, working the front of the Splash Mountain line. </a:t>
            </a:r>
            <a:r>
              <a:rPr lang="en-US"/>
              <a:t>Suddenly, </a:t>
            </a:r>
            <a:r>
              <a:rPr lang="en-US" dirty="0"/>
              <a:t>the crowd-control gates fall over and the line degrades into an unordered mass of people.</a:t>
            </a:r>
          </a:p>
          <a:p>
            <a:r>
              <a:rPr lang="en-US" dirty="0"/>
              <a:t>Sometimes you can tell who was in line before who; for other groups you aren’t quite sure. </a:t>
            </a:r>
            <a:br>
              <a:rPr lang="en-US" dirty="0"/>
            </a:br>
            <a:r>
              <a:rPr lang="en-US" dirty="0"/>
              <a:t>You need to restore the line, while ensuring if you </a:t>
            </a:r>
            <a:r>
              <a:rPr lang="en-US" b="1" dirty="0"/>
              <a:t>knew </a:t>
            </a:r>
            <a:r>
              <a:rPr lang="en-US" dirty="0"/>
              <a:t>A came before B before the incident, they will still be in the right order afterward.</a:t>
            </a:r>
            <a:br>
              <a:rPr lang="en-US" dirty="0"/>
            </a:br>
            <a:br>
              <a:rPr lang="en-US" dirty="0"/>
            </a:br>
            <a:r>
              <a:rPr lang="en-US" dirty="0"/>
              <a:t>What are the vertices? </a:t>
            </a:r>
          </a:p>
          <a:p>
            <a:pPr marL="128016" lvl="1" indent="0">
              <a:buFont typeface="Segoe UI Semilight" panose="020B0402040204020203" pitchFamily="34" charset="0"/>
              <a:buNone/>
            </a:pPr>
            <a:r>
              <a:rPr lang="en-US" dirty="0">
                <a:solidFill>
                  <a:srgbClr val="4C3282"/>
                </a:solidFill>
              </a:rPr>
              <a:t>People</a:t>
            </a:r>
          </a:p>
          <a:p>
            <a:r>
              <a:rPr lang="en-US" dirty="0"/>
              <a:t>What are the edges? </a:t>
            </a:r>
          </a:p>
          <a:p>
            <a:pPr marL="128016" lvl="1" indent="0">
              <a:buFont typeface="Segoe UI Semilight" panose="020B0402040204020203" pitchFamily="34" charset="0"/>
              <a:buNone/>
            </a:pPr>
            <a:r>
              <a:rPr lang="en-US" dirty="0">
                <a:solidFill>
                  <a:srgbClr val="4C3282"/>
                </a:solidFill>
              </a:rPr>
              <a:t>Edges are directed, have an edge from X to Y if you know X came before Y.</a:t>
            </a:r>
          </a:p>
          <a:p>
            <a:r>
              <a:rPr lang="en-US" dirty="0"/>
              <a:t>What are we looking for?</a:t>
            </a:r>
          </a:p>
          <a:p>
            <a:pPr lvl="1"/>
            <a:r>
              <a:rPr lang="en-US" dirty="0">
                <a:solidFill>
                  <a:srgbClr val="4C3282"/>
                </a:solidFill>
              </a:rPr>
              <a:t>A total ordering consistent with all the ordering we do know.</a:t>
            </a:r>
          </a:p>
          <a:p>
            <a:r>
              <a:rPr lang="en-US" dirty="0"/>
              <a:t>What do we run?</a:t>
            </a:r>
          </a:p>
          <a:p>
            <a:pPr lvl="1"/>
            <a:r>
              <a:rPr lang="en-US" dirty="0">
                <a:solidFill>
                  <a:srgbClr val="4C3282"/>
                </a:solidFill>
              </a:rPr>
              <a:t>Topological Sort!</a:t>
            </a:r>
          </a:p>
        </p:txBody>
      </p:sp>
    </p:spTree>
    <p:extLst>
      <p:ext uri="{BB962C8B-B14F-4D97-AF65-F5344CB8AC3E}">
        <p14:creationId xmlns:p14="http://schemas.microsoft.com/office/powerpoint/2010/main" val="2907984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fade">
                                      <p:cBhvr>
                                        <p:cTn id="10" dur="500"/>
                                        <p:tgtEl>
                                          <p:spTgt spid="6">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animEffect transition="in" filter="fade">
                                      <p:cBhvr>
                                        <p:cTn id="13" dur="500"/>
                                        <p:tgtEl>
                                          <p:spTgt spid="6">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6">
                                            <p:txEl>
                                              <p:pRg st="5" end="5"/>
                                            </p:txEl>
                                          </p:spTgt>
                                        </p:tgtEl>
                                        <p:attrNameLst>
                                          <p:attrName>style.visibility</p:attrName>
                                        </p:attrNameLst>
                                      </p:cBhvr>
                                      <p:to>
                                        <p:strVal val="visible"/>
                                      </p:to>
                                    </p:set>
                                    <p:animEffect transition="in" filter="fade">
                                      <p:cBhvr>
                                        <p:cTn id="16" dur="500"/>
                                        <p:tgtEl>
                                          <p:spTgt spid="6">
                                            <p:txEl>
                                              <p:pRg st="5" end="5"/>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6">
                                            <p:txEl>
                                              <p:pRg st="7" end="7"/>
                                            </p:txEl>
                                          </p:spTgt>
                                        </p:tgtEl>
                                        <p:attrNameLst>
                                          <p:attrName>style.visibility</p:attrName>
                                        </p:attrNameLst>
                                      </p:cBhvr>
                                      <p:to>
                                        <p:strVal val="visible"/>
                                      </p:to>
                                    </p:set>
                                    <p:animEffect transition="in" filter="fade">
                                      <p:cBhvr>
                                        <p:cTn id="19" dur="500"/>
                                        <p:tgtEl>
                                          <p:spTgt spid="6">
                                            <p:txEl>
                                              <p:pRg st="7" end="7"/>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6">
                                            <p:txEl>
                                              <p:pRg st="2" end="2"/>
                                            </p:txEl>
                                          </p:spTgt>
                                        </p:tgtEl>
                                        <p:attrNameLst>
                                          <p:attrName>style.visibility</p:attrName>
                                        </p:attrNameLst>
                                      </p:cBhvr>
                                      <p:to>
                                        <p:strVal val="visible"/>
                                      </p:to>
                                    </p:set>
                                    <p:animEffect transition="in" filter="fade">
                                      <p:cBhvr>
                                        <p:cTn id="24" dur="500"/>
                                        <p:tgtEl>
                                          <p:spTgt spid="6">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6">
                                            <p:txEl>
                                              <p:pRg st="4" end="4"/>
                                            </p:txEl>
                                          </p:spTgt>
                                        </p:tgtEl>
                                        <p:attrNameLst>
                                          <p:attrName>style.visibility</p:attrName>
                                        </p:attrNameLst>
                                      </p:cBhvr>
                                      <p:to>
                                        <p:strVal val="visible"/>
                                      </p:to>
                                    </p:set>
                                    <p:animEffect transition="in" filter="fade">
                                      <p:cBhvr>
                                        <p:cTn id="29" dur="500"/>
                                        <p:tgtEl>
                                          <p:spTgt spid="6">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6">
                                            <p:txEl>
                                              <p:pRg st="6" end="6"/>
                                            </p:txEl>
                                          </p:spTgt>
                                        </p:tgtEl>
                                        <p:attrNameLst>
                                          <p:attrName>style.visibility</p:attrName>
                                        </p:attrNameLst>
                                      </p:cBhvr>
                                      <p:to>
                                        <p:strVal val="visible"/>
                                      </p:to>
                                    </p:set>
                                    <p:animEffect transition="in" filter="fade">
                                      <p:cBhvr>
                                        <p:cTn id="34" dur="500"/>
                                        <p:tgtEl>
                                          <p:spTgt spid="6">
                                            <p:txEl>
                                              <p:pRg st="6" end="6"/>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animEffect transition="in" filter="fade">
                                      <p:cBhvr>
                                        <p:cTn id="39" dur="500"/>
                                        <p:tgtEl>
                                          <p:spTgt spid="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5AD41-51F7-40F4-9FAF-29CCD2C551A8}"/>
              </a:ext>
            </a:extLst>
          </p:cNvPr>
          <p:cNvSpPr>
            <a:spLocks noGrp="1"/>
          </p:cNvSpPr>
          <p:nvPr>
            <p:ph type="title"/>
          </p:nvPr>
        </p:nvSpPr>
        <p:spPr/>
        <p:txBody>
          <a:bodyPr/>
          <a:lstStyle/>
          <a:p>
            <a:r>
              <a:rPr lang="en-US" dirty="0"/>
              <a:t>Proving Algorithm Correct</a:t>
            </a:r>
          </a:p>
        </p:txBody>
      </p:sp>
      <p:sp>
        <p:nvSpPr>
          <p:cNvPr id="3" name="Content Placeholder 2">
            <a:extLst>
              <a:ext uri="{FF2B5EF4-FFF2-40B4-BE49-F238E27FC236}">
                <a16:creationId xmlns:a16="http://schemas.microsoft.com/office/drawing/2014/main" id="{53F725E8-BEFE-4ACE-BA9E-0748C9800A02}"/>
              </a:ext>
            </a:extLst>
          </p:cNvPr>
          <p:cNvSpPr>
            <a:spLocks noGrp="1"/>
          </p:cNvSpPr>
          <p:nvPr>
            <p:ph idx="1"/>
          </p:nvPr>
        </p:nvSpPr>
        <p:spPr/>
        <p:txBody>
          <a:bodyPr/>
          <a:lstStyle/>
          <a:p>
            <a:r>
              <a:rPr lang="en-US" dirty="0"/>
              <a:t>If the graph is bipartite, then by Lemma 1 there is no odd cycle. So by the contrapositive of lemma 2, we get no intra-level edges when we run BFS, thus the algorithm (correctly) returns the graph is bipartite.</a:t>
            </a:r>
          </a:p>
          <a:p>
            <a:endParaRPr lang="en-US" dirty="0"/>
          </a:p>
          <a:p>
            <a:r>
              <a:rPr lang="en-US" dirty="0"/>
              <a:t>If the algorithm returns that the graph is bipartite, then we cannot have any intra-level edges (since we check every edge in the course of the algorithm). We proved earlier that there are no edges skipping more than one level. So if we assign odd levels to “red” and even levels to “blue” the algorithm has verified that there are no edges between vertices of the same color. So the graph is bipartite by definition.</a:t>
            </a:r>
          </a:p>
        </p:txBody>
      </p:sp>
    </p:spTree>
    <p:extLst>
      <p:ext uri="{BB962C8B-B14F-4D97-AF65-F5344CB8AC3E}">
        <p14:creationId xmlns:p14="http://schemas.microsoft.com/office/powerpoint/2010/main" val="1107600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F962A60-6CC8-7CA4-2F0C-745A51C16045}"/>
              </a:ext>
            </a:extLst>
          </p:cNvPr>
          <p:cNvSpPr>
            <a:spLocks noGrp="1"/>
          </p:cNvSpPr>
          <p:nvPr>
            <p:ph type="title"/>
          </p:nvPr>
        </p:nvSpPr>
        <p:spPr/>
        <p:txBody>
          <a:bodyPr/>
          <a:lstStyle/>
          <a:p>
            <a:r>
              <a:rPr lang="en-US" dirty="0"/>
              <a:t>DFS</a:t>
            </a:r>
          </a:p>
        </p:txBody>
      </p:sp>
      <p:sp>
        <p:nvSpPr>
          <p:cNvPr id="5" name="Text Placeholder 4">
            <a:extLst>
              <a:ext uri="{FF2B5EF4-FFF2-40B4-BE49-F238E27FC236}">
                <a16:creationId xmlns:a16="http://schemas.microsoft.com/office/drawing/2014/main" id="{F96BB02C-9269-A9E8-8F99-827ADCC5579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3534833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3F82BA7-2AD8-C246-6B5A-B0C1D273112E}"/>
              </a:ext>
            </a:extLst>
          </p:cNvPr>
          <p:cNvSpPr>
            <a:spLocks noGrp="1"/>
          </p:cNvSpPr>
          <p:nvPr>
            <p:ph type="title"/>
          </p:nvPr>
        </p:nvSpPr>
        <p:spPr/>
        <p:txBody>
          <a:bodyPr/>
          <a:lstStyle/>
          <a:p>
            <a:r>
              <a:rPr lang="en-US" dirty="0"/>
              <a:t>Only Discussing High-Level Ideas</a:t>
            </a:r>
          </a:p>
        </p:txBody>
      </p:sp>
      <p:sp>
        <p:nvSpPr>
          <p:cNvPr id="5" name="Content Placeholder 4">
            <a:extLst>
              <a:ext uri="{FF2B5EF4-FFF2-40B4-BE49-F238E27FC236}">
                <a16:creationId xmlns:a16="http://schemas.microsoft.com/office/drawing/2014/main" id="{4D5FFE56-A849-232E-E3B3-5068D2D9EF51}"/>
              </a:ext>
            </a:extLst>
          </p:cNvPr>
          <p:cNvSpPr>
            <a:spLocks noGrp="1"/>
          </p:cNvSpPr>
          <p:nvPr>
            <p:ph idx="1"/>
          </p:nvPr>
        </p:nvSpPr>
        <p:spPr/>
        <p:txBody>
          <a:bodyPr/>
          <a:lstStyle/>
          <a:p>
            <a:r>
              <a:rPr lang="en-US" dirty="0"/>
              <a:t>All the details are in the end of the slide deck</a:t>
            </a:r>
          </a:p>
        </p:txBody>
      </p:sp>
    </p:spTree>
    <p:extLst>
      <p:ext uri="{BB962C8B-B14F-4D97-AF65-F5344CB8AC3E}">
        <p14:creationId xmlns:p14="http://schemas.microsoft.com/office/powerpoint/2010/main" val="3706083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vs. BFS</a:t>
            </a:r>
          </a:p>
        </p:txBody>
      </p:sp>
      <p:sp>
        <p:nvSpPr>
          <p:cNvPr id="3" name="Content Placeholder 2"/>
          <p:cNvSpPr>
            <a:spLocks noGrp="1"/>
          </p:cNvSpPr>
          <p:nvPr>
            <p:ph idx="1"/>
          </p:nvPr>
        </p:nvSpPr>
        <p:spPr>
          <a:xfrm>
            <a:off x="838200" y="1825625"/>
            <a:ext cx="4515678" cy="4351338"/>
          </a:xfrm>
        </p:spPr>
        <p:txBody>
          <a:bodyPr>
            <a:normAutofit lnSpcReduction="10000"/>
          </a:bodyPr>
          <a:lstStyle/>
          <a:p>
            <a:r>
              <a:rPr lang="en-US" dirty="0"/>
              <a:t>In BFS, we explored a graph “level-wise”</a:t>
            </a:r>
          </a:p>
          <a:p>
            <a:r>
              <a:rPr lang="en-US" dirty="0"/>
              <a:t>We explored everything next to the starting vertex.</a:t>
            </a:r>
          </a:p>
          <a:p>
            <a:r>
              <a:rPr lang="en-US" dirty="0"/>
              <a:t>Then we explored everything one step further away.</a:t>
            </a:r>
          </a:p>
          <a:p>
            <a:r>
              <a:rPr lang="en-US" dirty="0"/>
              <a:t>Then everything one step further</a:t>
            </a:r>
          </a:p>
          <a:p>
            <a:r>
              <a:rPr lang="en-US" dirty="0"/>
              <a:t>…</a:t>
            </a:r>
          </a:p>
        </p:txBody>
      </p:sp>
      <p:sp>
        <p:nvSpPr>
          <p:cNvPr id="5" name="Oval 4" descr="See Animation description in speaker notes."/>
          <p:cNvSpPr/>
          <p:nvPr/>
        </p:nvSpPr>
        <p:spPr>
          <a:xfrm>
            <a:off x="8518236" y="1358179"/>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00" dirty="0">
              <a:solidFill>
                <a:schemeClr val="tx1"/>
              </a:solidFill>
            </a:endParaRPr>
          </a:p>
        </p:txBody>
      </p:sp>
      <p:sp>
        <p:nvSpPr>
          <p:cNvPr id="6" name="Oval 5">
            <a:extLst>
              <a:ext uri="{C183D7F6-B498-43B3-948B-1728B52AA6E4}">
                <adec:decorative xmlns:adec="http://schemas.microsoft.com/office/drawing/2017/decorative" val="1"/>
              </a:ext>
            </a:extLst>
          </p:cNvPr>
          <p:cNvSpPr/>
          <p:nvPr/>
        </p:nvSpPr>
        <p:spPr>
          <a:xfrm>
            <a:off x="9432636" y="2647230"/>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00" dirty="0">
              <a:solidFill>
                <a:schemeClr val="tx1"/>
              </a:solidFill>
            </a:endParaRPr>
          </a:p>
        </p:txBody>
      </p:sp>
      <p:sp>
        <p:nvSpPr>
          <p:cNvPr id="7" name="Oval 6">
            <a:extLst>
              <a:ext uri="{C183D7F6-B498-43B3-948B-1728B52AA6E4}">
                <adec:decorative xmlns:adec="http://schemas.microsoft.com/office/drawing/2017/decorative" val="1"/>
              </a:ext>
            </a:extLst>
          </p:cNvPr>
          <p:cNvSpPr/>
          <p:nvPr/>
        </p:nvSpPr>
        <p:spPr>
          <a:xfrm>
            <a:off x="7853218" y="2647230"/>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00" dirty="0">
              <a:solidFill>
                <a:schemeClr val="tx1"/>
              </a:solidFill>
            </a:endParaRPr>
          </a:p>
        </p:txBody>
      </p:sp>
      <p:sp>
        <p:nvSpPr>
          <p:cNvPr id="8" name="Oval 7">
            <a:extLst>
              <a:ext uri="{C183D7F6-B498-43B3-948B-1728B52AA6E4}">
                <adec:decorative xmlns:adec="http://schemas.microsoft.com/office/drawing/2017/decorative" val="1"/>
              </a:ext>
            </a:extLst>
          </p:cNvPr>
          <p:cNvSpPr/>
          <p:nvPr/>
        </p:nvSpPr>
        <p:spPr>
          <a:xfrm>
            <a:off x="8264236" y="3870329"/>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00" dirty="0">
              <a:solidFill>
                <a:schemeClr val="tx1"/>
              </a:solidFill>
            </a:endParaRPr>
          </a:p>
        </p:txBody>
      </p:sp>
      <p:sp>
        <p:nvSpPr>
          <p:cNvPr id="9" name="Oval 8">
            <a:extLst>
              <a:ext uri="{C183D7F6-B498-43B3-948B-1728B52AA6E4}">
                <adec:decorative xmlns:adec="http://schemas.microsoft.com/office/drawing/2017/decorative" val="1"/>
              </a:ext>
            </a:extLst>
          </p:cNvPr>
          <p:cNvSpPr/>
          <p:nvPr/>
        </p:nvSpPr>
        <p:spPr>
          <a:xfrm>
            <a:off x="6684818" y="3870329"/>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00" dirty="0">
              <a:solidFill>
                <a:schemeClr val="tx1"/>
              </a:solidFill>
            </a:endParaRPr>
          </a:p>
        </p:txBody>
      </p:sp>
      <p:sp>
        <p:nvSpPr>
          <p:cNvPr id="10" name="Oval 9">
            <a:extLst>
              <a:ext uri="{C183D7F6-B498-43B3-948B-1728B52AA6E4}">
                <adec:decorative xmlns:adec="http://schemas.microsoft.com/office/drawing/2017/decorative" val="1"/>
              </a:ext>
            </a:extLst>
          </p:cNvPr>
          <p:cNvSpPr/>
          <p:nvPr/>
        </p:nvSpPr>
        <p:spPr>
          <a:xfrm>
            <a:off x="10762672" y="3870329"/>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00" dirty="0">
              <a:solidFill>
                <a:schemeClr val="tx1"/>
              </a:solidFill>
            </a:endParaRPr>
          </a:p>
        </p:txBody>
      </p:sp>
      <p:sp>
        <p:nvSpPr>
          <p:cNvPr id="11" name="Oval 10">
            <a:extLst>
              <a:ext uri="{C183D7F6-B498-43B3-948B-1728B52AA6E4}">
                <adec:decorative xmlns:adec="http://schemas.microsoft.com/office/drawing/2017/decorative" val="1"/>
              </a:ext>
            </a:extLst>
          </p:cNvPr>
          <p:cNvSpPr/>
          <p:nvPr/>
        </p:nvSpPr>
        <p:spPr>
          <a:xfrm>
            <a:off x="9484590" y="3870329"/>
            <a:ext cx="665018" cy="665018"/>
          </a:xfrm>
          <a:prstGeom prst="ellipse">
            <a:avLst/>
          </a:prstGeom>
          <a:solidFill>
            <a:schemeClr val="bg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00" dirty="0">
              <a:solidFill>
                <a:schemeClr val="tx1"/>
              </a:solidFill>
            </a:endParaRPr>
          </a:p>
        </p:txBody>
      </p:sp>
      <p:cxnSp>
        <p:nvCxnSpPr>
          <p:cNvPr id="13" name="Straight Connector 12">
            <a:extLst>
              <a:ext uri="{C183D7F6-B498-43B3-948B-1728B52AA6E4}">
                <adec:decorative xmlns:adec="http://schemas.microsoft.com/office/drawing/2017/decorative" val="1"/>
              </a:ext>
            </a:extLst>
          </p:cNvPr>
          <p:cNvCxnSpPr>
            <a:stCxn id="5" idx="4"/>
            <a:endCxn id="7" idx="7"/>
          </p:cNvCxnSpPr>
          <p:nvPr/>
        </p:nvCxnSpPr>
        <p:spPr>
          <a:xfrm flipH="1">
            <a:off x="8420846" y="2023197"/>
            <a:ext cx="429899" cy="721423"/>
          </a:xfrm>
          <a:prstGeom prst="line">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15" name="Straight Arrow Connector 14">
            <a:extLst>
              <a:ext uri="{C183D7F6-B498-43B3-948B-1728B52AA6E4}">
                <adec:decorative xmlns:adec="http://schemas.microsoft.com/office/drawing/2017/decorative" val="1"/>
              </a:ext>
            </a:extLst>
          </p:cNvPr>
          <p:cNvCxnSpPr>
            <a:stCxn id="5" idx="5"/>
            <a:endCxn id="6" idx="0"/>
          </p:cNvCxnSpPr>
          <p:nvPr/>
        </p:nvCxnSpPr>
        <p:spPr>
          <a:xfrm>
            <a:off x="9085864" y="1925807"/>
            <a:ext cx="679281" cy="721423"/>
          </a:xfrm>
          <a:prstGeom prst="straightConnector1">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17" name="Straight Arrow Connector 16">
            <a:extLst>
              <a:ext uri="{C183D7F6-B498-43B3-948B-1728B52AA6E4}">
                <adec:decorative xmlns:adec="http://schemas.microsoft.com/office/drawing/2017/decorative" val="1"/>
              </a:ext>
            </a:extLst>
          </p:cNvPr>
          <p:cNvCxnSpPr>
            <a:stCxn id="7" idx="3"/>
            <a:endCxn id="9" idx="7"/>
          </p:cNvCxnSpPr>
          <p:nvPr/>
        </p:nvCxnSpPr>
        <p:spPr>
          <a:xfrm flipH="1">
            <a:off x="7252446" y="3214858"/>
            <a:ext cx="698162" cy="752861"/>
          </a:xfrm>
          <a:prstGeom prst="straightConnector1">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19" name="Straight Arrow Connector 18">
            <a:extLst>
              <a:ext uri="{C183D7F6-B498-43B3-948B-1728B52AA6E4}">
                <adec:decorative xmlns:adec="http://schemas.microsoft.com/office/drawing/2017/decorative" val="1"/>
              </a:ext>
            </a:extLst>
          </p:cNvPr>
          <p:cNvCxnSpPr>
            <a:stCxn id="7" idx="4"/>
            <a:endCxn id="8" idx="0"/>
          </p:cNvCxnSpPr>
          <p:nvPr/>
        </p:nvCxnSpPr>
        <p:spPr>
          <a:xfrm>
            <a:off x="8185727" y="3312248"/>
            <a:ext cx="411018" cy="558081"/>
          </a:xfrm>
          <a:prstGeom prst="straightConnector1">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21" name="Straight Arrow Connector 20">
            <a:extLst>
              <a:ext uri="{C183D7F6-B498-43B3-948B-1728B52AA6E4}">
                <adec:decorative xmlns:adec="http://schemas.microsoft.com/office/drawing/2017/decorative" val="1"/>
              </a:ext>
            </a:extLst>
          </p:cNvPr>
          <p:cNvCxnSpPr>
            <a:stCxn id="9" idx="6"/>
            <a:endCxn id="8" idx="2"/>
          </p:cNvCxnSpPr>
          <p:nvPr/>
        </p:nvCxnSpPr>
        <p:spPr>
          <a:xfrm>
            <a:off x="7349836" y="4202838"/>
            <a:ext cx="914400" cy="0"/>
          </a:xfrm>
          <a:prstGeom prst="straightConnector1">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23" name="Straight Arrow Connector 22">
            <a:extLst>
              <a:ext uri="{C183D7F6-B498-43B3-948B-1728B52AA6E4}">
                <adec:decorative xmlns:adec="http://schemas.microsoft.com/office/drawing/2017/decorative" val="1"/>
              </a:ext>
            </a:extLst>
          </p:cNvPr>
          <p:cNvCxnSpPr>
            <a:stCxn id="8" idx="6"/>
            <a:endCxn id="11" idx="2"/>
          </p:cNvCxnSpPr>
          <p:nvPr/>
        </p:nvCxnSpPr>
        <p:spPr>
          <a:xfrm>
            <a:off x="8929254" y="4202838"/>
            <a:ext cx="555336" cy="0"/>
          </a:xfrm>
          <a:prstGeom prst="straightConnector1">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25" name="Straight Arrow Connector 24">
            <a:extLst>
              <a:ext uri="{C183D7F6-B498-43B3-948B-1728B52AA6E4}">
                <adec:decorative xmlns:adec="http://schemas.microsoft.com/office/drawing/2017/decorative" val="1"/>
              </a:ext>
            </a:extLst>
          </p:cNvPr>
          <p:cNvCxnSpPr>
            <a:stCxn id="11" idx="6"/>
            <a:endCxn id="10" idx="2"/>
          </p:cNvCxnSpPr>
          <p:nvPr/>
        </p:nvCxnSpPr>
        <p:spPr>
          <a:xfrm>
            <a:off x="10149608" y="4202838"/>
            <a:ext cx="613064" cy="0"/>
          </a:xfrm>
          <a:prstGeom prst="straightConnector1">
            <a:avLst/>
          </a:prstGeom>
          <a:ln w="28575">
            <a:tailEnd type="triangle" w="lg" len="lg"/>
          </a:ln>
        </p:spPr>
        <p:style>
          <a:lnRef idx="1">
            <a:schemeClr val="dk1"/>
          </a:lnRef>
          <a:fillRef idx="0">
            <a:schemeClr val="dk1"/>
          </a:fillRef>
          <a:effectRef idx="0">
            <a:schemeClr val="dk1"/>
          </a:effectRef>
          <a:fontRef idx="minor">
            <a:schemeClr val="tx1"/>
          </a:fontRef>
        </p:style>
      </p:cxnSp>
      <p:cxnSp>
        <p:nvCxnSpPr>
          <p:cNvPr id="31" name="Straight Connector 30">
            <a:extLst>
              <a:ext uri="{C183D7F6-B498-43B3-948B-1728B52AA6E4}">
                <adec:decorative xmlns:adec="http://schemas.microsoft.com/office/drawing/2017/decorative" val="1"/>
              </a:ext>
            </a:extLst>
          </p:cNvPr>
          <p:cNvCxnSpPr>
            <a:stCxn id="6" idx="4"/>
            <a:endCxn id="11" idx="0"/>
          </p:cNvCxnSpPr>
          <p:nvPr/>
        </p:nvCxnSpPr>
        <p:spPr>
          <a:xfrm>
            <a:off x="9765145" y="3312248"/>
            <a:ext cx="51954" cy="558081"/>
          </a:xfrm>
          <a:prstGeom prst="line">
            <a:avLst/>
          </a:prstGeom>
          <a:ln w="28575">
            <a:tailEnd type="triangle" w="lg" len="lg"/>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687917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dir="cw">
                                      <p:cBhvr>
                                        <p:cTn id="6" dur="1000" fill="hold"/>
                                        <p:tgtEl>
                                          <p:spTgt spid="5"/>
                                        </p:tgtEl>
                                        <p:attrNameLst>
                                          <p:attrName>fillcolor</p:attrName>
                                        </p:attrNameLst>
                                      </p:cBhvr>
                                      <p:to>
                                        <a:srgbClr val="FFD965"/>
                                      </p:to>
                                    </p:animClr>
                                    <p:set>
                                      <p:cBhvr>
                                        <p:cTn id="7" dur="1000" fill="hold"/>
                                        <p:tgtEl>
                                          <p:spTgt spid="5"/>
                                        </p:tgtEl>
                                        <p:attrNameLst>
                                          <p:attrName>fill.type</p:attrName>
                                        </p:attrNameLst>
                                      </p:cBhvr>
                                      <p:to>
                                        <p:strVal val="solid"/>
                                      </p:to>
                                    </p:set>
                                    <p:set>
                                      <p:cBhvr>
                                        <p:cTn id="8" dur="1000" fill="hold"/>
                                        <p:tgtEl>
                                          <p:spTgt spid="5"/>
                                        </p:tgtEl>
                                        <p:attrNameLst>
                                          <p:attrName>fill.on</p:attrName>
                                        </p:attrNameLst>
                                      </p:cBhvr>
                                      <p:to>
                                        <p:strVal val="true"/>
                                      </p:to>
                                    </p:set>
                                  </p:childTnLst>
                                </p:cTn>
                              </p:par>
                            </p:childTnLst>
                          </p:cTn>
                        </p:par>
                      </p:childTnLst>
                    </p:cTn>
                  </p:par>
                  <p:par>
                    <p:cTn id="9" fill="hold">
                      <p:stCondLst>
                        <p:cond delay="indefinite"/>
                      </p:stCondLst>
                      <p:childTnLst>
                        <p:par>
                          <p:cTn id="10" fill="hold">
                            <p:stCondLst>
                              <p:cond delay="0"/>
                            </p:stCondLst>
                            <p:childTnLst>
                              <p:par>
                                <p:cTn id="11" presetID="1" presetClass="emph" presetSubtype="2" fill="hold" nodeType="clickEffect">
                                  <p:stCondLst>
                                    <p:cond delay="0"/>
                                  </p:stCondLst>
                                  <p:childTnLst>
                                    <p:animClr clrSpc="rgb" dir="cw">
                                      <p:cBhvr>
                                        <p:cTn id="12" dur="1000" fill="hold"/>
                                        <p:tgtEl>
                                          <p:spTgt spid="7"/>
                                        </p:tgtEl>
                                        <p:attrNameLst>
                                          <p:attrName>fillcolor</p:attrName>
                                        </p:attrNameLst>
                                      </p:cBhvr>
                                      <p:to>
                                        <a:srgbClr val="FFD965"/>
                                      </p:to>
                                    </p:animClr>
                                    <p:set>
                                      <p:cBhvr>
                                        <p:cTn id="13" dur="1000" fill="hold"/>
                                        <p:tgtEl>
                                          <p:spTgt spid="7"/>
                                        </p:tgtEl>
                                        <p:attrNameLst>
                                          <p:attrName>fill.type</p:attrName>
                                        </p:attrNameLst>
                                      </p:cBhvr>
                                      <p:to>
                                        <p:strVal val="solid"/>
                                      </p:to>
                                    </p:set>
                                    <p:set>
                                      <p:cBhvr>
                                        <p:cTn id="14" dur="1000" fill="hold"/>
                                        <p:tgtEl>
                                          <p:spTgt spid="7"/>
                                        </p:tgtEl>
                                        <p:attrNameLst>
                                          <p:attrName>fill.on</p:attrName>
                                        </p:attrNameLst>
                                      </p:cBhvr>
                                      <p:to>
                                        <p:strVal val="true"/>
                                      </p:to>
                                    </p:set>
                                  </p:childTnLst>
                                </p:cTn>
                              </p:par>
                            </p:childTnLst>
                          </p:cTn>
                        </p:par>
                        <p:par>
                          <p:cTn id="15" fill="hold">
                            <p:stCondLst>
                              <p:cond delay="1000"/>
                            </p:stCondLst>
                            <p:childTnLst>
                              <p:par>
                                <p:cTn id="16" presetID="1" presetClass="emph" presetSubtype="2" fill="hold" nodeType="afterEffect">
                                  <p:stCondLst>
                                    <p:cond delay="0"/>
                                  </p:stCondLst>
                                  <p:childTnLst>
                                    <p:animClr clrSpc="rgb" dir="cw">
                                      <p:cBhvr>
                                        <p:cTn id="17" dur="1000" fill="hold"/>
                                        <p:tgtEl>
                                          <p:spTgt spid="6"/>
                                        </p:tgtEl>
                                        <p:attrNameLst>
                                          <p:attrName>fillcolor</p:attrName>
                                        </p:attrNameLst>
                                      </p:cBhvr>
                                      <p:to>
                                        <a:srgbClr val="FFD965"/>
                                      </p:to>
                                    </p:animClr>
                                    <p:set>
                                      <p:cBhvr>
                                        <p:cTn id="18" dur="1000" fill="hold"/>
                                        <p:tgtEl>
                                          <p:spTgt spid="6"/>
                                        </p:tgtEl>
                                        <p:attrNameLst>
                                          <p:attrName>fill.type</p:attrName>
                                        </p:attrNameLst>
                                      </p:cBhvr>
                                      <p:to>
                                        <p:strVal val="solid"/>
                                      </p:to>
                                    </p:set>
                                    <p:set>
                                      <p:cBhvr>
                                        <p:cTn id="19" dur="1000" fill="hold"/>
                                        <p:tgtEl>
                                          <p:spTgt spid="6"/>
                                        </p:tgtEl>
                                        <p:attrNameLst>
                                          <p:attrName>fill.on</p:attrName>
                                        </p:attrNameLst>
                                      </p:cBhvr>
                                      <p:to>
                                        <p:strVal val="true"/>
                                      </p:to>
                                    </p:set>
                                  </p:childTnLst>
                                </p:cTn>
                              </p:par>
                            </p:childTnLst>
                          </p:cTn>
                        </p:par>
                      </p:childTnLst>
                    </p:cTn>
                  </p:par>
                  <p:par>
                    <p:cTn id="20" fill="hold">
                      <p:stCondLst>
                        <p:cond delay="indefinite"/>
                      </p:stCondLst>
                      <p:childTnLst>
                        <p:par>
                          <p:cTn id="21" fill="hold">
                            <p:stCondLst>
                              <p:cond delay="0"/>
                            </p:stCondLst>
                            <p:childTnLst>
                              <p:par>
                                <p:cTn id="22" presetID="1" presetClass="emph" presetSubtype="2" fill="hold" nodeType="clickEffect">
                                  <p:stCondLst>
                                    <p:cond delay="0"/>
                                  </p:stCondLst>
                                  <p:childTnLst>
                                    <p:animClr clrSpc="rgb" dir="cw">
                                      <p:cBhvr>
                                        <p:cTn id="23" dur="1000" fill="hold"/>
                                        <p:tgtEl>
                                          <p:spTgt spid="9"/>
                                        </p:tgtEl>
                                        <p:attrNameLst>
                                          <p:attrName>fillcolor</p:attrName>
                                        </p:attrNameLst>
                                      </p:cBhvr>
                                      <p:to>
                                        <a:srgbClr val="FFD965"/>
                                      </p:to>
                                    </p:animClr>
                                    <p:set>
                                      <p:cBhvr>
                                        <p:cTn id="24" dur="1000" fill="hold"/>
                                        <p:tgtEl>
                                          <p:spTgt spid="9"/>
                                        </p:tgtEl>
                                        <p:attrNameLst>
                                          <p:attrName>fill.type</p:attrName>
                                        </p:attrNameLst>
                                      </p:cBhvr>
                                      <p:to>
                                        <p:strVal val="solid"/>
                                      </p:to>
                                    </p:set>
                                    <p:set>
                                      <p:cBhvr>
                                        <p:cTn id="25" dur="1000" fill="hold"/>
                                        <p:tgtEl>
                                          <p:spTgt spid="9"/>
                                        </p:tgtEl>
                                        <p:attrNameLst>
                                          <p:attrName>fill.on</p:attrName>
                                        </p:attrNameLst>
                                      </p:cBhvr>
                                      <p:to>
                                        <p:strVal val="true"/>
                                      </p:to>
                                    </p:set>
                                  </p:childTnLst>
                                </p:cTn>
                              </p:par>
                            </p:childTnLst>
                          </p:cTn>
                        </p:par>
                        <p:par>
                          <p:cTn id="26" fill="hold">
                            <p:stCondLst>
                              <p:cond delay="1000"/>
                            </p:stCondLst>
                            <p:childTnLst>
                              <p:par>
                                <p:cTn id="27" presetID="1" presetClass="emph" presetSubtype="2" fill="hold" nodeType="afterEffect">
                                  <p:stCondLst>
                                    <p:cond delay="0"/>
                                  </p:stCondLst>
                                  <p:childTnLst>
                                    <p:animClr clrSpc="rgb" dir="cw">
                                      <p:cBhvr>
                                        <p:cTn id="28" dur="1000" fill="hold"/>
                                        <p:tgtEl>
                                          <p:spTgt spid="8"/>
                                        </p:tgtEl>
                                        <p:attrNameLst>
                                          <p:attrName>fillcolor</p:attrName>
                                        </p:attrNameLst>
                                      </p:cBhvr>
                                      <p:to>
                                        <a:srgbClr val="FFD965"/>
                                      </p:to>
                                    </p:animClr>
                                    <p:set>
                                      <p:cBhvr>
                                        <p:cTn id="29" dur="1000" fill="hold"/>
                                        <p:tgtEl>
                                          <p:spTgt spid="8"/>
                                        </p:tgtEl>
                                        <p:attrNameLst>
                                          <p:attrName>fill.type</p:attrName>
                                        </p:attrNameLst>
                                      </p:cBhvr>
                                      <p:to>
                                        <p:strVal val="solid"/>
                                      </p:to>
                                    </p:set>
                                    <p:set>
                                      <p:cBhvr>
                                        <p:cTn id="30" dur="1000" fill="hold"/>
                                        <p:tgtEl>
                                          <p:spTgt spid="8"/>
                                        </p:tgtEl>
                                        <p:attrNameLst>
                                          <p:attrName>fill.on</p:attrName>
                                        </p:attrNameLst>
                                      </p:cBhvr>
                                      <p:to>
                                        <p:strVal val="true"/>
                                      </p:to>
                                    </p:set>
                                  </p:childTnLst>
                                </p:cTn>
                              </p:par>
                            </p:childTnLst>
                          </p:cTn>
                        </p:par>
                        <p:par>
                          <p:cTn id="31" fill="hold">
                            <p:stCondLst>
                              <p:cond delay="2000"/>
                            </p:stCondLst>
                            <p:childTnLst>
                              <p:par>
                                <p:cTn id="32" presetID="1" presetClass="emph" presetSubtype="2" fill="hold" nodeType="afterEffect">
                                  <p:stCondLst>
                                    <p:cond delay="0"/>
                                  </p:stCondLst>
                                  <p:childTnLst>
                                    <p:animClr clrSpc="rgb" dir="cw">
                                      <p:cBhvr>
                                        <p:cTn id="33" dur="1000" fill="hold"/>
                                        <p:tgtEl>
                                          <p:spTgt spid="11"/>
                                        </p:tgtEl>
                                        <p:attrNameLst>
                                          <p:attrName>fillcolor</p:attrName>
                                        </p:attrNameLst>
                                      </p:cBhvr>
                                      <p:to>
                                        <a:srgbClr val="FFD965"/>
                                      </p:to>
                                    </p:animClr>
                                    <p:set>
                                      <p:cBhvr>
                                        <p:cTn id="34" dur="1000" fill="hold"/>
                                        <p:tgtEl>
                                          <p:spTgt spid="11"/>
                                        </p:tgtEl>
                                        <p:attrNameLst>
                                          <p:attrName>fill.type</p:attrName>
                                        </p:attrNameLst>
                                      </p:cBhvr>
                                      <p:to>
                                        <p:strVal val="solid"/>
                                      </p:to>
                                    </p:set>
                                    <p:set>
                                      <p:cBhvr>
                                        <p:cTn id="35" dur="1000" fill="hold"/>
                                        <p:tgtEl>
                                          <p:spTgt spid="11"/>
                                        </p:tgtEl>
                                        <p:attrNameLst>
                                          <p:attrName>fill.on</p:attrName>
                                        </p:attrNameLst>
                                      </p:cBhvr>
                                      <p:to>
                                        <p:strVal val="true"/>
                                      </p:to>
                                    </p:set>
                                  </p:childTnLst>
                                </p:cTn>
                              </p:par>
                            </p:childTnLst>
                          </p:cTn>
                        </p:par>
                      </p:childTnLst>
                    </p:cTn>
                  </p:par>
                  <p:par>
                    <p:cTn id="36" fill="hold">
                      <p:stCondLst>
                        <p:cond delay="indefinite"/>
                      </p:stCondLst>
                      <p:childTnLst>
                        <p:par>
                          <p:cTn id="37" fill="hold">
                            <p:stCondLst>
                              <p:cond delay="0"/>
                            </p:stCondLst>
                            <p:childTnLst>
                              <p:par>
                                <p:cTn id="38" presetID="1" presetClass="emph" presetSubtype="2" fill="hold" nodeType="clickEffect">
                                  <p:stCondLst>
                                    <p:cond delay="0"/>
                                  </p:stCondLst>
                                  <p:childTnLst>
                                    <p:animClr clrSpc="rgb" dir="cw">
                                      <p:cBhvr>
                                        <p:cTn id="39" dur="1000" fill="hold"/>
                                        <p:tgtEl>
                                          <p:spTgt spid="10"/>
                                        </p:tgtEl>
                                        <p:attrNameLst>
                                          <p:attrName>fillcolor</p:attrName>
                                        </p:attrNameLst>
                                      </p:cBhvr>
                                      <p:to>
                                        <a:srgbClr val="FFD965"/>
                                      </p:to>
                                    </p:animClr>
                                    <p:set>
                                      <p:cBhvr>
                                        <p:cTn id="40" dur="1000" fill="hold"/>
                                        <p:tgtEl>
                                          <p:spTgt spid="10"/>
                                        </p:tgtEl>
                                        <p:attrNameLst>
                                          <p:attrName>fill.type</p:attrName>
                                        </p:attrNameLst>
                                      </p:cBhvr>
                                      <p:to>
                                        <p:strVal val="solid"/>
                                      </p:to>
                                    </p:set>
                                    <p:set>
                                      <p:cBhvr>
                                        <p:cTn id="41" dur="1000" fill="hold"/>
                                        <p:tgtEl>
                                          <p:spTgt spid="10"/>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with UW colors">
      <a:dk1>
        <a:sysClr val="windowText" lastClr="000000"/>
      </a:dk1>
      <a:lt1>
        <a:sysClr val="window" lastClr="FFFFFF"/>
      </a:lt1>
      <a:dk2>
        <a:srgbClr val="335B74"/>
      </a:dk2>
      <a:lt2>
        <a:srgbClr val="DFE3E5"/>
      </a:lt2>
      <a:accent1>
        <a:srgbClr val="1CADE4"/>
      </a:accent1>
      <a:accent2>
        <a:srgbClr val="A48DD3"/>
      </a:accent2>
      <a:accent3>
        <a:srgbClr val="4C3282"/>
      </a:accent3>
      <a:accent4>
        <a:srgbClr val="B6A479"/>
      </a:accent4>
      <a:accent5>
        <a:srgbClr val="3E8853"/>
      </a:accent5>
      <a:accent6>
        <a:srgbClr val="62A39F"/>
      </a:accent6>
      <a:hlink>
        <a:srgbClr val="33006F"/>
      </a:hlink>
      <a:folHlink>
        <a:srgbClr val="9A7B4C"/>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311_template" id="{CF2E33B2-997D-4F55-9C04-23BC94CAE906}" vid="{863C565C-B775-42FC-8F75-344706EF3AA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01-logistics</Template>
  <TotalTime>940</TotalTime>
  <Words>5232</Words>
  <Application>Microsoft Office PowerPoint</Application>
  <PresentationFormat>Widescreen</PresentationFormat>
  <Paragraphs>802</Paragraphs>
  <Slides>51</Slides>
  <Notes>7</Notes>
  <HiddenSlides>2</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51</vt:i4>
      </vt:variant>
    </vt:vector>
  </HeadingPairs>
  <TitlesOfParts>
    <vt:vector size="63" baseType="lpstr">
      <vt:lpstr>Aptos</vt:lpstr>
      <vt:lpstr>Arial</vt:lpstr>
      <vt:lpstr>Cambria Math</vt:lpstr>
      <vt:lpstr>Courier New</vt:lpstr>
      <vt:lpstr>Segoe UI</vt:lpstr>
      <vt:lpstr>Segoe UI Historic</vt:lpstr>
      <vt:lpstr>Segoe UI Light</vt:lpstr>
      <vt:lpstr>Segoe UI Semibold</vt:lpstr>
      <vt:lpstr>Segoe UI Semilight</vt:lpstr>
      <vt:lpstr>Tw Cen MT</vt:lpstr>
      <vt:lpstr>Wingdings 3</vt:lpstr>
      <vt:lpstr>Integral</vt:lpstr>
      <vt:lpstr>DFS and Graph Modeling</vt:lpstr>
      <vt:lpstr>The Big Result</vt:lpstr>
      <vt:lpstr>Algorithm -&gt; proof</vt:lpstr>
      <vt:lpstr>Wrapping it up</vt:lpstr>
      <vt:lpstr>Testing Bipartiteness (two statements)</vt:lpstr>
      <vt:lpstr>Proving Algorithm Correct</vt:lpstr>
      <vt:lpstr>DFS</vt:lpstr>
      <vt:lpstr>Only Discussing High-Level Ideas</vt:lpstr>
      <vt:lpstr>DFS vs. BFS</vt:lpstr>
      <vt:lpstr>DFS vs. BFS (DFS example)</vt:lpstr>
      <vt:lpstr>DFS – pseudocode </vt:lpstr>
      <vt:lpstr>DFS – pseudocode</vt:lpstr>
      <vt:lpstr>DFS – iterative vs. recursive</vt:lpstr>
      <vt:lpstr>Reaching Everything</vt:lpstr>
      <vt:lpstr>Bells and Whistles</vt:lpstr>
      <vt:lpstr>Edge Classification</vt:lpstr>
      <vt:lpstr>DFS: start/end</vt:lpstr>
      <vt:lpstr>Edge classification (first worked example)</vt:lpstr>
      <vt:lpstr>Edge classification (types)</vt:lpstr>
      <vt:lpstr>Edge Classification (for DFS on directed graphs)</vt:lpstr>
      <vt:lpstr>A lot of Details: DFS</vt:lpstr>
      <vt:lpstr>Running DFS</vt:lpstr>
      <vt:lpstr>DFS Discovery</vt:lpstr>
      <vt:lpstr>Running DFS (you try)</vt:lpstr>
      <vt:lpstr>Try it Yourselves!</vt:lpstr>
      <vt:lpstr>Edge Classification (try it!)</vt:lpstr>
      <vt:lpstr>Actually Using DFS</vt:lpstr>
      <vt:lpstr>Graph Search Takeaways</vt:lpstr>
      <vt:lpstr>BFS/DFS caveats and cautions</vt:lpstr>
      <vt:lpstr>Your Takeaways</vt:lpstr>
      <vt:lpstr>Solving new problems: Graph Modeling</vt:lpstr>
      <vt:lpstr>Summary – Graph Search Applications</vt:lpstr>
      <vt:lpstr>Ordering Dependencies </vt:lpstr>
      <vt:lpstr>Topological Ordering</vt:lpstr>
      <vt:lpstr>Problem 2</vt:lpstr>
      <vt:lpstr>How do these work?</vt:lpstr>
      <vt:lpstr>Designing New Algorithms</vt:lpstr>
      <vt:lpstr>Designing New Algorithms (combining)</vt:lpstr>
      <vt:lpstr>Why Find SCCs?</vt:lpstr>
      <vt:lpstr>Designing New Graph Algorithms</vt:lpstr>
      <vt:lpstr>Modeling</vt:lpstr>
      <vt:lpstr>Problem Solving Suggestions</vt:lpstr>
      <vt:lpstr>Graph Modeling</vt:lpstr>
      <vt:lpstr>Graph Modeling Process</vt:lpstr>
      <vt:lpstr>Scenario #1</vt:lpstr>
      <vt:lpstr>Scenario #1 (answer)</vt:lpstr>
      <vt:lpstr>Scenario #2</vt:lpstr>
      <vt:lpstr>Scenario #2 (answer)</vt:lpstr>
      <vt:lpstr>Scenario #3</vt:lpstr>
      <vt:lpstr>Scenario #3 (answer)</vt:lpstr>
      <vt:lpstr>Scenario #4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Robbie Weber</dc:creator>
  <cp:lastModifiedBy>Robbie Weber</cp:lastModifiedBy>
  <cp:revision>6</cp:revision>
  <dcterms:created xsi:type="dcterms:W3CDTF">2026-04-08T00:55:28Z</dcterms:created>
  <dcterms:modified xsi:type="dcterms:W3CDTF">2026-04-08T16:35:54Z</dcterms:modified>
</cp:coreProperties>
</file>