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7.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96" r:id="rId3"/>
    <p:sldId id="305" r:id="rId4"/>
    <p:sldId id="306" r:id="rId5"/>
    <p:sldId id="307" r:id="rId6"/>
    <p:sldId id="308" r:id="rId7"/>
    <p:sldId id="358" r:id="rId8"/>
    <p:sldId id="359" r:id="rId9"/>
    <p:sldId id="258" r:id="rId10"/>
    <p:sldId id="259" r:id="rId11"/>
    <p:sldId id="260" r:id="rId12"/>
    <p:sldId id="261" r:id="rId13"/>
    <p:sldId id="297" r:id="rId14"/>
    <p:sldId id="263" r:id="rId15"/>
    <p:sldId id="269" r:id="rId16"/>
    <p:sldId id="293" r:id="rId17"/>
    <p:sldId id="292" r:id="rId18"/>
    <p:sldId id="284" r:id="rId19"/>
    <p:sldId id="285" r:id="rId20"/>
    <p:sldId id="289" r:id="rId21"/>
    <p:sldId id="315" r:id="rId22"/>
    <p:sldId id="262" r:id="rId23"/>
    <p:sldId id="272" r:id="rId24"/>
    <p:sldId id="283" r:id="rId25"/>
    <p:sldId id="268" r:id="rId26"/>
    <p:sldId id="295" r:id="rId27"/>
    <p:sldId id="270" r:id="rId28"/>
    <p:sldId id="357" r:id="rId29"/>
    <p:sldId id="298" r:id="rId30"/>
    <p:sldId id="313" r:id="rId31"/>
    <p:sldId id="350" r:id="rId32"/>
    <p:sldId id="299" r:id="rId33"/>
    <p:sldId id="337" r:id="rId34"/>
    <p:sldId id="338" r:id="rId35"/>
    <p:sldId id="344" r:id="rId36"/>
    <p:sldId id="345" r:id="rId37"/>
    <p:sldId id="346" r:id="rId38"/>
    <p:sldId id="347" r:id="rId39"/>
    <p:sldId id="339" r:id="rId40"/>
    <p:sldId id="348" r:id="rId41"/>
    <p:sldId id="360" r:id="rId42"/>
    <p:sldId id="340" r:id="rId43"/>
    <p:sldId id="349" r:id="rId44"/>
    <p:sldId id="319" r:id="rId45"/>
    <p:sldId id="331" r:id="rId46"/>
    <p:sldId id="333" r:id="rId47"/>
    <p:sldId id="332" r:id="rId48"/>
    <p:sldId id="334" r:id="rId49"/>
    <p:sldId id="320" r:id="rId50"/>
    <p:sldId id="343" r:id="rId51"/>
    <p:sldId id="32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CC0"/>
    <a:srgbClr val="462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1" autoAdjust="0"/>
    <p:restoredTop sz="73479" autoAdjust="0"/>
  </p:normalViewPr>
  <p:slideViewPr>
    <p:cSldViewPr snapToGrid="0">
      <p:cViewPr>
        <p:scale>
          <a:sx n="50" d="100"/>
          <a:sy n="50" d="100"/>
        </p:scale>
        <p:origin x="380" y="128"/>
      </p:cViewPr>
      <p:guideLst/>
    </p:cSldViewPr>
  </p:slideViewPr>
  <p:outlineViewPr>
    <p:cViewPr>
      <p:scale>
        <a:sx n="33" d="100"/>
        <a:sy n="33" d="100"/>
      </p:scale>
      <p:origin x="0" y="-128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8T20:31:39.088"/>
    </inkml:context>
    <inkml:brush xml:id="br0">
      <inkml:brushProperty name="width" value="0.05292" units="cm"/>
      <inkml:brushProperty name="height" value="0.05292" units="cm"/>
      <inkml:brushProperty name="color" value="#FF0000"/>
    </inkml:brush>
  </inkml:definitions>
  <inkml:trace contextRef="#ctx0" brushRef="#br0">16988 5335 0,'0'0'16,"0"0"-16,0 0 0,0 0 0,0 0 0,0 0 16,0 0-16,0 0 15,0 0 1,0 0-16,0 0 16,0 0-16,-67 18 15,-8 0 1,-58 8-16,-49 19 0,-4 8 15,-18 0-15,-26 9 16,-5-9-16,-62 1 16,-27-19-1,-4-8-15,-35-27 16,-5-9-16,-22-18 16,22-8-16,-22-10 15,62 1-15,13-9 16,62 17-16,45 1 15,44 8-15,49 10 16,26 8-16,36-9 16,13 9-16,22 0 15,14 9 1,-5-9-16,9 9 0,0 0 16</inkml:trace>
</inkml:ink>
</file>

<file path=ppt/ink/ink10.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8T20:54:12.200"/>
    </inkml:context>
    <inkml:brush xml:id="br0">
      <inkml:brushProperty name="width" value="0.05292" units="cm"/>
      <inkml:brushProperty name="height" value="0.05292" units="cm"/>
      <inkml:brushProperty name="color" value="#FFC000"/>
    </inkml:brush>
  </inkml:definitions>
  <inkml:trace contextRef="#ctx0" brushRef="#br0">574 7596 0,'0'0'0,"0"0"0,0 0 0,0 0 15,0 0-15,0 0 16,0 0-16,0 0 16,-44-18-1,35 5-15,5-9 0,4-5 16,0-8-1,26-23-15,5-22 16,14-4-16,17-9 16,9 9-16,26 4 15,14 9-15,40-4 16,39-1-16,-8 19 16,9 8-16,8 5 15,-26 4 1,-27 13-16,-31 5 0,-30 9 15,-1 4 1,-35 0-16,-23 5 16,5-1-16,-22 1 15,-9 4-15,0 0 16,-9 0-16,-48 0 16,-63-5-16,-53 1 15,18-5-15,22-4 16,35-1-16,36 6 15,18-1-15,17 0 16,10 4 0,8 1-16,9 0 15,0-1-15,26-8 16,45-5-16,45-4 16,17 9-16,-18 8 15,-13 10-15,-14 8 16,-17 0-16,-13 5 15,-27 0 1,-9-1-16,-17 6 16,-23 12-16,-58 40 15,-132 49-15,-89 14 16,-71 8-16,18 9 16,18 0-1</inkml:trace>
</inkml:ink>
</file>

<file path=ppt/ink/ink11.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8T20:58:50.041"/>
    </inkml:context>
    <inkml:brush xml:id="br0">
      <inkml:brushProperty name="width" value="0.05292" units="cm"/>
      <inkml:brushProperty name="height" value="0.05292" units="cm"/>
      <inkml:brushProperty name="color" value="#FFC000"/>
    </inkml:brush>
  </inkml:definitions>
  <inkml:trace contextRef="#ctx0" brushRef="#br0">10064 5655 0,'0'0'0,"0"0"0,0 0 0,0 0 0,0 0 16,0 0-16,0 0 0,0 0 15,0 0-15,0 0 16,0 0-16,45-36 16,-41 36-16,-4 0 15,13 0 1,-13 0-16,0 0 0,0 0 16,0 0-16,0 0 15,0 0 1,0 0-16,0 0 15,0 0-15,0 0 16,0 0-16,-102 0 16,49 9-16,-13 0 15,-45 9-15,9-1 16,-13 1-16,4 0 16,4-9-1,6 8-15,-15-8 16,-12 0-16,26 0 15,4 0-15,-8 0 16,8 8-16,-17-8 16,-13 9-16,-14-9 15,9 0-15,-9 8 16,5 1-16,-27 0 16,0 0-16,-9-9 15,13 8 1,-8-8-16,-10-9 15,10 0-15,-14 0 16,-26 0-16,-23-18 16,-4 10-16,18-1 15,-13-9-15,13-9 16,30 18-16,10 1 16,-22-1-16,8-9 15,27 0 1,27 9-16,-1 1 15,1-1-15,-1-9 16,5 9-16,18-9 16,0 1-16,13-1 15,-9 0-15,18 0 16,9 10-16,26-1 16,1 0-16,26 9 15,4-9-15,0 9 16,14-9-1,9 9-15,-10 0 16,10-9-16,4 9 16,-9-9-16,9 9 15,0 0 1</inkml:trace>
  <inkml:trace contextRef="#ctx0" brushRef="#br0" timeOffset="40938.71">3300 13992 0,'0'0'0,"0"0"0,0 0 0,0 0 0,0 0 0,0 0 0,0 0 0,0 0 16,0 0-16,0 0 15,0 0-15,-88-4 16,-5-1-16,-23 5 15,-17 0-15,-13 0 16,4 0 0,14 5-16,21 4 15,10-1-15,26 1 16,9 0-16,22 4 16,9-4-16,4 0 15,10 0-15,3 0 16,1 0-16,13 0 15,-4 4-15,4 0 16,0 5 0,4 9-16,-4 4 15,13 4-15,-8 9 16,-5 1-16,0-1 16,-18 14-16,-9 13 15,-35 17-15,-13 10 16,-23-5-16,-12-9 15,21-9-15,14-8 16,4-5 0,4-4-16,18-10 15,10-8-15,16-4 16,1-5 0,18-9-16,-10-4 0,14-1 15,0 1-15,0-5 16,0 1-16,0 3 15,0 1-15,0 4 16,14 5-16,-14-1 16,4 5-1,-4 5-15,14-1 16,-6 10-16,-3-5 16,8-1-16,-8-3 15,17-5-15,-18 0 16,23 0-16,4 9 15,22 9-15,13 8 16,32 5-16,-1 5 16,-8-10-1,-18-8-15,-13-13 16,-27-10-16,-5-8 16,-8-5-16,4-4 15,-17-4-15,26 3 16,26 19-1</inkml:trace>
</inkml:ink>
</file>

<file path=ppt/ink/ink12.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8T21:00:12.121"/>
    </inkml:context>
    <inkml:brush xml:id="br0">
      <inkml:brushProperty name="width" value="0.05292" units="cm"/>
      <inkml:brushProperty name="height" value="0.05292" units="cm"/>
      <inkml:brushProperty name="color" value="#FFC000"/>
    </inkml:brush>
  </inkml:definitions>
  <inkml:trace contextRef="#ctx0" brushRef="#br0">2223 6944 0,'0'0'0,"0"0"0,0 0 16,0 0-16,0 0 0,0 0 15,0 0-15,-75 9 16,13 9-16,-22 9 16,-1 13-16,-17-1 15,0 6-15,-8 3 16,17 1-1,-18 0-15,13-5 16,10-4-16,-1 5 16,14-1-16,-10-4 15,28-5-15,-1-4 16,27-4-16,4-5 16,10-4-16,-5-5 15,17 0 1,5 1-16,0-1 0,0 9 15,13 9-15,18 18 16,14 4-16,-5 9 16,17 0-1,-8 0-15,-5 0 16,5-4-16,-27 0 16,5-1-16,-9-4 15,-10-4-15,-8 0 16,0 4-16,-13 5 15,-13 8-15,-10 10 16,-17-1-16,-9 5 16,-5-9-1,10-14-15,-1-8 16,14-14-16,13-8 16,9-5-1,4-4-15,13-5 0,5 0 16,0 1-16,0-1 15,5 14-15,13 13 16,22 17 0,-9 14-16,13 9 15,-4 4-15,-9 0 16,-9 1 0,-18-6-16,-4-8 0,-4 9 15,-18 9-15,0 4 16,-5-9-16,5-9 15,4-13-15,14-13 16,4-13 0,0-5-16,0-5 15,17 1-15,-12-5 16,21 0-16,1 0 16,0-4-16,4-5 15,0-8-15,-5-5 16,32-5-16,17 1 15,63-5 1</inkml:trace>
</inkml:ink>
</file>

<file path=ppt/ink/ink13.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8T21:04:02.722"/>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0070C0"/>
    </inkml:brush>
  </inkml:definitions>
  <inkml:trace contextRef="#ctx0" brushRef="#br0">2711 5912 0,'0'0'0,"0"0"0,0 0 0,0 0 0,0 0 0,0 0 16,0 0-16,0 0 15,0 0-15,-76 0 16,-8 9-16,-31 17 16,-31 18-16,-27 23 15,18 13 1,-5 4-16,5 5 16,22-1-16,0 5 15,18-8-15,13-6 16,18 1-16,13-9 15,13 4-15,0 5 16,27 0-16,5 0 16,8-5-16,5 0 15,26 10-15,14 12 16,21 10 0,23 3-16,31-3 15,-4-14-15,17-13 16,-13-14-16,0-8 15,-5-14-15,-3-8 16,-6-10-16,-4-8 16,-4-5-16,-4-4 15,-1-5 1,-17-4-16,-1-4 16,1-9-16,8 4 15,23 0-15,31 5 16</inkml:trace>
  <inkml:trace contextRef="#ctx0" brushRef="#br0" timeOffset="4916.85">18326 5601 0,'0'0'0,"0"0"0,0 0 0,62-8 0,-39-1 0,3 0 16,-12 0 0,-6 9-16,6 0 0,-10 0 15,1 0 1,-5 0-16,0 0 16,0 0-16,0 0 15,0 0-15,0 0 16,-98 0-16,27 9 15,-35 0-15,-9 8 16,-1 10 0,23 0-16,0 8 15,22-8-15,9 8 16,13 1-16,9-1 16,5 0-16,-5 10 15,14 8-15,-10 0 16,9-4-16,5 9 15,0 4-15,0 0 16,9-5-16,-5-4 16,14-8-16,-5-5 15,4-9-15,5-5 16,0-4 0,0-4-16,0-4 15,5-1-15,4 0 16,-5 0-16,23 10 15,17 8-15,27 8 16,17 6-16,6 4 16,-1-5-16,4 0 15,10-4-15,-10 0 16,-4-5 0,-9-8-16,-17-9 15,-14-5-15,-18-4 16,-8-5-16,-5-4 15,0 0-15,36 9 16,71 13 0</inkml:trace>
  <inkml:trace contextRef="#ctx0" brushRef="#br0" timeOffset="17792.16">5610 13713 0,'0'0'0,"0"0"0,0 0 0,0 0 0,0 0 16,0 0 0,0 0-16,0 0 15,44 0-15,-44 0 16,13 0-16,-13 0 15,0 0-15,0 0 16,0 0-16,0 0 16,0 0-16,-146 40 15,48-5 1,-21 5-16,4 0 0,4 0 16,18 4-1,13 1-15,4-1 16,19-4-16,-1 0 15,27 4-15,-9 0 16,14 1-16,-1 3 16,23-3-16,-10-10 15,10-4-15,4-4 16,4-1-16,10-3 16,-10-1-1,5 0-15,9-4 16,-5-1-16,0 1 15,14 0-15,4 4 16,0 0-16,13 5 16,27 8-16,13 5 15,14 0-15,17-5 16,0-8-16,-8-9 16,-10-5-16,-8-4 15,-18-5 1,-13 1-16,-1-5 15,-13-5-15,32-8 16,52-18 0</inkml:trace>
  <inkml:trace contextRef="#ctx0" brushRef="#br0" timeOffset="24730.59">6430 14905 0,'0'0'0,"0"0"0,0 0 0,0 0 0,0 0 16,0 0-16,0 0 16,0 0-16,0 0 15,0 0-15,0 0 16,0 0-16,0 0 15,0 0-15,0 0 16,0 0-16,-45 14 16,1 8-16,-27 22 15,-26 18 1,-14 9-16,-5 4 16,10 1-16,22-10 15,-5-4-15,18-13 16,9-5-16,9-8 15,13-5-15,5-5 16,8-3 0,1-1-16,8-5 0,9 1 15,4 0 1,-8-5-16,9 0 16,4-4-16,0 0 15,0 0-15,4 0 16,9 4-16,1 5 15,17 0-15,9 4 16,22 0-16,22 5 16,5-1-1,26 1-15,27 4 16,4 18-16,36 22 16,8 17-1</inkml:trace>
  <inkml:trace contextRef="#ctx0" brushRef="#br0" timeOffset="25524.09">21203 15264 0,'0'0'0,"-4"-44"0,4 44 0,0-44 0,-5-14 16,5-9-16,5 1 0,-1 4 15,9 9-15,-13 13 16,5 4-16,8 10 16,-4 8-1,-5 5-15,10 4 16,-5 0-16,8 5 16,-17 4-16,93 22 15,14 22-15,35 36 16,13 22-16,-5 18 15,-12 8-15,-18 1 16,-18-5 0,-27 0-16,-22-13 15,-17-5-15,-32-17 16,-13-5-16,-31 0 16,-26 9-16,-45-4 15,-35-9-15,-45-14 16,-31-13-16,-13-13 15,-8-4 1</inkml:trace>
  <inkml:trace contextRef="#ctx0" brushRef="#br1" timeOffset="55603.21">17923 7281 0,'0'0'0,"0"0"0,0 0 0,0 0 0,0 0 16,0 0-16,0 0 15,0 0-15,0 0 16,0 0-16,0 0 16,0 0-1,-106 31-15,8-4 16,-17 13-16,-18 9 0,-4-5 16,4 0-1,17 1-15,19 3 16,4-3-16,17-1 15,14 5 1,-4-1-16,35-8 0,13-4 16,-4-1-16,22-4 15,0 5 1,27 17-16,39 27 16,27 17-16,36 10 15,8-5-15,-13-5 16,-13-8-16,-18-5 15,-22-13-15,-9-5 16,-18-4-16,-13-8 16,-17-10-16,-10-9 15,-17 1-15,-14 4 16,-35 0 0,-22-5-16,-27-4 15,0-9-15,14-8 16,17-6-16,27 1 15,4 0-15,14 0 16,21 0-16,-3 4 31,8 9-31,18 9 0,8 31 16,28 40-16,34 36 16,14 4-16,-4-14 15,-18-17-15,-22-27 0,-9-17 16,-9-10-1,0-8-15,-9-5 16,5-4-16,-1 0 16,23 5-16,40 12 15,70 19-15,111-19 16,54-26 0</inkml:trace>
</inkml:ink>
</file>

<file path=ppt/ink/ink14.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8T21:07:57.904"/>
    </inkml:context>
    <inkml:brush xml:id="br0">
      <inkml:brushProperty name="width" value="0.05292" units="cm"/>
      <inkml:brushProperty name="height" value="0.05292" units="cm"/>
      <inkml:brushProperty name="color" value="#0070C0"/>
    </inkml:brush>
    <inkml:context xml:id="ctx1">
      <inkml:inkSource xml:id="inkSrc1">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1" timeString="2026-04-08T21:08:57.919"/>
    </inkml:context>
  </inkml:definitions>
  <inkml:trace contextRef="#ctx0" brushRef="#br0">1603 7162 0,'0'0'0,"0"0"0,0 0 0,0 0 0,0 0 16,0 0-16,0 0 15,0 0-15,0 0 16,0 0-16,0 0 15,-71 44 1,-36 0-16,-21 9 16,-1 5-16,14 4 15,13 0-15,0-4 16,13-5-16,19 0 16,12-8-16,14-6 15,4-3-15,22-5 16,18-4-1,0 8-15,18 23 16,22 26-16,8 13 16,6 10-16,3 8 15,-13-9-15,-13-4 16,-8 0-16,-19-4 16,-8 4-16,-5 4 15,-22-4-15,4-9 16,1-13-16,3-9 15,1-14-15,5-12 16,8-10 0,9-4-16,-5-9 15,5-4-15,0 0 16,0 0-16,5-1 16,-5 1-16,9 9 15,-9 4-15,-9 4 16,4 18-16,-13 14 15,-21 8-15,-15 5 16,-12 9 0,-1-14-16,36-13 15,5-9-15,13-4 16,26-5-16,0 5 16,31 18-16,14 8 15,17 5-15,5-5 16,-4-9-16,-19-12 15,-13-14-15,10-5 16,8 18-16,26 18 16</inkml:trace>
  <inkml:trace contextRef="#ctx1" brushRef="#br0">21803 17819 1660 0,'41'28'455'16,"-39"-26"-411"-16,3 2-19 15,-3-1-8-15,-4 1-11 0,-2-2-4 16,-6-2 1-16,-3 0 0 0,-3-7 0 0,-5 1 1 15,-2 3 1-15,2-4 6 16,-13 3 7-16,9 1 7 0,-7-3 9 0,6 6 6 16,-6 0 2-16,-4 0-5 0,-8 2-1 15,-6 2-7-15,3-4-6 16,-1 1-3-16,-5-1-6 0,-2-1-7 0,-7-5-2 16,-4 1-3-16,-9 3 0 0,-4-7 0 15,-6 4 1-15,-8-2 1 0,-2 2 2 16,-3 3 1-16,1 2 2 0,3-2 3 15,-2-2 4-15,-5 3-65 0,-6-5 101 0,-3 5-29 16,-3-7 3-16,0 1 75 0,3-1-99 16,-2-5 35-16,-12-1-3 0,-9-6-6 15,-11 3-5-15,-3-10-5 0,0-1-3 16,-9-1-4-16,2-3-4 0,-1 6-3 16,3-1-4-16,17 8 0 15,11 5 6-15,-7-2 5 0,0 3 2 0,1 3 4 16,-1 2-5-16,14-2-2 0,7 1 2 15,-5 2-1-15,3-2 4 0,2 4 7 0,2 5 0 16,10 0 1-16,6-6-5 0,4 5-9 16,-1-1-2-16,-5 0-1 0,0 2 0 15,2 0 0-15,10 0-3 0,11 0-2 16,11 2 0-16,3 1-1 0,2 3 2 16,6-1 6-16,1 2 1 0,2 0 3 15,0 2-4-15,-2-4-3 0,-2 4-3 16,4-3 0-16,-2 4-2 0,0-1 0 0,9 2 0 15,2-1 0-15,5-4 0 0,0 3 0 16,0-2 0-16,-1 1 0 16,4 5 0-16,1-1 0 0,-1-5 0 0,-1 6 0 15,-5-4 0-15,-1-6-1 0,-3 4 1 16,-7-7 1-16,-2 4-1 16,-15-8 2-16,-10-1-1 0,-7 1-1 0,-7-8 2 15,2-2-2-15,2 0 0 0,1-2 1 16,8 2 0-16,-3 1-1 0,3 2 1 15,3-1 0-15,2 3-1 0,7 0 1 0,12 4 0 16,13 3-1-16,9-3 1 0,5 1-1 16,10 1 0-16,4 1 2 0,9 2 0 15,-7-7 1-15,4 2 0 16,-1-6-1-16,4-5-2 0,0-7-4 16,0-2-4-16,4-8-7 0,6-1-3 0,1-2-2 15,8-3 0-15,3-5 2 0,3-2 4 16,3-4 2-16,4 2 3 0,3-8 4 15,3-3-1-15,8-5-3 0,-2-3-7 0,4-4-5 16,0-3 0-16,-8-12 0 0,3-7 4 16,-6-3 5-16,-5-11 2 0,-3 3 4 15,-10-3 3-15,-3-6 1 0,-4-2 0 16,-1-1 1-16,-6-9 1 0,4 4 0 16,-3-7 0-16,2 1 5 0,0 1-1 15,0 5 3-15,7 4 0 0,-3 6-1 16,-1-3-1-16,3 4 2 0,-2-2 8 15,2 8 7-15,4 5 3 0,3 3-5 0,-1 5-8 16,-4-4-10-16,-2 2-2 0,-5-4 1 16,-2-4-1-16,-3 0-3 0,-4-2-4 15,0 7-3-15,0 6-3 0,1 6 2 16,1 8 4-16,3 0 4 0,6 0 3 16,3 8 0-16,4 3-1 0,5 15 0 15,5 2 1-15,6 4 1 0,3 8 2 16,6 1 2-16,3 7-3 0,4 6 1 15,6 6-3-15,3 0-1 0,5 0-1 0,0 2 0 16,3-3 0-16,9 1 1 0,11 1-1 16,3 1-1-16,6 0-2 0,0 3-1 15,1-3-1-15,12 2-1 0,11-2 5 16,20-1-2-16,9 3-1 0,7 3 3 16,6 2-1-16,11-4 4 0,12 6-4 15,4-5-6-15,5 1 0 0,3 2-1 16,-2 3 4-16,3-5 5 0,4 6-2 15,0-3-3-15,4 3 0 0,-4 1-3 0,11 4 2 16,2 1 1-16,-8 3 0 0,18 8 0 16,0 0 0-16,-1 2 3 0,-3 3 0 15,6 3 2-15,-12-3 2 16,-11 1 0-16,-4-3 2 0,-12-6 0 0,-14-2 0 16,-8 0-2-16,-8-6 2 0,-14-1-1 15,-4 0 0-15,4 1 0 0,-10 3-2 16,-2-4 1-16,-15 3 2 0,-13 4 0 15,-1 0 2-15,-4 1 4 0,1 4-3 16,-8 2 3-16,-9-1 2 0,-8 0-3 16,-15 7 2-16,-9-3-2 0,-8 6-4 0,-13 3-3 15,-2 8-1-15,-8 1-2 16,-1 9 0-16,1 7 0 0,-6 6 0 0,-5 10 0 16,-2 9 0-16,-5 9 1 0,-2 2 0 15,-4 6 1-15,-3 10-1 0,2 12 0 16,-2 21 2-16,0 6-1 0,0 1 1 15,-2 15 1-15,-5 1 0 0,-2 9 3 16,-2-5-2-16,-5 0-1 0,-7-3 1 0,-1-1-1 16,-9 9 1-16,1-3-1 0,-2-1 2 15,-2 5 1-15,-1-6 0 0,-7 1 3 16,-6-3 2-16,-3-1 4 0,-4-6 5 16,12-11-1-16,-4-5-2 0,-1-10-4 15,4-8-4-15,-4-7 0 0,2-7 3 16,4-7-1-16,1-8-2 0,-1-1-1 15,-4-5-3-15,0-6 0 0,1-6-2 16,8-10-1-16,11-4 0 0,6-8 0 16,5-9 0-16,8-3 2 0,3-11-13 0,6-12-22 15,0-6-60-15,5-8-163 0,2-4 153 16</inkml:trace>
  <inkml:trace contextRef="#ctx1" brushRef="#br0" timeOffset="41465.51">10337 16929 1844 0,'10'-2'134'0,"-4"2"38"0,1 0-34 0,-4 0-58 0,-3 0-38 0,0 0-22 0,-3 0-11 0,3 0-4 0,-4 2-4 0,-5 0 3 0,-14 1 2 0,-9-3 4 0,-5 0 2 0,-9 0 3 0,-2-3 5 0,-14-1 3 16,-5 1-4-16,-11-6 1 0,-2 2-3 0,-7-4 1 16,-9 1 6-16,-8 2 1 0,-10-4 1 15,1 3-2-15,-1 2 3 0,10-4-1 16,8 4-2-16,11-2-2 0,7 2-7 0,2 0-6 15,5-2-5-15,0 2-2 0,5-5-1 16,9 1 1-16,18 4 0 0,6-2 2 16,13 6 0-16,11 1-1 0,9 2 17 15,0-4 13-15,0-3 7 0,15 6 0 16,13 1-17-16,20 0-15 0,19 3-8 16,11 1 3-16,18 1 3 0,5-3 1 15,12 3 0-15,15 6 0 0,10 3-3 16,13 0-1-16,3 0 0 0,-1 6-3 15,-4 1 0-15,-2-1 0 0,2-1 0 0,0-1-2 16,-14-2 1-16,-20-2 1 0,-18-5-1 16,-20-2 4-16,-17-4 7 0,-21-3 11 15,-18 0 13-15,-15-5-6 0,-21-7-8 16,-20-6-11-16,-22-14-13 0,-23 2-1 16,-21-6-1-16,-12 5 0 0,-18-5 1 15,-11 6 4-15,-2 3 2 0,2 6 1 0,6 0 1 16,8 3 1-16,2 2 1 15,9 4 1-15,11 1 0 0,14 4-4 0,17-2 2 16,11 4 0-16,13 1-1 0,12 1 0 16,12 1-2-16,8 0-1 0,10 2 2 15,9 0 1-15,0 0 3 0,0 2 1 16,3 0 2-16,15 5-2 16,19-4-1-16,17 6-2 0,15 0-3 15,16 0 0-15,14 2 0 0,16-3-1 0,2 1 1 16,4 2 0-16,-6 0-1 0,-10-1 3 0,-4 1-1 15,-9 0 1-15,-12-8-1 0,-20 4-1 16,-17 0-1-16,-24-7 4 0,-8 0 4 16,-9 0 0-16,-1 0 1 0,-2 2-7 15,-14-2-5-15,-15-2-1 16,-16-1 2-16,-16-3 1 0,-11 5 1 16,-3-1 0-16,0 2-2 0,-6-2 1 0,6 2-1 0,4 2 1 15,-8 1 1-15,5 4 0 16,-1-1 0-16,3-3-3 0,17 6-26 15,6 4-28-15,16-5-61 0,17 5-98 0,2-2-49 16,14-1 124-16</inkml:trace>
  <inkml:trace contextRef="#ctx1" brushRef="#br0" timeOffset="87179.66">17801 1128 1668 0,'39'7'1158'0,"-58"-9"-1265"0,8 10 531 0,1-3-953 0,-35 0 116 0,22 6 415 0,-12 1-1 0,-10-3-1 16,-2-4-1-16,-10 6-1 0,-3-6-1 15,-10 4 1-15,-1-2 1 0,2 2 0 16,4 4-1-16,-1 3-1 0,8-1 0 16,3 5 1-16,5 3 1 0,13-2 2 15,8 6 4-15,13 1 8 0,6 6 7 16,8 1 2-16,4 6 0 0,8-5-6 15,13 4-6-15,9 3-4 0,14 0-1 16,9 3-5-16,8-4-6 0,2-1-7 16,-1 2-5-16,5 1 0 0,-7-2 7 0,2 3 6 15,-7-3 4-15,-13 1 1 0,-1 1 0 16,-6 6 0-16,-7 5-1 0,-7 3 0 16,-9 6-2-16,-16-4-1 0,-14-1-2 15,-17-2 0-15,-13-8 2 0,-11-8 2 16,-7-7 1-16,-7-9 1 0,-3-13-2 15,-4-3 1-15,3-9 0 0,3-9 7 16,8-2 7-16,14 6 10 0,15-7 15 0,15 3 16 16,13 7 28-16,9-3 1 15,12 5-11-15,18 3-22 0,10 4-34 0,8 7-12 16,2 8-4-16,-6 4-1 0,-4 15-2 16,-5 3 1-16,2 4 2 0,-7 7-1 15,-5 2 0-15,-6 5-1 0,-10 4-3 16,-6-4 0-16,-5 7-1 0,-9-4 0 15,-10 6 0-15,-4 6 3 0,-6-1 0 16,1 0 2-16,-6-3 1 0,4-4 2 0,0-7 5 16,7-3 3-16,-2-8 2 15,7-9 3-15,4-6 2 0,7-9 3 0,9-6-1 16,10-5-3-16,11 0-5 0,9 0-5 16,6-2-2-16,2-2-7 0,10 2-21 15,5-10-34-15,9 7-55 0,3-6-54 16,-1-5 110-16,12 0-7 0</inkml:trace>
  <inkml:trace contextRef="#ctx1" brushRef="#br0" timeOffset="87577.12">19264 2000 2190 0,'-30'11'51'0,"-5"1"-38"0,-15 3-8 0,-7 2 3 0,-3 3-2 16,-2 3-4-16,0 7-2 0,0 7 0 0,1 6 1 0,-4 8 1 0,3 10 1 0,1 8 1 0,5 9 0 0,13 3 1 0,15 3 0 15,12-1-1-15,12-1 9 0,11-3 16 16,9-4 16-16,9-1 12 0,9-1 1 16,5-7-12-16,3-10-14 0,6-8-12 15,4-11-11-15,-1-14-3 0,4-8-1 16,2-8-11-16,-2-7-34 0,2-9-48 15,6-5-64-15,5-6 53 0,8-8 29 16</inkml:trace>
  <inkml:trace contextRef="#ctx1" brushRef="#br0" timeOffset="87760.36">20094 3022 2486 0,'-16'81'126'0,"-5"-15"-18"0,-9 14 14 16,1-8-61-16,-8 8-30 0,1 12-13 0,8-1-8 16,0-4-6-16,6-6-1 0,7-8-29 15,-1-8-39-15,1-6-60 16,3-9-90-16,0-15 523 0,4-7-283 0</inkml:trace>
  <inkml:trace contextRef="#ctx1" brushRef="#br0" timeOffset="88012.51">20652 2162 2445 0,'4'-9'78'16,"1"5"3"-16,-3-1-56 0,0 5-9 15,0 7-2-15,-2 2-10 0,3 16-7 16,2 16 1-16,1 21 3 0,3 25 2 16,1 15 2-16,10 22-1 0,1 8-2 15,6 1 0-15,-1-2 7 0,-1-7-50 16,-4-11-64-16,-6-13-64 0,-7-15-49 16,0-16 107-16</inkml:trace>
  <inkml:trace contextRef="#ctx1" brushRef="#br0" timeOffset="88394.04">20777 2405 1937 0,'19'-45'159'0,"4"10"155"0,2-9-196 0,3 5-60 0,6 5 7 0,0-2-20 16,10 3-8-16,9 4-18 0,4-1-19 15,5 4-18-15,5 3-7 0,1 8-6 16,10 8-7-16,3 7 5 0,1 13 5 16,1 10 8-16,-3 18 5 0,-13 15 5 15,-1 13 4-15,-15 9 1 0,-8 9-1 16,-6 11-2-16,-8 6 0 0,-15 6 0 0,-14 4 4 16,-18-8 3-16,-7 4 1 0,-14-5 1 15,-5-2 0-15,-4-8 3 0,-5-10 3 16,-4-10 3-16,2-10-1 0,-5-8 6 15,-6-7 10-15,2-15-1 0,1-8-1 16,8-9-11-16,3-8-11 0,6-6-1 16,3-2-1-16,10-4 1 0,3-3 0 0,5 1-12 15,14-5-40-15,4 4-82 0,12-8-55 16,15-1-407-16,14-11 367 0</inkml:trace>
  <inkml:trace contextRef="#ctx1" brushRef="#br0" timeOffset="88586.34">22686 3004 2459 0,'-34'92'56'15,"-3"-9"-51"-15,-4 17-1 0,4-15 1 16,7-5-2-16,-4-1 3 0,10-6-8 15,-3-4-45-15,11-8-72 0,-4-5-56 16,10-4-342-16,1-12 318 0</inkml:trace>
  <inkml:trace contextRef="#ctx1" brushRef="#br0" timeOffset="89126.04">24043 1782 2469 0,'8'0'54'0,"-8"2"-55"16,-1 3-14-16,-8-1-6 0,-4 7 1 15,-6 3 7-15,-8 5 4 0,-6 8 0 16,-15 3 0-16,-4-2-3 0,-10 4-2 15,-2 2 2-15,-3 1 2 0,1 3 6 16,6-1 3-16,-4-3 1 0,13-1 3 16,1-4-1-16,8-6-1 0,8 0 1 15,7-5 0-15,8 1 0 0,3 1 0 16,4-6 2-16,-1 2-1 0,2-2 2 16,4 4 0-16,-1 1 0 0,4 4 2 0,6 9-1 15,1 2 0-15,4 1-1 0,-1 10-1 16,4-1-1-16,3 5 0 0,-4 1 0 15,1 3-2-15,4-1 1 0,-3 6-1 16,-2 1 1-16,10 3-1 0,-3-2 1 16,0 7 0-16,6-4-2 0,-10 2 8 15,9-1 5-15,-1-2 5 0,-2 5 8 16,3-6-6-16,-7-8 0 0,-2-11-5 16,-3-8-6-16,0 0 1 0,0-4 0 0,-2-2 4 15,0-6 8-15,0-8 4 0,-1-9 5 16,-1 2 10-16,-3-5 11 0,3-2 9 15,4 0 2-15,5-5-11 0,2-1-18 16,5-4-16-16,4-5-9 0,0 1-6 16,2-2-8-16,-3-1-37 0,5-3-56 15,1-1-51-15,5 0-129 0,11-10 155 16</inkml:trace>
  <inkml:trace contextRef="#ctx1" brushRef="#br0" timeOffset="89329.34">24190 2844 2276 0,'-48'7'95'0,"-5"4"20"0,-18 0-51 0,-7-6 8 0,-13-5-26 0,4 0-24 0,-7-3-15 16,6-1-3-16,13-5 3 0,10 0-14 0,13 2-57 0,11 5-82 0,15 1-53 0,8 1 81 0</inkml:trace>
  <inkml:trace contextRef="#ctx1" brushRef="#br0" timeOffset="89860.16">24613 1424 2545 0,'57'-32'82'0,"-11"6"-41"15,0 4-9-15,-7 8 0 0,2 0-25 16,0 2-8-16,5 6-3 0,-7 3-7 16,4 3-7-16,-4 7-9 0,0 0-10 0,-6 5-7 15,-3 6-6-15,-3 3-3 0,-7 8 2 16,-6 1 3-16,-5 11 3 0,-9 5 7 15,-9 10-2-15,-11 7-7 0,-10 2 2 16,-7-3 7-16,-9-3 7 0,-7-4 20 16,-1-6 9-16,-2-6 0 0,4-2 4 15,8-11-1-15,3-4 2 0,13-1-1 16,-1-5 0-16,8-4 0 0,7 3 4 0,2-8 15 16,8 5 15-16,6 1 10 15,5-1 2-15,7 8-12 0,7 2-10 16,-1 2-7-16,6 4-2 0,-1 6-3 0,4-3-2 15,2 11-2-15,-2-3-2 0,3-6-1 16,-2 6-3-16,0-4-1 16,-3-2 0-16,-3 2-2 0,-4-6-1 0,-1 1 1 15,-3-7-1-15,-1-4 1 0,-1 0 0 16,0-5-1-16,-7-2-2 0,2-2 15 16,-5 7 5-16,-3-2 6 0,-1 12 7 0,-3 8-8 15,-1 7 4-15,-8 14 0 0,-1 7-5 16,-3 8-4-16,-5 1-11 0,-2-1-4 15,-11 3 1-15,-3-6-3 0,0-1-1 16,-7-11 1-16,1 1-1 0,6-5 6 16,-11-1-14-16,12 4-27 0,5-2-128 15,-7-1 98-15</inkml:trace>
  <inkml:trace contextRef="#ctx1" brushRef="#br0" timeOffset="117570.5">24184 906 1913 0,'11'-7'91'0,"-2"0"14"0,3 2-6 0,-1 5-13 0,3-4-15 0,0 4-19 0,-1 0-11 15,3 0-10-15,-4 0-8 0,2 2-9 0,-7 0-7 0,4 0-4 0,0 5-3 0,-1-4 0 0,3 4 0 0,3 6 3 0,5 3 2 16,6 3 0-16,1 8-1 0,6 3-2 16,5 4 0-16,7 12 2 0,7 5 0 15,-3 4 2-15,3 7 1 0,-4 7-3 16,-3 2 4-16,4 4 1 0,2-1 2 16,-1 4 4-16,7 2 3 0,3 0 0 15,-1 1-1-15,2 1-4 0,-3-6-5 16,-3-3-4-16,-6-4-1 0,-6-7 0 0,-3 4 1 15,-5-8-1-15,-5-6 2 0,0-1-1 16,-5-8-2-16,-5-3-1 0,-3-4 0 16,-2 3-1-16,2-2 0 0,-4-1 0 15,2-1 0-15,0 2 0 0,0-7 0 16,2 4 0-16,-1 0-1 0,3-4-9 16,-2 0-12-16,1-2-9 0,1-5-12 15,-4-1-2-15,-2-8 2 0,-2-2-6 16,-6-8-8-16,-1-1-15 0,-2-3-31 0,-1 0-18 15,0-7 314-15,3-9-173 0</inkml:trace>
  <inkml:trace contextRef="#ctx1" brushRef="#br0" timeOffset="117952.03">25789 405 2708 0,'-2'5'46'0,"-3"7"-68"0,-4 13-2 0,-9 11 12 16,-3 15 6-16,-9 9 1 0,-7 6 0 0,-2 1-2 0,-6 3-3 0,-10-1 2 0,-5 7 0 0,-13 4 0 15,-8 10 4-15,-4 11 1 0,-7 0 0 0,-1 16 6 0,-4 7-3 16,1 11 0-16,-1 0 3 0,3-2-3 16,-2 3 2-16,0-4 3 15,4-1-2-15,1-4 0 0,1-4 0 0,3-10 1 16,-7-8 19-16,4-13-3 0,1-17 2 16,0-12-1-16,4-13-16 0,2-7 3 15,12-12 1-15,9-2-1 0,11-11-1 16,17-4-1-16,9-4 2 0,20-4-17 15,-1 1-53-15,12-4-103 0,22-3-102 0,16-3 128 16</inkml:trace>
</inkml:ink>
</file>

<file path=ppt/ink/ink1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8T21:12:28.416"/>
    </inkml:context>
    <inkml:brush xml:id="br0">
      <inkml:brushProperty name="width" value="0.05292" units="cm"/>
      <inkml:brushProperty name="height" value="0.05292" units="cm"/>
      <inkml:brushProperty name="color" value="#0070C0"/>
    </inkml:brush>
  </inkml:definitions>
  <inkml:trace contextRef="#ctx0" brushRef="#br0">3110 9053 1311 0,'0'0'243'0,"-6"4"233"0,6-25-401 0,4 21-11 15,-2 0-9-15,0 0-14 0,3 0-10 0,0-2-17 16,-3 2-9-16,-2 0-4 0,0 0-3 16,-9-5-3-16,-7-1-3 0,-12 1-2 15,-13-7-1-15,-14-1-2 0,-12 2-1 16,-4 4-1-16,-2 0 2 0,-1 4 3 15,-10 5 2-15,-1 5 3 0,-2 0 2 16,-1 5 1-16,2 1 3 0,0 3 6 0,4-1 4 16,6 3 3-16,7-4 4 0,7 1 2 15,5-3-1-15,11-1-1 0,7-6-3 16,10 2-1-16,5-5-1 0,2 0-1 16,3 1 5-16,-1-3 2 0,1 0 2 15,3 0 1-15,-4 0 4 0,6 0 4 16,5 2 5-16,-5 0 1 0,5 3-2 0,2 0-7 15,-2 4-4-15,6 4-4 0,-3-3-2 16,5 10-3-16,-1-4-2 0,2 5-3 16,0 2-2-16,3 5-2 0,3 3-2 15,1 2-1-15,0 3-1 0,2 6 2 16,1 1-2-16,-1 3 0 0,0 0 1 16,0-3-2-16,-4-1 0 0,1 4-1 15,-5 7 1-15,-1 8-1 0,0 8 1 16,-1 7 1-16,-3 9 3 0,-1 0 1 0,-4 2 2 15,-7-11-2-15,-2-5-1 0,-1-3 0 16,-1-5-3-16,2 5 0 0,3-4 2 16,-1 1 4-16,3-4 1 0,1-6 0 15,-1-8 0-15,6-8-1 0,-2-3 6 16,9-10 5-16,0-4 4 0,2-8 7 16,3-9 4-16,3 1 5 0,2-1 4 15,1-3-5-15,3-2-6 0,4-4-6 16,3-5-6-16,6-1-4 0,8-8-3 15,4 2-5-15,13-7-3 0,4 2-2 0,13-8-3 16,4 4-4-16,3 1-2 0,-1 1-8 16,5-6-14-16,1 1-39 0,4-2-39 15,15-6-119-15,8-8-393 0,11-9 389 16</inkml:trace>
  <inkml:trace contextRef="#ctx0" brushRef="#br0" timeOffset="939.13">20454 8812 1122 0,'9'-1'79'16,"-2"1"100"-16,-2 0-124 0,-1 0 8 0,-3 0 23 0,-1-4 9 0,0 0 1 0,-1 4-8 0,1 0-4 0,0 0-8 0,-2 0 3 0,-2-1 13 0,4 1 7 15,0 0 6-15,-3 1-6 0,8-1-19 0,4 2-19 0,3-2-19 16,10 2-10-16,1-6-8 0,5 1-9 0,2-8-5 15,4-1-6-15,1 7-1 16,3-6-1-16,-3 0-2 0,-5 1-2 16,-3 1-2-16,-4-2-1 0,-2 6 0 0,2-2 1 15,-5 1 1-15,1 3 3 0,-8-1-2 16,-2 4-1-16,5 7-3 0,-7 0-2 16,7 8-1-16,2 1 0 0,4 7 1 15,5 3-2-15,1 3-3 0,3-1-2 16,-1 2 0-16,0-2 4 0,-3 1 4 15,0-1 3-15,-9-5 0 0,-9 4-4 16,0 1-2-16,-7 2-1 0,0 6 1 0,0-4 3 16,-10 7 2-16,1-6 4 0,-6 8 1 15,1 0 3-15,-2 5 0 0,2-2 3 16,-2 4 2-16,4 4 0 0,1-4-1 16,-1-1-3-16,3 5-1 0,-2-4 2 15,6 5 0-15,3 4 2 0,-5-2-1 16,7 3-1-16,-9-3 2 0,0-2 3 0,2-1 1 15,-7-8 0-15,2-5-4 0,-1-7-4 16,3-4 1-16,2 1 7 0,0-8 11 16,2 0 11-16,-1-5 10 15,2-3 0-15,-2-5-7 0,-2 1-11 0,4-2-8 16,3 4-6-16,-7 0-4 0,4-4-1 16,-4 0-3-16,-5-4-2 0,-1 1-2 15,-9 3-4-15,-8-2-5 0,-14 1 4 16,-20-6-13-16,-10-4-50 0,-16-3-99 0,-6-14 94 15</inkml:trace>
  <inkml:trace contextRef="#ctx0" brushRef="#br0" timeOffset="26288.71">15807 16722 1378 0,'9'-2'66'0,"-2"-3"8"0,0 1-11 0,-6 2-25 0,3 2-10 16,0-2-8-16,1 1-3 0,-3-6 4 0,1 3 6 0,-1 1 2 0,0-5 8 0,3 5-3 0,0 1-6 16,6 0-11-16,3-1-16 0,0 3-5 15,2 0 0-15,6 0 2 0,1 7 3 16,3-5 2-16,1 3 2 0,-4-1 3 16,4-4 5-16,-3 0 7 0,-1 0 12 15,0 0 15-15,-5 0 15 0,0-6 10 16,0 4 4-16,-2-3-1 0,-2-4-3 15,0 7-7-15,4-3-8 0,-2-6-9 16,7 10-10-16,-7-6-7 0,1 1-6 0,6 5-7 16,-1-1-5-16,-3-2-6 0,3 1-4 15,-1 3-1-15,-2-4-1 0,-5 2 0 16,-1 2-1-16,-8 2-3 0,-3-2-5 16,0 0-5-16,-2 0-1 0,-6-2 0 15,-4 2 1-15,-8 0 4 0,-10 0 2 16,-13 0 3-16,-3 0 2 0,-15 2 0 15,-7 2 1-15,-3 3-1 0,-7 0-1 0,-4 5 0 16,-7 2 2-16,1-1-1 0,-10-2 2 16,-5-4 1-16,-11 1 1 0,-5-2 0 15,-5 4-5-15,-4-6 16 0,9 5 3 16,-2-6-1-16,-3-1 5 0,6 2-17 16,1 3-3-16,3-7 9 0,2 2 5 15,11-2 8-15,9 0 5 0,6 0-7 16,10-2 5-16,7-4 8 0,8 1 8 15,11 2 6-15,9 1-5 0,13-2-10 16,6 3-4-16,6-3-1 0,7 4 3 16,7 0 4-16,0 0 3 0,0 0-4 0,0-2-4 15,7 0-10-15,7-1-9 0,6-2-7 16,15 5-4-16,9-2-3 0,22 2-1 16,14 3-2-16,12 4-1 0,11 1 0 15,5-1-1-15,13 5-2 0,12-1-1 16,5 3-3-16,13 4-1 0,-3-2-1 15,7-2 1-15,11 2 1 0,8 1 2 0,9 1 2 16,6 7 2-16,-2-2 0 16,-5-2 1-16,1 4 3 0,-13-5 2 0,-5 3 3 15,-11-6 0-15,-15 1 2 0,-22-4-1 16,-18 0 5-16,-23-1 8 0,-16-4 7 16,-19-6 5-16,-14-3 4 0,-18 0-10 15,-9-1-5-15,-9-7-11 0,-11 5-8 16,-15-2-3-16,-24-8 0 0,-13 1 1 15,-22-4 1-15,-16 2 0 0,-9-1-2 16,-14 3 0-16,-9 0 4 0,2-3 0 0,-16 3 2 16,-11 3 2-16,-10-3-1 0,-7-2 1 15,-11-2 0-15,-4 0-1 0,9 1 1 16,-5-2 0-16,9 3 0 0,9 3 0 16,8-2-1-16,10 5 0 0,20 2 11 15,12 3 4-15,13-4 8 0,17 7 6 16,19 0-8-16,23 0-5 0,23 1-7 15,20-1-2-15,10 0 15 0,2-3 6 0,17 1-6 16,17-5-9-16,28-2-24 16,27 0-14-16,19 2-9 0,23-3-10 0,18 8-11 15,14 2-13-15,20 7-4 0,10 5-2 16,2 4 14-16,4 7 20 0,3 4 16 16,-2 3 18-16,6 4 4 0,-13 3 2 15,-15-2 0-15,-14 3 1 0,-20-6 2 16,-34-1 11-16,-16-2 16 0,-28-6 15 15,-27-11 13-15,-20-6 4 0,-19-5-6 16,-11-1-12-16,-17-1-9 0,-22-5-11 16,-28-6 2-16,-24-9 1 0,-24-1-9 0,-22-4-5 15,-9-1-10-15,-14-1-2 0,-1-4 0 16,-5 2 2-16,7 1-1 16,14 3-18-16,9 6-33 0,17-1-42 0,12 3-152 15,6 4 463-15,9-5-228 0</inkml:trace>
</inkml:ink>
</file>

<file path=ppt/ink/ink1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8T21:13:15.052"/>
    </inkml:context>
    <inkml:brush xml:id="br0">
      <inkml:brushProperty name="width" value="0.05292" units="cm"/>
      <inkml:brushProperty name="height" value="0.05292" units="cm"/>
      <inkml:brushProperty name="color" value="#0070C0"/>
    </inkml:brush>
  </inkml:definitions>
  <inkml:trace contextRef="#ctx0" brushRef="#br0">20484 6782 2032 0,'12'0'63'15,"-3"0"-27"-15,-3-2 3 0,-5 2-1 0,-1-3-4 0,-1 1-5 0,1 0-4 0,-4-1-5 0,1 3-4 0,1-2-1 0,2 2 3 0,-9-7 7 0,9 7 7 0,-2 0 9 0,2 0 0 0,0 0 0 0,-2 0-5 0,2 0-6 0,0 0-4 16,0 0-8-16,0 0-7 0,0 0-6 15,0 0-3-15,0 0-1 0,0 0-2 16,-1-2-1-16,-7 4-1 0,1 3 0 16,-7-1 0-16,-9-4 1 0,-2 2 1 15,-5-1 0-15,0 1-1 0,2 0 2 16,-1 3 0-16,6-3 0 0,-5 0 3 16,5 3 0-16,-2 0-1 0,-3-3 0 0,-1 3-1 15,-4-1-2-15,-3 1 0 0,-5-3-2 16,2 3 0-16,-1 1-1 0,1-4 0 15,-2 1 0-15,-2 1 0 0,2 1 1 16,-3-2-1-16,-2 1 1 0,3 3 0 16,-6 0-1-16,3 2 2 0,-2-2-1 15,-2 6 1-15,1-3 0 0,-10 4 2 16,-10 1 4-16,-9-3 7 0,-13-5 1 0,1 2 1 16,-2-5-5-16,-4-4-6 0,-7-2-9 15,-17-9 35-15,-17-5 8 0,-12-3 8 16,-7-8 18-16,0 2-33 0,-5 0-6 15,1 2-6-15,2-3-7 0,9-4-3 16,6-8 0-16,3 5-2 0,5 3-3 16,6 1-1-16,-1 6 2 0,15 5 6 15,14 2 0-15,-4 11 2 0,13 0-4 16,5-1-5-16,2 6-1 0,7 0-1 16,5 0 1-16,17 4 4 0,-3-4-1 0,15 0 3 15,7 2-2-15,6-2-2 0,14 0 1 16,-3 0-1-16,4-4 0 0,11 4 2 15,3 0-1-15,2-2 0 16,-9 1 1-16,9 1-1 0,0 0 0 0,0-2-1 16,4-3 1-16,-4 5-7 0,3-6-15 15,-1 6-24-15,-2-9-36 0,0 6-39 16,5-1-98-16,4-17 125 0</inkml:trace>
  <inkml:trace contextRef="#ctx0" brushRef="#br0" timeOffset="17842.87">14844 8052 1941 0,'51'14'67'0,"-51"-14"-18"0,-3 2-22 0,3-2 13 0,-57-15-32 16,55 15-2-16,-1 0-2 0,3 0-1 0,-4 0-2 0,1 4 0 0,1-2-2 0,-5 5 0 0,3-7 1 0,2 5 1 0,2 4 3 16,-1-4 2-16,-8 6-1 0,2 1 1 15,-2 3 1-15,-4-5 2 0,1 8 3 16,-6-7 0-16,-1 8 0 0,-2-3-1 15,-3 0-1-15,-4 9 2 0,0-7 3 0,-11-1 2 16,0 3-1-16,-6-1 0 0,-1-3-1 16,-2 4 2-16,-3-6 3 0,-8 2 1 15,-3-2 0-15,-5-3 0 0,-9-1 2 16,-11-4 5-16,-7-5 5 0,-7-1-3 16,-5-1-6-16,-3-6-9 0,-1-6-8 15,-7 1-4-15,-5-1-1 0,-2 3 0 0,-5-1 2 16,-1-1 6-16,1-3 4 0,-11 0 6 15,-1 0-2-15,-4 1-2 0,-2-2-4 16,14-3-6-16,-7-1-3 0,3-6 0 16,1 1-1-16,6-4 1 0,15 6-1 15,18-3-2-15,17 3 2 0,12 5-5 16,12 0 12-16,6 4 16 0,11 2 6 16,0-1 9-16,5 6-8 0,8-3-8 15,-3 1-1-15,12 3 1 0,1 1-3 0,3-2-4 16,8 2-4-16,0-4-5 15,5 9-2-15,0-2-6 0,5-3-29 0,6-2-31 16,3 1-107-16,12-1-76 0,15-2-289 16,11-10 294-16</inkml:trace>
</inkml:ink>
</file>

<file path=ppt/ink/ink2.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8T20:34:12.193"/>
    </inkml:context>
    <inkml:brush xml:id="br0">
      <inkml:brushProperty name="width" value="0.05292" units="cm"/>
      <inkml:brushProperty name="height" value="0.05292" units="cm"/>
      <inkml:brushProperty name="color" value="#FF0000"/>
    </inkml:brush>
  </inkml:definitions>
  <inkml:trace contextRef="#ctx0" brushRef="#br0">28783 3314 0,'0'0'0,"0"0"0,0 0 0,0 0 0,66-53 0,-39 35 15,-5 1-15,0 8 16,5 0-16,-10 0 16,-8 0-1,5 9-15,-10 0 16,0 0-16,1 0 16,4 0-16,-5 0 15,-4 0-15,0 0 16,0 0-16,0 0 15,0 0-15,-4 0 16,-5 0-16,0 0 16,9 0-16,-49 9 15,-13 9 1,-31-1-16,-27 10 16,-17 0-16,-18-1 15,-9-8-15,-18 0 16,0-9-16,10-1 15,-6 1-15,-12-9 16,8 0-16,0 0 16,0 0-1,-4 0-15,5 0 16,12 0-16,-8 0 16,0 0-16,-1 9 15,-12 0-15,12 0 16,-17 0-16,0 0 15,-17-1-15,-6-8 16,-12 9-16,-18-9 16,-9 0-16,-18 0 15,-5-9-15,-8 1 16,-4-10 0,-14 0-16,-22-8 15,27 8-15,4-9 16,13-8-16,40 8 15,5 1-15,17-1 16,18 9-16,18-8 16,-5 8-1,14 0-15,13 0 0,0 1 16,0-1 0,-13 0-16,0-8 15,13-1-15,4 0 16,18 1-16,9-1 15,14 1-15,25-1 16,28 9-16,17 10 16,9-1-16,14 9 15,-23 0-15,-18 0 16,-48 17 0</inkml:trace>
  <inkml:trace contextRef="#ctx0" brushRef="#br0" timeOffset="32227.97">2046 7716 0,'0'0'0,"0"0"0,0 0 0,0 0 0,0 0 16,0 0-16,0 0 16,-75 13-16,4 9 15,-40 18-15,-4 9 16,-18 8 0,4 10-16,-17 4 0,22 0 15,17 0-15,10-9 16,26-5-16,9-3 15,17-6 1,19 1-16,13-5 16,13 1-16,8 12 15,41 23-15,40 40 16,53 8-16,13 1 16,-18-5-16,-22-22 15,-21-13-15,-46-18 16,-21-5-16,-14-4 15,-26 0-15,-18 13 16,-27 14 0,-22 0-16,5-9 15,0-23-15,35-17 16,9-9-16,4-4 16,23-10-16,-10 1 15,6 0-15,8 0 16,8 4-16,-8 9 15,14 13 1,-10 9-16,10 9 16,-6 9-16,-16 9 15,-6 0-15,-4 4 16,5-4-16,-5 0 16,10-9-16,-6-9 15,28 4-15,-1 14 16,31 22-16,40 18 15,45 8-15,31 1 16,17-19-16,-9-17 16,-8-22-1,-27 0-15,4 5 16</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8T20:38:51.830"/>
    </inkml:context>
    <inkml:brush xml:id="br0">
      <inkml:brushProperty name="width" value="0.05292" units="cm"/>
      <inkml:brushProperty name="height" value="0.05292" units="cm"/>
      <inkml:brushProperty name="color" value="#FF0000"/>
    </inkml:brush>
  </inkml:definitions>
  <inkml:trace contextRef="#ctx0" brushRef="#br0">19814 6642 2087 0,'-30'-9'83'0,"3"4"-20"0,0 5-2 0,6 4-34 0,5 1-8 0,-2-3-2 0,4-1 1 0,5 5-3 0,2 3-5 0,2 1-3 0,3 6-5 0,-3-2-1 0,3 8-1 0,4 2 0 0,5 7-2 0,5-1 0 16,8 2 0-16,7 5 2 0,4 5 0 0,8 3 1 0,2 1 0 0,7 2 1 0,0 0 1 0,3-4-2 0,6 0 3 0,-2-3-1 0,-2-2 0 0,-3-2 0 0,-2-1 0 0,3-3 0 0,-1 3 1 0,8-1-1 0,6-3 1 16,-2-2 2-16,7-1 3 0,4-3 3 0,7-3 2 0,0-1 1 0,5-6-2 0,-9 0-1 0,-7-6 2 0,-9 3 3 0,-6-10 1 0,-12 1 2 0,-10-6-4 0,-5-2-4 0,-10-6 0 0,-4-6 0 0,-6-2 1 0,-2-9-2 0,-8-1-1 0,-8-6-4 0,-8-5 0 0,-4-5-1 0,-1 2-2 0,-2-5 1 15,5 8-3-15,-1 8 1 0,3-7-1 0,3 8 0 0,5 4 1 0,4 4 0 0,-2-1 2 0,9 9 4 0,-3-2 5 16,6 5 1-16,6 6 0 0,-5 2-6 16,5 3-8-16,-1 1-4 0,5 5-3 0,5 10-1 15,5 5 4-15,3 0 2 0,-3 4 0 16,4 5 2-16,1 4 0 0,1 3-1 15,-1 4 0-15,-1 0 1 0,-4-9 0 16,-4-1 1-16,-10 0 1 0,-2-3 4 16,-5-1 0-16,-6-1 1 0,-8 1 3 15,-4-8-2-15,-9 6 1 0,-5-9-2 16,-2 2-3-16,-3-6-2 0,-3 1 0 16,-2-6 0-16,1-2-24 0,-4-3-71 15,8-8 352-15,-3-8-225 0</inkml:trace>
  <inkml:trace contextRef="#ctx0" brushRef="#br0" timeOffset="5167.91">16225 10332 1854 0,'-19'-7'73'0,"3"1"-15"0,1-1-7 0,5 5-21 0,3-3-1 0,3 3 2 16,2 2 1-16,1 0 0 0,1 6-7 0,0-6-6 0,0 1-4 0,0 1-1 0,0 5-3 0,0 0-1 0,0 2-3 0,5 7-3 0,0 2 0 15,4 10 0-15,7 2 0 0,4 6 5 0,3-1 3 16,5 1 11-16,7 6 12 0,10 3 9 15,1 1 7-15,7 7-2 0,-3-5-1 16,1 5-5-16,6-7-5 0,-6-1-6 16,4-5-10-16,2 3-6 0,3-8-5 15,9 3-6-15,4-5 0 0,-2-3-1 16,-2-3-2-16,-12-4 0 0,-6-7-1 0,-1 0-1 16,-4 2 0-16,4-1 1 0,-2-1-1 15,-4-1 1-15,-1-5-1 0,-6 1 0 16,2-1 1-16,0-4-1 0,-6 3-1 15,-4-6 1-15,-1 1-2 0,-14-4-3 16,-1-2-7-16,-8 0-6 0,-3 0-4 16,3-5 1-16,-5 2 4 0,-5-4 4 15,-2 2 6-15,0-2 4 0,-2 4 2 16,-4-6 1-16,-6-1 0 0,-4-6 0 0,-2-1 1 16,-2-4 1-16,1-1 0 0,1 1 3 15,0-1 3-15,7 2 2 0,4 1 1 16,4 10 7-16,6 3 4 0,4 2 2 15,14 6-1-15,4 4-8 0,10 6-8 16,13 13-3-16,9 8 2 0,10 6 1 16,2 5 1-16,4 4-2 0,-8 6-3 15,-6 5-1-15,-3-2-2 0,-10 1 0 16,-10-1 1-16,-10-7 5 0,-12-2 2 0,-8-8 1 16,-19-3-2-16,-14-10-3 0,-8-7-1 15,-22-6 0-15,-19-3-7 0,-15-7-30 16,-8-1-78-16,5-1-124 0,14-3 129 15</inkml:trace>
  <inkml:trace contextRef="#ctx0" brushRef="#br0" timeOffset="19715.41">32167 14032 1686 0,'10'11'114'0,"1"1"115"0,-4 2-183 16,-2-1-33-16,-3-3-5 0,0 3-8 0,-2-1-3 0,0-3-2 0,-2 3 1 0,-5-6-1 0,0-1 0 0,3 2 2 0,-4-3-1 0,2-1 1 0,-3 4 1 0,-5-7 0 0,0 0 2 0,-6 0 3 16,-6-12 1-16,-2-2 4 0,-4-6 2 0,-2-8 4 15,-3-8 3-15,-6 1 1 0,2-2-2 16,1 3 1-16,-1-1 1 0,2-3-3 0,-4-4-1 16,2-15-5-16,-3-1-4 0,2-10-2 15,-1-3 1-15,-1-7 0 0,3-3-2 16,-2 3 5-16,8 3 4 0,1 2-1 15,4-10 7-15,7-4-3 0,-4-14 2 16,6 5 3-16,0 10 1 0,5 15 3 16,2 16-1-16,8 16 5 0,6 10 5 0,6 10 2 15,-1 10 0-15,4 7 1 0,2 2-10 16,-3 2-11-16,1 5-10 0,-3 5-11 16,-3 4-5-16,-1 7 0 0,-2 6 5 15,-4 1 2-15,-1 4 4 0,-2 1 1 16,-2-7 0-16,-2-6 0 0,3-1 3 15,-1-5 2-15,-2 0 2 0,8-2 3 16,3 0 4-16,0-7 9 0,7-1 3 16,3-4 1-16,8-4-7 0,7-2-9 15,1-3-4-15,5-9-2 0,0-7-2 0,-2-5-1 16,-3-6-2-16,-1 4-1 16,-9-13 0-16,-2 1 0 0,-3 1 1 0,-2 0 0 15,2 9 0-15,-3 6 1 0,10 10-2 16,-2 9 7-16,-2 1 7 0,0 8 7 15,1 7 4-15,2 7-7 0,10 12-5 16,1 13-4-16,1 5-3 0,8 7 0 16,-2 2 4-16,1-7-14 0,3 0-69 0,0-11-122 15,0-7 108-15</inkml:trace>
  <inkml:trace contextRef="#ctx0" brushRef="#br0" timeOffset="37062.57">25833 5038 1342 0,'-1'-8'86'0,"-1"3"38"0,0 2-34 0,0-3-31 0,2 3-16 15,0-1-15-15,0-3-13 0,-2 0-6 0,2 0-5 0,0 0 0 0,0-2-1 0,0 2 0 0,0-4 6 0,0 6 14 16,2-6 12-16,0 8 12 0,2-4 6 0,3 5-9 0,-4-2-7 0,3 3-6 15,2 1-9-15,3-4-6 0,-2 8-6 0,2-4-7 16,1 0-3-16,2 0-2 0,4 1-1 16,5 5 0-16,-2 3 0 0,2-4 0 15,4-2 1-15,-2 6-1 0,1 2 0 16,-1 1-2-16,5 2 1 0,0 2-2 0,9 6 1 16,4 6 0-16,1 2 0 0,8 7 1 15,-3-6 2-15,-1 4-2 0,-2 1 2 16,-1-5 1-16,2 7 0 0,3-6 1 15,3 3 0-15,-1 2 0 0,-1 0 0 16,2 3 1-16,-7 0-1 0,6 6 0 16,-10-1 0-16,1-1 0 0,-6 4-1 15,-1-9 0-15,-3 0-2 16,-10 3 0-16,8 5 1 0,-10 2 1 16,5 3 1-16,3-1 0 0,1-1 2 0,2 1-1 0,0-5 1 15,0 7 1-15,3-3-1 0,1 7 2 16,3 1-3-16,0 1-1 0,3 1 1 15,-3-3 0-15,-2 0 0 0,-3-4 1 16,-9-11-2-16,-7-6 0 0,-6-6 4 16,-3-7-1-16,0-5 2 0,-4-2 0 15,-1-4-2-15,-1-1 1 0,-3-6 1 0,0 2-1 16,-3-3-1-16,-1-1-2 16,2 2-1-16,2-5 0 0,-3 2 0 0,-6 0 0 15,4-2-2-15,-3 0 1 0,0-2-1 16,-1-5 0-16,-4 2 4 0,-3-8-1 15,2 1 2-15,0-2 3 0,-5-4 9 16,3-1 10-16,3-6 11 0,3-2 5 16,1 1-2-16,3-1-1 0,1 6-5 15,3-2-4-15,2 7-2 0,4 2-4 0,-1 6-5 16,4 0-3-16,-3-1-7 0,5 5-8 16,1-1-3-16,-6 5-8 0,7 0-3 15,-4 2-1-15,2-1 1 0,3 3-1 16,4 3 3-16,0 0 1 0,2 9 0 15,-1 4 3-15,1-4 0 0,0 3 1 16,1 2 4-16,4-1 2 0,6 5 1 16,-6 1 1-16,2-6 1 0,-2-1-2 15,-2-5 0-15,2-1 2 0,-9-4-1 16,0-4 2-16,-3 2 1 0,-6-3 0 0,-1-4 2 16,-1 0 3-16,3 0 3 0,-4 0 7 15,-1-4 10-15,1-1 5 0,-2 1 4 16,0 4-8-16,-5-5-17 0,-6-4-15 15,-7-2-15-15,-19-10-3 0,-20-14 4 16,-17-13 8-16,-22-9 1 0,-8-7-81 16,-3-5-434-16,6-11 347 0</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8T20:40:49.933"/>
    </inkml:context>
    <inkml:brush xml:id="br0">
      <inkml:brushProperty name="width" value="0.05292" units="cm"/>
      <inkml:brushProperty name="height" value="0.05292" units="cm"/>
      <inkml:brushProperty name="color" value="#FF0000"/>
    </inkml:brush>
  </inkml:definitions>
  <inkml:trace contextRef="#ctx0" brushRef="#br0">3849 11156 1679 0,'-2'-2'87'0,"1"2"22"0,-5 0-10 0,3 4-14 0,-4 1-10 0,-2 2-16 0,0-3-13 0,-2 5-13 0,-3-7-9 0,2 5-9 0,-4 0-3 0,-7-2-2 0,1 4-2 0,-2-2 0 16,-1 2-3-16,2 9-2 0,-2-2-2 0,0 5-1 15,4 7 1-15,0-1-1 16,-3 3 1 0,-2 2 0-16,-3 2-1 0,1 3 0 0,-2-2 0 15,2 2 0-15,3-5 0 0,5 2-1 0,6-2 0 16,3-2 1-16,8 0 0 0,-4-1 2 0,7-6 0 15,0-2 4-15,5-5 4 0,0 2 7 16,6-2 10-16,7 3 6 0,1-1 0 16,10-4-5-16,4-7-9 0,10 0-7 15,-2-3-2-15,7 1-1 0,1 0-1 0,3-1-1 16,-1 7-2-16,4-10 0 0,4 6 1 16,-1 1 1-16,6-10-1 0,-4 0 0 15,4-5-2-15,0-6-3 0,-6 5 1 16,-4-3 0-16,-8 0-1 0,-4 4 0 15,-5-5 0-15,1 1-1 0,4 6 0 16,-6-4 0-16,1 5 0 0,-9-3 0 16,-3 2 1-16,-5 3-1 0,-4 1 0 0,-4-1 0 15,-5-4 0-15,-5 1-2 0,-2 5 0 16,0-2-1-16,-5-3 3 0,-1 3-1 16,-6-3 1-16,-1 3 2 0,-3 0-2 15,0-1 1-15,1 1-1 0,-10-3 1 16,-2-2 0-16,-1 0-1 0,-1 1 1 15,3-4-1-15,4-3 1 0,-4 1 0 16,-1 1 1-16,10 1 1 0,1-1 1 16,7 4 5-16,7-2 6 0,0 2 11 15,4 0 2-15,2 0 3 0,4 0 1 0,10-2-11 16,5 3-1-16,6 3-6 0,4-1-7 16,6 4-2-16,6 7-1 0,-3 0-2 15,1 6 0-15,-8 3-1 0,1 5-1 16,-13-3 0-16,-6 7 0 0,-10-6 0 15,-7 6 1-15,-7 3 1 0,-10-5-1 16,-10 2 1-16,-5 2 0 0,-7-9-2 0,-5-6-14 16,-4-1-24-16,0-10-24 0,0-2-59 15,4-1-69-15,7-7-370 0,-2-3 340 16</inkml:trace>
  <inkml:trace contextRef="#ctx0" brushRef="#br0" timeOffset="10165.79">3557 12422 1727 0,'0'0'91'0,"0"0"17"15,1 2-25-15,1 0-32 0,0 3-16 0,1 4-15 0,-3 5-6 0,-1 0-5 0,1 4-2 0,-4 0-3 0,2 3 0 0,1 7-1 16,-12-5 1 0,4 8 0-16,-5 0 2 0,2 0 1 0,-4 0 5 15,0-2 7-15,0 6 6 0,-2 1 6 0,6-1 9 16,-1 2 2-16,-1-5-2 0,0 0-7 15,-6-3-13-15,4-1-9 0,1-5-3 16,0-2-1-16,1-1 1 0,0-4-2 16,5-7 1-16,0-2-3 0,7-2-2 15,2 2 3-15,0-5 0 0,8 3 2 0,4 2 2 16,4-3-2-16,5 1 1 0,4 1-1 16,0-5 0-16,-4-1 1 0,2 2 2 15,-7-2 6-15,0-2 7 0,0 1 6 16,0-5 2-16,5 1-1 0,-5 0-5 15,2-6-6-15,0 0-5 16,1 1-6-16,1-1-5 16,6-3-1-16,1 0-1 0,3 1-1 0,4-1 1 15,-1 0 0-15,5 0-1 0,1 1-2 0,0-1-1 0,1 2-1 16,1 6-1-16,4-6-1 0,2 5-1 16,3 3 0-16,-4-1-1 0,0-2 1 15,-10 2 3-15,-1 3 2 0,-3 2 2 16,-4 0 0-16,-1 0 1 15,-4 0-1-15,-2 0 0 0,1 0 0 0,-3-2 0 16,-3-5 0-16,-5 2-1 0,-1 1-2 16,-2-3 0-16,-1 7-2 0,0-5-2 0,0-6 1 15,-5 2-1-15,3-1-1 0,-2-3 0 16,3 8 0 0,-3-6 1-16,3 1 1 0,-1 1 3 0,-5-2 1 15,5 0 2-15,-1 3 0 0,1-1 0 16,0-4-1-16,-3 1-1 0,4-2-2 0,-5 5 0 15,-1-5-1-15,2 5 0 16,-2-4 2-16,-2-3 2 0,1 6 0 0,-5 4 1 16,3-6-2-16,-8 0-1 0,2-1 1 15,-9-3-1-15,2 4-1 0,1-1 2 16,2 6-1-16,1-2 2 0,1 4 1 0,6 3 1 16,5 2 0-16,-2-5 0 15,7 5-1-15,2 0-1 0,4 2-2 0,7 3 0 16,7 0 0-16,-2 4 2 0,10 0-1 15,-1 0 1-15,4 3 0 0,4 3 1 16,1-3 0-16,5 6 1 0,-5 0 0 16,2-1-1-16,-4 5 2 0,-9-5 2 15,-9 6 0-15,0-5 2 0,-6 7 1 16,-8-6 0-16,0-1 2 16,-14 5-1-16,-6-5-3 0,-6 0-2 15,-6 3-3-15,-5-12-5 0,-4 3-15 0,-3-1-75 0,1-4-51 16,6-4 72-16</inkml:trace>
  <inkml:trace contextRef="#ctx0" brushRef="#br0" timeOffset="21866.53">8055 14645 1578 0,'2'0'74'15,"5"0"25"-15,-7 0-64 0,0 0-24 0,-2 0-7 0,0 0-2 0,0 0-3 0,-1 0 0 0,-6 4 1 0,-3-2 4 0,-1 7 8 0,8-6 6 0,-8 6 3 0,10-5-3 0,1 1-2 16,-3 4-6-16,7-6-1 0,-4 6-2 0,2-3-1 0,0 1-2 0,0-2 0 0,7 0-1 0,-2 1 0 0,-5-5 3 0,2-1 4 0,0 2 4 16,1 2 8-16,-3-4 7 0,0 0 6 15,0 0 9-15,0 0 0 0,0 0 2 16,0 0 0-16,0 0-3 0,4 0-2 16,8 0-7-16,2 0-11 0,2 0-10 15,6 0-5-15,1 0-2 0,3 0-1 0,4 0-1 16,2 0-1-16,6 0-1 15,1 0 1-15,1 0 0 0,1 0 0 0,0 0 0 16,0 0 0-16,1-2-1 0,3 2 1 16,1-2-1-16,2 2 0 0,1 0 0 15,-4 2 0-15,-3 1 0 0,1 5 2 16,-13-7-1-16,5 5 0 0,-6 1 0 16,6-4-1-16,-1 3-1 0,5 1 0 15,-2 3 0-15,0-6 0 0,1 3 0 16,-1 0 0-16,-2 0-1 0,-6 0 0 0,-3 0 0 15,-1 0 0-15,3 0 0 0,8 1 0 16,-1-1 0-16,3 0 0 0,-1 0 3 16,-5 2 4-16,-2-6 9 0,-11 1 9 15,-5-4 4-15,6 3 3 0,-8-3-4 16,6 2-6-16,-5-2-6 0,-3 0-6 16,6 0-4-16,-3-2-3 0,6 2-1 15,-3-3-1-15,0 3-1 0,5 0 0 0,-10 0 0 16,8 0 0-16,-1-2 0 0,-5 2 0 15,6-2 1-15,-5 0-1 0,2 2 1 16,-2-1 0-16,-3 1 0 0,-2-2 1 16,2-3 0-16,-3 3-1 0,5-2 1 15,-1 1-1-15,-3 1 0 0,-2-5-1 16,0 2 1-16,-1 3-1 0,-5-5 0 16,1 3 0-16,0 2 1 0,-2-3-1 15,0 0-4-15,0 1 0 0,-5-3-4 0,-4 0 1 16,-7-2 2-16,-2-3 0 0,-10-2 1 15,-2-4 0-15,-6 0 2 0,-1 0 0 16,3-1 2-16,6 3 0 0,3 2 0 16,4 5 2-16,6-2-1 0,8 4 2 15,4 2 5-15,3 1 3 0,3 3 3 16,3-3 0-16,-1 2-7 0,4-1-5 16,7 3-2-16,0 0-3 0,5 3 0 15,0 4 0-15,2 2 0 0,4 4-1 0,-6 3-1 16,2 5-3-16,-7 0 3 0,-3 2 1 15,-4 2-2-15,-4-7 1 16,-3 6-6-16,-2-4 0 0,-2-1 1 0,-2 3 4 16,-1-3 2-16,0 3-3 0,-4-5-19 15,2 1-33-15,-6-2-35 0,-1-2-38 16,-11-5-18-16,-1-5 79 0</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8T20:41:40.270"/>
    </inkml:context>
    <inkml:brush xml:id="br0">
      <inkml:brushProperty name="width" value="0.05292" units="cm"/>
      <inkml:brushProperty name="height" value="0.05292" units="cm"/>
      <inkml:brushProperty name="color" value="#FF0000"/>
    </inkml:brush>
  </inkml:definitions>
  <inkml:trace contextRef="#ctx0" brushRef="#br0">10420 2468 1499 0,'9'8'194'0,"-16"45"-55"0,0-43-121 16,1 8-1-16,-2-4 11 0,6-1 15 0,2 4 13 0,2 1 10 0,5 3 2 0,7 11-10 0,0 0-11 0,11 14-11 0,7 8-12 0,7 2-7 0,3 1-4 0,-1 2-5 0,2-4-3 0,-4-6-2 16,1-3-3-16,-6-3 2 0,-2-6-2 15,-2-7 1-15,-3-3-1 0,-1-1-1 16,3-4-5-16,-3-6-9 0,-8-2-16 15,0-5-22-15,-8-2-17 0,-1-5-5 16,-7-2-1-16,0 0-10 0,1-2 508 0,3-5-324 16</inkml:trace>
  <inkml:trace contextRef="#ctx0" brushRef="#br0" timeOffset="210.32">11147 2777 1987 0,'2'-14'275'16,"7"10"-182"-16,-8 4-99 16,3 0-11-16,-2 14 0 0,-11 2 6 15,-9 15 4-15,-7 9 6 0,-14 1 6 16,-16 3 3-16,-8 1-1 0,-10 1 1 0,6 2-1 16,6-4 0-16,15-5-3 0,5-2-10 15,9-12-27-15,6 3-21 0,1-1-23 16,4-4-15-16,-2-2 563 0,5 2-358 15</inkml:trace>
</inkml:ink>
</file>

<file path=ppt/ink/ink6.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8T20:43:13.433"/>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1" timeString="2026-04-08T20:43:39.597"/>
    </inkml:context>
  </inkml:definitions>
  <inkml:trace contextRef="#ctx0" brushRef="#br0">1190 11727 0,'0'0'0,"0"0"0,0 0 0,0 0 0,0 0 0,0 0 0,0 0 15,0 0-15,-48 49 16,25-18-16,-16 9 16,12 4-16,-4 5 15,-9 4-15,22-4 16,5-5-16,-5-4 16,5-5-1,4-3-15,9-1 16,-4 4-16,4 9 15,-14 1-15,14-1 16,-4 0-16,4-4 16,0-4-16,0-5 15,0-5-15,0-8 16,0 0-16,0-5 16,0-4-16,4 0 15,-4 0-15,14-5 16,-14 0-1,4 1-15,18-1 16,5 1-16,8-5 16,19 0-16,-6-5 15,23-4-15,13-4 16,5 0-16,-5 0 16,5-1-16,-5 5 15,-8 1-15,-10 3 16,-17 1-1,8-1-15,-3 5 0,8 0 16,-9 0 0,9 0-16,-9 0 15,-9 0-15,-13 0 16,-4 0-16,-9 0 16,-1 0-16,-8 0 15,5 0-15,-10 0 16,-4-4-16,13-1 15,-13 1 1,0 0-16,0-1 16,0 5-16,0 0 15,0 0-15,0 0 16,0 0-16,0 0 16,0 0-16,0 0 15,-57-58-15,57 54 16,0 0-16,0-1 15,13 5-15,-13 0 16,4 0 0,5 0-16,9 0 15,-18 0-15,44 13 16,-17 5-16,13 4 16,-14 1-16,-8 3 15,-13 5-15,-5 5 16,-23 21-16,-30 23 15,-49 9 1,-13-14-16,18-17 0,21-18 16,19-18-1,12-5-15,19-3 16,21-5-16</inkml:trace>
  <inkml:trace contextRef="#ctx0" brushRef="#br0" timeOffset="1827.48">1341 17082 0,'0'0'0,"0"0"0,0 0 0,0 0 0,0 0 16,0 0 0,0 0-16,0 0 15,0 0-15,0 0 0,0 0 16,-44 4 0,44 0-16,-14 1 15,14-1-15,-4 1 16,4-1-16,-13 1 15,13 3-15,-9 6 16,4 3-16,-8 6 16,9 8-16,-18 4 15,17 1 1,-13-1-16,10-4 16,-10-4-16,4-5 15,6-4-15,8-5 16,-5 0-16,5-4 15,0 0-15,0 0 16,0-5-16,0 1 16,0 3-1,0 1-15,0 0 0,0 0 16,0 0 0,0 0-16,0 0 15,0 0-15,-13-1 16,13 6-16,-5-1 15,5 9-15,-8 14 16,-10 8-16,5 14 16,-1 4-16,-3-5 15,3-8 1,1-5-16,0-13 16,13-4-16,-5-5 15,5-9-15,0 1 16,0-5-16,0-1 15,0-3-15,5-1 16,-5 1-16,13-1 16,-13 1-16,4-1 15,-4 0-15,9 5 16,9 0 0,9 0-16,4 0 15,0 0-15,9 0 16,4-5-16,13 1 15,10-5-15,-1-5 16,5 1-16,14-5 16,-14 0-16,4-4 15,-4-1-15,-5 1 16,-17 0 0,-5 4-16,1 0 15,-5 0-15,-14 0 16,1 5-16,-10-1 15,-12 1-15,4 4 16,-9 0-16,13 0 16,-13 0-16,0-4 15,0-1 1,0 1-16,0-1 16,0 5-16,0 0 15,-22-31-15,22 9 16,-5-9-16,5-4 15,-13-10-15,9 1 16,-18 0-16,17-1 16,-13 10-16,10 4 15,-6 4-15,10 5 16,-9 4 0,13 5-16,0 4 15,0 5-15,0-1 16,0 1-16,0-1 15,13 5-15,-13 0 16,75 27-16,14 17 16,22 23-1,-18 4-15,-22-5 0,-18-8 16,-13-9 0,-23-5-16,-12 0 0,-10 5 15,-34 17 1,-37 23-16,-52 22 15,-14-9-15,4-5 16,1 1 0</inkml:trace>
  <inkml:trace contextRef="#ctx1" brushRef="#br0">18234 11442 1427 0,'-2'0'85'0,"-1"1"34"0,1-1-42 0,2 0-22 0,0 0-10 0,0 0-4 0,0-1 0 0,3-1-2 15,-1-7-2-15,5 5-2 0,-5-8-2 0,0 0 2 0,1-3 0 0,3 0-2 0,-3-1-2 0,3 1 1 0,1-2 1 0,-2-1 5 16,9 4 3-16,0 3 1 0,4-7-4 16,3 8-7-16,-1-3-8 0,3 1-6 15,4 3-7-15,-1 2-4 16,10 0-3-16,3 0-2 0,0-2-2 16,5 4-2-16,4-3-2 0,-4 5-1 0,6-1 1 15,-1 3-4-15,1-8 2 0,3 3 0 16,4-2 4-16,1 2 3 0,5 1 2 15,4 5 3-15,6 3 1 0,-1-1 1 0,1 4-1 16,-9-5-2-16,0 5-1 0,-6-1-3 16,-3 4-2-16,4 0 0 0,-6 1-3 15,0 1 3-15,0-6 1 0,-5 2 1 16,0 0 2-16,-4 2 2 0,-1-3 0 16,-8-1 0-16,-6 0 3 0,-6-3 6 0,-4-2 4 15,-10-2 3-15,-4 1-3 16,-3-5-5-16,-2 3 2 0,0 3-1 0,-2-2 0 15,-6 0-2-15,-3-7-9 0,-5 0-4 16,-7-1-4-16,-5-6-3 0,-8 3 3 16,-1-1 0-16,-6-2 1 0,3 0 3 15,8 0 0-15,-4 2 2 0,13 4 1 0,-4-3 0 16,12 4 0-16,0 0 6 16,10 0 15-16,3 4 11 0,6 3 2 15,5-1-5-15,7-1-15 0,8 1-11 16,7-1-3-16,9-3 1 0,10 4 2 0,9 3-4 15,4 1 6-15,-2 1 2 0,-6 7 0 16,-11-4 3-16,-10 4-6 0,-2 5-3 16,-8 1-2-16,-1-1-3 0,-3 0-4 15,-6 2-1-15,-3-2-1 0,-9 2 3 16,-2 2 0-16,-8-1 2 0,-6 5-1 16,-3-5-3-16,-10 1 1 0,-7 3-2 15,-3-3-24-15,-14-7-50 0,-8-8-67 0,-19-4-311 16,-7-14 281-16</inkml:trace>
</inkml:ink>
</file>

<file path=ppt/ink/ink7.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8T20:44:23.825"/>
    </inkml:context>
    <inkml:brush xml:id="br0">
      <inkml:brushProperty name="width" value="0.05292" units="cm"/>
      <inkml:brushProperty name="height" value="0.05292" units="cm"/>
      <inkml:brushProperty name="color" value="#FF0000"/>
    </inkml:brush>
  </inkml:definitions>
  <inkml:trace contextRef="#ctx0" brushRef="#br0">15029 3039 0,'0'0'0,"0"0"0,0 0 0,0 0 0,0 0 0,0 0 15,0 0-15,0 0 16,0 0-16,0 0 15,0 0-15,0 0 16,0 0 0,0 0-16,0 0 15,-58 45-15,-17-10 16,-23 1-16,-4-1 16,-26 1-16,-76 17 15,-9-18-15,-17 1 16,-90 8-16,19-17 15,-62 8 1,3-8-16,-56-10 16,12 1-16,-74-18 15,3 9-15,-30-27 16,-31-8-16,35-10 16,36 1-16,-23-10 15,85 1-15,8 9 16,54-1-16,35-8 15,58 0-15,62 17 16,44 0 0,53 1-16,23 8 15,21 0-15,19 9 16,21 1-16,-8-1 16,13 0-1</inkml:trace>
  <inkml:trace contextRef="#ctx0" brushRef="#br0" timeOffset="7771.02">1168 8079 0,'0'0'15,"0"0"-15,0 0 0,0 0 0,0 0 0,0 0 16,0 0-16,0 0 0,58-13 16,-49 8-1,-5 1-15,9 0 16,-13-1-16,5 5 16,-5 0-16,9 0 15,-9 0-15,0 0 16,0 0-16,0 0 15,0 0-15,-102 36 16,49-14-16,-5 4 16,0 1-1,1 4-15,8-4 16,-4 4-16,8-5 16,-12 1-16,-1 4 15,-13 4-15,-4-4 16,4 5-16,0-1 15,13-4-15,1 0 16,26 0 0,4 0-16,-4 5 15,18-1-15,-5 1 16,9 4-16,-4 8 16,13 10-16,-4 4 15,4 9-15,0 4 16,0 5-16,4 13 15,9 18-15,-4-5 16,9 5-16,-5-9 16,1-9-1,3-9-15,-3-13 16,-1-9-16,5-8 16,-10-15-16,10-3 15,-13-5-15,3-9 16,6 0-16,-10-4 15,9-5-15,-4-4 16,-4 0-16,8-5 16,5 1-16,8-5 15,1 0 1,17-5-16,32-3 16,39-1-16,18 4 15,49 32-15,30 26 16</inkml:trace>
</inkml:ink>
</file>

<file path=ppt/ink/ink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8T20:45:38.04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C000"/>
    </inkml:brush>
    <inkml:context xml:id="ctx1">
      <inkml:inkSource xml:id="inkSrc3">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6-04-08T20:47:53.168"/>
    </inkml:context>
  </inkml:definitions>
  <inkml:trace contextRef="#ctx0" brushRef="#br0">5188 9502 1299 0,'2'2'92'0,"-2"1"50"0,0-1-38 0,-4-2-32 0,2 2-3 0,-1-2-1 0,-1 0 0 0,2 2 3 15,2-2-3-15,-3-2-5 0,3-2 1 0,-2-1-3 0,2 5-2 0,-9-5-6 0,6 1-9 0,3 4-5 0,0-3-3 16,0 1 0-16,0 2-2 0,1-4-6 0,7 6-6 0,4 0-9 0,4 3-4 0,11-3 0 0,1 0 0 0,9 8-2 16,6-3-1-16,3 8-3 0,5-3 0 15,2 2-1-15,8 2-1 0,-6-5-1 16,-2 1 1-16,-5-6-1 0,-11-6 0 16,-7 5 2-16,-3-2-1 0,-10-1 1 15,-2 0-2-15,-8 0 0 0,-7-2-2 16,0 0-1-16,0 0-2 0,0 0-5 15,-4 0-9-15,-10 3-5 0,-14-3-3 16,-8-2 2-16,-15-1 8 0,-13-4 6 0,-7 0 5 16,-4 0 2-16,-3 1 2 0,6 3 4 15,3 3 7-15,5 0 7 0,3 0 5 16,8 0 2-16,7 0 3 0,5 0 3 16,11 0 3-16,11 0 2 0,5 0 3 15,5 0-1-15,3-2 1 0,6 2 1 16,0 0 3-16,4 0 1 0,8-4-3 0,3 3-5 15,13-5-11-15,2 6-6 0,21 0-6 16,17 0-5-16,10 6-1 0,12-1-3 16,4-1-2-16,2 1 0 0,3 2 0 15,-8-3-1-15,-13-3 1 0,-11 3 1 16,-15-4 0-16,-13 0 0 0,-4 0-1 16,-15 0 0-16,-10-2 0 0,-8 2-2 15,0 0-7-15,-6-2-7 0,-8 2-6 16,-8 2-5-16,-10 0 4 0,-12-2 6 15,-15 0 4-15,-14-2 5 0,-12-1 3 16,-8-1 4-16,-3 4 2 0,4-2 3 0,8 2-29 16,6 4-43-16,12-2-95 0,0 3-46 15,9-2 99-15</inkml:trace>
  <inkml:trace contextRef="#ctx0" brushRef="#br1" timeOffset="55002.48">4450 8706 1900 0,'-3'-2'70'0,"-3"0"-10"16,3 1 6-16,1-5-4 0,-3 5-10 15,-2-1-11-15,5 4-4 0,-9-2-2 16,8 1-9-16,-3 3-8 0,-1-1-9 16,0 3-3-16,-2 3 0 0,-1-1 1 15,-5 3-1-15,0 5 1 0,-1 4-2 16,-2 1 0-16,-5 4-1 0,-2-2 4 16,-9 0 10-16,-5 3 8 0,-3 1 13 15,-11 1 5-15,-4 1-1 0,0-1-1 0,2 4-7 16,2 3-7-16,1 3-4 0,3-3-6 15,1 2-6-15,4-5-3 0,1 5-3 16,4-5-4-16,-2 4 1 0,2 1 0 16,-5 4-1-16,-11 0 2 0,-4-1-2 15,-3 6-1-15,-3-5 0 0,-1 9 1 0,2 5-1 16,-3-4 0-16,3 8 0 0,-1-1-3 16,-1 4 13-16,7 0 10 0,3 0 3 15,3 4 6-15,5-4-10 0,-2 4-2 16,2-2 3-16,6 3 1 0,8-5-1 15,2 7 10-15,7-5-4 0,6 0-3 16,3-4-4-16,2-3-16 0,5-8-4 16,0 5 0-16,3 1 0 0,-1-6 0 15,2 4-1-15,0-1 1 0,1-1 0 16,2-1 0-16,1 1 1 0,-1 3-1 0,2-5 0 16,0 4 0-16,-2 2 0 0,2-5 0 15,-2 1 1-15,-1-5-1 0,1-3 1 16,0-6 0-16,0-1 0 0,1-6 0 15,-1-2-1-15,2-1 1 0,0-8 2 16,0 4 1-16,0-7 1 0,0 0 0 16,0-2-1-16,0-6-3 0,0 2 2 15,-5-3-2-15,3-5 1 0,2 0-1 0,0-2 0 16,-4 3 0-16,2 1 0 16,2-4 0-16,0 2 0 0,0 1 0 0,0-3 0 15,0 0-1-15,0 0 0 0,0 0 0 16,0 0 0-16,0 0 0 0,0 0 0 15,0 0-1-15,-1 0 0 0,1 0 1 16,-9 0 5-16,4-7 4 0,-6-2 2 16,2-14 0-16,-5-3 0 0,0-8-1 15,3 4-1-15,-5-9 4 0,-3 0 2 16,3 0-2-16,-4-9-2 0,4 2-6 16,-2-7-4-16,1 3-1 0,-1 2 1 0,0 0-1 15,2 13 0-15,2 3 0 0,3 5-1 16,4 6 1-16,6 10 0 0,1 8-3 15,0-1-6-15,0 3-8 0,5-3-12 16,2 11-3-16,11 16 5 0,7 13 7 16,6 13 11-16,5 10 4 0,6 5 1 15,1 3 0-15,1 4 1 0,-1-6 2 16,-4 1 1-16,0-4 1 0,0-9-1 16,2-3 2-16,3-2 5 0,4-9 10 0,3 0 16 15,-1-11 14-15,1-5 12 0,-1-14 5 16,3-9 0-16,0-9-5 0,9-16-6 15,-3-10-15-15,0-11-12 0,-5 0-11 16,-4-2-9-16,-2-5-5 0,-7 3-23 16,3-5-36-16,-10 0-40 0,-1 7-54 15,1 0-42-15,-9 13-146 0,-2 5 197 16</inkml:trace>
  <inkml:trace contextRef="#ctx0" brushRef="#br1" timeOffset="56168.4">2489 14871 1845 0,'16'42'67'0,"-18"8"18"0,20 12 1 0,-52-151-89 0,36 59 8 0,-2 35 5 15,0 4 9-15,2-2 10 0,0 0 11 0,0 2 7 0,-1 0 5 0,1 4 5 0,3 3 5 0,-5 0-2 0,6 5-6 16,-1-3-8-16,4 3-6 0,5 5-4 16,2 1-3-16,7 3-5 15,0 2-8-15,2 2-8 0,-2-2-6 0,2 0-3 0,1-1-2 16,3 3 1-16,-3-2-1 0,6 2 0 15,-2-2 0-15,1-2-1 0,2 2 0 16,-1-7 1-16,2 1-1 0,1-1 1 16,-4 2 0-16,0-6 0 0,1 2 0 15,4-2 0-15,-1 0 0 0,4 1 1 16,2-3-1-16,2-1 1 0,3-2-2 16,3-2 1-16,3 0 0 0,-4-1 0 0,-2-4 0 15,-9-2 0-15,0 0-1 16,-5 0 1-16,4-5 0 0,3 3 0 0,-4-2 0 15,4-1 0-15,0-2 0 0,2 0 0 16,1 0-1-16,-3-2 0 0,2 2 0 16,4 0 1-16,-3-3-1 0,2 3 1 15,-5-4-1-15,2 3 0 0,-7 1 0 16,0-2 0-16,-1 4 0 0,1-1 0 16,0 6 1-16,-1-3-1 0,5 0 2 0,-3 3 2 15,8-2 1-15,-3 6 2 0,-1-4-3 16,6 5 0-16,-1-1-1 0,4-8 1 15,3 6-1-15,8-7-1 0,6 5 0 16,-1 2-1-16,5-2 0 0,-3 0 0 16,-2-2 0-16,1 1 1 0,-6-5 0 15,-6 3 0-15,0 1 0 0,-10-1 1 16,-4-1-2-16,-9-4 1 0,-14-5-1 16,-5 3-2-16,-8-8 7 0,-5 4 0 0,-8-9 1 15,-10-10 1-15,-13-1-6 0,-6-3-2 16,-15-2 0-16,-6-2 0 0,-4 0 0 15,-3 1 0-15,-4 3 0 0,4 0 0 16,-3 3 0-16,8 0 1 0,0 6-1 16,7 0 0-16,15 5 0 0,8 0 0 15,10 3 1-15,12 3 0 0,3 4-1 16,7 5 10-16,7-5 2 0,2 5-1 16,12-1 1-16,11 2-10 0,21 5-2 0,5 6 0 15,15 7 0-15,5 3 0 0,0 7 1 16,-3 2 0-16,-4 6-1 0,-8 1 1 15,-2 4 0-15,-8 3-1 0,-11-3 0 16,-8 1 0-16,-13-4 0 0,-6 2 1 16,-12 1 2-16,-5-5 4 0,-8 1 9 15,-10-7 6-15,-15 0 4 0,-10-3-3 16,-13-6-9-16,-8-1-8 0,-12-6-2 0,-1-5-4 16,-14-2-23-16,-1-4-32 0,-1 1-36 15,2 1-117-15,12-3 124 0</inkml:trace>
  <inkml:trace contextRef="#ctx1" brushRef="#br1">15277 17640 0,'0'0'0,"0"0"0,0 0 16,0 0-16,0 0 15,0 0-15,0 0 16,0 0-16,0 0 16,0 0-16,-44 49 15,13-40 1,-23 0-16,-17-1 0,-17 1 15,12-4-15,-8-1 16,9 1 0,-9 3-16,-5-3 15,-9-1-15,5 1 16,0-1-16,18 1 16,4-5-16,13 0 15,14 0-15,13 0 16,4 0-16,-4 0 15,23 0-15,-10 0 16,13 0 0,5 0-16,-8 0 15,8 0-15,-14 0 16,14 0-16,0 0 16,0 0-16,0 0 15,0 0-15,129-27 16,-58 18-16,0 5 15,0 4-15,-9 0 16,-9 0 0,-9 0-16,-13 4 0,9 1 15,-18-1 1,18 5-16,-13-5 16,-14 1-16,5-1 15,-1 1-15,-8-1 16,5-4-16,-10 0 15,9 4-15,-13-4 16,9 0 0,-9 5-16,0-5 15,0 0-15,0 0 16,0 0-16,-124 4 16,35-4-16,-21 0 15,17-4-15,4-1 16,22 1-16,23 0 15,13 4-15,4 0 16,10 0-16,3 0 16,6 0-1,3 0-15</inkml:trace>
</inkml:ink>
</file>

<file path=ppt/ink/ink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8T20:51:49.456"/>
    </inkml:context>
    <inkml:brush xml:id="br0">
      <inkml:brushProperty name="width" value="0.05292" units="cm"/>
      <inkml:brushProperty name="height" value="0.05292" units="cm"/>
      <inkml:brushProperty name="color" value="#FFC000"/>
    </inkml:brush>
  </inkml:definitions>
  <inkml:trace contextRef="#ctx0" brushRef="#br0">22310 3607 735 0,'9'-4'152'0,"-5"2"188"0,-3-1-199 0,8 3-63 16,-7 0-2-16,5 0 9 0,0 0-5 0,-7 0 8 0,0 0-2 0,0 0-9 0,2 0 0 0,-2 0-12 15,0 0-3-15,-2-2-4 0,2 2-2 0,-2 0-3 0,-5-9-4 0,7 9-4 0,0 0-4 0,-1 0-4 0,-1-2-1 0,0 1 0 0,2 1-1 0,0-4-4 16,0 4-6-16,0 0-10 0,-7 2-8 0,2-2-4 0,-4 2-2 16,-5-1 0-16,-6-1-1 0,-8 2 1 15,-4 0-2-15,-2 5-3 0,-1-3-2 16,-3 3-1-16,1 0 0 0,-4 3 0 15,-3-2 2-15,-2 0 2 0,-4 0 3 0,-1-1 3 16,-6-2 5-16,-7 0 4 0,-10-5 9 16,-4 2 8-16,-11-2 4 0,-5-5-4 15,2 1-7-15,-9 1-10 0,0-4-2 16,-11-1 1-16,-7 3-3 0,-5-6 7 16,2-1-1-16,-4 0-2 0,11-1 2 15,3 1-10-15,0 3-1 0,-6-3-1 16,-3-1 9-16,-3 1 5 0,5-2 0 0,16 1 1 15,0-1-9-15,4 0-8 16,5 5 9-16,0-3 6 0,14-1 2 16,17 8 4-16,9-2-7 0,14 3-5 0,6 2-1 15,7 2 0-15,6 0-3 0,7 0-1 16,2 0 0-16,1 0 0 0,7 0-3 16,-3-7-34-16,5 4-58 0,2-1-94 15,0-10-107-15,8-13 151 0</inkml:trace>
  <inkml:trace contextRef="#ctx0" brushRef="#br0" timeOffset="-93241.68">1399 15383 1694 0,'-11'4'251'0,"-10"6"13"0,8 1-104 0,10-8-148 16,3 3-3-16,2 1 0 0,3-5 1 0,6 1 1 0,8-1-1 0,15 0-4 0,10 1-3 0,16-1 1 0,11 0-2 16,13 1 1-16,6 8-1 15,9 1-1-15,4 4-1 0,-2 4-1 0,-5 5 0 0,-7-1 0 16,-13 0 1-16,-9 0 1 0,-10 3 5 0,-18-8 4 15,-11 3 3-15,-12-6 6 16,-12-6 1-16,-15-3 0 0,-17-1 13 16,-20-5 9-16,-19-2 2 0,-17-5 3 0,-13-4-12 15,-11-3-13-15,-16 6-4 0,-8-2-6 16,-2 6 0-16,1 1 5 0,9 4 3 16,12 1 3-16,13 6 2 0,6-3-6 15,15 2-3-15,7 0-5 0,18-1-3 16,20-2-3-16,13 2-3 0,13-5 5 15,10 3 5-15,15 2 2 0,16 0 1 16,14 6-4-16,21 1-7 0,12 4-1 16,13-2-1-16,8 0 1 0,-5 1 3 0,4 1 3 15,-12-4 0-15,-2 0-1 0,-9-8-3 16,-13-6-4-16,-13-6 4 0,-17-6-8 16,-17-6-24-16,-15-10-41 0,-13-8-113 15,-27-11-307-15,-18-16 296 0</inkml:trace>
  <inkml:trace contextRef="#ctx0" brushRef="#br0" timeOffset="-92143.24">5367 4844 2087 0,'-46'-1'107'0,"12"1"7"0,9 0 1 0,20 5-9 0,9-2-27 0,13 1-22 0,17 3-12 16,16-3-11-16,13 6-9 0,17-3-7 0,9 4-6 0,3 3-3 0,0-9-6 0,0 10-3 0,4-3-1 16,-2 4-2-16,-2 9 0 0,-12-7 1 0,-9 1 2 0,-14 1 1 15,-16-6 0-15,-13-2 1 0,-16-7 1 16,-12 1-4-16,-8-1 1 0,-14-3 3 15,-22 0 0-15,-23-2 5 0,-20-4-1 16,-13-8-2-16,-1-1-2 0,2-1 1 16,5 0 1-16,-2-2 2 0,8 0 0 0,10 2-1 15,5-4 4-15,14 0 6 0,10 2 5 16,8 2 4-16,11 0 2 0,7 3 0 16,5 1 4-16,11-1 3 0,3 8 3 15,4-6-4-15,6 3-6 16,10 3-9-16,10-4-8 0,17 3-6 0,19 4-3 15,23 4-1 1,21 8 0-16,8 2-2 16,-2 1 2-16,-1 6 1 0,-10-2 1 0,-14 3 2 0,-14 1 0 0,-20-7 1 15,-16-2 1 1,-12-2-1-16,-18-6-3 0,-5 1-2 0,-7-6-1 0,-9 5-1 0,-15-3 3 16,-15 3 1-16,-16-5 0 15,-18 1 1-15,-11-5 0 0,-3 1-3 0,-11-5 2 16,-5 1-2-16,3 1 0 0,2 0 0 15,7 3 0-15,15 0-1 0,12 2 1 16,12 0 0-16,20 0 0 0,17 0 1 16,19 0 10-16,1 2-2 15,7 0 3-15,16 1-2 0,23 8-9 16,21 3 1-16,29 2-3 0,21 2-1 16,12 1 0-16,10-3 2 0,2 2 0 0,-8 0 1 0,-7 1 1 15,-17-3-1-15,-26-7 1 0,-25-2 2 16,-24-2 4-16,-14-3 6 0,-19-2-5 15,-2 0-1-15,-15 0-9 0,-25-3-5 16,-25-3 0-16,-28-6 1 0,-26-2 3 16,-17-8-1-16,-8 5 2 0,-6-3-6 0,6 4-22 15,8 0-54-15,18 2-86 0,20 2-142 16,12 1 165-16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74E1B-8C5D-4F85-87F0-B1B25EF9405C}"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4F7F9-F2E1-4C1D-BDE0-2220DD39B45A}" type="slidenum">
              <a:rPr lang="en-US" smtClean="0"/>
              <a:t>‹#›</a:t>
            </a:fld>
            <a:endParaRPr lang="en-US"/>
          </a:p>
        </p:txBody>
      </p:sp>
    </p:spTree>
    <p:extLst>
      <p:ext uri="{BB962C8B-B14F-4D97-AF65-F5344CB8AC3E}">
        <p14:creationId xmlns:p14="http://schemas.microsoft.com/office/powerpoint/2010/main" val="207742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BFS on a small graph; discovery</a:t>
            </a:r>
            <a:r>
              <a:rPr lang="en-US" baseline="0" dirty="0"/>
              <a:t> goes steadily from the source (top vertex) to its neighbors, their neighbors, and their neighbors.</a:t>
            </a:r>
            <a:endParaRPr lang="en-US" dirty="0"/>
          </a:p>
        </p:txBody>
      </p:sp>
      <p:sp>
        <p:nvSpPr>
          <p:cNvPr id="4" name="Slide Number Placeholder 3"/>
          <p:cNvSpPr>
            <a:spLocks noGrp="1"/>
          </p:cNvSpPr>
          <p:nvPr>
            <p:ph type="sldNum" sz="quarter" idx="5"/>
          </p:nvPr>
        </p:nvSpPr>
        <p:spPr/>
        <p:txBody>
          <a:bodyPr/>
          <a:lstStyle/>
          <a:p>
            <a:fld id="{5C04F7F9-F2E1-4C1D-BDE0-2220DD39B45A}" type="slidenum">
              <a:rPr lang="en-US" smtClean="0"/>
              <a:t>9</a:t>
            </a:fld>
            <a:endParaRPr lang="en-US"/>
          </a:p>
        </p:txBody>
      </p:sp>
    </p:spTree>
    <p:extLst>
      <p:ext uri="{BB962C8B-B14F-4D97-AF65-F5344CB8AC3E}">
        <p14:creationId xmlns:p14="http://schemas.microsoft.com/office/powerpoint/2010/main" val="428681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DFS on a small graph; discovery</a:t>
            </a:r>
            <a:r>
              <a:rPr lang="en-US" baseline="0" dirty="0"/>
              <a:t> goes deeply into the graph, making every new discovery possible (meaning one of the two neighbors of the starting point is discovered last in this example). Discovery is a different order from BFS on the same graph.</a:t>
            </a:r>
            <a:endParaRPr lang="en-US" dirty="0"/>
          </a:p>
          <a:p>
            <a:endParaRPr lang="en-US" dirty="0"/>
          </a:p>
        </p:txBody>
      </p:sp>
      <p:sp>
        <p:nvSpPr>
          <p:cNvPr id="4" name="Slide Number Placeholder 3"/>
          <p:cNvSpPr>
            <a:spLocks noGrp="1"/>
          </p:cNvSpPr>
          <p:nvPr>
            <p:ph type="sldNum" sz="quarter" idx="5"/>
          </p:nvPr>
        </p:nvSpPr>
        <p:spPr/>
        <p:txBody>
          <a:bodyPr/>
          <a:lstStyle/>
          <a:p>
            <a:fld id="{5C04F7F9-F2E1-4C1D-BDE0-2220DD39B45A}" type="slidenum">
              <a:rPr lang="en-US" smtClean="0"/>
              <a:t>10</a:t>
            </a:fld>
            <a:endParaRPr lang="en-US"/>
          </a:p>
        </p:txBody>
      </p:sp>
    </p:spTree>
    <p:extLst>
      <p:ext uri="{BB962C8B-B14F-4D97-AF65-F5344CB8AC3E}">
        <p14:creationId xmlns:p14="http://schemas.microsoft.com/office/powerpoint/2010/main" val="215491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Depth first search with start</a:t>
            </a:r>
            <a:r>
              <a:rPr lang="en-US" baseline="0" dirty="0"/>
              <a:t> and end times next to each vertex. Start times are added as vertices come on the stack; end times as they come off. </a:t>
            </a:r>
            <a:br>
              <a:rPr lang="en-US" baseline="0" dirty="0"/>
            </a:br>
            <a:r>
              <a:rPr lang="en-US" baseline="0" dirty="0"/>
              <a:t>Edge coloration shoes edge classification; edges discovering a new vertex are orange; edges creating a cycle are blue; edges from descendent to ancestor are green; remaining edge is purple. </a:t>
            </a:r>
            <a:endParaRPr lang="en-US" dirty="0"/>
          </a:p>
        </p:txBody>
      </p:sp>
      <p:sp>
        <p:nvSpPr>
          <p:cNvPr id="4" name="Slide Number Placeholder 3"/>
          <p:cNvSpPr>
            <a:spLocks noGrp="1"/>
          </p:cNvSpPr>
          <p:nvPr>
            <p:ph type="sldNum" sz="quarter" idx="5"/>
          </p:nvPr>
        </p:nvSpPr>
        <p:spPr/>
        <p:txBody>
          <a:bodyPr/>
          <a:lstStyle/>
          <a:p>
            <a:fld id="{5C04F7F9-F2E1-4C1D-BDE0-2220DD39B45A}" type="slidenum">
              <a:rPr lang="en-US" smtClean="0"/>
              <a:t>17</a:t>
            </a:fld>
            <a:endParaRPr lang="en-US"/>
          </a:p>
        </p:txBody>
      </p:sp>
    </p:spTree>
    <p:extLst>
      <p:ext uri="{BB962C8B-B14F-4D97-AF65-F5344CB8AC3E}">
        <p14:creationId xmlns:p14="http://schemas.microsoft.com/office/powerpoint/2010/main" val="317376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Depth first search with start</a:t>
            </a:r>
            <a:r>
              <a:rPr lang="en-US" baseline="0" dirty="0"/>
              <a:t> and end times next to each vertex. Start times are added as vertices come on the stack; end times as they come off. </a:t>
            </a:r>
            <a:br>
              <a:rPr lang="en-US" baseline="0" dirty="0"/>
            </a:br>
            <a:r>
              <a:rPr lang="en-US" baseline="0" dirty="0"/>
              <a:t>Edge coloration shoes edge classification; edges discovering a new vertex are orange; edges creating a cycle are blue; edges from descendent to ancestor are green; remaining edge is purple. </a:t>
            </a:r>
            <a:endParaRPr lang="en-US" dirty="0"/>
          </a:p>
          <a:p>
            <a:endParaRPr lang="en-US" dirty="0"/>
          </a:p>
        </p:txBody>
      </p:sp>
      <p:sp>
        <p:nvSpPr>
          <p:cNvPr id="4" name="Slide Number Placeholder 3"/>
          <p:cNvSpPr>
            <a:spLocks noGrp="1"/>
          </p:cNvSpPr>
          <p:nvPr>
            <p:ph type="sldNum" sz="quarter" idx="5"/>
          </p:nvPr>
        </p:nvSpPr>
        <p:spPr/>
        <p:txBody>
          <a:bodyPr/>
          <a:lstStyle/>
          <a:p>
            <a:fld id="{5C04F7F9-F2E1-4C1D-BDE0-2220DD39B45A}" type="slidenum">
              <a:rPr lang="en-US" smtClean="0"/>
              <a:t>22</a:t>
            </a:fld>
            <a:endParaRPr lang="en-US"/>
          </a:p>
        </p:txBody>
      </p:sp>
    </p:spTree>
    <p:extLst>
      <p:ext uri="{BB962C8B-B14F-4D97-AF65-F5344CB8AC3E}">
        <p14:creationId xmlns:p14="http://schemas.microsoft.com/office/powerpoint/2010/main" val="163463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vertices except G are shown as discovered. Since there is no path from A to G, DFS starting at A does not find it. </a:t>
            </a:r>
          </a:p>
          <a:p>
            <a:endParaRPr lang="en-US" dirty="0"/>
          </a:p>
        </p:txBody>
      </p:sp>
      <p:sp>
        <p:nvSpPr>
          <p:cNvPr id="4" name="Slide Number Placeholder 3"/>
          <p:cNvSpPr>
            <a:spLocks noGrp="1"/>
          </p:cNvSpPr>
          <p:nvPr>
            <p:ph type="sldNum" sz="quarter" idx="5"/>
          </p:nvPr>
        </p:nvSpPr>
        <p:spPr/>
        <p:txBody>
          <a:bodyPr/>
          <a:lstStyle/>
          <a:p>
            <a:fld id="{5C04F7F9-F2E1-4C1D-BDE0-2220DD39B45A}" type="slidenum">
              <a:rPr lang="en-US" smtClean="0"/>
              <a:t>23</a:t>
            </a:fld>
            <a:endParaRPr lang="en-US"/>
          </a:p>
        </p:txBody>
      </p:sp>
    </p:spTree>
    <p:extLst>
      <p:ext uri="{BB962C8B-B14F-4D97-AF65-F5344CB8AC3E}">
        <p14:creationId xmlns:p14="http://schemas.microsoft.com/office/powerpoint/2010/main" val="51177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Pre/Post times:</a:t>
            </a:r>
            <a:br>
              <a:rPr lang="en-US" dirty="0"/>
            </a:br>
            <a:r>
              <a:rPr lang="en-US" dirty="0"/>
              <a:t>A: 1,12</a:t>
            </a:r>
            <a:br>
              <a:rPr lang="en-US" dirty="0"/>
            </a:br>
            <a:r>
              <a:rPr lang="en-US" dirty="0"/>
              <a:t>B: 2,11</a:t>
            </a:r>
            <a:br>
              <a:rPr lang="en-US" dirty="0"/>
            </a:br>
            <a:r>
              <a:rPr lang="en-US" dirty="0"/>
              <a:t>C: 7,8</a:t>
            </a:r>
            <a:br>
              <a:rPr lang="en-US" dirty="0"/>
            </a:br>
            <a:r>
              <a:rPr lang="en-US" dirty="0"/>
              <a:t>D: 3,10</a:t>
            </a:r>
            <a:br>
              <a:rPr lang="en-US" dirty="0"/>
            </a:br>
            <a:r>
              <a:rPr lang="en-US" dirty="0"/>
              <a:t>E: 4,5</a:t>
            </a:r>
            <a:br>
              <a:rPr lang="en-US" dirty="0"/>
            </a:br>
            <a:r>
              <a:rPr lang="en-US" dirty="0"/>
              <a:t>F: 6,9</a:t>
            </a:r>
            <a:br>
              <a:rPr lang="en-US" dirty="0"/>
            </a:br>
            <a:br>
              <a:rPr lang="en-US" dirty="0"/>
            </a:br>
            <a:r>
              <a:rPr lang="en-US" dirty="0"/>
              <a:t>(C,A) is a back edge</a:t>
            </a:r>
            <a:br>
              <a:rPr lang="en-US" dirty="0"/>
            </a:br>
            <a:r>
              <a:rPr lang="en-US" dirty="0"/>
              <a:t>(B,F) is a forward edge</a:t>
            </a:r>
            <a:br>
              <a:rPr lang="en-US" dirty="0"/>
            </a:br>
            <a:r>
              <a:rPr lang="en-US" dirty="0"/>
              <a:t>(F,E) is a cross edge</a:t>
            </a:r>
            <a:br>
              <a:rPr lang="en-US" dirty="0"/>
            </a:br>
            <a:r>
              <a:rPr lang="en-US" dirty="0"/>
              <a:t>All other edges are tree edges. </a:t>
            </a:r>
          </a:p>
        </p:txBody>
      </p:sp>
      <p:sp>
        <p:nvSpPr>
          <p:cNvPr id="4" name="Slide Number Placeholder 3"/>
          <p:cNvSpPr>
            <a:spLocks noGrp="1"/>
          </p:cNvSpPr>
          <p:nvPr>
            <p:ph type="sldNum" sz="quarter" idx="5"/>
          </p:nvPr>
        </p:nvSpPr>
        <p:spPr/>
        <p:txBody>
          <a:bodyPr/>
          <a:lstStyle/>
          <a:p>
            <a:fld id="{5C04F7F9-F2E1-4C1D-BDE0-2220DD39B45A}" type="slidenum">
              <a:rPr lang="en-US" smtClean="0"/>
              <a:t>25</a:t>
            </a:fld>
            <a:endParaRPr lang="en-US"/>
          </a:p>
        </p:txBody>
      </p:sp>
    </p:spTree>
    <p:extLst>
      <p:ext uri="{BB962C8B-B14F-4D97-AF65-F5344CB8AC3E}">
        <p14:creationId xmlns:p14="http://schemas.microsoft.com/office/powerpoint/2010/main" val="3594385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4F7F9-F2E1-4C1D-BDE0-2220DD39B45A}" type="slidenum">
              <a:rPr lang="en-US" smtClean="0"/>
              <a:t>34</a:t>
            </a:fld>
            <a:endParaRPr lang="en-US"/>
          </a:p>
        </p:txBody>
      </p:sp>
    </p:spTree>
    <p:extLst>
      <p:ext uri="{BB962C8B-B14F-4D97-AF65-F5344CB8AC3E}">
        <p14:creationId xmlns:p14="http://schemas.microsoft.com/office/powerpoint/2010/main" val="333878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4A2453F-597D-4E03-B199-CB0436FA643C}"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58F4F-B94A-4750-BB46-F3996D43E6C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23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64A2453F-597D-4E03-B199-CB0436FA643C}" type="datetimeFigureOut">
              <a:rPr lang="en-US" smtClean="0"/>
              <a:t>4/7/2026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A9158F4F-B94A-4750-BB46-F3996D43E6C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44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64A2453F-597D-4E03-B199-CB0436FA643C}" type="datetimeFigureOut">
              <a:rPr lang="en-US" smtClean="0"/>
              <a:t>4/7/2026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A9158F4F-B94A-4750-BB46-F3996D43E6C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106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68734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A2453F-597D-4E03-B199-CB0436FA643C}"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58F4F-B94A-4750-BB46-F3996D43E6CC}" type="slidenum">
              <a:rPr lang="en-US" smtClean="0"/>
              <a:t>‹#›</a:t>
            </a:fld>
            <a:endParaRPr lang="en-US"/>
          </a:p>
        </p:txBody>
      </p:sp>
    </p:spTree>
    <p:extLst>
      <p:ext uri="{BB962C8B-B14F-4D97-AF65-F5344CB8AC3E}">
        <p14:creationId xmlns:p14="http://schemas.microsoft.com/office/powerpoint/2010/main" val="238491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64A2453F-597D-4E03-B199-CB0436FA643C}" type="datetimeFigureOut">
              <a:rPr lang="en-US" smtClean="0"/>
              <a:t>4/7/2026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A9158F4F-B94A-4750-BB46-F3996D43E6C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3500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64A2453F-597D-4E03-B199-CB0436FA643C}" type="datetimeFigureOut">
              <a:rPr lang="en-US" smtClean="0"/>
              <a:t>4/7/2026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58F4F-B94A-4750-BB46-F3996D43E6C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686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A2453F-597D-4E03-B199-CB0436FA643C}" type="datetimeFigureOut">
              <a:rPr lang="en-US" smtClean="0"/>
              <a:t>4/7/2026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58F4F-B94A-4750-BB46-F3996D43E6CC}" type="slidenum">
              <a:rPr lang="en-US" smtClean="0"/>
              <a:t>‹#›</a:t>
            </a:fld>
            <a:endParaRPr lang="en-US"/>
          </a:p>
        </p:txBody>
      </p:sp>
    </p:spTree>
    <p:extLst>
      <p:ext uri="{BB962C8B-B14F-4D97-AF65-F5344CB8AC3E}">
        <p14:creationId xmlns:p14="http://schemas.microsoft.com/office/powerpoint/2010/main" val="423513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4A2453F-597D-4E03-B199-CB0436FA643C}"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58F4F-B94A-4750-BB46-F3996D43E6C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9055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A2453F-597D-4E03-B199-CB0436FA643C}"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58F4F-B94A-4750-BB46-F3996D43E6C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03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2453F-597D-4E03-B199-CB0436FA643C}" type="datetimeFigureOut">
              <a:rPr lang="en-US" smtClean="0"/>
              <a:t>4/7/2026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58F4F-B94A-4750-BB46-F3996D43E6CC}" type="slidenum">
              <a:rPr lang="en-US" smtClean="0"/>
              <a:t>‹#›</a:t>
            </a:fld>
            <a:endParaRPr lang="en-US"/>
          </a:p>
        </p:txBody>
      </p:sp>
    </p:spTree>
    <p:extLst>
      <p:ext uri="{BB962C8B-B14F-4D97-AF65-F5344CB8AC3E}">
        <p14:creationId xmlns:p14="http://schemas.microsoft.com/office/powerpoint/2010/main" val="402838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A2453F-597D-4E03-B199-CB0436FA643C}"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58F4F-B94A-4750-BB46-F3996D43E6C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72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4A2453F-597D-4E03-B199-CB0436FA643C}" type="datetimeFigureOut">
              <a:rPr lang="en-US" smtClean="0"/>
              <a:t>4/7/2026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A9158F4F-B94A-4750-BB46-F3996D43E6C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684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urses.cs.washington.edu/courses/cse421/26sp/resources/332blackboxes.html"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ustomXml" Target="../ink/ink15.xml"/></Relationships>
</file>

<file path=ppt/slides/_rels/slide37.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BF2FC-DDAD-87E7-5551-13AF7B7D16B3}"/>
              </a:ext>
            </a:extLst>
          </p:cNvPr>
          <p:cNvSpPr>
            <a:spLocks noGrp="1"/>
          </p:cNvSpPr>
          <p:nvPr>
            <p:ph type="ctrTitle"/>
          </p:nvPr>
        </p:nvSpPr>
        <p:spPr/>
        <p:txBody>
          <a:bodyPr/>
          <a:lstStyle/>
          <a:p>
            <a:r>
              <a:rPr lang="en-US" dirty="0"/>
              <a:t>DFS and Graph Modeling</a:t>
            </a:r>
          </a:p>
        </p:txBody>
      </p:sp>
      <p:sp>
        <p:nvSpPr>
          <p:cNvPr id="3" name="Subtitle 2">
            <a:extLst>
              <a:ext uri="{FF2B5EF4-FFF2-40B4-BE49-F238E27FC236}">
                <a16:creationId xmlns:a16="http://schemas.microsoft.com/office/drawing/2014/main" id="{CD47AC7C-72B5-5251-737A-2F94410E0100}"/>
              </a:ext>
            </a:extLst>
          </p:cNvPr>
          <p:cNvSpPr>
            <a:spLocks noGrp="1"/>
          </p:cNvSpPr>
          <p:nvPr>
            <p:ph type="subTitle" idx="1"/>
          </p:nvPr>
        </p:nvSpPr>
        <p:spPr/>
        <p:txBody>
          <a:bodyPr/>
          <a:lstStyle/>
          <a:p>
            <a:r>
              <a:rPr lang="en-US" dirty="0"/>
              <a:t>CSE 421 Spring 26</a:t>
            </a:r>
          </a:p>
          <a:p>
            <a:r>
              <a:rPr lang="en-US" dirty="0"/>
              <a:t>Lecture 5</a:t>
            </a:r>
          </a:p>
        </p:txBody>
      </p:sp>
    </p:spTree>
    <p:extLst>
      <p:ext uri="{BB962C8B-B14F-4D97-AF65-F5344CB8AC3E}">
        <p14:creationId xmlns:p14="http://schemas.microsoft.com/office/powerpoint/2010/main" val="82486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 (DFS example)</a:t>
            </a:r>
          </a:p>
        </p:txBody>
      </p:sp>
      <p:sp>
        <p:nvSpPr>
          <p:cNvPr id="3" name="Content Placeholder 2"/>
          <p:cNvSpPr>
            <a:spLocks noGrp="1"/>
          </p:cNvSpPr>
          <p:nvPr>
            <p:ph idx="1"/>
          </p:nvPr>
        </p:nvSpPr>
        <p:spPr>
          <a:xfrm>
            <a:off x="838200" y="1825625"/>
            <a:ext cx="4383157" cy="4351338"/>
          </a:xfrm>
        </p:spPr>
        <p:txBody>
          <a:bodyPr/>
          <a:lstStyle/>
          <a:p>
            <a:r>
              <a:rPr lang="en-US" dirty="0"/>
              <a:t>In DFS, we explore deep into the graph.</a:t>
            </a:r>
          </a:p>
          <a:p>
            <a:r>
              <a:rPr lang="en-US" dirty="0"/>
              <a:t>We try to find new (undiscovered) nodes, then “backtrack” when we’re out of new ones.</a:t>
            </a:r>
          </a:p>
        </p:txBody>
      </p:sp>
      <p:sp>
        <p:nvSpPr>
          <p:cNvPr id="4" name="Oval 3" descr="See animation dscription in speaker notes."/>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5" name="Oval 4">
            <a:extLst>
              <a:ext uri="{C183D7F6-B498-43B3-948B-1728B52AA6E4}">
                <adec:decorative xmlns:adec="http://schemas.microsoft.com/office/drawing/2017/decorative" val="1"/>
              </a:ext>
            </a:extLst>
          </p:cNvPr>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a:extLst>
              <a:ext uri="{C183D7F6-B498-43B3-948B-1728B52AA6E4}">
                <adec:decorative xmlns:adec="http://schemas.microsoft.com/office/drawing/2017/decorative" val="1"/>
              </a:ext>
            </a:extLst>
          </p:cNvPr>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a:extLst>
              <a:ext uri="{C183D7F6-B498-43B3-948B-1728B52AA6E4}">
                <adec:decorative xmlns:adec="http://schemas.microsoft.com/office/drawing/2017/decorative" val="1"/>
              </a:ext>
            </a:extLst>
          </p:cNvPr>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a:extLst>
              <a:ext uri="{C183D7F6-B498-43B3-948B-1728B52AA6E4}">
                <adec:decorative xmlns:adec="http://schemas.microsoft.com/office/drawing/2017/decorative" val="1"/>
              </a:ext>
            </a:extLst>
          </p:cNvPr>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a:extLst>
              <a:ext uri="{C183D7F6-B498-43B3-948B-1728B52AA6E4}">
                <adec:decorative xmlns:adec="http://schemas.microsoft.com/office/drawing/2017/decorative" val="1"/>
              </a:ext>
            </a:extLst>
          </p:cNvPr>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a:extLst>
              <a:ext uri="{C183D7F6-B498-43B3-948B-1728B52AA6E4}">
                <adec:decorative xmlns:adec="http://schemas.microsoft.com/office/drawing/2017/decorative" val="1"/>
              </a:ext>
            </a:extLst>
          </p:cNvPr>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1" name="Straight Connector 10">
            <a:extLst>
              <a:ext uri="{C183D7F6-B498-43B3-948B-1728B52AA6E4}">
                <adec:decorative xmlns:adec="http://schemas.microsoft.com/office/drawing/2017/decorative" val="1"/>
              </a:ext>
            </a:extLst>
          </p:cNvPr>
          <p:cNvCxnSpPr>
            <a:stCxn id="4" idx="4"/>
            <a:endCxn id="6"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stCxn id="4" idx="5"/>
            <a:endCxn id="5"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a:stCxn id="6" idx="3"/>
            <a:endCxn id="8"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a:extLst>
              <a:ext uri="{C183D7F6-B498-43B3-948B-1728B52AA6E4}">
                <adec:decorative xmlns:adec="http://schemas.microsoft.com/office/drawing/2017/decorative" val="1"/>
              </a:ext>
            </a:extLst>
          </p:cNvPr>
          <p:cNvCxnSpPr>
            <a:stCxn id="6" idx="4"/>
            <a:endCxn id="7"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a:extLst>
              <a:ext uri="{C183D7F6-B498-43B3-948B-1728B52AA6E4}">
                <adec:decorative xmlns:adec="http://schemas.microsoft.com/office/drawing/2017/decorative" val="1"/>
              </a:ext>
            </a:extLst>
          </p:cNvPr>
          <p:cNvCxnSpPr>
            <a:stCxn id="8" idx="6"/>
            <a:endCxn id="7"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a:stCxn id="7" idx="6"/>
            <a:endCxn id="10"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a:stCxn id="10" idx="6"/>
            <a:endCxn id="9"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a:stCxn id="5" idx="4"/>
            <a:endCxn id="10"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19" name="Ink 18">
                <a:extLst>
                  <a:ext uri="{FF2B5EF4-FFF2-40B4-BE49-F238E27FC236}">
                    <a16:creationId xmlns:a16="http://schemas.microsoft.com/office/drawing/2014/main" id="{2F45E84E-0A52-946B-7716-8D504ABB6089}"/>
                  </a:ext>
                  <a:ext uri="{C183D7F6-B498-43B3-948B-1728B52AA6E4}">
                    <adec:decorative xmlns:adec="http://schemas.microsoft.com/office/drawing/2017/decorative" val="1"/>
                  </a:ext>
                </a:extLst>
              </p14:cNvPr>
              <p14:cNvContentPartPr/>
              <p14:nvPr/>
            </p14:nvContentPartPr>
            <p14:xfrm>
              <a:off x="5814360" y="1770120"/>
              <a:ext cx="5779440" cy="3331440"/>
            </p14:xfrm>
          </p:contentPart>
        </mc:Choice>
        <mc:Fallback>
          <p:pic>
            <p:nvPicPr>
              <p:cNvPr id="19" name="Ink 18">
                <a:extLst>
                  <a:ext uri="{FF2B5EF4-FFF2-40B4-BE49-F238E27FC236}">
                    <a16:creationId xmlns:a16="http://schemas.microsoft.com/office/drawing/2014/main" id="{2F45E84E-0A52-946B-7716-8D504ABB6089}"/>
                  </a:ext>
                  <a:ext uri="{C183D7F6-B498-43B3-948B-1728B52AA6E4}">
                    <adec:decorative xmlns:adec="http://schemas.microsoft.com/office/drawing/2017/decorative" val="1"/>
                  </a:ext>
                </a:extLst>
              </p:cNvPr>
              <p:cNvPicPr/>
              <p:nvPr/>
            </p:nvPicPr>
            <p:blipFill>
              <a:blip r:embed="rId4"/>
              <a:stretch>
                <a:fillRect/>
              </a:stretch>
            </p:blipFill>
            <p:spPr>
              <a:xfrm>
                <a:off x="5805000" y="1760760"/>
                <a:ext cx="5798160" cy="3350160"/>
              </a:xfrm>
              <a:prstGeom prst="rect">
                <a:avLst/>
              </a:prstGeom>
            </p:spPr>
          </p:pic>
        </mc:Fallback>
      </mc:AlternateContent>
    </p:spTree>
    <p:extLst>
      <p:ext uri="{BB962C8B-B14F-4D97-AF65-F5344CB8AC3E}">
        <p14:creationId xmlns:p14="http://schemas.microsoft.com/office/powerpoint/2010/main" val="81919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4"/>
                                        </p:tgtEl>
                                        <p:attrNameLst>
                                          <p:attrName>fillcolor</p:attrName>
                                        </p:attrNameLst>
                                      </p:cBhvr>
                                      <p:to>
                                        <a:srgbClr val="FFD965"/>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6"/>
                                        </p:tgtEl>
                                        <p:attrNameLst>
                                          <p:attrName>fillcolor</p:attrName>
                                        </p:attrNameLst>
                                      </p:cBhvr>
                                      <p:to>
                                        <a:srgbClr val="FFD965"/>
                                      </p:to>
                                    </p:animClr>
                                    <p:set>
                                      <p:cBhvr>
                                        <p:cTn id="13" dur="1000" fill="hold"/>
                                        <p:tgtEl>
                                          <p:spTgt spid="6"/>
                                        </p:tgtEl>
                                        <p:attrNameLst>
                                          <p:attrName>fill.type</p:attrName>
                                        </p:attrNameLst>
                                      </p:cBhvr>
                                      <p:to>
                                        <p:strVal val="solid"/>
                                      </p:to>
                                    </p:set>
                                    <p:set>
                                      <p:cBhvr>
                                        <p:cTn id="14" dur="1000" fill="hold"/>
                                        <p:tgtEl>
                                          <p:spTgt spid="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1000" fill="hold"/>
                                        <p:tgtEl>
                                          <p:spTgt spid="8"/>
                                        </p:tgtEl>
                                        <p:attrNameLst>
                                          <p:attrName>fillcolor</p:attrName>
                                        </p:attrNameLst>
                                      </p:cBhvr>
                                      <p:to>
                                        <a:srgbClr val="FFD965"/>
                                      </p:to>
                                    </p:animClr>
                                    <p:set>
                                      <p:cBhvr>
                                        <p:cTn id="19" dur="1000" fill="hold"/>
                                        <p:tgtEl>
                                          <p:spTgt spid="8"/>
                                        </p:tgtEl>
                                        <p:attrNameLst>
                                          <p:attrName>fill.type</p:attrName>
                                        </p:attrNameLst>
                                      </p:cBhvr>
                                      <p:to>
                                        <p:strVal val="solid"/>
                                      </p:to>
                                    </p:set>
                                    <p:set>
                                      <p:cBhvr>
                                        <p:cTn id="20" dur="1000" fill="hold"/>
                                        <p:tgtEl>
                                          <p:spTgt spid="8"/>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
                                        </p:tgtEl>
                                        <p:attrNameLst>
                                          <p:attrName>fillcolor</p:attrName>
                                        </p:attrNameLst>
                                      </p:cBhvr>
                                      <p:to>
                                        <a:srgbClr val="FFD965"/>
                                      </p:to>
                                    </p:animClr>
                                    <p:set>
                                      <p:cBhvr>
                                        <p:cTn id="25" dur="1000" fill="hold"/>
                                        <p:tgtEl>
                                          <p:spTgt spid="7"/>
                                        </p:tgtEl>
                                        <p:attrNameLst>
                                          <p:attrName>fill.type</p:attrName>
                                        </p:attrNameLst>
                                      </p:cBhvr>
                                      <p:to>
                                        <p:strVal val="solid"/>
                                      </p:to>
                                    </p:set>
                                    <p:set>
                                      <p:cBhvr>
                                        <p:cTn id="26" dur="1000" fill="hold"/>
                                        <p:tgtEl>
                                          <p:spTgt spid="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10"/>
                                        </p:tgtEl>
                                        <p:attrNameLst>
                                          <p:attrName>fillcolor</p:attrName>
                                        </p:attrNameLst>
                                      </p:cBhvr>
                                      <p:to>
                                        <a:srgbClr val="FFD965"/>
                                      </p:to>
                                    </p:animClr>
                                    <p:set>
                                      <p:cBhvr>
                                        <p:cTn id="31" dur="1000" fill="hold"/>
                                        <p:tgtEl>
                                          <p:spTgt spid="10"/>
                                        </p:tgtEl>
                                        <p:attrNameLst>
                                          <p:attrName>fill.type</p:attrName>
                                        </p:attrNameLst>
                                      </p:cBhvr>
                                      <p:to>
                                        <p:strVal val="solid"/>
                                      </p:to>
                                    </p:set>
                                    <p:set>
                                      <p:cBhvr>
                                        <p:cTn id="32" dur="1000" fill="hold"/>
                                        <p:tgtEl>
                                          <p:spTgt spid="10"/>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9"/>
                                        </p:tgtEl>
                                        <p:attrNameLst>
                                          <p:attrName>fillcolor</p:attrName>
                                        </p:attrNameLst>
                                      </p:cBhvr>
                                      <p:to>
                                        <a:srgbClr val="FFD965"/>
                                      </p:to>
                                    </p:animClr>
                                    <p:set>
                                      <p:cBhvr>
                                        <p:cTn id="37" dur="1000" fill="hold"/>
                                        <p:tgtEl>
                                          <p:spTgt spid="9"/>
                                        </p:tgtEl>
                                        <p:attrNameLst>
                                          <p:attrName>fill.type</p:attrName>
                                        </p:attrNameLst>
                                      </p:cBhvr>
                                      <p:to>
                                        <p:strVal val="solid"/>
                                      </p:to>
                                    </p:set>
                                    <p:set>
                                      <p:cBhvr>
                                        <p:cTn id="38" dur="1000" fill="hold"/>
                                        <p:tgtEl>
                                          <p:spTgt spid="9"/>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5"/>
                                        </p:tgtEl>
                                        <p:attrNameLst>
                                          <p:attrName>fillcolor</p:attrName>
                                        </p:attrNameLst>
                                      </p:cBhvr>
                                      <p:to>
                                        <a:srgbClr val="FFD965"/>
                                      </p:to>
                                    </p:animClr>
                                    <p:set>
                                      <p:cBhvr>
                                        <p:cTn id="43" dur="1000" fill="hold"/>
                                        <p:tgtEl>
                                          <p:spTgt spid="5"/>
                                        </p:tgtEl>
                                        <p:attrNameLst>
                                          <p:attrName>fill.type</p:attrName>
                                        </p:attrNameLst>
                                      </p:cBhvr>
                                      <p:to>
                                        <p:strVal val="solid"/>
                                      </p:to>
                                    </p:set>
                                    <p:set>
                                      <p:cBhvr>
                                        <p:cTn id="44"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 </a:t>
            </a:r>
          </a:p>
        </p:txBody>
      </p:sp>
      <p:sp>
        <p:nvSpPr>
          <p:cNvPr id="3" name="Content Placeholder 2"/>
          <p:cNvSpPr>
            <a:spLocks noGrp="1"/>
          </p:cNvSpPr>
          <p:nvPr>
            <p:ph idx="1"/>
          </p:nvPr>
        </p:nvSpPr>
        <p:spPr/>
        <p:txBody>
          <a:bodyPr/>
          <a:lstStyle/>
          <a:p>
            <a:r>
              <a:rPr lang="en-US" dirty="0"/>
              <a:t>In 332, you might have seen two versions: an iterative version (like BFS, but replace the queue with a stack) and a recursive version (use the call stack to manage the search).</a:t>
            </a:r>
          </a:p>
          <a:p>
            <a:endParaRPr lang="en-US" dirty="0"/>
          </a:p>
          <a:p>
            <a:r>
              <a:rPr lang="en-US" dirty="0"/>
              <a:t>The iterative version is a really nice object lesson in data structures.</a:t>
            </a:r>
          </a:p>
          <a:p>
            <a:r>
              <a:rPr lang="en-US" dirty="0"/>
              <a:t>No one actually writes DFS that way (except in data structures courses). </a:t>
            </a:r>
          </a:p>
          <a:p>
            <a:r>
              <a:rPr lang="en-US" dirty="0"/>
              <a:t>You’ll basically always see the recursive version instead. (using the call stack instead of a user-created stack data structure)</a:t>
            </a:r>
          </a:p>
          <a:p>
            <a:endParaRPr lang="en-US" dirty="0"/>
          </a:p>
          <a:p>
            <a:endParaRPr lang="en-US" dirty="0"/>
          </a:p>
        </p:txBody>
      </p:sp>
    </p:spTree>
    <p:extLst>
      <p:ext uri="{BB962C8B-B14F-4D97-AF65-F5344CB8AC3E}">
        <p14:creationId xmlns:p14="http://schemas.microsoft.com/office/powerpoint/2010/main" val="219956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a:t>
            </a:r>
          </a:p>
        </p:txBody>
      </p:sp>
      <p:sp>
        <p:nvSpPr>
          <p:cNvPr id="3" name="Content Placeholder 2"/>
          <p:cNvSpPr>
            <a:spLocks noGrp="1"/>
          </p:cNvSpPr>
          <p:nvPr>
            <p:ph idx="1"/>
          </p:nvPr>
        </p:nvSpPr>
        <p:spPr>
          <a:xfrm>
            <a:off x="838200" y="1825625"/>
            <a:ext cx="10515600" cy="1795030"/>
          </a:xfrm>
        </p:spPr>
        <p:txBody>
          <a:bodyPr>
            <a:normAutofit lnSpcReduction="10000"/>
          </a:bodyPr>
          <a:lstStyle/>
          <a:p>
            <a:r>
              <a:rPr lang="en-US" dirty="0"/>
              <a:t>Instead of using an explicit stack, we’re going to use recursion </a:t>
            </a:r>
          </a:p>
          <a:p>
            <a:pPr lvl="1"/>
            <a:r>
              <a:rPr lang="en-US" dirty="0"/>
              <a:t>The call stack is going to be our stack.</a:t>
            </a:r>
          </a:p>
          <a:p>
            <a:r>
              <a:rPr lang="en-US" dirty="0"/>
              <a:t>We want to explore as deeply as possible from each of our outgoing edges</a:t>
            </a:r>
          </a:p>
          <a:p>
            <a:pPr marL="0" indent="0">
              <a:buNone/>
            </a:pPr>
            <a:endParaRPr lang="en-US" dirty="0"/>
          </a:p>
        </p:txBody>
      </p:sp>
      <p:sp>
        <p:nvSpPr>
          <p:cNvPr id="4" name="TextBox 3"/>
          <p:cNvSpPr txBox="1"/>
          <p:nvPr/>
        </p:nvSpPr>
        <p:spPr>
          <a:xfrm>
            <a:off x="838200" y="3620655"/>
            <a:ext cx="7112000" cy="2677656"/>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A71E62D8-D0BB-28C5-1DCA-4C2E7174FD3A}"/>
                  </a:ext>
                  <a:ext uri="{C183D7F6-B498-43B3-948B-1728B52AA6E4}">
                    <adec:decorative xmlns:adec="http://schemas.microsoft.com/office/drawing/2017/decorative" val="1"/>
                  </a:ext>
                </a:extLst>
              </p14:cNvPr>
              <p14:cNvContentPartPr/>
              <p14:nvPr/>
            </p14:nvContentPartPr>
            <p14:xfrm>
              <a:off x="1179360" y="4015440"/>
              <a:ext cx="2392920" cy="1378080"/>
            </p14:xfrm>
          </p:contentPart>
        </mc:Choice>
        <mc:Fallback>
          <p:pic>
            <p:nvPicPr>
              <p:cNvPr id="5" name="Ink 4">
                <a:extLst>
                  <a:ext uri="{FF2B5EF4-FFF2-40B4-BE49-F238E27FC236}">
                    <a16:creationId xmlns:a16="http://schemas.microsoft.com/office/drawing/2014/main" id="{A71E62D8-D0BB-28C5-1DCA-4C2E7174FD3A}"/>
                  </a:ext>
                  <a:ext uri="{C183D7F6-B498-43B3-948B-1728B52AA6E4}">
                    <adec:decorative xmlns:adec="http://schemas.microsoft.com/office/drawing/2017/decorative" val="1"/>
                  </a:ext>
                </a:extLst>
              </p:cNvPr>
              <p:cNvPicPr/>
              <p:nvPr/>
            </p:nvPicPr>
            <p:blipFill>
              <a:blip r:embed="rId3"/>
              <a:stretch>
                <a:fillRect/>
              </a:stretch>
            </p:blipFill>
            <p:spPr>
              <a:xfrm>
                <a:off x="1170000" y="4006080"/>
                <a:ext cx="2411640" cy="1396800"/>
              </a:xfrm>
              <a:prstGeom prst="rect">
                <a:avLst/>
              </a:prstGeom>
            </p:spPr>
          </p:pic>
        </mc:Fallback>
      </mc:AlternateContent>
    </p:spTree>
    <p:extLst>
      <p:ext uri="{BB962C8B-B14F-4D97-AF65-F5344CB8AC3E}">
        <p14:creationId xmlns:p14="http://schemas.microsoft.com/office/powerpoint/2010/main" val="131709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D7-6183-4D4A-AF49-3F2873BFED0D}"/>
              </a:ext>
            </a:extLst>
          </p:cNvPr>
          <p:cNvSpPr>
            <a:spLocks noGrp="1"/>
          </p:cNvSpPr>
          <p:nvPr>
            <p:ph type="title"/>
          </p:nvPr>
        </p:nvSpPr>
        <p:spPr/>
        <p:txBody>
          <a:bodyPr/>
          <a:lstStyle/>
          <a:p>
            <a:r>
              <a:rPr lang="en-US" dirty="0"/>
              <a:t>DFS – iterative vs. recursive</a:t>
            </a:r>
          </a:p>
        </p:txBody>
      </p:sp>
      <p:sp>
        <p:nvSpPr>
          <p:cNvPr id="3" name="Content Placeholder 2">
            <a:extLst>
              <a:ext uri="{FF2B5EF4-FFF2-40B4-BE49-F238E27FC236}">
                <a16:creationId xmlns:a16="http://schemas.microsoft.com/office/drawing/2014/main" id="{8B93BDF7-8570-4832-B026-2AC36429A645}"/>
              </a:ext>
            </a:extLst>
          </p:cNvPr>
          <p:cNvSpPr>
            <a:spLocks noGrp="1"/>
          </p:cNvSpPr>
          <p:nvPr>
            <p:ph idx="1"/>
          </p:nvPr>
        </p:nvSpPr>
        <p:spPr/>
        <p:txBody>
          <a:bodyPr/>
          <a:lstStyle/>
          <a:p>
            <a:r>
              <a:rPr lang="en-US" dirty="0"/>
              <a:t>Both the explicit stack version and the recursive version “are” DFS.</a:t>
            </a:r>
          </a:p>
          <a:p>
            <a:r>
              <a:rPr lang="en-US" dirty="0"/>
              <a:t>For example, they can both traverse through the graph in the same fundamental way. You can use them for similar applications.</a:t>
            </a:r>
          </a:p>
          <a:p>
            <a:endParaRPr lang="en-US" dirty="0"/>
          </a:p>
          <a:p>
            <a:r>
              <a:rPr lang="en-US" dirty="0"/>
              <a:t>But they’re not identical – they actually use the stack in different ways. If you’re trying to convert from one to the other, you’ll have to think carefully to do it.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4975EB4-CE40-1DF9-4133-8547B3E9F5AD}"/>
                  </a:ext>
                  <a:ext uri="{C183D7F6-B498-43B3-948B-1728B52AA6E4}">
                    <adec:decorative xmlns:adec="http://schemas.microsoft.com/office/drawing/2017/decorative" val="1"/>
                  </a:ext>
                </a:extLst>
              </p14:cNvPr>
              <p14:cNvContentPartPr/>
              <p14:nvPr/>
            </p14:nvContentPartPr>
            <p14:xfrm>
              <a:off x="3743640" y="888480"/>
              <a:ext cx="276120" cy="321120"/>
            </p14:xfrm>
          </p:contentPart>
        </mc:Choice>
        <mc:Fallback>
          <p:pic>
            <p:nvPicPr>
              <p:cNvPr id="4" name="Ink 3">
                <a:extLst>
                  <a:ext uri="{FF2B5EF4-FFF2-40B4-BE49-F238E27FC236}">
                    <a16:creationId xmlns:a16="http://schemas.microsoft.com/office/drawing/2014/main" id="{64975EB4-CE40-1DF9-4133-8547B3E9F5AD}"/>
                  </a:ext>
                  <a:ext uri="{C183D7F6-B498-43B3-948B-1728B52AA6E4}">
                    <adec:decorative xmlns:adec="http://schemas.microsoft.com/office/drawing/2017/decorative" val="1"/>
                  </a:ext>
                </a:extLst>
              </p:cNvPr>
              <p:cNvPicPr/>
              <p:nvPr/>
            </p:nvPicPr>
            <p:blipFill>
              <a:blip r:embed="rId3"/>
              <a:stretch>
                <a:fillRect/>
              </a:stretch>
            </p:blipFill>
            <p:spPr>
              <a:xfrm>
                <a:off x="3734280" y="879120"/>
                <a:ext cx="294840" cy="339840"/>
              </a:xfrm>
              <a:prstGeom prst="rect">
                <a:avLst/>
              </a:prstGeom>
            </p:spPr>
          </p:pic>
        </mc:Fallback>
      </mc:AlternateContent>
    </p:spTree>
    <p:extLst>
      <p:ext uri="{BB962C8B-B14F-4D97-AF65-F5344CB8AC3E}">
        <p14:creationId xmlns:p14="http://schemas.microsoft.com/office/powerpoint/2010/main" val="808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Everything</a:t>
            </a:r>
          </a:p>
        </p:txBody>
      </p:sp>
      <p:sp>
        <p:nvSpPr>
          <p:cNvPr id="3" name="Content Placeholder 2"/>
          <p:cNvSpPr>
            <a:spLocks noGrp="1"/>
          </p:cNvSpPr>
          <p:nvPr>
            <p:ph idx="1"/>
          </p:nvPr>
        </p:nvSpPr>
        <p:spPr>
          <a:xfrm>
            <a:off x="838200" y="1825625"/>
            <a:ext cx="10515600" cy="2327275"/>
          </a:xfrm>
        </p:spPr>
        <p:txBody>
          <a:bodyPr>
            <a:normAutofit lnSpcReduction="10000"/>
          </a:bodyPr>
          <a:lstStyle/>
          <a:p>
            <a:r>
              <a:rPr lang="en-US" dirty="0"/>
              <a:t>One possible use of DFS is visiting every vertex</a:t>
            </a:r>
          </a:p>
          <a:p>
            <a:r>
              <a:rPr lang="en-US" dirty="0"/>
              <a:t>How can we make sure that happens?</a:t>
            </a:r>
          </a:p>
          <a:p>
            <a:pPr lvl="1"/>
            <a:r>
              <a:rPr lang="en-US" dirty="0"/>
              <a:t>What did you do for BFS when you had this problem?</a:t>
            </a:r>
          </a:p>
          <a:p>
            <a:pPr lvl="1"/>
            <a:endParaRPr lang="en-US" dirty="0"/>
          </a:p>
          <a:p>
            <a:r>
              <a:rPr lang="en-US" dirty="0"/>
              <a:t>Add a while loop, and call DFS from each vertex. </a:t>
            </a:r>
          </a:p>
        </p:txBody>
      </p:sp>
      <p:sp>
        <p:nvSpPr>
          <p:cNvPr id="5" name="Rectangle 4"/>
          <p:cNvSpPr/>
          <p:nvPr/>
        </p:nvSpPr>
        <p:spPr>
          <a:xfrm>
            <a:off x="228600" y="4152898"/>
            <a:ext cx="5441605" cy="2123658"/>
          </a:xfrm>
          <a:prstGeom prst="rect">
            <a:avLst/>
          </a:prstGeom>
        </p:spPr>
        <p:txBody>
          <a:bodyPr wrap="square">
            <a:spAutoFit/>
          </a:bodyPr>
          <a:lstStyle/>
          <a:p>
            <a:r>
              <a:rPr lang="en-US" sz="2200" dirty="0" err="1">
                <a:latin typeface="Courier New" panose="02070309020205020404" pitchFamily="49" charset="0"/>
                <a:cs typeface="Courier New" panose="02070309020205020404" pitchFamily="49" charset="0"/>
              </a:rPr>
              <a:t>DFSWrapper</a:t>
            </a:r>
            <a:r>
              <a:rPr lang="en-US" sz="2200" dirty="0">
                <a:latin typeface="Courier New" panose="02070309020205020404" pitchFamily="49" charset="0"/>
                <a:cs typeface="Courier New" panose="02070309020205020404" pitchFamily="49" charset="0"/>
              </a:rPr>
              <a:t>(G)</a:t>
            </a:r>
          </a:p>
          <a:p>
            <a:r>
              <a:rPr lang="en-US" sz="2200" dirty="0">
                <a:latin typeface="Courier New" panose="02070309020205020404" pitchFamily="49" charset="0"/>
                <a:cs typeface="Courier New" panose="02070309020205020404" pitchFamily="49" charset="0"/>
              </a:rPr>
              <a:t>	For each vertex u of G</a:t>
            </a:r>
          </a:p>
          <a:p>
            <a:r>
              <a:rPr lang="en-US" sz="2200" dirty="0">
                <a:latin typeface="Courier New" panose="02070309020205020404" pitchFamily="49" charset="0"/>
                <a:cs typeface="Courier New" panose="02070309020205020404" pitchFamily="49" charset="0"/>
              </a:rPr>
              <a:t>		If u is not “seen”</a:t>
            </a:r>
          </a:p>
          <a:p>
            <a:r>
              <a:rPr lang="en-US" sz="2200" dirty="0">
                <a:latin typeface="Courier New" panose="02070309020205020404" pitchFamily="49" charset="0"/>
                <a:cs typeface="Courier New" panose="02070309020205020404" pitchFamily="49" charset="0"/>
              </a:rPr>
              <a:t>			DFS(u)</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4" name="Rectangle 3"/>
          <p:cNvSpPr/>
          <p:nvPr/>
        </p:nvSpPr>
        <p:spPr>
          <a:xfrm>
            <a:off x="5670205" y="4152899"/>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368182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5"/>
            <a:ext cx="10515600" cy="879475"/>
          </a:xfrm>
        </p:spPr>
        <p:txBody>
          <a:bodyPr/>
          <a:lstStyle/>
          <a:p>
            <a:r>
              <a:rPr lang="en-US" dirty="0"/>
              <a:t>Bells and Whistles</a:t>
            </a:r>
          </a:p>
        </p:txBody>
      </p:sp>
      <p:sp>
        <p:nvSpPr>
          <p:cNvPr id="3" name="Content Placeholder 2"/>
          <p:cNvSpPr>
            <a:spLocks noGrp="1"/>
          </p:cNvSpPr>
          <p:nvPr>
            <p:ph idx="1"/>
          </p:nvPr>
        </p:nvSpPr>
        <p:spPr>
          <a:xfrm>
            <a:off x="838200" y="1168401"/>
            <a:ext cx="10515600" cy="2247900"/>
          </a:xfrm>
        </p:spPr>
        <p:txBody>
          <a:bodyPr/>
          <a:lstStyle/>
          <a:p>
            <a:r>
              <a:rPr lang="en-US" dirty="0"/>
              <a:t>Depending on your application, you may add a few extra lines to the DFS code to compute the thing you want. </a:t>
            </a:r>
          </a:p>
          <a:p>
            <a:pPr lvl="1"/>
            <a:r>
              <a:rPr lang="en-US" dirty="0"/>
              <a:t>Usually just an extra variable or two per vertex.</a:t>
            </a:r>
          </a:p>
          <a:p>
            <a:r>
              <a:rPr lang="en-US" dirty="0"/>
              <a:t>For today’s application, we need to know what order vertices come onto and off of the stack.</a:t>
            </a:r>
          </a:p>
          <a:p>
            <a:endParaRPr lang="en-US" dirty="0"/>
          </a:p>
        </p:txBody>
      </p:sp>
      <p:sp>
        <p:nvSpPr>
          <p:cNvPr id="4" name="Rectangle 3"/>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5" name="Rectangle 4"/>
          <p:cNvSpPr/>
          <p:nvPr/>
        </p:nvSpPr>
        <p:spPr>
          <a:xfrm>
            <a:off x="6470650" y="3416301"/>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1</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14CB4C6D-4AFB-62A7-F7B1-01BA134118B5}"/>
                  </a:ext>
                  <a:ext uri="{C183D7F6-B498-43B3-948B-1728B52AA6E4}">
                    <adec:decorative xmlns:adec="http://schemas.microsoft.com/office/drawing/2017/decorative" val="1"/>
                  </a:ext>
                </a:extLst>
              </p14:cNvPr>
              <p14:cNvContentPartPr/>
              <p14:nvPr/>
            </p14:nvContentPartPr>
            <p14:xfrm>
              <a:off x="320040" y="3964680"/>
              <a:ext cx="6999840" cy="2743560"/>
            </p14:xfrm>
          </p:contentPart>
        </mc:Choice>
        <mc:Fallback>
          <p:pic>
            <p:nvPicPr>
              <p:cNvPr id="6" name="Ink 5">
                <a:extLst>
                  <a:ext uri="{FF2B5EF4-FFF2-40B4-BE49-F238E27FC236}">
                    <a16:creationId xmlns:a16="http://schemas.microsoft.com/office/drawing/2014/main" id="{14CB4C6D-4AFB-62A7-F7B1-01BA134118B5}"/>
                  </a:ext>
                  <a:ext uri="{C183D7F6-B498-43B3-948B-1728B52AA6E4}">
                    <adec:decorative xmlns:adec="http://schemas.microsoft.com/office/drawing/2017/decorative" val="1"/>
                  </a:ext>
                </a:extLst>
              </p:cNvPr>
              <p:cNvPicPr/>
              <p:nvPr/>
            </p:nvPicPr>
            <p:blipFill>
              <a:blip r:embed="rId3"/>
              <a:stretch>
                <a:fillRect/>
              </a:stretch>
            </p:blipFill>
            <p:spPr>
              <a:xfrm>
                <a:off x="310680" y="3955320"/>
                <a:ext cx="7018560" cy="2762280"/>
              </a:xfrm>
              <a:prstGeom prst="rect">
                <a:avLst/>
              </a:prstGeom>
            </p:spPr>
          </p:pic>
        </mc:Fallback>
      </mc:AlternateContent>
    </p:spTree>
    <p:extLst>
      <p:ext uri="{BB962C8B-B14F-4D97-AF65-F5344CB8AC3E}">
        <p14:creationId xmlns:p14="http://schemas.microsoft.com/office/powerpoint/2010/main" val="196411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Classification</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C85D619-C9ED-43AD-AA20-9CDA36D5551B}"/>
                  </a:ext>
                </a:extLst>
              </p:cNvPr>
              <p:cNvSpPr txBox="1"/>
              <p:nvPr/>
            </p:nvSpPr>
            <p:spPr>
              <a:xfrm>
                <a:off x="469900" y="1498600"/>
                <a:ext cx="11187259" cy="4647426"/>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When we use DFS to search through a graph, we’ll have different “kinds” of edges.</a:t>
                </a:r>
              </a:p>
              <a:p>
                <a:r>
                  <a:rPr lang="en-US" sz="2800" dirty="0">
                    <a:latin typeface="Segoe UI Semilight" panose="020B0402040204020203" pitchFamily="34" charset="0"/>
                    <a:cs typeface="Segoe UI Semilight" panose="020B0402040204020203" pitchFamily="34" charset="0"/>
                  </a:rPr>
                  <a:t>Like when we did BFS, we had:</a:t>
                </a: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Edges that went from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oMath>
                </a14:m>
                <a:r>
                  <a:rPr lang="en-US" sz="2800" dirty="0">
                    <a:latin typeface="Segoe UI Semilight" panose="020B0402040204020203" pitchFamily="34" charset="0"/>
                    <a:cs typeface="Segoe UI Semilight" panose="020B0402040204020203" pitchFamily="34" charset="0"/>
                  </a:rPr>
                  <a:t> to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+1</m:t>
                    </m:r>
                  </m:oMath>
                </a14:m>
                <a:endParaRPr lang="en-US" sz="2800" dirty="0">
                  <a:latin typeface="Segoe UI Semilight" panose="020B0402040204020203" pitchFamily="34" charset="0"/>
                  <a:cs typeface="Segoe UI Semilight" panose="020B0402040204020203" pitchFamily="34" charset="0"/>
                </a:endParaRP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Intra-level edges.</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DFS is a bit more complicated.</a:t>
                </a:r>
              </a:p>
              <a:p>
                <a:r>
                  <a:rPr lang="en-US" sz="2400" dirty="0">
                    <a:latin typeface="Segoe UI Semilight" panose="020B0402040204020203" pitchFamily="34" charset="0"/>
                    <a:cs typeface="Segoe UI Semilight" panose="020B0402040204020203" pitchFamily="34" charset="0"/>
                  </a:rPr>
                  <a:t>You don’t have to memorize the details. </a:t>
                </a: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we want you to know:</a:t>
                </a:r>
              </a:p>
              <a:p>
                <a:r>
                  <a:rPr lang="en-US" sz="2400" dirty="0">
                    <a:latin typeface="Segoe UI Semilight" panose="020B0402040204020203" pitchFamily="34" charset="0"/>
                    <a:cs typeface="Segoe UI Semilight" panose="020B0402040204020203" pitchFamily="34" charset="0"/>
                  </a:rPr>
                  <a:t>“pre” and “post” (aka “stop”/“end”) times when you come onto and off of the stack</a:t>
                </a:r>
              </a:p>
              <a:p>
                <a:r>
                  <a:rPr lang="en-US" sz="2400" dirty="0">
                    <a:latin typeface="Segoe UI Semilight" panose="020B0402040204020203" pitchFamily="34" charset="0"/>
                    <a:cs typeface="Segoe UI Semilight" panose="020B0402040204020203" pitchFamily="34" charset="0"/>
                  </a:rPr>
                  <a:t>Will tell you what “type” of edge you are</a:t>
                </a:r>
              </a:p>
            </p:txBody>
          </p:sp>
        </mc:Choice>
        <mc:Fallback>
          <p:sp>
            <p:nvSpPr>
              <p:cNvPr id="3" name="TextBox 2">
                <a:extLst>
                  <a:ext uri="{FF2B5EF4-FFF2-40B4-BE49-F238E27FC236}">
                    <a16:creationId xmlns:a16="http://schemas.microsoft.com/office/drawing/2014/main" id="{3C85D619-C9ED-43AD-AA20-9CDA36D5551B}"/>
                  </a:ext>
                </a:extLst>
              </p:cNvPr>
              <p:cNvSpPr txBox="1">
                <a:spLocks noRot="1" noChangeAspect="1" noMove="1" noResize="1" noEditPoints="1" noAdjustHandles="1" noChangeArrowheads="1" noChangeShapeType="1" noTextEdit="1"/>
              </p:cNvSpPr>
              <p:nvPr/>
            </p:nvSpPr>
            <p:spPr>
              <a:xfrm>
                <a:off x="469900" y="1498600"/>
                <a:ext cx="11187259" cy="4647426"/>
              </a:xfrm>
              <a:prstGeom prst="rect">
                <a:avLst/>
              </a:prstGeom>
              <a:blipFill>
                <a:blip r:embed="rId2"/>
                <a:stretch>
                  <a:fillRect l="-1090" t="-1444" r="-1907" b="-223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C42469A-F811-D34D-0FF3-736B2EE8E7AA}"/>
                  </a:ext>
                  <a:ext uri="{C183D7F6-B498-43B3-948B-1728B52AA6E4}">
                    <adec:decorative xmlns:adec="http://schemas.microsoft.com/office/drawing/2017/decorative" val="1"/>
                  </a:ext>
                </a:extLst>
              </p14:cNvPr>
              <p14:cNvContentPartPr/>
              <p14:nvPr/>
            </p14:nvContentPartPr>
            <p14:xfrm>
              <a:off x="45720" y="1084680"/>
              <a:ext cx="5365080" cy="2617200"/>
            </p14:xfrm>
          </p:contentPart>
        </mc:Choice>
        <mc:Fallback>
          <p:pic>
            <p:nvPicPr>
              <p:cNvPr id="4" name="Ink 3">
                <a:extLst>
                  <a:ext uri="{FF2B5EF4-FFF2-40B4-BE49-F238E27FC236}">
                    <a16:creationId xmlns:a16="http://schemas.microsoft.com/office/drawing/2014/main" id="{7C42469A-F811-D34D-0FF3-736B2EE8E7AA}"/>
                  </a:ext>
                  <a:ext uri="{C183D7F6-B498-43B3-948B-1728B52AA6E4}">
                    <adec:decorative xmlns:adec="http://schemas.microsoft.com/office/drawing/2017/decorative" val="1"/>
                  </a:ext>
                </a:extLst>
              </p:cNvPr>
              <p:cNvPicPr/>
              <p:nvPr/>
            </p:nvPicPr>
            <p:blipFill>
              <a:blip r:embed="rId4"/>
              <a:stretch>
                <a:fillRect/>
              </a:stretch>
            </p:blipFill>
            <p:spPr>
              <a:xfrm>
                <a:off x="36360" y="1075320"/>
                <a:ext cx="5383800" cy="2635920"/>
              </a:xfrm>
              <a:prstGeom prst="rect">
                <a:avLst/>
              </a:prstGeom>
            </p:spPr>
          </p:pic>
        </mc:Fallback>
      </mc:AlternateContent>
    </p:spTree>
    <p:extLst>
      <p:ext uri="{BB962C8B-B14F-4D97-AF65-F5344CB8AC3E}">
        <p14:creationId xmlns:p14="http://schemas.microsoft.com/office/powerpoint/2010/main" val="152870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start/end</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descr="See animation description in speaker notes"/>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a:extLst>
              <a:ext uri="{C183D7F6-B498-43B3-948B-1728B52AA6E4}">
                <adec:decorative xmlns:adec="http://schemas.microsoft.com/office/drawing/2017/decorative" val="1"/>
              </a:ext>
            </a:extLst>
          </p:cNvPr>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a:extLst>
              <a:ext uri="{C183D7F6-B498-43B3-948B-1728B52AA6E4}">
                <adec:decorative xmlns:adec="http://schemas.microsoft.com/office/drawing/2017/decorative" val="1"/>
              </a:ext>
            </a:extLst>
          </p:cNvPr>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a:extLst>
              <a:ext uri="{C183D7F6-B498-43B3-948B-1728B52AA6E4}">
                <adec:decorative xmlns:adec="http://schemas.microsoft.com/office/drawing/2017/decorative" val="1"/>
              </a:ext>
            </a:extLst>
          </p:cNvPr>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a:extLst>
              <a:ext uri="{C183D7F6-B498-43B3-948B-1728B52AA6E4}">
                <adec:decorative xmlns:adec="http://schemas.microsoft.com/office/drawing/2017/decorative" val="1"/>
              </a:ext>
            </a:extLst>
          </p:cNvPr>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a:extLst>
              <a:ext uri="{C183D7F6-B498-43B3-948B-1728B52AA6E4}">
                <adec:decorative xmlns:adec="http://schemas.microsoft.com/office/drawing/2017/decorative" val="1"/>
              </a:ext>
            </a:extLst>
          </p:cNvPr>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a:extLst>
              <a:ext uri="{C183D7F6-B498-43B3-948B-1728B52AA6E4}">
                <adec:decorative xmlns:adec="http://schemas.microsoft.com/office/drawing/2017/decorative" val="1"/>
              </a:ext>
            </a:extLst>
          </p:cNvPr>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a:extLst>
              <a:ext uri="{C183D7F6-B498-43B3-948B-1728B52AA6E4}">
                <adec:decorative xmlns:adec="http://schemas.microsoft.com/office/drawing/2017/decorative" val="1"/>
              </a:ext>
            </a:extLst>
          </p:cNvPr>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
        <p:nvSpPr>
          <p:cNvPr id="3" name="TextBox 2"/>
          <p:cNvSpPr txBox="1"/>
          <p:nvPr/>
        </p:nvSpPr>
        <p:spPr>
          <a:xfrm>
            <a:off x="277500" y="2706204"/>
            <a:ext cx="594930" cy="584775"/>
          </a:xfrm>
          <a:prstGeom prst="rect">
            <a:avLst/>
          </a:prstGeom>
          <a:noFill/>
        </p:spPr>
        <p:txBody>
          <a:bodyPr wrap="square" rtlCol="0">
            <a:spAutoFit/>
          </a:bodyPr>
          <a:lstStyle/>
          <a:p>
            <a:r>
              <a:rPr lang="en-US" sz="3200" dirty="0"/>
              <a:t>1</a:t>
            </a:r>
          </a:p>
        </p:txBody>
      </p:sp>
      <p:sp>
        <p:nvSpPr>
          <p:cNvPr id="37" name="TextBox 36"/>
          <p:cNvSpPr txBox="1"/>
          <p:nvPr/>
        </p:nvSpPr>
        <p:spPr>
          <a:xfrm>
            <a:off x="747045" y="2706204"/>
            <a:ext cx="776140" cy="584775"/>
          </a:xfrm>
          <a:prstGeom prst="rect">
            <a:avLst/>
          </a:prstGeom>
          <a:noFill/>
        </p:spPr>
        <p:txBody>
          <a:bodyPr wrap="square" rtlCol="0">
            <a:spAutoFit/>
          </a:bodyPr>
          <a:lstStyle/>
          <a:p>
            <a:r>
              <a:rPr lang="en-US" sz="3200" dirty="0"/>
              <a:t>12</a:t>
            </a:r>
          </a:p>
        </p:txBody>
      </p:sp>
      <p:sp>
        <p:nvSpPr>
          <p:cNvPr id="38" name="TextBox 37"/>
          <p:cNvSpPr txBox="1"/>
          <p:nvPr/>
        </p:nvSpPr>
        <p:spPr>
          <a:xfrm>
            <a:off x="227854" y="52472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865909" y="5247225"/>
            <a:ext cx="657276" cy="584775"/>
          </a:xfrm>
          <a:prstGeom prst="rect">
            <a:avLst/>
          </a:prstGeom>
          <a:noFill/>
        </p:spPr>
        <p:txBody>
          <a:bodyPr wrap="square" rtlCol="0">
            <a:spAutoFit/>
          </a:bodyPr>
          <a:lstStyle/>
          <a:p>
            <a:r>
              <a:rPr lang="en-US" sz="3200" dirty="0"/>
              <a:t>11</a:t>
            </a:r>
          </a:p>
        </p:txBody>
      </p:sp>
      <p:sp>
        <p:nvSpPr>
          <p:cNvPr id="53" name="TextBox 52"/>
          <p:cNvSpPr txBox="1"/>
          <p:nvPr/>
        </p:nvSpPr>
        <p:spPr>
          <a:xfrm>
            <a:off x="1896580" y="6029229"/>
            <a:ext cx="594930" cy="584775"/>
          </a:xfrm>
          <a:prstGeom prst="rect">
            <a:avLst/>
          </a:prstGeom>
          <a:noFill/>
        </p:spPr>
        <p:txBody>
          <a:bodyPr wrap="square" rtlCol="0">
            <a:spAutoFit/>
          </a:bodyPr>
          <a:lstStyle/>
          <a:p>
            <a:r>
              <a:rPr lang="en-US" sz="3200" dirty="0"/>
              <a:t>3</a:t>
            </a:r>
          </a:p>
        </p:txBody>
      </p:sp>
      <p:sp>
        <p:nvSpPr>
          <p:cNvPr id="56" name="TextBox 55"/>
          <p:cNvSpPr txBox="1"/>
          <p:nvPr/>
        </p:nvSpPr>
        <p:spPr>
          <a:xfrm>
            <a:off x="2547335" y="6029229"/>
            <a:ext cx="594930" cy="584775"/>
          </a:xfrm>
          <a:prstGeom prst="rect">
            <a:avLst/>
          </a:prstGeom>
          <a:noFill/>
        </p:spPr>
        <p:txBody>
          <a:bodyPr wrap="square" rtlCol="0">
            <a:spAutoFit/>
          </a:bodyPr>
          <a:lstStyle/>
          <a:p>
            <a:r>
              <a:rPr lang="en-US" sz="3200" dirty="0"/>
              <a:t>6</a:t>
            </a:r>
          </a:p>
        </p:txBody>
      </p:sp>
      <p:sp>
        <p:nvSpPr>
          <p:cNvPr id="59" name="TextBox 58"/>
          <p:cNvSpPr txBox="1"/>
          <p:nvPr/>
        </p:nvSpPr>
        <p:spPr>
          <a:xfrm>
            <a:off x="4358941" y="5743575"/>
            <a:ext cx="594930" cy="584775"/>
          </a:xfrm>
          <a:prstGeom prst="rect">
            <a:avLst/>
          </a:prstGeom>
          <a:noFill/>
        </p:spPr>
        <p:txBody>
          <a:bodyPr wrap="square" rtlCol="0">
            <a:spAutoFit/>
          </a:bodyPr>
          <a:lstStyle/>
          <a:p>
            <a:r>
              <a:rPr lang="en-US" sz="3200" dirty="0"/>
              <a:t>4</a:t>
            </a:r>
          </a:p>
        </p:txBody>
      </p:sp>
      <p:sp>
        <p:nvSpPr>
          <p:cNvPr id="60" name="TextBox 59"/>
          <p:cNvSpPr txBox="1"/>
          <p:nvPr/>
        </p:nvSpPr>
        <p:spPr>
          <a:xfrm>
            <a:off x="5009696" y="5743575"/>
            <a:ext cx="594930" cy="584775"/>
          </a:xfrm>
          <a:prstGeom prst="rect">
            <a:avLst/>
          </a:prstGeom>
          <a:noFill/>
        </p:spPr>
        <p:txBody>
          <a:bodyPr wrap="square" rtlCol="0">
            <a:spAutoFit/>
          </a:bodyPr>
          <a:lstStyle/>
          <a:p>
            <a:r>
              <a:rPr lang="en-US" sz="3200" dirty="0"/>
              <a:t>5</a:t>
            </a:r>
          </a:p>
        </p:txBody>
      </p:sp>
      <p:sp>
        <p:nvSpPr>
          <p:cNvPr id="61" name="TextBox 60"/>
          <p:cNvSpPr txBox="1"/>
          <p:nvPr/>
        </p:nvSpPr>
        <p:spPr>
          <a:xfrm>
            <a:off x="4026594" y="4069028"/>
            <a:ext cx="594930" cy="584775"/>
          </a:xfrm>
          <a:prstGeom prst="rect">
            <a:avLst/>
          </a:prstGeom>
          <a:noFill/>
        </p:spPr>
        <p:txBody>
          <a:bodyPr wrap="square" rtlCol="0">
            <a:spAutoFit/>
          </a:bodyPr>
          <a:lstStyle/>
          <a:p>
            <a:r>
              <a:rPr lang="en-US" sz="3200" dirty="0"/>
              <a:t>7</a:t>
            </a:r>
          </a:p>
        </p:txBody>
      </p:sp>
      <p:sp>
        <p:nvSpPr>
          <p:cNvPr id="62" name="TextBox 61"/>
          <p:cNvSpPr txBox="1"/>
          <p:nvPr/>
        </p:nvSpPr>
        <p:spPr>
          <a:xfrm>
            <a:off x="4586264" y="4069028"/>
            <a:ext cx="686015" cy="584775"/>
          </a:xfrm>
          <a:prstGeom prst="rect">
            <a:avLst/>
          </a:prstGeom>
          <a:noFill/>
        </p:spPr>
        <p:txBody>
          <a:bodyPr wrap="square" rtlCol="0">
            <a:spAutoFit/>
          </a:bodyPr>
          <a:lstStyle/>
          <a:p>
            <a:r>
              <a:rPr lang="en-US" sz="3200" dirty="0"/>
              <a:t>10</a:t>
            </a:r>
          </a:p>
        </p:txBody>
      </p:sp>
      <p:sp>
        <p:nvSpPr>
          <p:cNvPr id="63" name="TextBox 62"/>
          <p:cNvSpPr txBox="1"/>
          <p:nvPr/>
        </p:nvSpPr>
        <p:spPr>
          <a:xfrm>
            <a:off x="4324059" y="1042808"/>
            <a:ext cx="594930" cy="584775"/>
          </a:xfrm>
          <a:prstGeom prst="rect">
            <a:avLst/>
          </a:prstGeom>
          <a:noFill/>
        </p:spPr>
        <p:txBody>
          <a:bodyPr wrap="square" rtlCol="0">
            <a:spAutoFit/>
          </a:bodyPr>
          <a:lstStyle/>
          <a:p>
            <a:r>
              <a:rPr lang="en-US" sz="3200" dirty="0"/>
              <a:t>8</a:t>
            </a:r>
          </a:p>
        </p:txBody>
      </p:sp>
      <p:sp>
        <p:nvSpPr>
          <p:cNvPr id="64" name="TextBox 63"/>
          <p:cNvSpPr txBox="1"/>
          <p:nvPr/>
        </p:nvSpPr>
        <p:spPr>
          <a:xfrm>
            <a:off x="4974814" y="1042808"/>
            <a:ext cx="594930" cy="584775"/>
          </a:xfrm>
          <a:prstGeom prst="rect">
            <a:avLst/>
          </a:prstGeom>
          <a:noFill/>
        </p:spPr>
        <p:txBody>
          <a:bodyPr wrap="square" rtlCol="0">
            <a:spAutoFit/>
          </a:bodyPr>
          <a:lstStyle/>
          <a:p>
            <a:r>
              <a:rPr lang="en-US" sz="3200" dirty="0"/>
              <a:t>9</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9C967C9-D343-81FF-0053-A2481F20708B}"/>
                  </a:ext>
                  <a:ext uri="{C183D7F6-B498-43B3-948B-1728B52AA6E4}">
                    <adec:decorative xmlns:adec="http://schemas.microsoft.com/office/drawing/2017/decorative" val="1"/>
                  </a:ext>
                </a:extLst>
              </p14:cNvPr>
              <p14:cNvContentPartPr/>
              <p14:nvPr/>
            </p14:nvContentPartPr>
            <p14:xfrm>
              <a:off x="712440" y="3129120"/>
              <a:ext cx="4787640" cy="3274200"/>
            </p14:xfrm>
          </p:contentPart>
        </mc:Choice>
        <mc:Fallback>
          <p:pic>
            <p:nvPicPr>
              <p:cNvPr id="4" name="Ink 3">
                <a:extLst>
                  <a:ext uri="{FF2B5EF4-FFF2-40B4-BE49-F238E27FC236}">
                    <a16:creationId xmlns:a16="http://schemas.microsoft.com/office/drawing/2014/main" id="{69C967C9-D343-81FF-0053-A2481F20708B}"/>
                  </a:ext>
                  <a:ext uri="{C183D7F6-B498-43B3-948B-1728B52AA6E4}">
                    <adec:decorative xmlns:adec="http://schemas.microsoft.com/office/drawing/2017/decorative" val="1"/>
                  </a:ext>
                </a:extLst>
              </p:cNvPr>
              <p:cNvPicPr/>
              <p:nvPr/>
            </p:nvPicPr>
            <p:blipFill>
              <a:blip r:embed="rId4"/>
              <a:stretch>
                <a:fillRect/>
              </a:stretch>
            </p:blipFill>
            <p:spPr>
              <a:xfrm>
                <a:off x="703080" y="3119760"/>
                <a:ext cx="4806360" cy="3292920"/>
              </a:xfrm>
              <a:prstGeom prst="rect">
                <a:avLst/>
              </a:prstGeom>
            </p:spPr>
          </p:pic>
        </mc:Fallback>
      </mc:AlternateContent>
    </p:spTree>
    <p:extLst>
      <p:ext uri="{BB962C8B-B14F-4D97-AF65-F5344CB8AC3E}">
        <p14:creationId xmlns:p14="http://schemas.microsoft.com/office/powerpoint/2010/main" val="2234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mph" presetSubtype="2" fill="hold" nodeType="withEffect">
                                  <p:stCondLst>
                                    <p:cond delay="0"/>
                                  </p:stCondLst>
                                  <p:childTnLst>
                                    <p:animClr clrSpc="rgb" dir="cw">
                                      <p:cBhvr>
                                        <p:cTn id="26" dur="2000" fill="hold"/>
                                        <p:tgtEl>
                                          <p:spTgt spid="14"/>
                                        </p:tgtEl>
                                        <p:attrNameLst>
                                          <p:attrName>fillcolor</p:attrName>
                                        </p:attrNameLst>
                                      </p:cBhvr>
                                      <p:to>
                                        <a:srgbClr val="FFD965"/>
                                      </p:to>
                                    </p:animClr>
                                    <p:set>
                                      <p:cBhvr>
                                        <p:cTn id="27" dur="2000" fill="hold"/>
                                        <p:tgtEl>
                                          <p:spTgt spid="14"/>
                                        </p:tgtEl>
                                        <p:attrNameLst>
                                          <p:attrName>fill.type</p:attrName>
                                        </p:attrNameLst>
                                      </p:cBhvr>
                                      <p:to>
                                        <p:strVal val="solid"/>
                                      </p:to>
                                    </p:set>
                                    <p:set>
                                      <p:cBhvr>
                                        <p:cTn id="28" dur="2000" fill="hold"/>
                                        <p:tgtEl>
                                          <p:spTgt spid="14"/>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2000" fill="hold"/>
                                        <p:tgtEl>
                                          <p:spTgt spid="16"/>
                                        </p:tgtEl>
                                        <p:attrNameLst>
                                          <p:attrName>stroke.color</p:attrName>
                                        </p:attrNameLst>
                                      </p:cBhvr>
                                      <p:to>
                                        <a:srgbClr val="FF6600"/>
                                      </p:to>
                                    </p:animClr>
                                    <p:set>
                                      <p:cBhvr>
                                        <p:cTn id="35" dur="2000" fill="hold"/>
                                        <p:tgtEl>
                                          <p:spTgt spid="16"/>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2"/>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2000" fill="hold"/>
                                        <p:tgtEl>
                                          <p:spTgt spid="22"/>
                                        </p:tgtEl>
                                        <p:attrNameLst>
                                          <p:attrName>stroke.color</p:attrName>
                                        </p:attrNameLst>
                                      </p:cBhvr>
                                      <p:to>
                                        <a:srgbClr val="FF6600"/>
                                      </p:to>
                                    </p:animClr>
                                    <p:set>
                                      <p:cBhvr>
                                        <p:cTn id="48" dur="2000" fill="hold"/>
                                        <p:tgtEl>
                                          <p:spTgt spid="22"/>
                                        </p:tgtEl>
                                        <p:attrNameLst>
                                          <p:attrName>stroke.on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3"/>
                                        </p:tgtEl>
                                        <p:attrNameLst>
                                          <p:attrName>fillcolor</p:attrName>
                                        </p:attrNameLst>
                                      </p:cBhvr>
                                      <p:to>
                                        <a:srgbClr val="FFD965"/>
                                      </p:to>
                                    </p:animClr>
                                    <p:set>
                                      <p:cBhvr>
                                        <p:cTn id="51" dur="2000" fill="hold"/>
                                        <p:tgtEl>
                                          <p:spTgt spid="13"/>
                                        </p:tgtEl>
                                        <p:attrNameLst>
                                          <p:attrName>fill.type</p:attrName>
                                        </p:attrNameLst>
                                      </p:cBhvr>
                                      <p:to>
                                        <p:strVal val="solid"/>
                                      </p:to>
                                    </p:set>
                                    <p:set>
                                      <p:cBhvr>
                                        <p:cTn id="52" dur="2000" fill="hold"/>
                                        <p:tgtEl>
                                          <p:spTgt spid="13"/>
                                        </p:tgtEl>
                                        <p:attrNameLst>
                                          <p:attrName>fill.on</p:attrName>
                                        </p:attrNameLst>
                                      </p:cBhvr>
                                      <p:to>
                                        <p:strVal val="tru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2000" fill="hold"/>
                                        <p:tgtEl>
                                          <p:spTgt spid="26"/>
                                        </p:tgtEl>
                                        <p:attrNameLst>
                                          <p:attrName>stroke.color</p:attrName>
                                        </p:attrNameLst>
                                      </p:cBhvr>
                                      <p:to>
                                        <a:srgbClr val="FF6600"/>
                                      </p:to>
                                    </p:animClr>
                                    <p:set>
                                      <p:cBhvr>
                                        <p:cTn id="67" dur="2000" fill="hold"/>
                                        <p:tgtEl>
                                          <p:spTgt spid="26"/>
                                        </p:tgtEl>
                                        <p:attrNameLst>
                                          <p:attrName>stroke.on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1"/>
                                        </p:tgtEl>
                                        <p:attrNameLst>
                                          <p:attrName>fillcolor</p:attrName>
                                        </p:attrNameLst>
                                      </p:cBhvr>
                                      <p:to>
                                        <a:srgbClr val="FFD965"/>
                                      </p:to>
                                    </p:animClr>
                                    <p:set>
                                      <p:cBhvr>
                                        <p:cTn id="70" dur="2000" fill="hold"/>
                                        <p:tgtEl>
                                          <p:spTgt spid="11"/>
                                        </p:tgtEl>
                                        <p:attrNameLst>
                                          <p:attrName>fill.type</p:attrName>
                                        </p:attrNameLst>
                                      </p:cBhvr>
                                      <p:to>
                                        <p:strVal val="solid"/>
                                      </p:to>
                                    </p:set>
                                    <p:set>
                                      <p:cBhvr>
                                        <p:cTn id="71" dur="2000" fill="hold"/>
                                        <p:tgtEl>
                                          <p:spTgt spid="11"/>
                                        </p:tgtEl>
                                        <p:attrNameLst>
                                          <p:attrName>fill.on</p:attrName>
                                        </p:attrNameLst>
                                      </p:cBhvr>
                                      <p:to>
                                        <p:strVal val="true"/>
                                      </p:to>
                                    </p:set>
                                  </p:childTnLst>
                                </p:cTn>
                              </p:par>
                              <p:par>
                                <p:cTn id="72" presetID="1"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4"/>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par>
                                <p:cTn id="80" presetID="7" presetClass="emph" presetSubtype="2" fill="hold" nodeType="withEffect">
                                  <p:stCondLst>
                                    <p:cond delay="0"/>
                                  </p:stCondLst>
                                  <p:childTnLst>
                                    <p:animClr clrSpc="rgb" dir="cw">
                                      <p:cBhvr>
                                        <p:cTn id="81" dur="2000" fill="hold"/>
                                        <p:tgtEl>
                                          <p:spTgt spid="30"/>
                                        </p:tgtEl>
                                        <p:attrNameLst>
                                          <p:attrName>stroke.color</p:attrName>
                                        </p:attrNameLst>
                                      </p:cBhvr>
                                      <p:to>
                                        <a:srgbClr val="0070C0"/>
                                      </p:to>
                                    </p:animClr>
                                    <p:set>
                                      <p:cBhvr>
                                        <p:cTn id="82" dur="2000" fill="hold"/>
                                        <p:tgtEl>
                                          <p:spTgt spid="30"/>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mph" presetSubtype="2" fill="hold" nodeType="withEffect">
                                  <p:stCondLst>
                                    <p:cond delay="0"/>
                                  </p:stCondLst>
                                  <p:childTnLst>
                                    <p:animClr clrSpc="rgb" dir="cw">
                                      <p:cBhvr>
                                        <p:cTn id="106" dur="2000" fill="hold"/>
                                        <p:tgtEl>
                                          <p:spTgt spid="12"/>
                                        </p:tgtEl>
                                        <p:attrNameLst>
                                          <p:attrName>fillcolor</p:attrName>
                                        </p:attrNameLst>
                                      </p:cBhvr>
                                      <p:to>
                                        <a:srgbClr val="FFD965"/>
                                      </p:to>
                                    </p:animClr>
                                    <p:set>
                                      <p:cBhvr>
                                        <p:cTn id="107" dur="2000" fill="hold"/>
                                        <p:tgtEl>
                                          <p:spTgt spid="12"/>
                                        </p:tgtEl>
                                        <p:attrNameLst>
                                          <p:attrName>fill.type</p:attrName>
                                        </p:attrNameLst>
                                      </p:cBhvr>
                                      <p:to>
                                        <p:strVal val="solid"/>
                                      </p:to>
                                    </p:set>
                                    <p:set>
                                      <p:cBhvr>
                                        <p:cTn id="108" dur="2000" fill="hold"/>
                                        <p:tgtEl>
                                          <p:spTgt spid="12"/>
                                        </p:tgtEl>
                                        <p:attrNameLst>
                                          <p:attrName>fill.on</p:attrName>
                                        </p:attrNameLst>
                                      </p:cBhvr>
                                      <p:to>
                                        <p:strVal val="true"/>
                                      </p:to>
                                    </p:set>
                                  </p:childTnLst>
                                </p:cTn>
                              </p:par>
                              <p:par>
                                <p:cTn id="109" presetID="1"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7" presetClass="emph" presetSubtype="2" fill="hold" nodeType="withEffect">
                                  <p:stCondLst>
                                    <p:cond delay="0"/>
                                  </p:stCondLst>
                                  <p:childTnLst>
                                    <p:animClr clrSpc="rgb" dir="cw">
                                      <p:cBhvr>
                                        <p:cTn id="112" dur="2000" fill="hold"/>
                                        <p:tgtEl>
                                          <p:spTgt spid="32"/>
                                        </p:tgtEl>
                                        <p:attrNameLst>
                                          <p:attrName>stroke.color</p:attrName>
                                        </p:attrNameLst>
                                      </p:cBhvr>
                                      <p:to>
                                        <a:srgbClr val="FF6600"/>
                                      </p:to>
                                    </p:animClr>
                                    <p:set>
                                      <p:cBhvr>
                                        <p:cTn id="113" dur="2000" fill="hold"/>
                                        <p:tgtEl>
                                          <p:spTgt spid="32"/>
                                        </p:tgtEl>
                                        <p:attrNameLst>
                                          <p:attrName>stroke.on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51"/>
                                        </p:tgtEl>
                                        <p:attrNameLst>
                                          <p:attrName>style.visibility</p:attrName>
                                        </p:attrNameLst>
                                      </p:cBhvr>
                                      <p:to>
                                        <p:strVal val="hidden"/>
                                      </p:to>
                                    </p:set>
                                  </p:childTnLst>
                                </p:cTn>
                              </p:par>
                              <p:par>
                                <p:cTn id="118" presetID="1" presetClass="entr" presetSubtype="0" fill="hold" grpId="0" nodeType="withEffect">
                                  <p:stCondLst>
                                    <p:cond delay="0"/>
                                  </p:stCondLst>
                                  <p:childTnLst>
                                    <p:set>
                                      <p:cBhvr>
                                        <p:cTn id="119" dur="1" fill="hold">
                                          <p:stCondLst>
                                            <p:cond delay="0"/>
                                          </p:stCondLst>
                                        </p:cTn>
                                        <p:tgtEl>
                                          <p:spTgt spid="5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childTnLst>
                                </p:cTn>
                              </p:par>
                              <p:par>
                                <p:cTn id="122" presetID="1" presetClass="emph" presetSubtype="2" fill="hold" nodeType="withEffect">
                                  <p:stCondLst>
                                    <p:cond delay="0"/>
                                  </p:stCondLst>
                                  <p:childTnLst>
                                    <p:animClr clrSpc="rgb" dir="cw">
                                      <p:cBhvr>
                                        <p:cTn id="123" dur="2000" fill="hold"/>
                                        <p:tgtEl>
                                          <p:spTgt spid="10"/>
                                        </p:tgtEl>
                                        <p:attrNameLst>
                                          <p:attrName>fillcolor</p:attrName>
                                        </p:attrNameLst>
                                      </p:cBhvr>
                                      <p:to>
                                        <a:srgbClr val="FFD965"/>
                                      </p:to>
                                    </p:animClr>
                                    <p:set>
                                      <p:cBhvr>
                                        <p:cTn id="124" dur="2000" fill="hold"/>
                                        <p:tgtEl>
                                          <p:spTgt spid="10"/>
                                        </p:tgtEl>
                                        <p:attrNameLst>
                                          <p:attrName>fill.type</p:attrName>
                                        </p:attrNameLst>
                                      </p:cBhvr>
                                      <p:to>
                                        <p:strVal val="solid"/>
                                      </p:to>
                                    </p:set>
                                    <p:set>
                                      <p:cBhvr>
                                        <p:cTn id="125" dur="2000" fill="hold"/>
                                        <p:tgtEl>
                                          <p:spTgt spid="10"/>
                                        </p:tgtEl>
                                        <p:attrNameLst>
                                          <p:attrName>fill.on</p:attrName>
                                        </p:attrNameLst>
                                      </p:cBhvr>
                                      <p:to>
                                        <p:strVal val="true"/>
                                      </p:to>
                                    </p:set>
                                  </p:childTnLst>
                                </p:cTn>
                              </p:par>
                              <p:par>
                                <p:cTn id="126" presetID="1"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childTnLst>
                                </p:cTn>
                              </p:par>
                              <p:par>
                                <p:cTn id="128" presetID="7" presetClass="emph" presetSubtype="2" fill="hold" nodeType="withEffect">
                                  <p:stCondLst>
                                    <p:cond delay="0"/>
                                  </p:stCondLst>
                                  <p:childTnLst>
                                    <p:animClr clrSpc="rgb" dir="cw">
                                      <p:cBhvr>
                                        <p:cTn id="129" dur="2000" fill="hold"/>
                                        <p:tgtEl>
                                          <p:spTgt spid="34"/>
                                        </p:tgtEl>
                                        <p:attrNameLst>
                                          <p:attrName>stroke.color</p:attrName>
                                        </p:attrNameLst>
                                      </p:cBhvr>
                                      <p:to>
                                        <a:srgbClr val="FF6600"/>
                                      </p:to>
                                    </p:animClr>
                                    <p:set>
                                      <p:cBhvr>
                                        <p:cTn id="130" dur="2000" fill="hold"/>
                                        <p:tgtEl>
                                          <p:spTgt spid="34"/>
                                        </p:tgtEl>
                                        <p:attrNameLst>
                                          <p:attrName>stroke.on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5"/>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par>
                                <p:cTn id="137" presetID="7" presetClass="emph" presetSubtype="2" fill="hold" nodeType="withEffect">
                                  <p:stCondLst>
                                    <p:cond delay="0"/>
                                  </p:stCondLst>
                                  <p:childTnLst>
                                    <p:animClr clrSpc="rgb" dir="cw">
                                      <p:cBhvr>
                                        <p:cTn id="138" dur="2000" fill="hold"/>
                                        <p:tgtEl>
                                          <p:spTgt spid="57"/>
                                        </p:tgtEl>
                                        <p:attrNameLst>
                                          <p:attrName>stroke.color</p:attrName>
                                        </p:attrNameLst>
                                      </p:cBhvr>
                                      <p:to>
                                        <a:srgbClr val="7030A0"/>
                                      </p:to>
                                    </p:animClr>
                                    <p:set>
                                      <p:cBhvr>
                                        <p:cTn id="139" dur="2000" fill="hold"/>
                                        <p:tgtEl>
                                          <p:spTgt spid="57"/>
                                        </p:tgtEl>
                                        <p:attrNameLst>
                                          <p:attrName>stroke.on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58"/>
                                        </p:tgtEl>
                                        <p:attrNameLst>
                                          <p:attrName>style.visibility</p:attrName>
                                        </p:attrNameLst>
                                      </p:cBhvr>
                                      <p:to>
                                        <p:strVal val="hidden"/>
                                      </p:to>
                                    </p:set>
                                  </p:childTnLst>
                                </p:cTn>
                              </p:par>
                              <p:par>
                                <p:cTn id="144" presetID="1" presetClass="entr" presetSubtype="0"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54"/>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62"/>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52"/>
                                        </p:tgtEl>
                                        <p:attrNameLst>
                                          <p:attrName>style.visibility</p:attrName>
                                        </p:attrNameLst>
                                      </p:cBhvr>
                                      <p:to>
                                        <p:strVal val="hidden"/>
                                      </p:to>
                                    </p:set>
                                  </p:childTnLst>
                                </p:cTn>
                              </p:par>
                              <p:par>
                                <p:cTn id="156" presetID="1"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49"/>
                                        </p:tgtEl>
                                        <p:attrNameLst>
                                          <p:attrName>style.visibility</p:attrName>
                                        </p:attrNameLst>
                                      </p:cBhvr>
                                      <p:to>
                                        <p:strVal val="visible"/>
                                      </p:to>
                                    </p:set>
                                  </p:childTnLst>
                                </p:cTn>
                              </p:par>
                              <p:par>
                                <p:cTn id="162" presetID="7" presetClass="emph" presetSubtype="2" fill="hold" nodeType="withEffect">
                                  <p:stCondLst>
                                    <p:cond delay="0"/>
                                  </p:stCondLst>
                                  <p:childTnLst>
                                    <p:animClr clrSpc="rgb" dir="cw">
                                      <p:cBhvr>
                                        <p:cTn id="163" dur="2000" fill="hold"/>
                                        <p:tgtEl>
                                          <p:spTgt spid="36"/>
                                        </p:tgtEl>
                                        <p:attrNameLst>
                                          <p:attrName>stroke.color</p:attrName>
                                        </p:attrNameLst>
                                      </p:cBhvr>
                                      <p:to>
                                        <a:srgbClr val="00B050"/>
                                      </p:to>
                                    </p:animClr>
                                    <p:set>
                                      <p:cBhvr>
                                        <p:cTn id="164" dur="2000" fill="hold"/>
                                        <p:tgtEl>
                                          <p:spTgt spid="36"/>
                                        </p:tgtEl>
                                        <p:attrNameLst>
                                          <p:attrName>stroke.on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48"/>
                                        </p:tgtEl>
                                        <p:attrNameLst>
                                          <p:attrName>style.visibility</p:attrName>
                                        </p:attrNameLst>
                                      </p:cBhvr>
                                      <p:to>
                                        <p:strVal val="hidden"/>
                                      </p:to>
                                    </p:set>
                                  </p:childTnLst>
                                </p:cTn>
                              </p:par>
                              <p:par>
                                <p:cTn id="169" presetID="1" presetClass="entr" presetSubtype="0" fill="hold" grpId="0" nodeType="withEffect">
                                  <p:stCondLst>
                                    <p:cond delay="0"/>
                                  </p:stCondLst>
                                  <p:childTnLst>
                                    <p:set>
                                      <p:cBhvr>
                                        <p:cTn id="170" dur="1" fill="hold">
                                          <p:stCondLst>
                                            <p:cond delay="0"/>
                                          </p:stCondLst>
                                        </p:cTn>
                                        <p:tgtEl>
                                          <p:spTgt spid="37"/>
                                        </p:tgtEl>
                                        <p:attrNameLst>
                                          <p:attrName>style.visibility</p:attrName>
                                        </p:attrNameLst>
                                      </p:cBhvr>
                                      <p:to>
                                        <p:strVal val="visible"/>
                                      </p:to>
                                    </p:set>
                                  </p:childTnLst>
                                </p:cTn>
                              </p:par>
                              <p:par>
                                <p:cTn id="171" presetID="1" presetClass="exit" presetSubtype="0" fill="hold" grpId="1" nodeType="withEffect">
                                  <p:stCondLst>
                                    <p:cond delay="0"/>
                                  </p:stCondLst>
                                  <p:childTnLst>
                                    <p:set>
                                      <p:cBhvr>
                                        <p:cTn id="17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P spid="3" grpId="0"/>
      <p:bldP spid="37" grpId="0"/>
      <p:bldP spid="38" grpId="0"/>
      <p:bldP spid="50" grpId="0"/>
      <p:bldP spid="53" grpId="0"/>
      <p:bldP spid="56" grpId="0"/>
      <p:bldP spid="59" grpId="0"/>
      <p:bldP spid="60" grpId="0"/>
      <p:bldP spid="61" grpId="0"/>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Edge classification labeled by color:&#10;orange edges are tree edges&#10;Green edges are forward edges&#10;Blue edges are back edges&#10;Cross edges are purple edges"/>
          <p:cNvGrpSpPr/>
          <p:nvPr/>
        </p:nvGrpSpPr>
        <p:grpSpPr>
          <a:xfrm>
            <a:off x="690973" y="1812406"/>
            <a:ext cx="5609243" cy="4552324"/>
            <a:chOff x="595746" y="1571385"/>
            <a:chExt cx="5609243" cy="4552324"/>
          </a:xfrm>
        </p:grpSpPr>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rot="16619196" flipH="1" flipV="1">
              <a:off x="667008" y="3606262"/>
              <a:ext cx="1326466" cy="647430"/>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rot="16619196">
              <a:off x="2739606" y="1296908"/>
              <a:ext cx="1207508" cy="2150885"/>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a:off x="4692073" y="203305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 name="Title 1">
            <a:extLst>
              <a:ext uri="{FF2B5EF4-FFF2-40B4-BE49-F238E27FC236}">
                <a16:creationId xmlns:a16="http://schemas.microsoft.com/office/drawing/2014/main" id="{C61DDD0E-C66D-281D-3974-8AADD72A2597}"/>
              </a:ext>
            </a:extLst>
          </p:cNvPr>
          <p:cNvSpPr>
            <a:spLocks noGrp="1"/>
          </p:cNvSpPr>
          <p:nvPr>
            <p:ph type="title"/>
          </p:nvPr>
        </p:nvSpPr>
        <p:spPr>
          <a:xfrm>
            <a:off x="588817" y="-1325563"/>
            <a:ext cx="10829259" cy="1325563"/>
          </a:xfrm>
        </p:spPr>
        <p:txBody>
          <a:bodyPr/>
          <a:lstStyle/>
          <a:p>
            <a:r>
              <a:rPr lang="en-US" dirty="0"/>
              <a:t>Edge classification (first worked example)</a:t>
            </a:r>
          </a:p>
        </p:txBody>
      </p:sp>
      <p:sp>
        <p:nvSpPr>
          <p:cNvPr id="70" name="Rectangle 69"/>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13892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8888-49A1-3E51-5797-D19BF051C1A3}"/>
              </a:ext>
            </a:extLst>
          </p:cNvPr>
          <p:cNvSpPr>
            <a:spLocks noGrp="1"/>
          </p:cNvSpPr>
          <p:nvPr>
            <p:ph type="title"/>
          </p:nvPr>
        </p:nvSpPr>
        <p:spPr>
          <a:xfrm>
            <a:off x="588817" y="-1325563"/>
            <a:ext cx="10829259" cy="1325563"/>
          </a:xfrm>
        </p:spPr>
        <p:txBody>
          <a:bodyPr/>
          <a:lstStyle/>
          <a:p>
            <a:r>
              <a:rPr lang="en-US" dirty="0"/>
              <a:t>Edge classification (types)</a:t>
            </a:r>
          </a:p>
        </p:txBody>
      </p:sp>
      <p:grpSp>
        <p:nvGrpSpPr>
          <p:cNvPr id="3" name="Group 2" descr="Edge classification labeled by color:&#10;orange edges are tree edges&#10;Green edges are forward edges&#10;Blue edges are back edges&#10;Cross edges are purple edges">
            <a:extLst>
              <a:ext uri="{FF2B5EF4-FFF2-40B4-BE49-F238E27FC236}">
                <a16:creationId xmlns:a16="http://schemas.microsoft.com/office/drawing/2014/main" id="{A3772DBB-90D8-7261-4543-1BED70119CDC}"/>
              </a:ext>
            </a:extLst>
          </p:cNvPr>
          <p:cNvGrpSpPr/>
          <p:nvPr/>
        </p:nvGrpSpPr>
        <p:grpSpPr>
          <a:xfrm>
            <a:off x="-23444" y="146712"/>
            <a:ext cx="5147832" cy="6698065"/>
            <a:chOff x="-23444" y="146712"/>
            <a:chExt cx="5147832" cy="6698065"/>
          </a:xfrm>
        </p:grpSpPr>
        <p:sp>
          <p:nvSpPr>
            <p:cNvPr id="6" name="Oval 5"/>
            <p:cNvSpPr/>
            <p:nvPr/>
          </p:nvSpPr>
          <p:spPr>
            <a:xfrm rot="20777557">
              <a:off x="1517414" y="14671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rot="20777557">
              <a:off x="4041717" y="549050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rot="20777557">
              <a:off x="536845" y="4896186"/>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rot="20777557">
              <a:off x="2503501" y="424469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rot="20777557">
              <a:off x="631806" y="245994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rot="20777557">
              <a:off x="1790023" y="114124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4"/>
              <a:endCxn id="14" idx="0"/>
            </p:cNvCxnSpPr>
            <p:nvPr/>
          </p:nvCxnSpPr>
          <p:spPr>
            <a:xfrm>
              <a:off x="1928715" y="802260"/>
              <a:ext cx="115025" cy="348459"/>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rot="6004240">
              <a:off x="1028088" y="1913335"/>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rot="6004240" flipV="1">
              <a:off x="41689" y="384432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rot="6004240" flipH="1" flipV="1">
              <a:off x="-71119" y="3248652"/>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4"/>
              <a:endCxn id="12" idx="0"/>
            </p:cNvCxnSpPr>
            <p:nvPr/>
          </p:nvCxnSpPr>
          <p:spPr>
            <a:xfrm>
              <a:off x="2201324" y="1796797"/>
              <a:ext cx="555894" cy="245736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5"/>
              <a:endCxn id="10" idx="1"/>
            </p:cNvCxnSpPr>
            <p:nvPr/>
          </p:nvCxnSpPr>
          <p:spPr>
            <a:xfrm>
              <a:off x="3120147" y="4749912"/>
              <a:ext cx="969942" cy="900394"/>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5"/>
              <a:endCxn id="10" idx="0"/>
            </p:cNvCxnSpPr>
            <p:nvPr/>
          </p:nvCxnSpPr>
          <p:spPr>
            <a:xfrm>
              <a:off x="2134060" y="651929"/>
              <a:ext cx="2161374" cy="4848046"/>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rot="20777557">
              <a:off x="1707796" y="617975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rot="6004240">
              <a:off x="2175496" y="402729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7" name="TextBox 46"/>
            <p:cNvSpPr txBox="1"/>
            <p:nvPr/>
          </p:nvSpPr>
          <p:spPr>
            <a:xfrm>
              <a:off x="531500" y="229704"/>
              <a:ext cx="594930" cy="584775"/>
            </a:xfrm>
            <a:prstGeom prst="rect">
              <a:avLst/>
            </a:prstGeom>
            <a:noFill/>
          </p:spPr>
          <p:txBody>
            <a:bodyPr wrap="square" rtlCol="0">
              <a:spAutoFit/>
            </a:bodyPr>
            <a:lstStyle/>
            <a:p>
              <a:r>
                <a:rPr lang="en-US" sz="3200" dirty="0"/>
                <a:t>1</a:t>
              </a:r>
            </a:p>
          </p:txBody>
        </p:sp>
        <p:sp>
          <p:nvSpPr>
            <p:cNvPr id="48" name="TextBox 47"/>
            <p:cNvSpPr txBox="1"/>
            <p:nvPr/>
          </p:nvSpPr>
          <p:spPr>
            <a:xfrm>
              <a:off x="1001045" y="229704"/>
              <a:ext cx="776140" cy="584775"/>
            </a:xfrm>
            <a:prstGeom prst="rect">
              <a:avLst/>
            </a:prstGeom>
            <a:noFill/>
          </p:spPr>
          <p:txBody>
            <a:bodyPr wrap="square" rtlCol="0">
              <a:spAutoFit/>
            </a:bodyPr>
            <a:lstStyle/>
            <a:p>
              <a:r>
                <a:rPr lang="en-US" sz="3200" dirty="0"/>
                <a:t>12</a:t>
              </a:r>
            </a:p>
          </p:txBody>
        </p:sp>
        <p:sp>
          <p:nvSpPr>
            <p:cNvPr id="49" name="TextBox 48"/>
            <p:cNvSpPr txBox="1"/>
            <p:nvPr/>
          </p:nvSpPr>
          <p:spPr>
            <a:xfrm>
              <a:off x="570754" y="12213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1208809" y="1221325"/>
              <a:ext cx="657276" cy="584775"/>
            </a:xfrm>
            <a:prstGeom prst="rect">
              <a:avLst/>
            </a:prstGeom>
            <a:noFill/>
          </p:spPr>
          <p:txBody>
            <a:bodyPr wrap="square" rtlCol="0">
              <a:spAutoFit/>
            </a:bodyPr>
            <a:lstStyle/>
            <a:p>
              <a:r>
                <a:rPr lang="en-US" sz="3200" dirty="0"/>
                <a:t>11</a:t>
              </a:r>
            </a:p>
          </p:txBody>
        </p:sp>
        <p:sp>
          <p:nvSpPr>
            <p:cNvPr id="51" name="TextBox 50"/>
            <p:cNvSpPr txBox="1"/>
            <p:nvPr/>
          </p:nvSpPr>
          <p:spPr>
            <a:xfrm>
              <a:off x="232880" y="2041429"/>
              <a:ext cx="594930" cy="584775"/>
            </a:xfrm>
            <a:prstGeom prst="rect">
              <a:avLst/>
            </a:prstGeom>
            <a:noFill/>
          </p:spPr>
          <p:txBody>
            <a:bodyPr wrap="square" rtlCol="0">
              <a:spAutoFit/>
            </a:bodyPr>
            <a:lstStyle/>
            <a:p>
              <a:r>
                <a:rPr lang="en-US" sz="3200" dirty="0"/>
                <a:t>3</a:t>
              </a:r>
            </a:p>
          </p:txBody>
        </p:sp>
        <p:sp>
          <p:nvSpPr>
            <p:cNvPr id="52" name="TextBox 51"/>
            <p:cNvSpPr txBox="1"/>
            <p:nvPr/>
          </p:nvSpPr>
          <p:spPr>
            <a:xfrm>
              <a:off x="883635" y="2041429"/>
              <a:ext cx="594930" cy="584775"/>
            </a:xfrm>
            <a:prstGeom prst="rect">
              <a:avLst/>
            </a:prstGeom>
            <a:noFill/>
          </p:spPr>
          <p:txBody>
            <a:bodyPr wrap="square" rtlCol="0">
              <a:spAutoFit/>
            </a:bodyPr>
            <a:lstStyle/>
            <a:p>
              <a:r>
                <a:rPr lang="en-US" sz="3200" dirty="0"/>
                <a:t>6</a:t>
              </a:r>
            </a:p>
          </p:txBody>
        </p:sp>
        <p:sp>
          <p:nvSpPr>
            <p:cNvPr id="53" name="TextBox 52"/>
            <p:cNvSpPr txBox="1"/>
            <p:nvPr/>
          </p:nvSpPr>
          <p:spPr>
            <a:xfrm>
              <a:off x="-23444" y="4434047"/>
              <a:ext cx="594930" cy="584775"/>
            </a:xfrm>
            <a:prstGeom prst="rect">
              <a:avLst/>
            </a:prstGeom>
            <a:noFill/>
          </p:spPr>
          <p:txBody>
            <a:bodyPr wrap="square" rtlCol="0">
              <a:spAutoFit/>
            </a:bodyPr>
            <a:lstStyle/>
            <a:p>
              <a:r>
                <a:rPr lang="en-US" sz="3200" dirty="0"/>
                <a:t>4</a:t>
              </a:r>
            </a:p>
          </p:txBody>
        </p:sp>
        <p:sp>
          <p:nvSpPr>
            <p:cNvPr id="54" name="TextBox 53"/>
            <p:cNvSpPr txBox="1"/>
            <p:nvPr/>
          </p:nvSpPr>
          <p:spPr>
            <a:xfrm>
              <a:off x="627311" y="4434047"/>
              <a:ext cx="594930" cy="584775"/>
            </a:xfrm>
            <a:prstGeom prst="rect">
              <a:avLst/>
            </a:prstGeom>
            <a:noFill/>
          </p:spPr>
          <p:txBody>
            <a:bodyPr wrap="square" rtlCol="0">
              <a:spAutoFit/>
            </a:bodyPr>
            <a:lstStyle/>
            <a:p>
              <a:r>
                <a:rPr lang="en-US" sz="3200" dirty="0"/>
                <a:t>5</a:t>
              </a:r>
            </a:p>
          </p:txBody>
        </p:sp>
        <p:sp>
          <p:nvSpPr>
            <p:cNvPr id="55" name="TextBox 54"/>
            <p:cNvSpPr txBox="1"/>
            <p:nvPr/>
          </p:nvSpPr>
          <p:spPr>
            <a:xfrm>
              <a:off x="2111591" y="4891366"/>
              <a:ext cx="594930" cy="584775"/>
            </a:xfrm>
            <a:prstGeom prst="rect">
              <a:avLst/>
            </a:prstGeom>
            <a:noFill/>
          </p:spPr>
          <p:txBody>
            <a:bodyPr wrap="square" rtlCol="0">
              <a:spAutoFit/>
            </a:bodyPr>
            <a:lstStyle/>
            <a:p>
              <a:r>
                <a:rPr lang="en-US" sz="3200" dirty="0"/>
                <a:t>7</a:t>
              </a:r>
            </a:p>
          </p:txBody>
        </p:sp>
        <p:sp>
          <p:nvSpPr>
            <p:cNvPr id="56" name="TextBox 55"/>
            <p:cNvSpPr txBox="1"/>
            <p:nvPr/>
          </p:nvSpPr>
          <p:spPr>
            <a:xfrm>
              <a:off x="2671261" y="4891366"/>
              <a:ext cx="686015" cy="584775"/>
            </a:xfrm>
            <a:prstGeom prst="rect">
              <a:avLst/>
            </a:prstGeom>
            <a:noFill/>
          </p:spPr>
          <p:txBody>
            <a:bodyPr wrap="square" rtlCol="0">
              <a:spAutoFit/>
            </a:bodyPr>
            <a:lstStyle/>
            <a:p>
              <a:r>
                <a:rPr lang="en-US" sz="3200" dirty="0"/>
                <a:t>10</a:t>
              </a:r>
            </a:p>
          </p:txBody>
        </p:sp>
        <p:sp>
          <p:nvSpPr>
            <p:cNvPr id="57" name="TextBox 56"/>
            <p:cNvSpPr txBox="1"/>
            <p:nvPr/>
          </p:nvSpPr>
          <p:spPr>
            <a:xfrm>
              <a:off x="3878703" y="6124465"/>
              <a:ext cx="594930" cy="584775"/>
            </a:xfrm>
            <a:prstGeom prst="rect">
              <a:avLst/>
            </a:prstGeom>
            <a:noFill/>
          </p:spPr>
          <p:txBody>
            <a:bodyPr wrap="square" rtlCol="0">
              <a:spAutoFit/>
            </a:bodyPr>
            <a:lstStyle/>
            <a:p>
              <a:r>
                <a:rPr lang="en-US" sz="3200" dirty="0"/>
                <a:t>8</a:t>
              </a:r>
            </a:p>
          </p:txBody>
        </p:sp>
        <p:sp>
          <p:nvSpPr>
            <p:cNvPr id="58" name="TextBox 57"/>
            <p:cNvSpPr txBox="1"/>
            <p:nvPr/>
          </p:nvSpPr>
          <p:spPr>
            <a:xfrm>
              <a:off x="4529458" y="6124465"/>
              <a:ext cx="594930" cy="584775"/>
            </a:xfrm>
            <a:prstGeom prst="rect">
              <a:avLst/>
            </a:prstGeom>
            <a:noFill/>
          </p:spPr>
          <p:txBody>
            <a:bodyPr wrap="square" rtlCol="0">
              <a:spAutoFit/>
            </a:bodyPr>
            <a:lstStyle/>
            <a:p>
              <a:r>
                <a:rPr lang="en-US" sz="3200" dirty="0"/>
                <a:t>9</a:t>
              </a:r>
            </a:p>
          </p:txBody>
        </p:sp>
      </p:grpSp>
      <p:sp>
        <p:nvSpPr>
          <p:cNvPr id="5" name="Rectangle 4"/>
          <p:cNvSpPr/>
          <p:nvPr/>
        </p:nvSpPr>
        <p:spPr>
          <a:xfrm>
            <a:off x="5123530" y="85774"/>
            <a:ext cx="6902216" cy="5847755"/>
          </a:xfrm>
          <a:prstGeom prst="rect">
            <a:avLst/>
          </a:prstGeom>
        </p:spPr>
        <p:txBody>
          <a:bodyPr wrap="square">
            <a:spAutoFit/>
          </a:bodyPr>
          <a:lstStyle/>
          <a:p>
            <a:r>
              <a:rPr lang="en-US" sz="2200" dirty="0">
                <a:cs typeface="Segoe UI Semilight" panose="020B0402040204020203" pitchFamily="34" charset="0"/>
              </a:rPr>
              <a:t>The orange edges (the ones where we discovered a new vertex) form a tree!*</a:t>
            </a:r>
          </a:p>
          <a:p>
            <a:r>
              <a:rPr lang="en-US" sz="2200" dirty="0">
                <a:cs typeface="Segoe UI Semilight" panose="020B0402040204020203" pitchFamily="34" charset="0"/>
              </a:rPr>
              <a:t>We call them </a:t>
            </a:r>
            <a:r>
              <a:rPr lang="en-US" sz="2200" b="1" dirty="0">
                <a:cs typeface="Segoe UI Semilight" panose="020B0402040204020203" pitchFamily="34" charset="0"/>
              </a:rPr>
              <a:t>tree edges</a:t>
            </a:r>
            <a:r>
              <a:rPr lang="en-US" sz="2200" dirty="0">
                <a:cs typeface="Segoe UI Semilight" panose="020B0402040204020203" pitchFamily="34" charset="0"/>
              </a:rPr>
              <a:t>.</a:t>
            </a:r>
          </a:p>
          <a:p>
            <a:endParaRPr lang="en-US" sz="2200" dirty="0">
              <a:cs typeface="Segoe UI Semilight" panose="020B0402040204020203" pitchFamily="34" charset="0"/>
            </a:endParaRPr>
          </a:p>
          <a:p>
            <a:r>
              <a:rPr lang="en-US" sz="2200" dirty="0">
                <a:cs typeface="Segoe UI Semilight" panose="020B0402040204020203" pitchFamily="34" charset="0"/>
              </a:rPr>
              <a:t>That blue edge went from a descendent to an ancestor</a:t>
            </a:r>
          </a:p>
          <a:p>
            <a:r>
              <a:rPr lang="en-US" sz="2200" dirty="0">
                <a:cs typeface="Segoe UI Semilight" panose="020B0402040204020203" pitchFamily="34" charset="0"/>
              </a:rPr>
              <a:t>B was still on the stack when we found (B,D). </a:t>
            </a:r>
          </a:p>
          <a:p>
            <a:r>
              <a:rPr lang="en-US" sz="2200" dirty="0">
                <a:cs typeface="Segoe UI Semilight" panose="020B0402040204020203" pitchFamily="34" charset="0"/>
              </a:rPr>
              <a:t>We call them </a:t>
            </a:r>
            <a:r>
              <a:rPr lang="en-US" sz="2200" b="1" dirty="0">
                <a:cs typeface="Segoe UI Semilight" panose="020B0402040204020203" pitchFamily="34" charset="0"/>
              </a:rPr>
              <a:t>back edges.</a:t>
            </a:r>
          </a:p>
          <a:p>
            <a:endParaRPr lang="en-US" sz="2200" b="1" dirty="0">
              <a:cs typeface="Segoe UI Semilight" panose="020B0402040204020203" pitchFamily="34" charset="0"/>
            </a:endParaRPr>
          </a:p>
          <a:p>
            <a:r>
              <a:rPr lang="en-US" sz="2200" dirty="0">
                <a:cs typeface="Segoe UI Semilight" panose="020B0402040204020203" pitchFamily="34" charset="0"/>
              </a:rPr>
              <a:t>The green edge went from an ancestor to a descendant</a:t>
            </a:r>
          </a:p>
          <a:p>
            <a:r>
              <a:rPr lang="en-US" sz="2200" dirty="0">
                <a:cs typeface="Segoe UI Semilight" panose="020B0402040204020203" pitchFamily="34" charset="0"/>
              </a:rPr>
              <a:t>F was put on and come off the stack between putting A on the stack and finding (A,F)</a:t>
            </a:r>
          </a:p>
          <a:p>
            <a:r>
              <a:rPr lang="en-US" sz="2200" dirty="0">
                <a:cs typeface="Segoe UI Semilight" panose="020B0402040204020203" pitchFamily="34" charset="0"/>
              </a:rPr>
              <a:t>We call them </a:t>
            </a:r>
            <a:r>
              <a:rPr lang="en-US" sz="2200" b="1" dirty="0">
                <a:cs typeface="Segoe UI Semilight" panose="020B0402040204020203" pitchFamily="34" charset="0"/>
              </a:rPr>
              <a:t>forward edges.</a:t>
            </a:r>
          </a:p>
          <a:p>
            <a:endParaRPr lang="en-US" sz="2200" b="1" dirty="0">
              <a:cs typeface="Segoe UI Semilight" panose="020B0402040204020203" pitchFamily="34" charset="0"/>
            </a:endParaRPr>
          </a:p>
          <a:p>
            <a:r>
              <a:rPr lang="en-US" sz="2200" dirty="0">
                <a:cs typeface="Segoe UI Semilight" panose="020B0402040204020203" pitchFamily="34" charset="0"/>
              </a:rPr>
              <a:t>The purple edge went…some other way.</a:t>
            </a:r>
          </a:p>
          <a:p>
            <a:r>
              <a:rPr lang="en-US" sz="2200" dirty="0">
                <a:cs typeface="Segoe UI Semilight" panose="020B0402040204020203" pitchFamily="34" charset="0"/>
              </a:rPr>
              <a:t>D had been on and come off the stack before we found F or (F,D)</a:t>
            </a:r>
          </a:p>
          <a:p>
            <a:r>
              <a:rPr lang="en-US" sz="2200" dirty="0">
                <a:cs typeface="Segoe UI Semilight" panose="020B0402040204020203" pitchFamily="34" charset="0"/>
              </a:rPr>
              <a:t>We call those </a:t>
            </a:r>
            <a:r>
              <a:rPr lang="en-US" sz="2200" b="1" dirty="0">
                <a:cs typeface="Segoe UI Semilight" panose="020B0402040204020203" pitchFamily="34" charset="0"/>
              </a:rPr>
              <a:t>cross edges.</a:t>
            </a:r>
          </a:p>
        </p:txBody>
      </p:sp>
      <p:sp>
        <p:nvSpPr>
          <p:cNvPr id="46" name="TextBox 45"/>
          <p:cNvSpPr txBox="1"/>
          <p:nvPr/>
        </p:nvSpPr>
        <p:spPr>
          <a:xfrm>
            <a:off x="5799122" y="5918473"/>
            <a:ext cx="6226623" cy="646331"/>
          </a:xfrm>
          <a:prstGeom prst="rect">
            <a:avLst/>
          </a:prstGeom>
          <a:noFill/>
        </p:spPr>
        <p:txBody>
          <a:bodyPr wrap="square" rtlCol="0">
            <a:spAutoFit/>
          </a:bodyPr>
          <a:lstStyle/>
          <a:p>
            <a:r>
              <a:rPr lang="en-US" dirty="0"/>
              <a:t>*Conditions apply. Sometimes the graph is a forest. But we call them tree edges no matter what.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68FB974-ED27-028F-9A1E-93CB477691E4}"/>
                  </a:ext>
                  <a:ext uri="{C183D7F6-B498-43B3-948B-1728B52AA6E4}">
                    <adec:decorative xmlns:adec="http://schemas.microsoft.com/office/drawing/2017/decorative" val="1"/>
                  </a:ext>
                </a:extLst>
              </p14:cNvPr>
              <p14:cNvContentPartPr/>
              <p14:nvPr/>
            </p14:nvContentPartPr>
            <p14:xfrm>
              <a:off x="320400" y="1212120"/>
              <a:ext cx="7726320" cy="4504320"/>
            </p14:xfrm>
          </p:contentPart>
        </mc:Choice>
        <mc:Fallback>
          <p:pic>
            <p:nvPicPr>
              <p:cNvPr id="4" name="Ink 3">
                <a:extLst>
                  <a:ext uri="{FF2B5EF4-FFF2-40B4-BE49-F238E27FC236}">
                    <a16:creationId xmlns:a16="http://schemas.microsoft.com/office/drawing/2014/main" id="{468FB974-ED27-028F-9A1E-93CB477691E4}"/>
                  </a:ext>
                  <a:ext uri="{C183D7F6-B498-43B3-948B-1728B52AA6E4}">
                    <adec:decorative xmlns:adec="http://schemas.microsoft.com/office/drawing/2017/decorative" val="1"/>
                  </a:ext>
                </a:extLst>
              </p:cNvPr>
              <p:cNvPicPr/>
              <p:nvPr/>
            </p:nvPicPr>
            <p:blipFill>
              <a:blip r:embed="rId3"/>
              <a:stretch>
                <a:fillRect/>
              </a:stretch>
            </p:blipFill>
            <p:spPr>
              <a:xfrm>
                <a:off x="311040" y="1202760"/>
                <a:ext cx="7745040" cy="4523040"/>
              </a:xfrm>
              <a:prstGeom prst="rect">
                <a:avLst/>
              </a:prstGeom>
            </p:spPr>
          </p:pic>
        </mc:Fallback>
      </mc:AlternateContent>
    </p:spTree>
    <p:extLst>
      <p:ext uri="{BB962C8B-B14F-4D97-AF65-F5344CB8AC3E}">
        <p14:creationId xmlns:p14="http://schemas.microsoft.com/office/powerpoint/2010/main" val="16630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grpSp>
        <p:nvGrpSpPr>
          <p:cNvPr id="4" name="Group 3" descr="Bipartite definition box">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a:solidFill>
            <a:srgbClr val="7D5CC0"/>
          </a:solidFill>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sp>
        <p:nvSpPr>
          <p:cNvPr id="7" name="Rectangle 6">
            <a:extLst>
              <a:ext uri="{FF2B5EF4-FFF2-40B4-BE49-F238E27FC236}">
                <a16:creationId xmlns:a16="http://schemas.microsoft.com/office/drawing/2014/main" id="{658AABEB-0771-4F50-84BF-73C29E724A1D}"/>
              </a:ext>
            </a:extLst>
          </p:cNvPr>
          <p:cNvSpPr/>
          <p:nvPr/>
        </p:nvSpPr>
        <p:spPr>
          <a:xfrm>
            <a:off x="683368" y="4963068"/>
            <a:ext cx="10933391" cy="584592"/>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Lemma 1: If a graph contains an odd cycle, then it is not bipartite.</a:t>
            </a:r>
          </a:p>
        </p:txBody>
      </p:sp>
      <p:sp>
        <p:nvSpPr>
          <p:cNvPr id="8" name="Rectangle 7">
            <a:extLst>
              <a:ext uri="{FF2B5EF4-FFF2-40B4-BE49-F238E27FC236}">
                <a16:creationId xmlns:a16="http://schemas.microsoft.com/office/drawing/2014/main" id="{9AFD8BB2-7958-4F75-A2A2-44568760F730}"/>
              </a:ext>
            </a:extLst>
          </p:cNvPr>
          <p:cNvSpPr/>
          <p:nvPr/>
        </p:nvSpPr>
        <p:spPr>
          <a:xfrm>
            <a:off x="683367" y="5752833"/>
            <a:ext cx="10933391" cy="624919"/>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Lemma 3: If a graph has no odd-length cycles, then it is bipartite.       </a:t>
            </a:r>
          </a:p>
        </p:txBody>
      </p:sp>
      <mc:AlternateContent xmlns:mc="http://schemas.openxmlformats.org/markup-compatibility/2006">
        <mc:Choice xmlns:p14="http://schemas.microsoft.com/office/powerpoint/2010/main" Requires="p14">
          <p:contentPart p14:bwMode="auto" r:id="rId2">
            <p14:nvContentPartPr>
              <p14:cNvPr id="9" name="Ink 8">
                <a:extLst>
                  <a:ext uri="{FF2B5EF4-FFF2-40B4-BE49-F238E27FC236}">
                    <a16:creationId xmlns:a16="http://schemas.microsoft.com/office/drawing/2014/main" id="{5CD8BC0A-983B-822E-1548-50736E7E807C}"/>
                  </a:ext>
                  <a:ext uri="{C183D7F6-B498-43B3-948B-1728B52AA6E4}">
                    <adec:decorative xmlns:adec="http://schemas.microsoft.com/office/drawing/2017/decorative" val="1"/>
                  </a:ext>
                </a:extLst>
              </p14:cNvPr>
              <p14:cNvContentPartPr/>
              <p14:nvPr/>
            </p14:nvContentPartPr>
            <p14:xfrm>
              <a:off x="4050720" y="1920600"/>
              <a:ext cx="2065320" cy="160200"/>
            </p14:xfrm>
          </p:contentPart>
        </mc:Choice>
        <mc:Fallback>
          <p:pic>
            <p:nvPicPr>
              <p:cNvPr id="9" name="Ink 8">
                <a:extLst>
                  <a:ext uri="{FF2B5EF4-FFF2-40B4-BE49-F238E27FC236}">
                    <a16:creationId xmlns:a16="http://schemas.microsoft.com/office/drawing/2014/main" id="{5CD8BC0A-983B-822E-1548-50736E7E807C}"/>
                  </a:ext>
                  <a:ext uri="{C183D7F6-B498-43B3-948B-1728B52AA6E4}">
                    <adec:decorative xmlns:adec="http://schemas.microsoft.com/office/drawing/2017/decorative" val="1"/>
                  </a:ext>
                </a:extLst>
              </p:cNvPr>
              <p:cNvPicPr/>
              <p:nvPr/>
            </p:nvPicPr>
            <p:blipFill>
              <a:blip r:embed="rId3"/>
              <a:stretch>
                <a:fillRect/>
              </a:stretch>
            </p:blipFill>
            <p:spPr>
              <a:xfrm>
                <a:off x="4041360" y="1911240"/>
                <a:ext cx="2084040" cy="178920"/>
              </a:xfrm>
              <a:prstGeom prst="rect">
                <a:avLst/>
              </a:prstGeom>
            </p:spPr>
          </p:pic>
        </mc:Fallback>
      </mc:AlternateContent>
    </p:spTree>
    <p:extLst>
      <p:ext uri="{BB962C8B-B14F-4D97-AF65-F5344CB8AC3E}">
        <p14:creationId xmlns:p14="http://schemas.microsoft.com/office/powerpoint/2010/main" val="723195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idx="1"/>
                <p:extLst>
                  <p:ext uri="{D42A27DB-BD31-4B8C-83A1-F6EECF244321}">
                    <p14:modId xmlns:p14="http://schemas.microsoft.com/office/powerpoint/2010/main" val="260583268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solidFill>
                          <a:srgbClr val="0070C0"/>
                        </a:solidFill>
                      </a:tcPr>
                    </a:tc>
                    <a:tc>
                      <a:txBody>
                        <a:bodyPr/>
                        <a:lstStyle/>
                        <a:p>
                          <a:r>
                            <a:rPr lang="en-US" dirty="0"/>
                            <a:t>Definition</a:t>
                          </a:r>
                        </a:p>
                      </a:txBody>
                      <a:tcPr>
                        <a:solidFill>
                          <a:srgbClr val="0070C0"/>
                        </a:solidFill>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solidFill>
                          <a:srgbClr val="0070C0"/>
                        </a:solidFill>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p:graphicFrame>
            <p:nvGraphicFramePr>
              <p:cNvPr id="4" name="Content Placeholder 3"/>
              <p:cNvGraphicFramePr>
                <a:graphicFrameLocks noGrp="1"/>
              </p:cNvGraphicFramePr>
              <p:nvPr>
                <p:ph idx="1"/>
                <p:extLst>
                  <p:ext uri="{D42A27DB-BD31-4B8C-83A1-F6EECF244321}">
                    <p14:modId xmlns:p14="http://schemas.microsoft.com/office/powerpoint/2010/main" val="260583268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solidFill>
                          <a:srgbClr val="0070C0"/>
                        </a:solidFill>
                      </a:tcPr>
                    </a:tc>
                    <a:tc>
                      <a:txBody>
                        <a:bodyPr/>
                        <a:lstStyle/>
                        <a:p>
                          <a:r>
                            <a:rPr lang="en-US" dirty="0"/>
                            <a:t>Definition</a:t>
                          </a:r>
                        </a:p>
                      </a:txBody>
                      <a:tcPr>
                        <a:solidFill>
                          <a:srgbClr val="0070C0"/>
                        </a:solidFill>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a:t>Forward</a:t>
                          </a:r>
                        </a:p>
                      </a:txBody>
                      <a:tcPr/>
                    </a:tc>
                    <a:tc>
                      <a:txBody>
                        <a:bodyPr/>
                        <a:lstStyle/>
                        <a:p>
                          <a:r>
                            <a:rPr lang="en-US" dirty="0"/>
                            <a:t>From ancestor to descendant in tree.</a:t>
                          </a:r>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
        <p:nvSpPr>
          <p:cNvPr id="3" name="TextBox 2">
            <a:extLst>
              <a:ext uri="{FF2B5EF4-FFF2-40B4-BE49-F238E27FC236}">
                <a16:creationId xmlns:a16="http://schemas.microsoft.com/office/drawing/2014/main" id="{6CC03B5A-D3EF-D40B-4670-2378AC46B634}"/>
              </a:ext>
            </a:extLst>
          </p:cNvPr>
          <p:cNvSpPr txBox="1"/>
          <p:nvPr/>
        </p:nvSpPr>
        <p:spPr>
          <a:xfrm>
            <a:off x="6052457" y="5998029"/>
            <a:ext cx="5900057" cy="523220"/>
          </a:xfrm>
          <a:prstGeom prst="rect">
            <a:avLst/>
          </a:prstGeom>
          <a:noFill/>
          <a:ln w="38100">
            <a:solidFill>
              <a:schemeClr val="accent3"/>
            </a:solidFill>
          </a:ln>
        </p:spPr>
        <p:txBody>
          <a:bodyPr wrap="square" rtlCol="0">
            <a:spAutoFit/>
          </a:bodyPr>
          <a:lstStyle/>
          <a:p>
            <a:r>
              <a:rPr lang="en-US" sz="2800" dirty="0">
                <a:latin typeface="Segoe UI Semilight" panose="020B0402040204020203" pitchFamily="34" charset="0"/>
                <a:cs typeface="Segoe UI Semilight" panose="020B0402040204020203" pitchFamily="34" charset="0"/>
              </a:rPr>
              <a:t>We will give you this table on exams!</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04E4E961-81AE-3414-8F38-F3FB60FDEE47}"/>
                  </a:ext>
                  <a:ext uri="{C183D7F6-B498-43B3-948B-1728B52AA6E4}">
                    <adec:decorative xmlns:adec="http://schemas.microsoft.com/office/drawing/2017/decorative" val="1"/>
                  </a:ext>
                </a:extLst>
              </p14:cNvPr>
              <p14:cNvContentPartPr/>
              <p14:nvPr/>
            </p14:nvContentPartPr>
            <p14:xfrm>
              <a:off x="186120" y="2281320"/>
              <a:ext cx="747000" cy="453600"/>
            </p14:xfrm>
          </p:contentPart>
        </mc:Choice>
        <mc:Fallback>
          <p:pic>
            <p:nvPicPr>
              <p:cNvPr id="6" name="Ink 5">
                <a:extLst>
                  <a:ext uri="{FF2B5EF4-FFF2-40B4-BE49-F238E27FC236}">
                    <a16:creationId xmlns:a16="http://schemas.microsoft.com/office/drawing/2014/main" id="{04E4E961-81AE-3414-8F38-F3FB60FDEE47}"/>
                  </a:ext>
                  <a:ext uri="{C183D7F6-B498-43B3-948B-1728B52AA6E4}">
                    <adec:decorative xmlns:adec="http://schemas.microsoft.com/office/drawing/2017/decorative" val="1"/>
                  </a:ext>
                </a:extLst>
              </p:cNvPr>
              <p:cNvPicPr/>
              <p:nvPr/>
            </p:nvPicPr>
            <p:blipFill>
              <a:blip r:embed="rId4"/>
              <a:stretch>
                <a:fillRect/>
              </a:stretch>
            </p:blipFill>
            <p:spPr>
              <a:xfrm>
                <a:off x="176760" y="2271960"/>
                <a:ext cx="765720" cy="472320"/>
              </a:xfrm>
              <a:prstGeom prst="rect">
                <a:avLst/>
              </a:prstGeom>
            </p:spPr>
          </p:pic>
        </mc:Fallback>
      </mc:AlternateContent>
    </p:spTree>
    <p:extLst>
      <p:ext uri="{BB962C8B-B14F-4D97-AF65-F5344CB8AC3E}">
        <p14:creationId xmlns:p14="http://schemas.microsoft.com/office/powerpoint/2010/main" val="2579409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F8F0BC-93F5-4176-A570-A1CF8453911E}"/>
              </a:ext>
            </a:extLst>
          </p:cNvPr>
          <p:cNvSpPr>
            <a:spLocks noGrp="1"/>
          </p:cNvSpPr>
          <p:nvPr>
            <p:ph type="title"/>
          </p:nvPr>
        </p:nvSpPr>
        <p:spPr/>
        <p:txBody>
          <a:bodyPr/>
          <a:lstStyle/>
          <a:p>
            <a:r>
              <a:rPr lang="en-US" dirty="0"/>
              <a:t>A lot of Details: DFS</a:t>
            </a:r>
          </a:p>
        </p:txBody>
      </p:sp>
      <p:sp>
        <p:nvSpPr>
          <p:cNvPr id="5" name="Text Placeholder 4">
            <a:extLst>
              <a:ext uri="{FF2B5EF4-FFF2-40B4-BE49-F238E27FC236}">
                <a16:creationId xmlns:a16="http://schemas.microsoft.com/office/drawing/2014/main" id="{511BDBCE-913D-4CA1-8881-DE15ECC7C7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370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5" name="Rectangle 4"/>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descr="See animation description in speaker notes"/>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a:extLst>
              <a:ext uri="{C183D7F6-B498-43B3-948B-1728B52AA6E4}">
                <adec:decorative xmlns:adec="http://schemas.microsoft.com/office/drawing/2017/decorative" val="1"/>
              </a:ext>
            </a:extLst>
          </p:cNvPr>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a:extLst>
              <a:ext uri="{C183D7F6-B498-43B3-948B-1728B52AA6E4}">
                <adec:decorative xmlns:adec="http://schemas.microsoft.com/office/drawing/2017/decorative" val="1"/>
              </a:ext>
            </a:extLst>
          </p:cNvPr>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a:extLst>
              <a:ext uri="{C183D7F6-B498-43B3-948B-1728B52AA6E4}">
                <adec:decorative xmlns:adec="http://schemas.microsoft.com/office/drawing/2017/decorative" val="1"/>
              </a:ext>
            </a:extLst>
          </p:cNvPr>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a:extLst>
              <a:ext uri="{C183D7F6-B498-43B3-948B-1728B52AA6E4}">
                <adec:decorative xmlns:adec="http://schemas.microsoft.com/office/drawing/2017/decorative" val="1"/>
              </a:ext>
            </a:extLst>
          </p:cNvPr>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a:extLst>
              <a:ext uri="{C183D7F6-B498-43B3-948B-1728B52AA6E4}">
                <adec:decorative xmlns:adec="http://schemas.microsoft.com/office/drawing/2017/decorative" val="1"/>
              </a:ext>
            </a:extLst>
          </p:cNvPr>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a:extLst>
              <a:ext uri="{C183D7F6-B498-43B3-948B-1728B52AA6E4}">
                <adec:decorative xmlns:adec="http://schemas.microsoft.com/office/drawing/2017/decorative" val="1"/>
              </a:ext>
            </a:extLst>
          </p:cNvPr>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a:extLst>
              <a:ext uri="{C183D7F6-B498-43B3-948B-1728B52AA6E4}">
                <adec:decorative xmlns:adec="http://schemas.microsoft.com/office/drawing/2017/decorative" val="1"/>
              </a:ext>
            </a:extLst>
          </p:cNvPr>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Tree>
    <p:extLst>
      <p:ext uri="{BB962C8B-B14F-4D97-AF65-F5344CB8AC3E}">
        <p14:creationId xmlns:p14="http://schemas.microsoft.com/office/powerpoint/2010/main" val="12397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2000" fill="hold"/>
                                        <p:tgtEl>
                                          <p:spTgt spid="14"/>
                                        </p:tgtEl>
                                        <p:attrNameLst>
                                          <p:attrName>fillcolor</p:attrName>
                                        </p:attrNameLst>
                                      </p:cBhvr>
                                      <p:to>
                                        <a:srgbClr val="FFD965"/>
                                      </p:to>
                                    </p:animClr>
                                    <p:set>
                                      <p:cBhvr>
                                        <p:cTn id="25" dur="2000" fill="hold"/>
                                        <p:tgtEl>
                                          <p:spTgt spid="14"/>
                                        </p:tgtEl>
                                        <p:attrNameLst>
                                          <p:attrName>fill.type</p:attrName>
                                        </p:attrNameLst>
                                      </p:cBhvr>
                                      <p:to>
                                        <p:strVal val="solid"/>
                                      </p:to>
                                    </p:set>
                                    <p:set>
                                      <p:cBhvr>
                                        <p:cTn id="26" dur="2000" fill="hold"/>
                                        <p:tgtEl>
                                          <p:spTgt spid="1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mph" presetSubtype="2" fill="hold" nodeType="withEffect">
                                  <p:stCondLst>
                                    <p:cond delay="0"/>
                                  </p:stCondLst>
                                  <p:childTnLst>
                                    <p:animClr clrSpc="rgb" dir="cw">
                                      <p:cBhvr>
                                        <p:cTn id="36" dur="2000" fill="hold"/>
                                        <p:tgtEl>
                                          <p:spTgt spid="13"/>
                                        </p:tgtEl>
                                        <p:attrNameLst>
                                          <p:attrName>fillcolor</p:attrName>
                                        </p:attrNameLst>
                                      </p:cBhvr>
                                      <p:to>
                                        <a:srgbClr val="FFD965"/>
                                      </p:to>
                                    </p:animClr>
                                    <p:set>
                                      <p:cBhvr>
                                        <p:cTn id="37" dur="2000" fill="hold"/>
                                        <p:tgtEl>
                                          <p:spTgt spid="13"/>
                                        </p:tgtEl>
                                        <p:attrNameLst>
                                          <p:attrName>fill.type</p:attrName>
                                        </p:attrNameLst>
                                      </p:cBhvr>
                                      <p:to>
                                        <p:strVal val="solid"/>
                                      </p:to>
                                    </p:set>
                                    <p:set>
                                      <p:cBhvr>
                                        <p:cTn id="38" dur="2000" fill="hold"/>
                                        <p:tgtEl>
                                          <p:spTgt spid="13"/>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2000" fill="hold"/>
                                        <p:tgtEl>
                                          <p:spTgt spid="11"/>
                                        </p:tgtEl>
                                        <p:attrNameLst>
                                          <p:attrName>fillcolor</p:attrName>
                                        </p:attrNameLst>
                                      </p:cBhvr>
                                      <p:to>
                                        <a:srgbClr val="FFD965"/>
                                      </p:to>
                                    </p:animClr>
                                    <p:set>
                                      <p:cBhvr>
                                        <p:cTn id="49" dur="2000" fill="hold"/>
                                        <p:tgtEl>
                                          <p:spTgt spid="11"/>
                                        </p:tgtEl>
                                        <p:attrNameLst>
                                          <p:attrName>fill.type</p:attrName>
                                        </p:attrNameLst>
                                      </p:cBhvr>
                                      <p:to>
                                        <p:strVal val="solid"/>
                                      </p:to>
                                    </p:set>
                                    <p:set>
                                      <p:cBhvr>
                                        <p:cTn id="50" dur="2000" fill="hold"/>
                                        <p:tgtEl>
                                          <p:spTgt spid="11"/>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D965"/>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mph" presetSubtype="2" fill="hold" nodeType="withEffect">
                                  <p:stCondLst>
                                    <p:cond delay="0"/>
                                  </p:stCondLst>
                                  <p:childTnLst>
                                    <p:animClr clrSpc="rgb" dir="cw">
                                      <p:cBhvr>
                                        <p:cTn id="88" dur="2000" fill="hold"/>
                                        <p:tgtEl>
                                          <p:spTgt spid="10"/>
                                        </p:tgtEl>
                                        <p:attrNameLst>
                                          <p:attrName>fillcolor</p:attrName>
                                        </p:attrNameLst>
                                      </p:cBhvr>
                                      <p:to>
                                        <a:srgbClr val="FFD965"/>
                                      </p:to>
                                    </p:animClr>
                                    <p:set>
                                      <p:cBhvr>
                                        <p:cTn id="89" dur="2000" fill="hold"/>
                                        <p:tgtEl>
                                          <p:spTgt spid="10"/>
                                        </p:tgtEl>
                                        <p:attrNameLst>
                                          <p:attrName>fill.type</p:attrName>
                                        </p:attrNameLst>
                                      </p:cBhvr>
                                      <p:to>
                                        <p:strVal val="solid"/>
                                      </p:to>
                                    </p:set>
                                    <p:set>
                                      <p:cBhvr>
                                        <p:cTn id="90" dur="2000" fill="hold"/>
                                        <p:tgtEl>
                                          <p:spTgt spid="10"/>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5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5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4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Discovery</a:t>
            </a:r>
          </a:p>
        </p:txBody>
      </p:sp>
      <p:sp>
        <p:nvSpPr>
          <p:cNvPr id="4" name="Oval 3"/>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5" name="Oval 4"/>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6" name="Oval 5"/>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7" name="Oval 6"/>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8" name="Oval 7"/>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9" name="Oval 8"/>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0" name="Straight Arrow Connector 9" descr="See animation description in speaker notes."/>
          <p:cNvCxnSpPr>
            <a:stCxn id="4" idx="3"/>
            <a:endCxn id="9"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1" name="Straight Connector 10">
            <a:extLst>
              <a:ext uri="{C183D7F6-B498-43B3-948B-1728B52AA6E4}">
                <adec:decorative xmlns:adec="http://schemas.microsoft.com/office/drawing/2017/decorative" val="1"/>
              </a:ext>
            </a:extLst>
          </p:cNvPr>
          <p:cNvCxnSpPr>
            <a:stCxn id="9" idx="5"/>
            <a:endCxn id="8"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Connector 11">
            <a:extLst>
              <a:ext uri="{C183D7F6-B498-43B3-948B-1728B52AA6E4}">
                <adec:decorative xmlns:adec="http://schemas.microsoft.com/office/drawing/2017/decorative" val="1"/>
              </a:ext>
            </a:extLst>
          </p:cNvPr>
          <p:cNvCxnSpPr>
            <a:stCxn id="8" idx="6"/>
            <a:endCxn id="6"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a:stCxn id="6" idx="1"/>
            <a:endCxn id="9"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Connector 13">
            <a:extLst>
              <a:ext uri="{C183D7F6-B498-43B3-948B-1728B52AA6E4}">
                <adec:decorative xmlns:adec="http://schemas.microsoft.com/office/drawing/2017/decorative" val="1"/>
              </a:ext>
            </a:extLst>
          </p:cNvPr>
          <p:cNvCxnSpPr>
            <a:stCxn id="9" idx="7"/>
            <a:endCxn id="7"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Connector 14">
            <a:extLst>
              <a:ext uri="{C183D7F6-B498-43B3-948B-1728B52AA6E4}">
                <adec:decorative xmlns:adec="http://schemas.microsoft.com/office/drawing/2017/decorative" val="1"/>
              </a:ext>
            </a:extLst>
          </p:cNvPr>
          <p:cNvCxnSpPr>
            <a:stCxn id="7" idx="0"/>
            <a:endCxn id="5"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stCxn id="4" idx="7"/>
            <a:endCxn id="5"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7" name="Oval 16"/>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18" name="Rectangle 17"/>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19" name="TextBox 18"/>
          <p:cNvSpPr txBox="1"/>
          <p:nvPr/>
        </p:nvSpPr>
        <p:spPr>
          <a:xfrm>
            <a:off x="6132946" y="2556694"/>
            <a:ext cx="5754254" cy="1569660"/>
          </a:xfrm>
          <a:prstGeom prst="rect">
            <a:avLst/>
          </a:prstGeom>
          <a:noFill/>
        </p:spPr>
        <p:txBody>
          <a:bodyPr wrap="square" rtlCol="0">
            <a:spAutoFit/>
          </a:bodyPr>
          <a:lstStyle/>
          <a:p>
            <a:r>
              <a:rPr lang="en-US" sz="3200" dirty="0"/>
              <a:t>HEY!</a:t>
            </a:r>
            <a:br>
              <a:rPr lang="en-US" sz="3200" dirty="0"/>
            </a:br>
            <a:r>
              <a:rPr lang="en-US" sz="3200" dirty="0"/>
              <a:t>We missed something!</a:t>
            </a:r>
          </a:p>
          <a:p>
            <a:endParaRPr lang="en-US" sz="3200" dirty="0"/>
          </a:p>
        </p:txBody>
      </p:sp>
      <p:sp>
        <p:nvSpPr>
          <p:cNvPr id="20" name="Arc 19">
            <a:extLst>
              <a:ext uri="{C183D7F6-B498-43B3-948B-1728B52AA6E4}">
                <adec:decorative xmlns:adec="http://schemas.microsoft.com/office/drawing/2017/decorative" val="1"/>
              </a:ext>
            </a:extLst>
          </p:cNvPr>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1" name="Rectangle 20"/>
              <p:cNvSpPr/>
              <p:nvPr/>
            </p:nvSpPr>
            <p:spPr>
              <a:xfrm>
                <a:off x="5969000" y="3708400"/>
                <a:ext cx="5918200" cy="2148140"/>
              </a:xfrm>
              <a:prstGeom prst="rect">
                <a:avLst/>
              </a:prstGeom>
              <a:solidFill>
                <a:srgbClr val="7D5C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p:sp>
            <p:nvSpPr>
              <p:cNvPr id="21" name="Rectangle 20"/>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3"/>
                <a:stretch>
                  <a:fillRect b="-13202"/>
                </a:stretch>
              </a:blipFill>
              <a:ln>
                <a:solidFill>
                  <a:schemeClr val="tx1"/>
                </a:solidFill>
              </a:ln>
            </p:spPr>
            <p:txBody>
              <a:bodyPr/>
              <a:lstStyle/>
              <a:p>
                <a:r>
                  <a:rPr lang="en-US">
                    <a:noFill/>
                  </a:rPr>
                  <a:t> </a:t>
                </a:r>
              </a:p>
            </p:txBody>
          </p:sp>
        </mc:Fallback>
      </mc:AlternateContent>
      <p:sp>
        <p:nvSpPr>
          <p:cNvPr id="22" name="Rectangle 21"/>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6280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 fill="hold"/>
                                        <p:tgtEl>
                                          <p:spTgt spid="4"/>
                                        </p:tgtEl>
                                        <p:attrNameLst>
                                          <p:attrName>fillcolor</p:attrName>
                                        </p:attrNameLst>
                                      </p:cBhvr>
                                      <p:to>
                                        <a:srgbClr val="FFD965"/>
                                      </p:to>
                                    </p:animClr>
                                    <p:set>
                                      <p:cBhvr>
                                        <p:cTn id="7" dur="100" fill="hold"/>
                                        <p:tgtEl>
                                          <p:spTgt spid="4"/>
                                        </p:tgtEl>
                                        <p:attrNameLst>
                                          <p:attrName>fill.type</p:attrName>
                                        </p:attrNameLst>
                                      </p:cBhvr>
                                      <p:to>
                                        <p:strVal val="solid"/>
                                      </p:to>
                                    </p:set>
                                    <p:set>
                                      <p:cBhvr>
                                        <p:cTn id="8" dur="1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 fill="hold"/>
                                        <p:tgtEl>
                                          <p:spTgt spid="9"/>
                                        </p:tgtEl>
                                        <p:attrNameLst>
                                          <p:attrName>fillcolor</p:attrName>
                                        </p:attrNameLst>
                                      </p:cBhvr>
                                      <p:to>
                                        <a:srgbClr val="FFD965"/>
                                      </p:to>
                                    </p:animClr>
                                    <p:set>
                                      <p:cBhvr>
                                        <p:cTn id="11" dur="100" fill="hold"/>
                                        <p:tgtEl>
                                          <p:spTgt spid="9"/>
                                        </p:tgtEl>
                                        <p:attrNameLst>
                                          <p:attrName>fill.type</p:attrName>
                                        </p:attrNameLst>
                                      </p:cBhvr>
                                      <p:to>
                                        <p:strVal val="solid"/>
                                      </p:to>
                                    </p:set>
                                    <p:set>
                                      <p:cBhvr>
                                        <p:cTn id="12" dur="100" fill="hold"/>
                                        <p:tgtEl>
                                          <p:spTgt spid="9"/>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 fill="hold"/>
                                        <p:tgtEl>
                                          <p:spTgt spid="8"/>
                                        </p:tgtEl>
                                        <p:attrNameLst>
                                          <p:attrName>fillcolor</p:attrName>
                                        </p:attrNameLst>
                                      </p:cBhvr>
                                      <p:to>
                                        <a:srgbClr val="FFD965"/>
                                      </p:to>
                                    </p:animClr>
                                    <p:set>
                                      <p:cBhvr>
                                        <p:cTn id="15" dur="100" fill="hold"/>
                                        <p:tgtEl>
                                          <p:spTgt spid="8"/>
                                        </p:tgtEl>
                                        <p:attrNameLst>
                                          <p:attrName>fill.type</p:attrName>
                                        </p:attrNameLst>
                                      </p:cBhvr>
                                      <p:to>
                                        <p:strVal val="solid"/>
                                      </p:to>
                                    </p:set>
                                    <p:set>
                                      <p:cBhvr>
                                        <p:cTn id="16" dur="100" fill="hold"/>
                                        <p:tgtEl>
                                          <p:spTgt spid="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100" fill="hold"/>
                                        <p:tgtEl>
                                          <p:spTgt spid="6"/>
                                        </p:tgtEl>
                                        <p:attrNameLst>
                                          <p:attrName>fillcolor</p:attrName>
                                        </p:attrNameLst>
                                      </p:cBhvr>
                                      <p:to>
                                        <a:srgbClr val="FFD965"/>
                                      </p:to>
                                    </p:animClr>
                                    <p:set>
                                      <p:cBhvr>
                                        <p:cTn id="19" dur="100" fill="hold"/>
                                        <p:tgtEl>
                                          <p:spTgt spid="6"/>
                                        </p:tgtEl>
                                        <p:attrNameLst>
                                          <p:attrName>fill.type</p:attrName>
                                        </p:attrNameLst>
                                      </p:cBhvr>
                                      <p:to>
                                        <p:strVal val="solid"/>
                                      </p:to>
                                    </p:set>
                                    <p:set>
                                      <p:cBhvr>
                                        <p:cTn id="20" dur="100" fill="hold"/>
                                        <p:tgtEl>
                                          <p:spTgt spid="6"/>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 fill="hold"/>
                                        <p:tgtEl>
                                          <p:spTgt spid="7"/>
                                        </p:tgtEl>
                                        <p:attrNameLst>
                                          <p:attrName>fillcolor</p:attrName>
                                        </p:attrNameLst>
                                      </p:cBhvr>
                                      <p:to>
                                        <a:srgbClr val="FFD965"/>
                                      </p:to>
                                    </p:animClr>
                                    <p:set>
                                      <p:cBhvr>
                                        <p:cTn id="23" dur="100" fill="hold"/>
                                        <p:tgtEl>
                                          <p:spTgt spid="7"/>
                                        </p:tgtEl>
                                        <p:attrNameLst>
                                          <p:attrName>fill.type</p:attrName>
                                        </p:attrNameLst>
                                      </p:cBhvr>
                                      <p:to>
                                        <p:strVal val="solid"/>
                                      </p:to>
                                    </p:set>
                                    <p:set>
                                      <p:cBhvr>
                                        <p:cTn id="24" dur="100" fill="hold"/>
                                        <p:tgtEl>
                                          <p:spTgt spid="7"/>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 fill="hold"/>
                                        <p:tgtEl>
                                          <p:spTgt spid="5"/>
                                        </p:tgtEl>
                                        <p:attrNameLst>
                                          <p:attrName>fillcolor</p:attrName>
                                        </p:attrNameLst>
                                      </p:cBhvr>
                                      <p:to>
                                        <a:srgbClr val="FFD965"/>
                                      </p:to>
                                    </p:animClr>
                                    <p:set>
                                      <p:cBhvr>
                                        <p:cTn id="27" dur="100" fill="hold"/>
                                        <p:tgtEl>
                                          <p:spTgt spid="5"/>
                                        </p:tgtEl>
                                        <p:attrNameLst>
                                          <p:attrName>fill.type</p:attrName>
                                        </p:attrNameLst>
                                      </p:cBhvr>
                                      <p:to>
                                        <p:strVal val="solid"/>
                                      </p:to>
                                    </p:set>
                                    <p:set>
                                      <p:cBhvr>
                                        <p:cTn id="28" dur="1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 </a:t>
            </a:r>
            <a:r>
              <a:rPr lang="en-US" sz="1800" dirty="0"/>
              <a:t>(you try)</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grpSp>
        <p:nvGrpSpPr>
          <p:cNvPr id="3" name="Group 2" descr="A directed graph with ertices {A, B, ..., G}.&#10;Edges:&#10;(A,B), (A,F)&#10;(B,C), (B,E),&#10;(C,D),&#10;(D,B)&#10;(E,F)&#10;(F,D)&#10;">
            <a:extLst>
              <a:ext uri="{FF2B5EF4-FFF2-40B4-BE49-F238E27FC236}">
                <a16:creationId xmlns:a16="http://schemas.microsoft.com/office/drawing/2014/main" id="{581DC934-1091-B25C-3D96-0B89C7A437E7}"/>
              </a:ext>
            </a:extLst>
          </p:cNvPr>
          <p:cNvGrpSpPr/>
          <p:nvPr/>
        </p:nvGrpSpPr>
        <p:grpSpPr>
          <a:xfrm>
            <a:off x="595746" y="1571385"/>
            <a:ext cx="5609243" cy="4552324"/>
            <a:chOff x="595746" y="1571385"/>
            <a:chExt cx="5609243" cy="4552324"/>
          </a:xfrm>
        </p:grpSpPr>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3566184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95416" y="8059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66226" y="33811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94596" y="20983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615749" y="34103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69194" y="34035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99773" y="21318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descr="See speaker notes for animation alt-text. "/>
          <p:cNvCxnSpPr>
            <a:cxnSpLocks/>
          </p:cNvCxnSpPr>
          <p:nvPr/>
        </p:nvCxnSpPr>
        <p:spPr>
          <a:xfrm flipH="1">
            <a:off x="7851669" y="1235931"/>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stCxn id="14" idx="5"/>
            <a:endCxn id="13" idx="1"/>
          </p:cNvCxnSpPr>
          <p:nvPr/>
        </p:nvCxnSpPr>
        <p:spPr>
          <a:xfrm>
            <a:off x="8029785" y="25618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a:extLst>
              <a:ext uri="{C183D7F6-B498-43B3-948B-1728B52AA6E4}">
                <adec:decorative xmlns:adec="http://schemas.microsoft.com/office/drawing/2017/decorative" val="1"/>
              </a:ext>
            </a:extLst>
          </p:cNvPr>
          <p:cNvCxnSpPr>
            <a:stCxn id="13" idx="7"/>
            <a:endCxn id="11" idx="4"/>
          </p:cNvCxnSpPr>
          <p:nvPr/>
        </p:nvCxnSpPr>
        <p:spPr>
          <a:xfrm flipV="1">
            <a:off x="9099206" y="26021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a:extLst>
              <a:ext uri="{C183D7F6-B498-43B3-948B-1728B52AA6E4}">
                <adec:decorative xmlns:adec="http://schemas.microsoft.com/office/drawing/2017/decorative" val="1"/>
              </a:ext>
            </a:extLst>
          </p:cNvPr>
          <p:cNvCxnSpPr>
            <a:stCxn id="13" idx="6"/>
            <a:endCxn id="12" idx="2"/>
          </p:cNvCxnSpPr>
          <p:nvPr/>
        </p:nvCxnSpPr>
        <p:spPr>
          <a:xfrm>
            <a:off x="9172984" y="36554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a:cxnSpLocks/>
          </p:cNvCxnSpPr>
          <p:nvPr/>
        </p:nvCxnSpPr>
        <p:spPr>
          <a:xfrm>
            <a:off x="8070018" y="3633029"/>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a:cxnSpLocks/>
          </p:cNvCxnSpPr>
          <p:nvPr/>
        </p:nvCxnSpPr>
        <p:spPr>
          <a:xfrm flipH="1">
            <a:off x="7818122" y="2635614"/>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a:extLst>
              <a:ext uri="{C183D7F6-B498-43B3-948B-1728B52AA6E4}">
                <adec:decorative xmlns:adec="http://schemas.microsoft.com/office/drawing/2017/decorative" val="1"/>
              </a:ext>
            </a:extLst>
          </p:cNvPr>
          <p:cNvSpPr/>
          <p:nvPr/>
        </p:nvSpPr>
        <p:spPr>
          <a:xfrm rot="16200000" flipH="1">
            <a:off x="8867207" y="2286605"/>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a:extLst>
              <a:ext uri="{C183D7F6-B498-43B3-948B-1728B52AA6E4}">
                <adec:decorative xmlns:adec="http://schemas.microsoft.com/office/drawing/2017/decorative" val="1"/>
              </a:ext>
            </a:extLst>
          </p:cNvPr>
          <p:cNvCxnSpPr>
            <a:stCxn id="11" idx="0"/>
            <a:endCxn id="9" idx="5"/>
          </p:cNvCxnSpPr>
          <p:nvPr/>
        </p:nvCxnSpPr>
        <p:spPr>
          <a:xfrm flipH="1" flipV="1">
            <a:off x="9025428" y="12359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7119884" y="728662"/>
            <a:ext cx="574568" cy="523220"/>
          </a:xfrm>
          <a:prstGeom prst="rect">
            <a:avLst/>
          </a:prstGeom>
          <a:noFill/>
        </p:spPr>
        <p:txBody>
          <a:bodyPr wrap="square" rtlCol="0">
            <a:spAutoFit/>
          </a:bodyPr>
          <a:lstStyle/>
          <a:p>
            <a:r>
              <a:rPr lang="en-US" sz="2800" dirty="0"/>
              <a:t>1</a:t>
            </a:r>
          </a:p>
        </p:txBody>
      </p:sp>
      <p:sp>
        <p:nvSpPr>
          <p:cNvPr id="61" name="TextBox 60"/>
          <p:cNvSpPr txBox="1"/>
          <p:nvPr/>
        </p:nvSpPr>
        <p:spPr>
          <a:xfrm>
            <a:off x="7763402" y="728662"/>
            <a:ext cx="697754" cy="523220"/>
          </a:xfrm>
          <a:prstGeom prst="rect">
            <a:avLst/>
          </a:prstGeom>
          <a:noFill/>
        </p:spPr>
        <p:txBody>
          <a:bodyPr wrap="square" rtlCol="0">
            <a:spAutoFit/>
          </a:bodyPr>
          <a:lstStyle/>
          <a:p>
            <a:r>
              <a:rPr lang="en-US" sz="2800" dirty="0"/>
              <a:t>12</a:t>
            </a:r>
          </a:p>
        </p:txBody>
      </p:sp>
      <p:sp>
        <p:nvSpPr>
          <p:cNvPr id="62" name="TextBox 61"/>
          <p:cNvSpPr txBox="1"/>
          <p:nvPr/>
        </p:nvSpPr>
        <p:spPr>
          <a:xfrm>
            <a:off x="6423957" y="2135561"/>
            <a:ext cx="574568" cy="523220"/>
          </a:xfrm>
          <a:prstGeom prst="rect">
            <a:avLst/>
          </a:prstGeom>
          <a:noFill/>
        </p:spPr>
        <p:txBody>
          <a:bodyPr wrap="square" rtlCol="0">
            <a:spAutoFit/>
          </a:bodyPr>
          <a:lstStyle/>
          <a:p>
            <a:r>
              <a:rPr lang="en-US" sz="2800" dirty="0"/>
              <a:t>2</a:t>
            </a:r>
          </a:p>
        </p:txBody>
      </p:sp>
      <p:sp>
        <p:nvSpPr>
          <p:cNvPr id="63" name="TextBox 62"/>
          <p:cNvSpPr txBox="1"/>
          <p:nvPr/>
        </p:nvSpPr>
        <p:spPr>
          <a:xfrm>
            <a:off x="7067474" y="2135561"/>
            <a:ext cx="862735" cy="523220"/>
          </a:xfrm>
          <a:prstGeom prst="rect">
            <a:avLst/>
          </a:prstGeom>
          <a:noFill/>
        </p:spPr>
        <p:txBody>
          <a:bodyPr wrap="square" rtlCol="0">
            <a:spAutoFit/>
          </a:bodyPr>
          <a:lstStyle/>
          <a:p>
            <a:r>
              <a:rPr lang="en-US" sz="2800" dirty="0"/>
              <a:t>11</a:t>
            </a:r>
          </a:p>
        </p:txBody>
      </p:sp>
      <p:sp>
        <p:nvSpPr>
          <p:cNvPr id="64" name="TextBox 63"/>
          <p:cNvSpPr txBox="1"/>
          <p:nvPr/>
        </p:nvSpPr>
        <p:spPr>
          <a:xfrm>
            <a:off x="6379219" y="3334812"/>
            <a:ext cx="574568" cy="523220"/>
          </a:xfrm>
          <a:prstGeom prst="rect">
            <a:avLst/>
          </a:prstGeom>
          <a:noFill/>
        </p:spPr>
        <p:txBody>
          <a:bodyPr wrap="square" rtlCol="0">
            <a:spAutoFit/>
          </a:bodyPr>
          <a:lstStyle/>
          <a:p>
            <a:r>
              <a:rPr lang="en-US" sz="2800" dirty="0"/>
              <a:t>3</a:t>
            </a:r>
          </a:p>
        </p:txBody>
      </p:sp>
      <p:sp>
        <p:nvSpPr>
          <p:cNvPr id="65" name="TextBox 64"/>
          <p:cNvSpPr txBox="1"/>
          <p:nvPr/>
        </p:nvSpPr>
        <p:spPr>
          <a:xfrm>
            <a:off x="7022737" y="3334812"/>
            <a:ext cx="650814" cy="523220"/>
          </a:xfrm>
          <a:prstGeom prst="rect">
            <a:avLst/>
          </a:prstGeom>
          <a:noFill/>
        </p:spPr>
        <p:txBody>
          <a:bodyPr wrap="square" rtlCol="0">
            <a:spAutoFit/>
          </a:bodyPr>
          <a:lstStyle/>
          <a:p>
            <a:r>
              <a:rPr lang="en-US" sz="2800" dirty="0"/>
              <a:t>10</a:t>
            </a:r>
          </a:p>
        </p:txBody>
      </p:sp>
      <p:sp>
        <p:nvSpPr>
          <p:cNvPr id="66" name="TextBox 65"/>
          <p:cNvSpPr txBox="1"/>
          <p:nvPr/>
        </p:nvSpPr>
        <p:spPr>
          <a:xfrm>
            <a:off x="10358094" y="2893126"/>
            <a:ext cx="574568" cy="523220"/>
          </a:xfrm>
          <a:prstGeom prst="rect">
            <a:avLst/>
          </a:prstGeom>
          <a:noFill/>
        </p:spPr>
        <p:txBody>
          <a:bodyPr wrap="square" rtlCol="0">
            <a:spAutoFit/>
          </a:bodyPr>
          <a:lstStyle/>
          <a:p>
            <a:r>
              <a:rPr lang="en-US" sz="2800" dirty="0"/>
              <a:t>4</a:t>
            </a:r>
          </a:p>
        </p:txBody>
      </p:sp>
      <p:sp>
        <p:nvSpPr>
          <p:cNvPr id="67" name="TextBox 66"/>
          <p:cNvSpPr txBox="1"/>
          <p:nvPr/>
        </p:nvSpPr>
        <p:spPr>
          <a:xfrm>
            <a:off x="11001612" y="2893126"/>
            <a:ext cx="574568" cy="523220"/>
          </a:xfrm>
          <a:prstGeom prst="rect">
            <a:avLst/>
          </a:prstGeom>
          <a:noFill/>
        </p:spPr>
        <p:txBody>
          <a:bodyPr wrap="square" rtlCol="0">
            <a:spAutoFit/>
          </a:bodyPr>
          <a:lstStyle/>
          <a:p>
            <a:r>
              <a:rPr lang="en-US" sz="2800" dirty="0"/>
              <a:t>5</a:t>
            </a:r>
          </a:p>
        </p:txBody>
      </p:sp>
      <p:sp>
        <p:nvSpPr>
          <p:cNvPr id="68" name="TextBox 67"/>
          <p:cNvSpPr txBox="1"/>
          <p:nvPr/>
        </p:nvSpPr>
        <p:spPr>
          <a:xfrm>
            <a:off x="8403323" y="3739581"/>
            <a:ext cx="574568" cy="523220"/>
          </a:xfrm>
          <a:prstGeom prst="rect">
            <a:avLst/>
          </a:prstGeom>
          <a:noFill/>
        </p:spPr>
        <p:txBody>
          <a:bodyPr wrap="square" rtlCol="0">
            <a:spAutoFit/>
          </a:bodyPr>
          <a:lstStyle/>
          <a:p>
            <a:r>
              <a:rPr lang="en-US" sz="2800" dirty="0"/>
              <a:t>6</a:t>
            </a:r>
          </a:p>
        </p:txBody>
      </p:sp>
      <p:sp>
        <p:nvSpPr>
          <p:cNvPr id="69" name="TextBox 68"/>
          <p:cNvSpPr txBox="1"/>
          <p:nvPr/>
        </p:nvSpPr>
        <p:spPr>
          <a:xfrm>
            <a:off x="9046840" y="3739580"/>
            <a:ext cx="574568" cy="523220"/>
          </a:xfrm>
          <a:prstGeom prst="rect">
            <a:avLst/>
          </a:prstGeom>
          <a:noFill/>
        </p:spPr>
        <p:txBody>
          <a:bodyPr wrap="square" rtlCol="0">
            <a:spAutoFit/>
          </a:bodyPr>
          <a:lstStyle/>
          <a:p>
            <a:r>
              <a:rPr lang="en-US" sz="2800" dirty="0"/>
              <a:t>9</a:t>
            </a:r>
          </a:p>
        </p:txBody>
      </p:sp>
      <p:sp>
        <p:nvSpPr>
          <p:cNvPr id="70" name="TextBox 69"/>
          <p:cNvSpPr txBox="1"/>
          <p:nvPr/>
        </p:nvSpPr>
        <p:spPr>
          <a:xfrm>
            <a:off x="10106492" y="2098363"/>
            <a:ext cx="574568" cy="523220"/>
          </a:xfrm>
          <a:prstGeom prst="rect">
            <a:avLst/>
          </a:prstGeom>
          <a:noFill/>
        </p:spPr>
        <p:txBody>
          <a:bodyPr wrap="square" rtlCol="0">
            <a:spAutoFit/>
          </a:bodyPr>
          <a:lstStyle/>
          <a:p>
            <a:r>
              <a:rPr lang="en-US" sz="2800" dirty="0"/>
              <a:t>7</a:t>
            </a:r>
          </a:p>
        </p:txBody>
      </p:sp>
      <p:sp>
        <p:nvSpPr>
          <p:cNvPr id="71" name="TextBox 70"/>
          <p:cNvSpPr txBox="1"/>
          <p:nvPr/>
        </p:nvSpPr>
        <p:spPr>
          <a:xfrm>
            <a:off x="10750010" y="2098363"/>
            <a:ext cx="574568" cy="523220"/>
          </a:xfrm>
          <a:prstGeom prst="rect">
            <a:avLst/>
          </a:prstGeom>
          <a:noFill/>
        </p:spPr>
        <p:txBody>
          <a:bodyPr wrap="square" rtlCol="0">
            <a:spAutoFit/>
          </a:bodyPr>
          <a:lstStyle/>
          <a:p>
            <a:r>
              <a:rPr lang="en-US" sz="2800" dirty="0"/>
              <a:t>8</a:t>
            </a:r>
          </a:p>
        </p:txBody>
      </p:sp>
      <p:sp>
        <p:nvSpPr>
          <p:cNvPr id="78" name="TextBox 77"/>
          <p:cNvSpPr txBox="1"/>
          <p:nvPr/>
        </p:nvSpPr>
        <p:spPr>
          <a:xfrm rot="2970271">
            <a:off x="9111833" y="1668032"/>
            <a:ext cx="1624943" cy="430887"/>
          </a:xfrm>
          <a:prstGeom prst="rect">
            <a:avLst/>
          </a:prstGeom>
          <a:noFill/>
        </p:spPr>
        <p:txBody>
          <a:bodyPr wrap="square" rtlCol="0">
            <a:spAutoFit/>
          </a:bodyPr>
          <a:lstStyle/>
          <a:p>
            <a:r>
              <a:rPr lang="en-US" sz="2200" dirty="0">
                <a:solidFill>
                  <a:srgbClr val="00B0F0"/>
                </a:solidFill>
              </a:rPr>
              <a:t>back</a:t>
            </a:r>
          </a:p>
        </p:txBody>
      </p:sp>
      <p:sp>
        <p:nvSpPr>
          <p:cNvPr id="79" name="TextBox 78"/>
          <p:cNvSpPr txBox="1"/>
          <p:nvPr/>
        </p:nvSpPr>
        <p:spPr>
          <a:xfrm>
            <a:off x="9422848" y="3247756"/>
            <a:ext cx="1624943" cy="430887"/>
          </a:xfrm>
          <a:prstGeom prst="rect">
            <a:avLst/>
          </a:prstGeom>
          <a:noFill/>
        </p:spPr>
        <p:txBody>
          <a:bodyPr wrap="square" rtlCol="0">
            <a:spAutoFit/>
          </a:bodyPr>
          <a:lstStyle/>
          <a:p>
            <a:r>
              <a:rPr lang="en-US" sz="2200" dirty="0">
                <a:solidFill>
                  <a:srgbClr val="7030A0"/>
                </a:solidFill>
              </a:rPr>
              <a:t>cross</a:t>
            </a:r>
          </a:p>
        </p:txBody>
      </p:sp>
      <p:sp>
        <p:nvSpPr>
          <p:cNvPr id="80" name="TextBox 79"/>
          <p:cNvSpPr txBox="1"/>
          <p:nvPr/>
        </p:nvSpPr>
        <p:spPr>
          <a:xfrm rot="2970271">
            <a:off x="7878134" y="2766380"/>
            <a:ext cx="1624943" cy="430887"/>
          </a:xfrm>
          <a:prstGeom prst="rect">
            <a:avLst/>
          </a:prstGeom>
          <a:noFill/>
        </p:spPr>
        <p:txBody>
          <a:bodyPr wrap="square" rtlCol="0">
            <a:spAutoFit/>
          </a:bodyPr>
          <a:lstStyle/>
          <a:p>
            <a:r>
              <a:rPr lang="en-US" sz="2200" dirty="0">
                <a:solidFill>
                  <a:srgbClr val="00B050"/>
                </a:solidFill>
              </a:rPr>
              <a:t>forward</a:t>
            </a:r>
          </a:p>
        </p:txBody>
      </p:sp>
    </p:spTree>
    <p:extLst>
      <p:ext uri="{BB962C8B-B14F-4D97-AF65-F5344CB8AC3E}">
        <p14:creationId xmlns:p14="http://schemas.microsoft.com/office/powerpoint/2010/main" val="21741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dir="cw">
                                      <p:cBhvr>
                                        <p:cTn id="8" dur="2000" fill="hold"/>
                                        <p:tgtEl>
                                          <p:spTgt spid="9"/>
                                        </p:tgtEl>
                                        <p:attrNameLst>
                                          <p:attrName>fillcolor</p:attrName>
                                        </p:attrNameLst>
                                      </p:cBhvr>
                                      <p:to>
                                        <a:srgbClr val="FFD965"/>
                                      </p:to>
                                    </p:animClr>
                                    <p:set>
                                      <p:cBhvr>
                                        <p:cTn id="9" dur="2000" fill="hold"/>
                                        <p:tgtEl>
                                          <p:spTgt spid="9"/>
                                        </p:tgtEl>
                                        <p:attrNameLst>
                                          <p:attrName>fill.type</p:attrName>
                                        </p:attrNameLst>
                                      </p:cBhvr>
                                      <p:to>
                                        <p:strVal val="solid"/>
                                      </p:to>
                                    </p:set>
                                    <p:set>
                                      <p:cBhvr>
                                        <p:cTn id="10" dur="2000" fill="hold"/>
                                        <p:tgtEl>
                                          <p:spTgt spid="9"/>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7" presetClass="emph" presetSubtype="2" fill="hold" nodeType="withEffect">
                                  <p:stCondLst>
                                    <p:cond delay="0"/>
                                  </p:stCondLst>
                                  <p:childTnLst>
                                    <p:animClr clrSpc="rgb" dir="cw">
                                      <p:cBhvr>
                                        <p:cTn id="16" dur="2000" fill="hold"/>
                                        <p:tgtEl>
                                          <p:spTgt spid="15"/>
                                        </p:tgtEl>
                                        <p:attrNameLst>
                                          <p:attrName>stroke.color</p:attrName>
                                        </p:attrNameLst>
                                      </p:cBhvr>
                                      <p:to>
                                        <a:srgbClr val="FF6600"/>
                                      </p:to>
                                    </p:animClr>
                                    <p:set>
                                      <p:cBhvr>
                                        <p:cTn id="17" dur="2000" fill="hold"/>
                                        <p:tgtEl>
                                          <p:spTgt spid="15"/>
                                        </p:tgtEl>
                                        <p:attrNameLst>
                                          <p:attrName>stroke.on</p:attrName>
                                        </p:attrNameLst>
                                      </p:cBhvr>
                                      <p:to>
                                        <p:strVal val="true"/>
                                      </p:to>
                                    </p:set>
                                  </p:childTnLst>
                                </p:cTn>
                              </p:par>
                              <p:par>
                                <p:cTn id="18" presetID="1" presetClass="emph" presetSubtype="2" fill="hold" grpId="0" nodeType="withEffect">
                                  <p:stCondLst>
                                    <p:cond delay="0"/>
                                  </p:stCondLst>
                                  <p:childTnLst>
                                    <p:animClr clrSpc="rgb" dir="cw">
                                      <p:cBhvr>
                                        <p:cTn id="19" dur="2000" fill="hold"/>
                                        <p:tgtEl>
                                          <p:spTgt spid="14"/>
                                        </p:tgtEl>
                                        <p:attrNameLst>
                                          <p:attrName>fillcolor</p:attrName>
                                        </p:attrNameLst>
                                      </p:cBhvr>
                                      <p:to>
                                        <a:srgbClr val="FFD965"/>
                                      </p:to>
                                    </p:animClr>
                                    <p:set>
                                      <p:cBhvr>
                                        <p:cTn id="20" dur="2000" fill="hold"/>
                                        <p:tgtEl>
                                          <p:spTgt spid="14"/>
                                        </p:tgtEl>
                                        <p:attrNameLst>
                                          <p:attrName>fill.type</p:attrName>
                                        </p:attrNameLst>
                                      </p:cBhvr>
                                      <p:to>
                                        <p:strVal val="solid"/>
                                      </p:to>
                                    </p:set>
                                    <p:set>
                                      <p:cBhvr>
                                        <p:cTn id="21" dur="2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0" nodeType="clickEffect">
                                  <p:stCondLst>
                                    <p:cond delay="0"/>
                                  </p:stCondLst>
                                  <p:childTnLst>
                                    <p:animClr clrSpc="rgb" dir="cw">
                                      <p:cBhvr>
                                        <p:cTn id="25" dur="2000" fill="hold"/>
                                        <p:tgtEl>
                                          <p:spTgt spid="10"/>
                                        </p:tgtEl>
                                        <p:attrNameLst>
                                          <p:attrName>fillcolor</p:attrName>
                                        </p:attrNameLst>
                                      </p:cBhvr>
                                      <p:to>
                                        <a:srgbClr val="FFD965"/>
                                      </p:to>
                                    </p:animClr>
                                    <p:set>
                                      <p:cBhvr>
                                        <p:cTn id="26" dur="2000" fill="hold"/>
                                        <p:tgtEl>
                                          <p:spTgt spid="10"/>
                                        </p:tgtEl>
                                        <p:attrNameLst>
                                          <p:attrName>fill.type</p:attrName>
                                        </p:attrNameLst>
                                      </p:cBhvr>
                                      <p:to>
                                        <p:strVal val="solid"/>
                                      </p:to>
                                    </p:set>
                                    <p:set>
                                      <p:cBhvr>
                                        <p:cTn id="27" dur="2000" fill="hold"/>
                                        <p:tgtEl>
                                          <p:spTgt spid="10"/>
                                        </p:tgtEl>
                                        <p:attrNameLst>
                                          <p:attrName>fill.on</p:attrName>
                                        </p:attrNameLst>
                                      </p:cBhvr>
                                      <p:to>
                                        <p:strVal val="true"/>
                                      </p:to>
                                    </p:set>
                                  </p:childTnLst>
                                </p:cTn>
                              </p:par>
                              <p:par>
                                <p:cTn id="28" presetID="7" presetClass="emph" presetSubtype="2" fill="hold" nodeType="withEffect">
                                  <p:stCondLst>
                                    <p:cond delay="0"/>
                                  </p:stCondLst>
                                  <p:childTnLst>
                                    <p:animClr clrSpc="rgb" dir="cw">
                                      <p:cBhvr>
                                        <p:cTn id="29" dur="2000" fill="hold"/>
                                        <p:tgtEl>
                                          <p:spTgt spid="21"/>
                                        </p:tgtEl>
                                        <p:attrNameLst>
                                          <p:attrName>stroke.color</p:attrName>
                                        </p:attrNameLst>
                                      </p:cBhvr>
                                      <p:to>
                                        <a:srgbClr val="FF6600"/>
                                      </p:to>
                                    </p:animClr>
                                    <p:set>
                                      <p:cBhvr>
                                        <p:cTn id="30" dur="2000" fill="hold"/>
                                        <p:tgtEl>
                                          <p:spTgt spid="21"/>
                                        </p:tgtEl>
                                        <p:attrNameLst>
                                          <p:attrName>stroke.on</p:attrName>
                                        </p:attrNameLst>
                                      </p:cBhvr>
                                      <p:to>
                                        <p:strVal val="tru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0" nodeType="clickEffect">
                                  <p:stCondLst>
                                    <p:cond delay="0"/>
                                  </p:stCondLst>
                                  <p:childTnLst>
                                    <p:animClr clrSpc="rgb" dir="cw">
                                      <p:cBhvr>
                                        <p:cTn id="36" dur="2000" fill="hold"/>
                                        <p:tgtEl>
                                          <p:spTgt spid="12"/>
                                        </p:tgtEl>
                                        <p:attrNameLst>
                                          <p:attrName>fillcolor</p:attrName>
                                        </p:attrNameLst>
                                      </p:cBhvr>
                                      <p:to>
                                        <a:srgbClr val="FFD965"/>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23"/>
                                        </p:tgtEl>
                                        <p:attrNameLst>
                                          <p:attrName>stroke.color</p:attrName>
                                        </p:attrNameLst>
                                      </p:cBhvr>
                                      <p:to>
                                        <a:srgbClr val="FF6600"/>
                                      </p:to>
                                    </p:animClr>
                                    <p:set>
                                      <p:cBhvr>
                                        <p:cTn id="41" dur="2000" fill="hold"/>
                                        <p:tgtEl>
                                          <p:spTgt spid="23"/>
                                        </p:tgtEl>
                                        <p:attrNameLst>
                                          <p:attrName>stroke.on</p:attrName>
                                        </p:attrNameLst>
                                      </p:cBhvr>
                                      <p:to>
                                        <p:strVal val="tru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grpId="0" nodeType="clickEffect">
                                  <p:stCondLst>
                                    <p:cond delay="0"/>
                                  </p:stCondLst>
                                  <p:childTnLst>
                                    <p:animClr clrSpc="rgb" dir="cw">
                                      <p:cBhvr>
                                        <p:cTn id="51" dur="2000" fill="hold"/>
                                        <p:tgtEl>
                                          <p:spTgt spid="13"/>
                                        </p:tgtEl>
                                        <p:attrNameLst>
                                          <p:attrName>fillcolor</p:attrName>
                                        </p:attrNameLst>
                                      </p:cBhvr>
                                      <p:to>
                                        <a:srgbClr val="FFD965"/>
                                      </p:to>
                                    </p:animClr>
                                    <p:set>
                                      <p:cBhvr>
                                        <p:cTn id="52" dur="2000" fill="hold"/>
                                        <p:tgtEl>
                                          <p:spTgt spid="13"/>
                                        </p:tgtEl>
                                        <p:attrNameLst>
                                          <p:attrName>fill.type</p:attrName>
                                        </p:attrNameLst>
                                      </p:cBhvr>
                                      <p:to>
                                        <p:strVal val="solid"/>
                                      </p:to>
                                    </p:set>
                                    <p:set>
                                      <p:cBhvr>
                                        <p:cTn id="53" dur="2000" fill="hold"/>
                                        <p:tgtEl>
                                          <p:spTgt spid="13"/>
                                        </p:tgtEl>
                                        <p:attrNameLst>
                                          <p:attrName>fill.on</p:attrName>
                                        </p:attrNameLst>
                                      </p:cBhvr>
                                      <p:to>
                                        <p:strVal val="true"/>
                                      </p:to>
                                    </p:set>
                                  </p:childTnLst>
                                </p:cTn>
                              </p:par>
                              <p:par>
                                <p:cTn id="54" presetID="7" presetClass="emph" presetSubtype="2" fill="hold" nodeType="withEffect">
                                  <p:stCondLst>
                                    <p:cond delay="0"/>
                                  </p:stCondLst>
                                  <p:childTnLst>
                                    <p:animClr clrSpc="rgb" dir="cw">
                                      <p:cBhvr>
                                        <p:cTn id="55" dur="2000" fill="hold"/>
                                        <p:tgtEl>
                                          <p:spTgt spid="20"/>
                                        </p:tgtEl>
                                        <p:attrNameLst>
                                          <p:attrName>stroke.color</p:attrName>
                                        </p:attrNameLst>
                                      </p:cBhvr>
                                      <p:to>
                                        <a:srgbClr val="FF6600"/>
                                      </p:to>
                                    </p:animClr>
                                    <p:set>
                                      <p:cBhvr>
                                        <p:cTn id="56" dur="2000" fill="hold"/>
                                        <p:tgtEl>
                                          <p:spTgt spid="20"/>
                                        </p:tgtEl>
                                        <p:attrNameLst>
                                          <p:attrName>stroke.on</p:attrName>
                                        </p:attrNameLst>
                                      </p:cBhvr>
                                      <p:to>
                                        <p:strVal val="tru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000" fill="hold"/>
                                        <p:tgtEl>
                                          <p:spTgt spid="11"/>
                                        </p:tgtEl>
                                        <p:attrNameLst>
                                          <p:attrName>fillcolor</p:attrName>
                                        </p:attrNameLst>
                                      </p:cBhvr>
                                      <p:to>
                                        <a:srgbClr val="FFD965"/>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7" presetClass="emph" presetSubtype="2" fill="hold" nodeType="withEffect">
                                  <p:stCondLst>
                                    <p:cond delay="0"/>
                                  </p:stCondLst>
                                  <p:childTnLst>
                                    <p:animClr clrSpc="rgb" dir="cw">
                                      <p:cBhvr>
                                        <p:cTn id="66" dur="2000" fill="hold"/>
                                        <p:tgtEl>
                                          <p:spTgt spid="17"/>
                                        </p:tgtEl>
                                        <p:attrNameLst>
                                          <p:attrName>stroke.color</p:attrName>
                                        </p:attrNameLst>
                                      </p:cBhvr>
                                      <p:to>
                                        <a:srgbClr val="FF6600"/>
                                      </p:to>
                                    </p:animClr>
                                    <p:set>
                                      <p:cBhvr>
                                        <p:cTn id="67" dur="2000" fill="hold"/>
                                        <p:tgtEl>
                                          <p:spTgt spid="17"/>
                                        </p:tgtEl>
                                        <p:attrNameLst>
                                          <p:attrName>stroke.on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dir="cw">
                                      <p:cBhvr>
                                        <p:cTn id="73" dur="2000" fill="hold"/>
                                        <p:tgtEl>
                                          <p:spTgt spid="29"/>
                                        </p:tgtEl>
                                        <p:attrNameLst>
                                          <p:attrName>stroke.color</p:attrName>
                                        </p:attrNameLst>
                                      </p:cBhvr>
                                      <p:to>
                                        <a:srgbClr val="00B0F0"/>
                                      </p:to>
                                    </p:animClr>
                                    <p:set>
                                      <p:cBhvr>
                                        <p:cTn id="74" dur="2000" fill="hold"/>
                                        <p:tgtEl>
                                          <p:spTgt spid="29"/>
                                        </p:tgtEl>
                                        <p:attrNameLst>
                                          <p:attrName>stroke.on</p:attrName>
                                        </p:attrNameLst>
                                      </p:cBhvr>
                                      <p:to>
                                        <p:strVal val="tru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19"/>
                                        </p:tgtEl>
                                        <p:attrNameLst>
                                          <p:attrName>stroke.color</p:attrName>
                                        </p:attrNameLst>
                                      </p:cBhvr>
                                      <p:to>
                                        <a:srgbClr val="7030A0"/>
                                      </p:to>
                                    </p:animClr>
                                    <p:set>
                                      <p:cBhvr>
                                        <p:cTn id="87" dur="2000" fill="hold"/>
                                        <p:tgtEl>
                                          <p:spTgt spid="19"/>
                                        </p:tgtEl>
                                        <p:attrNameLst>
                                          <p:attrName>stroke.on</p:attrName>
                                        </p:attrNameLst>
                                      </p:cBhvr>
                                      <p:to>
                                        <p:strVal val="true"/>
                                      </p:to>
                                    </p:set>
                                  </p:childTnLst>
                                </p:cTn>
                              </p:par>
                              <p:par>
                                <p:cTn id="88" presetID="1" presetClass="entr" presetSubtype="0"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2000" fill="hold"/>
                                        <p:tgtEl>
                                          <p:spTgt spid="16"/>
                                        </p:tgtEl>
                                        <p:attrNameLst>
                                          <p:attrName>stroke.color</p:attrName>
                                        </p:attrNameLst>
                                      </p:cBhvr>
                                      <p:to>
                                        <a:srgbClr val="00B050"/>
                                      </p:to>
                                    </p:animClr>
                                    <p:set>
                                      <p:cBhvr>
                                        <p:cTn id="102" dur="2000" fill="hold"/>
                                        <p:tgtEl>
                                          <p:spTgt spid="16"/>
                                        </p:tgtEl>
                                        <p:attrNameLst>
                                          <p:attrName>stroke.on</p:attrName>
                                        </p:attrNameLst>
                                      </p:cBhvr>
                                      <p:to>
                                        <p:strVal val="true"/>
                                      </p:to>
                                    </p:set>
                                  </p:childTnLst>
                                </p:cTn>
                              </p:par>
                              <p:par>
                                <p:cTn id="103" presetID="1"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0" grpId="0"/>
      <p:bldP spid="61" grpId="0"/>
      <p:bldP spid="62" grpId="0"/>
      <p:bldP spid="63" grpId="0"/>
      <p:bldP spid="64" grpId="0"/>
      <p:bldP spid="65" grpId="0"/>
      <p:bldP spid="66" grpId="0"/>
      <p:bldP spid="67" grpId="0"/>
      <p:bldP spid="68" grpId="0"/>
      <p:bldP spid="69" grpId="0"/>
      <p:bldP spid="70" grpId="0"/>
      <p:bldP spid="71" grpId="0"/>
      <p:bldP spid="78" grpId="0"/>
      <p:bldP spid="79" grpId="0"/>
      <p:bldP spid="8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405525" y="0"/>
            <a:ext cx="10515600" cy="879475"/>
          </a:xfrm>
        </p:spPr>
        <p:txBody>
          <a:bodyPr>
            <a:normAutofit/>
          </a:bodyPr>
          <a:lstStyle/>
          <a:p>
            <a:r>
              <a:rPr lang="en-US" sz="2800" dirty="0"/>
              <a:t>Edge Classification (try it!)</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grpSp>
        <p:nvGrpSpPr>
          <p:cNvPr id="2" name="Group 1" descr="Directed graph with vertices {A,...,F}&#10;Edges:&#10;(A,B)&#10;(B,D), (B,F)&#10;(C,A),&#10;(D,E),(D,F),&#10;(F,C),(F,E)">
            <a:extLst>
              <a:ext uri="{FF2B5EF4-FFF2-40B4-BE49-F238E27FC236}">
                <a16:creationId xmlns:a16="http://schemas.microsoft.com/office/drawing/2014/main" id="{2C3F7AD0-A8A5-3D4A-044C-49E339D35DEA}"/>
              </a:ext>
            </a:extLst>
          </p:cNvPr>
          <p:cNvGrpSpPr/>
          <p:nvPr/>
        </p:nvGrpSpPr>
        <p:grpSpPr>
          <a:xfrm>
            <a:off x="7540826" y="2850618"/>
            <a:ext cx="3553313" cy="3514633"/>
            <a:chOff x="7540826" y="2850618"/>
            <a:chExt cx="3553313" cy="3514633"/>
          </a:xfrm>
        </p:grpSpPr>
        <p:sp>
          <p:nvSpPr>
            <p:cNvPr id="9" name="Oval 8"/>
            <p:cNvSpPr/>
            <p:nvPr/>
          </p:nvSpPr>
          <p:spPr>
            <a:xfrm>
              <a:off x="8570016" y="28506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40826" y="54258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69196" y="41430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590349" y="54550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43794" y="54482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74373" y="41765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stCxn id="9" idx="3"/>
              <a:endCxn id="14" idx="0"/>
            </p:cNvCxnSpPr>
            <p:nvPr/>
          </p:nvCxnSpPr>
          <p:spPr>
            <a:xfrm flipH="1">
              <a:off x="7826268" y="3280630"/>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04385" y="46065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73806" y="46468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47584" y="57001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stCxn id="10" idx="6"/>
              <a:endCxn id="13" idx="2"/>
            </p:cNvCxnSpPr>
            <p:nvPr/>
          </p:nvCxnSpPr>
          <p:spPr>
            <a:xfrm>
              <a:off x="8044616" y="5677727"/>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stCxn id="14" idx="4"/>
              <a:endCxn id="10" idx="0"/>
            </p:cNvCxnSpPr>
            <p:nvPr/>
          </p:nvCxnSpPr>
          <p:spPr>
            <a:xfrm flipH="1">
              <a:off x="7792721" y="4680313"/>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41805" y="4331303"/>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00028" y="32806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mc:Choice xmlns:a14="http://schemas.microsoft.com/office/drawing/2010/main" Requires="a14">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2812743082"/>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solidFill>
                          <a:srgbClr val="0070C0"/>
                        </a:solidFill>
                      </a:tcPr>
                    </a:tc>
                    <a:tc>
                      <a:txBody>
                        <a:bodyPr/>
                        <a:lstStyle/>
                        <a:p>
                          <a:r>
                            <a:rPr lang="en-US" sz="1400" dirty="0"/>
                            <a:t>Definition</a:t>
                          </a:r>
                        </a:p>
                      </a:txBody>
                      <a:tcPr>
                        <a:solidFill>
                          <a:srgbClr val="0070C0"/>
                        </a:solidFill>
                      </a:tcPr>
                    </a:tc>
                    <a:tc>
                      <a:txBody>
                        <a:bodyPr/>
                        <a:lstStyle/>
                        <a:p>
                          <a:r>
                            <a:rPr lang="en-US" sz="1400" dirty="0"/>
                            <a:t>When</a:t>
                          </a:r>
                          <a:r>
                            <a:rPr lang="en-US" sz="1400" baseline="0" dirty="0"/>
                            <a:t> is </a:t>
                          </a:r>
                          <a14:m>
                            <m:oMath xmlns:m="http://schemas.openxmlformats.org/officeDocument/2006/math">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𝒖</m:t>
                              </m:r>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𝒗</m:t>
                              </m:r>
                              <m:r>
                                <a:rPr lang="en-US" sz="1400" b="1" i="1" baseline="0" smtClean="0">
                                  <a:latin typeface="Cambria Math" panose="02040503050406030204" pitchFamily="18" charset="0"/>
                                </a:rPr>
                                <m:t>)</m:t>
                              </m:r>
                            </m:oMath>
                          </a14:m>
                          <a:r>
                            <a:rPr lang="en-US" sz="1400" dirty="0"/>
                            <a:t> that edge type?</a:t>
                          </a:r>
                        </a:p>
                      </a:txBody>
                      <a:tcPr>
                        <a:solidFill>
                          <a:srgbClr val="0070C0"/>
                        </a:solidFill>
                      </a:tcPr>
                    </a:tc>
                    <a:extLst>
                      <a:ext uri="{0D108BD9-81ED-4DB2-BD59-A6C34878D82A}">
                        <a16:rowId xmlns:a16="http://schemas.microsoft.com/office/drawing/2014/main" val="3125723415"/>
                      </a:ext>
                    </a:extLst>
                  </a:tr>
                  <a:tr h="476499">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𝑣</m:t>
                              </m:r>
                            </m:oMath>
                          </a14:m>
                          <a:r>
                            <a:rPr lang="en-US" sz="1400" dirty="0"/>
                            <a:t> was not seen before we processed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𝑢</m:t>
                                  </m:r>
                                  <m:r>
                                    <a:rPr lang="en-US" sz="1400" b="0" i="1" smtClean="0">
                                      <a:latin typeface="Cambria Math" panose="02040503050406030204" pitchFamily="18" charset="0"/>
                                    </a:rPr>
                                    <m:t>,</m:t>
                                  </m:r>
                                  <m:r>
                                    <a:rPr lang="en-US" sz="1400" b="0" i="1" smtClean="0">
                                      <a:latin typeface="Cambria Math" panose="02040503050406030204" pitchFamily="18" charset="0"/>
                                    </a:rPr>
                                    <m:t>𝑣</m:t>
                                  </m:r>
                                </m:e>
                              </m:d>
                              <m:r>
                                <a:rPr lang="en-US" sz="1400" b="0" i="1" smtClean="0">
                                  <a:latin typeface="Cambria Math" panose="02040503050406030204" pitchFamily="18" charset="0"/>
                                </a:rPr>
                                <m:t>.</m:t>
                              </m:r>
                            </m:oMath>
                          </a14:m>
                          <a:endParaRPr lang="en-US" sz="1400" dirty="0"/>
                        </a:p>
                      </a:txBody>
                      <a:tcPr/>
                    </a:tc>
                    <a:extLst>
                      <a:ext uri="{0D108BD9-81ED-4DB2-BD59-A6C34878D82A}">
                        <a16:rowId xmlns:a16="http://schemas.microsoft.com/office/drawing/2014/main" val="1339907078"/>
                      </a:ext>
                    </a:extLst>
                  </a:tr>
                  <a:tr h="476499">
                    <a:tc>
                      <a:txBody>
                        <a:bodyPr/>
                        <a:lstStyle/>
                        <a:p>
                          <a:r>
                            <a:rPr lang="en-US" sz="1400" dirty="0"/>
                            <a:t>Forward</a:t>
                          </a:r>
                        </a:p>
                      </a:txBody>
                      <a:tcPr/>
                    </a:tc>
                    <a:tc>
                      <a:txBody>
                        <a:bodyPr/>
                        <a:lstStyle/>
                        <a:p>
                          <a:r>
                            <a:rPr lang="en-US" sz="1400" dirty="0"/>
                            <a:t>From ancestor to descendant in tree.</a:t>
                          </a:r>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a:t>
                          </a:r>
                          <a:r>
                            <a:rPr lang="en-US" sz="1400" baseline="0" dirty="0">
                              <a:latin typeface="+mn-lt"/>
                              <a:cs typeface="Courier New" panose="02070309020205020404" pitchFamily="49" charset="0"/>
                            </a:rPr>
                            <a:t>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476499">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476499">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𝑢</m:t>
                              </m:r>
                            </m:oMath>
                          </a14:m>
                          <a:r>
                            <a:rPr lang="en-US" sz="1400" dirty="0"/>
                            <a:t> and </a:t>
                          </a:r>
                          <a14:m>
                            <m:oMath xmlns:m="http://schemas.openxmlformats.org/officeDocument/2006/math">
                              <m:r>
                                <a:rPr lang="en-US" sz="1400" b="0" i="1" smtClean="0">
                                  <a:latin typeface="Cambria Math" panose="02040503050406030204" pitchFamily="18" charset="0"/>
                                </a:rPr>
                                <m:t>𝑣</m:t>
                              </m:r>
                            </m:oMath>
                          </a14:m>
                          <a:r>
                            <a:rPr lang="en-US" sz="1400" dirty="0"/>
                            <a:t> have not been seen, and</a:t>
                          </a:r>
                          <a:br>
                            <a:rPr lang="en-US" sz="1400" dirty="0"/>
                          </a:br>
                          <a:r>
                            <a:rPr lang="en-US" sz="1400" dirty="0" err="1">
                              <a:latin typeface="Courier New" panose="02070309020205020404" pitchFamily="49" charset="0"/>
                              <a:cs typeface="Courier New" panose="02070309020205020404" pitchFamily="49" charset="0"/>
                            </a:rPr>
                            <a:t>v.start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v.end</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2812743082"/>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solidFill>
                          <a:srgbClr val="0070C0"/>
                        </a:solidFill>
                      </a:tcPr>
                    </a:tc>
                    <a:tc>
                      <a:txBody>
                        <a:bodyPr/>
                        <a:lstStyle/>
                        <a:p>
                          <a:r>
                            <a:rPr lang="en-US" sz="1400" dirty="0"/>
                            <a:t>Definition</a:t>
                          </a:r>
                        </a:p>
                      </a:txBody>
                      <a:tcPr>
                        <a:solidFill>
                          <a:srgbClr val="0070C0"/>
                        </a:solidFill>
                      </a:tcPr>
                    </a:tc>
                    <a:tc>
                      <a:txBody>
                        <a:bodyPr/>
                        <a:lstStyle/>
                        <a:p>
                          <a:endParaRPr lang="en-US"/>
                        </a:p>
                      </a:txBody>
                      <a:tcPr>
                        <a:blipFill>
                          <a:blip r:embed="rId2"/>
                          <a:stretch>
                            <a:fillRect l="-87175" t="-1786" r="-649" b="-628571"/>
                          </a:stretch>
                        </a:blipFill>
                      </a:tcPr>
                    </a:tc>
                    <a:extLst>
                      <a:ext uri="{0D108BD9-81ED-4DB2-BD59-A6C34878D82A}">
                        <a16:rowId xmlns:a16="http://schemas.microsoft.com/office/drawing/2014/main" val="3125723415"/>
                      </a:ext>
                    </a:extLst>
                  </a:tr>
                  <a:tr h="518160">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endParaRPr lang="en-US"/>
                        </a:p>
                      </a:txBody>
                      <a:tcPr>
                        <a:blipFill>
                          <a:blip r:embed="rId2"/>
                          <a:stretch>
                            <a:fillRect l="-87175" t="-67059" r="-649" b="-314118"/>
                          </a:stretch>
                        </a:blipFill>
                      </a:tcPr>
                    </a:tc>
                    <a:extLst>
                      <a:ext uri="{0D108BD9-81ED-4DB2-BD59-A6C34878D82A}">
                        <a16:rowId xmlns:a16="http://schemas.microsoft.com/office/drawing/2014/main" val="1339907078"/>
                      </a:ext>
                    </a:extLst>
                  </a:tr>
                  <a:tr h="518160">
                    <a:tc>
                      <a:txBody>
                        <a:bodyPr/>
                        <a:lstStyle/>
                        <a:p>
                          <a:r>
                            <a:rPr lang="en-US" sz="1400" dirty="0"/>
                            <a:t>Forward</a:t>
                          </a:r>
                        </a:p>
                      </a:txBody>
                      <a:tcPr/>
                    </a:tc>
                    <a:tc>
                      <a:txBody>
                        <a:bodyPr/>
                        <a:lstStyle/>
                        <a:p>
                          <a:r>
                            <a:rPr lang="en-US" sz="1400" dirty="0"/>
                            <a:t>From ancestor to descendant in tree.</a:t>
                          </a:r>
                        </a:p>
                      </a:txBody>
                      <a:tcPr/>
                    </a:tc>
                    <a:tc>
                      <a:txBody>
                        <a:bodyPr/>
                        <a:lstStyle/>
                        <a:p>
                          <a:endParaRPr lang="en-US"/>
                        </a:p>
                      </a:txBody>
                      <a:tcPr>
                        <a:blipFill>
                          <a:blip r:embed="rId2"/>
                          <a:stretch>
                            <a:fillRect l="-87175" t="-165116" r="-649" b="-210465"/>
                          </a:stretch>
                        </a:blipFill>
                      </a:tcPr>
                    </a:tc>
                    <a:extLst>
                      <a:ext uri="{0D108BD9-81ED-4DB2-BD59-A6C34878D82A}">
                        <a16:rowId xmlns:a16="http://schemas.microsoft.com/office/drawing/2014/main" val="978802826"/>
                      </a:ext>
                    </a:extLst>
                  </a:tr>
                  <a:tr h="518160">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endParaRPr lang="en-US"/>
                        </a:p>
                      </a:txBody>
                      <a:tcPr>
                        <a:blipFill>
                          <a:blip r:embed="rId2"/>
                          <a:stretch>
                            <a:fillRect l="-87175" t="-268235" r="-649" b="-112941"/>
                          </a:stretch>
                        </a:blipFill>
                      </a:tcPr>
                    </a:tc>
                    <a:extLst>
                      <a:ext uri="{0D108BD9-81ED-4DB2-BD59-A6C34878D82A}">
                        <a16:rowId xmlns:a16="http://schemas.microsoft.com/office/drawing/2014/main" val="1022694796"/>
                      </a:ext>
                    </a:extLst>
                  </a:tr>
                  <a:tr h="518160">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endParaRPr lang="en-US"/>
                        </a:p>
                      </a:txBody>
                      <a:tcPr>
                        <a:blipFill>
                          <a:blip r:embed="rId2"/>
                          <a:stretch>
                            <a:fillRect l="-87175" t="-368235" r="-649" b="-12941"/>
                          </a:stretch>
                        </a:blipFill>
                      </a:tcPr>
                    </a:tc>
                    <a:extLst>
                      <a:ext uri="{0D108BD9-81ED-4DB2-BD59-A6C34878D82A}">
                        <a16:rowId xmlns:a16="http://schemas.microsoft.com/office/drawing/2014/main" val="12491357"/>
                      </a:ext>
                    </a:extLst>
                  </a:tr>
                </a:tbl>
              </a:graphicData>
            </a:graphic>
          </p:graphicFrame>
        </mc:Fallback>
      </mc:AlternateContent>
    </p:spTree>
    <p:extLst>
      <p:ext uri="{BB962C8B-B14F-4D97-AF65-F5344CB8AC3E}">
        <p14:creationId xmlns:p14="http://schemas.microsoft.com/office/powerpoint/2010/main" val="3179033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Using DFS</a:t>
            </a:r>
          </a:p>
        </p:txBody>
      </p:sp>
      <p:sp>
        <p:nvSpPr>
          <p:cNvPr id="3" name="Content Placeholder 2"/>
          <p:cNvSpPr>
            <a:spLocks noGrp="1"/>
          </p:cNvSpPr>
          <p:nvPr>
            <p:ph idx="1"/>
          </p:nvPr>
        </p:nvSpPr>
        <p:spPr>
          <a:xfrm>
            <a:off x="838200" y="1825625"/>
            <a:ext cx="10515600" cy="549275"/>
          </a:xfrm>
        </p:spPr>
        <p:txBody>
          <a:bodyPr/>
          <a:lstStyle/>
          <a:p>
            <a:r>
              <a:rPr lang="en-US" dirty="0"/>
              <a:t>Here’s a claim that will let us use DFS for something!</a:t>
            </a:r>
          </a:p>
        </p:txBody>
      </p:sp>
      <p:sp>
        <p:nvSpPr>
          <p:cNvPr id="4" name="Rectangle 3"/>
          <p:cNvSpPr/>
          <p:nvPr/>
        </p:nvSpPr>
        <p:spPr>
          <a:xfrm>
            <a:off x="495300" y="2387600"/>
            <a:ext cx="11366500" cy="1574800"/>
          </a:xfrm>
          <a:prstGeom prst="rect">
            <a:avLst/>
          </a:prstGeom>
          <a:solidFill>
            <a:srgbClr val="7D5C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DFS run on a directed graph has a back edge if and only if it has a cycle.</a:t>
            </a:r>
          </a:p>
        </p:txBody>
      </p:sp>
      <p:sp>
        <p:nvSpPr>
          <p:cNvPr id="5" name="Rectangle 4"/>
          <p:cNvSpPr/>
          <p:nvPr/>
        </p:nvSpPr>
        <p:spPr>
          <a:xfrm>
            <a:off x="495300" y="23876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p:sp>
        <p:nvSpPr>
          <p:cNvPr id="6" name="TextBox 5">
            <a:extLst>
              <a:ext uri="{FF2B5EF4-FFF2-40B4-BE49-F238E27FC236}">
                <a16:creationId xmlns:a16="http://schemas.microsoft.com/office/drawing/2014/main" id="{C4F33E2B-2212-4CD2-8284-57E2EFFC3679}"/>
              </a:ext>
            </a:extLst>
          </p:cNvPr>
          <p:cNvSpPr txBox="1"/>
          <p:nvPr/>
        </p:nvSpPr>
        <p:spPr>
          <a:xfrm>
            <a:off x="575239" y="4420415"/>
            <a:ext cx="11286561"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Not responsible for the details, just notice the similarity to the type of proof we did before (differentiate types of edges, use them to find information)</a:t>
            </a:r>
          </a:p>
          <a:p>
            <a:r>
              <a:rPr lang="en-US" sz="2800" dirty="0">
                <a:latin typeface="Segoe UI Semilight" panose="020B0402040204020203" pitchFamily="34" charset="0"/>
                <a:cs typeface="Segoe UI Semilight" panose="020B0402040204020203" pitchFamily="34" charset="0"/>
              </a:rPr>
              <a:t>More examples in any of the books on the resources tab. (also this proof in last quarter’s slides).</a:t>
            </a:r>
          </a:p>
        </p:txBody>
      </p:sp>
    </p:spTree>
    <p:extLst>
      <p:ext uri="{BB962C8B-B14F-4D97-AF65-F5344CB8AC3E}">
        <p14:creationId xmlns:p14="http://schemas.microsoft.com/office/powerpoint/2010/main" val="2230509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400034-CD68-00D4-542D-2BFA75267806}"/>
              </a:ext>
            </a:extLst>
          </p:cNvPr>
          <p:cNvSpPr>
            <a:spLocks noGrp="1"/>
          </p:cNvSpPr>
          <p:nvPr>
            <p:ph type="title"/>
          </p:nvPr>
        </p:nvSpPr>
        <p:spPr/>
        <p:txBody>
          <a:bodyPr/>
          <a:lstStyle/>
          <a:p>
            <a:r>
              <a:rPr lang="en-US" dirty="0"/>
              <a:t>Graph Search Takeaways</a:t>
            </a:r>
          </a:p>
        </p:txBody>
      </p:sp>
      <p:sp>
        <p:nvSpPr>
          <p:cNvPr id="5" name="Text Placeholder 4">
            <a:extLst>
              <a:ext uri="{FF2B5EF4-FFF2-40B4-BE49-F238E27FC236}">
                <a16:creationId xmlns:a16="http://schemas.microsoft.com/office/drawing/2014/main" id="{4DC80373-2332-740B-9EC0-7A62C4D43D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80244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D1CC-ADDF-4892-A796-B9138698900F}"/>
              </a:ext>
            </a:extLst>
          </p:cNvPr>
          <p:cNvSpPr>
            <a:spLocks noGrp="1"/>
          </p:cNvSpPr>
          <p:nvPr>
            <p:ph type="title"/>
          </p:nvPr>
        </p:nvSpPr>
        <p:spPr/>
        <p:txBody>
          <a:bodyPr/>
          <a:lstStyle/>
          <a:p>
            <a:r>
              <a:rPr lang="en-US" dirty="0"/>
              <a:t>BFS/DFS caveats and cautions</a:t>
            </a:r>
          </a:p>
        </p:txBody>
      </p:sp>
      <p:sp>
        <p:nvSpPr>
          <p:cNvPr id="3" name="Content Placeholder 2">
            <a:extLst>
              <a:ext uri="{FF2B5EF4-FFF2-40B4-BE49-F238E27FC236}">
                <a16:creationId xmlns:a16="http://schemas.microsoft.com/office/drawing/2014/main" id="{362443AB-8707-488C-AFF8-642BE3C9D99E}"/>
              </a:ext>
            </a:extLst>
          </p:cNvPr>
          <p:cNvSpPr>
            <a:spLocks noGrp="1"/>
          </p:cNvSpPr>
          <p:nvPr>
            <p:ph idx="1"/>
          </p:nvPr>
        </p:nvSpPr>
        <p:spPr/>
        <p:txBody>
          <a:bodyPr/>
          <a:lstStyle/>
          <a:p>
            <a:r>
              <a:rPr lang="en-US" dirty="0"/>
              <a:t>Edge classifications are different for directed graphs and undirected graphs.</a:t>
            </a:r>
          </a:p>
          <a:p>
            <a:endParaRPr lang="en-US" dirty="0"/>
          </a:p>
          <a:p>
            <a:r>
              <a:rPr lang="en-US" dirty="0"/>
              <a:t>Be careful with details</a:t>
            </a:r>
          </a:p>
          <a:p>
            <a:r>
              <a:rPr lang="en-US" dirty="0"/>
              <a:t>DFS in undirected graphs don’t have cross edges.</a:t>
            </a:r>
          </a:p>
          <a:p>
            <a:r>
              <a:rPr lang="en-US" dirty="0"/>
              <a:t>BFS in directed graphs can have edges skipping levels (only as back edges, skipping levels up though!)</a:t>
            </a:r>
          </a:p>
          <a:p>
            <a:r>
              <a:rPr lang="en-US" dirty="0"/>
              <a:t>We focused on connected graphs--you’ll only find everything that you can reach from the start vertex.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A9D18AFF-CA8A-FBE5-BA74-4EB9E0CD6E5E}"/>
                  </a:ext>
                  <a:ext uri="{C183D7F6-B498-43B3-948B-1728B52AA6E4}">
                    <adec:decorative xmlns:adec="http://schemas.microsoft.com/office/drawing/2017/decorative" val="1"/>
                  </a:ext>
                </a:extLst>
              </p14:cNvPr>
              <p14:cNvContentPartPr/>
              <p14:nvPr/>
            </p14:nvContentPartPr>
            <p14:xfrm>
              <a:off x="414000" y="2016360"/>
              <a:ext cx="3231720" cy="3873240"/>
            </p14:xfrm>
          </p:contentPart>
        </mc:Choice>
        <mc:Fallback>
          <p:pic>
            <p:nvPicPr>
              <p:cNvPr id="4" name="Ink 3">
                <a:extLst>
                  <a:ext uri="{FF2B5EF4-FFF2-40B4-BE49-F238E27FC236}">
                    <a16:creationId xmlns:a16="http://schemas.microsoft.com/office/drawing/2014/main" id="{A9D18AFF-CA8A-FBE5-BA74-4EB9E0CD6E5E}"/>
                  </a:ext>
                  <a:ext uri="{C183D7F6-B498-43B3-948B-1728B52AA6E4}">
                    <adec:decorative xmlns:adec="http://schemas.microsoft.com/office/drawing/2017/decorative" val="1"/>
                  </a:ext>
                </a:extLst>
              </p:cNvPr>
              <p:cNvPicPr/>
              <p:nvPr/>
            </p:nvPicPr>
            <p:blipFill>
              <a:blip r:embed="rId3"/>
              <a:stretch>
                <a:fillRect/>
              </a:stretch>
            </p:blipFill>
            <p:spPr>
              <a:xfrm>
                <a:off x="404640" y="2007000"/>
                <a:ext cx="3250440" cy="3891960"/>
              </a:xfrm>
              <a:prstGeom prst="rect">
                <a:avLst/>
              </a:prstGeom>
            </p:spPr>
          </p:pic>
        </mc:Fallback>
      </mc:AlternateContent>
    </p:spTree>
    <p:extLst>
      <p:ext uri="{BB962C8B-B14F-4D97-AF65-F5344CB8AC3E}">
        <p14:creationId xmlns:p14="http://schemas.microsoft.com/office/powerpoint/2010/main" val="10904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Algorithm -&gt; proof</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D7E3-0560-4C80-B2AA-8AED498DB534}"/>
              </a:ext>
            </a:extLst>
          </p:cNvPr>
          <p:cNvSpPr>
            <a:spLocks noGrp="1"/>
          </p:cNvSpPr>
          <p:nvPr>
            <p:ph type="title"/>
          </p:nvPr>
        </p:nvSpPr>
        <p:spPr/>
        <p:txBody>
          <a:bodyPr/>
          <a:lstStyle/>
          <a:p>
            <a:r>
              <a:rPr lang="en-US" dirty="0"/>
              <a:t>Your Takeaways</a:t>
            </a:r>
          </a:p>
        </p:txBody>
      </p:sp>
      <p:sp>
        <p:nvSpPr>
          <p:cNvPr id="3" name="Content Placeholder 2">
            <a:extLst>
              <a:ext uri="{FF2B5EF4-FFF2-40B4-BE49-F238E27FC236}">
                <a16:creationId xmlns:a16="http://schemas.microsoft.com/office/drawing/2014/main" id="{3194CF12-8220-412D-8BD6-01A4C17431CB}"/>
              </a:ext>
            </a:extLst>
          </p:cNvPr>
          <p:cNvSpPr>
            <a:spLocks noGrp="1"/>
          </p:cNvSpPr>
          <p:nvPr>
            <p:ph idx="1"/>
          </p:nvPr>
        </p:nvSpPr>
        <p:spPr/>
        <p:txBody>
          <a:bodyPr/>
          <a:lstStyle/>
          <a:p>
            <a:r>
              <a:rPr lang="en-US" dirty="0"/>
              <a:t>When searching through a graph, order matters! </a:t>
            </a:r>
          </a:p>
          <a:p>
            <a:r>
              <a:rPr lang="en-US" dirty="0"/>
              <a:t>BFS and DFS do different things!</a:t>
            </a:r>
          </a:p>
          <a:p>
            <a:r>
              <a:rPr lang="en-US" dirty="0"/>
              <a:t>BFS/DFS algorithms usually keep track of extra information/calculate something at each vertex/use edge classification to solve the problem.</a:t>
            </a:r>
          </a:p>
          <a:p>
            <a:pPr lvl="1"/>
            <a:r>
              <a:rPr lang="en-US" dirty="0"/>
              <a:t>A few extra bells and whistles in the code, but usually little more.</a:t>
            </a:r>
          </a:p>
          <a:p>
            <a:r>
              <a:rPr lang="en-US" dirty="0"/>
              <a:t>DFS can solve a wide-variety of problems, but the algorithms tend to be subtle.</a:t>
            </a:r>
          </a:p>
          <a:p>
            <a:r>
              <a:rPr lang="en-US" dirty="0"/>
              <a:t>BFS a lot more intuitive, start there if you can.</a:t>
            </a:r>
          </a:p>
          <a:p>
            <a:r>
              <a:rPr lang="en-US" dirty="0"/>
              <a:t>BE CAREFUL with directed/undirected graphs. The algorithms aren’t always easy to convert.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C091085-AE85-7BF0-28C7-60EDD458E411}"/>
                  </a:ext>
                  <a:ext uri="{C183D7F6-B498-43B3-948B-1728B52AA6E4}">
                    <adec:decorative xmlns:adec="http://schemas.microsoft.com/office/drawing/2017/decorative" val="1"/>
                  </a:ext>
                </a:extLst>
              </p14:cNvPr>
              <p14:cNvContentPartPr/>
              <p14:nvPr/>
            </p14:nvContentPartPr>
            <p14:xfrm>
              <a:off x="236880" y="2499840"/>
              <a:ext cx="563760" cy="1304280"/>
            </p14:xfrm>
          </p:contentPart>
        </mc:Choice>
        <mc:Fallback>
          <p:pic>
            <p:nvPicPr>
              <p:cNvPr id="4" name="Ink 3">
                <a:extLst>
                  <a:ext uri="{FF2B5EF4-FFF2-40B4-BE49-F238E27FC236}">
                    <a16:creationId xmlns:a16="http://schemas.microsoft.com/office/drawing/2014/main" id="{EC091085-AE85-7BF0-28C7-60EDD458E411}"/>
                  </a:ext>
                  <a:ext uri="{C183D7F6-B498-43B3-948B-1728B52AA6E4}">
                    <adec:decorative xmlns:adec="http://schemas.microsoft.com/office/drawing/2017/decorative" val="1"/>
                  </a:ext>
                </a:extLst>
              </p:cNvPr>
              <p:cNvPicPr/>
              <p:nvPr/>
            </p:nvPicPr>
            <p:blipFill>
              <a:blip r:embed="rId3"/>
              <a:stretch>
                <a:fillRect/>
              </a:stretch>
            </p:blipFill>
            <p:spPr>
              <a:xfrm>
                <a:off x="227520" y="2490480"/>
                <a:ext cx="582480" cy="1323000"/>
              </a:xfrm>
              <a:prstGeom prst="rect">
                <a:avLst/>
              </a:prstGeom>
            </p:spPr>
          </p:pic>
        </mc:Fallback>
      </mc:AlternateContent>
    </p:spTree>
    <p:extLst>
      <p:ext uri="{BB962C8B-B14F-4D97-AF65-F5344CB8AC3E}">
        <p14:creationId xmlns:p14="http://schemas.microsoft.com/office/powerpoint/2010/main" val="3445253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AA5854-AA5D-4399-888F-5F8974A1C12B}"/>
              </a:ext>
            </a:extLst>
          </p:cNvPr>
          <p:cNvSpPr>
            <a:spLocks noGrp="1"/>
          </p:cNvSpPr>
          <p:nvPr>
            <p:ph type="title"/>
          </p:nvPr>
        </p:nvSpPr>
        <p:spPr/>
        <p:txBody>
          <a:bodyPr/>
          <a:lstStyle/>
          <a:p>
            <a:r>
              <a:rPr lang="en-US" dirty="0"/>
              <a:t>Solving new problems:</a:t>
            </a:r>
            <a:br>
              <a:rPr lang="en-US" dirty="0"/>
            </a:br>
            <a:r>
              <a:rPr lang="en-US" dirty="0"/>
              <a:t>Graph Modeling</a:t>
            </a:r>
          </a:p>
        </p:txBody>
      </p:sp>
      <p:sp>
        <p:nvSpPr>
          <p:cNvPr id="8" name="Text Placeholder 7">
            <a:extLst>
              <a:ext uri="{FF2B5EF4-FFF2-40B4-BE49-F238E27FC236}">
                <a16:creationId xmlns:a16="http://schemas.microsoft.com/office/drawing/2014/main" id="{7F0DE6B6-0DDA-4947-9550-C968FAAD29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5058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DE96-D261-4BCE-913F-AED3FF89685B}"/>
              </a:ext>
            </a:extLst>
          </p:cNvPr>
          <p:cNvSpPr>
            <a:spLocks noGrp="1"/>
          </p:cNvSpPr>
          <p:nvPr>
            <p:ph type="title"/>
          </p:nvPr>
        </p:nvSpPr>
        <p:spPr/>
        <p:txBody>
          <a:bodyPr/>
          <a:lstStyle/>
          <a:p>
            <a:r>
              <a:rPr lang="en-US" dirty="0"/>
              <a:t>Summary – Graph Search Applications</a:t>
            </a:r>
          </a:p>
        </p:txBody>
      </p:sp>
      <p:sp>
        <p:nvSpPr>
          <p:cNvPr id="4" name="Text Placeholder 3">
            <a:extLst>
              <a:ext uri="{FF2B5EF4-FFF2-40B4-BE49-F238E27FC236}">
                <a16:creationId xmlns:a16="http://schemas.microsoft.com/office/drawing/2014/main" id="{A00F8131-FC47-44FC-8621-4360CAD0DE14}"/>
              </a:ext>
            </a:extLst>
          </p:cNvPr>
          <p:cNvSpPr>
            <a:spLocks noGrp="1"/>
          </p:cNvSpPr>
          <p:nvPr>
            <p:ph type="body" idx="1"/>
          </p:nvPr>
        </p:nvSpPr>
        <p:spPr/>
        <p:txBody>
          <a:bodyPr/>
          <a:lstStyle/>
          <a:p>
            <a:r>
              <a:rPr lang="en-US" dirty="0"/>
              <a:t>BFS</a:t>
            </a:r>
          </a:p>
        </p:txBody>
      </p:sp>
      <p:sp>
        <p:nvSpPr>
          <p:cNvPr id="5" name="Content Placeholder 4">
            <a:extLst>
              <a:ext uri="{FF2B5EF4-FFF2-40B4-BE49-F238E27FC236}">
                <a16:creationId xmlns:a16="http://schemas.microsoft.com/office/drawing/2014/main" id="{130C76A6-6A9A-449E-96B0-BB08EBD7B20B}"/>
              </a:ext>
            </a:extLst>
          </p:cNvPr>
          <p:cNvSpPr>
            <a:spLocks noGrp="1"/>
          </p:cNvSpPr>
          <p:nvPr>
            <p:ph sz="half" idx="13"/>
          </p:nvPr>
        </p:nvSpPr>
        <p:spPr>
          <a:xfrm>
            <a:off x="584218" y="2096447"/>
            <a:ext cx="5397689" cy="2405704"/>
          </a:xfrm>
        </p:spPr>
        <p:txBody>
          <a:bodyPr/>
          <a:lstStyle/>
          <a:p>
            <a:r>
              <a:rPr lang="en-US" dirty="0"/>
              <a:t>Shortest Paths (unweighted) graphs)</a:t>
            </a:r>
          </a:p>
          <a:p>
            <a:endParaRPr lang="en-US" dirty="0"/>
          </a:p>
          <a:p>
            <a:endParaRPr lang="en-US" dirty="0"/>
          </a:p>
        </p:txBody>
      </p:sp>
      <p:sp>
        <p:nvSpPr>
          <p:cNvPr id="6" name="Text Placeholder 5">
            <a:extLst>
              <a:ext uri="{FF2B5EF4-FFF2-40B4-BE49-F238E27FC236}">
                <a16:creationId xmlns:a16="http://schemas.microsoft.com/office/drawing/2014/main" id="{904B658D-DF9E-44CF-BD18-735A841A2917}"/>
              </a:ext>
            </a:extLst>
          </p:cNvPr>
          <p:cNvSpPr>
            <a:spLocks noGrp="1"/>
          </p:cNvSpPr>
          <p:nvPr>
            <p:ph type="body" idx="14"/>
          </p:nvPr>
        </p:nvSpPr>
        <p:spPr/>
        <p:txBody>
          <a:bodyPr/>
          <a:lstStyle/>
          <a:p>
            <a:r>
              <a:rPr lang="en-US" dirty="0" err="1"/>
              <a:t>dfs</a:t>
            </a:r>
            <a:endParaRPr lang="en-US" dirty="0"/>
          </a:p>
        </p:txBody>
      </p:sp>
      <p:sp>
        <p:nvSpPr>
          <p:cNvPr id="7" name="Content Placeholder 6">
            <a:extLst>
              <a:ext uri="{FF2B5EF4-FFF2-40B4-BE49-F238E27FC236}">
                <a16:creationId xmlns:a16="http://schemas.microsoft.com/office/drawing/2014/main" id="{723FC083-B0BB-47CC-85DE-E485B1AA1402}"/>
              </a:ext>
            </a:extLst>
          </p:cNvPr>
          <p:cNvSpPr>
            <a:spLocks noGrp="1"/>
          </p:cNvSpPr>
          <p:nvPr>
            <p:ph sz="half" idx="15"/>
          </p:nvPr>
        </p:nvSpPr>
        <p:spPr>
          <a:xfrm>
            <a:off x="6364809" y="2096447"/>
            <a:ext cx="5397689" cy="2323154"/>
          </a:xfrm>
        </p:spPr>
        <p:txBody>
          <a:bodyPr/>
          <a:lstStyle/>
          <a:p>
            <a:r>
              <a:rPr lang="en-US" dirty="0"/>
              <a:t>Cycle detection (directed graphs)</a:t>
            </a:r>
          </a:p>
          <a:p>
            <a:r>
              <a:rPr lang="en-US" dirty="0"/>
              <a:t>Topological sort</a:t>
            </a:r>
          </a:p>
          <a:p>
            <a:r>
              <a:rPr lang="en-US" dirty="0"/>
              <a:t>Strongly connected components</a:t>
            </a:r>
          </a:p>
        </p:txBody>
      </p:sp>
      <p:sp>
        <p:nvSpPr>
          <p:cNvPr id="8" name="TextBox 7">
            <a:extLst>
              <a:ext uri="{FF2B5EF4-FFF2-40B4-BE49-F238E27FC236}">
                <a16:creationId xmlns:a16="http://schemas.microsoft.com/office/drawing/2014/main" id="{D32618F9-BA92-4977-9068-CD1C900FEF67}"/>
              </a:ext>
            </a:extLst>
          </p:cNvPr>
          <p:cNvSpPr txBox="1"/>
          <p:nvPr/>
        </p:nvSpPr>
        <p:spPr>
          <a:xfrm>
            <a:off x="2076450" y="4502151"/>
            <a:ext cx="5911850" cy="1384995"/>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EITHER</a:t>
            </a:r>
          </a:p>
          <a:p>
            <a:r>
              <a:rPr lang="en-US" sz="2800" dirty="0">
                <a:latin typeface="Segoe UI Semilight" panose="020B0402040204020203" pitchFamily="34" charset="0"/>
                <a:cs typeface="Segoe UI Semilight" panose="020B0402040204020203" pitchFamily="34" charset="0"/>
              </a:rPr>
              <a:t>2-coloring</a:t>
            </a:r>
          </a:p>
          <a:p>
            <a:r>
              <a:rPr lang="en-US" sz="2800" dirty="0">
                <a:latin typeface="Segoe UI Semilight" panose="020B0402040204020203" pitchFamily="34" charset="0"/>
                <a:cs typeface="Segoe UI Semilight" panose="020B0402040204020203" pitchFamily="34" charset="0"/>
              </a:rPr>
              <a:t>Connected components (undirected)</a:t>
            </a:r>
          </a:p>
        </p:txBody>
      </p:sp>
      <p:sp>
        <p:nvSpPr>
          <p:cNvPr id="9" name="TextBox 8">
            <a:extLst>
              <a:ext uri="{FF2B5EF4-FFF2-40B4-BE49-F238E27FC236}">
                <a16:creationId xmlns:a16="http://schemas.microsoft.com/office/drawing/2014/main" id="{C8879409-2045-41D3-A86E-A69B6BEF653C}"/>
              </a:ext>
            </a:extLst>
          </p:cNvPr>
          <p:cNvSpPr txBox="1"/>
          <p:nvPr/>
        </p:nvSpPr>
        <p:spPr>
          <a:xfrm>
            <a:off x="1030809" y="5887146"/>
            <a:ext cx="3028950" cy="830997"/>
          </a:xfrm>
          <a:prstGeom prst="rect">
            <a:avLst/>
          </a:prstGeom>
          <a:noFill/>
          <a:ln w="38100">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Usually use BFS – easier to understand.</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E02BCC6-FCA1-C1EE-2785-76164BC2DEAF}"/>
                  </a:ext>
                  <a:ext uri="{C183D7F6-B498-43B3-948B-1728B52AA6E4}">
                    <adec:decorative xmlns:adec="http://schemas.microsoft.com/office/drawing/2017/decorative" val="1"/>
                  </a:ext>
                </a:extLst>
              </p14:cNvPr>
              <p14:cNvContentPartPr/>
              <p14:nvPr/>
            </p14:nvContentPartPr>
            <p14:xfrm>
              <a:off x="289800" y="2003760"/>
              <a:ext cx="7796880" cy="3943440"/>
            </p14:xfrm>
          </p:contentPart>
        </mc:Choice>
        <mc:Fallback>
          <p:pic>
            <p:nvPicPr>
              <p:cNvPr id="3" name="Ink 2">
                <a:extLst>
                  <a:ext uri="{FF2B5EF4-FFF2-40B4-BE49-F238E27FC236}">
                    <a16:creationId xmlns:a16="http://schemas.microsoft.com/office/drawing/2014/main" id="{1E02BCC6-FCA1-C1EE-2785-76164BC2DEAF}"/>
                  </a:ext>
                  <a:ext uri="{C183D7F6-B498-43B3-948B-1728B52AA6E4}">
                    <adec:decorative xmlns:adec="http://schemas.microsoft.com/office/drawing/2017/decorative" val="1"/>
                  </a:ext>
                </a:extLst>
              </p:cNvPr>
              <p:cNvPicPr/>
              <p:nvPr/>
            </p:nvPicPr>
            <p:blipFill>
              <a:blip r:embed="rId3"/>
              <a:stretch>
                <a:fillRect/>
              </a:stretch>
            </p:blipFill>
            <p:spPr>
              <a:xfrm>
                <a:off x="280440" y="1994400"/>
                <a:ext cx="7815600" cy="3962160"/>
              </a:xfrm>
              <a:prstGeom prst="rect">
                <a:avLst/>
              </a:prstGeom>
            </p:spPr>
          </p:pic>
        </mc:Fallback>
      </mc:AlternateContent>
    </p:spTree>
    <p:extLst>
      <p:ext uri="{BB962C8B-B14F-4D97-AF65-F5344CB8AC3E}">
        <p14:creationId xmlns:p14="http://schemas.microsoft.com/office/powerpoint/2010/main" val="1560706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Dependencies	</a:t>
            </a:r>
          </a:p>
        </p:txBody>
      </p:sp>
      <p:sp>
        <p:nvSpPr>
          <p:cNvPr id="3" name="Content Placeholder 2"/>
          <p:cNvSpPr>
            <a:spLocks noGrp="1"/>
          </p:cNvSpPr>
          <p:nvPr>
            <p:ph idx="1"/>
          </p:nvPr>
        </p:nvSpPr>
        <p:spPr>
          <a:xfrm>
            <a:off x="575240" y="1463857"/>
            <a:ext cx="11187258" cy="1433133"/>
          </a:xfrm>
        </p:spPr>
        <p:txBody>
          <a:bodyPr>
            <a:normAutofit fontScale="92500" lnSpcReduction="20000"/>
          </a:bodyPr>
          <a:lstStyle/>
          <a:p>
            <a:r>
              <a:rPr lang="en-US" dirty="0"/>
              <a:t>Given a directed graph G, where we have an edge from u to v if u must happen before v.</a:t>
            </a:r>
          </a:p>
          <a:p>
            <a:r>
              <a:rPr lang="en-US" dirty="0"/>
              <a:t>We can only do things one at a time, can we find an order that </a:t>
            </a:r>
            <a:r>
              <a:rPr lang="en-US" b="1" dirty="0"/>
              <a:t>respects dependencies</a:t>
            </a:r>
            <a:r>
              <a:rPr lang="en-US" dirty="0"/>
              <a:t>?</a:t>
            </a:r>
          </a:p>
        </p:txBody>
      </p:sp>
      <p:sp>
        <p:nvSpPr>
          <p:cNvPr id="6" name="Rectangle 5"/>
          <p:cNvSpPr/>
          <p:nvPr/>
        </p:nvSpPr>
        <p:spPr>
          <a:xfrm>
            <a:off x="575239" y="2896990"/>
            <a:ext cx="8072372" cy="1485900"/>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t>
            </a:r>
          </a:p>
        </p:txBody>
      </p:sp>
      <p:sp>
        <p:nvSpPr>
          <p:cNvPr id="7" name="Rectangle 6"/>
          <p:cNvSpPr/>
          <p:nvPr/>
        </p:nvSpPr>
        <p:spPr>
          <a:xfrm>
            <a:off x="575239" y="2896990"/>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
        <p:nvSpPr>
          <p:cNvPr id="8" name="Rectangle 7"/>
          <p:cNvSpPr/>
          <p:nvPr/>
        </p:nvSpPr>
        <p:spPr>
          <a:xfrm>
            <a:off x="575238" y="4545893"/>
            <a:ext cx="11041521" cy="1107996"/>
          </a:xfrm>
          <a:prstGeom prst="rect">
            <a:avLst/>
          </a:prstGeom>
        </p:spPr>
        <p:txBody>
          <a:bodyPr wrap="square">
            <a:spAutoFit/>
          </a:bodyPr>
          <a:lstStyle/>
          <a:p>
            <a:r>
              <a:rPr lang="en-US" sz="2200" dirty="0"/>
              <a:t>Uses: </a:t>
            </a:r>
          </a:p>
          <a:p>
            <a:r>
              <a:rPr lang="en-US" sz="2200" dirty="0"/>
              <a:t>Compiling multiple files</a:t>
            </a:r>
          </a:p>
          <a:p>
            <a:r>
              <a:rPr lang="en-US" sz="2200" dirty="0"/>
              <a:t>Graduating</a:t>
            </a:r>
          </a:p>
        </p:txBody>
      </p:sp>
    </p:spTree>
    <p:extLst>
      <p:ext uri="{BB962C8B-B14F-4D97-AF65-F5344CB8AC3E}">
        <p14:creationId xmlns:p14="http://schemas.microsoft.com/office/powerpoint/2010/main" val="22784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grpSp>
        <p:nvGrpSpPr>
          <p:cNvPr id="28" name="Group 27" descr="Prerequisite graph;&#10;Vertices: Math 126, CSE 123, CSE 311, CSE 312, CSE 332, CSE 421&#10;&#10;Edges&#10;(math 126, CSE 311)&#10;(CSE 123, CSE 311)&#10;(CSE 311, CSE 312)&#10;(CSE 311, CSE 332)&#10;(CSE 312, CSE 421)&#10;(CSE 332, CSE 421)">
            <a:extLst>
              <a:ext uri="{FF2B5EF4-FFF2-40B4-BE49-F238E27FC236}">
                <a16:creationId xmlns:a16="http://schemas.microsoft.com/office/drawing/2014/main" id="{EF9CA328-4545-50B6-A390-016AD30801C8}"/>
              </a:ext>
            </a:extLst>
          </p:cNvPr>
          <p:cNvGrpSpPr/>
          <p:nvPr/>
        </p:nvGrpSpPr>
        <p:grpSpPr>
          <a:xfrm>
            <a:off x="1793105" y="2279301"/>
            <a:ext cx="7777175" cy="1595923"/>
            <a:chOff x="1793105" y="2279301"/>
            <a:chExt cx="7777175" cy="1595923"/>
          </a:xfrm>
        </p:grpSpPr>
        <p:sp>
          <p:nvSpPr>
            <p:cNvPr id="6" name="Rectangle 5"/>
            <p:cNvSpPr/>
            <p:nvPr/>
          </p:nvSpPr>
          <p:spPr>
            <a:xfrm>
              <a:off x="1793105" y="238179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216947"/>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123</a:t>
              </a:r>
            </a:p>
          </p:txBody>
        </p:sp>
        <p:sp>
          <p:nvSpPr>
            <p:cNvPr id="8" name="Rectangle 7"/>
            <p:cNvSpPr/>
            <p:nvPr/>
          </p:nvSpPr>
          <p:spPr>
            <a:xfrm>
              <a:off x="3754203" y="277421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311</a:t>
              </a:r>
            </a:p>
          </p:txBody>
        </p:sp>
        <p:sp>
          <p:nvSpPr>
            <p:cNvPr id="9" name="Rectangle 8"/>
            <p:cNvSpPr/>
            <p:nvPr/>
          </p:nvSpPr>
          <p:spPr>
            <a:xfrm>
              <a:off x="5845932" y="345460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332</a:t>
              </a:r>
            </a:p>
          </p:txBody>
        </p:sp>
        <p:sp>
          <p:nvSpPr>
            <p:cNvPr id="10" name="Rectangle 9"/>
            <p:cNvSpPr/>
            <p:nvPr/>
          </p:nvSpPr>
          <p:spPr>
            <a:xfrm>
              <a:off x="5880554" y="22793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312</a:t>
              </a:r>
            </a:p>
          </p:txBody>
        </p:sp>
        <p:sp>
          <p:nvSpPr>
            <p:cNvPr id="11" name="Rectangle 10"/>
            <p:cNvSpPr/>
            <p:nvPr/>
          </p:nvSpPr>
          <p:spPr>
            <a:xfrm>
              <a:off x="8180392" y="278405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421</a:t>
              </a:r>
            </a:p>
          </p:txBody>
        </p:sp>
        <p:cxnSp>
          <p:nvCxnSpPr>
            <p:cNvPr id="12" name="Straight Arrow Connector 11"/>
            <p:cNvCxnSpPr>
              <a:stCxn id="6" idx="3"/>
              <a:endCxn id="8" idx="1"/>
            </p:cNvCxnSpPr>
            <p:nvPr/>
          </p:nvCxnSpPr>
          <p:spPr>
            <a:xfrm>
              <a:off x="3182993" y="2592107"/>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3182993" y="2984528"/>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489613"/>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984528"/>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flipV="1">
              <a:off x="7235820" y="2994365"/>
              <a:ext cx="944572" cy="67054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BC262362-0A06-6714-210F-33D32A60079E}"/>
                </a:ext>
              </a:extLst>
            </p:cNvPr>
            <p:cNvCxnSpPr>
              <a:cxnSpLocks/>
              <a:stCxn id="10" idx="3"/>
              <a:endCxn id="11" idx="1"/>
            </p:cNvCxnSpPr>
            <p:nvPr/>
          </p:nvCxnSpPr>
          <p:spPr>
            <a:xfrm>
              <a:off x="7270442" y="2489613"/>
              <a:ext cx="909950" cy="50475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9" name="Group 28" descr="Prerequisite graph arranged as a topological ordering:&#10;Math 126, CSE 123, CSE 311, CSE 312, CSE 332, CSE 421. All edges go from left to right in this ordering.">
            <a:extLst>
              <a:ext uri="{FF2B5EF4-FFF2-40B4-BE49-F238E27FC236}">
                <a16:creationId xmlns:a16="http://schemas.microsoft.com/office/drawing/2014/main" id="{EC9D861C-56E6-867B-4029-78A4E5B416EF}"/>
              </a:ext>
            </a:extLst>
          </p:cNvPr>
          <p:cNvGrpSpPr/>
          <p:nvPr/>
        </p:nvGrpSpPr>
        <p:grpSpPr>
          <a:xfrm>
            <a:off x="1207455" y="5534052"/>
            <a:ext cx="10354094" cy="465073"/>
            <a:chOff x="1207455" y="5534052"/>
            <a:chExt cx="10354094" cy="465073"/>
          </a:xfrm>
        </p:grpSpPr>
        <p:sp>
          <p:nvSpPr>
            <p:cNvPr id="17" name="Rectangle 16"/>
            <p:cNvSpPr/>
            <p:nvPr/>
          </p:nvSpPr>
          <p:spPr>
            <a:xfrm>
              <a:off x="120745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18" name="Rectangle 17"/>
            <p:cNvSpPr/>
            <p:nvPr/>
          </p:nvSpPr>
          <p:spPr>
            <a:xfrm>
              <a:off x="2942640"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123</a:t>
              </a:r>
            </a:p>
          </p:txBody>
        </p:sp>
        <p:sp>
          <p:nvSpPr>
            <p:cNvPr id="19" name="Rectangle 18"/>
            <p:cNvSpPr/>
            <p:nvPr/>
          </p:nvSpPr>
          <p:spPr>
            <a:xfrm>
              <a:off x="476657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311</a:t>
              </a:r>
            </a:p>
          </p:txBody>
        </p:sp>
        <p:sp>
          <p:nvSpPr>
            <p:cNvPr id="20" name="Rectangle 19"/>
            <p:cNvSpPr/>
            <p:nvPr/>
          </p:nvSpPr>
          <p:spPr>
            <a:xfrm>
              <a:off x="6536620" y="554750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312</a:t>
              </a:r>
            </a:p>
          </p:txBody>
        </p:sp>
        <p:sp>
          <p:nvSpPr>
            <p:cNvPr id="21" name="Rectangle 20"/>
            <p:cNvSpPr/>
            <p:nvPr/>
          </p:nvSpPr>
          <p:spPr>
            <a:xfrm>
              <a:off x="8364440" y="555257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332</a:t>
              </a:r>
            </a:p>
          </p:txBody>
        </p:sp>
        <p:sp>
          <p:nvSpPr>
            <p:cNvPr id="22" name="Rectangle 21"/>
            <p:cNvSpPr/>
            <p:nvPr/>
          </p:nvSpPr>
          <p:spPr>
            <a:xfrm>
              <a:off x="10171661"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421</a:t>
              </a:r>
            </a:p>
          </p:txBody>
        </p:sp>
        <p:cxnSp>
          <p:nvCxnSpPr>
            <p:cNvPr id="25" name="Curved Connector 24"/>
            <p:cNvCxnSpPr>
              <a:stCxn id="17" idx="2"/>
              <a:endCxn id="19" idx="2"/>
            </p:cNvCxnSpPr>
            <p:nvPr/>
          </p:nvCxnSpPr>
          <p:spPr>
            <a:xfrm rot="16200000" flipH="1">
              <a:off x="3681959" y="4181465"/>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4549551" y="4628434"/>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9" idx="0"/>
            </p:cNvCxnSpPr>
            <p:nvPr/>
          </p:nvCxnSpPr>
          <p:spPr>
            <a:xfrm rot="16200000" flipH="1">
              <a:off x="6310883" y="4691036"/>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9" idx="2"/>
            </p:cNvCxnSpPr>
            <p:nvPr/>
          </p:nvCxnSpPr>
          <p:spPr>
            <a:xfrm rot="5400000" flipH="1" flipV="1">
              <a:off x="7312892" y="4081153"/>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45531" y="3726435"/>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38">
              <a:extLst>
                <a:ext uri="{FF2B5EF4-FFF2-40B4-BE49-F238E27FC236}">
                  <a16:creationId xmlns:a16="http://schemas.microsoft.com/office/drawing/2014/main" id="{DFC53646-1C16-7BB8-FDF7-A57AC2900765}"/>
                </a:ext>
              </a:extLst>
            </p:cNvPr>
            <p:cNvCxnSpPr/>
            <p:nvPr/>
          </p:nvCxnSpPr>
          <p:spPr>
            <a:xfrm rot="5400000" flipH="1" flipV="1">
              <a:off x="9116293" y="4119253"/>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6062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6549-8F76-460D-94B8-D5E6078A1654}"/>
              </a:ext>
            </a:extLst>
          </p:cNvPr>
          <p:cNvSpPr>
            <a:spLocks noGrp="1"/>
          </p:cNvSpPr>
          <p:nvPr>
            <p:ph type="title"/>
          </p:nvPr>
        </p:nvSpPr>
        <p:spPr/>
        <p:txBody>
          <a:bodyPr/>
          <a:lstStyle/>
          <a:p>
            <a:r>
              <a:rPr lang="en-US" dirty="0"/>
              <a:t>Problem 2</a:t>
            </a:r>
          </a:p>
        </p:txBody>
      </p:sp>
      <p:sp>
        <p:nvSpPr>
          <p:cNvPr id="3" name="Content Placeholder 2">
            <a:extLst>
              <a:ext uri="{FF2B5EF4-FFF2-40B4-BE49-F238E27FC236}">
                <a16:creationId xmlns:a16="http://schemas.microsoft.com/office/drawing/2014/main" id="{56614AA9-EE25-4BE7-88C7-7669AACCFC5D}"/>
              </a:ext>
            </a:extLst>
          </p:cNvPr>
          <p:cNvSpPr>
            <a:spLocks noGrp="1"/>
          </p:cNvSpPr>
          <p:nvPr>
            <p:ph idx="1"/>
          </p:nvPr>
        </p:nvSpPr>
        <p:spPr/>
        <p:txBody>
          <a:bodyPr/>
          <a:lstStyle/>
          <a:p>
            <a:r>
              <a:rPr lang="en-US" dirty="0"/>
              <a:t>Given a graph, find its strongly connected components</a:t>
            </a:r>
          </a:p>
        </p:txBody>
      </p:sp>
      <p:grpSp>
        <p:nvGrpSpPr>
          <p:cNvPr id="23" name="Group 22" descr="Graph with vertices {A,B,C,D,E,F,J,K}&#10;Edges:&#10;(A,B)&#10;(B,C)&#10;(C,D)&#10;(D,C),(D,F)&#10;(E,D),(E,K)&#10;(F,E), (F,J)&#10;(J,K)&#10;(K,J)&#10;&#10;Strongly connected components are highlighted:&#10;1: A&#10;2: B&#10;3: C,D,E,F&#10;4: J,K">
            <a:extLst>
              <a:ext uri="{FF2B5EF4-FFF2-40B4-BE49-F238E27FC236}">
                <a16:creationId xmlns:a16="http://schemas.microsoft.com/office/drawing/2014/main" id="{04FB84F8-0E29-380D-0F0E-2B7FFCB066F0}"/>
              </a:ext>
            </a:extLst>
          </p:cNvPr>
          <p:cNvGrpSpPr/>
          <p:nvPr/>
        </p:nvGrpSpPr>
        <p:grpSpPr>
          <a:xfrm>
            <a:off x="1043195" y="4519180"/>
            <a:ext cx="9812041" cy="2124862"/>
            <a:chOff x="1043195" y="4519180"/>
            <a:chExt cx="9812041" cy="2124862"/>
          </a:xfrm>
        </p:grpSpPr>
        <p:sp>
          <p:nvSpPr>
            <p:cNvPr id="4" name="Oval 3">
              <a:extLst>
                <a:ext uri="{FF2B5EF4-FFF2-40B4-BE49-F238E27FC236}">
                  <a16:creationId xmlns:a16="http://schemas.microsoft.com/office/drawing/2014/main" id="{555173D3-1D01-4037-AA89-E5549FB4AB78}"/>
                </a:ext>
              </a:extLst>
            </p:cNvPr>
            <p:cNvSpPr/>
            <p:nvPr/>
          </p:nvSpPr>
          <p:spPr>
            <a:xfrm>
              <a:off x="5907947" y="486074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 name="Oval 4">
              <a:extLst>
                <a:ext uri="{FF2B5EF4-FFF2-40B4-BE49-F238E27FC236}">
                  <a16:creationId xmlns:a16="http://schemas.microsoft.com/office/drawing/2014/main" id="{5E3F8639-FCAB-4ECC-8D22-AE606F32B9FE}"/>
                </a:ext>
              </a:extLst>
            </p:cNvPr>
            <p:cNvSpPr/>
            <p:nvPr/>
          </p:nvSpPr>
          <p:spPr>
            <a:xfrm>
              <a:off x="5491850" y="566089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 name="Oval 5">
              <a:extLst>
                <a:ext uri="{FF2B5EF4-FFF2-40B4-BE49-F238E27FC236}">
                  <a16:creationId xmlns:a16="http://schemas.microsoft.com/office/drawing/2014/main" id="{CAE84245-D883-470F-9ED2-375E85912003}"/>
                </a:ext>
              </a:extLst>
            </p:cNvPr>
            <p:cNvSpPr/>
            <p:nvPr/>
          </p:nvSpPr>
          <p:spPr>
            <a:xfrm>
              <a:off x="6553198" y="5647873"/>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7" name="Straight Arrow Connector 6">
              <a:extLst>
                <a:ext uri="{FF2B5EF4-FFF2-40B4-BE49-F238E27FC236}">
                  <a16:creationId xmlns:a16="http://schemas.microsoft.com/office/drawing/2014/main" id="{29DB6373-4D9C-4C54-A18A-A63A520D9EC3}"/>
                </a:ext>
              </a:extLst>
            </p:cNvPr>
            <p:cNvCxnSpPr>
              <a:stCxn id="5" idx="7"/>
              <a:endCxn id="4" idx="3"/>
            </p:cNvCxnSpPr>
            <p:nvPr/>
          </p:nvCxnSpPr>
          <p:spPr>
            <a:xfrm flipV="1">
              <a:off x="5912525" y="5272438"/>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D10C81-0177-4A31-81A5-7AF0ACF701EC}"/>
                </a:ext>
              </a:extLst>
            </p:cNvPr>
            <p:cNvCxnSpPr>
              <a:stCxn id="4" idx="5"/>
              <a:endCxn id="6" idx="0"/>
            </p:cNvCxnSpPr>
            <p:nvPr/>
          </p:nvCxnSpPr>
          <p:spPr>
            <a:xfrm>
              <a:off x="6328622" y="5272438"/>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E7A15A-0409-48A3-970A-E8CE80423B3B}"/>
                </a:ext>
              </a:extLst>
            </p:cNvPr>
            <p:cNvCxnSpPr>
              <a:stCxn id="4" idx="4"/>
              <a:endCxn id="5" idx="6"/>
            </p:cNvCxnSpPr>
            <p:nvPr/>
          </p:nvCxnSpPr>
          <p:spPr>
            <a:xfrm flipH="1">
              <a:off x="5984701" y="5343073"/>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6DF4F79-212C-46A4-A80F-CA1CDF9F41F5}"/>
                </a:ext>
              </a:extLst>
            </p:cNvPr>
            <p:cNvSpPr/>
            <p:nvPr/>
          </p:nvSpPr>
          <p:spPr>
            <a:xfrm>
              <a:off x="3283654" y="48648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1" name="Oval 10">
              <a:extLst>
                <a:ext uri="{FF2B5EF4-FFF2-40B4-BE49-F238E27FC236}">
                  <a16:creationId xmlns:a16="http://schemas.microsoft.com/office/drawing/2014/main" id="{02F2E47A-B043-4098-88BB-37E02749858D}"/>
                </a:ext>
              </a:extLst>
            </p:cNvPr>
            <p:cNvSpPr/>
            <p:nvPr/>
          </p:nvSpPr>
          <p:spPr>
            <a:xfrm>
              <a:off x="7451055" y="48648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2" name="Straight Arrow Connector 11">
              <a:extLst>
                <a:ext uri="{FF2B5EF4-FFF2-40B4-BE49-F238E27FC236}">
                  <a16:creationId xmlns:a16="http://schemas.microsoft.com/office/drawing/2014/main" id="{3F11D0AF-EC4F-46F2-9315-8EDD98A72D5B}"/>
                </a:ext>
              </a:extLst>
            </p:cNvPr>
            <p:cNvCxnSpPr>
              <a:stCxn id="10" idx="6"/>
              <a:endCxn id="4" idx="2"/>
            </p:cNvCxnSpPr>
            <p:nvPr/>
          </p:nvCxnSpPr>
          <p:spPr>
            <a:xfrm flipV="1">
              <a:off x="3776505" y="5101909"/>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E6AA1F-656D-4C59-9338-BCEFCA96C9ED}"/>
                </a:ext>
              </a:extLst>
            </p:cNvPr>
            <p:cNvCxnSpPr>
              <a:stCxn id="6" idx="7"/>
              <a:endCxn id="11" idx="3"/>
            </p:cNvCxnSpPr>
            <p:nvPr/>
          </p:nvCxnSpPr>
          <p:spPr>
            <a:xfrm flipV="1">
              <a:off x="6973873" y="5276523"/>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8DC8D4D-8012-4E3A-A572-EBFA261E855E}"/>
                </a:ext>
              </a:extLst>
            </p:cNvPr>
            <p:cNvCxnSpPr>
              <a:stCxn id="11" idx="2"/>
              <a:endCxn id="4" idx="6"/>
            </p:cNvCxnSpPr>
            <p:nvPr/>
          </p:nvCxnSpPr>
          <p:spPr>
            <a:xfrm flipH="1" flipV="1">
              <a:off x="6400798" y="5101909"/>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8BB7D95-F750-4FDA-B0F4-A5F80C356719}"/>
                </a:ext>
              </a:extLst>
            </p:cNvPr>
            <p:cNvSpPr/>
            <p:nvPr/>
          </p:nvSpPr>
          <p:spPr>
            <a:xfrm>
              <a:off x="1544256" y="4873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16" name="Straight Arrow Connector 15">
              <a:extLst>
                <a:ext uri="{FF2B5EF4-FFF2-40B4-BE49-F238E27FC236}">
                  <a16:creationId xmlns:a16="http://schemas.microsoft.com/office/drawing/2014/main" id="{C3F5295A-4B97-43CA-8975-55223169CB73}"/>
                </a:ext>
              </a:extLst>
            </p:cNvPr>
            <p:cNvCxnSpPr>
              <a:stCxn id="15" idx="6"/>
              <a:endCxn id="10" idx="2"/>
            </p:cNvCxnSpPr>
            <p:nvPr/>
          </p:nvCxnSpPr>
          <p:spPr>
            <a:xfrm flipV="1">
              <a:off x="2037107" y="5105994"/>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E0E1F096-277F-42C1-A646-905ECCA89531}"/>
                </a:ext>
              </a:extLst>
            </p:cNvPr>
            <p:cNvSpPr/>
            <p:nvPr/>
          </p:nvSpPr>
          <p:spPr>
            <a:xfrm>
              <a:off x="9801890" y="490531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18" name="Straight Arrow Connector 17">
              <a:extLst>
                <a:ext uri="{FF2B5EF4-FFF2-40B4-BE49-F238E27FC236}">
                  <a16:creationId xmlns:a16="http://schemas.microsoft.com/office/drawing/2014/main" id="{D00581B1-FEAF-4585-8957-9DF0CC07062A}"/>
                </a:ext>
              </a:extLst>
            </p:cNvPr>
            <p:cNvCxnSpPr>
              <a:stCxn id="11" idx="6"/>
              <a:endCxn id="17" idx="2"/>
            </p:cNvCxnSpPr>
            <p:nvPr/>
          </p:nvCxnSpPr>
          <p:spPr>
            <a:xfrm>
              <a:off x="7943906" y="5105994"/>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DABE5FD-0581-495E-B8F4-F815204A8BF1}"/>
                </a:ext>
              </a:extLst>
            </p:cNvPr>
            <p:cNvSpPr/>
            <p:nvPr/>
          </p:nvSpPr>
          <p:spPr>
            <a:xfrm>
              <a:off x="9309039" y="573152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20" name="Straight Arrow Connector 19">
              <a:extLst>
                <a:ext uri="{FF2B5EF4-FFF2-40B4-BE49-F238E27FC236}">
                  <a16:creationId xmlns:a16="http://schemas.microsoft.com/office/drawing/2014/main" id="{BF93BB86-68DE-4F61-AB91-58A7158038A6}"/>
                </a:ext>
              </a:extLst>
            </p:cNvPr>
            <p:cNvCxnSpPr>
              <a:stCxn id="6" idx="6"/>
              <a:endCxn id="19" idx="2"/>
            </p:cNvCxnSpPr>
            <p:nvPr/>
          </p:nvCxnSpPr>
          <p:spPr>
            <a:xfrm>
              <a:off x="7046049" y="5889037"/>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84CC7BE-7CE7-48AA-91D7-451918E03108}"/>
                </a:ext>
              </a:extLst>
            </p:cNvPr>
            <p:cNvCxnSpPr>
              <a:stCxn id="17" idx="4"/>
              <a:endCxn id="19" idx="7"/>
            </p:cNvCxnSpPr>
            <p:nvPr/>
          </p:nvCxnSpPr>
          <p:spPr>
            <a:xfrm flipH="1">
              <a:off x="9729714" y="5387643"/>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370C277-ED86-43B7-B703-2D36C3F095BF}"/>
                </a:ext>
              </a:extLst>
            </p:cNvPr>
            <p:cNvCxnSpPr>
              <a:stCxn id="19" idx="0"/>
              <a:endCxn id="17" idx="3"/>
            </p:cNvCxnSpPr>
            <p:nvPr/>
          </p:nvCxnSpPr>
          <p:spPr>
            <a:xfrm flipV="1">
              <a:off x="9555465" y="5317008"/>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AE1C49-232D-49F9-A2B2-C1480B8C53A2}"/>
                </a:ext>
              </a:extLst>
            </p:cNvPr>
            <p:cNvSpPr txBox="1"/>
            <p:nvPr/>
          </p:nvSpPr>
          <p:spPr>
            <a:xfrm>
              <a:off x="1278517" y="5230007"/>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27" name="TextBox 26">
              <a:extLst>
                <a:ext uri="{FF2B5EF4-FFF2-40B4-BE49-F238E27FC236}">
                  <a16:creationId xmlns:a16="http://schemas.microsoft.com/office/drawing/2014/main" id="{28D66F5D-6650-4DAE-8AF2-E0332413709A}"/>
                </a:ext>
              </a:extLst>
            </p:cNvPr>
            <p:cNvSpPr txBox="1"/>
            <p:nvPr/>
          </p:nvSpPr>
          <p:spPr>
            <a:xfrm>
              <a:off x="7248552" y="6024409"/>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28" name="TextBox 27">
              <a:extLst>
                <a:ext uri="{FF2B5EF4-FFF2-40B4-BE49-F238E27FC236}">
                  <a16:creationId xmlns:a16="http://schemas.microsoft.com/office/drawing/2014/main" id="{0813D28E-DF3F-460A-A518-475E20D1669D}"/>
                </a:ext>
              </a:extLst>
            </p:cNvPr>
            <p:cNvSpPr txBox="1"/>
            <p:nvPr/>
          </p:nvSpPr>
          <p:spPr>
            <a:xfrm>
              <a:off x="10174056" y="5964268"/>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29" name="TextBox 28">
              <a:extLst>
                <a:ext uri="{FF2B5EF4-FFF2-40B4-BE49-F238E27FC236}">
                  <a16:creationId xmlns:a16="http://schemas.microsoft.com/office/drawing/2014/main" id="{6402E2EE-A045-4A74-8DBB-0E1C42563E62}"/>
                </a:ext>
              </a:extLst>
            </p:cNvPr>
            <p:cNvSpPr txBox="1"/>
            <p:nvPr/>
          </p:nvSpPr>
          <p:spPr>
            <a:xfrm>
              <a:off x="3013941" y="5363087"/>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30" name="Oval 29">
              <a:extLst>
                <a:ext uri="{FF2B5EF4-FFF2-40B4-BE49-F238E27FC236}">
                  <a16:creationId xmlns:a16="http://schemas.microsoft.com/office/drawing/2014/main" id="{0D34A6E6-041B-41E7-822F-FF1519236939}"/>
                </a:ext>
              </a:extLst>
            </p:cNvPr>
            <p:cNvSpPr/>
            <p:nvPr/>
          </p:nvSpPr>
          <p:spPr>
            <a:xfrm>
              <a:off x="1043195" y="4519180"/>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C138AA7-D8CC-47F4-9A46-D6DAEF1EEDE7}"/>
                </a:ext>
              </a:extLst>
            </p:cNvPr>
            <p:cNvSpPr/>
            <p:nvPr/>
          </p:nvSpPr>
          <p:spPr>
            <a:xfrm>
              <a:off x="2921291" y="4541360"/>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6B4EEFD-66F0-45E3-8B5C-8CB45AE9C8CB}"/>
                </a:ext>
              </a:extLst>
            </p:cNvPr>
            <p:cNvSpPr/>
            <p:nvPr/>
          </p:nvSpPr>
          <p:spPr>
            <a:xfrm>
              <a:off x="5299773" y="4554031"/>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48F88-2EC3-4332-96AC-493500E86814}"/>
                </a:ext>
              </a:extLst>
            </p:cNvPr>
            <p:cNvSpPr/>
            <p:nvPr/>
          </p:nvSpPr>
          <p:spPr>
            <a:xfrm>
              <a:off x="9065704" y="4677746"/>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descr="Strongly Connected Component definition box">
            <a:extLst>
              <a:ext uri="{FF2B5EF4-FFF2-40B4-BE49-F238E27FC236}">
                <a16:creationId xmlns:a16="http://schemas.microsoft.com/office/drawing/2014/main" id="{28B17189-75B7-46F1-BE31-94799FE07598}"/>
              </a:ext>
            </a:extLst>
          </p:cNvPr>
          <p:cNvGrpSpPr/>
          <p:nvPr/>
        </p:nvGrpSpPr>
        <p:grpSpPr>
          <a:xfrm>
            <a:off x="635336" y="1952493"/>
            <a:ext cx="10689573" cy="2200372"/>
            <a:chOff x="498764" y="4764762"/>
            <a:chExt cx="8072372" cy="1387844"/>
          </a:xfrm>
        </p:grpSpPr>
        <p:sp>
          <p:nvSpPr>
            <p:cNvPr id="35" name="Rectangle 34">
              <a:extLst>
                <a:ext uri="{FF2B5EF4-FFF2-40B4-BE49-F238E27FC236}">
                  <a16:creationId xmlns:a16="http://schemas.microsoft.com/office/drawing/2014/main" id="{F9E10D68-64F6-4158-95C9-07242E981730}"/>
                </a:ext>
              </a:extLst>
            </p:cNvPr>
            <p:cNvSpPr/>
            <p:nvPr/>
          </p:nvSpPr>
          <p:spPr>
            <a:xfrm>
              <a:off x="498764" y="4764762"/>
              <a:ext cx="8072372" cy="1387844"/>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set of vertices C such that every pair of vertices in C is connected via some path </a:t>
              </a:r>
              <a:r>
                <a:rPr lang="en-US" sz="2800" b="1" dirty="0"/>
                <a:t>in both directions, </a:t>
              </a:r>
              <a:r>
                <a:rPr lang="en-US" sz="2800" dirty="0"/>
                <a:t>and there is no other vertex which is connected to every vertex of C in both directions.</a:t>
              </a:r>
            </a:p>
          </p:txBody>
        </p:sp>
        <p:sp>
          <p:nvSpPr>
            <p:cNvPr id="36" name="Rectangle 35">
              <a:extLst>
                <a:ext uri="{FF2B5EF4-FFF2-40B4-BE49-F238E27FC236}">
                  <a16:creationId xmlns:a16="http://schemas.microsoft.com/office/drawing/2014/main" id="{9D92D10E-C467-46B6-BD84-DB5C3DBCCD70}"/>
                </a:ext>
              </a:extLst>
            </p:cNvPr>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Strongly Connected Component</a:t>
              </a:r>
            </a:p>
          </p:txBody>
        </p:sp>
      </p:grpSp>
      <mc:AlternateContent xmlns:mc="http://schemas.openxmlformats.org/markup-compatibility/2006">
        <mc:Choice xmlns:p14="http://schemas.microsoft.com/office/powerpoint/2010/main" Requires="p14">
          <p:contentPart p14:bwMode="auto" r:id="rId2">
            <p14:nvContentPartPr>
              <p14:cNvPr id="24" name="Ink 23">
                <a:extLst>
                  <a:ext uri="{FF2B5EF4-FFF2-40B4-BE49-F238E27FC236}">
                    <a16:creationId xmlns:a16="http://schemas.microsoft.com/office/drawing/2014/main" id="{7F83CA15-AA30-8183-473B-49DA18BC1FAC}"/>
                  </a:ext>
                  <a:ext uri="{C183D7F6-B498-43B3-948B-1728B52AA6E4}">
                    <adec:decorative xmlns:adec="http://schemas.microsoft.com/office/drawing/2017/decorative" val="1"/>
                  </a:ext>
                </a:extLst>
              </p14:cNvPr>
              <p14:cNvContentPartPr/>
              <p14:nvPr/>
            </p14:nvContentPartPr>
            <p14:xfrm>
              <a:off x="130320" y="145800"/>
              <a:ext cx="9195480" cy="6380640"/>
            </p14:xfrm>
          </p:contentPart>
        </mc:Choice>
        <mc:Fallback>
          <p:pic>
            <p:nvPicPr>
              <p:cNvPr id="24" name="Ink 23">
                <a:extLst>
                  <a:ext uri="{FF2B5EF4-FFF2-40B4-BE49-F238E27FC236}">
                    <a16:creationId xmlns:a16="http://schemas.microsoft.com/office/drawing/2014/main" id="{7F83CA15-AA30-8183-473B-49DA18BC1FAC}"/>
                  </a:ext>
                  <a:ext uri="{C183D7F6-B498-43B3-948B-1728B52AA6E4}">
                    <adec:decorative xmlns:adec="http://schemas.microsoft.com/office/drawing/2017/decorative" val="1"/>
                  </a:ext>
                </a:extLst>
              </p:cNvPr>
              <p:cNvPicPr/>
              <p:nvPr/>
            </p:nvPicPr>
            <p:blipFill>
              <a:blip r:embed="rId3"/>
              <a:stretch>
                <a:fillRect/>
              </a:stretch>
            </p:blipFill>
            <p:spPr>
              <a:xfrm>
                <a:off x="120960" y="136440"/>
                <a:ext cx="9214200" cy="6399360"/>
              </a:xfrm>
              <a:prstGeom prst="rect">
                <a:avLst/>
              </a:prstGeom>
            </p:spPr>
          </p:pic>
        </mc:Fallback>
      </mc:AlternateContent>
    </p:spTree>
    <p:extLst>
      <p:ext uri="{BB962C8B-B14F-4D97-AF65-F5344CB8AC3E}">
        <p14:creationId xmlns:p14="http://schemas.microsoft.com/office/powerpoint/2010/main" val="3311832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4F5C-3F0C-412D-B347-459982363312}"/>
              </a:ext>
            </a:extLst>
          </p:cNvPr>
          <p:cNvSpPr>
            <a:spLocks noGrp="1"/>
          </p:cNvSpPr>
          <p:nvPr>
            <p:ph type="title"/>
          </p:nvPr>
        </p:nvSpPr>
        <p:spPr/>
        <p:txBody>
          <a:bodyPr/>
          <a:lstStyle/>
          <a:p>
            <a:r>
              <a:rPr lang="en-US" dirty="0"/>
              <a:t>How do these 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B96CEA3-E9FC-4136-8CDC-580381601C07}"/>
                  </a:ext>
                </a:extLst>
              </p:cNvPr>
              <p:cNvSpPr>
                <a:spLocks noGrp="1"/>
              </p:cNvSpPr>
              <p:nvPr>
                <p:ph idx="1"/>
              </p:nvPr>
            </p:nvSpPr>
            <p:spPr/>
            <p:txBody>
              <a:bodyPr>
                <a:normAutofit fontScale="92500"/>
              </a:bodyPr>
              <a:lstStyle/>
              <a:p>
                <a:r>
                  <a:rPr lang="en-US" dirty="0"/>
                  <a:t>A couple of different ways to use DFS to find strongly connected components. </a:t>
                </a:r>
              </a:p>
              <a:p>
                <a:r>
                  <a:rPr lang="en-US" sz="2400" dirty="0"/>
                  <a:t>Wikipedia has the details. </a:t>
                </a:r>
              </a:p>
              <a:p>
                <a:r>
                  <a:rPr lang="en-US" sz="2400" dirty="0"/>
                  <a:t>High level: need to keep track of “highest point” in DFS tree you can reach back up to. </a:t>
                </a:r>
              </a:p>
              <a:p>
                <a:r>
                  <a:rPr lang="en-US" dirty="0"/>
                  <a:t>You can use this algorithm as a library function!</a:t>
                </a:r>
              </a:p>
              <a:p>
                <a:r>
                  <a:rPr lang="en-US" dirty="0"/>
                  <a:t>We also listed </a:t>
                </a:r>
                <a:r>
                  <a:rPr lang="en-US" dirty="0">
                    <a:hlinkClick r:id="rId2"/>
                  </a:rPr>
                  <a:t>all the ones from 332 on this webpage</a:t>
                </a:r>
                <a:r>
                  <a:rPr lang="en-US" dirty="0"/>
                  <a:t>.</a:t>
                </a:r>
              </a:p>
              <a:p>
                <a:r>
                  <a:rPr lang="en-US" dirty="0"/>
                  <a:t>Topological sort</a:t>
                </a:r>
              </a:p>
              <a:p>
                <a:r>
                  <a:rPr lang="en-US" sz="2400" dirty="0"/>
                  <a:t>You probably saw an algorithm in 332; if not, just believe that we have a library for it.</a:t>
                </a:r>
                <a:endParaRPr lang="en-US" dirty="0"/>
              </a:p>
              <a:p>
                <a:r>
                  <a:rPr lang="en-US" dirty="0"/>
                  <a:t>Important thing: 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a:t>
                </a:r>
              </a:p>
            </p:txBody>
          </p:sp>
        </mc:Choice>
        <mc:Fallback>
          <p:sp>
            <p:nvSpPr>
              <p:cNvPr id="3" name="Content Placeholder 2">
                <a:extLst>
                  <a:ext uri="{FF2B5EF4-FFF2-40B4-BE49-F238E27FC236}">
                    <a16:creationId xmlns:a16="http://schemas.microsoft.com/office/drawing/2014/main" id="{EB96CEA3-E9FC-4136-8CDC-580381601C07}"/>
                  </a:ext>
                </a:extLst>
              </p:cNvPr>
              <p:cNvSpPr>
                <a:spLocks noGrp="1" noRot="1" noChangeAspect="1" noMove="1" noResize="1" noEditPoints="1" noAdjustHandles="1" noChangeArrowheads="1" noChangeShapeType="1" noTextEdit="1"/>
              </p:cNvSpPr>
              <p:nvPr>
                <p:ph idx="1"/>
              </p:nvPr>
            </p:nvSpPr>
            <p:spPr>
              <a:blipFill>
                <a:blip r:embed="rId3"/>
                <a:stretch>
                  <a:fillRect l="-545" t="-188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ACD4C6C-651B-9365-25E3-A750A46351D9}"/>
                  </a:ext>
                  <a:ext uri="{C183D7F6-B498-43B3-948B-1728B52AA6E4}">
                    <adec:decorative xmlns:adec="http://schemas.microsoft.com/office/drawing/2017/decorative" val="1"/>
                  </a:ext>
                </a:extLst>
              </p14:cNvPr>
              <p14:cNvContentPartPr/>
              <p14:nvPr/>
            </p14:nvContentPartPr>
            <p14:xfrm>
              <a:off x="498960" y="3130200"/>
              <a:ext cx="7136640" cy="3042360"/>
            </p14:xfrm>
          </p:contentPart>
        </mc:Choice>
        <mc:Fallback>
          <p:pic>
            <p:nvPicPr>
              <p:cNvPr id="4" name="Ink 3">
                <a:extLst>
                  <a:ext uri="{FF2B5EF4-FFF2-40B4-BE49-F238E27FC236}">
                    <a16:creationId xmlns:a16="http://schemas.microsoft.com/office/drawing/2014/main" id="{7ACD4C6C-651B-9365-25E3-A750A46351D9}"/>
                  </a:ext>
                  <a:ext uri="{C183D7F6-B498-43B3-948B-1728B52AA6E4}">
                    <adec:decorative xmlns:adec="http://schemas.microsoft.com/office/drawing/2017/decorative" val="1"/>
                  </a:ext>
                </a:extLst>
              </p:cNvPr>
              <p:cNvPicPr/>
              <p:nvPr/>
            </p:nvPicPr>
            <p:blipFill>
              <a:blip r:embed="rId5"/>
              <a:stretch>
                <a:fillRect/>
              </a:stretch>
            </p:blipFill>
            <p:spPr>
              <a:xfrm>
                <a:off x="489600" y="3120840"/>
                <a:ext cx="7155360" cy="3061080"/>
              </a:xfrm>
              <a:prstGeom prst="rect">
                <a:avLst/>
              </a:prstGeom>
            </p:spPr>
          </p:pic>
        </mc:Fallback>
      </mc:AlternateContent>
    </p:spTree>
    <p:extLst>
      <p:ext uri="{BB962C8B-B14F-4D97-AF65-F5344CB8AC3E}">
        <p14:creationId xmlns:p14="http://schemas.microsoft.com/office/powerpoint/2010/main" val="2629258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77DC-97D2-4D07-B2D6-E674C14794E4}"/>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829F9-4077-45F8-8256-FBF87C04A271}"/>
                  </a:ext>
                </a:extLst>
              </p:cNvPr>
              <p:cNvSpPr>
                <a:spLocks noGrp="1"/>
              </p:cNvSpPr>
              <p:nvPr>
                <p:ph idx="1"/>
              </p:nvPr>
            </p:nvSpPr>
            <p:spPr/>
            <p:txBody>
              <a:bodyPr/>
              <a:lstStyle/>
              <a:p>
                <a:r>
                  <a:rPr lang="en-US" dirty="0"/>
                  <a:t>When you need to design a new algorithm on graphs, whatever you do is probably going to take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So you can run any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algorithm as “preprocessing”</a:t>
                </a:r>
              </a:p>
              <a:p>
                <a:endParaRPr lang="en-US" dirty="0"/>
              </a:p>
              <a:p>
                <a:r>
                  <a:rPr lang="en-US" dirty="0"/>
                  <a:t>Finding connected components (undirected graphs)</a:t>
                </a:r>
              </a:p>
              <a:p>
                <a:r>
                  <a:rPr lang="en-US" dirty="0"/>
                  <a:t>Finding SCCs (directed graphs)</a:t>
                </a:r>
              </a:p>
              <a:p>
                <a:r>
                  <a:rPr lang="en-US" dirty="0"/>
                  <a:t>Do a topological sort (DAGs)</a:t>
                </a:r>
              </a:p>
            </p:txBody>
          </p:sp>
        </mc:Choice>
        <mc:Fallback xmlns="">
          <p:sp>
            <p:nvSpPr>
              <p:cNvPr id="3" name="Content Placeholder 2">
                <a:extLst>
                  <a:ext uri="{FF2B5EF4-FFF2-40B4-BE49-F238E27FC236}">
                    <a16:creationId xmlns:a16="http://schemas.microsoft.com/office/drawing/2014/main" id="{6CA829F9-4077-45F8-8256-FBF87C04A271}"/>
                  </a:ext>
                </a:extLst>
              </p:cNvPr>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2B126CB-4B1D-1D95-4E96-7EC4EEA5121D}"/>
                  </a:ext>
                  <a:ext uri="{C183D7F6-B498-43B3-948B-1728B52AA6E4}">
                    <adec:decorative xmlns:adec="http://schemas.microsoft.com/office/drawing/2017/decorative" val="1"/>
                  </a:ext>
                </a:extLst>
              </p14:cNvPr>
              <p14:cNvContentPartPr/>
              <p14:nvPr/>
            </p14:nvContentPartPr>
            <p14:xfrm>
              <a:off x="3884760" y="2340720"/>
              <a:ext cx="3499920" cy="690840"/>
            </p14:xfrm>
          </p:contentPart>
        </mc:Choice>
        <mc:Fallback>
          <p:pic>
            <p:nvPicPr>
              <p:cNvPr id="4" name="Ink 3">
                <a:extLst>
                  <a:ext uri="{FF2B5EF4-FFF2-40B4-BE49-F238E27FC236}">
                    <a16:creationId xmlns:a16="http://schemas.microsoft.com/office/drawing/2014/main" id="{12B126CB-4B1D-1D95-4E96-7EC4EEA5121D}"/>
                  </a:ext>
                  <a:ext uri="{C183D7F6-B498-43B3-948B-1728B52AA6E4}">
                    <adec:decorative xmlns:adec="http://schemas.microsoft.com/office/drawing/2017/decorative" val="1"/>
                  </a:ext>
                </a:extLst>
              </p:cNvPr>
              <p:cNvPicPr/>
              <p:nvPr/>
            </p:nvPicPr>
            <p:blipFill>
              <a:blip r:embed="rId4"/>
              <a:stretch>
                <a:fillRect/>
              </a:stretch>
            </p:blipFill>
            <p:spPr>
              <a:xfrm>
                <a:off x="3875400" y="2331360"/>
                <a:ext cx="3518640" cy="709560"/>
              </a:xfrm>
              <a:prstGeom prst="rect">
                <a:avLst/>
              </a:prstGeom>
            </p:spPr>
          </p:pic>
        </mc:Fallback>
      </mc:AlternateContent>
    </p:spTree>
    <p:extLst>
      <p:ext uri="{BB962C8B-B14F-4D97-AF65-F5344CB8AC3E}">
        <p14:creationId xmlns:p14="http://schemas.microsoft.com/office/powerpoint/2010/main" val="3938007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CBD-02C9-4FA2-A609-7E193A434713}"/>
              </a:ext>
            </a:extLst>
          </p:cNvPr>
          <p:cNvSpPr>
            <a:spLocks noGrp="1"/>
          </p:cNvSpPr>
          <p:nvPr>
            <p:ph type="title"/>
          </p:nvPr>
        </p:nvSpPr>
        <p:spPr/>
        <p:txBody>
          <a:bodyPr/>
          <a:lstStyle/>
          <a:p>
            <a:r>
              <a:rPr lang="en-US" dirty="0"/>
              <a:t>Designing New Algorithms (combining)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B51759-7C38-48DE-B0C9-5B85CF77DB41}"/>
                  </a:ext>
                </a:extLst>
              </p:cNvPr>
              <p:cNvSpPr>
                <a:spLocks noGrp="1"/>
              </p:cNvSpPr>
              <p:nvPr>
                <p:ph idx="1"/>
              </p:nvPr>
            </p:nvSpPr>
            <p:spPr/>
            <p:txBody>
              <a:bodyPr/>
              <a:lstStyle/>
              <a:p>
                <a:r>
                  <a:rPr lang="en-US" dirty="0"/>
                  <a:t>Finding SCCs and topological sort go well together:</a:t>
                </a:r>
              </a:p>
              <a:p>
                <a:endParaRPr lang="en-US" dirty="0"/>
              </a:p>
              <a:p>
                <a:r>
                  <a:rPr lang="en-US" dirty="0"/>
                  <a:t>From a graph </a:t>
                </a:r>
                <a14:m>
                  <m:oMath xmlns:m="http://schemas.openxmlformats.org/officeDocument/2006/math">
                    <m:r>
                      <a:rPr lang="en-US" b="0" i="1" smtClean="0">
                        <a:latin typeface="Cambria Math" panose="02040503050406030204" pitchFamily="18" charset="0"/>
                      </a:rPr>
                      <m:t>𝐺</m:t>
                    </m:r>
                  </m:oMath>
                </a14:m>
                <a:r>
                  <a:rPr lang="en-US" dirty="0"/>
                  <a:t> you can define the “meta-graph”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br>
                  <a:rPr lang="en-US" dirty="0"/>
                </a:br>
                <a:r>
                  <a:rPr lang="en-US" dirty="0"/>
                  <a:t>(aka “condensation”, aka “graph of SCCs”)</a:t>
                </a:r>
              </a:p>
              <a:p>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has a vertex for every SCC of </a:t>
                </a:r>
                <a14:m>
                  <m:oMath xmlns:m="http://schemas.openxmlformats.org/officeDocument/2006/math">
                    <m:r>
                      <a:rPr lang="en-US" b="0" i="1" smtClean="0">
                        <a:latin typeface="Cambria Math" panose="02040503050406030204" pitchFamily="18" charset="0"/>
                      </a:rPr>
                      <m:t>𝐺</m:t>
                    </m:r>
                  </m:oMath>
                </a14:m>
                <a:endParaRPr lang="en-US" dirty="0"/>
              </a:p>
              <a:p>
                <a:r>
                  <a:rPr lang="en-US" dirty="0"/>
                  <a:t>There’s an edge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r>
                      <a:rPr lang="en-US" b="0" i="1" smtClean="0">
                        <a:latin typeface="Cambria Math" panose="02040503050406030204" pitchFamily="18" charset="0"/>
                      </a:rPr>
                      <m:t> </m:t>
                    </m:r>
                  </m:oMath>
                </a14:m>
                <a:r>
                  <a:rPr lang="en-US" dirty="0"/>
                  <a:t>if and only if there’s an edge in </a:t>
                </a:r>
                <a14:m>
                  <m:oMath xmlns:m="http://schemas.openxmlformats.org/officeDocument/2006/math">
                    <m:r>
                      <a:rPr lang="en-US" b="0" i="1" smtClean="0">
                        <a:latin typeface="Cambria Math" panose="02040503050406030204" pitchFamily="18" charset="0"/>
                      </a:rPr>
                      <m:t>𝐺</m:t>
                    </m:r>
                  </m:oMath>
                </a14:m>
                <a:r>
                  <a:rPr lang="en-US" dirty="0"/>
                  <a:t> from a vertex in </a:t>
                </a:r>
                <a14:m>
                  <m:oMath xmlns:m="http://schemas.openxmlformats.org/officeDocument/2006/math">
                    <m:r>
                      <a:rPr lang="en-US" b="0" i="1" smtClean="0">
                        <a:latin typeface="Cambria Math" panose="02040503050406030204" pitchFamily="18" charset="0"/>
                      </a:rPr>
                      <m:t>𝑢</m:t>
                    </m:r>
                  </m:oMath>
                </a14:m>
                <a:r>
                  <a:rPr lang="en-US" dirty="0"/>
                  <a:t> to a vertex in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A0B51759-7C38-48DE-B0C9-5B85CF77DB4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172107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2129433"/>
              </a:xfrm>
            </p:spPr>
            <p:txBody>
              <a:bodyPr>
                <a:normAutofit/>
              </a:bodyPr>
              <a:lstStyle/>
              <a:p>
                <a:r>
                  <a:rPr lang="en-US" dirty="0"/>
                  <a:t>Let’s build a new graph out of them! Call it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𝐺</m:t>
                        </m:r>
                      </m:e>
                      <m:sup>
                        <m:r>
                          <a:rPr lang="en-US" b="0" i="1" smtClean="0">
                            <a:solidFill>
                              <a:schemeClr val="accent1"/>
                            </a:solidFill>
                            <a:latin typeface="Cambria Math" panose="02040503050406030204" pitchFamily="18" charset="0"/>
                          </a:rPr>
                          <m:t>𝑆𝐶𝐶</m:t>
                        </m:r>
                      </m:sup>
                    </m:sSup>
                  </m:oMath>
                </a14:m>
                <a:r>
                  <a:rPr lang="en-US" dirty="0">
                    <a:solidFill>
                      <a:schemeClr val="accent1"/>
                    </a:solidFill>
                  </a:rPr>
                  <a:t> </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2129433"/>
              </a:xfrm>
              <a:blipFill>
                <a:blip r:embed="rId2"/>
                <a:stretch>
                  <a:fillRect l="-654" t="-4871"/>
                </a:stretch>
              </a:blipFill>
            </p:spPr>
            <p:txBody>
              <a:bodyPr/>
              <a:lstStyle/>
              <a:p>
                <a:r>
                  <a:rPr lang="en-US">
                    <a:noFill/>
                  </a:rPr>
                  <a:t> </a:t>
                </a:r>
              </a:p>
            </p:txBody>
          </p:sp>
        </mc:Fallback>
      </mc:AlternateContent>
      <p:grpSp>
        <p:nvGrpSpPr>
          <p:cNvPr id="4" name="Group 3" descr="Graph of Strongly Connected Components (for underlying graph from a prior slide)&#10;&#10;G^SCC has vertices {1,2,3,4}&#10;Edges: (1,2), (2,3), (3,4)">
            <a:extLst>
              <a:ext uri="{FF2B5EF4-FFF2-40B4-BE49-F238E27FC236}">
                <a16:creationId xmlns:a16="http://schemas.microsoft.com/office/drawing/2014/main" id="{78269BD3-6EE1-B67A-27DB-122C3DAE64A0}"/>
              </a:ext>
            </a:extLst>
          </p:cNvPr>
          <p:cNvGrpSpPr/>
          <p:nvPr/>
        </p:nvGrpSpPr>
        <p:grpSpPr>
          <a:xfrm>
            <a:off x="1043195" y="3825216"/>
            <a:ext cx="9812041" cy="2124862"/>
            <a:chOff x="1043195" y="3825216"/>
            <a:chExt cx="9812041" cy="2124862"/>
          </a:xfrm>
        </p:grpSpPr>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46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l=1</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
        <p:nvSpPr>
          <p:cNvPr id="4" name="Rectangle 3">
            <a:extLst>
              <a:ext uri="{FF2B5EF4-FFF2-40B4-BE49-F238E27FC236}">
                <a16:creationId xmlns:a16="http://schemas.microsoft.com/office/drawing/2014/main" id="{395D0FDE-2ADC-404A-97D0-2E246C28EF48}"/>
              </a:ext>
            </a:extLst>
          </p:cNvPr>
          <p:cNvSpPr/>
          <p:nvPr/>
        </p:nvSpPr>
        <p:spPr>
          <a:xfrm>
            <a:off x="8164286" y="718457"/>
            <a:ext cx="3890865" cy="316307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Segoe UI Semilight" panose="020B0402040204020203" pitchFamily="34" charset="0"/>
                <a:cs typeface="Segoe UI Semilight" panose="020B0402040204020203" pitchFamily="34" charset="0"/>
              </a:rPr>
              <a:t>On homework, you can tell us “assume </a:t>
            </a:r>
            <a:r>
              <a:rPr lang="en-US" sz="2400" dirty="0" err="1">
                <a:latin typeface="Segoe UI Semilight" panose="020B0402040204020203" pitchFamily="34" charset="0"/>
                <a:cs typeface="Segoe UI Semilight" panose="020B0402040204020203" pitchFamily="34" charset="0"/>
              </a:rPr>
              <a:t>BipartiteCheck</a:t>
            </a:r>
            <a:r>
              <a:rPr lang="en-US" sz="2400" dirty="0">
                <a:latin typeface="Segoe UI Semilight" panose="020B0402040204020203" pitchFamily="34" charset="0"/>
                <a:cs typeface="Segoe UI Semilight" panose="020B0402040204020203" pitchFamily="34" charset="0"/>
              </a:rPr>
              <a:t> was modified to handle disconnected graphs” if you want those handled automatically. </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You just add a wrapper, like you’ve seen in 332.</a:t>
            </a:r>
          </a:p>
        </p:txBody>
      </p:sp>
    </p:spTree>
    <p:extLst>
      <p:ext uri="{BB962C8B-B14F-4D97-AF65-F5344CB8AC3E}">
        <p14:creationId xmlns:p14="http://schemas.microsoft.com/office/powerpoint/2010/main" val="3044653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247B-94B6-4C73-A884-4F600D7818F1}"/>
              </a:ext>
            </a:extLst>
          </p:cNvPr>
          <p:cNvSpPr>
            <a:spLocks noGrp="1"/>
          </p:cNvSpPr>
          <p:nvPr>
            <p:ph type="title"/>
          </p:nvPr>
        </p:nvSpPr>
        <p:spPr/>
        <p:txBody>
          <a:bodyPr/>
          <a:lstStyle/>
          <a:p>
            <a:r>
              <a:rPr lang="en-US" dirty="0"/>
              <a:t>Designing New Graph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2B2C97-732E-46C5-BD9A-7845A4DD01C8}"/>
                  </a:ext>
                </a:extLst>
              </p:cNvPr>
              <p:cNvSpPr>
                <a:spLocks noGrp="1"/>
              </p:cNvSpPr>
              <p:nvPr>
                <p:ph idx="1"/>
              </p:nvPr>
            </p:nvSpPr>
            <p:spPr>
              <a:xfrm>
                <a:off x="321547" y="1463857"/>
                <a:ext cx="11440951" cy="4845504"/>
              </a:xfrm>
            </p:spPr>
            <p:txBody>
              <a:bodyPr>
                <a:normAutofit/>
              </a:bodyPr>
              <a:lstStyle/>
              <a:p>
                <a:r>
                  <a:rPr lang="en-US" dirty="0"/>
                  <a:t>Not a common task – most graph problems have been asked before.</a:t>
                </a:r>
              </a:p>
              <a:p>
                <a:r>
                  <a:rPr lang="en-US" dirty="0"/>
                  <a:t>When you need to do it, Robbie recommends:</a:t>
                </a:r>
              </a:p>
              <a:p>
                <a:r>
                  <a:rPr lang="en-US" dirty="0"/>
                  <a:t>Start with a simpler case (topo-sorted DAG or [strongly] connected graph).</a:t>
                </a:r>
              </a:p>
              <a:p>
                <a:r>
                  <a:rPr lang="en-US" dirty="0"/>
                  <a:t>HW problem walks you through designing an algorithm by:</a:t>
                </a:r>
              </a:p>
              <a:p>
                <a:r>
                  <a:rPr lang="en-US" dirty="0"/>
                  <a:t>1. Figuring out what you’d do if the graph is strongly connected</a:t>
                </a:r>
              </a:p>
              <a:p>
                <a:r>
                  <a:rPr lang="en-US" dirty="0"/>
                  <a:t>2. Figuring out what you’d do if the graph is a topologically ordered DAG</a:t>
                </a:r>
              </a:p>
              <a:p>
                <a:r>
                  <a:rPr lang="en-US" dirty="0"/>
                  <a:t>3. Stitching together those two ideas (using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a:t>
                </a:r>
              </a:p>
            </p:txBody>
          </p:sp>
        </mc:Choice>
        <mc:Fallback xmlns="">
          <p:sp>
            <p:nvSpPr>
              <p:cNvPr id="3" name="Content Placeholder 2">
                <a:extLst>
                  <a:ext uri="{FF2B5EF4-FFF2-40B4-BE49-F238E27FC236}">
                    <a16:creationId xmlns:a16="http://schemas.microsoft.com/office/drawing/2014/main" id="{9A2B2C97-732E-46C5-BD9A-7845A4DD01C8}"/>
                  </a:ext>
                </a:extLst>
              </p:cNvPr>
              <p:cNvSpPr>
                <a:spLocks noGrp="1" noRot="1" noChangeAspect="1" noMove="1" noResize="1" noEditPoints="1" noAdjustHandles="1" noChangeArrowheads="1" noChangeShapeType="1" noTextEdit="1"/>
              </p:cNvSpPr>
              <p:nvPr>
                <p:ph idx="1"/>
              </p:nvPr>
            </p:nvSpPr>
            <p:spPr>
              <a:xfrm>
                <a:off x="321547" y="1463857"/>
                <a:ext cx="11440951" cy="4845504"/>
              </a:xfrm>
              <a:blipFill>
                <a:blip r:embed="rId2"/>
                <a:stretch>
                  <a:fillRect l="-693" t="-2138"/>
                </a:stretch>
              </a:blipFill>
            </p:spPr>
            <p:txBody>
              <a:bodyPr/>
              <a:lstStyle/>
              <a:p>
                <a:r>
                  <a:rPr lang="en-US">
                    <a:noFill/>
                  </a:rPr>
                  <a:t> </a:t>
                </a:r>
              </a:p>
            </p:txBody>
          </p:sp>
        </mc:Fallback>
      </mc:AlternateContent>
    </p:spTree>
    <p:extLst>
      <p:ext uri="{BB962C8B-B14F-4D97-AF65-F5344CB8AC3E}">
        <p14:creationId xmlns:p14="http://schemas.microsoft.com/office/powerpoint/2010/main" val="343807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BD089-6B5B-63FA-425F-92F5DE6ED5E4}"/>
              </a:ext>
            </a:extLst>
          </p:cNvPr>
          <p:cNvSpPr>
            <a:spLocks noGrp="1"/>
          </p:cNvSpPr>
          <p:nvPr>
            <p:ph type="title"/>
          </p:nvPr>
        </p:nvSpPr>
        <p:spPr/>
        <p:txBody>
          <a:bodyPr/>
          <a:lstStyle/>
          <a:p>
            <a:r>
              <a:rPr lang="en-US" dirty="0"/>
              <a:t>Modeling</a:t>
            </a:r>
          </a:p>
        </p:txBody>
      </p:sp>
      <p:sp>
        <p:nvSpPr>
          <p:cNvPr id="5" name="Text Placeholder 4">
            <a:extLst>
              <a:ext uri="{FF2B5EF4-FFF2-40B4-BE49-F238E27FC236}">
                <a16:creationId xmlns:a16="http://schemas.microsoft.com/office/drawing/2014/main" id="{B62287F3-6CA1-930C-A144-C962DEAC14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61449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3DFC-9269-4DC7-98BC-262B646D2048}"/>
              </a:ext>
            </a:extLst>
          </p:cNvPr>
          <p:cNvSpPr>
            <a:spLocks noGrp="1"/>
          </p:cNvSpPr>
          <p:nvPr>
            <p:ph type="title"/>
          </p:nvPr>
        </p:nvSpPr>
        <p:spPr/>
        <p:txBody>
          <a:bodyPr/>
          <a:lstStyle/>
          <a:p>
            <a:r>
              <a:rPr lang="en-US" dirty="0"/>
              <a:t>Problem Solving Suggestions</a:t>
            </a:r>
          </a:p>
        </p:txBody>
      </p:sp>
      <p:sp>
        <p:nvSpPr>
          <p:cNvPr id="3" name="Content Placeholder 2">
            <a:extLst>
              <a:ext uri="{FF2B5EF4-FFF2-40B4-BE49-F238E27FC236}">
                <a16:creationId xmlns:a16="http://schemas.microsoft.com/office/drawing/2014/main" id="{B9A09931-EA78-4130-9798-4E8EEECA67E0}"/>
              </a:ext>
            </a:extLst>
          </p:cNvPr>
          <p:cNvSpPr>
            <a:spLocks noGrp="1"/>
          </p:cNvSpPr>
          <p:nvPr>
            <p:ph idx="1"/>
          </p:nvPr>
        </p:nvSpPr>
        <p:spPr/>
        <p:txBody>
          <a:bodyPr>
            <a:normAutofit/>
          </a:bodyPr>
          <a:lstStyle/>
          <a:p>
            <a:r>
              <a:rPr lang="en-US" dirty="0"/>
              <a:t>Read the problem carefully.</a:t>
            </a:r>
          </a:p>
          <a:p>
            <a:pPr lvl="1"/>
            <a:r>
              <a:rPr lang="en-US" dirty="0"/>
              <a:t>Are there any technical terms in the question? Any formulas?</a:t>
            </a:r>
          </a:p>
          <a:p>
            <a:pPr lvl="1"/>
            <a:r>
              <a:rPr lang="en-US" dirty="0"/>
              <a:t>What kind of object will you get as input? What type is your output?</a:t>
            </a:r>
          </a:p>
          <a:p>
            <a:r>
              <a:rPr lang="en-US" dirty="0"/>
              <a:t>Do you understand it? Write sample inputs and outputs</a:t>
            </a:r>
          </a:p>
          <a:p>
            <a:pPr lvl="1"/>
            <a:r>
              <a:rPr lang="en-US" dirty="0"/>
              <a:t>We’ll often give you samples, but it helps to add your own.</a:t>
            </a:r>
          </a:p>
          <a:p>
            <a:r>
              <a:rPr lang="en-US" dirty="0"/>
              <a:t>Now start thinking about solutions</a:t>
            </a:r>
          </a:p>
          <a:p>
            <a:pPr lvl="1"/>
            <a:r>
              <a:rPr lang="en-US" dirty="0"/>
              <a:t>On those examples, how would you get the solution?</a:t>
            </a:r>
          </a:p>
          <a:p>
            <a:pPr lvl="1"/>
            <a:r>
              <a:rPr lang="en-US" dirty="0"/>
              <a:t>Does this remind you of any algorithms from class?</a:t>
            </a:r>
          </a:p>
          <a:p>
            <a:pPr lvl="1"/>
            <a:r>
              <a:rPr lang="en-US" dirty="0"/>
              <a:t>Can you think of a new idea?</a:t>
            </a:r>
          </a:p>
          <a:p>
            <a:pPr lvl="1"/>
            <a:r>
              <a:rPr lang="en-US" dirty="0"/>
              <a:t>It’s ok to start with slow solutions and try to speed them up!</a:t>
            </a:r>
          </a:p>
          <a:p>
            <a:pPr lvl="1"/>
            <a:r>
              <a:rPr lang="en-US" dirty="0"/>
              <a:t>Try the graph modeling process.</a:t>
            </a:r>
          </a:p>
        </p:txBody>
      </p:sp>
    </p:spTree>
    <p:extLst>
      <p:ext uri="{BB962C8B-B14F-4D97-AF65-F5344CB8AC3E}">
        <p14:creationId xmlns:p14="http://schemas.microsoft.com/office/powerpoint/2010/main" val="2785002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BFB0-D8A2-4CEC-9140-151EF6A054C8}"/>
              </a:ext>
            </a:extLst>
          </p:cNvPr>
          <p:cNvSpPr>
            <a:spLocks noGrp="1"/>
          </p:cNvSpPr>
          <p:nvPr>
            <p:ph type="title"/>
          </p:nvPr>
        </p:nvSpPr>
        <p:spPr/>
        <p:txBody>
          <a:bodyPr/>
          <a:lstStyle/>
          <a:p>
            <a:r>
              <a:rPr lang="en-US" dirty="0"/>
              <a:t>Graph Modeling</a:t>
            </a:r>
          </a:p>
        </p:txBody>
      </p:sp>
      <p:sp>
        <p:nvSpPr>
          <p:cNvPr id="3" name="Content Placeholder 2">
            <a:extLst>
              <a:ext uri="{FF2B5EF4-FFF2-40B4-BE49-F238E27FC236}">
                <a16:creationId xmlns:a16="http://schemas.microsoft.com/office/drawing/2014/main" id="{0F556317-9F80-4438-B813-5C803B596679}"/>
              </a:ext>
            </a:extLst>
          </p:cNvPr>
          <p:cNvSpPr>
            <a:spLocks noGrp="1"/>
          </p:cNvSpPr>
          <p:nvPr>
            <p:ph idx="1"/>
          </p:nvPr>
        </p:nvSpPr>
        <p:spPr/>
        <p:txBody>
          <a:bodyPr/>
          <a:lstStyle/>
          <a:p>
            <a:r>
              <a:rPr lang="en-US" dirty="0"/>
              <a:t>But…Most of the time you don’t need a new graph algorithm.</a:t>
            </a:r>
          </a:p>
          <a:p>
            <a:r>
              <a:rPr lang="en-US" dirty="0"/>
              <a:t>What you need is to figure out what graph to make and which graph algorithm to run.</a:t>
            </a:r>
          </a:p>
          <a:p>
            <a:endParaRPr lang="en-US" dirty="0"/>
          </a:p>
          <a:p>
            <a:r>
              <a:rPr lang="en-US" dirty="0"/>
              <a:t>“Graph modeling”</a:t>
            </a:r>
          </a:p>
          <a:p>
            <a:r>
              <a:rPr lang="en-US" dirty="0"/>
              <a:t>Going from word problem to graph algorithm. </a:t>
            </a:r>
          </a:p>
          <a:p>
            <a:r>
              <a:rPr lang="en-US" dirty="0"/>
              <a:t>Often finding a clever way to turn your requirements into graph features. </a:t>
            </a:r>
          </a:p>
          <a:p>
            <a:r>
              <a:rPr lang="en-US" dirty="0"/>
              <a:t>Mix of “standard bag of tricks” and new creativity. </a:t>
            </a:r>
          </a:p>
        </p:txBody>
      </p:sp>
    </p:spTree>
    <p:extLst>
      <p:ext uri="{BB962C8B-B14F-4D97-AF65-F5344CB8AC3E}">
        <p14:creationId xmlns:p14="http://schemas.microsoft.com/office/powerpoint/2010/main" val="2088065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Graph Modeling Process</a:t>
            </a:r>
          </a:p>
        </p:txBody>
      </p:sp>
      <p:sp>
        <p:nvSpPr>
          <p:cNvPr id="9" name="Content Placeholder 8"/>
          <p:cNvSpPr>
            <a:spLocks noGrp="1"/>
          </p:cNvSpPr>
          <p:nvPr>
            <p:ph idx="1"/>
          </p:nvPr>
        </p:nvSpPr>
        <p:spPr/>
        <p:txBody>
          <a:bodyPr/>
          <a:lstStyle/>
          <a:p>
            <a:r>
              <a:rPr lang="en-US" dirty="0"/>
              <a:t>1. What are your fundamental objects?</a:t>
            </a:r>
          </a:p>
          <a:p>
            <a:pPr lvl="1"/>
            <a:r>
              <a:rPr lang="en-US" dirty="0"/>
              <a:t>Those will probably become your vertices.</a:t>
            </a:r>
          </a:p>
          <a:p>
            <a:r>
              <a:rPr lang="en-US" dirty="0"/>
              <a:t>2. How are those objects related?</a:t>
            </a:r>
          </a:p>
          <a:p>
            <a:pPr lvl="1"/>
            <a:r>
              <a:rPr lang="en-US" dirty="0"/>
              <a:t>Represent those relationships with edges.</a:t>
            </a:r>
          </a:p>
          <a:p>
            <a:r>
              <a:rPr lang="en-US" dirty="0"/>
              <a:t>3. How is what I’m looking for encoded in the graph?</a:t>
            </a:r>
          </a:p>
          <a:p>
            <a:pPr lvl="1"/>
            <a:r>
              <a:rPr lang="en-US" dirty="0"/>
              <a:t>Do I need a path from s to t? The shortest path from s to t? A minimum spanning tree? Something else?</a:t>
            </a:r>
          </a:p>
          <a:p>
            <a:r>
              <a:rPr lang="en-US" dirty="0"/>
              <a:t>4. Do I know how to find what I’m looking for?</a:t>
            </a:r>
          </a:p>
          <a:p>
            <a:pPr lvl="1"/>
            <a:r>
              <a:rPr lang="en-US" dirty="0"/>
              <a:t>Then run that algorithm/combination of algorithms</a:t>
            </a:r>
          </a:p>
          <a:p>
            <a:pPr lvl="1"/>
            <a:r>
              <a:rPr lang="en-US" dirty="0"/>
              <a:t>Otherwise go back to step 1 and try again.</a:t>
            </a:r>
          </a:p>
        </p:txBody>
      </p:sp>
    </p:spTree>
    <p:extLst>
      <p:ext uri="{BB962C8B-B14F-4D97-AF65-F5344CB8AC3E}">
        <p14:creationId xmlns:p14="http://schemas.microsoft.com/office/powerpoint/2010/main" val="1980650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8" name="Content Placeholder 2">
            <a:extLst>
              <a:ext uri="{FF2B5EF4-FFF2-40B4-BE49-F238E27FC236}">
                <a16:creationId xmlns:a16="http://schemas.microsoft.com/office/drawing/2014/main" id="{B0D125C6-4AB3-4C41-8FC0-B1AE8D70D205}"/>
              </a:ext>
            </a:extLst>
          </p:cNvPr>
          <p:cNvSpPr txBox="1">
            <a:spLocks/>
          </p:cNvSpPr>
          <p:nvPr/>
        </p:nvSpPr>
        <p:spPr>
          <a:xfrm>
            <a:off x="575240" y="1277943"/>
            <a:ext cx="6653991" cy="527613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
        <p:nvSpPr>
          <p:cNvPr id="4" name="TextBox 3">
            <a:extLst>
              <a:ext uri="{FF2B5EF4-FFF2-40B4-BE49-F238E27FC236}">
                <a16:creationId xmlns:a16="http://schemas.microsoft.com/office/drawing/2014/main" id="{6228E262-51E4-453B-B5FA-06D5014034F1}"/>
              </a:ext>
            </a:extLst>
          </p:cNvPr>
          <p:cNvSpPr txBox="1"/>
          <p:nvPr/>
        </p:nvSpPr>
        <p:spPr>
          <a:xfrm>
            <a:off x="7571280" y="1430343"/>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Tree>
    <p:extLst>
      <p:ext uri="{BB962C8B-B14F-4D97-AF65-F5344CB8AC3E}">
        <p14:creationId xmlns:p14="http://schemas.microsoft.com/office/powerpoint/2010/main" val="2206314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 (answer)</a:t>
            </a:r>
          </a:p>
        </p:txBody>
      </p:sp>
      <p:sp>
        <p:nvSpPr>
          <p:cNvPr id="3" name="Content Placeholder 2">
            <a:extLst>
              <a:ext uri="{FF2B5EF4-FFF2-40B4-BE49-F238E27FC236}">
                <a16:creationId xmlns:a16="http://schemas.microsoft.com/office/drawing/2014/main" id="{5B8F425E-F3FE-46F4-9405-03ACAF1816C3}"/>
              </a:ext>
            </a:extLst>
          </p:cNvPr>
          <p:cNvSpPr>
            <a:spLocks noGrp="1"/>
          </p:cNvSpPr>
          <p:nvPr>
            <p:ph idx="1"/>
          </p:nvPr>
        </p:nvSpPr>
        <p:spPr>
          <a:xfrm>
            <a:off x="575240" y="1277943"/>
            <a:ext cx="6653991" cy="5276138"/>
          </a:xfrm>
        </p:spPr>
        <p:txBody>
          <a:bodyPr>
            <a:normAutofit lnSpcReduction="10000"/>
          </a:body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
        <p:nvSpPr>
          <p:cNvPr id="4" name="TextBox 3">
            <a:extLst>
              <a:ext uri="{FF2B5EF4-FFF2-40B4-BE49-F238E27FC236}">
                <a16:creationId xmlns:a16="http://schemas.microsoft.com/office/drawing/2014/main" id="{6228E262-51E4-453B-B5FA-06D5014034F1}"/>
              </a:ext>
            </a:extLst>
          </p:cNvPr>
          <p:cNvSpPr txBox="1"/>
          <p:nvPr/>
        </p:nvSpPr>
        <p:spPr>
          <a:xfrm>
            <a:off x="7555584" y="1442301"/>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FF649641-0DC1-40B4-81E0-342F617E12F4}"/>
              </a:ext>
            </a:extLst>
          </p:cNvPr>
          <p:cNvSpPr txBox="1"/>
          <p:nvPr/>
        </p:nvSpPr>
        <p:spPr>
          <a:xfrm>
            <a:off x="7805394" y="1965488"/>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Users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7B2184-1AAA-4185-A41A-D0E13B517C7A}"/>
                  </a:ext>
                </a:extLst>
              </p:cNvPr>
              <p:cNvSpPr txBox="1"/>
              <p:nvPr/>
            </p:nvSpPr>
            <p:spPr>
              <a:xfrm>
                <a:off x="7805394" y="3201970"/>
                <a:ext cx="3957104"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follows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endParaRPr lang="en-US" sz="28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C57B2184-1AAA-4185-A41A-D0E13B517C7A}"/>
                  </a:ext>
                </a:extLst>
              </p:cNvPr>
              <p:cNvSpPr txBox="1">
                <a:spLocks noRot="1" noChangeAspect="1" noMove="1" noResize="1" noEditPoints="1" noAdjustHandles="1" noChangeArrowheads="1" noChangeShapeType="1" noTextEdit="1"/>
              </p:cNvSpPr>
              <p:nvPr/>
            </p:nvSpPr>
            <p:spPr>
              <a:xfrm>
                <a:off x="7805394" y="3201970"/>
                <a:ext cx="3957104" cy="954107"/>
              </a:xfrm>
              <a:prstGeom prst="rect">
                <a:avLst/>
              </a:prstGeom>
              <a:blipFill>
                <a:blip r:embed="rId2"/>
                <a:stretch>
                  <a:fillRect l="-3077" t="-6369" r="-2923"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229EB69-23B9-4DBA-908B-0DCD44DFC70A}"/>
              </a:ext>
            </a:extLst>
          </p:cNvPr>
          <p:cNvSpPr txBox="1"/>
          <p:nvPr/>
        </p:nvSpPr>
        <p:spPr>
          <a:xfrm>
            <a:off x="7486650" y="4392285"/>
            <a:ext cx="4744627"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If everyone in the channel is in the same SCC.</a:t>
            </a:r>
          </a:p>
        </p:txBody>
      </p:sp>
      <p:sp>
        <p:nvSpPr>
          <p:cNvPr id="8" name="TextBox 7">
            <a:extLst>
              <a:ext uri="{FF2B5EF4-FFF2-40B4-BE49-F238E27FC236}">
                <a16:creationId xmlns:a16="http://schemas.microsoft.com/office/drawing/2014/main" id="{7A192489-C1EA-4A81-8F51-C5989C74DA0C}"/>
              </a:ext>
            </a:extLst>
          </p:cNvPr>
          <p:cNvSpPr txBox="1"/>
          <p:nvPr/>
        </p:nvSpPr>
        <p:spPr>
          <a:xfrm>
            <a:off x="7058025" y="5723084"/>
            <a:ext cx="524218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Find SCCs, to test a new channel, make sure all are in same component.</a:t>
            </a:r>
          </a:p>
        </p:txBody>
      </p:sp>
    </p:spTree>
    <p:extLst>
      <p:ext uri="{BB962C8B-B14F-4D97-AF65-F5344CB8AC3E}">
        <p14:creationId xmlns:p14="http://schemas.microsoft.com/office/powerpoint/2010/main" val="2186095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463857"/>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Tree>
    <p:extLst>
      <p:ext uri="{BB962C8B-B14F-4D97-AF65-F5344CB8AC3E}">
        <p14:creationId xmlns:p14="http://schemas.microsoft.com/office/powerpoint/2010/main" val="2982433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 (answer)</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242328"/>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AED8EC4A-9BA3-4390-892A-35E461FB13EB}"/>
              </a:ext>
            </a:extLst>
          </p:cNvPr>
          <p:cNvSpPr txBox="1"/>
          <p:nvPr/>
        </p:nvSpPr>
        <p:spPr>
          <a:xfrm>
            <a:off x="7164371" y="1758100"/>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Teams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D8B147-47F3-4B6C-A307-14A34E7C6691}"/>
                  </a:ext>
                </a:extLst>
              </p:cNvPr>
              <p:cNvSpPr txBox="1"/>
              <p:nvPr/>
            </p:nvSpPr>
            <p:spPr>
              <a:xfrm>
                <a:off x="7164370" y="2945861"/>
                <a:ext cx="3601039"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Edge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beat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a:t>
                </a:r>
              </a:p>
            </p:txBody>
          </p:sp>
        </mc:Choice>
        <mc:Fallback xmlns="">
          <p:sp>
            <p:nvSpPr>
              <p:cNvPr id="6" name="TextBox 5">
                <a:extLst>
                  <a:ext uri="{FF2B5EF4-FFF2-40B4-BE49-F238E27FC236}">
                    <a16:creationId xmlns:a16="http://schemas.microsoft.com/office/drawing/2014/main" id="{60D8B147-47F3-4B6C-A307-14A34E7C6691}"/>
                  </a:ext>
                </a:extLst>
              </p:cNvPr>
              <p:cNvSpPr txBox="1">
                <a:spLocks noRot="1" noChangeAspect="1" noMove="1" noResize="1" noEditPoints="1" noAdjustHandles="1" noChangeArrowheads="1" noChangeShapeType="1" noTextEdit="1"/>
              </p:cNvSpPr>
              <p:nvPr/>
            </p:nvSpPr>
            <p:spPr>
              <a:xfrm>
                <a:off x="7164370" y="2945861"/>
                <a:ext cx="3601039" cy="954107"/>
              </a:xfrm>
              <a:prstGeom prst="rect">
                <a:avLst/>
              </a:prstGeom>
              <a:blipFill>
                <a:blip r:embed="rId2"/>
                <a:stretch>
                  <a:fillRect l="-3384" t="-6369"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DB3304A-1907-4FF8-8F24-4248651BAA7B}"/>
              </a:ext>
            </a:extLst>
          </p:cNvPr>
          <p:cNvSpPr txBox="1"/>
          <p:nvPr/>
        </p:nvSpPr>
        <p:spPr>
          <a:xfrm>
            <a:off x="7128234" y="4282913"/>
            <a:ext cx="506376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 cycle would say it’s not realistic.</a:t>
            </a:r>
          </a:p>
          <a:p>
            <a:r>
              <a:rPr lang="en-US" sz="2400" dirty="0">
                <a:solidFill>
                  <a:schemeClr val="accent4"/>
                </a:solidFill>
                <a:latin typeface="Segoe UI Semilight" panose="020B0402040204020203" pitchFamily="34" charset="0"/>
                <a:cs typeface="Segoe UI Semilight" panose="020B0402040204020203" pitchFamily="34" charset="0"/>
              </a:rPr>
              <a:t>OR a topological sort would say it is.</a:t>
            </a:r>
          </a:p>
        </p:txBody>
      </p:sp>
      <p:sp>
        <p:nvSpPr>
          <p:cNvPr id="8" name="TextBox 7">
            <a:extLst>
              <a:ext uri="{FF2B5EF4-FFF2-40B4-BE49-F238E27FC236}">
                <a16:creationId xmlns:a16="http://schemas.microsoft.com/office/drawing/2014/main" id="{D5214DD3-9BCF-43BB-B842-659561D452D7}"/>
              </a:ext>
            </a:extLst>
          </p:cNvPr>
          <p:cNvSpPr txBox="1"/>
          <p:nvPr/>
        </p:nvSpPr>
        <p:spPr>
          <a:xfrm>
            <a:off x="7128234" y="5533397"/>
            <a:ext cx="5063766" cy="1200329"/>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Cycle-detection DFS.</a:t>
            </a:r>
          </a:p>
          <a:p>
            <a:r>
              <a:rPr lang="en-US" sz="2400" dirty="0">
                <a:solidFill>
                  <a:schemeClr val="accent4"/>
                </a:solidFill>
                <a:latin typeface="Segoe UI Semilight" panose="020B0402040204020203" pitchFamily="34" charset="0"/>
                <a:cs typeface="Segoe UI Semilight" panose="020B0402040204020203" pitchFamily="34" charset="0"/>
              </a:rPr>
              <a:t>a topological sort algorithm (with error detection)</a:t>
            </a:r>
          </a:p>
        </p:txBody>
      </p:sp>
    </p:spTree>
    <p:extLst>
      <p:ext uri="{BB962C8B-B14F-4D97-AF65-F5344CB8AC3E}">
        <p14:creationId xmlns:p14="http://schemas.microsoft.com/office/powerpoint/2010/main" val="1212391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endParaRPr lang="en-US" dirty="0"/>
          </a:p>
          <a:p>
            <a:r>
              <a:rPr lang="en-US" dirty="0"/>
              <a:t>What are the edges? </a:t>
            </a:r>
          </a:p>
          <a:p>
            <a:pPr marL="128016" lvl="1" indent="0">
              <a:buFont typeface="Segoe UI Semilight" panose="020B0402040204020203" pitchFamily="34" charset="0"/>
              <a:buNone/>
            </a:pPr>
            <a:r>
              <a:rPr lang="en-US" dirty="0">
                <a:solidFill>
                  <a:srgbClr val="4C3282"/>
                </a:solidFill>
              </a:rPr>
              <a:t> </a:t>
            </a:r>
          </a:p>
          <a:p>
            <a:r>
              <a:rPr lang="en-US" dirty="0"/>
              <a:t>What are we looking for?</a:t>
            </a:r>
          </a:p>
          <a:p>
            <a:pPr lvl="1"/>
            <a:endParaRPr lang="en-US" dirty="0">
              <a:solidFill>
                <a:srgbClr val="4C3282"/>
              </a:solidFill>
            </a:endParaRPr>
          </a:p>
          <a:p>
            <a:r>
              <a:rPr lang="en-US" dirty="0"/>
              <a:t>What do we run?</a:t>
            </a:r>
          </a:p>
        </p:txBody>
      </p:sp>
      <p:grpSp>
        <p:nvGrpSpPr>
          <p:cNvPr id="117" name="Group 116" descr="Undirected Graph with Disney World rides as vertices; weighted edges connecting them show walk times between.">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C183D7F6-B498-43B3-948B-1728B52AA6E4}">
                <adec:decorative xmlns:adec="http://schemas.microsoft.com/office/drawing/2017/decorative" val="1"/>
              </a:ext>
            </a:extLst>
          </p:cNvPr>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spTree>
    <p:extLst>
      <p:ext uri="{BB962C8B-B14F-4D97-AF65-F5344CB8AC3E}">
        <p14:creationId xmlns:p14="http://schemas.microsoft.com/office/powerpoint/2010/main" val="25473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 (two statements)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Whenever this happens, you’ll have two parts to the proof:</a:t>
                </a:r>
              </a:p>
              <a:p>
                <a:r>
                  <a:rPr lang="en-US" dirty="0"/>
                  <a:t>If the right answer is yes, then the algorithm says yes.</a:t>
                </a:r>
              </a:p>
              <a:p>
                <a:r>
                  <a:rPr lang="en-US" dirty="0"/>
                  <a:t>If the right answer is no, then the algorithm says no.</a:t>
                </a:r>
                <a:br>
                  <a:rPr lang="en-US" dirty="0"/>
                </a:br>
                <a:br>
                  <a:rPr lang="en-US" dirty="0"/>
                </a:br>
                <a:r>
                  <a:rPr lang="en-US" dirty="0"/>
                  <a:t>OR </a:t>
                </a:r>
              </a:p>
              <a:p>
                <a:r>
                  <a:rPr lang="en-US" dirty="0"/>
                  <a:t>If the right answer is yes, then the algorithm says yes.</a:t>
                </a:r>
                <a:br>
                  <a:rPr lang="en-US" dirty="0"/>
                </a:br>
                <a:r>
                  <a:rPr lang="en-US" dirty="0"/>
                  <a:t>If the algorithm says yes, then the right answer is yes.</a:t>
                </a:r>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71BAF03-93AE-DF38-1B52-54E61F0DADDA}"/>
                  </a:ext>
                  <a:ext uri="{C183D7F6-B498-43B3-948B-1728B52AA6E4}">
                    <adec:decorative xmlns:adec="http://schemas.microsoft.com/office/drawing/2017/decorative" val="1"/>
                  </a:ext>
                </a:extLst>
              </p14:cNvPr>
              <p14:cNvContentPartPr/>
              <p14:nvPr/>
            </p14:nvContentPartPr>
            <p14:xfrm>
              <a:off x="259560" y="1017720"/>
              <a:ext cx="10185480" cy="3321000"/>
            </p14:xfrm>
          </p:contentPart>
        </mc:Choice>
        <mc:Fallback>
          <p:pic>
            <p:nvPicPr>
              <p:cNvPr id="4" name="Ink 3">
                <a:extLst>
                  <a:ext uri="{FF2B5EF4-FFF2-40B4-BE49-F238E27FC236}">
                    <a16:creationId xmlns:a16="http://schemas.microsoft.com/office/drawing/2014/main" id="{571BAF03-93AE-DF38-1B52-54E61F0DADDA}"/>
                  </a:ext>
                  <a:ext uri="{C183D7F6-B498-43B3-948B-1728B52AA6E4}">
                    <adec:decorative xmlns:adec="http://schemas.microsoft.com/office/drawing/2017/decorative" val="1"/>
                  </a:ext>
                </a:extLst>
              </p:cNvPr>
              <p:cNvPicPr/>
              <p:nvPr/>
            </p:nvPicPr>
            <p:blipFill>
              <a:blip r:embed="rId4"/>
              <a:stretch>
                <a:fillRect/>
              </a:stretch>
            </p:blipFill>
            <p:spPr>
              <a:xfrm>
                <a:off x="250200" y="1008360"/>
                <a:ext cx="10204200" cy="3339720"/>
              </a:xfrm>
              <a:prstGeom prst="rect">
                <a:avLst/>
              </a:prstGeom>
            </p:spPr>
          </p:pic>
        </mc:Fallback>
      </mc:AlternateContent>
    </p:spTree>
    <p:extLst>
      <p:ext uri="{BB962C8B-B14F-4D97-AF65-F5344CB8AC3E}">
        <p14:creationId xmlns:p14="http://schemas.microsoft.com/office/powerpoint/2010/main" val="2853346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 (answer)</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r>
              <a:rPr lang="en-US" dirty="0">
                <a:solidFill>
                  <a:srgbClr val="4C3282"/>
                </a:solidFill>
              </a:rPr>
              <a:t>Rides</a:t>
            </a:r>
          </a:p>
          <a:p>
            <a:r>
              <a:rPr lang="en-US" dirty="0"/>
              <a:t>What are the edges? </a:t>
            </a:r>
          </a:p>
          <a:p>
            <a:pPr marL="128016" lvl="1" indent="0">
              <a:buFont typeface="Segoe UI Semilight" panose="020B0402040204020203" pitchFamily="34" charset="0"/>
              <a:buNone/>
            </a:pPr>
            <a:r>
              <a:rPr lang="en-US" dirty="0">
                <a:solidFill>
                  <a:srgbClr val="4C3282"/>
                </a:solidFill>
              </a:rPr>
              <a:t>Walkways with how long it would take to walk</a:t>
            </a:r>
          </a:p>
          <a:p>
            <a:r>
              <a:rPr lang="en-US" dirty="0"/>
              <a:t>What are we looking for?</a:t>
            </a:r>
          </a:p>
          <a:p>
            <a:pPr lvl="1"/>
            <a:r>
              <a:rPr lang="en-US" dirty="0">
                <a:solidFill>
                  <a:srgbClr val="4C3282"/>
                </a:solidFill>
              </a:rPr>
              <a:t>The “midpoint” </a:t>
            </a:r>
          </a:p>
          <a:p>
            <a:r>
              <a:rPr lang="en-US" dirty="0"/>
              <a:t>What do we run?</a:t>
            </a:r>
          </a:p>
          <a:p>
            <a:pPr lvl="1"/>
            <a:r>
              <a:rPr lang="en-US" dirty="0">
                <a:solidFill>
                  <a:srgbClr val="4C3282"/>
                </a:solidFill>
              </a:rPr>
              <a:t>Run </a:t>
            </a:r>
            <a:r>
              <a:rPr lang="en-US" dirty="0" err="1">
                <a:solidFill>
                  <a:srgbClr val="4C3282"/>
                </a:solidFill>
              </a:rPr>
              <a:t>Dijkstra’s</a:t>
            </a:r>
            <a:r>
              <a:rPr lang="en-US" dirty="0">
                <a:solidFill>
                  <a:srgbClr val="4C3282"/>
                </a:solidFill>
              </a:rPr>
              <a:t> from Splash Mountain, store distances</a:t>
            </a:r>
          </a:p>
          <a:p>
            <a:pPr lvl="1"/>
            <a:r>
              <a:rPr lang="en-US" dirty="0">
                <a:solidFill>
                  <a:srgbClr val="4C3282"/>
                </a:solidFill>
              </a:rPr>
              <a:t>Run </a:t>
            </a:r>
            <a:r>
              <a:rPr lang="en-US" dirty="0" err="1">
                <a:solidFill>
                  <a:srgbClr val="4C3282"/>
                </a:solidFill>
              </a:rPr>
              <a:t>Dijkstra’s</a:t>
            </a:r>
            <a:r>
              <a:rPr lang="en-US" dirty="0">
                <a:solidFill>
                  <a:srgbClr val="4C3282"/>
                </a:solidFill>
              </a:rPr>
              <a:t> from Space Mountain, store distances</a:t>
            </a:r>
          </a:p>
          <a:p>
            <a:pPr lvl="1"/>
            <a:r>
              <a:rPr lang="en-US" dirty="0">
                <a:solidFill>
                  <a:srgbClr val="4C3282"/>
                </a:solidFill>
              </a:rPr>
              <a:t>Iterate over vertices, for each vertex remember max of two</a:t>
            </a:r>
          </a:p>
          <a:p>
            <a:pPr lvl="1"/>
            <a:r>
              <a:rPr lang="en-US" dirty="0">
                <a:solidFill>
                  <a:srgbClr val="4C3282"/>
                </a:solidFill>
              </a:rPr>
              <a:t>Iterate over vertices, find minimum of remembered numbers</a:t>
            </a:r>
          </a:p>
        </p:txBody>
      </p:sp>
      <p:grpSp>
        <p:nvGrpSpPr>
          <p:cNvPr id="117" name="Group 116" descr="Distances from Splash Mountain to each vertex in red;&#10;Distances from Space Mountain to each vertex in blue.">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C183D7F6-B498-43B3-948B-1728B52AA6E4}">
                <adec:decorative xmlns:adec="http://schemas.microsoft.com/office/drawing/2017/decorative" val="1"/>
              </a:ext>
            </a:extLst>
          </p:cNvPr>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a:extLst>
              <a:ext uri="{C183D7F6-B498-43B3-948B-1728B52AA6E4}">
                <adec:decorative xmlns:adec="http://schemas.microsoft.com/office/drawing/2017/decorative" val="1"/>
              </a:ext>
            </a:extLst>
          </p:cNvPr>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a:solidFill>
                    <a:srgbClr val="FF0000"/>
                  </a:solidFill>
                </a:rPr>
                <a:t>0</a:t>
              </a: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a:solidFill>
                    <a:srgbClr val="FF0000"/>
                  </a:solidFill>
                </a:rPr>
                <a:t>15</a:t>
              </a: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a:solidFill>
                    <a:srgbClr val="FF0000"/>
                  </a:solidFill>
                </a:rPr>
                <a:t>14</a:t>
              </a: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a:solidFill>
                    <a:srgbClr val="FF0000"/>
                  </a:solidFill>
                </a:rPr>
                <a:t>29</a:t>
              </a: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a:solidFill>
                    <a:srgbClr val="FF0000"/>
                  </a:solidFill>
                </a:rPr>
                <a:t>33</a:t>
              </a: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a:solidFill>
                    <a:srgbClr val="FF0000"/>
                  </a:solidFill>
                </a:rPr>
                <a:t>32</a:t>
              </a: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a:solidFill>
                    <a:srgbClr val="FF0000"/>
                  </a:solidFill>
                </a:rPr>
                <a:t>19</a:t>
              </a:r>
            </a:p>
          </p:txBody>
        </p:sp>
        <p:sp>
          <p:nvSpPr>
            <p:cNvPr id="204" name="TextBox 203"/>
            <p:cNvSpPr txBox="1"/>
            <p:nvPr/>
          </p:nvSpPr>
          <p:spPr>
            <a:xfrm>
              <a:off x="7566274" y="6040750"/>
              <a:ext cx="686387" cy="369332"/>
            </a:xfrm>
            <a:prstGeom prst="rect">
              <a:avLst/>
            </a:prstGeom>
            <a:noFill/>
          </p:spPr>
          <p:txBody>
            <a:bodyPr wrap="square" rtlCol="0">
              <a:spAutoFit/>
            </a:bodyPr>
            <a:lstStyle/>
            <a:p>
              <a:r>
                <a:rPr lang="en-US" dirty="0">
                  <a:solidFill>
                    <a:srgbClr val="FF0000"/>
                  </a:solidFill>
                </a:rPr>
                <a:t>17</a:t>
              </a:r>
            </a:p>
          </p:txBody>
        </p:sp>
        <p:sp>
          <p:nvSpPr>
            <p:cNvPr id="205" name="TextBox 204"/>
            <p:cNvSpPr txBox="1"/>
            <p:nvPr/>
          </p:nvSpPr>
          <p:spPr>
            <a:xfrm>
              <a:off x="9220291" y="5677041"/>
              <a:ext cx="606531" cy="369332"/>
            </a:xfrm>
            <a:prstGeom prst="rect">
              <a:avLst/>
            </a:prstGeom>
            <a:noFill/>
          </p:spPr>
          <p:txBody>
            <a:bodyPr wrap="square" rtlCol="0">
              <a:spAutoFit/>
            </a:bodyPr>
            <a:lstStyle/>
            <a:p>
              <a:r>
                <a:rPr lang="en-US" dirty="0">
                  <a:solidFill>
                    <a:srgbClr val="FF0000"/>
                  </a:solidFill>
                </a:rPr>
                <a:t>20</a:t>
              </a:r>
            </a:p>
          </p:txBody>
        </p:sp>
        <p:sp>
          <p:nvSpPr>
            <p:cNvPr id="206" name="TextBox 205"/>
            <p:cNvSpPr txBox="1"/>
            <p:nvPr/>
          </p:nvSpPr>
          <p:spPr>
            <a:xfrm>
              <a:off x="10365971" y="5774958"/>
              <a:ext cx="511104" cy="369332"/>
            </a:xfrm>
            <a:prstGeom prst="rect">
              <a:avLst/>
            </a:prstGeom>
            <a:noFill/>
          </p:spPr>
          <p:txBody>
            <a:bodyPr wrap="square" rtlCol="0">
              <a:spAutoFit/>
            </a:bodyPr>
            <a:lstStyle/>
            <a:p>
              <a:r>
                <a:rPr lang="en-US" dirty="0">
                  <a:solidFill>
                    <a:srgbClr val="FF0000"/>
                  </a:solidFill>
                </a:rPr>
                <a:t>37</a:t>
              </a: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a:solidFill>
                    <a:srgbClr val="FF0000"/>
                  </a:solidFill>
                </a:rPr>
                <a:t>36</a:t>
              </a: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a:extLst>
              <a:ext uri="{C183D7F6-B498-43B3-948B-1728B52AA6E4}">
                <adec:decorative xmlns:adec="http://schemas.microsoft.com/office/drawing/2017/decorative" val="1"/>
              </a:ext>
            </a:extLst>
          </p:cNvPr>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a:solidFill>
                    <a:srgbClr val="00B0F0"/>
                  </a:solidFill>
                </a:rPr>
                <a:t>36</a:t>
              </a: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a:solidFill>
                    <a:srgbClr val="00B0F0"/>
                  </a:solidFill>
                </a:rPr>
                <a:t>29</a:t>
              </a: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a:solidFill>
                    <a:srgbClr val="00B0F0"/>
                  </a:solidFill>
                </a:rPr>
                <a:t>22</a:t>
              </a: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19</a:t>
              </a: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a:solidFill>
                    <a:srgbClr val="00B0F0"/>
                  </a:solidFill>
                </a:rPr>
                <a:t>15</a:t>
              </a: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a:solidFill>
                    <a:srgbClr val="00B0F0"/>
                  </a:solidFill>
                </a:rPr>
                <a:t>17</a:t>
              </a:r>
            </a:p>
          </p:txBody>
        </p:sp>
        <p:sp>
          <p:nvSpPr>
            <p:cNvPr id="217" name="TextBox 216"/>
            <p:cNvSpPr txBox="1"/>
            <p:nvPr/>
          </p:nvSpPr>
          <p:spPr>
            <a:xfrm>
              <a:off x="7651044" y="5563306"/>
              <a:ext cx="547390" cy="369332"/>
            </a:xfrm>
            <a:prstGeom prst="rect">
              <a:avLst/>
            </a:prstGeom>
            <a:noFill/>
          </p:spPr>
          <p:txBody>
            <a:bodyPr wrap="square" rtlCol="0">
              <a:spAutoFit/>
            </a:bodyPr>
            <a:lstStyle/>
            <a:p>
              <a:r>
                <a:rPr lang="en-US" dirty="0">
                  <a:solidFill>
                    <a:srgbClr val="00B0F0"/>
                  </a:solidFill>
                </a:rPr>
                <a:t>31</a:t>
              </a:r>
            </a:p>
          </p:txBody>
        </p:sp>
        <p:sp>
          <p:nvSpPr>
            <p:cNvPr id="218" name="TextBox 217"/>
            <p:cNvSpPr txBox="1"/>
            <p:nvPr/>
          </p:nvSpPr>
          <p:spPr>
            <a:xfrm>
              <a:off x="9234171" y="5166623"/>
              <a:ext cx="600926" cy="369332"/>
            </a:xfrm>
            <a:prstGeom prst="rect">
              <a:avLst/>
            </a:prstGeom>
            <a:noFill/>
          </p:spPr>
          <p:txBody>
            <a:bodyPr wrap="square" rtlCol="0">
              <a:spAutoFit/>
            </a:bodyPr>
            <a:lstStyle/>
            <a:p>
              <a:r>
                <a:rPr lang="en-US" dirty="0">
                  <a:solidFill>
                    <a:srgbClr val="00B0F0"/>
                  </a:solidFill>
                </a:rPr>
                <a:t>28</a:t>
              </a: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17821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#4</a:t>
            </a:r>
          </a:p>
        </p:txBody>
      </p:sp>
      <p:sp>
        <p:nvSpPr>
          <p:cNvPr id="5" name="Slide Number Placeholder 4"/>
          <p:cNvSpPr>
            <a:spLocks noGrp="1"/>
          </p:cNvSpPr>
          <p:nvPr>
            <p:ph type="sldNum" sz="quarter" idx="12"/>
          </p:nvPr>
        </p:nvSpPr>
        <p:spPr/>
        <p:txBody>
          <a:bodyPr/>
          <a:lstStyle/>
          <a:p>
            <a:fld id="{659665DE-58FC-41F4-AC58-2C90A5E00527}" type="slidenum">
              <a:rPr lang="en-US" smtClean="0"/>
              <a:t>51</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a:t>
            </a:r>
            <a:r>
              <a:rPr lang="en-US"/>
              <a:t>Suddenly, </a:t>
            </a:r>
            <a:r>
              <a:rPr lang="en-US" dirty="0"/>
              <a:t>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r>
              <a:rPr lang="en-US" dirty="0">
                <a:solidFill>
                  <a:srgbClr val="4C3282"/>
                </a:solidFill>
              </a:rPr>
              <a:t>People</a:t>
            </a:r>
          </a:p>
          <a:p>
            <a:r>
              <a:rPr lang="en-US" dirty="0"/>
              <a:t>What are the edges? </a:t>
            </a:r>
          </a:p>
          <a:p>
            <a:pPr marL="128016" lvl="1" indent="0">
              <a:buFont typeface="Segoe UI Semilight" panose="020B0402040204020203" pitchFamily="34" charset="0"/>
              <a:buNone/>
            </a:pPr>
            <a:r>
              <a:rPr lang="en-US" dirty="0">
                <a:solidFill>
                  <a:srgbClr val="4C3282"/>
                </a:solidFill>
              </a:rPr>
              <a:t>Edges are directed, have an edge from X to Y if you know X came before Y.</a:t>
            </a:r>
          </a:p>
          <a:p>
            <a:r>
              <a:rPr lang="en-US" dirty="0"/>
              <a:t>What are we looking for?</a:t>
            </a:r>
          </a:p>
          <a:p>
            <a:pPr lvl="1"/>
            <a:r>
              <a:rPr lang="en-US" dirty="0">
                <a:solidFill>
                  <a:srgbClr val="4C3282"/>
                </a:solidFill>
              </a:rPr>
              <a:t>A total ordering consistent with all the ordering we do know.</a:t>
            </a:r>
          </a:p>
          <a:p>
            <a:r>
              <a:rPr lang="en-US" dirty="0"/>
              <a:t>What do we run?</a:t>
            </a:r>
          </a:p>
          <a:p>
            <a:pPr lvl="1"/>
            <a:r>
              <a:rPr lang="en-US" dirty="0">
                <a:solidFill>
                  <a:srgbClr val="4C3282"/>
                </a:solidFill>
              </a:rPr>
              <a:t>Topological Sort!</a:t>
            </a:r>
          </a:p>
        </p:txBody>
      </p:sp>
    </p:spTree>
    <p:extLst>
      <p:ext uri="{BB962C8B-B14F-4D97-AF65-F5344CB8AC3E}">
        <p14:creationId xmlns:p14="http://schemas.microsoft.com/office/powerpoint/2010/main" val="2907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 So the graph is bipartite by definition.</a:t>
            </a:r>
          </a:p>
        </p:txBody>
      </p:sp>
    </p:spTree>
    <p:extLst>
      <p:ext uri="{BB962C8B-B14F-4D97-AF65-F5344CB8AC3E}">
        <p14:creationId xmlns:p14="http://schemas.microsoft.com/office/powerpoint/2010/main" val="11076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62A60-6CC8-7CA4-2F0C-745A51C16045}"/>
              </a:ext>
            </a:extLst>
          </p:cNvPr>
          <p:cNvSpPr>
            <a:spLocks noGrp="1"/>
          </p:cNvSpPr>
          <p:nvPr>
            <p:ph type="title"/>
          </p:nvPr>
        </p:nvSpPr>
        <p:spPr/>
        <p:txBody>
          <a:bodyPr/>
          <a:lstStyle/>
          <a:p>
            <a:r>
              <a:rPr lang="en-US" dirty="0"/>
              <a:t>DFS</a:t>
            </a:r>
          </a:p>
        </p:txBody>
      </p:sp>
      <p:sp>
        <p:nvSpPr>
          <p:cNvPr id="5" name="Text Placeholder 4">
            <a:extLst>
              <a:ext uri="{FF2B5EF4-FFF2-40B4-BE49-F238E27FC236}">
                <a16:creationId xmlns:a16="http://schemas.microsoft.com/office/drawing/2014/main" id="{F96BB02C-9269-A9E8-8F99-827ADCC557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5348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82BA7-2AD8-C246-6B5A-B0C1D273112E}"/>
              </a:ext>
            </a:extLst>
          </p:cNvPr>
          <p:cNvSpPr>
            <a:spLocks noGrp="1"/>
          </p:cNvSpPr>
          <p:nvPr>
            <p:ph type="title"/>
          </p:nvPr>
        </p:nvSpPr>
        <p:spPr/>
        <p:txBody>
          <a:bodyPr/>
          <a:lstStyle/>
          <a:p>
            <a:r>
              <a:rPr lang="en-US" dirty="0"/>
              <a:t>Only Discussing High-Level Ideas</a:t>
            </a:r>
          </a:p>
        </p:txBody>
      </p:sp>
      <p:sp>
        <p:nvSpPr>
          <p:cNvPr id="5" name="Content Placeholder 4">
            <a:extLst>
              <a:ext uri="{FF2B5EF4-FFF2-40B4-BE49-F238E27FC236}">
                <a16:creationId xmlns:a16="http://schemas.microsoft.com/office/drawing/2014/main" id="{4D5FFE56-A849-232E-E3B3-5068D2D9EF51}"/>
              </a:ext>
            </a:extLst>
          </p:cNvPr>
          <p:cNvSpPr>
            <a:spLocks noGrp="1"/>
          </p:cNvSpPr>
          <p:nvPr>
            <p:ph idx="1"/>
          </p:nvPr>
        </p:nvSpPr>
        <p:spPr/>
        <p:txBody>
          <a:bodyPr/>
          <a:lstStyle/>
          <a:p>
            <a:r>
              <a:rPr lang="en-US" dirty="0"/>
              <a:t>All the details are in the end of the slide deck</a:t>
            </a:r>
          </a:p>
        </p:txBody>
      </p:sp>
    </p:spTree>
    <p:extLst>
      <p:ext uri="{BB962C8B-B14F-4D97-AF65-F5344CB8AC3E}">
        <p14:creationId xmlns:p14="http://schemas.microsoft.com/office/powerpoint/2010/main" val="3706083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515678" cy="4351338"/>
          </a:xfrm>
        </p:spPr>
        <p:txBody>
          <a:bodyPr>
            <a:normAutofit lnSpcReduction="10000"/>
          </a:bodyPr>
          <a:lstStyle/>
          <a:p>
            <a:r>
              <a:rPr lang="en-US" dirty="0"/>
              <a:t>In BFS, we explored a graph “level-wise”</a:t>
            </a:r>
          </a:p>
          <a:p>
            <a:r>
              <a:rPr lang="en-US" dirty="0"/>
              <a:t>We explored everything next to the starting vertex.</a:t>
            </a:r>
          </a:p>
          <a:p>
            <a:r>
              <a:rPr lang="en-US" dirty="0"/>
              <a:t>Then we explored everything one step further away.</a:t>
            </a:r>
          </a:p>
          <a:p>
            <a:r>
              <a:rPr lang="en-US" dirty="0"/>
              <a:t>Then everything one step further</a:t>
            </a:r>
          </a:p>
          <a:p>
            <a:r>
              <a:rPr lang="en-US" dirty="0"/>
              <a:t>…</a:t>
            </a:r>
          </a:p>
        </p:txBody>
      </p:sp>
      <p:sp>
        <p:nvSpPr>
          <p:cNvPr id="5" name="Oval 4" descr="See Animation description in speaker notes."/>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a:extLst>
              <a:ext uri="{C183D7F6-B498-43B3-948B-1728B52AA6E4}">
                <adec:decorative xmlns:adec="http://schemas.microsoft.com/office/drawing/2017/decorative" val="1"/>
              </a:ext>
            </a:extLst>
          </p:cNvPr>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a:extLst>
              <a:ext uri="{C183D7F6-B498-43B3-948B-1728B52AA6E4}">
                <adec:decorative xmlns:adec="http://schemas.microsoft.com/office/drawing/2017/decorative" val="1"/>
              </a:ext>
            </a:extLst>
          </p:cNvPr>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a:extLst>
              <a:ext uri="{C183D7F6-B498-43B3-948B-1728B52AA6E4}">
                <adec:decorative xmlns:adec="http://schemas.microsoft.com/office/drawing/2017/decorative" val="1"/>
              </a:ext>
            </a:extLst>
          </p:cNvPr>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a:extLst>
              <a:ext uri="{C183D7F6-B498-43B3-948B-1728B52AA6E4}">
                <adec:decorative xmlns:adec="http://schemas.microsoft.com/office/drawing/2017/decorative" val="1"/>
              </a:ext>
            </a:extLst>
          </p:cNvPr>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a:extLst>
              <a:ext uri="{C183D7F6-B498-43B3-948B-1728B52AA6E4}">
                <adec:decorative xmlns:adec="http://schemas.microsoft.com/office/drawing/2017/decorative" val="1"/>
              </a:ext>
            </a:extLst>
          </p:cNvPr>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1" name="Oval 10">
            <a:extLst>
              <a:ext uri="{C183D7F6-B498-43B3-948B-1728B52AA6E4}">
                <adec:decorative xmlns:adec="http://schemas.microsoft.com/office/drawing/2017/decorative" val="1"/>
              </a:ext>
            </a:extLst>
          </p:cNvPr>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3" name="Straight Connector 12">
            <a:extLst>
              <a:ext uri="{C183D7F6-B498-43B3-948B-1728B52AA6E4}">
                <adec:decorative xmlns:adec="http://schemas.microsoft.com/office/drawing/2017/decorative" val="1"/>
              </a:ext>
            </a:extLst>
          </p:cNvPr>
          <p:cNvCxnSpPr>
            <a:stCxn id="5" idx="4"/>
            <a:endCxn id="7"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a:extLst>
              <a:ext uri="{C183D7F6-B498-43B3-948B-1728B52AA6E4}">
                <adec:decorative xmlns:adec="http://schemas.microsoft.com/office/drawing/2017/decorative" val="1"/>
              </a:ext>
            </a:extLst>
          </p:cNvPr>
          <p:cNvCxnSpPr>
            <a:stCxn id="5" idx="5"/>
            <a:endCxn id="6"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a:stCxn id="7" idx="3"/>
            <a:endCxn id="9"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a:stCxn id="7" idx="4"/>
            <a:endCxn id="8"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1" name="Straight Arrow Connector 20">
            <a:extLst>
              <a:ext uri="{C183D7F6-B498-43B3-948B-1728B52AA6E4}">
                <adec:decorative xmlns:adec="http://schemas.microsoft.com/office/drawing/2017/decorative" val="1"/>
              </a:ext>
            </a:extLst>
          </p:cNvPr>
          <p:cNvCxnSpPr>
            <a:stCxn id="9" idx="6"/>
            <a:endCxn id="8"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3" name="Straight Arrow Connector 22">
            <a:extLst>
              <a:ext uri="{C183D7F6-B498-43B3-948B-1728B52AA6E4}">
                <adec:decorative xmlns:adec="http://schemas.microsoft.com/office/drawing/2017/decorative" val="1"/>
              </a:ext>
            </a:extLst>
          </p:cNvPr>
          <p:cNvCxnSpPr>
            <a:stCxn id="8" idx="6"/>
            <a:endCxn id="11"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5" name="Straight Arrow Connector 24">
            <a:extLst>
              <a:ext uri="{C183D7F6-B498-43B3-948B-1728B52AA6E4}">
                <adec:decorative xmlns:adec="http://schemas.microsoft.com/office/drawing/2017/decorative" val="1"/>
              </a:ext>
            </a:extLst>
          </p:cNvPr>
          <p:cNvCxnSpPr>
            <a:stCxn id="11" idx="6"/>
            <a:endCxn id="10"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a:extLst>
              <a:ext uri="{C183D7F6-B498-43B3-948B-1728B52AA6E4}">
                <adec:decorative xmlns:adec="http://schemas.microsoft.com/office/drawing/2017/decorative" val="1"/>
              </a:ext>
            </a:extLst>
          </p:cNvPr>
          <p:cNvCxnSpPr>
            <a:stCxn id="6" idx="4"/>
            <a:endCxn id="11"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79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5"/>
                                        </p:tgtEl>
                                        <p:attrNameLst>
                                          <p:attrName>fillcolor</p:attrName>
                                        </p:attrNameLst>
                                      </p:cBhvr>
                                      <p:to>
                                        <a:srgbClr val="FFD965"/>
                                      </p:to>
                                    </p:animClr>
                                    <p:set>
                                      <p:cBhvr>
                                        <p:cTn id="7" dur="1000" fill="hold"/>
                                        <p:tgtEl>
                                          <p:spTgt spid="5"/>
                                        </p:tgtEl>
                                        <p:attrNameLst>
                                          <p:attrName>fill.type</p:attrName>
                                        </p:attrNameLst>
                                      </p:cBhvr>
                                      <p:to>
                                        <p:strVal val="solid"/>
                                      </p:to>
                                    </p:set>
                                    <p:set>
                                      <p:cBhvr>
                                        <p:cTn id="8" dur="10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7"/>
                                        </p:tgtEl>
                                        <p:attrNameLst>
                                          <p:attrName>fillcolor</p:attrName>
                                        </p:attrNameLst>
                                      </p:cBhvr>
                                      <p:to>
                                        <a:srgbClr val="FFD965"/>
                                      </p:to>
                                    </p:animClr>
                                    <p:set>
                                      <p:cBhvr>
                                        <p:cTn id="13" dur="1000" fill="hold"/>
                                        <p:tgtEl>
                                          <p:spTgt spid="7"/>
                                        </p:tgtEl>
                                        <p:attrNameLst>
                                          <p:attrName>fill.type</p:attrName>
                                        </p:attrNameLst>
                                      </p:cBhvr>
                                      <p:to>
                                        <p:strVal val="solid"/>
                                      </p:to>
                                    </p:set>
                                    <p:set>
                                      <p:cBhvr>
                                        <p:cTn id="14" dur="1000" fill="hold"/>
                                        <p:tgtEl>
                                          <p:spTgt spid="7"/>
                                        </p:tgtEl>
                                        <p:attrNameLst>
                                          <p:attrName>fill.on</p:attrName>
                                        </p:attrNameLst>
                                      </p:cBhvr>
                                      <p:to>
                                        <p:strVal val="true"/>
                                      </p:to>
                                    </p:set>
                                  </p:childTnLst>
                                </p:cTn>
                              </p:par>
                            </p:childTnLst>
                          </p:cTn>
                        </p:par>
                        <p:par>
                          <p:cTn id="15" fill="hold">
                            <p:stCondLst>
                              <p:cond delay="1000"/>
                            </p:stCondLst>
                            <p:childTnLst>
                              <p:par>
                                <p:cTn id="16" presetID="1" presetClass="emph" presetSubtype="2" fill="hold" nodeType="afterEffect">
                                  <p:stCondLst>
                                    <p:cond delay="0"/>
                                  </p:stCondLst>
                                  <p:childTnLst>
                                    <p:animClr clrSpc="rgb" dir="cw">
                                      <p:cBhvr>
                                        <p:cTn id="17" dur="1000" fill="hold"/>
                                        <p:tgtEl>
                                          <p:spTgt spid="6"/>
                                        </p:tgtEl>
                                        <p:attrNameLst>
                                          <p:attrName>fillcolor</p:attrName>
                                        </p:attrNameLst>
                                      </p:cBhvr>
                                      <p:to>
                                        <a:srgbClr val="FFD965"/>
                                      </p:to>
                                    </p:animClr>
                                    <p:set>
                                      <p:cBhvr>
                                        <p:cTn id="18" dur="1000" fill="hold"/>
                                        <p:tgtEl>
                                          <p:spTgt spid="6"/>
                                        </p:tgtEl>
                                        <p:attrNameLst>
                                          <p:attrName>fill.type</p:attrName>
                                        </p:attrNameLst>
                                      </p:cBhvr>
                                      <p:to>
                                        <p:strVal val="solid"/>
                                      </p:to>
                                    </p:set>
                                    <p:set>
                                      <p:cBhvr>
                                        <p:cTn id="19" dur="1000" fill="hold"/>
                                        <p:tgtEl>
                                          <p:spTgt spid="6"/>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1000" fill="hold"/>
                                        <p:tgtEl>
                                          <p:spTgt spid="9"/>
                                        </p:tgtEl>
                                        <p:attrNameLst>
                                          <p:attrName>fillcolor</p:attrName>
                                        </p:attrNameLst>
                                      </p:cBhvr>
                                      <p:to>
                                        <a:srgbClr val="FFD965"/>
                                      </p:to>
                                    </p:animClr>
                                    <p:set>
                                      <p:cBhvr>
                                        <p:cTn id="24" dur="1000" fill="hold"/>
                                        <p:tgtEl>
                                          <p:spTgt spid="9"/>
                                        </p:tgtEl>
                                        <p:attrNameLst>
                                          <p:attrName>fill.type</p:attrName>
                                        </p:attrNameLst>
                                      </p:cBhvr>
                                      <p:to>
                                        <p:strVal val="solid"/>
                                      </p:to>
                                    </p:set>
                                    <p:set>
                                      <p:cBhvr>
                                        <p:cTn id="25" dur="1000" fill="hold"/>
                                        <p:tgtEl>
                                          <p:spTgt spid="9"/>
                                        </p:tgtEl>
                                        <p:attrNameLst>
                                          <p:attrName>fill.on</p:attrName>
                                        </p:attrNameLst>
                                      </p:cBhvr>
                                      <p:to>
                                        <p:strVal val="true"/>
                                      </p:to>
                                    </p:set>
                                  </p:childTnLst>
                                </p:cTn>
                              </p:par>
                            </p:childTnLst>
                          </p:cTn>
                        </p:par>
                        <p:par>
                          <p:cTn id="26" fill="hold">
                            <p:stCondLst>
                              <p:cond delay="1000"/>
                            </p:stCondLst>
                            <p:childTnLst>
                              <p:par>
                                <p:cTn id="27" presetID="1" presetClass="emph" presetSubtype="2" fill="hold" nodeType="afterEffect">
                                  <p:stCondLst>
                                    <p:cond delay="0"/>
                                  </p:stCondLst>
                                  <p:childTnLst>
                                    <p:animClr clrSpc="rgb" dir="cw">
                                      <p:cBhvr>
                                        <p:cTn id="28" dur="1000" fill="hold"/>
                                        <p:tgtEl>
                                          <p:spTgt spid="8"/>
                                        </p:tgtEl>
                                        <p:attrNameLst>
                                          <p:attrName>fillcolor</p:attrName>
                                        </p:attrNameLst>
                                      </p:cBhvr>
                                      <p:to>
                                        <a:srgbClr val="FFD965"/>
                                      </p:to>
                                    </p:animClr>
                                    <p:set>
                                      <p:cBhvr>
                                        <p:cTn id="29" dur="1000" fill="hold"/>
                                        <p:tgtEl>
                                          <p:spTgt spid="8"/>
                                        </p:tgtEl>
                                        <p:attrNameLst>
                                          <p:attrName>fill.type</p:attrName>
                                        </p:attrNameLst>
                                      </p:cBhvr>
                                      <p:to>
                                        <p:strVal val="solid"/>
                                      </p:to>
                                    </p:set>
                                    <p:set>
                                      <p:cBhvr>
                                        <p:cTn id="30" dur="1000" fill="hold"/>
                                        <p:tgtEl>
                                          <p:spTgt spid="8"/>
                                        </p:tgtEl>
                                        <p:attrNameLst>
                                          <p:attrName>fill.on</p:attrName>
                                        </p:attrNameLst>
                                      </p:cBhvr>
                                      <p:to>
                                        <p:strVal val="true"/>
                                      </p:to>
                                    </p:set>
                                  </p:childTnLst>
                                </p:cTn>
                              </p:par>
                            </p:childTnLst>
                          </p:cTn>
                        </p:par>
                        <p:par>
                          <p:cTn id="31" fill="hold">
                            <p:stCondLst>
                              <p:cond delay="2000"/>
                            </p:stCondLst>
                            <p:childTnLst>
                              <p:par>
                                <p:cTn id="32" presetID="1" presetClass="emph" presetSubtype="2" fill="hold" nodeType="afterEffect">
                                  <p:stCondLst>
                                    <p:cond delay="0"/>
                                  </p:stCondLst>
                                  <p:childTnLst>
                                    <p:animClr clrSpc="rgb" dir="cw">
                                      <p:cBhvr>
                                        <p:cTn id="33" dur="1000" fill="hold"/>
                                        <p:tgtEl>
                                          <p:spTgt spid="11"/>
                                        </p:tgtEl>
                                        <p:attrNameLst>
                                          <p:attrName>fillcolor</p:attrName>
                                        </p:attrNameLst>
                                      </p:cBhvr>
                                      <p:to>
                                        <a:srgbClr val="FFD965"/>
                                      </p:to>
                                    </p:animClr>
                                    <p:set>
                                      <p:cBhvr>
                                        <p:cTn id="34" dur="1000" fill="hold"/>
                                        <p:tgtEl>
                                          <p:spTgt spid="11"/>
                                        </p:tgtEl>
                                        <p:attrNameLst>
                                          <p:attrName>fill.type</p:attrName>
                                        </p:attrNameLst>
                                      </p:cBhvr>
                                      <p:to>
                                        <p:strVal val="solid"/>
                                      </p:to>
                                    </p:set>
                                    <p:set>
                                      <p:cBhvr>
                                        <p:cTn id="35" dur="1000" fill="hold"/>
                                        <p:tgtEl>
                                          <p:spTgt spid="11"/>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1000" fill="hold"/>
                                        <p:tgtEl>
                                          <p:spTgt spid="10"/>
                                        </p:tgtEl>
                                        <p:attrNameLst>
                                          <p:attrName>fillcolor</p:attrName>
                                        </p:attrNameLst>
                                      </p:cBhvr>
                                      <p:to>
                                        <a:srgbClr val="FFD965"/>
                                      </p:to>
                                    </p:animClr>
                                    <p:set>
                                      <p:cBhvr>
                                        <p:cTn id="40" dur="1000" fill="hold"/>
                                        <p:tgtEl>
                                          <p:spTgt spid="10"/>
                                        </p:tgtEl>
                                        <p:attrNameLst>
                                          <p:attrName>fill.type</p:attrName>
                                        </p:attrNameLst>
                                      </p:cBhvr>
                                      <p:to>
                                        <p:strVal val="solid"/>
                                      </p:to>
                                    </p:set>
                                    <p:set>
                                      <p:cBhvr>
                                        <p:cTn id="41" dur="1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01-logistics</Template>
  <TotalTime>1256</TotalTime>
  <Words>5232</Words>
  <Application>Microsoft Office PowerPoint</Application>
  <PresentationFormat>Widescreen</PresentationFormat>
  <Paragraphs>802</Paragraphs>
  <Slides>51</Slides>
  <Notes>7</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Aptos</vt:lpstr>
      <vt:lpstr>Arial</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DFS and Graph Modeling</vt:lpstr>
      <vt:lpstr>The Big Result</vt:lpstr>
      <vt:lpstr>Algorithm -&gt; proof</vt:lpstr>
      <vt:lpstr>Wrapping it up</vt:lpstr>
      <vt:lpstr>Testing Bipartiteness (two statements)</vt:lpstr>
      <vt:lpstr>Proving Algorithm Correct</vt:lpstr>
      <vt:lpstr>DFS</vt:lpstr>
      <vt:lpstr>Only Discussing High-Level Ideas</vt:lpstr>
      <vt:lpstr>DFS vs. BFS</vt:lpstr>
      <vt:lpstr>DFS vs. BFS (DFS example)</vt:lpstr>
      <vt:lpstr>DFS – pseudocode </vt:lpstr>
      <vt:lpstr>DFS – pseudocode</vt:lpstr>
      <vt:lpstr>DFS – iterative vs. recursive</vt:lpstr>
      <vt:lpstr>Reaching Everything</vt:lpstr>
      <vt:lpstr>Bells and Whistles</vt:lpstr>
      <vt:lpstr>Edge Classification</vt:lpstr>
      <vt:lpstr>DFS: start/end</vt:lpstr>
      <vt:lpstr>Edge classification (first worked example)</vt:lpstr>
      <vt:lpstr>Edge classification (types)</vt:lpstr>
      <vt:lpstr>Edge Classification (for DFS on directed graphs)</vt:lpstr>
      <vt:lpstr>A lot of Details: DFS</vt:lpstr>
      <vt:lpstr>Running DFS</vt:lpstr>
      <vt:lpstr>DFS Discovery</vt:lpstr>
      <vt:lpstr>Running DFS (you try)</vt:lpstr>
      <vt:lpstr>Try it Yourselves!</vt:lpstr>
      <vt:lpstr>Edge Classification (try it!)</vt:lpstr>
      <vt:lpstr>Actually Using DFS</vt:lpstr>
      <vt:lpstr>Graph Search Takeaways</vt:lpstr>
      <vt:lpstr>BFS/DFS caveats and cautions</vt:lpstr>
      <vt:lpstr>Your Takeaways</vt:lpstr>
      <vt:lpstr>Solving new problems: Graph Modeling</vt:lpstr>
      <vt:lpstr>Summary – Graph Search Applications</vt:lpstr>
      <vt:lpstr>Ordering Dependencies </vt:lpstr>
      <vt:lpstr>Topological Ordering</vt:lpstr>
      <vt:lpstr>Problem 2</vt:lpstr>
      <vt:lpstr>How do these work?</vt:lpstr>
      <vt:lpstr>Designing New Algorithms</vt:lpstr>
      <vt:lpstr>Designing New Algorithms (combining)</vt:lpstr>
      <vt:lpstr>Why Find SCCs?</vt:lpstr>
      <vt:lpstr>Designing New Graph Algorithms</vt:lpstr>
      <vt:lpstr>Modeling</vt:lpstr>
      <vt:lpstr>Problem Solving Suggestions</vt:lpstr>
      <vt:lpstr>Graph Modeling</vt:lpstr>
      <vt:lpstr>Graph Modeling Process</vt:lpstr>
      <vt:lpstr>Scenario #1</vt:lpstr>
      <vt:lpstr>Scenario #1 (answer)</vt:lpstr>
      <vt:lpstr>Scenario #2</vt:lpstr>
      <vt:lpstr>Scenario #2 (answer)</vt:lpstr>
      <vt:lpstr>Scenario #3</vt:lpstr>
      <vt:lpstr>Scenario #3 (answer)</vt:lpstr>
      <vt:lpstr>Scenario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Robbie Weber</dc:creator>
  <cp:lastModifiedBy>Robbie Weber</cp:lastModifiedBy>
  <cp:revision>8</cp:revision>
  <cp:lastPrinted>2026-04-08T16:37:54Z</cp:lastPrinted>
  <dcterms:created xsi:type="dcterms:W3CDTF">2026-04-08T00:55:28Z</dcterms:created>
  <dcterms:modified xsi:type="dcterms:W3CDTF">2026-04-08T21:51:46Z</dcterms:modified>
</cp:coreProperties>
</file>