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51" r:id="rId3"/>
    <p:sldId id="266" r:id="rId4"/>
    <p:sldId id="281" r:id="rId5"/>
    <p:sldId id="286" r:id="rId6"/>
    <p:sldId id="271" r:id="rId7"/>
    <p:sldId id="280" r:id="rId8"/>
    <p:sldId id="309" r:id="rId9"/>
    <p:sldId id="278" r:id="rId10"/>
    <p:sldId id="353" r:id="rId11"/>
    <p:sldId id="273" r:id="rId12"/>
    <p:sldId id="288" r:id="rId13"/>
    <p:sldId id="267" r:id="rId14"/>
    <p:sldId id="354" r:id="rId15"/>
    <p:sldId id="355" r:id="rId16"/>
    <p:sldId id="356" r:id="rId17"/>
    <p:sldId id="290" r:id="rId18"/>
    <p:sldId id="314" r:id="rId19"/>
    <p:sldId id="300" r:id="rId20"/>
    <p:sldId id="301" r:id="rId21"/>
    <p:sldId id="302" r:id="rId22"/>
    <p:sldId id="352" r:id="rId23"/>
    <p:sldId id="303" r:id="rId24"/>
    <p:sldId id="304" r:id="rId25"/>
    <p:sldId id="296" r:id="rId26"/>
    <p:sldId id="305" r:id="rId27"/>
    <p:sldId id="306" r:id="rId28"/>
    <p:sldId id="307" r:id="rId29"/>
    <p:sldId id="308" r:id="rId30"/>
    <p:sldId id="258" r:id="rId31"/>
    <p:sldId id="259" r:id="rId32"/>
    <p:sldId id="260" r:id="rId33"/>
    <p:sldId id="261" r:id="rId34"/>
    <p:sldId id="297" r:id="rId35"/>
    <p:sldId id="262" r:id="rId36"/>
    <p:sldId id="272" r:id="rId37"/>
    <p:sldId id="263" r:id="rId38"/>
    <p:sldId id="269" r:id="rId39"/>
    <p:sldId id="293" r:id="rId40"/>
    <p:sldId id="315" r:id="rId41"/>
    <p:sldId id="283" r:id="rId42"/>
    <p:sldId id="292" r:id="rId43"/>
    <p:sldId id="284" r:id="rId44"/>
    <p:sldId id="285" r:id="rId45"/>
    <p:sldId id="289" r:id="rId46"/>
    <p:sldId id="268" r:id="rId47"/>
    <p:sldId id="295" r:id="rId48"/>
    <p:sldId id="270" r:id="rId49"/>
    <p:sldId id="298" r:id="rId50"/>
    <p:sldId id="357" r:id="rId51"/>
    <p:sldId id="313" r:id="rId52"/>
    <p:sldId id="299" r:id="rId53"/>
    <p:sldId id="350" r:id="rId54"/>
    <p:sldId id="337" r:id="rId55"/>
    <p:sldId id="338" r:id="rId56"/>
    <p:sldId id="344" r:id="rId57"/>
    <p:sldId id="345" r:id="rId58"/>
    <p:sldId id="346" r:id="rId59"/>
    <p:sldId id="347" r:id="rId60"/>
    <p:sldId id="339" r:id="rId61"/>
    <p:sldId id="348" r:id="rId62"/>
    <p:sldId id="340" r:id="rId63"/>
    <p:sldId id="349" r:id="rId64"/>
    <p:sldId id="319" r:id="rId65"/>
    <p:sldId id="331" r:id="rId66"/>
    <p:sldId id="333" r:id="rId67"/>
    <p:sldId id="332" r:id="rId68"/>
    <p:sldId id="334" r:id="rId69"/>
    <p:sldId id="320" r:id="rId70"/>
    <p:sldId id="343" r:id="rId71"/>
    <p:sldId id="32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79" autoAdjust="0"/>
  </p:normalViewPr>
  <p:slideViewPr>
    <p:cSldViewPr snapToGrid="0">
      <p:cViewPr varScale="1">
        <p:scale>
          <a:sx n="68" d="100"/>
          <a:sy n="68" d="100"/>
        </p:scale>
        <p:origin x="616" y="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CD8C8-D1FB-4466-B0B9-835EF0C11F77}"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DA38F-D3B4-4D35-9755-687244D5D5D7}" type="slidenum">
              <a:rPr lang="en-US" smtClean="0"/>
              <a:t>‹#›</a:t>
            </a:fld>
            <a:endParaRPr lang="en-US"/>
          </a:p>
        </p:txBody>
      </p:sp>
    </p:spTree>
    <p:extLst>
      <p:ext uri="{BB962C8B-B14F-4D97-AF65-F5344CB8AC3E}">
        <p14:creationId xmlns:p14="http://schemas.microsoft.com/office/powerpoint/2010/main" val="31657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102110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 Breadth first search run on a graph. The search starts at vertex A, visits neighbors of A, those vertices neighbors, their neighbors, etc. moving steadily through the graph. </a:t>
            </a:r>
          </a:p>
        </p:txBody>
      </p:sp>
      <p:sp>
        <p:nvSpPr>
          <p:cNvPr id="4" name="Slide Number Placeholder 3"/>
          <p:cNvSpPr>
            <a:spLocks noGrp="1"/>
          </p:cNvSpPr>
          <p:nvPr>
            <p:ph type="sldNum" sz="quarter" idx="5"/>
          </p:nvPr>
        </p:nvSpPr>
        <p:spPr/>
        <p:txBody>
          <a:bodyPr/>
          <a:lstStyle/>
          <a:p>
            <a:fld id="{816FD708-1A19-46FC-A719-07312E89E7C5}" type="slidenum">
              <a:rPr lang="en-US" smtClean="0"/>
              <a:t>10</a:t>
            </a:fld>
            <a:endParaRPr lang="en-US"/>
          </a:p>
        </p:txBody>
      </p:sp>
    </p:spTree>
    <p:extLst>
      <p:ext uri="{BB962C8B-B14F-4D97-AF65-F5344CB8AC3E}">
        <p14:creationId xmlns:p14="http://schemas.microsoft.com/office/powerpoint/2010/main" val="262892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4/6/2026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ourses.cs.washington.edu/courses/cse421/23wi/resources/332blackboxes.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50.png"/><Relationship Id="rId7" Type="http://schemas.openxmlformats.org/officeDocument/2006/relationships/image" Target="../media/image250.png"/><Relationship Id="rId2" Type="http://schemas.openxmlformats.org/officeDocument/2006/relationships/image" Target="../media/image1400.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230.png"/><Relationship Id="rId4" Type="http://schemas.openxmlformats.org/officeDocument/2006/relationships/image" Target="../media/image220.png"/></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421 Spring 2026</a:t>
            </a:r>
          </a:p>
          <a:p>
            <a:r>
              <a:rPr lang="en-US" dirty="0"/>
              <a:t>Lecture 4</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a:extLst>
              <a:ext uri="{C183D7F6-B498-43B3-948B-1728B52AA6E4}">
                <adec:decorative xmlns:adec="http://schemas.microsoft.com/office/drawing/2017/decorative" val="1"/>
              </a:ext>
            </a:extLst>
          </p:cNvPr>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a:extLst>
              <a:ext uri="{C183D7F6-B498-43B3-948B-1728B52AA6E4}">
                <adec:decorative xmlns:adec="http://schemas.microsoft.com/office/drawing/2017/decorative" val="1"/>
              </a:ext>
            </a:extLst>
          </p:cNvPr>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a:extLst>
              <a:ext uri="{C183D7F6-B498-43B3-948B-1728B52AA6E4}">
                <adec:decorative xmlns:adec="http://schemas.microsoft.com/office/drawing/2017/decorative" val="1"/>
              </a:ext>
            </a:extLst>
          </p:cNvPr>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a:extLst>
              <a:ext uri="{C183D7F6-B498-43B3-948B-1728B52AA6E4}">
                <adec:decorative xmlns:adec="http://schemas.microsoft.com/office/drawing/2017/decorative" val="1"/>
              </a:ext>
            </a:extLst>
          </p:cNvPr>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a:extLst>
              <a:ext uri="{C183D7F6-B498-43B3-948B-1728B52AA6E4}">
                <adec:decorative xmlns:adec="http://schemas.microsoft.com/office/drawing/2017/decorative" val="1"/>
              </a:ext>
            </a:extLst>
          </p:cNvPr>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a:extLst>
              <a:ext uri="{C183D7F6-B498-43B3-948B-1728B52AA6E4}">
                <adec:decorative xmlns:adec="http://schemas.microsoft.com/office/drawing/2017/decorative" val="1"/>
              </a:ext>
            </a:extLst>
          </p:cNvPr>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a:extLst>
              <a:ext uri="{C183D7F6-B498-43B3-948B-1728B52AA6E4}">
                <adec:decorative xmlns:adec="http://schemas.microsoft.com/office/drawing/2017/decorative" val="1"/>
              </a:ext>
            </a:extLst>
          </p:cNvPr>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a:extLst>
              <a:ext uri="{C183D7F6-B498-43B3-948B-1728B52AA6E4}">
                <adec:decorative xmlns:adec="http://schemas.microsoft.com/office/drawing/2017/decorative" val="1"/>
              </a:ext>
            </a:extLst>
          </p:cNvPr>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a:extLst>
              <a:ext uri="{C183D7F6-B498-43B3-948B-1728B52AA6E4}">
                <adec:decorative xmlns:adec="http://schemas.microsoft.com/office/drawing/2017/decorative" val="1"/>
              </a:ext>
            </a:extLst>
          </p:cNvPr>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a:extLst>
              <a:ext uri="{C183D7F6-B498-43B3-948B-1728B52AA6E4}">
                <adec:decorative xmlns:adec="http://schemas.microsoft.com/office/drawing/2017/decorative" val="1"/>
              </a:ext>
            </a:extLst>
          </p:cNvPr>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 uri="{C183D7F6-B498-43B3-948B-1728B52AA6E4}">
                <adec:decorative xmlns:adec="http://schemas.microsoft.com/office/drawing/2017/decorative" val="1"/>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 uri="{C183D7F6-B498-43B3-948B-1728B52AA6E4}">
                <adec:decorative xmlns:adec="http://schemas.microsoft.com/office/drawing/2017/decorative" val="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 (example)</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grpSp>
        <p:nvGrpSpPr>
          <p:cNvPr id="3" name="Group 2" descr="Graph with two components. The BFS code found everything in the component where BFS started, but the other component is undiscovered.">
            <a:extLst>
              <a:ext uri="{FF2B5EF4-FFF2-40B4-BE49-F238E27FC236}">
                <a16:creationId xmlns:a16="http://schemas.microsoft.com/office/drawing/2014/main" id="{BCCB966D-0D65-C739-659A-5F80570037FF}"/>
              </a:ext>
            </a:extLst>
          </p:cNvPr>
          <p:cNvGrpSpPr/>
          <p:nvPr/>
        </p:nvGrpSpPr>
        <p:grpSpPr>
          <a:xfrm>
            <a:off x="7265009" y="2191900"/>
            <a:ext cx="4504191" cy="2945697"/>
            <a:chOff x="7265009" y="2191900"/>
            <a:chExt cx="4504191" cy="2945697"/>
          </a:xfrm>
        </p:grpSpPr>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41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grpSp>
        <p:nvGrpSpPr>
          <p:cNvPr id="4" name="Group 3" descr="Directed graph with seven vertices {s,u,v,w,x,y,t}&#10;Edges:&#10;{(s,u),(s,v),(u,v),(u,w),(u,x),(v,x),(v,y)(w,t),(y,t),(t,x)}">
            <a:extLst>
              <a:ext uri="{FF2B5EF4-FFF2-40B4-BE49-F238E27FC236}">
                <a16:creationId xmlns:a16="http://schemas.microsoft.com/office/drawing/2014/main" id="{F9BF94AE-C200-5370-649E-9049E9FBBCCE}"/>
              </a:ext>
            </a:extLst>
          </p:cNvPr>
          <p:cNvGrpSpPr/>
          <p:nvPr/>
        </p:nvGrpSpPr>
        <p:grpSpPr>
          <a:xfrm>
            <a:off x="2505075" y="2047875"/>
            <a:ext cx="5800725" cy="1600200"/>
            <a:chOff x="2505075" y="2047875"/>
            <a:chExt cx="5800725" cy="1600200"/>
          </a:xfrm>
        </p:grpSpPr>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detailed application (example)</a:t>
            </a:r>
          </a:p>
        </p:txBody>
      </p:sp>
      <p:grpSp>
        <p:nvGrpSpPr>
          <p:cNvPr id="4" name="Group 3" descr="Bipartite definition box">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grpSp>
        <p:nvGrpSpPr>
          <p:cNvPr id="27" name="Group 26" descr="A cycle with 5 vertices.">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 (pseudocode</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115B-5527-4DE2-9BC0-5D292603984F}"/>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BDCFF290-E391-49D0-B40A-B7E88506981C}"/>
              </a:ext>
            </a:extLst>
          </p:cNvPr>
          <p:cNvSpPr>
            <a:spLocks noGrp="1"/>
          </p:cNvSpPr>
          <p:nvPr>
            <p:ph idx="1"/>
          </p:nvPr>
        </p:nvSpPr>
        <p:spPr/>
        <p:txBody>
          <a:bodyPr/>
          <a:lstStyle/>
          <a:p>
            <a:r>
              <a:rPr lang="en-US" dirty="0"/>
              <a:t>HW1 due Wednesday</a:t>
            </a:r>
          </a:p>
          <a:p>
            <a:r>
              <a:rPr lang="en-US" dirty="0"/>
              <a:t>Expect it to take longer than usual to submit to </a:t>
            </a:r>
            <a:r>
              <a:rPr lang="en-US" dirty="0" err="1"/>
              <a:t>gradescope</a:t>
            </a:r>
            <a:r>
              <a:rPr lang="en-US" dirty="0"/>
              <a:t>.</a:t>
            </a:r>
          </a:p>
          <a:p>
            <a:r>
              <a:rPr lang="en-US" dirty="0"/>
              <a:t>To count late problems, we have separate boxes for each problem, so you need to upload the pdf 3 times.</a:t>
            </a:r>
          </a:p>
          <a:p>
            <a:r>
              <a:rPr lang="en-US" dirty="0"/>
              <a:t>We </a:t>
            </a:r>
            <a:r>
              <a:rPr lang="en-US" b="1" dirty="0"/>
              <a:t>strongly </a:t>
            </a:r>
            <a:r>
              <a:rPr lang="en-US" dirty="0"/>
              <a:t>recommend making 1 pdf with all the problems and then selecting pages (way easier for us to fix a mis-done upload).</a:t>
            </a:r>
          </a:p>
          <a:p>
            <a:pPr lvl="1"/>
            <a:r>
              <a:rPr lang="en-US" dirty="0"/>
              <a:t>Just please select pages.</a:t>
            </a:r>
          </a:p>
        </p:txBody>
      </p:sp>
    </p:spTree>
    <p:extLst>
      <p:ext uri="{BB962C8B-B14F-4D97-AF65-F5344CB8AC3E}">
        <p14:creationId xmlns:p14="http://schemas.microsoft.com/office/powerpoint/2010/main" val="11935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p:txBody>
      </p:sp>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98317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 (pf)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Algorithm -&gt; proof</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395D0FDE-2ADC-404A-97D0-2E246C28EF48}"/>
              </a:ext>
            </a:extLst>
          </p:cNvPr>
          <p:cNvSpPr/>
          <p:nvPr/>
        </p:nvSpPr>
        <p:spPr>
          <a:xfrm>
            <a:off x="8164286" y="718457"/>
            <a:ext cx="3890865" cy="3163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On homework, you can tell us “assume </a:t>
            </a:r>
            <a:r>
              <a:rPr lang="en-US" sz="2400" dirty="0" err="1">
                <a:latin typeface="Segoe UI Semilight" panose="020B0402040204020203" pitchFamily="34" charset="0"/>
                <a:cs typeface="Segoe UI Semilight" panose="020B0402040204020203" pitchFamily="34" charset="0"/>
              </a:rPr>
              <a:t>BipartiteCheck</a:t>
            </a:r>
            <a:r>
              <a:rPr lang="en-US" sz="2400" dirty="0">
                <a:latin typeface="Segoe UI Semilight" panose="020B0402040204020203" pitchFamily="34" charset="0"/>
                <a:cs typeface="Segoe UI Semilight" panose="020B0402040204020203" pitchFamily="34" charset="0"/>
              </a:rPr>
              <a:t> was modified to handle disconnected graphs” if you want those handled automatically.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You just add a wrapper, like you’ve seen in 332.</a:t>
            </a:r>
          </a:p>
        </p:txBody>
      </p:sp>
    </p:spTree>
    <p:extLst>
      <p:ext uri="{BB962C8B-B14F-4D97-AF65-F5344CB8AC3E}">
        <p14:creationId xmlns:p14="http://schemas.microsoft.com/office/powerpoint/2010/main" val="3044653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 (two statements)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r>
              <a:rPr lang="en-US" dirty="0"/>
              <a:t>332 review</a:t>
            </a:r>
          </a:p>
        </p:txBody>
      </p:sp>
    </p:spTree>
    <p:extLst>
      <p:ext uri="{BB962C8B-B14F-4D97-AF65-F5344CB8AC3E}">
        <p14:creationId xmlns:p14="http://schemas.microsoft.com/office/powerpoint/2010/main" val="330272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 (DFS example)</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332, you might have seen two versions: an iterative version (like BFS, but replace the queue with a stack) and a recursive version (use the call stack to manage the search).</a:t>
            </a:r>
          </a:p>
          <a:p>
            <a:endParaRPr lang="en-US" dirty="0"/>
          </a:p>
          <a:p>
            <a:r>
              <a:rPr lang="en-US" dirty="0"/>
              <a:t>The iterative version is a really nice object lesson in data structures.</a:t>
            </a:r>
          </a:p>
          <a:p>
            <a:r>
              <a:rPr lang="en-US" dirty="0"/>
              <a:t>No one actually writes DFS that way (except in data structures courses). </a:t>
            </a:r>
          </a:p>
          <a:p>
            <a:r>
              <a:rPr lang="en-US" dirty="0"/>
              <a:t>You’ll basically always see the recursive version instead. (using the call stack instead of a user-created stack data structure)</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iterative vs. recursive</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Discovery</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64742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DFS is a bit more complicated.</a:t>
                </a:r>
              </a:p>
              <a:p>
                <a:r>
                  <a:rPr lang="en-US" sz="2400" dirty="0">
                    <a:latin typeface="Segoe UI Semilight" panose="020B0402040204020203" pitchFamily="34" charset="0"/>
                    <a:cs typeface="Segoe UI Semilight" panose="020B0402040204020203" pitchFamily="34" charset="0"/>
                  </a:rPr>
                  <a:t>You’re not responsible for the details. </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we want you to know:</a:t>
                </a:r>
              </a:p>
              <a:p>
                <a:r>
                  <a:rPr lang="en-US" sz="2400" dirty="0">
                    <a:latin typeface="Segoe UI Semilight" panose="020B0402040204020203" pitchFamily="34" charset="0"/>
                    <a:cs typeface="Segoe UI Semilight" panose="020B0402040204020203" pitchFamily="34" charset="0"/>
                  </a:rPr>
                  <a:t>“pre” and “post” (aka “stop”/“end”) times when you come onto and off of the stack</a:t>
                </a:r>
              </a:p>
              <a:p>
                <a:r>
                  <a:rPr lang="en-US" sz="2400" dirty="0">
                    <a:latin typeface="Segoe UI Semilight" panose="020B0402040204020203" pitchFamily="34" charset="0"/>
                    <a:cs typeface="Segoe UI Semilight" panose="020B0402040204020203" pitchFamily="34" charset="0"/>
                  </a:rPr>
                  <a:t>Will tell you what “type” of edge you are</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647426"/>
              </a:xfrm>
              <a:prstGeom prst="rect">
                <a:avLst/>
              </a:prstGeom>
              <a:blipFill>
                <a:blip r:embed="rId2"/>
                <a:stretch>
                  <a:fillRect l="-1090" t="-1444" r="-1907" b="-2231"/>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(basics)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4" name="Group 3" descr="Undirected Graph with 4 vertices {A,B,C,D}&#10;Edges: {(A,B), (B,C), (C,D), (B,D)}&#10;">
            <a:extLst>
              <a:ext uri="{FF2B5EF4-FFF2-40B4-BE49-F238E27FC236}">
                <a16:creationId xmlns:a16="http://schemas.microsoft.com/office/drawing/2014/main" id="{516C98DA-3A2B-B43F-D1A2-9B803174C2E7}"/>
              </a:ext>
            </a:extLst>
          </p:cNvPr>
          <p:cNvGrpSpPr/>
          <p:nvPr/>
        </p:nvGrpSpPr>
        <p:grpSpPr>
          <a:xfrm>
            <a:off x="6086241" y="2655406"/>
            <a:ext cx="4255474" cy="1540616"/>
            <a:chOff x="6086241" y="2655406"/>
            <a:chExt cx="4255474" cy="1540616"/>
          </a:xfrm>
        </p:grpSpPr>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8F0BC-93F5-4176-A570-A1CF8453911E}"/>
              </a:ext>
            </a:extLst>
          </p:cNvPr>
          <p:cNvSpPr>
            <a:spLocks noGrp="1"/>
          </p:cNvSpPr>
          <p:nvPr>
            <p:ph type="title"/>
          </p:nvPr>
        </p:nvSpPr>
        <p:spPr/>
        <p:txBody>
          <a:bodyPr/>
          <a:lstStyle/>
          <a:p>
            <a:r>
              <a:rPr lang="en-US" dirty="0"/>
              <a:t>A lot of Details: DFS</a:t>
            </a:r>
          </a:p>
        </p:txBody>
      </p:sp>
      <p:sp>
        <p:nvSpPr>
          <p:cNvPr id="5" name="Text Placeholder 4">
            <a:extLst>
              <a:ext uri="{FF2B5EF4-FFF2-40B4-BE49-F238E27FC236}">
                <a16:creationId xmlns:a16="http://schemas.microsoft.com/office/drawing/2014/main" id="{511BDBCE-913D-4CA1-8881-DE15ECC7C7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3705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 </a:t>
            </a:r>
            <a:r>
              <a:rPr lang="en-US" sz="1800" dirty="0"/>
              <a:t>(you try)</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start/end</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2" name="Title 1">
            <a:extLst>
              <a:ext uri="{FF2B5EF4-FFF2-40B4-BE49-F238E27FC236}">
                <a16:creationId xmlns:a16="http://schemas.microsoft.com/office/drawing/2014/main" id="{C61DDD0E-C66D-281D-3974-8AADD72A2597}"/>
              </a:ext>
            </a:extLst>
          </p:cNvPr>
          <p:cNvSpPr>
            <a:spLocks noGrp="1"/>
          </p:cNvSpPr>
          <p:nvPr>
            <p:ph type="title"/>
          </p:nvPr>
        </p:nvSpPr>
        <p:spPr>
          <a:xfrm>
            <a:off x="588817" y="-1325563"/>
            <a:ext cx="10829259" cy="1325563"/>
          </a:xfrm>
        </p:spPr>
        <p:txBody>
          <a:bodyPr/>
          <a:lstStyle/>
          <a:p>
            <a:r>
              <a:rPr lang="en-US" dirty="0"/>
              <a:t>Edge classification (first worked example)</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
        <p:nvSpPr>
          <p:cNvPr id="2" name="Title 1">
            <a:extLst>
              <a:ext uri="{FF2B5EF4-FFF2-40B4-BE49-F238E27FC236}">
                <a16:creationId xmlns:a16="http://schemas.microsoft.com/office/drawing/2014/main" id="{C7B68888-49A1-3E51-5797-D19BF051C1A3}"/>
              </a:ext>
            </a:extLst>
          </p:cNvPr>
          <p:cNvSpPr>
            <a:spLocks noGrp="1"/>
          </p:cNvSpPr>
          <p:nvPr>
            <p:ph type="title"/>
          </p:nvPr>
        </p:nvSpPr>
        <p:spPr>
          <a:xfrm>
            <a:off x="588817" y="-1325563"/>
            <a:ext cx="10829259" cy="1325563"/>
          </a:xfrm>
        </p:spPr>
        <p:txBody>
          <a:bodyPr/>
          <a:lstStyle/>
          <a:p>
            <a:r>
              <a:rPr lang="en-US" dirty="0"/>
              <a:t>Edge classification (types)</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05525" y="0"/>
            <a:ext cx="10515600" cy="879475"/>
          </a:xfrm>
        </p:spPr>
        <p:txBody>
          <a:bodyPr>
            <a:normAutofit/>
          </a:bodyPr>
          <a:lstStyle/>
          <a:p>
            <a:r>
              <a:rPr lang="en-US" sz="2800" dirty="0"/>
              <a:t>Edge Classification (try it!)</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
        <p:nvSpPr>
          <p:cNvPr id="6" name="TextBox 5">
            <a:extLst>
              <a:ext uri="{FF2B5EF4-FFF2-40B4-BE49-F238E27FC236}">
                <a16:creationId xmlns:a16="http://schemas.microsoft.com/office/drawing/2014/main" id="{C4F33E2B-2212-4CD2-8284-57E2EFFC3679}"/>
              </a:ext>
            </a:extLst>
          </p:cNvPr>
          <p:cNvSpPr txBox="1"/>
          <p:nvPr/>
        </p:nvSpPr>
        <p:spPr>
          <a:xfrm>
            <a:off x="575239" y="4420415"/>
            <a:ext cx="11286561"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Not responsible for the details, just notice the similarity to the type of proof we did before (differentiate types of edges, use them to find information)</a:t>
            </a:r>
          </a:p>
          <a:p>
            <a:r>
              <a:rPr lang="en-US" sz="2800" dirty="0">
                <a:latin typeface="Segoe UI Semilight" panose="020B0402040204020203" pitchFamily="34" charset="0"/>
                <a:cs typeface="Segoe UI Semilight" panose="020B0402040204020203" pitchFamily="34" charset="0"/>
              </a:rPr>
              <a:t>More examples in any of the books on the resources tab. (also this proof in last quarter’s slides).</a:t>
            </a:r>
          </a:p>
        </p:txBody>
      </p:sp>
    </p:spTree>
    <p:extLst>
      <p:ext uri="{BB962C8B-B14F-4D97-AF65-F5344CB8AC3E}">
        <p14:creationId xmlns:p14="http://schemas.microsoft.com/office/powerpoint/2010/main" val="2230509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00034-CD68-00D4-542D-2BFA75267806}"/>
              </a:ext>
            </a:extLst>
          </p:cNvPr>
          <p:cNvSpPr>
            <a:spLocks noGrp="1"/>
          </p:cNvSpPr>
          <p:nvPr>
            <p:ph type="title"/>
          </p:nvPr>
        </p:nvSpPr>
        <p:spPr/>
        <p:txBody>
          <a:bodyPr/>
          <a:lstStyle/>
          <a:p>
            <a:r>
              <a:rPr lang="en-US" dirty="0"/>
              <a:t>Graph Search Takeaways</a:t>
            </a:r>
          </a:p>
        </p:txBody>
      </p:sp>
      <p:sp>
        <p:nvSpPr>
          <p:cNvPr id="5" name="Text Placeholder 4">
            <a:extLst>
              <a:ext uri="{FF2B5EF4-FFF2-40B4-BE49-F238E27FC236}">
                <a16:creationId xmlns:a16="http://schemas.microsoft.com/office/drawing/2014/main" id="{4DC80373-2332-740B-9EC0-7A62C4D43D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80244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E3-0560-4C80-B2AA-8AED498DB534}"/>
              </a:ext>
            </a:extLst>
          </p:cNvPr>
          <p:cNvSpPr>
            <a:spLocks noGrp="1"/>
          </p:cNvSpPr>
          <p:nvPr>
            <p:ph type="title"/>
          </p:nvPr>
        </p:nvSpPr>
        <p:spPr/>
        <p:txBody>
          <a:bodyPr/>
          <a:lstStyle/>
          <a:p>
            <a:r>
              <a:rPr lang="en-US" dirty="0"/>
              <a:t>Your Takeaways</a:t>
            </a:r>
          </a:p>
        </p:txBody>
      </p:sp>
      <p:sp>
        <p:nvSpPr>
          <p:cNvPr id="3" name="Content Placeholder 2">
            <a:extLst>
              <a:ext uri="{FF2B5EF4-FFF2-40B4-BE49-F238E27FC236}">
                <a16:creationId xmlns:a16="http://schemas.microsoft.com/office/drawing/2014/main" id="{3194CF12-8220-412D-8BD6-01A4C17431CB}"/>
              </a:ext>
            </a:extLst>
          </p:cNvPr>
          <p:cNvSpPr>
            <a:spLocks noGrp="1"/>
          </p:cNvSpPr>
          <p:nvPr>
            <p:ph idx="1"/>
          </p:nvPr>
        </p:nvSpPr>
        <p:spPr/>
        <p:txBody>
          <a:bodyPr/>
          <a:lstStyle/>
          <a:p>
            <a:r>
              <a:rPr lang="en-US" dirty="0"/>
              <a:t>When searching through a graph, order matters! </a:t>
            </a:r>
          </a:p>
          <a:p>
            <a:r>
              <a:rPr lang="en-US" dirty="0"/>
              <a:t>BFS and DFS do different things!</a:t>
            </a:r>
          </a:p>
          <a:p>
            <a:r>
              <a:rPr lang="en-US" dirty="0"/>
              <a:t>BFS/DFS algorithms usually keep track of extra information/calculate something at each vertex/use edge classification to solve the problem.</a:t>
            </a:r>
          </a:p>
          <a:p>
            <a:pPr lvl="1"/>
            <a:r>
              <a:rPr lang="en-US" dirty="0"/>
              <a:t>A few extra bells and whistles in the code, but usually little more.</a:t>
            </a:r>
          </a:p>
          <a:p>
            <a:r>
              <a:rPr lang="en-US" dirty="0"/>
              <a:t>DFS can solve a wide-variety of problems, but the algorithms tend to be subtle.</a:t>
            </a:r>
          </a:p>
          <a:p>
            <a:r>
              <a:rPr lang="en-US" dirty="0"/>
              <a:t>BFS a lot more intuitive, start there if you can.</a:t>
            </a:r>
          </a:p>
          <a:p>
            <a:r>
              <a:rPr lang="en-US" dirty="0"/>
              <a:t>BE CAREFUL with directed/undirected graphs. The algorithms aren’t always easy to convert.</a:t>
            </a:r>
          </a:p>
        </p:txBody>
      </p:sp>
    </p:spTree>
    <p:extLst>
      <p:ext uri="{BB962C8B-B14F-4D97-AF65-F5344CB8AC3E}">
        <p14:creationId xmlns:p14="http://schemas.microsoft.com/office/powerpoint/2010/main" val="3445253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AA5854-AA5D-4399-888F-5F8974A1C12B}"/>
              </a:ext>
            </a:extLst>
          </p:cNvPr>
          <p:cNvSpPr>
            <a:spLocks noGrp="1"/>
          </p:cNvSpPr>
          <p:nvPr>
            <p:ph type="title"/>
          </p:nvPr>
        </p:nvSpPr>
        <p:spPr/>
        <p:txBody>
          <a:bodyPr/>
          <a:lstStyle/>
          <a:p>
            <a:r>
              <a:rPr lang="en-US" dirty="0"/>
              <a:t>Solving new problems:</a:t>
            </a:r>
            <a:br>
              <a:rPr lang="en-US" dirty="0"/>
            </a:br>
            <a:r>
              <a:rPr lang="en-US" dirty="0"/>
              <a:t>Graph Modeling</a:t>
            </a:r>
          </a:p>
        </p:txBody>
      </p:sp>
      <p:sp>
        <p:nvSpPr>
          <p:cNvPr id="8" name="Text Placeholder 7">
            <a:extLst>
              <a:ext uri="{FF2B5EF4-FFF2-40B4-BE49-F238E27FC236}">
                <a16:creationId xmlns:a16="http://schemas.microsoft.com/office/drawing/2014/main" id="{7F0DE6B6-0DDA-4947-9550-C968FAAD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5058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6549-8F76-460D-94B8-D5E6078A1654}"/>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56614AA9-EE25-4BE7-88C7-7669AACCFC5D}"/>
              </a:ext>
            </a:extLst>
          </p:cNvPr>
          <p:cNvSpPr>
            <a:spLocks noGrp="1"/>
          </p:cNvSpPr>
          <p:nvPr>
            <p:ph idx="1"/>
          </p:nvPr>
        </p:nvSpPr>
        <p:spPr/>
        <p:txBody>
          <a:bodyPr/>
          <a:lstStyle/>
          <a:p>
            <a:r>
              <a:rPr lang="en-US" dirty="0"/>
              <a:t>Given a graph, find its strongly connected components</a:t>
            </a:r>
          </a:p>
        </p:txBody>
      </p:sp>
      <p:sp>
        <p:nvSpPr>
          <p:cNvPr id="4" name="Oval 3">
            <a:extLst>
              <a:ext uri="{FF2B5EF4-FFF2-40B4-BE49-F238E27FC236}">
                <a16:creationId xmlns:a16="http://schemas.microsoft.com/office/drawing/2014/main" id="{555173D3-1D01-4037-AA89-E5549FB4AB78}"/>
              </a:ext>
            </a:extLst>
          </p:cNvPr>
          <p:cNvSpPr/>
          <p:nvPr/>
        </p:nvSpPr>
        <p:spPr>
          <a:xfrm>
            <a:off x="5907947" y="486074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 name="Oval 4">
            <a:extLst>
              <a:ext uri="{FF2B5EF4-FFF2-40B4-BE49-F238E27FC236}">
                <a16:creationId xmlns:a16="http://schemas.microsoft.com/office/drawing/2014/main" id="{5E3F8639-FCAB-4ECC-8D22-AE606F32B9FE}"/>
              </a:ext>
            </a:extLst>
          </p:cNvPr>
          <p:cNvSpPr/>
          <p:nvPr/>
        </p:nvSpPr>
        <p:spPr>
          <a:xfrm>
            <a:off x="5491850" y="566089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 name="Oval 5">
            <a:extLst>
              <a:ext uri="{FF2B5EF4-FFF2-40B4-BE49-F238E27FC236}">
                <a16:creationId xmlns:a16="http://schemas.microsoft.com/office/drawing/2014/main" id="{CAE84245-D883-470F-9ED2-375E85912003}"/>
              </a:ext>
            </a:extLst>
          </p:cNvPr>
          <p:cNvSpPr/>
          <p:nvPr/>
        </p:nvSpPr>
        <p:spPr>
          <a:xfrm>
            <a:off x="6553198" y="5647873"/>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7" name="Straight Arrow Connector 6">
            <a:extLst>
              <a:ext uri="{FF2B5EF4-FFF2-40B4-BE49-F238E27FC236}">
                <a16:creationId xmlns:a16="http://schemas.microsoft.com/office/drawing/2014/main" id="{29DB6373-4D9C-4C54-A18A-A63A520D9EC3}"/>
              </a:ext>
            </a:extLst>
          </p:cNvPr>
          <p:cNvCxnSpPr>
            <a:stCxn id="5" idx="7"/>
            <a:endCxn id="4" idx="3"/>
          </p:cNvCxnSpPr>
          <p:nvPr/>
        </p:nvCxnSpPr>
        <p:spPr>
          <a:xfrm flipV="1">
            <a:off x="5912525" y="5272438"/>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D10C81-0177-4A31-81A5-7AF0ACF701EC}"/>
              </a:ext>
            </a:extLst>
          </p:cNvPr>
          <p:cNvCxnSpPr>
            <a:stCxn id="4" idx="5"/>
            <a:endCxn id="6" idx="0"/>
          </p:cNvCxnSpPr>
          <p:nvPr/>
        </p:nvCxnSpPr>
        <p:spPr>
          <a:xfrm>
            <a:off x="6328622" y="5272438"/>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E7A15A-0409-48A3-970A-E8CE80423B3B}"/>
              </a:ext>
            </a:extLst>
          </p:cNvPr>
          <p:cNvCxnSpPr>
            <a:stCxn id="4" idx="4"/>
            <a:endCxn id="5" idx="6"/>
          </p:cNvCxnSpPr>
          <p:nvPr/>
        </p:nvCxnSpPr>
        <p:spPr>
          <a:xfrm flipH="1">
            <a:off x="5984701" y="5343073"/>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6DF4F79-212C-46A4-A80F-CA1CDF9F41F5}"/>
              </a:ext>
            </a:extLst>
          </p:cNvPr>
          <p:cNvSpPr/>
          <p:nvPr/>
        </p:nvSpPr>
        <p:spPr>
          <a:xfrm>
            <a:off x="3283654"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a:extLst>
              <a:ext uri="{FF2B5EF4-FFF2-40B4-BE49-F238E27FC236}">
                <a16:creationId xmlns:a16="http://schemas.microsoft.com/office/drawing/2014/main" id="{02F2E47A-B043-4098-88BB-37E02749858D}"/>
              </a:ext>
            </a:extLst>
          </p:cNvPr>
          <p:cNvSpPr/>
          <p:nvPr/>
        </p:nvSpPr>
        <p:spPr>
          <a:xfrm>
            <a:off x="7451055" y="48648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2" name="Straight Arrow Connector 11">
            <a:extLst>
              <a:ext uri="{FF2B5EF4-FFF2-40B4-BE49-F238E27FC236}">
                <a16:creationId xmlns:a16="http://schemas.microsoft.com/office/drawing/2014/main" id="{3F11D0AF-EC4F-46F2-9315-8EDD98A72D5B}"/>
              </a:ext>
            </a:extLst>
          </p:cNvPr>
          <p:cNvCxnSpPr>
            <a:stCxn id="10" idx="6"/>
            <a:endCxn id="4" idx="2"/>
          </p:cNvCxnSpPr>
          <p:nvPr/>
        </p:nvCxnSpPr>
        <p:spPr>
          <a:xfrm flipV="1">
            <a:off x="3776505" y="5101909"/>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E6AA1F-656D-4C59-9338-BCEFCA96C9ED}"/>
              </a:ext>
            </a:extLst>
          </p:cNvPr>
          <p:cNvCxnSpPr>
            <a:stCxn id="6" idx="7"/>
            <a:endCxn id="11" idx="3"/>
          </p:cNvCxnSpPr>
          <p:nvPr/>
        </p:nvCxnSpPr>
        <p:spPr>
          <a:xfrm flipV="1">
            <a:off x="6973873" y="5276523"/>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DC8D4D-8012-4E3A-A572-EBFA261E855E}"/>
              </a:ext>
            </a:extLst>
          </p:cNvPr>
          <p:cNvCxnSpPr>
            <a:stCxn id="11" idx="2"/>
            <a:endCxn id="4" idx="6"/>
          </p:cNvCxnSpPr>
          <p:nvPr/>
        </p:nvCxnSpPr>
        <p:spPr>
          <a:xfrm flipH="1" flipV="1">
            <a:off x="6400798" y="5101909"/>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BB7D95-F750-4FDA-B0F4-A5F80C356719}"/>
              </a:ext>
            </a:extLst>
          </p:cNvPr>
          <p:cNvSpPr/>
          <p:nvPr/>
        </p:nvSpPr>
        <p:spPr>
          <a:xfrm>
            <a:off x="1544256" y="4873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6" name="Straight Arrow Connector 15">
            <a:extLst>
              <a:ext uri="{FF2B5EF4-FFF2-40B4-BE49-F238E27FC236}">
                <a16:creationId xmlns:a16="http://schemas.microsoft.com/office/drawing/2014/main" id="{C3F5295A-4B97-43CA-8975-55223169CB73}"/>
              </a:ext>
            </a:extLst>
          </p:cNvPr>
          <p:cNvCxnSpPr>
            <a:stCxn id="15" idx="6"/>
            <a:endCxn id="10" idx="2"/>
          </p:cNvCxnSpPr>
          <p:nvPr/>
        </p:nvCxnSpPr>
        <p:spPr>
          <a:xfrm flipV="1">
            <a:off x="2037107" y="5105994"/>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E1F096-277F-42C1-A646-905ECCA89531}"/>
              </a:ext>
            </a:extLst>
          </p:cNvPr>
          <p:cNvSpPr/>
          <p:nvPr/>
        </p:nvSpPr>
        <p:spPr>
          <a:xfrm>
            <a:off x="9801890" y="490531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18" name="Straight Arrow Connector 17">
            <a:extLst>
              <a:ext uri="{FF2B5EF4-FFF2-40B4-BE49-F238E27FC236}">
                <a16:creationId xmlns:a16="http://schemas.microsoft.com/office/drawing/2014/main" id="{D00581B1-FEAF-4585-8957-9DF0CC07062A}"/>
              </a:ext>
            </a:extLst>
          </p:cNvPr>
          <p:cNvCxnSpPr>
            <a:stCxn id="11" idx="6"/>
            <a:endCxn id="17" idx="2"/>
          </p:cNvCxnSpPr>
          <p:nvPr/>
        </p:nvCxnSpPr>
        <p:spPr>
          <a:xfrm>
            <a:off x="7943906" y="5105994"/>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DABE5FD-0581-495E-B8F4-F815204A8BF1}"/>
              </a:ext>
            </a:extLst>
          </p:cNvPr>
          <p:cNvSpPr/>
          <p:nvPr/>
        </p:nvSpPr>
        <p:spPr>
          <a:xfrm>
            <a:off x="9309039" y="573152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0" name="Straight Arrow Connector 19">
            <a:extLst>
              <a:ext uri="{FF2B5EF4-FFF2-40B4-BE49-F238E27FC236}">
                <a16:creationId xmlns:a16="http://schemas.microsoft.com/office/drawing/2014/main" id="{BF93BB86-68DE-4F61-AB91-58A7158038A6}"/>
              </a:ext>
            </a:extLst>
          </p:cNvPr>
          <p:cNvCxnSpPr>
            <a:stCxn id="6" idx="6"/>
            <a:endCxn id="19" idx="2"/>
          </p:cNvCxnSpPr>
          <p:nvPr/>
        </p:nvCxnSpPr>
        <p:spPr>
          <a:xfrm>
            <a:off x="7046049" y="5889037"/>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4CC7BE-7CE7-48AA-91D7-451918E03108}"/>
              </a:ext>
            </a:extLst>
          </p:cNvPr>
          <p:cNvCxnSpPr>
            <a:stCxn id="17" idx="4"/>
            <a:endCxn id="19" idx="7"/>
          </p:cNvCxnSpPr>
          <p:nvPr/>
        </p:nvCxnSpPr>
        <p:spPr>
          <a:xfrm flipH="1">
            <a:off x="9729714" y="5387643"/>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370C277-ED86-43B7-B703-2D36C3F095BF}"/>
              </a:ext>
            </a:extLst>
          </p:cNvPr>
          <p:cNvCxnSpPr>
            <a:stCxn id="19" idx="0"/>
            <a:endCxn id="17" idx="3"/>
          </p:cNvCxnSpPr>
          <p:nvPr/>
        </p:nvCxnSpPr>
        <p:spPr>
          <a:xfrm flipV="1">
            <a:off x="9555465" y="5317008"/>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AE1C49-232D-49F9-A2B2-C1480B8C53A2}"/>
              </a:ext>
            </a:extLst>
          </p:cNvPr>
          <p:cNvSpPr txBox="1"/>
          <p:nvPr/>
        </p:nvSpPr>
        <p:spPr>
          <a:xfrm>
            <a:off x="1278517" y="5230007"/>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27" name="TextBox 26">
            <a:extLst>
              <a:ext uri="{FF2B5EF4-FFF2-40B4-BE49-F238E27FC236}">
                <a16:creationId xmlns:a16="http://schemas.microsoft.com/office/drawing/2014/main" id="{28D66F5D-6650-4DAE-8AF2-E0332413709A}"/>
              </a:ext>
            </a:extLst>
          </p:cNvPr>
          <p:cNvSpPr txBox="1"/>
          <p:nvPr/>
        </p:nvSpPr>
        <p:spPr>
          <a:xfrm>
            <a:off x="7248552" y="6024409"/>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28" name="TextBox 27">
            <a:extLst>
              <a:ext uri="{FF2B5EF4-FFF2-40B4-BE49-F238E27FC236}">
                <a16:creationId xmlns:a16="http://schemas.microsoft.com/office/drawing/2014/main" id="{0813D28E-DF3F-460A-A518-475E20D1669D}"/>
              </a:ext>
            </a:extLst>
          </p:cNvPr>
          <p:cNvSpPr txBox="1"/>
          <p:nvPr/>
        </p:nvSpPr>
        <p:spPr>
          <a:xfrm>
            <a:off x="10174056" y="5964268"/>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29" name="TextBox 28">
            <a:extLst>
              <a:ext uri="{FF2B5EF4-FFF2-40B4-BE49-F238E27FC236}">
                <a16:creationId xmlns:a16="http://schemas.microsoft.com/office/drawing/2014/main" id="{6402E2EE-A045-4A74-8DBB-0E1C42563E62}"/>
              </a:ext>
            </a:extLst>
          </p:cNvPr>
          <p:cNvSpPr txBox="1"/>
          <p:nvPr/>
        </p:nvSpPr>
        <p:spPr>
          <a:xfrm>
            <a:off x="3013941" y="5363087"/>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30" name="Oval 29">
            <a:extLst>
              <a:ext uri="{FF2B5EF4-FFF2-40B4-BE49-F238E27FC236}">
                <a16:creationId xmlns:a16="http://schemas.microsoft.com/office/drawing/2014/main" id="{0D34A6E6-041B-41E7-822F-FF1519236939}"/>
              </a:ext>
            </a:extLst>
          </p:cNvPr>
          <p:cNvSpPr/>
          <p:nvPr/>
        </p:nvSpPr>
        <p:spPr>
          <a:xfrm>
            <a:off x="1043195" y="451918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C138AA7-D8CC-47F4-9A46-D6DAEF1EEDE7}"/>
              </a:ext>
            </a:extLst>
          </p:cNvPr>
          <p:cNvSpPr/>
          <p:nvPr/>
        </p:nvSpPr>
        <p:spPr>
          <a:xfrm>
            <a:off x="2921291" y="4541360"/>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6B4EEFD-66F0-45E3-8B5C-8CB45AE9C8CB}"/>
              </a:ext>
            </a:extLst>
          </p:cNvPr>
          <p:cNvSpPr/>
          <p:nvPr/>
        </p:nvSpPr>
        <p:spPr>
          <a:xfrm>
            <a:off x="5299773" y="4554031"/>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48F88-2EC3-4332-96AC-493500E86814}"/>
              </a:ext>
            </a:extLst>
          </p:cNvPr>
          <p:cNvSpPr/>
          <p:nvPr/>
        </p:nvSpPr>
        <p:spPr>
          <a:xfrm>
            <a:off x="9065704" y="4677746"/>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8B17189-75B7-46F1-BE31-94799FE07598}"/>
              </a:ext>
            </a:extLst>
          </p:cNvPr>
          <p:cNvGrpSpPr/>
          <p:nvPr/>
        </p:nvGrpSpPr>
        <p:grpSpPr>
          <a:xfrm>
            <a:off x="635336" y="1952493"/>
            <a:ext cx="10689573" cy="2200372"/>
            <a:chOff x="498764" y="4764762"/>
            <a:chExt cx="8072372" cy="1387844"/>
          </a:xfrm>
        </p:grpSpPr>
        <p:sp>
          <p:nvSpPr>
            <p:cNvPr id="35" name="Rectangle 34">
              <a:extLst>
                <a:ext uri="{FF2B5EF4-FFF2-40B4-BE49-F238E27FC236}">
                  <a16:creationId xmlns:a16="http://schemas.microsoft.com/office/drawing/2014/main" id="{F9E10D68-64F6-4158-95C9-07242E981730}"/>
                </a:ext>
              </a:extLst>
            </p:cNvPr>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of vertices C such that every pair of vertices in C is connected via some path </a:t>
              </a:r>
              <a:r>
                <a:rPr lang="en-US" sz="2800" b="1" dirty="0"/>
                <a:t>in both directions, </a:t>
              </a:r>
              <a:r>
                <a:rPr lang="en-US" sz="2800" dirty="0"/>
                <a:t>and there is no other vertex which is connected to every vertex of C in both directions.</a:t>
              </a:r>
            </a:p>
          </p:txBody>
        </p:sp>
        <p:sp>
          <p:nvSpPr>
            <p:cNvPr id="36" name="Rectangle 35">
              <a:extLst>
                <a:ext uri="{FF2B5EF4-FFF2-40B4-BE49-F238E27FC236}">
                  <a16:creationId xmlns:a16="http://schemas.microsoft.com/office/drawing/2014/main" id="{9D92D10E-C467-46B6-BD84-DB5C3DBCCD70}"/>
                </a:ext>
              </a:extLst>
            </p:cNvPr>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Strongly Connected Component</a:t>
              </a:r>
            </a:p>
          </p:txBody>
        </p:sp>
      </p:grpSp>
    </p:spTree>
    <p:extLst>
      <p:ext uri="{BB962C8B-B14F-4D97-AF65-F5344CB8AC3E}">
        <p14:creationId xmlns:p14="http://schemas.microsoft.com/office/powerpoint/2010/main" val="3311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normAutofit lnSpcReduction="10000"/>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a:t>
                </a:r>
              </a:p>
              <a:p>
                <a:r>
                  <a:rPr lang="en-US" dirty="0"/>
                  <a:t>You can use this algorithm as a library function!</a:t>
                </a:r>
              </a:p>
              <a:p>
                <a:r>
                  <a:rPr lang="en-US" dirty="0"/>
                  <a:t>We also listed </a:t>
                </a:r>
                <a:r>
                  <a:rPr lang="en-US" dirty="0">
                    <a:hlinkClick r:id="rId2"/>
                  </a:rPr>
                  <a:t>all the ones from 332 on this webpage</a:t>
                </a:r>
                <a:r>
                  <a:rPr lang="en-US" dirty="0"/>
                  <a:t>.</a:t>
                </a:r>
              </a:p>
              <a:p>
                <a:r>
                  <a:rPr lang="en-US" dirty="0"/>
                  <a:t>Topological sort</a:t>
                </a:r>
              </a:p>
              <a:p>
                <a:r>
                  <a:rPr lang="en-US" sz="2400" dirty="0"/>
                  <a:t>You saw an algorithm in 332</a:t>
                </a:r>
                <a:endParaRPr lang="en-US" dirty="0"/>
              </a:p>
              <a:p>
                <a:r>
                  <a:rPr lang="en-US" dirty="0"/>
                  <a:t>Important thing: 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xmlns="">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3"/>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xmlns="">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 (combining)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xmlns="">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grpSp>
        <p:nvGrpSpPr>
          <p:cNvPr id="6" name="Group 5" descr="Graph with 7 vertices, numbered 0 to 6. &#10;Edges: {(0,1), (0,2), (1,3),(2,3), (3,5), (4,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84" name="Group 83" descr="Adjacency List: An array with an entry for each vertx. each entry has a linked list of its neighbors, for example vertex 2 has a list with 0 pointing to 3.  Index 6 has a linked list pointing to nowhere (null).">
            <a:extLst>
              <a:ext uri="{FF2B5EF4-FFF2-40B4-BE49-F238E27FC236}">
                <a16:creationId xmlns:a16="http://schemas.microsoft.com/office/drawing/2014/main" id="{A8226674-EAA2-14C5-D67A-D62F011A393F}"/>
              </a:ext>
            </a:extLst>
          </p:cNvPr>
          <p:cNvGrpSpPr/>
          <p:nvPr/>
        </p:nvGrpSpPr>
        <p:grpSpPr>
          <a:xfrm>
            <a:off x="9544563" y="2465643"/>
            <a:ext cx="1716541" cy="2495836"/>
            <a:chOff x="9544563" y="2465643"/>
            <a:chExt cx="1716541" cy="2495836"/>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9589683" y="2673365"/>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9544563" y="2626875"/>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9589683" y="302533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9544563" y="297884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9589683" y="3397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9544563" y="3351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9589683" y="3759342"/>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9544563" y="3712852"/>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9589683" y="4111313"/>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9544563" y="406482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9589683" y="4483646"/>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9544563" y="443715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9589683" y="4893669"/>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9544563" y="4847179"/>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p:gr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xmlns="">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a:xfrm>
                <a:off x="321547" y="1463857"/>
                <a:ext cx="11440951" cy="4845504"/>
              </a:xfrm>
            </p:spPr>
            <p:txBody>
              <a:bodyPr>
                <a:normAutofit/>
              </a:bodyPr>
              <a:lstStyle/>
              <a:p>
                <a:r>
                  <a:rPr lang="en-US" dirty="0"/>
                  <a:t>Not a common task – most graph problems have been asked before.</a:t>
                </a:r>
              </a:p>
              <a:p>
                <a:r>
                  <a:rPr lang="en-US" dirty="0"/>
                  <a:t>When you need to do it, Robbie recommends:</a:t>
                </a:r>
              </a:p>
              <a:p>
                <a:r>
                  <a:rPr lang="en-US" dirty="0"/>
                  <a:t>Start with a simpler case (topo-sorted DAG or [strongly] connected graph).</a:t>
                </a:r>
              </a:p>
              <a:p>
                <a:r>
                  <a:rPr lang="en-US" dirty="0"/>
                  <a:t>HW problem walks you through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xmlns="">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xfrm>
                <a:off x="321547" y="1463857"/>
                <a:ext cx="11440951" cy="4845504"/>
              </a:xfrm>
              <a:blipFill>
                <a:blip r:embed="rId2"/>
                <a:stretch>
                  <a:fillRect l="-693" t="-2138"/>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3DFC-9269-4DC7-98BC-262B646D2048}"/>
              </a:ext>
            </a:extLst>
          </p:cNvPr>
          <p:cNvSpPr>
            <a:spLocks noGrp="1"/>
          </p:cNvSpPr>
          <p:nvPr>
            <p:ph type="title"/>
          </p:nvPr>
        </p:nvSpPr>
        <p:spPr/>
        <p:txBody>
          <a:bodyPr/>
          <a:lstStyle/>
          <a:p>
            <a:r>
              <a:rPr lang="en-US" dirty="0"/>
              <a:t>Problem Solving Suggestions</a:t>
            </a:r>
          </a:p>
        </p:txBody>
      </p:sp>
      <p:sp>
        <p:nvSpPr>
          <p:cNvPr id="3" name="Content Placeholder 2">
            <a:extLst>
              <a:ext uri="{FF2B5EF4-FFF2-40B4-BE49-F238E27FC236}">
                <a16:creationId xmlns:a16="http://schemas.microsoft.com/office/drawing/2014/main" id="{B9A09931-EA78-4130-9798-4E8EEECA67E0}"/>
              </a:ext>
            </a:extLst>
          </p:cNvPr>
          <p:cNvSpPr>
            <a:spLocks noGrp="1"/>
          </p:cNvSpPr>
          <p:nvPr>
            <p:ph idx="1"/>
          </p:nvPr>
        </p:nvSpPr>
        <p:spPr/>
        <p:txBody>
          <a:bodyPr>
            <a:normAutofit/>
          </a:bodyPr>
          <a:lstStyle/>
          <a:p>
            <a:r>
              <a:rPr lang="en-US" dirty="0"/>
              <a:t>Read the problem carefully.</a:t>
            </a:r>
          </a:p>
          <a:p>
            <a:pPr lvl="1"/>
            <a:r>
              <a:rPr lang="en-US" dirty="0"/>
              <a:t>Are there any technical terms in the question? Any formulas?</a:t>
            </a:r>
          </a:p>
          <a:p>
            <a:pPr lvl="1"/>
            <a:r>
              <a:rPr lang="en-US" dirty="0"/>
              <a:t>What kind of object will you get as input? What type is your output?</a:t>
            </a:r>
          </a:p>
          <a:p>
            <a:r>
              <a:rPr lang="en-US" dirty="0"/>
              <a:t>Do you understand it? Write sample inputs and outputs</a:t>
            </a:r>
          </a:p>
          <a:p>
            <a:pPr lvl="1"/>
            <a:r>
              <a:rPr lang="en-US" dirty="0"/>
              <a:t>We’ll often give you samples, but it helps to add your own.</a:t>
            </a:r>
          </a:p>
          <a:p>
            <a:r>
              <a:rPr lang="en-US" dirty="0"/>
              <a:t>Now start thinking about solutions</a:t>
            </a:r>
          </a:p>
          <a:p>
            <a:pPr lvl="1"/>
            <a:r>
              <a:rPr lang="en-US" dirty="0"/>
              <a:t>On those examples, how would you get the solution?</a:t>
            </a:r>
          </a:p>
          <a:p>
            <a:pPr lvl="1"/>
            <a:r>
              <a:rPr lang="en-US" dirty="0"/>
              <a:t>Does this remind you of any algorithms from class?</a:t>
            </a:r>
          </a:p>
          <a:p>
            <a:pPr lvl="1"/>
            <a:r>
              <a:rPr lang="en-US" dirty="0"/>
              <a:t>Can you think of a new idea?</a:t>
            </a:r>
          </a:p>
          <a:p>
            <a:pPr lvl="1"/>
            <a:r>
              <a:rPr lang="en-US" dirty="0"/>
              <a:t>It’s ok to start with slow solutions and try to speed them up!</a:t>
            </a:r>
          </a:p>
          <a:p>
            <a:pPr lvl="1"/>
            <a:r>
              <a:rPr lang="en-US" dirty="0"/>
              <a:t>Try the graph modeling process.</a:t>
            </a:r>
          </a:p>
        </p:txBody>
      </p:sp>
    </p:spTree>
    <p:extLst>
      <p:ext uri="{BB962C8B-B14F-4D97-AF65-F5344CB8AC3E}">
        <p14:creationId xmlns:p14="http://schemas.microsoft.com/office/powerpoint/2010/main" val="2785002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 (answer)</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 (answer)</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xmlns="">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endParaRPr lang="en-US" dirty="0"/>
          </a:p>
          <a:p>
            <a:r>
              <a:rPr lang="en-US" dirty="0"/>
              <a:t>What are the edges? </a:t>
            </a:r>
          </a:p>
          <a:p>
            <a:pPr marL="128016" lvl="1" indent="0">
              <a:buFont typeface="Segoe UI Semilight" panose="020B0402040204020203" pitchFamily="34" charset="0"/>
              <a:buNone/>
            </a:pPr>
            <a:r>
              <a:rPr lang="en-US" dirty="0">
                <a:solidFill>
                  <a:srgbClr val="4C3282"/>
                </a:solidFill>
              </a:rPr>
              <a:t> </a:t>
            </a:r>
          </a:p>
          <a:p>
            <a:r>
              <a:rPr lang="en-US" dirty="0"/>
              <a:t>What are we looking for?</a:t>
            </a:r>
          </a:p>
          <a:p>
            <a:pPr lvl="1"/>
            <a:endParaRPr lang="en-US" dirty="0">
              <a:solidFill>
                <a:srgbClr val="4C3282"/>
              </a:solidFill>
            </a:endParaRPr>
          </a:p>
          <a:p>
            <a:r>
              <a:rPr lang="en-US" dirty="0"/>
              <a:t>What do we run?</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endParaRPr lang="en-US" dirty="0">
                <a:solidFill>
                  <a:srgbClr val="FF0000"/>
                </a:solidFill>
              </a:endParaRPr>
            </a:p>
          </p:txBody>
        </p:sp>
        <p:sp>
          <p:nvSpPr>
            <p:cNvPr id="198" name="TextBox 197"/>
            <p:cNvSpPr txBox="1"/>
            <p:nvPr/>
          </p:nvSpPr>
          <p:spPr>
            <a:xfrm>
              <a:off x="6540171" y="4986622"/>
              <a:ext cx="508883" cy="369332"/>
            </a:xfrm>
            <a:prstGeom prst="rect">
              <a:avLst/>
            </a:prstGeom>
            <a:noFill/>
          </p:spPr>
          <p:txBody>
            <a:bodyPr wrap="square" rtlCol="0">
              <a:spAutoFit/>
            </a:bodyPr>
            <a:lstStyle/>
            <a:p>
              <a:endParaRPr lang="en-US" dirty="0">
                <a:solidFill>
                  <a:srgbClr val="FF0000"/>
                </a:solidFill>
              </a:endParaRPr>
            </a:p>
          </p:txBody>
        </p:sp>
        <p:sp>
          <p:nvSpPr>
            <p:cNvPr id="199" name="TextBox 198"/>
            <p:cNvSpPr txBox="1"/>
            <p:nvPr/>
          </p:nvSpPr>
          <p:spPr>
            <a:xfrm>
              <a:off x="7571271" y="2831268"/>
              <a:ext cx="466812" cy="369332"/>
            </a:xfrm>
            <a:prstGeom prst="rect">
              <a:avLst/>
            </a:prstGeom>
            <a:noFill/>
          </p:spPr>
          <p:txBody>
            <a:bodyPr wrap="square" rtlCol="0">
              <a:spAutoFit/>
            </a:bodyPr>
            <a:lstStyle/>
            <a:p>
              <a:endParaRPr lang="en-US" dirty="0">
                <a:solidFill>
                  <a:srgbClr val="FF0000"/>
                </a:solidFill>
              </a:endParaRPr>
            </a:p>
          </p:txBody>
        </p:sp>
        <p:sp>
          <p:nvSpPr>
            <p:cNvPr id="200" name="TextBox 199"/>
            <p:cNvSpPr txBox="1"/>
            <p:nvPr/>
          </p:nvSpPr>
          <p:spPr>
            <a:xfrm>
              <a:off x="8657495" y="1522124"/>
              <a:ext cx="489620" cy="369332"/>
            </a:xfrm>
            <a:prstGeom prst="rect">
              <a:avLst/>
            </a:prstGeom>
            <a:noFill/>
          </p:spPr>
          <p:txBody>
            <a:bodyPr wrap="square" rtlCol="0">
              <a:spAutoFit/>
            </a:bodyPr>
            <a:lstStyle/>
            <a:p>
              <a:endParaRPr lang="en-US" dirty="0">
                <a:solidFill>
                  <a:srgbClr val="FF0000"/>
                </a:solidFill>
              </a:endParaRPr>
            </a:p>
          </p:txBody>
        </p:sp>
        <p:sp>
          <p:nvSpPr>
            <p:cNvPr id="201" name="TextBox 200"/>
            <p:cNvSpPr txBox="1"/>
            <p:nvPr/>
          </p:nvSpPr>
          <p:spPr>
            <a:xfrm>
              <a:off x="10547920" y="1149683"/>
              <a:ext cx="455518" cy="369332"/>
            </a:xfrm>
            <a:prstGeom prst="rect">
              <a:avLst/>
            </a:prstGeom>
            <a:noFill/>
          </p:spPr>
          <p:txBody>
            <a:bodyPr wrap="square" rtlCol="0">
              <a:spAutoFit/>
            </a:bodyPr>
            <a:lstStyle/>
            <a:p>
              <a:endParaRPr lang="en-US" dirty="0">
                <a:solidFill>
                  <a:srgbClr val="FF0000"/>
                </a:solidFill>
              </a:endParaRPr>
            </a:p>
          </p:txBody>
        </p:sp>
        <p:sp>
          <p:nvSpPr>
            <p:cNvPr id="202" name="TextBox 201"/>
            <p:cNvSpPr txBox="1"/>
            <p:nvPr/>
          </p:nvSpPr>
          <p:spPr>
            <a:xfrm>
              <a:off x="11174798" y="2779267"/>
              <a:ext cx="628799" cy="369332"/>
            </a:xfrm>
            <a:prstGeom prst="rect">
              <a:avLst/>
            </a:prstGeom>
            <a:noFill/>
          </p:spPr>
          <p:txBody>
            <a:bodyPr wrap="square" rtlCol="0">
              <a:spAutoFit/>
            </a:bodyPr>
            <a:lstStyle/>
            <a:p>
              <a:endParaRPr lang="en-US" dirty="0">
                <a:solidFill>
                  <a:srgbClr val="FF0000"/>
                </a:solidFill>
              </a:endParaRPr>
            </a:p>
          </p:txBody>
        </p:sp>
        <p:sp>
          <p:nvSpPr>
            <p:cNvPr id="203" name="TextBox 202"/>
            <p:cNvSpPr txBox="1"/>
            <p:nvPr/>
          </p:nvSpPr>
          <p:spPr>
            <a:xfrm>
              <a:off x="9321129" y="3446318"/>
              <a:ext cx="470606" cy="369332"/>
            </a:xfrm>
            <a:prstGeom prst="rect">
              <a:avLst/>
            </a:prstGeom>
            <a:noFill/>
          </p:spPr>
          <p:txBody>
            <a:bodyPr wrap="square" rtlCol="0">
              <a:spAutoFit/>
            </a:bodyPr>
            <a:lstStyle/>
            <a:p>
              <a:endParaRPr lang="en-US" dirty="0">
                <a:solidFill>
                  <a:srgbClr val="FF0000"/>
                </a:solidFill>
              </a:endParaRPr>
            </a:p>
          </p:txBody>
        </p:sp>
        <p:sp>
          <p:nvSpPr>
            <p:cNvPr id="204" name="TextBox 203"/>
            <p:cNvSpPr txBox="1"/>
            <p:nvPr/>
          </p:nvSpPr>
          <p:spPr>
            <a:xfrm>
              <a:off x="7566274" y="6040750"/>
              <a:ext cx="686387" cy="369332"/>
            </a:xfrm>
            <a:prstGeom prst="rect">
              <a:avLst/>
            </a:prstGeom>
            <a:noFill/>
          </p:spPr>
          <p:txBody>
            <a:bodyPr wrap="square" rtlCol="0">
              <a:spAutoFit/>
            </a:bodyPr>
            <a:lstStyle/>
            <a:p>
              <a:endParaRPr lang="en-US" dirty="0">
                <a:solidFill>
                  <a:srgbClr val="FF0000"/>
                </a:solidFill>
              </a:endParaRPr>
            </a:p>
          </p:txBody>
        </p:sp>
        <p:sp>
          <p:nvSpPr>
            <p:cNvPr id="205" name="TextBox 204"/>
            <p:cNvSpPr txBox="1"/>
            <p:nvPr/>
          </p:nvSpPr>
          <p:spPr>
            <a:xfrm>
              <a:off x="9220291" y="5677041"/>
              <a:ext cx="606531" cy="369332"/>
            </a:xfrm>
            <a:prstGeom prst="rect">
              <a:avLst/>
            </a:prstGeom>
            <a:noFill/>
          </p:spPr>
          <p:txBody>
            <a:bodyPr wrap="square" rtlCol="0">
              <a:spAutoFit/>
            </a:bodyPr>
            <a:lstStyle/>
            <a:p>
              <a:endParaRPr lang="en-US" dirty="0">
                <a:solidFill>
                  <a:srgbClr val="FF0000"/>
                </a:solidFill>
              </a:endParaRPr>
            </a:p>
          </p:txBody>
        </p:sp>
        <p:sp>
          <p:nvSpPr>
            <p:cNvPr id="206" name="TextBox 205"/>
            <p:cNvSpPr txBox="1"/>
            <p:nvPr/>
          </p:nvSpPr>
          <p:spPr>
            <a:xfrm>
              <a:off x="10365971" y="5774958"/>
              <a:ext cx="511104" cy="369332"/>
            </a:xfrm>
            <a:prstGeom prst="rect">
              <a:avLst/>
            </a:prstGeom>
            <a:noFill/>
          </p:spPr>
          <p:txBody>
            <a:bodyPr wrap="square" rtlCol="0">
              <a:spAutoFit/>
            </a:bodyPr>
            <a:lstStyle/>
            <a:p>
              <a:endParaRPr lang="en-US" dirty="0">
                <a:solidFill>
                  <a:srgbClr val="FF0000"/>
                </a:solidFill>
              </a:endParaRPr>
            </a:p>
          </p:txBody>
        </p:sp>
        <p:sp>
          <p:nvSpPr>
            <p:cNvPr id="207" name="TextBox 206"/>
            <p:cNvSpPr txBox="1"/>
            <p:nvPr/>
          </p:nvSpPr>
          <p:spPr>
            <a:xfrm>
              <a:off x="11681670" y="5162488"/>
              <a:ext cx="454600" cy="369332"/>
            </a:xfrm>
            <a:prstGeom prst="rect">
              <a:avLst/>
            </a:prstGeom>
            <a:noFill/>
          </p:spPr>
          <p:txBody>
            <a:bodyPr wrap="square" rtlCol="0">
              <a:spAutoFit/>
            </a:bodyPr>
            <a:lstStyle/>
            <a:p>
              <a:endParaRPr lang="en-US" dirty="0">
                <a:solidFill>
                  <a:srgbClr val="FF0000"/>
                </a:solidFill>
              </a:endParaRPr>
            </a:p>
          </p:txBody>
        </p:sp>
      </p:gr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endParaRPr lang="en-US" dirty="0">
                <a:solidFill>
                  <a:srgbClr val="00B0F0"/>
                </a:solidFill>
              </a:endParaRPr>
            </a:p>
          </p:txBody>
        </p:sp>
        <p:sp>
          <p:nvSpPr>
            <p:cNvPr id="211" name="TextBox 210"/>
            <p:cNvSpPr txBox="1"/>
            <p:nvPr/>
          </p:nvSpPr>
          <p:spPr>
            <a:xfrm>
              <a:off x="6680308" y="4576126"/>
              <a:ext cx="508883" cy="369332"/>
            </a:xfrm>
            <a:prstGeom prst="rect">
              <a:avLst/>
            </a:prstGeom>
            <a:noFill/>
          </p:spPr>
          <p:txBody>
            <a:bodyPr wrap="square" rtlCol="0">
              <a:spAutoFit/>
            </a:bodyPr>
            <a:lstStyle/>
            <a:p>
              <a:endParaRPr lang="en-US" dirty="0">
                <a:solidFill>
                  <a:srgbClr val="00B0F0"/>
                </a:solidFill>
              </a:endParaRPr>
            </a:p>
          </p:txBody>
        </p:sp>
        <p:sp>
          <p:nvSpPr>
            <p:cNvPr id="212" name="TextBox 211"/>
            <p:cNvSpPr txBox="1"/>
            <p:nvPr/>
          </p:nvSpPr>
          <p:spPr>
            <a:xfrm>
              <a:off x="7711408" y="2420772"/>
              <a:ext cx="466812" cy="369332"/>
            </a:xfrm>
            <a:prstGeom prst="rect">
              <a:avLst/>
            </a:prstGeom>
            <a:noFill/>
          </p:spPr>
          <p:txBody>
            <a:bodyPr wrap="square" rtlCol="0">
              <a:spAutoFit/>
            </a:bodyPr>
            <a:lstStyle/>
            <a:p>
              <a:endParaRPr lang="en-US" dirty="0">
                <a:solidFill>
                  <a:srgbClr val="00B0F0"/>
                </a:solidFill>
              </a:endParaRPr>
            </a:p>
          </p:txBody>
        </p:sp>
        <p:sp>
          <p:nvSpPr>
            <p:cNvPr id="213" name="TextBox 212"/>
            <p:cNvSpPr txBox="1"/>
            <p:nvPr/>
          </p:nvSpPr>
          <p:spPr>
            <a:xfrm>
              <a:off x="8627268" y="761216"/>
              <a:ext cx="489620" cy="369332"/>
            </a:xfrm>
            <a:prstGeom prst="rect">
              <a:avLst/>
            </a:prstGeom>
            <a:noFill/>
          </p:spPr>
          <p:txBody>
            <a:bodyPr wrap="square" rtlCol="0">
              <a:spAutoFit/>
            </a:bodyPr>
            <a:lstStyle/>
            <a:p>
              <a:endParaRPr lang="en-US" dirty="0">
                <a:solidFill>
                  <a:srgbClr val="00B0F0"/>
                </a:solidFill>
              </a:endParaRPr>
            </a:p>
          </p:txBody>
        </p:sp>
        <p:sp>
          <p:nvSpPr>
            <p:cNvPr id="214" name="TextBox 213"/>
            <p:cNvSpPr txBox="1"/>
            <p:nvPr/>
          </p:nvSpPr>
          <p:spPr>
            <a:xfrm>
              <a:off x="10688057" y="739187"/>
              <a:ext cx="455518" cy="369332"/>
            </a:xfrm>
            <a:prstGeom prst="rect">
              <a:avLst/>
            </a:prstGeom>
            <a:noFill/>
          </p:spPr>
          <p:txBody>
            <a:bodyPr wrap="square" rtlCol="0">
              <a:spAutoFit/>
            </a:bodyPr>
            <a:lstStyle/>
            <a:p>
              <a:endParaRPr lang="en-US" dirty="0">
                <a:solidFill>
                  <a:srgbClr val="00B0F0"/>
                </a:solidFill>
              </a:endParaRPr>
            </a:p>
          </p:txBody>
        </p:sp>
        <p:sp>
          <p:nvSpPr>
            <p:cNvPr id="215" name="TextBox 214"/>
            <p:cNvSpPr txBox="1"/>
            <p:nvPr/>
          </p:nvSpPr>
          <p:spPr>
            <a:xfrm>
              <a:off x="10985494" y="2262766"/>
              <a:ext cx="628799" cy="369332"/>
            </a:xfrm>
            <a:prstGeom prst="rect">
              <a:avLst/>
            </a:prstGeom>
            <a:noFill/>
          </p:spPr>
          <p:txBody>
            <a:bodyPr wrap="square" rtlCol="0">
              <a:spAutoFit/>
            </a:bodyPr>
            <a:lstStyle/>
            <a:p>
              <a:endParaRPr lang="en-US" dirty="0">
                <a:solidFill>
                  <a:srgbClr val="00B0F0"/>
                </a:solidFill>
              </a:endParaRPr>
            </a:p>
          </p:txBody>
        </p:sp>
        <p:sp>
          <p:nvSpPr>
            <p:cNvPr id="216" name="TextBox 215"/>
            <p:cNvSpPr txBox="1"/>
            <p:nvPr/>
          </p:nvSpPr>
          <p:spPr>
            <a:xfrm>
              <a:off x="9234750" y="3005574"/>
              <a:ext cx="697122" cy="369332"/>
            </a:xfrm>
            <a:prstGeom prst="rect">
              <a:avLst/>
            </a:prstGeom>
            <a:noFill/>
          </p:spPr>
          <p:txBody>
            <a:bodyPr wrap="square" rtlCol="0">
              <a:spAutoFit/>
            </a:bodyPr>
            <a:lstStyle/>
            <a:p>
              <a:endParaRPr lang="en-US" dirty="0">
                <a:solidFill>
                  <a:srgbClr val="00B0F0"/>
                </a:solidFill>
              </a:endParaRPr>
            </a:p>
          </p:txBody>
        </p:sp>
        <p:sp>
          <p:nvSpPr>
            <p:cNvPr id="217" name="TextBox 216"/>
            <p:cNvSpPr txBox="1"/>
            <p:nvPr/>
          </p:nvSpPr>
          <p:spPr>
            <a:xfrm>
              <a:off x="7651044" y="5563306"/>
              <a:ext cx="400245" cy="369332"/>
            </a:xfrm>
            <a:prstGeom prst="rect">
              <a:avLst/>
            </a:prstGeom>
            <a:noFill/>
          </p:spPr>
          <p:txBody>
            <a:bodyPr wrap="square" rtlCol="0">
              <a:spAutoFit/>
            </a:bodyPr>
            <a:lstStyle/>
            <a:p>
              <a:endParaRPr lang="en-US" dirty="0">
                <a:solidFill>
                  <a:srgbClr val="00B0F0"/>
                </a:solidFill>
              </a:endParaRPr>
            </a:p>
          </p:txBody>
        </p:sp>
        <p:sp>
          <p:nvSpPr>
            <p:cNvPr id="218" name="TextBox 217"/>
            <p:cNvSpPr txBox="1"/>
            <p:nvPr/>
          </p:nvSpPr>
          <p:spPr>
            <a:xfrm>
              <a:off x="9234171" y="5171288"/>
              <a:ext cx="431238" cy="369332"/>
            </a:xfrm>
            <a:prstGeom prst="rect">
              <a:avLst/>
            </a:prstGeom>
            <a:noFill/>
          </p:spPr>
          <p:txBody>
            <a:bodyPr wrap="square" rtlCol="0">
              <a:spAutoFit/>
            </a:bodyPr>
            <a:lstStyle/>
            <a:p>
              <a:endParaRPr lang="en-US" dirty="0">
                <a:solidFill>
                  <a:srgbClr val="00B0F0"/>
                </a:solidFill>
              </a:endParaRPr>
            </a:p>
          </p:txBody>
        </p:sp>
        <p:sp>
          <p:nvSpPr>
            <p:cNvPr id="220" name="TextBox 219"/>
            <p:cNvSpPr txBox="1"/>
            <p:nvPr/>
          </p:nvSpPr>
          <p:spPr>
            <a:xfrm>
              <a:off x="11736337" y="4115087"/>
              <a:ext cx="454600" cy="369332"/>
            </a:xfrm>
            <a:prstGeom prst="rect">
              <a:avLst/>
            </a:prstGeom>
            <a:noFill/>
          </p:spPr>
          <p:txBody>
            <a:bodyPr wrap="square" rtlCol="0">
              <a:spAutoFit/>
            </a:bodyPr>
            <a:lstStyle/>
            <a:p>
              <a:endParaRPr lang="en-US" dirty="0">
                <a:solidFill>
                  <a:srgbClr val="00B0F0"/>
                </a:solidFill>
              </a:endParaRP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edge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 (answer)</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547390"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66623"/>
              <a:ext cx="600926"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178210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5" name="Slide Number Placeholder 4"/>
          <p:cNvSpPr>
            <a:spLocks noGrp="1"/>
          </p:cNvSpPr>
          <p:nvPr>
            <p:ph type="sldNum" sz="quarter" idx="12"/>
          </p:nvPr>
        </p:nvSpPr>
        <p:spPr/>
        <p:txBody>
          <a:bodyPr/>
          <a:lstStyle/>
          <a:p>
            <a:fld id="{659665DE-58FC-41F4-AC58-2C90A5E00527}" type="slidenum">
              <a:rPr lang="en-US" smtClean="0"/>
              <a:t>71</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Graph Algorithms</a:t>
            </a:r>
          </a:p>
        </p:txBody>
      </p:sp>
      <p:sp>
        <p:nvSpPr>
          <p:cNvPr id="5" name="Content Placeholder 4"/>
          <p:cNvSpPr>
            <a:spLocks noGrp="1"/>
          </p:cNvSpPr>
          <p:nvPr>
            <p:ph idx="1"/>
          </p:nvPr>
        </p:nvSpPr>
        <p:spPr>
          <a:xfrm>
            <a:off x="575240" y="1463857"/>
            <a:ext cx="11187258" cy="5140790"/>
          </a:xfrm>
        </p:spPr>
        <p:txBody>
          <a:bodyPr>
            <a:normAutofit/>
          </a:bodyPr>
          <a:lstStyle/>
          <a:p>
            <a:r>
              <a:rPr lang="en-US" dirty="0"/>
              <a:t>From 332 you already know:</a:t>
            </a:r>
          </a:p>
          <a:p>
            <a:pPr lvl="1"/>
            <a:r>
              <a:rPr lang="en-US" dirty="0"/>
              <a:t>How to find a topological sort</a:t>
            </a:r>
          </a:p>
          <a:p>
            <a:pPr lvl="1"/>
            <a:r>
              <a:rPr lang="en-US" dirty="0"/>
              <a:t>Use </a:t>
            </a:r>
            <a:r>
              <a:rPr lang="en-US" dirty="0" err="1"/>
              <a:t>Dijkstra’s</a:t>
            </a:r>
            <a:r>
              <a:rPr lang="en-US" dirty="0"/>
              <a:t> Algorithm to find shortest paths in (positively) weighted graphs</a:t>
            </a:r>
          </a:p>
          <a:p>
            <a:pPr lvl="1"/>
            <a:r>
              <a:rPr lang="en-US" dirty="0"/>
              <a:t>Use Prim’s and </a:t>
            </a:r>
            <a:r>
              <a:rPr lang="en-US" dirty="0" err="1"/>
              <a:t>Kruskal’s</a:t>
            </a:r>
            <a:r>
              <a:rPr lang="en-US" dirty="0"/>
              <a:t> Algorithms to find minimum spanning trees.</a:t>
            </a:r>
          </a:p>
          <a:p>
            <a:r>
              <a:rPr lang="en-US" dirty="0"/>
              <a:t>Depending on which quarter you took 332, you also know:</a:t>
            </a:r>
          </a:p>
          <a:p>
            <a:pPr lvl="1"/>
            <a:r>
              <a:rPr lang="en-US" dirty="0"/>
              <a:t>BFS, and at least one application.</a:t>
            </a:r>
          </a:p>
          <a:p>
            <a:pPr lvl="1"/>
            <a:r>
              <a:rPr lang="en-US" dirty="0"/>
              <a:t>That might have been 2-coloring, unweighted shortest paths, or something else.</a:t>
            </a:r>
          </a:p>
          <a:p>
            <a:pPr lvl="1"/>
            <a:r>
              <a:rPr lang="en-US" dirty="0"/>
              <a:t>DFS, and at least one application.</a:t>
            </a:r>
          </a:p>
          <a:p>
            <a:pPr lvl="1"/>
            <a:r>
              <a:rPr lang="en-US" dirty="0"/>
              <a:t>Likely cycle detection, but it might have been something else.</a:t>
            </a:r>
          </a:p>
          <a:p>
            <a:pPr lvl="1"/>
            <a:r>
              <a:rPr lang="en-US" dirty="0"/>
              <a:t>Our goal is </a:t>
            </a:r>
            <a:r>
              <a:rPr lang="en-US" b="1" i="1" dirty="0"/>
              <a:t>not </a:t>
            </a:r>
            <a:r>
              <a:rPr lang="en-US" dirty="0"/>
              <a:t>to memorize algorithms! Our goal is to solve new problems. Even if you’ve seen these applications, we’re coming from a new angle this week.</a:t>
            </a:r>
          </a:p>
        </p:txBody>
      </p:sp>
    </p:spTree>
    <p:extLst>
      <p:ext uri="{BB962C8B-B14F-4D97-AF65-F5344CB8AC3E}">
        <p14:creationId xmlns:p14="http://schemas.microsoft.com/office/powerpoint/2010/main" val="43848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417_template</Template>
  <TotalTime>3210</TotalTime>
  <Words>7035</Words>
  <Application>Microsoft Office PowerPoint</Application>
  <PresentationFormat>Widescreen</PresentationFormat>
  <Paragraphs>1157</Paragraphs>
  <Slides>71</Slides>
  <Notes>2</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Aptos</vt: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BFS,DFS</vt:lpstr>
      <vt:lpstr>Announcement</vt:lpstr>
      <vt:lpstr>Graphs</vt:lpstr>
      <vt:lpstr>Graphs (basics)</vt:lpstr>
      <vt:lpstr>Adjacency Matrix</vt:lpstr>
      <vt:lpstr>Adjacency List</vt:lpstr>
      <vt:lpstr>Tradeoffs</vt:lpstr>
      <vt:lpstr>Graph Algorithms</vt:lpstr>
      <vt:lpstr>Traversals</vt:lpstr>
      <vt:lpstr>Breadth First Search</vt:lpstr>
      <vt:lpstr>Breadth First Search (example)</vt:lpstr>
      <vt:lpstr>Running Time</vt:lpstr>
      <vt:lpstr>Old Breadth-First Search Application</vt:lpstr>
      <vt:lpstr>Unweighted Graphs</vt:lpstr>
      <vt:lpstr>A detailed application</vt:lpstr>
      <vt:lpstr>A detailed application (example)</vt:lpstr>
      <vt:lpstr>Lemma 1</vt:lpstr>
      <vt:lpstr>BFS with Layers</vt:lpstr>
      <vt:lpstr>BFS With Layers (pseudocode</vt:lpstr>
      <vt:lpstr>Layers</vt:lpstr>
      <vt:lpstr>Testing Bipartiteness</vt:lpstr>
      <vt:lpstr>Lemma 2</vt:lpstr>
      <vt:lpstr>Lemma 2 (pf)</vt:lpstr>
      <vt:lpstr>Lemma 3</vt:lpstr>
      <vt:lpstr>The Big Result</vt:lpstr>
      <vt:lpstr>Algorithm -&gt; proof</vt:lpstr>
      <vt:lpstr>Wrapping it up</vt:lpstr>
      <vt:lpstr>Testing Bipartiteness (two statements)</vt:lpstr>
      <vt:lpstr>Proving Algorithm Correct</vt:lpstr>
      <vt:lpstr>DFS vs. BFS</vt:lpstr>
      <vt:lpstr>DFS vs. BFS (DFS example)</vt:lpstr>
      <vt:lpstr>DFS – pseudocode </vt:lpstr>
      <vt:lpstr>DFS – pseudocode</vt:lpstr>
      <vt:lpstr>DFS – iterative vs. recursive</vt:lpstr>
      <vt:lpstr>Running DFS</vt:lpstr>
      <vt:lpstr>DFS Discovery</vt:lpstr>
      <vt:lpstr>Reaching Everything</vt:lpstr>
      <vt:lpstr>Bells and Whistles</vt:lpstr>
      <vt:lpstr>Edge Classification</vt:lpstr>
      <vt:lpstr>A lot of Details: DFS</vt:lpstr>
      <vt:lpstr>Running DFS (you try)</vt:lpstr>
      <vt:lpstr>DFS: start/end</vt:lpstr>
      <vt:lpstr>Edge classification (first worked example)</vt:lpstr>
      <vt:lpstr>Edge classification (types)</vt:lpstr>
      <vt:lpstr>Edge Classification (for DFS on directed graphs)</vt:lpstr>
      <vt:lpstr>Try it Yourselves!</vt:lpstr>
      <vt:lpstr>Edge Classification (try it!)</vt:lpstr>
      <vt:lpstr>Actually Using DFS</vt:lpstr>
      <vt:lpstr>BFS/DFS caveats and cautions</vt:lpstr>
      <vt:lpstr>Graph Search Takeaways</vt:lpstr>
      <vt:lpstr>Your Takeaways</vt:lpstr>
      <vt:lpstr>Summary – Graph Search Applications</vt:lpstr>
      <vt:lpstr>Solving new problems: Graph Modeling</vt:lpstr>
      <vt:lpstr>Problem 1: Ordering Dependencies </vt:lpstr>
      <vt:lpstr>Topological Ordering</vt:lpstr>
      <vt:lpstr>Problem 2</vt:lpstr>
      <vt:lpstr>How do these work?</vt:lpstr>
      <vt:lpstr>Designing New Algorithms</vt:lpstr>
      <vt:lpstr>Designing New Algorithms (combining)</vt:lpstr>
      <vt:lpstr>Why Find SCCs?</vt:lpstr>
      <vt:lpstr>Designing New Graph Algorithms</vt:lpstr>
      <vt:lpstr>Problem Solving Suggestions</vt:lpstr>
      <vt:lpstr>Graph Modeling</vt:lpstr>
      <vt:lpstr>Graph Modeling Process</vt:lpstr>
      <vt:lpstr>Scenario #1</vt:lpstr>
      <vt:lpstr>Scenario #1 (answer)</vt:lpstr>
      <vt:lpstr>Scenario #2</vt:lpstr>
      <vt:lpstr>Scenario #2 (answer)</vt:lpstr>
      <vt:lpstr>Scenario #3</vt:lpstr>
      <vt:lpstr>Scenario #3 (answer)</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34</cp:revision>
  <cp:lastPrinted>2026-04-04T00:42:50Z</cp:lastPrinted>
  <dcterms:created xsi:type="dcterms:W3CDTF">2021-01-12T18:29:18Z</dcterms:created>
  <dcterms:modified xsi:type="dcterms:W3CDTF">2026-04-06T20:12:40Z</dcterms:modified>
</cp:coreProperties>
</file>