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ink/ink1.xml" ContentType="application/inkml+xml"/>
  <Override PartName="/ppt/notesSlides/notesSlide1.xml" ContentType="application/vnd.openxmlformats-officedocument.presentationml.notesSlide+xml"/>
  <Override PartName="/ppt/ink/ink2.xml" ContentType="application/inkml+xml"/>
  <Override PartName="/ppt/ink/ink3.xml" ContentType="application/inkml+xml"/>
  <Override PartName="/ppt/notesSlides/notesSlide2.xml" ContentType="application/vnd.openxmlformats-officedocument.presentationml.notesSlide+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3"/>
  </p:notesMasterIdLst>
  <p:sldIdLst>
    <p:sldId id="256" r:id="rId2"/>
    <p:sldId id="351" r:id="rId3"/>
    <p:sldId id="266" r:id="rId4"/>
    <p:sldId id="281" r:id="rId5"/>
    <p:sldId id="286" r:id="rId6"/>
    <p:sldId id="271" r:id="rId7"/>
    <p:sldId id="280" r:id="rId8"/>
    <p:sldId id="309" r:id="rId9"/>
    <p:sldId id="278" r:id="rId10"/>
    <p:sldId id="353" r:id="rId11"/>
    <p:sldId id="273" r:id="rId12"/>
    <p:sldId id="288" r:id="rId13"/>
    <p:sldId id="267" r:id="rId14"/>
    <p:sldId id="354" r:id="rId15"/>
    <p:sldId id="355" r:id="rId16"/>
    <p:sldId id="356" r:id="rId17"/>
    <p:sldId id="290" r:id="rId18"/>
    <p:sldId id="314" r:id="rId19"/>
    <p:sldId id="300" r:id="rId20"/>
    <p:sldId id="301" r:id="rId21"/>
    <p:sldId id="302" r:id="rId22"/>
    <p:sldId id="352" r:id="rId23"/>
    <p:sldId id="303" r:id="rId24"/>
    <p:sldId id="304" r:id="rId25"/>
    <p:sldId id="296" r:id="rId26"/>
    <p:sldId id="305" r:id="rId27"/>
    <p:sldId id="306" r:id="rId28"/>
    <p:sldId id="307" r:id="rId29"/>
    <p:sldId id="308" r:id="rId30"/>
    <p:sldId id="258" r:id="rId31"/>
    <p:sldId id="259" r:id="rId32"/>
    <p:sldId id="260" r:id="rId33"/>
    <p:sldId id="261" r:id="rId34"/>
    <p:sldId id="297" r:id="rId35"/>
    <p:sldId id="262" r:id="rId36"/>
    <p:sldId id="272" r:id="rId37"/>
    <p:sldId id="263" r:id="rId38"/>
    <p:sldId id="269" r:id="rId39"/>
    <p:sldId id="293" r:id="rId40"/>
    <p:sldId id="315" r:id="rId41"/>
    <p:sldId id="283" r:id="rId42"/>
    <p:sldId id="292" r:id="rId43"/>
    <p:sldId id="284" r:id="rId44"/>
    <p:sldId id="285" r:id="rId45"/>
    <p:sldId id="289" r:id="rId46"/>
    <p:sldId id="268" r:id="rId47"/>
    <p:sldId id="295" r:id="rId48"/>
    <p:sldId id="270" r:id="rId49"/>
    <p:sldId id="298" r:id="rId50"/>
    <p:sldId id="357" r:id="rId51"/>
    <p:sldId id="313" r:id="rId52"/>
    <p:sldId id="299" r:id="rId53"/>
    <p:sldId id="350" r:id="rId54"/>
    <p:sldId id="337" r:id="rId55"/>
    <p:sldId id="338" r:id="rId56"/>
    <p:sldId id="344" r:id="rId57"/>
    <p:sldId id="345" r:id="rId58"/>
    <p:sldId id="346" r:id="rId59"/>
    <p:sldId id="347" r:id="rId60"/>
    <p:sldId id="339" r:id="rId61"/>
    <p:sldId id="348" r:id="rId62"/>
    <p:sldId id="340" r:id="rId63"/>
    <p:sldId id="349" r:id="rId64"/>
    <p:sldId id="319" r:id="rId65"/>
    <p:sldId id="331" r:id="rId66"/>
    <p:sldId id="333" r:id="rId67"/>
    <p:sldId id="332" r:id="rId68"/>
    <p:sldId id="334" r:id="rId69"/>
    <p:sldId id="320" r:id="rId70"/>
    <p:sldId id="343" r:id="rId71"/>
    <p:sldId id="322" r:id="rId7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2579" autoAdjust="0"/>
  </p:normalViewPr>
  <p:slideViewPr>
    <p:cSldViewPr snapToGrid="0">
      <p:cViewPr varScale="1">
        <p:scale>
          <a:sx n="68" d="100"/>
          <a:sy n="68" d="100"/>
        </p:scale>
        <p:origin x="616" y="6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ink/ink1.xml><?xml version="1.0" encoding="utf-8"?>
<inkml:ink xmlns:inkml="http://www.w3.org/2003/InkML">
  <inkml:definitions>
    <inkml:context xml:id="ctx0">
      <inkml:inkSource xml:id="inkSrc0">
        <inkml:traceFormat>
          <inkml:channel name="X" type="integer" max="30159" units="cm"/>
          <inkml:channel name="Y" type="integer" max="18850" units="cm"/>
          <inkml:channel name="F" type="integer" max="4095" units="dev"/>
          <inkml:channel name="T" type="integer" max="2.14748E9" units="dev"/>
        </inkml:traceFormat>
        <inkml:channelProperties>
          <inkml:channelProperty channel="X" name="resolution" value="999.96686" units="1/cm"/>
          <inkml:channelProperty channel="Y" name="resolution" value="1000" units="1/cm"/>
          <inkml:channelProperty channel="F" name="resolution" value="0" units="1/dev"/>
          <inkml:channelProperty channel="T" name="resolution" value="1" units="1/dev"/>
        </inkml:channelProperties>
      </inkml:inkSource>
      <inkml:timestamp xml:id="ts0" timeString="2026-04-06T20:35:02.390"/>
    </inkml:context>
    <inkml:brush xml:id="br0">
      <inkml:brushProperty name="width" value="0.05292" units="cm"/>
      <inkml:brushProperty name="height" value="0.05292" units="cm"/>
      <inkml:brushProperty name="color" value="#0070C0"/>
    </inkml:brush>
  </inkml:definitions>
  <inkml:trace contextRef="#ctx0" brushRef="#br0">7972 13137 1744 0,'10'10'129'0,"-5"3"93"0,3-10-116 0,-8 1-34 0,5 1-20 0,-5-5-16 0,-7-7-1 0,0 2-3 0,-11-6 2 0,-9 2 0 0,-3 0-6 0,-12 2 4 0,-10 4 4 0,-8 3 4 16,-9 7 2-16,-9-4-6 16,-14 3-7-16,-2 3-10 0,-23-6-3 0,-18 6-1 15,-2-2-2-15,-10 2 2 0,7-2-1 16,5 2-2-16,-8-2 0 0,6 0 2 15,2 4 1-15,10-6 0 0,11 0-1 16,9 1-1-16,8-5-3 0,7-1-2 16,13-3-4-16,15-6-4 0,23 5-18 15,14-3-26-15,22 2-42 0,8-2-96 0,18-2-4 16,20-7 80-16</inkml:trace>
  <inkml:trace contextRef="#ctx0" brushRef="#br0" timeOffset="650">12796 13190 1957 0,'-4'-2'92'0,"-3"2"9"0,-10-2 1 0,1-1-23 0,-6 1 2 0,-2-2-5 0,-7 3-8 0,1-1-4 0,-5 2-3 0,-1-2-3 0,-3 2-4 16,-14-3-7-16,-7 1-8 0,-2 2-2 15,-7-4-4-15,3 1 0 0,-7 1 4 16,-3-3-2-16,-2 1-5 0,2 1-4 16,-6 3-4-16,-5-6-4 0,-1 6 0 0,-3-3-5 15,6 1-7-15,13 2-2 0,13 2-3 16,8 1-1-16,15 3-5 0,8 2-24 16,7-1-40-16,15 1-64 0,6-3-128 15,18-5 146-15</inkml:trace>
</inkml:ink>
</file>

<file path=ppt/ink/ink10.xml><?xml version="1.0" encoding="utf-8"?>
<inkml:ink xmlns:inkml="http://www.w3.org/2003/InkML">
  <inkml:definitions>
    <inkml:context xml:id="ctx0">
      <inkml:inkSource xml:id="inkSrc0">
        <inkml:traceFormat>
          <inkml:channel name="X" type="integer" max="30159" units="cm"/>
          <inkml:channel name="Y" type="integer" max="18850" units="cm"/>
          <inkml:channel name="F" type="integer" max="4095" units="dev"/>
          <inkml:channel name="T" type="integer" max="2.14748E9" units="dev"/>
        </inkml:traceFormat>
        <inkml:channelProperties>
          <inkml:channelProperty channel="X" name="resolution" value="999.96686" units="1/cm"/>
          <inkml:channelProperty channel="Y" name="resolution" value="1000" units="1/cm"/>
          <inkml:channelProperty channel="F" name="resolution" value="0" units="1/dev"/>
          <inkml:channelProperty channel="T" name="resolution" value="1" units="1/dev"/>
        </inkml:channelProperties>
      </inkml:inkSource>
      <inkml:timestamp xml:id="ts0" timeString="2026-04-06T20:56:49.147"/>
    </inkml:context>
    <inkml:brush xml:id="br0">
      <inkml:brushProperty name="width" value="0.05292" units="cm"/>
      <inkml:brushProperty name="height" value="0.05292" units="cm"/>
      <inkml:brushProperty name="color" value="#FF0000"/>
    </inkml:brush>
  </inkml:definitions>
  <inkml:trace contextRef="#ctx0" brushRef="#br0">14083 8546 1644 0,'64'75'121'0,"-60"-63"73"0,-8-1-71 0,-1 3 40 0,-66-67-90 0,60 62-15 0,2-2-8 0,-5 2-11 15,-2-4-13-15,-9 4-9 0,-10-9-6 0,-1 3-1 0,-8-1-1 0,-6-2-3 16,1-2-2-16,-4-1-1 0,-2 1 1 16,-4-1 2-16,-6-1 5 0,-10 2 6 15,-6 2 4-15,-1 0 0 0,-1 0-4 16,-4 6-3-16,2-1-3 15,-2-3 1-15,3 5 1 0,-1-2 0 16,0-1 11-16,-9 1 3 0,-7-2-3 0,2-1-3 16,-4 2-10-16,7-1 0 0,1 6 10 15,-1-3 6-15,7-1 2 0,2 0-3 0,8-1-5 16,2-3 3-16,3 1 2 0,3-2 5 16,5-2 3-16,4-3-4 0,0-5-1 15,7 1-3-15,4-2-7 0,1-1-4 16,13-1-6-16,1 3-4 0,10 2-1 15,6 0-2-15,10 4 0 0,1 2 1 16,0 0-1-16,-2 1-1 0,2-5 1 16,-3 5-4-16,10 1-19 0,1 0-19 15,1 0-32-15,-15 3-37 0,8 1-29 0,0-3-80 16,-2 1-69-16,2 2 154 0</inkml:trace>
  <inkml:trace contextRef="#ctx0" brushRef="#br0" timeOffset="8047.4">20535 10254 1880 0,'34'-2'92'0,"-4"-2"3"0,-3 1-6 0,-6-6-27 0,-1 2-12 0,-4-5-2 0,-6-3-13 0,1 3-1 0,-4-2-2 16,-4 3-3-16,3 2 1 0,-4 0-2 0,-2 6 2 0,3-3 7 0,-1 5 7 0,0 1 2 16,1 0-7-16,-3 0-11 0,0 0-11 15,0 0-9-15,0 0-3 0,0 0-3 16,0 0-5-16,-7 0-4 0,2 1-2 0,-6 3 0 16,-3 0 4-16,-6-3 1 0,-8 5 4 15,-2-1 3-15,-5-3 3 0,-1-2 1 16,-6 0 3-16,-3 0-3 0,-4 0-4 15,-1 2 0-15,-3 1-2 0,3 4 0 16,-5-3 0-16,5-1-1 0,-3 4 0 16,-5-1 0-16,-1 3 1 0,-6-4 0 15,1-2 1-15,-12-1-1 0,-4-2 6 0,-7-5 6 16,-9 0 5-16,2-8 4 0,-10 1 1 16,-1-2-3-16,2 1-2 0,-2-1-6 15,6 0-5-15,3 1-3 0,6 1-2 16,3 3 0-16,7-3-1 0,13 3 0 15,5 2 1-15,7-2-2 0,0 4 1 16,4-3-1-16,-1 1-2 0,-3-5 14 16,-2-2 8-16,-5-4 4 0,-3-5 5 15,6 2-14-15,-3-6-4 0,0-3 4 16,-2 2-2-16,2-4 1 0,11 5-4 16,10 0-7-16,13 10 0 0,6 1-1 0,6 2-1 15,4 3 5-15,3 4-6 0,4 3-32 16,1-1-25-16,1 5-170 15,-1-5 135-15</inkml:trace>
  <inkml:trace contextRef="#ctx0" brushRef="#br0" timeOffset="16391.02">6028 12466 1869 0,'11'2'229'0,"-6"0"-145"0,1 0-15 0,-5 0-41 0,1-2-4 0,-2 0-1 0,2 0 0 0,-2 0 5 15,0 0 1-15,0 0-1 0,0 0 1 16,0 0-5-16,0 0-3 0,-4 0-3 16,4 0-5-16,0 0-7 0,-1 0-3 15,-10 0 0-15,4 0-1 0,-2 5 3 16,-3-2 0-16,-4-1 0 0,0 3-1 0,-7 3-2 16,1-5-2-16,-4 6 0 0,-1-4-2 15,-1 4 0-15,-2-4 0 0,-2 1 0 16,-6 3 0-16,-1 0 0 0,-5-1 1 15,-2 5 1-15,-7-3 8 0,-6 3 10 16,-1-2 11-16,-4-1 8 0,-12 1 10 16,-7 3 9-16,-4-2 5 0,-11-6-9 0,4 3-15 15,4-9-18-15,3 1-15 0,0 6-3 16,-3-1 1-16,-4-3 0 0,0-1 0 16,1-2 1-16,12 2-1 0,-4 0 8 15,-2-2 11-15,0 7 7 0,-7-7 7 16,2 0-1-16,3 0-3 0,-3-11 7 15,-4 0-4-15,-5 1-2 0,-7-8-5 16,2 2-9-16,5 0-4 0,0 0-3 16,1-2-2-16,5 4-1 0,4 0-2 15,8 2 0-15,5 3 1 0,5 2 2 0,9 3 9 16,13-3 5-16,8 4 2 0,13 1 3 16,9 0-6-16,7 2-2 0,7 0-2 15,7 0-4-15,0 0-2 0,0 0-1 16,0 0-3-16,0 0-1 0,0 0-3 15,0 0-1-15,0 0-2 0,0 0 0 16,0 0 0-16,0 0-1 0,0 0-2 16,0 0-5-16,0 0-8 0,0 0-10 15,0 0-10-15,0-4-14 0,0 4-15 16,0 0-8-16,1-1-29 0,1-1-22 0,0 0-32 16,7-5-73-16,-2-4-412 0,5-3 407 15</inkml:trace>
  <inkml:trace contextRef="#ctx0" brushRef="#br0" timeOffset="37838.78">13862 16161 1736 0,'40'7'85'0,"-9"1"16"16,-3-5-21-16,-7-3-21 0,-10 0-12 0,-2-2-12 0,-2 2-1 0,-4-1 2 0,-3-3 3 0,0-1 0 0,-3 1-1 0,1 4-1 0,2 0 0 0,-4-2 4 16,10 2 4-16,-6 0 1 0,3 0 1 15,-3 0-6-15,0 0-9 0,0 0-10 16,0 0-7-16,0 0-8 0,0 0-2 16,-10 0-1-16,-4-1 0 0,-15-5 4 15,-5 3 0-15,-8 1-1 0,-13 0 0 0,-7 2 3 16,-7-3 1-16,-4-1 1 15,-14 2-1-15,-2-1-3 0,-12 3-3 0,-8 0 1 16,-12 0 10-16,-16 0 9 0,-3 2 3 16,-10-2-2-16,-6 0-9 0,-4 0-6 15,-8 0-2-15,1-4 9 0,6-5 4 16,3-5 4-16,14-2 3 0,13 0-2 16,17 0 2-16,19 2 3 0,17 0-1 15,7 3-5-15,14 2-6 0,11-3-9 0,3 3-6 16,13 4-1-16,4-1-4 0,11 3 3 15,15 3-7-15,-1 0-13 0,-1-6-33 16,13 6-63-16,-1 0-100 0,13-3-568 16,6-8 500-16</inkml:trace>
  <inkml:trace contextRef="#ctx0" brushRef="#br0" timeOffset="39806.39">29410 16161 1643 0,'152'15'442'0,"-154"-17"-248"0,80 2-211 0,-42-11 36 0,-20-5-2 0,0-2 0 15,-2-5 5-15,2 2 4 0,-2-2 6 0,0 7 11 0,0 0 10 0,1 4 14 0,-1-1 3 0,0 3-5 0,0-3-10 0,0 4-12 16,-5 2-8-16,0 0-4 0,-4 4-5 15,1-4-3-15,-6 7-6 0,0-2-3 0,0 0-3 16,0 2-5-16,-9-7-2 0,-2 7-2 16,1 4-1-16,-10-1 3 0,-3 1 2 15,-5 6 1-15,-10 3 0 0,3-4-2 16,-9 10-3-16,-6-8-1 0,0 1 0 16,-3 4-1-16,-5 2 2 0,-3-1 1 15,-6 3 3-15,-13-2 6 0,-16-4 6 16,-6 4 3-16,-10-9 1 0,4 1-1 15,-6-1-1-15,-6-7 5 0,-13-4 1 0,-9-7 4 16,-4-5 0-16,5-4 3 0,4-7 3 16,-1-1 2-16,1-4 0 0,10-2-8 15,11 3-5-15,26-1-7 0,10 7-2 16,16 2 1-16,8-6-3 0,9 8-2 16,7-10-3-16,4 1-4 0,6-4-4 15,2-3 2-15,8-3-10 0,8 5-22 16,12 1-33-16,10 2-32 0,12 1-55 0,8 1-78 15,9 1-41-15,7 4 126 0</inkml:trace>
</inkml:ink>
</file>

<file path=ppt/ink/ink11.xml><?xml version="1.0" encoding="utf-8"?>
<inkml:ink xmlns:inkml="http://www.w3.org/2003/InkML">
  <inkml:definitions>
    <inkml:context xml:id="ctx0">
      <inkml:inkSource xml:id="inkSrc0">
        <inkml:traceFormat>
          <inkml:channel name="X" type="integer" max="30159" units="cm"/>
          <inkml:channel name="Y" type="integer" max="18850" units="cm"/>
          <inkml:channel name="F" type="integer" max="4095" units="dev"/>
          <inkml:channel name="T" type="integer" max="2.14748E9" units="dev"/>
        </inkml:traceFormat>
        <inkml:channelProperties>
          <inkml:channelProperty channel="X" name="resolution" value="999.96686" units="1/cm"/>
          <inkml:channelProperty channel="Y" name="resolution" value="1000" units="1/cm"/>
          <inkml:channelProperty channel="F" name="resolution" value="0" units="1/dev"/>
          <inkml:channelProperty channel="T" name="resolution" value="1" units="1/dev"/>
        </inkml:channelProperties>
      </inkml:inkSource>
      <inkml:timestamp xml:id="ts0" timeString="2026-04-06T20:58:00.447"/>
    </inkml:context>
    <inkml:brush xml:id="br0">
      <inkml:brushProperty name="width" value="0.05292" units="cm"/>
      <inkml:brushProperty name="height" value="0.05292" units="cm"/>
      <inkml:brushProperty name="color" value="#FF0000"/>
    </inkml:brush>
  </inkml:definitions>
  <inkml:trace contextRef="#ctx0" brushRef="#br0">3374 7186 1623 0,'18'-23'90'0,"-6"4"38"0,-1 3-30 0,-4 4-15 0,-4-3-3 0,-1 6-13 0,-2 2-7 0,-2-5-10 0,-5 8-14 0,2-6-12 0,-4 3-12 0,-5 1-7 0,2 3-4 16,-10 3-3-16,-1 0-1 0,-5 0 0 15,-8 5-1-15,4 2-4 0,-8-1-4 16,-5 4-1-16,-4-1-1 0,-3 3 4 16,-10 4 1-16,-2 0 2 0,-1 4 2 15,-3-4 2-15,6 2 2 0,4-1 1 16,-1 1 0-16,8-7-3 0,1-2 16 0,8 3 13 15,10-8 12-15,3 1 15 0,8 0-9 16,0-1-5-16,5-1-4 0,0-3-7 16,2 0-6-16,-2 2-7 0,-2 2-7 15,-1-1-4-15,-4 8-2 0,-1-6-1 16,-2 6-1-16,1-2 0 0,0-1-1 16,4 7-2-16,3 2-2 0,4 6 0 15,2 0 2-15,-3 6 3 0,5-1 6 0,-1 2 1 16,4-3 1-16,4 0-2 0,-1-3-3 15,4 3-1-15,0-4-1 0,0 0-1 16,5 0 0-16,2 0-2 0,-3 0 0 16,5-3 0-16,-7 3 0 0,5-6 1 15,0 3 1-15,-2 1 0 0,0-3 0 16,-1-4 0-16,0 4 1 0,-4-4-1 16,1-3 2-16,-1 3-2 0,0 0 0 15,2-7 1-15,-2 6 1 0,0-3-1 0,0 1 1 16,0-2-1-16,2 3 1 0,-2-1 0 15,0 1 0-15,-2-7 0 16,2 1-1-16,0 1 0 0,2 0 0 0,0-2 0 16,-6-1 1-16,2-1-2 0,1 4 0 15,-1 2 0-15,0 0 0 0,2 4 0 16,-5-6 0-16,1 7 0 0,2 2-1 16,-1 5-1-16,-3-1 0 0,-1 3 1 15,4 5 0-15,-6-5 0 0,5 4 1 0,-3-4 0 16,2-2 0-16,3 0 0 0,-3-5 1 15,3 2-1-15,0-2-3 0,1-4 13 16,1 1 13-16,0-3 13 0,0-3 17 16,0 2-4-16,0-3-2 0,0 1-3 15,1-4-2-15,-1 3 1 0,7 1 1 16,-5-5 0-16,4-2 2 0,2 0 3 16,7 0 3-16,9-4-7 0,15-7-11 15,13-3-13-15,12 0-14 0,19-2-16 16,18 0-19-16,11 0-43 0,7 4-40 0,15-3-43 15,1 1 74-15</inkml:trace>
  <inkml:trace contextRef="#ctx0" brushRef="#br0" timeOffset="8177.88">4737 9931 1465 0,'39'12'965'0,"-47"-12"-1451"0,-7 22 1134 0,-25-6-1010 0,4 3 81 0,13 1 282 0,-7 5-2 16,-11 3 0-16,-3 2-2 0,-11 4 1 15,-2 3 2-15,-1-2-1 0,1 3 1 16,2-3 2-16,5 1-1 0,1-6 0 0,1-2 2 15,2 2-5-15,0 0 15 16,5-1 12-16,5-3 9 0,8 1 11 16,7-8-11-16,3-1-4 0,4-4-3 0,5-1-1 15,4-3-1-15,5-4-2 0,5 3-5 16,4-4 6-16,7 4 1 0,9 0-2 16,5-1-1-16,7 5-8 0,13 1-6 15,3 0-3-15,-2 2-2 0,-1 4-1 0,-4 1-2 16,-9 6-1-16,-1 1-5 0,-6 7-1 15,-7 6-4-15,0 4-2 0,-5 8 1 16,-8-2-1-16,-10 6 6 0,-2 0 2 16,-12 10 2-16,-11-1 3 0,-5 10 1 15,-12 0 2-15,-6 0 1 0,-7-3 1 16,0-2 0-16,0-4-1 0,-2-8-1 16,8-2-1-16,3-11-1 0,3 3 0 15,6 1 0-15,5-4 2 0,3-2 0 0,12-3-1 16,1 0 1-16,3-6 0 15,12 3 0-15,1-3 0 0,7 2-1 0,7-1 1 16,4 1-1-16,5-5 1 0,1-4-1 16,1-1-1-16,0-1 1 0,0-3-2 15,-2 1 1-15,0 2-1 0,-3 1 0 16,-1-2 0-16,-7 5-2 0,-6-2-1 16,4 6-1-16,-6 3 0 0,-2 6 2 15,-2 8 2-15,-4 6 0 0,1 1 0 16,-10 1 2-16,1 3 3 0,-2-4 6 0,-4 1 12 15,-2-1 8-15,-1 1-1 16,5-4-5-16,0-2-10 0,2-5-11 0,2-6-2 16,5-4 2-16,5-8-1 0,5-4-26 15,4-6-70-15,9 3-164 0,9-7 145 16</inkml:trace>
  <inkml:trace contextRef="#ctx0" brushRef="#br0" timeOffset="17540.91">2120 15457 1816 0,'-7'-3'91'0,"2"-4"1"0,0 2-23 0,-2-4-34 0,3 2-18 0,-1-6-5 0,3 3-2 0,-3-3-5 16,1 4-1-16,4-5 0 0,-2 2 3 0,2-3 4 0,2 0 4 0,-2-3-1 0,0-9-3 0,0-1-5 15,0-8-3-15,4-1-1 0,1 0 0 16,-5-7 0-16,7-1-1 0,0-1 3 0,4 2 7 16,3 0 8-16,5 1 8 0,1 0-1 15,5 1-1-15,5 3-1 0,0-2 0 16,9 6 0-16,0-4-6 0,4 5-9 16,6-7-4-16,8 2-3 0,3 2-2 15,2-6 0-15,2 3 0 0,-2 1-1 16,0 1 1-16,9-2 0 0,0 11 6 15,4-3 4-15,3 4 4 0,-4 5 5 0,9-2-6 16,6 6 0-16,0 1 0 0,1 4-4 16,-3 1 2-16,-5 4 1 0,3 2 2 15,-13 0 3-15,-1 4 0 0,-7-1-4 16,-5 2-1-16,-4 1-1 0,-7-3 1 16,-8 2 2-16,-2 0 1 0,-10 1-1 15,2-1-1-15,-9 2-1 0,-1 0-3 16,-10 0-2-16,-4 0-3 0,-6 0-3 0,0 0-1 15,0 0 3-15,0 0-1 0,0-9 2 16,-7 2 1-16,-2-4-5 0,-4-1 0 16,-1-2-2-16,0 1 0 0,-5-1 0 15,1 3-1-15,-2 1 0 16,-3-4 0-16,2 1-1 0,-9-1 0 0,1-2 1 16,-4 0 2-16,1 2 1 0,4 0 1 15,6 0 1-15,1-1 0 0,9 7 1 16,1-1 1-16,6-2 3 0,3 2 3 15,2 2 5-15,2 4 1 0,5-6 1 16,5 5-5-16,4-3-6 0,11 2-4 0,3 3-2 16,3 2 0-16,6 3 0 0,-3 8 1 15,1 2 0-15,-1-1-1 0,-4 6 0 16,-1-1 0-16,-2 5 0 0,-8 2 0 16,2 1 0-16,-5-3 0 0,-6 1 0 15,-3-2 2-15,-5 2 3 0,-4 2 2 16,-6-2 5-16,-2 0 0 0,-7-5-1 15,-6-2-3-15,-6 0-4 0,-3-4-3 0,-10-3-1 16,-5 0 4-16,-3-4-15 0,-5 2-27 16,4 2-75-16,2-2-59 0,3 2 87 15</inkml:trace>
  <inkml:trace contextRef="#ctx0" brushRef="#br0" timeOffset="-205861.9">10629 11950 1463 0,'9'0'84'0,"-5"0"14"0,-1-3-14 0,-1-2-28 0,2-2-6 0,-4 7-1 0,0-8 12 0,0 1 5 0,-4 0-3 0,4-2 5 0,0 4-1 0,0 2-6 0,4-3-4 0,-3 4-12 16,-1 2-14-16,4 0-11 0,-2 2-6 15,-1-2-4-15,-1 0-1 0,2 0 6 16,-2 2 9-16,0-2 1 0,-3 4 4 16,-1-4-7-16,1-2-8 0,-4 4-1 15,-1-1-1-15,-9-1 2 0,1 0 2 16,-2-5 0-16,-3 3-3 0,-4 0 0 15,0-3 2-15,0 3 0 0,0-1 2 16,-3-1 0-16,0-1-5 0,-6 1-1 16,-1 1-1-16,-12-10-2 0,3 3-2 0,-6 1-1 15,-1-3-2-15,0 3 0 0,-3 3-1 16,3-3-1-16,5 4 2 0,3-2 0 16,1 0 2-16,1 0 1 0,4 0 1 15,1-4 2-15,-1 4 1 0,0-4 0 16,-4-1-4-16,0 0-1 0,-5-4-4 15,-7-2 0-15,-11 2 0 0,-8-5-1 16,1 3 0-16,0 2 0 0,0 2 1 0,3 0 3 16,6-2 2-16,6 3 2 0,8-3 3 15,9 2 4-15,12 2 6 0,6 1 5 16,10 4 4-16,2 2-1 0,0-1-5 16,9 3-7-16,-1 3-8 0,1 0-5 15,0 0-3-15,0 0-1 0,0 0-3 16,0 0-3-16,0 0-1 0,-4 0-3 15,-5 0 0-15,7 3 0 0,2 1-1 16,0 3 4-16,-3-2 1 0,3 2 2 0,-7-1 2 16,3 3 1-16,6-6-1 0,-4 2-1 15,4 4 0-15,3-3 0 0,2 2 2 16,4 5 1-16,0-2 0 0,1 3 0 16,2 0 0-16,1 5 0 0,2-3 0 15,1 2 0-15,3 5-1 0,-3-5 0 16,0 1-1-16,-4 4 1 0,0-5 0 0,0 5 0 15,0-5 0-15,6 3 0 0,-4 0 0 16,-2 1-1-16,2-1 2 0,-2 0 0 16,0 2 0-16,-1-7 0 0,-4 4 0 15,-2-2 0-15,-4-6 0 0,3 2 0 16,-3 0 0-16,-1-3 0 0,-2 3 0 16,0-1 0-16,2 1 0 0,0-2 2 15,-1 2-1-15,1-5 0 0,-2-2 0 16,0-1-1-16,0-6 0 0,0 1 1 15,0 3 0-15,-3-2 1 0,-1-1 0 0,-3-1 1 16,-5 0 2-16,-8-10-1 0,-8-3-1 16,-6-6 0-16,-9-6-1 0,-1 6 0 15,0-10-1-15,-8 1 0 0,4 1-1 16,-8-3 1-16,1 2-1 0,0 3 0 16,-7 2 2-16,5 0 0 0,4 3 0 15,7 1 3-15,7 5 1 0,5 3 3 16,7-1 5-16,10-1 7 0,8 8 13 15,7-6 12-15,4 4-2 0,10 2-7 0,9-6-16 16,8 2-15-16,6-3-6 0,13-2-2 16,14 1-1-16,9 1 3 0,4-1 2 15,1 1 3-15,-7-2 1 0,-7-2-2 16,-2 0-2-16,-10-4 0 0,-2-1-1 16,2 2-1-16,-10-4-1 0,8 0-2 15,-5-4-3-15,-8 2-5 0,2 4-6 16,-5 0-13-16,4 3-32 0,-2 0-34 15,-6 4-133-15,4 2-539 0,0-1 491 16</inkml:trace>
</inkml:ink>
</file>

<file path=ppt/ink/ink12.xml><?xml version="1.0" encoding="utf-8"?>
<inkml:ink xmlns:inkml="http://www.w3.org/2003/InkML">
  <inkml:definitions>
    <inkml:context xml:id="ctx0">
      <inkml:inkSource xml:id="inkSrc0">
        <inkml:traceFormat>
          <inkml:channel name="X" type="integer" max="30159" units="cm"/>
          <inkml:channel name="Y" type="integer" max="18850" units="cm"/>
          <inkml:channel name="F" type="integer" max="4095" units="dev"/>
          <inkml:channel name="T" type="integer" max="2.14748E9" units="dev"/>
        </inkml:traceFormat>
        <inkml:channelProperties>
          <inkml:channelProperty channel="X" name="resolution" value="999.96686" units="1/cm"/>
          <inkml:channelProperty channel="Y" name="resolution" value="1000" units="1/cm"/>
          <inkml:channelProperty channel="F" name="resolution" value="0" units="1/dev"/>
          <inkml:channelProperty channel="T" name="resolution" value="1" units="1/dev"/>
        </inkml:channelProperties>
      </inkml:inkSource>
      <inkml:timestamp xml:id="ts0" timeString="2026-04-06T21:03:25.639"/>
    </inkml:context>
    <inkml:brush xml:id="br0">
      <inkml:brushProperty name="width" value="0.05292" units="cm"/>
      <inkml:brushProperty name="height" value="0.05292" units="cm"/>
      <inkml:brushProperty name="color" value="#FF0000"/>
    </inkml:brush>
    <inkml:context xml:id="ctx1">
      <inkml:inkSource xml:id="inkSrc7">
        <inkml:traceFormat>
          <inkml:channel name="X" type="integer" max="12064" units="cm"/>
          <inkml:channel name="Y" type="integer" max="7540"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1" timeString="2026-04-06T21:04:20.623"/>
    </inkml:context>
  </inkml:definitions>
  <inkml:trace contextRef="#ctx0" brushRef="#br0">19011 5243 1534 0,'0'-2'55'0,"1"1"-5"0,-1 1 8 0,0-2-7 0,0 2-2 0,0 0-11 0,0 0-9 0,0 0-7 16,0 0-5-16,0 0-5 0,0 0-2 15,0 0 3-15,0 2 3 0,6 5 2 16,6 3 1-16,4 3-4 0,5 1-5 15,2 0-3-15,6 0-1 0,-1-1-2 16,8-4-1-16,6 3-1 0,10-1 1 16,-3 1 2-16,10-3 4 0,-6 2 3 15,7-1 4-15,0-4 1 0,1 2 0 16,6-4-2-16,0 3-3 0,8-3-1 16,10-1 1-16,4-1 1 0,12 1 0 0,5 3-2 15,-1-3-4-15,3 3-2 0,9 4 0 16,19 1 0-16,8 1 0 0,3-5-1 15,0 2-2-15,-3-2 0 0,16 2 1 16,8 4-2-16,4-6 0 0,-4 2 0 16,3-4-1-16,1-5 0 0,0 0 0 15,-2 0 1-15,-7-5 0 0,4 1-1 16,-1-8 5-16,-4-1 11 0,-1-3 10 16,-8-5 17-16,4-2 12 0,5 0 6 15,-8 2 0-15,-7-4-7 0,0 2-10 0,4 0-6 16,5 1-1-16,-5 3-2 0,-13 3 0 15,-1-2 0-15,1 4-3 0,5 2 0 16,-6 3-7-16,-9 5-10 0,-17 3-6 16,-2 1-5-16,2 0-2 0,-1 0-8 15,-9 0-24-15,-10-6-57 0,-17 4-108 16,-8-1 108-16</inkml:trace>
  <inkml:trace contextRef="#ctx0" brushRef="#br0" timeOffset="28458.82">21642 653 1209 0,'-21'7'115'16,"6"-2"166"-16,3-3-203 0,8-2 9 0,3 0-7 0,1-2-18 0,1-7-11 0,8-1-13 0,4-1-14 0,10-3-10 0,5-4-12 15,11 4-2-15,5 5 3 0,6-3 0 16,9 7 2-16,6-6 2 0,10 2-3 15,12 2 6-15,14-4 3 0,10 2 5 16,12 1 5-16,-1-7 1 0,-1 5-2 0,10-6-6 16,12 0-7-16,12 2-4 15,1-4-2-15,3-2 0 0,3 3 2 0,10 1-3 16,12 0-1-16,2 2 0 0,9 6 2 16,0 1 0-16,7 4 2 0,6 5-2 15,3 1-4-15,5 10 2 0,-1 4 1 0,1 3 1 16,-3-1 3-16,-8 8-5 0,5 1 1 15,1 4 0-15,-15 5 1 0,-2 4-1 16,-13 4 1-16,-13 2-3 0,-1 3 1 16,-11 5-1-16,-9-4 0 0,-18 10-1 15,-22-6 0-15,-10 0 1 0,-10-2-1 16,-7-7-2-16,-11 2-2 0,-12 1-3 16,-17-2-4-16,-13 6-4 0,-13-7-6 0,-17-2-4 15,-17-3-8-15,-12 1-2 16,-14-4 5-16,-25 1 8 0,-10 0 13 0,-19-9 5 15,-9-2 3-15,-16-10 2 0,-22-4-1 16,-18-1 4-16,-7-1 2 0,-9-5 2 16,-8 2 3-16,-8-6 1 0,-2 1 1 15,-5 3 1-15,-8-3 0 0,1 3-5 16,-7-4-1-16,-13 1 0 0,6 3 0 16,2-5 3-16,-20-2-1 0,2 0 1 15,5-7 0-15,-14 1 2 0,-4-6 8 16,2-4 6-16,-1-7 5 0,-6 0 7 0,11-7 3 15,-6-4 2-15,-5-1-10 0,18-4 3 16,7-2-9-16,0 0-7 0,21 0 1 16,11-7-16-16,14 0-1 0,20-3 0 15,14-2 0-15,22-2 1 0,19 0 0 16,35 0 2-16,26-4 12 0,17-1 8 16,30 0 5-16,15 1-2 0,22-6-10 15,25 1-3-15,26-3-21 0,34-3-9 16,27 5-13-16,15-10-25 0,15-3-8 0,12 2-13 15,11 0-26-15,9-2-7 0,7 12 18 16,8 1-170-16,-1 13 176 0</inkml:trace>
  <inkml:trace contextRef="#ctx0" brushRef="#br0" timeOffset="29174.02">18883 898 1651 0,'-7'-25'168'16,"3"7"261"-16,-10 2-341 0,7 7-24 0,2 6-3 0,3 3-32 0,2 1-13 0,0 10-5 0,3 2-13 0,-1 11 0 0,4 10-1 0,2 17 4 15,1 10 3-15,7 8-1 0,4 11 0 0,1-6-3 16,2 9 2-16,2 3-1 0,1 0-1 16,8 3 0-16,3-2-1 0,2-5 0 15,8-4-2-15,-1-13 5 0,1-12-17 16,8-15-17-16,0-21-18 0,-3-13-25 16,-3-11 0-16,-11-18-2 0,-8-5-5 15,-7-9 0-15,-7-11-7 0,-7-5 7 16,-7-12 12-16,-4-2-7 0,-11 1 5 15,-3-3 13-15,-10 2 25 0,-6 9 41 0,-7 1 44 16,-4 3 14-16,-3 2 8 0,-9 5 8 16,0-1 3-16,4 6 14 0,3 3 20 15,13 4 15-15,4 5 6 0,8 5-12 16,4 4-17-16,3 4-21 0,9-1-21 16,1 3-19-16,8-3-28 0,11 4-46 15,4-5-64-15,10 1-91 0,7 1-42 16,14-4 102-16</inkml:trace>
  <inkml:trace contextRef="#ctx0" brushRef="#br0" timeOffset="30340.78">18110 406 2014 0,'3'-7'86'0,"3"2"-19"0,3-2-14 0,1 0-13 0,6 3-22 0,0-6-8 0,4 4 0 0,1-2-1 16,2 2-8-16,4-1-1 0,-1 4 0 0,4 3-1 0,-1 1-1 0,-4 5 0 0,1 4-2 15,-8 3-1-15,1 1 0 0,-4 2-1 16,-5 2-1-16,-1-4-3 0,-9 2-2 16,-4 1-4-16,-1 1 0 0,-7-4 0 15,-8 1 1 1,-3-8 8-16,-9-2 2 0,-5-5 2 0,-4-7 3 0,-8-7 0 15,3-4 7-15,3-5 12 0,4 2 6 16,7-6 6-16,7 0 7 0,6-1 15 16,10-2 17-16,7 2 18 0,7 3-4 0,6 3-21 15,0 7-17-15,10 4-22 0,-2 6-12 16,8 5-4-16,5 1-8 16,5 14-2-16,-3 4 2 0,8 8-1 0,-1 5 0 15,-5 3-1-15,-6-7-1 0,-14-5-2 16,-7-1 0-16,-8-8-2 0,-4-5-3 15,-8-2 1-15,-1-2-2 0,-4-3-17 16,-4-2-54-16,4-2-45 0,-3-3-37 16,5-6 70-16</inkml:trace>
  <inkml:trace contextRef="#ctx0" brushRef="#br0" timeOffset="31618.12">24399 695 1934 0,'122'-28'348'16,"-92"28"-352"-16,2 7-2 0,-2 6-3 15,6 8-1-15,-1 2 0 0,-4 5 0 16,-8 4 1-16,-7 2 2 0,-4 0-1 16,-3 3-1-16,-6-7-3 0,1-2-2 15,-9-8-3-15,1-6 2 0,-7-3 3 0,-1 1 4 16,-4-5 7-16,-3 2 2 0,-3-5 1 16,1-6 6-16,7 0 14 0,-4-3 12 15,0-4 13-15,9 0 4 0,-1-3-7 16,4-3-6-16,3 1-2 0,-2-4 2 15,5 4 2-15,3 0 0 0,4 2-2 16,0-1-6-16,0 4-7 0,2 1-12 0,-3 4-7 16,8 2-9-16,-4 2-7 0,-1 7-1 15,11 2-2-15,-2 5 0 0,-4 4 6 16,2 3 0-16,-2-3 0 0,-9 0-2 16,4 0-6-16,-9 3-9 0,0 0-5 15,-5 0-5-15,-4-1-7 0,-7-4 9 16,-4-2 4-16,-3-3 7 0,-3-4 10 15,-1-2 3-15,-7-10 5 0,-3-4 3 16,-2-5 6-16,0-2 8 0,2-5 10 16,7-1 11-16,7-3 7 0,3 1 2 0,10 1-2 15,4-4-3-15,6 2 1 0,11 0 3 16,3 2 9-16,4-2 1 0,3 4-10 16,0-2-13-16,1 9-9 0,-6 3-5 15,3 6 0-15,2 1-1 0,11-1-15 16,7 5-10-16,8 7-15 0,-5 7-6 15,-3 9 1-15,-5 9 4 0,-9 0 8 16,-9 0-8-16,-8 5-13 0,-8 1-11 16,-1 2-14-16,-17-1 12 0,-7-5 14 0,-17-6 14 15,-12-10 15-15,-6-4 1 0,-9-7 2 16,-2-7 5-16,5-7 4 0,10-5 17 16,6-4 19-16,13-2 17 0,8 1 12 15,6-10 4-15,9-1 1 0,9-4-7 16,5-7-6-16,14 5-10 0,4-3-16 15,7 5-18-15,-4 5 3 0,2 6-10 16,0 1-8-16,7 3 5 0,6 3-12 16,4 3-3-16,-1 6-2 0,0 8-5 15,2 10-5-15,3 8-3 0,-5 4 2 0,-5 5 4 16,-7 5 1-16,-11 2 5 0,-4 4-2 16,-7 0-2-16,-10 0 2 0,-7 0 3 15,-11-8 7-15,-4-1 2 0,-1-3-1 16,-13-6 2-16,4-2-4 0,-4-7 2 15,4-3 1-15,7-10-6 0,1-1 0 16,8-5-12-16,8-5-11 0,5 1-9 16,6-2-10-16,2-3-26 0,5-6-35 0,8-1-22 15,2 0-28-15,5-2 59 0,3-4 49 16</inkml:trace>
  <inkml:trace contextRef="#ctx0" brushRef="#br0" timeOffset="32340.34">24317 1013 1423 0,'9'-14'94'0,"0"3"60"0,0-5-60 0,2 2-45 0,3-4 4 0,-2 2 8 0,-3-3 2 0,-2 10 27 0,0-4 11 0,0 6-3 0,-3 2-3 15,-1 1-12-15,5 3-17 0,-5-5-18 0,2 5-12 0,4-1-9 16,-2 2-7-16,4-2-5 0,-2 2-6 16,-2-2-2-16,4-5-1 0,1 4-3 15,0-1-1-15,3-1-2 0,-5 3 0 16,-3 0 0-16,-5 2 0 0,0 0 2 15,0 0 4-15,-2 0 2 0,0 0 0 16,0 0-1-16,0 0-2 0,-6 0-2 16,3 0 0-16,3 0-3 0,-4 0 1 0,-1 4 1 15,3 3 1-15,-1-5 2 0,-3 3 1 16,4 2-1-16,-3 4-1 0,2-6 0 16,-4 7-2-16,1-3 0 0,-1 2-1 15,2 1 0-15,-4 1 0 0,2 4 0 16,-6 1-1-16,3 3 0 0,-1 3 0 15,1-1 0-15,-5 5 1 0,3 4 1 16,-2 5 3-16,1 0 1 0,3 6 0 16,1 5 3-16,-2 0 4 0,2 1 4 0,4 3 3 15,-2 4 2-15,3 6-4 0,-1 2-3 16,3 0-5-16,0 2-4 0,-1-6-3 16,3 2-1-16,3-3 0 0,-1 6-1 15,0-3 0-15,2 2 0 0,-1 3 1 16,2 3-1-16,-1 1 2 0,0-1-1 15,3-4 0-15,-4 0 1 0,2-4-2 16,1 0 2-16,-1 2 5 0,0 5 5 16,1-5 2-16,1 1 0 0,2-3-3 15,1 0-2-15,-1 2 3 0,4-4-1 16,3 1 1-16,0-6 1 0,3 1-4 0,-3-4 1 16,0-3-2-16,0-4-4 0,-2-1-2 15,-3-10 0-15,-8-4-1 0,3-5-1 16,-6-8-1-16,-4-6 0 0,2 0 0 15,-5-8-6-15,7-3-20 0,-2 0-40 16,1 0-62-16,-1 0 377 0,-3-2-223 16</inkml:trace>
  <inkml:trace contextRef="#ctx0" brushRef="#br0" timeOffset="45877.39">25082 105 1905 0,'0'5'75'0,"1"2"23"0,5 2-70 0,-6 6-14 0,5 1-2 0,0 3-8 0,2 1 0 0,4-3 0 0,-6 3-1 0,1-3-1 0,-1-2-1 0,-5 1 0 0,0 1 3 0,-5-1 4 0,1 6 12 0,1-5 15 0,1 8 14 0,2 2 13 0,0 1 3 15,0 4-8-15,5-2-14 0,2 6-17 16,2 3-13-16,2 1-7 15,3 5-3-15,2 3-1 0,0 1 0 0,5-1-1 16,-1 5 0-16,4-3 0 0,5 1-1 16,-1-5 1-16,0-7-1 0,-3-8 0 15,-2-12 2-15,6-6 2 0,3-3 8 16,5-8 5-16,11-4-3 0,3-8 2 16,-3-3-6-16,5 1-2 0,-8-6 4 15,2-5 2-15,1-5-2 0,-3-10-2 0,3-1-3 16,-9-5-5-16,-4-6-1 0,-7-5-5 15,-13-3-7-15,-10 1 1 16,-7-1-3-16,-16 1 3 0,-3 2 3 0,-7 5 1 16,-4-1 3-16,3 7 1 0,1 3 1 15,1 7 1-15,4 6 2 0,6 5 4 16,-1 10 1-16,7 4 1 0,1 4-2 16,6 5-3-16,-1 4-6 0,1 10-2 15,4 9-1-15,2 16 2 0,7 16 4 16,5 5 2-16,7 9 0 0,8 6 0 0,6 4-1 15,1 8 0-15,8 0 2 0,7-3 5 16,6-10 8-16,-4-10 13 0,4-9 12 16,2-9 5-16,-3-12-3 0,6-8-13 15,-7-10-14-15,2-9-3 0,-2-10-22 16,2-6-24-16,3-11-104 0,0-1 77 16</inkml:trace>
  <inkml:trace contextRef="#ctx1" brushRef="#br0">25126 3509 0,'0'0'0,"0"0"0,0 0 0,0 0 0,0 0 0,0 0 0,0 0 0,4-44 0,-4 26 16,5-8-16,4 8 16,-5 9-16,-4-9 15,4 9-15,-4 1 16,0 8 0,0-9-16,0 9 15,5-9-15,4 9 16,-9 0-16,0 0 15,26 35-15,-8 1 16,-5-1-16,10 18 16,3 1-16,10-1 15,-10 0-15,5 9 16,9 0-16,4 0 16,-13-9-1,1-8-15,-10-19 16,-9-8-16,9 0 15,0-9 1,0-1-16,1-8 0,-1-8 16,4-1-16,10-18 15,-10-26 1,14-27-16,-9-9 16,-8-8-16,3 8 15,-4 1-15,0 26 16,1 8-16,-1 19 15,0 8 1</inkml:trace>
  <inkml:trace contextRef="#ctx1" brushRef="#br0" timeOffset="3316.75">20073 3474 0,'0'0'0,"0"0"16,0 0-16,0 0 0,0 0 16,0 0-16,0 0 15,0 0-15,0 0 16,0 0-16,0 0 15,0 0-15,0 0 16,80-53 0,-27 17-16,18-8 15,-5-1-15,5 1 16,13 0 0,14 0-16,22-10 0,21 10 15,10 0-15,-27-1 16,14 10-16,17-1 15,4-8-15,10 0 16,-14 8 0,9 1-16,58-1 15,8 10-15,9 8 16,41-9-16,8 27 16,66 9-16,-17 9 15,36 18-15,12 8 16,-39 9-16,-45-26 15,-26 8-15,27 1 16,-32-10-16,-40 1 16,27-1-1,-8 1-15,-37-9 16,32 17-16,0 1 16,-44-1-16,-10 1 15,27-1-15,-66 0 16,-36-8-16,-26 0 15,-23-10-15,-26 1 16,-13-9 0,-9 0-16,-10 0 15,6 0-15,-10 8 16,-8 1-16,-32 26 16,-43 36-16,-72 18 15,-13-10-15,-5 1 16,-52 0-16,-1-19 15,32-16-15,-68 8 16,-16-9-16,21-9 16,-66 9-1,26-17-15,-57-1 16,27-8-16,-28 0 16,1-10-16,9 1 15,-18 0-15,9-9 16,-36-9-16,54-9 15,-67-9-15,66 0 16,-30-8-16,57-10 16,-35 10-16,22-28 15,35-8 1,-31 0-16,54-9 16,35 0-16,22 1 15,35-1-15,41 9 16,35 0-16,26 8 15,27 1-15,23 0 16,3 9-16,32-10 16,40-25-1,75-10-15,66 0 16,58 10-16,40 34 16,9 19-16,57 26 15,-21 0-15,-14 0 16</inkml:trace>
  <inkml:trace contextRef="#ctx1" brushRef="#br0" timeOffset="4251.7">14758 2960 0,'0'0'0,"0"0"0,0 0 0,0 0 16,0 0-16,0 0 16,0 0-16,0 0 15,0 44-15,0 0 16,14 36 0,-1 18-16,18 8 15,0 0-15,18-8 16,-1-10-16,19-17 15,-18-9-15,8-8 16,1-10-16,4-9 16,4-17-1,5-18-15</inkml:trace>
  <inkml:trace contextRef="#ctx1" brushRef="#br0" timeOffset="4449.43">14643 2463 0,'0'0'0,"0"0"0,0 0 0,0 0 0,0 0 16,0 0 0,0 0-16,0 0 15,-27-44-15,50 26 16</inkml:trace>
  <inkml:trace contextRef="#ctx1" brushRef="#br0" timeOffset="4750.1">16044 2658 0,'0'0'0,"0"0"0,0 0 16,0 0-16,0 0 16,0 0-16,0 0 15,0 0-15,22 71 16,-22-9-16,4 18 16,10 17-16,-10 1 15,23-9 1,-1-10-16,1 1 15,4-9-15,-5-18 16,-8-8-16,-9-10 16,-9-17-16,0-9 15</inkml:trace>
  <inkml:trace contextRef="#ctx1" brushRef="#br0" timeOffset="5016.33">15516 3554 0,'0'0'0,"0"0"0,0 0 16,0 0-16,0 0 15,0 0-15,0 0 16,45-9 0,-23 0-16,18-9 15,4-8-15,9-1 16,9-9-16,9 10 15,-13-1-15,30-8 16,28-1-16,12-8 16,-4 9-16,-17-10 15,-32 1-15</inkml:trace>
  <inkml:trace contextRef="#ctx1" brushRef="#br0" timeOffset="5265.83">16589 2242 0,'0'0'0,"0"0"0,0 0 0,0 0 0,0 0 0,0 0 0,0 0 16,0 0-16,31 44 15,9 45-15,4 70 16,9 63-16,-4 17 16,9 18-16,-1-9 15,36 1-15,23-10 16</inkml:trace>
  <inkml:trace contextRef="#ctx1" brushRef="#br0" timeOffset="32609.69">24182 779 0,'0'0'0,"0"0"0,0 0 0,0 0 0,0 0 16,0 0-16,0 0 15,0 0-15,0 0 16,0 0-16,44 0 16,-39 0-16,-5 0 15,4 0-15,0 0 16,5 0-16,-4 0 15,-1 0-15,9-9 16,-4 0-16,9 0 16,9 0-16,13-8 15,17-1 1,27 9-16,9-9 16,14 1-16,-14-1 15,-18 0-15,9 0 16,-8 10-16,-5-10 15,17 0-15,1 0 16,9 9-16,3-8 16,-12 17-16,-9 0 15,-5 0-15,-4 9 16,0-1 0,4 1-16,5 0 15,-9-9-15,5 9 16,-6-9-16,-3 9 15,-5-9-15,-13 9 16,-5-9-16,-13 9 16,9-9-16,-18 9 15,0-9-15,0 8 16,1-8 0,-6 9-16,-8-9 15,9 0-15,-9 9 16,4-9-16,-8 0 15,3 0-15,1 9 16,-4-9-16,4 9 16,8 0-16,1 0 15,4 8-15,-4-8 16,-5 9 0,5 0-16,0-9 15,-9-1-15,4 1 16,-4 0-16,-5 0 15,9 0-15,-8-9 16,8 9-16,-4 0 16,0-1-16,13 10 15,9 0-15,-4 8 16,-1-8 0,-4 0-16,1 0 15,-6-1-15,-8-8 16,5 0-16,-6 0 15,-8-9-15,0 0 16,5 9-16,13 0 16</inkml:trace>
  <inkml:trace contextRef="#ctx1" brushRef="#br0" timeOffset="33807.37">27360 1063 0,'0'0'0,"0"0"0,0 0 0,0 0 0,0 0 0,0 0 16,0 0-1,0 0-15,0 0 16,0 0-16,0 0 15,0 0-15,0 0 16,0 0-16,0 0 16,0 0-16,0 0 15,0 0-15,0 0 16,0 0-16,0 0 16,0 0-16,0 0 15,0 0-15,0 0 16,44 44-1,-35-35-15,4 8 16,-8 1-16,8 0 16,-8 0-16,-5 8 15,0 10-15,-14-1 16,1 1-16,-14-1 16,-17-8-16,-14-1 15,-8-17 1,8-9-16,-4-9 15,0 0-15,9-17 16,9-1-16,13 1 16,8-10-16,6 10 15,17 8-15,0 0 16,22 0-16,4 1 16,23-1-1,13 9-15,0 9 16,5 9-16,4 17 15,0 10-15,-14-1 16,-8 1-16,-13-1 16,-10-8-16,-8-9 15,-18-1-15,-5 1 16,-8-9-16,-5 0 16,5 0-16,-9-9 15,-5 0-15,-4-9 16,9 9-16,9-9 15,-5 9 1,0-9-16,14 0 16,0 9-16,4-9 15,0 9-15,0 0 16,0 0-16,0 0 16,110-17-16,-56 26 15,-6-1 1,-3 1-16,-14-9 15,-14 9-15,-3-9 16,-14 0-16,0 0 16,0 0-16,-89-26 15,23-1-15,-1-9 16,-4 1-16,22 0 16,5 8-16,31 9 15,13 9 1</inkml:trace>
  <inkml:trace contextRef="#ctx1" brushRef="#br0" timeOffset="34611.25">28162 1133 0,'0'0'0,"0"0"0,0 0 16,0 0-16,0 0 15,0 0 1,40 45-16,-18-10 16,9 1-1,0 8-15,14 27 0,12 0 16,-4 17 0,14 1-16,-14 9 0,5-19 15,-23-8 1,1-26-16,-14-10 15,-13-8-15,4-10 16,-9 1-16,1-9 16,4 0-16,-5 0 15,-4-9-15,5 0 16,-1-9-16,14-9 16,-1-26-16,6-27 15,-1-9-15,0-17 16,5 17-1,-5 18-15,-9 9 16,5 17-16,-1 10 16,-8-1-16,9 18 15,4 0-15,0 18 16,23 9-16,3 26 16,-3 9-16,4 9 15,-18 0-15,4-8 16,-13-10-16,-4-9 15,-9-8-15,8 0 16,-12-10 0,4-8-16,0 0 15,0-9-15,26-9 16,14-17-16,22-45 16,26-36-16,14-26 15,13-26-15,9-1 16,-4 10-16,-27 25 15,-32 28-15,-7 26 16,3 18 0,-13 0-16</inkml:trace>
</inkml:ink>
</file>

<file path=ppt/ink/ink13.xml><?xml version="1.0" encoding="utf-8"?>
<inkml:ink xmlns:inkml="http://www.w3.org/2003/InkML">
  <inkml:definitions>
    <inkml:context xml:id="ctx0">
      <inkml:inkSource xml:id="inkSrc0">
        <inkml:traceFormat>
          <inkml:channel name="X" type="integer" max="12064" units="cm"/>
          <inkml:channel name="Y" type="integer" max="7540"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6-04-06T21:08:22.722"/>
    </inkml:context>
    <inkml:brush xml:id="br0">
      <inkml:brushProperty name="width" value="0.05292" units="cm"/>
      <inkml:brushProperty name="height" value="0.05292" units="cm"/>
      <inkml:brushProperty name="color" value="#FF0000"/>
    </inkml:brush>
    <inkml:context xml:id="ctx1">
      <inkml:inkSource xml:id="inkSrc1">
        <inkml:traceFormat>
          <inkml:channel name="X" type="integer" max="30159" units="cm"/>
          <inkml:channel name="Y" type="integer" max="18850" units="cm"/>
          <inkml:channel name="F" type="integer" max="4095" units="dev"/>
          <inkml:channel name="T" type="integer" max="2.14748E9" units="dev"/>
        </inkml:traceFormat>
        <inkml:channelProperties>
          <inkml:channelProperty channel="X" name="resolution" value="999.96686" units="1/cm"/>
          <inkml:channelProperty channel="Y" name="resolution" value="1000" units="1/cm"/>
          <inkml:channelProperty channel="F" name="resolution" value="0" units="1/dev"/>
          <inkml:channelProperty channel="T" name="resolution" value="1" units="1/dev"/>
        </inkml:channelProperties>
      </inkml:inkSource>
      <inkml:timestamp xml:id="ts1" timeString="2026-04-06T21:09:41.284"/>
    </inkml:context>
    <inkml:brush xml:id="br1">
      <inkml:brushProperty name="width" value="0.05292" units="cm"/>
      <inkml:brushProperty name="height" value="0.05292" units="cm"/>
      <inkml:brushProperty name="color" value="#002060"/>
    </inkml:brush>
  </inkml:definitions>
  <inkml:trace contextRef="#ctx0" brushRef="#br0">1572 3846 0,'0'0'0,"0"0"0,0 0 0,0 0 0,0 0 15,0 0-15,0 0 16,0 0-16,0 0 16,0 0-16,0 0 15,0 0-15,0 0 16,-89-9-16,-13 54 16,-22 8-1,4 9-15,9 0 16,23-9-16,12 0 15,5 0-15,14-8 16,13-10-16,17 1 16,9-19-16,9 1 15,9 0-15,0-9 16,27 17-16,31 19 16,17 17-16,5-9 15,4 0 1,-18-9-16,-12 1 15,-10-10-15,0 10 16,-17 8-16,4 9 16,-22 0-16,-9 0 15,-22 9-15,-9 17 16,-14-8-16,-12 9 16,-1-9-1,0-1-15,5 1 0,9 0 16,13-9-1,0 0-15,17-9 16,1 9-16,26-9 16,-8 18-16,21 4 15,-3-4-15,-1-1 16,4-8-16,14-4 16,-13-14-16,-9-9 15,-1-8 1,-3-10-16,-1-8 15,0 0-15,27 13 16,35 18-16</inkml:trace>
  <inkml:trace contextRef="#ctx1" brushRef="#br1">18411 16711 1794 0,'-1'0'95'0,"1"-2"20"0,1 2-29 0,1-3-15 0,5-3-12 0,4-2-12 0,1-5 1 0,6-1-13 0,-2 0-1 0,7 3 1 0,-2 0-3 16,6 3-6-16,8-5-9 0,-3 1-5 0,9-1-5 15,-2-1 0-15,5-2 2 0,2 2 1 16,2-2-1-16,2 0 0 0,0 0-2 15,5-5-1-15,-2 0-3 0,5-1 0 16,6 1-2-16,5-6 2 0,4 4 1 16,1 0 0-16,10-3 2 0,-3 1 1 15,6-2 2-15,5-3 2 0,9 2-1 16,9-1-3-16,2 6-1 0,9 2-3 0,-1 2-2 16,1 1-1-16,10 4 0 0,2-2-1 15,7 2 0-15,2 3 1 0,-2 0-1 16,4 4 1-16,-1-2 0 0,3 0 0 15,-1 2 2-15,2 0-2 0,-7-2 1 16,7 6 0-16,1-6 0 0,4 4 0 16,-3-1 2-16,-9 5 0 0,5 1 1 0,4 0 0 15,0-2-1-15,-5 0 3 0,-4-1 0 16,-2-5 1-16,11 5-3 0,7-1-3 16,0 1-1-16,-7 3-1 0,-5 0 1 15,-1-2 0-15,-1 0 0 0,2 2 0 16,-8 0 0-16,-4 0 0 0,4 0 0 15,2 2 0-15,3 3-1 0,-9-1-1 16,-4 1 0-16,0 4 0 0,3-2 0 16,9 0-1-16,-2 7-6 0,-1 1-3 0,1 4 0 15,-3 6-2-15,3 3 6 0,-3-1 2 16,-6 1 0-16,-10 4 2 0,-7 0 2 16,-9 2 0-16,3 1 2 0,-3 1-1 15,-4-1 1-15,-3 6-1 0,-9-4 1 16,0 6 0-16,-11-1 1 0,-1 4 0 15,-6-1-1-15,-2-3 0 0,-1 3-2 16,-4-3 1-16,-7 1-1 0,-7 5-4 0,-4-1 0 16,-10 0-2-16,-6-3-2 0,-5 0 0 15,-11-5-2-15,-3 2-2 0,-5 0-1 16,-10-6 0-16,-4 2 1 16,-4-5 0-16,-6-3 3 0,-5 1-1 0,-7-2-1 15,-1 1 1-15,-6-1 0 0,0 0 3 16,-6 4 2-16,-4-3 3 0,-4-3 1 15,-4 1 2-15,-5-8 0 0,0 1 1 16,-13 1 0-16,-3-1 2 0,-7-4 0 16,-2-2 0-16,-5-5-2 0,-9 1 1 0,-4-3 3 15,-6 4 3-15,-1-6 6 0,-7-5 4 16,-7-1 0-16,-3-1-4 0,-2 0-6 16,3 2-5-16,4 4-2 0,2-4 1 15,-8 1-1-15,-1 5 1 0,-2-3 0 16,-7 4 0-16,9 0 0 0,-1 4-1 15,-2-2 1-15,-1 3-1 0,-5 1 0 16,0-1 0-16,10 4 0 0,-10-2 0 0,0 0 0 16,4 2-3-16,-8 4 1 0,8 1-2 15,-1-1 3-15,-10 1 1 0,-7-3 1 16,-1-1 0-16,5 1-1 0,2 3 0 16,-4-5 0-16,3 4-1 0,0 1 1 15,4-3-3-15,5 1 2 0,-13 1 1 16,4-4-2-16,-7 0 2 0,7-2 0 15,-5 0 0-15,-7 0 1 0,-3 2 3 16,-4-2 0-16,8-3-2 0,3-6 1 0,6 4-5 16,2-3-2-16,2 4 0 15,5-1 0-15,0-2 3 0,-5-1-1 0,0-3 1 16,-7 1 0-16,6-4 1 0,-1-4 0 16,-1-1 1-16,3-4-1 0,-2 0 1 15,9-2-1-15,5-6 0 0,2 1 1 16,3-6 0-16,1 1 1 0,8-2 1 15,6-4 1-15,12-3-3 0,4-3 7 16,2-5 6-16,4 1 2 0,6-5 1 0,15-3-4 16,10-4-5-16,23 3-1 0,3-1 4 15,15 5 6-15,5-1 5 0,4 1 7 16,6 3 2-16,6 2-3 0,7-4-2 16,6-2-7-16,3-1-4 0,7 0-3 15,3 1-2-15,8-1 0 0,2-1-2 16,6-1-4-16,11-3-1 0,8 1 0 15,8-2 0-15,-2 2 3 0,4 2-1 16,7 4-2-16,2 1-3 0,7 7-6 16,7-1-9-16,5 3-22 0,7 0-6 0,1 3-11 15,-1 3-12-15,-5-4-1 0,-2 5-17 16,3-2-22-16,-7 3-11 0,6-3-4 16,0 2-349-16,8 0 320 0</inkml:trace>
  <inkml:trace contextRef="#ctx1" brushRef="#br1" timeOffset="1319.97">20470 16823 2143 0,'0'0'143'0,"0"-2"41"0,3-3-29 0,3-1-71 0,4-1-26 0,6 0-21 15,6-7-16-15,4-2-16 0,1 2-6 0,5 3-8 0,5 6-5 0,0 0-3 0,4 5-2 0,0 0 0 0,1 1 1 0,1 8-2 16,-2 4-4-16,-8 1-2 0,-3 3-1 15,-5 7 4-15,0-3 5 0,-7 4 2 16,-6 3-3-16,-3 2-3 0,-9 0-6 16,-9 0-2-16,-7-3 4 0,-9 0 6 15,-8-1 8-15,-8-6 10 0,0-3 6 16,0-2 5-16,-1-7 6 0,1 0 2 16,-2-3 3-16,4-5 2 0,9 0 1 0,6-7 2 15,8 1 1-15,1-1 2 0,7 0 8 16,0-2 6-16,8 1 6 0,0-5 1 15,0-1-5-15,2 0-8 0,5 0-10 16,0-1-12-16,6-1-8 0,-3 1-5 16,5-3-1-16,2 2-3 0,-1 0-2 15,2 7-7-15,-2 2-4 0,2 7-4 0,1 3-1 16,-1 5 1-16,0 6 1 0,-2 0-2 16,5 5-1-16,-5 6 2 0,-2-5 5 15,-5 3 5-15,-4 0 4 0,-5-2-1 16,-7 0-3-16,0 1-3 0,-7-6 1 15,-6 0 3-15,-1-4 5 0,-5-1 7 16,-1-8 6-16,6-1 0 0,-2-2 1 16,5-2-3-16,2-1 8 0,5-6 7 0,4 0 6 15,0 0 1-15,5-5-8 0,2-4-7 16,0-7-8-16,0 0-2 0,0-1-2 16,2 1-2-16,2-2 0 0,1-1 0 15,-2 3 0-15,3-1-1 0,3 4 0 16,1 1 0-16,1 3 1 0,7 4 0 15,-4 2 0-15,4 3 1 0,-1 0-1 16,5 7-4-16,-5 2-5 0,1 6-4 16,7 2-8-16,-7 5-12 0,6 3-12 15,-1 0-12-15,-3 10-2 0,-6-4 3 0,0 4 13 16,-12-1 12-16,2 2 9 0,-6-8 8 16,-7 4 0-16,-3-5-2 0,-11 1 0 15,-4-1 2-15,-5-5 14 0,2-3 8 16,-7-4 5-16,3-6 8 0,-5-4-1 15,0-7 10-15,7-3 11 0,4-4 3 16,8-1-1-16,4 3-7 0,2-7-6 16,5-2-5-16,4 0-6 0,0-10-4 0,3 1-5 15,0 2-3-15,6-1-1 0,4 2 0 16,7 3-1-16,4 5-1 0,4 0 2 16,4 5 0-16,6 6-2 0,5 3-1 15,4 7-2-15,1 2-1 0,3 2 2 16,-5 7 1-16,-6 3-2 0,-1 1-1 15,-8 3-4-15,-1 3 2 0,-5 4 1 16,-10-2 4-16,-4 2 1 0,-6-5-2 16,-11 7 1-16,-3-4 9 0,-7 4 8 0,-1 2 12 15,-4-1 5-15,-6-6-7 0,-9-4-9 16,0-2-10-16,-1-3-7 0,1-8-3 16,5 1 1-16,8-4-12 0,10-4-28 15,4 1-32-15,5-4-27 0,6 1-10 16,3 3 11-16,0-4 22 0,0 1 13 15,3 3 7-15,1-4-4 0,1 1-7 16,-3-1-4-16,1 0-3 0,3-4 0 16,-1 1 22-16,-3-6 21 0</inkml:trace>
  <inkml:trace contextRef="#ctx1" brushRef="#br1" timeOffset="2848.76">20847 16888 1633 0,'-14'0'581'0,"18"-30"-354"31,-6 16-224-31,2-2-2 16,0 0-1-16,0-2 1 0,0-3 1 15,2 5 0-15,0 0-1 0,1-2 9 16,8 4 12-16,-1 0 15 0,3-2 10 0,5 2-6 16,1-2-11-16,4-5-14 0,5 1-10 15,3-3-3-15,6 0-3 0,0-4-3 16,4 3-1-16,1-1 0 0,3-4-2 15,1-1 0-15,5-3 0 0,-3 1 1 16,7-4 2-16,2 1 2 0,3-1 0 16,2-1 0-16,0 0 1 0,2 1-2 15,-4 3 2-15,6 3 0 0,1-1 0 0,4 8 0 16,4-3-1-16,5-1-1 16,5 9 0-16,7-1-2 0,2 8-1 15,-7-1 0-15,0 0 0 0,-6 3 1 0,4 3 2 16,7 5 0-16,2 1 1 0,4 0 1 15,1 0 0-15,-7 0 0 0,1 5-2 16,-10 4-1-16,4 5-1 0,3 2 0 16,2 3 2-16,6 4-1 0,1 6 3 15,-3-1-2-15,-4 2-2 0,-5 0 1 16,-7 6 1-16,-2 3 2 0,-2 0 0 0,0 5 0 16,4-1 0-16,-5-1 0 0,1 3-1 15,-7-3 0-15,-3 3 1 0,-8-5 0 16,1-2 0-16,-3 2 0 0,-2-2 0 15,2-5-1-15,-6-1 1 0,-7-3 0 16,-6 1 0-16,-7-2 0 0,-7-5 1 16,-2-3 1-16,-8-4 2 0,-6-2 0 15,-2 0 0-15,-5-3 1 0,2-3-1 0,-2-4-1 16,0 0-1-16,-2-1-1 0,2-3 1 16,0 4 1-16,0-4 2 15,0 0 0-15,0 0-1 0,-2 0 0 0,2 0-1 16,0 0 1-16,0 0 0 0,-3-4 1 15,3 1-2-15,0-1 0 0,0-3-2 16,0 0-1-16,1-4 0 0,1-3 0 16,0-2-1-16,-2-2 1 0,0-5-2 15,0 2 0-15,-2-4 1 0,-1 6 0 16,1-8 1-16,-3 0 0 0,6 3 0 0,3 1 0 16,3-4 1-16,4 4-1 0,1 0 1 15,0 0-1-15,6 3 1 0,0-3 2 16,5 7 0-16,-2 2 0 0,4 2 2 15,3 6-2-15,-1-1-3 0,1 6 0 16,-3 2-2-16,4 6 0 0,1 6 0 16,-4 1-1-16,-1 4-2 0,-5-1-1 15,-1 8 0-15,-5 2-1 0,-5-2 0 0,-3 1-1 16,-6 1 0-16,-4-2-2 0,-7-6 0 16,-3 4-2-16,-5-7 2 0,-6 2 5 15,0-2 3-15,-3-5 4 0,1-6 3 16,-3 0-3-16,-2-5 0 0,2-3 1 15,2-3 2-15,-1 3 2 0,6-6 1 16,4-3 0-16,3 4 1 0,1-2 0 16,7 3-1-16,4-2 1 0,6 4-1 15,3-6 1-15,6 0 1 0,7 1 3 16,1 1 1-16,4-2 0 0,4 8-2 0,1-3-4 16,6 6-3-16,-1 4-2 0,10 1-1 15,-8 6-2-15,4 3 1 0,-5 2-2 16,-4 5-1-16,4 0-2 0,-13 2 0 15,0 4 0-15,-6-2 1 0,-10 1-3 16,-5 1-4-16,-5-6-5 0,-13 4-3 16,-5-7 6-16,-4-4 4 0,-3-2 4 15,-2-6 6-15,-7-6-2 0,-3-7-2 16,3-7 2-16,1-2-2 0,7-7 2 16,6 3 5-16,-2-5 7 0,9 0 4 15,4 2 2-15,7-3 0 0,7 3-2 0,-2 1-2 16,6 1 0-16,1 0 1 0,6 5 1 15,7-4 3-15,-2 6 1 0,1 4-2 16,3-6-5-16,1 7-3 0,7 3-6 16,1 1-4-16,-1 5-5 0,4 2-3 15,0 5-1-15,-4 4-5 0,1 1-3 16,-6 6-2-16,-4-2-1 0,-3 3 5 16,-2 3 3-16,-5-5 3 0,-7 1 1 0,-4 0-2 15,-7 3-1-15,-8-3 3 0,-6-4 3 16,-8-2 5-16,1-5 0 0,-3-3 0 15,-12-4-1-15,3-9 0 0,-11-2 1 16,-2-3 0-16,5-3 2 0,4-3 1 16,3-3 0-16,10 3 1 0,10-3 0 15,7 4 0-15,7-1 3 0,9 3 7 16,3-3 8-16,10 4 6 0,6-3 4 16,6 5-5-16,10-1-5 0,-3 6-8 0,9 1-7 15,4 6-2-15,-3 2 0 0,4 5-1 16,4 4 1-16,-8 3-2 0,-3 3-3 15,-7 1-1-15,-10-2-2 0,-8 2-5 16,-12 0-5-16,-4-2-3 0,-9 4-3 16,-5 1-1-16,-7-3 2 0,-11 0-1 15,-3-4-19-15,-7-6-118 0,-13-6 102 16</inkml:trace>
  <inkml:trace contextRef="#ctx1" brushRef="#br1" timeOffset="3649.04">14560 17379 1441 0,'71'70'296'0,"119"229"359"0,-300-715-638 0,90 354 42 0,35 51-16 16,-7 4-10-16,3 1-9 0,-2 3-10 16,-7 3-6-16,0 0-4 0,-1 0-2 15,-1 0-4-15,4 3-3 0,-4 8-4 16,5 9-1-16,-1 8-1 0,-4 4-1 16,0 9-4-16,-4 8-8 0,-1 1-5 15,-2 10-4-15,-7 6-1 0,1 7-2 16,1 1 4-16,1 4 5 0,2 0 11 0,7-4 10 15,-1-6 6-15,3-8 0 0,5-8 1 16,4-3 8-16,2-4 14 0,5-3 17 16,0-12 14-16,5-1 7 0,0-10-1 15,13-7 0-15,1-4-10 0,8-8-12 16,10-13-12-16,0-8-19 0,8-9-9 16,-3-4-10-16,8-5-30 0,-8 0-35 15,-1 2-38-15,-4-13-49 0,-9-1 314 0,-1-8-147 16</inkml:trace>
  <inkml:trace contextRef="#ctx1" brushRef="#br1" timeOffset="3817.84">14769 16500 2453 0,'2'-2'86'0,"4"-3"15"0,4-4-92 16,-1 0-121-16,2-3 339 0,5-9-214 16</inkml:trace>
  <inkml:trace contextRef="#ctx1" brushRef="#br1" timeOffset="116951.73">23060 10275 1487 0,'43'34'74'0,"217"194"197"0,-511-467-266 0,208 193 24 0,43 39-4 16,2-4 1-16,7 1-3 0,1-3-4 15,5 4-5-15,2-5-2 0,5-4 1 0,4 4 0 16,-5-4 2-16,4 4-1 0,0 4-1 16,-2-3-1-16,0 1-1 0,0 3-2 15,-1 4-1-15,-1 3-2 16,4 5-4-16,-2 8-1 0,-2 5-2 0,2 11-1 16,-5 3 0-16,-1 7 0 0,-1 9 1 15,-3-7-4-15,-4 0-4 0,-4 2-5 16,-5 1-1-16,-7 17 6 0,-7 3 2 15,-9 5 5-15,-4-15 0 0,-5-11 0 0,-10-10 2 16,-3-7 5-16,-3-9 4 0,-10-4 3 16,-4-9 4-16,-2-4 5 0,-3-9 9 15,5-4 6-15,10-9-2 0,10-2-3 16,6-8-5-16,8-1-1 0,-1-8-1 16,5-1-2-16,4 0-6 0,6-1-5 15,5-6-4-15,6 5-2 0,4 1-1 16,10 3 0-16,3 3 1 0,11 5 1 15,-2 4 5-15,7 0 2 0,6 3-4 0,6 6 3 16,15 5-7-16,1 4-4 0,10 6 0 16,-1 8-1-16,-7 9-2 0,-3 5 2 15,-5 8 0-15,-10 5-1 0,-8 3 0 16,-2 1-1-16,-7 6 0 0,-9-8-1 16,-8-5-3-16,-6-6-10 0,-4 1-4 15,-10 2 3-15,-4 11 5 0,-14-4 11 16,-7-5 5-16,-4-6-1 0,-3-12 1 15,-3 2 0-15,3-5 0 0,-2-8 0 16,-4-3 4-16,6-2 4 0,7-3 2 0,5 5 1 16,12-2-1-16,10 2-1 0,4 0 11 15,6-2 5-15,11 2-1 0,5-6 0 16,12 1-14-16,11 1-7 0,4 4-1 16,5 0-2-16,3 2-2 0,-1 3 1 15,1 2-2-15,-6 0 0 0,-6 2-1 16,-7 1-1-16,-8 6-2 0,-9-2-4 15,-5 4 0-15,-6-1 0 0,-4 6-3 16,0 6 3-16,-4 13 0 0,-6 4-3 16,-6 7 0-16,-7-3 3 0,-11-9 1 0,-3-4 4 15,-8-2 2-15,-11-5-1 0,-6-5 1 16,-8-6 1-16,-1-8-1 0,4-2 0 16,9-6 1-16,3-10-1 0,12-4 2 15,11-7-1-15,6 0 1 0,4-3 1 16,13-2 2-16,4 2 5 0,10-6 2 15,1-2 3-15,8 1-1 0,4 3-4 0,6 0-5 16,3 6-5-16,7 1 0 0,5 0 2 16,5 5 1-16,11 6 0 0,2 2-2 15,-4 10-1-15,-5 2-3 0,-4 9 1 16,-3 10-2-16,-16 1 1 0,1 6 1 16,-10 3 0-16,-5 3-2 0,-2 7 0 15,-7 0-3-15,-8 0-3 0,-4 2 0 16,-15-1 0-16,-9-4 2 15,-8-1 4 1,-12-8 2-16,-6-11 0 0,-4-2 0 0,2-10-1 0,5-8 1 0,4-7 2 0,9-5-1 16,1-7 1-16,8-1 1 0,7-5 1 15,10-3 6-15,4 0 5 0,5-3 6 16,7-1 2-16,4-1-3 0,7-5-3 16,7 4-6-16,8 3 0 0,7-1-5 15,2 10-1-15,6 5-1 0,6 5 0 16,2 7 1-16,10 5-1 0,9 8-2 15,-1 8-1-15,-4 9-1 0,-6 6 0 16,-11 7-1-16,-9-1 1 0,-4 10-1 0,-14 1-1 16,-6 4-1-16,-11 2-6 0,-11-1-1 15,-6 1 0-15,-12-6 0 0,-13-6 7 16,-19-3 2-16,-10-8 2 0,-12-6 0 16,3-7 2-16,8-5-1 0,4-9 1 15,4-7 0-15,8-5 0 0,4-8 0 16,11 2 1-16,10-8 0 0,9-1 2 15,15-1 5-15,5-4 7 0,6 0 4 16,8-5 1-16,6-1-5 0,7 1-4 0,0-2-5 16,8 7-2-16,3 0 3 0,3 0-1 15,5 6-2-15,-3 10 0 0,0 4-5 16,-2 12 0-16,0 12 0 0,7 6-2 16,4 10 1-16,-1 15 0 0,-4 6-1 15,-6 8 1-15,-9 1-3 0,-7-3-3 16,-16-3-9-16,-12-13-1 0,-17-4 0 15,-11-8 3-15,-10-9 8 0,-8-6 3 0,-4-5 1 16,-6-2 1-16,8-10 1 0,2-2 1 16,6-9 0-16,5-7 0 0,2-4 0 15,8-1 1-15,4-4 6 0,4 0 7 16,6-9 5-16,9 2 4 0,7 0-2 16,-3-3-3-16,6 1-2 0,6 4-2 15,5 1-3-15,2 6-2 16,6 0-3-16,4 4-3 0,3-1-3 0,4 11 0 15,6 7 0-15,-2 9 0 0,8 9-1 16,3 12 0-16,10 13-2 0,-1 5 1 0,0 12 0 16,-13 6 0-16,-10-7-6 0,-9 1-10 15,-18-10-8-15,-7-9-1 0,-16-2 4 16,-6-7 10-16,-6-7 8 0,-13-9 2 16,-5-7 2-16,-9-3 0 0,-3-8 0 15,6-7 2-15,6-5-1 0,9 0 1 16,3-5 0-16,13 1 3 0,-2-3 2 15,12-5 1-15,8-1 2 0,3-3-1 0,1 5 1 16,7 4 3-16,0 4 0 16,1 3 0-16,4 3-4 0,3 4-4 0,0 4-3 15,1 1-2-15,5 9 0 0,-3 6 0 16,6 10 0-16,10 13 0 0,4 10 0 16,2 11 0-16,-2 5 0 0,-7 4 0 15,-11-6 0-15,-12-3-2 0,-9-11 2 16,-10-8 1-16,-10-6 1 0,-3-11 2 15,-9-7 0-15,-9-6 0 0,1-15 3 16,-1-11-3-16,4-12-23 0,8-7-115 16,8 0 88-16</inkml:trace>
  <inkml:trace contextRef="#ctx1" brushRef="#br1" timeOffset="126203.36">20463 16803 1433 0,'7'9'79'0,"0"3"15"0,4 4-16 0,-6-1-27 0,4-1-11 0,-2 4-8 0,0-3-5 15,0 1-4-15,0 0-5 0,-3-1 0 0,-1-1 3 0,-1 0 10 0,-2-2 8 0,-2-3 1 0,0-3-2 0,2-5-9 0,-1 3-9 0,-1-2-6 16,-7-1-5-16,2-1-2 0,-4 0-1 0,1-7 1 16,-5 0 2-16,1-5-1 0,-2-4 0 15,-3-7-2-15,5 0-3 0,-6-7-2 16,1-4 1-16,1 4-1 16,-5-4 3-16,0-5-2 0,-2-2 0 0,0-3 0 15,4-6 0-15,-4-5-1 0,7-1 0 16,-5-8-1-16,-2 0 0 0,8 0 0 15,-5-1 0-15,8-1 0 0,7-5 0 16,-2-2 1-16,-1-5 0 0,-3-3 1 0,1-6-1 16,1 0 0-16,-3-3 0 0,2 8-1 15,-8-3 1-15,2-2 0 0,1-2 0 16,1-5 0-16,-2 6 1 0,6 4-2 16,1 10 1-16,2 12 11 0,4 9 14 15,3 8 18-15,2 8 15 0,2 5 2 16,5 6-4-16,3 3-10 0,6 3-13 15,6 4-13-15,-1 0-10 0,2 2-5 16,0 0-5-16,4 0-15 0,5-2-51 16,1-4-64-16,4-6-354 0,4-3 298 0</inkml:trace>
  <inkml:trace contextRef="#ctx1" brushRef="#br1" timeOffset="126948.57">25660 16449 970 0,'92'-43'1078'15,"-101"55"-1040"1,23-38-8-16,-3-3-10 0,3 3-5 15,4-4-3-15,-1 0-2 0,5-9 0 0,-5-6-2 16,-1-4-2-16,-1-13-3 0,-3-4-1 16,-1-8-1-16,-6-10-2 0,-3-3 0 15,-4-5-1-15,-2 3 1 0,-10-1 1 16,0 1-2-16,-7-1 0 0,-1-4 1 16,-2 4 1-16,4-4 2 0,-3 9 0 0,4 6 1 15,3 9 5-15,-2 8 8 0,7 8 7 16,2 12 4-16,8 8-1 0,1 7-4 15,5 4-6-15,0 6-6 0,4 3-4 16,0 8-2-16,2 1-17 0,-3 5-49 16,3 5-38-16,0-1 44 0</inkml:trace>
  <inkml:trace contextRef="#ctx1" brushRef="#br1" timeOffset="128371.03">27791 14667 1589 0,'14'0'62'0,"-3"-2"-14"0,-8 2-12 0,-3 0-16 16,-3 0-12-16,1 9-7 0,-5-4 1 0,1 8 0 0,-2 1-1 0,0 2 0 0,-2 0 1 0,-1 0-2 0,-1 3 1 0,3-3 0 15,-12 0 0-15,-1-2 0 0,-8 2 1 16,-12-3-2-16,-6-5 2 15,-5 1-1-15,-6-5 2 0,-3 3 2 0,-2-5 6 16,-3 5 5-16,-6 2 2 0,-3 1-1 16,-6 3-4-16,-10-3-5 0,-2 5-1 15,-7 1-3-15,4-2 2 0,-3 0 0 16,3 0-1-16,-6-7-1 0,-11 0-1 0,-10-7-2 16,-9-2 0-16,0-1 0 15,0-1 0-15,-5-1 0 0,-11 2 1 0,-3-1-1 16,-6 4 0-16,9 4 0 0,5 3-1 15,-5-2 1-15,-3 7-1 0,6-1 0 16,-1 0 0-16,9 3 1 0,-7 2-1 16,-4 1 1-16,2-1 0 0,3 0 0 15,9-1 0-15,-3-1 0 0,-8 0 2 16,-2-5 2-16,-3 1 3 0,5-1 1 0,-8-5 1 16,-9-4 4-16,-5-2 4 0,-1-9 0 15,4-1-3-15,-5-4-3 0,-4-5-5 16,2-2-1-16,0 1 1 0,-1-4 2 15,-3-4 2-15,-1-6-1 0,3 1 2 16,2-6 0-16,4 0 3 0,-3-1 5 16,5-1 4-16,6-3 2 0,2 0-5 0,4 0-1 15,7-7-4-15,5-2-3 16,14-4-3-16,8-1-4 0,-3-2-3 16,15-2-1-16,2 0 0 0,17-1-2 0,17 6 2 15,13 2-1-15,18 8 3 0,11 4 6 16,12 3 2-16,13-1 1 0,12 1-2 15,11-4-7-15,16-6-2 0,8-5-3 16,17 6-3-16,12-4-4 0,12 2-2 16,18 5 1-16,4-2 1 0,10 3 0 15,-5 2 0-15,7 4-1 0,16 8 1 16,10 1 1-16,5 3 1 0,1 3 1 0,3-1 2 16,8 1 1-16,4 1 1 0,10 2 1 15,5-4 0-15,7 8-1 0,4-3 2 16,7 6 0-16,3 2 0 0,2 2 1 15,6 1-2-15,-4 2 1 0,3 1 0 16,2 0-1-16,-6-4 1 0,1 8-1 16,5-3 0-16,-9 6 2 0,-1 1-2 15,6 0 3-15,3 1-3 0,-6-1-2 16,0 7 3-16,-2-3-1 0,-6 3 1 0,-1 6-1 16,-2 1 0-16,1 2 0 0,-6 7-3 15,2-4-6-15,-2 6-10 0,-3 3-5 16,-2 6-3-16,-2 3 5 0,-7 6 9 15,-7 1 7-15,-18 11 2 0,-4 7 3 16,1 11 1-16,-7 10-1 0,-12 2 0 16,-15 6 1-16,-7 6-1 0,-5-1 0 15,-4 3 1-15,-6 2-2 0,-13 9 1 16,-13 4 0-16,-25 1-2 0,-10-7 1 0,-17-7 0 16,-11-3 0-16,-22-8 1 0,-15-3 2 15,-24-5 1-15,-16-4 1 0,-12-7 2 16,-18-6 1-16,1-6 5 0,-10-8 7 15,-12-5 10-15,-15-5 6 0,-15-6 6 16,-4-4 13-16,-1-5-1 0,-9-10 1 16,-5-2-3-16,-6-7-17 0,1-7-10 15,-1-5-8-15,1-7-9 0,-1-3-3 16,7-2 1-16,10-3-4 0,4-3-28 0,12 4-58 16,13-6-83-16,14 2 85 0</inkml:trace>
  <inkml:trace contextRef="#ctx1" brushRef="#br1" timeOffset="129027.5">15003 13880 1563 0,'11'14'120'0,"-2"2"123"0,-2 1-161 0,-2 8-20 0,-5 0-16 0,2 7-19 0,0 2-13 0,0 8-4 0,-1 8-2 0,3 7-5 16,-4 1-1-16,0 6 0 0,5-2-3 15,-1 5-8-15,5-1-15 0,1 0-15 16,5-10-5-16,4-6 7 0,-1-11 16 16,3-11 15-16,6-6 6 0,5-15 0 15,1-7-13-15,10-16-22 0,3-13-3 0,7-11-249 16,0-7 195-16</inkml:trace>
  <inkml:trace contextRef="#ctx1" brushRef="#br1" timeOffset="129181.91">15464 13564 2337 0,'13'3'78'0,"1"-1"-22"0,7 2-19 0,1-4-42 15,8 0-37-15,5-4-49 0,-6 1-56 0,4-4-112 16,-3-2 146-16</inkml:trace>
  <inkml:trace contextRef="#ctx1" brushRef="#br1" timeOffset="129382.42">16055 14002 2269 0,'0'9'110'0,"2"-8"4"16,-2 3-26-16,5-4-31 0,4 0-27 16,5-4-14-16,6-3-8 0,6-1-10 15,-1-3-9-15,5-3-19 0,4 1-27 16,-4 1-25-16,7-2-21 0,-1 0-22 16,-4-2-13-16,1-2 494 0,-10 4-289 0</inkml:trace>
  <inkml:trace contextRef="#ctx1" brushRef="#br1" timeOffset="129583.66">16856 13417 2211 0,'2'32'121'0,"2"3"7"0,1 9-8 16,-1 6-70-16,6 9-20 0,4 10-12 15,2 9-11-15,13 5-4 0,8 4-4 16,5 2-8-16,3 10-9 0,4 4-14 0,-11-2-36 16,-3-2-52-16,-3-14 489 0,-7-19-310 15</inkml:trace>
  <inkml:trace contextRef="#ctx1" brushRef="#br1" timeOffset="130597.6">19832 14149 1608 0,'-11'-11'119'0,"2"-1"69"0,0-2-65 0,4 0-39 0,3-2-28 0,2-7-26 0,0-2-17 0,7-4-9 0,4 1-4 0,3-2-6 0,7 0-5 0,11-2-4 15,5 0-1-15,9 0 4 0,11-5 6 16,-2 3 4-16,4-1 3 0,-4 4 1 16,-2 8 1-16,-9 0 1 0,1 11-2 15,-3 7 0-15,1 6-2 0,1 14 0 16,-1 13 0-16,-6 9-1 0,-4 13-1 16,-4 5 1-16,-13-6-2 0,-9 5 1 0,-11-10-1 15,-13-9 0-15,-14-1 0 0,-13-13 1 16,-11-3 3-16,-2-9 9 0,-3-9 11 15,-2-4 15-15,5-10 29 0,2-9 23 16,-1-3 16-16,8-3 1 0,5 1-20 16,9-4-24-16,15 2-18 0,3-4-10 15,5-7-9-15,11 2-7 0,11-3-7 16,5 6-7-16,7-3-2 0,7 7-1 16,6 2-2-16,4 9-3 0,3 9-3 15,1 3-3-15,-1 9-4 0,-6 14-2 0,2 4 0 16,4 19 2-16,-3 7 5 0,-6 6 4 15,-6 8 4-15,-4 1-1 0,-10-8-3 16,-12-1-4-16,-10-8 1 0,-11-4 2 16,-8-6 2-16,-6-6 4 0,-6-8 0 15,-4-7-1-15,-5-4 2 0,-5-7-1 16,0-4 1-16,7-5 1 0,1-3 5 16,6-8 1-16,4-1 1 0,1-7-2 15,6-1-2-15,7 1-2 0,5 0 1 0,5 1 1 16,9 2-1-16,2 2 1 0,7-3-2 15,4 8 1-15,3 4 0 0,4 3-2 16,5 9 0-16,2 2-1 0,5 13-2 16,2 3 1-16,3 10 0 0,-5 6-1 15,-3 2 2-15,-2 8-1 0,-6-1 0 16,-5 2 1-16,-8-3-1 0,-6-9-3 16,-13-3-1-16,-6-9 1 0,-11-4-2 15,-2-8 4-15,-5-11 1 0,-1-5 0 16,5-5 2-16,1-2 5 0,2-7 9 0,5-3 8 15,5-6 12-15,4-7 0 0,2-7-6 16,4-4-7-16,6-7-13 0,-3-1-6 16,7-6-1-16,0 7-10 0,3 6-21 15,10 1-73-15,8 7-127 0,9 1 131 16</inkml:trace>
  <inkml:trace contextRef="#ctx1" brushRef="#br1" timeOffset="131397.96">25280 13998 2052 0,'-5'-1'129'0,"-2"-1"32"0,5-4-41 0,2 5-54 0,3-3-26 16,5 1-15-16,-1-6-10 0,10 3-11 0,5-1-4 0,-3 4 0 0,11 3-5 0,-5 5-9 0,7 7-7 0,4 12-11 0,-8 4-9 15,2 6 3-15,-12 5 6 0,-2 7 13 16,-7 0 12-16,-8 7 6 16,-2-7 0-16,-10-2-2 0,-9 3-1 0,-8-10-1 15,-9-9-1-15,-6-3 2 0,-8-16 2 16,-11-4 0-16,0-10 2 0,1-8 0 16,3-6 5-16,8-8 10 0,4-6 9 15,2-12 4-15,12-8 0 0,7-4-5 16,9-1-6-16,13 3 2 0,4 5-2 0,12 4-1 15,1 5-2-15,4 2-3 0,7 6-2 16,5 3 0-16,3 3-3 0,8-1 0 16,2 5-1-16,5 8-2 0,3 8 0 15,8 11-2-15,-3 12-1 0,-3 14 0 16,-1 7-2-16,-10 7 1 0,-8 6 0 16,-6 0 0-16,-12-2-2 0,-10 3-7 15,-8-5-1-15,-12-3-1 0,-7-1 3 0,-6-12 6 16,-7-10 1-16,1-6 1 15,-15-12 1-15,-2-11 4 0,-1-14 4 0,1-11 2 16,4-14-1-16,7-3-3 0,7-4-3 16,9 0-1-16,9 5-1 0,8 6 2 15,10-4-1-15,8 9 0 0,8-2 0 16,5 6-1-16,0 8 0 0,5 6 2 16,2 7-5-16,7 9-8 0,3 5-37 15,1 1-68-15,-6 14 482 0,-2-1-311 0</inkml:trace>
  <inkml:trace contextRef="#ctx1" brushRef="#br1" timeOffset="132897.06">21218 11766 1720 0,'28'-12'57'0,"-3"-2"-23"0,2-4 5 0,-4 0-16 0,2 0-7 16,0-6-6-16,3 6 9 0,7-7-2 0,3 5 0 0,8-6-2 0,5 1-14 0,-1 4-3 0,6-2 0 0,3 5 2 0,3 2 0 0,2-2 1 15,5 8 2-15,0-3 3 0,7 4 3 16,2 4 2-16,8 2 3 0,-1-5 1 0,3 5-2 16,-3-1-3-16,-1-3-4 0,-3 4-4 15,1 1-1-15,-1-3-1 0,8 3 0 16,2 0 0-16,4 2 0 0,-3-2 0 16,-5 2 0-16,-3 0 0 0,-6 2 2 15,0 5-2-15,0-5 2 0,2 5 2 16,-1 0 1-16,-4 0 1 0,-3 2-1 15,-6 2-3-15,-2-1-1 0,-2 3 0 0,-2 3-1 16,-1 5-1-16,-4-2 1 16,-6 6-1-16,3-2 0 0,-6 0 1 0,0 4-2 15,-5-2 1-15,-6-2-1 0,-1 7 0 16,-6-2-1-16,-8 3 0 16,-4-1 0-16,-7 2-2 0,-4-1 0 0,-7 3-3 15,-8 5 3-15,-8 4 0 0,-7-2 2 16,-5 1 2-16,-6-3-2 0,-4 5 0 15,-5 2 0-15,-1-5 1 0,-5 2 0 16,-1-1 0-16,-8-4 0 0,-6-5 0 0,-6-3 2 16,-12-5 0-16,-8-2 2 0,-12-5 1 15,-6-4-1-15,-2-7 0 0,0 0 0 16,2-7 2-16,-8-1-1 0,-19-8 2 16,2-4 0-16,-14-3-1 0,9-3 2 15,0-4 4-15,-7-4 7 0,-2-1 6 16,0-2 4-16,7-2 3 0,20 0-4 0,-4-5-4 15,7 1-5-15,4-6-6 16,0-4-2-16,14-4-1 0,12-1 1 0,11-3 0 16,14 1 0-16,15 3 0 0,18 4-4 15,24 4 8-15,25 1 2 0,25 4-1 16,26 1 1-16,19 8-10 0,21 0-7 16,20 5 2-16,8 1-6 0,1-3-29 15,4-3-33-15,-18-2-4 0,-7-2-100 16,-9-7 108-16</inkml:trace>
  <inkml:trace contextRef="#ctx1" brushRef="#br1" timeOffset="133587.98">17362 11505 2176 0,'-18'39'108'0,"4"-3"-9"0,-6 14-17 0,11-6-33 16,4 7-33-16,5 1-11 0,4 4-3 0,-1 1-6 0,2 2-17 0,4-1-17 0,-2-1-31 0,6-2-32 0,1-7-22 0,7-7-10 0,2-9 7 0,0-13 67 15</inkml:trace>
  <inkml:trace contextRef="#ctx1" brushRef="#br1" timeOffset="133751.24">17301 11296 1371 0,'-23'-21'243'0,"7"3"356"15,0-3-483-15,8 3-52 0,-1-3-23 16,7-7-71-16,4-1 449 0,12-12-310 16</inkml:trace>
  <inkml:trace contextRef="#ctx1" brushRef="#br1" timeOffset="133956.54">17968 11594 2311 0,'57'9'124'16,"-11"-4"2"-16,-4-5-28 0,-10-1-39 15,6-5-39-15,2-8-9 0,5 0-13 0,3-6-18 16,-1 1-37-16,1-2-87 16,-3-6-61-16,-3 2-455 0,6-5 408 0</inkml:trace>
  <inkml:trace contextRef="#ctx1" brushRef="#br1" timeOffset="134329.68">18757 11250 1922 0,'7'-9'207'0,"4"-1"220"0,1-3-281 16,2 6-53-16,9-5-42 0,6-4-28 0,6 0-15 16,6-4-5-16,3 1-2 0,4 3-3 15,5-5-12-15,4 1-6 0,-4 2-8 16,1 4-12-16,-5 12 1 0,-1 4-5 15,-5 12-3-15,-13 9 5 0,2 6 6 16,-8 8 10-16,-8 6 13 0,0 8 4 16,-9 9-5-16,-7 1-6 0,-10-1-7 0,-10 4 1 15,-10-11 8-15,-3-5 7 0,-10-11 5 16,-3-12 4-16,-4-13 6 0,-1-8 11 16,6-4 16-16,10-7 21 0,8 0 18 15,17-2 17-15,3 2 9 0,8-6-3 16,14-1-17-16,9-2-21 0,15-5-20 15,11 1-15-15,16 4-9 0,8 2-5 16,1 2 0-16,-4 1-16 0,-2 2-29 0,-11-3-38 16,4 1-88-16,-5-1 91 15</inkml:trace>
  <inkml:trace contextRef="#ctx1" brushRef="#br1" timeOffset="187598.52">20142 13612 1714 0,'2'-4'80'0,"-1"-6"0"0,1 3-15 0,2-6-32 0,1-1-2 0,4-4 4 0,-2-3 9 0,-2 1 4 0,4-3-2 0,-4 4-1 0,-3 1-7 0,11-1-4 0,-1 1 0 0,-1 0-6 0,5-1-5 16,1 1-5-16,8-2-7 0,5-1-4 16,0 0-3-16,-1-2-1 0,1 2-1 15,0-1-1-15,2 1 0 0,-2-6 0 16,2-3-1-16,-2-3 1 0,-1-8-1 15,-5-2 1-15,5-1 0 0,1-7 1 0,2 3 0 16,5-4 0-16,-1 3 0 0,1-3 0 16,5 3-1-16,-3-6-1 0,2 7 1 15,2-2 0-15,-6 6-1 0,4 1 2 16,-4-1 4-16,-7-2 6 0,4 1 9 16,-8-1 2-16,3-5 0 0,-1 3 2 15,-1-3-1-15,-4 1 1 0,3 4 2 16,-3 3 0-16,4 3 2 0,-6 2 0 15,2 5-3-15,0 2-6 0,2 1-8 0,0 2-6 16,5 5-6-16,-1 3 1 0,1 3-7 16,3 4-10-16,-1 4-17 0,0 9-55 15,-2 4-53-15,-1 7-47 0,-4 3 83 16</inkml:trace>
  <inkml:trace contextRef="#ctx1" brushRef="#br1" timeOffset="188414.84">25099 12943 1476 0,'27'75'341'0,"-20"-79"-333"0,-3 13-2 0,4 4-1 15,-2 3 1-15,3-2-1 0,-2 2-1 16,2 1-2-16,-1-2-2 0,3 1 1 16,-2-6-1-16,-4 4-3 0,1-3 0 15,-3-2 0-15,-3 0 0 0,0-2 3 16,0 0 0-16,0 4 0 0,-3 1 0 15,-1 2 1-15,0 2 0 0,1 4-1 16,-1-1 1-16,3 1-1 0,-1 1 1 16,-2-5 0-16,1 0-1 0,-1-7 2 0,-1-2 8 15,0-2 6-15,-4-3 13 0,-2-2 10 16,-3-9-4-16,-4-3-2 0,-3-6-5 16,-4-7-5-16,-3 0 3 0,-4-7 5 15,-11 0 2-15,-1-10 4 0,-9-8 2 16,-8-12 3-16,-10-11 7 0,-15-10 5 15,-10-4-1-15,-5-1-4 0,5-1-6 16,4 4-6-16,5 7-8 0,2-4-10 16,-6 6-6-16,-1-4-9 0,-4 2-2 0,6 4 0 15,3 3-1-15,14 7 1 0,15 14-1 16,5 4-1-16,16 11 0 0,13 12 0 16,8 5 0-16,6 9-4 0,10 9-10 15,0-7-10-15,12 7-28 0,8 2-38 16,5 3-32-16,5 8-25 0,2-3 564 15,7 11-329-15</inkml:trace>
  <inkml:trace contextRef="#ctx1" brushRef="#br1" timeOffset="188932.26">23461 11656 2009 0,'0'-25'120'0,"2"1"20"0,8 2-25 0,1-3-49 0,14 2-32 0,5 0-18 0,7-1-9 0,6 4-5 0,-2-3-2 0,-1 7 0 0,3 0 0 0,-4 4 0 0,-2 3 0 15,-9 2-3-15,-4 5-4 0,-10 5-2 16,-4 6 1-16,-3 6 2 0,-7 2 3 16,-3 5 1-16,-4 4 0 0,-16 2 0 15,-9-3 0-15,-7 2 2 0,-9-8 0 16,-2-1 1-16,1-5 5 0,-3-5 5 16,3-6 4-16,3-4 5 0,5-8 2 15,7-3 3-15,6-3 8 0,5-1 5 16,8-5 4-16,10 3 6 0,7-1 0 15,10-6-6-15,10 1-8 0,6-2-12 0,7 4-11 16,4-3-3-16,4 3-3 0,3 3-3 16,0-1 0-16,-9 10-2 0,1 4-1 15,-3 7-2-15,-1 11-1 0,-8 7-2 16,-1 6 1-16,-7 12-1 0,-13 8 1 16,-5 6 1-16,-14 8 0 0,-16-6 0 15,-7-1-1-15,-9-5-1 0,-8-9-6 16,-4-6-19-16,-1-14-31 0,4-4-49 15,6-8-53-15,4-7-24 0,8-5 72 16,5-12 40-16</inkml:trace>
  <inkml:trace contextRef="#ctx1" brushRef="#br1" timeOffset="189481.98">21585 11537 1971 0,'5'4'129'16,"4"-2"33"-16,4-2-41 0,6 0-57 0,2-9-23 0,4 2-7 0,5-7-4 0,1-1-2 0,2-2-7 0,1 2-11 0,-4 1-5 0,0 5-4 0,-1 2-1 0,1 6-3 0,-4 6-3 0,-1 0-3 16,-7 6-1-16,-6-2-5 0,-6 3-2 15,-5 4-1-15,-2 4 2 0,-6-1 1 16,-13 6 5-16,-3-4 1 0,-7 2 0 15,-6-5 3-15,1 0 1 0,-8-4 0 16,-3-5 2-16,-3-7 2 0,-6-4 0 0,3-7 1 16,6-4 0-16,2-1 7 0,7-2 10 15,13-1 11-15,9-3 11 0,13-7 9 16,9-1 1-16,14-2-4 0,6 2-5 16,6 5-11-16,3 5-10 0,6 7-6 15,10 9-7-15,1 2-5 0,0 11-1 16,-1 5-1-16,-3 11-3 0,-3 5 2 15,-1 8 1-15,-4-2-1 0,-10 4 2 0,-6-3-1 16,-7-2-3-16,-7-5-7 16,-11-7-8-16,-9-7-4 0,-7-4 3 0,-7-10-4 15,-7-4-38-15,-4-9-67 0,-7-7 479 16,0-6-306-16</inkml:trace>
  <inkml:trace contextRef="#ctx1" brushRef="#br1" timeOffset="190299.5">21560 11502 1482 0,'0'14'57'0,"-2"-3"-15"0,2-6-5 0,0 0-27 0,-1-1 5 0,1-2 13 0,0-1 14 0,0-1 12 0,0 0 3 16,0 0-1-16,1 0 1 0,1-7-2 16,0 0-2-16,2-3-2 0,-4-3-2 15,3-1-2-15,1-4-6 0,-4-1-3 16,3-8-7-16,6-1-10 0,-4-2-6 15,2-2-9-15,-1-7-4 0,3-2 1 16,-6 0 2-16,8-1 2 0,-1-1 3 16,3-1 0-16,5-1 1 0,1 3 6 15,-1-2 3-15,7-1 3 0,-4 1 3 0,14 0-2 16,-4 1 1-16,0 2 3 16,5 6-3-16,-1-2-6 0,10 5 0 0,4 2-4 15,6 1-2-15,11 3 0 0,1 1-4 16,10 4-11-16,-1 5-9 0,-7 0-46 15,-11 1-77-15,-6-2-347 0,-6 6 294 16</inkml:trace>
  <inkml:trace contextRef="#ctx1" brushRef="#br1" timeOffset="190649.96">23523 11637 1836 0,'-25'-27'144'0,"0"-7"58"0,-12-13-31 15,-2-12-56-15,-5-17-28 0,-8-8-20 0,-6-8-14 0,-8 0-16 0,-5 0-16 0,0 3-11 0,6 4-3 0,6 2-13 0,10-1-16 0,8 10-45 16,5 3-95-16,5 4 95 0</inkml:trace>
</inkml:ink>
</file>

<file path=ppt/ink/ink14.xml><?xml version="1.0" encoding="utf-8"?>
<inkml:ink xmlns:inkml="http://www.w3.org/2003/InkML">
  <inkml:definitions>
    <inkml:context xml:id="ctx0">
      <inkml:inkSource xml:id="inkSrc0">
        <inkml:traceFormat>
          <inkml:channel name="X" type="integer" max="30159" units="cm"/>
          <inkml:channel name="Y" type="integer" max="18850" units="cm"/>
          <inkml:channel name="F" type="integer" max="4095" units="dev"/>
          <inkml:channel name="T" type="integer" max="2.14748E9" units="dev"/>
        </inkml:traceFormat>
        <inkml:channelProperties>
          <inkml:channelProperty channel="X" name="resolution" value="999.96686" units="1/cm"/>
          <inkml:channelProperty channel="Y" name="resolution" value="1000" units="1/cm"/>
          <inkml:channelProperty channel="F" name="resolution" value="0" units="1/dev"/>
          <inkml:channelProperty channel="T" name="resolution" value="1" units="1/dev"/>
        </inkml:channelProperties>
      </inkml:inkSource>
      <inkml:timestamp xml:id="ts0" timeString="2026-04-06T21:14:41.620"/>
    </inkml:context>
    <inkml:brush xml:id="br0">
      <inkml:brushProperty name="width" value="0.05292" units="cm"/>
      <inkml:brushProperty name="height" value="0.05292" units="cm"/>
      <inkml:brushProperty name="color" value="#002060"/>
    </inkml:brush>
  </inkml:definitions>
  <inkml:trace contextRef="#ctx0" brushRef="#br0">2456 3479 1816 0,'24'-25'55'0,"-38"-5"103"0,44 16 50 0,-152 18-241 0,71-12 92 0,4 1-8 0,1 2 1 0,2 1-7 0,-4 4-5 0,6-3-6 0,4 1-6 16,3 4-8-16,-1-2-5 0,-1-2-7 0,-7 2-2 15,-8-3 0-15,-6-1-4 0,-8-3-4 16,-5 2-4-16,-1 3-3 0,-3-5 3 16,4 5-2-16,9 2 2 0,4-2 3 15,5 4 3-15,10 0 5 0,9 3 4 16,6 0 8-16,5 1 6 0,3 3 7 16,4 1 1-16,2-6-6 0,0 8-5 15,2 2-7-15,1-5-1 0,4 4-3 16,-4-1-3-16,1 0-2 0,3 6-2 0,-6 3-2 15,10-3 1-15,-6 7 0 0,5 0-1 16,-3 9 1-16,2-3-1 0,3 8 0 16,-3 0 0-16,1 6 1 0,4 6-1 15,0 4 1-15,2 0-2 0,0-2-2 16,-2 1 0-16,0 8 1 0,0 10 1 16,-4 6 2-16,-1 2-1 0,-2-2-1 15,-2-2 1-15,-5 1-2 0,1-3 2 0,-3 4 0 16,0-2 0-16,-1-1 0 0,1 5 1 15,7-6 0-15,-4-1-1 0,6-2 0 16,-2 0 1-16,2-9-1 0,2 3 2 16,0-1 1-16,1-2-1 0,2 0-1 15,1-10 1-15,1-3-3 0,0-10 7 16,5-3 15-16,2-1 14 0,0-5 15 16,2-7-1-16,-2 2-5 0,0-9-10 15,4-2-2-15,-4-7-3 0,0 0 4 0,-2-1 6 16,-5-4 6-16,6-1 8 0,1-1-3 15,5-1-11-15,8-3-13 0,8 0-14 16,11-1-10-16,7 0-11 0,9-1-23 16,2-6-33-16,0 0-37 0,-6-4-160 15,13-7 158-15</inkml:trace>
</inkml:ink>
</file>

<file path=ppt/ink/ink2.xml><?xml version="1.0" encoding="utf-8"?>
<inkml:ink xmlns:inkml="http://www.w3.org/2003/InkML">
  <inkml:definitions>
    <inkml:context xml:id="ctx0">
      <inkml:inkSource xml:id="inkSrc0">
        <inkml:traceFormat>
          <inkml:channel name="X" type="integer" max="12064" units="cm"/>
          <inkml:channel name="Y" type="integer" max="7540"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6-04-06T20:35:52.009"/>
    </inkml:context>
    <inkml:brush xml:id="br0">
      <inkml:brushProperty name="width" value="0.05292" units="cm"/>
      <inkml:brushProperty name="height" value="0.05292" units="cm"/>
      <inkml:brushProperty name="color" value="#0070C0"/>
    </inkml:brush>
  </inkml:definitions>
  <inkml:trace contextRef="#ctx0" brushRef="#br0">477 6062 0,'0'0'0,"0"0"0,0 0 0,0 0 0,0 0 0,0 0 0,0 0 0,0 0 0,0 0 0,0 0 0,0 0 0,0 0 0,0 0 16,0 0-16,0 0 15,-31 49 1,13-27-16,-4 9 15,0 9-15,-5 5 16,-13 8-16,9 13 16,-13 10-16,4-6 15,9-3-15,-9-5 16,9-9-16,13-8 16,-4-10-1,4-8-15,14-10 16,4-3-16,0-6 15,0 1-15,0-4 16,0-1-16,0 5 16,4 0-16,10 0 15,-1 0-15,31 4 16,41 0-16,3-4 16,1 0-16,-5-5 15,18-4-15,-18 5 16,5-5-16,-1 0 15,-17 0 1,0 0-16,-13 0 16,-5 4-16,-17-4 15,-5 0-15,-5 0 16,-4 0-16,-4 0 16,9-4-16,-10-1 15,10 1-15,-5 0 16,5-1-16,-1 1 15,1-1 1,4 1-16,-4-1 16,-10 1-16,10 0 15,-14-1-15,1 1 16,3-1-16,-12 1 16,4-1-16,-9 5 15,13-4-15,-13 0 16,0-1-16,0 5 15,0 0 1,-40-40-16,9 18 16,4 0-16,-4 0 15,18 4-15,0 5 16,8-5-16,-8 5 16,13-1-16,13-3 15,5-6-15,13-3 16,9-1-16,9 1 15,-1 8-15,1 5 16,-9 4 0,-9 4-16,-13 1 15,4-1-15,-4 5 16,-14 0-16,-4 0 16,9 0-16,-9 5 15,13-1-15,-13 1 16,0-1-16,0 1 15,0-1-15,0-4 16,-22 27 0,-22-1-16,-45 14 15,-44 13-15</inkml:trace>
  <inkml:trace contextRef="#ctx0" brushRef="#br0" timeOffset="10880.73">12617 9950 0,'0'0'0,"0"0"0,0 0 0,0 0 0,0 0 16,62 0-16,-48-5 16,17-4-16,-5 1 15,-12-1-15,17 0 16,-22 4-16,-5 1 15,9-1-15,-13 5 16,5-4 0,-5 4-16,0 0 15,0 0-15,0 0 16,-93 0-16,22 0 16,-14 0-16,10 4 15,-18 1-15,0 4 16,-18 4-16,-9-4 15,-8 0 1,8 0-16,-4-5 16,-9 5-16,-22-5 15,-5 1-15,1-1 16,17 1-16,0 4 16,-17-1-16,-5 6 15,-9-10-15,4 1 16,5-1-16,-22-4 15,9-4 1,-9-1-16,4 1 16,-4-5-16,-5-9 15,5-4-15,13 4 16,9-4-16,22-9 16,27 0-16,13 0 15,31 4-15,14 5 16,12 0-16,19 4 15,-5 5 1,17 0-16,1 4 16,9 0-16,-10 5 15,14-1-15,-9 1 16</inkml:trace>
  <inkml:trace contextRef="#ctx0" brushRef="#br0" timeOffset="31358.22">1962 9746 0,'0'0'0,"0"0"0,0 0 0,0 0 0,0 0 16,0 0-16,0 0 15,-45 49-15,28-36 16,-23 5-1,-5 8-15,-8 5 16,-13 9-16,-27 9 0,17 0 16,-26 8-16,5 10 15,-5 4 1,-27 13-16,10 9 16,-10 0-16,27 0 15,-26 5-15,30-5 16,23-5-16,13-3 15,17-1-15,-3 0 16,25 9-16,-3 5 16,8-1-1,9 1-15,-4 4 0,13 0 16,13 8 0,1 1-16,3 0 15,10 0-15,13 0 16,9-5-16,17 0 15,-17-4-15,17-4 16,-21-14 0,-14-4-16,13 0 0,-4-5 15,-9 0 1,13 10-16,0 3 0,10 5 16,8 9-1,4 5-15,-4 3 16,-17-12-16,-19-5 15,-13 0-15,1 0 16,-14 0-16,-27 9 16,-35 18-16,-31 4 15,-22-9-15,-23-17 16,-43-5 0,17-13-16,22-9 15,13-14-15,41-8 16,30-9-16,18-14 15,14-3-15,8-6 16,13-3-16,-3 3 16,16 10-16,15 13 15,21 22-15,22 13 16,23 14-16,13 4 16,9 9-16,-18-5 15,-22 1 1,-5-1-16,-21 1 15,-14-1-15,8 5 16,-21 0-16,9-4 16,-1-5-16,-3-9 15,3 0-15,1-8 16,4-5-16,0-5 16,13 1-16,5-5 15,-5-5 1,5-4-16,17 5 15,-3-5-15,12 9 16,36 0-16,8-4 16</inkml:trace>
  <inkml:trace contextRef="#ctx0" brushRef="#br0" timeOffset="147430.29">24306 12693 0,'0'0'0,"0"0"0,0 0 0,0 0 0,0 0 16,0 0-16,44-31 15,-26 18-15,22-5 16,13-4-16,45 4 15,30 10-15,5 12 16,22 18 0,27 9-16,0 5 15,-41-5-15,-34-5 16,-36 1-16,-27-5 16,-17-4-16,-1-1 15,-8 1-15,-5 4 16,-13 5-16,-13 8 15,-27 14-15,-17 4 16,-32 5-16,5-5 16,13-13-16,22-4 15,22-14 1,5-5-16,18-3 16,-1-5-16,5-1 15,5 1-15,4 9 16,13 9-16,22 4 15,0 0-15,5 0 16,-4-9-16,-19-4 16,-4-1-16,-4-3 15,-9-1 1,4 9-16,-4 9 16,4 22-16,-8 23 15,8 26-15,-4 17 16,-5 14-16,14 14 15,0 8-15,4 0 16,0-18-16,-9-17 16,1-18-16,-14-9 15,-18 9-15,-48 26 16,-67 19 0,-62-5-16,-120-18 15,-31-14-15,-48 6 16,-14-5-1</inkml:trace>
</inkml:ink>
</file>

<file path=ppt/ink/ink3.xml><?xml version="1.0" encoding="utf-8"?>
<inkml:ink xmlns:inkml="http://www.w3.org/2003/InkML">
  <inkml:definitions>
    <inkml:context xml:id="ctx0">
      <inkml:inkSource xml:id="inkSrc0">
        <inkml:traceFormat>
          <inkml:channel name="X" type="integer" max="12064" units="cm"/>
          <inkml:channel name="Y" type="integer" max="7540"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6-04-06T20:39:03.945"/>
    </inkml:context>
    <inkml:brush xml:id="br0">
      <inkml:brushProperty name="width" value="0.05292" units="cm"/>
      <inkml:brushProperty name="height" value="0.05292" units="cm"/>
      <inkml:brushProperty name="color" value="#0070C0"/>
    </inkml:brush>
  </inkml:definitions>
  <inkml:trace contextRef="#ctx0" brushRef="#br0">357 5087 0,'0'0'0,"0"0"0,0 0 0,0 0 0,0 0 0,0 0 0,0 0 0,0 0 0,27 45 16,-36-28-16,-9 10 15,0 8-15,-8 1 16,4-1-16,4 1 16,13-10-1,-3 1-15,8-9 16,-14-1-16,14 1 15,0 0-15,0-9 16,0 0-16,0-1 16,0 1-16,0 0 15,0 0-15,14 0 16,-14 0 0,8 0-16,-8-9 15,5 8-15,8 1 16,14 0-16,-1 0 15,10 0-15,-5 0 16,18-9-16,-5 9 16,0-9-16,1 9 15,-1-9-15,-13 8 16,13 1-16,1-9 16,8 9-16,4 9 15,1-9 1,0 8-16,-14-8 15,0 0-15,-13 0 16,14 0-16,-5 0 16,-9-9-16,8 9 15,6-9-15,-1 0 16,-13 0-16,-4 0 16,-1 0-1,5 0 1,-17 0-16,3-9 0,-8 9 15,9 0-15,-5-9 16,-8 9-16,4-9 16,8 9-16,-3-9 15,-1 9 1,0-9-16,-8 9 0,3-9 16,6 9-16,-14-8 15,4 8 1,-4-9-16,0 9 15,0 0-15,0 0 16,0 0-16,-49-45 16,23 28-16,4-1 15,4 0-15,14 9 16,-10 0-16,5 9 16,9-8-16,0 8 15,0-9-15,0 9 16,0 0-1,9 0-15,9 0 16,-18 0-16,84 17 16,-39 1-16,-1 0 15,-13 0-15,-5 8 16,-8 10-16,-18-1 16,-22 27-16,-89 62 15,-79 23-15,-85 21 16,-22-13-1</inkml:trace>
  <inkml:trace contextRef="#ctx0" brushRef="#br0" timeOffset="7259.83">2179 6931 0,'0'0'0,"0"0"0,0 0 0,0 0 0,44 5 16,-44-5-16,9 0 16,-9 0-16,13 0 15,-13 0-15,0-5 16,0 1 0,0-1-16,0 1 15,0-1-15,0 5 16,0 0-16,0 0 15,0 0-15,-93-22 16,44 18-16,-8-1 16,-14 5-16,13 0 15,-13 5-15,9-1 16,9 5 0,9 0-16,4 0 0,22-5 15,0 5 1,5 0-16,0 0 15,8-5-15,-3 5 16,8-4-16,-14-1 16,14 5-16,0 0 15,0 0-15,0-9 16,0 0 0,27 57-16,-14-26 15,0 9-15,1 4 16,-10 5-16,10 4 15,-14 5-15,-14 4 16,-4 9-16,-8 0 16,-1-5-16,1 1 15,-10-1-15,5-4 16,-9-4-16,27-5 16,-5-8-1,-4-5-15,18-5 16,4-8-16,0-1 15,0 1-15,0-5 16,0 0-16,4-4 16,-4 0-16,9-1 15,-9 1-15,13 0 16,-8-5-16,8 5 16,0-1-16,5 6 15,9 3 1,13 14-16,4 22 15,5 18-15</inkml:trace>
  <inkml:trace contextRef="#ctx0" brushRef="#br0" timeOffset="32187.82">978 12348 0,'0'0'0,"0"0"0,0 0 0,0 0 0,0 0 15,0 0-15,0 0 16,0 0-16,0 0 16,0 0-16,0 0 15,0 0-15,0 48 16,-14-30-16,10 4 15,-5 5-15,-4 8 16,-5 10-16,5 12 16,-18 5-1,4 9-15,0 5 16,1 3-16,8-3 16,0-5-16,10-9 15,3-13-15,-8-5 16,8-9-16,-3-4 15,-6-4-15,14-5 16,-4-4 0,4-5-16,0-4 15,0 0-15,0 0 16,0-5-16,0 1 16,0-1-16,0 0 15,4 1-15,-4-5 16,14 0-16,-1 0 15,-13 0-15,62-13 16,-9 4-16,18-5 16,13-3-1,-8 3-15,8 1 16,4 0-16,-17 4 16,0 0-16,-9 0 15,-8 0-15,-6 0 16,-8 1-16,-9-1 15,9 0-15,-13 0 16,-5 0-16,4 0 16,1 0-1,-9-4-15,8 4 16,-8-4-16,4 0 16,-4 4-16,-5 0 15,5 0-15,-5 0 16,-4 0-16,-4 5 15,8-1-15,-13 1 16,4 0-16,-4-1 16,0 1-16,0-1 15,0 1 1,0 4-16,0 0 16,0 0-16,0 0 15,0 0-15,0 0 16,0 0-16,0 0 15,-48-49-15,34 40 16,1 0 0,-5-4-16,-8-5 15,-14-4-15,13 0 16,-4 0-16,-4 0 16,8 0-16,5 4 15,4 4-15,0 1 16,10 4-16,3 5 15,-8-1-15,13 1 16,-5 0-16,5 4 16,0 0-16,0 0 15,0 0-15,0 0 16,0 0 0,5 0-16,-5 0 15,0 0-15,0 0 16,0 0-16,0 0 15,0 0-15,0 0 16,0 0-16,0 0 16,0 0-1,0 0-15,0 0 16,0 0-16,0 0 16,0 0-16,0 0 15,0 0-15,0 0 16,0 0-16,0 0 15,0 0-15,0 0 16,0 0-16,0 0 16,0 0-16,0 0 15,0 0 1</inkml:trace>
  <inkml:trace contextRef="#ctx0" brushRef="#br0" timeOffset="33483.76">862 13735 0,'0'0'0,"0"0"0,0 0 16,0 0-16,0 0 15,0 0-15,0 0 16,0 0-16,0 0 15,0 0-15,0 0 16,0 0 0,0 0-16,0 0 15,45 49-15,-45-23 16,0 5-16,0 0 16,0 0-16,-14 0 15,14 1-15,-4-1 16,4 0-16,-13 0 15,13-5-15,-9 1 16,9-5 0,0-9-16,0 1 15,0-6-15,9 1 16,-9 0-16,13 0 16,-9-5-16,10 1 15,-10-1 1,18-4-16,138-4 31,-71 4-31,-5 0 16,0 0-16,-18 0 15,-17 0-15,-18 0 16,0 0-16,-4 0 16,-9-5-16,-5 1 15,0 0-15,0-1 16,5 1-16,0-1 15,4 1-15,5-5 16,-10 0-16,1-4 16,-9-5-16,-5-4 15,10-5 1,-28-8-16,1-18 16,-22-14-16,-14-8 15,-13 4-15,9 0 16,4 13-16,22 18 15,-4 9 17,22 9-32,5 9 0,4 4 0,4 5 15,5-1-15,5 5 16,-14 0-16,57 14 16,1 8-16,-1 13 15,6 14-15,-19 9 16,-4 4-16,-14 4 15,-21 14-15,-10 17 16,-8 23-16,0 31 16,-14 13-16,9-5 15,-8-8 1,-14 4-16,-9 23 16,-17 12-16</inkml:trace>
</inkml:ink>
</file>

<file path=ppt/ink/ink4.xml><?xml version="1.0" encoding="utf-8"?>
<inkml:ink xmlns:inkml="http://www.w3.org/2003/InkML">
  <inkml:definitions>
    <inkml:context xml:id="ctx0">
      <inkml:inkSource xml:id="inkSrc0">
        <inkml:traceFormat>
          <inkml:channel name="X" type="integer" max="30159" units="cm"/>
          <inkml:channel name="Y" type="integer" max="18850" units="cm"/>
          <inkml:channel name="F" type="integer" max="4095" units="dev"/>
          <inkml:channel name="T" type="integer" max="2.14748E9" units="dev"/>
        </inkml:traceFormat>
        <inkml:channelProperties>
          <inkml:channelProperty channel="X" name="resolution" value="999.96686" units="1/cm"/>
          <inkml:channelProperty channel="Y" name="resolution" value="1000" units="1/cm"/>
          <inkml:channelProperty channel="F" name="resolution" value="0" units="1/dev"/>
          <inkml:channelProperty channel="T" name="resolution" value="1" units="1/dev"/>
        </inkml:channelProperties>
      </inkml:inkSource>
      <inkml:timestamp xml:id="ts0" timeString="2026-04-06T20:42:31.916"/>
    </inkml:context>
    <inkml:brush xml:id="br0">
      <inkml:brushProperty name="width" value="0.05292" units="cm"/>
      <inkml:brushProperty name="height" value="0.05292" units="cm"/>
      <inkml:brushProperty name="color" value="#0070C0"/>
    </inkml:brush>
  </inkml:definitions>
  <inkml:trace contextRef="#ctx0" brushRef="#br0">31440 7866 1643 0,'2'0'100'16,"-2"0"31"-16,1 0-20 0,-1 0-38 0,2 3-15 0,2 2-13 0,-3 4-2 0,-1 2-3 0,0-4-8 0,0 2-11 0,0 1-11 0,0-4-2 0,2 6 4 15,2 4 4-15,-4 4 2 0,9 1-2 0,-6 2-5 16,1-2-4-16,3 6-2 0,-4-4 2 15,8 11 3-15,-4 1 4 0,7 9 3 16,4 11 2-16,3 13 0 0,6 4-3 16,1 3-5-16,6 1-4 0,7 0-3 15,10 2-3-15,6 7 0 0,5 8 2 0,-2 11 4 16,2 6 10-16,4 4 7 0,-1-3 4 16,3-4-2-16,-1-8-3 0,-5 2-4 15,0-3-6-15,2-6-2 0,-4 7 5 16,2-8 6-16,-3-6 10 0,5-4 6 15,-4-13-4-15,2 1-3 0,5-2-6 0,4 2-2 16,0 6 3-16,-2 1 0 0,1 4-1 16,-5-6-7-16,-8-15-7 0,-9-17-5 15,-7-13-8-15,-8-15-20 0,-4-11-43 16,-6-3-78-16,-4-5-71 0,-3-6 106 16</inkml:trace>
  <inkml:trace contextRef="#ctx0" brushRef="#br0" timeOffset="1316.78">27519 6525 1828 0,'40'4'123'0,"-44"-8"-31"0,4 1-46 0,-5-1 7 0,-34-5-45 0,39 7-7 0,1 4-19 16,1-2-18-16,5 7-13 0,2 7-7 0,5 8 10 0,-1 1 11 0,1 3 12 0,2 3 9 0,-5-1 7 16,-3 4 2-16,1 3-2 0,2-1 1 15,-4 2-2-15,2-3 1 16,-4 10 3-16,0-1 3 0,-1 5 5 0,-2 6 9 16,-2-5 3-16,2 7 1 0,-1 1-3 15,-1 3-7-15,2 3-3 0,2 5-1 16,3-3 1-16,0 5 4 0,3 7 12 15,6 8 7-15,0 6 0 0,6 9-3 16,4 4-11-16,3 4-7 0,4 1-1 0,12 7 0 16,6 9 2-16,8 9 4 0,8 9-3 15,11 2-1-15,12 3-5 0,1-2-4 16,8-5-1-16,-1-7-1 0,-6-5-1 16,0-8 0-16,0 6 1 0,4 0 1 15,5-2 1-15,7 2 1 0,4 0 1 16,3-4 6-16,-1 8 7 0,-3-1 5 15,-6-1 0-15,8-9-4 0,4-6-6 16,0-1-4-16,-5-4-2 0,-9 0-2 16,0 4 1-16,-6-11-1 0,4 0 2 15,2-7-1-15,4 2 1 0,1-2 3 16,-7 3 2-16,3 1 0 0,-2 3-1 0,9-5-3 16,4-1 0-16,6 1 0 0,1-7 2 15,-5-10-1-15,-1-1-1 0,-6-5-1 16,5 0-1-16,2-9 1 0,-5-9 0 15,-4-8 1-15,-7-8 2 0,-16-8 2 16,-7-7 1-16,-7-6 1 0,-13-5-14 16,-4-3-30-16,-7-8 501 0,-4 0-355 0</inkml:trace>
  <inkml:trace contextRef="#ctx0" brushRef="#br0" timeOffset="3166.37">25495 4706 1703 0,'-2'-2'92'0,"2"-3"16"0,-2 1-6 0,-1 1-35 0,3 1-12 0,-2 0-14 0,0-3-12 0,0 1-6 0,0 3-6 0,2-1-7 0,-1 0-4 0,1-1-3 16,0 1-3-16,-2-4-1 0,2 6-3 15,0 0-2-15,0 0-2 0,0 0-5 16,-7 4 0-16,5-4-1 15,2 7 0-15,-2-2 5 0,1 8 1 0,-8 1 3 16,-2 4 2-16,0 7 0 0,1 3 0 16,-1 0 1-16,4 4-1 15,-5 2-1-15,-1-2-1 0,1 5 0 0,1 6 0 16,2 4 2-16,-3 8 1 0,-1 6 1 16,5 3 1-16,-3 3 0 0,6 6 1 15,5 5 0-15,1 10 3 0,12 12 0 0,1 1-2 16,2 0 1-16,-2-9-4 0,-1-5-3 15,1 1-2-15,0 3-5 0,-5-1-1 16,3 11 2-16,-6 9 2 0,6 9 4 16,0 2 1-16,-3 3 1 0,9 7 0 15,-7-2 1-15,8 10-1 0,1-1 1 0,4 2 0 16,5 4 2-16,1 3 0 0,5 11 0 16,6 14 4-16,7 10 6 15,7 15 4-15,5 7 1 0,4-6-4 0,5-11-6 16,-1-12-4-16,3-3-2 0,-2-7-2 15,-2 0-4-15,-7-7-2 0,4-4 1 16,0 11 4-16,7 10 3 0,5 15 2 16,8 2 2-16,9 6 0 0,1-5 0 15,2-3-1-15,0-4-2 0,-11-10-1 16,-2-1 0-16,-1-1 0 0,1 3 0 16,13 2 0-16,0 2 0 0,3-2-1 0,7-3 1 15,-4-4-2-15,-1-11 2 0,-6-3-3 16,10 2 3-16,1-3 1 0,11 6 1 15,2-1 0-15,-7 3 0 0,3-6 7 16,-3-3 10-16,5-9 11 0,0-6 8 16,-11-8 8-16,-5-16 0 0,-14-2 0 15,-4-7 3-15,-3-11-1 0,-7-6 0 16,-2-11-1-16,-5-11-6 0,-3-11-9 0,-4-15-11 16,-8-9-8-16,-3-10-6 0,-12-4-5 15,-8-6-18-15,-3-5-36 0,-11-9-52 16,0-5-49-16,-5-4 391 0,-4-5-214 15</inkml:trace>
  <inkml:trace contextRef="#ctx0" brushRef="#br0" timeOffset="4164.56">22785 7764 1659 0,'-1'45'99'0,"-35"-141"85"16,31 66-166-16,5 16-7 0,0 1-6 0,9-1-4 15,1 0-6-15,8 7 1 0,0 0 1 16,0 7 0-16,5 12 3 0,-6 11 2 16,8 13 0-16,0 15 1 0,5 13-1 15,2 16-2-15,0 7 2 0,9 12 2 16,3 11 1-16,9 16 3 0,15 14 1 16,8 7 0-16,9 2 12 0,14-4 14 15,6-6 7-15,8-17 5 0,10-10-13 0,-8-17-14 16,-5-22-1-16,-11-18-4 15,-14-16-15-15,0-12-36 0,0-10-29 0,8-8 26 16</inkml:trace>
  <inkml:trace contextRef="#ctx0" brushRef="#br0" timeOffset="4764.56">20518 6899 2331 0,'7'43'62'0,"2"-25"-61"15,-2 8-7-15,0 15 1 0,0-34-12 0,-2 51 0 0,1 10-1 0,-1 8-6 0,2 22 4 0,4 10 8 0,5 21 4 0,12 20 6 16,7 0-3-16,19 21-1 0,20 15 3 15,15 22 5-15,24 36 10 0,11 11-2 16,8 4 3-16,9-6 8 0,-1-9 4 0,6-5 7 16,6 5 0-16,11 7-6 0,24 14 1 15,18 12 26-15,8 1-4 0,12-13-2 16,-8-26-10-16,1-24-31 0,5-17-2 16,4-13-3-16,2-8-2 0,3-17-25 0,-2-17-57 15,-3-9-78-15,-3-12 82 0</inkml:trace>
</inkml:ink>
</file>

<file path=ppt/ink/ink5.xml><?xml version="1.0" encoding="utf-8"?>
<inkml:ink xmlns:inkml="http://www.w3.org/2003/InkML">
  <inkml:definitions>
    <inkml:context xml:id="ctx0">
      <inkml:inkSource xml:id="inkSrc0">
        <inkml:traceFormat>
          <inkml:channel name="X" type="integer" max="30159" units="cm"/>
          <inkml:channel name="Y" type="integer" max="18850" units="cm"/>
          <inkml:channel name="F" type="integer" max="4095" units="dev"/>
          <inkml:channel name="T" type="integer" max="2.14748E9" units="dev"/>
        </inkml:traceFormat>
        <inkml:channelProperties>
          <inkml:channelProperty channel="X" name="resolution" value="999.96686" units="1/cm"/>
          <inkml:channelProperty channel="Y" name="resolution" value="1000" units="1/cm"/>
          <inkml:channelProperty channel="F" name="resolution" value="0" units="1/dev"/>
          <inkml:channelProperty channel="T" name="resolution" value="1" units="1/dev"/>
        </inkml:channelProperties>
      </inkml:inkSource>
      <inkml:timestamp xml:id="ts0" timeString="2026-04-06T20:42:50.260"/>
    </inkml:context>
    <inkml:brush xml:id="br0">
      <inkml:brushProperty name="width" value="0.05292" units="cm"/>
      <inkml:brushProperty name="height" value="0.05292" units="cm"/>
      <inkml:brushProperty name="color" value="#0070C0"/>
    </inkml:brush>
  </inkml:definitions>
  <inkml:trace contextRef="#ctx0" brushRef="#br0">15408 5272 1522 0,'7'0'77'0,"0"0"4"0,-4 1-2 0,1-1-21 0,-2 2-6 0,0 0-1 0,-1-2-3 0,-1 0-3 0,0 0-2 0,0 0-1 0,0 0-6 0,0 0-7 0,0 0-10 16,0 0-8-16,0 0-5 0,0 0-1 0,0 0-1 16,-1 0 1-16,1 3 4 0,-2-1 5 15,-4 2 3-15,3-1 6 0,-6 3 2 16,2-1 3-16,-2 0 5 0,-3 2 5 15,-3 4 3-15,0-4 1 0,-1 4-3 16,1-4-5-16,1 2-3 0,2 1-4 16,1-3-4-16,1 2 0 0,-5-3-5 15,-1 4-1-15,-3-6 0 0,-4 5-2 16,0-6-2-16,-6 3 0 0,3-1 0 16,-6-3 2-16,-2-1 1 0,-3 1-1 0,-4-2-1 15,2 2-3-15,4 1 0 0,-6 1-3 16,-3-4 2-16,-2 2 1 15,-6-2-2-15,2 2 1 0,1 3-2 0,-6 2-4 16,2 0 1-16,-1 0-4 0,1-1 0 16,2 2 1-16,-6-2-2 0,-1 4 0 15,-1-3 0-15,-7 2-1 0,3 0 0 16,-10-5 1-16,-5 1 0 0,-4 4 2 16,-1-7 1-16,-6-2 2 0,-5 0 2 0,0-2 2 15,-14 0 4-15,4-3-1 0,-3 3 0 16,-3-3-3-16,-1 5-4 0,-6-4 16 15,1 1-1-15,-2-1-1 0,8 4 0 16,5 0-18-16,4 0 0 0,-2 2 0 16,0-4 0-16,2 0-1 0,6-1 1 15,6-10-1-15,9 10 0 0,-1-6 0 16,-1 4 2-16,6-2 3 0,5-1 5 16,9-2 3-16,7 3 1 0,7-2-1 15,14 3-3-15,6 3 0 0,7-2-1 0,1 1-2 16,4-1-2-16,4-1-2 15,5 5-1-15,-4-1 0 0,7-2 1 0,4 4-1 16,-1 0-1-16,-6-3 0 0,7 3 0 16,-2 0-1-16,0-2 0 0,0 2-13 15,0-2-17-15,2 2-46 0,0 0-59 16,0 0-107-16,-1 0 130 0</inkml:trace>
</inkml:ink>
</file>

<file path=ppt/ink/ink6.xml><?xml version="1.0" encoding="utf-8"?>
<inkml:ink xmlns:inkml="http://www.w3.org/2003/InkML">
  <inkml:definitions>
    <inkml:context xml:id="ctx0">
      <inkml:inkSource xml:id="inkSrc0">
        <inkml:traceFormat>
          <inkml:channel name="X" type="integer" max="30159" units="cm"/>
          <inkml:channel name="Y" type="integer" max="18850" units="cm"/>
          <inkml:channel name="F" type="integer" max="4095" units="dev"/>
          <inkml:channel name="T" type="integer" max="2.14748E9" units="dev"/>
        </inkml:traceFormat>
        <inkml:channelProperties>
          <inkml:channelProperty channel="X" name="resolution" value="999.96686" units="1/cm"/>
          <inkml:channelProperty channel="Y" name="resolution" value="1000" units="1/cm"/>
          <inkml:channelProperty channel="F" name="resolution" value="0" units="1/dev"/>
          <inkml:channelProperty channel="T" name="resolution" value="1" units="1/dev"/>
        </inkml:channelProperties>
      </inkml:inkSource>
      <inkml:timestamp xml:id="ts0" timeString="2026-04-06T20:43:28.916"/>
    </inkml:context>
    <inkml:brush xml:id="br0">
      <inkml:brushProperty name="width" value="0.05292" units="cm"/>
      <inkml:brushProperty name="height" value="0.05292" units="cm"/>
      <inkml:brushProperty name="color" value="#0070C0"/>
    </inkml:brush>
  </inkml:definitions>
  <inkml:trace contextRef="#ctx0" brushRef="#br0">7656 8678 1505 0,'0'0'106'0,"0"0"57"0,-2 0-90 0,0 0-38 0,2 1-16 0,0-1-3 0,0 6 4 0,0-10 7 0,0 4 4 0,0 0 1 0,-1 0-3 0,-10-2-8 15,7 2-4-15,-8-3 1 0,-8-1 2 16,-4-3 2-16,-15 2 2 0,-2-6 5 0,-7 6 4 15,2-6 0-15,-2 6-1 16,-2-6-5-16,4 8-3 0,-2-3 0 16,-3 1 0-16,5 5-3 0,-2-2-3 0,7 2-4 15,9 0-4-15,9 0-1 0,0 0 0 16,4 0 0-16,5 0 1 0,-2 2 3 16,3-2 3-16,8 0 5 0,0 0 6 15,5 0 4-15,0 0 1 0,-2 0 3 16,2 0 2-16,0 0 4 0,0 0 1 15,0 0-5-15,3 0-11 0,6 0-7 0,5 0-8 16,6 0-4-16,10 0 0 0,9-2-6 16,11 2 1-16,6 0-1 0,8 4-1 15,-5 1 0-15,-6 4 1 0,-5 0 0 16,-2-6 0-16,-4 5 0 0,-3-3 0 16,-5-3-1-16,-2 1 0 0,-9-3 0 15,-3 7 0-15,-10-7 1 0,-8 0-4 16,0 0 1-16,-2 2-1 0,-11 0-2 0,-7 1 3 15,-8 1-3-15,-15-1 0 0,-3-3 0 16,-6-3 2-16,-8-1-1 0,1 1 0 16,-2-6 2-16,-1 2 1 0,2 2 0 15,-3-1 2-15,8 4 1 0,5 1-1 16,11 1 2-16,7 0-1 0,7 0-1 16,7 0 1-16,7 0 1 0,4 0 0 15,5 0 11-15,0 0 8 0,1 0 4 16,6 1 1-16,4-1-8 0,3 0-10 15,9-1-7-15,15 1 1 0,2-2-3 0,17-2 1 16,12 4 2-16,4-1-1 0,1-1 2 16,-6 2 1-16,-8 2-1 0,-3 5 0 15,-6-2-1-15,-5 4-1 0,-7-2 0 16,-16 2 1-16,-7-6-1 0,-7-1 0 16,-7-2-7-16,-2 2 1 0,0-2 1 15,-4 3 0-15,-3-3 3 0,-5 0-3 16,-4-3-1-16,-12-1-1 0,-11 1 2 0,-11-4 0 15,-10-4 1-15,-4-3 0 0,-12-4 1 16,-6 2-2-16,-3 0 1 0,3 7 0 16,10-1-1-16,13 3 2 0,11 5-2 15,9-2 1-15,13 4 2 0,12 0 0 16,8 0 2-16,8 2 5 0,5 2-1 16,18 3-2-16,12-2-1 0,23 11-4 15,27 5 0-15,20 2 1 0,6 6 0 16,1-3 2-16,-4-1 2 0,-9-4 1 15,-20-3 1-15,-10-4-3 0,-21-7-2 0,-17 1-1 16,-10-5 2-16,-15-3-9 0,-8-2-3 16,-4-3-11-16,-12 0-9 0,-9 3 5 15,-16 2 1-15,-17-4 11 0,-17-6 6 16,-11-1 5-16,-3-3 9 0,4-2-26 16,5 2-53-16,4-4-98 0,7-5-20 15,5-4 75-15</inkml:trace>
  <inkml:trace contextRef="#ctx0" brushRef="#br0" timeOffset="7416.8">10523 6791 1466 0,'-16'4'216'16,"11"-4"-39"-16,-10 1-207 0,10 1 76 0,2-2-12 0,-6 0-7 0,5 2-5 0,-1 0-3 0,-2-1-2 0,3 1 2 0,-3 0 2 16,-2-2 2-16,-3 0 5 0,-1 0 2 0,-1 0 2 15,0 0-2-15,2 0-1 0,-6-2-7 0,2 2 6 16,2-2 7-16,1 1 3 15,5 1 9-15,8 0-3 0,0 0-1 0,0 0-1 16,0 0-2-16,0 0-7 0,1 0-3 16,-1 0-9-16,4 1-6 15,-2 1-6-15,1 0-9 0,8 3-3 0,1-5-2 16,4 4 2-16,4 1 2 0,-3 1 1 16,8-5 1-16,-5 5 0 15,-1-1 1-15,-5-3 0 0,-6 1 1 0,-1 1-2 16,-4-2-4-16,1 1-5 0,-4-3 0 15,1 0 0-15,1 0 3 0,-2 0 1 0,-5 2-5 16,0-2-1-16,-10 2-1 0,-1-2 2 16,-10 0 2-16,-8 0 9 0,-7-4 10 15,-5-3 4-15,-5 2 9 0,-2-2-1 16,3 3-3-16,2 1 3 0,6-3-6 16,4 4-2-16,10 1-2 0,7-1-5 15,10 2-1-15,8 0 5 0,-1 0 3 16,8 0 16-16,3 0 0 0,5 0-5 15,4 2-6-15,11 1-17 0,15 4-4 0,8 4-1 16,10 0 0-16,9 3-1 0,0 5 3 16,4-1 0-16,-4-2 1 0,-10 2 2 15,-10-6 3-15,-13-1 3 0,-18-4 7 16,-6-2 3-16,-12-5 1 0,0 0-5 16,-2-2-9-16,-10-3-5 0,-13 0-4 15,-9-2 2-15,-21-2 1 0,-3-5 1 16,-6-1-2-16,4-1 6 0,8 2-28 15,8 2-41-15,12-1-124 0,11 5-447 0,7 4 398 16</inkml:trace>
  <inkml:trace contextRef="#ctx0" brushRef="#br0" timeOffset="8267.53">9383 10456 1676 0,'-5'12'560'0,"3"-14"-478"16,9 4 1-16,0-2-7 0,5-2-20 15,13 1-13-15,5-5-19 0,15-2-15 16,11 4-7-16,8-7-1 0,14 10 0 15,2-1 1-15,3 0-1 0,2 2 0 16,-1 2-1 0,-6 3 0-16,-5 4 0 0,-6 3-1 0,-12-6-1 0,-11 4-3 15,-5-1-2-15,-12-2-4 0,-6 0-4 0,-14 1-7 16,-5-8-3-16,-6 5-7 0,-10-3 0 16,-5 3 7-16,-11-3 6 0,-15-2 9 15,-10-2 7-15,-12-7 3 0,-11-5 5 16,-5-2 2-16,-1 2 5 0,4-6 5 15,8 2 4-15,4 8 3 0,12-4 2 16,11 3-1-16,13 2-1 0,13 2 1 16,8 5 0-16,11 2 9 0,-3-7 11 0,6 4 16 15,4 1 1-15,0 0-11 0,6 2-15 16,12 2-22-16,12 0-10 0,11 3-4 16,5 4-2-16,5 1-1 0,3-1 1 15,3 13 1-15,3-3 0 0,0 4 2 16,-10 0 4-16,-7 0 5 0,-13-5 6 15,-9 3 1-15,-14-12-2 0,2 0-3 16,-16-4 0-16,0-3-2 0,-1 2-5 16,-14-4-3-16,-2 0-8 0,-13-4 0 0,-16-1 2 15,-17-4 2-15,-7-7 2 0,-5-4-1 16,8-3-1-16,3-1-8 0,5 1-31 16,6 5-35-16,9 4-56 0,12 3-95 15,-5-3-181-15,8-2 230 0</inkml:trace>
  <inkml:trace contextRef="#ctx0" brushRef="#br0" timeOffset="103637.82">9037 4468 1686 0,'5'-21'86'16,"4"5"10"-16,-2 0 12 0,0 6-17 0,2 3-3 0,2-1-9 0,0 7-12 0,3-1-8 0,0-3-11 0,4 5-12 0,-2 0-8 15,1 0-11-15,3 7-8 0,-4-4-5 0,-2 6-4 16,0 0-4-16,2 2-1 16,4 1-1-16,5 6 0 0,5 5 1 0,-2 2-1 15,-1 8 1-15,5 5 1 0,-2 9-1 16,7 5 4-16,2 6 2 0,0 8 3 0,0 0 2 15,-2 6 2-15,-1 10-2 0,1 3 2 16,9 11 2-16,-3-4 1 0,3 9 0 16,-2-2-2-16,-3-8-2 0,-6 3-3 15,-3-11 0-15,2 6-3 0,-4-3-1 16,-2-2 1-16,2 3 2 0,-1-1 1 16,-6 10 6-16,-4 11 4 0,-1-1 4 15,-5 4 7-15,-1-5 1 0,2 3 11 16,-7 7-5-16,0 4-6 0,0 5-5 0,0 0-15 15,1-5-1-15,0 3 0 0,1 4 0 16,-2 5 1-16,1 9 0 0,-1-2-2 16,-4 4-1-16,1-3-1 0,1-1 0 15,-5 4 0-15,0-6 1 0,0 1 4 16,0-1 2-16,-7-3 5 0,0 4 4 16,5 1 4-16,-10-1 1 0,-3-3-4 15,-1-2-1-15,-3-3-5 0,3 2 0 0,-5 0 8 16,-2 4 5-16,1 3 2 0,-6-5-3 15,0-5-10-15,-2-11-8 0,-2-9-4 16,-2-3 0-16,4-4 0 0,1-7 2 16,1 0-1-16,1-14 0 0,4-9-1 15,-3-6-2-15,-4-6 0 0,7-6 0 16,-4-5-1-16,4-4 1 0,0-3 1 16,5-7-1-16,6-3 0 0,1 1-17 15,6-7-41-15,5-4-83 0,0-5 317 16,5-12-177-16</inkml:trace>
  <inkml:trace contextRef="#ctx0" brushRef="#br0" timeOffset="108569.97">13927 4816 1659 0,'6'3'107'0,"-3"-1"14"16,2 0-9-16,-3-2-62 0,2 11-16 0,5-8 0 0,3 11 1 0,6 1 5 0,3-1 0 0,4 2-9 0,1 1-7 15,1 1-7-15,1 3-6 0,1-3-5 16,1 3-3-16,5-1-3 0,6 1-2 16,0 4 2-16,3 0 0 0,6 3 2 15,7 2 2-15,10 4-2 0,9 3-2 0,11 6-1 16,-4-2-2-16,13-1 1 16,-2 7 3-16,4-1 1 0,6 3 1 0,3 3-1 15,10 4-2-15,3-4 1 0,4-3 0 16,-5 8 1-16,-7-7-1 0,0 5 1 15,6 2-1-15,8-2-1 0,2-4 1 16,7 0 0-16,-11-5 0 0,2 2 1 16,7 2-1-16,-2-6 0 0,4-1 1 15,-9-1-1-15,-6-1 1 0,-5-2-2 0,11 2 1 16,0 0-1-16,0 0 1 0,-7-1-1 16,-18-4 2-16,-11-4 6 0,1 1 7 15,-10-8 9-15,-1 0 10 0,-2 2 7 16,-12-10 2-16,-8 1 0 0,-6-2-7 15,-17-7-5-15,-8 2-4 0,-10-6-4 16,-10 2-3-16,-1-4-6 0,-1 3-7 16,-5-1-7-16,0-1-5 0,0 1-3 15,-7 4-1-15,-7 5 1 0,-7 2 3 16,-6 5 2-16,4 8 3 0,-7 4 3 0,-7 1-2 16,-8 9 2-16,-3 10-2 0,-5 5 0 15,0 8 1-15,-4 10-1 0,-3-7-1 16,-4 7 0-16,-3-8 0 0,3 1 0 15,-7 2 0-15,-7 2 0 0,-4 6 0 16,-13 3 1-16,-5 3 2 0,-1 5 1 16,-3-1 4-16,4 0 2 0,1-1 2 15,-16-4 0-15,-7 3-1 0,-8 5 0 16,-10 2-1-16,9-2-4 0,1 4-3 0,-4-6 0 16,-6 8-1-16,1-1-2 0,-3 2 1 15,11-1-1-15,-5 0 0 0,-8-6 0 16,6 5 0-16,-8 3-1 0,13 1 1 15,13 1 0-15,-8 3 0 0,4 3 0 16,2-3 1-16,5 6-1 0,9 1 1 16,6 0 1-16,9 0 4 0,-9-4 7 15,1-7 3-15,2-7 1 0,5 3 3 0,14-8-2 16,9-2-3-16,6-4 0 0,6-10-9 16,3-11-4-16,4-7-1 0,6-6-1 15,7-6 0-15,4-6 0 0,12-5 1 16,3-2-1-16,9-5 0 0,8-2 0 15,8 2-5-15,4-4-9 0,11-1-18 16,1-2-14-16,11-6-35 0,5-3-81 16,4-9 485-16,1-4-287 0</inkml:trace>
  <inkml:trace contextRef="#ctx0" brushRef="#br0" timeOffset="115018.38">21440 5383 1407 0,'7'14'206'0,"28"-24"748"0,-17 5-200 0,3-6-645 0,-30-30-654 0,8 34-172 0,-5-2 774 0,15 7-14 0,-2 2-6 0,2 0-8 0,2 6-11 0,3 3-8 0,7 5-8 0,2 2-3 0,7 14-2 16,-1 12-3-16,13 15 0 0,3 14 1 16,3 16 3-16,10 12 3 0,6 13 3 15,3 8-3-15,11 8 2 0,9 16-2 16,4 3 1-16,6 16-1 0,2 7-1 0,-12 0 1 16,-3 17 0-16,-6 1-1 0,-7 7 2 15,-8 16-1-15,-4 0 0 0,-6 8 1 16,-12 1-2-16,-9 2 10 0,-15 1 7 15,-15-3 4-15,-7 2 11 0,-15-9-4 16,-15-10 6-16,0-13-1 0,-6-20-5 16,-4-15 7-16,1-19 8 0,-6-8 21 0,-1-13 9 15,1-14 1-15,1-11-7 0,-3-10-19 16,1-18-11-16,8-10-25 0,8-15-6 16,3-10-29-16,-7-1 19 0,-12 4 21 15,-6-1-82-15,5 1-127 0,17-11 117 16</inkml:trace>
</inkml:ink>
</file>

<file path=ppt/ink/ink7.xml><?xml version="1.0" encoding="utf-8"?>
<inkml:ink xmlns:inkml="http://www.w3.org/2003/InkML">
  <inkml:definitions>
    <inkml:context xml:id="ctx0">
      <inkml:inkSource xml:id="inkSrc0">
        <inkml:traceFormat>
          <inkml:channel name="X" type="integer" max="30159" units="cm"/>
          <inkml:channel name="Y" type="integer" max="18850" units="cm"/>
          <inkml:channel name="F" type="integer" max="4095" units="dev"/>
          <inkml:channel name="T" type="integer" max="2.14748E9" units="dev"/>
        </inkml:traceFormat>
        <inkml:channelProperties>
          <inkml:channelProperty channel="X" name="resolution" value="999.96686" units="1/cm"/>
          <inkml:channelProperty channel="Y" name="resolution" value="1000" units="1/cm"/>
          <inkml:channelProperty channel="F" name="resolution" value="0" units="1/dev"/>
          <inkml:channelProperty channel="T" name="resolution" value="1" units="1/dev"/>
        </inkml:channelProperties>
      </inkml:inkSource>
      <inkml:timestamp xml:id="ts0" timeString="2026-04-06T20:46:32.754"/>
    </inkml:context>
    <inkml:brush xml:id="br0">
      <inkml:brushProperty name="width" value="0.05292" units="cm"/>
      <inkml:brushProperty name="height" value="0.05292" units="cm"/>
      <inkml:brushProperty name="color" value="#0070C0"/>
    </inkml:brush>
    <inkml:brush xml:id="br1">
      <inkml:brushProperty name="width" value="0.05292" units="cm"/>
      <inkml:brushProperty name="height" value="0.05292" units="cm"/>
      <inkml:brushProperty name="color" value="#FF0000"/>
    </inkml:brush>
  </inkml:definitions>
  <inkml:trace contextRef="#ctx0" brushRef="#br0">2057 3139 1230 0,'3'-6'163'15,"2"1"266"-15,1 0-361 0,-6 3-19 0,0 0-4 0,0 2-9 0,-2 0-8 0,2 0-5 0,0 0-2 0,-9 0-4 0,6 0-4 0,-4 0-4 0,-1 4 0 0,-6-1 2 0,2 6 3 16,-6-2 1-16,-5-1-3 0,2 2-4 15,-6 1-4-15,-1 2-4 0,-2 1-1 16,-8 4-3-16,-1-5-1 0,-1 8 0 16,-10-1-1-16,0 2 1 0,-3 1 1 0,-4 6 2 15,-1-4 2-15,-1 1 3 0,1 5 6 16,-1-3 3-16,-1 3 7 16,2 1 6-16,-4 0 2 0,8-2 3 0,5-1 2 15,6-4 1-15,11-3-1 0,6-5-2 16,6 1-3-16,6-5-3 0,7-4 3 15,3 0 0-15,4-5-2 0,0-2-4 0,2 4-6 16,3-3-4-16,1 1-2 16,-1-2-3-16,0 0-1 0,4 2-3 0,-3 1-1 15,4-1-2-15,1 4 0 0,-1 4-3 16,5 3 1-16,-1-1 0 0,2 6-1 16,5 1 0-16,0 10 0 0,6 3 0 15,1 5 1-15,1 2 2 0,8 7-1 16,-2-2 2-16,-1 9-1 0,-2 2 1 15,-2 2-1-15,2 10 1 0,-5 3-1 0,-1 2-1 16,-10 6 1-16,-2 2-1 0,-8-5-2 16,-8 6-1-16,-11-1-1 0,-10 5-2 15,-7-2-1-15,-3-3-1 0,-6 0 1 16,-6-9 4-16,-3 0 1 0,-7-9 4 16,-1-5 1-16,-3-8 0 0,2-6 1 15,6-4 1-15,5-7-1 0,7-4 2 16,7-3-1-16,5-9-1 0,10-4 2 15,4-1 0-15,11-11 6 0,1 2 7 16,-3-1 4-16,8-1 4 0,1 0-1 0,7-3-7 16,4-8-4-16,7 8-5 0,8-4-4 15,1 3-2-15,5 4-2 0,5 4 1 16,3 6-3-16,6 6-1 0,-1 7 0 16,-4 0-1-16,5 13 0 15,-5-4 0-15,-3 8-7 0,-1 5-4 0,-4 1 0 16,-8 11-2-16,-4-2 4 0,-4-4 0 0,-13 4-2 15,-4 2 3-15,-5-1 1 0,-14 6-1 16,-2 4 3-16,-7-2 1 0,-4 3 1 16,-1 8 4-16,-6 1 1 0,2 0 1 15,-9-3 0-15,6-9 1 0,-1 1-1 16,3-4 1-16,-1 1 1 16,7-2-1-16,8-2 1 0,6 1 5 0,10-4 10 15,8 2 9-15,8-4 9 0,13-5 3 16,4-4-1-16,4-3 2 0,7-9-1 15,1-4-1-15,1-5-2 0,3-5-5 0,-3-2-5 16,-1-6-6-16,1-6-8 0,-1-4-2 16,-1 0-11-16,0-4-29 0,-6-6-41 15,-5 5-105-15,-5-8 152 0,-5-3-36 16</inkml:trace>
  <inkml:trace contextRef="#ctx0" brushRef="#br0" timeOffset="5661.32">11120 3885 1484 0,'-14'13'347'0,"94"-8"-257"16,-114-5-47-16,24 0-6 16,-35 0-4-16,45 0-10 0,0 2-6 15,-3-2-4-15,1 1 2 0,2-1 6 16,-3 0 9-16,4 0 11 0,-1 0 0 0,2 0 1 15,-2-1 2-15,-3-6 0 16,4 1 3-16,-1 1 4 0,-3-4-6 0,5 0-7 16,-2-5-9-16,1 0-7 0,10-2 0 15,-7-5-2-15,1 1-1 0,-2-1 4 16,1 1-5-16,7 3-1 0,-1-5-2 16,1-1-7-16,3-2-2 0,2-3-4 15,3-4-3-15,1 2-4 0,-1-5 0 16,3 3-1-16,-1 0 2 0,0 2 1 0,-1 1-2 15,-2 1-1-15,1 3-3 0,-3 5-3 16,0 5 0-16,0 2 2 0,-2 4 4 16,0 4 1-16,0-4 0 0,-1 6-1 15,5-1 1-15,-1-1-3 0,-1 3-2 16,4 0-1-16,-1 2-1 0,-3 0 5 16,0 7-3-16,-2-5-2 0,2-2-6 0,-1 4 0 15,1-3 2-15,1 6 4 0,1-1 3 16,1 4 1-16,1-3 3 0,-4 4 2 15,-2-6 3-15,0 4 0 0,1 4-1 16,2-6 1-16,-3 7 0 0,6-2-1 16,-1-1 0-16,-6 1-1 0,5 3 1 15,-2-7 1-15,5 7 0 0,0-3 0 16,6 2 0-16,-2 0 0 0,-1 1 1 16,6-1 0-16,-5-2 0 0,4 1 0 15,-6-5 1-15,0 3-2 0,2-2 0 16,-2 0 0-16,5 0 1 0,2 1 0 0,2-4 0 15,-5 4 1-15,5-4-1 0,-2 2 1 16,0 3 0-16,5-7 3 0,-6 1 4 16,-1-1 7-16,2-1 3 0,-5-3-1 15,3-5-1-15,1-2 0 0,-4-4 1 16,-1 0 0-16,3-3 0 0,0-4-5 16,5-1-2-16,1-6-1 0,-3-1-1 15,4 3 2-15,-6-6 1 0,-3 3 1 16,2-3-4-16,-8 1-4 0,6 3-2 0,-5 0-2 15,-1 2-1-15,2-2 1 0,-3 6-2 16,-4 3-2-16,-1 3 1 0,-3 3 0 16,-3 4 2-16,1-1 1 0,-7 4-1 15,1 1-12-15,0 2 4 0,3 0-21 16,1 0-17-16,-6 4-1 0,3 1-14 16,-1 2 8-16,7 5 6 0,-4 4 9 15,9 4 5-15,4 6 11 0,1 1 12 16,1 1 5-16,3 1 3 0,0 3 1 0,0-6 1 15,4 1 0-15,1-8 0 0,-3-4 1 16,0-5 2-16,-2 1 0 0,-2-6 3 16,2 2 3-16,5-1 4 0,10-6 3 15,6 0-1-15,6-6-3 0,-1 1 5 16,-3 1 14-16,-5-3 10 0,-4 0 7 16,4-2-5-16,2-3-13 0,1 1-9 15,0-1-5-15,3-8-3 0,-3 1-4 0,-5-1 0 16,2-1-3-16,-9-2-1 0,5 4 0 15,0 1-4-15,2-3 0 0,4-1-1 16,-4 1 0-16,0 2 0 0,0 1 1 16,-2 0 0-16,7 0-1 0,4-5 1 15,5 7 0-15,0 2-1 0,2 0 3 16,2 7-1-16,0-2 2 0,1 9 0 16,1 0-4-16,6 4 0 0,10 6-4 15,-1 6-2-15,6 9 0 0,5-2 0 16,4 5 0-16,3 3 2 0,-7 2 1 0,-5 1 1 15,0 5 2-15,-7-5 3 0,1 6 1 16,-8-2 2-16,-4-3 3 0,-9 1-1 16,-5-6 0-16,-6-2-2 0,-10-3-4 15,-3-2-2-15,-5-5-2 0,-6 3-16 16,0 0-27-16,-2 4-41 0,2 0-67 16,-1 9-221-16,1-3 227 0</inkml:trace>
  <inkml:trace contextRef="#ctx0" brushRef="#br0" timeOffset="32786.3">22452 984 1749 0,'44'20'108'0,"52"-176"429"47,113 83-560-16,-154 66 40-31,-9 4 2 16,6-1-4-16,6 4 1 0,3 7-4 16,8 4-7-16,-7-4-6 0,0 9-3 15,2 5-2-15,-11 0 0 0,9 10-7 16,2 4-3-16,5 4-3 0,9 12-3 16,5 6 5-16,2 7 6 0,2 7 3 15,0 2 3-15,-5 6-2 0,-11-4-1 16,-7 8-1-16,-11-8 0 0,0 8 2 0,-2-3 1 15,-3 1-2-15,0 6-3 0,-5 2-2 16,-10-2-3-16,-6-4-3 16,-11-3 0-16,-11 0 1 0,-8-8-1 0,-10-1-1 15,-8 0 6-15,-15-12 6 16,-4-1 5-16,-12-1 6 0,-3-7 1 0,-3 3-3 16,-10-5 0-16,-4-2-2 0,-8-5-3 15,-10-2 0-15,-3-6 0 0,-2 1 3 0,-1-4 1 16,0-2 1-16,4-5 0 0,3 1 0 15,-3-5-1-15,5-5-2 0,-5 0 0 16,0-5-2-16,-2-3 3 0,3-5 2 16,-1-4 2-16,9-8 3 0,-1-8 0 15,-1-6 6-15,-1-7 8 0,-3-7 5 16,-3-5 5-16,5-6-1 0,2-7-4 16,3-1 0-16,1-11 2 0,-1-4 3 15,8 0 4-15,10 0 5 0,5 3 3 16,17 0 1-16,8 1 0 0,14 2 3 15,8-2 1-15,16-2-4 0,6 0 0 0,13-4-9 16,13 1-11-16,4 1-8 0,14-1-6 16,4-1-5-16,-1-3-1 15,10-3 2-15,-3-3-5 0,2-8 0 0,-4 2-1 16,-9 5-3-16,0 7 1 0,0 1 3 16,1 10-4-16,1-4-34 0,10 0-86 15,8-1 73-15</inkml:trace>
  <inkml:trace contextRef="#ctx0" brushRef="#br0" timeOffset="33520.72">27133 639 1729 0,'9'0'584'0,"-14"0"-455"0,19 0-30 0,-9 0-30 0,7-4-31 0,6-6-18 0,9-3-4 0,12-1-6 15,12-4-5-15,13-3-4 0,2 5 1 16,8-2-1-16,2 4 2 0,-1 3 2 15,5 3 0-15,-2-1 0 0,-2 9-2 0,11 10-3 16,7 12-9-16,9 15-3 16,12 20 1-16,9 22-6 0,-2 19 0 0,-5 14-7 15,-3 8-13-15,-10 8-9 0,10 12-4 16,-1 7-10-16,-5 16 2 0,1 4 5 16,-24 7 10-16,-6-1 10 0,-9 3 2 15,-17 1 10-15,-14 0 3 0,-18-10 2 16,-21-7 1-16,-16-18 0 0,-21-22 1 0,-22-19 4 15,-17-16 4-15,-11-17 4 16,-24-13 1-16,-17-13 0 0,-14-15 16 16,-17-17 7-16,-1-6 16 0,-7-15 29 0,1-6-5 15,4-12-5-15,4-10 3 0,18-5-14 16,2-9 7-16,2-6 10 0,11-3-4 16,7-11-7-16,13-12-4 0,13-12-6 15,5-11-10-15,11-11-4 16,7 0-1-16,10 2 4 0,9 2-1 0,18-2-1 15,20 0 1-15,16-9-1 0,17 5 5 16,7 6-1-16,8 0-8 0,5 0-9 0,1-1-9 16,2-1-5-16,-1 4-1 0,-2 12-2 15,0 5-14-15,-4 11-7 16,5 0-40-16,11-2-103 0,17 0 104 0</inkml:trace>
  <inkml:trace contextRef="#ctx0" brushRef="#br0" timeOffset="34718.8">20300 750 1572 0,'-4'-3'85'0,"-3"1"7"0,5-1 10 0,0 3-34 0,-1-2-3 0,3 0-4 0,-4 0-2 16,3-3-8-16,1 5-5 0,0 0-7 0,0 0-10 0,0 0-4 0,0-2 5 0,0-1 2 0,1 3-3 15,3 1-12-15,-4-1-17 16,5 9-15-16,-1-3-11 0,5 6-1 0,5 8-2 16,2 4 5-16,7 10 9 15,7 7 6-15,2 7 6 0,3 8 0 0,3 1-1 16,-3 0 0-16,4 3-1 0,4 4 2 15,1-2 1-15,2 4 2 0,2-6 0 16,0-5 2-16,-4-7 1 0,-1-6 2 16,-13-12-3-16,0-7 10 0,-2-8 11 15,1-12 12-15,-3-5 11 0,-3-8 19 16,-7-6 10-16,2-9 0 0,1-9-5 0,6-15-23 16,0-4-22-16,-4-6-12 15,-5-5 1-15,-1 4-6 0,-8 1-3 0,-4 4-3 16,-3 6-5-16,0-1-4 0,0 6 2 15,0 3-6-15,0 7-13 0,5 6-15 16,4 1-42-16,7-3-50 0,13-3 74 0</inkml:trace>
  <inkml:trace contextRef="#ctx0" brushRef="#br0" timeOffset="34961.61">21440 906 2004 0,'0'4'90'0,"0"-2"66"0,0-2-137 0,1 7-4 0,-1-2-6 16,0-1-9-16,6 8-4 0,1 4-3 0,9 18 2 0,3 12-2 0,11 7 2 0,8 9 3 0,2 2 2 0,5 5 1 0,-8-1 1 0,-2-3 1 15,-4-1 5-15,-5-9-32 0,-3-13 121 16,-1-4-77-16</inkml:trace>
  <inkml:trace contextRef="#ctx0" brushRef="#br0" timeOffset="35802.1">29309 334 2019 0,'7'2'39'0,"-6"8"-43"0,12 1-6 0,1 10 6 0,0 7 4 15,15 15 0-15,1 1 0 0,3 15 0 0,8 6 0 0,2 6 0 0,-1 7-1 0,3-3-3 0,-1-1 0 0,-3-3 1 0,1-3 2 0,-1-6 0 0,-4-4 0 0,2-3 0 0,-7-11 1 16,-3-3 1-16,-3-11 1 0,-6-7-1 15,-1-8 30-15,-12-8 46 0,2-7 50 16,-5 0 46-16,-1 0 28 0,1-7-29 16,-1-4-42-16,1-12-36 0,6-9-59 15,1-18-21-15,3-8-11 0,-3-8-13 0,-2-5-4 16,-6-3 2-16,1-4 2 0,3 5 5 16,-3 1 0-16,1 8-18 15,5 7-32-15,3 4-45 0,6 5-48 0,8-4-90 16,10 5 134-16</inkml:trace>
  <inkml:trace contextRef="#ctx0" brushRef="#br0" timeOffset="36325.67">30876 1359 1573 0,'11'30'77'16,"12"-5"830"-16,-148-48-707 16,125 21-880-1,-47-5 628-15,47 7 156 0,0-4 3 16,7 1-7-16,0-1-23 0,2-7-14 15,12-3-44-15,4-2-2 0,12-7 11 16,6 0 204-16,3-9-198 0,0 4-4 16,2 5 1-16,-8 2-202 0,-4 6 194 15,-1 5-5-15,1-1-17 0,-4 4-9 16,0 5-7-16,-4 4-6 0,2 7-21 16,4 7-15-16,-1 9-6 0,-1 8-10 15,2 13-7-15,-11 8 8 0,-7 6-4 16,-12 5-10-16,-13-1 17 0,-18-5 10 0,-5-6 16 15,-14-7 22-15,-2-7 12 0,0-7 2 16,-5-4 9-16,9-5 7 0,1-5 7 16,11-4 18-16,6-3 21 0,8-7 29 15,4-3 22-15,14-1 17 0,-2 0 3 16,2 0 17-16,0-1 18 0,5-7 5 0,8 3-34 16,17-4-47-16,25 2-44 0,21-7-39 15,29 0 1-15,15 5-2 0,-4 4-1 16,1 5 1-16,-4 1-12 0,-10 8-23 15,12 5-37-15,6 1-147 0,12 2 133 16</inkml:trace>
  <inkml:trace contextRef="#ctx0" brushRef="#br0" timeOffset="39001.25">28532 1871 1809 0,'60'0'88'0,"-124"5"303"0,64-5-322 16,0-3-23-16,0 3-11 0,0 0-9 15,2 0-8-15,3 3-2 0,3-3-2 0,-8 0 0 16,1-5-3-16,-6 1 8 0,5 4-5 15,-2-8-3-15,4 0 7 0,3-6-4 16,-3-2 8-16,-2 2 0 16,-2-7-4-16,1 5-4 0,-1 4-6 0,-7-4-1 15,2 5-6-15,0-7 0 0,-4 8 0 16,2-1-1-16,-3-3-3 0,-6 0-3 16,0-2-2-16,-12-2-2 0,-7-3-1 15,-18-1 1-15,-5-1 1 0,-15-5 1 0,-10 3-10 16,-7 0-1-16,-14-3-11 0,-17-4-3 15,-8 7 6-15,0-1 1 0,-4 1 11 16,2 5 6-16,0-5 8 0,-12 1 0 16,-15-7 12-16,2 0 4 0,-1-1 4 15,6 3 7-15,4 6-4 0,0 5 1 16,9 6 4-16,0 7 1 0,25 5-4 16,5 2-3-16,2 10-2 0,5 2-8 0,4 6-2 15,3 6-3-15,4 3-5 0,3 2 0 16,-3 5 0-16,5-4 0 0,6 0-1 15,-10-2 2-15,10-2-1 0,-6 1 0 16,10-1 0-16,8-1-2 0,-2 1 5 16,0-5 10-16,-1 2 7 0,-1 0 10 15,0-1-3-15,-3 0-3 0,-4 0 0 16,-3 1-7-16,0-4-3 0,5 4-5 16,3-7-7-16,2-4-2 0,17 2 0 0,-3 0-1 15,10-3 0-15,6 8-1 0,6-5-1 16,1 0-4-16,6 0-2 0,4 1-7 15,-3 1-5-15,8 3-7 0,5-6-7 16,0-1-7-16,4 0-15 0,1-5-25 16,6-2-40-16,5-5-38 0,0-1-17 15,1 7-7-15,8-7 100 0</inkml:trace>
  <inkml:trace contextRef="#ctx0" brushRef="#br0" timeOffset="39618.26">23278 2857 1871 0,'-1'2'80'0,"-3"-2"5"0,2 0-4 0,2 0 9 0,0 0 0 0,0 0-2 16,4-2-4-16,-4-2-12 0,0 2-17 0,7 1-21 0,-4-3-16 0,8-3-10 0,1-2-5 15,4-5-3-15,4-2 0 0,-4-3-2 0,3-3 1 0,4 1 0 16,1-2-1-16,2-5 2 0,4-1-1 15,7-1 0-15,6 2 0 0,8-1 0 16,4 3-1-16,11 1 0 0,1-5-1 16,10 0-1-16,-1 1-1 0,5-1-1 15,1 5 0-15,5 0 1 0,9 1 1 16,5 1 1-16,10 1 0 0,-1 6 0 16,-2-3-1-16,-5 3 2 0,0-4-1 15,5 6 2-15,9 0-1 0,4 3-2 16,5 6 0-16,-2 3-1 0,-4 4 1 0,3 0 0 15,6 5 0-15,6 2 1 0,3 3-1 16,1 2 2-16,-8 4-1 0,2 5 0 16,-2-3 1-16,7 5 0 0,-8 3-2 15,-13 0 1-15,-6-3-2 0,-13 3 0 16,-1 1 2-16,-1-3 1 0,0 6 2 16,-11-5 2-16,-3 0 2 0,-10 3 1 15,-11-2 5-15,-1 0 1 0,-9 3 1 16,-8-7-1-16,-2 3-2 0,-11-6-4 0,-4 0-2 15,-10-6-2-15,-3-3-1 0,-8-3-4 16,-1-2-14-16,-4-5-5 0,0-2-20 16,0 0-36-16,0 0-26 0,-6 0-35 15,-1-7 67-15</inkml:trace>
  <inkml:trace contextRef="#ctx0" brushRef="#br0" timeOffset="40467.86">28828 2626 2014 0,'0'-3'98'0,"-2"3"11"0,0-2-40 0,2 2-32 0,-1-2-15 0,1 2-3 0,0 0 0 0,0 2-1 0,1 3-5 0,-1-5-8 0,0 0-5 0,0 0-2 0,0 0 0 0,0 0 0 15,0 0-2-15,0-3-5 0,0 3-3 16,-5-4-3-16,3 4 2 0,-3-2 6 16,3-3 2-16,-7-2 3 0,-1 2 1 15,-6-8 0-15,-5 3 0 0,-4-5 1 16,-7-2-1-16,-4 1 1 0,-1-5-2 16,0 5 1-16,-7 0 0 0,-4-2 0 15,-7 4 1-15,-7-6 0 0,-9-1 0 16,-2 1-1-16,-5-3 0 0,2 4-2 0,-8-2 2 15,-2-2-2-15,-5-1 0 0,-13-4 0 16,-8 2 1-16,-3-3 0 0,-4 4 1 16,7-1 0-16,0 1-1 0,-3 5 0 15,-4 4 1-15,-8-3-1 0,3 5 2 16,-6 3 3-16,2 0 5 0,1-3-1 16,-8 4 0-16,-1 4-2 0,1-1-5 15,4 4 2-15,5 1-1 0,-4 2 1 16,-1 2 0-16,-5 1 0 0,-6 3 3 15,3-1 7-15,-4 6 5 0,-4-3 4 0,1 7-2 16,1 2-5-16,5 1-3 0,10 2-2 16,-3 4 7-16,4 5 4 15,-2-1 1-15,7 4-1 0,8-2-2 0,5-1 1 16,1-3 3-16,-6 1 5 0,5-6-3 16,-1 2-6-16,7-5-6 0,13-1-6 0,7-1-3 15,5-3 0-15,15-3-1 16,13 1-2-16,10-4 0 0,15 0 3 0,11-3-2 15,9-1-35-15,4-3-73 0,3 0 31 16,0 0 6-16</inkml:trace>
  <inkml:trace contextRef="#ctx0" brushRef="#br1" timeOffset="47416.12">22638 1734 1534 0,'0'-7'64'0,"0"0"15"0,2-3-53 0,-4-5-24 15,2-2 0-15,-2 1-1 0,-1 0 0 0,3 3 0 0,0 3 1 0,3 6 11 0,-1-6 18 0,2 8 14 0,1 0 13 0,0-5-3 0,-3 7-9 0,0-4-7 0,3 3-4 0,1 1-2 0,-5-2-5 0,5 2-8 16,-6 0-5-16,1 0-8 0,5-11-5 15,-6 6-2-15,2-4-2 0,-4-3-4 16,-4-1 1-16,5 3 1 0,-3-3 0 16,4 4 4-16,0 4 2 0,2 1 2 15,-2 4 15-15,2-3 20 0,-1 1 8 16,3 0 1-16,-2 1-14 0,0-1-20 0,3 0-10 16,2 0-1-16,-3 2-6 0,-3 0-9 15,1 0-18-15,5 2-19 0,-7 0-14 16,2 5-10-16,-2 4 7 0,-2 3 15 15,-7 5 19-15,2 6 4 0,-5 0-3 16,-2 0 3-16,-1-8-4 0,-8-1 13 16,-1-5 13-16,-3-7 0 0,0-4 4 15,1 0 2-15,5-2 4 0,10-7 16 16,-2 4 18-16,6-2 30 0,0-1 36 16,4 0 21-16,-1 2 17 0,8-3-4 0,-2 4-19 15,5-4-21-15,0 2-27 0,-6-5-24 16,3 1-20-16,0 4-12 0,3-4-9 15,-2 4-6-15,2 0-12 0,-7 4-10 16,4-6-13-16,6 5-12 0,-1 1-7 16,4-3-6-16,1 6-9 0,0 0 3 15,0 2-2-15,0 3 5 0,-1-1 13 16,-6 7-6-16,2-4 13 0,1 2 11 16,-6-1 6-16,1 1 12 0,-5 0 1 0,0-4-1 15,-2-1 7-15,-1 1 4 0,-3-3 2 16,-2 0 1-16,2 3-1 0,-8 0 0 15,2-3 1-15,-1 0 3 0,-1-2 1 16,2-2 1-16,-2-3 1 0,3-2 0 16,2 3 0-16,2-5 4 0,3 4 4 15,1-2 15-15,3 2 17 0,0-1 19 0,0 6 13 16,0-1-1-16,3-6-11 0,-1 5-17 16,-2-5-17-16,0 1-14 0,-5 6-10 15,0-5-6-15,-3 3-4 0,5 0-5 16,-8 2-3-16,1 0-1 0,-5 4-2 15,-6 3 0-15,0 6-3 0,-11 1-1 16,0 7 0-16,-3 2 1 0,-1 5 4 16,-1 3 2-16,0 4 1 0,6 2 1 15,1 2 1-15,2 0 0 0,1 4 3 16,4 1 0-16,2 6 0 0,7-2-2 0,0-4-1 16,0 2-1-16,3 0 0 0,2-2 0 15,4 1 2-15,5-3 1 0,0-3 2 16,1 2 3-16,3-2-1 0,0 2 1 15,1-6 0-15,4 1 1 0,-4-1 1 16,4 3 1-16,-2-8-1 0,2-2 1 16,-2-1-1-16,2-4 0 0,1 0 0 15,-2-6 0-15,0 1 1 0,0-5 0 16,-5-3-1-16,2-3 2 0,-3-1 1 16,0-5 2-16,-2-1 1 0,0 0 2 0,0 0 2 15,0 0-2-15,0 0 0 0,0 0-2 16,0 0-1-16,0 0-1 0,0 0-1 15,0 0-2-15,0 0-3 0,0 0-4 16,0 0-4-16,0-1-2 0,0 1 2 16,0 0 3-16,0 0 3 0,0 0 1 15,0 0-1-15,0 0 0 0,0-2 0 16,0 2 1-16,0-4 1 0,0 4 0 0,0 0 0 16,0 0 1-16,0 0 0 0,0 0 1 15,0-1-1-15,0-1-1 0,2 0 2 16,1-7 1-16,1 6 3 0,3-3 1 15,2-3 1-15,-2 2 0 0,5-3 0 16,2 1-2-16,6 2-4 0,1-4-2 16,6 6 0-16,3-4 0 0,0 5-1 15,0 4-4-15,-5 0-4 0,-7 7-1 16,0 2-6-16,-4 4-4 0,2-4-1 16,-4 5-3-16,-5-2-1 0,-5 2-6 0,0 6-12 15,-4-4-3-15,0 0 3 0,-3-2 7 16,0 2 13-16,-4 0 10 0,-4 0 4 15,-4-5 6-15,-1-1 2 0,0-5 0 16,4-1 0-16,3-4 4 0,1 0 15 16,6-4 26-16,-1 3 23 0,5-3 12 15,-7-3 4-15,5 2-18 0,2-4-14 16,-2 2-6-16,2-4-8 0,0 1 1 16,0 2 1-16,2-2-5 0,3 6-3 0,1-3-4 15,2 4-7 16,-2 1-1-31,-6 2-7 0,1 0-4 0,-1 0-3 0,4-5-6 0,-2 5-1 16,3 3-7-16,-3-1-12 0,-2-2-10 0,3 3-15 0,3 6-7 16,-3-5-2-16,-1 8-6 0,-2-3-6 15,0 2 2-15,0-1-5 0,-7-3 4 16,0-1 17-16,-4-4-7 0,-8-2 5 16,-6-8 11-16,-5 0-10 0,-6-14 514 0,3-6-340 15</inkml:trace>
  <inkml:trace contextRef="#ctx0" brushRef="#br1" timeOffset="48032.24">21562 1862 1476 0,'0'9'67'16,"14"18"187"-16,-10-17-242 0,3 4-5 0,-2 1-3 15,11 6 0-15,4 2-1 0,-3 9 0 16,15 3 0-16,4 1-1 0,1 6-1 15,13 3 1-15,-11 1 5 0,10 3 6 0,-1-1 7 16,4 4-1-16,1-3-5 0,-5 3-7 16,-2-6-4-16,-2 0-1 0,-1-4 0 15,-3 1-1-15,-6-9 0 0,-6-4 1 16,-8-7 0-16,-6-7 2 0,-7-4-11 16,-1-8-12-16,-6-4 12 0</inkml:trace>
  <inkml:trace contextRef="#ctx0" brushRef="#br1" timeOffset="48249.62">22324 2144 2379 0,'-1'2'76'16,"1"-2"-35"-16,-4 5-13 0,-3-3-10 15,0 0-16-15,-14 5-5 0,-9 5-1 0,-13 8-2 16,-12-1 2-16,-7 6 0 0,-13-2 2 16,-4 5 9-16,-3 3-42 15,-10 4-75-15,-4 2 63 0,-5 6-25 0</inkml:trace>
  <inkml:trace contextRef="#ctx0" brushRef="#br1" timeOffset="51880.36">27945 1000 1728 0,'-7'0'54'0,"-2"-1"-14"0,-3 1 4 16,5 0-3-16,-2-2 0 0,5 2-11 0,1-5-7 0,1 3 3 0,2 2 10 0,2 0 13 0,-2 0 12 0,1 0 10 0,1 0-10 0,-2 0-15 15,0 0-12-15,4-4-18 0,-4 1-4 16,7-3 1-16,2 1-1 0,-6 2 3 16,6-5 7-16,-5 3 10 0,1 3 3 0,0-3-4 15,-5 5-10-15,2 0-10 0,-2 0-10 16,0-2-13-16,2 2-8 0,0-2-14 16,3-1-16-16,0 8-3 0,-5 1-4 15,0-1 4-15,2 6 9 0,0-3 7 16,-2 5-2-16,0 1 0 0,-4 0 10 15,-5 2 0-15,-7 0 9 0,-1-3 8 16,-10-3-4-16,6-6 8 0,-4-3 2 16,4-1 5-16,3-3 4 0,2 1 0 0,5-7 13 15,4 2 19-15,7 4 30 0,-3-6 28 16,6 5 8-16,-3-6-6 0,0 4-16 16,0-4-11-16,2-5-10 0,3 1-10 15,4-2-14-15,-2-1-15 0,0-1-10 16,-7 2-5-16,6 3-1 0,1 3-2 15,-5-1-1-15,10 9-8 0,-10 1-11 0,7 1-8 16,5 3-11-16,-2 4-9 16,6 2-7-16,0 9 2 0,1 5 7 0,1 7 11 15,-3 6 7-15,-9-5 0 0,-1 1-7 16,-6-5-11-16,-1-9 0 0,-5-2 9 16,0-6 11-16,-1-4 15 0,-2 1 13 15,2-4 3-15,-4-3 4 0,1 0 1 16,3-3 0-16,5-1 0 0,-6-1-2 15,5 1 6-15,0-1 7 0,2 5 8 16,0-2 4-16,0-7-1 0,2 4-5 16,0 0-6-16,-1 3-4 0,-1-5-5 0,0 2-6 15,0 3-4-15,0 2-1 0,0-2-1 16,0 0 1-16,4-8 0 0,-4 2 0 16,0 8 0-16,0 0-1 0,0-1 1 15,2-3 2-15,-1 2 1 0,-1 2 0 16,2-7-1-16,0 4 0 0,5 1-1 15,-2 0 1-15,6-5 2 0,-2 0 1 16,5-2-5-16,2 2-1 0,2 2 0 16,1 1-3-16,1-1 2 0,3 3-4 0,2-1-3 15,3 3-3-15,4 5-2 0,2 4 0 16,8 5 3-16,1 7 3 0,1 4 0 16,7 0 2-16,1 5-1 0,1 7 0 15,6 6-1-15,1 10-2 0,-5 0 0 16,5 9-2-16,-3-2 2 0,0 6 3 15,-2 1-1-15,-2 3-1 0,-9-1-1 16,-5-7-3-16,-5 2 0 0,-4-2 0 16,-7-2 1-16,-2-3 0 0,-8-6-1 0,-1 1 0 15,-10-5-1-15,-2 0 0 0,-7-8 9 16,-6-2 12-16,-1-5 12 0,-4-4 8 16,2 0 5-16,1-8-4 0,0 3-1 15,3-9-1-15,0 0-3 0,4-5-1 16,1-2 0-16,0-3-2 0,5-4-2 15,2 0-2-15,0 0-1 0,0 0-1 16,0 0-1-16,0 0 1 0,0 0-7 16,0-2-15-16,2 0-14 0,-2 2-35 0,6-3-24 15,2 3-42-15,5-9 22 0,3-4 44 16</inkml:trace>
  <inkml:trace contextRef="#ctx0" brushRef="#br1" timeOffset="52364.59">29158 2447 1902 0,'0'0'115'16,"0"0"40"-16,0 2-40 0,2-2-33 0,-1-2-15 0,-2 0-20 0,-1-1-8 0,0 3-21 0,2 0-13 0,0-2-5 0,-9-7-6 0,4 4-2 15,5 0 2-15,-5-4 4 0,5 7 3 16,3-2 3-16,-3-1 3 0,2 3 0 16,0 1 2-16,-2 1-1 0,5 0-2 0,0 0-6 15,-1 0-4-15,1 1-4 16,2 3-10-16,-3 5-1 0,6-4-9 16,-3 6-1-16,2 3 4 0,6 7 3 15,-1 8 4-15,-5-5 0 0,-1 5 0 0,-2-10-2 16,-8 1-8-16,0-4-3 15,-3-4 6-15,0-3 5 0,-4-2 12 0,0-2 8 16,-4-1 5-16,-4-1 3 0,-6-3 1 16,-4-7-1-16,-7 2-3 0,-1-9-3 15,5-2 0-15,-4-4-1 0,6 1 5 16,3 3 6-16,5 2 4 0,4-2 5 16,4 0 3-16,3 3 2 0,-1-1 1 0,6 5 0 15,-1 4-4-15,-1-2-2 0,6 3 2 16,0 1 5-16,2 3 6 0,5-2 3 15,-5 0-5-15,2 2-11 0,-1 4-18 16,2-2-15-16,-3 1-15 0,2-1-23 16,1 2-22-16,0-1-40 0,2 1-19 0,2 3 65 15</inkml:trace>
  <inkml:trace contextRef="#ctx0" brushRef="#br1" timeOffset="52715.95">28379 1431 2410 0,'0'-1'97'0,"2"-3"20"0,-2 0-66 16,6 3-8-16,-1-1-9 0,-3 0-7 0,5 2-8 0,0 0-5 0,5 4-13 0,2 1-15 0,4 2-7 0,7 5-9 0,5 6-1 0,6 9 3 0,4 5 6 15,8 7 7-15,-5-2 6 16,5 6 2-16,-2 8 3 0,12-1 0 0,6 3-1 0,3 5 2 16,8 3 0-16,-6-6 0 0,-5-1 2 15,-2-9 1-15,-21-6-4 0,-9-9-8 16,-2-11-16-16,-21-4-23 0,0-10-39 15,-8-5-25-15,3-2-15 0,-4-5 27 16,3-20 52-16</inkml:trace>
  <inkml:trace contextRef="#ctx0" brushRef="#br1" timeOffset="52925.76">29275 1078 2547 0,'7'8'77'0,"-4"-7"-45"16,-3 12-17-16,-7-1-25 0,-7 11-6 16,-7 18 7-16,-18 17 8 0,-14 15 2 15,-13 11 3-15,-14 4-1 0,-1 6 1 0,-3-5-1 16,6-1-3-16,9 1 2 0,5 5-2 16,9-2 2-16,4 0-4 15,7-10-41-15,1-6-41 0,8-10 89 0,3-9-42 16</inkml:trace>
  <inkml:trace contextRef="#ctx0" brushRef="#br1" timeOffset="105799.51">24816 11224 1010 0,'8'7'166'0,"-47"-34"142"0,62 50-69 0,-116-96-264 0,78 59 60 0,1 2-6 0,4 7-3 0,8-4 3 0,-2 5 4 0,4-5 5 0,0 7 4 0,0 1 2 0,-5-6-2 16,5 0-5-16,0-4-7 0,5-2-9 16,1-6-8-16,-1-6-8 0,2-3-2 15,5-2 7-15,1-2 13 0,3 2 15 16,7-1 13-16,3-2-2 0,10 1-7 16,-6 2-10-16,13 3-11 0,3 4-4 15,9 0-4-15,7 7-6 0,10 7-2 0,15 7-4 16,2 11-1-16,5 5-1 0,2 6-1 15,-10 10-1-15,-4 7-2 16,0 11 0-16,-10 11-1 0,3 10-4 0,8 16-5 16,-3 9-5-16,-2 7-1 0,-13 9 4 15,-18 3 8 1,-24 1 5-16,-23-1 2 0,-29-6 0 0,-22-8-1 0,-27-12 0 0,-13-6 7 16,-15-17 6-16,0-12 4 0,-6-17 8 15,-10-17 7-15,-13-13 6 0,-12-17 14 16,-2-17 15-16,5-17 8 0,11-21 6 15,-9-16-4-15,4-17-14 0,7-10-13 16,12-14-15-16,25-7-11 0,28-4-8 16,17-3-5-16,22-2-2 0,27 3 0 15,11 1-1-15,24 1-2 0,17 9-6 16,10 20-15-16,12 21-27 0,26 23-48 16,15 28-6-16,28 20-88 0,10 19 368 0,12 16-159 15</inkml:trace>
  <inkml:trace contextRef="#ctx0" brushRef="#br1" timeOffset="106527.48">24729 15278 1975 0,'3'-23'152'16,"341"-438"271"-16,-230 348-420 15,-13 63-3-15,0 9-1 16,3 13 0-16,-6 12-2 16,-4 16-2-16,0 16 0 0,7 21 0 15,14 15 0-15,0 19 2 0,1 17 2 0,-17 22 0 16,-17 11-1-16,-22 8-4 0,-12 11-6 16,-20-5-2-16,-21 3 0 0,-16-1 3 0,-30-11 5 15,-21-11 3-15,-32-16-2 0,-31-22 17 16,-20-19 18-16,-10-19 31 15,-1-21 37-15,2-18 23 0,-6-14 11 0,4-17-1 16,8-13 4-16,15-18-14 0,26-16-12 16,15-14-20-16,8-20-37 0,11-5-25 15,8-7-16-15,13-4-8 0,20-8-19 16,28-1-43-16,22-3-49 0,22 9-64 16,26 12-64-16,8 13-89 0,16 12 175 15</inkml:trace>
  <inkml:trace contextRef="#ctx0" brushRef="#br1" timeOffset="107065.68">26418 11502 1874 0,'-12'7'101'0,"7"0"2"0,-2-2 15 0,7 1-17 0,8-3-23 15,10 3-15-15,9-1-22 0,10-2-18 0,16-3-10 0,13-1-4 0,15-6 9 0,26 1 8 0,8-1 4 0,14 2 3 0,4 1-6 16,13 3-3-16,15-3 8 0,11 2 7 16,9 2 4-16,3 0 0 15,13 6-9-15,0 1-10 0,0 5-9 0,1 2-7 16,-1 6-5-16,-2 1-1 0,2 6-1 16,-7-3-1-16,-6 5-3 0,-8-1-9 15,-8-3-17-15,-24-9-24 0,-18-4-64 0,-13-12-93 16,-6-3 118-16</inkml:trace>
  <inkml:trace contextRef="#ctx0" brushRef="#br1" timeOffset="107473.1">30973 10832 2354 0,'64'0'78'0,"-7"0"-20"0,10 3-10 0,-5 3-16 0,8 8-14 16,13 11-16-16,4 7-2 0,0 14-7 16,0 10-1-16,-11 14-6 0,-7 8-5 15,-9 7 5-15,-1 14-3 0,-11 4 3 16,-9 5-3-16,-15-2-3 0,-18 6-3 15,-13-4 0-15,-25 7 2 0,-20 2 2 16,-20-10 4-16,-17-13 5 0,-16-16 5 0,-21-29 11 16,-17-17 11-16,-10-23 25 0,-3-12 27 15,6-24 14-15,-6-17 4 0,7-13-8 16,10-10-12-16,22-10-11 0,32-4 2 16,21-6-6-16,13-5-10 0,19-6-8 15,7-1-16-15,16 0-10 0,9 5-5 16,16-2-1-16,14 4-6 0,18 0-18 0,11 5-18 15,15 10-30-15,11 15-27 0,15 11-27 16,10 15-44-16,3 12-24 0,-1 13 25 16,-4 11 70-16</inkml:trace>
  <inkml:trace contextRef="#ctx0" brushRef="#br1" timeOffset="108189.71">30791 15012 2200 0,'60'-44'94'15,"-1"5"-20"-15,6 4-5 0,8 10-23 16,12 4-25-16,18-1-10 0,19 3-5 16,13 3-3-16,5 7-3 0,2 9 0 15,3 19-3-15,4 17-3 0,-3 21 0 16,-10 17-2-16,-14 11 0 16,-19 13 1-16,-9 3 1 0,-12 12 1 0,-20 4 3 15,-14 6 1-15,-31 11-1 0,-20 1-1 16,-36 5-2-16,-23-9 0 0,-30-12 4 15,-24-9 6-15,-20-23 20 0,-36-23 18 0,-9-23 23 16,-9-27 18-16,-1-27-2 0,6-19 8 16,6-22 2-16,16-7 1 0,23-11 7 15,27-14-16-15,13-8-24 0,19-10-24 16,15-10-22-16,17-4-9 0,29 2-4 16,18 5-7-16,18 10-19 0,23 10-28 15,9 13-35-15,12 4-43 16,10 13-40-16,-1 10-63 0,5 8 72 0,1 6 61 15</inkml:trace>
  <inkml:trace contextRef="#ctx0" brushRef="#br1" timeOffset="108516.51">30273 15250 2992 0,'-39'-9'86'0,"-5"6"-41"0,-9-8-13 0,-13 7 0 0,-7-6-15 0,-10 5-13 0,-9-3-2 0,-4 7-1 0,2 4-2 0,-5 6-3 15,-2 5-3-15,-16 6-3 0,-18 1 2 16,-12 6 3-16,-11-4 4 0,-3 1 1 15,-22-2 2-15,-10-10 5 0,-13-7 1 0,-25-13 2 16,6-12 3-16,5-14-5 0,4 1-1 16,18-10-1-16,22 2-4 0,24 6-12 15,29-6-22-15,42 13-55 0,35 1-72 16,19 8-121-16,20 5 147 0</inkml:trace>
  <inkml:trace contextRef="#ctx0" brushRef="#br1" timeOffset="110582.19">26564 15036 2172 0,'-32'33'71'0,"2"-4"-22"0,-7-3-4 0,12-1-17 0,7-4-11 15,6 4-14-15,6-4-1 0,3 1-2 0,3-6 4 0,0-4 20 16,0 0 22-16,1-4 22 0,5-1 11 0,3-4-4 16,3-3-11-16,4-7-12 0,2-4-12 15,3-12-16-15,6-5-10 0,6-4-8 16,12-5-4-16,6-7-1 0,16-1-1 16,19-1 1-16,15-2-1 0,12-3 0 15,9-2 1-15,10-2-1 0,17-7 0 16,14 0 0-16,12-8 0 0,-1-8-2 15,2-14-1-15,1-14-1 0,-9-9-3 0,-3-6-1 16,-5-3 1-16,-4-2 3 0,5-5 3 16,-1-6 1-16,-15-5 3 0,-5 13 0 15,-7 1-1-15,9 10 2 0,3 6 0 16,-8 6 13-16,-15 10 9 0,-7 11 3 16,-5 14 2-16,11 12-15 0,-6 11-8 15,-7 15-6-15,-12-1-2 0,-23 4-3 16,-18 7-8-16,-11-2-6 0,-16 0-33 15,-8 6-22-15,-11 3-84 0,-14-4 447 16,-11 4-250-16</inkml:trace>
  <inkml:trace contextRef="#ctx0" brushRef="#br1" timeOffset="110997.81">26945 12312 2154 0,'66'-18'56'0,"-10"10"-40"0,10 4-4 0,-2 11-5 0,8 7-5 0,17 8 0 0,14 6-2 0,14 6 0 0,7 5-1 15,2 9 1-15,-9 8 0 0,-2 12 0 0,16 10 0 16,18 17 0-16,6 12 1 0,8 13-1 16,9 10-1-16,14 15 5 0,13 18 23 15,10 22 29-15,14 19 35 0,2 24 28 16,4 6 1-16,12 13-11 0,-9 3-22 15,-12-13-27-15,-3-11-17 0,-15-12-15 16,-21-19-12-16,-20-21-6 0,-21-15-7 0,-30-19-2 16,-16-17 0-16,-5-12-5 0,-6-13-19 15,-7-18-32-15,-14-16-108 0,-12-25 97 16</inkml:trace>
  <inkml:trace contextRef="#ctx0" brushRef="#br1" timeOffset="111954.54">26215 9536 1813 0,'37'23'46'0,"-4"3"-29"0,-10 13-8 0,2 7-4 0,2 15-3 0,5 13 1 0,2 15-2 0,3 15 0 0,5 12 1 0,8 17-2 0,5 16 2 0,2 19-1 15,8 18 1-15,-6 16 0 0,3 15-1 0,-5 11-1 16,-8 6 0-16,-13 4 1 0,-8 8-1 15,-5 11 1-15,-3 11 0 0,-3-4 5 16,-4 8 6-16,3-1 14 0,-4-5 26 16,1 12 11-16,-6-5 10 0,-4-7-3 15,1-3-14-15,-8-15-5 0,-6-5-4 16,-10-7-6-16,-8-10-6 0,-3-7-8 0,-6-8-9 16,-7-9 2-16,-13-13-1 0,-10-6-1 15,-1-18-2-15,-11-11-8 0,4-10-5 16,-5-13-1-16,-8-14 0 0,-3-16-1 15,-13-14 2-15,-24-16 1 0,-8-13-1 16,-5-17 0-16,-6-21 0 0,2-17 0 16,-13-12 0-16,-9-17 1 0,-1-6-1 15,7-18 6-15,-11-10 3 0,1-9 1 0,3-11 0 16,3-12-4-16,11-9-4 0,-4-16 0 16,-2-11-2-16,1-19 0 0,12-16 1 15,8-15-2-15,1-18 0 0,2-6-1 16,4-17 0-16,19-6-2 0,17-5 8 15,11-8 12-15,12-5 1 0,1-10 0 16,4-6-1-16,13-2-6 0,11-5 3 16,14-5 6-16,25-2-7 0,12-12-4 15,25 1-2-15,15-3-4 0,10-8-2 0,16 12 1 16,5 1 0-16,18 9 0 0,8 17 1 16,24 8 3-16,14 12 0 0,5 17-16 15,2 6-3-15,-6 19-14 0,8 14-8 16,3 20 2-16,2 9-30 0,-5 10-44 15,-16 0-68-15,-9 8-98 0,-4 4 144 16</inkml:trace>
  <inkml:trace contextRef="#ctx0" brushRef="#br1" timeOffset="118968.43">31383 10146 1995 0,'44'28'114'0,"6"0"-22"0,16 17-34 0,-155-102-59 0,69 53 4 0,56 36-10 16,14 16-20-16,4 21-19 0,9 18-21 15,2 23 0-15,8 16 6 0,8 18 15 16,8 20 18-16,9 10 11 0,3 14 8 0,3 14 3 16,-1 15 2-16,-7 11-2 0,-4 6 5 15,-9 22-1-15,2-3 0 0,-1 4-1 16,3 7-1-16,-2-3 1 0,-13-4 1 16,-6 13 1-16,-11-6 0 0,-11 7 17 15,-3 15 4-15,-5-12 15 0,-12-9 3 16,-6-10-13-16,-11-23 13 0,-9-1-6 0,-12-8 7 15,-7-16-3-15,-7-19-19 16,-10-17-8-16,-11-10-9 0,-17-1 2 0,-15-3 2 16,-12-6 0-16,-8-11 1 0,-5-19-2 15,5-20-1-15,-4-21 0 0,-12-20-2 16,-10-19 0-16,-8-15-1 0,-7-21-2 16,4-12 2-16,3-21 1 0,-12-22 0 15,-9-13 0-15,-4-23 1 0,-1-18 1 16,5-15 0-16,0-7 1 0,-4-14 5 15,1-9 8-15,1-21 13 0,9-13 5 0,-7-21 0 16,2-15-5-16,6-17-13 0,10-14-6 16,28 0-2-16,7-9 3 0,4-11 10 15,9-1 11-15,8-7 6 0,13-1-1 16,18-6-5-16,17 3-4 0,16 0-3 16,18-7-2-16,14 9-4 0,20 5-3 15,17 8 3-15,11 22 3 0,20 16 5 16,8 8-2-16,8 8-6 0,1 9-8 15,4 2-6-15,14 12-1 0,4 7-4 0,8 11-21 16,-10 8-50-16,-14-1-58 0,-11 2 64 16</inkml:trace>
</inkml:ink>
</file>

<file path=ppt/ink/ink8.xml><?xml version="1.0" encoding="utf-8"?>
<inkml:ink xmlns:inkml="http://www.w3.org/2003/InkML">
  <inkml:definitions>
    <inkml:context xml:id="ctx0">
      <inkml:inkSource xml:id="inkSrc0">
        <inkml:traceFormat>
          <inkml:channel name="X" type="integer" max="30159" units="cm"/>
          <inkml:channel name="Y" type="integer" max="18850" units="cm"/>
          <inkml:channel name="F" type="integer" max="4095" units="dev"/>
          <inkml:channel name="T" type="integer" max="2.14748E9" units="dev"/>
        </inkml:traceFormat>
        <inkml:channelProperties>
          <inkml:channelProperty channel="X" name="resolution" value="999.96686" units="1/cm"/>
          <inkml:channelProperty channel="Y" name="resolution" value="1000" units="1/cm"/>
          <inkml:channelProperty channel="F" name="resolution" value="0" units="1/dev"/>
          <inkml:channelProperty channel="T" name="resolution" value="1" units="1/dev"/>
        </inkml:channelProperties>
      </inkml:inkSource>
      <inkml:timestamp xml:id="ts0" timeString="2026-04-06T20:48:52.577"/>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00B0F0"/>
    </inkml:brush>
  </inkml:definitions>
  <inkml:trace contextRef="#ctx0" brushRef="#br0">17567 10651 1572 0,'45'0'509'0,"-38"-2"-170"0,-4-3-243 15,1 8 11-15,-38-6-94 0,38 12-2 0,5 14-4 0,3 7 2 0,4 7-2 0,2 15-2 0,3 4-1 0,-2 10-2 0,1 10-1 0,-2 11 0 0,-1 10 0 16,-2 15 0-16,-10 14 0 0,0 3 1 16,2-1-1-16,0 3 0 0,6 2-1 15,-3 9 4-15,1 2 13 0,-7-8 4 0,-4-10 11 16,0-12 3-16,-9-12-9 0,0-4-5 16,-5-18-7-16,-6-11-10 0,6-14-3 15,-2-14 2-15,4-18-16 0,5-13-26 16,-1-10-57-16,0-14-69 0,1-18-30 15,-2-17 87-15</inkml:trace>
  <inkml:trace contextRef="#ctx0" brushRef="#br0" timeOffset="708.27">17227 10771 2242 0,'89'9'79'0,"-15"-3"-30"0,4 1-11 0,-7-5-14 0,11-2-16 16,3-9-6-16,3-4 0 0,-1-5 0 16,-5-1 0-16,-3-11-1 0,8-6 0 15,11 1 4-15,8-2-1 0,17 1 2 0,1-3-1 16,-4 6-1-16,-4-1 2 0,-3 0 0 15,-1 2-2-15,10 4 2 0,9 1 9 16,-5 8 7-16,-9-2 5 0,-7 6-4 16,-12 6-8-16,3-1-5 0,0 1-4 15,-4 4-1-15,1-4-2 0,-17 3-2 16,-3 5 0-16,-7 1-1 0,-9 0 0 0,2 5-1 16,-9 6-1-16,-3 3 1 15,-8 4-1-15,-2 6-1 0,-1-2 0 0,-7 6 0 16,-4 7 0-16,-5 3 0 0,-6 10 1 15,-3 5 0-15,6 9 2 0,1 2 0 16,-2 7 0-16,0 0 0 0,-1 5 0 16,-3 4 0-16,5 1 1 0,3 2-1 15,-1 3 1-15,3 2 0 0,-2 3 0 16,1 1-1-16,1-5 1 0,0-2-1 0,-1-11 0 16,4-1 1-16,-1-2-1 0,1-6 0 15,0 12 2-15,-3-5 0 0,1 3 2 16,-1-4 3-16,-4-6-2 0,-2-6 0 15,0-8-3-15,-3-5-2 0,1-3 0 16,-1-2 1-16,-2-2-1 0,-4-9-3 16,-1-7 1-16,-7-2-3 0,-1-8-1 15,-3 3 3-15,-3 1-3 0,-8 1 1 16,-7 0 1-16,-5-6 0 0,-2-5 1 16,-12-1 1-16,0-3 1 0,-7-3 0 0,-4-2 0 15,-2-3-2-15,-14-4 2 0,-1 0 0 16,-13-3 0-16,-15 3 1 0,-16 4 0 15,-12 1 0-15,-12 4 1 0,-2-3-1 16,-1 3 2-16,-10-2-1 0,-10 9-1 16,-3-5 4-16,-1 8 13 0,4-3 13 15,-7 2 12-15,-4 0 6 0,10-7-11 16,8-4-13-16,32-7-2 0,10-5-30 0,13-9-49 16,20-4-88-16,6-4-48 0,26-5 84 15</inkml:trace>
  <inkml:trace contextRef="#ctx0" brushRef="#br0" timeOffset="1359.71">20564 10318 1630 0,'0'85'224'0,"12"-41"24"0,-10 32-10 0,25-216-280 0,-6 115 91 0,14 11-20 0,13-5-15 0,9-3-10 0,12 1-2 0,2 0-1 15,2 0-1-15,3 1 6 0,5 2 7 16,3 4 9-16,8 0 8 0,11 3 1 16,9 6-2-16,3 0-6 0,-5 5-6 15,0 3-8-15,-2 3-5 0,-2 4-4 0,18 6 0 16,-3 0 0-16,-4 4 1 15,-14 3-1-15,-22-6 0 0,-15 3 1 0,-13-2-1 16,-9-8 0-16,-8 3 1 0,-11-8-1 16,-9-1 0-16,-9-3-1 0,-7-1-7 15,0 0-1-15,-13-3 1 0,-4-11 3 16,-21-8 7-16,-8-3 3 0,-7 1-1 0,-4-5 1 16,6 6 2-16,7 2 1 15,5 0 1-15,7 5-2 0,9 2 0 16,8 6-2-16,10-2 8 0,3 6 11 0,6-5 5 15,10 4 0-15,13 0-10 0,6-1-9 16,10 6-7-16,10 0 1 0,6 9-1 16,6-2 0-16,4 8 0 0,4 1 3 15,-2 3-1-15,-4 1 0 0,-13-3-1 16,-14 5-2-16,-17-6-5 0,-16-1-6 16,-15 0-1-16,-19 2-3 0,-16-1 5 15,-15 0 3-15,-6-5 9 0,-3 0 0 0,-4-6-98 16,7-3 438-16,4-2-286 0</inkml:trace>
  <inkml:trace contextRef="#ctx0" brushRef="#br0" timeOffset="8324.42">4507 11919 1451 0,'4'49'68'0,"13"-26"-9"0,-10 43-18 0,-7-196-45 0,-12 95 4 15,1 23-2-15,-6-6 0 0,1 0-1 0,-7-3 11 0,1 1 14 16,1-1 18-16,3 5 17 0,4 0 10 0,11 6 1 0,-3 2 5 0,4 7 2 0,2-6 3 0,2 5 1 0,5-2-19 16,0 1-16-16,8-4-16 0,4 3-16 0,-3 2-5 15,5 2-4-15,4-1-1 0,-4 1-2 16,1 1 0-16,-3 1-1 0,-5 5 0 15,2 2-1-15,4 3-1 0,-2 4 3 16,3 4 2-16,5 6 6 0,3 5 8 16,6 4 6-16,3 2 1 0,8 2-3 15,10 7-6-15,1 1-8 0,3 6-3 16,2 2-2-16,-5 1-1 0,3 3 1 16,10 1-1-16,-10 0 0 0,11 1 0 0,0 3 0 15,-4-6 1-15,2 6-1 0,-1-2 0 16,-8-4 3-16,-7 3 16 0,-14-4 15 15,-7 3 13-15,-7-2 5 0,-4-3-4 16,2-5-6-16,-3-6-3 0,-6-7-7 16,4-5-10-16,-8-7-11 0,1-5-7 15,3-3-4-15,-3 3 3 0,1-2-4 16,2-1-16-16,0 3-34 0,2-6-61 0,2-2-77 16,2-1 98-16</inkml:trace>
  <inkml:trace contextRef="#ctx0" brushRef="#br0" timeOffset="9114.76">6686 14211 1767 0,'7'59'103'0,"-94"-68"397"0,61 18-446 16,3-4-18-16,-2 4-13 0,2 0-9 0,1 5-4 15,-2 7-3-15,2 9-2 0,1 4 1 16,-2 12 0-16,2 9 1 15,-2 3 0-15,-6 3 0 0,1 3 1 0,0-4 1 16,-8 9 3-16,-8 2 2 0,-6 2 3 16,-8 5 1-16,-8 3 0 0,2 4-4 15,0 0-6-15,6-1-5 0,3-1 2 16,0-1 5-16,4-4 3 0,1 0 3 16,4-7 0-16,12-4-3 0,6-3-4 0,10-4-3 15,6-3-3-15,3-2-13 0,7-7-33 16,4-6-90-16,7-8 465 0,5-9-289 15</inkml:trace>
  <inkml:trace contextRef="#ctx0" brushRef="#br0" timeOffset="9684.2">5147 16484 2003 0,'-4'2'130'0,"4"3"27"0,-5-1-13 0,-2 1-30 0,0 2-18 0,-13-5-2 0,-4 0-4 0,-14-2-9 16,-11-4-9-16,-15-3 0 0,-19 0-19 16,-11-4-16-16,-20-1-7 0,-13 7-13 0,-5-4 6 15,-13 3 5-15,-6 5-5 0,-1 1-7 16,-1 0-6-16,11 0-6 0,4 0-1 15,7 0-3-15,1 0 0 0,5 0 1 16,9 0 0-16,13-2-5 0,8-5-15 16,15 1-24-16,9-2-36 0,14 0-31 15,9-2-62-15,16-1-71 0,13 4 519 16,12-5-274-16</inkml:trace>
  <inkml:trace contextRef="#ctx0" brushRef="#br0" timeOffset="10117.46">1636 15658 2034 0,'-17'-11'148'0,"-3"-1"32"0,-6-8-25 0,-3-5-59 0,1-5-39 0,-2-5-15 0,5-8-5 0,2 1-2 0,9-13-8 0,5-4-9 0,5-8-6 0,13-9-8 0,5-1-4 16,13-4-5-16,7 5-3 0,6 1-2 15,5-5-12-15,1 4-8 0,-2-5-17 16,0 1-26-16,1-4-33 0,-3 5-41 0,6 4-1 15,2 10 66-15</inkml:trace>
  <inkml:trace contextRef="#ctx0" brushRef="#br0" timeOffset="10496.24">2230 13135 1807 0,'2'0'168'16,"16"-5"142"-16,-6-6-184 16,6 7-39-16,3-8-7 0,9-2-10 15,8-11-13-15,10-2-9 0,8-6-14 0,8-8-15 16,7-5-9-16,3-6-5 0,6-1-5 16,2-9-1-16,10 7-1 0,2-2-1 15,7 8 3-15,9 8 0 0,3 9-16 16,-6 4-30-16,-6 6-52 0,-16-2-77 15,-18 4 93-15</inkml:trace>
  <inkml:trace contextRef="#ctx0" brushRef="#br0" timeOffset="-203977.42">2388 10477 1824 0,'-23'-9'115'0,"5"2"28"15,1-5-12-15,2 3-25 0,3 0-22 0,3 0-14 0,4 6-6 0,3 1-2 0,2 2-1 0,-2 2-10 0,2 3-11 0,2 7-14 0,2 13-12 0,6 5 0 0,1 11-1 16,7 7-2-16,3 9-6 0,2 1-3 16,0 4-2-16,-2 2-2 0,1-4 0 15,-6 1-1-15,1-1 0 0,-3-2 1 16,-3-1 0-16,1-4 1 0,-1 1 1 15,-4-14-18-15,-1-1-31 0,-1-9-60 0,-2-6-78 16,1-10 357-16,-2-7-182 0</inkml:trace>
  <inkml:trace contextRef="#ctx0" brushRef="#br0" timeOffset="-203138.09">6331 12142 1472 0,'52'0'174'0,"-50"-4"149"0,-54 6-34 0,47-4-148 0,7 2-37 0,-1-3-10 15,8-8-19-15,5-5-15 0,8-5-19 0,4-9-18 16,3 0-10-16,3-4-2 0,-2 4 1 16,-2 9-4-16,1 1-6 0,-6 15-8 15,0 5-8-15,-2 2-6 16,0 10-3-16,-1 2-4 0,-1 7 1 0,-5 8 0 16,-3 8-33-16,-11 9-1 0,-7 6 2 15,-14 4 2-15,-10 8 37 0,-9-4 7 16,-5-3 3-16,-4-9 3 0,-4-9 5 15,-1-7-3-15,6-7 11 0,9-4 20 0,15-1 24 16,9-10 30-16,8-1 13 0,7-5 16 16,2 1 7-16,9-3 0 0,5-2-9 15,10-6-20-15,12-1-23 0,11-7-23 16,-3-2-14-16,9 0-13 0,4 2-9 16,-2 0-5-16,1 3-9 0,1 6-16 15,-4 0-23-15,-2 3-31 0,3 2-47 16,-2 9-51-16,8 3-108 0,5 6 154 0</inkml:trace>
  <inkml:trace contextRef="#ctx0" brushRef="#br0" timeOffset="-202326.49">5354 17690 2391 0,'0'-7'156'0,"0"-2"39"0,6-7-42 0,1-4-73 0,9-3-37 0,7-3-19 0,4-3-9 0,3 6-5 0,5 4-8 0,4 3-13 0,5 5-12 0,8 8-13 0,-2 6-14 15,1 13-9-15,-5 11-10 0,0 12-5 16,0 0 2-16,-7 9-15 0,-10-2-3 16,-12 2-14-16,-8 3-13 0,-11-9 26 15,-8-2 20-15,-6-3 30 0,-11-5 29 16,-1-2 6-16,-2-5 9 0,-2-6 23 15,3-1 19-15,3-9 26 0,3 0 21 16,14-4 8-16,0 0 4 0,6-5 2 0,6 0-6 16,1-5-7-16,10 0-12 0,5-4-21 15,3 3-22-15,4-4-16 0,3 4-12 16,2-1-4-16,7 6-2 0,-1 1-4 16,-3 8-3-16,-1 5-6 0,-4 5-5 15,-3 10-5-15,-4 7-1 0,-3 6 1 16,-10 11 3-16,-2 4 4 0,-12 5 3 0,-13 13 3 15,-21 4 6-15,-14-2 2 0,-18-10 2 16,-9-11-2-16,-5-13 0 0,-11-10-12 16,-5-5-39-16,0-9-111 0,0-8-395 15,9-10 341-15</inkml:trace>
  <inkml:trace contextRef="#ctx0" brushRef="#br0" timeOffset="-201608.38">1062 17752 2096 0,'-2'12'158'0,"-1"36"102"0,1-46-75 0,16 62-203 16,-2-36 38-16,3 7-8 0,-1 6-6 0,-2 2-3 15,4 1-2-15,-2 0 0 0,2-3 0 16,0-4 0-16,-2-5-1 0,-1 0 0 16,1-5 0-16,-2-4 0 0,1 2 0 15,5-8 2-15,-2-2 1 0,1-8 3 16,3-7 2-16,-6-4-6 0,5-10 2 16,6-9-6-16,4-9-9 0,3-14-5 15,8-9-19-15,-4-9-5 0,5-1 6 16,-4-3 7-16,-7 6 6 0,-2 2 9 15,-8 3 1-15,-4 6 3 0,-2 8 11 0,-5 9 2 16,-6 10 0-16,1 8 6 0,-2 5 9 16,-2 9 9-16,3 1 5 0,-1 11-5 15,0 11-10-15,3 17-7 0,6 18-4 16,1 8 1-16,8 7 2 0,5 11 3 16,1-4 3-16,4 10 6 0,0 10 4 15,-1 12-3-15,-3 7-4 0,1-5-9 16,-11-15-8-16,2-15 4 0,-4-17-15 15,-7-13-30-15,-2-8-82 0,-3-12-95 16,-4-6 111-16</inkml:trace>
  <inkml:trace contextRef="#ctx0" brushRef="#br0" timeOffset="-200709.71">780 13633 1914 0,'12'-28'80'0,"-1"6"-13"0,-4 12 10 0,-5 8-26 0,1 0-3 0,-3 0-9 0,0 2-10 0,0 0-6 0,-5 0-9 0,0 0 2 0,-2 0 3 0,-4 2-1 16,-5 2-1-16,-9 1-3 0,2-5-5 15,0 5-4-15,-3 4-3 0,1 0-1 16,0 11 0-16,0-3 2 0,2 3 2 16,4 6 0-16,-3-2 0 0,6 6-3 15,0-2 0-15,0 0 0 0,4 1 0 16,0-8 0-16,3 2 0 0,-4-3 1 15,6-3-1-15,0 1 0 0,-2-4 2 16,4 2 5-16,0-2 6 0,3 2 8 0,-2 0 6 16,4 0 1-16,0 2-2 0,0-4-5 15,2 0-9-15,0-1-6 0,0 1-2 16,3-2-2-16,-3 1-2 0,0 1 1 16,1-7-2-16,-1 4 2 0,3-2 2 15,-3-6 0-15,1 1 2 0,-3-4 2 16,2 0 7-16,0 0 12 0,-2 0 7 15,5-7 3-15,1-4-7 0,13-3-9 0,6-2-10 16,2-5-3-16,12 3-3 0,0 0-2 16,3 2 0-16,6 2-1 0,-2 7-3 15,-2 7-2-15,1 7-1 0,-1 7-2 16,0 4 1-16,-3 8-1 0,-2 6 0 16,-9 9 0-16,-7 2 4 0,-8 6 1 15,-10 1 4-15,-12 3 2 0,-13 4 11 16,-13 0 11-16,-19 3 8 0,-8-9 4 15,-11-3-10-15,-3-7-10 0,-1-4-10 16,4-8-5-16,14-8 0 0,13 0-18 16,12-7-36-16,13-5-132 0,4 0 106 0</inkml:trace>
  <inkml:trace contextRef="#ctx0" brushRef="#br0" timeOffset="-161436.56">3670 11459 1739 0,'4'-23'340'0,"-6"22"-35"0,-11-12-372 0,-17 6 159 0,30-2-27 0,6 4-17 0,4-6-12 0,4 6-7 15,8-6-4-15,4 8-7 0,3 1-5 16,6-2-6-16,4 4-5 0,5 4-1 15,8 0 1-15,5 3 1 16,5 1 2-16,2 3 2 0,-6-4-3 0,1 2 0 16,-13-2-2-16,0 4-2 0,-7-1 1 15,-6 5-1-15,-2-1 0 0,-7 0 1 16,-4 2-1-16,-8-2 0 0,-5 0-2 16,-12-1-4-16,-13-4-1 0,-8 1-2 0,-17 1 3 15,-17-8 4-15,-16 1 5 16,-24-4 8-16,-4 0 10 0,-11-2 16 0,6-1 3 15,15 1 0-15,15-3-4 0,13-3-10 16,13 5-4-16,14-6-2 0,7 4-1 16,14-4-4-16,6 4 7 0,10-4 5 15,2 2 2-15,9-2-2 0,9 0-8 16,5 0-12-16,7 2-4 0,11 2-2 0,8 3-2 16,3 5 0-16,13 8 0 0,1 1 0 15,-1 3 1-15,-6-1 0 0,-9 2 1 16,-15-6 0-16,-7 3 0 0,-13-6-6 15,-15 0-6-15,-11-5-2 0,-9-2-1 16,-15-2 7-16,-9-5 6 0,-6-2 1 16,-7-2 0-16,1 2 1 0,4-1-1 15,2-1 1-15,6 4 0 0,7-2 0 16,3 2 1-16,4-2 0 0,5 4-1 0,8 0 2 16,2 1 0-16,15 2 1 0,2-1 3 15,11 3-1-15,2 2-3 0,9 1 0 16,11 6-3-16,6 5 0 0,10 6 1 15,6 4 0-15,3 3-1 0,4 1 1 16,-4-5 0-16,-3 4-1 0,2 0 0 16,-4-1 0-16,-6-3 0 0,-4-1 0 15,-19-3 0-15,-10-3 0 0,-9-4-1 16,-12-3-3-16,-4-2 0 0,-14 2-1 0,-11-9 2 16,-15 0 1-16,-13-3 2 0,-13-10-1 15,-15-3 1-15,-6-3 0 0,-3 1 0 16,-6 0 0-16,2 2 1 0,7 2-1 15,6 0 1-15,21 0 1 0,23 5 3 16,19 4 1-16,13-2 12 0,12 1 13 16,6 5 7-16,8-7 0 0,15 3-11 15,14 3-17-15,17 2-7 0,15 6-2 16,14 6 0-16,1 2 0 0,8 4-1 16,0 5 0-16,-2-2 1 0,1 6-1 0,1-2 0 15,-14 1 0-15,-11-3 0 16,-23 0 0-16,-20-5 0 0,-14-5-3 0,-14-3-4 15,-7-8 1-15,-14 0 0 0,-16-6 1 16,-17-5 4-16,-17-3 0 0,-10-2 0 16,-11-4 2-16,-2 0 0 0,0 2 1 15,-4 2-1-15,10 2 0 0,4-1-1 16,15 6 1-16,19 0 0 0,22 4 0 0,14 1 9 16,14-3 16-16,9 5 2 0,17-2 2 15,19 2-10-15,20 5-16 0,20 0-2 16,9 6-1-16,13 0-1 0,-3 6 0 15,10-1 0-15,1 6 0 0,-9 1 0 16,-12-4 0-16,-21 2 0 0,-23-5 0 16,-24 0-3-16,-11-5 0 0,-14-6-7 15,-6 4-2-15,-9-7 0 0,-15 0 2 16,-18-1 6-16,-12-2 3 0,-15-12 1 16,-12 1 1-16,0-1-1 0,-5-2 1 0,13 4 0 15,2 2 0-15,19-2 1 16,18 8 0-16,14-1-1 0,24 4 5 0,1 0 2 15,19 2-1-15,13 0 1 0,16 7-4 16,19 3-4-16,9 8 1 0,11 1-1 16,2 4 0-16,-4 1 0 0,-12-4-1 15,-8 2 1-15,-20 1-1 0,-12-5 1 16,-15 1-2-16,-14-1-5 0,-6-5-3 16,-18 0-2-16,-15-5 2 0,-16-6 4 0,-22-4 4 15,-10 0 2-15,-3 0 1 0,10-7-1 16,5 0 3-16,15-2-2 0,11 2 0 15,15-2 1-15,16 4 0 0,7-3 3 16,9 1 1-16,15 6-2 0,5-5-1 16,15 8-2-16,11 3-2 0,10 1-1 15,11 6 2-15,15 6-1 0,-3 1 1 16,1 1 0-16,-2 5 0 0,-17-6 0 16,-11 4 0-16,-20-7-1 0,-16-3-1 0,-11-5-2 15,-7 1-1-15,-7 0-1 0,-10-4 3 16,-15 1 1-16,-10-6 2 15,-16-2 0-15,-8-3 0 0,-12-6 1 0,1 0 0 16,-3 3 1-16,6-3-1 0,10 7-11 16,17 1-17-16,4 6-14 0,15 3-22 15,5 4-13-15,4 3-68 0,3 3-71 16,-1-2 116-16</inkml:trace>
  <inkml:trace contextRef="#ctx0" brushRef="#br1" timeOffset="-156471.35">5821 13317 2011 0,'-13'-21'129'0,"3"5"39"0,4 4-22 16,8 7-48-16,11-3-26 0,17 3-28 0,7 2-18 16,16 3-16-16,15 5-7 0,6 6-2 15,13 3 0-15,10 3-1 0,8 8 0 16,0-3 0-16,-8 4 0 0,-1-1-1 16,-13 0 0-16,-5-4 1 0,-3 4 0 15,-6-7 0-15,-11-2 1 0,-10-4 1 16,-5 0 1-16,-17-6 0 0,-8 3 1 15,-7-9 12-15,-11 0 0 0,0 1 0 16,-11-6-1-16,-17-4-12 0,-18-5-1 0,-16-4 0 16,-18-1-2-16,-5-4 1 0,0 5-1 15,1-2 0-15,3 6 0 0,6 0 1 16,10 5 0-16,13 0 5 0,10 6 10 16,13-4 9-16,13 3 13 0,13 4 12 15,1 0-2-15,2-3-5 0,9 3-11 16,10 0-14-16,12 0-9 0,13 5-4 15,13 4-4-15,12 5-1 0,11 0 0 16,3 2-1-16,9 2 0 0,0 5 0 0,4-7 0 16,-9 0-1-16,-14 2 2 0,-18-8 0 15,-22 3 0-15,-10-8 0 0,-9-2-5 16,-14-3-2-16,-3 4-4 0,-15 0 0 16,-26-4 6-16,-23-2 1 0,-22-5 4 15,-18 1 0-15,-2-1-1 0,2 7 0 16,3-3 0-16,-5-1 1 0,7 4 0 15,11-3 0-15,13 3 1 0,25 0 0 0,16 0-1 16,19 1 4-16,16-1 6 0,2 2 2 16,13-2 5-16,4 0-4 0,21 4-7 15,24 5-3-15,12-8-3 0,25 14-2 16,-5-8 2-16,-1 2-1 0,-5 8-1 16,-15-6 1-16,-2 5 1 0,-14 2 0 15,-13-4 0-15,-12-4 1 0,-13 1-2 16,-10-7 0-16,-9-1-5 0,-3 2-3 15,-10-5-3-15,-8 6 1 0,-16 1 3 16,-8 2 3-16,-18 0 4 0,-5-6 1 0,-3-1 1 16,-5-2 1-16,9 2-1 0,-3-1 0 15,10 5 0-15,16-4-1 0,15 3 0 16,15-2 5-16,13 5 5 0,4-7 3 16,9 8 4-16,10-5-5 0,10 8-2 15,17 1-3-15,13 4-2 0,13-1 1 16,6 2-2-16,3 0-2 0,-4 1 0 15,-8-3-1-15,-4-2-1 0,-15-5 1 16,-14 0 1-16,-16-4-1 0,-21-1-3 0,6-2-1 16,-18-1-5-16,-13-1 0 0,-11 2 5 15,-14 0 0-15,-21-2 3 0,-5 0 2 16,-8-2 0-16,4-1-1 0,2 1 1 16,10-3-1-16,9 3 0 0,11 2 1 15,11-2-1-15,17 2-1 0,16 0 13 16,1 0 8-16,-1 2 7 0,16 0 4 15,11 3-12-15,21-2-9 0,12 5-7 16,12 2-2-16,9 1 0 0,5 3-1 16,1 0 0-16,-2 2 2 0,-1 2-2 0,-1 0-1 15,-10-1 0-15,-10-1 0 0,-15-2 0 16,-16-5 2-16,-13 0 0 0,-4-3 0 16,-6-1-3-16,-7-3-1 0,-7-2-4 15,-7 0 0-15,-15-2 3 0,-19-5 0 16,-28-2 3-16,-20-4 2 0,-8-2-1 15,3 2 0-15,17 1 0 0,15 5 0 16,21 3-1-16,22 2 0 0,10 0 2 16,16 2 9-16,2 0 4 0,7 0 3 15,-1 2 1-15,14 2-10 0,8 3-5 16,21 5-2-16,18 4-2 0,18 4 0 16,16 5 1-16,3 1-1 0,1 4 0 0,-4-1 1 15,-6 1-1-15,-6 0 0 0,-13-3 5 16,-11-6 3-16,-23-5 3 0,-17-6 1 15,-25-8-11-15,1 5-10 0,-26-5-4 16,-18-2 17-16,-24-2 70 0,-31-17-286 16,-19-24 186-16</inkml:trace>
  <inkml:trace contextRef="#ctx0" brushRef="#br0" timeOffset="-152217.1">5229 16236 1874 0,'-107'34'427'0,"72"-24"-259"0,5 4-26 0,15-3-68 0,7-9-9 0,8 1 4 0,0-1 1 0,1-2-12 15,6 2-15-15,-5-2-14 0,11 0-12 0,4 0-8 0,8-2-3 0,14 0-5 16,9-1-1-16,11 1-2 15,11 2 0-15,7 0 0 0,10 2 1 0,10 5 1 16,-5 2-2-16,-5 0 1 0,-19-2 1 16,-17 2-1-16,-12-2-1 0,-16 1-5 15,-7-6-9-15,-14 0-10 0,0 0-5 16,-17-2 4-16,-15 0 7 0,-18-4 11 16,-19-1 6-16,-20-7 3 0,-18 1 1 0,-10 0 1 15,-5 6 1-15,10 1 4 0,14-1 1 16,13 5 2-16,22-2 0 0,17 1-1 15,16 1-1-15,15 0 6 0,11 0 12 16,-1 0 5-16,14 0 3 0,3 1-5 16,16 3-14-16,9 3-8 0,18 5-4 15,15 1-2-15,8 4-1 0,11 1 0 16,3 7 0-16,-2-2 0 0,-2 0 0 16,-10 0 0-16,-14-5 0 0,-19-2 1 0,-18-5 1 15,-17-6-6-15,-12-2-7 0,-7-3-4 16,-9 2-3-16,-7-2 7 0,-23 0 5 15,-23-9 4-15,-18-3 4 0,-11-4 3 16,-8 2 2-16,0-2 0 0,8 2 0 16,10 3-1-16,13 6-3 0,18-4 0 15,18 5 0-15,13 4 0 0,12 0 5 16,14 0 10-16,0 0 5 0,15 0 1 16,5 2-2-16,17 5-12 0,25 4-4 0,15 6-3 15,20 7-2-15,6 2 0 0,0 1 0 16,1-2-1-16,-6-2 1 0,-1 5 1 15,-10-3-2-15,-21-8 1 0,-9 1 0 16,-22-7-1-16,-14-6 3 0,-6-3-3 16,-14-2-3-16,-1 4-1 0,-9-4-5 15,-10 0 2-15,-15-4 3 0,-14-3 2 16,-23-7 0-16,-21-2 3 0,-12 0 0 0,-10-7-1 16,1 5 0-16,5 4 0 15,10 0 0-15,9 1 1 0,22 8-1 0,16-4 1 16,22 5 1-16,13 4 7 0,16 0 11 15,11 0 5-15,15 0 1 0,28 4-8 16,18 7-9-16,26 1-8 0,12 4 0 16,14 0-1-16,7 0 1 0,-7 2-1 15,-7-4 1-15,-16 0 0 0,-23-5-1 16,-17 0 2-16,-26-2 0 0,-19-7-9 16,-12 0-7-16,-12 0-7 0,-11 0-2 15,-18-4 9-15,-22-6 7 0,-21-1 6 0,-14-7 3 16,-12 2 2-16,-2-1 0 0,7-3 0 15,12 4-2-15,20 2 0 0,19 2 0 16,20 4 2-16,14 7 5 0,15 1 5 16,9-4 4-16,10 4-2 0,23 5-4 15,19 10-6-15,18 2-5 0,18 10 0 16,7 3-1-16,-9 0 0 0,-14-3 0 16,-18-9 0-16,-23-6 0 0,-16-3 0 15,-16-6-11-15,-7-3-7 0,-9 2-5 16,-19-4 0-16,-10-1 11 0,-22-8 6 0,-20-6 3 15,-10-5 2-15,-11 3-1 0,5-1-13 16,9 6-13-16,13 3-25 0,13-1-116 16,17 5 399-16,10 2-218 0</inkml:trace>
  <inkml:trace contextRef="#ctx0" brushRef="#br1" timeOffset="-148907.33">1569 15947 1771 0,'-66'9'-287'0,"4"-2"-90"0,18 2 912 0,7-4-548 0,5 0 800 0,11 1-673 0,10-6-28 16,7 0-5-16,4 0-6 0,-1 0-8 16,1 1-12-16,0-1-17 15,-4 4-17-15,11-1-11 0,-3 1-5 0,6-2-3 16,6 3-1-16,4 2-1 0,6-1-1 15,5 4-10-15,4 3-6 0,4 1-5 16,9 2 0-16,5 3 7 0,7 6 7 16,-6 2 4-16,-1-3-5 0,-5 3-7 0,-8-2-4 15,-6 0-4-15,-13-6-5 0,-10-5 2 16,-11 1-5-16,-5-3 2 0,-18-3 12 16,-16 0 8-16,-16 0 9 0,-23-6 1 15,-9-3 5-15,-13 0 6 0,-2-2 6 16,1-5 12-16,5 4 3 0,7 1 6 15,15 0-1-15,8 2-6 0,24 0-6 16,15 0-5-16,16 0 12 0,11-2 15 0,2 2 5 16,11 0-1-16,10 0-17 15,14 2-18-15,20 0-9 0,15 5-4 0,12 2-2 16,4 2 0-16,4 3-1 0,2 0 2 16,0 2-1-16,-10 2-1 0,-10-2 1 15,-15 0-1-15,-13-2 0 0,-11-4 0 16,-12-1 0-16,-9-5-5 0,-6-1-5 15,-8-1-5-15,-8-2-4 0,-11 0 3 0,-15 0 7 16,-15-2 3-16,-17-1 5 0,-12-6 1 16,-4 2-1-16,1-6 1 0,6 6 0 15,12-2 0-15,15 4 1 0,14 3-1 16,18 1 1-16,5 1 1 0,11 0 5 16,0 0 5-16,2 1 4 0,7 1-1 15,5 3-3-15,11 3-6 0,18 4-2 16,10 0-2-16,14 3-1 0,1 0 1 15,3 1-1-15,-6-3 0 0,-3 3-1 16,-9-4 0-16,-8 1 1 0,-12-3-1 0,-11-6 1 16,-15-2-3-16,-5-2-5 0,-2 0-3 15,-8 0-3-15,-8 0 4 0,-10-2 1 16,-11-5 4-16,-15 1 2 0,-15-2 1 16,-6 0 1-16,-3 0 3 0,3 0 4 15,6 3 1-15,15 0 0 0,13 5-2 16,16 0-4-16,16 0 4 0,2 0 1 15,7 2 3-15,10 1-1 0,11 6-3 0,18 5-3 16,23 6-3-16,19 1-1 0,15 6-7 16,-6-8-6-16,-2 4-8 0,-12-3-6 15,-21-1-9-15,-13 1-6 0,-15-4 2 16,-15-2-16-16,-3 0-3 0,-11-5-97 16,-6 3-40-16,-20 4 30 0,-24 4 35 15</inkml:trace>
  <inkml:trace contextRef="#ctx0" brushRef="#br0" timeOffset="-145824.64">1518 13456 1481 0,'-23'-9'340'0,"-8"-14"97"0,19 12-299 0,5 4-30 0,2 0-1 15,1-2-14-15,4-1-14 0,0-1-15 0,4-3-14 0,3 0-16 0,5-4-9 0,2 0-12 0,8 4-12 0,-1 1-3 0,5 3-4 0,8 1 0 16,9-2 0-16,1 4-5 16,9 4-8-16,6 3-9 0,5 0-8 15,-1 1 3-15,-2 5 4 0,-3-1 2 0,-3 6 6 16,0 3-2-16,0-2 5 0,-5 3 5 15,-10-5 5-15,-11 3 6 0,-10-5 2 16,-10-2 0-16,-7-4-11 0,-2 1-1 16,-5-3 0-16,-4 2 3 0,-9-2 13 0,-12 2 3 15,-13-2 4-15,-15 0 8 16,-13-2 6-16,-2-5 5 0,-10 5 3 0,3 0 1 16,4 2-4-16,12 0-2 15,16-2 0-15,16 1 0 0,11-1 4 0,10-2-2 16,6 3-1-16,1-1-2 0,4-2-3 15,6 4-2-15,-1 0-6 16,8-2-7-16,2 1-7 0,10 1-3 0,13 3-2 16,13 4-1-16,13 6 2 0,5 1 0 15,2 2 1-15,-4 3 0 0,-8-3 0 0,-4 0 1 16,-16-1 1-16,-11-3 1 0,-12-5-1 16,-7 0-4-16,-9-3-4 0,-4-3-2 15,-6 5-3-15,-10 1 5 0,-10 3 2 16,-18-2 3-16,-5 0 3 0,-18-6 2 15,-14-4 0-15,-7 1-1 0,-6-6 1 16,1 1-1-16,15-1 0 0,13-2 1 16,16-1 1-16,16 3-1 0,10 1 2 15,11 3 7-15,13-4 12 0,3 7 9 16,3-6 0-16,8 5-5 0,3-3-11 0,12-3-11 16,17 7-4-16,14 0-2 0,15 7 0 15,15 0-2-15,6 9 1 0,2 2-1 16,-6 1 0-16,-6 3 2 0,-17-7-1 15,-15 5 0-15,-13-9 0 0,-12 1 1 16,-13-1-3-16,-5-1-6 0,-8-6-3 16,-7 1-2-16,-5 2-2 0,-6 0 8 15,-10 2 4-15,-8 2 4 0,-8-9 3 0,-9 1 2 16,1 4-1-16,-1-7 1 0,0 2-1 16,9-2 0-16,12 0-1 0,12 0-1 15,11 2 4-15,9 1 2 0,4 1-3 16,7 1 1-16,5-3-3 0,12 5-3 15,14 5 0-15,5 3 1 0,8-1-1 16,1 0-1-16,-3 2 0 0,4 5-1 16,-5-5 0-16,-5 2 2 0,-9-4 0 15,-10-1 2-15,-8-6 4 0,-10-2-1 16,-10-3 6-16,2-2 0 0,-6 0 2 0,-8-2 0 16,-4-3-4-16,-14-4-2 0,-18-5-4 15,-5-11 1-15,-14 0-2 0,-1 0-1 16,4-3 1-16,-1 1-2 0,6 4 0 15,11 5 0-15,8 2-7 0,13 4-12 16,9 7-15-16,6-2-18 0,6 5-24 16,6 2-11-16,0 0-84 0,0 0 421 15,6 2-222-15</inkml:trace>
</inkml:ink>
</file>

<file path=ppt/ink/ink9.xml><?xml version="1.0" encoding="utf-8"?>
<inkml:ink xmlns:inkml="http://www.w3.org/2003/InkML">
  <inkml:definitions>
    <inkml:context xml:id="ctx0">
      <inkml:inkSource xml:id="inkSrc0">
        <inkml:traceFormat>
          <inkml:channel name="X" type="integer" max="30159" units="cm"/>
          <inkml:channel name="Y" type="integer" max="18850" units="cm"/>
          <inkml:channel name="F" type="integer" max="4095" units="dev"/>
          <inkml:channel name="T" type="integer" max="2.14748E9" units="dev"/>
        </inkml:traceFormat>
        <inkml:channelProperties>
          <inkml:channelProperty channel="X" name="resolution" value="999.96686" units="1/cm"/>
          <inkml:channelProperty channel="Y" name="resolution" value="1000" units="1/cm"/>
          <inkml:channelProperty channel="F" name="resolution" value="0" units="1/dev"/>
          <inkml:channelProperty channel="T" name="resolution" value="1" units="1/dev"/>
        </inkml:channelProperties>
      </inkml:inkSource>
      <inkml:timestamp xml:id="ts0" timeString="2026-04-06T20:55:15.828"/>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00B0F0"/>
    </inkml:brush>
  </inkml:definitions>
  <inkml:trace contextRef="#ctx0" brushRef="#br0">5863 7580 1322 0,'-7'9'104'0,"2"-2"34"0,-4 2 8 16,2-7-49-16,2 3-16 0,-4-3-11 0,2 1-8 0,0-1-7 0,0 0-11 0,1-2-13 0,-4 0-11 0,-5 0-8 0,-4 0-3 0,-4 0 0 15,2-2 4-15,-1 0 5 0,-1-3 10 16,2 1 8-16,5 3 8 0,0-1 9 16,11-3 5-16,1 5 1 0,2 0 4 15,2 0-3-15,0-6-2 0,7 6-8 16,2-2-14-16,6-1-13 0,4-4-13 16,11 2-3-16,-1 5-1 0,4-8 0 0,1 7-2 15,0 1-3-15,1 0-1 0,-3 3-1 16,2 3 0-16,-1-5 1 0,-4 5 1 15,-3-5 1-15,-6 5 1 0,-6-5 5 16,-7-1 6-16,-7 0 0 0,0 0 0 16,0 0-8-16,-5-1-7 0,-1-1-3 15,-2-3 0-15,-8-2-2 0,-7-1 2 0,-15 1-1 16,-6-2 1-16,-9 4 1 0,-7-4-1 16,-2 8 0-16,-4 1 0 0,6 0 0 15,5 3 0-15,9 4 3 0,5-3 3 16,9 1 5-16,5 0 4 0,6-3 5 15,9 0 2-15,8 0 1 0,4-2 5 16,0 0-1-16,0 1 3 0,0-1 5 16,2 2-2-16,3 2-1 0,6-2-5 15,10-2-11-15,7 1-5 0,8 1-4 16,8 2-3-16,6 4 1 0,5-2-1 0,2 3 0 16,-4 1 0-16,-4-1-2 0,-11 0 0 15,-5 2-1-15,-6-4-1 0,-9 2-6 16,-1-4-5-16,-4 4-8 0,-4-7-6 15,-6 1-3-15,-3-1-10 0,-5 0 5 16,-6-2 7-16,-7 0 5 0,-10-4 16 16,-14-5 4-16,-19-5 1 0,-20-7 3 15,-10-6 1-15,-10 1 2 0,5 3-2 0,18 1-2 16,8 8 2-16,18 5 9 0,17 2 9 16,10 4 18-16,14 1 7 0,9 2 3 15,-1-2 9-15,8-2-3 0,2 4 1 16,2 0-8-16,11 0-17 0,8 0-15 15,15 6-13-15,15 1-6 0,8 4-2 16,15 6-1-16,11 6 3 0,1 4 1 16,1 1 3-16,-9 1 0 0,-14-8-1 15,-11 4-1-15,-14-9-1 0,-10-4-4 16,-15-5-3-16,-3 2-6 0,-11-7-5 0,-4 0-2 16,-3-2-8-16,0 0 2 0,-5-4 4 15,-4 2-2-15,-11-5 12 0,-13 0 2 16,-22-5 3-16,-16-10 7 0,-23-1 2 15,-12-3 1-15,-15 1 2 0,-8 2 0 16,6 0 0-16,15 9-2 0,14 5-3 16,23 4 1-16,22 5 8 0,13 0 12 15,20 0 14-15,9 1 11 0,7 1 9 16,4 0 7-16,6 1-8 0,10-1-14 0,12 3-19 16,17 4-16-16,24 6-7 15,23 2 0-15,15 6 0 0,14 2 1 0,-5 9 0 16,-10-4 1-16,-18-3-1 0,-23-4 2 15,-15-2 0-15,-21-11 2 0,-13-1-5 16,-17-7-8-16,-3 2-6 0,-9-4-2 16,-8-2 0-16,-10 0 3 0,-14-3 7 15,-17-6 2-15,-26-3 4 0,-20-4 3 0,-10-3 2 16,-6 0 0-16,5 5 1 16,15 3 1-16,17 6 0 0,23 2 0 0,22 3-1 15,17 2 0-15,19 0 8 0,-3 0 12 16,16 2 11-16,3 0-6 0,11 5-11 15,19 0-13-15,18 7-13 0,23 11 5 16,23 3 1-16,15 6 2 0,3 5 5 16,-2 4-1-16,-4-3 1 0,-13-1 0 15,-12-3 0-15,-13-6 0 0,-20-9 0 16,-23-3 0-16,-12-9-1 0,-17-4-4 0,-10-3-10 16,-2 0-7-16,-8-4-3 0,-10-3-3 15,-10-3 7-15,-23-4 4 0,-23-4 6 16,-20-11 6-16,-17-3 2 0,-12-3 2 15,0-3 0-15,8 6 1 0,14 3 0 16,18 8-1-16,21 5 1 0,16 1 0 16,21 8 10-16,20-2 22 0,4 7 25 15,-1-2 18-15,15 2-7 0,6 0-23 16,15 4-30-16,20 3-19 0,17 5-10 16,21 10-1-16,22 6 3 0,3 11 1 0,9 5 4 15,-3-1 5-15,-13-1-2 0,-14-6 1 16,-18-4 0-16,-15-6-1 0,-19-3 1 15,-13-7 1-15,-13-3-7 0,-9-6-5 16,-7-5-9-16,-9-2-3 0,-4 0 0 16,-10-6 1-16,-17 3 9 0,-19-8 3 15,-24-5 6-15,-18-3 5 0,-11-8 1 16,-9-1 1-16,10 5 1 0,8 3 0 16,14-1 1-16,24 12 0 0,13-3-2 0,18 4-1 15,11 3 8-15,13 2 12 0,6 3 11 16,4-2 18-16,4 4 1 0,5-2-4 15,1 3-16-15,10 1-19 0,8 3-11 16,9 0-13-16,18 7 2 0,11 7 2 16,8 2 1-16,11 6 2 0,1-1 2 15,-10-1 2-15,-14-2-2 0,-16-10-1 0,-14 0-1 16,-16-8-10-16,-9-2-7 16,-5-5-10-16,-2 0-8 0,-7 0 6 0,-11-2-1 15,-16-5 12-15,-5 0 8 16,-23-5 6-16,-11-2 6 0,-5-4 4 0,-7 5 0 15,13-1 1-15,13 4 0 0,15 6-1 16,15 2 7-16,15 2 9 0,12 0 9 16,-3 0 8-16,12 0 1 0,2 2-13 15,4 5-15-15,11 2-6 0,15 10-11 16,15 5 3-16,15 4 3 0,10 2 3 16,-2 2 1-16,-5 0 2 0,-4-4 0 0,-19-3 0 15,-8-2 0-15,-11-9-1 0,-10-3-2 16,-11-4 2-16,-9-3-3 0,-2-3 1 15,-2-1-1-15,-8 0-4 0,-4 0 1 16,-7 2 0-16,-11-2-1 0,-8-2 4 16,-10-1 2-16,-10-3 3 0,-3-2 3 15,1-1 3-15,2 2 0 0,10 0-3 16,10 1 0-16,10 4-2 0,14 2 0 16,6 0 1-16,12 0 3 0,-2 0 5 0,4 0 2 15,3 0-2-15,6 0-12 16,3 4-11-16,7-4-11 0,4 4-26 0,2 3-59 15,10-2 376-15,-2 0-234 0</inkml:trace>
  <inkml:trace contextRef="#ctx0" brushRef="#br1" timeOffset="8213.12">3546 9225 1824 0,'-5'-1'98'0,"-1"-1"14"0,3 0-1 16,3-3-9-16,0 3-18 0,-2 0-2 0,2 2-9 0,4 0-13 0,3 0-13 0,-6 0-25 0,12-3-11 0,3 1-9 0,7 0-8 15,14 2-7-15,6 0-2 0,6 4 0 16,15 6 1-16,2 1 3 0,6 5 5 15,5 3 3-15,-12 1 2 0,-3-2 0 0,-16 1 1 16,-10-6 0-16,-10-6-3 0,-15 2-8 16,-6-8-3-16,-10 1-7 0,5-2 0 15,-18 5 5-15,-6 1 1 0,-19-5 7 16,-28-1 11-16,-10 0 5 0,-13-7 3 16,-6 0 3-16,4 2-2 0,6 1 2 15,14 3 9-15,8-1 9 0,13 0 2 0,13 2 2 16,14 0-6-16,6 0-5 0,17 0-3 15,5 0 4-15,0 0 7 0,0 0-1 16,5 0 0-16,4 2-7 0,14 1-13 16,6 6-8-16,11-2-4 0,6 6-4 15,9 3-2-15,6 3-1 0,6-1 2 16,8 3 1-16,-5 4 3 0,-6 0 1 0,-9-4 0 16,-12-5 0-16,-9 0-2 0,-11-2-2 15,-11-3-4-15,-12-2-3 0,-4-6-2 16,-6 6-1-16,-17-3 2 0,-8 2 4 15,-18 1 5-15,-18 0 6 0,-16-5 6 16,-2-3 2-16,-10-1 2 0,7-3 2 16,6 1 0-16,7 2-2 0,18-2 0 15,19 2-2-15,13 0-1 0,17 0 6 16,10 0 14-16,6 2 8 0,6-2 4 0,6 0-7 16,11 4-20-16,12-4-12 0,18 3-7 15,14 4-1-15,10 4 0 0,6 1 0 16,0 6 1-16,2-4-3 0,-2 4 1 15,-2-2-2-15,-11 2 2 0,-10-4 2 16,-14-4 0-16,-17 1 3 0,-15-9-2 16,-7 1-12-16,-13-3-8 0,-5-1-12 15,-13-1-1-15,-19 2 9 0,-19-7 8 16,-24 0 15-16,-14-6 9 0,-8-3 8 16,-3 0 2-16,1-3-1 0,5 3-4 0,14 7-3 15,16-3-1-15,20 3 3 0,21 3 4 16,14-1 9-16,16 6 21 0,1 1 3 15,14 0-2-15,11 0-13 0,19 5-27 16,22 2-11-16,23 9-3 0,13 7 2 16,12 4 3-16,-6-3 1 0,-1 7-1 15,-12-5-2-15,-17-3-1 0,-15-2 1 16,-16-5 2-16,-25-5 0 0,-3-2-7 0,-13-5-14 16,-7-1-12-16,-6-1-6 0,-17 3 2 15,-19-5 12-15,-20 2 12 0,-20-4 11 16,-21-5 6-16,-14-2 1 0,-9-9 7 15,-5 2 2-15,9 1 0 0,7 2-2 16,19 6 0-16,25 0 3 0,23 3 4 16,23 3 7-16,23 1 22 0,-3-4 9 15,14 4 1-15,12 0-8 0,13 4-26 16,21-3-17-16,25 10-7 0,17 5-3 16,13 3 2-16,5 6 3 0,-14 0 1 0,1-4-1 15,-21 1 0-15,-15-6-1 0,-13 0 0 16,-21-4 1-16,-7-3-2 0,-16-2-11 15,-6-3-7-15,-6-3-8 0,-10 1-4 16,-10-2 9-16,-12 0 4 0,-15-2 8 16,-17-5 9-16,-11-3 3 0,-9-3 2 15,0 1 1-15,9 5 0 0,10-2 0 16,5 3 0-16,16 6 0 0,17-1 0 0,13 1-1 16,17 0 12-16,-6 0 13 0,13 1 5 15,11-1 0-15,10 2-15 0,24 7-15 16,15 2-7-16,18 10-1 0,15 2 2 15,4 5 1-15,-1-1 1 0,2-2 1 16,-15 0 1-16,-12-8 1 0,-14-1 1 16,-21-3 4-16,-15-3 16 0,-28-10 8 15,5 4 1-15,-14-4-8 0,-7 0-19 16,-14-4-7-16,-18-6-4 0,-19-3 6 16,-13-4 2-16,-7-8-22 0,9 0-28 0,13-5-163 15,12-6 129-15</inkml:trace>
  <inkml:trace contextRef="#ctx0" brushRef="#br1" timeOffset="9928.37">8863 9623 1838 0,'-3'0'94'0,"1"-4"9"0,-1 0-28 15,-3 3-45-15,-1-1-14 0,-5-5-8 0,-3 2-1 0,1 1-1 0,-5-7 1 0,-1 8 3 0,-1-6 8 0,-7 2 3 0,5-2 3 0,-6 0 2 0,1 4 2 0,5 1 5 0,2 2 5 0,3 2 3 0,2 0-6 0,7 0-8 16,0 2-10-16,4-2-8 0,5 4-3 16,0-4-2-16,0 0 0 0,0 0 2 0,2 2 1 15,-1-1 2-15,1-1-2 0,3 0-1 16,1-3-3-16,3 3-2 0,5 0 1 15,11 2 0-15,12-2-1 0,9 1-1 16,14-1 0-16,8 6 0 0,-1-3 4 16,2-1 2-16,-3 3 1 0,-13-5 0 15,-5 0-3-15,-16 0 0 0,-13-2 6 16,-8 1 1-16,-11 1 3 0,-5 0-9 16,-10-2-14-16,-13 2-9 0,-22-4-6 15,-24-4 9-15,-24-1 12 0,-22-6 10 0,-11-4 8 16,-1 3 7-16,-4 2 5 0,12 0 2 15,16 3 1-15,17 2-5 0,22 0-3 16,14 4 0-16,16-2-2 0,11 3 6 16,12 1 4-16,5 3 9 0,9-2 14 15,8 2 5-15,6 0-8 0,13-2-16 16,12-1-24-16,27 3-17 0,23 7-5 16,26 3 0-16,18 8 4 0,13 3 1 15,2 4 1-15,-3 2-1 0,-6-6-1 0,-10 6 0 16,-20-4 1-16,-17-5 0 15,-28-1 4-15,-23-4-5 0,-16-3-4 0,-14-3-15 16,-11 0-15-16,-12 1 1 0,-12-1 4 16,-21 5 14-16,-18-5 12 0,-29 2 6 15,-21-9 5-15,-22 0 2 0,-14-12 4 16,2 1 2-16,2-1 4 0,11-3 3 16,22 7 2-16,20-5-1 0,29 2 6 15,24 8 3-15,18-4 11 0,16 5 23 0,7 0 22 16,2 1 14-16,8-1-11 0,6 0-21 15,11 0-33-15,12-3-25 0,21 5-8 16,15 5-7-16,11 4-2 0,14 11 3 16,1 1 3-16,2 4 2 0,-6 1-1 15,-15-6 1-15,-13-1 2 0,-23 1-8 16,-14-10-7-16,-9 3-12 0,-18-6-27 16,-5-4-6-16,-10 3-2 0,-19-1 6 0,-5 2 27 15,-22 2 14-15,-24-5 8 0,-19-4 5 16,-20-4 4-16,-11-8 1 0,10 3 3 15,-1-2 2-15,15-1 2 0,14 3-2 16,14-4 1-16,30 8 6 0,12 2 12 16,22-5 17-16,12 8 28 0,2 0 17 15,11-1 4-15,1 1-15 0,6-2-23 16,11 0-28-16,18 2-23 0,16 4-3 16,16 5-10-16,17 5 1 0,5 2 4 15,2 3 1-15,-7 6 1 0,-2 0 0 0,-7 0-1 16,-11-2-3-16,-12-4-8 0,-20-3-4 15,-14-3-10-15,-16-5-21 0,-7 0-13 16,-7-1-8-16,-7-6 0 0,-5 8 22 16,-15-3 16-16,-14 4 13 0,-22-3 11 15,-17-3 5-15,-14-4 3 0,-14-5 2 16,0-4 1-16,1 0 6 0,6-5 0 16,12 3 4-16,17 4 3 0,17-2 2 0,19 4 6 15,20-1 12-15,15 5 27 0,4-1 7 16,15 2-2-16,10 0-15 0,24 0-36 15,22 3-17-15,20 10-7 0,27 8-2 16,3 4 4-16,11 5 1 0,5 6-1 16,-7-5 0-16,-2 1 0 0,-14 4 2 15,-5-6 0-15,-20 2 4 0,-14-6-1 16,-16-1 2-16,-27-11-8 0,-12-5-19 16,-17-2-12-16,-13-5-10 0,-20 2 5 15,-16 1 16-15,-31-1 10 0,-38-8 14 16,-30-5 13-16,-40-9 9 0,-15-8 5 0,4-4-3 15,10-2-6-15,34 7-4 0,32 2-4 16,32 5 5-16,32 6 8 0,28 6 21 16,21 1 29-16,12 2-1 0,22 1-12 15,21 2-31-15,27 0-35 0,30 10-10 16,20 6-1-16,7 13 6 0,12 1 8 16,-2 5 3-16,-5 3 3 0,-19-5 0 15,-27-3 1-15,-23-5-1 0,-29-7-4 0,-20-4-7 16,-15-5-5-16,-14-5-3 0,-13 6 1 15,-10-4 6-15,-23 2 6 0,-11-4 5 16,-28-6 2-16,-15-8 2 0,-4-5 1 16,-3-4 0-16,13 1-1 0,11-3 0 15,10 3-19-15,14 2 8 0,6-5-225 16,1-7 160-16</inkml:trace>
  <inkml:trace contextRef="#ctx0" brushRef="#br0" timeOffset="17990.83">3315 11603 1750 0,'16'0'266'0,"-17"0"-69"0,1 0-123 16,0 0 17-16,-16 0-31 0,16 2-16 0,1 0-12 0,5 1-10 0,1 2-9 0,11-1 2 0,10 7 5 0,11 3 4 0,12 2-4 16,6 1-7-16,11 3-7 0,2 1-3 15,5-3-1-15,-4-2 0 0,-14-4 0 16,-10-1 0-16,-15-7-3 0,-9 1-4 0,-7-2-2 15,-7-1-6-15,-7-2-4 0,0 0-4 16,-4 2-2-16,-9-2 3 0,-3 0 7 16,-7 3 5-16,-13 1 5 15,-14 1 4-15,-14-3 3 0,-10-2 4 0,-15-2 8 16,-5 2 4-16,-2-5 3 0,-6 3 3 16,13 2 4-16,6 0 6 0,17 0 6 15,11 0 0-15,10 0-1 0,11-2-5 0,9 2-4 16,6-1 2-16,11 1 5 0,6 0 7 15,0 0 9-15,0-4-6 0,7 2-11 16,11-3-17-16,10 2-19 0,17-1-6 16,17 4-4-16,12 0-4 0,18 4 0 15,2 4-3-15,-3-1 0 0,-8 2 3 16,-17-2 0-16,-15 2 4 0,-12-3 0 16,-19 1-2-16,-19-7-3 0,7 1-4 15,-17-1 1-15,-11-1 3 0,-13 1 5 0,-15 0 6 16,-14 0 1-16,-11-6 1 0,-14 1 3 15,-3 3 3-15,-6 1 2 0,7 1 4 16,4 1-1-16,9 5 0 0,10 2-1 16,15-6-3-16,21 9-1 0,14-9 8 15,16-2 8-15,0 3 0 0,12-3-1 16,17 9-9-16,25-4-8 0,19 10-1 16,26 2-2-16,11-1-1 0,15 7-1 15,2-3 0-15,-3 1 1 0,-14 2 0 0,-19-3 0 16,-22-3-2-16,-25-2 0 0,-19-3-8 15,-18-5-6-15,-11 0-4 0,-11 0-2 16,-17 2 7-16,-16 2 8 0,-20-1 6 16,-10-1 5-16,-16 2 10 0,-10-4 0 15,-3 4 0-15,1 1-5 0,12-1-7 16,18-1-2-16,12-1 0 0,14 4 1 16,15-6 0-16,14 2 1 0,15-2 1 15,12 0-3-15,17 7 1 0,19 0-2 0,27 9-1 16,22 2 2-16,24 3 2 0,11-1 0 15,-2 0 0-15,-7-1 0 0,-16-5 1 16,-19-3 0-16,-26-5-2 0,-20-5-2 16,-24-2-2-16,-12-5 1 0,-21 3-4 15,-27-4 4-15,-26 0 7 0,-35-5 9 16,-29-1 10-16,-18 3 3 0,2-4-7 16,-4 5-5-16,23 2-5 0,27 0-5 0,20 2 0 15,29 0-2-15,18-2-2 0,20 1 4 16,19-1 2-16,-3 4 4 0,21-2-3 15,18-1-6-15,22 6-4 0,36 4-13 16,25 7 0-16,22 7 0 0,19 1 2 16,-8 6 7-16,-6-2 4 0,-22-3 2 15,-33-2 1-15,-31-9-1 0,-24-2-4 16,-27-5-8-16,-10-4-4 0,-13-5-5 16,-14-7 0-16,-20 3 9 0,-14-3-13 15,-17-3-33-15,-13-3-47 0,-6-1-113 0,-3 5 12 16,9-1 87-16</inkml:trace>
  <inkml:trace contextRef="#ctx0" brushRef="#br0" timeOffset="19058.16">6931 12220 2033 0,'0'0'138'15,"0"0"39"-15,0 0-22 0,0 0-61 0,0 0-16 0,0 0-13 0,0 0-11 0,0-4-7 0,0 4-8 0,0 0-2 0,0 0-2 0,0 4-6 0,3-2-9 16,8 0-4-16,3 1-3 0,6 6-1 16,20-2-3-16,17 5-5 0,11 3-5 15,10 4-4-15,7 2 2 0,2 4-2 16,-1-3-3-16,-1 1-8 0,-10-6-7 16,-6 5-9-16,-12-3-3 0,-9-3 4 15,-9-2 4-15,-18-1 11 0,-9-10-1 16,-12-1-2-16,-5 5 1 0,-14-5 0 15,-15 0 7-15,-21-2 9 0,-16-8 12 0,-21 1 7 16,-20-5 0-16,-3 0 2 0,-9-3-6 16,5 5-2-16,11 1 1 0,12 0 0 15,25 4-2-15,21-1 2 0,17 3 4 16,12 3 10-16,12-2 6 0,9 2 6 16,7 0-3-16,7-2-12 0,13 2-13 15,12 0-10-15,16 7-10 0,19 4-2 0,15 7 0 16,5 3 2-16,8 6 4 0,-6-4 1 15,-7 5 2-15,-4 0-3 0,-18-1 0 16,-10-2 0-16,-18-6 1 0,-14-6-1 16,-16-3-9-16,-15-3-7 0,-13 2-4 15,-18-5 2-15,-22 7 9 0,-24-11 7 16,-22-4 8-16,-26-7 5 0,-16-5 5 16,-6 4 1-16,3 1-4 0,18 4-1 15,21 0-6-15,24 0 2 0,27-2 0 16,19 6 0-16,21 1 14 0,19 2 10 0,1 2 4 15,19 1 1-15,25 8-15 0,24 5-14 16,27 9-6-16,24 5-5 0,30 14 3 16,18 4 0-16,5 7 3 0,-4 2 2 15,-19-1 0-15,-19-4 0 0,-15-1 0 16,-25-6-1-16,-28-8 0 0,-30-14-5 16,-21-5-8-16,-16-8-5 0,-27-3-6 15,-30-3 10-15,-34-6 17 0,-35-12 10 16,-22-7 4-16,-10-2-2 0,-5-4-11 0,12 0-1 15,14 8 0-15,25-2 1 0,33 5 1 16,29 3 1-16,27 8-1 0,16 1 13 16,10-1 10-16,9 3 7 0,9-1-1 15,16 3-15-15,25 1-14 0,28 8-11 16,21 9 1-16,20 2 2 0,5 3 3 16,13 3 3-16,-2-1 0 0,-15-2 1 15,-10 2 0-15,-21-9 0 0,-25-9-2 16,-21-5 6-16,-29-2 2 0,-19 0 0 0,0-6-3 15,-27-4-6-15,-20-4-5 0,-26-8 0 16,-28-6 6-16,-18-9 1 16,-9 1 1-16,-7 4-2 0,4-1 0 0,12 6 4 15,3 6-9-15,26 5-36 0,15 3-74 16,9 5 354-16,9-1-218 0</inkml:trace>
  <inkml:trace contextRef="#ctx0" brushRef="#br0" timeOffset="24004.23">3613 11892 1444 0,'0'4'117'0,"-3"-4"-1"0,-3 0-44 16,1 0 4-16,-4 0-45 0,4 0-3 0,3 1-1 0,-1 5-3 0,-3-5 0 0,6-1 0 0,0 0 3 0,0 2 6 0,0-2 2 0,0 0 2 15,0 2 4-15,-1-2 8 0,-3 3 8 16,0-3 1-16,3 0-1 0,1 2-6 16,0-2-3-16,-2 0 1 0,4-2 0 0,-2-3-2 15,7 2-8-15,-5-12-12 0,5 3-7 16,3-6-2-16,3-3-1 0,-3 3 0 16,10-5-1-16,-1 2-3 0,4-2-5 15,6 2 0-15,1-6-2 16,7 0-1-16,2-3-1 0,5-2-2 0,4-5-2 15,6 2 0-15,2-6-3 0,8 0 0 16,7 0-1-16,0-1-2 0,-2 5-6 16,0-4 0-16,0 2 0 0,9 5 2 0,-1 2 6 15,1 4 1-15,-4 1 0 0,-3 4 0 16,2 7-2-16,-2 0 0 0,-2 2 2 16,0 5-1-16,-5-5 0 0,3 5 1 15,-8 0 0-15,1 4-1 0,-3 5 0 16,-4-2-1-16,-3 0-2 0,1-1 1 15,-5 3-1-15,0-2 1 0,-3-1 3 16,1 3 2-16,-5 0-1 0,4 1 2 16,-1 3 0-16,-3 1 0 0,7-1 0 0,-1 3 0 15,-3 0 0-15,2 0 0 0,-1 0 0 16,1 0 0-16,-6 0-1 0,1-3 1 16,-2 5-1-16,-2-4 0 0,-1 4 0 15,0-2-2-15,-1 4 1 0,-2 1 0 16,-1 2 0-16,2 0 0 0,-4-1-1 15,-1-4 2-15,1 3-1 0,-2 4-1 16,1 0 2-16,0 4-1 0,1-5 0 16,-7 0 1-16,2 2-1 0,0-1 0 0,0 2-1 15,2 2 1-15,-3-3 1 0,1 3 0 16,0 3 0-16,-2 2 0 0,6 0-1 16,-3 1 1-16,1 2 0 0,4 3 0 15,1-3 0-15,-2 4 0 0,2 2-2 16,4-4 1-16,-9 2 0 0,5 7-1 15,-4-6 1-15,1 5 1 0,1-3 1 16,-3 4 1-16,-2-2 0 0,2 0 0 16,-2-3-1-16,2 2 0 0,7 4 1 0,-2-4-1 15,0 5 3-15,-1-8 6 0,-1 5 8 16,-5-5 8-16,-2-1 4 0,-1-2-2 16,-8-3-5-16,-1-4-8 0,-4-7-4 15,0-4-4-15,0 1-3 0,0-8 2 16,-1-1-9-16,-3-4-25 0,2 0-50 15,4-6-90-15,2-4 26 0,7-8 48 16</inkml:trace>
  <inkml:trace contextRef="#ctx0" brushRef="#br0" timeOffset="24640.87">4936 10557 1811 0,'5'7'90'0,"2"0"6"0,2 4-5 0,4-1-21 0,3-3-8 0,-2 4-8 0,4 0-8 0,-8-2-11 0,4 1-14 0,-6 4-12 0,0 1-5 0,5-1-2 16,-1 4 0-16,4 1-2 0,2 1 1 16,7 4-1-16,-2 3 0 0,2 0 0 15,7 4 2-15,3 1 5 0,-3 4 1 16,3-1 3-16,4 6 0 0,0-5-5 0,4 4-1 16,-4-1-4-16,0-3 0 0,-2 5-1 15,-7-8 0-15,-1 4 1 0,-1-8 0 16,-8 1 0-16,-4-5 0 0,-2-7 1 15,-5-1-12-15,-2-4-44 0,2-6-38 16,-8 0-41-16,-1-7 555 0,-1 2-333 16</inkml:trace>
  <inkml:trace contextRef="#ctx0" brushRef="#br0" timeOffset="24879.86">6037 10537 1856 0,'0'2'94'0,"-42"44"552"16,11-5-215 0,5 2-828-16,-34 15 89 0,3-1 342 0,-9 3-19 15,-8 6-8-15,-10-2-2 0,-10 3-2 16,-3-3 3-16,1-2-10 0,0-5-44 15,15-4-50-15,-1-2 50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3CD8C8-D1FB-4466-B0B9-835EF0C11F77}" type="datetimeFigureOut">
              <a:rPr lang="en-US" smtClean="0"/>
              <a:t>4/6/2026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8DA38F-D3B4-4D35-9755-687244D5D5D7}" type="slidenum">
              <a:rPr lang="en-US" smtClean="0"/>
              <a:t>‹#›</a:t>
            </a:fld>
            <a:endParaRPr lang="en-US"/>
          </a:p>
        </p:txBody>
      </p:sp>
    </p:spTree>
    <p:extLst>
      <p:ext uri="{BB962C8B-B14F-4D97-AF65-F5344CB8AC3E}">
        <p14:creationId xmlns:p14="http://schemas.microsoft.com/office/powerpoint/2010/main" val="31657397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usual to write |V| = n and |E| = m, though sometimes we’ll abuse notation and just use V and E.</a:t>
            </a:r>
          </a:p>
        </p:txBody>
      </p:sp>
      <p:sp>
        <p:nvSpPr>
          <p:cNvPr id="4" name="Slide Number Placeholder 3"/>
          <p:cNvSpPr>
            <a:spLocks noGrp="1"/>
          </p:cNvSpPr>
          <p:nvPr>
            <p:ph type="sldNum" sz="quarter" idx="10"/>
          </p:nvPr>
        </p:nvSpPr>
        <p:spPr/>
        <p:txBody>
          <a:bodyPr/>
          <a:lstStyle/>
          <a:p>
            <a:fld id="{93B336D0-BB87-4158-9DDA-BA914A234D18}" type="slidenum">
              <a:rPr lang="en-US" smtClean="0"/>
              <a:t>5</a:t>
            </a:fld>
            <a:endParaRPr lang="en-US"/>
          </a:p>
        </p:txBody>
      </p:sp>
    </p:spTree>
    <p:extLst>
      <p:ext uri="{BB962C8B-B14F-4D97-AF65-F5344CB8AC3E}">
        <p14:creationId xmlns:p14="http://schemas.microsoft.com/office/powerpoint/2010/main" val="10211052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Animation description: Breadth first search run on a graph. The search starts at vertex A, visits neighbors of A, those vertices neighbors, their neighbors, etc. moving steadily through the graph. </a:t>
            </a:r>
          </a:p>
        </p:txBody>
      </p:sp>
      <p:sp>
        <p:nvSpPr>
          <p:cNvPr id="4" name="Slide Number Placeholder 3"/>
          <p:cNvSpPr>
            <a:spLocks noGrp="1"/>
          </p:cNvSpPr>
          <p:nvPr>
            <p:ph type="sldNum" sz="quarter" idx="5"/>
          </p:nvPr>
        </p:nvSpPr>
        <p:spPr/>
        <p:txBody>
          <a:bodyPr/>
          <a:lstStyle/>
          <a:p>
            <a:fld id="{816FD708-1A19-46FC-A719-07312E89E7C5}" type="slidenum">
              <a:rPr lang="en-US" smtClean="0"/>
              <a:t>10</a:t>
            </a:fld>
            <a:endParaRPr lang="en-US"/>
          </a:p>
        </p:txBody>
      </p:sp>
    </p:spTree>
    <p:extLst>
      <p:ext uri="{BB962C8B-B14F-4D97-AF65-F5344CB8AC3E}">
        <p14:creationId xmlns:p14="http://schemas.microsoft.com/office/powerpoint/2010/main" val="26289277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3CF61896-0231-423E-B539-9D4CFD63CFB5}" type="datetimeFigureOut">
              <a:rPr lang="en-US" smtClean="0"/>
              <a:t>4/6/2026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06277-B028-4632-B645-1C6FF56FF33C}"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5445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CB2A4-11AD-445D-9449-ECE97BF7265C}"/>
              </a:ext>
            </a:extLst>
          </p:cNvPr>
          <p:cNvSpPr>
            <a:spLocks noGrp="1"/>
          </p:cNvSpPr>
          <p:nvPr>
            <p:ph type="title" hasCustomPrompt="1"/>
          </p:nvPr>
        </p:nvSpPr>
        <p:spPr>
          <a:xfrm>
            <a:off x="3315881" y="3446573"/>
            <a:ext cx="5590283" cy="1014667"/>
          </a:xfrm>
        </p:spPr>
        <p:txBody>
          <a:bodyPr/>
          <a:lstStyle>
            <a:lvl1pPr algn="ctr">
              <a:defRPr cap="none" baseline="0"/>
            </a:lvl1pPr>
          </a:lstStyle>
          <a:p>
            <a:r>
              <a:rPr lang="en-US" dirty="0"/>
              <a:t>Big Concept</a:t>
            </a:r>
          </a:p>
        </p:txBody>
      </p:sp>
      <p:sp>
        <p:nvSpPr>
          <p:cNvPr id="3" name="Date Placeholder 2">
            <a:extLst>
              <a:ext uri="{FF2B5EF4-FFF2-40B4-BE49-F238E27FC236}">
                <a16:creationId xmlns:a16="http://schemas.microsoft.com/office/drawing/2014/main" id="{E45E7B94-0CB0-48FD-9BA2-0BCEF75A76A1}"/>
              </a:ext>
            </a:extLst>
          </p:cNvPr>
          <p:cNvSpPr>
            <a:spLocks noGrp="1"/>
          </p:cNvSpPr>
          <p:nvPr>
            <p:ph type="dt" sz="half" idx="10"/>
          </p:nvPr>
        </p:nvSpPr>
        <p:spPr/>
        <p:txBody>
          <a:bodyPr/>
          <a:lstStyle/>
          <a:p>
            <a:fld id="{3CF61896-0231-423E-B539-9D4CFD63CFB5}" type="datetimeFigureOut">
              <a:rPr lang="en-US" smtClean="0"/>
              <a:t>4/6/2026</a:t>
            </a:fld>
            <a:endParaRPr lang="en-US"/>
          </a:p>
        </p:txBody>
      </p:sp>
      <p:sp>
        <p:nvSpPr>
          <p:cNvPr id="4" name="Footer Placeholder 3">
            <a:extLst>
              <a:ext uri="{FF2B5EF4-FFF2-40B4-BE49-F238E27FC236}">
                <a16:creationId xmlns:a16="http://schemas.microsoft.com/office/drawing/2014/main" id="{F7BA529F-BA16-4C50-8761-34379098BF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838C27-C210-4D9C-AB83-9BF54E32912E}"/>
              </a:ext>
            </a:extLst>
          </p:cNvPr>
          <p:cNvSpPr>
            <a:spLocks noGrp="1"/>
          </p:cNvSpPr>
          <p:nvPr>
            <p:ph type="sldNum" sz="quarter" idx="12"/>
          </p:nvPr>
        </p:nvSpPr>
        <p:spPr/>
        <p:txBody>
          <a:bodyPr/>
          <a:lstStyle/>
          <a:p>
            <a:fld id="{25B06277-B028-4632-B645-1C6FF56FF33C}" type="slidenum">
              <a:rPr lang="en-US" smtClean="0"/>
              <a:t>‹#›</a:t>
            </a:fld>
            <a:endParaRPr lang="en-US"/>
          </a:p>
        </p:txBody>
      </p:sp>
      <p:cxnSp>
        <p:nvCxnSpPr>
          <p:cNvPr id="21" name="Straight Connector 20">
            <a:extLst>
              <a:ext uri="{FF2B5EF4-FFF2-40B4-BE49-F238E27FC236}">
                <a16:creationId xmlns:a16="http://schemas.microsoft.com/office/drawing/2014/main" id="{C067791F-5EAB-433C-8512-E3D8B5FEA33C}"/>
              </a:ext>
            </a:extLst>
          </p:cNvPr>
          <p:cNvCxnSpPr/>
          <p:nvPr/>
        </p:nvCxnSpPr>
        <p:spPr>
          <a:xfrm>
            <a:off x="138752" y="1917510"/>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19FC5ADD-7CD5-4855-8137-142378EFA26D}"/>
              </a:ext>
            </a:extLst>
          </p:cNvPr>
          <p:cNvGrpSpPr/>
          <p:nvPr/>
        </p:nvGrpSpPr>
        <p:grpSpPr>
          <a:xfrm>
            <a:off x="4736398" y="555634"/>
            <a:ext cx="2723751" cy="2723751"/>
            <a:chOff x="4360460" y="449353"/>
            <a:chExt cx="3282287" cy="3282287"/>
          </a:xfrm>
        </p:grpSpPr>
        <p:sp>
          <p:nvSpPr>
            <p:cNvPr id="6" name="Oval 5">
              <a:extLst>
                <a:ext uri="{FF2B5EF4-FFF2-40B4-BE49-F238E27FC236}">
                  <a16:creationId xmlns:a16="http://schemas.microsoft.com/office/drawing/2014/main" id="{161030CC-581E-4D1E-9ACA-A92F5BB6C0CB}"/>
                </a:ext>
              </a:extLst>
            </p:cNvPr>
            <p:cNvSpPr/>
            <p:nvPr userDrawn="1"/>
          </p:nvSpPr>
          <p:spPr>
            <a:xfrm>
              <a:off x="4360460" y="449353"/>
              <a:ext cx="3282287" cy="3282287"/>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Shape 822">
              <a:extLst>
                <a:ext uri="{FF2B5EF4-FFF2-40B4-BE49-F238E27FC236}">
                  <a16:creationId xmlns:a16="http://schemas.microsoft.com/office/drawing/2014/main" id="{9662AC8F-8502-4CF6-87AC-2CB7EFEBC5CD}"/>
                </a:ext>
              </a:extLst>
            </p:cNvPr>
            <p:cNvGrpSpPr/>
            <p:nvPr userDrawn="1"/>
          </p:nvGrpSpPr>
          <p:grpSpPr>
            <a:xfrm>
              <a:off x="4868910" y="1003939"/>
              <a:ext cx="2265387" cy="2173113"/>
              <a:chOff x="5233525" y="4954450"/>
              <a:chExt cx="538275" cy="516350"/>
            </a:xfrm>
          </p:grpSpPr>
          <p:sp>
            <p:nvSpPr>
              <p:cNvPr id="8" name="Shape 823">
                <a:extLst>
                  <a:ext uri="{FF2B5EF4-FFF2-40B4-BE49-F238E27FC236}">
                    <a16:creationId xmlns:a16="http://schemas.microsoft.com/office/drawing/2014/main" id="{915C32CE-F54C-4A91-A795-5F6EE0E2C310}"/>
                  </a:ext>
                </a:extLst>
              </p:cNvPr>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824">
                <a:extLst>
                  <a:ext uri="{FF2B5EF4-FFF2-40B4-BE49-F238E27FC236}">
                    <a16:creationId xmlns:a16="http://schemas.microsoft.com/office/drawing/2014/main" id="{25663F7D-C889-439B-A68E-97D8B29147A8}"/>
                  </a:ext>
                </a:extLst>
              </p:cNvPr>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825">
                <a:extLst>
                  <a:ext uri="{FF2B5EF4-FFF2-40B4-BE49-F238E27FC236}">
                    <a16:creationId xmlns:a16="http://schemas.microsoft.com/office/drawing/2014/main" id="{5C225417-5386-4CF0-A050-D547324972FC}"/>
                  </a:ext>
                </a:extLst>
              </p:cNvPr>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826">
                <a:extLst>
                  <a:ext uri="{FF2B5EF4-FFF2-40B4-BE49-F238E27FC236}">
                    <a16:creationId xmlns:a16="http://schemas.microsoft.com/office/drawing/2014/main" id="{F2B2177A-3C1C-4737-A983-B5086B44BAC9}"/>
                  </a:ext>
                </a:extLst>
              </p:cNvPr>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827">
                <a:extLst>
                  <a:ext uri="{FF2B5EF4-FFF2-40B4-BE49-F238E27FC236}">
                    <a16:creationId xmlns:a16="http://schemas.microsoft.com/office/drawing/2014/main" id="{065E0883-FD56-4990-A3BA-7394FB6E3D9D}"/>
                  </a:ext>
                </a:extLst>
              </p:cNvPr>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828">
                <a:extLst>
                  <a:ext uri="{FF2B5EF4-FFF2-40B4-BE49-F238E27FC236}">
                    <a16:creationId xmlns:a16="http://schemas.microsoft.com/office/drawing/2014/main" id="{C497A5ED-CCEE-4F09-A7B4-7079C57F1DC1}"/>
                  </a:ext>
                </a:extLst>
              </p:cNvPr>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829">
                <a:extLst>
                  <a:ext uri="{FF2B5EF4-FFF2-40B4-BE49-F238E27FC236}">
                    <a16:creationId xmlns:a16="http://schemas.microsoft.com/office/drawing/2014/main" id="{D8CBE5C1-1916-4EF1-B9E9-DC5E58DE62C4}"/>
                  </a:ext>
                </a:extLst>
              </p:cNvPr>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830">
                <a:extLst>
                  <a:ext uri="{FF2B5EF4-FFF2-40B4-BE49-F238E27FC236}">
                    <a16:creationId xmlns:a16="http://schemas.microsoft.com/office/drawing/2014/main" id="{BB37530B-08B3-4205-8A08-E876EE3F9FBE}"/>
                  </a:ext>
                </a:extLst>
              </p:cNvPr>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831">
                <a:extLst>
                  <a:ext uri="{FF2B5EF4-FFF2-40B4-BE49-F238E27FC236}">
                    <a16:creationId xmlns:a16="http://schemas.microsoft.com/office/drawing/2014/main" id="{14DEB002-C856-4D51-9E3F-42951B8C7A10}"/>
                  </a:ext>
                </a:extLst>
              </p:cNvPr>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832">
                <a:extLst>
                  <a:ext uri="{FF2B5EF4-FFF2-40B4-BE49-F238E27FC236}">
                    <a16:creationId xmlns:a16="http://schemas.microsoft.com/office/drawing/2014/main" id="{5B5D5E96-C594-4AB6-9DF5-2ED8F56CCF52}"/>
                  </a:ext>
                </a:extLst>
              </p:cNvPr>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833">
                <a:extLst>
                  <a:ext uri="{FF2B5EF4-FFF2-40B4-BE49-F238E27FC236}">
                    <a16:creationId xmlns:a16="http://schemas.microsoft.com/office/drawing/2014/main" id="{3FC3F998-CA08-40F4-81A5-CEC994EBBF42}"/>
                  </a:ext>
                </a:extLst>
              </p:cNvPr>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23" name="Text Placeholder 2">
            <a:extLst>
              <a:ext uri="{FF2B5EF4-FFF2-40B4-BE49-F238E27FC236}">
                <a16:creationId xmlns:a16="http://schemas.microsoft.com/office/drawing/2014/main" id="{9C05CDBC-229D-45E2-B2F9-9037D7DF9793}"/>
              </a:ext>
            </a:extLst>
          </p:cNvPr>
          <p:cNvSpPr>
            <a:spLocks noGrp="1"/>
          </p:cNvSpPr>
          <p:nvPr>
            <p:ph type="body" idx="1"/>
          </p:nvPr>
        </p:nvSpPr>
        <p:spPr>
          <a:xfrm>
            <a:off x="3315880" y="4628428"/>
            <a:ext cx="5590283" cy="1463040"/>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24" name="Rectangle 23">
            <a:extLst>
              <a:ext uri="{FF2B5EF4-FFF2-40B4-BE49-F238E27FC236}">
                <a16:creationId xmlns:a16="http://schemas.microsoft.com/office/drawing/2014/main" id="{4D812236-1A32-4FE2-AB5A-F8F998D835F3}"/>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91183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01CC624-0437-43EF-99D3-4B5E545BF210}"/>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05FEBE18-A94F-4CF8-8975-BC720F0701B8}"/>
              </a:ext>
            </a:extLst>
          </p:cNvPr>
          <p:cNvSpPr>
            <a:spLocks noGrp="1"/>
          </p:cNvSpPr>
          <p:nvPr>
            <p:ph type="dt" sz="half" idx="10"/>
          </p:nvPr>
        </p:nvSpPr>
        <p:spPr/>
        <p:txBody>
          <a:bodyPr/>
          <a:lstStyle/>
          <a:p>
            <a:fld id="{3CF61896-0231-423E-B539-9D4CFD63CFB5}" type="datetimeFigureOut">
              <a:rPr lang="en-US" smtClean="0"/>
              <a:t>4/6/2026</a:t>
            </a:fld>
            <a:endParaRPr lang="en-US"/>
          </a:p>
        </p:txBody>
      </p:sp>
      <p:sp>
        <p:nvSpPr>
          <p:cNvPr id="4" name="Footer Placeholder 3">
            <a:extLst>
              <a:ext uri="{FF2B5EF4-FFF2-40B4-BE49-F238E27FC236}">
                <a16:creationId xmlns:a16="http://schemas.microsoft.com/office/drawing/2014/main" id="{79FEFF45-D87C-45A5-8A43-AA51E8326F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B072C5-2DDD-45C4-966C-970A137A42B6}"/>
              </a:ext>
            </a:extLst>
          </p:cNvPr>
          <p:cNvSpPr>
            <a:spLocks noGrp="1"/>
          </p:cNvSpPr>
          <p:nvPr>
            <p:ph type="sldNum" sz="quarter" idx="12"/>
          </p:nvPr>
        </p:nvSpPr>
        <p:spPr/>
        <p:txBody>
          <a:bodyPr/>
          <a:lstStyle/>
          <a:p>
            <a:fld id="{25B06277-B028-4632-B645-1C6FF56FF33C}" type="slidenum">
              <a:rPr lang="en-US" smtClean="0"/>
              <a:t>‹#›</a:t>
            </a:fld>
            <a:endParaRPr lang="en-US"/>
          </a:p>
        </p:txBody>
      </p:sp>
      <p:cxnSp>
        <p:nvCxnSpPr>
          <p:cNvPr id="16" name="Straight Connector 15">
            <a:extLst>
              <a:ext uri="{FF2B5EF4-FFF2-40B4-BE49-F238E27FC236}">
                <a16:creationId xmlns:a16="http://schemas.microsoft.com/office/drawing/2014/main" id="{537B5817-8D3A-4DD3-92FF-32BBC5F91560}"/>
              </a:ext>
            </a:extLst>
          </p:cNvPr>
          <p:cNvCxnSpPr/>
          <p:nvPr/>
        </p:nvCxnSpPr>
        <p:spPr>
          <a:xfrm>
            <a:off x="61415" y="753975"/>
            <a:ext cx="12008609" cy="0"/>
          </a:xfrm>
          <a:prstGeom prst="line">
            <a:avLst/>
          </a:prstGeom>
          <a:ln>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2B1C59-33FF-4FB4-BDD7-F61C64008581}"/>
              </a:ext>
            </a:extLst>
          </p:cNvPr>
          <p:cNvSpPr>
            <a:spLocks noGrp="1"/>
          </p:cNvSpPr>
          <p:nvPr>
            <p:ph type="title"/>
          </p:nvPr>
        </p:nvSpPr>
        <p:spPr>
          <a:xfrm>
            <a:off x="1428134" y="263276"/>
            <a:ext cx="10334364" cy="1014667"/>
          </a:xfrm>
          <a:solidFill>
            <a:schemeClr val="bg1"/>
          </a:solidFill>
        </p:spPr>
        <p:txBody>
          <a:bodyPr/>
          <a:lstStyle/>
          <a:p>
            <a:r>
              <a:rPr lang="en-US"/>
              <a:t>Click to edit Master title style</a:t>
            </a:r>
            <a:endParaRPr lang="en-US" dirty="0"/>
          </a:p>
        </p:txBody>
      </p:sp>
      <p:grpSp>
        <p:nvGrpSpPr>
          <p:cNvPr id="13" name="Group 12">
            <a:extLst>
              <a:ext uri="{FF2B5EF4-FFF2-40B4-BE49-F238E27FC236}">
                <a16:creationId xmlns:a16="http://schemas.microsoft.com/office/drawing/2014/main" id="{FB754F48-B758-43EB-980F-1E2884C8E2A7}"/>
              </a:ext>
            </a:extLst>
          </p:cNvPr>
          <p:cNvGrpSpPr/>
          <p:nvPr/>
        </p:nvGrpSpPr>
        <p:grpSpPr>
          <a:xfrm>
            <a:off x="575239" y="475151"/>
            <a:ext cx="631298" cy="631298"/>
            <a:chOff x="1530939" y="2405329"/>
            <a:chExt cx="631298" cy="631298"/>
          </a:xfrm>
        </p:grpSpPr>
        <p:sp>
          <p:nvSpPr>
            <p:cNvPr id="7" name="Oval 6">
              <a:extLst>
                <a:ext uri="{FF2B5EF4-FFF2-40B4-BE49-F238E27FC236}">
                  <a16:creationId xmlns:a16="http://schemas.microsoft.com/office/drawing/2014/main" id="{99BADBD9-302C-40D9-A763-C65CCFE16FDE}"/>
                </a:ext>
              </a:extLst>
            </p:cNvPr>
            <p:cNvSpPr/>
            <p:nvPr userDrawn="1"/>
          </p:nvSpPr>
          <p:spPr>
            <a:xfrm>
              <a:off x="1530939" y="2405329"/>
              <a:ext cx="631298" cy="631298"/>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Shape 490">
              <a:extLst>
                <a:ext uri="{FF2B5EF4-FFF2-40B4-BE49-F238E27FC236}">
                  <a16:creationId xmlns:a16="http://schemas.microsoft.com/office/drawing/2014/main" id="{ABC713E7-D704-4682-B292-907313F269C9}"/>
                </a:ext>
              </a:extLst>
            </p:cNvPr>
            <p:cNvGrpSpPr/>
            <p:nvPr userDrawn="1"/>
          </p:nvGrpSpPr>
          <p:grpSpPr>
            <a:xfrm>
              <a:off x="1661835" y="2536225"/>
              <a:ext cx="369505" cy="369505"/>
              <a:chOff x="2594050" y="1631825"/>
              <a:chExt cx="439625" cy="439625"/>
            </a:xfrm>
          </p:grpSpPr>
          <p:sp>
            <p:nvSpPr>
              <p:cNvPr id="9" name="Shape 491">
                <a:extLst>
                  <a:ext uri="{FF2B5EF4-FFF2-40B4-BE49-F238E27FC236}">
                    <a16:creationId xmlns:a16="http://schemas.microsoft.com/office/drawing/2014/main" id="{5701E159-D011-460A-BF32-22B3BFF6328B}"/>
                  </a:ext>
                </a:extLst>
              </p:cNvPr>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492">
                <a:extLst>
                  <a:ext uri="{FF2B5EF4-FFF2-40B4-BE49-F238E27FC236}">
                    <a16:creationId xmlns:a16="http://schemas.microsoft.com/office/drawing/2014/main" id="{CA3D8659-8AB7-48FB-9131-98E6A18A0B20}"/>
                  </a:ext>
                </a:extLst>
              </p:cNvPr>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493">
                <a:extLst>
                  <a:ext uri="{FF2B5EF4-FFF2-40B4-BE49-F238E27FC236}">
                    <a16:creationId xmlns:a16="http://schemas.microsoft.com/office/drawing/2014/main" id="{A811AE90-64AA-41C3-9DE9-62A86028AA6C}"/>
                  </a:ext>
                </a:extLst>
              </p:cNvPr>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4">
                <a:extLst>
                  <a:ext uri="{FF2B5EF4-FFF2-40B4-BE49-F238E27FC236}">
                    <a16:creationId xmlns:a16="http://schemas.microsoft.com/office/drawing/2014/main" id="{0551D70B-4457-48F5-81B9-3A38F6B661D9}"/>
                  </a:ext>
                </a:extLst>
              </p:cNvPr>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7" name="Content Placeholder 2">
            <a:extLst>
              <a:ext uri="{FF2B5EF4-FFF2-40B4-BE49-F238E27FC236}">
                <a16:creationId xmlns:a16="http://schemas.microsoft.com/office/drawing/2014/main" id="{572BD7EC-0D21-433C-A8B8-B34982C0240B}"/>
              </a:ext>
            </a:extLst>
          </p:cNvPr>
          <p:cNvSpPr>
            <a:spLocks noGrp="1"/>
          </p:cNvSpPr>
          <p:nvPr>
            <p:ph idx="1"/>
          </p:nvPr>
        </p:nvSpPr>
        <p:spPr>
          <a:xfrm>
            <a:off x="1428134" y="1463857"/>
            <a:ext cx="10334364" cy="4845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179832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letely blank">
  <p:cSld name="Completely blank">
    <p:spTree>
      <p:nvGrpSpPr>
        <p:cNvPr id="1" name="Shape 56"/>
        <p:cNvGrpSpPr/>
        <p:nvPr/>
      </p:nvGrpSpPr>
      <p:grpSpPr>
        <a:xfrm>
          <a:off x="0" y="0"/>
          <a:ext cx="0" cy="0"/>
          <a:chOff x="0" y="0"/>
          <a:chExt cx="0" cy="0"/>
        </a:xfrm>
      </p:grpSpPr>
    </p:spTree>
    <p:extLst>
      <p:ext uri="{BB962C8B-B14F-4D97-AF65-F5344CB8AC3E}">
        <p14:creationId xmlns:p14="http://schemas.microsoft.com/office/powerpoint/2010/main" val="4058487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hasCustomPrompt="1"/>
          </p:nvPr>
        </p:nvSpPr>
        <p:spPr/>
        <p:txBody>
          <a:bodyPr/>
          <a:lstStyle>
            <a:lvl1pPr>
              <a:defRPr sz="2800"/>
            </a:lvl1pPr>
            <a:lvl2pPr marL="128016" indent="0">
              <a:buNone/>
              <a:defRPr sz="2400" baseline="0"/>
            </a:lvl2pPr>
            <a:lvl3pPr>
              <a:defRPr sz="2400"/>
            </a:lvl3pPr>
            <a:lvl4pPr>
              <a:defRPr sz="2400"/>
            </a:lvl4pPr>
            <a:lvl5pPr>
              <a:defRPr sz="2400"/>
            </a:lvl5p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3CF61896-0231-423E-B539-9D4CFD63CFB5}" type="datetimeFigureOut">
              <a:rPr lang="en-US" smtClean="0"/>
              <a:t>4/6/2026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06277-B028-4632-B645-1C6FF56FF33C}" type="slidenum">
              <a:rPr lang="en-US" smtClean="0"/>
              <a:t>‹#›</a:t>
            </a:fld>
            <a:endParaRPr lang="en-US"/>
          </a:p>
        </p:txBody>
      </p:sp>
    </p:spTree>
    <p:extLst>
      <p:ext uri="{BB962C8B-B14F-4D97-AF65-F5344CB8AC3E}">
        <p14:creationId xmlns:p14="http://schemas.microsoft.com/office/powerpoint/2010/main" val="3680117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356FD08-8E43-4554-8ACC-11234BCBCF4E}"/>
              </a:ext>
            </a:extLst>
          </p:cNvPr>
          <p:cNvCxnSpPr/>
          <p:nvPr/>
        </p:nvCxnSpPr>
        <p:spPr>
          <a:xfrm>
            <a:off x="127669" y="3557888"/>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777F25E-8269-472E-9791-7EB74F793C8D}"/>
              </a:ext>
            </a:extLst>
          </p:cNvPr>
          <p:cNvSpPr>
            <a:spLocks noGrp="1"/>
          </p:cNvSpPr>
          <p:nvPr>
            <p:ph type="title"/>
          </p:nvPr>
        </p:nvSpPr>
        <p:spPr>
          <a:xfrm>
            <a:off x="1902775" y="3262680"/>
            <a:ext cx="6504161" cy="590415"/>
          </a:xfrm>
          <a:solidFill>
            <a:schemeClr val="bg1"/>
          </a:solidFill>
        </p:spPr>
        <p:txBody>
          <a:bodyPr>
            <a:noAutofit/>
          </a:bodyPr>
          <a:lstStyle>
            <a:lvl1pPr>
              <a:defRPr sz="3200">
                <a:latin typeface="Segoe UI Semibold" panose="020B0702040204020203" pitchFamily="34" charset="0"/>
                <a:cs typeface="Segoe UI Semibold" panose="020B0702040204020203" pitchFamily="34" charset="0"/>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A7D8F82-27EF-4582-903A-FAC779261E7E}"/>
              </a:ext>
            </a:extLst>
          </p:cNvPr>
          <p:cNvSpPr>
            <a:spLocks noGrp="1"/>
          </p:cNvSpPr>
          <p:nvPr>
            <p:ph type="dt" sz="half" idx="10"/>
          </p:nvPr>
        </p:nvSpPr>
        <p:spPr/>
        <p:txBody>
          <a:bodyPr/>
          <a:lstStyle/>
          <a:p>
            <a:fld id="{3CF61896-0231-423E-B539-9D4CFD63CFB5}" type="datetimeFigureOut">
              <a:rPr lang="en-US" smtClean="0"/>
              <a:t>4/6/2026</a:t>
            </a:fld>
            <a:endParaRPr lang="en-US"/>
          </a:p>
        </p:txBody>
      </p:sp>
      <p:sp>
        <p:nvSpPr>
          <p:cNvPr id="4" name="Footer Placeholder 3">
            <a:extLst>
              <a:ext uri="{FF2B5EF4-FFF2-40B4-BE49-F238E27FC236}">
                <a16:creationId xmlns:a16="http://schemas.microsoft.com/office/drawing/2014/main" id="{E706C1EE-E506-47FA-A188-0DF16D497E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80F48F-87DE-4815-AD70-D0F2CA558E7D}"/>
              </a:ext>
            </a:extLst>
          </p:cNvPr>
          <p:cNvSpPr>
            <a:spLocks noGrp="1"/>
          </p:cNvSpPr>
          <p:nvPr>
            <p:ph type="sldNum" sz="quarter" idx="12"/>
          </p:nvPr>
        </p:nvSpPr>
        <p:spPr/>
        <p:txBody>
          <a:bodyPr/>
          <a:lstStyle/>
          <a:p>
            <a:fld id="{25B06277-B028-4632-B645-1C6FF56FF33C}" type="slidenum">
              <a:rPr lang="en-US" smtClean="0"/>
              <a:t>‹#›</a:t>
            </a:fld>
            <a:endParaRPr lang="en-US"/>
          </a:p>
        </p:txBody>
      </p:sp>
      <p:sp>
        <p:nvSpPr>
          <p:cNvPr id="7" name="Oval 6">
            <a:extLst>
              <a:ext uri="{FF2B5EF4-FFF2-40B4-BE49-F238E27FC236}">
                <a16:creationId xmlns:a16="http://schemas.microsoft.com/office/drawing/2014/main" id="{886714E5-EBF9-4569-A5F7-79EC8ADBC566}"/>
              </a:ext>
            </a:extLst>
          </p:cNvPr>
          <p:cNvSpPr/>
          <p:nvPr/>
        </p:nvSpPr>
        <p:spPr>
          <a:xfrm>
            <a:off x="743453" y="3050554"/>
            <a:ext cx="897775" cy="897775"/>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48A67AF-FC3C-498E-9019-5526D4E35E56}"/>
              </a:ext>
            </a:extLst>
          </p:cNvPr>
          <p:cNvSpPr/>
          <p:nvPr/>
        </p:nvSpPr>
        <p:spPr>
          <a:xfrm>
            <a:off x="321425" y="60960"/>
            <a:ext cx="171797" cy="1474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Shape 496">
            <a:extLst>
              <a:ext uri="{FF2B5EF4-FFF2-40B4-BE49-F238E27FC236}">
                <a16:creationId xmlns:a16="http://schemas.microsoft.com/office/drawing/2014/main" id="{A9D83950-EFA8-45B6-9842-F0E75D62D1E4}"/>
              </a:ext>
            </a:extLst>
          </p:cNvPr>
          <p:cNvGrpSpPr/>
          <p:nvPr/>
        </p:nvGrpSpPr>
        <p:grpSpPr>
          <a:xfrm>
            <a:off x="1042384" y="3287057"/>
            <a:ext cx="299911" cy="424768"/>
            <a:chOff x="3979850" y="1598950"/>
            <a:chExt cx="356825" cy="505375"/>
          </a:xfrm>
        </p:grpSpPr>
        <p:sp>
          <p:nvSpPr>
            <p:cNvPr id="11" name="Shape 497">
              <a:extLst>
                <a:ext uri="{FF2B5EF4-FFF2-40B4-BE49-F238E27FC236}">
                  <a16:creationId xmlns:a16="http://schemas.microsoft.com/office/drawing/2014/main" id="{5AC1FC31-D74E-4136-9F49-9396640AE6A7}"/>
                </a:ext>
              </a:extLst>
            </p:cNvPr>
            <p:cNvSpPr/>
            <p:nvPr/>
          </p:nvSpPr>
          <p:spPr>
            <a:xfrm>
              <a:off x="3979850" y="1602600"/>
              <a:ext cx="44475" cy="501725"/>
            </a:xfrm>
            <a:custGeom>
              <a:avLst/>
              <a:gdLst/>
              <a:ahLst/>
              <a:cxnLst/>
              <a:rect l="0" t="0" r="0" b="0"/>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8">
              <a:extLst>
                <a:ext uri="{FF2B5EF4-FFF2-40B4-BE49-F238E27FC236}">
                  <a16:creationId xmlns:a16="http://schemas.microsoft.com/office/drawing/2014/main" id="{55224696-5DAC-453B-AD17-A914F23CD917}"/>
                </a:ext>
              </a:extLst>
            </p:cNvPr>
            <p:cNvSpPr/>
            <p:nvPr/>
          </p:nvSpPr>
          <p:spPr>
            <a:xfrm>
              <a:off x="4037075" y="1598950"/>
              <a:ext cx="299600" cy="228950"/>
            </a:xfrm>
            <a:custGeom>
              <a:avLst/>
              <a:gdLst/>
              <a:ahLst/>
              <a:cxnLst/>
              <a:rect l="0" t="0" r="0" b="0"/>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4" name="Text Placeholder 2">
            <a:extLst>
              <a:ext uri="{FF2B5EF4-FFF2-40B4-BE49-F238E27FC236}">
                <a16:creationId xmlns:a16="http://schemas.microsoft.com/office/drawing/2014/main" id="{75FA472A-7AFD-46BC-8C3E-7439952E8F2E}"/>
              </a:ext>
            </a:extLst>
          </p:cNvPr>
          <p:cNvSpPr>
            <a:spLocks noGrp="1"/>
          </p:cNvSpPr>
          <p:nvPr>
            <p:ph type="body" idx="1"/>
          </p:nvPr>
        </p:nvSpPr>
        <p:spPr>
          <a:xfrm>
            <a:off x="1902775" y="3931493"/>
            <a:ext cx="6504161" cy="506283"/>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latin typeface="Segoe UI Light" panose="020B0502040204020203" pitchFamily="34" charset="0"/>
                <a:cs typeface="Segoe UI Light" panose="020B050204020402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623562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75239"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7" name="Date Placeholder 6"/>
          <p:cNvSpPr>
            <a:spLocks noGrp="1"/>
          </p:cNvSpPr>
          <p:nvPr>
            <p:ph type="dt" sz="half" idx="10"/>
          </p:nvPr>
        </p:nvSpPr>
        <p:spPr/>
        <p:txBody>
          <a:bodyPr/>
          <a:lstStyle/>
          <a:p>
            <a:fld id="{3CF61896-0231-423E-B539-9D4CFD63CFB5}" type="datetimeFigureOut">
              <a:rPr lang="en-US" smtClean="0"/>
              <a:t>4/6/2026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B06277-B028-4632-B645-1C6FF56FF33C}" type="slidenum">
              <a:rPr lang="en-US" smtClean="0"/>
              <a:t>‹#›</a:t>
            </a:fld>
            <a:endParaRPr lang="en-US"/>
          </a:p>
        </p:txBody>
      </p:sp>
      <p:sp>
        <p:nvSpPr>
          <p:cNvPr id="11" name="Content Placeholder 2">
            <a:extLst>
              <a:ext uri="{FF2B5EF4-FFF2-40B4-BE49-F238E27FC236}">
                <a16:creationId xmlns:a16="http://schemas.microsoft.com/office/drawing/2014/main" id="{57CD2F29-FDCB-4CD4-A706-8477E063ED40}"/>
              </a:ext>
            </a:extLst>
          </p:cNvPr>
          <p:cNvSpPr>
            <a:spLocks noGrp="1"/>
          </p:cNvSpPr>
          <p:nvPr>
            <p:ph sz="half" idx="13" hasCustomPrompt="1"/>
          </p:nvPr>
        </p:nvSpPr>
        <p:spPr>
          <a:xfrm>
            <a:off x="584218"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2">
            <a:extLst>
              <a:ext uri="{FF2B5EF4-FFF2-40B4-BE49-F238E27FC236}">
                <a16:creationId xmlns:a16="http://schemas.microsoft.com/office/drawing/2014/main" id="{F6C8EDAC-3655-4870-AA43-44830ED94DF0}"/>
              </a:ext>
            </a:extLst>
          </p:cNvPr>
          <p:cNvSpPr>
            <a:spLocks noGrp="1"/>
          </p:cNvSpPr>
          <p:nvPr>
            <p:ph type="body" idx="14"/>
          </p:nvPr>
        </p:nvSpPr>
        <p:spPr>
          <a:xfrm>
            <a:off x="6355830"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13" name="Content Placeholder 2">
            <a:extLst>
              <a:ext uri="{FF2B5EF4-FFF2-40B4-BE49-F238E27FC236}">
                <a16:creationId xmlns:a16="http://schemas.microsoft.com/office/drawing/2014/main" id="{C6DFFB8E-9225-4B12-B4C6-960DAE3BDB96}"/>
              </a:ext>
            </a:extLst>
          </p:cNvPr>
          <p:cNvSpPr>
            <a:spLocks noGrp="1"/>
          </p:cNvSpPr>
          <p:nvPr>
            <p:ph sz="half" idx="15" hasCustomPrompt="1"/>
          </p:nvPr>
        </p:nvSpPr>
        <p:spPr>
          <a:xfrm>
            <a:off x="6364809"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246348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CF61896-0231-423E-B539-9D4CFD63CFB5}" type="datetimeFigureOut">
              <a:rPr lang="en-US" smtClean="0"/>
              <a:t>4/6/2026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B06277-B028-4632-B645-1C6FF56FF33C}" type="slidenum">
              <a:rPr lang="en-US" smtClean="0"/>
              <a:t>‹#›</a:t>
            </a:fld>
            <a:endParaRPr lang="en-US"/>
          </a:p>
        </p:txBody>
      </p:sp>
    </p:spTree>
    <p:extLst>
      <p:ext uri="{BB962C8B-B14F-4D97-AF65-F5344CB8AC3E}">
        <p14:creationId xmlns:p14="http://schemas.microsoft.com/office/powerpoint/2010/main" val="3683611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634620" y="1512985"/>
            <a:ext cx="5397689" cy="4796375"/>
          </a:xfrm>
        </p:spPr>
        <p:txBody>
          <a:bodyPr/>
          <a:lstStyle>
            <a:lvl1pPr marL="91440" indent="-91440">
              <a:buFontTx/>
              <a:buChar char=" "/>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364809" y="1512984"/>
            <a:ext cx="5397689" cy="479637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3CF61896-0231-423E-B539-9D4CFD63CFB5}" type="datetimeFigureOut">
              <a:rPr lang="en-US" smtClean="0"/>
              <a:t>4/6/2026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B06277-B028-4632-B645-1C6FF56FF33C}" type="slidenum">
              <a:rPr lang="en-US" smtClean="0"/>
              <a:t>‹#›</a:t>
            </a:fld>
            <a:endParaRPr lang="en-US"/>
          </a:p>
        </p:txBody>
      </p:sp>
      <p:sp>
        <p:nvSpPr>
          <p:cNvPr id="8" name="Title Placeholder 1">
            <a:extLst>
              <a:ext uri="{FF2B5EF4-FFF2-40B4-BE49-F238E27FC236}">
                <a16:creationId xmlns:a16="http://schemas.microsoft.com/office/drawing/2014/main" id="{F45E9297-2ED3-49ED-918C-68275E6EDE6A}"/>
              </a:ext>
            </a:extLst>
          </p:cNvPr>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32192125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CF61896-0231-423E-B539-9D4CFD63CFB5}" type="datetimeFigureOut">
              <a:rPr lang="en-US" smtClean="0"/>
              <a:t>4/6/2026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06277-B028-4632-B645-1C6FF56FF33C}"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2050" name="Picture 2" descr="UW building">
            <a:extLst>
              <a:ext uri="{FF2B5EF4-FFF2-40B4-BE49-F238E27FC236}">
                <a16:creationId xmlns:a16="http://schemas.microsoft.com/office/drawing/2014/main" id="{8DB080C4-5F0D-47C3-B99E-D2AD3B91FD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8185" b="5565"/>
          <a:stretch/>
        </p:blipFill>
        <p:spPr bwMode="auto">
          <a:xfrm>
            <a:off x="3" y="0"/>
            <a:ext cx="12191997" cy="457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835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F61896-0231-423E-B539-9D4CFD63CFB5}" type="datetimeFigureOut">
              <a:rPr lang="en-US" smtClean="0"/>
              <a:t>4/6/2026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B06277-B028-4632-B645-1C6FF56FF33C}" type="slidenum">
              <a:rPr lang="en-US" smtClean="0"/>
              <a:t>‹#›</a:t>
            </a:fld>
            <a:endParaRPr lang="en-US"/>
          </a:p>
        </p:txBody>
      </p:sp>
    </p:spTree>
    <p:extLst>
      <p:ext uri="{BB962C8B-B14F-4D97-AF65-F5344CB8AC3E}">
        <p14:creationId xmlns:p14="http://schemas.microsoft.com/office/powerpoint/2010/main" val="35453943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CF61896-0231-423E-B539-9D4CFD63CFB5}" type="datetimeFigureOut">
              <a:rPr lang="en-US" smtClean="0"/>
              <a:t>4/6/2026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B06277-B028-4632-B645-1C6FF56FF33C}"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2513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75240" y="1463857"/>
            <a:ext cx="11187258" cy="4845504"/>
          </a:xfrm>
          <a:prstGeom prst="rect">
            <a:avLst/>
          </a:prstGeom>
        </p:spPr>
        <p:txBody>
          <a:bodyPr vert="horz" lIns="45720" tIns="45720" rIns="45720" bIns="45720" rtlCol="0">
            <a:normAutofit/>
          </a:body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75240" y="6544402"/>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3CF61896-0231-423E-B539-9D4CFD63CFB5}" type="datetimeFigureOut">
              <a:rPr lang="en-US" smtClean="0"/>
              <a:t>4/6/2026</a:t>
            </a:fld>
            <a:endParaRPr lang="en-US"/>
          </a:p>
        </p:txBody>
      </p:sp>
      <p:sp>
        <p:nvSpPr>
          <p:cNvPr id="5" name="Footer Placeholder 4"/>
          <p:cNvSpPr>
            <a:spLocks noGrp="1"/>
          </p:cNvSpPr>
          <p:nvPr>
            <p:ph type="ftr" sz="quarter" idx="3"/>
          </p:nvPr>
        </p:nvSpPr>
        <p:spPr>
          <a:xfrm>
            <a:off x="4842742" y="6544402"/>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Segoe UI Light" panose="020B0502040204020203" pitchFamily="34" charset="0"/>
                <a:cs typeface="Segoe UI Light" panose="020B0502040204020203" pitchFamily="34" charset="0"/>
              </a:defRPr>
            </a:lvl1pPr>
          </a:lstStyle>
          <a:p>
            <a:endParaRPr lang="en-US"/>
          </a:p>
        </p:txBody>
      </p:sp>
      <p:sp>
        <p:nvSpPr>
          <p:cNvPr id="6" name="Slide Number Placeholder 5"/>
          <p:cNvSpPr>
            <a:spLocks noGrp="1"/>
          </p:cNvSpPr>
          <p:nvPr>
            <p:ph type="sldNum" sz="quarter" idx="4"/>
          </p:nvPr>
        </p:nvSpPr>
        <p:spPr>
          <a:xfrm>
            <a:off x="10837333" y="6544402"/>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25B06277-B028-4632-B645-1C6FF56FF33C}" type="slidenum">
              <a:rPr lang="en-US" smtClean="0"/>
              <a:t>‹#›</a:t>
            </a:fld>
            <a:endParaRPr lang="en-US"/>
          </a:p>
        </p:txBody>
      </p:sp>
      <p:cxnSp>
        <p:nvCxnSpPr>
          <p:cNvPr id="7" name="Straight Connector 6"/>
          <p:cNvCxnSpPr>
            <a:cxnSpLocks/>
          </p:cNvCxnSpPr>
          <p:nvPr/>
        </p:nvCxnSpPr>
        <p:spPr>
          <a:xfrm flipV="1">
            <a:off x="429491" y="172390"/>
            <a:ext cx="0" cy="1196439"/>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0000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128016" indent="0" algn="l"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2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80.png"/><Relationship Id="rId2" Type="http://schemas.openxmlformats.org/officeDocument/2006/relationships/image" Target="../media/image27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image" Target="../media/image170.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customXml" Target="../ink/ink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80.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customXml" Target="../ink/ink7.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10.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customXml" Target="../ink/ink8.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customXml" Target="../ink/ink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ustomXml" Target="../ink/ink10.xml"/><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customXml" Target="../ink/ink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ustomXml" Target="../ink/ink12.xml"/><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customXml" Target="../ink/ink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ustomXml" Target="../ink/ink14.xml"/><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0.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customXml" Target="../ink/ink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80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0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30.png"/><Relationship Id="rId3" Type="http://schemas.openxmlformats.org/officeDocument/2006/relationships/image" Target="../media/image800.png"/><Relationship Id="rId7" Type="http://schemas.openxmlformats.org/officeDocument/2006/relationships/image" Target="../media/image12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10.png"/><Relationship Id="rId5" Type="http://schemas.openxmlformats.org/officeDocument/2006/relationships/image" Target="../media/image100.png"/><Relationship Id="rId4" Type="http://schemas.openxmlformats.org/officeDocument/2006/relationships/image" Target="../media/image90.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hyperlink" Target="https://courses.cs.washington.edu/courses/cse421/23wi/resources/332blackboxes.html"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90.png"/><Relationship Id="rId3" Type="http://schemas.openxmlformats.org/officeDocument/2006/relationships/image" Target="../media/image150.png"/><Relationship Id="rId7" Type="http://schemas.openxmlformats.org/officeDocument/2006/relationships/image" Target="../media/image250.png"/><Relationship Id="rId2" Type="http://schemas.openxmlformats.org/officeDocument/2006/relationships/image" Target="../media/image1400.png"/><Relationship Id="rId1" Type="http://schemas.openxmlformats.org/officeDocument/2006/relationships/slideLayout" Target="../slideLayouts/slideLayout2.xml"/><Relationship Id="rId6" Type="http://schemas.openxmlformats.org/officeDocument/2006/relationships/image" Target="../media/image151.png"/><Relationship Id="rId5" Type="http://schemas.openxmlformats.org/officeDocument/2006/relationships/image" Target="../media/image230.png"/><Relationship Id="rId4" Type="http://schemas.openxmlformats.org/officeDocument/2006/relationships/image" Target="../media/image220.png"/></Relationships>
</file>

<file path=ppt/slides/_rels/slide60.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21.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31.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300.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ustomXml" Target="../ink/ink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EF349-DBD9-4799-94B6-5FC25135B365}"/>
              </a:ext>
            </a:extLst>
          </p:cNvPr>
          <p:cNvSpPr>
            <a:spLocks noGrp="1"/>
          </p:cNvSpPr>
          <p:nvPr>
            <p:ph type="ctrTitle"/>
          </p:nvPr>
        </p:nvSpPr>
        <p:spPr/>
        <p:txBody>
          <a:bodyPr/>
          <a:lstStyle/>
          <a:p>
            <a:r>
              <a:rPr lang="en-US" dirty="0"/>
              <a:t>BFS,DFS</a:t>
            </a:r>
          </a:p>
        </p:txBody>
      </p:sp>
      <p:sp>
        <p:nvSpPr>
          <p:cNvPr id="3" name="Subtitle 2">
            <a:extLst>
              <a:ext uri="{FF2B5EF4-FFF2-40B4-BE49-F238E27FC236}">
                <a16:creationId xmlns:a16="http://schemas.microsoft.com/office/drawing/2014/main" id="{0BBBFB3B-C91C-42AB-A913-D59F3C70C1EE}"/>
              </a:ext>
            </a:extLst>
          </p:cNvPr>
          <p:cNvSpPr>
            <a:spLocks noGrp="1"/>
          </p:cNvSpPr>
          <p:nvPr>
            <p:ph type="subTitle" idx="1"/>
          </p:nvPr>
        </p:nvSpPr>
        <p:spPr/>
        <p:txBody>
          <a:bodyPr/>
          <a:lstStyle/>
          <a:p>
            <a:r>
              <a:rPr lang="en-US" dirty="0"/>
              <a:t>CSE 421 Spring 2026</a:t>
            </a:r>
          </a:p>
          <a:p>
            <a:r>
              <a:rPr lang="en-US" dirty="0"/>
              <a:t>Lecture 4</a:t>
            </a:r>
          </a:p>
        </p:txBody>
      </p:sp>
      <p:pic>
        <p:nvPicPr>
          <p:cNvPr id="1026" name="Picture 2" descr="https://imgs.xkcd.com/comics/depth_and_breadth_2x.png">
            <a:extLst>
              <a:ext uri="{FF2B5EF4-FFF2-40B4-BE49-F238E27FC236}">
                <a16:creationId xmlns:a16="http://schemas.microsoft.com/office/drawing/2014/main" id="{22701D6E-C56D-48D9-8810-FED66A09C6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751" y="196850"/>
            <a:ext cx="4051300" cy="520416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68528C7-C4E4-412B-AB63-706B34D28448}"/>
              </a:ext>
            </a:extLst>
          </p:cNvPr>
          <p:cNvSpPr txBox="1"/>
          <p:nvPr/>
        </p:nvSpPr>
        <p:spPr>
          <a:xfrm>
            <a:off x="184150" y="5467350"/>
            <a:ext cx="1917700" cy="369332"/>
          </a:xfrm>
          <a:prstGeom prst="rect">
            <a:avLst/>
          </a:prstGeom>
          <a:noFill/>
        </p:spPr>
        <p:txBody>
          <a:bodyPr wrap="square" rtlCol="0">
            <a:spAutoFit/>
          </a:bodyPr>
          <a:lstStyle/>
          <a:p>
            <a:r>
              <a:rPr lang="en-US" dirty="0"/>
              <a:t>xkcd.com/2407</a:t>
            </a:r>
          </a:p>
        </p:txBody>
      </p:sp>
    </p:spTree>
    <p:extLst>
      <p:ext uri="{BB962C8B-B14F-4D97-AF65-F5344CB8AC3E}">
        <p14:creationId xmlns:p14="http://schemas.microsoft.com/office/powerpoint/2010/main" val="12173072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Breadth First Search</a:t>
            </a:r>
          </a:p>
        </p:txBody>
      </p:sp>
      <p:sp>
        <p:nvSpPr>
          <p:cNvPr id="3" name="Content Placeholder 2"/>
          <p:cNvSpPr>
            <a:spLocks noGrp="1"/>
          </p:cNvSpPr>
          <p:nvPr>
            <p:ph idx="1"/>
          </p:nvPr>
        </p:nvSpPr>
        <p:spPr>
          <a:xfrm>
            <a:off x="386836" y="5168630"/>
            <a:ext cx="2095829" cy="1406553"/>
          </a:xfrm>
        </p:spPr>
        <p:txBody>
          <a:bodyPr>
            <a:normAutofit fontScale="85000" lnSpcReduction="10000"/>
          </a:bodyPr>
          <a:lstStyle/>
          <a:p>
            <a:r>
              <a:rPr lang="en-US" dirty="0"/>
              <a:t>Current node:</a:t>
            </a:r>
          </a:p>
          <a:p>
            <a:r>
              <a:rPr lang="en-US" dirty="0"/>
              <a:t>Queue:</a:t>
            </a:r>
          </a:p>
          <a:p>
            <a:r>
              <a:rPr lang="en-US" dirty="0"/>
              <a:t>Finished:</a:t>
            </a:r>
          </a:p>
        </p:txBody>
      </p:sp>
      <p:grpSp>
        <p:nvGrpSpPr>
          <p:cNvPr id="6" name="Group 5">
            <a:extLst>
              <a:ext uri="{C183D7F6-B498-43B3-948B-1728B52AA6E4}">
                <adec:decorative xmlns:adec="http://schemas.microsoft.com/office/drawing/2017/decorative" val="1"/>
              </a:ext>
            </a:extLst>
          </p:cNvPr>
          <p:cNvGrpSpPr/>
          <p:nvPr/>
        </p:nvGrpSpPr>
        <p:grpSpPr>
          <a:xfrm>
            <a:off x="8962369" y="2253089"/>
            <a:ext cx="377723" cy="377723"/>
            <a:chOff x="3099278" y="6175971"/>
            <a:chExt cx="377723" cy="377723"/>
          </a:xfrm>
        </p:grpSpPr>
        <p:sp>
          <p:nvSpPr>
            <p:cNvPr id="7" name="Oval 6">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959980D3-EBED-4A96-85AF-943792602410}"/>
                </a:ext>
              </a:extLst>
            </p:cNvPr>
            <p:cNvSpPr txBox="1"/>
            <p:nvPr/>
          </p:nvSpPr>
          <p:spPr>
            <a:xfrm>
              <a:off x="3146914" y="6226333"/>
              <a:ext cx="258404" cy="276999"/>
            </a:xfrm>
            <a:prstGeom prst="rect">
              <a:avLst/>
            </a:prstGeom>
            <a:noFill/>
          </p:spPr>
          <p:txBody>
            <a:bodyPr wrap="none" rtlCol="0">
              <a:spAutoFit/>
            </a:bodyPr>
            <a:lstStyle/>
            <a:p>
              <a:r>
                <a:rPr lang="en-US" sz="1200" dirty="0"/>
                <a:t>F</a:t>
              </a:r>
            </a:p>
          </p:txBody>
        </p:sp>
      </p:grpSp>
      <p:grpSp>
        <p:nvGrpSpPr>
          <p:cNvPr id="9" name="Group 8">
            <a:extLst>
              <a:ext uri="{C183D7F6-B498-43B3-948B-1728B52AA6E4}">
                <adec:decorative xmlns:adec="http://schemas.microsoft.com/office/drawing/2017/decorative" val="1"/>
              </a:ext>
            </a:extLst>
          </p:cNvPr>
          <p:cNvGrpSpPr/>
          <p:nvPr/>
        </p:nvGrpSpPr>
        <p:grpSpPr>
          <a:xfrm>
            <a:off x="11013754" y="4183587"/>
            <a:ext cx="377723" cy="377723"/>
            <a:chOff x="3099278" y="6175971"/>
            <a:chExt cx="377723" cy="377723"/>
          </a:xfrm>
        </p:grpSpPr>
        <p:sp>
          <p:nvSpPr>
            <p:cNvPr id="10" name="Oval 9">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959980D3-EBED-4A96-85AF-943792602410}"/>
                </a:ext>
              </a:extLst>
            </p:cNvPr>
            <p:cNvSpPr txBox="1"/>
            <p:nvPr/>
          </p:nvSpPr>
          <p:spPr>
            <a:xfrm>
              <a:off x="3146914" y="6226333"/>
              <a:ext cx="271228" cy="276999"/>
            </a:xfrm>
            <a:prstGeom prst="rect">
              <a:avLst/>
            </a:prstGeom>
            <a:noFill/>
          </p:spPr>
          <p:txBody>
            <a:bodyPr wrap="none" rtlCol="0">
              <a:spAutoFit/>
            </a:bodyPr>
            <a:lstStyle/>
            <a:p>
              <a:r>
                <a:rPr lang="en-US" sz="1200" dirty="0"/>
                <a:t>B</a:t>
              </a:r>
            </a:p>
          </p:txBody>
        </p:sp>
      </p:grpSp>
      <p:grpSp>
        <p:nvGrpSpPr>
          <p:cNvPr id="12" name="Group 11">
            <a:extLst>
              <a:ext uri="{C183D7F6-B498-43B3-948B-1728B52AA6E4}">
                <adec:decorative xmlns:adec="http://schemas.microsoft.com/office/drawing/2017/decorative" val="1"/>
              </a:ext>
            </a:extLst>
          </p:cNvPr>
          <p:cNvGrpSpPr/>
          <p:nvPr/>
        </p:nvGrpSpPr>
        <p:grpSpPr>
          <a:xfrm>
            <a:off x="10147789" y="4753941"/>
            <a:ext cx="377723" cy="377723"/>
            <a:chOff x="3099278" y="6175971"/>
            <a:chExt cx="377723" cy="377723"/>
          </a:xfrm>
        </p:grpSpPr>
        <p:sp>
          <p:nvSpPr>
            <p:cNvPr id="13" name="Oval 12">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59980D3-EBED-4A96-85AF-943792602410}"/>
                </a:ext>
              </a:extLst>
            </p:cNvPr>
            <p:cNvSpPr txBox="1"/>
            <p:nvPr/>
          </p:nvSpPr>
          <p:spPr>
            <a:xfrm>
              <a:off x="3146914" y="6226333"/>
              <a:ext cx="282450" cy="276999"/>
            </a:xfrm>
            <a:prstGeom prst="rect">
              <a:avLst/>
            </a:prstGeom>
            <a:noFill/>
          </p:spPr>
          <p:txBody>
            <a:bodyPr wrap="none" rtlCol="0">
              <a:spAutoFit/>
            </a:bodyPr>
            <a:lstStyle/>
            <a:p>
              <a:r>
                <a:rPr lang="en-US" sz="1200" dirty="0"/>
                <a:t>C</a:t>
              </a:r>
            </a:p>
          </p:txBody>
        </p:sp>
      </p:grpSp>
      <p:grpSp>
        <p:nvGrpSpPr>
          <p:cNvPr id="15" name="Group 14">
            <a:extLst>
              <a:ext uri="{C183D7F6-B498-43B3-948B-1728B52AA6E4}">
                <adec:decorative xmlns:adec="http://schemas.microsoft.com/office/drawing/2017/decorative" val="1"/>
              </a:ext>
            </a:extLst>
          </p:cNvPr>
          <p:cNvGrpSpPr/>
          <p:nvPr/>
        </p:nvGrpSpPr>
        <p:grpSpPr>
          <a:xfrm>
            <a:off x="9958927" y="2981961"/>
            <a:ext cx="377723" cy="377723"/>
            <a:chOff x="3099278" y="6175971"/>
            <a:chExt cx="377723" cy="377723"/>
          </a:xfrm>
        </p:grpSpPr>
        <p:sp>
          <p:nvSpPr>
            <p:cNvPr id="16" name="Oval 15">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59980D3-EBED-4A96-85AF-943792602410}"/>
                </a:ext>
              </a:extLst>
            </p:cNvPr>
            <p:cNvSpPr txBox="1"/>
            <p:nvPr/>
          </p:nvSpPr>
          <p:spPr>
            <a:xfrm>
              <a:off x="3146914" y="6226333"/>
              <a:ext cx="290464" cy="276999"/>
            </a:xfrm>
            <a:prstGeom prst="rect">
              <a:avLst/>
            </a:prstGeom>
            <a:noFill/>
          </p:spPr>
          <p:txBody>
            <a:bodyPr wrap="none" rtlCol="0">
              <a:spAutoFit/>
            </a:bodyPr>
            <a:lstStyle/>
            <a:p>
              <a:r>
                <a:rPr lang="en-US" sz="1200" dirty="0"/>
                <a:t>D</a:t>
              </a:r>
            </a:p>
          </p:txBody>
        </p:sp>
      </p:grpSp>
      <p:grpSp>
        <p:nvGrpSpPr>
          <p:cNvPr id="18" name="Group 17">
            <a:extLst>
              <a:ext uri="{C183D7F6-B498-43B3-948B-1728B52AA6E4}">
                <adec:decorative xmlns:adec="http://schemas.microsoft.com/office/drawing/2017/decorative" val="1"/>
              </a:ext>
            </a:extLst>
          </p:cNvPr>
          <p:cNvGrpSpPr/>
          <p:nvPr/>
        </p:nvGrpSpPr>
        <p:grpSpPr>
          <a:xfrm>
            <a:off x="11391477" y="3168139"/>
            <a:ext cx="377723" cy="377723"/>
            <a:chOff x="3099278" y="6175971"/>
            <a:chExt cx="377723" cy="377723"/>
          </a:xfrm>
        </p:grpSpPr>
        <p:sp>
          <p:nvSpPr>
            <p:cNvPr id="19" name="Oval 18">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959980D3-EBED-4A96-85AF-943792602410}"/>
                </a:ext>
              </a:extLst>
            </p:cNvPr>
            <p:cNvSpPr txBox="1"/>
            <p:nvPr/>
          </p:nvSpPr>
          <p:spPr>
            <a:xfrm>
              <a:off x="3146914" y="6226333"/>
              <a:ext cx="282450" cy="276999"/>
            </a:xfrm>
            <a:prstGeom prst="rect">
              <a:avLst/>
            </a:prstGeom>
            <a:noFill/>
          </p:spPr>
          <p:txBody>
            <a:bodyPr wrap="none" rtlCol="0">
              <a:spAutoFit/>
            </a:bodyPr>
            <a:lstStyle/>
            <a:p>
              <a:r>
                <a:rPr lang="en-US" sz="1200" dirty="0"/>
                <a:t>A</a:t>
              </a:r>
            </a:p>
          </p:txBody>
        </p:sp>
      </p:grpSp>
      <p:grpSp>
        <p:nvGrpSpPr>
          <p:cNvPr id="21" name="Group 20">
            <a:extLst>
              <a:ext uri="{C183D7F6-B498-43B3-948B-1728B52AA6E4}">
                <adec:decorative xmlns:adec="http://schemas.microsoft.com/office/drawing/2017/decorative" val="1"/>
              </a:ext>
            </a:extLst>
          </p:cNvPr>
          <p:cNvGrpSpPr/>
          <p:nvPr/>
        </p:nvGrpSpPr>
        <p:grpSpPr>
          <a:xfrm>
            <a:off x="9534533" y="3994725"/>
            <a:ext cx="377723" cy="377723"/>
            <a:chOff x="3099278" y="6175971"/>
            <a:chExt cx="377723" cy="377723"/>
          </a:xfrm>
        </p:grpSpPr>
        <p:sp>
          <p:nvSpPr>
            <p:cNvPr id="22" name="Oval 21">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959980D3-EBED-4A96-85AF-943792602410}"/>
                </a:ext>
              </a:extLst>
            </p:cNvPr>
            <p:cNvSpPr txBox="1"/>
            <p:nvPr/>
          </p:nvSpPr>
          <p:spPr>
            <a:xfrm>
              <a:off x="3146914" y="6226333"/>
              <a:ext cx="261610" cy="276999"/>
            </a:xfrm>
            <a:prstGeom prst="rect">
              <a:avLst/>
            </a:prstGeom>
            <a:noFill/>
          </p:spPr>
          <p:txBody>
            <a:bodyPr wrap="none" rtlCol="0">
              <a:spAutoFit/>
            </a:bodyPr>
            <a:lstStyle/>
            <a:p>
              <a:r>
                <a:rPr lang="en-US" sz="1200" dirty="0"/>
                <a:t>E</a:t>
              </a:r>
            </a:p>
          </p:txBody>
        </p:sp>
      </p:grpSp>
      <p:grpSp>
        <p:nvGrpSpPr>
          <p:cNvPr id="24" name="Group 23">
            <a:extLst>
              <a:ext uri="{C183D7F6-B498-43B3-948B-1728B52AA6E4}">
                <adec:decorative xmlns:adec="http://schemas.microsoft.com/office/drawing/2017/decorative" val="1"/>
              </a:ext>
            </a:extLst>
          </p:cNvPr>
          <p:cNvGrpSpPr/>
          <p:nvPr/>
        </p:nvGrpSpPr>
        <p:grpSpPr>
          <a:xfrm>
            <a:off x="8216940" y="2931599"/>
            <a:ext cx="377723" cy="377723"/>
            <a:chOff x="3099278" y="6175971"/>
            <a:chExt cx="377723" cy="377723"/>
          </a:xfrm>
        </p:grpSpPr>
        <p:sp>
          <p:nvSpPr>
            <p:cNvPr id="25" name="Oval 24">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59980D3-EBED-4A96-85AF-943792602410}"/>
                </a:ext>
              </a:extLst>
            </p:cNvPr>
            <p:cNvSpPr txBox="1"/>
            <p:nvPr/>
          </p:nvSpPr>
          <p:spPr>
            <a:xfrm>
              <a:off x="3146914" y="6226333"/>
              <a:ext cx="288862" cy="276999"/>
            </a:xfrm>
            <a:prstGeom prst="rect">
              <a:avLst/>
            </a:prstGeom>
            <a:noFill/>
          </p:spPr>
          <p:txBody>
            <a:bodyPr wrap="none" rtlCol="0">
              <a:spAutoFit/>
            </a:bodyPr>
            <a:lstStyle/>
            <a:p>
              <a:r>
                <a:rPr lang="en-US" sz="1200" dirty="0"/>
                <a:t>G</a:t>
              </a:r>
            </a:p>
          </p:txBody>
        </p:sp>
      </p:grpSp>
      <p:grpSp>
        <p:nvGrpSpPr>
          <p:cNvPr id="27" name="Group 26">
            <a:extLst>
              <a:ext uri="{C183D7F6-B498-43B3-948B-1728B52AA6E4}">
                <adec:decorative xmlns:adec="http://schemas.microsoft.com/office/drawing/2017/decorative" val="1"/>
              </a:ext>
            </a:extLst>
          </p:cNvPr>
          <p:cNvGrpSpPr/>
          <p:nvPr/>
        </p:nvGrpSpPr>
        <p:grpSpPr>
          <a:xfrm>
            <a:off x="8075714" y="3870173"/>
            <a:ext cx="377723" cy="377723"/>
            <a:chOff x="3099278" y="6175971"/>
            <a:chExt cx="377723" cy="377723"/>
          </a:xfrm>
        </p:grpSpPr>
        <p:sp>
          <p:nvSpPr>
            <p:cNvPr id="28" name="Oval 27">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59980D3-EBED-4A96-85AF-943792602410}"/>
                </a:ext>
              </a:extLst>
            </p:cNvPr>
            <p:cNvSpPr txBox="1"/>
            <p:nvPr/>
          </p:nvSpPr>
          <p:spPr>
            <a:xfrm>
              <a:off x="3146914" y="6226333"/>
              <a:ext cx="292068" cy="276999"/>
            </a:xfrm>
            <a:prstGeom prst="rect">
              <a:avLst/>
            </a:prstGeom>
            <a:noFill/>
          </p:spPr>
          <p:txBody>
            <a:bodyPr wrap="none" rtlCol="0">
              <a:spAutoFit/>
            </a:bodyPr>
            <a:lstStyle/>
            <a:p>
              <a:r>
                <a:rPr lang="en-US" sz="1200" dirty="0"/>
                <a:t>H</a:t>
              </a:r>
            </a:p>
          </p:txBody>
        </p:sp>
      </p:grpSp>
      <p:grpSp>
        <p:nvGrpSpPr>
          <p:cNvPr id="30" name="Group 29">
            <a:extLst>
              <a:ext uri="{C183D7F6-B498-43B3-948B-1728B52AA6E4}">
                <adec:decorative xmlns:adec="http://schemas.microsoft.com/office/drawing/2017/decorative" val="1"/>
              </a:ext>
            </a:extLst>
          </p:cNvPr>
          <p:cNvGrpSpPr/>
          <p:nvPr/>
        </p:nvGrpSpPr>
        <p:grpSpPr>
          <a:xfrm>
            <a:off x="7270203" y="3357000"/>
            <a:ext cx="377723" cy="377723"/>
            <a:chOff x="3099278" y="6175971"/>
            <a:chExt cx="377723" cy="377723"/>
          </a:xfrm>
        </p:grpSpPr>
        <p:sp>
          <p:nvSpPr>
            <p:cNvPr id="31" name="Oval 30">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59980D3-EBED-4A96-85AF-943792602410}"/>
                </a:ext>
              </a:extLst>
            </p:cNvPr>
            <p:cNvSpPr txBox="1"/>
            <p:nvPr/>
          </p:nvSpPr>
          <p:spPr>
            <a:xfrm>
              <a:off x="3181701" y="6247297"/>
              <a:ext cx="223138" cy="276999"/>
            </a:xfrm>
            <a:prstGeom prst="rect">
              <a:avLst/>
            </a:prstGeom>
            <a:noFill/>
          </p:spPr>
          <p:txBody>
            <a:bodyPr wrap="none" rtlCol="0">
              <a:spAutoFit/>
            </a:bodyPr>
            <a:lstStyle/>
            <a:p>
              <a:r>
                <a:rPr lang="en-US" sz="1200" dirty="0"/>
                <a:t>I</a:t>
              </a:r>
            </a:p>
          </p:txBody>
        </p:sp>
      </p:grpSp>
      <p:grpSp>
        <p:nvGrpSpPr>
          <p:cNvPr id="33" name="Group 32">
            <a:extLst>
              <a:ext uri="{C183D7F6-B498-43B3-948B-1728B52AA6E4}">
                <adec:decorative xmlns:adec="http://schemas.microsoft.com/office/drawing/2017/decorative" val="1"/>
              </a:ext>
            </a:extLst>
          </p:cNvPr>
          <p:cNvGrpSpPr/>
          <p:nvPr/>
        </p:nvGrpSpPr>
        <p:grpSpPr>
          <a:xfrm>
            <a:off x="11062920" y="2191900"/>
            <a:ext cx="377723" cy="377723"/>
            <a:chOff x="3099278" y="6175971"/>
            <a:chExt cx="377723" cy="377723"/>
          </a:xfrm>
        </p:grpSpPr>
        <p:sp>
          <p:nvSpPr>
            <p:cNvPr id="34" name="Oval 33">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59980D3-EBED-4A96-85AF-943792602410}"/>
                </a:ext>
              </a:extLst>
            </p:cNvPr>
            <p:cNvSpPr txBox="1"/>
            <p:nvPr/>
          </p:nvSpPr>
          <p:spPr>
            <a:xfrm>
              <a:off x="3169356" y="6226332"/>
              <a:ext cx="237566" cy="276999"/>
            </a:xfrm>
            <a:prstGeom prst="rect">
              <a:avLst/>
            </a:prstGeom>
            <a:noFill/>
          </p:spPr>
          <p:txBody>
            <a:bodyPr wrap="none" rtlCol="0">
              <a:spAutoFit/>
            </a:bodyPr>
            <a:lstStyle/>
            <a:p>
              <a:pPr algn="ctr"/>
              <a:r>
                <a:rPr lang="en-US" sz="1200" dirty="0"/>
                <a:t>J</a:t>
              </a:r>
            </a:p>
          </p:txBody>
        </p:sp>
      </p:grpSp>
      <p:cxnSp>
        <p:nvCxnSpPr>
          <p:cNvPr id="36" name="Straight Connector 35">
            <a:extLst>
              <a:ext uri="{FF2B5EF4-FFF2-40B4-BE49-F238E27FC236}">
                <a16:creationId xmlns:a16="http://schemas.microsoft.com/office/drawing/2014/main" id="{5968D3FF-247D-4C9B-A358-154B4727934A}"/>
              </a:ext>
              <a:ext uri="{C183D7F6-B498-43B3-948B-1728B52AA6E4}">
                <adec:decorative xmlns:adec="http://schemas.microsoft.com/office/drawing/2017/decorative" val="1"/>
              </a:ext>
            </a:extLst>
          </p:cNvPr>
          <p:cNvCxnSpPr>
            <a:cxnSpLocks/>
            <a:stCxn id="19" idx="4"/>
            <a:endCxn id="10" idx="7"/>
          </p:cNvCxnSpPr>
          <p:nvPr/>
        </p:nvCxnSpPr>
        <p:spPr>
          <a:xfrm flipH="1">
            <a:off x="11336161" y="3545862"/>
            <a:ext cx="244178" cy="693041"/>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5968D3FF-247D-4C9B-A358-154B4727934A}"/>
              </a:ext>
              <a:ext uri="{C183D7F6-B498-43B3-948B-1728B52AA6E4}">
                <adec:decorative xmlns:adec="http://schemas.microsoft.com/office/drawing/2017/decorative" val="1"/>
              </a:ext>
            </a:extLst>
          </p:cNvPr>
          <p:cNvCxnSpPr>
            <a:cxnSpLocks/>
            <a:stCxn id="10" idx="3"/>
            <a:endCxn id="13" idx="6"/>
          </p:cNvCxnSpPr>
          <p:nvPr/>
        </p:nvCxnSpPr>
        <p:spPr>
          <a:xfrm flipH="1">
            <a:off x="10525512" y="4505994"/>
            <a:ext cx="543558" cy="436809"/>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5968D3FF-247D-4C9B-A358-154B4727934A}"/>
              </a:ext>
              <a:ext uri="{C183D7F6-B498-43B3-948B-1728B52AA6E4}">
                <adec:decorative xmlns:adec="http://schemas.microsoft.com/office/drawing/2017/decorative" val="1"/>
              </a:ext>
            </a:extLst>
          </p:cNvPr>
          <p:cNvCxnSpPr>
            <a:cxnSpLocks/>
            <a:stCxn id="22" idx="5"/>
            <a:endCxn id="13" idx="1"/>
          </p:cNvCxnSpPr>
          <p:nvPr/>
        </p:nvCxnSpPr>
        <p:spPr>
          <a:xfrm>
            <a:off x="9856940" y="4317132"/>
            <a:ext cx="346165" cy="492125"/>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968D3FF-247D-4C9B-A358-154B4727934A}"/>
              </a:ext>
              <a:ext uri="{C183D7F6-B498-43B3-948B-1728B52AA6E4}">
                <adec:decorative xmlns:adec="http://schemas.microsoft.com/office/drawing/2017/decorative" val="1"/>
              </a:ext>
            </a:extLst>
          </p:cNvPr>
          <p:cNvCxnSpPr>
            <a:cxnSpLocks/>
            <a:stCxn id="10" idx="2"/>
            <a:endCxn id="22" idx="6"/>
          </p:cNvCxnSpPr>
          <p:nvPr/>
        </p:nvCxnSpPr>
        <p:spPr>
          <a:xfrm flipH="1" flipV="1">
            <a:off x="9912256" y="4183587"/>
            <a:ext cx="1101498" cy="188862"/>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5968D3FF-247D-4C9B-A358-154B4727934A}"/>
              </a:ext>
              <a:ext uri="{C183D7F6-B498-43B3-948B-1728B52AA6E4}">
                <adec:decorative xmlns:adec="http://schemas.microsoft.com/office/drawing/2017/decorative" val="1"/>
              </a:ext>
            </a:extLst>
          </p:cNvPr>
          <p:cNvCxnSpPr>
            <a:cxnSpLocks/>
            <a:stCxn id="16" idx="4"/>
            <a:endCxn id="22" idx="0"/>
          </p:cNvCxnSpPr>
          <p:nvPr/>
        </p:nvCxnSpPr>
        <p:spPr>
          <a:xfrm flipH="1">
            <a:off x="9723395" y="3359684"/>
            <a:ext cx="424394" cy="635041"/>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5968D3FF-247D-4C9B-A358-154B4727934A}"/>
              </a:ext>
              <a:ext uri="{C183D7F6-B498-43B3-948B-1728B52AA6E4}">
                <adec:decorative xmlns:adec="http://schemas.microsoft.com/office/drawing/2017/decorative" val="1"/>
              </a:ext>
            </a:extLst>
          </p:cNvPr>
          <p:cNvCxnSpPr>
            <a:cxnSpLocks/>
            <a:stCxn id="19" idx="2"/>
            <a:endCxn id="16" idx="6"/>
          </p:cNvCxnSpPr>
          <p:nvPr/>
        </p:nvCxnSpPr>
        <p:spPr>
          <a:xfrm flipH="1" flipV="1">
            <a:off x="10336650" y="3170823"/>
            <a:ext cx="1054827" cy="186178"/>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5968D3FF-247D-4C9B-A358-154B4727934A}"/>
              </a:ext>
              <a:ext uri="{C183D7F6-B498-43B3-948B-1728B52AA6E4}">
                <adec:decorative xmlns:adec="http://schemas.microsoft.com/office/drawing/2017/decorative" val="1"/>
              </a:ext>
            </a:extLst>
          </p:cNvPr>
          <p:cNvCxnSpPr>
            <a:cxnSpLocks/>
            <a:stCxn id="7" idx="6"/>
            <a:endCxn id="16" idx="1"/>
          </p:cNvCxnSpPr>
          <p:nvPr/>
        </p:nvCxnSpPr>
        <p:spPr>
          <a:xfrm>
            <a:off x="9340092" y="2441951"/>
            <a:ext cx="674151" cy="595326"/>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5968D3FF-247D-4C9B-A358-154B4727934A}"/>
              </a:ext>
              <a:ext uri="{C183D7F6-B498-43B3-948B-1728B52AA6E4}">
                <adec:decorative xmlns:adec="http://schemas.microsoft.com/office/drawing/2017/decorative" val="1"/>
              </a:ext>
            </a:extLst>
          </p:cNvPr>
          <p:cNvCxnSpPr>
            <a:cxnSpLocks/>
            <a:stCxn id="16" idx="2"/>
            <a:endCxn id="25" idx="6"/>
          </p:cNvCxnSpPr>
          <p:nvPr/>
        </p:nvCxnSpPr>
        <p:spPr>
          <a:xfrm flipH="1" flipV="1">
            <a:off x="8594663" y="3120461"/>
            <a:ext cx="1364264" cy="50362"/>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5968D3FF-247D-4C9B-A358-154B4727934A}"/>
              </a:ext>
              <a:ext uri="{C183D7F6-B498-43B3-948B-1728B52AA6E4}">
                <adec:decorative xmlns:adec="http://schemas.microsoft.com/office/drawing/2017/decorative" val="1"/>
              </a:ext>
            </a:extLst>
          </p:cNvPr>
          <p:cNvCxnSpPr>
            <a:cxnSpLocks/>
            <a:stCxn id="7" idx="3"/>
            <a:endCxn id="25" idx="7"/>
          </p:cNvCxnSpPr>
          <p:nvPr/>
        </p:nvCxnSpPr>
        <p:spPr>
          <a:xfrm flipH="1">
            <a:off x="8539347" y="2575496"/>
            <a:ext cx="478338" cy="411419"/>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5968D3FF-247D-4C9B-A358-154B4727934A}"/>
              </a:ext>
              <a:ext uri="{C183D7F6-B498-43B3-948B-1728B52AA6E4}">
                <adec:decorative xmlns:adec="http://schemas.microsoft.com/office/drawing/2017/decorative" val="1"/>
              </a:ext>
            </a:extLst>
          </p:cNvPr>
          <p:cNvCxnSpPr>
            <a:cxnSpLocks/>
            <a:stCxn id="25" idx="4"/>
            <a:endCxn id="28" idx="0"/>
          </p:cNvCxnSpPr>
          <p:nvPr/>
        </p:nvCxnSpPr>
        <p:spPr>
          <a:xfrm flipH="1">
            <a:off x="8264576" y="3309322"/>
            <a:ext cx="141226" cy="560851"/>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5968D3FF-247D-4C9B-A358-154B4727934A}"/>
              </a:ext>
              <a:ext uri="{C183D7F6-B498-43B3-948B-1728B52AA6E4}">
                <adec:decorative xmlns:adec="http://schemas.microsoft.com/office/drawing/2017/decorative" val="1"/>
              </a:ext>
            </a:extLst>
          </p:cNvPr>
          <p:cNvCxnSpPr>
            <a:cxnSpLocks/>
            <a:stCxn id="22" idx="2"/>
            <a:endCxn id="28" idx="6"/>
          </p:cNvCxnSpPr>
          <p:nvPr/>
        </p:nvCxnSpPr>
        <p:spPr>
          <a:xfrm flipH="1" flipV="1">
            <a:off x="8453437" y="4059035"/>
            <a:ext cx="1081096" cy="124552"/>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5968D3FF-247D-4C9B-A358-154B4727934A}"/>
              </a:ext>
              <a:ext uri="{C183D7F6-B498-43B3-948B-1728B52AA6E4}">
                <adec:decorative xmlns:adec="http://schemas.microsoft.com/office/drawing/2017/decorative" val="1"/>
              </a:ext>
            </a:extLst>
          </p:cNvPr>
          <p:cNvCxnSpPr>
            <a:cxnSpLocks/>
            <a:stCxn id="25" idx="2"/>
            <a:endCxn id="31" idx="7"/>
          </p:cNvCxnSpPr>
          <p:nvPr/>
        </p:nvCxnSpPr>
        <p:spPr>
          <a:xfrm flipH="1">
            <a:off x="7592610" y="3120461"/>
            <a:ext cx="624330" cy="291855"/>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5968D3FF-247D-4C9B-A358-154B4727934A}"/>
              </a:ext>
              <a:ext uri="{C183D7F6-B498-43B3-948B-1728B52AA6E4}">
                <adec:decorative xmlns:adec="http://schemas.microsoft.com/office/drawing/2017/decorative" val="1"/>
              </a:ext>
            </a:extLst>
          </p:cNvPr>
          <p:cNvCxnSpPr>
            <a:cxnSpLocks/>
            <a:stCxn id="31" idx="5"/>
            <a:endCxn id="28" idx="2"/>
          </p:cNvCxnSpPr>
          <p:nvPr/>
        </p:nvCxnSpPr>
        <p:spPr>
          <a:xfrm>
            <a:off x="7592610" y="3679407"/>
            <a:ext cx="483104" cy="379628"/>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a:off x="1581300" y="6131677"/>
            <a:ext cx="344089" cy="461665"/>
          </a:xfrm>
          <a:prstGeom prst="rect">
            <a:avLst/>
          </a:prstGeom>
          <a:noFill/>
        </p:spPr>
        <p:txBody>
          <a:bodyPr wrap="square" rtlCol="0">
            <a:spAutoFit/>
          </a:bodyPr>
          <a:lstStyle/>
          <a:p>
            <a:r>
              <a:rPr lang="en-US" sz="2400" dirty="0"/>
              <a:t>A</a:t>
            </a:r>
          </a:p>
        </p:txBody>
      </p:sp>
      <p:sp>
        <p:nvSpPr>
          <p:cNvPr id="82" name="TextBox 81"/>
          <p:cNvSpPr txBox="1"/>
          <p:nvPr/>
        </p:nvSpPr>
        <p:spPr>
          <a:xfrm>
            <a:off x="1875465" y="6131677"/>
            <a:ext cx="356188" cy="461665"/>
          </a:xfrm>
          <a:prstGeom prst="rect">
            <a:avLst/>
          </a:prstGeom>
          <a:noFill/>
        </p:spPr>
        <p:txBody>
          <a:bodyPr wrap="none" rtlCol="0">
            <a:spAutoFit/>
          </a:bodyPr>
          <a:lstStyle/>
          <a:p>
            <a:r>
              <a:rPr lang="en-US" sz="2400" dirty="0"/>
              <a:t>B</a:t>
            </a:r>
          </a:p>
        </p:txBody>
      </p:sp>
      <p:sp>
        <p:nvSpPr>
          <p:cNvPr id="84" name="TextBox 83"/>
          <p:cNvSpPr txBox="1"/>
          <p:nvPr/>
        </p:nvSpPr>
        <p:spPr>
          <a:xfrm>
            <a:off x="2364230" y="5178960"/>
            <a:ext cx="380232" cy="461665"/>
          </a:xfrm>
          <a:prstGeom prst="rect">
            <a:avLst/>
          </a:prstGeom>
          <a:noFill/>
        </p:spPr>
        <p:txBody>
          <a:bodyPr wrap="none" rtlCol="0">
            <a:spAutoFit/>
          </a:bodyPr>
          <a:lstStyle/>
          <a:p>
            <a:r>
              <a:rPr lang="en-US" sz="2400" dirty="0"/>
              <a:t>A</a:t>
            </a:r>
          </a:p>
        </p:txBody>
      </p:sp>
      <p:sp>
        <p:nvSpPr>
          <p:cNvPr id="88" name="TextBox 87"/>
          <p:cNvSpPr txBox="1"/>
          <p:nvPr/>
        </p:nvSpPr>
        <p:spPr>
          <a:xfrm>
            <a:off x="1622033" y="5666076"/>
            <a:ext cx="356188" cy="461665"/>
          </a:xfrm>
          <a:prstGeom prst="rect">
            <a:avLst/>
          </a:prstGeom>
          <a:solidFill>
            <a:schemeClr val="bg1"/>
          </a:solidFill>
        </p:spPr>
        <p:txBody>
          <a:bodyPr wrap="none" rtlCol="0">
            <a:spAutoFit/>
          </a:bodyPr>
          <a:lstStyle/>
          <a:p>
            <a:r>
              <a:rPr lang="en-US" sz="2400" dirty="0"/>
              <a:t>B</a:t>
            </a:r>
          </a:p>
        </p:txBody>
      </p:sp>
      <p:sp>
        <p:nvSpPr>
          <p:cNvPr id="93" name="TextBox 92"/>
          <p:cNvSpPr txBox="1"/>
          <p:nvPr/>
        </p:nvSpPr>
        <p:spPr>
          <a:xfrm>
            <a:off x="2196617" y="5666076"/>
            <a:ext cx="304800" cy="461665"/>
          </a:xfrm>
          <a:prstGeom prst="rect">
            <a:avLst/>
          </a:prstGeom>
          <a:noFill/>
        </p:spPr>
        <p:txBody>
          <a:bodyPr wrap="square" rtlCol="0">
            <a:spAutoFit/>
          </a:bodyPr>
          <a:lstStyle/>
          <a:p>
            <a:r>
              <a:rPr lang="en-US" sz="2400" dirty="0"/>
              <a:t>E</a:t>
            </a:r>
          </a:p>
        </p:txBody>
      </p:sp>
      <p:sp>
        <p:nvSpPr>
          <p:cNvPr id="94" name="TextBox 93"/>
          <p:cNvSpPr txBox="1"/>
          <p:nvPr/>
        </p:nvSpPr>
        <p:spPr>
          <a:xfrm>
            <a:off x="2460574" y="5666076"/>
            <a:ext cx="304800" cy="461665"/>
          </a:xfrm>
          <a:prstGeom prst="rect">
            <a:avLst/>
          </a:prstGeom>
          <a:noFill/>
        </p:spPr>
        <p:txBody>
          <a:bodyPr wrap="square" rtlCol="0">
            <a:spAutoFit/>
          </a:bodyPr>
          <a:lstStyle/>
          <a:p>
            <a:r>
              <a:rPr lang="en-US" sz="2400" dirty="0"/>
              <a:t>C</a:t>
            </a:r>
          </a:p>
        </p:txBody>
      </p:sp>
      <p:sp>
        <p:nvSpPr>
          <p:cNvPr id="95" name="TextBox 94"/>
          <p:cNvSpPr txBox="1"/>
          <p:nvPr/>
        </p:nvSpPr>
        <p:spPr>
          <a:xfrm>
            <a:off x="2138447" y="6131677"/>
            <a:ext cx="396262" cy="461665"/>
          </a:xfrm>
          <a:prstGeom prst="rect">
            <a:avLst/>
          </a:prstGeom>
          <a:noFill/>
        </p:spPr>
        <p:txBody>
          <a:bodyPr wrap="none" rtlCol="0">
            <a:spAutoFit/>
          </a:bodyPr>
          <a:lstStyle/>
          <a:p>
            <a:r>
              <a:rPr lang="en-US" sz="2400" dirty="0"/>
              <a:t>D</a:t>
            </a:r>
          </a:p>
        </p:txBody>
      </p:sp>
      <p:sp>
        <p:nvSpPr>
          <p:cNvPr id="96" name="TextBox 95"/>
          <p:cNvSpPr txBox="1"/>
          <p:nvPr/>
        </p:nvSpPr>
        <p:spPr>
          <a:xfrm>
            <a:off x="1894096" y="5666076"/>
            <a:ext cx="396262" cy="461665"/>
          </a:xfrm>
          <a:prstGeom prst="rect">
            <a:avLst/>
          </a:prstGeom>
          <a:solidFill>
            <a:schemeClr val="bg1"/>
          </a:solidFill>
        </p:spPr>
        <p:txBody>
          <a:bodyPr wrap="none" rtlCol="0">
            <a:spAutoFit/>
          </a:bodyPr>
          <a:lstStyle/>
          <a:p>
            <a:r>
              <a:rPr lang="en-US" sz="2400" dirty="0"/>
              <a:t>D</a:t>
            </a:r>
          </a:p>
        </p:txBody>
      </p:sp>
      <p:sp>
        <p:nvSpPr>
          <p:cNvPr id="100" name="TextBox 99"/>
          <p:cNvSpPr txBox="1"/>
          <p:nvPr/>
        </p:nvSpPr>
        <p:spPr>
          <a:xfrm>
            <a:off x="2724531" y="5666076"/>
            <a:ext cx="304800" cy="461665"/>
          </a:xfrm>
          <a:prstGeom prst="rect">
            <a:avLst/>
          </a:prstGeom>
          <a:noFill/>
        </p:spPr>
        <p:txBody>
          <a:bodyPr wrap="square" rtlCol="0">
            <a:spAutoFit/>
          </a:bodyPr>
          <a:lstStyle/>
          <a:p>
            <a:r>
              <a:rPr lang="en-US" sz="2400" dirty="0"/>
              <a:t>F</a:t>
            </a:r>
          </a:p>
        </p:txBody>
      </p:sp>
      <p:sp>
        <p:nvSpPr>
          <p:cNvPr id="101" name="TextBox 100"/>
          <p:cNvSpPr txBox="1"/>
          <p:nvPr/>
        </p:nvSpPr>
        <p:spPr>
          <a:xfrm>
            <a:off x="2988488" y="5666076"/>
            <a:ext cx="304800" cy="461665"/>
          </a:xfrm>
          <a:prstGeom prst="rect">
            <a:avLst/>
          </a:prstGeom>
          <a:noFill/>
        </p:spPr>
        <p:txBody>
          <a:bodyPr wrap="square" rtlCol="0">
            <a:spAutoFit/>
          </a:bodyPr>
          <a:lstStyle/>
          <a:p>
            <a:r>
              <a:rPr lang="en-US" sz="2400" dirty="0"/>
              <a:t>G</a:t>
            </a:r>
          </a:p>
        </p:txBody>
      </p:sp>
      <p:sp>
        <p:nvSpPr>
          <p:cNvPr id="105" name="Oval 104">
            <a:extLst>
              <a:ext uri="{FF2B5EF4-FFF2-40B4-BE49-F238E27FC236}">
                <a16:creationId xmlns:a16="http://schemas.microsoft.com/office/drawing/2014/main" id="{EEFC130C-82B3-4768-95CF-51BB047A2B91}"/>
              </a:ext>
              <a:ext uri="{C183D7F6-B498-43B3-948B-1728B52AA6E4}">
                <adec:decorative xmlns:adec="http://schemas.microsoft.com/office/drawing/2017/decorative" val="1"/>
              </a:ext>
            </a:extLst>
          </p:cNvPr>
          <p:cNvSpPr/>
          <p:nvPr/>
        </p:nvSpPr>
        <p:spPr>
          <a:xfrm>
            <a:off x="9963250" y="2980228"/>
            <a:ext cx="377723" cy="377723"/>
          </a:xfrm>
          <a:prstGeom prst="ellipse">
            <a:avLst/>
          </a:prstGeom>
          <a:solidFill>
            <a:srgbClr val="FFFFCC">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EEFC130C-82B3-4768-95CF-51BB047A2B91}"/>
              </a:ext>
              <a:ext uri="{C183D7F6-B498-43B3-948B-1728B52AA6E4}">
                <adec:decorative xmlns:adec="http://schemas.microsoft.com/office/drawing/2017/decorative" val="1"/>
              </a:ext>
            </a:extLst>
          </p:cNvPr>
          <p:cNvSpPr/>
          <p:nvPr/>
        </p:nvSpPr>
        <p:spPr>
          <a:xfrm>
            <a:off x="11013754" y="4180117"/>
            <a:ext cx="377723" cy="377723"/>
          </a:xfrm>
          <a:prstGeom prst="ellipse">
            <a:avLst/>
          </a:prstGeom>
          <a:solidFill>
            <a:srgbClr val="FFFFCC">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EEFC130C-82B3-4768-95CF-51BB047A2B91}"/>
              </a:ext>
              <a:ext uri="{C183D7F6-B498-43B3-948B-1728B52AA6E4}">
                <adec:decorative xmlns:adec="http://schemas.microsoft.com/office/drawing/2017/decorative" val="1"/>
              </a:ext>
            </a:extLst>
          </p:cNvPr>
          <p:cNvSpPr/>
          <p:nvPr/>
        </p:nvSpPr>
        <p:spPr>
          <a:xfrm>
            <a:off x="11391477" y="3161200"/>
            <a:ext cx="377723" cy="377723"/>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EEFC130C-82B3-4768-95CF-51BB047A2B91}"/>
              </a:ext>
              <a:ext uri="{C183D7F6-B498-43B3-948B-1728B52AA6E4}">
                <adec:decorative xmlns:adec="http://schemas.microsoft.com/office/drawing/2017/decorative" val="1"/>
              </a:ext>
            </a:extLst>
          </p:cNvPr>
          <p:cNvSpPr/>
          <p:nvPr/>
        </p:nvSpPr>
        <p:spPr>
          <a:xfrm>
            <a:off x="11382832" y="3164670"/>
            <a:ext cx="377723" cy="3777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Box 109"/>
          <p:cNvSpPr txBox="1"/>
          <p:nvPr/>
        </p:nvSpPr>
        <p:spPr>
          <a:xfrm>
            <a:off x="2383466" y="5189290"/>
            <a:ext cx="356188" cy="461665"/>
          </a:xfrm>
          <a:prstGeom prst="rect">
            <a:avLst/>
          </a:prstGeom>
          <a:solidFill>
            <a:schemeClr val="bg1"/>
          </a:solidFill>
        </p:spPr>
        <p:txBody>
          <a:bodyPr wrap="none" rtlCol="0">
            <a:spAutoFit/>
          </a:bodyPr>
          <a:lstStyle/>
          <a:p>
            <a:r>
              <a:rPr lang="en-US" sz="2400" dirty="0"/>
              <a:t>B</a:t>
            </a:r>
          </a:p>
        </p:txBody>
      </p:sp>
      <p:sp>
        <p:nvSpPr>
          <p:cNvPr id="111" name="Oval 110">
            <a:extLst>
              <a:ext uri="{FF2B5EF4-FFF2-40B4-BE49-F238E27FC236}">
                <a16:creationId xmlns:a16="http://schemas.microsoft.com/office/drawing/2014/main" id="{EEFC130C-82B3-4768-95CF-51BB047A2B91}"/>
              </a:ext>
              <a:ext uri="{C183D7F6-B498-43B3-948B-1728B52AA6E4}">
                <adec:decorative xmlns:adec="http://schemas.microsoft.com/office/drawing/2017/decorative" val="1"/>
              </a:ext>
            </a:extLst>
          </p:cNvPr>
          <p:cNvSpPr/>
          <p:nvPr/>
        </p:nvSpPr>
        <p:spPr>
          <a:xfrm>
            <a:off x="9524112" y="3971481"/>
            <a:ext cx="377723" cy="377723"/>
          </a:xfrm>
          <a:prstGeom prst="ellipse">
            <a:avLst/>
          </a:prstGeom>
          <a:solidFill>
            <a:srgbClr val="FFFFCC">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a:extLst>
              <a:ext uri="{FF2B5EF4-FFF2-40B4-BE49-F238E27FC236}">
                <a16:creationId xmlns:a16="http://schemas.microsoft.com/office/drawing/2014/main" id="{EEFC130C-82B3-4768-95CF-51BB047A2B91}"/>
              </a:ext>
              <a:ext uri="{C183D7F6-B498-43B3-948B-1728B52AA6E4}">
                <adec:decorative xmlns:adec="http://schemas.microsoft.com/office/drawing/2017/decorative" val="1"/>
              </a:ext>
            </a:extLst>
          </p:cNvPr>
          <p:cNvSpPr/>
          <p:nvPr/>
        </p:nvSpPr>
        <p:spPr>
          <a:xfrm>
            <a:off x="10157433" y="4727077"/>
            <a:ext cx="377723" cy="377723"/>
          </a:xfrm>
          <a:prstGeom prst="ellipse">
            <a:avLst/>
          </a:prstGeom>
          <a:solidFill>
            <a:srgbClr val="FFFFCC">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a:extLst>
              <a:ext uri="{FF2B5EF4-FFF2-40B4-BE49-F238E27FC236}">
                <a16:creationId xmlns:a16="http://schemas.microsoft.com/office/drawing/2014/main" id="{EEFC130C-82B3-4768-95CF-51BB047A2B91}"/>
              </a:ext>
              <a:ext uri="{C183D7F6-B498-43B3-948B-1728B52AA6E4}">
                <adec:decorative xmlns:adec="http://schemas.microsoft.com/office/drawing/2017/decorative" val="1"/>
              </a:ext>
            </a:extLst>
          </p:cNvPr>
          <p:cNvSpPr/>
          <p:nvPr/>
        </p:nvSpPr>
        <p:spPr>
          <a:xfrm>
            <a:off x="11024175" y="4143579"/>
            <a:ext cx="377723" cy="377723"/>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EEFC130C-82B3-4768-95CF-51BB047A2B91}"/>
              </a:ext>
              <a:ext uri="{C183D7F6-B498-43B3-948B-1728B52AA6E4}">
                <adec:decorative xmlns:adec="http://schemas.microsoft.com/office/drawing/2017/decorative" val="1"/>
              </a:ext>
            </a:extLst>
          </p:cNvPr>
          <p:cNvSpPr/>
          <p:nvPr/>
        </p:nvSpPr>
        <p:spPr>
          <a:xfrm>
            <a:off x="10994793" y="4179093"/>
            <a:ext cx="377723" cy="3777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p:cNvSpPr txBox="1"/>
          <p:nvPr/>
        </p:nvSpPr>
        <p:spPr>
          <a:xfrm>
            <a:off x="2362540" y="5189290"/>
            <a:ext cx="304800" cy="461665"/>
          </a:xfrm>
          <a:prstGeom prst="rect">
            <a:avLst/>
          </a:prstGeom>
          <a:solidFill>
            <a:schemeClr val="bg1"/>
          </a:solidFill>
        </p:spPr>
        <p:txBody>
          <a:bodyPr wrap="square" rtlCol="0">
            <a:spAutoFit/>
          </a:bodyPr>
          <a:lstStyle/>
          <a:p>
            <a:r>
              <a:rPr lang="en-US" sz="2400" dirty="0"/>
              <a:t>D</a:t>
            </a:r>
          </a:p>
        </p:txBody>
      </p:sp>
      <p:sp>
        <p:nvSpPr>
          <p:cNvPr id="114" name="Oval 113">
            <a:extLst>
              <a:ext uri="{FF2B5EF4-FFF2-40B4-BE49-F238E27FC236}">
                <a16:creationId xmlns:a16="http://schemas.microsoft.com/office/drawing/2014/main" id="{EEFC130C-82B3-4768-95CF-51BB047A2B91}"/>
              </a:ext>
              <a:ext uri="{C183D7F6-B498-43B3-948B-1728B52AA6E4}">
                <adec:decorative xmlns:adec="http://schemas.microsoft.com/office/drawing/2017/decorative" val="1"/>
              </a:ext>
            </a:extLst>
          </p:cNvPr>
          <p:cNvSpPr/>
          <p:nvPr/>
        </p:nvSpPr>
        <p:spPr>
          <a:xfrm>
            <a:off x="9950138" y="2986158"/>
            <a:ext cx="377723" cy="3777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a:extLst>
              <a:ext uri="{FF2B5EF4-FFF2-40B4-BE49-F238E27FC236}">
                <a16:creationId xmlns:a16="http://schemas.microsoft.com/office/drawing/2014/main" id="{EEFC130C-82B3-4768-95CF-51BB047A2B91}"/>
              </a:ext>
              <a:ext uri="{C183D7F6-B498-43B3-948B-1728B52AA6E4}">
                <adec:decorative xmlns:adec="http://schemas.microsoft.com/office/drawing/2017/decorative" val="1"/>
              </a:ext>
            </a:extLst>
          </p:cNvPr>
          <p:cNvSpPr/>
          <p:nvPr/>
        </p:nvSpPr>
        <p:spPr>
          <a:xfrm>
            <a:off x="8977037" y="2254580"/>
            <a:ext cx="377723" cy="377723"/>
          </a:xfrm>
          <a:prstGeom prst="ellipse">
            <a:avLst/>
          </a:prstGeom>
          <a:solidFill>
            <a:srgbClr val="FFFFCC">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a:extLst>
              <a:ext uri="{FF2B5EF4-FFF2-40B4-BE49-F238E27FC236}">
                <a16:creationId xmlns:a16="http://schemas.microsoft.com/office/drawing/2014/main" id="{EEFC130C-82B3-4768-95CF-51BB047A2B91}"/>
              </a:ext>
              <a:ext uri="{C183D7F6-B498-43B3-948B-1728B52AA6E4}">
                <adec:decorative xmlns:adec="http://schemas.microsoft.com/office/drawing/2017/decorative" val="1"/>
              </a:ext>
            </a:extLst>
          </p:cNvPr>
          <p:cNvSpPr/>
          <p:nvPr/>
        </p:nvSpPr>
        <p:spPr>
          <a:xfrm>
            <a:off x="8231729" y="2919004"/>
            <a:ext cx="377723" cy="377723"/>
          </a:xfrm>
          <a:prstGeom prst="ellipse">
            <a:avLst/>
          </a:prstGeom>
          <a:solidFill>
            <a:srgbClr val="FFFFCC">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a:extLst>
              <a:ext uri="{FF2B5EF4-FFF2-40B4-BE49-F238E27FC236}">
                <a16:creationId xmlns:a16="http://schemas.microsoft.com/office/drawing/2014/main" id="{EEFC130C-82B3-4768-95CF-51BB047A2B91}"/>
              </a:ext>
              <a:ext uri="{C183D7F6-B498-43B3-948B-1728B52AA6E4}">
                <adec:decorative xmlns:adec="http://schemas.microsoft.com/office/drawing/2017/decorative" val="1"/>
              </a:ext>
            </a:extLst>
          </p:cNvPr>
          <p:cNvSpPr/>
          <p:nvPr/>
        </p:nvSpPr>
        <p:spPr>
          <a:xfrm>
            <a:off x="9956666" y="2979958"/>
            <a:ext cx="377723" cy="377723"/>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p:cNvSpPr txBox="1"/>
          <p:nvPr/>
        </p:nvSpPr>
        <p:spPr>
          <a:xfrm>
            <a:off x="2374767" y="5178960"/>
            <a:ext cx="304800" cy="461665"/>
          </a:xfrm>
          <a:prstGeom prst="rect">
            <a:avLst/>
          </a:prstGeom>
          <a:solidFill>
            <a:schemeClr val="bg1"/>
          </a:solidFill>
        </p:spPr>
        <p:txBody>
          <a:bodyPr wrap="square" rtlCol="0">
            <a:spAutoFit/>
          </a:bodyPr>
          <a:lstStyle/>
          <a:p>
            <a:r>
              <a:rPr lang="en-US" sz="2400" dirty="0"/>
              <a:t>E</a:t>
            </a:r>
          </a:p>
        </p:txBody>
      </p:sp>
      <p:sp>
        <p:nvSpPr>
          <p:cNvPr id="121" name="Oval 120">
            <a:extLst>
              <a:ext uri="{FF2B5EF4-FFF2-40B4-BE49-F238E27FC236}">
                <a16:creationId xmlns:a16="http://schemas.microsoft.com/office/drawing/2014/main" id="{EEFC130C-82B3-4768-95CF-51BB047A2B91}"/>
              </a:ext>
              <a:ext uri="{C183D7F6-B498-43B3-948B-1728B52AA6E4}">
                <adec:decorative xmlns:adec="http://schemas.microsoft.com/office/drawing/2017/decorative" val="1"/>
              </a:ext>
            </a:extLst>
          </p:cNvPr>
          <p:cNvSpPr/>
          <p:nvPr/>
        </p:nvSpPr>
        <p:spPr>
          <a:xfrm>
            <a:off x="8084359" y="3860691"/>
            <a:ext cx="377723" cy="377723"/>
          </a:xfrm>
          <a:prstGeom prst="ellipse">
            <a:avLst/>
          </a:prstGeom>
          <a:solidFill>
            <a:srgbClr val="FFFFCC">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p:cNvSpPr txBox="1"/>
          <p:nvPr/>
        </p:nvSpPr>
        <p:spPr>
          <a:xfrm>
            <a:off x="3252445" y="5666076"/>
            <a:ext cx="304800" cy="461665"/>
          </a:xfrm>
          <a:prstGeom prst="rect">
            <a:avLst/>
          </a:prstGeom>
          <a:noFill/>
        </p:spPr>
        <p:txBody>
          <a:bodyPr wrap="square" rtlCol="0">
            <a:spAutoFit/>
          </a:bodyPr>
          <a:lstStyle/>
          <a:p>
            <a:r>
              <a:rPr lang="en-US" sz="2400" dirty="0"/>
              <a:t>H</a:t>
            </a:r>
          </a:p>
        </p:txBody>
      </p:sp>
      <p:sp>
        <p:nvSpPr>
          <p:cNvPr id="123" name="Oval 122">
            <a:extLst>
              <a:ext uri="{FF2B5EF4-FFF2-40B4-BE49-F238E27FC236}">
                <a16:creationId xmlns:a16="http://schemas.microsoft.com/office/drawing/2014/main" id="{EEFC130C-82B3-4768-95CF-51BB047A2B91}"/>
              </a:ext>
              <a:ext uri="{C183D7F6-B498-43B3-948B-1728B52AA6E4}">
                <adec:decorative xmlns:adec="http://schemas.microsoft.com/office/drawing/2017/decorative" val="1"/>
              </a:ext>
            </a:extLst>
          </p:cNvPr>
          <p:cNvSpPr/>
          <p:nvPr/>
        </p:nvSpPr>
        <p:spPr>
          <a:xfrm>
            <a:off x="9563915" y="4021309"/>
            <a:ext cx="377723" cy="377723"/>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TextBox 123"/>
          <p:cNvSpPr txBox="1"/>
          <p:nvPr/>
        </p:nvSpPr>
        <p:spPr>
          <a:xfrm>
            <a:off x="2431887" y="6131677"/>
            <a:ext cx="304800" cy="461665"/>
          </a:xfrm>
          <a:prstGeom prst="rect">
            <a:avLst/>
          </a:prstGeom>
          <a:solidFill>
            <a:schemeClr val="bg1"/>
          </a:solidFill>
        </p:spPr>
        <p:txBody>
          <a:bodyPr wrap="square" rtlCol="0">
            <a:spAutoFit/>
          </a:bodyPr>
          <a:lstStyle/>
          <a:p>
            <a:r>
              <a:rPr lang="en-US" sz="2400" dirty="0"/>
              <a:t>E</a:t>
            </a:r>
          </a:p>
        </p:txBody>
      </p:sp>
      <p:sp>
        <p:nvSpPr>
          <p:cNvPr id="120" name="Oval 119">
            <a:extLst>
              <a:ext uri="{FF2B5EF4-FFF2-40B4-BE49-F238E27FC236}">
                <a16:creationId xmlns:a16="http://schemas.microsoft.com/office/drawing/2014/main" id="{EEFC130C-82B3-4768-95CF-51BB047A2B91}"/>
              </a:ext>
              <a:ext uri="{C183D7F6-B498-43B3-948B-1728B52AA6E4}">
                <adec:decorative xmlns:adec="http://schemas.microsoft.com/office/drawing/2017/decorative" val="1"/>
              </a:ext>
            </a:extLst>
          </p:cNvPr>
          <p:cNvSpPr/>
          <p:nvPr/>
        </p:nvSpPr>
        <p:spPr>
          <a:xfrm>
            <a:off x="9527655" y="4008672"/>
            <a:ext cx="377723" cy="3777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TextBox 125"/>
          <p:cNvSpPr txBox="1"/>
          <p:nvPr/>
        </p:nvSpPr>
        <p:spPr>
          <a:xfrm>
            <a:off x="2383466" y="5203787"/>
            <a:ext cx="304800" cy="461665"/>
          </a:xfrm>
          <a:prstGeom prst="rect">
            <a:avLst/>
          </a:prstGeom>
          <a:solidFill>
            <a:schemeClr val="bg1"/>
          </a:solidFill>
        </p:spPr>
        <p:txBody>
          <a:bodyPr wrap="square" rtlCol="0">
            <a:spAutoFit/>
          </a:bodyPr>
          <a:lstStyle/>
          <a:p>
            <a:r>
              <a:rPr lang="en-US" sz="2400" dirty="0"/>
              <a:t>C</a:t>
            </a:r>
          </a:p>
        </p:txBody>
      </p:sp>
      <p:sp>
        <p:nvSpPr>
          <p:cNvPr id="128" name="TextBox 127"/>
          <p:cNvSpPr txBox="1"/>
          <p:nvPr/>
        </p:nvSpPr>
        <p:spPr>
          <a:xfrm>
            <a:off x="2686763" y="6131677"/>
            <a:ext cx="304800" cy="461665"/>
          </a:xfrm>
          <a:prstGeom prst="rect">
            <a:avLst/>
          </a:prstGeom>
          <a:solidFill>
            <a:schemeClr val="bg1"/>
          </a:solidFill>
        </p:spPr>
        <p:txBody>
          <a:bodyPr wrap="square" rtlCol="0">
            <a:spAutoFit/>
          </a:bodyPr>
          <a:lstStyle/>
          <a:p>
            <a:r>
              <a:rPr lang="en-US" sz="2400" dirty="0"/>
              <a:t>C</a:t>
            </a:r>
          </a:p>
        </p:txBody>
      </p:sp>
      <p:sp>
        <p:nvSpPr>
          <p:cNvPr id="129" name="Oval 128">
            <a:extLst>
              <a:ext uri="{FF2B5EF4-FFF2-40B4-BE49-F238E27FC236}">
                <a16:creationId xmlns:a16="http://schemas.microsoft.com/office/drawing/2014/main" id="{EEFC130C-82B3-4768-95CF-51BB047A2B91}"/>
              </a:ext>
              <a:ext uri="{C183D7F6-B498-43B3-948B-1728B52AA6E4}">
                <adec:decorative xmlns:adec="http://schemas.microsoft.com/office/drawing/2017/decorative" val="1"/>
              </a:ext>
            </a:extLst>
          </p:cNvPr>
          <p:cNvSpPr/>
          <p:nvPr/>
        </p:nvSpPr>
        <p:spPr>
          <a:xfrm>
            <a:off x="10165967" y="4748008"/>
            <a:ext cx="377723" cy="377723"/>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p:cNvSpPr txBox="1"/>
          <p:nvPr/>
        </p:nvSpPr>
        <p:spPr>
          <a:xfrm>
            <a:off x="2387951" y="5197276"/>
            <a:ext cx="304800" cy="461665"/>
          </a:xfrm>
          <a:prstGeom prst="rect">
            <a:avLst/>
          </a:prstGeom>
          <a:solidFill>
            <a:schemeClr val="bg1"/>
          </a:solidFill>
        </p:spPr>
        <p:txBody>
          <a:bodyPr wrap="square" rtlCol="0">
            <a:spAutoFit/>
          </a:bodyPr>
          <a:lstStyle/>
          <a:p>
            <a:r>
              <a:rPr lang="en-US" sz="2400" dirty="0"/>
              <a:t>F</a:t>
            </a:r>
          </a:p>
        </p:txBody>
      </p:sp>
      <p:sp>
        <p:nvSpPr>
          <p:cNvPr id="125" name="Oval 124">
            <a:extLst>
              <a:ext uri="{FF2B5EF4-FFF2-40B4-BE49-F238E27FC236}">
                <a16:creationId xmlns:a16="http://schemas.microsoft.com/office/drawing/2014/main" id="{EEFC130C-82B3-4768-95CF-51BB047A2B91}"/>
              </a:ext>
              <a:ext uri="{C183D7F6-B498-43B3-948B-1728B52AA6E4}">
                <adec:decorative xmlns:adec="http://schemas.microsoft.com/office/drawing/2017/decorative" val="1"/>
              </a:ext>
            </a:extLst>
          </p:cNvPr>
          <p:cNvSpPr/>
          <p:nvPr/>
        </p:nvSpPr>
        <p:spPr>
          <a:xfrm>
            <a:off x="10152111" y="4759874"/>
            <a:ext cx="377723" cy="3777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EEFC130C-82B3-4768-95CF-51BB047A2B91}"/>
              </a:ext>
              <a:ext uri="{C183D7F6-B498-43B3-948B-1728B52AA6E4}">
                <adec:decorative xmlns:adec="http://schemas.microsoft.com/office/drawing/2017/decorative" val="1"/>
              </a:ext>
            </a:extLst>
          </p:cNvPr>
          <p:cNvSpPr/>
          <p:nvPr/>
        </p:nvSpPr>
        <p:spPr>
          <a:xfrm>
            <a:off x="8977641" y="2275168"/>
            <a:ext cx="377723" cy="377723"/>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TextBox 132"/>
          <p:cNvSpPr txBox="1"/>
          <p:nvPr/>
        </p:nvSpPr>
        <p:spPr>
          <a:xfrm>
            <a:off x="2941639" y="6131677"/>
            <a:ext cx="304800" cy="461665"/>
          </a:xfrm>
          <a:prstGeom prst="rect">
            <a:avLst/>
          </a:prstGeom>
          <a:solidFill>
            <a:schemeClr val="bg1"/>
          </a:solidFill>
        </p:spPr>
        <p:txBody>
          <a:bodyPr wrap="square" rtlCol="0">
            <a:spAutoFit/>
          </a:bodyPr>
          <a:lstStyle/>
          <a:p>
            <a:r>
              <a:rPr lang="en-US" sz="2400" dirty="0"/>
              <a:t>F</a:t>
            </a:r>
          </a:p>
        </p:txBody>
      </p:sp>
      <p:sp>
        <p:nvSpPr>
          <p:cNvPr id="131" name="Oval 130">
            <a:extLst>
              <a:ext uri="{FF2B5EF4-FFF2-40B4-BE49-F238E27FC236}">
                <a16:creationId xmlns:a16="http://schemas.microsoft.com/office/drawing/2014/main" id="{EEFC130C-82B3-4768-95CF-51BB047A2B91}"/>
              </a:ext>
              <a:ext uri="{C183D7F6-B498-43B3-948B-1728B52AA6E4}">
                <adec:decorative xmlns:adec="http://schemas.microsoft.com/office/drawing/2017/decorative" val="1"/>
              </a:ext>
            </a:extLst>
          </p:cNvPr>
          <p:cNvSpPr/>
          <p:nvPr/>
        </p:nvSpPr>
        <p:spPr>
          <a:xfrm>
            <a:off x="8947701" y="2253089"/>
            <a:ext cx="377723" cy="3777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EEFC130C-82B3-4768-95CF-51BB047A2B91}"/>
              </a:ext>
              <a:ext uri="{C183D7F6-B498-43B3-948B-1728B52AA6E4}">
                <adec:decorative xmlns:adec="http://schemas.microsoft.com/office/drawing/2017/decorative" val="1"/>
              </a:ext>
            </a:extLst>
          </p:cNvPr>
          <p:cNvSpPr/>
          <p:nvPr/>
        </p:nvSpPr>
        <p:spPr>
          <a:xfrm>
            <a:off x="8217710" y="2931699"/>
            <a:ext cx="377723" cy="3777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TextBox 134"/>
          <p:cNvSpPr txBox="1"/>
          <p:nvPr/>
        </p:nvSpPr>
        <p:spPr>
          <a:xfrm>
            <a:off x="2409384" y="5214165"/>
            <a:ext cx="304800" cy="461665"/>
          </a:xfrm>
          <a:prstGeom prst="rect">
            <a:avLst/>
          </a:prstGeom>
          <a:solidFill>
            <a:schemeClr val="bg1"/>
          </a:solidFill>
        </p:spPr>
        <p:txBody>
          <a:bodyPr wrap="square" rtlCol="0">
            <a:spAutoFit/>
          </a:bodyPr>
          <a:lstStyle/>
          <a:p>
            <a:r>
              <a:rPr lang="en-US" sz="2400" dirty="0"/>
              <a:t>G</a:t>
            </a:r>
          </a:p>
        </p:txBody>
      </p:sp>
      <p:sp>
        <p:nvSpPr>
          <p:cNvPr id="136" name="TextBox 135"/>
          <p:cNvSpPr txBox="1"/>
          <p:nvPr/>
        </p:nvSpPr>
        <p:spPr>
          <a:xfrm>
            <a:off x="3196515" y="6131677"/>
            <a:ext cx="304800" cy="461665"/>
          </a:xfrm>
          <a:prstGeom prst="rect">
            <a:avLst/>
          </a:prstGeom>
          <a:solidFill>
            <a:schemeClr val="bg1"/>
          </a:solidFill>
        </p:spPr>
        <p:txBody>
          <a:bodyPr wrap="square" rtlCol="0">
            <a:spAutoFit/>
          </a:bodyPr>
          <a:lstStyle/>
          <a:p>
            <a:r>
              <a:rPr lang="en-US" sz="2400" dirty="0"/>
              <a:t>G</a:t>
            </a:r>
          </a:p>
        </p:txBody>
      </p:sp>
      <p:sp>
        <p:nvSpPr>
          <p:cNvPr id="137" name="Oval 136">
            <a:extLst>
              <a:ext uri="{FF2B5EF4-FFF2-40B4-BE49-F238E27FC236}">
                <a16:creationId xmlns:a16="http://schemas.microsoft.com/office/drawing/2014/main" id="{EEFC130C-82B3-4768-95CF-51BB047A2B91}"/>
              </a:ext>
              <a:ext uri="{C183D7F6-B498-43B3-948B-1728B52AA6E4}">
                <adec:decorative xmlns:adec="http://schemas.microsoft.com/office/drawing/2017/decorative" val="1"/>
              </a:ext>
            </a:extLst>
          </p:cNvPr>
          <p:cNvSpPr/>
          <p:nvPr/>
        </p:nvSpPr>
        <p:spPr>
          <a:xfrm>
            <a:off x="8264575" y="2906309"/>
            <a:ext cx="377723" cy="377723"/>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a:extLst>
              <a:ext uri="{FF2B5EF4-FFF2-40B4-BE49-F238E27FC236}">
                <a16:creationId xmlns:a16="http://schemas.microsoft.com/office/drawing/2014/main" id="{EEFC130C-82B3-4768-95CF-51BB047A2B91}"/>
              </a:ext>
              <a:ext uri="{C183D7F6-B498-43B3-948B-1728B52AA6E4}">
                <adec:decorative xmlns:adec="http://schemas.microsoft.com/office/drawing/2017/decorative" val="1"/>
              </a:ext>
            </a:extLst>
          </p:cNvPr>
          <p:cNvSpPr/>
          <p:nvPr/>
        </p:nvSpPr>
        <p:spPr>
          <a:xfrm>
            <a:off x="7272464" y="3350061"/>
            <a:ext cx="377723" cy="377723"/>
          </a:xfrm>
          <a:prstGeom prst="ellipse">
            <a:avLst/>
          </a:prstGeom>
          <a:solidFill>
            <a:srgbClr val="FFFFCC">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TextBox 138"/>
          <p:cNvSpPr txBox="1"/>
          <p:nvPr/>
        </p:nvSpPr>
        <p:spPr>
          <a:xfrm>
            <a:off x="3516403" y="5666076"/>
            <a:ext cx="304800" cy="461665"/>
          </a:xfrm>
          <a:prstGeom prst="rect">
            <a:avLst/>
          </a:prstGeom>
          <a:noFill/>
        </p:spPr>
        <p:txBody>
          <a:bodyPr wrap="square" rtlCol="0">
            <a:spAutoFit/>
          </a:bodyPr>
          <a:lstStyle/>
          <a:p>
            <a:r>
              <a:rPr lang="en-US" sz="2400" dirty="0"/>
              <a:t>I</a:t>
            </a:r>
          </a:p>
        </p:txBody>
      </p:sp>
      <p:sp>
        <p:nvSpPr>
          <p:cNvPr id="140" name="TextBox 139"/>
          <p:cNvSpPr txBox="1"/>
          <p:nvPr/>
        </p:nvSpPr>
        <p:spPr>
          <a:xfrm>
            <a:off x="2417287" y="5192458"/>
            <a:ext cx="304800" cy="461665"/>
          </a:xfrm>
          <a:prstGeom prst="rect">
            <a:avLst/>
          </a:prstGeom>
          <a:solidFill>
            <a:schemeClr val="bg1"/>
          </a:solidFill>
        </p:spPr>
        <p:txBody>
          <a:bodyPr wrap="square" rtlCol="0">
            <a:spAutoFit/>
          </a:bodyPr>
          <a:lstStyle/>
          <a:p>
            <a:r>
              <a:rPr lang="en-US" sz="2400" dirty="0"/>
              <a:t>G</a:t>
            </a:r>
          </a:p>
        </p:txBody>
      </p:sp>
      <p:sp>
        <p:nvSpPr>
          <p:cNvPr id="141" name="Oval 140">
            <a:extLst>
              <a:ext uri="{FF2B5EF4-FFF2-40B4-BE49-F238E27FC236}">
                <a16:creationId xmlns:a16="http://schemas.microsoft.com/office/drawing/2014/main" id="{EEFC130C-82B3-4768-95CF-51BB047A2B91}"/>
              </a:ext>
              <a:ext uri="{C183D7F6-B498-43B3-948B-1728B52AA6E4}">
                <adec:decorative xmlns:adec="http://schemas.microsoft.com/office/drawing/2017/decorative" val="1"/>
              </a:ext>
            </a:extLst>
          </p:cNvPr>
          <p:cNvSpPr/>
          <p:nvPr/>
        </p:nvSpPr>
        <p:spPr>
          <a:xfrm>
            <a:off x="8066233" y="3853970"/>
            <a:ext cx="377723" cy="3777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EEFC130C-82B3-4768-95CF-51BB047A2B91}"/>
              </a:ext>
              <a:ext uri="{C183D7F6-B498-43B3-948B-1728B52AA6E4}">
                <adec:decorative xmlns:adec="http://schemas.microsoft.com/office/drawing/2017/decorative" val="1"/>
              </a:ext>
            </a:extLst>
          </p:cNvPr>
          <p:cNvSpPr/>
          <p:nvPr/>
        </p:nvSpPr>
        <p:spPr>
          <a:xfrm>
            <a:off x="8138416" y="3851209"/>
            <a:ext cx="377723" cy="377723"/>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TextBox 142"/>
          <p:cNvSpPr txBox="1"/>
          <p:nvPr/>
        </p:nvSpPr>
        <p:spPr>
          <a:xfrm>
            <a:off x="3451391" y="6131677"/>
            <a:ext cx="304800" cy="461665"/>
          </a:xfrm>
          <a:prstGeom prst="rect">
            <a:avLst/>
          </a:prstGeom>
          <a:solidFill>
            <a:schemeClr val="bg1"/>
          </a:solidFill>
        </p:spPr>
        <p:txBody>
          <a:bodyPr wrap="square" rtlCol="0">
            <a:spAutoFit/>
          </a:bodyPr>
          <a:lstStyle/>
          <a:p>
            <a:r>
              <a:rPr lang="en-US" sz="2400" dirty="0"/>
              <a:t>H</a:t>
            </a:r>
          </a:p>
        </p:txBody>
      </p:sp>
      <p:sp>
        <p:nvSpPr>
          <p:cNvPr id="144" name="TextBox 143"/>
          <p:cNvSpPr txBox="1"/>
          <p:nvPr/>
        </p:nvSpPr>
        <p:spPr>
          <a:xfrm>
            <a:off x="2412663" y="5151176"/>
            <a:ext cx="304800" cy="461665"/>
          </a:xfrm>
          <a:prstGeom prst="rect">
            <a:avLst/>
          </a:prstGeom>
          <a:solidFill>
            <a:schemeClr val="bg1"/>
          </a:solidFill>
        </p:spPr>
        <p:txBody>
          <a:bodyPr wrap="square" rtlCol="0">
            <a:spAutoFit/>
          </a:bodyPr>
          <a:lstStyle/>
          <a:p>
            <a:r>
              <a:rPr lang="en-US" sz="2400" dirty="0"/>
              <a:t>H</a:t>
            </a:r>
          </a:p>
        </p:txBody>
      </p:sp>
      <p:sp>
        <p:nvSpPr>
          <p:cNvPr id="145" name="TextBox 144"/>
          <p:cNvSpPr txBox="1"/>
          <p:nvPr/>
        </p:nvSpPr>
        <p:spPr>
          <a:xfrm>
            <a:off x="2402118" y="5160598"/>
            <a:ext cx="304800" cy="461665"/>
          </a:xfrm>
          <a:prstGeom prst="rect">
            <a:avLst/>
          </a:prstGeom>
          <a:solidFill>
            <a:schemeClr val="bg1"/>
          </a:solidFill>
        </p:spPr>
        <p:txBody>
          <a:bodyPr wrap="square" rtlCol="0">
            <a:spAutoFit/>
          </a:bodyPr>
          <a:lstStyle/>
          <a:p>
            <a:r>
              <a:rPr lang="en-US" sz="2400" dirty="0"/>
              <a:t>I</a:t>
            </a:r>
          </a:p>
        </p:txBody>
      </p:sp>
      <p:sp>
        <p:nvSpPr>
          <p:cNvPr id="146" name="Oval 145">
            <a:extLst>
              <a:ext uri="{FF2B5EF4-FFF2-40B4-BE49-F238E27FC236}">
                <a16:creationId xmlns:a16="http://schemas.microsoft.com/office/drawing/2014/main" id="{EEFC130C-82B3-4768-95CF-51BB047A2B91}"/>
              </a:ext>
              <a:ext uri="{C183D7F6-B498-43B3-948B-1728B52AA6E4}">
                <adec:decorative xmlns:adec="http://schemas.microsoft.com/office/drawing/2017/decorative" val="1"/>
              </a:ext>
            </a:extLst>
          </p:cNvPr>
          <p:cNvSpPr/>
          <p:nvPr/>
        </p:nvSpPr>
        <p:spPr>
          <a:xfrm>
            <a:off x="7272364" y="3355173"/>
            <a:ext cx="377723" cy="3777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a:extLst>
              <a:ext uri="{FF2B5EF4-FFF2-40B4-BE49-F238E27FC236}">
                <a16:creationId xmlns:a16="http://schemas.microsoft.com/office/drawing/2014/main" id="{EEFC130C-82B3-4768-95CF-51BB047A2B91}"/>
              </a:ext>
              <a:ext uri="{C183D7F6-B498-43B3-948B-1728B52AA6E4}">
                <adec:decorative xmlns:adec="http://schemas.microsoft.com/office/drawing/2017/decorative" val="1"/>
              </a:ext>
            </a:extLst>
          </p:cNvPr>
          <p:cNvSpPr/>
          <p:nvPr/>
        </p:nvSpPr>
        <p:spPr>
          <a:xfrm>
            <a:off x="7265009" y="3357000"/>
            <a:ext cx="377723" cy="377723"/>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TextBox 147"/>
          <p:cNvSpPr txBox="1"/>
          <p:nvPr/>
        </p:nvSpPr>
        <p:spPr>
          <a:xfrm>
            <a:off x="3780056" y="6113518"/>
            <a:ext cx="304800" cy="461665"/>
          </a:xfrm>
          <a:prstGeom prst="rect">
            <a:avLst/>
          </a:prstGeom>
          <a:solidFill>
            <a:schemeClr val="bg1"/>
          </a:solidFill>
        </p:spPr>
        <p:txBody>
          <a:bodyPr wrap="square" rtlCol="0">
            <a:spAutoFit/>
          </a:bodyPr>
          <a:lstStyle/>
          <a:p>
            <a:r>
              <a:rPr lang="en-US" sz="2400" dirty="0"/>
              <a:t>I</a:t>
            </a:r>
          </a:p>
        </p:txBody>
      </p:sp>
      <p:sp>
        <p:nvSpPr>
          <p:cNvPr id="149" name="TextBox 148"/>
          <p:cNvSpPr txBox="1"/>
          <p:nvPr/>
        </p:nvSpPr>
        <p:spPr>
          <a:xfrm>
            <a:off x="453641" y="1309803"/>
            <a:ext cx="6636753" cy="4154984"/>
          </a:xfrm>
          <a:prstGeom prst="rect">
            <a:avLst/>
          </a:prstGeom>
          <a:noFill/>
        </p:spPr>
        <p:txBody>
          <a:bodyPr wrap="none" rtlCol="0">
            <a:spAutoFit/>
          </a:bodyPr>
          <a:lstStyle/>
          <a:p>
            <a:r>
              <a:rPr lang="en-US" sz="2400" dirty="0">
                <a:latin typeface="Courier New" panose="02070309020205020404" pitchFamily="49" charset="0"/>
                <a:cs typeface="Courier New" panose="02070309020205020404" pitchFamily="49" charset="0"/>
              </a:rPr>
              <a:t>search(graph) </a:t>
            </a:r>
          </a:p>
          <a:p>
            <a:r>
              <a:rPr lang="en-US" sz="2400" dirty="0">
                <a:latin typeface="Courier New" panose="02070309020205020404" pitchFamily="49" charset="0"/>
                <a:cs typeface="Courier New" panose="02070309020205020404" pitchFamily="49" charset="0"/>
              </a:rPr>
              <a:t>   </a:t>
            </a:r>
            <a:r>
              <a:rPr lang="en-US" sz="2400" dirty="0" err="1">
                <a:latin typeface="Courier New" panose="02070309020205020404" pitchFamily="49" charset="0"/>
                <a:cs typeface="Courier New" panose="02070309020205020404" pitchFamily="49" charset="0"/>
              </a:rPr>
              <a:t>toVisit.enqueue</a:t>
            </a:r>
            <a:r>
              <a:rPr lang="en-US" sz="2400" dirty="0">
                <a:latin typeface="Courier New" panose="02070309020205020404" pitchFamily="49" charset="0"/>
                <a:cs typeface="Courier New" panose="02070309020205020404" pitchFamily="49" charset="0"/>
              </a:rPr>
              <a:t>(first vertex)</a:t>
            </a:r>
          </a:p>
          <a:p>
            <a:r>
              <a:rPr lang="en-US" sz="2400" dirty="0">
                <a:latin typeface="Courier New" panose="02070309020205020404" pitchFamily="49" charset="0"/>
                <a:cs typeface="Courier New" panose="02070309020205020404" pitchFamily="49" charset="0"/>
              </a:rPr>
              <a:t>	mark first vertex as seen</a:t>
            </a:r>
          </a:p>
          <a:p>
            <a:r>
              <a:rPr lang="en-US" sz="2400" dirty="0">
                <a:latin typeface="Courier New" panose="02070309020205020404" pitchFamily="49" charset="0"/>
                <a:cs typeface="Courier New" panose="02070309020205020404" pitchFamily="49" charset="0"/>
              </a:rPr>
              <a:t>   while(</a:t>
            </a:r>
            <a:r>
              <a:rPr lang="en-US" sz="2400" dirty="0" err="1">
                <a:latin typeface="Courier New" panose="02070309020205020404" pitchFamily="49" charset="0"/>
                <a:cs typeface="Courier New" panose="02070309020205020404" pitchFamily="49" charset="0"/>
              </a:rPr>
              <a:t>toVisit</a:t>
            </a:r>
            <a:r>
              <a:rPr lang="en-US" sz="2400" dirty="0">
                <a:latin typeface="Courier New" panose="02070309020205020404" pitchFamily="49" charset="0"/>
                <a:cs typeface="Courier New" panose="02070309020205020404" pitchFamily="49" charset="0"/>
              </a:rPr>
              <a:t> is not empty) </a:t>
            </a:r>
          </a:p>
          <a:p>
            <a:r>
              <a:rPr lang="en-US" sz="2400" dirty="0">
                <a:latin typeface="Courier New" panose="02070309020205020404" pitchFamily="49" charset="0"/>
                <a:cs typeface="Courier New" panose="02070309020205020404" pitchFamily="49" charset="0"/>
              </a:rPr>
              <a:t>      current = </a:t>
            </a:r>
            <a:r>
              <a:rPr lang="en-US" sz="2400" dirty="0" err="1">
                <a:latin typeface="Courier New" panose="02070309020205020404" pitchFamily="49" charset="0"/>
                <a:cs typeface="Courier New" panose="02070309020205020404" pitchFamily="49" charset="0"/>
              </a:rPr>
              <a:t>toVisit.dequeue</a:t>
            </a:r>
            <a:r>
              <a:rPr lang="en-US" sz="2400" dirty="0">
                <a:latin typeface="Courier New" panose="02070309020205020404" pitchFamily="49" charset="0"/>
                <a:cs typeface="Courier New" panose="02070309020205020404" pitchFamily="49" charset="0"/>
              </a:rPr>
              <a:t>()</a:t>
            </a:r>
          </a:p>
          <a:p>
            <a:r>
              <a:rPr lang="en-US" sz="2400" dirty="0">
                <a:latin typeface="Courier New" panose="02070309020205020404" pitchFamily="49" charset="0"/>
                <a:cs typeface="Courier New" panose="02070309020205020404" pitchFamily="49" charset="0"/>
              </a:rPr>
              <a:t>      for (v : </a:t>
            </a:r>
            <a:r>
              <a:rPr lang="en-US" sz="2400" dirty="0" err="1">
                <a:latin typeface="Courier New" panose="02070309020205020404" pitchFamily="49" charset="0"/>
                <a:cs typeface="Courier New" panose="02070309020205020404" pitchFamily="49" charset="0"/>
              </a:rPr>
              <a:t>current.neighbors</a:t>
            </a:r>
            <a:r>
              <a:rPr lang="en-US" sz="2400" dirty="0">
                <a:latin typeface="Courier New" panose="02070309020205020404" pitchFamily="49" charset="0"/>
                <a:cs typeface="Courier New" panose="02070309020205020404" pitchFamily="49" charset="0"/>
              </a:rPr>
              <a:t>())</a:t>
            </a:r>
          </a:p>
          <a:p>
            <a:r>
              <a:rPr lang="en-US" sz="2400" dirty="0">
                <a:latin typeface="Courier New" panose="02070309020205020404" pitchFamily="49" charset="0"/>
                <a:cs typeface="Courier New" panose="02070309020205020404" pitchFamily="49" charset="0"/>
              </a:rPr>
              <a:t>         if (v is not seen)</a:t>
            </a:r>
          </a:p>
          <a:p>
            <a:r>
              <a:rPr lang="en-US" sz="2400" dirty="0">
                <a:latin typeface="Courier New" panose="02070309020205020404" pitchFamily="49" charset="0"/>
                <a:cs typeface="Courier New" panose="02070309020205020404" pitchFamily="49" charset="0"/>
              </a:rPr>
              <a:t>		  mark v as seen </a:t>
            </a:r>
          </a:p>
          <a:p>
            <a:r>
              <a:rPr lang="en-US" sz="2400" dirty="0">
                <a:latin typeface="Courier New" panose="02070309020205020404" pitchFamily="49" charset="0"/>
                <a:cs typeface="Courier New" panose="02070309020205020404" pitchFamily="49" charset="0"/>
              </a:rPr>
              <a:t>            </a:t>
            </a:r>
            <a:r>
              <a:rPr lang="en-US" sz="2400" dirty="0" err="1">
                <a:latin typeface="Courier New" panose="02070309020205020404" pitchFamily="49" charset="0"/>
                <a:cs typeface="Courier New" panose="02070309020205020404" pitchFamily="49" charset="0"/>
              </a:rPr>
              <a:t>toVisit.enqueue</a:t>
            </a:r>
            <a:r>
              <a:rPr lang="en-US" sz="2400" dirty="0">
                <a:latin typeface="Courier New" panose="02070309020205020404" pitchFamily="49" charset="0"/>
                <a:cs typeface="Courier New" panose="02070309020205020404" pitchFamily="49" charset="0"/>
              </a:rPr>
              <a:t>(v)	</a:t>
            </a:r>
          </a:p>
          <a:p>
            <a:r>
              <a:rPr lang="en-US" sz="2400" dirty="0">
                <a:latin typeface="Courier New" panose="02070309020205020404" pitchFamily="49" charset="0"/>
                <a:cs typeface="Courier New" panose="02070309020205020404" pitchFamily="49" charset="0"/>
              </a:rPr>
              <a:t>      </a:t>
            </a:r>
          </a:p>
          <a:p>
            <a:endParaRPr lang="en-US" sz="2400" dirty="0">
              <a:latin typeface="Courier New" panose="02070309020205020404" pitchFamily="49" charset="0"/>
              <a:cs typeface="Courier New" panose="02070309020205020404" pitchFamily="49" charset="0"/>
            </a:endParaRPr>
          </a:p>
        </p:txBody>
      </p:sp>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2A27BEE5-718B-3961-3591-C0AA69A52A79}"/>
                  </a:ext>
                </a:extLst>
              </p14:cNvPr>
              <p14:cNvContentPartPr/>
              <p14:nvPr/>
            </p14:nvContentPartPr>
            <p14:xfrm>
              <a:off x="7386480" y="1678680"/>
              <a:ext cx="4664880" cy="4051080"/>
            </p14:xfrm>
          </p:contentPart>
        </mc:Choice>
        <mc:Fallback>
          <p:pic>
            <p:nvPicPr>
              <p:cNvPr id="4" name="Ink 3">
                <a:extLst>
                  <a:ext uri="{FF2B5EF4-FFF2-40B4-BE49-F238E27FC236}">
                    <a16:creationId xmlns:a16="http://schemas.microsoft.com/office/drawing/2014/main" id="{2A27BEE5-718B-3961-3591-C0AA69A52A79}"/>
                  </a:ext>
                </a:extLst>
              </p:cNvPr>
              <p:cNvPicPr/>
              <p:nvPr/>
            </p:nvPicPr>
            <p:blipFill>
              <a:blip r:embed="rId4"/>
              <a:stretch>
                <a:fillRect/>
              </a:stretch>
            </p:blipFill>
            <p:spPr>
              <a:xfrm>
                <a:off x="7377120" y="1669320"/>
                <a:ext cx="4683600" cy="4069800"/>
              </a:xfrm>
              <a:prstGeom prst="rect">
                <a:avLst/>
              </a:prstGeom>
            </p:spPr>
          </p:pic>
        </mc:Fallback>
      </mc:AlternateContent>
    </p:spTree>
    <p:extLst>
      <p:ext uri="{BB962C8B-B14F-4D97-AF65-F5344CB8AC3E}">
        <p14:creationId xmlns:p14="http://schemas.microsoft.com/office/powerpoint/2010/main" val="2776025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fade">
                                      <p:cBhvr>
                                        <p:cTn id="7" dur="500"/>
                                        <p:tgtEl>
                                          <p:spTgt spid="10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4"/>
                                        </p:tgtEl>
                                        <p:attrNameLst>
                                          <p:attrName>style.visibility</p:attrName>
                                        </p:attrNameLst>
                                      </p:cBhvr>
                                      <p:to>
                                        <p:strVal val="visible"/>
                                      </p:to>
                                    </p:set>
                                    <p:animEffect transition="in" filter="fade">
                                      <p:cBhvr>
                                        <p:cTn id="10" dur="500"/>
                                        <p:tgtEl>
                                          <p:spTgt spid="8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5"/>
                                        </p:tgtEl>
                                        <p:attrNameLst>
                                          <p:attrName>style.visibility</p:attrName>
                                        </p:attrNameLst>
                                      </p:cBhvr>
                                      <p:to>
                                        <p:strVal val="visible"/>
                                      </p:to>
                                    </p:set>
                                    <p:animEffect transition="in" filter="fade">
                                      <p:cBhvr>
                                        <p:cTn id="15" dur="500"/>
                                        <p:tgtEl>
                                          <p:spTgt spid="10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6"/>
                                        </p:tgtEl>
                                        <p:attrNameLst>
                                          <p:attrName>style.visibility</p:attrName>
                                        </p:attrNameLst>
                                      </p:cBhvr>
                                      <p:to>
                                        <p:strVal val="visible"/>
                                      </p:to>
                                    </p:set>
                                    <p:animEffect transition="in" filter="fade">
                                      <p:cBhvr>
                                        <p:cTn id="18" dur="500"/>
                                        <p:tgtEl>
                                          <p:spTgt spid="10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6"/>
                                        </p:tgtEl>
                                        <p:attrNameLst>
                                          <p:attrName>style.visibility</p:attrName>
                                        </p:attrNameLst>
                                      </p:cBhvr>
                                      <p:to>
                                        <p:strVal val="visible"/>
                                      </p:to>
                                    </p:set>
                                    <p:animEffect transition="in" filter="fade">
                                      <p:cBhvr>
                                        <p:cTn id="21" dur="500"/>
                                        <p:tgtEl>
                                          <p:spTgt spid="9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8"/>
                                        </p:tgtEl>
                                        <p:attrNameLst>
                                          <p:attrName>style.visibility</p:attrName>
                                        </p:attrNameLst>
                                      </p:cBhvr>
                                      <p:to>
                                        <p:strVal val="visible"/>
                                      </p:to>
                                    </p:set>
                                    <p:animEffect transition="in" filter="fade">
                                      <p:cBhvr>
                                        <p:cTn id="24" dur="500"/>
                                        <p:tgtEl>
                                          <p:spTgt spid="8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07"/>
                                        </p:tgtEl>
                                        <p:attrNameLst>
                                          <p:attrName>style.visibility</p:attrName>
                                        </p:attrNameLst>
                                      </p:cBhvr>
                                      <p:to>
                                        <p:strVal val="visible"/>
                                      </p:to>
                                    </p:set>
                                    <p:animEffect transition="in" filter="fade">
                                      <p:cBhvr>
                                        <p:cTn id="29" dur="500"/>
                                        <p:tgtEl>
                                          <p:spTgt spid="107"/>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81"/>
                                        </p:tgtEl>
                                        <p:attrNameLst>
                                          <p:attrName>style.visibility</p:attrName>
                                        </p:attrNameLst>
                                      </p:cBhvr>
                                      <p:to>
                                        <p:strVal val="visible"/>
                                      </p:to>
                                    </p:set>
                                    <p:animEffect transition="in" filter="fade">
                                      <p:cBhvr>
                                        <p:cTn id="32" dur="500"/>
                                        <p:tgtEl>
                                          <p:spTgt spid="8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9"/>
                                        </p:tgtEl>
                                        <p:attrNameLst>
                                          <p:attrName>style.visibility</p:attrName>
                                        </p:attrNameLst>
                                      </p:cBhvr>
                                      <p:to>
                                        <p:strVal val="visible"/>
                                      </p:to>
                                    </p:set>
                                    <p:animEffect transition="in" filter="fade">
                                      <p:cBhvr>
                                        <p:cTn id="37" dur="500"/>
                                        <p:tgtEl>
                                          <p:spTgt spid="109"/>
                                        </p:tgtEl>
                                      </p:cBhvr>
                                    </p:animEffect>
                                  </p:childTnLst>
                                </p:cTn>
                              </p:par>
                              <p:par>
                                <p:cTn id="38" presetID="10" presetClass="exit" presetSubtype="0" fill="hold" grpId="1" nodeType="withEffect">
                                  <p:stCondLst>
                                    <p:cond delay="0"/>
                                  </p:stCondLst>
                                  <p:childTnLst>
                                    <p:animEffect transition="out" filter="fade">
                                      <p:cBhvr>
                                        <p:cTn id="39" dur="500"/>
                                        <p:tgtEl>
                                          <p:spTgt spid="103"/>
                                        </p:tgtEl>
                                      </p:cBhvr>
                                    </p:animEffect>
                                    <p:set>
                                      <p:cBhvr>
                                        <p:cTn id="40" dur="1" fill="hold">
                                          <p:stCondLst>
                                            <p:cond delay="499"/>
                                          </p:stCondLst>
                                        </p:cTn>
                                        <p:tgtEl>
                                          <p:spTgt spid="103"/>
                                        </p:tgtEl>
                                        <p:attrNameLst>
                                          <p:attrName>style.visibility</p:attrName>
                                        </p:attrNameLst>
                                      </p:cBhvr>
                                      <p:to>
                                        <p:strVal val="hidden"/>
                                      </p:to>
                                    </p:set>
                                  </p:childTnLst>
                                </p:cTn>
                              </p:par>
                              <p:par>
                                <p:cTn id="41" presetID="10" presetClass="entr" presetSubtype="0" fill="hold" grpId="0" nodeType="withEffect">
                                  <p:stCondLst>
                                    <p:cond delay="0"/>
                                  </p:stCondLst>
                                  <p:childTnLst>
                                    <p:set>
                                      <p:cBhvr>
                                        <p:cTn id="42" dur="1" fill="hold">
                                          <p:stCondLst>
                                            <p:cond delay="0"/>
                                          </p:stCondLst>
                                        </p:cTn>
                                        <p:tgtEl>
                                          <p:spTgt spid="110"/>
                                        </p:tgtEl>
                                        <p:attrNameLst>
                                          <p:attrName>style.visibility</p:attrName>
                                        </p:attrNameLst>
                                      </p:cBhvr>
                                      <p:to>
                                        <p:strVal val="visible"/>
                                      </p:to>
                                    </p:set>
                                    <p:animEffect transition="in" filter="fade">
                                      <p:cBhvr>
                                        <p:cTn id="43" dur="500"/>
                                        <p:tgtEl>
                                          <p:spTgt spid="110"/>
                                        </p:tgtEl>
                                      </p:cBhvr>
                                    </p:animEffect>
                                  </p:childTnLst>
                                </p:cTn>
                              </p:par>
                              <p:par>
                                <p:cTn id="44" presetID="10" presetClass="exit" presetSubtype="0" fill="hold" grpId="1" nodeType="withEffect">
                                  <p:stCondLst>
                                    <p:cond delay="0"/>
                                  </p:stCondLst>
                                  <p:childTnLst>
                                    <p:animEffect transition="out" filter="fade">
                                      <p:cBhvr>
                                        <p:cTn id="45" dur="500"/>
                                        <p:tgtEl>
                                          <p:spTgt spid="88"/>
                                        </p:tgtEl>
                                      </p:cBhvr>
                                    </p:animEffect>
                                    <p:set>
                                      <p:cBhvr>
                                        <p:cTn id="46" dur="1" fill="hold">
                                          <p:stCondLst>
                                            <p:cond delay="499"/>
                                          </p:stCondLst>
                                        </p:cTn>
                                        <p:tgtEl>
                                          <p:spTgt spid="88"/>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93"/>
                                        </p:tgtEl>
                                        <p:attrNameLst>
                                          <p:attrName>style.visibility</p:attrName>
                                        </p:attrNameLst>
                                      </p:cBhvr>
                                      <p:to>
                                        <p:strVal val="visible"/>
                                      </p:to>
                                    </p:set>
                                    <p:animEffect transition="in" filter="fade">
                                      <p:cBhvr>
                                        <p:cTn id="51" dur="500"/>
                                        <p:tgtEl>
                                          <p:spTgt spid="93"/>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94"/>
                                        </p:tgtEl>
                                        <p:attrNameLst>
                                          <p:attrName>style.visibility</p:attrName>
                                        </p:attrNameLst>
                                      </p:cBhvr>
                                      <p:to>
                                        <p:strVal val="visible"/>
                                      </p:to>
                                    </p:set>
                                    <p:animEffect transition="in" filter="fade">
                                      <p:cBhvr>
                                        <p:cTn id="54" dur="500"/>
                                        <p:tgtEl>
                                          <p:spTgt spid="94"/>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11"/>
                                        </p:tgtEl>
                                        <p:attrNameLst>
                                          <p:attrName>style.visibility</p:attrName>
                                        </p:attrNameLst>
                                      </p:cBhvr>
                                      <p:to>
                                        <p:strVal val="visible"/>
                                      </p:to>
                                    </p:set>
                                    <p:animEffect transition="in" filter="fade">
                                      <p:cBhvr>
                                        <p:cTn id="57" dur="500"/>
                                        <p:tgtEl>
                                          <p:spTgt spid="111"/>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12"/>
                                        </p:tgtEl>
                                        <p:attrNameLst>
                                          <p:attrName>style.visibility</p:attrName>
                                        </p:attrNameLst>
                                      </p:cBhvr>
                                      <p:to>
                                        <p:strVal val="visible"/>
                                      </p:to>
                                    </p:set>
                                    <p:animEffect transition="in" filter="fade">
                                      <p:cBhvr>
                                        <p:cTn id="60" dur="500"/>
                                        <p:tgtEl>
                                          <p:spTgt spid="112"/>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xit" presetSubtype="0" fill="hold" grpId="1" nodeType="clickEffect">
                                  <p:stCondLst>
                                    <p:cond delay="0"/>
                                  </p:stCondLst>
                                  <p:childTnLst>
                                    <p:animEffect transition="out" filter="fade">
                                      <p:cBhvr>
                                        <p:cTn id="64" dur="500"/>
                                        <p:tgtEl>
                                          <p:spTgt spid="106"/>
                                        </p:tgtEl>
                                      </p:cBhvr>
                                    </p:animEffect>
                                    <p:set>
                                      <p:cBhvr>
                                        <p:cTn id="65" dur="1" fill="hold">
                                          <p:stCondLst>
                                            <p:cond delay="499"/>
                                          </p:stCondLst>
                                        </p:cTn>
                                        <p:tgtEl>
                                          <p:spTgt spid="106"/>
                                        </p:tgtEl>
                                        <p:attrNameLst>
                                          <p:attrName>style.visibility</p:attrName>
                                        </p:attrNameLst>
                                      </p:cBhvr>
                                      <p:to>
                                        <p:strVal val="hidden"/>
                                      </p:to>
                                    </p:set>
                                  </p:childTnLst>
                                </p:cTn>
                              </p:par>
                              <p:par>
                                <p:cTn id="66" presetID="10" presetClass="entr" presetSubtype="0" fill="hold" grpId="0" nodeType="withEffect">
                                  <p:stCondLst>
                                    <p:cond delay="0"/>
                                  </p:stCondLst>
                                  <p:childTnLst>
                                    <p:set>
                                      <p:cBhvr>
                                        <p:cTn id="67" dur="1" fill="hold">
                                          <p:stCondLst>
                                            <p:cond delay="0"/>
                                          </p:stCondLst>
                                        </p:cTn>
                                        <p:tgtEl>
                                          <p:spTgt spid="113"/>
                                        </p:tgtEl>
                                        <p:attrNameLst>
                                          <p:attrName>style.visibility</p:attrName>
                                        </p:attrNameLst>
                                      </p:cBhvr>
                                      <p:to>
                                        <p:strVal val="visible"/>
                                      </p:to>
                                    </p:set>
                                    <p:animEffect transition="in" filter="fade">
                                      <p:cBhvr>
                                        <p:cTn id="68" dur="500"/>
                                        <p:tgtEl>
                                          <p:spTgt spid="113"/>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82"/>
                                        </p:tgtEl>
                                        <p:attrNameLst>
                                          <p:attrName>style.visibility</p:attrName>
                                        </p:attrNameLst>
                                      </p:cBhvr>
                                      <p:to>
                                        <p:strVal val="visible"/>
                                      </p:to>
                                    </p:set>
                                    <p:animEffect transition="in" filter="fade">
                                      <p:cBhvr>
                                        <p:cTn id="71" dur="500"/>
                                        <p:tgtEl>
                                          <p:spTgt spid="82"/>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xit" presetSubtype="0" fill="hold" grpId="1" nodeType="clickEffect">
                                  <p:stCondLst>
                                    <p:cond delay="0"/>
                                  </p:stCondLst>
                                  <p:childTnLst>
                                    <p:animEffect transition="out" filter="fade">
                                      <p:cBhvr>
                                        <p:cTn id="75" dur="500"/>
                                        <p:tgtEl>
                                          <p:spTgt spid="96"/>
                                        </p:tgtEl>
                                      </p:cBhvr>
                                    </p:animEffect>
                                    <p:set>
                                      <p:cBhvr>
                                        <p:cTn id="76" dur="1" fill="hold">
                                          <p:stCondLst>
                                            <p:cond delay="499"/>
                                          </p:stCondLst>
                                        </p:cTn>
                                        <p:tgtEl>
                                          <p:spTgt spid="96"/>
                                        </p:tgtEl>
                                        <p:attrNameLst>
                                          <p:attrName>style.visibility</p:attrName>
                                        </p:attrNameLst>
                                      </p:cBhvr>
                                      <p:to>
                                        <p:strVal val="hidden"/>
                                      </p:to>
                                    </p:set>
                                  </p:childTnLst>
                                </p:cTn>
                              </p:par>
                              <p:par>
                                <p:cTn id="77" presetID="10" presetClass="entr" presetSubtype="0" fill="hold" grpId="0" nodeType="withEffect">
                                  <p:stCondLst>
                                    <p:cond delay="0"/>
                                  </p:stCondLst>
                                  <p:childTnLst>
                                    <p:set>
                                      <p:cBhvr>
                                        <p:cTn id="78" dur="1" fill="hold">
                                          <p:stCondLst>
                                            <p:cond delay="0"/>
                                          </p:stCondLst>
                                        </p:cTn>
                                        <p:tgtEl>
                                          <p:spTgt spid="83"/>
                                        </p:tgtEl>
                                        <p:attrNameLst>
                                          <p:attrName>style.visibility</p:attrName>
                                        </p:attrNameLst>
                                      </p:cBhvr>
                                      <p:to>
                                        <p:strVal val="visible"/>
                                      </p:to>
                                    </p:set>
                                    <p:animEffect transition="in" filter="fade">
                                      <p:cBhvr>
                                        <p:cTn id="79" dur="500"/>
                                        <p:tgtEl>
                                          <p:spTgt spid="83"/>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114"/>
                                        </p:tgtEl>
                                        <p:attrNameLst>
                                          <p:attrName>style.visibility</p:attrName>
                                        </p:attrNameLst>
                                      </p:cBhvr>
                                      <p:to>
                                        <p:strVal val="visible"/>
                                      </p:to>
                                    </p:set>
                                    <p:animEffect transition="in" filter="fade">
                                      <p:cBhvr>
                                        <p:cTn id="82" dur="500"/>
                                        <p:tgtEl>
                                          <p:spTgt spid="114"/>
                                        </p:tgtEl>
                                      </p:cBhvr>
                                    </p:animEffect>
                                  </p:childTnLst>
                                </p:cTn>
                              </p:par>
                              <p:par>
                                <p:cTn id="83" presetID="10" presetClass="exit" presetSubtype="0" fill="hold" grpId="1" nodeType="withEffect">
                                  <p:stCondLst>
                                    <p:cond delay="0"/>
                                  </p:stCondLst>
                                  <p:childTnLst>
                                    <p:animEffect transition="out" filter="fade">
                                      <p:cBhvr>
                                        <p:cTn id="84" dur="500"/>
                                        <p:tgtEl>
                                          <p:spTgt spid="109"/>
                                        </p:tgtEl>
                                      </p:cBhvr>
                                    </p:animEffect>
                                    <p:set>
                                      <p:cBhvr>
                                        <p:cTn id="85" dur="1" fill="hold">
                                          <p:stCondLst>
                                            <p:cond delay="499"/>
                                          </p:stCondLst>
                                        </p:cTn>
                                        <p:tgtEl>
                                          <p:spTgt spid="109"/>
                                        </p:tgtEl>
                                        <p:attrNameLst>
                                          <p:attrName>style.visibility</p:attrName>
                                        </p:attrNameLst>
                                      </p:cBhvr>
                                      <p:to>
                                        <p:strVal val="hidden"/>
                                      </p:to>
                                    </p:se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100"/>
                                        </p:tgtEl>
                                        <p:attrNameLst>
                                          <p:attrName>style.visibility</p:attrName>
                                        </p:attrNameLst>
                                      </p:cBhvr>
                                      <p:to>
                                        <p:strVal val="visible"/>
                                      </p:to>
                                    </p:set>
                                    <p:animEffect transition="in" filter="fade">
                                      <p:cBhvr>
                                        <p:cTn id="90" dur="500"/>
                                        <p:tgtEl>
                                          <p:spTgt spid="100"/>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101"/>
                                        </p:tgtEl>
                                        <p:attrNameLst>
                                          <p:attrName>style.visibility</p:attrName>
                                        </p:attrNameLst>
                                      </p:cBhvr>
                                      <p:to>
                                        <p:strVal val="visible"/>
                                      </p:to>
                                    </p:set>
                                    <p:animEffect transition="in" filter="fade">
                                      <p:cBhvr>
                                        <p:cTn id="93" dur="500"/>
                                        <p:tgtEl>
                                          <p:spTgt spid="101"/>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115"/>
                                        </p:tgtEl>
                                        <p:attrNameLst>
                                          <p:attrName>style.visibility</p:attrName>
                                        </p:attrNameLst>
                                      </p:cBhvr>
                                      <p:to>
                                        <p:strVal val="visible"/>
                                      </p:to>
                                    </p:set>
                                    <p:animEffect transition="in" filter="fade">
                                      <p:cBhvr>
                                        <p:cTn id="96" dur="500"/>
                                        <p:tgtEl>
                                          <p:spTgt spid="115"/>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Effect transition="in" filter="fade">
                                      <p:cBhvr>
                                        <p:cTn id="99" dur="500"/>
                                        <p:tgtEl>
                                          <p:spTgt spid="116"/>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grpId="0" nodeType="click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500"/>
                                        <p:tgtEl>
                                          <p:spTgt spid="118"/>
                                        </p:tgtEl>
                                      </p:cBhvr>
                                    </p:animEffect>
                                  </p:childTnLst>
                                </p:cTn>
                              </p:par>
                              <p:par>
                                <p:cTn id="105" presetID="10" presetClass="exit" presetSubtype="0" fill="hold" grpId="1" nodeType="withEffect">
                                  <p:stCondLst>
                                    <p:cond delay="0"/>
                                  </p:stCondLst>
                                  <p:childTnLst>
                                    <p:animEffect transition="out" filter="fade">
                                      <p:cBhvr>
                                        <p:cTn id="106" dur="500"/>
                                        <p:tgtEl>
                                          <p:spTgt spid="105"/>
                                        </p:tgtEl>
                                      </p:cBhvr>
                                    </p:animEffect>
                                    <p:set>
                                      <p:cBhvr>
                                        <p:cTn id="107" dur="1" fill="hold">
                                          <p:stCondLst>
                                            <p:cond delay="499"/>
                                          </p:stCondLst>
                                        </p:cTn>
                                        <p:tgtEl>
                                          <p:spTgt spid="105"/>
                                        </p:tgtEl>
                                        <p:attrNameLst>
                                          <p:attrName>style.visibility</p:attrName>
                                        </p:attrNameLst>
                                      </p:cBhvr>
                                      <p:to>
                                        <p:strVal val="hidden"/>
                                      </p:to>
                                    </p:set>
                                  </p:childTnLst>
                                </p:cTn>
                              </p:par>
                              <p:par>
                                <p:cTn id="108" presetID="10" presetClass="entr" presetSubtype="0" fill="hold" grpId="0" nodeType="withEffect">
                                  <p:stCondLst>
                                    <p:cond delay="0"/>
                                  </p:stCondLst>
                                  <p:childTnLst>
                                    <p:set>
                                      <p:cBhvr>
                                        <p:cTn id="109" dur="1" fill="hold">
                                          <p:stCondLst>
                                            <p:cond delay="0"/>
                                          </p:stCondLst>
                                        </p:cTn>
                                        <p:tgtEl>
                                          <p:spTgt spid="95"/>
                                        </p:tgtEl>
                                        <p:attrNameLst>
                                          <p:attrName>style.visibility</p:attrName>
                                        </p:attrNameLst>
                                      </p:cBhvr>
                                      <p:to>
                                        <p:strVal val="visible"/>
                                      </p:to>
                                    </p:set>
                                    <p:animEffect transition="in" filter="fade">
                                      <p:cBhvr>
                                        <p:cTn id="110" dur="500"/>
                                        <p:tgtEl>
                                          <p:spTgt spid="95"/>
                                        </p:tgtEl>
                                      </p:cBhvr>
                                    </p:animEffect>
                                  </p:childTnLst>
                                </p:cTn>
                              </p:par>
                            </p:childTnLst>
                          </p:cTn>
                        </p:par>
                      </p:childTnLst>
                    </p:cTn>
                  </p:par>
                  <p:par>
                    <p:cTn id="111" fill="hold">
                      <p:stCondLst>
                        <p:cond delay="indefinite"/>
                      </p:stCondLst>
                      <p:childTnLst>
                        <p:par>
                          <p:cTn id="112" fill="hold">
                            <p:stCondLst>
                              <p:cond delay="0"/>
                            </p:stCondLst>
                            <p:childTnLst>
                              <p:par>
                                <p:cTn id="113" presetID="10" presetClass="entr" presetSubtype="0" fill="hold" grpId="0" nodeType="clickEffect">
                                  <p:stCondLst>
                                    <p:cond delay="0"/>
                                  </p:stCondLst>
                                  <p:childTnLst>
                                    <p:set>
                                      <p:cBhvr>
                                        <p:cTn id="114" dur="1" fill="hold">
                                          <p:stCondLst>
                                            <p:cond delay="0"/>
                                          </p:stCondLst>
                                        </p:cTn>
                                        <p:tgtEl>
                                          <p:spTgt spid="119"/>
                                        </p:tgtEl>
                                        <p:attrNameLst>
                                          <p:attrName>style.visibility</p:attrName>
                                        </p:attrNameLst>
                                      </p:cBhvr>
                                      <p:to>
                                        <p:strVal val="visible"/>
                                      </p:to>
                                    </p:set>
                                    <p:animEffect transition="in" filter="fade">
                                      <p:cBhvr>
                                        <p:cTn id="115" dur="500"/>
                                        <p:tgtEl>
                                          <p:spTgt spid="119"/>
                                        </p:tgtEl>
                                      </p:cBhvr>
                                    </p:animEffect>
                                  </p:childTnLst>
                                </p:cTn>
                              </p:par>
                              <p:par>
                                <p:cTn id="116" presetID="10" presetClass="exit" presetSubtype="0" fill="hold" grpId="1" nodeType="withEffect">
                                  <p:stCondLst>
                                    <p:cond delay="0"/>
                                  </p:stCondLst>
                                  <p:childTnLst>
                                    <p:animEffect transition="out" filter="fade">
                                      <p:cBhvr>
                                        <p:cTn id="117" dur="500"/>
                                        <p:tgtEl>
                                          <p:spTgt spid="93"/>
                                        </p:tgtEl>
                                      </p:cBhvr>
                                    </p:animEffect>
                                    <p:set>
                                      <p:cBhvr>
                                        <p:cTn id="118" dur="1" fill="hold">
                                          <p:stCondLst>
                                            <p:cond delay="499"/>
                                          </p:stCondLst>
                                        </p:cTn>
                                        <p:tgtEl>
                                          <p:spTgt spid="93"/>
                                        </p:tgtEl>
                                        <p:attrNameLst>
                                          <p:attrName>style.visibility</p:attrName>
                                        </p:attrNameLst>
                                      </p:cBhvr>
                                      <p:to>
                                        <p:strVal val="hidden"/>
                                      </p:to>
                                    </p:set>
                                  </p:childTnLst>
                                </p:cTn>
                              </p:par>
                              <p:par>
                                <p:cTn id="119" presetID="10" presetClass="exit" presetSubtype="0" fill="hold" grpId="1" nodeType="withEffect">
                                  <p:stCondLst>
                                    <p:cond delay="0"/>
                                  </p:stCondLst>
                                  <p:childTnLst>
                                    <p:animEffect transition="out" filter="fade">
                                      <p:cBhvr>
                                        <p:cTn id="120" dur="500"/>
                                        <p:tgtEl>
                                          <p:spTgt spid="114"/>
                                        </p:tgtEl>
                                      </p:cBhvr>
                                    </p:animEffect>
                                    <p:set>
                                      <p:cBhvr>
                                        <p:cTn id="121" dur="1" fill="hold">
                                          <p:stCondLst>
                                            <p:cond delay="499"/>
                                          </p:stCondLst>
                                        </p:cTn>
                                        <p:tgtEl>
                                          <p:spTgt spid="114"/>
                                        </p:tgtEl>
                                        <p:attrNameLst>
                                          <p:attrName>style.visibility</p:attrName>
                                        </p:attrNameLst>
                                      </p:cBhvr>
                                      <p:to>
                                        <p:strVal val="hidden"/>
                                      </p:to>
                                    </p:set>
                                  </p:childTnLst>
                                </p:cTn>
                              </p:par>
                              <p:par>
                                <p:cTn id="122" presetID="10" presetClass="entr" presetSubtype="0" fill="hold" grpId="0" nodeType="withEffect">
                                  <p:stCondLst>
                                    <p:cond delay="0"/>
                                  </p:stCondLst>
                                  <p:childTnLst>
                                    <p:set>
                                      <p:cBhvr>
                                        <p:cTn id="123" dur="1" fill="hold">
                                          <p:stCondLst>
                                            <p:cond delay="0"/>
                                          </p:stCondLst>
                                        </p:cTn>
                                        <p:tgtEl>
                                          <p:spTgt spid="120"/>
                                        </p:tgtEl>
                                        <p:attrNameLst>
                                          <p:attrName>style.visibility</p:attrName>
                                        </p:attrNameLst>
                                      </p:cBhvr>
                                      <p:to>
                                        <p:strVal val="visible"/>
                                      </p:to>
                                    </p:set>
                                    <p:animEffect transition="in" filter="fade">
                                      <p:cBhvr>
                                        <p:cTn id="124" dur="500"/>
                                        <p:tgtEl>
                                          <p:spTgt spid="120"/>
                                        </p:tgtEl>
                                      </p:cBhvr>
                                    </p:animEffect>
                                  </p:childTnLst>
                                </p:cTn>
                              </p:par>
                            </p:childTnLst>
                          </p:cTn>
                        </p:par>
                      </p:childTnLst>
                    </p:cTn>
                  </p:par>
                  <p:par>
                    <p:cTn id="125" fill="hold">
                      <p:stCondLst>
                        <p:cond delay="indefinite"/>
                      </p:stCondLst>
                      <p:childTnLst>
                        <p:par>
                          <p:cTn id="126" fill="hold">
                            <p:stCondLst>
                              <p:cond delay="0"/>
                            </p:stCondLst>
                            <p:childTnLst>
                              <p:par>
                                <p:cTn id="127" presetID="10" presetClass="entr" presetSubtype="0" fill="hold" grpId="0" nodeType="clickEffect">
                                  <p:stCondLst>
                                    <p:cond delay="0"/>
                                  </p:stCondLst>
                                  <p:childTnLst>
                                    <p:set>
                                      <p:cBhvr>
                                        <p:cTn id="128" dur="1" fill="hold">
                                          <p:stCondLst>
                                            <p:cond delay="0"/>
                                          </p:stCondLst>
                                        </p:cTn>
                                        <p:tgtEl>
                                          <p:spTgt spid="122"/>
                                        </p:tgtEl>
                                        <p:attrNameLst>
                                          <p:attrName>style.visibility</p:attrName>
                                        </p:attrNameLst>
                                      </p:cBhvr>
                                      <p:to>
                                        <p:strVal val="visible"/>
                                      </p:to>
                                    </p:set>
                                    <p:animEffect transition="in" filter="fade">
                                      <p:cBhvr>
                                        <p:cTn id="129" dur="500"/>
                                        <p:tgtEl>
                                          <p:spTgt spid="122"/>
                                        </p:tgtEl>
                                      </p:cBhvr>
                                    </p:animEffect>
                                  </p:childTnLst>
                                </p:cTn>
                              </p:par>
                              <p:par>
                                <p:cTn id="130" presetID="10" presetClass="entr" presetSubtype="0" fill="hold" grpId="0" nodeType="withEffect">
                                  <p:stCondLst>
                                    <p:cond delay="0"/>
                                  </p:stCondLst>
                                  <p:childTnLst>
                                    <p:set>
                                      <p:cBhvr>
                                        <p:cTn id="131" dur="1" fill="hold">
                                          <p:stCondLst>
                                            <p:cond delay="0"/>
                                          </p:stCondLst>
                                        </p:cTn>
                                        <p:tgtEl>
                                          <p:spTgt spid="121"/>
                                        </p:tgtEl>
                                        <p:attrNameLst>
                                          <p:attrName>style.visibility</p:attrName>
                                        </p:attrNameLst>
                                      </p:cBhvr>
                                      <p:to>
                                        <p:strVal val="visible"/>
                                      </p:to>
                                    </p:set>
                                    <p:animEffect transition="in" filter="fade">
                                      <p:cBhvr>
                                        <p:cTn id="132" dur="500"/>
                                        <p:tgtEl>
                                          <p:spTgt spid="121"/>
                                        </p:tgtEl>
                                      </p:cBhvr>
                                    </p:animEffect>
                                  </p:childTnLst>
                                </p:cTn>
                              </p:par>
                            </p:childTnLst>
                          </p:cTn>
                        </p:par>
                      </p:childTnLst>
                    </p:cTn>
                  </p:par>
                  <p:par>
                    <p:cTn id="133" fill="hold">
                      <p:stCondLst>
                        <p:cond delay="indefinite"/>
                      </p:stCondLst>
                      <p:childTnLst>
                        <p:par>
                          <p:cTn id="134" fill="hold">
                            <p:stCondLst>
                              <p:cond delay="0"/>
                            </p:stCondLst>
                            <p:childTnLst>
                              <p:par>
                                <p:cTn id="135" presetID="10" presetClass="exit" presetSubtype="0" fill="hold" grpId="1" nodeType="clickEffect">
                                  <p:stCondLst>
                                    <p:cond delay="0"/>
                                  </p:stCondLst>
                                  <p:childTnLst>
                                    <p:animEffect transition="out" filter="fade">
                                      <p:cBhvr>
                                        <p:cTn id="136" dur="500"/>
                                        <p:tgtEl>
                                          <p:spTgt spid="111"/>
                                        </p:tgtEl>
                                      </p:cBhvr>
                                    </p:animEffect>
                                    <p:set>
                                      <p:cBhvr>
                                        <p:cTn id="137" dur="1" fill="hold">
                                          <p:stCondLst>
                                            <p:cond delay="499"/>
                                          </p:stCondLst>
                                        </p:cTn>
                                        <p:tgtEl>
                                          <p:spTgt spid="111"/>
                                        </p:tgtEl>
                                        <p:attrNameLst>
                                          <p:attrName>style.visibility</p:attrName>
                                        </p:attrNameLst>
                                      </p:cBhvr>
                                      <p:to>
                                        <p:strVal val="hidden"/>
                                      </p:to>
                                    </p:set>
                                  </p:childTnLst>
                                </p:cTn>
                              </p:par>
                              <p:par>
                                <p:cTn id="138" presetID="10" presetClass="entr" presetSubtype="0" fill="hold" grpId="0" nodeType="withEffect">
                                  <p:stCondLst>
                                    <p:cond delay="0"/>
                                  </p:stCondLst>
                                  <p:childTnLst>
                                    <p:set>
                                      <p:cBhvr>
                                        <p:cTn id="139" dur="1" fill="hold">
                                          <p:stCondLst>
                                            <p:cond delay="0"/>
                                          </p:stCondLst>
                                        </p:cTn>
                                        <p:tgtEl>
                                          <p:spTgt spid="123"/>
                                        </p:tgtEl>
                                        <p:attrNameLst>
                                          <p:attrName>style.visibility</p:attrName>
                                        </p:attrNameLst>
                                      </p:cBhvr>
                                      <p:to>
                                        <p:strVal val="visible"/>
                                      </p:to>
                                    </p:set>
                                    <p:animEffect transition="in" filter="fade">
                                      <p:cBhvr>
                                        <p:cTn id="140" dur="500"/>
                                        <p:tgtEl>
                                          <p:spTgt spid="123"/>
                                        </p:tgtEl>
                                      </p:cBhvr>
                                    </p:animEffect>
                                  </p:childTnLst>
                                </p:cTn>
                              </p:par>
                              <p:par>
                                <p:cTn id="141" presetID="10" presetClass="entr" presetSubtype="0" fill="hold" grpId="0" nodeType="withEffect">
                                  <p:stCondLst>
                                    <p:cond delay="0"/>
                                  </p:stCondLst>
                                  <p:childTnLst>
                                    <p:set>
                                      <p:cBhvr>
                                        <p:cTn id="142" dur="1" fill="hold">
                                          <p:stCondLst>
                                            <p:cond delay="0"/>
                                          </p:stCondLst>
                                        </p:cTn>
                                        <p:tgtEl>
                                          <p:spTgt spid="124"/>
                                        </p:tgtEl>
                                        <p:attrNameLst>
                                          <p:attrName>style.visibility</p:attrName>
                                        </p:attrNameLst>
                                      </p:cBhvr>
                                      <p:to>
                                        <p:strVal val="visible"/>
                                      </p:to>
                                    </p:set>
                                    <p:animEffect transition="in" filter="fade">
                                      <p:cBhvr>
                                        <p:cTn id="143" dur="500"/>
                                        <p:tgtEl>
                                          <p:spTgt spid="124"/>
                                        </p:tgtEl>
                                      </p:cBhvr>
                                    </p:animEffect>
                                  </p:childTnLst>
                                </p:cTn>
                              </p:par>
                            </p:childTnLst>
                          </p:cTn>
                        </p:par>
                      </p:childTnLst>
                    </p:cTn>
                  </p:par>
                  <p:par>
                    <p:cTn id="144" fill="hold">
                      <p:stCondLst>
                        <p:cond delay="indefinite"/>
                      </p:stCondLst>
                      <p:childTnLst>
                        <p:par>
                          <p:cTn id="145" fill="hold">
                            <p:stCondLst>
                              <p:cond delay="0"/>
                            </p:stCondLst>
                            <p:childTnLst>
                              <p:par>
                                <p:cTn id="146" presetID="10" presetClass="entr" presetSubtype="0" fill="hold" grpId="0" nodeType="clickEffect">
                                  <p:stCondLst>
                                    <p:cond delay="0"/>
                                  </p:stCondLst>
                                  <p:childTnLst>
                                    <p:set>
                                      <p:cBhvr>
                                        <p:cTn id="147" dur="1" fill="hold">
                                          <p:stCondLst>
                                            <p:cond delay="0"/>
                                          </p:stCondLst>
                                        </p:cTn>
                                        <p:tgtEl>
                                          <p:spTgt spid="125"/>
                                        </p:tgtEl>
                                        <p:attrNameLst>
                                          <p:attrName>style.visibility</p:attrName>
                                        </p:attrNameLst>
                                      </p:cBhvr>
                                      <p:to>
                                        <p:strVal val="visible"/>
                                      </p:to>
                                    </p:set>
                                    <p:animEffect transition="in" filter="fade">
                                      <p:cBhvr>
                                        <p:cTn id="148" dur="500"/>
                                        <p:tgtEl>
                                          <p:spTgt spid="125"/>
                                        </p:tgtEl>
                                      </p:cBhvr>
                                    </p:animEffect>
                                  </p:childTnLst>
                                </p:cTn>
                              </p:par>
                              <p:par>
                                <p:cTn id="149" presetID="10" presetClass="exit" presetSubtype="0" fill="hold" grpId="1" nodeType="withEffect">
                                  <p:stCondLst>
                                    <p:cond delay="0"/>
                                  </p:stCondLst>
                                  <p:childTnLst>
                                    <p:animEffect transition="out" filter="fade">
                                      <p:cBhvr>
                                        <p:cTn id="150" dur="500"/>
                                        <p:tgtEl>
                                          <p:spTgt spid="94"/>
                                        </p:tgtEl>
                                      </p:cBhvr>
                                    </p:animEffect>
                                    <p:set>
                                      <p:cBhvr>
                                        <p:cTn id="151" dur="1" fill="hold">
                                          <p:stCondLst>
                                            <p:cond delay="499"/>
                                          </p:stCondLst>
                                        </p:cTn>
                                        <p:tgtEl>
                                          <p:spTgt spid="94"/>
                                        </p:tgtEl>
                                        <p:attrNameLst>
                                          <p:attrName>style.visibility</p:attrName>
                                        </p:attrNameLst>
                                      </p:cBhvr>
                                      <p:to>
                                        <p:strVal val="hidden"/>
                                      </p:to>
                                    </p:set>
                                  </p:childTnLst>
                                </p:cTn>
                              </p:par>
                              <p:par>
                                <p:cTn id="152" presetID="10" presetClass="exit" presetSubtype="0" fill="hold" grpId="1" nodeType="withEffect">
                                  <p:stCondLst>
                                    <p:cond delay="0"/>
                                  </p:stCondLst>
                                  <p:childTnLst>
                                    <p:animEffect transition="out" filter="fade">
                                      <p:cBhvr>
                                        <p:cTn id="153" dur="500"/>
                                        <p:tgtEl>
                                          <p:spTgt spid="120"/>
                                        </p:tgtEl>
                                      </p:cBhvr>
                                    </p:animEffect>
                                    <p:set>
                                      <p:cBhvr>
                                        <p:cTn id="154" dur="1" fill="hold">
                                          <p:stCondLst>
                                            <p:cond delay="499"/>
                                          </p:stCondLst>
                                        </p:cTn>
                                        <p:tgtEl>
                                          <p:spTgt spid="120"/>
                                        </p:tgtEl>
                                        <p:attrNameLst>
                                          <p:attrName>style.visibility</p:attrName>
                                        </p:attrNameLst>
                                      </p:cBhvr>
                                      <p:to>
                                        <p:strVal val="hidden"/>
                                      </p:to>
                                    </p:set>
                                  </p:childTnLst>
                                </p:cTn>
                              </p:par>
                              <p:par>
                                <p:cTn id="155" presetID="10" presetClass="entr" presetSubtype="0" fill="hold" grpId="0" nodeType="withEffect">
                                  <p:stCondLst>
                                    <p:cond delay="0"/>
                                  </p:stCondLst>
                                  <p:childTnLst>
                                    <p:set>
                                      <p:cBhvr>
                                        <p:cTn id="156" dur="1" fill="hold">
                                          <p:stCondLst>
                                            <p:cond delay="0"/>
                                          </p:stCondLst>
                                        </p:cTn>
                                        <p:tgtEl>
                                          <p:spTgt spid="126"/>
                                        </p:tgtEl>
                                        <p:attrNameLst>
                                          <p:attrName>style.visibility</p:attrName>
                                        </p:attrNameLst>
                                      </p:cBhvr>
                                      <p:to>
                                        <p:strVal val="visible"/>
                                      </p:to>
                                    </p:set>
                                    <p:animEffect transition="in" filter="fade">
                                      <p:cBhvr>
                                        <p:cTn id="157" dur="500"/>
                                        <p:tgtEl>
                                          <p:spTgt spid="126"/>
                                        </p:tgtEl>
                                      </p:cBhvr>
                                    </p:animEffect>
                                  </p:childTnLst>
                                </p:cTn>
                              </p:par>
                            </p:childTnLst>
                          </p:cTn>
                        </p:par>
                      </p:childTnLst>
                    </p:cTn>
                  </p:par>
                  <p:par>
                    <p:cTn id="158" fill="hold">
                      <p:stCondLst>
                        <p:cond delay="indefinite"/>
                      </p:stCondLst>
                      <p:childTnLst>
                        <p:par>
                          <p:cTn id="159" fill="hold">
                            <p:stCondLst>
                              <p:cond delay="0"/>
                            </p:stCondLst>
                            <p:childTnLst>
                              <p:par>
                                <p:cTn id="160" presetID="10" presetClass="entr" presetSubtype="0" fill="hold" grpId="0" nodeType="clickEffect">
                                  <p:stCondLst>
                                    <p:cond delay="0"/>
                                  </p:stCondLst>
                                  <p:childTnLst>
                                    <p:set>
                                      <p:cBhvr>
                                        <p:cTn id="161" dur="1" fill="hold">
                                          <p:stCondLst>
                                            <p:cond delay="0"/>
                                          </p:stCondLst>
                                        </p:cTn>
                                        <p:tgtEl>
                                          <p:spTgt spid="128"/>
                                        </p:tgtEl>
                                        <p:attrNameLst>
                                          <p:attrName>style.visibility</p:attrName>
                                        </p:attrNameLst>
                                      </p:cBhvr>
                                      <p:to>
                                        <p:strVal val="visible"/>
                                      </p:to>
                                    </p:set>
                                    <p:animEffect transition="in" filter="fade">
                                      <p:cBhvr>
                                        <p:cTn id="162" dur="500"/>
                                        <p:tgtEl>
                                          <p:spTgt spid="128"/>
                                        </p:tgtEl>
                                      </p:cBhvr>
                                    </p:animEffect>
                                  </p:childTnLst>
                                </p:cTn>
                              </p:par>
                              <p:par>
                                <p:cTn id="163" presetID="10" presetClass="entr" presetSubtype="0" fill="hold" grpId="0" nodeType="withEffect">
                                  <p:stCondLst>
                                    <p:cond delay="0"/>
                                  </p:stCondLst>
                                  <p:childTnLst>
                                    <p:set>
                                      <p:cBhvr>
                                        <p:cTn id="164" dur="1" fill="hold">
                                          <p:stCondLst>
                                            <p:cond delay="0"/>
                                          </p:stCondLst>
                                        </p:cTn>
                                        <p:tgtEl>
                                          <p:spTgt spid="129"/>
                                        </p:tgtEl>
                                        <p:attrNameLst>
                                          <p:attrName>style.visibility</p:attrName>
                                        </p:attrNameLst>
                                      </p:cBhvr>
                                      <p:to>
                                        <p:strVal val="visible"/>
                                      </p:to>
                                    </p:set>
                                    <p:animEffect transition="in" filter="fade">
                                      <p:cBhvr>
                                        <p:cTn id="165" dur="500"/>
                                        <p:tgtEl>
                                          <p:spTgt spid="129"/>
                                        </p:tgtEl>
                                      </p:cBhvr>
                                    </p:animEffect>
                                  </p:childTnLst>
                                </p:cTn>
                              </p:par>
                            </p:childTnLst>
                          </p:cTn>
                        </p:par>
                      </p:childTnLst>
                    </p:cTn>
                  </p:par>
                  <p:par>
                    <p:cTn id="166" fill="hold">
                      <p:stCondLst>
                        <p:cond delay="indefinite"/>
                      </p:stCondLst>
                      <p:childTnLst>
                        <p:par>
                          <p:cTn id="167" fill="hold">
                            <p:stCondLst>
                              <p:cond delay="0"/>
                            </p:stCondLst>
                            <p:childTnLst>
                              <p:par>
                                <p:cTn id="168" presetID="10" presetClass="exit" presetSubtype="0" fill="hold" grpId="1" nodeType="clickEffect">
                                  <p:stCondLst>
                                    <p:cond delay="0"/>
                                  </p:stCondLst>
                                  <p:childTnLst>
                                    <p:animEffect transition="out" filter="fade">
                                      <p:cBhvr>
                                        <p:cTn id="169" dur="500"/>
                                        <p:tgtEl>
                                          <p:spTgt spid="100"/>
                                        </p:tgtEl>
                                      </p:cBhvr>
                                    </p:animEffect>
                                    <p:set>
                                      <p:cBhvr>
                                        <p:cTn id="170" dur="1" fill="hold">
                                          <p:stCondLst>
                                            <p:cond delay="499"/>
                                          </p:stCondLst>
                                        </p:cTn>
                                        <p:tgtEl>
                                          <p:spTgt spid="100"/>
                                        </p:tgtEl>
                                        <p:attrNameLst>
                                          <p:attrName>style.visibility</p:attrName>
                                        </p:attrNameLst>
                                      </p:cBhvr>
                                      <p:to>
                                        <p:strVal val="hidden"/>
                                      </p:to>
                                    </p:set>
                                  </p:childTnLst>
                                </p:cTn>
                              </p:par>
                              <p:par>
                                <p:cTn id="171" presetID="10" presetClass="exit" presetSubtype="0" fill="hold" grpId="1" nodeType="withEffect">
                                  <p:stCondLst>
                                    <p:cond delay="0"/>
                                  </p:stCondLst>
                                  <p:childTnLst>
                                    <p:animEffect transition="out" filter="fade">
                                      <p:cBhvr>
                                        <p:cTn id="172" dur="500"/>
                                        <p:tgtEl>
                                          <p:spTgt spid="125"/>
                                        </p:tgtEl>
                                      </p:cBhvr>
                                    </p:animEffect>
                                    <p:set>
                                      <p:cBhvr>
                                        <p:cTn id="173" dur="1" fill="hold">
                                          <p:stCondLst>
                                            <p:cond delay="499"/>
                                          </p:stCondLst>
                                        </p:cTn>
                                        <p:tgtEl>
                                          <p:spTgt spid="125"/>
                                        </p:tgtEl>
                                        <p:attrNameLst>
                                          <p:attrName>style.visibility</p:attrName>
                                        </p:attrNameLst>
                                      </p:cBhvr>
                                      <p:to>
                                        <p:strVal val="hidden"/>
                                      </p:to>
                                    </p:set>
                                  </p:childTnLst>
                                </p:cTn>
                              </p:par>
                              <p:par>
                                <p:cTn id="174" presetID="10" presetClass="entr" presetSubtype="0" fill="hold" grpId="0" nodeType="withEffect">
                                  <p:stCondLst>
                                    <p:cond delay="0"/>
                                  </p:stCondLst>
                                  <p:childTnLst>
                                    <p:set>
                                      <p:cBhvr>
                                        <p:cTn id="175" dur="1" fill="hold">
                                          <p:stCondLst>
                                            <p:cond delay="0"/>
                                          </p:stCondLst>
                                        </p:cTn>
                                        <p:tgtEl>
                                          <p:spTgt spid="130"/>
                                        </p:tgtEl>
                                        <p:attrNameLst>
                                          <p:attrName>style.visibility</p:attrName>
                                        </p:attrNameLst>
                                      </p:cBhvr>
                                      <p:to>
                                        <p:strVal val="visible"/>
                                      </p:to>
                                    </p:set>
                                    <p:animEffect transition="in" filter="fade">
                                      <p:cBhvr>
                                        <p:cTn id="176" dur="500"/>
                                        <p:tgtEl>
                                          <p:spTgt spid="130"/>
                                        </p:tgtEl>
                                      </p:cBhvr>
                                    </p:animEffect>
                                  </p:childTnLst>
                                </p:cTn>
                              </p:par>
                              <p:par>
                                <p:cTn id="177" presetID="10" presetClass="entr" presetSubtype="0" fill="hold" grpId="0" nodeType="withEffect">
                                  <p:stCondLst>
                                    <p:cond delay="0"/>
                                  </p:stCondLst>
                                  <p:childTnLst>
                                    <p:set>
                                      <p:cBhvr>
                                        <p:cTn id="178" dur="1" fill="hold">
                                          <p:stCondLst>
                                            <p:cond delay="0"/>
                                          </p:stCondLst>
                                        </p:cTn>
                                        <p:tgtEl>
                                          <p:spTgt spid="131"/>
                                        </p:tgtEl>
                                        <p:attrNameLst>
                                          <p:attrName>style.visibility</p:attrName>
                                        </p:attrNameLst>
                                      </p:cBhvr>
                                      <p:to>
                                        <p:strVal val="visible"/>
                                      </p:to>
                                    </p:set>
                                    <p:animEffect transition="in" filter="fade">
                                      <p:cBhvr>
                                        <p:cTn id="179" dur="500"/>
                                        <p:tgtEl>
                                          <p:spTgt spid="131"/>
                                        </p:tgtEl>
                                      </p:cBhvr>
                                    </p:animEffect>
                                  </p:childTnLst>
                                </p:cTn>
                              </p:par>
                            </p:childTnLst>
                          </p:cTn>
                        </p:par>
                      </p:childTnLst>
                    </p:cTn>
                  </p:par>
                  <p:par>
                    <p:cTn id="180" fill="hold">
                      <p:stCondLst>
                        <p:cond delay="indefinite"/>
                      </p:stCondLst>
                      <p:childTnLst>
                        <p:par>
                          <p:cTn id="181" fill="hold">
                            <p:stCondLst>
                              <p:cond delay="0"/>
                            </p:stCondLst>
                            <p:childTnLst>
                              <p:par>
                                <p:cTn id="182" presetID="10" presetClass="entr" presetSubtype="0" fill="hold" grpId="0" nodeType="clickEffect">
                                  <p:stCondLst>
                                    <p:cond delay="0"/>
                                  </p:stCondLst>
                                  <p:childTnLst>
                                    <p:set>
                                      <p:cBhvr>
                                        <p:cTn id="183" dur="1" fill="hold">
                                          <p:stCondLst>
                                            <p:cond delay="0"/>
                                          </p:stCondLst>
                                        </p:cTn>
                                        <p:tgtEl>
                                          <p:spTgt spid="133"/>
                                        </p:tgtEl>
                                        <p:attrNameLst>
                                          <p:attrName>style.visibility</p:attrName>
                                        </p:attrNameLst>
                                      </p:cBhvr>
                                      <p:to>
                                        <p:strVal val="visible"/>
                                      </p:to>
                                    </p:set>
                                    <p:animEffect transition="in" filter="fade">
                                      <p:cBhvr>
                                        <p:cTn id="184" dur="500"/>
                                        <p:tgtEl>
                                          <p:spTgt spid="133"/>
                                        </p:tgtEl>
                                      </p:cBhvr>
                                    </p:animEffect>
                                  </p:childTnLst>
                                </p:cTn>
                              </p:par>
                              <p:par>
                                <p:cTn id="185" presetID="10" presetClass="entr" presetSubtype="0" fill="hold" grpId="0" nodeType="withEffect">
                                  <p:stCondLst>
                                    <p:cond delay="0"/>
                                  </p:stCondLst>
                                  <p:childTnLst>
                                    <p:set>
                                      <p:cBhvr>
                                        <p:cTn id="186" dur="1" fill="hold">
                                          <p:stCondLst>
                                            <p:cond delay="0"/>
                                          </p:stCondLst>
                                        </p:cTn>
                                        <p:tgtEl>
                                          <p:spTgt spid="132"/>
                                        </p:tgtEl>
                                        <p:attrNameLst>
                                          <p:attrName>style.visibility</p:attrName>
                                        </p:attrNameLst>
                                      </p:cBhvr>
                                      <p:to>
                                        <p:strVal val="visible"/>
                                      </p:to>
                                    </p:set>
                                    <p:animEffect transition="in" filter="fade">
                                      <p:cBhvr>
                                        <p:cTn id="187" dur="500"/>
                                        <p:tgtEl>
                                          <p:spTgt spid="132"/>
                                        </p:tgtEl>
                                      </p:cBhvr>
                                    </p:animEffect>
                                  </p:childTnLst>
                                </p:cTn>
                              </p:par>
                            </p:childTnLst>
                          </p:cTn>
                        </p:par>
                      </p:childTnLst>
                    </p:cTn>
                  </p:par>
                  <p:par>
                    <p:cTn id="188" fill="hold">
                      <p:stCondLst>
                        <p:cond delay="indefinite"/>
                      </p:stCondLst>
                      <p:childTnLst>
                        <p:par>
                          <p:cTn id="189" fill="hold">
                            <p:stCondLst>
                              <p:cond delay="0"/>
                            </p:stCondLst>
                            <p:childTnLst>
                              <p:par>
                                <p:cTn id="190" presetID="10" presetClass="entr" presetSubtype="0" fill="hold" grpId="0" nodeType="clickEffect">
                                  <p:stCondLst>
                                    <p:cond delay="0"/>
                                  </p:stCondLst>
                                  <p:childTnLst>
                                    <p:set>
                                      <p:cBhvr>
                                        <p:cTn id="191" dur="1" fill="hold">
                                          <p:stCondLst>
                                            <p:cond delay="0"/>
                                          </p:stCondLst>
                                        </p:cTn>
                                        <p:tgtEl>
                                          <p:spTgt spid="134"/>
                                        </p:tgtEl>
                                        <p:attrNameLst>
                                          <p:attrName>style.visibility</p:attrName>
                                        </p:attrNameLst>
                                      </p:cBhvr>
                                      <p:to>
                                        <p:strVal val="visible"/>
                                      </p:to>
                                    </p:set>
                                    <p:animEffect transition="in" filter="fade">
                                      <p:cBhvr>
                                        <p:cTn id="192" dur="500"/>
                                        <p:tgtEl>
                                          <p:spTgt spid="134"/>
                                        </p:tgtEl>
                                      </p:cBhvr>
                                    </p:animEffect>
                                  </p:childTnLst>
                                </p:cTn>
                              </p:par>
                              <p:par>
                                <p:cTn id="193" presetID="10" presetClass="entr" presetSubtype="0" fill="hold" grpId="0" nodeType="withEffect">
                                  <p:stCondLst>
                                    <p:cond delay="0"/>
                                  </p:stCondLst>
                                  <p:childTnLst>
                                    <p:set>
                                      <p:cBhvr>
                                        <p:cTn id="194" dur="1" fill="hold">
                                          <p:stCondLst>
                                            <p:cond delay="0"/>
                                          </p:stCondLst>
                                        </p:cTn>
                                        <p:tgtEl>
                                          <p:spTgt spid="135"/>
                                        </p:tgtEl>
                                        <p:attrNameLst>
                                          <p:attrName>style.visibility</p:attrName>
                                        </p:attrNameLst>
                                      </p:cBhvr>
                                      <p:to>
                                        <p:strVal val="visible"/>
                                      </p:to>
                                    </p:set>
                                    <p:animEffect transition="in" filter="fade">
                                      <p:cBhvr>
                                        <p:cTn id="195" dur="500"/>
                                        <p:tgtEl>
                                          <p:spTgt spid="135"/>
                                        </p:tgtEl>
                                      </p:cBhvr>
                                    </p:animEffect>
                                  </p:childTnLst>
                                </p:cTn>
                              </p:par>
                              <p:par>
                                <p:cTn id="196" presetID="10" presetClass="exit" presetSubtype="0" fill="hold" grpId="1" nodeType="withEffect">
                                  <p:stCondLst>
                                    <p:cond delay="0"/>
                                  </p:stCondLst>
                                  <p:childTnLst>
                                    <p:animEffect transition="out" filter="fade">
                                      <p:cBhvr>
                                        <p:cTn id="197" dur="500"/>
                                        <p:tgtEl>
                                          <p:spTgt spid="131"/>
                                        </p:tgtEl>
                                      </p:cBhvr>
                                    </p:animEffect>
                                    <p:set>
                                      <p:cBhvr>
                                        <p:cTn id="198" dur="1" fill="hold">
                                          <p:stCondLst>
                                            <p:cond delay="499"/>
                                          </p:stCondLst>
                                        </p:cTn>
                                        <p:tgtEl>
                                          <p:spTgt spid="131"/>
                                        </p:tgtEl>
                                        <p:attrNameLst>
                                          <p:attrName>style.visibility</p:attrName>
                                        </p:attrNameLst>
                                      </p:cBhvr>
                                      <p:to>
                                        <p:strVal val="hidden"/>
                                      </p:to>
                                    </p:set>
                                  </p:childTnLst>
                                </p:cTn>
                              </p:par>
                              <p:par>
                                <p:cTn id="199" presetID="10" presetClass="exit" presetSubtype="0" fill="hold" grpId="1" nodeType="withEffect">
                                  <p:stCondLst>
                                    <p:cond delay="0"/>
                                  </p:stCondLst>
                                  <p:childTnLst>
                                    <p:animEffect transition="out" filter="fade">
                                      <p:cBhvr>
                                        <p:cTn id="200" dur="500"/>
                                        <p:tgtEl>
                                          <p:spTgt spid="101"/>
                                        </p:tgtEl>
                                      </p:cBhvr>
                                    </p:animEffect>
                                    <p:set>
                                      <p:cBhvr>
                                        <p:cTn id="201" dur="1" fill="hold">
                                          <p:stCondLst>
                                            <p:cond delay="499"/>
                                          </p:stCondLst>
                                        </p:cTn>
                                        <p:tgtEl>
                                          <p:spTgt spid="101"/>
                                        </p:tgtEl>
                                        <p:attrNameLst>
                                          <p:attrName>style.visibility</p:attrName>
                                        </p:attrNameLst>
                                      </p:cBhvr>
                                      <p:to>
                                        <p:strVal val="hidden"/>
                                      </p:to>
                                    </p:set>
                                  </p:childTnLst>
                                </p:cTn>
                              </p:par>
                            </p:childTnLst>
                          </p:cTn>
                        </p:par>
                      </p:childTnLst>
                    </p:cTn>
                  </p:par>
                  <p:par>
                    <p:cTn id="202" fill="hold">
                      <p:stCondLst>
                        <p:cond delay="indefinite"/>
                      </p:stCondLst>
                      <p:childTnLst>
                        <p:par>
                          <p:cTn id="203" fill="hold">
                            <p:stCondLst>
                              <p:cond delay="0"/>
                            </p:stCondLst>
                            <p:childTnLst>
                              <p:par>
                                <p:cTn id="204" presetID="10" presetClass="entr" presetSubtype="0" fill="hold" grpId="0" nodeType="clickEffect">
                                  <p:stCondLst>
                                    <p:cond delay="0"/>
                                  </p:stCondLst>
                                  <p:childTnLst>
                                    <p:set>
                                      <p:cBhvr>
                                        <p:cTn id="205" dur="1" fill="hold">
                                          <p:stCondLst>
                                            <p:cond delay="0"/>
                                          </p:stCondLst>
                                        </p:cTn>
                                        <p:tgtEl>
                                          <p:spTgt spid="138"/>
                                        </p:tgtEl>
                                        <p:attrNameLst>
                                          <p:attrName>style.visibility</p:attrName>
                                        </p:attrNameLst>
                                      </p:cBhvr>
                                      <p:to>
                                        <p:strVal val="visible"/>
                                      </p:to>
                                    </p:set>
                                    <p:animEffect transition="in" filter="fade">
                                      <p:cBhvr>
                                        <p:cTn id="206" dur="500"/>
                                        <p:tgtEl>
                                          <p:spTgt spid="138"/>
                                        </p:tgtEl>
                                      </p:cBhvr>
                                    </p:animEffect>
                                  </p:childTnLst>
                                </p:cTn>
                              </p:par>
                              <p:par>
                                <p:cTn id="207" presetID="10" presetClass="entr" presetSubtype="0" fill="hold" grpId="0" nodeType="withEffect">
                                  <p:stCondLst>
                                    <p:cond delay="0"/>
                                  </p:stCondLst>
                                  <p:childTnLst>
                                    <p:set>
                                      <p:cBhvr>
                                        <p:cTn id="208" dur="1" fill="hold">
                                          <p:stCondLst>
                                            <p:cond delay="0"/>
                                          </p:stCondLst>
                                        </p:cTn>
                                        <p:tgtEl>
                                          <p:spTgt spid="139"/>
                                        </p:tgtEl>
                                        <p:attrNameLst>
                                          <p:attrName>style.visibility</p:attrName>
                                        </p:attrNameLst>
                                      </p:cBhvr>
                                      <p:to>
                                        <p:strVal val="visible"/>
                                      </p:to>
                                    </p:set>
                                    <p:animEffect transition="in" filter="fade">
                                      <p:cBhvr>
                                        <p:cTn id="209" dur="500"/>
                                        <p:tgtEl>
                                          <p:spTgt spid="139"/>
                                        </p:tgtEl>
                                      </p:cBhvr>
                                    </p:animEffect>
                                  </p:childTnLst>
                                </p:cTn>
                              </p:par>
                            </p:childTnLst>
                          </p:cTn>
                        </p:par>
                      </p:childTnLst>
                    </p:cTn>
                  </p:par>
                  <p:par>
                    <p:cTn id="210" fill="hold">
                      <p:stCondLst>
                        <p:cond delay="indefinite"/>
                      </p:stCondLst>
                      <p:childTnLst>
                        <p:par>
                          <p:cTn id="211" fill="hold">
                            <p:stCondLst>
                              <p:cond delay="0"/>
                            </p:stCondLst>
                            <p:childTnLst>
                              <p:par>
                                <p:cTn id="212" presetID="10" presetClass="entr" presetSubtype="0" fill="hold" grpId="0" nodeType="clickEffect">
                                  <p:stCondLst>
                                    <p:cond delay="0"/>
                                  </p:stCondLst>
                                  <p:childTnLst>
                                    <p:set>
                                      <p:cBhvr>
                                        <p:cTn id="213" dur="1" fill="hold">
                                          <p:stCondLst>
                                            <p:cond delay="0"/>
                                          </p:stCondLst>
                                        </p:cTn>
                                        <p:tgtEl>
                                          <p:spTgt spid="136"/>
                                        </p:tgtEl>
                                        <p:attrNameLst>
                                          <p:attrName>style.visibility</p:attrName>
                                        </p:attrNameLst>
                                      </p:cBhvr>
                                      <p:to>
                                        <p:strVal val="visible"/>
                                      </p:to>
                                    </p:set>
                                    <p:animEffect transition="in" filter="fade">
                                      <p:cBhvr>
                                        <p:cTn id="214" dur="500"/>
                                        <p:tgtEl>
                                          <p:spTgt spid="136"/>
                                        </p:tgtEl>
                                      </p:cBhvr>
                                    </p:animEffect>
                                  </p:childTnLst>
                                </p:cTn>
                              </p:par>
                              <p:par>
                                <p:cTn id="215" presetID="10" presetClass="entr" presetSubtype="0" fill="hold" grpId="0" nodeType="withEffect">
                                  <p:stCondLst>
                                    <p:cond delay="0"/>
                                  </p:stCondLst>
                                  <p:childTnLst>
                                    <p:set>
                                      <p:cBhvr>
                                        <p:cTn id="216" dur="1" fill="hold">
                                          <p:stCondLst>
                                            <p:cond delay="0"/>
                                          </p:stCondLst>
                                        </p:cTn>
                                        <p:tgtEl>
                                          <p:spTgt spid="137"/>
                                        </p:tgtEl>
                                        <p:attrNameLst>
                                          <p:attrName>style.visibility</p:attrName>
                                        </p:attrNameLst>
                                      </p:cBhvr>
                                      <p:to>
                                        <p:strVal val="visible"/>
                                      </p:to>
                                    </p:set>
                                    <p:animEffect transition="in" filter="fade">
                                      <p:cBhvr>
                                        <p:cTn id="217" dur="500"/>
                                        <p:tgtEl>
                                          <p:spTgt spid="137"/>
                                        </p:tgtEl>
                                      </p:cBhvr>
                                    </p:animEffect>
                                  </p:childTnLst>
                                </p:cTn>
                              </p:par>
                            </p:childTnLst>
                          </p:cTn>
                        </p:par>
                      </p:childTnLst>
                    </p:cTn>
                  </p:par>
                  <p:par>
                    <p:cTn id="218" fill="hold">
                      <p:stCondLst>
                        <p:cond delay="indefinite"/>
                      </p:stCondLst>
                      <p:childTnLst>
                        <p:par>
                          <p:cTn id="219" fill="hold">
                            <p:stCondLst>
                              <p:cond delay="0"/>
                            </p:stCondLst>
                            <p:childTnLst>
                              <p:par>
                                <p:cTn id="220" presetID="10" presetClass="exit" presetSubtype="0" fill="hold" grpId="1" nodeType="clickEffect">
                                  <p:stCondLst>
                                    <p:cond delay="0"/>
                                  </p:stCondLst>
                                  <p:childTnLst>
                                    <p:animEffect transition="out" filter="fade">
                                      <p:cBhvr>
                                        <p:cTn id="221" dur="500"/>
                                        <p:tgtEl>
                                          <p:spTgt spid="122"/>
                                        </p:tgtEl>
                                      </p:cBhvr>
                                    </p:animEffect>
                                    <p:set>
                                      <p:cBhvr>
                                        <p:cTn id="222" dur="1" fill="hold">
                                          <p:stCondLst>
                                            <p:cond delay="499"/>
                                          </p:stCondLst>
                                        </p:cTn>
                                        <p:tgtEl>
                                          <p:spTgt spid="122"/>
                                        </p:tgtEl>
                                        <p:attrNameLst>
                                          <p:attrName>style.visibility</p:attrName>
                                        </p:attrNameLst>
                                      </p:cBhvr>
                                      <p:to>
                                        <p:strVal val="hidden"/>
                                      </p:to>
                                    </p:set>
                                  </p:childTnLst>
                                </p:cTn>
                              </p:par>
                              <p:par>
                                <p:cTn id="223" presetID="10" presetClass="entr" presetSubtype="0" fill="hold" grpId="0" nodeType="withEffect">
                                  <p:stCondLst>
                                    <p:cond delay="0"/>
                                  </p:stCondLst>
                                  <p:childTnLst>
                                    <p:set>
                                      <p:cBhvr>
                                        <p:cTn id="224" dur="1" fill="hold">
                                          <p:stCondLst>
                                            <p:cond delay="0"/>
                                          </p:stCondLst>
                                        </p:cTn>
                                        <p:tgtEl>
                                          <p:spTgt spid="140"/>
                                        </p:tgtEl>
                                        <p:attrNameLst>
                                          <p:attrName>style.visibility</p:attrName>
                                        </p:attrNameLst>
                                      </p:cBhvr>
                                      <p:to>
                                        <p:strVal val="visible"/>
                                      </p:to>
                                    </p:set>
                                    <p:animEffect transition="in" filter="fade">
                                      <p:cBhvr>
                                        <p:cTn id="225" dur="500"/>
                                        <p:tgtEl>
                                          <p:spTgt spid="140"/>
                                        </p:tgtEl>
                                      </p:cBhvr>
                                    </p:animEffect>
                                  </p:childTnLst>
                                </p:cTn>
                              </p:par>
                              <p:par>
                                <p:cTn id="226" presetID="10" presetClass="entr" presetSubtype="0" fill="hold" grpId="0" nodeType="withEffect">
                                  <p:stCondLst>
                                    <p:cond delay="0"/>
                                  </p:stCondLst>
                                  <p:childTnLst>
                                    <p:set>
                                      <p:cBhvr>
                                        <p:cTn id="227" dur="1" fill="hold">
                                          <p:stCondLst>
                                            <p:cond delay="0"/>
                                          </p:stCondLst>
                                        </p:cTn>
                                        <p:tgtEl>
                                          <p:spTgt spid="141"/>
                                        </p:tgtEl>
                                        <p:attrNameLst>
                                          <p:attrName>style.visibility</p:attrName>
                                        </p:attrNameLst>
                                      </p:cBhvr>
                                      <p:to>
                                        <p:strVal val="visible"/>
                                      </p:to>
                                    </p:set>
                                    <p:animEffect transition="in" filter="fade">
                                      <p:cBhvr>
                                        <p:cTn id="228" dur="500"/>
                                        <p:tgtEl>
                                          <p:spTgt spid="141"/>
                                        </p:tgtEl>
                                      </p:cBhvr>
                                    </p:animEffect>
                                  </p:childTnLst>
                                </p:cTn>
                              </p:par>
                              <p:par>
                                <p:cTn id="229" presetID="10" presetClass="exit" presetSubtype="0" fill="hold" grpId="1" nodeType="withEffect">
                                  <p:stCondLst>
                                    <p:cond delay="0"/>
                                  </p:stCondLst>
                                  <p:childTnLst>
                                    <p:animEffect transition="out" filter="fade">
                                      <p:cBhvr>
                                        <p:cTn id="230" dur="500"/>
                                        <p:tgtEl>
                                          <p:spTgt spid="134"/>
                                        </p:tgtEl>
                                      </p:cBhvr>
                                    </p:animEffect>
                                    <p:set>
                                      <p:cBhvr>
                                        <p:cTn id="231" dur="1" fill="hold">
                                          <p:stCondLst>
                                            <p:cond delay="499"/>
                                          </p:stCondLst>
                                        </p:cTn>
                                        <p:tgtEl>
                                          <p:spTgt spid="134"/>
                                        </p:tgtEl>
                                        <p:attrNameLst>
                                          <p:attrName>style.visibility</p:attrName>
                                        </p:attrNameLst>
                                      </p:cBhvr>
                                      <p:to>
                                        <p:strVal val="hidden"/>
                                      </p:to>
                                    </p:set>
                                  </p:childTnLst>
                                </p:cTn>
                              </p:par>
                              <p:par>
                                <p:cTn id="232" presetID="10" presetClass="entr" presetSubtype="0" fill="hold" grpId="0" nodeType="withEffect">
                                  <p:stCondLst>
                                    <p:cond delay="0"/>
                                  </p:stCondLst>
                                  <p:childTnLst>
                                    <p:set>
                                      <p:cBhvr>
                                        <p:cTn id="233" dur="1" fill="hold">
                                          <p:stCondLst>
                                            <p:cond delay="0"/>
                                          </p:stCondLst>
                                        </p:cTn>
                                        <p:tgtEl>
                                          <p:spTgt spid="144"/>
                                        </p:tgtEl>
                                        <p:attrNameLst>
                                          <p:attrName>style.visibility</p:attrName>
                                        </p:attrNameLst>
                                      </p:cBhvr>
                                      <p:to>
                                        <p:strVal val="visible"/>
                                      </p:to>
                                    </p:set>
                                    <p:animEffect transition="in" filter="fade">
                                      <p:cBhvr>
                                        <p:cTn id="234" dur="500"/>
                                        <p:tgtEl>
                                          <p:spTgt spid="144"/>
                                        </p:tgtEl>
                                      </p:cBhvr>
                                    </p:animEffect>
                                  </p:childTnLst>
                                </p:cTn>
                              </p:par>
                            </p:childTnLst>
                          </p:cTn>
                        </p:par>
                      </p:childTnLst>
                    </p:cTn>
                  </p:par>
                  <p:par>
                    <p:cTn id="235" fill="hold">
                      <p:stCondLst>
                        <p:cond delay="indefinite"/>
                      </p:stCondLst>
                      <p:childTnLst>
                        <p:par>
                          <p:cTn id="236" fill="hold">
                            <p:stCondLst>
                              <p:cond delay="0"/>
                            </p:stCondLst>
                            <p:childTnLst>
                              <p:par>
                                <p:cTn id="237" presetID="10" presetClass="entr" presetSubtype="0" fill="hold" grpId="0" nodeType="clickEffect">
                                  <p:stCondLst>
                                    <p:cond delay="0"/>
                                  </p:stCondLst>
                                  <p:childTnLst>
                                    <p:set>
                                      <p:cBhvr>
                                        <p:cTn id="238" dur="1" fill="hold">
                                          <p:stCondLst>
                                            <p:cond delay="0"/>
                                          </p:stCondLst>
                                        </p:cTn>
                                        <p:tgtEl>
                                          <p:spTgt spid="142"/>
                                        </p:tgtEl>
                                        <p:attrNameLst>
                                          <p:attrName>style.visibility</p:attrName>
                                        </p:attrNameLst>
                                      </p:cBhvr>
                                      <p:to>
                                        <p:strVal val="visible"/>
                                      </p:to>
                                    </p:set>
                                    <p:animEffect transition="in" filter="fade">
                                      <p:cBhvr>
                                        <p:cTn id="239" dur="500"/>
                                        <p:tgtEl>
                                          <p:spTgt spid="142"/>
                                        </p:tgtEl>
                                      </p:cBhvr>
                                    </p:animEffect>
                                  </p:childTnLst>
                                </p:cTn>
                              </p:par>
                              <p:par>
                                <p:cTn id="240" presetID="10" presetClass="entr" presetSubtype="0" fill="hold" grpId="0" nodeType="withEffect">
                                  <p:stCondLst>
                                    <p:cond delay="0"/>
                                  </p:stCondLst>
                                  <p:childTnLst>
                                    <p:set>
                                      <p:cBhvr>
                                        <p:cTn id="241" dur="1" fill="hold">
                                          <p:stCondLst>
                                            <p:cond delay="0"/>
                                          </p:stCondLst>
                                        </p:cTn>
                                        <p:tgtEl>
                                          <p:spTgt spid="143"/>
                                        </p:tgtEl>
                                        <p:attrNameLst>
                                          <p:attrName>style.visibility</p:attrName>
                                        </p:attrNameLst>
                                      </p:cBhvr>
                                      <p:to>
                                        <p:strVal val="visible"/>
                                      </p:to>
                                    </p:set>
                                    <p:animEffect transition="in" filter="fade">
                                      <p:cBhvr>
                                        <p:cTn id="242" dur="500"/>
                                        <p:tgtEl>
                                          <p:spTgt spid="143"/>
                                        </p:tgtEl>
                                      </p:cBhvr>
                                    </p:animEffect>
                                  </p:childTnLst>
                                </p:cTn>
                              </p:par>
                            </p:childTnLst>
                          </p:cTn>
                        </p:par>
                      </p:childTnLst>
                    </p:cTn>
                  </p:par>
                  <p:par>
                    <p:cTn id="243" fill="hold">
                      <p:stCondLst>
                        <p:cond delay="indefinite"/>
                      </p:stCondLst>
                      <p:childTnLst>
                        <p:par>
                          <p:cTn id="244" fill="hold">
                            <p:stCondLst>
                              <p:cond delay="0"/>
                            </p:stCondLst>
                            <p:childTnLst>
                              <p:par>
                                <p:cTn id="245" presetID="10" presetClass="exit" presetSubtype="0" fill="hold" grpId="1" nodeType="clickEffect">
                                  <p:stCondLst>
                                    <p:cond delay="0"/>
                                  </p:stCondLst>
                                  <p:childTnLst>
                                    <p:animEffect transition="out" filter="fade">
                                      <p:cBhvr>
                                        <p:cTn id="246" dur="500"/>
                                        <p:tgtEl>
                                          <p:spTgt spid="139"/>
                                        </p:tgtEl>
                                      </p:cBhvr>
                                    </p:animEffect>
                                    <p:set>
                                      <p:cBhvr>
                                        <p:cTn id="247" dur="1" fill="hold">
                                          <p:stCondLst>
                                            <p:cond delay="499"/>
                                          </p:stCondLst>
                                        </p:cTn>
                                        <p:tgtEl>
                                          <p:spTgt spid="139"/>
                                        </p:tgtEl>
                                        <p:attrNameLst>
                                          <p:attrName>style.visibility</p:attrName>
                                        </p:attrNameLst>
                                      </p:cBhvr>
                                      <p:to>
                                        <p:strVal val="hidden"/>
                                      </p:to>
                                    </p:set>
                                  </p:childTnLst>
                                </p:cTn>
                              </p:par>
                              <p:par>
                                <p:cTn id="248" presetID="10" presetClass="entr" presetSubtype="0" fill="hold" grpId="0" nodeType="withEffect">
                                  <p:stCondLst>
                                    <p:cond delay="0"/>
                                  </p:stCondLst>
                                  <p:childTnLst>
                                    <p:set>
                                      <p:cBhvr>
                                        <p:cTn id="249" dur="1" fill="hold">
                                          <p:stCondLst>
                                            <p:cond delay="0"/>
                                          </p:stCondLst>
                                        </p:cTn>
                                        <p:tgtEl>
                                          <p:spTgt spid="145"/>
                                        </p:tgtEl>
                                        <p:attrNameLst>
                                          <p:attrName>style.visibility</p:attrName>
                                        </p:attrNameLst>
                                      </p:cBhvr>
                                      <p:to>
                                        <p:strVal val="visible"/>
                                      </p:to>
                                    </p:set>
                                    <p:animEffect transition="in" filter="fade">
                                      <p:cBhvr>
                                        <p:cTn id="250" dur="500"/>
                                        <p:tgtEl>
                                          <p:spTgt spid="145"/>
                                        </p:tgtEl>
                                      </p:cBhvr>
                                    </p:animEffect>
                                  </p:childTnLst>
                                </p:cTn>
                              </p:par>
                              <p:par>
                                <p:cTn id="251" presetID="10" presetClass="entr" presetSubtype="0" fill="hold" grpId="0" nodeType="withEffect">
                                  <p:stCondLst>
                                    <p:cond delay="0"/>
                                  </p:stCondLst>
                                  <p:childTnLst>
                                    <p:set>
                                      <p:cBhvr>
                                        <p:cTn id="252" dur="1" fill="hold">
                                          <p:stCondLst>
                                            <p:cond delay="0"/>
                                          </p:stCondLst>
                                        </p:cTn>
                                        <p:tgtEl>
                                          <p:spTgt spid="146"/>
                                        </p:tgtEl>
                                        <p:attrNameLst>
                                          <p:attrName>style.visibility</p:attrName>
                                        </p:attrNameLst>
                                      </p:cBhvr>
                                      <p:to>
                                        <p:strVal val="visible"/>
                                      </p:to>
                                    </p:set>
                                    <p:animEffect transition="in" filter="fade">
                                      <p:cBhvr>
                                        <p:cTn id="253" dur="500"/>
                                        <p:tgtEl>
                                          <p:spTgt spid="146"/>
                                        </p:tgtEl>
                                      </p:cBhvr>
                                    </p:animEffect>
                                  </p:childTnLst>
                                </p:cTn>
                              </p:par>
                              <p:par>
                                <p:cTn id="254" presetID="10" presetClass="exit" presetSubtype="0" fill="hold" grpId="1" nodeType="withEffect">
                                  <p:stCondLst>
                                    <p:cond delay="0"/>
                                  </p:stCondLst>
                                  <p:childTnLst>
                                    <p:animEffect transition="out" filter="fade">
                                      <p:cBhvr>
                                        <p:cTn id="255" dur="500"/>
                                        <p:tgtEl>
                                          <p:spTgt spid="141"/>
                                        </p:tgtEl>
                                      </p:cBhvr>
                                    </p:animEffect>
                                    <p:set>
                                      <p:cBhvr>
                                        <p:cTn id="256" dur="1" fill="hold">
                                          <p:stCondLst>
                                            <p:cond delay="499"/>
                                          </p:stCondLst>
                                        </p:cTn>
                                        <p:tgtEl>
                                          <p:spTgt spid="141"/>
                                        </p:tgtEl>
                                        <p:attrNameLst>
                                          <p:attrName>style.visibility</p:attrName>
                                        </p:attrNameLst>
                                      </p:cBhvr>
                                      <p:to>
                                        <p:strVal val="hidden"/>
                                      </p:to>
                                    </p:set>
                                  </p:childTnLst>
                                </p:cTn>
                              </p:par>
                            </p:childTnLst>
                          </p:cTn>
                        </p:par>
                      </p:childTnLst>
                    </p:cTn>
                  </p:par>
                  <p:par>
                    <p:cTn id="257" fill="hold">
                      <p:stCondLst>
                        <p:cond delay="indefinite"/>
                      </p:stCondLst>
                      <p:childTnLst>
                        <p:par>
                          <p:cTn id="258" fill="hold">
                            <p:stCondLst>
                              <p:cond delay="0"/>
                            </p:stCondLst>
                            <p:childTnLst>
                              <p:par>
                                <p:cTn id="259" presetID="10" presetClass="entr" presetSubtype="0" fill="hold" grpId="0" nodeType="clickEffect">
                                  <p:stCondLst>
                                    <p:cond delay="0"/>
                                  </p:stCondLst>
                                  <p:childTnLst>
                                    <p:set>
                                      <p:cBhvr>
                                        <p:cTn id="260" dur="1" fill="hold">
                                          <p:stCondLst>
                                            <p:cond delay="0"/>
                                          </p:stCondLst>
                                        </p:cTn>
                                        <p:tgtEl>
                                          <p:spTgt spid="147"/>
                                        </p:tgtEl>
                                        <p:attrNameLst>
                                          <p:attrName>style.visibility</p:attrName>
                                        </p:attrNameLst>
                                      </p:cBhvr>
                                      <p:to>
                                        <p:strVal val="visible"/>
                                      </p:to>
                                    </p:set>
                                    <p:animEffect transition="in" filter="fade">
                                      <p:cBhvr>
                                        <p:cTn id="261" dur="500"/>
                                        <p:tgtEl>
                                          <p:spTgt spid="147"/>
                                        </p:tgtEl>
                                      </p:cBhvr>
                                    </p:animEffect>
                                  </p:childTnLst>
                                </p:cTn>
                              </p:par>
                              <p:par>
                                <p:cTn id="262" presetID="10" presetClass="entr" presetSubtype="0" fill="hold" grpId="0" nodeType="withEffect">
                                  <p:stCondLst>
                                    <p:cond delay="0"/>
                                  </p:stCondLst>
                                  <p:childTnLst>
                                    <p:set>
                                      <p:cBhvr>
                                        <p:cTn id="263" dur="1" fill="hold">
                                          <p:stCondLst>
                                            <p:cond delay="0"/>
                                          </p:stCondLst>
                                        </p:cTn>
                                        <p:tgtEl>
                                          <p:spTgt spid="148"/>
                                        </p:tgtEl>
                                        <p:attrNameLst>
                                          <p:attrName>style.visibility</p:attrName>
                                        </p:attrNameLst>
                                      </p:cBhvr>
                                      <p:to>
                                        <p:strVal val="visible"/>
                                      </p:to>
                                    </p:set>
                                    <p:animEffect transition="in" filter="fade">
                                      <p:cBhvr>
                                        <p:cTn id="264"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82" grpId="0"/>
      <p:bldP spid="84" grpId="0"/>
      <p:bldP spid="88" grpId="0" animBg="1"/>
      <p:bldP spid="88" grpId="1" animBg="1"/>
      <p:bldP spid="93" grpId="0"/>
      <p:bldP spid="93" grpId="1"/>
      <p:bldP spid="94" grpId="0"/>
      <p:bldP spid="94" grpId="1"/>
      <p:bldP spid="95" grpId="0"/>
      <p:bldP spid="96" grpId="0" animBg="1"/>
      <p:bldP spid="96" grpId="1" animBg="1"/>
      <p:bldP spid="100" grpId="0"/>
      <p:bldP spid="100" grpId="1"/>
      <p:bldP spid="101" grpId="0"/>
      <p:bldP spid="101" grpId="1"/>
      <p:bldP spid="105" grpId="0" animBg="1"/>
      <p:bldP spid="105" grpId="1" animBg="1"/>
      <p:bldP spid="106" grpId="0" animBg="1"/>
      <p:bldP spid="106" grpId="1" animBg="1"/>
      <p:bldP spid="107" grpId="0" animBg="1"/>
      <p:bldP spid="103" grpId="0" animBg="1"/>
      <p:bldP spid="103" grpId="1" animBg="1"/>
      <p:bldP spid="110" grpId="0" animBg="1"/>
      <p:bldP spid="111" grpId="0" animBg="1"/>
      <p:bldP spid="111" grpId="1" animBg="1"/>
      <p:bldP spid="112" grpId="0" animBg="1"/>
      <p:bldP spid="113" grpId="0" animBg="1"/>
      <p:bldP spid="109" grpId="0" animBg="1"/>
      <p:bldP spid="109" grpId="1" animBg="1"/>
      <p:bldP spid="83" grpId="0" animBg="1"/>
      <p:bldP spid="114" grpId="0" animBg="1"/>
      <p:bldP spid="114" grpId="1" animBg="1"/>
      <p:bldP spid="115" grpId="0" animBg="1"/>
      <p:bldP spid="116" grpId="0" animBg="1"/>
      <p:bldP spid="118" grpId="0" animBg="1"/>
      <p:bldP spid="119" grpId="0" animBg="1"/>
      <p:bldP spid="121" grpId="0" animBg="1"/>
      <p:bldP spid="122" grpId="0"/>
      <p:bldP spid="122" grpId="1"/>
      <p:bldP spid="123" grpId="0" animBg="1"/>
      <p:bldP spid="124" grpId="0" animBg="1"/>
      <p:bldP spid="120" grpId="0" animBg="1"/>
      <p:bldP spid="120" grpId="1" animBg="1"/>
      <p:bldP spid="126" grpId="0" animBg="1"/>
      <p:bldP spid="128" grpId="0" animBg="1"/>
      <p:bldP spid="129" grpId="0" animBg="1"/>
      <p:bldP spid="130" grpId="0" animBg="1"/>
      <p:bldP spid="125" grpId="0" animBg="1"/>
      <p:bldP spid="125" grpId="1" animBg="1"/>
      <p:bldP spid="132" grpId="0" animBg="1"/>
      <p:bldP spid="133" grpId="0" animBg="1"/>
      <p:bldP spid="131" grpId="0" animBg="1"/>
      <p:bldP spid="131" grpId="1" animBg="1"/>
      <p:bldP spid="134" grpId="0" animBg="1"/>
      <p:bldP spid="134" grpId="1" animBg="1"/>
      <p:bldP spid="135" grpId="0" animBg="1"/>
      <p:bldP spid="136" grpId="0" animBg="1"/>
      <p:bldP spid="137" grpId="0" animBg="1"/>
      <p:bldP spid="138" grpId="0" animBg="1"/>
      <p:bldP spid="139" grpId="0"/>
      <p:bldP spid="139" grpId="1"/>
      <p:bldP spid="140" grpId="0" animBg="1"/>
      <p:bldP spid="141" grpId="0" animBg="1"/>
      <p:bldP spid="141" grpId="1" animBg="1"/>
      <p:bldP spid="142" grpId="0" animBg="1"/>
      <p:bldP spid="143" grpId="0" animBg="1"/>
      <p:bldP spid="144" grpId="0" animBg="1"/>
      <p:bldP spid="145" grpId="0" animBg="1"/>
      <p:bldP spid="146" grpId="0" animBg="1"/>
      <p:bldP spid="147" grpId="0" animBg="1"/>
      <p:bldP spid="14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Breadth First Search (example)</a:t>
            </a:r>
          </a:p>
        </p:txBody>
      </p:sp>
      <p:sp>
        <p:nvSpPr>
          <p:cNvPr id="74" name="TextBox 73"/>
          <p:cNvSpPr txBox="1"/>
          <p:nvPr/>
        </p:nvSpPr>
        <p:spPr>
          <a:xfrm>
            <a:off x="453641" y="1309803"/>
            <a:ext cx="6636753" cy="4154984"/>
          </a:xfrm>
          <a:prstGeom prst="rect">
            <a:avLst/>
          </a:prstGeom>
          <a:noFill/>
        </p:spPr>
        <p:txBody>
          <a:bodyPr wrap="none" rtlCol="0">
            <a:spAutoFit/>
          </a:bodyPr>
          <a:lstStyle/>
          <a:p>
            <a:r>
              <a:rPr lang="en-US" sz="2400" dirty="0">
                <a:latin typeface="Courier New" panose="02070309020205020404" pitchFamily="49" charset="0"/>
                <a:cs typeface="Courier New" panose="02070309020205020404" pitchFamily="49" charset="0"/>
              </a:rPr>
              <a:t>search(graph) </a:t>
            </a:r>
          </a:p>
          <a:p>
            <a:r>
              <a:rPr lang="en-US" sz="2400" dirty="0">
                <a:latin typeface="Courier New" panose="02070309020205020404" pitchFamily="49" charset="0"/>
                <a:cs typeface="Courier New" panose="02070309020205020404" pitchFamily="49" charset="0"/>
              </a:rPr>
              <a:t>   </a:t>
            </a:r>
            <a:r>
              <a:rPr lang="en-US" sz="2400" dirty="0" err="1">
                <a:latin typeface="Courier New" panose="02070309020205020404" pitchFamily="49" charset="0"/>
                <a:cs typeface="Courier New" panose="02070309020205020404" pitchFamily="49" charset="0"/>
              </a:rPr>
              <a:t>toVisit.enqueue</a:t>
            </a:r>
            <a:r>
              <a:rPr lang="en-US" sz="2400" dirty="0">
                <a:latin typeface="Courier New" panose="02070309020205020404" pitchFamily="49" charset="0"/>
                <a:cs typeface="Courier New" panose="02070309020205020404" pitchFamily="49" charset="0"/>
              </a:rPr>
              <a:t>(first vertex)</a:t>
            </a:r>
          </a:p>
          <a:p>
            <a:r>
              <a:rPr lang="en-US" sz="2400" dirty="0">
                <a:latin typeface="Courier New" panose="02070309020205020404" pitchFamily="49" charset="0"/>
                <a:cs typeface="Courier New" panose="02070309020205020404" pitchFamily="49" charset="0"/>
              </a:rPr>
              <a:t>	mark first vertex as seen</a:t>
            </a:r>
          </a:p>
          <a:p>
            <a:r>
              <a:rPr lang="en-US" sz="2400" dirty="0">
                <a:latin typeface="Courier New" panose="02070309020205020404" pitchFamily="49" charset="0"/>
                <a:cs typeface="Courier New" panose="02070309020205020404" pitchFamily="49" charset="0"/>
              </a:rPr>
              <a:t>   while(</a:t>
            </a:r>
            <a:r>
              <a:rPr lang="en-US" sz="2400" dirty="0" err="1">
                <a:latin typeface="Courier New" panose="02070309020205020404" pitchFamily="49" charset="0"/>
                <a:cs typeface="Courier New" panose="02070309020205020404" pitchFamily="49" charset="0"/>
              </a:rPr>
              <a:t>toVisit</a:t>
            </a:r>
            <a:r>
              <a:rPr lang="en-US" sz="2400" dirty="0">
                <a:latin typeface="Courier New" panose="02070309020205020404" pitchFamily="49" charset="0"/>
                <a:cs typeface="Courier New" panose="02070309020205020404" pitchFamily="49" charset="0"/>
              </a:rPr>
              <a:t> is not empty) </a:t>
            </a:r>
          </a:p>
          <a:p>
            <a:r>
              <a:rPr lang="en-US" sz="2400" dirty="0">
                <a:latin typeface="Courier New" panose="02070309020205020404" pitchFamily="49" charset="0"/>
                <a:cs typeface="Courier New" panose="02070309020205020404" pitchFamily="49" charset="0"/>
              </a:rPr>
              <a:t>      current = </a:t>
            </a:r>
            <a:r>
              <a:rPr lang="en-US" sz="2400" dirty="0" err="1">
                <a:latin typeface="Courier New" panose="02070309020205020404" pitchFamily="49" charset="0"/>
                <a:cs typeface="Courier New" panose="02070309020205020404" pitchFamily="49" charset="0"/>
              </a:rPr>
              <a:t>toVisit.dequeue</a:t>
            </a:r>
            <a:r>
              <a:rPr lang="en-US" sz="2400" dirty="0">
                <a:latin typeface="Courier New" panose="02070309020205020404" pitchFamily="49" charset="0"/>
                <a:cs typeface="Courier New" panose="02070309020205020404" pitchFamily="49" charset="0"/>
              </a:rPr>
              <a:t>()</a:t>
            </a:r>
          </a:p>
          <a:p>
            <a:r>
              <a:rPr lang="en-US" sz="2400" dirty="0">
                <a:latin typeface="Courier New" panose="02070309020205020404" pitchFamily="49" charset="0"/>
                <a:cs typeface="Courier New" panose="02070309020205020404" pitchFamily="49" charset="0"/>
              </a:rPr>
              <a:t>      for (v : </a:t>
            </a:r>
            <a:r>
              <a:rPr lang="en-US" sz="2400" dirty="0" err="1">
                <a:latin typeface="Courier New" panose="02070309020205020404" pitchFamily="49" charset="0"/>
                <a:cs typeface="Courier New" panose="02070309020205020404" pitchFamily="49" charset="0"/>
              </a:rPr>
              <a:t>current.neighbors</a:t>
            </a:r>
            <a:r>
              <a:rPr lang="en-US" sz="2400" dirty="0">
                <a:latin typeface="Courier New" panose="02070309020205020404" pitchFamily="49" charset="0"/>
                <a:cs typeface="Courier New" panose="02070309020205020404" pitchFamily="49" charset="0"/>
              </a:rPr>
              <a:t>())</a:t>
            </a:r>
          </a:p>
          <a:p>
            <a:r>
              <a:rPr lang="en-US" sz="2400" dirty="0">
                <a:latin typeface="Courier New" panose="02070309020205020404" pitchFamily="49" charset="0"/>
                <a:cs typeface="Courier New" panose="02070309020205020404" pitchFamily="49" charset="0"/>
              </a:rPr>
              <a:t>         if (v is not seen)</a:t>
            </a:r>
          </a:p>
          <a:p>
            <a:r>
              <a:rPr lang="en-US" sz="2400" dirty="0">
                <a:latin typeface="Courier New" panose="02070309020205020404" pitchFamily="49" charset="0"/>
                <a:cs typeface="Courier New" panose="02070309020205020404" pitchFamily="49" charset="0"/>
              </a:rPr>
              <a:t>		  mark v as seen </a:t>
            </a:r>
          </a:p>
          <a:p>
            <a:r>
              <a:rPr lang="en-US" sz="2400" dirty="0">
                <a:latin typeface="Courier New" panose="02070309020205020404" pitchFamily="49" charset="0"/>
                <a:cs typeface="Courier New" panose="02070309020205020404" pitchFamily="49" charset="0"/>
              </a:rPr>
              <a:t>            </a:t>
            </a:r>
            <a:r>
              <a:rPr lang="en-US" sz="2400" dirty="0" err="1">
                <a:latin typeface="Courier New" panose="02070309020205020404" pitchFamily="49" charset="0"/>
                <a:cs typeface="Courier New" panose="02070309020205020404" pitchFamily="49" charset="0"/>
              </a:rPr>
              <a:t>toVisit.enqueue</a:t>
            </a:r>
            <a:r>
              <a:rPr lang="en-US" sz="2400" dirty="0">
                <a:latin typeface="Courier New" panose="02070309020205020404" pitchFamily="49" charset="0"/>
                <a:cs typeface="Courier New" panose="02070309020205020404" pitchFamily="49" charset="0"/>
              </a:rPr>
              <a:t>(v)	</a:t>
            </a:r>
          </a:p>
          <a:p>
            <a:r>
              <a:rPr lang="en-US" sz="2400" dirty="0">
                <a:latin typeface="Courier New" panose="02070309020205020404" pitchFamily="49" charset="0"/>
                <a:cs typeface="Courier New" panose="02070309020205020404" pitchFamily="49" charset="0"/>
              </a:rPr>
              <a:t>      </a:t>
            </a:r>
          </a:p>
          <a:p>
            <a:endParaRPr lang="en-US" sz="2400" dirty="0">
              <a:latin typeface="Courier New" panose="02070309020205020404" pitchFamily="49" charset="0"/>
              <a:cs typeface="Courier New" panose="02070309020205020404" pitchFamily="49" charset="0"/>
            </a:endParaRPr>
          </a:p>
        </p:txBody>
      </p:sp>
      <p:sp>
        <p:nvSpPr>
          <p:cNvPr id="37" name="Content Placeholder 36"/>
          <p:cNvSpPr>
            <a:spLocks noGrp="1"/>
          </p:cNvSpPr>
          <p:nvPr>
            <p:ph idx="1"/>
          </p:nvPr>
        </p:nvSpPr>
        <p:spPr>
          <a:xfrm>
            <a:off x="575240" y="5174035"/>
            <a:ext cx="11187258" cy="1454760"/>
          </a:xfrm>
        </p:spPr>
        <p:txBody>
          <a:bodyPr>
            <a:normAutofit fontScale="77500" lnSpcReduction="20000"/>
          </a:bodyPr>
          <a:lstStyle/>
          <a:p>
            <a:r>
              <a:rPr lang="en-US" dirty="0"/>
              <a:t>Hey we missed something…</a:t>
            </a:r>
          </a:p>
          <a:p>
            <a:r>
              <a:rPr lang="en-US" dirty="0"/>
              <a:t>We’re only going to find vertices we can “reach” from our starting point.</a:t>
            </a:r>
          </a:p>
          <a:p>
            <a:r>
              <a:rPr lang="en-US" dirty="0"/>
              <a:t>If you need to visit everything, just start BFS again somewhere you haven’t visited until you’ve found everything.</a:t>
            </a:r>
          </a:p>
        </p:txBody>
      </p:sp>
      <p:grpSp>
        <p:nvGrpSpPr>
          <p:cNvPr id="3" name="Group 2" descr="Graph with two components. The BFS code found everything in the component where BFS started, but the other component is undiscovered.">
            <a:extLst>
              <a:ext uri="{FF2B5EF4-FFF2-40B4-BE49-F238E27FC236}">
                <a16:creationId xmlns:a16="http://schemas.microsoft.com/office/drawing/2014/main" id="{BCCB966D-0D65-C739-659A-5F80570037FF}"/>
              </a:ext>
            </a:extLst>
          </p:cNvPr>
          <p:cNvGrpSpPr/>
          <p:nvPr/>
        </p:nvGrpSpPr>
        <p:grpSpPr>
          <a:xfrm>
            <a:off x="7265009" y="2191900"/>
            <a:ext cx="4504191" cy="2945697"/>
            <a:chOff x="7265009" y="2191900"/>
            <a:chExt cx="4504191" cy="2945697"/>
          </a:xfrm>
        </p:grpSpPr>
        <p:grpSp>
          <p:nvGrpSpPr>
            <p:cNvPr id="6" name="Group 5"/>
            <p:cNvGrpSpPr/>
            <p:nvPr/>
          </p:nvGrpSpPr>
          <p:grpSpPr>
            <a:xfrm>
              <a:off x="8962369" y="2253089"/>
              <a:ext cx="377723" cy="377723"/>
              <a:chOff x="3099278" y="6175971"/>
              <a:chExt cx="377723" cy="377723"/>
            </a:xfrm>
          </p:grpSpPr>
          <p:sp>
            <p:nvSpPr>
              <p:cNvPr id="7" name="Oval 6">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959980D3-EBED-4A96-85AF-943792602410}"/>
                  </a:ext>
                </a:extLst>
              </p:cNvPr>
              <p:cNvSpPr txBox="1"/>
              <p:nvPr/>
            </p:nvSpPr>
            <p:spPr>
              <a:xfrm>
                <a:off x="3146914" y="6226333"/>
                <a:ext cx="258404" cy="276999"/>
              </a:xfrm>
              <a:prstGeom prst="rect">
                <a:avLst/>
              </a:prstGeom>
              <a:noFill/>
            </p:spPr>
            <p:txBody>
              <a:bodyPr wrap="none" rtlCol="0">
                <a:spAutoFit/>
              </a:bodyPr>
              <a:lstStyle/>
              <a:p>
                <a:r>
                  <a:rPr lang="en-US" sz="1200" dirty="0"/>
                  <a:t>F</a:t>
                </a:r>
              </a:p>
            </p:txBody>
          </p:sp>
        </p:grpSp>
        <p:grpSp>
          <p:nvGrpSpPr>
            <p:cNvPr id="9" name="Group 8"/>
            <p:cNvGrpSpPr/>
            <p:nvPr/>
          </p:nvGrpSpPr>
          <p:grpSpPr>
            <a:xfrm>
              <a:off x="11013754" y="4183587"/>
              <a:ext cx="377723" cy="377723"/>
              <a:chOff x="3099278" y="6175971"/>
              <a:chExt cx="377723" cy="377723"/>
            </a:xfrm>
          </p:grpSpPr>
          <p:sp>
            <p:nvSpPr>
              <p:cNvPr id="10" name="Oval 9">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959980D3-EBED-4A96-85AF-943792602410}"/>
                  </a:ext>
                </a:extLst>
              </p:cNvPr>
              <p:cNvSpPr txBox="1"/>
              <p:nvPr/>
            </p:nvSpPr>
            <p:spPr>
              <a:xfrm>
                <a:off x="3146914" y="6226333"/>
                <a:ext cx="271228" cy="276999"/>
              </a:xfrm>
              <a:prstGeom prst="rect">
                <a:avLst/>
              </a:prstGeom>
              <a:noFill/>
            </p:spPr>
            <p:txBody>
              <a:bodyPr wrap="none" rtlCol="0">
                <a:spAutoFit/>
              </a:bodyPr>
              <a:lstStyle/>
              <a:p>
                <a:r>
                  <a:rPr lang="en-US" sz="1200" dirty="0"/>
                  <a:t>B</a:t>
                </a:r>
              </a:p>
            </p:txBody>
          </p:sp>
        </p:grpSp>
        <p:grpSp>
          <p:nvGrpSpPr>
            <p:cNvPr id="12" name="Group 11"/>
            <p:cNvGrpSpPr/>
            <p:nvPr/>
          </p:nvGrpSpPr>
          <p:grpSpPr>
            <a:xfrm>
              <a:off x="10147789" y="4753941"/>
              <a:ext cx="377723" cy="377723"/>
              <a:chOff x="3099278" y="6175971"/>
              <a:chExt cx="377723" cy="377723"/>
            </a:xfrm>
          </p:grpSpPr>
          <p:sp>
            <p:nvSpPr>
              <p:cNvPr id="13" name="Oval 12">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59980D3-EBED-4A96-85AF-943792602410}"/>
                  </a:ext>
                </a:extLst>
              </p:cNvPr>
              <p:cNvSpPr txBox="1"/>
              <p:nvPr/>
            </p:nvSpPr>
            <p:spPr>
              <a:xfrm>
                <a:off x="3146914" y="6226333"/>
                <a:ext cx="282450" cy="276999"/>
              </a:xfrm>
              <a:prstGeom prst="rect">
                <a:avLst/>
              </a:prstGeom>
              <a:noFill/>
            </p:spPr>
            <p:txBody>
              <a:bodyPr wrap="none" rtlCol="0">
                <a:spAutoFit/>
              </a:bodyPr>
              <a:lstStyle/>
              <a:p>
                <a:r>
                  <a:rPr lang="en-US" sz="1200" dirty="0"/>
                  <a:t>C</a:t>
                </a:r>
              </a:p>
            </p:txBody>
          </p:sp>
        </p:grpSp>
        <p:grpSp>
          <p:nvGrpSpPr>
            <p:cNvPr id="15" name="Group 14"/>
            <p:cNvGrpSpPr/>
            <p:nvPr/>
          </p:nvGrpSpPr>
          <p:grpSpPr>
            <a:xfrm>
              <a:off x="9958927" y="2981961"/>
              <a:ext cx="377723" cy="377723"/>
              <a:chOff x="3099278" y="6175971"/>
              <a:chExt cx="377723" cy="377723"/>
            </a:xfrm>
          </p:grpSpPr>
          <p:sp>
            <p:nvSpPr>
              <p:cNvPr id="16" name="Oval 15">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59980D3-EBED-4A96-85AF-943792602410}"/>
                  </a:ext>
                </a:extLst>
              </p:cNvPr>
              <p:cNvSpPr txBox="1"/>
              <p:nvPr/>
            </p:nvSpPr>
            <p:spPr>
              <a:xfrm>
                <a:off x="3146914" y="6226333"/>
                <a:ext cx="290464" cy="276999"/>
              </a:xfrm>
              <a:prstGeom prst="rect">
                <a:avLst/>
              </a:prstGeom>
              <a:noFill/>
            </p:spPr>
            <p:txBody>
              <a:bodyPr wrap="none" rtlCol="0">
                <a:spAutoFit/>
              </a:bodyPr>
              <a:lstStyle/>
              <a:p>
                <a:r>
                  <a:rPr lang="en-US" sz="1200" dirty="0"/>
                  <a:t>D</a:t>
                </a:r>
              </a:p>
            </p:txBody>
          </p:sp>
        </p:grpSp>
        <p:grpSp>
          <p:nvGrpSpPr>
            <p:cNvPr id="18" name="Group 17"/>
            <p:cNvGrpSpPr/>
            <p:nvPr/>
          </p:nvGrpSpPr>
          <p:grpSpPr>
            <a:xfrm>
              <a:off x="11391477" y="3168139"/>
              <a:ext cx="377723" cy="377723"/>
              <a:chOff x="3099278" y="6175971"/>
              <a:chExt cx="377723" cy="377723"/>
            </a:xfrm>
          </p:grpSpPr>
          <p:sp>
            <p:nvSpPr>
              <p:cNvPr id="19" name="Oval 18">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959980D3-EBED-4A96-85AF-943792602410}"/>
                  </a:ext>
                </a:extLst>
              </p:cNvPr>
              <p:cNvSpPr txBox="1"/>
              <p:nvPr/>
            </p:nvSpPr>
            <p:spPr>
              <a:xfrm>
                <a:off x="3146914" y="6226333"/>
                <a:ext cx="282450" cy="276999"/>
              </a:xfrm>
              <a:prstGeom prst="rect">
                <a:avLst/>
              </a:prstGeom>
              <a:noFill/>
            </p:spPr>
            <p:txBody>
              <a:bodyPr wrap="none" rtlCol="0">
                <a:spAutoFit/>
              </a:bodyPr>
              <a:lstStyle/>
              <a:p>
                <a:r>
                  <a:rPr lang="en-US" sz="1200" dirty="0"/>
                  <a:t>A</a:t>
                </a:r>
              </a:p>
            </p:txBody>
          </p:sp>
        </p:grpSp>
        <p:grpSp>
          <p:nvGrpSpPr>
            <p:cNvPr id="21" name="Group 20"/>
            <p:cNvGrpSpPr/>
            <p:nvPr/>
          </p:nvGrpSpPr>
          <p:grpSpPr>
            <a:xfrm>
              <a:off x="9534533" y="3994725"/>
              <a:ext cx="377723" cy="377723"/>
              <a:chOff x="3099278" y="6175971"/>
              <a:chExt cx="377723" cy="377723"/>
            </a:xfrm>
          </p:grpSpPr>
          <p:sp>
            <p:nvSpPr>
              <p:cNvPr id="22" name="Oval 21">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959980D3-EBED-4A96-85AF-943792602410}"/>
                  </a:ext>
                </a:extLst>
              </p:cNvPr>
              <p:cNvSpPr txBox="1"/>
              <p:nvPr/>
            </p:nvSpPr>
            <p:spPr>
              <a:xfrm>
                <a:off x="3146914" y="6226333"/>
                <a:ext cx="261610" cy="276999"/>
              </a:xfrm>
              <a:prstGeom prst="rect">
                <a:avLst/>
              </a:prstGeom>
              <a:noFill/>
            </p:spPr>
            <p:txBody>
              <a:bodyPr wrap="none" rtlCol="0">
                <a:spAutoFit/>
              </a:bodyPr>
              <a:lstStyle/>
              <a:p>
                <a:r>
                  <a:rPr lang="en-US" sz="1200" dirty="0"/>
                  <a:t>E</a:t>
                </a:r>
              </a:p>
            </p:txBody>
          </p:sp>
        </p:grpSp>
        <p:grpSp>
          <p:nvGrpSpPr>
            <p:cNvPr id="24" name="Group 23"/>
            <p:cNvGrpSpPr/>
            <p:nvPr/>
          </p:nvGrpSpPr>
          <p:grpSpPr>
            <a:xfrm>
              <a:off x="8216940" y="2931599"/>
              <a:ext cx="377723" cy="377723"/>
              <a:chOff x="3099278" y="6175971"/>
              <a:chExt cx="377723" cy="377723"/>
            </a:xfrm>
          </p:grpSpPr>
          <p:sp>
            <p:nvSpPr>
              <p:cNvPr id="25" name="Oval 24">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59980D3-EBED-4A96-85AF-943792602410}"/>
                  </a:ext>
                </a:extLst>
              </p:cNvPr>
              <p:cNvSpPr txBox="1"/>
              <p:nvPr/>
            </p:nvSpPr>
            <p:spPr>
              <a:xfrm>
                <a:off x="3146914" y="6226333"/>
                <a:ext cx="288862" cy="276999"/>
              </a:xfrm>
              <a:prstGeom prst="rect">
                <a:avLst/>
              </a:prstGeom>
              <a:noFill/>
            </p:spPr>
            <p:txBody>
              <a:bodyPr wrap="none" rtlCol="0">
                <a:spAutoFit/>
              </a:bodyPr>
              <a:lstStyle/>
              <a:p>
                <a:r>
                  <a:rPr lang="en-US" sz="1200" dirty="0"/>
                  <a:t>G</a:t>
                </a:r>
              </a:p>
            </p:txBody>
          </p:sp>
        </p:grpSp>
        <p:grpSp>
          <p:nvGrpSpPr>
            <p:cNvPr id="27" name="Group 26"/>
            <p:cNvGrpSpPr/>
            <p:nvPr/>
          </p:nvGrpSpPr>
          <p:grpSpPr>
            <a:xfrm>
              <a:off x="8075714" y="3870173"/>
              <a:ext cx="377723" cy="377723"/>
              <a:chOff x="3099278" y="6175971"/>
              <a:chExt cx="377723" cy="377723"/>
            </a:xfrm>
          </p:grpSpPr>
          <p:sp>
            <p:nvSpPr>
              <p:cNvPr id="28" name="Oval 27">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59980D3-EBED-4A96-85AF-943792602410}"/>
                  </a:ext>
                </a:extLst>
              </p:cNvPr>
              <p:cNvSpPr txBox="1"/>
              <p:nvPr/>
            </p:nvSpPr>
            <p:spPr>
              <a:xfrm>
                <a:off x="3146914" y="6226333"/>
                <a:ext cx="292068" cy="276999"/>
              </a:xfrm>
              <a:prstGeom prst="rect">
                <a:avLst/>
              </a:prstGeom>
              <a:noFill/>
            </p:spPr>
            <p:txBody>
              <a:bodyPr wrap="none" rtlCol="0">
                <a:spAutoFit/>
              </a:bodyPr>
              <a:lstStyle/>
              <a:p>
                <a:r>
                  <a:rPr lang="en-US" sz="1200" dirty="0"/>
                  <a:t>H</a:t>
                </a:r>
              </a:p>
            </p:txBody>
          </p:sp>
        </p:grpSp>
        <p:grpSp>
          <p:nvGrpSpPr>
            <p:cNvPr id="30" name="Group 29"/>
            <p:cNvGrpSpPr/>
            <p:nvPr/>
          </p:nvGrpSpPr>
          <p:grpSpPr>
            <a:xfrm>
              <a:off x="7270203" y="3357000"/>
              <a:ext cx="377723" cy="377723"/>
              <a:chOff x="3099278" y="6175971"/>
              <a:chExt cx="377723" cy="377723"/>
            </a:xfrm>
          </p:grpSpPr>
          <p:sp>
            <p:nvSpPr>
              <p:cNvPr id="31" name="Oval 30">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59980D3-EBED-4A96-85AF-943792602410}"/>
                  </a:ext>
                </a:extLst>
              </p:cNvPr>
              <p:cNvSpPr txBox="1"/>
              <p:nvPr/>
            </p:nvSpPr>
            <p:spPr>
              <a:xfrm>
                <a:off x="3181701" y="6247297"/>
                <a:ext cx="223138" cy="276999"/>
              </a:xfrm>
              <a:prstGeom prst="rect">
                <a:avLst/>
              </a:prstGeom>
              <a:noFill/>
            </p:spPr>
            <p:txBody>
              <a:bodyPr wrap="none" rtlCol="0">
                <a:spAutoFit/>
              </a:bodyPr>
              <a:lstStyle/>
              <a:p>
                <a:r>
                  <a:rPr lang="en-US" sz="1200" dirty="0"/>
                  <a:t>I</a:t>
                </a:r>
              </a:p>
            </p:txBody>
          </p:sp>
        </p:grpSp>
        <p:grpSp>
          <p:nvGrpSpPr>
            <p:cNvPr id="33" name="Group 32"/>
            <p:cNvGrpSpPr/>
            <p:nvPr/>
          </p:nvGrpSpPr>
          <p:grpSpPr>
            <a:xfrm>
              <a:off x="11062920" y="2191900"/>
              <a:ext cx="377723" cy="377723"/>
              <a:chOff x="3099278" y="6175971"/>
              <a:chExt cx="377723" cy="377723"/>
            </a:xfrm>
          </p:grpSpPr>
          <p:sp>
            <p:nvSpPr>
              <p:cNvPr id="34" name="Oval 33">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59980D3-EBED-4A96-85AF-943792602410}"/>
                  </a:ext>
                </a:extLst>
              </p:cNvPr>
              <p:cNvSpPr txBox="1"/>
              <p:nvPr/>
            </p:nvSpPr>
            <p:spPr>
              <a:xfrm>
                <a:off x="3169356" y="6226332"/>
                <a:ext cx="237566" cy="276999"/>
              </a:xfrm>
              <a:prstGeom prst="rect">
                <a:avLst/>
              </a:prstGeom>
              <a:noFill/>
            </p:spPr>
            <p:txBody>
              <a:bodyPr wrap="none" rtlCol="0">
                <a:spAutoFit/>
              </a:bodyPr>
              <a:lstStyle/>
              <a:p>
                <a:pPr algn="ctr"/>
                <a:r>
                  <a:rPr lang="en-US" sz="1200" dirty="0"/>
                  <a:t>J</a:t>
                </a:r>
              </a:p>
            </p:txBody>
          </p:sp>
        </p:grpSp>
        <p:cxnSp>
          <p:nvCxnSpPr>
            <p:cNvPr id="36" name="Straight Connector 35">
              <a:extLst>
                <a:ext uri="{FF2B5EF4-FFF2-40B4-BE49-F238E27FC236}">
                  <a16:creationId xmlns:a16="http://schemas.microsoft.com/office/drawing/2014/main" id="{5968D3FF-247D-4C9B-A358-154B4727934A}"/>
                </a:ext>
              </a:extLst>
            </p:cNvPr>
            <p:cNvCxnSpPr>
              <a:cxnSpLocks/>
              <a:stCxn id="19" idx="4"/>
              <a:endCxn id="10" idx="7"/>
            </p:cNvCxnSpPr>
            <p:nvPr/>
          </p:nvCxnSpPr>
          <p:spPr>
            <a:xfrm flipH="1">
              <a:off x="11336161" y="3545862"/>
              <a:ext cx="244178" cy="693041"/>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5968D3FF-247D-4C9B-A358-154B4727934A}"/>
                </a:ext>
              </a:extLst>
            </p:cNvPr>
            <p:cNvCxnSpPr>
              <a:cxnSpLocks/>
              <a:stCxn id="10" idx="3"/>
              <a:endCxn id="13" idx="6"/>
            </p:cNvCxnSpPr>
            <p:nvPr/>
          </p:nvCxnSpPr>
          <p:spPr>
            <a:xfrm flipH="1">
              <a:off x="10525512" y="4505994"/>
              <a:ext cx="543558" cy="436809"/>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5968D3FF-247D-4C9B-A358-154B4727934A}"/>
                </a:ext>
              </a:extLst>
            </p:cNvPr>
            <p:cNvCxnSpPr>
              <a:cxnSpLocks/>
              <a:stCxn id="22" idx="5"/>
              <a:endCxn id="13" idx="1"/>
            </p:cNvCxnSpPr>
            <p:nvPr/>
          </p:nvCxnSpPr>
          <p:spPr>
            <a:xfrm>
              <a:off x="9856940" y="4317132"/>
              <a:ext cx="346165" cy="492125"/>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968D3FF-247D-4C9B-A358-154B4727934A}"/>
                </a:ext>
              </a:extLst>
            </p:cNvPr>
            <p:cNvCxnSpPr>
              <a:cxnSpLocks/>
              <a:stCxn id="10" idx="2"/>
              <a:endCxn id="22" idx="6"/>
            </p:cNvCxnSpPr>
            <p:nvPr/>
          </p:nvCxnSpPr>
          <p:spPr>
            <a:xfrm flipH="1" flipV="1">
              <a:off x="9912256" y="4183587"/>
              <a:ext cx="1101498" cy="188862"/>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5968D3FF-247D-4C9B-A358-154B4727934A}"/>
                </a:ext>
              </a:extLst>
            </p:cNvPr>
            <p:cNvCxnSpPr>
              <a:cxnSpLocks/>
              <a:stCxn id="16" idx="4"/>
              <a:endCxn id="22" idx="0"/>
            </p:cNvCxnSpPr>
            <p:nvPr/>
          </p:nvCxnSpPr>
          <p:spPr>
            <a:xfrm flipH="1">
              <a:off x="9723395" y="3359684"/>
              <a:ext cx="424394" cy="635041"/>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5968D3FF-247D-4C9B-A358-154B4727934A}"/>
                </a:ext>
              </a:extLst>
            </p:cNvPr>
            <p:cNvCxnSpPr>
              <a:cxnSpLocks/>
              <a:stCxn id="19" idx="2"/>
              <a:endCxn id="16" idx="6"/>
            </p:cNvCxnSpPr>
            <p:nvPr/>
          </p:nvCxnSpPr>
          <p:spPr>
            <a:xfrm flipH="1" flipV="1">
              <a:off x="10336650" y="3170823"/>
              <a:ext cx="1054827" cy="186178"/>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5968D3FF-247D-4C9B-A358-154B4727934A}"/>
                </a:ext>
              </a:extLst>
            </p:cNvPr>
            <p:cNvCxnSpPr>
              <a:cxnSpLocks/>
              <a:stCxn id="7" idx="6"/>
              <a:endCxn id="16" idx="1"/>
            </p:cNvCxnSpPr>
            <p:nvPr/>
          </p:nvCxnSpPr>
          <p:spPr>
            <a:xfrm>
              <a:off x="9340092" y="2441951"/>
              <a:ext cx="674151" cy="595326"/>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5968D3FF-247D-4C9B-A358-154B4727934A}"/>
                </a:ext>
              </a:extLst>
            </p:cNvPr>
            <p:cNvCxnSpPr>
              <a:cxnSpLocks/>
              <a:stCxn id="16" idx="2"/>
              <a:endCxn id="25" idx="6"/>
            </p:cNvCxnSpPr>
            <p:nvPr/>
          </p:nvCxnSpPr>
          <p:spPr>
            <a:xfrm flipH="1" flipV="1">
              <a:off x="8594663" y="3120461"/>
              <a:ext cx="1364264" cy="50362"/>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5968D3FF-247D-4C9B-A358-154B4727934A}"/>
                </a:ext>
              </a:extLst>
            </p:cNvPr>
            <p:cNvCxnSpPr>
              <a:cxnSpLocks/>
              <a:stCxn id="7" idx="3"/>
              <a:endCxn id="25" idx="7"/>
            </p:cNvCxnSpPr>
            <p:nvPr/>
          </p:nvCxnSpPr>
          <p:spPr>
            <a:xfrm flipH="1">
              <a:off x="8539347" y="2575496"/>
              <a:ext cx="478338" cy="411419"/>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5968D3FF-247D-4C9B-A358-154B4727934A}"/>
                </a:ext>
              </a:extLst>
            </p:cNvPr>
            <p:cNvCxnSpPr>
              <a:cxnSpLocks/>
              <a:stCxn id="25" idx="4"/>
              <a:endCxn id="28" idx="0"/>
            </p:cNvCxnSpPr>
            <p:nvPr/>
          </p:nvCxnSpPr>
          <p:spPr>
            <a:xfrm flipH="1">
              <a:off x="8264576" y="3309322"/>
              <a:ext cx="141226" cy="560851"/>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5968D3FF-247D-4C9B-A358-154B4727934A}"/>
                </a:ext>
              </a:extLst>
            </p:cNvPr>
            <p:cNvCxnSpPr>
              <a:cxnSpLocks/>
              <a:stCxn id="22" idx="2"/>
              <a:endCxn id="28" idx="6"/>
            </p:cNvCxnSpPr>
            <p:nvPr/>
          </p:nvCxnSpPr>
          <p:spPr>
            <a:xfrm flipH="1" flipV="1">
              <a:off x="8453437" y="4059035"/>
              <a:ext cx="1081096" cy="124552"/>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5968D3FF-247D-4C9B-A358-154B4727934A}"/>
                </a:ext>
              </a:extLst>
            </p:cNvPr>
            <p:cNvCxnSpPr>
              <a:cxnSpLocks/>
              <a:stCxn id="25" idx="2"/>
              <a:endCxn id="31" idx="7"/>
            </p:cNvCxnSpPr>
            <p:nvPr/>
          </p:nvCxnSpPr>
          <p:spPr>
            <a:xfrm flipH="1">
              <a:off x="7592610" y="3120461"/>
              <a:ext cx="624330" cy="291855"/>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5968D3FF-247D-4C9B-A358-154B4727934A}"/>
                </a:ext>
              </a:extLst>
            </p:cNvPr>
            <p:cNvCxnSpPr>
              <a:cxnSpLocks/>
              <a:stCxn id="31" idx="5"/>
              <a:endCxn id="28" idx="2"/>
            </p:cNvCxnSpPr>
            <p:nvPr/>
          </p:nvCxnSpPr>
          <p:spPr>
            <a:xfrm>
              <a:off x="7592610" y="3679407"/>
              <a:ext cx="483104" cy="379628"/>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sp>
          <p:nvSpPr>
            <p:cNvPr id="105" name="Oval 104">
              <a:extLst>
                <a:ext uri="{FF2B5EF4-FFF2-40B4-BE49-F238E27FC236}">
                  <a16:creationId xmlns:a16="http://schemas.microsoft.com/office/drawing/2014/main" id="{EEFC130C-82B3-4768-95CF-51BB047A2B91}"/>
                </a:ext>
              </a:extLst>
            </p:cNvPr>
            <p:cNvSpPr/>
            <p:nvPr/>
          </p:nvSpPr>
          <p:spPr>
            <a:xfrm>
              <a:off x="9963250" y="2980228"/>
              <a:ext cx="377723" cy="377723"/>
            </a:xfrm>
            <a:prstGeom prst="ellipse">
              <a:avLst/>
            </a:prstGeom>
            <a:solidFill>
              <a:srgbClr val="FFFFCC">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EEFC130C-82B3-4768-95CF-51BB047A2B91}"/>
                </a:ext>
              </a:extLst>
            </p:cNvPr>
            <p:cNvSpPr/>
            <p:nvPr/>
          </p:nvSpPr>
          <p:spPr>
            <a:xfrm>
              <a:off x="11013754" y="4180117"/>
              <a:ext cx="377723" cy="377723"/>
            </a:xfrm>
            <a:prstGeom prst="ellipse">
              <a:avLst/>
            </a:prstGeom>
            <a:solidFill>
              <a:srgbClr val="FFFFCC">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EEFC130C-82B3-4768-95CF-51BB047A2B91}"/>
                </a:ext>
              </a:extLst>
            </p:cNvPr>
            <p:cNvSpPr/>
            <p:nvPr/>
          </p:nvSpPr>
          <p:spPr>
            <a:xfrm>
              <a:off x="11391477" y="3161200"/>
              <a:ext cx="377723" cy="377723"/>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EEFC130C-82B3-4768-95CF-51BB047A2B91}"/>
                </a:ext>
              </a:extLst>
            </p:cNvPr>
            <p:cNvSpPr/>
            <p:nvPr/>
          </p:nvSpPr>
          <p:spPr>
            <a:xfrm>
              <a:off x="11382832" y="3164670"/>
              <a:ext cx="377723" cy="3777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EEFC130C-82B3-4768-95CF-51BB047A2B91}"/>
                </a:ext>
              </a:extLst>
            </p:cNvPr>
            <p:cNvSpPr/>
            <p:nvPr/>
          </p:nvSpPr>
          <p:spPr>
            <a:xfrm>
              <a:off x="9524112" y="3971481"/>
              <a:ext cx="377723" cy="377723"/>
            </a:xfrm>
            <a:prstGeom prst="ellipse">
              <a:avLst/>
            </a:prstGeom>
            <a:solidFill>
              <a:srgbClr val="FFFFCC">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a:extLst>
                <a:ext uri="{FF2B5EF4-FFF2-40B4-BE49-F238E27FC236}">
                  <a16:creationId xmlns:a16="http://schemas.microsoft.com/office/drawing/2014/main" id="{EEFC130C-82B3-4768-95CF-51BB047A2B91}"/>
                </a:ext>
              </a:extLst>
            </p:cNvPr>
            <p:cNvSpPr/>
            <p:nvPr/>
          </p:nvSpPr>
          <p:spPr>
            <a:xfrm>
              <a:off x="10157433" y="4727077"/>
              <a:ext cx="377723" cy="377723"/>
            </a:xfrm>
            <a:prstGeom prst="ellipse">
              <a:avLst/>
            </a:prstGeom>
            <a:solidFill>
              <a:srgbClr val="FFFFCC">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a:extLst>
                <a:ext uri="{FF2B5EF4-FFF2-40B4-BE49-F238E27FC236}">
                  <a16:creationId xmlns:a16="http://schemas.microsoft.com/office/drawing/2014/main" id="{EEFC130C-82B3-4768-95CF-51BB047A2B91}"/>
                </a:ext>
              </a:extLst>
            </p:cNvPr>
            <p:cNvSpPr/>
            <p:nvPr/>
          </p:nvSpPr>
          <p:spPr>
            <a:xfrm>
              <a:off x="11024175" y="4143579"/>
              <a:ext cx="377723" cy="377723"/>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EEFC130C-82B3-4768-95CF-51BB047A2B91}"/>
                </a:ext>
              </a:extLst>
            </p:cNvPr>
            <p:cNvSpPr/>
            <p:nvPr/>
          </p:nvSpPr>
          <p:spPr>
            <a:xfrm>
              <a:off x="10994793" y="4179093"/>
              <a:ext cx="377723" cy="3777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a:extLst>
                <a:ext uri="{FF2B5EF4-FFF2-40B4-BE49-F238E27FC236}">
                  <a16:creationId xmlns:a16="http://schemas.microsoft.com/office/drawing/2014/main" id="{EEFC130C-82B3-4768-95CF-51BB047A2B91}"/>
                </a:ext>
              </a:extLst>
            </p:cNvPr>
            <p:cNvSpPr/>
            <p:nvPr/>
          </p:nvSpPr>
          <p:spPr>
            <a:xfrm>
              <a:off x="9950138" y="2986158"/>
              <a:ext cx="377723" cy="3777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a:extLst>
                <a:ext uri="{FF2B5EF4-FFF2-40B4-BE49-F238E27FC236}">
                  <a16:creationId xmlns:a16="http://schemas.microsoft.com/office/drawing/2014/main" id="{EEFC130C-82B3-4768-95CF-51BB047A2B91}"/>
                </a:ext>
              </a:extLst>
            </p:cNvPr>
            <p:cNvSpPr/>
            <p:nvPr/>
          </p:nvSpPr>
          <p:spPr>
            <a:xfrm>
              <a:off x="8977037" y="2254580"/>
              <a:ext cx="377723" cy="377723"/>
            </a:xfrm>
            <a:prstGeom prst="ellipse">
              <a:avLst/>
            </a:prstGeom>
            <a:solidFill>
              <a:srgbClr val="FFFFCC">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a:extLst>
                <a:ext uri="{FF2B5EF4-FFF2-40B4-BE49-F238E27FC236}">
                  <a16:creationId xmlns:a16="http://schemas.microsoft.com/office/drawing/2014/main" id="{EEFC130C-82B3-4768-95CF-51BB047A2B91}"/>
                </a:ext>
              </a:extLst>
            </p:cNvPr>
            <p:cNvSpPr/>
            <p:nvPr/>
          </p:nvSpPr>
          <p:spPr>
            <a:xfrm>
              <a:off x="8231729" y="2919004"/>
              <a:ext cx="377723" cy="377723"/>
            </a:xfrm>
            <a:prstGeom prst="ellipse">
              <a:avLst/>
            </a:prstGeom>
            <a:solidFill>
              <a:srgbClr val="FFFFCC">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a:extLst>
                <a:ext uri="{FF2B5EF4-FFF2-40B4-BE49-F238E27FC236}">
                  <a16:creationId xmlns:a16="http://schemas.microsoft.com/office/drawing/2014/main" id="{EEFC130C-82B3-4768-95CF-51BB047A2B91}"/>
                </a:ext>
              </a:extLst>
            </p:cNvPr>
            <p:cNvSpPr/>
            <p:nvPr/>
          </p:nvSpPr>
          <p:spPr>
            <a:xfrm>
              <a:off x="9956666" y="2979958"/>
              <a:ext cx="377723" cy="377723"/>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a:extLst>
                <a:ext uri="{FF2B5EF4-FFF2-40B4-BE49-F238E27FC236}">
                  <a16:creationId xmlns:a16="http://schemas.microsoft.com/office/drawing/2014/main" id="{EEFC130C-82B3-4768-95CF-51BB047A2B91}"/>
                </a:ext>
              </a:extLst>
            </p:cNvPr>
            <p:cNvSpPr/>
            <p:nvPr/>
          </p:nvSpPr>
          <p:spPr>
            <a:xfrm>
              <a:off x="8084359" y="3860691"/>
              <a:ext cx="377723" cy="377723"/>
            </a:xfrm>
            <a:prstGeom prst="ellipse">
              <a:avLst/>
            </a:prstGeom>
            <a:solidFill>
              <a:srgbClr val="FFFFCC">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a:extLst>
                <a:ext uri="{FF2B5EF4-FFF2-40B4-BE49-F238E27FC236}">
                  <a16:creationId xmlns:a16="http://schemas.microsoft.com/office/drawing/2014/main" id="{EEFC130C-82B3-4768-95CF-51BB047A2B91}"/>
                </a:ext>
              </a:extLst>
            </p:cNvPr>
            <p:cNvSpPr/>
            <p:nvPr/>
          </p:nvSpPr>
          <p:spPr>
            <a:xfrm>
              <a:off x="9563915" y="4021309"/>
              <a:ext cx="377723" cy="377723"/>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a:extLst>
                <a:ext uri="{FF2B5EF4-FFF2-40B4-BE49-F238E27FC236}">
                  <a16:creationId xmlns:a16="http://schemas.microsoft.com/office/drawing/2014/main" id="{EEFC130C-82B3-4768-95CF-51BB047A2B91}"/>
                </a:ext>
              </a:extLst>
            </p:cNvPr>
            <p:cNvSpPr/>
            <p:nvPr/>
          </p:nvSpPr>
          <p:spPr>
            <a:xfrm>
              <a:off x="9527655" y="4008672"/>
              <a:ext cx="377723" cy="3777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EEFC130C-82B3-4768-95CF-51BB047A2B91}"/>
                </a:ext>
              </a:extLst>
            </p:cNvPr>
            <p:cNvSpPr/>
            <p:nvPr/>
          </p:nvSpPr>
          <p:spPr>
            <a:xfrm>
              <a:off x="10165967" y="4748008"/>
              <a:ext cx="377723" cy="377723"/>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a:extLst>
                <a:ext uri="{FF2B5EF4-FFF2-40B4-BE49-F238E27FC236}">
                  <a16:creationId xmlns:a16="http://schemas.microsoft.com/office/drawing/2014/main" id="{EEFC130C-82B3-4768-95CF-51BB047A2B91}"/>
                </a:ext>
              </a:extLst>
            </p:cNvPr>
            <p:cNvSpPr/>
            <p:nvPr/>
          </p:nvSpPr>
          <p:spPr>
            <a:xfrm>
              <a:off x="10152111" y="4759874"/>
              <a:ext cx="377723" cy="3777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EEFC130C-82B3-4768-95CF-51BB047A2B91}"/>
                </a:ext>
              </a:extLst>
            </p:cNvPr>
            <p:cNvSpPr/>
            <p:nvPr/>
          </p:nvSpPr>
          <p:spPr>
            <a:xfrm>
              <a:off x="8977641" y="2275168"/>
              <a:ext cx="377723" cy="377723"/>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EEFC130C-82B3-4768-95CF-51BB047A2B91}"/>
                </a:ext>
              </a:extLst>
            </p:cNvPr>
            <p:cNvSpPr/>
            <p:nvPr/>
          </p:nvSpPr>
          <p:spPr>
            <a:xfrm>
              <a:off x="8947701" y="2253089"/>
              <a:ext cx="377723" cy="3777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EEFC130C-82B3-4768-95CF-51BB047A2B91}"/>
                </a:ext>
              </a:extLst>
            </p:cNvPr>
            <p:cNvSpPr/>
            <p:nvPr/>
          </p:nvSpPr>
          <p:spPr>
            <a:xfrm>
              <a:off x="8217710" y="2931699"/>
              <a:ext cx="377723" cy="3777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a:extLst>
                <a:ext uri="{FF2B5EF4-FFF2-40B4-BE49-F238E27FC236}">
                  <a16:creationId xmlns:a16="http://schemas.microsoft.com/office/drawing/2014/main" id="{EEFC130C-82B3-4768-95CF-51BB047A2B91}"/>
                </a:ext>
              </a:extLst>
            </p:cNvPr>
            <p:cNvSpPr/>
            <p:nvPr/>
          </p:nvSpPr>
          <p:spPr>
            <a:xfrm>
              <a:off x="8264575" y="2906309"/>
              <a:ext cx="377723" cy="377723"/>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a:extLst>
                <a:ext uri="{FF2B5EF4-FFF2-40B4-BE49-F238E27FC236}">
                  <a16:creationId xmlns:a16="http://schemas.microsoft.com/office/drawing/2014/main" id="{EEFC130C-82B3-4768-95CF-51BB047A2B91}"/>
                </a:ext>
              </a:extLst>
            </p:cNvPr>
            <p:cNvSpPr/>
            <p:nvPr/>
          </p:nvSpPr>
          <p:spPr>
            <a:xfrm>
              <a:off x="7272464" y="3350061"/>
              <a:ext cx="377723" cy="377723"/>
            </a:xfrm>
            <a:prstGeom prst="ellipse">
              <a:avLst/>
            </a:prstGeom>
            <a:solidFill>
              <a:srgbClr val="FFFFCC">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EEFC130C-82B3-4768-95CF-51BB047A2B91}"/>
                </a:ext>
              </a:extLst>
            </p:cNvPr>
            <p:cNvSpPr/>
            <p:nvPr/>
          </p:nvSpPr>
          <p:spPr>
            <a:xfrm>
              <a:off x="8066233" y="3853970"/>
              <a:ext cx="377723" cy="3777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EEFC130C-82B3-4768-95CF-51BB047A2B91}"/>
                </a:ext>
              </a:extLst>
            </p:cNvPr>
            <p:cNvSpPr/>
            <p:nvPr/>
          </p:nvSpPr>
          <p:spPr>
            <a:xfrm>
              <a:off x="8138416" y="3851209"/>
              <a:ext cx="377723" cy="377723"/>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a:extLst>
                <a:ext uri="{FF2B5EF4-FFF2-40B4-BE49-F238E27FC236}">
                  <a16:creationId xmlns:a16="http://schemas.microsoft.com/office/drawing/2014/main" id="{EEFC130C-82B3-4768-95CF-51BB047A2B91}"/>
                </a:ext>
              </a:extLst>
            </p:cNvPr>
            <p:cNvSpPr/>
            <p:nvPr/>
          </p:nvSpPr>
          <p:spPr>
            <a:xfrm>
              <a:off x="7272364" y="3355173"/>
              <a:ext cx="377723" cy="3777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a:extLst>
                <a:ext uri="{FF2B5EF4-FFF2-40B4-BE49-F238E27FC236}">
                  <a16:creationId xmlns:a16="http://schemas.microsoft.com/office/drawing/2014/main" id="{EEFC130C-82B3-4768-95CF-51BB047A2B91}"/>
                </a:ext>
              </a:extLst>
            </p:cNvPr>
            <p:cNvSpPr/>
            <p:nvPr/>
          </p:nvSpPr>
          <p:spPr>
            <a:xfrm>
              <a:off x="7265009" y="3357000"/>
              <a:ext cx="377723" cy="377723"/>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641108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Running Time</a:t>
            </a:r>
          </a:p>
        </p:txBody>
      </p:sp>
      <p:sp>
        <p:nvSpPr>
          <p:cNvPr id="4" name="TextBox 3"/>
          <p:cNvSpPr txBox="1"/>
          <p:nvPr/>
        </p:nvSpPr>
        <p:spPr>
          <a:xfrm>
            <a:off x="453641" y="1309803"/>
            <a:ext cx="6636753" cy="4154984"/>
          </a:xfrm>
          <a:prstGeom prst="rect">
            <a:avLst/>
          </a:prstGeom>
          <a:noFill/>
        </p:spPr>
        <p:txBody>
          <a:bodyPr wrap="none" rtlCol="0">
            <a:spAutoFit/>
          </a:bodyPr>
          <a:lstStyle/>
          <a:p>
            <a:r>
              <a:rPr lang="en-US" sz="2400" dirty="0">
                <a:latin typeface="Courier New" panose="02070309020205020404" pitchFamily="49" charset="0"/>
                <a:cs typeface="Courier New" panose="02070309020205020404" pitchFamily="49" charset="0"/>
              </a:rPr>
              <a:t>search(graph) </a:t>
            </a:r>
          </a:p>
          <a:p>
            <a:r>
              <a:rPr lang="en-US" sz="2400" dirty="0">
                <a:latin typeface="Courier New" panose="02070309020205020404" pitchFamily="49" charset="0"/>
                <a:cs typeface="Courier New" panose="02070309020205020404" pitchFamily="49" charset="0"/>
              </a:rPr>
              <a:t>   </a:t>
            </a:r>
            <a:r>
              <a:rPr lang="en-US" sz="2400" dirty="0" err="1">
                <a:latin typeface="Courier New" panose="02070309020205020404" pitchFamily="49" charset="0"/>
                <a:cs typeface="Courier New" panose="02070309020205020404" pitchFamily="49" charset="0"/>
              </a:rPr>
              <a:t>toVisit.enqueue</a:t>
            </a:r>
            <a:r>
              <a:rPr lang="en-US" sz="2400" dirty="0">
                <a:latin typeface="Courier New" panose="02070309020205020404" pitchFamily="49" charset="0"/>
                <a:cs typeface="Courier New" panose="02070309020205020404" pitchFamily="49" charset="0"/>
              </a:rPr>
              <a:t>(first vertex)</a:t>
            </a:r>
          </a:p>
          <a:p>
            <a:r>
              <a:rPr lang="en-US" sz="2400" dirty="0">
                <a:latin typeface="Courier New" panose="02070309020205020404" pitchFamily="49" charset="0"/>
                <a:cs typeface="Courier New" panose="02070309020205020404" pitchFamily="49" charset="0"/>
              </a:rPr>
              <a:t>	mark first vertex as seen</a:t>
            </a:r>
          </a:p>
          <a:p>
            <a:r>
              <a:rPr lang="en-US" sz="2400" dirty="0">
                <a:latin typeface="Courier New" panose="02070309020205020404" pitchFamily="49" charset="0"/>
                <a:cs typeface="Courier New" panose="02070309020205020404" pitchFamily="49" charset="0"/>
              </a:rPr>
              <a:t>   while(</a:t>
            </a:r>
            <a:r>
              <a:rPr lang="en-US" sz="2400" dirty="0" err="1">
                <a:latin typeface="Courier New" panose="02070309020205020404" pitchFamily="49" charset="0"/>
                <a:cs typeface="Courier New" panose="02070309020205020404" pitchFamily="49" charset="0"/>
              </a:rPr>
              <a:t>toVisit</a:t>
            </a:r>
            <a:r>
              <a:rPr lang="en-US" sz="2400" dirty="0">
                <a:latin typeface="Courier New" panose="02070309020205020404" pitchFamily="49" charset="0"/>
                <a:cs typeface="Courier New" panose="02070309020205020404" pitchFamily="49" charset="0"/>
              </a:rPr>
              <a:t> is not empty) </a:t>
            </a:r>
          </a:p>
          <a:p>
            <a:r>
              <a:rPr lang="en-US" sz="2400" dirty="0">
                <a:latin typeface="Courier New" panose="02070309020205020404" pitchFamily="49" charset="0"/>
                <a:cs typeface="Courier New" panose="02070309020205020404" pitchFamily="49" charset="0"/>
              </a:rPr>
              <a:t>      current = </a:t>
            </a:r>
            <a:r>
              <a:rPr lang="en-US" sz="2400" dirty="0" err="1">
                <a:latin typeface="Courier New" panose="02070309020205020404" pitchFamily="49" charset="0"/>
                <a:cs typeface="Courier New" panose="02070309020205020404" pitchFamily="49" charset="0"/>
              </a:rPr>
              <a:t>toVisit.dequeue</a:t>
            </a:r>
            <a:r>
              <a:rPr lang="en-US" sz="2400" dirty="0">
                <a:latin typeface="Courier New" panose="02070309020205020404" pitchFamily="49" charset="0"/>
                <a:cs typeface="Courier New" panose="02070309020205020404" pitchFamily="49" charset="0"/>
              </a:rPr>
              <a:t>()</a:t>
            </a:r>
          </a:p>
          <a:p>
            <a:r>
              <a:rPr lang="en-US" sz="2400" dirty="0">
                <a:latin typeface="Courier New" panose="02070309020205020404" pitchFamily="49" charset="0"/>
                <a:cs typeface="Courier New" panose="02070309020205020404" pitchFamily="49" charset="0"/>
              </a:rPr>
              <a:t>      for (v : </a:t>
            </a:r>
            <a:r>
              <a:rPr lang="en-US" sz="2400" dirty="0" err="1">
                <a:latin typeface="Courier New" panose="02070309020205020404" pitchFamily="49" charset="0"/>
                <a:cs typeface="Courier New" panose="02070309020205020404" pitchFamily="49" charset="0"/>
              </a:rPr>
              <a:t>current.neighbors</a:t>
            </a:r>
            <a:r>
              <a:rPr lang="en-US" sz="2400" dirty="0">
                <a:latin typeface="Courier New" panose="02070309020205020404" pitchFamily="49" charset="0"/>
                <a:cs typeface="Courier New" panose="02070309020205020404" pitchFamily="49" charset="0"/>
              </a:rPr>
              <a:t>())</a:t>
            </a:r>
          </a:p>
          <a:p>
            <a:r>
              <a:rPr lang="en-US" sz="2400" dirty="0">
                <a:latin typeface="Courier New" panose="02070309020205020404" pitchFamily="49" charset="0"/>
                <a:cs typeface="Courier New" panose="02070309020205020404" pitchFamily="49" charset="0"/>
              </a:rPr>
              <a:t>         if (v is not seen)</a:t>
            </a:r>
          </a:p>
          <a:p>
            <a:r>
              <a:rPr lang="en-US" sz="2400" dirty="0">
                <a:latin typeface="Courier New" panose="02070309020205020404" pitchFamily="49" charset="0"/>
                <a:cs typeface="Courier New" panose="02070309020205020404" pitchFamily="49" charset="0"/>
              </a:rPr>
              <a:t>		  mark v as seen </a:t>
            </a:r>
          </a:p>
          <a:p>
            <a:r>
              <a:rPr lang="en-US" sz="2400" dirty="0">
                <a:latin typeface="Courier New" panose="02070309020205020404" pitchFamily="49" charset="0"/>
                <a:cs typeface="Courier New" panose="02070309020205020404" pitchFamily="49" charset="0"/>
              </a:rPr>
              <a:t>            </a:t>
            </a:r>
            <a:r>
              <a:rPr lang="en-US" sz="2400" dirty="0" err="1">
                <a:latin typeface="Courier New" panose="02070309020205020404" pitchFamily="49" charset="0"/>
                <a:cs typeface="Courier New" panose="02070309020205020404" pitchFamily="49" charset="0"/>
              </a:rPr>
              <a:t>toVisit.enqueue</a:t>
            </a:r>
            <a:r>
              <a:rPr lang="en-US" sz="2400" dirty="0">
                <a:latin typeface="Courier New" panose="02070309020205020404" pitchFamily="49" charset="0"/>
                <a:cs typeface="Courier New" panose="02070309020205020404" pitchFamily="49" charset="0"/>
              </a:rPr>
              <a:t>(v)	</a:t>
            </a:r>
          </a:p>
          <a:p>
            <a:r>
              <a:rPr lang="en-US" sz="2400" dirty="0">
                <a:latin typeface="Courier New" panose="02070309020205020404" pitchFamily="49" charset="0"/>
                <a:cs typeface="Courier New" panose="02070309020205020404" pitchFamily="49" charset="0"/>
              </a:rPr>
              <a:t>      </a:t>
            </a:r>
          </a:p>
          <a:p>
            <a:endParaRPr lang="en-US" sz="2400" dirty="0">
              <a:latin typeface="Courier New" panose="02070309020205020404" pitchFamily="49" charset="0"/>
              <a:cs typeface="Courier New" panose="02070309020205020404" pitchFamily="49" charset="0"/>
            </a:endParaRPr>
          </a:p>
        </p:txBody>
      </p:sp>
      <mc:AlternateContent xmlns:mc="http://schemas.openxmlformats.org/markup-compatibility/2006" xmlns:a14="http://schemas.microsoft.com/office/drawing/2010/main">
        <mc:Choice Requires="a14">
          <p:sp>
            <p:nvSpPr>
              <p:cNvPr id="5" name="Rectangle 4"/>
              <p:cNvSpPr/>
              <p:nvPr/>
            </p:nvSpPr>
            <p:spPr>
              <a:xfrm>
                <a:off x="575239" y="5642847"/>
                <a:ext cx="9770032" cy="430887"/>
              </a:xfrm>
              <a:prstGeom prst="rect">
                <a:avLst/>
              </a:prstGeom>
            </p:spPr>
            <p:txBody>
              <a:bodyPr wrap="square">
                <a:spAutoFit/>
              </a:bodyPr>
              <a:lstStyle/>
              <a:p>
                <a:r>
                  <a:rPr lang="en-US" sz="2200" dirty="0">
                    <a:latin typeface="Segoe UI Semilight" panose="020B0402040204020203" pitchFamily="34" charset="0"/>
                    <a:cs typeface="Segoe UI Semilight" panose="020B0402040204020203" pitchFamily="34" charset="0"/>
                  </a:rPr>
                  <a:t>We visit each vertex at most twice, and each edge at most once: </a:t>
                </a:r>
                <a14:m>
                  <m:oMath xmlns:m="http://schemas.openxmlformats.org/officeDocument/2006/math">
                    <m:r>
                      <m:rPr>
                        <m:sty m:val="p"/>
                      </m:rPr>
                      <a:rPr lang="en-US" sz="2200" b="0" i="0" dirty="0" smtClean="0">
                        <a:latin typeface="Cambria Math" panose="02040503050406030204" pitchFamily="18" charset="0"/>
                      </a:rPr>
                      <m:t>Θ</m:t>
                    </m:r>
                    <m:r>
                      <a:rPr lang="en-US" sz="2200" i="1" dirty="0" smtClean="0">
                        <a:latin typeface="Cambria Math" panose="02040503050406030204" pitchFamily="18" charset="0"/>
                      </a:rPr>
                      <m:t>(|</m:t>
                    </m:r>
                    <m:r>
                      <a:rPr lang="en-US" sz="2200" i="1" dirty="0" smtClean="0">
                        <a:latin typeface="Cambria Math" panose="02040503050406030204" pitchFamily="18" charset="0"/>
                      </a:rPr>
                      <m:t>𝑉</m:t>
                    </m:r>
                    <m:r>
                      <a:rPr lang="en-US" sz="2200" i="1" dirty="0" smtClean="0">
                        <a:latin typeface="Cambria Math" panose="02040503050406030204" pitchFamily="18" charset="0"/>
                      </a:rPr>
                      <m:t>| + |</m:t>
                    </m:r>
                    <m:r>
                      <a:rPr lang="en-US" sz="2200" i="1" dirty="0" smtClean="0">
                        <a:latin typeface="Cambria Math" panose="02040503050406030204" pitchFamily="18" charset="0"/>
                      </a:rPr>
                      <m:t>𝐸</m:t>
                    </m:r>
                    <m:r>
                      <a:rPr lang="en-US" sz="2200" i="1" dirty="0" smtClean="0">
                        <a:latin typeface="Cambria Math" panose="02040503050406030204" pitchFamily="18" charset="0"/>
                      </a:rPr>
                      <m:t>|)</m:t>
                    </m:r>
                  </m:oMath>
                </a14:m>
                <a:endParaRPr lang="en-US" sz="2200" dirty="0">
                  <a:latin typeface="Segoe UI Semilight" panose="020B0402040204020203" pitchFamily="34" charset="0"/>
                  <a:cs typeface="Segoe UI Semilight" panose="020B0402040204020203"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575239" y="5642847"/>
                <a:ext cx="9770032" cy="430887"/>
              </a:xfrm>
              <a:prstGeom prst="rect">
                <a:avLst/>
              </a:prstGeom>
              <a:blipFill>
                <a:blip r:embed="rId2"/>
                <a:stretch>
                  <a:fillRect l="-811" t="-8571" b="-3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7611035" y="1416424"/>
                <a:ext cx="4151463" cy="3139321"/>
              </a:xfrm>
              <a:prstGeom prst="rect">
                <a:avLst/>
              </a:prstGeom>
              <a:noFill/>
            </p:spPr>
            <p:txBody>
              <a:bodyPr wrap="square" rtlCol="0">
                <a:spAutoFit/>
              </a:bodyPr>
              <a:lstStyle/>
              <a:p>
                <a:r>
                  <a:rPr lang="en-US" dirty="0">
                    <a:latin typeface="Segoe UI Semilight" panose="020B0402040204020203" pitchFamily="34" charset="0"/>
                    <a:cs typeface="Segoe UI Semilight" panose="020B0402040204020203" pitchFamily="34" charset="0"/>
                  </a:rPr>
                  <a:t>This code might look like:</a:t>
                </a:r>
                <a:br>
                  <a:rPr lang="en-US" dirty="0">
                    <a:latin typeface="Segoe UI Semilight" panose="020B0402040204020203" pitchFamily="34" charset="0"/>
                    <a:cs typeface="Segoe UI Semilight" panose="020B0402040204020203" pitchFamily="34" charset="0"/>
                  </a:rPr>
                </a:br>
                <a:r>
                  <a:rPr lang="en-US" dirty="0">
                    <a:latin typeface="Segoe UI Semilight" panose="020B0402040204020203" pitchFamily="34" charset="0"/>
                    <a:cs typeface="Segoe UI Semilight" panose="020B0402040204020203" pitchFamily="34" charset="0"/>
                  </a:rPr>
                  <a:t>a loop that goes around </a:t>
                </a:r>
                <a14:m>
                  <m:oMath xmlns:m="http://schemas.openxmlformats.org/officeDocument/2006/math">
                    <m:r>
                      <a:rPr lang="en-US" b="0" i="1" smtClean="0">
                        <a:latin typeface="Cambria Math" panose="02040503050406030204" pitchFamily="18" charset="0"/>
                      </a:rPr>
                      <m:t>𝑚</m:t>
                    </m:r>
                  </m:oMath>
                </a14:m>
                <a:r>
                  <a:rPr lang="en-US" dirty="0">
                    <a:latin typeface="Segoe UI Semilight" panose="020B0402040204020203" pitchFamily="34" charset="0"/>
                    <a:cs typeface="Segoe UI Semilight" panose="020B0402040204020203" pitchFamily="34" charset="0"/>
                  </a:rPr>
                  <a:t> times</a:t>
                </a:r>
              </a:p>
              <a:p>
                <a:r>
                  <a:rPr lang="en-US" dirty="0">
                    <a:latin typeface="Segoe UI Semilight" panose="020B0402040204020203" pitchFamily="34" charset="0"/>
                    <a:cs typeface="Segoe UI Semilight" panose="020B0402040204020203" pitchFamily="34" charset="0"/>
                  </a:rPr>
                  <a:t>Inside a loop that goes around </a:t>
                </a:r>
                <a14:m>
                  <m:oMath xmlns:m="http://schemas.openxmlformats.org/officeDocument/2006/math">
                    <m:r>
                      <a:rPr lang="en-US" b="0" i="1" smtClean="0">
                        <a:latin typeface="Cambria Math" panose="02040503050406030204" pitchFamily="18" charset="0"/>
                      </a:rPr>
                      <m:t>𝑛</m:t>
                    </m:r>
                  </m:oMath>
                </a14:m>
                <a:r>
                  <a:rPr lang="en-US" dirty="0">
                    <a:latin typeface="Segoe UI Semilight" panose="020B0402040204020203" pitchFamily="34" charset="0"/>
                    <a:cs typeface="Segoe UI Semilight" panose="020B0402040204020203" pitchFamily="34" charset="0"/>
                  </a:rPr>
                  <a:t> times,</a:t>
                </a:r>
              </a:p>
              <a:p>
                <a:r>
                  <a:rPr lang="en-US" dirty="0">
                    <a:latin typeface="Segoe UI Semilight" panose="020B0402040204020203" pitchFamily="34" charset="0"/>
                    <a:cs typeface="Segoe UI Semilight" panose="020B0402040204020203" pitchFamily="34" charset="0"/>
                  </a:rPr>
                  <a:t>So you might say </a:t>
                </a:r>
                <a14:m>
                  <m:oMath xmlns:m="http://schemas.openxmlformats.org/officeDocument/2006/math">
                    <m:r>
                      <a:rPr lang="en-US" b="0" i="1" smtClean="0">
                        <a:latin typeface="Cambria Math" panose="02040503050406030204" pitchFamily="18" charset="0"/>
                      </a:rPr>
                      <m:t>𝑂</m:t>
                    </m:r>
                    <m:d>
                      <m:dPr>
                        <m:ctrlPr>
                          <a:rPr lang="en-US" b="0" i="1" smtClean="0">
                            <a:latin typeface="Cambria Math" panose="02040503050406030204" pitchFamily="18" charset="0"/>
                          </a:rPr>
                        </m:ctrlPr>
                      </m:dPr>
                      <m:e>
                        <m:r>
                          <a:rPr lang="en-US" b="0" i="1" smtClean="0">
                            <a:latin typeface="Cambria Math" panose="02040503050406030204" pitchFamily="18" charset="0"/>
                          </a:rPr>
                          <m:t>𝑚𝑛</m:t>
                        </m:r>
                      </m:e>
                    </m:d>
                    <m:r>
                      <a:rPr lang="en-US" b="0" i="1" smtClean="0">
                        <a:latin typeface="Cambria Math" panose="02040503050406030204" pitchFamily="18" charset="0"/>
                      </a:rPr>
                      <m:t>.</m:t>
                    </m:r>
                  </m:oMath>
                </a14:m>
                <a:endParaRPr lang="en-US" b="0" dirty="0">
                  <a:latin typeface="Segoe UI Semilight" panose="020B0402040204020203" pitchFamily="34" charset="0"/>
                  <a:cs typeface="Segoe UI Semilight" panose="020B0402040204020203" pitchFamily="34" charset="0"/>
                </a:endParaRPr>
              </a:p>
              <a:p>
                <a:br>
                  <a:rPr lang="en-US" dirty="0">
                    <a:latin typeface="Segoe UI Semilight" panose="020B0402040204020203" pitchFamily="34" charset="0"/>
                    <a:cs typeface="Segoe UI Semilight" panose="020B0402040204020203" pitchFamily="34" charset="0"/>
                  </a:rPr>
                </a:br>
                <a:r>
                  <a:rPr lang="en-US" dirty="0">
                    <a:latin typeface="Segoe UI Semilight" panose="020B0402040204020203" pitchFamily="34" charset="0"/>
                    <a:cs typeface="Segoe UI Semilight" panose="020B0402040204020203" pitchFamily="34" charset="0"/>
                  </a:rPr>
                  <a:t>That bound is not tight, </a:t>
                </a:r>
              </a:p>
              <a:p>
                <a:r>
                  <a:rPr lang="en-US" dirty="0">
                    <a:latin typeface="Segoe UI Semilight" panose="020B0402040204020203" pitchFamily="34" charset="0"/>
                    <a:cs typeface="Segoe UI Semilight" panose="020B0402040204020203" pitchFamily="34" charset="0"/>
                  </a:rPr>
                  <a:t>Don’t think about the loops, think about what happens overall. </a:t>
                </a:r>
                <a:br>
                  <a:rPr lang="en-US" dirty="0">
                    <a:latin typeface="Segoe UI Semilight" panose="020B0402040204020203" pitchFamily="34" charset="0"/>
                    <a:cs typeface="Segoe UI Semilight" panose="020B0402040204020203" pitchFamily="34" charset="0"/>
                  </a:rPr>
                </a:br>
                <a:r>
                  <a:rPr lang="en-US" dirty="0">
                    <a:latin typeface="Segoe UI Semilight" panose="020B0402040204020203" pitchFamily="34" charset="0"/>
                    <a:cs typeface="Segoe UI Semilight" panose="020B0402040204020203" pitchFamily="34" charset="0"/>
                  </a:rPr>
                  <a:t>How many times is </a:t>
                </a:r>
                <a:r>
                  <a:rPr lang="en-US" dirty="0">
                    <a:latin typeface="Courier New" panose="02070309020205020404" pitchFamily="49" charset="0"/>
                    <a:cs typeface="Courier New" panose="02070309020205020404" pitchFamily="49" charset="0"/>
                  </a:rPr>
                  <a:t>current </a:t>
                </a:r>
                <a:r>
                  <a:rPr lang="en-US" dirty="0">
                    <a:latin typeface="Segoe UI Semilight" panose="020B0402040204020203" pitchFamily="34" charset="0"/>
                    <a:cs typeface="Segoe UI Semilight" panose="020B0402040204020203" pitchFamily="34" charset="0"/>
                  </a:rPr>
                  <a:t>changed? How many times does an edge get used to define </a:t>
                </a:r>
                <a:r>
                  <a:rPr lang="en-US" dirty="0" err="1">
                    <a:latin typeface="Courier New" panose="02070309020205020404" pitchFamily="49" charset="0"/>
                    <a:cs typeface="Courier New" panose="02070309020205020404" pitchFamily="49" charset="0"/>
                  </a:rPr>
                  <a:t>current.neighbors</a:t>
                </a:r>
                <a:r>
                  <a:rPr lang="en-US" dirty="0">
                    <a:latin typeface="Courier New" panose="02070309020205020404" pitchFamily="49" charset="0"/>
                    <a:cs typeface="Courier New" panose="02070309020205020404" pitchFamily="49" charset="0"/>
                  </a:rPr>
                  <a:t>?</a:t>
                </a:r>
              </a:p>
            </p:txBody>
          </p:sp>
        </mc:Choice>
        <mc:Fallback xmlns="">
          <p:sp>
            <p:nvSpPr>
              <p:cNvPr id="6" name="TextBox 5"/>
              <p:cNvSpPr txBox="1">
                <a:spLocks noRot="1" noChangeAspect="1" noMove="1" noResize="1" noEditPoints="1" noAdjustHandles="1" noChangeArrowheads="1" noChangeShapeType="1" noTextEdit="1"/>
              </p:cNvSpPr>
              <p:nvPr/>
            </p:nvSpPr>
            <p:spPr>
              <a:xfrm>
                <a:off x="7611035" y="1416424"/>
                <a:ext cx="4151463" cy="3139321"/>
              </a:xfrm>
              <a:prstGeom prst="rect">
                <a:avLst/>
              </a:prstGeom>
              <a:blipFill>
                <a:blip r:embed="rId3"/>
                <a:stretch>
                  <a:fillRect l="-1322" t="-777" r="-2349" b="-2330"/>
                </a:stretch>
              </a:blipFill>
            </p:spPr>
            <p:txBody>
              <a:bodyPr/>
              <a:lstStyle/>
              <a:p>
                <a:r>
                  <a:rPr lang="en-US">
                    <a:noFill/>
                  </a:rPr>
                  <a:t> </a:t>
                </a:r>
              </a:p>
            </p:txBody>
          </p:sp>
        </mc:Fallback>
      </mc:AlternateContent>
    </p:spTree>
    <p:extLst>
      <p:ext uri="{BB962C8B-B14F-4D97-AF65-F5344CB8AC3E}">
        <p14:creationId xmlns:p14="http://schemas.microsoft.com/office/powerpoint/2010/main" val="1026763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C0661-E58D-4C34-8B8A-39AAC4F324D6}"/>
              </a:ext>
            </a:extLst>
          </p:cNvPr>
          <p:cNvSpPr>
            <a:spLocks noGrp="1"/>
          </p:cNvSpPr>
          <p:nvPr>
            <p:ph type="title"/>
          </p:nvPr>
        </p:nvSpPr>
        <p:spPr/>
        <p:txBody>
          <a:bodyPr/>
          <a:lstStyle/>
          <a:p>
            <a:r>
              <a:rPr lang="en-US" dirty="0"/>
              <a:t>Old Breadth-First Search Application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E610FB3-29AE-449B-AAC3-EB5CC8040F65}"/>
                  </a:ext>
                </a:extLst>
              </p:cNvPr>
              <p:cNvSpPr>
                <a:spLocks noGrp="1"/>
              </p:cNvSpPr>
              <p:nvPr>
                <p:ph idx="1"/>
              </p:nvPr>
            </p:nvSpPr>
            <p:spPr/>
            <p:txBody>
              <a:bodyPr/>
              <a:lstStyle/>
              <a:p>
                <a:r>
                  <a:rPr lang="en-US" dirty="0"/>
                  <a:t>Shortest paths in an </a:t>
                </a:r>
                <a:r>
                  <a:rPr lang="en-US" b="1" dirty="0"/>
                  <a:t>unweighted</a:t>
                </a:r>
                <a:r>
                  <a:rPr lang="en-US" dirty="0"/>
                  <a:t> graph.</a:t>
                </a:r>
              </a:p>
              <a:p>
                <a:r>
                  <a:rPr lang="en-US" dirty="0"/>
                  <a:t>Finding the connected components of an </a:t>
                </a:r>
                <a:r>
                  <a:rPr lang="en-US" b="1" dirty="0"/>
                  <a:t>undirected </a:t>
                </a:r>
                <a:r>
                  <a:rPr lang="en-US" dirty="0"/>
                  <a:t>graph.</a:t>
                </a:r>
              </a:p>
              <a:p>
                <a:endParaRPr lang="en-US" b="1" dirty="0"/>
              </a:p>
              <a:p>
                <a:r>
                  <a:rPr lang="en-US" dirty="0"/>
                  <a:t>Both run in </a:t>
                </a:r>
                <a14:m>
                  <m:oMath xmlns:m="http://schemas.openxmlformats.org/officeDocument/2006/math">
                    <m:r>
                      <m:rPr>
                        <m:sty m:val="p"/>
                      </m:rPr>
                      <a:rPr lang="en-US" b="0" i="0" smtClean="0">
                        <a:latin typeface="Cambria Math" panose="02040503050406030204" pitchFamily="18" charset="0"/>
                      </a:rPr>
                      <m:t>Θ</m:t>
                    </m:r>
                    <m:r>
                      <a:rPr lang="en-US" b="0" i="1" smtClean="0">
                        <a:latin typeface="Cambria Math" panose="02040503050406030204" pitchFamily="18" charset="0"/>
                      </a:rPr>
                      <m:t>(</m:t>
                    </m:r>
                    <m:r>
                      <a:rPr lang="en-US" b="0" i="1" smtClean="0">
                        <a:latin typeface="Cambria Math" panose="02040503050406030204" pitchFamily="18" charset="0"/>
                      </a:rPr>
                      <m:t>𝑚</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time, </a:t>
                </a:r>
              </a:p>
              <a:p>
                <a:r>
                  <a:rPr lang="en-US" dirty="0"/>
                  <a:t>where </a:t>
                </a:r>
                <a14:m>
                  <m:oMath xmlns:m="http://schemas.openxmlformats.org/officeDocument/2006/math">
                    <m:r>
                      <a:rPr lang="en-US" b="0" i="1" smtClean="0">
                        <a:latin typeface="Cambria Math" panose="02040503050406030204" pitchFamily="18" charset="0"/>
                      </a:rPr>
                      <m:t>𝑚</m:t>
                    </m:r>
                  </m:oMath>
                </a14:m>
                <a:r>
                  <a:rPr lang="en-US" dirty="0"/>
                  <a:t> is the number of edges (also written </a:t>
                </a:r>
                <a14:m>
                  <m:oMath xmlns:m="http://schemas.openxmlformats.org/officeDocument/2006/math">
                    <m:r>
                      <a:rPr lang="en-US" b="0" i="1" smtClean="0">
                        <a:latin typeface="Cambria Math" panose="02040503050406030204" pitchFamily="18" charset="0"/>
                      </a:rPr>
                      <m:t>𝐸</m:t>
                    </m:r>
                  </m:oMath>
                </a14:m>
                <a:r>
                  <a:rPr lang="en-US" dirty="0"/>
                  <a:t> or</a:t>
                </a:r>
                <a14:m>
                  <m:oMath xmlns:m="http://schemas.openxmlformats.org/officeDocument/2006/math">
                    <m:r>
                      <a:rPr lang="en-US" b="0" i="0" smtClean="0">
                        <a:latin typeface="Cambria Math" panose="02040503050406030204" pitchFamily="18" charset="0"/>
                      </a:rPr>
                      <m:t> </m:t>
                    </m:r>
                    <m:r>
                      <a:rPr lang="en-US" b="0" i="1" smtClean="0">
                        <a:latin typeface="Cambria Math" panose="02040503050406030204" pitchFamily="18" charset="0"/>
                      </a:rPr>
                      <m:t>|</m:t>
                    </m:r>
                    <m:r>
                      <a:rPr lang="en-US" b="0" i="1" smtClean="0">
                        <a:latin typeface="Cambria Math" panose="02040503050406030204" pitchFamily="18" charset="0"/>
                      </a:rPr>
                      <m:t>𝐸</m:t>
                    </m:r>
                    <m:r>
                      <a:rPr lang="en-US" b="0" i="1" smtClean="0">
                        <a:latin typeface="Cambria Math" panose="02040503050406030204" pitchFamily="18" charset="0"/>
                      </a:rPr>
                      <m:t>|)</m:t>
                    </m:r>
                  </m:oMath>
                </a14:m>
                <a:endParaRPr lang="en-US" dirty="0"/>
              </a:p>
              <a:p>
                <a:r>
                  <a:rPr lang="en-US" dirty="0"/>
                  <a:t>And </a:t>
                </a:r>
                <a14:m>
                  <m:oMath xmlns:m="http://schemas.openxmlformats.org/officeDocument/2006/math">
                    <m:r>
                      <a:rPr lang="en-US" b="0" i="1" smtClean="0">
                        <a:latin typeface="Cambria Math" panose="02040503050406030204" pitchFamily="18" charset="0"/>
                      </a:rPr>
                      <m:t>𝑛</m:t>
                    </m:r>
                  </m:oMath>
                </a14:m>
                <a:r>
                  <a:rPr lang="en-US" dirty="0"/>
                  <a:t> is the number of vertices (also written </a:t>
                </a:r>
                <a14:m>
                  <m:oMath xmlns:m="http://schemas.openxmlformats.org/officeDocument/2006/math">
                    <m:r>
                      <a:rPr lang="en-US" b="0" i="1" smtClean="0">
                        <a:latin typeface="Cambria Math" panose="02040503050406030204" pitchFamily="18" charset="0"/>
                      </a:rPr>
                      <m:t>𝑉</m:t>
                    </m:r>
                    <m:r>
                      <a:rPr lang="en-US" b="0" i="1" smtClean="0">
                        <a:latin typeface="Cambria Math" panose="02040503050406030204" pitchFamily="18" charset="0"/>
                      </a:rPr>
                      <m:t> </m:t>
                    </m:r>
                  </m:oMath>
                </a14:m>
                <a:r>
                  <a:rPr lang="en-US" dirty="0"/>
                  <a:t>or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𝑉</m:t>
                    </m:r>
                    <m:r>
                      <a:rPr lang="en-US" b="0" i="1" smtClean="0">
                        <a:latin typeface="Cambria Math" panose="02040503050406030204" pitchFamily="18" charset="0"/>
                      </a:rPr>
                      <m:t>|</m:t>
                    </m:r>
                  </m:oMath>
                </a14:m>
                <a:r>
                  <a:rPr lang="en-US" dirty="0"/>
                  <a:t>)</a:t>
                </a:r>
              </a:p>
            </p:txBody>
          </p:sp>
        </mc:Choice>
        <mc:Fallback xmlns="">
          <p:sp>
            <p:nvSpPr>
              <p:cNvPr id="3" name="Content Placeholder 2">
                <a:extLst>
                  <a:ext uri="{FF2B5EF4-FFF2-40B4-BE49-F238E27FC236}">
                    <a16:creationId xmlns:a16="http://schemas.microsoft.com/office/drawing/2014/main" id="{CE610FB3-29AE-449B-AAC3-EB5CC8040F65}"/>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3014BE89-1114-AE32-67F3-1AB9DA7028EF}"/>
                  </a:ext>
                </a:extLst>
              </p14:cNvPr>
              <p14:cNvContentPartPr/>
              <p14:nvPr/>
            </p14:nvContentPartPr>
            <p14:xfrm>
              <a:off x="3974760" y="1897920"/>
              <a:ext cx="1581840" cy="98640"/>
            </p14:xfrm>
          </p:contentPart>
        </mc:Choice>
        <mc:Fallback>
          <p:pic>
            <p:nvPicPr>
              <p:cNvPr id="4" name="Ink 3">
                <a:extLst>
                  <a:ext uri="{FF2B5EF4-FFF2-40B4-BE49-F238E27FC236}">
                    <a16:creationId xmlns:a16="http://schemas.microsoft.com/office/drawing/2014/main" id="{3014BE89-1114-AE32-67F3-1AB9DA7028EF}"/>
                  </a:ext>
                </a:extLst>
              </p:cNvPr>
              <p:cNvPicPr/>
              <p:nvPr/>
            </p:nvPicPr>
            <p:blipFill>
              <a:blip r:embed="rId4"/>
              <a:stretch>
                <a:fillRect/>
              </a:stretch>
            </p:blipFill>
            <p:spPr>
              <a:xfrm>
                <a:off x="3965400" y="1888560"/>
                <a:ext cx="1600560" cy="117360"/>
              </a:xfrm>
              <a:prstGeom prst="rect">
                <a:avLst/>
              </a:prstGeom>
            </p:spPr>
          </p:pic>
        </mc:Fallback>
      </mc:AlternateContent>
    </p:spTree>
    <p:extLst>
      <p:ext uri="{BB962C8B-B14F-4D97-AF65-F5344CB8AC3E}">
        <p14:creationId xmlns:p14="http://schemas.microsoft.com/office/powerpoint/2010/main" val="37489984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Unweighted Graphs</a:t>
            </a:r>
          </a:p>
        </p:txBody>
      </p:sp>
      <p:grpSp>
        <p:nvGrpSpPr>
          <p:cNvPr id="4" name="Group 3" descr="Directed graph with seven vertices {s,u,v,w,x,y,t}&#10;Edges:&#10;{(s,u),(s,v),(u,v),(u,w),(u,x),(v,x),(v,y)(w,t),(y,t),(t,x)}">
            <a:extLst>
              <a:ext uri="{FF2B5EF4-FFF2-40B4-BE49-F238E27FC236}">
                <a16:creationId xmlns:a16="http://schemas.microsoft.com/office/drawing/2014/main" id="{F9BF94AE-C200-5370-649E-9049E9FBBCCE}"/>
              </a:ext>
            </a:extLst>
          </p:cNvPr>
          <p:cNvGrpSpPr/>
          <p:nvPr/>
        </p:nvGrpSpPr>
        <p:grpSpPr>
          <a:xfrm>
            <a:off x="2505075" y="2047875"/>
            <a:ext cx="5800725" cy="1600200"/>
            <a:chOff x="2505075" y="2047875"/>
            <a:chExt cx="5800725" cy="1600200"/>
          </a:xfrm>
        </p:grpSpPr>
        <p:sp>
          <p:nvSpPr>
            <p:cNvPr id="6" name="Oval 5"/>
            <p:cNvSpPr/>
            <p:nvPr/>
          </p:nvSpPr>
          <p:spPr>
            <a:xfrm>
              <a:off x="2505075" y="2705100"/>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a:t>
              </a:r>
            </a:p>
          </p:txBody>
        </p:sp>
        <p:sp>
          <p:nvSpPr>
            <p:cNvPr id="7" name="Oval 6"/>
            <p:cNvSpPr/>
            <p:nvPr/>
          </p:nvSpPr>
          <p:spPr>
            <a:xfrm>
              <a:off x="7991475" y="2705100"/>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a:t>
              </a:r>
            </a:p>
          </p:txBody>
        </p:sp>
        <p:sp>
          <p:nvSpPr>
            <p:cNvPr id="8" name="Oval 7"/>
            <p:cNvSpPr/>
            <p:nvPr/>
          </p:nvSpPr>
          <p:spPr>
            <a:xfrm>
              <a:off x="3448049" y="3333750"/>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v</a:t>
              </a:r>
            </a:p>
          </p:txBody>
        </p:sp>
        <p:sp>
          <p:nvSpPr>
            <p:cNvPr id="9" name="Oval 8"/>
            <p:cNvSpPr/>
            <p:nvPr/>
          </p:nvSpPr>
          <p:spPr>
            <a:xfrm>
              <a:off x="3448050" y="2047875"/>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u</a:t>
              </a:r>
            </a:p>
          </p:txBody>
        </p:sp>
        <p:sp>
          <p:nvSpPr>
            <p:cNvPr id="11" name="Oval 10"/>
            <p:cNvSpPr/>
            <p:nvPr/>
          </p:nvSpPr>
          <p:spPr>
            <a:xfrm>
              <a:off x="6421890" y="2705099"/>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y</a:t>
              </a:r>
            </a:p>
          </p:txBody>
        </p:sp>
        <p:sp>
          <p:nvSpPr>
            <p:cNvPr id="12" name="Oval 11"/>
            <p:cNvSpPr/>
            <p:nvPr/>
          </p:nvSpPr>
          <p:spPr>
            <a:xfrm>
              <a:off x="5181600" y="2047875"/>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w</a:t>
              </a:r>
            </a:p>
          </p:txBody>
        </p:sp>
        <p:sp>
          <p:nvSpPr>
            <p:cNvPr id="13" name="Oval 12"/>
            <p:cNvSpPr/>
            <p:nvPr/>
          </p:nvSpPr>
          <p:spPr>
            <a:xfrm>
              <a:off x="5181600" y="3333750"/>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x</a:t>
              </a:r>
            </a:p>
          </p:txBody>
        </p:sp>
        <p:cxnSp>
          <p:nvCxnSpPr>
            <p:cNvPr id="15" name="Straight Arrow Connector 14"/>
            <p:cNvCxnSpPr>
              <a:stCxn id="6" idx="7"/>
              <a:endCxn id="9" idx="3"/>
            </p:cNvCxnSpPr>
            <p:nvPr/>
          </p:nvCxnSpPr>
          <p:spPr>
            <a:xfrm flipV="1">
              <a:off x="2773368" y="2316168"/>
              <a:ext cx="720714" cy="434964"/>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endCxn id="8" idx="0"/>
            </p:cNvCxnSpPr>
            <p:nvPr/>
          </p:nvCxnSpPr>
          <p:spPr>
            <a:xfrm>
              <a:off x="3605211" y="2391104"/>
              <a:ext cx="1" cy="942646"/>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6" idx="5"/>
              <a:endCxn id="8" idx="1"/>
            </p:cNvCxnSpPr>
            <p:nvPr/>
          </p:nvCxnSpPr>
          <p:spPr>
            <a:xfrm>
              <a:off x="2773368" y="2973393"/>
              <a:ext cx="720713" cy="406389"/>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9" idx="6"/>
              <a:endCxn id="13" idx="1"/>
            </p:cNvCxnSpPr>
            <p:nvPr/>
          </p:nvCxnSpPr>
          <p:spPr>
            <a:xfrm>
              <a:off x="3762375" y="2205038"/>
              <a:ext cx="1465257" cy="1174744"/>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8" idx="6"/>
            </p:cNvCxnSpPr>
            <p:nvPr/>
          </p:nvCxnSpPr>
          <p:spPr>
            <a:xfrm flipV="1">
              <a:off x="3762374" y="3490912"/>
              <a:ext cx="1404256" cy="1"/>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8" idx="7"/>
            </p:cNvCxnSpPr>
            <p:nvPr/>
          </p:nvCxnSpPr>
          <p:spPr>
            <a:xfrm flipV="1">
              <a:off x="3716342" y="2870990"/>
              <a:ext cx="2705548" cy="508792"/>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9" idx="6"/>
              <a:endCxn id="12" idx="2"/>
            </p:cNvCxnSpPr>
            <p:nvPr/>
          </p:nvCxnSpPr>
          <p:spPr>
            <a:xfrm>
              <a:off x="3762375" y="2205038"/>
              <a:ext cx="1419225"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12" idx="6"/>
              <a:endCxn id="7" idx="1"/>
            </p:cNvCxnSpPr>
            <p:nvPr/>
          </p:nvCxnSpPr>
          <p:spPr>
            <a:xfrm>
              <a:off x="5495925" y="2205038"/>
              <a:ext cx="2541582" cy="546094"/>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11" idx="6"/>
            </p:cNvCxnSpPr>
            <p:nvPr/>
          </p:nvCxnSpPr>
          <p:spPr>
            <a:xfrm>
              <a:off x="6736215" y="2862262"/>
              <a:ext cx="1255260" cy="8728"/>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11" idx="3"/>
              <a:endCxn id="13" idx="7"/>
            </p:cNvCxnSpPr>
            <p:nvPr/>
          </p:nvCxnSpPr>
          <p:spPr>
            <a:xfrm flipH="1">
              <a:off x="5449893" y="2973392"/>
              <a:ext cx="1018029" cy="40639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7" idx="4"/>
              <a:endCxn id="13" idx="6"/>
            </p:cNvCxnSpPr>
            <p:nvPr/>
          </p:nvCxnSpPr>
          <p:spPr>
            <a:xfrm flipH="1">
              <a:off x="5495925" y="3019425"/>
              <a:ext cx="2652713" cy="471488"/>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grpSp>
      <p:sp>
        <p:nvSpPr>
          <p:cNvPr id="3" name="Content Placeholder 2"/>
          <p:cNvSpPr>
            <a:spLocks noGrp="1"/>
          </p:cNvSpPr>
          <p:nvPr>
            <p:ph idx="1"/>
          </p:nvPr>
        </p:nvSpPr>
        <p:spPr/>
        <p:txBody>
          <a:bodyPr>
            <a:normAutofit fontScale="85000" lnSpcReduction="20000"/>
          </a:bodyPr>
          <a:lstStyle/>
          <a:p>
            <a:r>
              <a:rPr lang="en-US" dirty="0"/>
              <a:t>If the graph is unweighted, how do we find a shortest paths?</a:t>
            </a:r>
          </a:p>
          <a:p>
            <a:endParaRPr lang="en-US" b="1" dirty="0"/>
          </a:p>
          <a:p>
            <a:endParaRPr lang="en-US" dirty="0"/>
          </a:p>
          <a:p>
            <a:endParaRPr lang="en-US" dirty="0"/>
          </a:p>
          <a:p>
            <a:endParaRPr lang="en-US" dirty="0"/>
          </a:p>
          <a:p>
            <a:endParaRPr lang="en-US" dirty="0"/>
          </a:p>
          <a:p>
            <a:r>
              <a:rPr lang="en-US" dirty="0"/>
              <a:t>What’s the shortest path from s to s? </a:t>
            </a:r>
          </a:p>
          <a:p>
            <a:pPr lvl="1"/>
            <a:r>
              <a:rPr lang="en-US" dirty="0"/>
              <a:t>Well….we’re already there.</a:t>
            </a:r>
          </a:p>
          <a:p>
            <a:r>
              <a:rPr lang="en-US" dirty="0"/>
              <a:t>What’s the shortest path from s to u or v?</a:t>
            </a:r>
          </a:p>
          <a:p>
            <a:pPr lvl="1"/>
            <a:r>
              <a:rPr lang="en-US" dirty="0"/>
              <a:t>Just go on the edge from s</a:t>
            </a:r>
          </a:p>
          <a:p>
            <a:r>
              <a:rPr lang="en-US" dirty="0"/>
              <a:t>From s to </a:t>
            </a:r>
            <a:r>
              <a:rPr lang="en-US" dirty="0" err="1"/>
              <a:t>w,x</a:t>
            </a:r>
            <a:r>
              <a:rPr lang="en-US" dirty="0"/>
              <a:t>, or y?</a:t>
            </a:r>
          </a:p>
          <a:p>
            <a:pPr lvl="1"/>
            <a:r>
              <a:rPr lang="en-US" dirty="0"/>
              <a:t>Can’t get there directly from s, if we want a length 2 path, have to go through u or v.</a:t>
            </a:r>
          </a:p>
          <a:p>
            <a:endParaRPr lang="en-US" dirty="0"/>
          </a:p>
        </p:txBody>
      </p:sp>
      <mc:AlternateContent xmlns:mc="http://schemas.openxmlformats.org/markup-compatibility/2006">
        <mc:Choice xmlns:p14="http://schemas.microsoft.com/office/powerpoint/2010/main" Requires="p14">
          <p:contentPart p14:bwMode="auto" r:id="rId2">
            <p14:nvContentPartPr>
              <p14:cNvPr id="5" name="Ink 4">
                <a:extLst>
                  <a:ext uri="{FF2B5EF4-FFF2-40B4-BE49-F238E27FC236}">
                    <a16:creationId xmlns:a16="http://schemas.microsoft.com/office/drawing/2014/main" id="{B6D9A41A-33F7-6E7C-6F98-D72243B9F6D1}"/>
                  </a:ext>
                </a:extLst>
              </p14:cNvPr>
              <p14:cNvContentPartPr/>
              <p14:nvPr/>
            </p14:nvContentPartPr>
            <p14:xfrm>
              <a:off x="2417760" y="1577520"/>
              <a:ext cx="5870160" cy="2751840"/>
            </p14:xfrm>
          </p:contentPart>
        </mc:Choice>
        <mc:Fallback>
          <p:pic>
            <p:nvPicPr>
              <p:cNvPr id="5" name="Ink 4">
                <a:extLst>
                  <a:ext uri="{FF2B5EF4-FFF2-40B4-BE49-F238E27FC236}">
                    <a16:creationId xmlns:a16="http://schemas.microsoft.com/office/drawing/2014/main" id="{B6D9A41A-33F7-6E7C-6F98-D72243B9F6D1}"/>
                  </a:ext>
                </a:extLst>
              </p:cNvPr>
              <p:cNvPicPr/>
              <p:nvPr/>
            </p:nvPicPr>
            <p:blipFill>
              <a:blip r:embed="rId3"/>
              <a:stretch>
                <a:fillRect/>
              </a:stretch>
            </p:blipFill>
            <p:spPr>
              <a:xfrm>
                <a:off x="2408400" y="1568160"/>
                <a:ext cx="5888880" cy="2770560"/>
              </a:xfrm>
              <a:prstGeom prst="rect">
                <a:avLst/>
              </a:prstGeom>
            </p:spPr>
          </p:pic>
        </mc:Fallback>
      </mc:AlternateContent>
    </p:spTree>
    <p:extLst>
      <p:ext uri="{BB962C8B-B14F-4D97-AF65-F5344CB8AC3E}">
        <p14:creationId xmlns:p14="http://schemas.microsoft.com/office/powerpoint/2010/main" val="585523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09C25-9D67-4976-A33D-383575F7EB65}"/>
              </a:ext>
            </a:extLst>
          </p:cNvPr>
          <p:cNvSpPr>
            <a:spLocks noGrp="1"/>
          </p:cNvSpPr>
          <p:nvPr>
            <p:ph type="title"/>
          </p:nvPr>
        </p:nvSpPr>
        <p:spPr/>
        <p:txBody>
          <a:bodyPr/>
          <a:lstStyle/>
          <a:p>
            <a:r>
              <a:rPr lang="en-US" dirty="0"/>
              <a:t>A detailed application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D6DBEAD-6571-4C22-B63C-8A1A13B4765F}"/>
                  </a:ext>
                </a:extLst>
              </p:cNvPr>
              <p:cNvSpPr>
                <a:spLocks noGrp="1"/>
              </p:cNvSpPr>
              <p:nvPr>
                <p:ph idx="1"/>
              </p:nvPr>
            </p:nvSpPr>
            <p:spPr>
              <a:xfrm>
                <a:off x="575240" y="2935941"/>
                <a:ext cx="11187258" cy="3373420"/>
              </a:xfrm>
            </p:spPr>
            <p:txBody>
              <a:bodyPr/>
              <a:lstStyle/>
              <a:p>
                <a:r>
                  <a:rPr lang="en-US" dirty="0"/>
                  <a:t>Called “2-colorable” because you can “color”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1</m:t>
                        </m:r>
                      </m:sub>
                    </m:sSub>
                  </m:oMath>
                </a14:m>
                <a:r>
                  <a:rPr lang="en-US" dirty="0"/>
                  <a:t> red and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2</m:t>
                        </m:r>
                      </m:sub>
                    </m:sSub>
                  </m:oMath>
                </a14:m>
                <a:r>
                  <a:rPr lang="en-US" dirty="0"/>
                  <a:t> blue, and no edge connects vertices of the same color.</a:t>
                </a:r>
              </a:p>
              <a:p>
                <a:endParaRPr lang="en-US" dirty="0"/>
              </a:p>
              <a:p>
                <a:r>
                  <a:rPr lang="en-US" dirty="0"/>
                  <a:t>We’ll adapt BFS to find if a graph is bipartite</a:t>
                </a:r>
              </a:p>
              <a:p>
                <a:r>
                  <a:rPr lang="en-US" dirty="0"/>
                  <a:t>And prove a graph theory result along the way.</a:t>
                </a:r>
              </a:p>
            </p:txBody>
          </p:sp>
        </mc:Choice>
        <mc:Fallback xmlns="">
          <p:sp>
            <p:nvSpPr>
              <p:cNvPr id="3" name="Content Placeholder 2">
                <a:extLst>
                  <a:ext uri="{FF2B5EF4-FFF2-40B4-BE49-F238E27FC236}">
                    <a16:creationId xmlns:a16="http://schemas.microsoft.com/office/drawing/2014/main" id="{5D6DBEAD-6571-4C22-B63C-8A1A13B4765F}"/>
                  </a:ext>
                </a:extLst>
              </p:cNvPr>
              <p:cNvSpPr>
                <a:spLocks noGrp="1" noRot="1" noChangeAspect="1" noMove="1" noResize="1" noEditPoints="1" noAdjustHandles="1" noChangeArrowheads="1" noChangeShapeType="1" noTextEdit="1"/>
              </p:cNvSpPr>
              <p:nvPr>
                <p:ph idx="1"/>
              </p:nvPr>
            </p:nvSpPr>
            <p:spPr>
              <a:xfrm>
                <a:off x="575240" y="2935941"/>
                <a:ext cx="11187258" cy="3373420"/>
              </a:xfrm>
              <a:blipFill>
                <a:blip r:embed="rId2"/>
                <a:stretch>
                  <a:fillRect l="-708" t="-3255" r="-1797"/>
                </a:stretch>
              </a:blipFill>
            </p:spPr>
            <p:txBody>
              <a:bodyPr/>
              <a:lstStyle/>
              <a:p>
                <a:r>
                  <a:rPr lang="en-US">
                    <a:noFill/>
                  </a:rPr>
                  <a:t> </a:t>
                </a:r>
              </a:p>
            </p:txBody>
          </p:sp>
        </mc:Fallback>
      </mc:AlternateContent>
      <p:grpSp>
        <p:nvGrpSpPr>
          <p:cNvPr id="4" name="Group 3" descr="Bipartite definition box">
            <a:extLst>
              <a:ext uri="{FF2B5EF4-FFF2-40B4-BE49-F238E27FC236}">
                <a16:creationId xmlns:a16="http://schemas.microsoft.com/office/drawing/2014/main" id="{58E85982-517B-45F6-8E2F-8EC0785E14D9}"/>
              </a:ext>
            </a:extLst>
          </p:cNvPr>
          <p:cNvGrpSpPr/>
          <p:nvPr/>
        </p:nvGrpSpPr>
        <p:grpSpPr>
          <a:xfrm>
            <a:off x="683369" y="1419020"/>
            <a:ext cx="10661465" cy="1516921"/>
            <a:chOff x="677852" y="1580757"/>
            <a:chExt cx="4703420" cy="1516921"/>
          </a:xfrm>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3B696094-38D4-4A43-B913-41DD3B6E83A6}"/>
                    </a:ext>
                  </a:extLst>
                </p:cNvPr>
                <p:cNvSpPr/>
                <p:nvPr/>
              </p:nvSpPr>
              <p:spPr>
                <a:xfrm>
                  <a:off x="677852" y="1580757"/>
                  <a:ext cx="4703420" cy="1516921"/>
                </a:xfrm>
                <a:prstGeom prst="rect">
                  <a:avLst/>
                </a:prstGeom>
                <a:solidFill>
                  <a:srgbClr val="7D5C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Segoe UI Semibold" panose="020B0702040204020203" pitchFamily="34" charset="0"/>
                    <a:cs typeface="Segoe UI Semibold" panose="020B0702040204020203" pitchFamily="34" charset="0"/>
                  </a:endParaRPr>
                </a:p>
                <a:p>
                  <a:pPr algn="ctr"/>
                  <a:r>
                    <a:rPr lang="en-US" sz="2400" dirty="0">
                      <a:latin typeface="Segoe UI Semibold" panose="020B0702040204020203" pitchFamily="34" charset="0"/>
                      <a:cs typeface="Segoe UI Semibold" panose="020B0702040204020203" pitchFamily="34" charset="0"/>
                    </a:rPr>
                    <a:t>A graph is bipartite (also called 2-colorable) if the vertex set can be divided into two sets </a:t>
                  </a:r>
                  <a14:m>
                    <m:oMath xmlns:m="http://schemas.openxmlformats.org/officeDocument/2006/math">
                      <m:sSub>
                        <m:sSubPr>
                          <m:ctrlPr>
                            <a:rPr lang="en-US" sz="2400" b="0" i="1" smtClean="0">
                              <a:latin typeface="Cambria Math" panose="02040503050406030204" pitchFamily="18" charset="0"/>
                              <a:cs typeface="Segoe UI Semibold" panose="020B0702040204020203" pitchFamily="34" charset="0"/>
                            </a:rPr>
                          </m:ctrlPr>
                        </m:sSubPr>
                        <m:e>
                          <m:r>
                            <a:rPr lang="en-US" sz="2400" b="0" i="1" smtClean="0">
                              <a:latin typeface="Cambria Math" panose="02040503050406030204" pitchFamily="18" charset="0"/>
                              <a:cs typeface="Segoe UI Semibold" panose="020B0702040204020203" pitchFamily="34" charset="0"/>
                            </a:rPr>
                            <m:t>𝑉</m:t>
                          </m:r>
                        </m:e>
                        <m:sub>
                          <m:r>
                            <a:rPr lang="en-US" sz="2400" b="0" i="1" smtClean="0">
                              <a:latin typeface="Cambria Math" panose="02040503050406030204" pitchFamily="18" charset="0"/>
                              <a:cs typeface="Segoe UI Semibold" panose="020B0702040204020203" pitchFamily="34" charset="0"/>
                            </a:rPr>
                            <m:t>1</m:t>
                          </m:r>
                        </m:sub>
                      </m:sSub>
                      <m:r>
                        <a:rPr lang="en-US" sz="2400" b="0" i="1" smtClean="0">
                          <a:latin typeface="Cambria Math" panose="02040503050406030204" pitchFamily="18" charset="0"/>
                          <a:cs typeface="Segoe UI Semibold" panose="020B0702040204020203" pitchFamily="34" charset="0"/>
                        </a:rPr>
                        <m:t>,</m:t>
                      </m:r>
                      <m:sSub>
                        <m:sSubPr>
                          <m:ctrlPr>
                            <a:rPr lang="en-US" sz="2400" b="0" i="1" smtClean="0">
                              <a:latin typeface="Cambria Math" panose="02040503050406030204" pitchFamily="18" charset="0"/>
                              <a:cs typeface="Segoe UI Semibold" panose="020B0702040204020203" pitchFamily="34" charset="0"/>
                            </a:rPr>
                          </m:ctrlPr>
                        </m:sSubPr>
                        <m:e>
                          <m:r>
                            <a:rPr lang="en-US" sz="2400" b="0" i="1" smtClean="0">
                              <a:latin typeface="Cambria Math" panose="02040503050406030204" pitchFamily="18" charset="0"/>
                              <a:cs typeface="Segoe UI Semibold" panose="020B0702040204020203" pitchFamily="34" charset="0"/>
                            </a:rPr>
                            <m:t>𝑉</m:t>
                          </m:r>
                        </m:e>
                        <m:sub>
                          <m:r>
                            <a:rPr lang="en-US" sz="2400" b="0" i="1" smtClean="0">
                              <a:latin typeface="Cambria Math" panose="02040503050406030204" pitchFamily="18" charset="0"/>
                              <a:cs typeface="Segoe UI Semibold" panose="020B0702040204020203" pitchFamily="34" charset="0"/>
                            </a:rPr>
                            <m:t>2</m:t>
                          </m:r>
                        </m:sub>
                      </m:sSub>
                    </m:oMath>
                  </a14:m>
                  <a:r>
                    <a:rPr lang="en-US" sz="2400" dirty="0">
                      <a:latin typeface="Segoe UI Semibold" panose="020B0702040204020203" pitchFamily="34" charset="0"/>
                      <a:cs typeface="Segoe UI Semibold" panose="020B0702040204020203" pitchFamily="34" charset="0"/>
                    </a:rPr>
                    <a:t> such that the only edges go between </a:t>
                  </a:r>
                  <a14:m>
                    <m:oMath xmlns:m="http://schemas.openxmlformats.org/officeDocument/2006/math">
                      <m:sSub>
                        <m:sSubPr>
                          <m:ctrlPr>
                            <a:rPr lang="en-US" sz="2400" b="0" i="1" smtClean="0">
                              <a:latin typeface="Cambria Math" panose="02040503050406030204" pitchFamily="18" charset="0"/>
                              <a:cs typeface="Segoe UI Semibold" panose="020B0702040204020203" pitchFamily="34" charset="0"/>
                            </a:rPr>
                          </m:ctrlPr>
                        </m:sSubPr>
                        <m:e>
                          <m:r>
                            <a:rPr lang="en-US" sz="2400" b="0" i="1" smtClean="0">
                              <a:latin typeface="Cambria Math" panose="02040503050406030204" pitchFamily="18" charset="0"/>
                              <a:cs typeface="Segoe UI Semibold" panose="020B0702040204020203" pitchFamily="34" charset="0"/>
                            </a:rPr>
                            <m:t>𝑉</m:t>
                          </m:r>
                        </m:e>
                        <m:sub>
                          <m:r>
                            <a:rPr lang="en-US" sz="2400" b="0" i="1" smtClean="0">
                              <a:latin typeface="Cambria Math" panose="02040503050406030204" pitchFamily="18" charset="0"/>
                              <a:cs typeface="Segoe UI Semibold" panose="020B0702040204020203" pitchFamily="34" charset="0"/>
                            </a:rPr>
                            <m:t>1</m:t>
                          </m:r>
                        </m:sub>
                      </m:sSub>
                    </m:oMath>
                  </a14:m>
                  <a:r>
                    <a:rPr lang="en-US" sz="2400" dirty="0">
                      <a:latin typeface="Segoe UI Semibold" panose="020B0702040204020203" pitchFamily="34" charset="0"/>
                      <a:cs typeface="Segoe UI Semibold" panose="020B0702040204020203" pitchFamily="34" charset="0"/>
                    </a:rPr>
                    <a:t> and </a:t>
                  </a:r>
                  <a14:m>
                    <m:oMath xmlns:m="http://schemas.openxmlformats.org/officeDocument/2006/math">
                      <m:sSub>
                        <m:sSubPr>
                          <m:ctrlPr>
                            <a:rPr lang="en-US" sz="2400" b="0" i="1" smtClean="0">
                              <a:latin typeface="Cambria Math" panose="02040503050406030204" pitchFamily="18" charset="0"/>
                              <a:cs typeface="Segoe UI Semibold" panose="020B0702040204020203" pitchFamily="34" charset="0"/>
                            </a:rPr>
                          </m:ctrlPr>
                        </m:sSubPr>
                        <m:e>
                          <m:r>
                            <a:rPr lang="en-US" sz="2400" b="0" i="1" smtClean="0">
                              <a:latin typeface="Cambria Math" panose="02040503050406030204" pitchFamily="18" charset="0"/>
                              <a:cs typeface="Segoe UI Semibold" panose="020B0702040204020203" pitchFamily="34" charset="0"/>
                            </a:rPr>
                            <m:t>𝑉</m:t>
                          </m:r>
                        </m:e>
                        <m:sub>
                          <m:r>
                            <a:rPr lang="en-US" sz="2400" b="0" i="1" smtClean="0">
                              <a:latin typeface="Cambria Math" panose="02040503050406030204" pitchFamily="18" charset="0"/>
                              <a:cs typeface="Segoe UI Semibold" panose="020B0702040204020203" pitchFamily="34" charset="0"/>
                            </a:rPr>
                            <m:t>2</m:t>
                          </m:r>
                        </m:sub>
                      </m:sSub>
                    </m:oMath>
                  </a14:m>
                  <a:r>
                    <a:rPr lang="en-US" sz="2400" dirty="0">
                      <a:latin typeface="Segoe UI Semibold" panose="020B0702040204020203" pitchFamily="34" charset="0"/>
                      <a:cs typeface="Segoe UI Semibold" panose="020B0702040204020203" pitchFamily="34" charset="0"/>
                    </a:rPr>
                    <a:t>.</a:t>
                  </a:r>
                </a:p>
              </p:txBody>
            </p:sp>
          </mc:Choice>
          <mc:Fallback xmlns="">
            <p:sp>
              <p:nvSpPr>
                <p:cNvPr id="5" name="Rectangle 4">
                  <a:extLst>
                    <a:ext uri="{FF2B5EF4-FFF2-40B4-BE49-F238E27FC236}">
                      <a16:creationId xmlns:a16="http://schemas.microsoft.com/office/drawing/2014/main" id="{3B696094-38D4-4A43-B913-41DD3B6E83A6}"/>
                    </a:ext>
                  </a:extLst>
                </p:cNvPr>
                <p:cNvSpPr>
                  <a:spLocks noRot="1" noChangeAspect="1" noMove="1" noResize="1" noEditPoints="1" noAdjustHandles="1" noChangeArrowheads="1" noChangeShapeType="1" noTextEdit="1"/>
                </p:cNvSpPr>
                <p:nvPr/>
              </p:nvSpPr>
              <p:spPr>
                <a:xfrm>
                  <a:off x="677852" y="1580757"/>
                  <a:ext cx="4703420" cy="1516921"/>
                </a:xfrm>
                <a:prstGeom prst="rect">
                  <a:avLst/>
                </a:prstGeom>
                <a:blipFill>
                  <a:blip r:embed="rId3"/>
                  <a:stretch>
                    <a:fillRect l="-457" r="-1315"/>
                  </a:stretch>
                </a:blipFill>
                <a:ln>
                  <a:noFill/>
                </a:ln>
              </p:spPr>
              <p:txBody>
                <a:bodyPr/>
                <a:lstStyle/>
                <a:p>
                  <a:r>
                    <a:rPr lang="en-US">
                      <a:noFill/>
                    </a:rPr>
                    <a:t> </a:t>
                  </a:r>
                </a:p>
              </p:txBody>
            </p:sp>
          </mc:Fallback>
        </mc:AlternateContent>
        <p:sp>
          <p:nvSpPr>
            <p:cNvPr id="6" name="Rectangle 5">
              <a:extLst>
                <a:ext uri="{FF2B5EF4-FFF2-40B4-BE49-F238E27FC236}">
                  <a16:creationId xmlns:a16="http://schemas.microsoft.com/office/drawing/2014/main" id="{EADA2960-EB0B-4118-BCBE-EB6E3ABD63DE}"/>
                </a:ext>
              </a:extLst>
            </p:cNvPr>
            <p:cNvSpPr/>
            <p:nvPr/>
          </p:nvSpPr>
          <p:spPr>
            <a:xfrm>
              <a:off x="677853" y="1580758"/>
              <a:ext cx="4703419" cy="551438"/>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latin typeface="Segoe UI Historic" panose="020B0502040204020203" pitchFamily="34" charset="0"/>
                  <a:ea typeface="Segoe UI Historic" panose="020B0502040204020203" pitchFamily="34" charset="0"/>
                  <a:cs typeface="Segoe UI Historic" panose="020B0502040204020203" pitchFamily="34" charset="0"/>
                </a:rPr>
                <a:t>Bipartite (also called “2-colorable”)</a:t>
              </a:r>
            </a:p>
          </p:txBody>
        </p:sp>
      </p:grpSp>
      <mc:AlternateContent xmlns:mc="http://schemas.openxmlformats.org/markup-compatibility/2006">
        <mc:Choice xmlns:p14="http://schemas.microsoft.com/office/powerpoint/2010/main" Requires="p14">
          <p:contentPart p14:bwMode="auto" r:id="rId4">
            <p14:nvContentPartPr>
              <p14:cNvPr id="7" name="Ink 6">
                <a:extLst>
                  <a:ext uri="{FF2B5EF4-FFF2-40B4-BE49-F238E27FC236}">
                    <a16:creationId xmlns:a16="http://schemas.microsoft.com/office/drawing/2014/main" id="{D3773ADB-BE6C-7B82-34C7-C1B65E877252}"/>
                  </a:ext>
                </a:extLst>
              </p14:cNvPr>
              <p14:cNvContentPartPr/>
              <p14:nvPr/>
            </p14:nvContentPartPr>
            <p14:xfrm>
              <a:off x="257760" y="120240"/>
              <a:ext cx="11739960" cy="6395040"/>
            </p14:xfrm>
          </p:contentPart>
        </mc:Choice>
        <mc:Fallback>
          <p:pic>
            <p:nvPicPr>
              <p:cNvPr id="7" name="Ink 6">
                <a:extLst>
                  <a:ext uri="{FF2B5EF4-FFF2-40B4-BE49-F238E27FC236}">
                    <a16:creationId xmlns:a16="http://schemas.microsoft.com/office/drawing/2014/main" id="{D3773ADB-BE6C-7B82-34C7-C1B65E877252}"/>
                  </a:ext>
                </a:extLst>
              </p:cNvPr>
              <p:cNvPicPr/>
              <p:nvPr/>
            </p:nvPicPr>
            <p:blipFill>
              <a:blip r:embed="rId5"/>
              <a:stretch>
                <a:fillRect/>
              </a:stretch>
            </p:blipFill>
            <p:spPr>
              <a:xfrm>
                <a:off x="248400" y="110880"/>
                <a:ext cx="11758680" cy="6413760"/>
              </a:xfrm>
              <a:prstGeom prst="rect">
                <a:avLst/>
              </a:prstGeom>
            </p:spPr>
          </p:pic>
        </mc:Fallback>
      </mc:AlternateContent>
    </p:spTree>
    <p:extLst>
      <p:ext uri="{BB962C8B-B14F-4D97-AF65-F5344CB8AC3E}">
        <p14:creationId xmlns:p14="http://schemas.microsoft.com/office/powerpoint/2010/main" val="3597588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09C25-9D67-4976-A33D-383575F7EB65}"/>
              </a:ext>
            </a:extLst>
          </p:cNvPr>
          <p:cNvSpPr>
            <a:spLocks noGrp="1"/>
          </p:cNvSpPr>
          <p:nvPr>
            <p:ph type="title"/>
          </p:nvPr>
        </p:nvSpPr>
        <p:spPr/>
        <p:txBody>
          <a:bodyPr/>
          <a:lstStyle/>
          <a:p>
            <a:r>
              <a:rPr lang="en-US" dirty="0"/>
              <a:t>A detailed application (example)</a:t>
            </a:r>
          </a:p>
        </p:txBody>
      </p:sp>
      <p:grpSp>
        <p:nvGrpSpPr>
          <p:cNvPr id="4" name="Group 3" descr="Bipartite definition box">
            <a:extLst>
              <a:ext uri="{FF2B5EF4-FFF2-40B4-BE49-F238E27FC236}">
                <a16:creationId xmlns:a16="http://schemas.microsoft.com/office/drawing/2014/main" id="{58E85982-517B-45F6-8E2F-8EC0785E14D9}"/>
              </a:ext>
            </a:extLst>
          </p:cNvPr>
          <p:cNvGrpSpPr/>
          <p:nvPr/>
        </p:nvGrpSpPr>
        <p:grpSpPr>
          <a:xfrm>
            <a:off x="683369" y="1419020"/>
            <a:ext cx="10661465" cy="1516921"/>
            <a:chOff x="677852" y="1580757"/>
            <a:chExt cx="4703420" cy="1516921"/>
          </a:xfrm>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3B696094-38D4-4A43-B913-41DD3B6E83A6}"/>
                    </a:ext>
                  </a:extLst>
                </p:cNvPr>
                <p:cNvSpPr/>
                <p:nvPr/>
              </p:nvSpPr>
              <p:spPr>
                <a:xfrm>
                  <a:off x="677852" y="1580757"/>
                  <a:ext cx="4703420" cy="1516921"/>
                </a:xfrm>
                <a:prstGeom prst="rect">
                  <a:avLst/>
                </a:prstGeom>
                <a:solidFill>
                  <a:srgbClr val="7D5C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Segoe UI Semibold" panose="020B0702040204020203" pitchFamily="34" charset="0"/>
                    <a:cs typeface="Segoe UI Semibold" panose="020B0702040204020203" pitchFamily="34" charset="0"/>
                  </a:endParaRPr>
                </a:p>
                <a:p>
                  <a:pPr algn="ctr"/>
                  <a:r>
                    <a:rPr lang="en-US" sz="2400" dirty="0">
                      <a:latin typeface="Segoe UI Semibold" panose="020B0702040204020203" pitchFamily="34" charset="0"/>
                      <a:cs typeface="Segoe UI Semibold" panose="020B0702040204020203" pitchFamily="34" charset="0"/>
                    </a:rPr>
                    <a:t>A graph is bipartite (also called 2-colorable) if the vertex set can be divided into two sets </a:t>
                  </a:r>
                  <a14:m>
                    <m:oMath xmlns:m="http://schemas.openxmlformats.org/officeDocument/2006/math">
                      <m:sSub>
                        <m:sSubPr>
                          <m:ctrlPr>
                            <a:rPr lang="en-US" sz="2400" b="0" i="1" smtClean="0">
                              <a:latin typeface="Cambria Math" panose="02040503050406030204" pitchFamily="18" charset="0"/>
                              <a:cs typeface="Segoe UI Semibold" panose="020B0702040204020203" pitchFamily="34" charset="0"/>
                            </a:rPr>
                          </m:ctrlPr>
                        </m:sSubPr>
                        <m:e>
                          <m:r>
                            <a:rPr lang="en-US" sz="2400" b="0" i="1" smtClean="0">
                              <a:latin typeface="Cambria Math" panose="02040503050406030204" pitchFamily="18" charset="0"/>
                              <a:cs typeface="Segoe UI Semibold" panose="020B0702040204020203" pitchFamily="34" charset="0"/>
                            </a:rPr>
                            <m:t>𝑉</m:t>
                          </m:r>
                        </m:e>
                        <m:sub>
                          <m:r>
                            <a:rPr lang="en-US" sz="2400" b="0" i="1" smtClean="0">
                              <a:latin typeface="Cambria Math" panose="02040503050406030204" pitchFamily="18" charset="0"/>
                              <a:cs typeface="Segoe UI Semibold" panose="020B0702040204020203" pitchFamily="34" charset="0"/>
                            </a:rPr>
                            <m:t>1</m:t>
                          </m:r>
                        </m:sub>
                      </m:sSub>
                      <m:r>
                        <a:rPr lang="en-US" sz="2400" b="0" i="1" smtClean="0">
                          <a:latin typeface="Cambria Math" panose="02040503050406030204" pitchFamily="18" charset="0"/>
                          <a:cs typeface="Segoe UI Semibold" panose="020B0702040204020203" pitchFamily="34" charset="0"/>
                        </a:rPr>
                        <m:t>,</m:t>
                      </m:r>
                      <m:sSub>
                        <m:sSubPr>
                          <m:ctrlPr>
                            <a:rPr lang="en-US" sz="2400" b="0" i="1" smtClean="0">
                              <a:latin typeface="Cambria Math" panose="02040503050406030204" pitchFamily="18" charset="0"/>
                              <a:cs typeface="Segoe UI Semibold" panose="020B0702040204020203" pitchFamily="34" charset="0"/>
                            </a:rPr>
                          </m:ctrlPr>
                        </m:sSubPr>
                        <m:e>
                          <m:r>
                            <a:rPr lang="en-US" sz="2400" b="0" i="1" smtClean="0">
                              <a:latin typeface="Cambria Math" panose="02040503050406030204" pitchFamily="18" charset="0"/>
                              <a:cs typeface="Segoe UI Semibold" panose="020B0702040204020203" pitchFamily="34" charset="0"/>
                            </a:rPr>
                            <m:t>𝑉</m:t>
                          </m:r>
                        </m:e>
                        <m:sub>
                          <m:r>
                            <a:rPr lang="en-US" sz="2400" b="0" i="1" smtClean="0">
                              <a:latin typeface="Cambria Math" panose="02040503050406030204" pitchFamily="18" charset="0"/>
                              <a:cs typeface="Segoe UI Semibold" panose="020B0702040204020203" pitchFamily="34" charset="0"/>
                            </a:rPr>
                            <m:t>2</m:t>
                          </m:r>
                        </m:sub>
                      </m:sSub>
                    </m:oMath>
                  </a14:m>
                  <a:r>
                    <a:rPr lang="en-US" sz="2400" dirty="0">
                      <a:latin typeface="Segoe UI Semibold" panose="020B0702040204020203" pitchFamily="34" charset="0"/>
                      <a:cs typeface="Segoe UI Semibold" panose="020B0702040204020203" pitchFamily="34" charset="0"/>
                    </a:rPr>
                    <a:t> such that the only edges go between </a:t>
                  </a:r>
                  <a14:m>
                    <m:oMath xmlns:m="http://schemas.openxmlformats.org/officeDocument/2006/math">
                      <m:sSub>
                        <m:sSubPr>
                          <m:ctrlPr>
                            <a:rPr lang="en-US" sz="2400" b="0" i="1" smtClean="0">
                              <a:latin typeface="Cambria Math" panose="02040503050406030204" pitchFamily="18" charset="0"/>
                              <a:cs typeface="Segoe UI Semibold" panose="020B0702040204020203" pitchFamily="34" charset="0"/>
                            </a:rPr>
                          </m:ctrlPr>
                        </m:sSubPr>
                        <m:e>
                          <m:r>
                            <a:rPr lang="en-US" sz="2400" b="0" i="1" smtClean="0">
                              <a:latin typeface="Cambria Math" panose="02040503050406030204" pitchFamily="18" charset="0"/>
                              <a:cs typeface="Segoe UI Semibold" panose="020B0702040204020203" pitchFamily="34" charset="0"/>
                            </a:rPr>
                            <m:t>𝑉</m:t>
                          </m:r>
                        </m:e>
                        <m:sub>
                          <m:r>
                            <a:rPr lang="en-US" sz="2400" b="0" i="1" smtClean="0">
                              <a:latin typeface="Cambria Math" panose="02040503050406030204" pitchFamily="18" charset="0"/>
                              <a:cs typeface="Segoe UI Semibold" panose="020B0702040204020203" pitchFamily="34" charset="0"/>
                            </a:rPr>
                            <m:t>1</m:t>
                          </m:r>
                        </m:sub>
                      </m:sSub>
                    </m:oMath>
                  </a14:m>
                  <a:r>
                    <a:rPr lang="en-US" sz="2400" dirty="0">
                      <a:latin typeface="Segoe UI Semibold" panose="020B0702040204020203" pitchFamily="34" charset="0"/>
                      <a:cs typeface="Segoe UI Semibold" panose="020B0702040204020203" pitchFamily="34" charset="0"/>
                    </a:rPr>
                    <a:t> and </a:t>
                  </a:r>
                  <a14:m>
                    <m:oMath xmlns:m="http://schemas.openxmlformats.org/officeDocument/2006/math">
                      <m:sSub>
                        <m:sSubPr>
                          <m:ctrlPr>
                            <a:rPr lang="en-US" sz="2400" b="0" i="1" smtClean="0">
                              <a:latin typeface="Cambria Math" panose="02040503050406030204" pitchFamily="18" charset="0"/>
                              <a:cs typeface="Segoe UI Semibold" panose="020B0702040204020203" pitchFamily="34" charset="0"/>
                            </a:rPr>
                          </m:ctrlPr>
                        </m:sSubPr>
                        <m:e>
                          <m:r>
                            <a:rPr lang="en-US" sz="2400" b="0" i="1" smtClean="0">
                              <a:latin typeface="Cambria Math" panose="02040503050406030204" pitchFamily="18" charset="0"/>
                              <a:cs typeface="Segoe UI Semibold" panose="020B0702040204020203" pitchFamily="34" charset="0"/>
                            </a:rPr>
                            <m:t>𝑉</m:t>
                          </m:r>
                        </m:e>
                        <m:sub>
                          <m:r>
                            <a:rPr lang="en-US" sz="2400" b="0" i="1" smtClean="0">
                              <a:latin typeface="Cambria Math" panose="02040503050406030204" pitchFamily="18" charset="0"/>
                              <a:cs typeface="Segoe UI Semibold" panose="020B0702040204020203" pitchFamily="34" charset="0"/>
                            </a:rPr>
                            <m:t>2</m:t>
                          </m:r>
                        </m:sub>
                      </m:sSub>
                    </m:oMath>
                  </a14:m>
                  <a:r>
                    <a:rPr lang="en-US" sz="2400" dirty="0">
                      <a:latin typeface="Segoe UI Semibold" panose="020B0702040204020203" pitchFamily="34" charset="0"/>
                      <a:cs typeface="Segoe UI Semibold" panose="020B0702040204020203" pitchFamily="34" charset="0"/>
                    </a:rPr>
                    <a:t>.</a:t>
                  </a:r>
                </a:p>
              </p:txBody>
            </p:sp>
          </mc:Choice>
          <mc:Fallback xmlns="">
            <p:sp>
              <p:nvSpPr>
                <p:cNvPr id="5" name="Rectangle 4">
                  <a:extLst>
                    <a:ext uri="{FF2B5EF4-FFF2-40B4-BE49-F238E27FC236}">
                      <a16:creationId xmlns:a16="http://schemas.microsoft.com/office/drawing/2014/main" id="{3B696094-38D4-4A43-B913-41DD3B6E83A6}"/>
                    </a:ext>
                  </a:extLst>
                </p:cNvPr>
                <p:cNvSpPr>
                  <a:spLocks noRot="1" noChangeAspect="1" noMove="1" noResize="1" noEditPoints="1" noAdjustHandles="1" noChangeArrowheads="1" noChangeShapeType="1" noTextEdit="1"/>
                </p:cNvSpPr>
                <p:nvPr/>
              </p:nvSpPr>
              <p:spPr>
                <a:xfrm>
                  <a:off x="677852" y="1580757"/>
                  <a:ext cx="4703420" cy="1516921"/>
                </a:xfrm>
                <a:prstGeom prst="rect">
                  <a:avLst/>
                </a:prstGeom>
                <a:blipFill>
                  <a:blip r:embed="rId3"/>
                  <a:stretch>
                    <a:fillRect l="-457" r="-1315"/>
                  </a:stretch>
                </a:blipFill>
                <a:ln>
                  <a:noFill/>
                </a:ln>
              </p:spPr>
              <p:txBody>
                <a:bodyPr/>
                <a:lstStyle/>
                <a:p>
                  <a:r>
                    <a:rPr lang="en-US">
                      <a:noFill/>
                    </a:rPr>
                    <a:t> </a:t>
                  </a:r>
                </a:p>
              </p:txBody>
            </p:sp>
          </mc:Fallback>
        </mc:AlternateContent>
        <p:sp>
          <p:nvSpPr>
            <p:cNvPr id="6" name="Rectangle 5">
              <a:extLst>
                <a:ext uri="{FF2B5EF4-FFF2-40B4-BE49-F238E27FC236}">
                  <a16:creationId xmlns:a16="http://schemas.microsoft.com/office/drawing/2014/main" id="{EADA2960-EB0B-4118-BCBE-EB6E3ABD63DE}"/>
                </a:ext>
              </a:extLst>
            </p:cNvPr>
            <p:cNvSpPr/>
            <p:nvPr/>
          </p:nvSpPr>
          <p:spPr>
            <a:xfrm>
              <a:off x="677853" y="1580758"/>
              <a:ext cx="4703419" cy="551438"/>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latin typeface="Segoe UI Historic" panose="020B0502040204020203" pitchFamily="34" charset="0"/>
                  <a:ea typeface="Segoe UI Historic" panose="020B0502040204020203" pitchFamily="34" charset="0"/>
                  <a:cs typeface="Segoe UI Historic" panose="020B0502040204020203" pitchFamily="34" charset="0"/>
                </a:rPr>
                <a:t>Bipartite (also called “2-colorable”)</a:t>
              </a:r>
            </a:p>
          </p:txBody>
        </p:sp>
      </p:gr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D6DBEAD-6571-4C22-B63C-8A1A13B4765F}"/>
                  </a:ext>
                </a:extLst>
              </p:cNvPr>
              <p:cNvSpPr>
                <a:spLocks noGrp="1"/>
              </p:cNvSpPr>
              <p:nvPr>
                <p:ph idx="1"/>
              </p:nvPr>
            </p:nvSpPr>
            <p:spPr>
              <a:xfrm>
                <a:off x="575240" y="2935941"/>
                <a:ext cx="11187258" cy="936812"/>
              </a:xfrm>
            </p:spPr>
            <p:txBody>
              <a:bodyPr/>
              <a:lstStyle/>
              <a:p>
                <a:r>
                  <a:rPr lang="en-US" dirty="0"/>
                  <a:t>Called “2-colorable” because you can “color”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1</m:t>
                        </m:r>
                      </m:sub>
                    </m:sSub>
                  </m:oMath>
                </a14:m>
                <a:r>
                  <a:rPr lang="en-US" dirty="0"/>
                  <a:t> red and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2</m:t>
                        </m:r>
                      </m:sub>
                    </m:sSub>
                  </m:oMath>
                </a14:m>
                <a:r>
                  <a:rPr lang="en-US" dirty="0"/>
                  <a:t> blue, and no edge connects vertices of the same color.</a:t>
                </a:r>
              </a:p>
              <a:p>
                <a:endParaRPr lang="en-US" dirty="0"/>
              </a:p>
            </p:txBody>
          </p:sp>
        </mc:Choice>
        <mc:Fallback xmlns="">
          <p:sp>
            <p:nvSpPr>
              <p:cNvPr id="3" name="Content Placeholder 2">
                <a:extLst>
                  <a:ext uri="{FF2B5EF4-FFF2-40B4-BE49-F238E27FC236}">
                    <a16:creationId xmlns:a16="http://schemas.microsoft.com/office/drawing/2014/main" id="{5D6DBEAD-6571-4C22-B63C-8A1A13B4765F}"/>
                  </a:ext>
                </a:extLst>
              </p:cNvPr>
              <p:cNvSpPr>
                <a:spLocks noGrp="1" noRot="1" noChangeAspect="1" noMove="1" noResize="1" noEditPoints="1" noAdjustHandles="1" noChangeArrowheads="1" noChangeShapeType="1" noTextEdit="1"/>
              </p:cNvSpPr>
              <p:nvPr>
                <p:ph idx="1"/>
              </p:nvPr>
            </p:nvSpPr>
            <p:spPr>
              <a:xfrm>
                <a:off x="575240" y="2935941"/>
                <a:ext cx="11187258" cy="936812"/>
              </a:xfrm>
              <a:blipFill>
                <a:blip r:embed="rId2"/>
                <a:stretch>
                  <a:fillRect l="-708" t="-11765" r="-1797" b="-10458"/>
                </a:stretch>
              </a:blipFill>
            </p:spPr>
            <p:txBody>
              <a:bodyPr/>
              <a:lstStyle/>
              <a:p>
                <a:r>
                  <a:rPr lang="en-US">
                    <a:noFill/>
                  </a:rPr>
                  <a:t> </a:t>
                </a:r>
              </a:p>
            </p:txBody>
          </p:sp>
        </mc:Fallback>
      </mc:AlternateContent>
      <p:sp>
        <p:nvSpPr>
          <p:cNvPr id="28" name="Rectangle 27">
            <a:extLst>
              <a:ext uri="{FF2B5EF4-FFF2-40B4-BE49-F238E27FC236}">
                <a16:creationId xmlns:a16="http://schemas.microsoft.com/office/drawing/2014/main" id="{782501AF-BB22-41FB-9534-8B71B1DF0952}"/>
              </a:ext>
            </a:extLst>
          </p:cNvPr>
          <p:cNvSpPr/>
          <p:nvPr/>
        </p:nvSpPr>
        <p:spPr>
          <a:xfrm>
            <a:off x="2573215" y="3965494"/>
            <a:ext cx="9330208" cy="584592"/>
          </a:xfrm>
          <a:prstGeom prst="rect">
            <a:avLst/>
          </a:prstGeom>
          <a:solidFill>
            <a:srgbClr val="7D5C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Segoe UI Semibold" panose="020B0702040204020203" pitchFamily="34" charset="0"/>
                <a:cs typeface="Segoe UI Semibold" panose="020B0702040204020203" pitchFamily="34" charset="0"/>
              </a:rPr>
              <a:t>If a graph contains an odd cycle, then it is not bipartite.</a:t>
            </a:r>
          </a:p>
        </p:txBody>
      </p:sp>
      <p:sp>
        <p:nvSpPr>
          <p:cNvPr id="29" name="TextBox 28">
            <a:extLst>
              <a:ext uri="{FF2B5EF4-FFF2-40B4-BE49-F238E27FC236}">
                <a16:creationId xmlns:a16="http://schemas.microsoft.com/office/drawing/2014/main" id="{1DAFB291-861D-4C8C-A2C3-7CB261D50A36}"/>
              </a:ext>
            </a:extLst>
          </p:cNvPr>
          <p:cNvSpPr txBox="1"/>
          <p:nvPr/>
        </p:nvSpPr>
        <p:spPr>
          <a:xfrm>
            <a:off x="2658035" y="4760635"/>
            <a:ext cx="4216102" cy="1569660"/>
          </a:xfrm>
          <a:prstGeom prst="rect">
            <a:avLst/>
          </a:prstGeom>
          <a:noFill/>
          <a:ln>
            <a:solidFill>
              <a:schemeClr val="accent4"/>
            </a:solidFill>
          </a:ln>
        </p:spPr>
        <p:txBody>
          <a:bodyPr wrap="square" rtlCol="0">
            <a:spAutoFit/>
          </a:bodyPr>
          <a:lstStyle/>
          <a:p>
            <a:r>
              <a:rPr lang="en-US" sz="2400" dirty="0">
                <a:latin typeface="Segoe UI Semilight" panose="020B0402040204020203" pitchFamily="34" charset="0"/>
                <a:cs typeface="Segoe UI Semilight" panose="020B0402040204020203" pitchFamily="34" charset="0"/>
              </a:rPr>
              <a:t>Try the example on the right, then proving the general theorem in the light purple box.</a:t>
            </a:r>
          </a:p>
        </p:txBody>
      </p:sp>
      <p:grpSp>
        <p:nvGrpSpPr>
          <p:cNvPr id="27" name="Group 26" descr="A cycle with 5 vertices.">
            <a:extLst>
              <a:ext uri="{FF2B5EF4-FFF2-40B4-BE49-F238E27FC236}">
                <a16:creationId xmlns:a16="http://schemas.microsoft.com/office/drawing/2014/main" id="{B1E8E0AD-F3B4-4114-93A1-AB1034C71868}"/>
              </a:ext>
            </a:extLst>
          </p:cNvPr>
          <p:cNvGrpSpPr/>
          <p:nvPr/>
        </p:nvGrpSpPr>
        <p:grpSpPr>
          <a:xfrm>
            <a:off x="330347" y="4068929"/>
            <a:ext cx="2242868" cy="2082193"/>
            <a:chOff x="998217" y="4042035"/>
            <a:chExt cx="2242868" cy="2082193"/>
          </a:xfrm>
        </p:grpSpPr>
        <p:grpSp>
          <p:nvGrpSpPr>
            <p:cNvPr id="7" name="Group 6">
              <a:extLst>
                <a:ext uri="{FF2B5EF4-FFF2-40B4-BE49-F238E27FC236}">
                  <a16:creationId xmlns:a16="http://schemas.microsoft.com/office/drawing/2014/main" id="{BA190C3F-59B4-4E36-AD5E-B2A215FDB252}"/>
                </a:ext>
              </a:extLst>
            </p:cNvPr>
            <p:cNvGrpSpPr/>
            <p:nvPr/>
          </p:nvGrpSpPr>
          <p:grpSpPr>
            <a:xfrm>
              <a:off x="2863362" y="4733741"/>
              <a:ext cx="377723" cy="377723"/>
              <a:chOff x="3099278" y="6175971"/>
              <a:chExt cx="377723" cy="377723"/>
            </a:xfrm>
          </p:grpSpPr>
          <p:sp>
            <p:nvSpPr>
              <p:cNvPr id="8" name="Oval 7">
                <a:extLst>
                  <a:ext uri="{FF2B5EF4-FFF2-40B4-BE49-F238E27FC236}">
                    <a16:creationId xmlns:a16="http://schemas.microsoft.com/office/drawing/2014/main" id="{27DFA133-15A1-406F-9B5E-7CDDD2613A8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42B69C8-9517-42EF-986E-9F772CF74104}"/>
                  </a:ext>
                </a:extLst>
              </p:cNvPr>
              <p:cNvSpPr txBox="1"/>
              <p:nvPr/>
            </p:nvSpPr>
            <p:spPr>
              <a:xfrm>
                <a:off x="3146914" y="6226333"/>
                <a:ext cx="184731" cy="276999"/>
              </a:xfrm>
              <a:prstGeom prst="rect">
                <a:avLst/>
              </a:prstGeom>
              <a:noFill/>
            </p:spPr>
            <p:txBody>
              <a:bodyPr wrap="none" rtlCol="0">
                <a:spAutoFit/>
              </a:bodyPr>
              <a:lstStyle/>
              <a:p>
                <a:endParaRPr lang="en-US" sz="1200" dirty="0"/>
              </a:p>
            </p:txBody>
          </p:sp>
        </p:grpSp>
        <p:grpSp>
          <p:nvGrpSpPr>
            <p:cNvPr id="10" name="Group 9">
              <a:extLst>
                <a:ext uri="{FF2B5EF4-FFF2-40B4-BE49-F238E27FC236}">
                  <a16:creationId xmlns:a16="http://schemas.microsoft.com/office/drawing/2014/main" id="{A358C0D4-EB92-4246-BDF7-28C2EAA0A3C7}"/>
                </a:ext>
              </a:extLst>
            </p:cNvPr>
            <p:cNvGrpSpPr/>
            <p:nvPr/>
          </p:nvGrpSpPr>
          <p:grpSpPr>
            <a:xfrm>
              <a:off x="2438968" y="5746505"/>
              <a:ext cx="377723" cy="377723"/>
              <a:chOff x="3099278" y="6175971"/>
              <a:chExt cx="377723" cy="377723"/>
            </a:xfrm>
          </p:grpSpPr>
          <p:sp>
            <p:nvSpPr>
              <p:cNvPr id="11" name="Oval 10">
                <a:extLst>
                  <a:ext uri="{FF2B5EF4-FFF2-40B4-BE49-F238E27FC236}">
                    <a16:creationId xmlns:a16="http://schemas.microsoft.com/office/drawing/2014/main" id="{EDD9435C-F915-4380-A142-3F876706A60B}"/>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9F6B8B2-5A72-4BBF-ACB4-66BE79802252}"/>
                  </a:ext>
                </a:extLst>
              </p:cNvPr>
              <p:cNvSpPr txBox="1"/>
              <p:nvPr/>
            </p:nvSpPr>
            <p:spPr>
              <a:xfrm>
                <a:off x="3146914" y="6226333"/>
                <a:ext cx="184731" cy="276999"/>
              </a:xfrm>
              <a:prstGeom prst="rect">
                <a:avLst/>
              </a:prstGeom>
              <a:noFill/>
            </p:spPr>
            <p:txBody>
              <a:bodyPr wrap="none" rtlCol="0">
                <a:spAutoFit/>
              </a:bodyPr>
              <a:lstStyle/>
              <a:p>
                <a:endParaRPr lang="en-US" sz="1200" dirty="0"/>
              </a:p>
            </p:txBody>
          </p:sp>
        </p:grpSp>
        <p:grpSp>
          <p:nvGrpSpPr>
            <p:cNvPr id="13" name="Group 12">
              <a:extLst>
                <a:ext uri="{FF2B5EF4-FFF2-40B4-BE49-F238E27FC236}">
                  <a16:creationId xmlns:a16="http://schemas.microsoft.com/office/drawing/2014/main" id="{284891DD-6871-481A-9535-7CFB6C70B4F4}"/>
                </a:ext>
              </a:extLst>
            </p:cNvPr>
            <p:cNvGrpSpPr/>
            <p:nvPr/>
          </p:nvGrpSpPr>
          <p:grpSpPr>
            <a:xfrm>
              <a:off x="1121375" y="4683379"/>
              <a:ext cx="377723" cy="377723"/>
              <a:chOff x="3099278" y="6175971"/>
              <a:chExt cx="377723" cy="377723"/>
            </a:xfrm>
          </p:grpSpPr>
          <p:sp>
            <p:nvSpPr>
              <p:cNvPr id="14" name="Oval 13">
                <a:extLst>
                  <a:ext uri="{FF2B5EF4-FFF2-40B4-BE49-F238E27FC236}">
                    <a16:creationId xmlns:a16="http://schemas.microsoft.com/office/drawing/2014/main" id="{B54B2DA9-9E2B-4FCC-B357-67DAF7EAE9AA}"/>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CA784F3D-43C3-4565-AB3E-1FA51ED7CD86}"/>
                  </a:ext>
                </a:extLst>
              </p:cNvPr>
              <p:cNvSpPr txBox="1"/>
              <p:nvPr/>
            </p:nvSpPr>
            <p:spPr>
              <a:xfrm>
                <a:off x="3146914" y="6226333"/>
                <a:ext cx="184731" cy="276999"/>
              </a:xfrm>
              <a:prstGeom prst="rect">
                <a:avLst/>
              </a:prstGeom>
              <a:noFill/>
            </p:spPr>
            <p:txBody>
              <a:bodyPr wrap="none" rtlCol="0">
                <a:spAutoFit/>
              </a:bodyPr>
              <a:lstStyle/>
              <a:p>
                <a:endParaRPr lang="en-US" sz="1200" dirty="0"/>
              </a:p>
            </p:txBody>
          </p:sp>
        </p:grpSp>
        <p:cxnSp>
          <p:nvCxnSpPr>
            <p:cNvPr id="16" name="Straight Connector 15">
              <a:extLst>
                <a:ext uri="{FF2B5EF4-FFF2-40B4-BE49-F238E27FC236}">
                  <a16:creationId xmlns:a16="http://schemas.microsoft.com/office/drawing/2014/main" id="{1A0CD8E9-2857-424F-AC4E-049359FDEEA9}"/>
                </a:ext>
              </a:extLst>
            </p:cNvPr>
            <p:cNvCxnSpPr>
              <a:cxnSpLocks/>
              <a:stCxn id="8" idx="4"/>
              <a:endCxn id="11" idx="0"/>
            </p:cNvCxnSpPr>
            <p:nvPr/>
          </p:nvCxnSpPr>
          <p:spPr>
            <a:xfrm flipH="1">
              <a:off x="2627830" y="5111464"/>
              <a:ext cx="424394" cy="635041"/>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E8E0C54-4D69-41E4-BFFB-1269F02DD1C2}"/>
                </a:ext>
              </a:extLst>
            </p:cNvPr>
            <p:cNvCxnSpPr>
              <a:cxnSpLocks/>
              <a:endCxn id="8" idx="1"/>
            </p:cNvCxnSpPr>
            <p:nvPr/>
          </p:nvCxnSpPr>
          <p:spPr>
            <a:xfrm>
              <a:off x="2244527" y="4193731"/>
              <a:ext cx="674151" cy="595326"/>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F8B71C7-8B13-4B34-B740-2A8B4C83760E}"/>
                </a:ext>
              </a:extLst>
            </p:cNvPr>
            <p:cNvCxnSpPr>
              <a:cxnSpLocks/>
              <a:endCxn id="14" idx="7"/>
            </p:cNvCxnSpPr>
            <p:nvPr/>
          </p:nvCxnSpPr>
          <p:spPr>
            <a:xfrm flipH="1">
              <a:off x="1443782" y="4327276"/>
              <a:ext cx="478338" cy="411419"/>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6E9CC8F-159A-49BD-A62D-DF1EE9403B28}"/>
                </a:ext>
              </a:extLst>
            </p:cNvPr>
            <p:cNvCxnSpPr>
              <a:cxnSpLocks/>
              <a:stCxn id="14" idx="4"/>
            </p:cNvCxnSpPr>
            <p:nvPr/>
          </p:nvCxnSpPr>
          <p:spPr>
            <a:xfrm flipH="1">
              <a:off x="1169011" y="5061102"/>
              <a:ext cx="141226" cy="560851"/>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E47069-552C-46B4-99A3-324CEF4BD190}"/>
                </a:ext>
              </a:extLst>
            </p:cNvPr>
            <p:cNvCxnSpPr>
              <a:cxnSpLocks/>
              <a:stCxn id="11" idx="2"/>
            </p:cNvCxnSpPr>
            <p:nvPr/>
          </p:nvCxnSpPr>
          <p:spPr>
            <a:xfrm flipH="1" flipV="1">
              <a:off x="1357872" y="5810815"/>
              <a:ext cx="1081096" cy="124552"/>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69BB5AE8-43D3-4185-948A-13C6A153B7A6}"/>
                </a:ext>
              </a:extLst>
            </p:cNvPr>
            <p:cNvGrpSpPr/>
            <p:nvPr/>
          </p:nvGrpSpPr>
          <p:grpSpPr>
            <a:xfrm>
              <a:off x="998217" y="5621953"/>
              <a:ext cx="377723" cy="377723"/>
              <a:chOff x="3099278" y="6175971"/>
              <a:chExt cx="377723" cy="377723"/>
            </a:xfrm>
          </p:grpSpPr>
          <p:sp>
            <p:nvSpPr>
              <p:cNvPr id="22" name="Oval 21">
                <a:extLst>
                  <a:ext uri="{FF2B5EF4-FFF2-40B4-BE49-F238E27FC236}">
                    <a16:creationId xmlns:a16="http://schemas.microsoft.com/office/drawing/2014/main" id="{AA01B7CB-2C1A-4FDF-8D67-485E0240ECED}"/>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9BE48263-F4B5-4AB5-97DA-2FC2A81626CD}"/>
                  </a:ext>
                </a:extLst>
              </p:cNvPr>
              <p:cNvSpPr txBox="1"/>
              <p:nvPr/>
            </p:nvSpPr>
            <p:spPr>
              <a:xfrm>
                <a:off x="3146914" y="6226333"/>
                <a:ext cx="184731" cy="276999"/>
              </a:xfrm>
              <a:prstGeom prst="rect">
                <a:avLst/>
              </a:prstGeom>
              <a:noFill/>
            </p:spPr>
            <p:txBody>
              <a:bodyPr wrap="none" rtlCol="0">
                <a:spAutoFit/>
              </a:bodyPr>
              <a:lstStyle/>
              <a:p>
                <a:endParaRPr lang="en-US" sz="1200" dirty="0"/>
              </a:p>
            </p:txBody>
          </p:sp>
        </p:grpSp>
        <p:grpSp>
          <p:nvGrpSpPr>
            <p:cNvPr id="24" name="Group 23">
              <a:extLst>
                <a:ext uri="{FF2B5EF4-FFF2-40B4-BE49-F238E27FC236}">
                  <a16:creationId xmlns:a16="http://schemas.microsoft.com/office/drawing/2014/main" id="{2BBAE9E1-59F8-4DD4-A696-0E2E02F05291}"/>
                </a:ext>
              </a:extLst>
            </p:cNvPr>
            <p:cNvGrpSpPr/>
            <p:nvPr/>
          </p:nvGrpSpPr>
          <p:grpSpPr>
            <a:xfrm>
              <a:off x="1869709" y="4042035"/>
              <a:ext cx="377723" cy="377723"/>
              <a:chOff x="3099278" y="6175971"/>
              <a:chExt cx="377723" cy="377723"/>
            </a:xfrm>
          </p:grpSpPr>
          <p:sp>
            <p:nvSpPr>
              <p:cNvPr id="25" name="Oval 24">
                <a:extLst>
                  <a:ext uri="{FF2B5EF4-FFF2-40B4-BE49-F238E27FC236}">
                    <a16:creationId xmlns:a16="http://schemas.microsoft.com/office/drawing/2014/main" id="{84B7C751-4D1C-4260-9100-83E05A60F9DE}"/>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28BB342F-FF78-406A-96F7-B8E0E02226A5}"/>
                  </a:ext>
                </a:extLst>
              </p:cNvPr>
              <p:cNvSpPr txBox="1"/>
              <p:nvPr/>
            </p:nvSpPr>
            <p:spPr>
              <a:xfrm>
                <a:off x="3146914" y="6226333"/>
                <a:ext cx="184731" cy="276999"/>
              </a:xfrm>
              <a:prstGeom prst="rect">
                <a:avLst/>
              </a:prstGeom>
              <a:noFill/>
            </p:spPr>
            <p:txBody>
              <a:bodyPr wrap="none" rtlCol="0">
                <a:spAutoFit/>
              </a:bodyPr>
              <a:lstStyle/>
              <a:p>
                <a:endParaRPr lang="en-US" sz="1200" dirty="0"/>
              </a:p>
            </p:txBody>
          </p:sp>
        </p:grpSp>
      </p:grpSp>
      <p:sp>
        <p:nvSpPr>
          <p:cNvPr id="30" name="Rounded Rectangle 4">
            <a:extLst>
              <a:ext uri="{FF2B5EF4-FFF2-40B4-BE49-F238E27FC236}">
                <a16:creationId xmlns:a16="http://schemas.microsoft.com/office/drawing/2014/main" id="{BA34AFA5-8E9A-404D-AEAC-B80BDFC6A781}"/>
              </a:ext>
            </a:extLst>
          </p:cNvPr>
          <p:cNvSpPr/>
          <p:nvPr/>
        </p:nvSpPr>
        <p:spPr>
          <a:xfrm>
            <a:off x="7007683" y="4800258"/>
            <a:ext cx="5001009" cy="1634513"/>
          </a:xfrm>
          <a:prstGeom prst="roundRect">
            <a:avLst/>
          </a:prstGeom>
          <a:solidFill>
            <a:srgbClr val="004F8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Help Robbie figure out how long to make the explanation</a:t>
            </a:r>
          </a:p>
          <a:p>
            <a:pPr algn="ctr"/>
            <a:r>
              <a:rPr lang="en-US" sz="2400" dirty="0"/>
              <a:t>Pollev.com/</a:t>
            </a:r>
            <a:r>
              <a:rPr lang="en-US" sz="2400" dirty="0" err="1"/>
              <a:t>robbie</a:t>
            </a:r>
            <a:endParaRPr lang="en-US" sz="2400" dirty="0"/>
          </a:p>
        </p:txBody>
      </p:sp>
      <mc:AlternateContent xmlns:mc="http://schemas.openxmlformats.org/markup-compatibility/2006">
        <mc:Choice xmlns:p14="http://schemas.microsoft.com/office/powerpoint/2010/main" Requires="p14">
          <p:contentPart p14:bwMode="auto" r:id="rId4">
            <p14:nvContentPartPr>
              <p14:cNvPr id="31" name="Ink 30">
                <a:extLst>
                  <a:ext uri="{FF2B5EF4-FFF2-40B4-BE49-F238E27FC236}">
                    <a16:creationId xmlns:a16="http://schemas.microsoft.com/office/drawing/2014/main" id="{44346A13-8111-919A-7011-59C5D7D6FE15}"/>
                  </a:ext>
                </a:extLst>
              </p14:cNvPr>
              <p14:cNvContentPartPr/>
              <p14:nvPr/>
            </p14:nvContentPartPr>
            <p14:xfrm>
              <a:off x="144720" y="3627360"/>
              <a:ext cx="8184600" cy="3205800"/>
            </p14:xfrm>
          </p:contentPart>
        </mc:Choice>
        <mc:Fallback>
          <p:pic>
            <p:nvPicPr>
              <p:cNvPr id="31" name="Ink 30">
                <a:extLst>
                  <a:ext uri="{FF2B5EF4-FFF2-40B4-BE49-F238E27FC236}">
                    <a16:creationId xmlns:a16="http://schemas.microsoft.com/office/drawing/2014/main" id="{44346A13-8111-919A-7011-59C5D7D6FE15}"/>
                  </a:ext>
                </a:extLst>
              </p:cNvPr>
              <p:cNvPicPr/>
              <p:nvPr/>
            </p:nvPicPr>
            <p:blipFill>
              <a:blip r:embed="rId5"/>
              <a:stretch>
                <a:fillRect/>
              </a:stretch>
            </p:blipFill>
            <p:spPr>
              <a:xfrm>
                <a:off x="135360" y="3618000"/>
                <a:ext cx="8203320" cy="3224520"/>
              </a:xfrm>
              <a:prstGeom prst="rect">
                <a:avLst/>
              </a:prstGeom>
            </p:spPr>
          </p:pic>
        </mc:Fallback>
      </mc:AlternateContent>
    </p:spTree>
    <p:extLst>
      <p:ext uri="{BB962C8B-B14F-4D97-AF65-F5344CB8AC3E}">
        <p14:creationId xmlns:p14="http://schemas.microsoft.com/office/powerpoint/2010/main" val="383956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FD668-BBF8-49FF-9A83-32C6894DF9A3}"/>
              </a:ext>
            </a:extLst>
          </p:cNvPr>
          <p:cNvSpPr>
            <a:spLocks noGrp="1"/>
          </p:cNvSpPr>
          <p:nvPr>
            <p:ph type="title"/>
          </p:nvPr>
        </p:nvSpPr>
        <p:spPr/>
        <p:txBody>
          <a:bodyPr/>
          <a:lstStyle/>
          <a:p>
            <a:r>
              <a:rPr lang="en-US" dirty="0"/>
              <a:t>Lemma 1</a:t>
            </a:r>
          </a:p>
        </p:txBody>
      </p:sp>
      <p:sp>
        <p:nvSpPr>
          <p:cNvPr id="5" name="Rectangle 4">
            <a:extLst>
              <a:ext uri="{FF2B5EF4-FFF2-40B4-BE49-F238E27FC236}">
                <a16:creationId xmlns:a16="http://schemas.microsoft.com/office/drawing/2014/main" id="{FEC18359-4B03-4164-88F8-9B5AF8BCFA1F}"/>
              </a:ext>
            </a:extLst>
          </p:cNvPr>
          <p:cNvSpPr/>
          <p:nvPr/>
        </p:nvSpPr>
        <p:spPr>
          <a:xfrm>
            <a:off x="575239" y="1661068"/>
            <a:ext cx="9330208" cy="584592"/>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Segoe UI Semibold" panose="020B0702040204020203" pitchFamily="34" charset="0"/>
                <a:cs typeface="Segoe UI Semibold" panose="020B0702040204020203" pitchFamily="34" charset="0"/>
              </a:rPr>
              <a:t>If a graph contains an odd cycle, then it is not bipartite.</a:t>
            </a:r>
          </a:p>
        </p:txBody>
      </p:sp>
      <p:grpSp>
        <p:nvGrpSpPr>
          <p:cNvPr id="12" name="Group 11">
            <a:extLst>
              <a:ext uri="{FF2B5EF4-FFF2-40B4-BE49-F238E27FC236}">
                <a16:creationId xmlns:a16="http://schemas.microsoft.com/office/drawing/2014/main" id="{53AFC690-0A3D-4CAA-9210-7B9420EF7283}"/>
              </a:ext>
            </a:extLst>
          </p:cNvPr>
          <p:cNvGrpSpPr/>
          <p:nvPr/>
        </p:nvGrpSpPr>
        <p:grpSpPr>
          <a:xfrm>
            <a:off x="2863362" y="3357657"/>
            <a:ext cx="377723" cy="377723"/>
            <a:chOff x="3099278" y="6175971"/>
            <a:chExt cx="377723" cy="377723"/>
          </a:xfrm>
        </p:grpSpPr>
        <p:sp>
          <p:nvSpPr>
            <p:cNvPr id="13" name="Oval 12">
              <a:extLst>
                <a:ext uri="{FF2B5EF4-FFF2-40B4-BE49-F238E27FC236}">
                  <a16:creationId xmlns:a16="http://schemas.microsoft.com/office/drawing/2014/main" id="{A1833DF7-7027-4868-8C1C-58401C3EA2BA}"/>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CC159C1E-8AFD-455E-806F-BAA5111E1229}"/>
                </a:ext>
              </a:extLst>
            </p:cNvPr>
            <p:cNvSpPr txBox="1"/>
            <p:nvPr/>
          </p:nvSpPr>
          <p:spPr>
            <a:xfrm>
              <a:off x="3146914" y="6226333"/>
              <a:ext cx="184731" cy="276999"/>
            </a:xfrm>
            <a:prstGeom prst="rect">
              <a:avLst/>
            </a:prstGeom>
            <a:noFill/>
          </p:spPr>
          <p:txBody>
            <a:bodyPr wrap="none" rtlCol="0">
              <a:spAutoFit/>
            </a:bodyPr>
            <a:lstStyle/>
            <a:p>
              <a:endParaRPr lang="en-US" sz="1200" dirty="0"/>
            </a:p>
          </p:txBody>
        </p:sp>
      </p:grpSp>
      <p:grpSp>
        <p:nvGrpSpPr>
          <p:cNvPr id="15" name="Group 14">
            <a:extLst>
              <a:ext uri="{FF2B5EF4-FFF2-40B4-BE49-F238E27FC236}">
                <a16:creationId xmlns:a16="http://schemas.microsoft.com/office/drawing/2014/main" id="{34AECF3D-94F7-4BD0-AD0E-2DEEDCE89CFD}"/>
              </a:ext>
            </a:extLst>
          </p:cNvPr>
          <p:cNvGrpSpPr/>
          <p:nvPr/>
        </p:nvGrpSpPr>
        <p:grpSpPr>
          <a:xfrm>
            <a:off x="2438968" y="4370421"/>
            <a:ext cx="377723" cy="377723"/>
            <a:chOff x="3099278" y="6175971"/>
            <a:chExt cx="377723" cy="377723"/>
          </a:xfrm>
        </p:grpSpPr>
        <p:sp>
          <p:nvSpPr>
            <p:cNvPr id="16" name="Oval 15">
              <a:extLst>
                <a:ext uri="{FF2B5EF4-FFF2-40B4-BE49-F238E27FC236}">
                  <a16:creationId xmlns:a16="http://schemas.microsoft.com/office/drawing/2014/main" id="{DCA63519-F9F1-4BBC-B575-C5A80432ED0D}"/>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C138613F-A1D1-475E-BC17-46FA6921BD0A}"/>
                </a:ext>
              </a:extLst>
            </p:cNvPr>
            <p:cNvSpPr txBox="1"/>
            <p:nvPr/>
          </p:nvSpPr>
          <p:spPr>
            <a:xfrm>
              <a:off x="3146914" y="6226333"/>
              <a:ext cx="184731" cy="276999"/>
            </a:xfrm>
            <a:prstGeom prst="rect">
              <a:avLst/>
            </a:prstGeom>
            <a:noFill/>
          </p:spPr>
          <p:txBody>
            <a:bodyPr wrap="none" rtlCol="0">
              <a:spAutoFit/>
            </a:bodyPr>
            <a:lstStyle/>
            <a:p>
              <a:endParaRPr lang="en-US" sz="1200" dirty="0"/>
            </a:p>
          </p:txBody>
        </p:sp>
      </p:grpSp>
      <p:grpSp>
        <p:nvGrpSpPr>
          <p:cNvPr id="18" name="Group 17">
            <a:extLst>
              <a:ext uri="{FF2B5EF4-FFF2-40B4-BE49-F238E27FC236}">
                <a16:creationId xmlns:a16="http://schemas.microsoft.com/office/drawing/2014/main" id="{6AF7BD08-44B7-4F9A-9AF4-4EF93CC71E05}"/>
              </a:ext>
            </a:extLst>
          </p:cNvPr>
          <p:cNvGrpSpPr/>
          <p:nvPr/>
        </p:nvGrpSpPr>
        <p:grpSpPr>
          <a:xfrm>
            <a:off x="1121375" y="3307295"/>
            <a:ext cx="377723" cy="377723"/>
            <a:chOff x="3099278" y="6175971"/>
            <a:chExt cx="377723" cy="377723"/>
          </a:xfrm>
        </p:grpSpPr>
        <p:sp>
          <p:nvSpPr>
            <p:cNvPr id="19" name="Oval 18">
              <a:extLst>
                <a:ext uri="{FF2B5EF4-FFF2-40B4-BE49-F238E27FC236}">
                  <a16:creationId xmlns:a16="http://schemas.microsoft.com/office/drawing/2014/main" id="{C7BCE9D5-7F24-41B3-81C1-82767D36B064}"/>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54934DD-01D7-452D-9F23-519F48B233A9}"/>
                </a:ext>
              </a:extLst>
            </p:cNvPr>
            <p:cNvSpPr txBox="1"/>
            <p:nvPr/>
          </p:nvSpPr>
          <p:spPr>
            <a:xfrm>
              <a:off x="3146914" y="6226333"/>
              <a:ext cx="184731" cy="276999"/>
            </a:xfrm>
            <a:prstGeom prst="rect">
              <a:avLst/>
            </a:prstGeom>
            <a:noFill/>
          </p:spPr>
          <p:txBody>
            <a:bodyPr wrap="none" rtlCol="0">
              <a:spAutoFit/>
            </a:bodyPr>
            <a:lstStyle/>
            <a:p>
              <a:endParaRPr lang="en-US" sz="1200" dirty="0"/>
            </a:p>
          </p:txBody>
        </p:sp>
      </p:grpSp>
      <p:cxnSp>
        <p:nvCxnSpPr>
          <p:cNvPr id="24" name="Straight Connector 23">
            <a:extLst>
              <a:ext uri="{FF2B5EF4-FFF2-40B4-BE49-F238E27FC236}">
                <a16:creationId xmlns:a16="http://schemas.microsoft.com/office/drawing/2014/main" id="{D8B9670D-AF2F-49C5-85BC-C04D60F5D116}"/>
              </a:ext>
            </a:extLst>
          </p:cNvPr>
          <p:cNvCxnSpPr>
            <a:cxnSpLocks/>
            <a:stCxn id="13" idx="4"/>
            <a:endCxn id="16" idx="0"/>
          </p:cNvCxnSpPr>
          <p:nvPr/>
        </p:nvCxnSpPr>
        <p:spPr>
          <a:xfrm flipH="1">
            <a:off x="2627830" y="3735380"/>
            <a:ext cx="424394" cy="635041"/>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1790B7AF-621B-48BF-B890-1CE052B33052}"/>
              </a:ext>
            </a:extLst>
          </p:cNvPr>
          <p:cNvCxnSpPr>
            <a:cxnSpLocks/>
            <a:endCxn id="13" idx="1"/>
          </p:cNvCxnSpPr>
          <p:nvPr/>
        </p:nvCxnSpPr>
        <p:spPr>
          <a:xfrm>
            <a:off x="2244527" y="2817647"/>
            <a:ext cx="674151" cy="595326"/>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6D55FE30-DE16-4395-A9D2-C04249D8DC6D}"/>
              </a:ext>
            </a:extLst>
          </p:cNvPr>
          <p:cNvCxnSpPr>
            <a:cxnSpLocks/>
            <a:endCxn id="19" idx="7"/>
          </p:cNvCxnSpPr>
          <p:nvPr/>
        </p:nvCxnSpPr>
        <p:spPr>
          <a:xfrm flipH="1">
            <a:off x="1443782" y="2951192"/>
            <a:ext cx="478338" cy="411419"/>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D934A87D-FC1C-47ED-8FA4-052BCCA7E0F7}"/>
              </a:ext>
            </a:extLst>
          </p:cNvPr>
          <p:cNvCxnSpPr>
            <a:cxnSpLocks/>
            <a:stCxn id="19" idx="4"/>
          </p:cNvCxnSpPr>
          <p:nvPr/>
        </p:nvCxnSpPr>
        <p:spPr>
          <a:xfrm flipH="1">
            <a:off x="1169011" y="3685018"/>
            <a:ext cx="141226" cy="560851"/>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A8DA5D8-7804-464A-90DC-14D6E1822F41}"/>
              </a:ext>
            </a:extLst>
          </p:cNvPr>
          <p:cNvCxnSpPr>
            <a:cxnSpLocks/>
            <a:stCxn id="16" idx="2"/>
          </p:cNvCxnSpPr>
          <p:nvPr/>
        </p:nvCxnSpPr>
        <p:spPr>
          <a:xfrm flipH="1" flipV="1">
            <a:off x="1357872" y="4434731"/>
            <a:ext cx="1081096" cy="124552"/>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grpSp>
        <p:nvGrpSpPr>
          <p:cNvPr id="45" name="Group 44">
            <a:extLst>
              <a:ext uri="{FF2B5EF4-FFF2-40B4-BE49-F238E27FC236}">
                <a16:creationId xmlns:a16="http://schemas.microsoft.com/office/drawing/2014/main" id="{985B9488-B59F-41AA-A1A0-469D3D5BE97A}"/>
              </a:ext>
            </a:extLst>
          </p:cNvPr>
          <p:cNvGrpSpPr/>
          <p:nvPr/>
        </p:nvGrpSpPr>
        <p:grpSpPr>
          <a:xfrm>
            <a:off x="998217" y="4245869"/>
            <a:ext cx="377723" cy="377723"/>
            <a:chOff x="3099278" y="6175971"/>
            <a:chExt cx="377723" cy="377723"/>
          </a:xfrm>
        </p:grpSpPr>
        <p:sp>
          <p:nvSpPr>
            <p:cNvPr id="46" name="Oval 45">
              <a:extLst>
                <a:ext uri="{FF2B5EF4-FFF2-40B4-BE49-F238E27FC236}">
                  <a16:creationId xmlns:a16="http://schemas.microsoft.com/office/drawing/2014/main" id="{69D87633-5B63-4EC2-AF21-D2734E5886B7}"/>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73DC3A6B-AA95-43D9-954A-589FFD11A408}"/>
                </a:ext>
              </a:extLst>
            </p:cNvPr>
            <p:cNvSpPr txBox="1"/>
            <p:nvPr/>
          </p:nvSpPr>
          <p:spPr>
            <a:xfrm>
              <a:off x="3146914" y="6226333"/>
              <a:ext cx="184731" cy="276999"/>
            </a:xfrm>
            <a:prstGeom prst="rect">
              <a:avLst/>
            </a:prstGeom>
            <a:noFill/>
          </p:spPr>
          <p:txBody>
            <a:bodyPr wrap="none" rtlCol="0">
              <a:spAutoFit/>
            </a:bodyPr>
            <a:lstStyle/>
            <a:p>
              <a:endParaRPr lang="en-US" sz="1200" dirty="0"/>
            </a:p>
          </p:txBody>
        </p:sp>
      </p:grpSp>
      <p:grpSp>
        <p:nvGrpSpPr>
          <p:cNvPr id="48" name="Group 47">
            <a:extLst>
              <a:ext uri="{FF2B5EF4-FFF2-40B4-BE49-F238E27FC236}">
                <a16:creationId xmlns:a16="http://schemas.microsoft.com/office/drawing/2014/main" id="{76A83622-CC01-413E-8C2F-3D42F0F094EE}"/>
              </a:ext>
            </a:extLst>
          </p:cNvPr>
          <p:cNvGrpSpPr/>
          <p:nvPr/>
        </p:nvGrpSpPr>
        <p:grpSpPr>
          <a:xfrm>
            <a:off x="1869709" y="2665951"/>
            <a:ext cx="377723" cy="377723"/>
            <a:chOff x="3099278" y="6175971"/>
            <a:chExt cx="377723" cy="377723"/>
          </a:xfrm>
        </p:grpSpPr>
        <p:sp>
          <p:nvSpPr>
            <p:cNvPr id="49" name="Oval 48">
              <a:extLst>
                <a:ext uri="{FF2B5EF4-FFF2-40B4-BE49-F238E27FC236}">
                  <a16:creationId xmlns:a16="http://schemas.microsoft.com/office/drawing/2014/main" id="{EB858896-F25F-4515-9136-A8F14335A3A5}"/>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AAC1DF6-B647-40C1-8BC4-D25F8EB2BAAA}"/>
                </a:ext>
              </a:extLst>
            </p:cNvPr>
            <p:cNvSpPr txBox="1"/>
            <p:nvPr/>
          </p:nvSpPr>
          <p:spPr>
            <a:xfrm>
              <a:off x="3146914" y="6226333"/>
              <a:ext cx="184731" cy="276999"/>
            </a:xfrm>
            <a:prstGeom prst="rect">
              <a:avLst/>
            </a:prstGeom>
            <a:noFill/>
          </p:spPr>
          <p:txBody>
            <a:bodyPr wrap="none" rtlCol="0">
              <a:spAutoFit/>
            </a:bodyPr>
            <a:lstStyle/>
            <a:p>
              <a:endParaRPr lang="en-US" sz="1200" dirty="0"/>
            </a:p>
          </p:txBody>
        </p:sp>
      </p:grpSp>
      <p:sp>
        <p:nvSpPr>
          <p:cNvPr id="51" name="TextBox 50">
            <a:extLst>
              <a:ext uri="{FF2B5EF4-FFF2-40B4-BE49-F238E27FC236}">
                <a16:creationId xmlns:a16="http://schemas.microsoft.com/office/drawing/2014/main" id="{4A3DB1BC-4796-4238-99EA-8F6123150BDC}"/>
              </a:ext>
            </a:extLst>
          </p:cNvPr>
          <p:cNvSpPr txBox="1"/>
          <p:nvPr/>
        </p:nvSpPr>
        <p:spPr>
          <a:xfrm>
            <a:off x="4092388" y="2817647"/>
            <a:ext cx="5813059" cy="3046988"/>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Start from any vertex, and give it either color.</a:t>
            </a:r>
          </a:p>
          <a:p>
            <a:r>
              <a:rPr lang="en-US" sz="2400" dirty="0">
                <a:latin typeface="Segoe UI Semilight" panose="020B0402040204020203" pitchFamily="34" charset="0"/>
                <a:cs typeface="Segoe UI Semilight" panose="020B0402040204020203" pitchFamily="34" charset="0"/>
              </a:rPr>
              <a:t>Its neighbors </a:t>
            </a:r>
            <a:r>
              <a:rPr lang="en-US" sz="2400" b="1" dirty="0">
                <a:latin typeface="Segoe UI Semilight" panose="020B0402040204020203" pitchFamily="34" charset="0"/>
                <a:cs typeface="Segoe UI Semilight" panose="020B0402040204020203" pitchFamily="34" charset="0"/>
              </a:rPr>
              <a:t>must </a:t>
            </a:r>
            <a:r>
              <a:rPr lang="en-US" sz="2400" dirty="0">
                <a:latin typeface="Segoe UI Semilight" panose="020B0402040204020203" pitchFamily="34" charset="0"/>
                <a:cs typeface="Segoe UI Semilight" panose="020B0402040204020203" pitchFamily="34" charset="0"/>
              </a:rPr>
              <a:t>be the other color.</a:t>
            </a:r>
          </a:p>
          <a:p>
            <a:r>
              <a:rPr lang="en-US" sz="2400" dirty="0">
                <a:latin typeface="Segoe UI Semilight" panose="020B0402040204020203" pitchFamily="34" charset="0"/>
                <a:cs typeface="Segoe UI Semilight" panose="020B0402040204020203" pitchFamily="34" charset="0"/>
              </a:rPr>
              <a:t>Their neighbors must be the first color</a:t>
            </a:r>
          </a:p>
          <a:p>
            <a:r>
              <a:rPr lang="en-US" sz="2400" dirty="0">
                <a:latin typeface="Segoe UI Semilight" panose="020B0402040204020203" pitchFamily="34" charset="0"/>
                <a:cs typeface="Segoe UI Semilight" panose="020B0402040204020203" pitchFamily="34" charset="0"/>
              </a:rPr>
              <a:t>…</a:t>
            </a:r>
          </a:p>
          <a:p>
            <a:r>
              <a:rPr lang="en-US" sz="2400" dirty="0">
                <a:latin typeface="Segoe UI Semilight" panose="020B0402040204020203" pitchFamily="34" charset="0"/>
                <a:cs typeface="Segoe UI Semilight" panose="020B0402040204020203" pitchFamily="34" charset="0"/>
              </a:rPr>
              <a:t>The last two vertices (which are adjacent) must be the same color.</a:t>
            </a:r>
          </a:p>
          <a:p>
            <a:r>
              <a:rPr lang="en-US" sz="2400" dirty="0">
                <a:latin typeface="Segoe UI Semilight" panose="020B0402040204020203" pitchFamily="34" charset="0"/>
                <a:cs typeface="Segoe UI Semilight" panose="020B0402040204020203" pitchFamily="34" charset="0"/>
              </a:rPr>
              <a:t>Uh-oh. </a:t>
            </a:r>
          </a:p>
        </p:txBody>
      </p:sp>
      <mc:AlternateContent xmlns:mc="http://schemas.openxmlformats.org/markup-compatibility/2006">
        <mc:Choice xmlns:p14="http://schemas.microsoft.com/office/powerpoint/2010/main" Requires="p14">
          <p:contentPart p14:bwMode="auto" r:id="rId2">
            <p14:nvContentPartPr>
              <p14:cNvPr id="3" name="Ink 2">
                <a:extLst>
                  <a:ext uri="{FF2B5EF4-FFF2-40B4-BE49-F238E27FC236}">
                    <a16:creationId xmlns:a16="http://schemas.microsoft.com/office/drawing/2014/main" id="{D51203C2-6626-97D6-9522-37F58ECBBC31}"/>
                  </a:ext>
                </a:extLst>
              </p14:cNvPr>
              <p14:cNvContentPartPr/>
              <p14:nvPr/>
            </p14:nvContentPartPr>
            <p14:xfrm>
              <a:off x="928080" y="2699280"/>
              <a:ext cx="2436840" cy="2049480"/>
            </p14:xfrm>
          </p:contentPart>
        </mc:Choice>
        <mc:Fallback>
          <p:pic>
            <p:nvPicPr>
              <p:cNvPr id="3" name="Ink 2">
                <a:extLst>
                  <a:ext uri="{FF2B5EF4-FFF2-40B4-BE49-F238E27FC236}">
                    <a16:creationId xmlns:a16="http://schemas.microsoft.com/office/drawing/2014/main" id="{D51203C2-6626-97D6-9522-37F58ECBBC31}"/>
                  </a:ext>
                </a:extLst>
              </p:cNvPr>
              <p:cNvPicPr/>
              <p:nvPr/>
            </p:nvPicPr>
            <p:blipFill>
              <a:blip r:embed="rId3"/>
              <a:stretch>
                <a:fillRect/>
              </a:stretch>
            </p:blipFill>
            <p:spPr>
              <a:xfrm>
                <a:off x="918720" y="2689920"/>
                <a:ext cx="2455560" cy="2068200"/>
              </a:xfrm>
              <a:prstGeom prst="rect">
                <a:avLst/>
              </a:prstGeom>
            </p:spPr>
          </p:pic>
        </mc:Fallback>
      </mc:AlternateContent>
    </p:spTree>
    <p:extLst>
      <p:ext uri="{BB962C8B-B14F-4D97-AF65-F5344CB8AC3E}">
        <p14:creationId xmlns:p14="http://schemas.microsoft.com/office/powerpoint/2010/main" val="26044526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ED69F-49BD-4022-B2C2-936BB17F3F2B}"/>
              </a:ext>
            </a:extLst>
          </p:cNvPr>
          <p:cNvSpPr>
            <a:spLocks noGrp="1"/>
          </p:cNvSpPr>
          <p:nvPr>
            <p:ph type="title"/>
          </p:nvPr>
        </p:nvSpPr>
        <p:spPr/>
        <p:txBody>
          <a:bodyPr/>
          <a:lstStyle/>
          <a:p>
            <a:r>
              <a:rPr lang="en-US" dirty="0"/>
              <a:t>BFS with Layers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EFC266C-6FC0-41DB-9895-936B4D1E24B8}"/>
                  </a:ext>
                </a:extLst>
              </p:cNvPr>
              <p:cNvSpPr>
                <a:spLocks noGrp="1"/>
              </p:cNvSpPr>
              <p:nvPr>
                <p:ph idx="1"/>
              </p:nvPr>
            </p:nvSpPr>
            <p:spPr/>
            <p:txBody>
              <a:bodyPr/>
              <a:lstStyle/>
              <a:p>
                <a:r>
                  <a:rPr lang="en-US" dirty="0"/>
                  <a:t>Why did BFS find distances in unweighted graphs?</a:t>
                </a:r>
              </a:p>
              <a:p>
                <a:endParaRPr lang="en-US" dirty="0"/>
              </a:p>
              <a:p>
                <a:r>
                  <a:rPr lang="en-US" dirty="0"/>
                  <a:t>You started from </a:t>
                </a:r>
                <a14:m>
                  <m:oMath xmlns:m="http://schemas.openxmlformats.org/officeDocument/2006/math">
                    <m:r>
                      <a:rPr lang="en-US" b="0" i="1" smtClean="0">
                        <a:latin typeface="Cambria Math" panose="02040503050406030204" pitchFamily="18" charset="0"/>
                      </a:rPr>
                      <m:t>𝑢</m:t>
                    </m:r>
                  </m:oMath>
                </a14:m>
                <a:r>
                  <a:rPr lang="en-US" dirty="0"/>
                  <a:t> (“layer 0”)</a:t>
                </a:r>
              </a:p>
              <a:p>
                <a:r>
                  <a:rPr lang="en-US" dirty="0"/>
                  <a:t>Then you visited the neighbors of </a:t>
                </a:r>
                <a14:m>
                  <m:oMath xmlns:m="http://schemas.openxmlformats.org/officeDocument/2006/math">
                    <m:r>
                      <a:rPr lang="en-US" b="0" i="1" smtClean="0">
                        <a:latin typeface="Cambria Math" panose="02040503050406030204" pitchFamily="18" charset="0"/>
                      </a:rPr>
                      <m:t>𝑢</m:t>
                    </m:r>
                  </m:oMath>
                </a14:m>
                <a:r>
                  <a:rPr lang="en-US" dirty="0"/>
                  <a:t> (“layer 1”)</a:t>
                </a:r>
              </a:p>
              <a:p>
                <a:r>
                  <a:rPr lang="en-US" dirty="0"/>
                  <a:t>Then the neighbors of the neighbors of </a:t>
                </a:r>
                <a14:m>
                  <m:oMath xmlns:m="http://schemas.openxmlformats.org/officeDocument/2006/math">
                    <m:r>
                      <a:rPr lang="en-US" b="0" i="1" smtClean="0">
                        <a:latin typeface="Cambria Math" panose="02040503050406030204" pitchFamily="18" charset="0"/>
                      </a:rPr>
                      <m:t>𝑢</m:t>
                    </m:r>
                  </m:oMath>
                </a14:m>
                <a:r>
                  <a:rPr lang="en-US" dirty="0"/>
                  <a:t>, that weren’t already visited (“layer 2”)</a:t>
                </a:r>
              </a:p>
              <a:p>
                <a:r>
                  <a:rPr lang="en-US" dirty="0"/>
                  <a:t>...</a:t>
                </a:r>
              </a:p>
              <a:p>
                <a:r>
                  <a:rPr lang="en-US" dirty="0"/>
                  <a:t>The neighbors of layer </a:t>
                </a:r>
                <a14:m>
                  <m:oMath xmlns:m="http://schemas.openxmlformats.org/officeDocument/2006/math">
                    <m:r>
                      <a:rPr lang="en-US" b="0" i="1" smtClean="0">
                        <a:latin typeface="Cambria Math" panose="02040503050406030204" pitchFamily="18" charset="0"/>
                      </a:rPr>
                      <m:t>𝑖</m:t>
                    </m:r>
                    <m:r>
                      <a:rPr lang="en-US" b="0" i="1" smtClean="0">
                        <a:latin typeface="Cambria Math" panose="02040503050406030204" pitchFamily="18" charset="0"/>
                      </a:rPr>
                      <m:t>−1</m:t>
                    </m:r>
                  </m:oMath>
                </a14:m>
                <a:r>
                  <a:rPr lang="en-US" dirty="0"/>
                  <a:t>, that weren’t already visited (“layer </a:t>
                </a:r>
                <a14:m>
                  <m:oMath xmlns:m="http://schemas.openxmlformats.org/officeDocument/2006/math">
                    <m:r>
                      <a:rPr lang="en-US" b="0" i="1" smtClean="0">
                        <a:latin typeface="Cambria Math" panose="02040503050406030204" pitchFamily="18" charset="0"/>
                      </a:rPr>
                      <m:t>𝑖</m:t>
                    </m:r>
                  </m:oMath>
                </a14:m>
                <a:r>
                  <a:rPr lang="en-US" dirty="0"/>
                  <a:t>”)</a:t>
                </a:r>
              </a:p>
            </p:txBody>
          </p:sp>
        </mc:Choice>
        <mc:Fallback xmlns="">
          <p:sp>
            <p:nvSpPr>
              <p:cNvPr id="3" name="Content Placeholder 2">
                <a:extLst>
                  <a:ext uri="{FF2B5EF4-FFF2-40B4-BE49-F238E27FC236}">
                    <a16:creationId xmlns:a16="http://schemas.microsoft.com/office/drawing/2014/main" id="{FEFC266C-6FC0-41DB-9895-936B4D1E24B8}"/>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890028A8-5CFF-0832-60BE-A1CAE78C3AF3}"/>
                  </a:ext>
                </a:extLst>
              </p14:cNvPr>
              <p14:cNvContentPartPr/>
              <p14:nvPr/>
            </p14:nvContentPartPr>
            <p14:xfrm>
              <a:off x="808200" y="3076560"/>
              <a:ext cx="9948240" cy="2748240"/>
            </p14:xfrm>
          </p:contentPart>
        </mc:Choice>
        <mc:Fallback>
          <p:pic>
            <p:nvPicPr>
              <p:cNvPr id="4" name="Ink 3">
                <a:extLst>
                  <a:ext uri="{FF2B5EF4-FFF2-40B4-BE49-F238E27FC236}">
                    <a16:creationId xmlns:a16="http://schemas.microsoft.com/office/drawing/2014/main" id="{890028A8-5CFF-0832-60BE-A1CAE78C3AF3}"/>
                  </a:ext>
                </a:extLst>
              </p:cNvPr>
              <p:cNvPicPr/>
              <p:nvPr/>
            </p:nvPicPr>
            <p:blipFill>
              <a:blip r:embed="rId4"/>
              <a:stretch>
                <a:fillRect/>
              </a:stretch>
            </p:blipFill>
            <p:spPr>
              <a:xfrm>
                <a:off x="798840" y="3067200"/>
                <a:ext cx="9966960" cy="2766960"/>
              </a:xfrm>
              <a:prstGeom prst="rect">
                <a:avLst/>
              </a:prstGeom>
            </p:spPr>
          </p:pic>
        </mc:Fallback>
      </mc:AlternateContent>
    </p:spTree>
    <p:extLst>
      <p:ext uri="{BB962C8B-B14F-4D97-AF65-F5344CB8AC3E}">
        <p14:creationId xmlns:p14="http://schemas.microsoft.com/office/powerpoint/2010/main" val="20068039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8524E-27C3-47E3-A601-CBB6A23B837E}"/>
              </a:ext>
            </a:extLst>
          </p:cNvPr>
          <p:cNvSpPr>
            <a:spLocks noGrp="1"/>
          </p:cNvSpPr>
          <p:nvPr>
            <p:ph type="title"/>
          </p:nvPr>
        </p:nvSpPr>
        <p:spPr>
          <a:xfrm>
            <a:off x="575239" y="200523"/>
            <a:ext cx="11187259" cy="1014667"/>
          </a:xfrm>
        </p:spPr>
        <p:txBody>
          <a:bodyPr/>
          <a:lstStyle/>
          <a:p>
            <a:r>
              <a:rPr lang="en-US" dirty="0"/>
              <a:t>BFS With Layers (pseudocode</a:t>
            </a:r>
          </a:p>
        </p:txBody>
      </p:sp>
      <p:sp>
        <p:nvSpPr>
          <p:cNvPr id="3" name="Content Placeholder 2">
            <a:extLst>
              <a:ext uri="{FF2B5EF4-FFF2-40B4-BE49-F238E27FC236}">
                <a16:creationId xmlns:a16="http://schemas.microsoft.com/office/drawing/2014/main" id="{0D70766B-099D-4A77-A790-B5831B3C5D70}"/>
              </a:ext>
            </a:extLst>
          </p:cNvPr>
          <p:cNvSpPr>
            <a:spLocks noGrp="1"/>
          </p:cNvSpPr>
          <p:nvPr>
            <p:ph idx="1"/>
          </p:nvPr>
        </p:nvSpPr>
        <p:spPr>
          <a:xfrm>
            <a:off x="9112624" y="1463857"/>
            <a:ext cx="2649874" cy="4845504"/>
          </a:xfrm>
        </p:spPr>
        <p:txBody>
          <a:bodyPr/>
          <a:lstStyle/>
          <a:p>
            <a:r>
              <a:rPr lang="en-US" dirty="0"/>
              <a:t>It’s just BFS!</a:t>
            </a:r>
          </a:p>
          <a:p>
            <a:r>
              <a:rPr lang="en-US" dirty="0"/>
              <a:t>With some extra bells and whistles.</a:t>
            </a:r>
          </a:p>
        </p:txBody>
      </p:sp>
      <p:sp>
        <p:nvSpPr>
          <p:cNvPr id="4" name="TextBox 3">
            <a:extLst>
              <a:ext uri="{FF2B5EF4-FFF2-40B4-BE49-F238E27FC236}">
                <a16:creationId xmlns:a16="http://schemas.microsoft.com/office/drawing/2014/main" id="{64769FEE-640B-49D8-B5AB-54B283E30A48}"/>
              </a:ext>
            </a:extLst>
          </p:cNvPr>
          <p:cNvSpPr txBox="1"/>
          <p:nvPr/>
        </p:nvSpPr>
        <p:spPr>
          <a:xfrm>
            <a:off x="521451" y="1073892"/>
            <a:ext cx="8664551" cy="6001643"/>
          </a:xfrm>
          <a:prstGeom prst="rect">
            <a:avLst/>
          </a:prstGeom>
          <a:noFill/>
        </p:spPr>
        <p:txBody>
          <a:bodyPr wrap="none" rtlCol="0">
            <a:spAutoFit/>
          </a:bodyPr>
          <a:lstStyle/>
          <a:p>
            <a:r>
              <a:rPr lang="en-US" sz="2400" dirty="0">
                <a:latin typeface="Courier New" panose="02070309020205020404" pitchFamily="49" charset="0"/>
                <a:cs typeface="Courier New" panose="02070309020205020404" pitchFamily="49" charset="0"/>
              </a:rPr>
              <a:t>search(graph) </a:t>
            </a:r>
          </a:p>
          <a:p>
            <a:r>
              <a:rPr lang="en-US" sz="2400" dirty="0">
                <a:latin typeface="Courier New" panose="02070309020205020404" pitchFamily="49" charset="0"/>
                <a:cs typeface="Courier New" panose="02070309020205020404" pitchFamily="49" charset="0"/>
              </a:rPr>
              <a:t>   </a:t>
            </a:r>
            <a:r>
              <a:rPr lang="en-US" sz="2400" dirty="0" err="1">
                <a:latin typeface="Courier New" panose="02070309020205020404" pitchFamily="49" charset="0"/>
                <a:cs typeface="Courier New" panose="02070309020205020404" pitchFamily="49" charset="0"/>
              </a:rPr>
              <a:t>toVisit.enqueue</a:t>
            </a:r>
            <a:r>
              <a:rPr lang="en-US" sz="2400" dirty="0">
                <a:latin typeface="Courier New" panose="02070309020205020404" pitchFamily="49" charset="0"/>
                <a:cs typeface="Courier New" panose="02070309020205020404" pitchFamily="49" charset="0"/>
              </a:rPr>
              <a:t>(first vertex)</a:t>
            </a:r>
          </a:p>
          <a:p>
            <a:r>
              <a:rPr lang="en-US" sz="2400" dirty="0">
                <a:latin typeface="Courier New" panose="02070309020205020404" pitchFamily="49" charset="0"/>
                <a:cs typeface="Courier New" panose="02070309020205020404" pitchFamily="49" charset="0"/>
              </a:rPr>
              <a:t>   mark first vertex as seen</a:t>
            </a:r>
          </a:p>
          <a:p>
            <a:r>
              <a:rPr lang="en-US" sz="2400" dirty="0">
                <a:latin typeface="Courier New" panose="02070309020205020404" pitchFamily="49" charset="0"/>
                <a:cs typeface="Courier New" panose="02070309020205020404" pitchFamily="49" charset="0"/>
              </a:rPr>
              <a:t>   </a:t>
            </a:r>
            <a:r>
              <a:rPr lang="en-US" sz="2400" dirty="0" err="1">
                <a:solidFill>
                  <a:srgbClr val="FF0000"/>
                </a:solidFill>
                <a:latin typeface="Courier New" panose="02070309020205020404" pitchFamily="49" charset="0"/>
                <a:cs typeface="Courier New" panose="02070309020205020404" pitchFamily="49" charset="0"/>
              </a:rPr>
              <a:t>toVisit.enqueue</a:t>
            </a:r>
            <a:r>
              <a:rPr lang="en-US" sz="2400" dirty="0">
                <a:solidFill>
                  <a:srgbClr val="FF0000"/>
                </a:solidFill>
                <a:latin typeface="Courier New" panose="02070309020205020404" pitchFamily="49" charset="0"/>
                <a:cs typeface="Courier New" panose="02070309020205020404" pitchFamily="49" charset="0"/>
              </a:rPr>
              <a:t>(end-of-layer-marker)</a:t>
            </a:r>
          </a:p>
          <a:p>
            <a:r>
              <a:rPr lang="en-US" sz="2400" dirty="0">
                <a:solidFill>
                  <a:srgbClr val="FF0000"/>
                </a:solidFill>
                <a:latin typeface="Courier New" panose="02070309020205020404" pitchFamily="49" charset="0"/>
                <a:cs typeface="Courier New" panose="02070309020205020404" pitchFamily="49" charset="0"/>
              </a:rPr>
              <a:t>   l=1</a:t>
            </a:r>
          </a:p>
          <a:p>
            <a:r>
              <a:rPr lang="en-US" sz="2400" dirty="0">
                <a:latin typeface="Courier New" panose="02070309020205020404" pitchFamily="49" charset="0"/>
                <a:cs typeface="Courier New" panose="02070309020205020404" pitchFamily="49" charset="0"/>
              </a:rPr>
              <a:t>   while(</a:t>
            </a:r>
            <a:r>
              <a:rPr lang="en-US" sz="2400" dirty="0" err="1">
                <a:latin typeface="Courier New" panose="02070309020205020404" pitchFamily="49" charset="0"/>
                <a:cs typeface="Courier New" panose="02070309020205020404" pitchFamily="49" charset="0"/>
              </a:rPr>
              <a:t>toVisit</a:t>
            </a:r>
            <a:r>
              <a:rPr lang="en-US" sz="2400" dirty="0">
                <a:latin typeface="Courier New" panose="02070309020205020404" pitchFamily="49" charset="0"/>
                <a:cs typeface="Courier New" panose="02070309020205020404" pitchFamily="49" charset="0"/>
              </a:rPr>
              <a:t> is not empty) </a:t>
            </a:r>
          </a:p>
          <a:p>
            <a:r>
              <a:rPr lang="en-US" sz="2400" dirty="0">
                <a:latin typeface="Courier New" panose="02070309020205020404" pitchFamily="49" charset="0"/>
                <a:cs typeface="Courier New" panose="02070309020205020404" pitchFamily="49" charset="0"/>
              </a:rPr>
              <a:t>      </a:t>
            </a:r>
            <a:r>
              <a:rPr lang="en-US" sz="2400" dirty="0">
                <a:solidFill>
                  <a:srgbClr val="FF0000"/>
                </a:solidFill>
                <a:latin typeface="Courier New" panose="02070309020205020404" pitchFamily="49" charset="0"/>
                <a:cs typeface="Courier New" panose="02070309020205020404" pitchFamily="49" charset="0"/>
              </a:rPr>
              <a:t>current = </a:t>
            </a:r>
            <a:r>
              <a:rPr lang="en-US" sz="2400" dirty="0" err="1">
                <a:solidFill>
                  <a:srgbClr val="FF0000"/>
                </a:solidFill>
                <a:latin typeface="Courier New" panose="02070309020205020404" pitchFamily="49" charset="0"/>
                <a:cs typeface="Courier New" panose="02070309020205020404" pitchFamily="49" charset="0"/>
              </a:rPr>
              <a:t>toVisit.dequeue</a:t>
            </a:r>
            <a:r>
              <a:rPr lang="en-US" sz="2400" dirty="0">
                <a:solidFill>
                  <a:srgbClr val="FF0000"/>
                </a:solidFill>
                <a:latin typeface="Courier New" panose="02070309020205020404" pitchFamily="49" charset="0"/>
                <a:cs typeface="Courier New" panose="02070309020205020404" pitchFamily="49" charset="0"/>
              </a:rPr>
              <a:t>()</a:t>
            </a:r>
          </a:p>
          <a:p>
            <a:r>
              <a:rPr lang="en-US" sz="2400" dirty="0">
                <a:solidFill>
                  <a:srgbClr val="FF0000"/>
                </a:solidFill>
                <a:latin typeface="Courier New" panose="02070309020205020404" pitchFamily="49" charset="0"/>
                <a:cs typeface="Courier New" panose="02070309020205020404" pitchFamily="49" charset="0"/>
              </a:rPr>
              <a:t>	 if(current == end-of-layer-marker)</a:t>
            </a:r>
          </a:p>
          <a:p>
            <a:r>
              <a:rPr lang="en-US" sz="2400" dirty="0">
                <a:solidFill>
                  <a:srgbClr val="FF0000"/>
                </a:solidFill>
                <a:latin typeface="Courier New" panose="02070309020205020404" pitchFamily="49" charset="0"/>
                <a:cs typeface="Courier New" panose="02070309020205020404" pitchFamily="49" charset="0"/>
              </a:rPr>
              <a:t>		l++</a:t>
            </a:r>
          </a:p>
          <a:p>
            <a:r>
              <a:rPr lang="en-US" sz="2400" dirty="0">
                <a:solidFill>
                  <a:srgbClr val="FF0000"/>
                </a:solidFill>
                <a:latin typeface="Courier New" panose="02070309020205020404" pitchFamily="49" charset="0"/>
                <a:cs typeface="Courier New" panose="02070309020205020404" pitchFamily="49" charset="0"/>
              </a:rPr>
              <a:t>          </a:t>
            </a:r>
            <a:r>
              <a:rPr lang="en-US" sz="2400" dirty="0" err="1">
                <a:solidFill>
                  <a:srgbClr val="FF0000"/>
                </a:solidFill>
                <a:latin typeface="Courier New" panose="02070309020205020404" pitchFamily="49" charset="0"/>
                <a:cs typeface="Courier New" panose="02070309020205020404" pitchFamily="49" charset="0"/>
              </a:rPr>
              <a:t>toVisit.enqueue</a:t>
            </a:r>
            <a:r>
              <a:rPr lang="en-US" sz="2400" dirty="0">
                <a:solidFill>
                  <a:srgbClr val="FF0000"/>
                </a:solidFill>
                <a:latin typeface="Courier New" panose="02070309020205020404" pitchFamily="49" charset="0"/>
                <a:cs typeface="Courier New" panose="02070309020205020404" pitchFamily="49" charset="0"/>
              </a:rPr>
              <a:t>(end-of-layer-marker)</a:t>
            </a:r>
          </a:p>
          <a:p>
            <a:r>
              <a:rPr lang="en-US" sz="2400" dirty="0">
                <a:solidFill>
                  <a:srgbClr val="FF0000"/>
                </a:solidFill>
                <a:latin typeface="Courier New" panose="02070309020205020404" pitchFamily="49" charset="0"/>
                <a:cs typeface="Courier New" panose="02070309020205020404" pitchFamily="49" charset="0"/>
              </a:rPr>
              <a:t>      </a:t>
            </a:r>
            <a:r>
              <a:rPr lang="en-US" sz="2400" dirty="0" err="1">
                <a:solidFill>
                  <a:srgbClr val="FF0000"/>
                </a:solidFill>
                <a:latin typeface="Courier New" panose="02070309020205020404" pitchFamily="49" charset="0"/>
                <a:cs typeface="Courier New" panose="02070309020205020404" pitchFamily="49" charset="0"/>
              </a:rPr>
              <a:t>current.layer</a:t>
            </a:r>
            <a:r>
              <a:rPr lang="en-US" sz="2400" dirty="0">
                <a:solidFill>
                  <a:srgbClr val="FF0000"/>
                </a:solidFill>
                <a:latin typeface="Courier New" panose="02070309020205020404" pitchFamily="49" charset="0"/>
                <a:cs typeface="Courier New" panose="02070309020205020404" pitchFamily="49" charset="0"/>
              </a:rPr>
              <a:t> = l</a:t>
            </a:r>
          </a:p>
          <a:p>
            <a:r>
              <a:rPr lang="en-US" sz="2400" dirty="0">
                <a:latin typeface="Courier New" panose="02070309020205020404" pitchFamily="49" charset="0"/>
                <a:cs typeface="Courier New" panose="02070309020205020404" pitchFamily="49" charset="0"/>
              </a:rPr>
              <a:t>      for (v : </a:t>
            </a:r>
            <a:r>
              <a:rPr lang="en-US" sz="2400" dirty="0" err="1">
                <a:latin typeface="Courier New" panose="02070309020205020404" pitchFamily="49" charset="0"/>
                <a:cs typeface="Courier New" panose="02070309020205020404" pitchFamily="49" charset="0"/>
              </a:rPr>
              <a:t>current.neighbors</a:t>
            </a:r>
            <a:r>
              <a:rPr lang="en-US" sz="2400" dirty="0">
                <a:latin typeface="Courier New" panose="02070309020205020404" pitchFamily="49" charset="0"/>
                <a:cs typeface="Courier New" panose="02070309020205020404" pitchFamily="49" charset="0"/>
              </a:rPr>
              <a:t>())</a:t>
            </a:r>
          </a:p>
          <a:p>
            <a:r>
              <a:rPr lang="en-US" sz="2400" dirty="0">
                <a:latin typeface="Courier New" panose="02070309020205020404" pitchFamily="49" charset="0"/>
                <a:cs typeface="Courier New" panose="02070309020205020404" pitchFamily="49" charset="0"/>
              </a:rPr>
              <a:t>         if (v is not seen)</a:t>
            </a:r>
          </a:p>
          <a:p>
            <a:r>
              <a:rPr lang="en-US" sz="2400" dirty="0">
                <a:latin typeface="Courier New" panose="02070309020205020404" pitchFamily="49" charset="0"/>
                <a:cs typeface="Courier New" panose="02070309020205020404" pitchFamily="49" charset="0"/>
              </a:rPr>
              <a:t>		  mark v as seen </a:t>
            </a:r>
          </a:p>
          <a:p>
            <a:r>
              <a:rPr lang="en-US" sz="2400" dirty="0">
                <a:latin typeface="Courier New" panose="02070309020205020404" pitchFamily="49" charset="0"/>
                <a:cs typeface="Courier New" panose="02070309020205020404" pitchFamily="49" charset="0"/>
              </a:rPr>
              <a:t>            </a:t>
            </a:r>
            <a:r>
              <a:rPr lang="en-US" sz="2400" dirty="0" err="1">
                <a:latin typeface="Courier New" panose="02070309020205020404" pitchFamily="49" charset="0"/>
                <a:cs typeface="Courier New" panose="02070309020205020404" pitchFamily="49" charset="0"/>
              </a:rPr>
              <a:t>toVisit.enqueue</a:t>
            </a:r>
            <a:r>
              <a:rPr lang="en-US" sz="2400" dirty="0">
                <a:latin typeface="Courier New" panose="02070309020205020404" pitchFamily="49" charset="0"/>
                <a:cs typeface="Courier New" panose="02070309020205020404" pitchFamily="49" charset="0"/>
              </a:rPr>
              <a:t>(v)	</a:t>
            </a:r>
          </a:p>
          <a:p>
            <a:endParaRPr lang="en-US" sz="2400" dirty="0">
              <a:latin typeface="Courier New" panose="02070309020205020404" pitchFamily="49" charset="0"/>
              <a:cs typeface="Courier New" panose="02070309020205020404" pitchFamily="49" charset="0"/>
            </a:endParaRPr>
          </a:p>
        </p:txBody>
      </p:sp>
      <mc:AlternateContent xmlns:mc="http://schemas.openxmlformats.org/markup-compatibility/2006">
        <mc:Choice xmlns:p14="http://schemas.microsoft.com/office/powerpoint/2010/main" Requires="p14">
          <p:contentPart p14:bwMode="auto" r:id="rId2">
            <p14:nvContentPartPr>
              <p14:cNvPr id="5" name="Ink 4">
                <a:extLst>
                  <a:ext uri="{FF2B5EF4-FFF2-40B4-BE49-F238E27FC236}">
                    <a16:creationId xmlns:a16="http://schemas.microsoft.com/office/drawing/2014/main" id="{109FBFF7-1A08-2BE7-9921-18DDECBF7EC5}"/>
                  </a:ext>
                </a:extLst>
              </p14:cNvPr>
              <p14:cNvContentPartPr/>
              <p14:nvPr/>
            </p14:nvContentPartPr>
            <p14:xfrm>
              <a:off x="726480" y="2535480"/>
              <a:ext cx="3111840" cy="3029400"/>
            </p14:xfrm>
          </p:contentPart>
        </mc:Choice>
        <mc:Fallback>
          <p:pic>
            <p:nvPicPr>
              <p:cNvPr id="5" name="Ink 4">
                <a:extLst>
                  <a:ext uri="{FF2B5EF4-FFF2-40B4-BE49-F238E27FC236}">
                    <a16:creationId xmlns:a16="http://schemas.microsoft.com/office/drawing/2014/main" id="{109FBFF7-1A08-2BE7-9921-18DDECBF7EC5}"/>
                  </a:ext>
                </a:extLst>
              </p:cNvPr>
              <p:cNvPicPr/>
              <p:nvPr/>
            </p:nvPicPr>
            <p:blipFill>
              <a:blip r:embed="rId3"/>
              <a:stretch>
                <a:fillRect/>
              </a:stretch>
            </p:blipFill>
            <p:spPr>
              <a:xfrm>
                <a:off x="717120" y="2526120"/>
                <a:ext cx="3130560" cy="3048120"/>
              </a:xfrm>
              <a:prstGeom prst="rect">
                <a:avLst/>
              </a:prstGeom>
            </p:spPr>
          </p:pic>
        </mc:Fallback>
      </mc:AlternateContent>
    </p:spTree>
    <p:extLst>
      <p:ext uri="{BB962C8B-B14F-4D97-AF65-F5344CB8AC3E}">
        <p14:creationId xmlns:p14="http://schemas.microsoft.com/office/powerpoint/2010/main" val="31928297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1115B-5527-4DE2-9BC0-5D292603984F}"/>
              </a:ext>
            </a:extLst>
          </p:cNvPr>
          <p:cNvSpPr>
            <a:spLocks noGrp="1"/>
          </p:cNvSpPr>
          <p:nvPr>
            <p:ph type="title"/>
          </p:nvPr>
        </p:nvSpPr>
        <p:spPr/>
        <p:txBody>
          <a:bodyPr/>
          <a:lstStyle/>
          <a:p>
            <a:r>
              <a:rPr lang="en-US" dirty="0"/>
              <a:t>Announcement</a:t>
            </a:r>
          </a:p>
        </p:txBody>
      </p:sp>
      <p:sp>
        <p:nvSpPr>
          <p:cNvPr id="3" name="Content Placeholder 2">
            <a:extLst>
              <a:ext uri="{FF2B5EF4-FFF2-40B4-BE49-F238E27FC236}">
                <a16:creationId xmlns:a16="http://schemas.microsoft.com/office/drawing/2014/main" id="{BDCFF290-E391-49D0-B40A-B7E88506981C}"/>
              </a:ext>
            </a:extLst>
          </p:cNvPr>
          <p:cNvSpPr>
            <a:spLocks noGrp="1"/>
          </p:cNvSpPr>
          <p:nvPr>
            <p:ph idx="1"/>
          </p:nvPr>
        </p:nvSpPr>
        <p:spPr/>
        <p:txBody>
          <a:bodyPr/>
          <a:lstStyle/>
          <a:p>
            <a:r>
              <a:rPr lang="en-US" dirty="0"/>
              <a:t>HW1 due Wednesday</a:t>
            </a:r>
          </a:p>
          <a:p>
            <a:r>
              <a:rPr lang="en-US" dirty="0"/>
              <a:t>Expect it to take longer than usual to submit to </a:t>
            </a:r>
            <a:r>
              <a:rPr lang="en-US" dirty="0" err="1"/>
              <a:t>gradescope</a:t>
            </a:r>
            <a:r>
              <a:rPr lang="en-US" dirty="0"/>
              <a:t>.</a:t>
            </a:r>
          </a:p>
          <a:p>
            <a:r>
              <a:rPr lang="en-US" dirty="0"/>
              <a:t>To count late problems, we have separate boxes for each problem, so you need to upload the pdf 3 times.</a:t>
            </a:r>
          </a:p>
          <a:p>
            <a:r>
              <a:rPr lang="en-US" dirty="0"/>
              <a:t>We </a:t>
            </a:r>
            <a:r>
              <a:rPr lang="en-US" b="1" dirty="0"/>
              <a:t>strongly </a:t>
            </a:r>
            <a:r>
              <a:rPr lang="en-US" dirty="0"/>
              <a:t>recommend making 1 pdf with all the problems and then selecting pages (way easier for us to fix a mis-done upload).</a:t>
            </a:r>
          </a:p>
          <a:p>
            <a:pPr lvl="1"/>
            <a:r>
              <a:rPr lang="en-US" dirty="0"/>
              <a:t>Just please select pages.</a:t>
            </a:r>
          </a:p>
        </p:txBody>
      </p:sp>
    </p:spTree>
    <p:extLst>
      <p:ext uri="{BB962C8B-B14F-4D97-AF65-F5344CB8AC3E}">
        <p14:creationId xmlns:p14="http://schemas.microsoft.com/office/powerpoint/2010/main" val="11935832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EB6A8-8353-43A3-B3DB-735291651162}"/>
              </a:ext>
            </a:extLst>
          </p:cNvPr>
          <p:cNvSpPr>
            <a:spLocks noGrp="1"/>
          </p:cNvSpPr>
          <p:nvPr>
            <p:ph type="title"/>
          </p:nvPr>
        </p:nvSpPr>
        <p:spPr/>
        <p:txBody>
          <a:bodyPr/>
          <a:lstStyle/>
          <a:p>
            <a:r>
              <a:rPr lang="en-US" dirty="0"/>
              <a:t>Layers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4A4ADED-E949-47D2-80F5-8497F0BFBD6E}"/>
                  </a:ext>
                </a:extLst>
              </p:cNvPr>
              <p:cNvSpPr>
                <a:spLocks noGrp="1"/>
              </p:cNvSpPr>
              <p:nvPr>
                <p:ph idx="1"/>
              </p:nvPr>
            </p:nvSpPr>
            <p:spPr/>
            <p:txBody>
              <a:bodyPr/>
              <a:lstStyle/>
              <a:p>
                <a:r>
                  <a:rPr lang="en-US" dirty="0"/>
                  <a:t>Can we have an edge that goes from layer </a:t>
                </a:r>
                <a14:m>
                  <m:oMath xmlns:m="http://schemas.openxmlformats.org/officeDocument/2006/math">
                    <m:r>
                      <a:rPr lang="en-US" b="0" i="1" smtClean="0">
                        <a:latin typeface="Cambria Math" panose="02040503050406030204" pitchFamily="18" charset="0"/>
                      </a:rPr>
                      <m:t>𝑖</m:t>
                    </m:r>
                  </m:oMath>
                </a14:m>
                <a:r>
                  <a:rPr lang="en-US" dirty="0"/>
                  <a:t> to layer </a:t>
                </a:r>
                <a14:m>
                  <m:oMath xmlns:m="http://schemas.openxmlformats.org/officeDocument/2006/math">
                    <m:r>
                      <a:rPr lang="en-US" b="0" i="1" smtClean="0">
                        <a:latin typeface="Cambria Math" panose="02040503050406030204" pitchFamily="18" charset="0"/>
                      </a:rPr>
                      <m:t>𝑖</m:t>
                    </m:r>
                    <m:r>
                      <a:rPr lang="en-US" b="0" i="1" smtClean="0">
                        <a:latin typeface="Cambria Math" panose="02040503050406030204" pitchFamily="18" charset="0"/>
                      </a:rPr>
                      <m:t>+2</m:t>
                    </m:r>
                  </m:oMath>
                </a14:m>
                <a:r>
                  <a:rPr lang="en-US" dirty="0"/>
                  <a:t> (or lower)?</a:t>
                </a:r>
              </a:p>
              <a:p>
                <a:r>
                  <a:rPr lang="en-US" dirty="0"/>
                  <a:t>No! If </a:t>
                </a:r>
                <a14:m>
                  <m:oMath xmlns:m="http://schemas.openxmlformats.org/officeDocument/2006/math">
                    <m:r>
                      <a:rPr lang="en-US" b="0" i="1" smtClean="0">
                        <a:latin typeface="Cambria Math" panose="02040503050406030204" pitchFamily="18" charset="0"/>
                      </a:rPr>
                      <m:t>𝑢</m:t>
                    </m:r>
                  </m:oMath>
                </a14:m>
                <a:r>
                  <a:rPr lang="en-US" dirty="0"/>
                  <a:t> is in layer </a:t>
                </a:r>
                <a14:m>
                  <m:oMath xmlns:m="http://schemas.openxmlformats.org/officeDocument/2006/math">
                    <m:r>
                      <a:rPr lang="en-US" b="0" i="1" smtClean="0">
                        <a:latin typeface="Cambria Math" panose="02040503050406030204" pitchFamily="18" charset="0"/>
                      </a:rPr>
                      <m:t>𝑖</m:t>
                    </m:r>
                    <m:r>
                      <a:rPr lang="en-US" b="0" i="0" smtClean="0">
                        <a:latin typeface="Cambria Math" panose="02040503050406030204" pitchFamily="18" charset="0"/>
                      </a:rPr>
                      <m:t>,</m:t>
                    </m:r>
                  </m:oMath>
                </a14:m>
                <a:r>
                  <a:rPr lang="en-US" dirty="0"/>
                  <a:t> then we processed its edge while building layer </a:t>
                </a:r>
                <a14:m>
                  <m:oMath xmlns:m="http://schemas.openxmlformats.org/officeDocument/2006/math">
                    <m:r>
                      <a:rPr lang="en-US" b="0" i="1" smtClean="0">
                        <a:latin typeface="Cambria Math" panose="02040503050406030204" pitchFamily="18" charset="0"/>
                      </a:rPr>
                      <m:t>𝑖</m:t>
                    </m:r>
                    <m:r>
                      <a:rPr lang="en-US" b="0" i="1" smtClean="0">
                        <a:latin typeface="Cambria Math" panose="02040503050406030204" pitchFamily="18" charset="0"/>
                      </a:rPr>
                      <m:t>+1</m:t>
                    </m:r>
                  </m:oMath>
                </a14:m>
                <a:r>
                  <a:rPr lang="en-US" dirty="0"/>
                  <a:t>, so the neighbor is no lower than layer </a:t>
                </a:r>
                <a14:m>
                  <m:oMath xmlns:m="http://schemas.openxmlformats.org/officeDocument/2006/math">
                    <m:r>
                      <a:rPr lang="en-US" b="0" i="1" smtClean="0">
                        <a:latin typeface="Cambria Math" panose="02040503050406030204" pitchFamily="18" charset="0"/>
                      </a:rPr>
                      <m:t>𝑖</m:t>
                    </m:r>
                  </m:oMath>
                </a14:m>
                <a:r>
                  <a:rPr lang="en-US" dirty="0"/>
                  <a:t>.</a:t>
                </a:r>
              </a:p>
              <a:p>
                <a:endParaRPr lang="en-US" dirty="0"/>
              </a:p>
              <a:p>
                <a:r>
                  <a:rPr lang="en-US" dirty="0"/>
                  <a:t>Can you have an edge within a layer?</a:t>
                </a:r>
              </a:p>
              <a:p>
                <a:r>
                  <a:rPr lang="en-US" dirty="0"/>
                  <a:t>Yes! If </a:t>
                </a:r>
                <a14:m>
                  <m:oMath xmlns:m="http://schemas.openxmlformats.org/officeDocument/2006/math">
                    <m:r>
                      <a:rPr lang="en-US" b="0" i="1" smtClean="0">
                        <a:latin typeface="Cambria Math" panose="02040503050406030204" pitchFamily="18" charset="0"/>
                      </a:rPr>
                      <m:t>𝑢</m:t>
                    </m:r>
                  </m:oMath>
                </a14:m>
                <a:r>
                  <a:rPr lang="en-US" dirty="0"/>
                  <a:t> and </a:t>
                </a:r>
                <a14:m>
                  <m:oMath xmlns:m="http://schemas.openxmlformats.org/officeDocument/2006/math">
                    <m:r>
                      <a:rPr lang="en-US" b="0" i="1" smtClean="0">
                        <a:latin typeface="Cambria Math" panose="02040503050406030204" pitchFamily="18" charset="0"/>
                      </a:rPr>
                      <m:t>𝑣</m:t>
                    </m:r>
                  </m:oMath>
                </a14:m>
                <a:r>
                  <a:rPr lang="en-US" dirty="0"/>
                  <a:t> are neighbors and both have a neighbor in layer </a:t>
                </a:r>
                <a14:m>
                  <m:oMath xmlns:m="http://schemas.openxmlformats.org/officeDocument/2006/math">
                    <m:r>
                      <a:rPr lang="en-US" b="0" i="1" smtClean="0">
                        <a:latin typeface="Cambria Math" panose="02040503050406030204" pitchFamily="18" charset="0"/>
                      </a:rPr>
                      <m:t>𝑖</m:t>
                    </m:r>
                  </m:oMath>
                </a14:m>
                <a:r>
                  <a:rPr lang="en-US" dirty="0"/>
                  <a:t>, they both end up in layer </a:t>
                </a:r>
                <a14:m>
                  <m:oMath xmlns:m="http://schemas.openxmlformats.org/officeDocument/2006/math">
                    <m:r>
                      <a:rPr lang="en-US" b="0" i="1" smtClean="0">
                        <a:latin typeface="Cambria Math" panose="02040503050406030204" pitchFamily="18" charset="0"/>
                      </a:rPr>
                      <m:t>𝑖</m:t>
                    </m:r>
                    <m:r>
                      <a:rPr lang="en-US" b="0" i="1" smtClean="0">
                        <a:latin typeface="Cambria Math" panose="02040503050406030204" pitchFamily="18" charset="0"/>
                      </a:rPr>
                      <m:t>+1</m:t>
                    </m:r>
                  </m:oMath>
                </a14:m>
                <a:r>
                  <a:rPr lang="en-US" dirty="0"/>
                  <a:t> (from their other neighbor) before the edge between them can be processed.</a:t>
                </a:r>
              </a:p>
            </p:txBody>
          </p:sp>
        </mc:Choice>
        <mc:Fallback xmlns="">
          <p:sp>
            <p:nvSpPr>
              <p:cNvPr id="3" name="Content Placeholder 2">
                <a:extLst>
                  <a:ext uri="{FF2B5EF4-FFF2-40B4-BE49-F238E27FC236}">
                    <a16:creationId xmlns:a16="http://schemas.microsoft.com/office/drawing/2014/main" id="{14A4ADED-E949-47D2-80F5-8497F0BFBD6E}"/>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2DD9A2F7-2EBE-9939-777C-94597D7FFA0B}"/>
                  </a:ext>
                </a:extLst>
              </p14:cNvPr>
              <p14:cNvContentPartPr/>
              <p14:nvPr/>
            </p14:nvContentPartPr>
            <p14:xfrm>
              <a:off x="5261760" y="-41400"/>
              <a:ext cx="5714640" cy="2039760"/>
            </p14:xfrm>
          </p:contentPart>
        </mc:Choice>
        <mc:Fallback>
          <p:pic>
            <p:nvPicPr>
              <p:cNvPr id="4" name="Ink 3">
                <a:extLst>
                  <a:ext uri="{FF2B5EF4-FFF2-40B4-BE49-F238E27FC236}">
                    <a16:creationId xmlns:a16="http://schemas.microsoft.com/office/drawing/2014/main" id="{2DD9A2F7-2EBE-9939-777C-94597D7FFA0B}"/>
                  </a:ext>
                </a:extLst>
              </p:cNvPr>
              <p:cNvPicPr/>
              <p:nvPr/>
            </p:nvPicPr>
            <p:blipFill>
              <a:blip r:embed="rId4"/>
              <a:stretch>
                <a:fillRect/>
              </a:stretch>
            </p:blipFill>
            <p:spPr>
              <a:xfrm>
                <a:off x="5252400" y="-50760"/>
                <a:ext cx="5733360" cy="2058480"/>
              </a:xfrm>
              <a:prstGeom prst="rect">
                <a:avLst/>
              </a:prstGeom>
            </p:spPr>
          </p:pic>
        </mc:Fallback>
      </mc:AlternateContent>
    </p:spTree>
    <p:extLst>
      <p:ext uri="{BB962C8B-B14F-4D97-AF65-F5344CB8AC3E}">
        <p14:creationId xmlns:p14="http://schemas.microsoft.com/office/powerpoint/2010/main" val="4980056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8EB99-E5C3-4A66-ABC0-50D621BB45C6}"/>
              </a:ext>
            </a:extLst>
          </p:cNvPr>
          <p:cNvSpPr>
            <a:spLocks noGrp="1"/>
          </p:cNvSpPr>
          <p:nvPr>
            <p:ph type="title"/>
          </p:nvPr>
        </p:nvSpPr>
        <p:spPr/>
        <p:txBody>
          <a:bodyPr/>
          <a:lstStyle/>
          <a:p>
            <a:r>
              <a:rPr lang="en-US" dirty="0"/>
              <a:t>Testing Bipartiteness</a:t>
            </a:r>
          </a:p>
        </p:txBody>
      </p:sp>
      <p:sp>
        <p:nvSpPr>
          <p:cNvPr id="3" name="Content Placeholder 2">
            <a:extLst>
              <a:ext uri="{FF2B5EF4-FFF2-40B4-BE49-F238E27FC236}">
                <a16:creationId xmlns:a16="http://schemas.microsoft.com/office/drawing/2014/main" id="{B8E9062D-05A8-4937-9E36-E531FA95391C}"/>
              </a:ext>
            </a:extLst>
          </p:cNvPr>
          <p:cNvSpPr>
            <a:spLocks noGrp="1"/>
          </p:cNvSpPr>
          <p:nvPr>
            <p:ph idx="1"/>
          </p:nvPr>
        </p:nvSpPr>
        <p:spPr/>
        <p:txBody>
          <a:bodyPr/>
          <a:lstStyle/>
          <a:p>
            <a:r>
              <a:rPr lang="en-US" dirty="0"/>
              <a:t>How can we use BFS with layers to check if a graph is 2-colorable?</a:t>
            </a:r>
          </a:p>
          <a:p>
            <a:endParaRPr lang="en-US" dirty="0"/>
          </a:p>
          <a:p>
            <a:r>
              <a:rPr lang="en-US" dirty="0"/>
              <a:t>Well, neighbors have to be “the other color”</a:t>
            </a:r>
          </a:p>
          <a:p>
            <a:r>
              <a:rPr lang="en-US" dirty="0"/>
              <a:t>Where are your neighbors?</a:t>
            </a:r>
          </a:p>
          <a:p>
            <a:r>
              <a:rPr lang="en-US" dirty="0"/>
              <a:t>Hopefully in the next layer or previous layer…</a:t>
            </a:r>
          </a:p>
          <a:p>
            <a:r>
              <a:rPr lang="en-US" dirty="0"/>
              <a:t>Color all the odd layers red and even layers blue.</a:t>
            </a:r>
          </a:p>
          <a:p>
            <a:endParaRPr lang="en-US" dirty="0"/>
          </a:p>
          <a:p>
            <a:r>
              <a:rPr lang="en-US" dirty="0"/>
              <a:t>Does this work? </a:t>
            </a:r>
          </a:p>
        </p:txBody>
      </p:sp>
    </p:spTree>
    <p:extLst>
      <p:ext uri="{BB962C8B-B14F-4D97-AF65-F5344CB8AC3E}">
        <p14:creationId xmlns:p14="http://schemas.microsoft.com/office/powerpoint/2010/main" val="36936262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945B9-762F-4133-A068-7C145CDC08AD}"/>
              </a:ext>
            </a:extLst>
          </p:cNvPr>
          <p:cNvSpPr>
            <a:spLocks noGrp="1"/>
          </p:cNvSpPr>
          <p:nvPr>
            <p:ph type="title"/>
          </p:nvPr>
        </p:nvSpPr>
        <p:spPr/>
        <p:txBody>
          <a:bodyPr/>
          <a:lstStyle/>
          <a:p>
            <a:r>
              <a:rPr lang="en-US" dirty="0"/>
              <a:t>Lemma 2</a:t>
            </a:r>
          </a:p>
        </p:txBody>
      </p:sp>
      <p:sp>
        <p:nvSpPr>
          <p:cNvPr id="3" name="Content Placeholder 2">
            <a:extLst>
              <a:ext uri="{FF2B5EF4-FFF2-40B4-BE49-F238E27FC236}">
                <a16:creationId xmlns:a16="http://schemas.microsoft.com/office/drawing/2014/main" id="{E3DB0FC1-1A8A-47D5-8C53-7289052935EB}"/>
              </a:ext>
            </a:extLst>
          </p:cNvPr>
          <p:cNvSpPr>
            <a:spLocks noGrp="1"/>
          </p:cNvSpPr>
          <p:nvPr>
            <p:ph idx="1"/>
          </p:nvPr>
        </p:nvSpPr>
        <p:spPr>
          <a:xfrm>
            <a:off x="575240" y="2720787"/>
            <a:ext cx="11187258" cy="3588573"/>
          </a:xfrm>
        </p:spPr>
        <p:txBody>
          <a:bodyPr/>
          <a:lstStyle/>
          <a:p>
            <a:r>
              <a:rPr lang="en-US" dirty="0"/>
              <a:t>An “intra-layer” edge is an edge “within” a layer.</a:t>
            </a:r>
          </a:p>
        </p:txBody>
      </p:sp>
      <p:sp>
        <p:nvSpPr>
          <p:cNvPr id="4" name="Rectangle 3">
            <a:extLst>
              <a:ext uri="{FF2B5EF4-FFF2-40B4-BE49-F238E27FC236}">
                <a16:creationId xmlns:a16="http://schemas.microsoft.com/office/drawing/2014/main" id="{75664127-977D-4135-A2E0-ECA0DFED92AC}"/>
              </a:ext>
            </a:extLst>
          </p:cNvPr>
          <p:cNvSpPr/>
          <p:nvPr/>
        </p:nvSpPr>
        <p:spPr>
          <a:xfrm>
            <a:off x="575239" y="1463857"/>
            <a:ext cx="9617632" cy="1026459"/>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latin typeface="Segoe UI Semibold" panose="020B0702040204020203" pitchFamily="34" charset="0"/>
                <a:cs typeface="Segoe UI Semibold" panose="020B0702040204020203" pitchFamily="34" charset="0"/>
              </a:rPr>
              <a:t>If BFS has an intra-layer edge, then the graph has an odd-length cycle.</a:t>
            </a:r>
          </a:p>
        </p:txBody>
      </p:sp>
      <mc:AlternateContent xmlns:mc="http://schemas.openxmlformats.org/markup-compatibility/2006">
        <mc:Choice xmlns:p14="http://schemas.microsoft.com/office/powerpoint/2010/main" Requires="p14">
          <p:contentPart p14:bwMode="auto" r:id="rId2">
            <p14:nvContentPartPr>
              <p14:cNvPr id="5" name="Ink 4">
                <a:extLst>
                  <a:ext uri="{FF2B5EF4-FFF2-40B4-BE49-F238E27FC236}">
                    <a16:creationId xmlns:a16="http://schemas.microsoft.com/office/drawing/2014/main" id="{D5927862-3A5A-4037-2AB9-81DC3910F4E6}"/>
                  </a:ext>
                </a:extLst>
              </p14:cNvPr>
              <p14:cNvContentPartPr/>
              <p14:nvPr/>
            </p14:nvContentPartPr>
            <p14:xfrm>
              <a:off x="228960" y="1381320"/>
              <a:ext cx="10074240" cy="5240880"/>
            </p14:xfrm>
          </p:contentPart>
        </mc:Choice>
        <mc:Fallback>
          <p:pic>
            <p:nvPicPr>
              <p:cNvPr id="5" name="Ink 4">
                <a:extLst>
                  <a:ext uri="{FF2B5EF4-FFF2-40B4-BE49-F238E27FC236}">
                    <a16:creationId xmlns:a16="http://schemas.microsoft.com/office/drawing/2014/main" id="{D5927862-3A5A-4037-2AB9-81DC3910F4E6}"/>
                  </a:ext>
                </a:extLst>
              </p:cNvPr>
              <p:cNvPicPr/>
              <p:nvPr/>
            </p:nvPicPr>
            <p:blipFill>
              <a:blip r:embed="rId3"/>
              <a:stretch>
                <a:fillRect/>
              </a:stretch>
            </p:blipFill>
            <p:spPr>
              <a:xfrm>
                <a:off x="219600" y="1371960"/>
                <a:ext cx="10092960" cy="5259600"/>
              </a:xfrm>
              <a:prstGeom prst="rect">
                <a:avLst/>
              </a:prstGeom>
            </p:spPr>
          </p:pic>
        </mc:Fallback>
      </mc:AlternateContent>
    </p:spTree>
    <p:extLst>
      <p:ext uri="{BB962C8B-B14F-4D97-AF65-F5344CB8AC3E}">
        <p14:creationId xmlns:p14="http://schemas.microsoft.com/office/powerpoint/2010/main" val="19831718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945B9-762F-4133-A068-7C145CDC08AD}"/>
              </a:ext>
            </a:extLst>
          </p:cNvPr>
          <p:cNvSpPr>
            <a:spLocks noGrp="1"/>
          </p:cNvSpPr>
          <p:nvPr>
            <p:ph type="title"/>
          </p:nvPr>
        </p:nvSpPr>
        <p:spPr/>
        <p:txBody>
          <a:bodyPr/>
          <a:lstStyle/>
          <a:p>
            <a:r>
              <a:rPr lang="en-US" dirty="0"/>
              <a:t>Lemma 2 (pf)</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3DB0FC1-1A8A-47D5-8C53-7289052935EB}"/>
                  </a:ext>
                </a:extLst>
              </p:cNvPr>
              <p:cNvSpPr>
                <a:spLocks noGrp="1"/>
              </p:cNvSpPr>
              <p:nvPr>
                <p:ph idx="1"/>
              </p:nvPr>
            </p:nvSpPr>
            <p:spPr>
              <a:xfrm>
                <a:off x="575240" y="2720787"/>
                <a:ext cx="11187258" cy="3588573"/>
              </a:xfrm>
            </p:spPr>
            <p:txBody>
              <a:bodyPr/>
              <a:lstStyle/>
              <a:p>
                <a:r>
                  <a:rPr lang="en-US" dirty="0"/>
                  <a:t>An “intra-layer” edge is an edge “within” a layer.</a:t>
                </a:r>
              </a:p>
              <a:p>
                <a:endParaRPr lang="en-US" dirty="0"/>
              </a:p>
              <a:p>
                <a:r>
                  <a:rPr lang="en-US" dirty="0"/>
                  <a:t>Follow the “predecessors” back up, layer by layer. </a:t>
                </a:r>
              </a:p>
              <a:p>
                <a:r>
                  <a:rPr lang="en-US" dirty="0"/>
                  <a:t>Eventually we end up with the two vertices having the same predecessor in some level (when you hit layer 1, there’s only one vertex)</a:t>
                </a:r>
              </a:p>
              <a:p>
                <a:r>
                  <a:rPr lang="en-US" dirty="0"/>
                  <a:t>Since we had two vertices per layer until we found the common vertex, we have </a:t>
                </a:r>
                <a14:m>
                  <m:oMath xmlns:m="http://schemas.openxmlformats.org/officeDocument/2006/math">
                    <m:r>
                      <a:rPr lang="en-US" b="0" i="1" smtClean="0">
                        <a:latin typeface="Cambria Math" panose="02040503050406030204" pitchFamily="18" charset="0"/>
                      </a:rPr>
                      <m:t>2</m:t>
                    </m:r>
                    <m:r>
                      <a:rPr lang="en-US" b="0" i="1" smtClean="0">
                        <a:latin typeface="Cambria Math" panose="02040503050406030204" pitchFamily="18" charset="0"/>
                      </a:rPr>
                      <m:t>𝑘</m:t>
                    </m:r>
                    <m:r>
                      <a:rPr lang="en-US" b="0" i="1" smtClean="0">
                        <a:latin typeface="Cambria Math" panose="02040503050406030204" pitchFamily="18" charset="0"/>
                      </a:rPr>
                      <m:t>+1</m:t>
                    </m:r>
                  </m:oMath>
                </a14:m>
                <a:r>
                  <a:rPr lang="en-US" dirty="0"/>
                  <a:t> vertices – that’s an odd number!</a:t>
                </a:r>
              </a:p>
            </p:txBody>
          </p:sp>
        </mc:Choice>
        <mc:Fallback xmlns="">
          <p:sp>
            <p:nvSpPr>
              <p:cNvPr id="3" name="Content Placeholder 2">
                <a:extLst>
                  <a:ext uri="{FF2B5EF4-FFF2-40B4-BE49-F238E27FC236}">
                    <a16:creationId xmlns:a16="http://schemas.microsoft.com/office/drawing/2014/main" id="{E3DB0FC1-1A8A-47D5-8C53-7289052935EB}"/>
                  </a:ext>
                </a:extLst>
              </p:cNvPr>
              <p:cNvSpPr>
                <a:spLocks noGrp="1" noRot="1" noChangeAspect="1" noMove="1" noResize="1" noEditPoints="1" noAdjustHandles="1" noChangeArrowheads="1" noChangeShapeType="1" noTextEdit="1"/>
              </p:cNvSpPr>
              <p:nvPr>
                <p:ph idx="1"/>
              </p:nvPr>
            </p:nvSpPr>
            <p:spPr>
              <a:xfrm>
                <a:off x="575240" y="2720787"/>
                <a:ext cx="11187258" cy="3588573"/>
              </a:xfrm>
              <a:blipFill>
                <a:blip r:embed="rId2"/>
                <a:stretch>
                  <a:fillRect l="-708" t="-2886" r="-327" b="-1868"/>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75664127-977D-4135-A2E0-ECA0DFED92AC}"/>
              </a:ext>
            </a:extLst>
          </p:cNvPr>
          <p:cNvSpPr/>
          <p:nvPr/>
        </p:nvSpPr>
        <p:spPr>
          <a:xfrm>
            <a:off x="575239" y="1463857"/>
            <a:ext cx="9617632" cy="1026459"/>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latin typeface="Segoe UI Semibold" panose="020B0702040204020203" pitchFamily="34" charset="0"/>
                <a:cs typeface="Segoe UI Semibold" panose="020B0702040204020203" pitchFamily="34" charset="0"/>
              </a:rPr>
              <a:t>If BFS has an intra-layer edge, then the graph has an odd-length cycle.</a:t>
            </a:r>
          </a:p>
        </p:txBody>
      </p:sp>
    </p:spTree>
    <p:extLst>
      <p:ext uri="{BB962C8B-B14F-4D97-AF65-F5344CB8AC3E}">
        <p14:creationId xmlns:p14="http://schemas.microsoft.com/office/powerpoint/2010/main" val="140650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9E606-FFFA-49ED-B070-FF25ACA55715}"/>
              </a:ext>
            </a:extLst>
          </p:cNvPr>
          <p:cNvSpPr>
            <a:spLocks noGrp="1"/>
          </p:cNvSpPr>
          <p:nvPr>
            <p:ph type="title"/>
          </p:nvPr>
        </p:nvSpPr>
        <p:spPr/>
        <p:txBody>
          <a:bodyPr/>
          <a:lstStyle/>
          <a:p>
            <a:r>
              <a:rPr lang="en-US" dirty="0"/>
              <a:t>Lemma 3</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CE39B99-8CD1-43C6-BD06-044A6D057BB3}"/>
                  </a:ext>
                </a:extLst>
              </p:cNvPr>
              <p:cNvSpPr>
                <a:spLocks noGrp="1"/>
              </p:cNvSpPr>
              <p:nvPr>
                <p:ph idx="1"/>
              </p:nvPr>
            </p:nvSpPr>
            <p:spPr>
              <a:xfrm>
                <a:off x="575240" y="2147047"/>
                <a:ext cx="11187258" cy="4162314"/>
              </a:xfrm>
            </p:spPr>
            <p:txBody>
              <a:bodyPr/>
              <a:lstStyle/>
              <a:p>
                <a:r>
                  <a:rPr lang="en-US" dirty="0"/>
                  <a:t>Prove it by </a:t>
                </a:r>
                <a:r>
                  <a:rPr lang="en-US" b="1" dirty="0"/>
                  <a:t>contrapositive</a:t>
                </a:r>
                <a:endParaRPr lang="en-US" dirty="0"/>
              </a:p>
              <a:p>
                <a:r>
                  <a:rPr lang="en-US" dirty="0"/>
                  <a:t>We want to show “if a graph is not bipartite, then it has an odd-length cycle.</a:t>
                </a:r>
              </a:p>
              <a:p>
                <a:r>
                  <a:rPr lang="en-US" dirty="0"/>
                  <a:t>Suppose </a:t>
                </a:r>
                <a14:m>
                  <m:oMath xmlns:m="http://schemas.openxmlformats.org/officeDocument/2006/math">
                    <m:r>
                      <a:rPr lang="en-US" b="0" i="1" smtClean="0">
                        <a:latin typeface="Cambria Math" panose="02040503050406030204" pitchFamily="18" charset="0"/>
                      </a:rPr>
                      <m:t>𝐺</m:t>
                    </m:r>
                  </m:oMath>
                </a14:m>
                <a:r>
                  <a:rPr lang="en-US" dirty="0"/>
                  <a:t> is not bipartite. Then the coloring attempt by BFS-coloring must fail. </a:t>
                </a:r>
              </a:p>
              <a:p>
                <a:r>
                  <a:rPr lang="en-US" dirty="0"/>
                  <a:t>Edges between layers can’t cause failure – there must be an intra-level edge causing failure. By Lemma 2, we have an odd cycle.</a:t>
                </a:r>
              </a:p>
            </p:txBody>
          </p:sp>
        </mc:Choice>
        <mc:Fallback xmlns="">
          <p:sp>
            <p:nvSpPr>
              <p:cNvPr id="3" name="Content Placeholder 2">
                <a:extLst>
                  <a:ext uri="{FF2B5EF4-FFF2-40B4-BE49-F238E27FC236}">
                    <a16:creationId xmlns:a16="http://schemas.microsoft.com/office/drawing/2014/main" id="{ECE39B99-8CD1-43C6-BD06-044A6D057BB3}"/>
                  </a:ext>
                </a:extLst>
              </p:cNvPr>
              <p:cNvSpPr>
                <a:spLocks noGrp="1" noRot="1" noChangeAspect="1" noMove="1" noResize="1" noEditPoints="1" noAdjustHandles="1" noChangeArrowheads="1" noChangeShapeType="1" noTextEdit="1"/>
              </p:cNvSpPr>
              <p:nvPr>
                <p:ph idx="1"/>
              </p:nvPr>
            </p:nvSpPr>
            <p:spPr>
              <a:xfrm>
                <a:off x="575240" y="2147047"/>
                <a:ext cx="11187258" cy="4162314"/>
              </a:xfrm>
              <a:blipFill>
                <a:blip r:embed="rId2"/>
                <a:stretch>
                  <a:fillRect l="-708" t="-2489"/>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78E0E305-8FD2-4684-B807-BA5CCC6E1311}"/>
              </a:ext>
            </a:extLst>
          </p:cNvPr>
          <p:cNvSpPr/>
          <p:nvPr/>
        </p:nvSpPr>
        <p:spPr>
          <a:xfrm>
            <a:off x="575239" y="1400035"/>
            <a:ext cx="9617632" cy="624919"/>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latin typeface="Segoe UI Semibold" panose="020B0702040204020203" pitchFamily="34" charset="0"/>
                <a:cs typeface="Segoe UI Semibold" panose="020B0702040204020203" pitchFamily="34" charset="0"/>
              </a:rPr>
              <a:t>If a graph has no odd-length cycles, then it is bipartite.       </a:t>
            </a:r>
          </a:p>
        </p:txBody>
      </p:sp>
      <mc:AlternateContent xmlns:mc="http://schemas.openxmlformats.org/markup-compatibility/2006">
        <mc:Choice xmlns:p14="http://schemas.microsoft.com/office/powerpoint/2010/main" Requires="p14">
          <p:contentPart p14:bwMode="auto" r:id="rId3">
            <p14:nvContentPartPr>
              <p14:cNvPr id="5" name="Ink 4">
                <a:extLst>
                  <a:ext uri="{FF2B5EF4-FFF2-40B4-BE49-F238E27FC236}">
                    <a16:creationId xmlns:a16="http://schemas.microsoft.com/office/drawing/2014/main" id="{24DF7C77-0A01-41B9-EFB8-03029874071F}"/>
                  </a:ext>
                </a:extLst>
              </p14:cNvPr>
              <p14:cNvContentPartPr/>
              <p14:nvPr/>
            </p14:nvContentPartPr>
            <p14:xfrm>
              <a:off x="284760" y="1207080"/>
              <a:ext cx="614160" cy="911160"/>
            </p14:xfrm>
          </p:contentPart>
        </mc:Choice>
        <mc:Fallback>
          <p:pic>
            <p:nvPicPr>
              <p:cNvPr id="5" name="Ink 4">
                <a:extLst>
                  <a:ext uri="{FF2B5EF4-FFF2-40B4-BE49-F238E27FC236}">
                    <a16:creationId xmlns:a16="http://schemas.microsoft.com/office/drawing/2014/main" id="{24DF7C77-0A01-41B9-EFB8-03029874071F}"/>
                  </a:ext>
                </a:extLst>
              </p:cNvPr>
              <p:cNvPicPr/>
              <p:nvPr/>
            </p:nvPicPr>
            <p:blipFill>
              <a:blip r:embed="rId4"/>
              <a:stretch>
                <a:fillRect/>
              </a:stretch>
            </p:blipFill>
            <p:spPr>
              <a:xfrm>
                <a:off x="275400" y="1197720"/>
                <a:ext cx="632880" cy="929880"/>
              </a:xfrm>
              <a:prstGeom prst="rect">
                <a:avLst/>
              </a:prstGeom>
            </p:spPr>
          </p:pic>
        </mc:Fallback>
      </mc:AlternateContent>
    </p:spTree>
    <p:extLst>
      <p:ext uri="{BB962C8B-B14F-4D97-AF65-F5344CB8AC3E}">
        <p14:creationId xmlns:p14="http://schemas.microsoft.com/office/powerpoint/2010/main" val="2192369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2EDA2-DFBD-4DA1-A494-49ED0F89899B}"/>
              </a:ext>
            </a:extLst>
          </p:cNvPr>
          <p:cNvSpPr>
            <a:spLocks noGrp="1"/>
          </p:cNvSpPr>
          <p:nvPr>
            <p:ph type="title"/>
          </p:nvPr>
        </p:nvSpPr>
        <p:spPr/>
        <p:txBody>
          <a:bodyPr/>
          <a:lstStyle/>
          <a:p>
            <a:r>
              <a:rPr lang="en-US" dirty="0"/>
              <a:t>The Big Result</a:t>
            </a:r>
          </a:p>
        </p:txBody>
      </p:sp>
      <p:sp>
        <p:nvSpPr>
          <p:cNvPr id="3" name="Content Placeholder 2">
            <a:extLst>
              <a:ext uri="{FF2B5EF4-FFF2-40B4-BE49-F238E27FC236}">
                <a16:creationId xmlns:a16="http://schemas.microsoft.com/office/drawing/2014/main" id="{B97700E5-D063-4BED-9C4A-E654CFA76DFA}"/>
              </a:ext>
            </a:extLst>
          </p:cNvPr>
          <p:cNvSpPr>
            <a:spLocks noGrp="1"/>
          </p:cNvSpPr>
          <p:nvPr>
            <p:ph idx="1"/>
          </p:nvPr>
        </p:nvSpPr>
        <p:spPr>
          <a:xfrm>
            <a:off x="575240" y="2962835"/>
            <a:ext cx="11187258" cy="3346526"/>
          </a:xfrm>
        </p:spPr>
        <p:txBody>
          <a:bodyPr/>
          <a:lstStyle/>
          <a:p>
            <a:r>
              <a:rPr lang="en-US" dirty="0"/>
              <a:t>Proof:</a:t>
            </a:r>
            <a:br>
              <a:rPr lang="en-US" dirty="0"/>
            </a:br>
            <a:r>
              <a:rPr lang="en-US" dirty="0"/>
              <a:t>Lemma 1 says if a graph has an odd cycle, then it’s not bipartite (or in contrapositive form, if a graph is bipartite, then it has no odd cycles)</a:t>
            </a:r>
          </a:p>
          <a:p>
            <a:r>
              <a:rPr lang="en-US" dirty="0"/>
              <a:t>Lemma 3 says if a graph has no odd cycles then it is bipartite.</a:t>
            </a:r>
          </a:p>
          <a:p>
            <a:endParaRPr lang="en-US" dirty="0"/>
          </a:p>
          <a:p>
            <a:endParaRPr lang="en-US" dirty="0"/>
          </a:p>
        </p:txBody>
      </p:sp>
      <p:grpSp>
        <p:nvGrpSpPr>
          <p:cNvPr id="4" name="Group 3">
            <a:extLst>
              <a:ext uri="{FF2B5EF4-FFF2-40B4-BE49-F238E27FC236}">
                <a16:creationId xmlns:a16="http://schemas.microsoft.com/office/drawing/2014/main" id="{8A629D33-FBEB-4217-8245-46C31E1992DF}"/>
              </a:ext>
            </a:extLst>
          </p:cNvPr>
          <p:cNvGrpSpPr/>
          <p:nvPr/>
        </p:nvGrpSpPr>
        <p:grpSpPr>
          <a:xfrm>
            <a:off x="683369" y="1419020"/>
            <a:ext cx="10661465" cy="1516921"/>
            <a:chOff x="677852" y="1580757"/>
            <a:chExt cx="4703420" cy="1516921"/>
          </a:xfrm>
        </p:grpSpPr>
        <p:sp>
          <p:nvSpPr>
            <p:cNvPr id="5" name="Rectangle 4">
              <a:extLst>
                <a:ext uri="{FF2B5EF4-FFF2-40B4-BE49-F238E27FC236}">
                  <a16:creationId xmlns:a16="http://schemas.microsoft.com/office/drawing/2014/main" id="{608DBFFD-26D1-4AA1-8878-F222E12596B9}"/>
                </a:ext>
              </a:extLst>
            </p:cNvPr>
            <p:cNvSpPr/>
            <p:nvPr/>
          </p:nvSpPr>
          <p:spPr>
            <a:xfrm>
              <a:off x="677852" y="1580757"/>
              <a:ext cx="4703420" cy="1516921"/>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Segoe UI Semibold" panose="020B0702040204020203" pitchFamily="34" charset="0"/>
                <a:cs typeface="Segoe UI Semibold" panose="020B0702040204020203" pitchFamily="34" charset="0"/>
              </a:endParaRPr>
            </a:p>
            <a:p>
              <a:pPr algn="ctr"/>
              <a:r>
                <a:rPr lang="en-US" sz="2400" dirty="0">
                  <a:latin typeface="Segoe UI Semibold" panose="020B0702040204020203" pitchFamily="34" charset="0"/>
                  <a:cs typeface="Segoe UI Semibold" panose="020B0702040204020203" pitchFamily="34" charset="0"/>
                </a:rPr>
                <a:t>A graph is bipartite if and only if it has no odd cycles.</a:t>
              </a:r>
            </a:p>
          </p:txBody>
        </p:sp>
        <p:sp>
          <p:nvSpPr>
            <p:cNvPr id="6" name="Rectangle 5">
              <a:extLst>
                <a:ext uri="{FF2B5EF4-FFF2-40B4-BE49-F238E27FC236}">
                  <a16:creationId xmlns:a16="http://schemas.microsoft.com/office/drawing/2014/main" id="{C0C707DF-0990-4336-A672-A3D9F02231AA}"/>
                </a:ext>
              </a:extLst>
            </p:cNvPr>
            <p:cNvSpPr/>
            <p:nvPr/>
          </p:nvSpPr>
          <p:spPr>
            <a:xfrm>
              <a:off x="677853" y="1580758"/>
              <a:ext cx="4703419" cy="551438"/>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latin typeface="Segoe UI Historic" panose="020B0502040204020203" pitchFamily="34" charset="0"/>
                  <a:ea typeface="Segoe UI Historic" panose="020B0502040204020203" pitchFamily="34" charset="0"/>
                  <a:cs typeface="Segoe UI Historic" panose="020B0502040204020203" pitchFamily="34" charset="0"/>
                </a:rPr>
                <a:t>Bipartite (also called “2-colorable”)</a:t>
              </a:r>
            </a:p>
          </p:txBody>
        </p:sp>
      </p:grpSp>
      <p:sp>
        <p:nvSpPr>
          <p:cNvPr id="7" name="Rectangle 6">
            <a:extLst>
              <a:ext uri="{FF2B5EF4-FFF2-40B4-BE49-F238E27FC236}">
                <a16:creationId xmlns:a16="http://schemas.microsoft.com/office/drawing/2014/main" id="{658AABEB-0771-4F50-84BF-73C29E724A1D}"/>
              </a:ext>
            </a:extLst>
          </p:cNvPr>
          <p:cNvSpPr/>
          <p:nvPr/>
        </p:nvSpPr>
        <p:spPr>
          <a:xfrm>
            <a:off x="683368" y="4963068"/>
            <a:ext cx="10933391" cy="584592"/>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Segoe UI Semibold" panose="020B0702040204020203" pitchFamily="34" charset="0"/>
                <a:cs typeface="Segoe UI Semibold" panose="020B0702040204020203" pitchFamily="34" charset="0"/>
              </a:rPr>
              <a:t>Lemma 1: If a graph contains an odd cycle, then it is not bipartite.</a:t>
            </a:r>
          </a:p>
        </p:txBody>
      </p:sp>
      <p:sp>
        <p:nvSpPr>
          <p:cNvPr id="8" name="Rectangle 7">
            <a:extLst>
              <a:ext uri="{FF2B5EF4-FFF2-40B4-BE49-F238E27FC236}">
                <a16:creationId xmlns:a16="http://schemas.microsoft.com/office/drawing/2014/main" id="{9AFD8BB2-7958-4F75-A2A2-44568760F730}"/>
              </a:ext>
            </a:extLst>
          </p:cNvPr>
          <p:cNvSpPr/>
          <p:nvPr/>
        </p:nvSpPr>
        <p:spPr>
          <a:xfrm>
            <a:off x="683367" y="5752833"/>
            <a:ext cx="10933391" cy="624919"/>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latin typeface="Segoe UI Semibold" panose="020B0702040204020203" pitchFamily="34" charset="0"/>
                <a:cs typeface="Segoe UI Semibold" panose="020B0702040204020203" pitchFamily="34" charset="0"/>
              </a:rPr>
              <a:t>Lemma 3: If a graph has no odd-length cycles, then it is bipartite.       </a:t>
            </a:r>
          </a:p>
        </p:txBody>
      </p:sp>
    </p:spTree>
    <p:extLst>
      <p:ext uri="{BB962C8B-B14F-4D97-AF65-F5344CB8AC3E}">
        <p14:creationId xmlns:p14="http://schemas.microsoft.com/office/powerpoint/2010/main" val="7231952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44123-EDA7-4272-B987-8A779E9883EE}"/>
              </a:ext>
            </a:extLst>
          </p:cNvPr>
          <p:cNvSpPr>
            <a:spLocks noGrp="1"/>
          </p:cNvSpPr>
          <p:nvPr>
            <p:ph type="title"/>
          </p:nvPr>
        </p:nvSpPr>
        <p:spPr/>
        <p:txBody>
          <a:bodyPr/>
          <a:lstStyle/>
          <a:p>
            <a:r>
              <a:rPr lang="en-US" dirty="0"/>
              <a:t>Algorithm -&gt; proof</a:t>
            </a:r>
          </a:p>
        </p:txBody>
      </p:sp>
      <p:sp>
        <p:nvSpPr>
          <p:cNvPr id="3" name="Content Placeholder 2">
            <a:extLst>
              <a:ext uri="{FF2B5EF4-FFF2-40B4-BE49-F238E27FC236}">
                <a16:creationId xmlns:a16="http://schemas.microsoft.com/office/drawing/2014/main" id="{119E98EC-224D-4E9B-B4C3-999DD4B7EAEE}"/>
              </a:ext>
            </a:extLst>
          </p:cNvPr>
          <p:cNvSpPr>
            <a:spLocks noGrp="1"/>
          </p:cNvSpPr>
          <p:nvPr>
            <p:ph idx="1"/>
          </p:nvPr>
        </p:nvSpPr>
        <p:spPr/>
        <p:txBody>
          <a:bodyPr/>
          <a:lstStyle/>
          <a:p>
            <a:r>
              <a:rPr lang="en-US" dirty="0"/>
              <a:t>The final theorem statement doesn’t know about the algorithm – we used the algorithm to prove a graph theory fact!</a:t>
            </a:r>
          </a:p>
        </p:txBody>
      </p:sp>
    </p:spTree>
    <p:extLst>
      <p:ext uri="{BB962C8B-B14F-4D97-AF65-F5344CB8AC3E}">
        <p14:creationId xmlns:p14="http://schemas.microsoft.com/office/powerpoint/2010/main" val="8934908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05494-186F-46F7-A7DF-1A89DE760BCC}"/>
              </a:ext>
            </a:extLst>
          </p:cNvPr>
          <p:cNvSpPr>
            <a:spLocks noGrp="1"/>
          </p:cNvSpPr>
          <p:nvPr>
            <p:ph type="title"/>
          </p:nvPr>
        </p:nvSpPr>
        <p:spPr/>
        <p:txBody>
          <a:bodyPr/>
          <a:lstStyle/>
          <a:p>
            <a:r>
              <a:rPr lang="en-US" dirty="0"/>
              <a:t>Wrapping it up</a:t>
            </a:r>
          </a:p>
        </p:txBody>
      </p:sp>
      <p:sp>
        <p:nvSpPr>
          <p:cNvPr id="5" name="TextBox 4">
            <a:extLst>
              <a:ext uri="{FF2B5EF4-FFF2-40B4-BE49-F238E27FC236}">
                <a16:creationId xmlns:a16="http://schemas.microsoft.com/office/drawing/2014/main" id="{BF264E70-5920-4BA2-800A-208E153B6CA7}"/>
              </a:ext>
            </a:extLst>
          </p:cNvPr>
          <p:cNvSpPr txBox="1"/>
          <p:nvPr/>
        </p:nvSpPr>
        <p:spPr>
          <a:xfrm>
            <a:off x="521452" y="1073892"/>
            <a:ext cx="8662890" cy="5632311"/>
          </a:xfrm>
          <a:prstGeom prst="rect">
            <a:avLst/>
          </a:prstGeom>
          <a:noFill/>
        </p:spPr>
        <p:txBody>
          <a:bodyPr wrap="square" rtlCol="0">
            <a:spAutoFit/>
          </a:bodyPr>
          <a:lstStyle/>
          <a:p>
            <a:r>
              <a:rPr lang="en-US" dirty="0" err="1">
                <a:latin typeface="Courier New" panose="02070309020205020404" pitchFamily="49" charset="0"/>
                <a:cs typeface="Courier New" panose="02070309020205020404" pitchFamily="49" charset="0"/>
              </a:rPr>
              <a:t>BipartiteCheck</a:t>
            </a:r>
            <a:r>
              <a:rPr lang="en-US" dirty="0">
                <a:latin typeface="Courier New" panose="02070309020205020404" pitchFamily="49" charset="0"/>
                <a:cs typeface="Courier New" panose="02070309020205020404" pitchFamily="49" charset="0"/>
              </a:rPr>
              <a:t>(graph) //assumes graph is connected! </a:t>
            </a:r>
          </a:p>
          <a:p>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toVisit.enqueue</a:t>
            </a:r>
            <a:r>
              <a:rPr lang="en-US" dirty="0">
                <a:latin typeface="Courier New" panose="02070309020205020404" pitchFamily="49" charset="0"/>
                <a:cs typeface="Courier New" panose="02070309020205020404" pitchFamily="49" charset="0"/>
              </a:rPr>
              <a:t>(first vertex)</a:t>
            </a:r>
          </a:p>
          <a:p>
            <a:r>
              <a:rPr lang="en-US" dirty="0">
                <a:latin typeface="Courier New" panose="02070309020205020404" pitchFamily="49" charset="0"/>
                <a:cs typeface="Courier New" panose="02070309020205020404" pitchFamily="49" charset="0"/>
              </a:rPr>
              <a:t>   mark first vertex as seen</a:t>
            </a:r>
          </a:p>
          <a:p>
            <a:r>
              <a:rPr lang="en-US" dirty="0">
                <a:latin typeface="Courier New" panose="02070309020205020404" pitchFamily="49" charset="0"/>
                <a:cs typeface="Courier New" panose="02070309020205020404" pitchFamily="49" charset="0"/>
              </a:rPr>
              <a:t>   </a:t>
            </a:r>
            <a:r>
              <a:rPr lang="en-US" dirty="0" err="1">
                <a:solidFill>
                  <a:srgbClr val="FF0000"/>
                </a:solidFill>
                <a:latin typeface="Courier New" panose="02070309020205020404" pitchFamily="49" charset="0"/>
                <a:cs typeface="Courier New" panose="02070309020205020404" pitchFamily="49" charset="0"/>
              </a:rPr>
              <a:t>toVisit.enqueue</a:t>
            </a:r>
            <a:r>
              <a:rPr lang="en-US" dirty="0">
                <a:solidFill>
                  <a:srgbClr val="FF0000"/>
                </a:solidFill>
                <a:latin typeface="Courier New" panose="02070309020205020404" pitchFamily="49" charset="0"/>
                <a:cs typeface="Courier New" panose="02070309020205020404" pitchFamily="49" charset="0"/>
              </a:rPr>
              <a:t>(end-of-layer-marker)</a:t>
            </a:r>
          </a:p>
          <a:p>
            <a:r>
              <a:rPr lang="en-US" dirty="0">
                <a:solidFill>
                  <a:srgbClr val="FF0000"/>
                </a:solidFill>
                <a:latin typeface="Courier New" panose="02070309020205020404" pitchFamily="49" charset="0"/>
                <a:cs typeface="Courier New" panose="02070309020205020404" pitchFamily="49" charset="0"/>
              </a:rPr>
              <a:t>   l=1</a:t>
            </a:r>
          </a:p>
          <a:p>
            <a:r>
              <a:rPr lang="en-US" dirty="0">
                <a:latin typeface="Courier New" panose="02070309020205020404" pitchFamily="49" charset="0"/>
                <a:cs typeface="Courier New" panose="02070309020205020404" pitchFamily="49" charset="0"/>
              </a:rPr>
              <a:t>   while(</a:t>
            </a:r>
            <a:r>
              <a:rPr lang="en-US" dirty="0" err="1">
                <a:latin typeface="Courier New" panose="02070309020205020404" pitchFamily="49" charset="0"/>
                <a:cs typeface="Courier New" panose="02070309020205020404" pitchFamily="49" charset="0"/>
              </a:rPr>
              <a:t>toVisit</a:t>
            </a:r>
            <a:r>
              <a:rPr lang="en-US" dirty="0">
                <a:latin typeface="Courier New" panose="02070309020205020404" pitchFamily="49" charset="0"/>
                <a:cs typeface="Courier New" panose="02070309020205020404" pitchFamily="49" charset="0"/>
              </a:rPr>
              <a:t> is not empty) </a:t>
            </a:r>
          </a:p>
          <a:p>
            <a:r>
              <a:rPr lang="en-US" dirty="0">
                <a:latin typeface="Courier New" panose="02070309020205020404" pitchFamily="49" charset="0"/>
                <a:cs typeface="Courier New" panose="02070309020205020404" pitchFamily="49" charset="0"/>
              </a:rPr>
              <a:t>      </a:t>
            </a:r>
            <a:r>
              <a:rPr lang="en-US" dirty="0">
                <a:solidFill>
                  <a:srgbClr val="FF0000"/>
                </a:solidFill>
                <a:latin typeface="Courier New" panose="02070309020205020404" pitchFamily="49" charset="0"/>
                <a:cs typeface="Courier New" panose="02070309020205020404" pitchFamily="49" charset="0"/>
              </a:rPr>
              <a:t>current = </a:t>
            </a:r>
            <a:r>
              <a:rPr lang="en-US" dirty="0" err="1">
                <a:solidFill>
                  <a:srgbClr val="FF0000"/>
                </a:solidFill>
                <a:latin typeface="Courier New" panose="02070309020205020404" pitchFamily="49" charset="0"/>
                <a:cs typeface="Courier New" panose="02070309020205020404" pitchFamily="49" charset="0"/>
              </a:rPr>
              <a:t>toVisit.dequeue</a:t>
            </a:r>
            <a:r>
              <a:rPr lang="en-US" dirty="0">
                <a:solidFill>
                  <a:srgbClr val="FF0000"/>
                </a:solidFill>
                <a:latin typeface="Courier New" panose="02070309020205020404" pitchFamily="49" charset="0"/>
                <a:cs typeface="Courier New" panose="02070309020205020404" pitchFamily="49" charset="0"/>
              </a:rPr>
              <a:t>()</a:t>
            </a:r>
          </a:p>
          <a:p>
            <a:r>
              <a:rPr lang="en-US" dirty="0">
                <a:solidFill>
                  <a:srgbClr val="FF0000"/>
                </a:solidFill>
                <a:latin typeface="Courier New" panose="02070309020205020404" pitchFamily="49" charset="0"/>
                <a:cs typeface="Courier New" panose="02070309020205020404" pitchFamily="49" charset="0"/>
              </a:rPr>
              <a:t>	 if(current == end-of-layer-marker)</a:t>
            </a:r>
          </a:p>
          <a:p>
            <a:r>
              <a:rPr lang="en-US" dirty="0">
                <a:solidFill>
                  <a:srgbClr val="FF0000"/>
                </a:solidFill>
                <a:latin typeface="Courier New" panose="02070309020205020404" pitchFamily="49" charset="0"/>
                <a:cs typeface="Courier New" panose="02070309020205020404" pitchFamily="49" charset="0"/>
              </a:rPr>
              <a:t>		l++</a:t>
            </a:r>
          </a:p>
          <a:p>
            <a:r>
              <a:rPr lang="en-US" dirty="0">
                <a:solidFill>
                  <a:srgbClr val="FF0000"/>
                </a:solidFill>
                <a:latin typeface="Courier New" panose="02070309020205020404" pitchFamily="49" charset="0"/>
                <a:cs typeface="Courier New" panose="02070309020205020404" pitchFamily="49" charset="0"/>
              </a:rPr>
              <a:t>          </a:t>
            </a:r>
            <a:r>
              <a:rPr lang="en-US" dirty="0" err="1">
                <a:solidFill>
                  <a:srgbClr val="FF0000"/>
                </a:solidFill>
                <a:latin typeface="Courier New" panose="02070309020205020404" pitchFamily="49" charset="0"/>
                <a:cs typeface="Courier New" panose="02070309020205020404" pitchFamily="49" charset="0"/>
              </a:rPr>
              <a:t>toVisit.enqueue</a:t>
            </a:r>
            <a:r>
              <a:rPr lang="en-US" dirty="0">
                <a:solidFill>
                  <a:srgbClr val="FF0000"/>
                </a:solidFill>
                <a:latin typeface="Courier New" panose="02070309020205020404" pitchFamily="49" charset="0"/>
                <a:cs typeface="Courier New" panose="02070309020205020404" pitchFamily="49" charset="0"/>
              </a:rPr>
              <a:t>(end-of-layer-marker)</a:t>
            </a:r>
          </a:p>
          <a:p>
            <a:r>
              <a:rPr lang="en-US" dirty="0">
                <a:solidFill>
                  <a:srgbClr val="FF0000"/>
                </a:solidFill>
                <a:latin typeface="Courier New" panose="02070309020205020404" pitchFamily="49" charset="0"/>
                <a:cs typeface="Courier New" panose="02070309020205020404" pitchFamily="49" charset="0"/>
              </a:rPr>
              <a:t>      </a:t>
            </a:r>
            <a:r>
              <a:rPr lang="en-US" dirty="0" err="1">
                <a:solidFill>
                  <a:srgbClr val="FF0000"/>
                </a:solidFill>
                <a:latin typeface="Courier New" panose="02070309020205020404" pitchFamily="49" charset="0"/>
                <a:cs typeface="Courier New" panose="02070309020205020404" pitchFamily="49" charset="0"/>
              </a:rPr>
              <a:t>current.layer</a:t>
            </a:r>
            <a:r>
              <a:rPr lang="en-US" dirty="0">
                <a:solidFill>
                  <a:srgbClr val="FF0000"/>
                </a:solidFill>
                <a:latin typeface="Courier New" panose="02070309020205020404" pitchFamily="49" charset="0"/>
                <a:cs typeface="Courier New" panose="02070309020205020404" pitchFamily="49" charset="0"/>
              </a:rPr>
              <a:t> = l</a:t>
            </a:r>
          </a:p>
          <a:p>
            <a:r>
              <a:rPr lang="en-US" dirty="0">
                <a:latin typeface="Courier New" panose="02070309020205020404" pitchFamily="49" charset="0"/>
                <a:cs typeface="Courier New" panose="02070309020205020404" pitchFamily="49" charset="0"/>
              </a:rPr>
              <a:t>      for (v : </a:t>
            </a:r>
            <a:r>
              <a:rPr lang="en-US" dirty="0" err="1">
                <a:latin typeface="Courier New" panose="02070309020205020404" pitchFamily="49" charset="0"/>
                <a:cs typeface="Courier New" panose="02070309020205020404" pitchFamily="49" charset="0"/>
              </a:rPr>
              <a:t>current.neighbors</a:t>
            </a:r>
            <a:r>
              <a:rPr lang="en-US" dirty="0">
                <a:latin typeface="Courier New" panose="02070309020205020404" pitchFamily="49" charset="0"/>
                <a:cs typeface="Courier New" panose="02070309020205020404" pitchFamily="49" charset="0"/>
              </a:rPr>
              <a:t>())</a:t>
            </a:r>
          </a:p>
          <a:p>
            <a:r>
              <a:rPr lang="en-US" dirty="0">
                <a:latin typeface="Courier New" panose="02070309020205020404" pitchFamily="49" charset="0"/>
                <a:cs typeface="Courier New" panose="02070309020205020404" pitchFamily="49" charset="0"/>
              </a:rPr>
              <a:t>         if (v is not seen)</a:t>
            </a:r>
          </a:p>
          <a:p>
            <a:r>
              <a:rPr lang="en-US" dirty="0">
                <a:latin typeface="Courier New" panose="02070309020205020404" pitchFamily="49" charset="0"/>
                <a:cs typeface="Courier New" panose="02070309020205020404" pitchFamily="49" charset="0"/>
              </a:rPr>
              <a:t>		  mark v as seen </a:t>
            </a:r>
          </a:p>
          <a:p>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toVisit.enqueue</a:t>
            </a:r>
            <a:r>
              <a:rPr lang="en-US" dirty="0">
                <a:latin typeface="Courier New" panose="02070309020205020404" pitchFamily="49" charset="0"/>
                <a:cs typeface="Courier New" panose="02070309020205020404" pitchFamily="49" charset="0"/>
              </a:rPr>
              <a:t>(v)	</a:t>
            </a:r>
          </a:p>
          <a:p>
            <a:r>
              <a:rPr lang="en-US" dirty="0">
                <a:latin typeface="Courier New" panose="02070309020205020404" pitchFamily="49" charset="0"/>
                <a:cs typeface="Courier New" panose="02070309020205020404" pitchFamily="49" charset="0"/>
              </a:rPr>
              <a:t>	  </a:t>
            </a:r>
            <a:r>
              <a:rPr lang="en-US" dirty="0">
                <a:solidFill>
                  <a:srgbClr val="FF0000"/>
                </a:solidFill>
                <a:latin typeface="Courier New" panose="02070309020205020404" pitchFamily="49" charset="0"/>
                <a:cs typeface="Courier New" panose="02070309020205020404" pitchFamily="49" charset="0"/>
              </a:rPr>
              <a:t>else //v is seen</a:t>
            </a:r>
          </a:p>
          <a:p>
            <a:r>
              <a:rPr lang="en-US" dirty="0">
                <a:solidFill>
                  <a:srgbClr val="FF0000"/>
                </a:solidFill>
                <a:latin typeface="Courier New" panose="02070309020205020404" pitchFamily="49" charset="0"/>
                <a:cs typeface="Courier New" panose="02070309020205020404" pitchFamily="49" charset="0"/>
              </a:rPr>
              <a:t>            if(</a:t>
            </a:r>
            <a:r>
              <a:rPr lang="en-US" dirty="0" err="1">
                <a:solidFill>
                  <a:srgbClr val="FF0000"/>
                </a:solidFill>
                <a:latin typeface="Courier New" panose="02070309020205020404" pitchFamily="49" charset="0"/>
                <a:cs typeface="Courier New" panose="02070309020205020404" pitchFamily="49" charset="0"/>
              </a:rPr>
              <a:t>v.layer</a:t>
            </a:r>
            <a:r>
              <a:rPr lang="en-US" dirty="0">
                <a:solidFill>
                  <a:srgbClr val="FF0000"/>
                </a:solidFill>
                <a:latin typeface="Courier New" panose="02070309020205020404" pitchFamily="49" charset="0"/>
                <a:cs typeface="Courier New" panose="02070309020205020404" pitchFamily="49" charset="0"/>
              </a:rPr>
              <a:t> == </a:t>
            </a:r>
            <a:r>
              <a:rPr lang="en-US" dirty="0" err="1">
                <a:solidFill>
                  <a:srgbClr val="FF0000"/>
                </a:solidFill>
                <a:latin typeface="Courier New" panose="02070309020205020404" pitchFamily="49" charset="0"/>
                <a:cs typeface="Courier New" panose="02070309020205020404" pitchFamily="49" charset="0"/>
              </a:rPr>
              <a:t>current.layer</a:t>
            </a:r>
            <a:r>
              <a:rPr lang="en-US" dirty="0">
                <a:solidFill>
                  <a:srgbClr val="FF0000"/>
                </a:solidFill>
                <a:latin typeface="Courier New" panose="02070309020205020404" pitchFamily="49" charset="0"/>
                <a:cs typeface="Courier New" panose="02070309020205020404" pitchFamily="49" charset="0"/>
              </a:rPr>
              <a:t>)</a:t>
            </a:r>
          </a:p>
          <a:p>
            <a:r>
              <a:rPr lang="en-US" dirty="0">
                <a:solidFill>
                  <a:srgbClr val="FF0000"/>
                </a:solidFill>
                <a:latin typeface="Courier New" panose="02070309020205020404" pitchFamily="49" charset="0"/>
                <a:cs typeface="Courier New" panose="02070309020205020404" pitchFamily="49" charset="0"/>
              </a:rPr>
              <a:t>                 return “not bipartite” //intra-level edge</a:t>
            </a:r>
          </a:p>
          <a:p>
            <a:r>
              <a:rPr lang="en-US" dirty="0">
                <a:solidFill>
                  <a:srgbClr val="FF0000"/>
                </a:solidFill>
                <a:latin typeface="Courier New" panose="02070309020205020404" pitchFamily="49" charset="0"/>
                <a:cs typeface="Courier New" panose="02070309020205020404" pitchFamily="49" charset="0"/>
              </a:rPr>
              <a:t>  return “bipartite” //no intra-level edges</a:t>
            </a:r>
          </a:p>
          <a:p>
            <a:endParaRPr lang="en-US" dirty="0">
              <a:latin typeface="Courier New" panose="02070309020205020404" pitchFamily="49" charset="0"/>
              <a:cs typeface="Courier New" panose="02070309020205020404" pitchFamily="49" charset="0"/>
            </a:endParaRPr>
          </a:p>
        </p:txBody>
      </p:sp>
      <p:sp>
        <p:nvSpPr>
          <p:cNvPr id="4" name="Rectangle 3">
            <a:extLst>
              <a:ext uri="{FF2B5EF4-FFF2-40B4-BE49-F238E27FC236}">
                <a16:creationId xmlns:a16="http://schemas.microsoft.com/office/drawing/2014/main" id="{395D0FDE-2ADC-404A-97D0-2E246C28EF48}"/>
              </a:ext>
            </a:extLst>
          </p:cNvPr>
          <p:cNvSpPr/>
          <p:nvPr/>
        </p:nvSpPr>
        <p:spPr>
          <a:xfrm>
            <a:off x="8164286" y="718457"/>
            <a:ext cx="3890865" cy="3163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latin typeface="Segoe UI Semilight" panose="020B0402040204020203" pitchFamily="34" charset="0"/>
                <a:cs typeface="Segoe UI Semilight" panose="020B0402040204020203" pitchFamily="34" charset="0"/>
              </a:rPr>
              <a:t>On homework, you can tell us “assume </a:t>
            </a:r>
            <a:r>
              <a:rPr lang="en-US" sz="2400" dirty="0" err="1">
                <a:latin typeface="Segoe UI Semilight" panose="020B0402040204020203" pitchFamily="34" charset="0"/>
                <a:cs typeface="Segoe UI Semilight" panose="020B0402040204020203" pitchFamily="34" charset="0"/>
              </a:rPr>
              <a:t>BipartiteCheck</a:t>
            </a:r>
            <a:r>
              <a:rPr lang="en-US" sz="2400" dirty="0">
                <a:latin typeface="Segoe UI Semilight" panose="020B0402040204020203" pitchFamily="34" charset="0"/>
                <a:cs typeface="Segoe UI Semilight" panose="020B0402040204020203" pitchFamily="34" charset="0"/>
              </a:rPr>
              <a:t> was modified to handle disconnected graphs” if you want those handled automatically. </a:t>
            </a:r>
            <a:br>
              <a:rPr lang="en-US" sz="2400" dirty="0">
                <a:latin typeface="Segoe UI Semilight" panose="020B0402040204020203" pitchFamily="34" charset="0"/>
                <a:cs typeface="Segoe UI Semilight" panose="020B0402040204020203" pitchFamily="34" charset="0"/>
              </a:rPr>
            </a:br>
            <a:r>
              <a:rPr lang="en-US" sz="2400" dirty="0">
                <a:latin typeface="Segoe UI Semilight" panose="020B0402040204020203" pitchFamily="34" charset="0"/>
                <a:cs typeface="Segoe UI Semilight" panose="020B0402040204020203" pitchFamily="34" charset="0"/>
              </a:rPr>
              <a:t>You just add a wrapper, like you’ve seen in 332.</a:t>
            </a:r>
          </a:p>
        </p:txBody>
      </p:sp>
    </p:spTree>
    <p:extLst>
      <p:ext uri="{BB962C8B-B14F-4D97-AF65-F5344CB8AC3E}">
        <p14:creationId xmlns:p14="http://schemas.microsoft.com/office/powerpoint/2010/main" val="30446533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77878-370D-44EA-948D-3945A0FDCFC4}"/>
              </a:ext>
            </a:extLst>
          </p:cNvPr>
          <p:cNvSpPr>
            <a:spLocks noGrp="1"/>
          </p:cNvSpPr>
          <p:nvPr>
            <p:ph type="title"/>
          </p:nvPr>
        </p:nvSpPr>
        <p:spPr/>
        <p:txBody>
          <a:bodyPr/>
          <a:lstStyle/>
          <a:p>
            <a:r>
              <a:rPr lang="en-US" dirty="0"/>
              <a:t>Testing Bipartiteness (two statements)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6882717-974A-48B0-B5B4-50935319768C}"/>
                  </a:ext>
                </a:extLst>
              </p:cNvPr>
              <p:cNvSpPr>
                <a:spLocks noGrp="1"/>
              </p:cNvSpPr>
              <p:nvPr>
                <p:ph idx="1"/>
              </p:nvPr>
            </p:nvSpPr>
            <p:spPr/>
            <p:txBody>
              <a:bodyPr/>
              <a:lstStyle/>
              <a:p>
                <a:r>
                  <a:rPr lang="en-US" dirty="0"/>
                  <a:t>Our algorithm should answer “yes” or “no”</a:t>
                </a:r>
              </a:p>
              <a:p>
                <a:r>
                  <a:rPr lang="en-US" dirty="0"/>
                  <a:t>“yes </a:t>
                </a:r>
                <a14:m>
                  <m:oMath xmlns:m="http://schemas.openxmlformats.org/officeDocument/2006/math">
                    <m:r>
                      <a:rPr lang="en-US" b="0" i="1" smtClean="0">
                        <a:latin typeface="Cambria Math" panose="02040503050406030204" pitchFamily="18" charset="0"/>
                      </a:rPr>
                      <m:t>𝐺</m:t>
                    </m:r>
                  </m:oMath>
                </a14:m>
                <a:r>
                  <a:rPr lang="en-US" dirty="0"/>
                  <a:t> is bipartite” or “no </a:t>
                </a:r>
                <a14:m>
                  <m:oMath xmlns:m="http://schemas.openxmlformats.org/officeDocument/2006/math">
                    <m:r>
                      <a:rPr lang="en-US" b="0" i="1" smtClean="0">
                        <a:latin typeface="Cambria Math" panose="02040503050406030204" pitchFamily="18" charset="0"/>
                      </a:rPr>
                      <m:t>𝐺</m:t>
                    </m:r>
                  </m:oMath>
                </a14:m>
                <a:r>
                  <a:rPr lang="en-US" dirty="0"/>
                  <a:t> isn’t bipartite”</a:t>
                </a:r>
              </a:p>
              <a:p>
                <a:r>
                  <a:rPr lang="en-US" dirty="0"/>
                  <a:t>Whenever this happens, you’ll have two parts to the proof:</a:t>
                </a:r>
              </a:p>
              <a:p>
                <a:r>
                  <a:rPr lang="en-US" dirty="0"/>
                  <a:t>If the right answer is yes, then the algorithm says yes.</a:t>
                </a:r>
              </a:p>
              <a:p>
                <a:r>
                  <a:rPr lang="en-US" dirty="0"/>
                  <a:t>If the right answer is no, then the algorithm says no.</a:t>
                </a:r>
                <a:br>
                  <a:rPr lang="en-US" dirty="0"/>
                </a:br>
                <a:br>
                  <a:rPr lang="en-US" dirty="0"/>
                </a:br>
                <a:r>
                  <a:rPr lang="en-US" dirty="0"/>
                  <a:t>OR </a:t>
                </a:r>
              </a:p>
              <a:p>
                <a:r>
                  <a:rPr lang="en-US" dirty="0"/>
                  <a:t>If the right answer is yes, then the algorithm says yes.</a:t>
                </a:r>
                <a:br>
                  <a:rPr lang="en-US" dirty="0"/>
                </a:br>
                <a:r>
                  <a:rPr lang="en-US" dirty="0"/>
                  <a:t>If the algorithm says yes, then the right answer is yes.</a:t>
                </a:r>
              </a:p>
            </p:txBody>
          </p:sp>
        </mc:Choice>
        <mc:Fallback xmlns="">
          <p:sp>
            <p:nvSpPr>
              <p:cNvPr id="3" name="Content Placeholder 2">
                <a:extLst>
                  <a:ext uri="{FF2B5EF4-FFF2-40B4-BE49-F238E27FC236}">
                    <a16:creationId xmlns:a16="http://schemas.microsoft.com/office/drawing/2014/main" id="{A6882717-974A-48B0-B5B4-50935319768C}"/>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28533460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5AD41-51F7-40F4-9FAF-29CCD2C551A8}"/>
              </a:ext>
            </a:extLst>
          </p:cNvPr>
          <p:cNvSpPr>
            <a:spLocks noGrp="1"/>
          </p:cNvSpPr>
          <p:nvPr>
            <p:ph type="title"/>
          </p:nvPr>
        </p:nvSpPr>
        <p:spPr/>
        <p:txBody>
          <a:bodyPr/>
          <a:lstStyle/>
          <a:p>
            <a:r>
              <a:rPr lang="en-US" dirty="0"/>
              <a:t>Proving Algorithm Correct</a:t>
            </a:r>
          </a:p>
        </p:txBody>
      </p:sp>
      <p:sp>
        <p:nvSpPr>
          <p:cNvPr id="3" name="Content Placeholder 2">
            <a:extLst>
              <a:ext uri="{FF2B5EF4-FFF2-40B4-BE49-F238E27FC236}">
                <a16:creationId xmlns:a16="http://schemas.microsoft.com/office/drawing/2014/main" id="{53F725E8-BEFE-4ACE-BA9E-0748C9800A02}"/>
              </a:ext>
            </a:extLst>
          </p:cNvPr>
          <p:cNvSpPr>
            <a:spLocks noGrp="1"/>
          </p:cNvSpPr>
          <p:nvPr>
            <p:ph idx="1"/>
          </p:nvPr>
        </p:nvSpPr>
        <p:spPr/>
        <p:txBody>
          <a:bodyPr/>
          <a:lstStyle/>
          <a:p>
            <a:r>
              <a:rPr lang="en-US" dirty="0"/>
              <a:t>If the graph is bipartite, then by Lemma 1 there is no odd cycle. So by the contrapositive of lemma 2, we get no intra-level edges when we run BFS, thus the algorithm (correctly) returns the graph is bipartite.</a:t>
            </a:r>
          </a:p>
          <a:p>
            <a:endParaRPr lang="en-US" dirty="0"/>
          </a:p>
          <a:p>
            <a:r>
              <a:rPr lang="en-US" dirty="0"/>
              <a:t>If the algorithm returns that the graph is bipartite, then we cannot have any intra-level edges (since we check every edge in the course of the algorithm). We proved earlier that there are no edges skipping more than one level. So if we assign odd levels to “red” and even levels to “blue” the algorithm has verified that there are no edges between vertices of the same color. So the graph is bipartite by definition.</a:t>
            </a:r>
          </a:p>
        </p:txBody>
      </p:sp>
    </p:spTree>
    <p:extLst>
      <p:ext uri="{BB962C8B-B14F-4D97-AF65-F5344CB8AC3E}">
        <p14:creationId xmlns:p14="http://schemas.microsoft.com/office/powerpoint/2010/main" val="1107600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BC158-2D00-4D1F-BA17-418EB9234845}"/>
              </a:ext>
            </a:extLst>
          </p:cNvPr>
          <p:cNvSpPr>
            <a:spLocks noGrp="1"/>
          </p:cNvSpPr>
          <p:nvPr>
            <p:ph type="title"/>
          </p:nvPr>
        </p:nvSpPr>
        <p:spPr/>
        <p:txBody>
          <a:bodyPr/>
          <a:lstStyle/>
          <a:p>
            <a:r>
              <a:rPr lang="en-US" dirty="0"/>
              <a:t>Graphs</a:t>
            </a:r>
          </a:p>
        </p:txBody>
      </p:sp>
      <p:sp>
        <p:nvSpPr>
          <p:cNvPr id="4" name="Text Placeholder 3">
            <a:extLst>
              <a:ext uri="{FF2B5EF4-FFF2-40B4-BE49-F238E27FC236}">
                <a16:creationId xmlns:a16="http://schemas.microsoft.com/office/drawing/2014/main" id="{3D4FB8F9-7FFF-4BAF-8A38-7519CF197446}"/>
              </a:ext>
            </a:extLst>
          </p:cNvPr>
          <p:cNvSpPr>
            <a:spLocks noGrp="1"/>
          </p:cNvSpPr>
          <p:nvPr>
            <p:ph type="body" idx="1"/>
          </p:nvPr>
        </p:nvSpPr>
        <p:spPr/>
        <p:txBody>
          <a:bodyPr/>
          <a:lstStyle/>
          <a:p>
            <a:r>
              <a:rPr lang="en-US" dirty="0"/>
              <a:t>332 review</a:t>
            </a:r>
          </a:p>
        </p:txBody>
      </p:sp>
    </p:spTree>
    <p:extLst>
      <p:ext uri="{BB962C8B-B14F-4D97-AF65-F5344CB8AC3E}">
        <p14:creationId xmlns:p14="http://schemas.microsoft.com/office/powerpoint/2010/main" val="33027227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DFS vs. BFS</a:t>
            </a:r>
          </a:p>
        </p:txBody>
      </p:sp>
      <p:sp>
        <p:nvSpPr>
          <p:cNvPr id="3" name="Content Placeholder 2"/>
          <p:cNvSpPr>
            <a:spLocks noGrp="1"/>
          </p:cNvSpPr>
          <p:nvPr>
            <p:ph idx="1"/>
          </p:nvPr>
        </p:nvSpPr>
        <p:spPr>
          <a:xfrm>
            <a:off x="838200" y="1825625"/>
            <a:ext cx="4515678" cy="4351338"/>
          </a:xfrm>
        </p:spPr>
        <p:txBody>
          <a:bodyPr>
            <a:normAutofit lnSpcReduction="10000"/>
          </a:bodyPr>
          <a:lstStyle/>
          <a:p>
            <a:r>
              <a:rPr lang="en-US" dirty="0"/>
              <a:t>In BFS, we explored a graph “level-wise”</a:t>
            </a:r>
          </a:p>
          <a:p>
            <a:r>
              <a:rPr lang="en-US" dirty="0"/>
              <a:t>We explored everything next to the starting vertex.</a:t>
            </a:r>
          </a:p>
          <a:p>
            <a:r>
              <a:rPr lang="en-US" dirty="0"/>
              <a:t>Then we explored everything one step further away.</a:t>
            </a:r>
          </a:p>
          <a:p>
            <a:r>
              <a:rPr lang="en-US" dirty="0"/>
              <a:t>Then everything one step further</a:t>
            </a:r>
          </a:p>
          <a:p>
            <a:r>
              <a:rPr lang="en-US" dirty="0"/>
              <a:t>…</a:t>
            </a:r>
          </a:p>
        </p:txBody>
      </p:sp>
      <p:sp>
        <p:nvSpPr>
          <p:cNvPr id="5" name="Oval 4"/>
          <p:cNvSpPr/>
          <p:nvPr/>
        </p:nvSpPr>
        <p:spPr>
          <a:xfrm>
            <a:off x="8518236" y="1358179"/>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dirty="0">
              <a:solidFill>
                <a:schemeClr val="tx1"/>
              </a:solidFill>
            </a:endParaRPr>
          </a:p>
        </p:txBody>
      </p:sp>
      <p:sp>
        <p:nvSpPr>
          <p:cNvPr id="6" name="Oval 5"/>
          <p:cNvSpPr/>
          <p:nvPr/>
        </p:nvSpPr>
        <p:spPr>
          <a:xfrm>
            <a:off x="9432636" y="2647230"/>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dirty="0">
              <a:solidFill>
                <a:schemeClr val="tx1"/>
              </a:solidFill>
            </a:endParaRPr>
          </a:p>
        </p:txBody>
      </p:sp>
      <p:sp>
        <p:nvSpPr>
          <p:cNvPr id="7" name="Oval 6"/>
          <p:cNvSpPr/>
          <p:nvPr/>
        </p:nvSpPr>
        <p:spPr>
          <a:xfrm>
            <a:off x="7853218" y="2647230"/>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dirty="0">
              <a:solidFill>
                <a:schemeClr val="tx1"/>
              </a:solidFill>
            </a:endParaRPr>
          </a:p>
        </p:txBody>
      </p:sp>
      <p:sp>
        <p:nvSpPr>
          <p:cNvPr id="8" name="Oval 7"/>
          <p:cNvSpPr/>
          <p:nvPr/>
        </p:nvSpPr>
        <p:spPr>
          <a:xfrm>
            <a:off x="8264236" y="3870329"/>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dirty="0">
              <a:solidFill>
                <a:schemeClr val="tx1"/>
              </a:solidFill>
            </a:endParaRPr>
          </a:p>
        </p:txBody>
      </p:sp>
      <p:sp>
        <p:nvSpPr>
          <p:cNvPr id="9" name="Oval 8"/>
          <p:cNvSpPr/>
          <p:nvPr/>
        </p:nvSpPr>
        <p:spPr>
          <a:xfrm>
            <a:off x="6684818" y="3870329"/>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dirty="0">
              <a:solidFill>
                <a:schemeClr val="tx1"/>
              </a:solidFill>
            </a:endParaRPr>
          </a:p>
        </p:txBody>
      </p:sp>
      <p:sp>
        <p:nvSpPr>
          <p:cNvPr id="10" name="Oval 9"/>
          <p:cNvSpPr/>
          <p:nvPr/>
        </p:nvSpPr>
        <p:spPr>
          <a:xfrm>
            <a:off x="10762672" y="3870329"/>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dirty="0">
              <a:solidFill>
                <a:schemeClr val="tx1"/>
              </a:solidFill>
            </a:endParaRPr>
          </a:p>
        </p:txBody>
      </p:sp>
      <p:sp>
        <p:nvSpPr>
          <p:cNvPr id="11" name="Oval 10"/>
          <p:cNvSpPr/>
          <p:nvPr/>
        </p:nvSpPr>
        <p:spPr>
          <a:xfrm>
            <a:off x="9484590" y="3870329"/>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dirty="0">
              <a:solidFill>
                <a:schemeClr val="tx1"/>
              </a:solidFill>
            </a:endParaRPr>
          </a:p>
        </p:txBody>
      </p:sp>
      <p:cxnSp>
        <p:nvCxnSpPr>
          <p:cNvPr id="13" name="Straight Connector 12"/>
          <p:cNvCxnSpPr>
            <a:stCxn id="5" idx="4"/>
            <a:endCxn id="7" idx="7"/>
          </p:cNvCxnSpPr>
          <p:nvPr/>
        </p:nvCxnSpPr>
        <p:spPr>
          <a:xfrm flipH="1">
            <a:off x="8420846" y="2023197"/>
            <a:ext cx="429899" cy="721423"/>
          </a:xfrm>
          <a:prstGeom prst="line">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15" name="Straight Arrow Connector 14"/>
          <p:cNvCxnSpPr>
            <a:stCxn id="5" idx="5"/>
            <a:endCxn id="6" idx="0"/>
          </p:cNvCxnSpPr>
          <p:nvPr/>
        </p:nvCxnSpPr>
        <p:spPr>
          <a:xfrm>
            <a:off x="9085864" y="1925807"/>
            <a:ext cx="679281" cy="721423"/>
          </a:xfrm>
          <a:prstGeom prst="straightConnector1">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17" name="Straight Arrow Connector 16"/>
          <p:cNvCxnSpPr>
            <a:stCxn id="7" idx="3"/>
            <a:endCxn id="9" idx="7"/>
          </p:cNvCxnSpPr>
          <p:nvPr/>
        </p:nvCxnSpPr>
        <p:spPr>
          <a:xfrm flipH="1">
            <a:off x="7252446" y="3214858"/>
            <a:ext cx="698162" cy="752861"/>
          </a:xfrm>
          <a:prstGeom prst="straightConnector1">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19" name="Straight Arrow Connector 18"/>
          <p:cNvCxnSpPr>
            <a:stCxn id="7" idx="4"/>
            <a:endCxn id="8" idx="0"/>
          </p:cNvCxnSpPr>
          <p:nvPr/>
        </p:nvCxnSpPr>
        <p:spPr>
          <a:xfrm>
            <a:off x="8185727" y="3312248"/>
            <a:ext cx="411018" cy="558081"/>
          </a:xfrm>
          <a:prstGeom prst="straightConnector1">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21" name="Straight Arrow Connector 20"/>
          <p:cNvCxnSpPr>
            <a:stCxn id="9" idx="6"/>
            <a:endCxn id="8" idx="2"/>
          </p:cNvCxnSpPr>
          <p:nvPr/>
        </p:nvCxnSpPr>
        <p:spPr>
          <a:xfrm>
            <a:off x="7349836" y="4202838"/>
            <a:ext cx="914400" cy="0"/>
          </a:xfrm>
          <a:prstGeom prst="straightConnector1">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23" name="Straight Arrow Connector 22"/>
          <p:cNvCxnSpPr>
            <a:stCxn id="8" idx="6"/>
            <a:endCxn id="11" idx="2"/>
          </p:cNvCxnSpPr>
          <p:nvPr/>
        </p:nvCxnSpPr>
        <p:spPr>
          <a:xfrm>
            <a:off x="8929254" y="4202838"/>
            <a:ext cx="555336" cy="0"/>
          </a:xfrm>
          <a:prstGeom prst="straightConnector1">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25" name="Straight Arrow Connector 24"/>
          <p:cNvCxnSpPr>
            <a:stCxn id="11" idx="6"/>
            <a:endCxn id="10" idx="2"/>
          </p:cNvCxnSpPr>
          <p:nvPr/>
        </p:nvCxnSpPr>
        <p:spPr>
          <a:xfrm>
            <a:off x="10149608" y="4202838"/>
            <a:ext cx="613064" cy="0"/>
          </a:xfrm>
          <a:prstGeom prst="straightConnector1">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31" name="Straight Connector 30"/>
          <p:cNvCxnSpPr>
            <a:stCxn id="6" idx="4"/>
            <a:endCxn id="11" idx="0"/>
          </p:cNvCxnSpPr>
          <p:nvPr/>
        </p:nvCxnSpPr>
        <p:spPr>
          <a:xfrm>
            <a:off x="9765145" y="3312248"/>
            <a:ext cx="51954" cy="558081"/>
          </a:xfrm>
          <a:prstGeom prst="line">
            <a:avLst/>
          </a:prstGeom>
          <a:ln w="28575">
            <a:tailEnd type="triangle" w="lg" len="lg"/>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687917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1000" fill="hold"/>
                                        <p:tgtEl>
                                          <p:spTgt spid="5"/>
                                        </p:tgtEl>
                                        <p:attrNameLst>
                                          <p:attrName>fillcolor</p:attrName>
                                        </p:attrNameLst>
                                      </p:cBhvr>
                                      <p:to>
                                        <a:srgbClr val="FFD965"/>
                                      </p:to>
                                    </p:animClr>
                                    <p:set>
                                      <p:cBhvr>
                                        <p:cTn id="7" dur="1000" fill="hold"/>
                                        <p:tgtEl>
                                          <p:spTgt spid="5"/>
                                        </p:tgtEl>
                                        <p:attrNameLst>
                                          <p:attrName>fill.type</p:attrName>
                                        </p:attrNameLst>
                                      </p:cBhvr>
                                      <p:to>
                                        <p:strVal val="solid"/>
                                      </p:to>
                                    </p:set>
                                    <p:set>
                                      <p:cBhvr>
                                        <p:cTn id="8" dur="1000" fill="hold"/>
                                        <p:tgtEl>
                                          <p:spTgt spid="5"/>
                                        </p:tgtEl>
                                        <p:attrNameLst>
                                          <p:attrName>fill.on</p:attrName>
                                        </p:attrNameLst>
                                      </p:cBhvr>
                                      <p:to>
                                        <p:strVal val="true"/>
                                      </p:to>
                                    </p:set>
                                  </p:childTnLst>
                                </p:cTn>
                              </p:par>
                            </p:childTnLst>
                          </p:cTn>
                        </p:par>
                      </p:childTnLst>
                    </p:cTn>
                  </p:par>
                  <p:par>
                    <p:cTn id="9" fill="hold">
                      <p:stCondLst>
                        <p:cond delay="indefinite"/>
                      </p:stCondLst>
                      <p:childTnLst>
                        <p:par>
                          <p:cTn id="10" fill="hold">
                            <p:stCondLst>
                              <p:cond delay="0"/>
                            </p:stCondLst>
                            <p:childTnLst>
                              <p:par>
                                <p:cTn id="11" presetID="1" presetClass="emph" presetSubtype="2" fill="hold" nodeType="clickEffect">
                                  <p:stCondLst>
                                    <p:cond delay="0"/>
                                  </p:stCondLst>
                                  <p:childTnLst>
                                    <p:animClr clrSpc="rgb" dir="cw">
                                      <p:cBhvr>
                                        <p:cTn id="12" dur="1000" fill="hold"/>
                                        <p:tgtEl>
                                          <p:spTgt spid="7"/>
                                        </p:tgtEl>
                                        <p:attrNameLst>
                                          <p:attrName>fillcolor</p:attrName>
                                        </p:attrNameLst>
                                      </p:cBhvr>
                                      <p:to>
                                        <a:srgbClr val="FFD965"/>
                                      </p:to>
                                    </p:animClr>
                                    <p:set>
                                      <p:cBhvr>
                                        <p:cTn id="13" dur="1000" fill="hold"/>
                                        <p:tgtEl>
                                          <p:spTgt spid="7"/>
                                        </p:tgtEl>
                                        <p:attrNameLst>
                                          <p:attrName>fill.type</p:attrName>
                                        </p:attrNameLst>
                                      </p:cBhvr>
                                      <p:to>
                                        <p:strVal val="solid"/>
                                      </p:to>
                                    </p:set>
                                    <p:set>
                                      <p:cBhvr>
                                        <p:cTn id="14" dur="1000" fill="hold"/>
                                        <p:tgtEl>
                                          <p:spTgt spid="7"/>
                                        </p:tgtEl>
                                        <p:attrNameLst>
                                          <p:attrName>fill.on</p:attrName>
                                        </p:attrNameLst>
                                      </p:cBhvr>
                                      <p:to>
                                        <p:strVal val="true"/>
                                      </p:to>
                                    </p:set>
                                  </p:childTnLst>
                                </p:cTn>
                              </p:par>
                            </p:childTnLst>
                          </p:cTn>
                        </p:par>
                        <p:par>
                          <p:cTn id="15" fill="hold">
                            <p:stCondLst>
                              <p:cond delay="1000"/>
                            </p:stCondLst>
                            <p:childTnLst>
                              <p:par>
                                <p:cTn id="16" presetID="1" presetClass="emph" presetSubtype="2" fill="hold" nodeType="afterEffect">
                                  <p:stCondLst>
                                    <p:cond delay="0"/>
                                  </p:stCondLst>
                                  <p:childTnLst>
                                    <p:animClr clrSpc="rgb" dir="cw">
                                      <p:cBhvr>
                                        <p:cTn id="17" dur="1000" fill="hold"/>
                                        <p:tgtEl>
                                          <p:spTgt spid="6"/>
                                        </p:tgtEl>
                                        <p:attrNameLst>
                                          <p:attrName>fillcolor</p:attrName>
                                        </p:attrNameLst>
                                      </p:cBhvr>
                                      <p:to>
                                        <a:srgbClr val="FFD965"/>
                                      </p:to>
                                    </p:animClr>
                                    <p:set>
                                      <p:cBhvr>
                                        <p:cTn id="18" dur="1000" fill="hold"/>
                                        <p:tgtEl>
                                          <p:spTgt spid="6"/>
                                        </p:tgtEl>
                                        <p:attrNameLst>
                                          <p:attrName>fill.type</p:attrName>
                                        </p:attrNameLst>
                                      </p:cBhvr>
                                      <p:to>
                                        <p:strVal val="solid"/>
                                      </p:to>
                                    </p:set>
                                    <p:set>
                                      <p:cBhvr>
                                        <p:cTn id="19" dur="1000" fill="hold"/>
                                        <p:tgtEl>
                                          <p:spTgt spid="6"/>
                                        </p:tgtEl>
                                        <p:attrNameLst>
                                          <p:attrName>fill.on</p:attrName>
                                        </p:attrNameLst>
                                      </p:cBhvr>
                                      <p:to>
                                        <p:strVal val="true"/>
                                      </p:to>
                                    </p:set>
                                  </p:childTnLst>
                                </p:cTn>
                              </p:par>
                            </p:childTnLst>
                          </p:cTn>
                        </p:par>
                      </p:childTnLst>
                    </p:cTn>
                  </p:par>
                  <p:par>
                    <p:cTn id="20" fill="hold">
                      <p:stCondLst>
                        <p:cond delay="indefinite"/>
                      </p:stCondLst>
                      <p:childTnLst>
                        <p:par>
                          <p:cTn id="21" fill="hold">
                            <p:stCondLst>
                              <p:cond delay="0"/>
                            </p:stCondLst>
                            <p:childTnLst>
                              <p:par>
                                <p:cTn id="22" presetID="1" presetClass="emph" presetSubtype="2" fill="hold" nodeType="clickEffect">
                                  <p:stCondLst>
                                    <p:cond delay="0"/>
                                  </p:stCondLst>
                                  <p:childTnLst>
                                    <p:animClr clrSpc="rgb" dir="cw">
                                      <p:cBhvr>
                                        <p:cTn id="23" dur="1000" fill="hold"/>
                                        <p:tgtEl>
                                          <p:spTgt spid="9"/>
                                        </p:tgtEl>
                                        <p:attrNameLst>
                                          <p:attrName>fillcolor</p:attrName>
                                        </p:attrNameLst>
                                      </p:cBhvr>
                                      <p:to>
                                        <a:srgbClr val="FFD965"/>
                                      </p:to>
                                    </p:animClr>
                                    <p:set>
                                      <p:cBhvr>
                                        <p:cTn id="24" dur="1000" fill="hold"/>
                                        <p:tgtEl>
                                          <p:spTgt spid="9"/>
                                        </p:tgtEl>
                                        <p:attrNameLst>
                                          <p:attrName>fill.type</p:attrName>
                                        </p:attrNameLst>
                                      </p:cBhvr>
                                      <p:to>
                                        <p:strVal val="solid"/>
                                      </p:to>
                                    </p:set>
                                    <p:set>
                                      <p:cBhvr>
                                        <p:cTn id="25" dur="1000" fill="hold"/>
                                        <p:tgtEl>
                                          <p:spTgt spid="9"/>
                                        </p:tgtEl>
                                        <p:attrNameLst>
                                          <p:attrName>fill.on</p:attrName>
                                        </p:attrNameLst>
                                      </p:cBhvr>
                                      <p:to>
                                        <p:strVal val="true"/>
                                      </p:to>
                                    </p:set>
                                  </p:childTnLst>
                                </p:cTn>
                              </p:par>
                            </p:childTnLst>
                          </p:cTn>
                        </p:par>
                        <p:par>
                          <p:cTn id="26" fill="hold">
                            <p:stCondLst>
                              <p:cond delay="1000"/>
                            </p:stCondLst>
                            <p:childTnLst>
                              <p:par>
                                <p:cTn id="27" presetID="1" presetClass="emph" presetSubtype="2" fill="hold" nodeType="afterEffect">
                                  <p:stCondLst>
                                    <p:cond delay="0"/>
                                  </p:stCondLst>
                                  <p:childTnLst>
                                    <p:animClr clrSpc="rgb" dir="cw">
                                      <p:cBhvr>
                                        <p:cTn id="28" dur="1000" fill="hold"/>
                                        <p:tgtEl>
                                          <p:spTgt spid="8"/>
                                        </p:tgtEl>
                                        <p:attrNameLst>
                                          <p:attrName>fillcolor</p:attrName>
                                        </p:attrNameLst>
                                      </p:cBhvr>
                                      <p:to>
                                        <a:srgbClr val="FFD965"/>
                                      </p:to>
                                    </p:animClr>
                                    <p:set>
                                      <p:cBhvr>
                                        <p:cTn id="29" dur="1000" fill="hold"/>
                                        <p:tgtEl>
                                          <p:spTgt spid="8"/>
                                        </p:tgtEl>
                                        <p:attrNameLst>
                                          <p:attrName>fill.type</p:attrName>
                                        </p:attrNameLst>
                                      </p:cBhvr>
                                      <p:to>
                                        <p:strVal val="solid"/>
                                      </p:to>
                                    </p:set>
                                    <p:set>
                                      <p:cBhvr>
                                        <p:cTn id="30" dur="1000" fill="hold"/>
                                        <p:tgtEl>
                                          <p:spTgt spid="8"/>
                                        </p:tgtEl>
                                        <p:attrNameLst>
                                          <p:attrName>fill.on</p:attrName>
                                        </p:attrNameLst>
                                      </p:cBhvr>
                                      <p:to>
                                        <p:strVal val="true"/>
                                      </p:to>
                                    </p:set>
                                  </p:childTnLst>
                                </p:cTn>
                              </p:par>
                            </p:childTnLst>
                          </p:cTn>
                        </p:par>
                        <p:par>
                          <p:cTn id="31" fill="hold">
                            <p:stCondLst>
                              <p:cond delay="2000"/>
                            </p:stCondLst>
                            <p:childTnLst>
                              <p:par>
                                <p:cTn id="32" presetID="1" presetClass="emph" presetSubtype="2" fill="hold" nodeType="afterEffect">
                                  <p:stCondLst>
                                    <p:cond delay="0"/>
                                  </p:stCondLst>
                                  <p:childTnLst>
                                    <p:animClr clrSpc="rgb" dir="cw">
                                      <p:cBhvr>
                                        <p:cTn id="33" dur="1000" fill="hold"/>
                                        <p:tgtEl>
                                          <p:spTgt spid="11"/>
                                        </p:tgtEl>
                                        <p:attrNameLst>
                                          <p:attrName>fillcolor</p:attrName>
                                        </p:attrNameLst>
                                      </p:cBhvr>
                                      <p:to>
                                        <a:srgbClr val="FFD965"/>
                                      </p:to>
                                    </p:animClr>
                                    <p:set>
                                      <p:cBhvr>
                                        <p:cTn id="34" dur="1000" fill="hold"/>
                                        <p:tgtEl>
                                          <p:spTgt spid="11"/>
                                        </p:tgtEl>
                                        <p:attrNameLst>
                                          <p:attrName>fill.type</p:attrName>
                                        </p:attrNameLst>
                                      </p:cBhvr>
                                      <p:to>
                                        <p:strVal val="solid"/>
                                      </p:to>
                                    </p:set>
                                    <p:set>
                                      <p:cBhvr>
                                        <p:cTn id="35" dur="1000" fill="hold"/>
                                        <p:tgtEl>
                                          <p:spTgt spid="11"/>
                                        </p:tgtEl>
                                        <p:attrNameLst>
                                          <p:attrName>fill.on</p:attrName>
                                        </p:attrNameLst>
                                      </p:cBhvr>
                                      <p:to>
                                        <p:strVal val="true"/>
                                      </p:to>
                                    </p:set>
                                  </p:childTnLst>
                                </p:cTn>
                              </p:par>
                            </p:childTnLst>
                          </p:cTn>
                        </p:par>
                      </p:childTnLst>
                    </p:cTn>
                  </p:par>
                  <p:par>
                    <p:cTn id="36" fill="hold">
                      <p:stCondLst>
                        <p:cond delay="indefinite"/>
                      </p:stCondLst>
                      <p:childTnLst>
                        <p:par>
                          <p:cTn id="37" fill="hold">
                            <p:stCondLst>
                              <p:cond delay="0"/>
                            </p:stCondLst>
                            <p:childTnLst>
                              <p:par>
                                <p:cTn id="38" presetID="1" presetClass="emph" presetSubtype="2" fill="hold" nodeType="clickEffect">
                                  <p:stCondLst>
                                    <p:cond delay="0"/>
                                  </p:stCondLst>
                                  <p:childTnLst>
                                    <p:animClr clrSpc="rgb" dir="cw">
                                      <p:cBhvr>
                                        <p:cTn id="39" dur="1000" fill="hold"/>
                                        <p:tgtEl>
                                          <p:spTgt spid="10"/>
                                        </p:tgtEl>
                                        <p:attrNameLst>
                                          <p:attrName>fillcolor</p:attrName>
                                        </p:attrNameLst>
                                      </p:cBhvr>
                                      <p:to>
                                        <a:srgbClr val="FFD965"/>
                                      </p:to>
                                    </p:animClr>
                                    <p:set>
                                      <p:cBhvr>
                                        <p:cTn id="40" dur="1000" fill="hold"/>
                                        <p:tgtEl>
                                          <p:spTgt spid="10"/>
                                        </p:tgtEl>
                                        <p:attrNameLst>
                                          <p:attrName>fill.type</p:attrName>
                                        </p:attrNameLst>
                                      </p:cBhvr>
                                      <p:to>
                                        <p:strVal val="solid"/>
                                      </p:to>
                                    </p:set>
                                    <p:set>
                                      <p:cBhvr>
                                        <p:cTn id="41" dur="1000" fill="hold"/>
                                        <p:tgtEl>
                                          <p:spTgt spid="10"/>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DFS vs. BFS (DFS example)</a:t>
            </a:r>
          </a:p>
        </p:txBody>
      </p:sp>
      <p:sp>
        <p:nvSpPr>
          <p:cNvPr id="3" name="Content Placeholder 2"/>
          <p:cNvSpPr>
            <a:spLocks noGrp="1"/>
          </p:cNvSpPr>
          <p:nvPr>
            <p:ph idx="1"/>
          </p:nvPr>
        </p:nvSpPr>
        <p:spPr>
          <a:xfrm>
            <a:off x="838200" y="1825625"/>
            <a:ext cx="4383157" cy="4351338"/>
          </a:xfrm>
        </p:spPr>
        <p:txBody>
          <a:bodyPr/>
          <a:lstStyle/>
          <a:p>
            <a:r>
              <a:rPr lang="en-US" dirty="0"/>
              <a:t>In DFS, we explore deep into the graph.</a:t>
            </a:r>
          </a:p>
          <a:p>
            <a:r>
              <a:rPr lang="en-US" dirty="0"/>
              <a:t>We try to find new (undiscovered) nodes, then “backtrack” when we’re out of new ones.</a:t>
            </a:r>
          </a:p>
        </p:txBody>
      </p:sp>
      <p:sp>
        <p:nvSpPr>
          <p:cNvPr id="4" name="Oval 3"/>
          <p:cNvSpPr/>
          <p:nvPr/>
        </p:nvSpPr>
        <p:spPr>
          <a:xfrm>
            <a:off x="8518236" y="1358179"/>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dirty="0">
              <a:solidFill>
                <a:schemeClr val="tx1"/>
              </a:solidFill>
            </a:endParaRPr>
          </a:p>
        </p:txBody>
      </p:sp>
      <p:sp>
        <p:nvSpPr>
          <p:cNvPr id="5" name="Oval 4"/>
          <p:cNvSpPr/>
          <p:nvPr/>
        </p:nvSpPr>
        <p:spPr>
          <a:xfrm>
            <a:off x="9432636" y="2647230"/>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dirty="0">
              <a:solidFill>
                <a:schemeClr val="tx1"/>
              </a:solidFill>
            </a:endParaRPr>
          </a:p>
        </p:txBody>
      </p:sp>
      <p:sp>
        <p:nvSpPr>
          <p:cNvPr id="6" name="Oval 5"/>
          <p:cNvSpPr/>
          <p:nvPr/>
        </p:nvSpPr>
        <p:spPr>
          <a:xfrm>
            <a:off x="7853218" y="2647230"/>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dirty="0">
              <a:solidFill>
                <a:schemeClr val="tx1"/>
              </a:solidFill>
            </a:endParaRPr>
          </a:p>
        </p:txBody>
      </p:sp>
      <p:sp>
        <p:nvSpPr>
          <p:cNvPr id="7" name="Oval 6"/>
          <p:cNvSpPr/>
          <p:nvPr/>
        </p:nvSpPr>
        <p:spPr>
          <a:xfrm>
            <a:off x="8264236" y="3870329"/>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dirty="0">
              <a:solidFill>
                <a:schemeClr val="tx1"/>
              </a:solidFill>
            </a:endParaRPr>
          </a:p>
        </p:txBody>
      </p:sp>
      <p:sp>
        <p:nvSpPr>
          <p:cNvPr id="8" name="Oval 7"/>
          <p:cNvSpPr/>
          <p:nvPr/>
        </p:nvSpPr>
        <p:spPr>
          <a:xfrm>
            <a:off x="6684818" y="3870329"/>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dirty="0">
              <a:solidFill>
                <a:schemeClr val="tx1"/>
              </a:solidFill>
            </a:endParaRPr>
          </a:p>
        </p:txBody>
      </p:sp>
      <p:sp>
        <p:nvSpPr>
          <p:cNvPr id="9" name="Oval 8"/>
          <p:cNvSpPr/>
          <p:nvPr/>
        </p:nvSpPr>
        <p:spPr>
          <a:xfrm>
            <a:off x="10762672" y="3870329"/>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dirty="0">
              <a:solidFill>
                <a:schemeClr val="tx1"/>
              </a:solidFill>
            </a:endParaRPr>
          </a:p>
        </p:txBody>
      </p:sp>
      <p:sp>
        <p:nvSpPr>
          <p:cNvPr id="10" name="Oval 9"/>
          <p:cNvSpPr/>
          <p:nvPr/>
        </p:nvSpPr>
        <p:spPr>
          <a:xfrm>
            <a:off x="9484590" y="3870329"/>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dirty="0">
              <a:solidFill>
                <a:schemeClr val="tx1"/>
              </a:solidFill>
            </a:endParaRPr>
          </a:p>
        </p:txBody>
      </p:sp>
      <p:cxnSp>
        <p:nvCxnSpPr>
          <p:cNvPr id="11" name="Straight Connector 10"/>
          <p:cNvCxnSpPr>
            <a:stCxn id="4" idx="4"/>
            <a:endCxn id="6" idx="7"/>
          </p:cNvCxnSpPr>
          <p:nvPr/>
        </p:nvCxnSpPr>
        <p:spPr>
          <a:xfrm flipH="1">
            <a:off x="8420846" y="2023197"/>
            <a:ext cx="429899" cy="721423"/>
          </a:xfrm>
          <a:prstGeom prst="line">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12" name="Straight Arrow Connector 11"/>
          <p:cNvCxnSpPr>
            <a:stCxn id="4" idx="5"/>
            <a:endCxn id="5" idx="0"/>
          </p:cNvCxnSpPr>
          <p:nvPr/>
        </p:nvCxnSpPr>
        <p:spPr>
          <a:xfrm>
            <a:off x="9085864" y="1925807"/>
            <a:ext cx="679281" cy="721423"/>
          </a:xfrm>
          <a:prstGeom prst="straightConnector1">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13" name="Straight Arrow Connector 12"/>
          <p:cNvCxnSpPr>
            <a:stCxn id="6" idx="3"/>
            <a:endCxn id="8" idx="7"/>
          </p:cNvCxnSpPr>
          <p:nvPr/>
        </p:nvCxnSpPr>
        <p:spPr>
          <a:xfrm flipH="1">
            <a:off x="7252446" y="3214858"/>
            <a:ext cx="698162" cy="752861"/>
          </a:xfrm>
          <a:prstGeom prst="straightConnector1">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14" name="Straight Arrow Connector 13"/>
          <p:cNvCxnSpPr>
            <a:stCxn id="6" idx="4"/>
            <a:endCxn id="7" idx="0"/>
          </p:cNvCxnSpPr>
          <p:nvPr/>
        </p:nvCxnSpPr>
        <p:spPr>
          <a:xfrm>
            <a:off x="8185727" y="3312248"/>
            <a:ext cx="411018" cy="558081"/>
          </a:xfrm>
          <a:prstGeom prst="straightConnector1">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15" name="Straight Arrow Connector 14"/>
          <p:cNvCxnSpPr>
            <a:stCxn id="8" idx="6"/>
            <a:endCxn id="7" idx="2"/>
          </p:cNvCxnSpPr>
          <p:nvPr/>
        </p:nvCxnSpPr>
        <p:spPr>
          <a:xfrm>
            <a:off x="7349836" y="4202838"/>
            <a:ext cx="914400" cy="0"/>
          </a:xfrm>
          <a:prstGeom prst="straightConnector1">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16" name="Straight Arrow Connector 15"/>
          <p:cNvCxnSpPr>
            <a:stCxn id="7" idx="6"/>
            <a:endCxn id="10" idx="2"/>
          </p:cNvCxnSpPr>
          <p:nvPr/>
        </p:nvCxnSpPr>
        <p:spPr>
          <a:xfrm>
            <a:off x="8929254" y="4202838"/>
            <a:ext cx="555336" cy="0"/>
          </a:xfrm>
          <a:prstGeom prst="straightConnector1">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17" name="Straight Arrow Connector 16"/>
          <p:cNvCxnSpPr>
            <a:stCxn id="10" idx="6"/>
            <a:endCxn id="9" idx="2"/>
          </p:cNvCxnSpPr>
          <p:nvPr/>
        </p:nvCxnSpPr>
        <p:spPr>
          <a:xfrm>
            <a:off x="10149608" y="4202838"/>
            <a:ext cx="613064" cy="0"/>
          </a:xfrm>
          <a:prstGeom prst="straightConnector1">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18" name="Straight Connector 17"/>
          <p:cNvCxnSpPr>
            <a:stCxn id="5" idx="4"/>
            <a:endCxn id="10" idx="0"/>
          </p:cNvCxnSpPr>
          <p:nvPr/>
        </p:nvCxnSpPr>
        <p:spPr>
          <a:xfrm>
            <a:off x="9765145" y="3312248"/>
            <a:ext cx="51954" cy="558081"/>
          </a:xfrm>
          <a:prstGeom prst="line">
            <a:avLst/>
          </a:prstGeom>
          <a:ln w="28575">
            <a:tailEnd type="triangle" w="lg" len="lg"/>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819196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1000" fill="hold"/>
                                        <p:tgtEl>
                                          <p:spTgt spid="4"/>
                                        </p:tgtEl>
                                        <p:attrNameLst>
                                          <p:attrName>fillcolor</p:attrName>
                                        </p:attrNameLst>
                                      </p:cBhvr>
                                      <p:to>
                                        <a:srgbClr val="FFD965"/>
                                      </p:to>
                                    </p:animClr>
                                    <p:set>
                                      <p:cBhvr>
                                        <p:cTn id="7" dur="1000" fill="hold"/>
                                        <p:tgtEl>
                                          <p:spTgt spid="4"/>
                                        </p:tgtEl>
                                        <p:attrNameLst>
                                          <p:attrName>fill.type</p:attrName>
                                        </p:attrNameLst>
                                      </p:cBhvr>
                                      <p:to>
                                        <p:strVal val="solid"/>
                                      </p:to>
                                    </p:set>
                                    <p:set>
                                      <p:cBhvr>
                                        <p:cTn id="8" dur="1000" fill="hold"/>
                                        <p:tgtEl>
                                          <p:spTgt spid="4"/>
                                        </p:tgtEl>
                                        <p:attrNameLst>
                                          <p:attrName>fill.on</p:attrName>
                                        </p:attrNameLst>
                                      </p:cBhvr>
                                      <p:to>
                                        <p:strVal val="true"/>
                                      </p:to>
                                    </p:set>
                                  </p:childTnLst>
                                </p:cTn>
                              </p:par>
                            </p:childTnLst>
                          </p:cTn>
                        </p:par>
                      </p:childTnLst>
                    </p:cTn>
                  </p:par>
                  <p:par>
                    <p:cTn id="9" fill="hold">
                      <p:stCondLst>
                        <p:cond delay="indefinite"/>
                      </p:stCondLst>
                      <p:childTnLst>
                        <p:par>
                          <p:cTn id="10" fill="hold">
                            <p:stCondLst>
                              <p:cond delay="0"/>
                            </p:stCondLst>
                            <p:childTnLst>
                              <p:par>
                                <p:cTn id="11" presetID="1" presetClass="emph" presetSubtype="2" fill="hold" nodeType="clickEffect">
                                  <p:stCondLst>
                                    <p:cond delay="0"/>
                                  </p:stCondLst>
                                  <p:childTnLst>
                                    <p:animClr clrSpc="rgb" dir="cw">
                                      <p:cBhvr>
                                        <p:cTn id="12" dur="1000" fill="hold"/>
                                        <p:tgtEl>
                                          <p:spTgt spid="6"/>
                                        </p:tgtEl>
                                        <p:attrNameLst>
                                          <p:attrName>fillcolor</p:attrName>
                                        </p:attrNameLst>
                                      </p:cBhvr>
                                      <p:to>
                                        <a:srgbClr val="FFD965"/>
                                      </p:to>
                                    </p:animClr>
                                    <p:set>
                                      <p:cBhvr>
                                        <p:cTn id="13" dur="1000" fill="hold"/>
                                        <p:tgtEl>
                                          <p:spTgt spid="6"/>
                                        </p:tgtEl>
                                        <p:attrNameLst>
                                          <p:attrName>fill.type</p:attrName>
                                        </p:attrNameLst>
                                      </p:cBhvr>
                                      <p:to>
                                        <p:strVal val="solid"/>
                                      </p:to>
                                    </p:set>
                                    <p:set>
                                      <p:cBhvr>
                                        <p:cTn id="14" dur="1000" fill="hold"/>
                                        <p:tgtEl>
                                          <p:spTgt spid="6"/>
                                        </p:tgtEl>
                                        <p:attrNameLst>
                                          <p:attrName>fill.on</p:attrName>
                                        </p:attrNameLst>
                                      </p:cBhvr>
                                      <p:to>
                                        <p:strVal val="true"/>
                                      </p:to>
                                    </p:set>
                                  </p:childTnLst>
                                </p:cTn>
                              </p:par>
                            </p:childTnLst>
                          </p:cTn>
                        </p:par>
                      </p:childTnLst>
                    </p:cTn>
                  </p:par>
                  <p:par>
                    <p:cTn id="15" fill="hold">
                      <p:stCondLst>
                        <p:cond delay="indefinite"/>
                      </p:stCondLst>
                      <p:childTnLst>
                        <p:par>
                          <p:cTn id="16" fill="hold">
                            <p:stCondLst>
                              <p:cond delay="0"/>
                            </p:stCondLst>
                            <p:childTnLst>
                              <p:par>
                                <p:cTn id="17" presetID="1" presetClass="emph" presetSubtype="2" fill="hold" nodeType="clickEffect">
                                  <p:stCondLst>
                                    <p:cond delay="0"/>
                                  </p:stCondLst>
                                  <p:childTnLst>
                                    <p:animClr clrSpc="rgb" dir="cw">
                                      <p:cBhvr>
                                        <p:cTn id="18" dur="1000" fill="hold"/>
                                        <p:tgtEl>
                                          <p:spTgt spid="8"/>
                                        </p:tgtEl>
                                        <p:attrNameLst>
                                          <p:attrName>fillcolor</p:attrName>
                                        </p:attrNameLst>
                                      </p:cBhvr>
                                      <p:to>
                                        <a:srgbClr val="FFD965"/>
                                      </p:to>
                                    </p:animClr>
                                    <p:set>
                                      <p:cBhvr>
                                        <p:cTn id="19" dur="1000" fill="hold"/>
                                        <p:tgtEl>
                                          <p:spTgt spid="8"/>
                                        </p:tgtEl>
                                        <p:attrNameLst>
                                          <p:attrName>fill.type</p:attrName>
                                        </p:attrNameLst>
                                      </p:cBhvr>
                                      <p:to>
                                        <p:strVal val="solid"/>
                                      </p:to>
                                    </p:set>
                                    <p:set>
                                      <p:cBhvr>
                                        <p:cTn id="20" dur="1000" fill="hold"/>
                                        <p:tgtEl>
                                          <p:spTgt spid="8"/>
                                        </p:tgtEl>
                                        <p:attrNameLst>
                                          <p:attrName>fill.on</p:attrName>
                                        </p:attrNameLst>
                                      </p:cBhvr>
                                      <p:to>
                                        <p:strVal val="true"/>
                                      </p:to>
                                    </p:set>
                                  </p:childTnLst>
                                </p:cTn>
                              </p:par>
                            </p:childTnLst>
                          </p:cTn>
                        </p:par>
                      </p:childTnLst>
                    </p:cTn>
                  </p:par>
                  <p:par>
                    <p:cTn id="21" fill="hold">
                      <p:stCondLst>
                        <p:cond delay="indefinite"/>
                      </p:stCondLst>
                      <p:childTnLst>
                        <p:par>
                          <p:cTn id="22" fill="hold">
                            <p:stCondLst>
                              <p:cond delay="0"/>
                            </p:stCondLst>
                            <p:childTnLst>
                              <p:par>
                                <p:cTn id="23" presetID="1" presetClass="emph" presetSubtype="2" fill="hold" nodeType="clickEffect">
                                  <p:stCondLst>
                                    <p:cond delay="0"/>
                                  </p:stCondLst>
                                  <p:childTnLst>
                                    <p:animClr clrSpc="rgb" dir="cw">
                                      <p:cBhvr>
                                        <p:cTn id="24" dur="1000" fill="hold"/>
                                        <p:tgtEl>
                                          <p:spTgt spid="7"/>
                                        </p:tgtEl>
                                        <p:attrNameLst>
                                          <p:attrName>fillcolor</p:attrName>
                                        </p:attrNameLst>
                                      </p:cBhvr>
                                      <p:to>
                                        <a:srgbClr val="FFD965"/>
                                      </p:to>
                                    </p:animClr>
                                    <p:set>
                                      <p:cBhvr>
                                        <p:cTn id="25" dur="1000" fill="hold"/>
                                        <p:tgtEl>
                                          <p:spTgt spid="7"/>
                                        </p:tgtEl>
                                        <p:attrNameLst>
                                          <p:attrName>fill.type</p:attrName>
                                        </p:attrNameLst>
                                      </p:cBhvr>
                                      <p:to>
                                        <p:strVal val="solid"/>
                                      </p:to>
                                    </p:set>
                                    <p:set>
                                      <p:cBhvr>
                                        <p:cTn id="26" dur="1000" fill="hold"/>
                                        <p:tgtEl>
                                          <p:spTgt spid="7"/>
                                        </p:tgtEl>
                                        <p:attrNameLst>
                                          <p:attrName>fill.on</p:attrName>
                                        </p:attrNameLst>
                                      </p:cBhvr>
                                      <p:to>
                                        <p:strVal val="true"/>
                                      </p:to>
                                    </p:set>
                                  </p:childTnLst>
                                </p:cTn>
                              </p:par>
                            </p:childTnLst>
                          </p:cTn>
                        </p:par>
                      </p:childTnLst>
                    </p:cTn>
                  </p:par>
                  <p:par>
                    <p:cTn id="27" fill="hold">
                      <p:stCondLst>
                        <p:cond delay="indefinite"/>
                      </p:stCondLst>
                      <p:childTnLst>
                        <p:par>
                          <p:cTn id="28" fill="hold">
                            <p:stCondLst>
                              <p:cond delay="0"/>
                            </p:stCondLst>
                            <p:childTnLst>
                              <p:par>
                                <p:cTn id="29" presetID="1" presetClass="emph" presetSubtype="2" fill="hold" nodeType="clickEffect">
                                  <p:stCondLst>
                                    <p:cond delay="0"/>
                                  </p:stCondLst>
                                  <p:childTnLst>
                                    <p:animClr clrSpc="rgb" dir="cw">
                                      <p:cBhvr>
                                        <p:cTn id="30" dur="1000" fill="hold"/>
                                        <p:tgtEl>
                                          <p:spTgt spid="10"/>
                                        </p:tgtEl>
                                        <p:attrNameLst>
                                          <p:attrName>fillcolor</p:attrName>
                                        </p:attrNameLst>
                                      </p:cBhvr>
                                      <p:to>
                                        <a:srgbClr val="FFD965"/>
                                      </p:to>
                                    </p:animClr>
                                    <p:set>
                                      <p:cBhvr>
                                        <p:cTn id="31" dur="1000" fill="hold"/>
                                        <p:tgtEl>
                                          <p:spTgt spid="10"/>
                                        </p:tgtEl>
                                        <p:attrNameLst>
                                          <p:attrName>fill.type</p:attrName>
                                        </p:attrNameLst>
                                      </p:cBhvr>
                                      <p:to>
                                        <p:strVal val="solid"/>
                                      </p:to>
                                    </p:set>
                                    <p:set>
                                      <p:cBhvr>
                                        <p:cTn id="32" dur="1000" fill="hold"/>
                                        <p:tgtEl>
                                          <p:spTgt spid="10"/>
                                        </p:tgtEl>
                                        <p:attrNameLst>
                                          <p:attrName>fill.on</p:attrName>
                                        </p:attrNameLst>
                                      </p:cBhvr>
                                      <p:to>
                                        <p:strVal val="true"/>
                                      </p:to>
                                    </p:set>
                                  </p:childTnLst>
                                </p:cTn>
                              </p:par>
                            </p:childTnLst>
                          </p:cTn>
                        </p:par>
                      </p:childTnLst>
                    </p:cTn>
                  </p:par>
                  <p:par>
                    <p:cTn id="33" fill="hold">
                      <p:stCondLst>
                        <p:cond delay="indefinite"/>
                      </p:stCondLst>
                      <p:childTnLst>
                        <p:par>
                          <p:cTn id="34" fill="hold">
                            <p:stCondLst>
                              <p:cond delay="0"/>
                            </p:stCondLst>
                            <p:childTnLst>
                              <p:par>
                                <p:cTn id="35" presetID="1" presetClass="emph" presetSubtype="2" fill="hold" nodeType="clickEffect">
                                  <p:stCondLst>
                                    <p:cond delay="0"/>
                                  </p:stCondLst>
                                  <p:childTnLst>
                                    <p:animClr clrSpc="rgb" dir="cw">
                                      <p:cBhvr>
                                        <p:cTn id="36" dur="1000" fill="hold"/>
                                        <p:tgtEl>
                                          <p:spTgt spid="9"/>
                                        </p:tgtEl>
                                        <p:attrNameLst>
                                          <p:attrName>fillcolor</p:attrName>
                                        </p:attrNameLst>
                                      </p:cBhvr>
                                      <p:to>
                                        <a:srgbClr val="FFD965"/>
                                      </p:to>
                                    </p:animClr>
                                    <p:set>
                                      <p:cBhvr>
                                        <p:cTn id="37" dur="1000" fill="hold"/>
                                        <p:tgtEl>
                                          <p:spTgt spid="9"/>
                                        </p:tgtEl>
                                        <p:attrNameLst>
                                          <p:attrName>fill.type</p:attrName>
                                        </p:attrNameLst>
                                      </p:cBhvr>
                                      <p:to>
                                        <p:strVal val="solid"/>
                                      </p:to>
                                    </p:set>
                                    <p:set>
                                      <p:cBhvr>
                                        <p:cTn id="38" dur="1000" fill="hold"/>
                                        <p:tgtEl>
                                          <p:spTgt spid="9"/>
                                        </p:tgtEl>
                                        <p:attrNameLst>
                                          <p:attrName>fill.on</p:attrName>
                                        </p:attrNameLst>
                                      </p:cBhvr>
                                      <p:to>
                                        <p:strVal val="true"/>
                                      </p:to>
                                    </p:set>
                                  </p:childTnLst>
                                </p:cTn>
                              </p:par>
                            </p:childTnLst>
                          </p:cTn>
                        </p:par>
                      </p:childTnLst>
                    </p:cTn>
                  </p:par>
                  <p:par>
                    <p:cTn id="39" fill="hold">
                      <p:stCondLst>
                        <p:cond delay="indefinite"/>
                      </p:stCondLst>
                      <p:childTnLst>
                        <p:par>
                          <p:cTn id="40" fill="hold">
                            <p:stCondLst>
                              <p:cond delay="0"/>
                            </p:stCondLst>
                            <p:childTnLst>
                              <p:par>
                                <p:cTn id="41" presetID="1" presetClass="emph" presetSubtype="2" fill="hold" nodeType="clickEffect">
                                  <p:stCondLst>
                                    <p:cond delay="0"/>
                                  </p:stCondLst>
                                  <p:childTnLst>
                                    <p:animClr clrSpc="rgb" dir="cw">
                                      <p:cBhvr>
                                        <p:cTn id="42" dur="1000" fill="hold"/>
                                        <p:tgtEl>
                                          <p:spTgt spid="5"/>
                                        </p:tgtEl>
                                        <p:attrNameLst>
                                          <p:attrName>fillcolor</p:attrName>
                                        </p:attrNameLst>
                                      </p:cBhvr>
                                      <p:to>
                                        <a:srgbClr val="FFD965"/>
                                      </p:to>
                                    </p:animClr>
                                    <p:set>
                                      <p:cBhvr>
                                        <p:cTn id="43" dur="1000" fill="hold"/>
                                        <p:tgtEl>
                                          <p:spTgt spid="5"/>
                                        </p:tgtEl>
                                        <p:attrNameLst>
                                          <p:attrName>fill.type</p:attrName>
                                        </p:attrNameLst>
                                      </p:cBhvr>
                                      <p:to>
                                        <p:strVal val="solid"/>
                                      </p:to>
                                    </p:set>
                                    <p:set>
                                      <p:cBhvr>
                                        <p:cTn id="44" dur="1000" fill="hold"/>
                                        <p:tgtEl>
                                          <p:spTgt spid="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DFS – pseudocode </a:t>
            </a:r>
          </a:p>
        </p:txBody>
      </p:sp>
      <p:sp>
        <p:nvSpPr>
          <p:cNvPr id="3" name="Content Placeholder 2"/>
          <p:cNvSpPr>
            <a:spLocks noGrp="1"/>
          </p:cNvSpPr>
          <p:nvPr>
            <p:ph idx="1"/>
          </p:nvPr>
        </p:nvSpPr>
        <p:spPr/>
        <p:txBody>
          <a:bodyPr/>
          <a:lstStyle/>
          <a:p>
            <a:r>
              <a:rPr lang="en-US" dirty="0"/>
              <a:t>In 332, you might have seen two versions: an iterative version (like BFS, but replace the queue with a stack) and a recursive version (use the call stack to manage the search).</a:t>
            </a:r>
          </a:p>
          <a:p>
            <a:endParaRPr lang="en-US" dirty="0"/>
          </a:p>
          <a:p>
            <a:r>
              <a:rPr lang="en-US" dirty="0"/>
              <a:t>The iterative version is a really nice object lesson in data structures.</a:t>
            </a:r>
          </a:p>
          <a:p>
            <a:r>
              <a:rPr lang="en-US" dirty="0"/>
              <a:t>No one actually writes DFS that way (except in data structures courses). </a:t>
            </a:r>
          </a:p>
          <a:p>
            <a:r>
              <a:rPr lang="en-US" dirty="0"/>
              <a:t>You’ll basically always see the recursive version instead. (using the call stack instead of a user-created stack data structure)</a:t>
            </a:r>
          </a:p>
          <a:p>
            <a:endParaRPr lang="en-US" dirty="0"/>
          </a:p>
          <a:p>
            <a:endParaRPr lang="en-US" dirty="0"/>
          </a:p>
        </p:txBody>
      </p:sp>
    </p:spTree>
    <p:extLst>
      <p:ext uri="{BB962C8B-B14F-4D97-AF65-F5344CB8AC3E}">
        <p14:creationId xmlns:p14="http://schemas.microsoft.com/office/powerpoint/2010/main" val="21995612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DFS – pseudocode</a:t>
            </a:r>
          </a:p>
        </p:txBody>
      </p:sp>
      <p:sp>
        <p:nvSpPr>
          <p:cNvPr id="3" name="Content Placeholder 2"/>
          <p:cNvSpPr>
            <a:spLocks noGrp="1"/>
          </p:cNvSpPr>
          <p:nvPr>
            <p:ph idx="1"/>
          </p:nvPr>
        </p:nvSpPr>
        <p:spPr>
          <a:xfrm>
            <a:off x="838200" y="1825625"/>
            <a:ext cx="10515600" cy="1795030"/>
          </a:xfrm>
        </p:spPr>
        <p:txBody>
          <a:bodyPr>
            <a:normAutofit lnSpcReduction="10000"/>
          </a:bodyPr>
          <a:lstStyle/>
          <a:p>
            <a:r>
              <a:rPr lang="en-US" dirty="0"/>
              <a:t>Instead of using an explicit stack, we’re going to use recursion </a:t>
            </a:r>
          </a:p>
          <a:p>
            <a:pPr lvl="1"/>
            <a:r>
              <a:rPr lang="en-US" dirty="0"/>
              <a:t>The call stack is going to be our stack.</a:t>
            </a:r>
          </a:p>
          <a:p>
            <a:r>
              <a:rPr lang="en-US" dirty="0"/>
              <a:t>We want to explore as deeply as possible from each of our outgoing edges</a:t>
            </a:r>
          </a:p>
          <a:p>
            <a:pPr marL="0" indent="0">
              <a:buNone/>
            </a:pPr>
            <a:endParaRPr lang="en-US" dirty="0"/>
          </a:p>
        </p:txBody>
      </p:sp>
      <p:sp>
        <p:nvSpPr>
          <p:cNvPr id="4" name="TextBox 3"/>
          <p:cNvSpPr txBox="1"/>
          <p:nvPr/>
        </p:nvSpPr>
        <p:spPr>
          <a:xfrm>
            <a:off x="838200" y="3620655"/>
            <a:ext cx="7112000" cy="2677656"/>
          </a:xfrm>
          <a:prstGeom prst="rect">
            <a:avLst/>
          </a:prstGeom>
          <a:noFill/>
        </p:spPr>
        <p:txBody>
          <a:bodyPr wrap="square" rtlCol="0">
            <a:spAutoFit/>
          </a:bodyPr>
          <a:lstStyle/>
          <a:p>
            <a:r>
              <a:rPr lang="en-US" sz="2400" dirty="0">
                <a:latin typeface="Courier New" panose="02070309020205020404" pitchFamily="49" charset="0"/>
                <a:cs typeface="Courier New" panose="02070309020205020404" pitchFamily="49" charset="0"/>
              </a:rPr>
              <a:t>DFS(u)</a:t>
            </a:r>
          </a:p>
          <a:p>
            <a:r>
              <a:rPr lang="en-US" sz="2400" dirty="0">
                <a:latin typeface="Courier New" panose="02070309020205020404" pitchFamily="49" charset="0"/>
                <a:cs typeface="Courier New" panose="02070309020205020404" pitchFamily="49" charset="0"/>
              </a:rPr>
              <a:t>	Mark u as “seen”</a:t>
            </a:r>
          </a:p>
          <a:p>
            <a:r>
              <a:rPr lang="en-US" sz="2400" dirty="0">
                <a:latin typeface="Courier New" panose="02070309020205020404" pitchFamily="49" charset="0"/>
                <a:cs typeface="Courier New" panose="02070309020205020404" pitchFamily="49" charset="0"/>
              </a:rPr>
              <a:t>	For each edge (</a:t>
            </a:r>
            <a:r>
              <a:rPr lang="en-US" sz="2400" dirty="0" err="1">
                <a:latin typeface="Courier New" panose="02070309020205020404" pitchFamily="49" charset="0"/>
                <a:cs typeface="Courier New" panose="02070309020205020404" pitchFamily="49" charset="0"/>
              </a:rPr>
              <a:t>u,v</a:t>
            </a:r>
            <a:r>
              <a:rPr lang="en-US" sz="2400" dirty="0">
                <a:latin typeface="Courier New" panose="02070309020205020404" pitchFamily="49" charset="0"/>
                <a:cs typeface="Courier New" panose="02070309020205020404" pitchFamily="49" charset="0"/>
              </a:rPr>
              <a:t>) //leaving u</a:t>
            </a:r>
          </a:p>
          <a:p>
            <a:r>
              <a:rPr lang="en-US" sz="2400" dirty="0">
                <a:latin typeface="Courier New" panose="02070309020205020404" pitchFamily="49" charset="0"/>
                <a:cs typeface="Courier New" panose="02070309020205020404" pitchFamily="49" charset="0"/>
              </a:rPr>
              <a:t>		If v is not “seen”</a:t>
            </a:r>
          </a:p>
          <a:p>
            <a:r>
              <a:rPr lang="en-US" sz="2400" dirty="0">
                <a:latin typeface="Courier New" panose="02070309020205020404" pitchFamily="49" charset="0"/>
                <a:cs typeface="Courier New" panose="02070309020205020404" pitchFamily="49" charset="0"/>
              </a:rPr>
              <a:t>			DFS(v)</a:t>
            </a:r>
          </a:p>
          <a:p>
            <a:r>
              <a:rPr lang="en-US" sz="2400" dirty="0">
                <a:latin typeface="Courier New" panose="02070309020205020404" pitchFamily="49" charset="0"/>
                <a:cs typeface="Courier New" panose="02070309020205020404" pitchFamily="49" charset="0"/>
              </a:rPr>
              <a:t>		End If</a:t>
            </a:r>
          </a:p>
          <a:p>
            <a:r>
              <a:rPr lang="en-US" sz="2400" dirty="0">
                <a:latin typeface="Courier New" panose="02070309020205020404" pitchFamily="49" charset="0"/>
                <a:cs typeface="Courier New" panose="02070309020205020404" pitchFamily="49" charset="0"/>
              </a:rPr>
              <a:t>	End For</a:t>
            </a:r>
          </a:p>
        </p:txBody>
      </p:sp>
    </p:spTree>
    <p:extLst>
      <p:ext uri="{BB962C8B-B14F-4D97-AF65-F5344CB8AC3E}">
        <p14:creationId xmlns:p14="http://schemas.microsoft.com/office/powerpoint/2010/main" val="13170977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E32D7-6183-4D4A-AF49-3F2873BFED0D}"/>
              </a:ext>
            </a:extLst>
          </p:cNvPr>
          <p:cNvSpPr>
            <a:spLocks noGrp="1"/>
          </p:cNvSpPr>
          <p:nvPr>
            <p:ph type="title"/>
          </p:nvPr>
        </p:nvSpPr>
        <p:spPr/>
        <p:txBody>
          <a:bodyPr/>
          <a:lstStyle/>
          <a:p>
            <a:r>
              <a:rPr lang="en-US" dirty="0"/>
              <a:t>DFS – iterative vs. recursive</a:t>
            </a:r>
          </a:p>
        </p:txBody>
      </p:sp>
      <p:sp>
        <p:nvSpPr>
          <p:cNvPr id="3" name="Content Placeholder 2">
            <a:extLst>
              <a:ext uri="{FF2B5EF4-FFF2-40B4-BE49-F238E27FC236}">
                <a16:creationId xmlns:a16="http://schemas.microsoft.com/office/drawing/2014/main" id="{8B93BDF7-8570-4832-B026-2AC36429A645}"/>
              </a:ext>
            </a:extLst>
          </p:cNvPr>
          <p:cNvSpPr>
            <a:spLocks noGrp="1"/>
          </p:cNvSpPr>
          <p:nvPr>
            <p:ph idx="1"/>
          </p:nvPr>
        </p:nvSpPr>
        <p:spPr/>
        <p:txBody>
          <a:bodyPr/>
          <a:lstStyle/>
          <a:p>
            <a:r>
              <a:rPr lang="en-US" dirty="0"/>
              <a:t>Both the explicit stack version and the recursive version “are” DFS.</a:t>
            </a:r>
          </a:p>
          <a:p>
            <a:r>
              <a:rPr lang="en-US" dirty="0"/>
              <a:t>For example, they can both traverse through the graph in the same fundamental way. You can use them for similar applications.</a:t>
            </a:r>
          </a:p>
          <a:p>
            <a:endParaRPr lang="en-US" dirty="0"/>
          </a:p>
          <a:p>
            <a:r>
              <a:rPr lang="en-US" dirty="0"/>
              <a:t>But they’re not identical – they actually use the stack in different ways. If you’re trying to convert from one to the other, you’ll have to think carefully to do it. </a:t>
            </a:r>
          </a:p>
        </p:txBody>
      </p:sp>
    </p:spTree>
    <p:extLst>
      <p:ext uri="{BB962C8B-B14F-4D97-AF65-F5344CB8AC3E}">
        <p14:creationId xmlns:p14="http://schemas.microsoft.com/office/powerpoint/2010/main" val="80870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Running DFS</a:t>
            </a:r>
          </a:p>
        </p:txBody>
      </p:sp>
      <p:sp>
        <p:nvSpPr>
          <p:cNvPr id="5" name="Rectangle 4"/>
          <p:cNvSpPr/>
          <p:nvPr/>
        </p:nvSpPr>
        <p:spPr>
          <a:xfrm>
            <a:off x="5503950" y="85774"/>
            <a:ext cx="6521795" cy="2462213"/>
          </a:xfrm>
          <a:prstGeom prst="rect">
            <a:avLst/>
          </a:prstGeom>
        </p:spPr>
        <p:txBody>
          <a:bodyPr wrap="square">
            <a:spAutoFit/>
          </a:bodyPr>
          <a:lstStyle/>
          <a:p>
            <a:r>
              <a:rPr lang="en-US" sz="2200" dirty="0">
                <a:latin typeface="Courier New" panose="02070309020205020404" pitchFamily="49" charset="0"/>
                <a:cs typeface="Courier New" panose="02070309020205020404" pitchFamily="49" charset="0"/>
              </a:rPr>
              <a:t>DFS(u)</a:t>
            </a:r>
          </a:p>
          <a:p>
            <a:r>
              <a:rPr lang="en-US" sz="2200" dirty="0">
                <a:latin typeface="Courier New" panose="02070309020205020404" pitchFamily="49" charset="0"/>
                <a:cs typeface="Courier New" panose="02070309020205020404" pitchFamily="49" charset="0"/>
              </a:rPr>
              <a:t>	Mark u as “seen”</a:t>
            </a:r>
          </a:p>
          <a:p>
            <a:r>
              <a:rPr lang="en-US" sz="2200" dirty="0">
                <a:latin typeface="Courier New" panose="02070309020205020404" pitchFamily="49" charset="0"/>
                <a:cs typeface="Courier New" panose="02070309020205020404" pitchFamily="49" charset="0"/>
              </a:rPr>
              <a:t>	For each edge (</a:t>
            </a:r>
            <a:r>
              <a:rPr lang="en-US" sz="2200" dirty="0" err="1">
                <a:latin typeface="Courier New" panose="02070309020205020404" pitchFamily="49" charset="0"/>
                <a:cs typeface="Courier New" panose="02070309020205020404" pitchFamily="49" charset="0"/>
              </a:rPr>
              <a:t>u,v</a:t>
            </a:r>
            <a:r>
              <a:rPr lang="en-US" sz="2200" dirty="0">
                <a:latin typeface="Courier New" panose="02070309020205020404" pitchFamily="49" charset="0"/>
                <a:cs typeface="Courier New" panose="02070309020205020404" pitchFamily="49" charset="0"/>
              </a:rPr>
              <a:t>) //leaving u</a:t>
            </a:r>
          </a:p>
          <a:p>
            <a:r>
              <a:rPr lang="en-US" sz="2200" dirty="0">
                <a:latin typeface="Courier New" panose="02070309020205020404" pitchFamily="49" charset="0"/>
                <a:cs typeface="Courier New" panose="02070309020205020404" pitchFamily="49" charset="0"/>
              </a:rPr>
              <a:t>		If v is not “seen”</a:t>
            </a:r>
          </a:p>
          <a:p>
            <a:r>
              <a:rPr lang="en-US" sz="2200" dirty="0">
                <a:latin typeface="Courier New" panose="02070309020205020404" pitchFamily="49" charset="0"/>
                <a:cs typeface="Courier New" panose="02070309020205020404" pitchFamily="49" charset="0"/>
              </a:rPr>
              <a:t>			DFS(v)</a:t>
            </a:r>
          </a:p>
          <a:p>
            <a:r>
              <a:rPr lang="en-US" sz="2200" dirty="0">
                <a:latin typeface="Courier New" panose="02070309020205020404" pitchFamily="49" charset="0"/>
                <a:cs typeface="Courier New" panose="02070309020205020404" pitchFamily="49" charset="0"/>
              </a:rPr>
              <a:t>		End If</a:t>
            </a:r>
          </a:p>
          <a:p>
            <a:r>
              <a:rPr lang="en-US" sz="2200" dirty="0">
                <a:latin typeface="Courier New" panose="02070309020205020404" pitchFamily="49" charset="0"/>
                <a:cs typeface="Courier New" panose="02070309020205020404" pitchFamily="49" charset="0"/>
              </a:rPr>
              <a:t>	End For</a:t>
            </a:r>
          </a:p>
        </p:txBody>
      </p:sp>
      <p:sp>
        <p:nvSpPr>
          <p:cNvPr id="6" name="Oval 5"/>
          <p:cNvSpPr/>
          <p:nvPr/>
        </p:nvSpPr>
        <p:spPr>
          <a:xfrm>
            <a:off x="1634836" y="2743417"/>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A</a:t>
            </a:r>
          </a:p>
        </p:txBody>
      </p:sp>
      <p:sp>
        <p:nvSpPr>
          <p:cNvPr id="10" name="Oval 9"/>
          <p:cNvSpPr/>
          <p:nvPr/>
        </p:nvSpPr>
        <p:spPr>
          <a:xfrm>
            <a:off x="4484255" y="1571385"/>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F</a:t>
            </a:r>
          </a:p>
        </p:txBody>
      </p:sp>
      <p:sp>
        <p:nvSpPr>
          <p:cNvPr id="11" name="Oval 10"/>
          <p:cNvSpPr/>
          <p:nvPr/>
        </p:nvSpPr>
        <p:spPr>
          <a:xfrm>
            <a:off x="4511964" y="5126182"/>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D</a:t>
            </a:r>
          </a:p>
        </p:txBody>
      </p:sp>
      <p:sp>
        <p:nvSpPr>
          <p:cNvPr id="12" name="Oval 11"/>
          <p:cNvSpPr/>
          <p:nvPr/>
        </p:nvSpPr>
        <p:spPr>
          <a:xfrm>
            <a:off x="4382655" y="3442663"/>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E</a:t>
            </a:r>
          </a:p>
        </p:txBody>
      </p:sp>
      <p:sp>
        <p:nvSpPr>
          <p:cNvPr id="13" name="Oval 12"/>
          <p:cNvSpPr/>
          <p:nvPr/>
        </p:nvSpPr>
        <p:spPr>
          <a:xfrm>
            <a:off x="2096655" y="5458691"/>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C</a:t>
            </a:r>
          </a:p>
        </p:txBody>
      </p:sp>
      <p:sp>
        <p:nvSpPr>
          <p:cNvPr id="14" name="Oval 13"/>
          <p:cNvSpPr/>
          <p:nvPr/>
        </p:nvSpPr>
        <p:spPr>
          <a:xfrm>
            <a:off x="595746" y="4548910"/>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B</a:t>
            </a:r>
          </a:p>
        </p:txBody>
      </p:sp>
      <p:cxnSp>
        <p:nvCxnSpPr>
          <p:cNvPr id="16" name="Straight Arrow Connector 15"/>
          <p:cNvCxnSpPr>
            <a:stCxn id="6" idx="3"/>
            <a:endCxn id="14" idx="0"/>
          </p:cNvCxnSpPr>
          <p:nvPr/>
        </p:nvCxnSpPr>
        <p:spPr>
          <a:xfrm flipH="1">
            <a:off x="928255" y="3311045"/>
            <a:ext cx="803971" cy="1237865"/>
          </a:xfrm>
          <a:prstGeom prst="straightConnector1">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22" name="Straight Connector 21"/>
          <p:cNvCxnSpPr>
            <a:stCxn id="14" idx="5"/>
            <a:endCxn id="13" idx="1"/>
          </p:cNvCxnSpPr>
          <p:nvPr/>
        </p:nvCxnSpPr>
        <p:spPr>
          <a:xfrm>
            <a:off x="1163374" y="5116538"/>
            <a:ext cx="1030671" cy="439543"/>
          </a:xfrm>
          <a:prstGeom prst="line">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26" name="Straight Connector 25"/>
          <p:cNvCxnSpPr>
            <a:stCxn id="13" idx="6"/>
            <a:endCxn id="11" idx="2"/>
          </p:cNvCxnSpPr>
          <p:nvPr/>
        </p:nvCxnSpPr>
        <p:spPr>
          <a:xfrm flipV="1">
            <a:off x="2761673" y="5458691"/>
            <a:ext cx="1750291" cy="332509"/>
          </a:xfrm>
          <a:prstGeom prst="line">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30" name="Straight Connector 29"/>
          <p:cNvCxnSpPr>
            <a:stCxn id="11" idx="1"/>
            <a:endCxn id="14" idx="6"/>
          </p:cNvCxnSpPr>
          <p:nvPr/>
        </p:nvCxnSpPr>
        <p:spPr>
          <a:xfrm flipH="1" flipV="1">
            <a:off x="1260764" y="4881419"/>
            <a:ext cx="3348590" cy="342153"/>
          </a:xfrm>
          <a:prstGeom prst="line">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32" name="Straight Connector 31"/>
          <p:cNvCxnSpPr>
            <a:stCxn id="14" idx="7"/>
            <a:endCxn id="12" idx="2"/>
          </p:cNvCxnSpPr>
          <p:nvPr/>
        </p:nvCxnSpPr>
        <p:spPr>
          <a:xfrm flipV="1">
            <a:off x="1163374" y="3775172"/>
            <a:ext cx="3219281" cy="871128"/>
          </a:xfrm>
          <a:prstGeom prst="line">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34" name="Straight Connector 33"/>
          <p:cNvCxnSpPr>
            <a:stCxn id="12" idx="0"/>
            <a:endCxn id="10" idx="4"/>
          </p:cNvCxnSpPr>
          <p:nvPr/>
        </p:nvCxnSpPr>
        <p:spPr>
          <a:xfrm flipV="1">
            <a:off x="4715164" y="2236403"/>
            <a:ext cx="101600" cy="1206260"/>
          </a:xfrm>
          <a:prstGeom prst="line">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36" name="Straight Connector 35"/>
          <p:cNvCxnSpPr>
            <a:stCxn id="6" idx="7"/>
            <a:endCxn id="10" idx="2"/>
          </p:cNvCxnSpPr>
          <p:nvPr/>
        </p:nvCxnSpPr>
        <p:spPr>
          <a:xfrm flipV="1">
            <a:off x="2202464" y="1903894"/>
            <a:ext cx="2281791" cy="936913"/>
          </a:xfrm>
          <a:prstGeom prst="line">
            <a:avLst/>
          </a:prstGeom>
          <a:ln w="28575">
            <a:tailEnd type="triangle" w="lg" len="lg"/>
          </a:ln>
        </p:spPr>
        <p:style>
          <a:lnRef idx="1">
            <a:schemeClr val="dk1"/>
          </a:lnRef>
          <a:fillRef idx="0">
            <a:schemeClr val="dk1"/>
          </a:fillRef>
          <a:effectRef idx="0">
            <a:schemeClr val="dk1"/>
          </a:effectRef>
          <a:fontRef idx="minor">
            <a:schemeClr val="tx1"/>
          </a:fontRef>
        </p:style>
      </p:cxnSp>
      <p:sp>
        <p:nvSpPr>
          <p:cNvPr id="39" name="Oval 38"/>
          <p:cNvSpPr/>
          <p:nvPr/>
        </p:nvSpPr>
        <p:spPr>
          <a:xfrm>
            <a:off x="5539971" y="2507024"/>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G</a:t>
            </a:r>
          </a:p>
        </p:txBody>
      </p:sp>
      <p:sp>
        <p:nvSpPr>
          <p:cNvPr id="40" name="TextBox 39"/>
          <p:cNvSpPr txBox="1"/>
          <p:nvPr/>
        </p:nvSpPr>
        <p:spPr>
          <a:xfrm>
            <a:off x="162560" y="1571385"/>
            <a:ext cx="3302000" cy="461665"/>
          </a:xfrm>
          <a:prstGeom prst="rect">
            <a:avLst/>
          </a:prstGeom>
          <a:noFill/>
        </p:spPr>
        <p:txBody>
          <a:bodyPr wrap="square" rtlCol="0">
            <a:spAutoFit/>
          </a:bodyPr>
          <a:lstStyle/>
          <a:p>
            <a:r>
              <a:rPr lang="en-US" sz="2400" dirty="0"/>
              <a:t>Start from A</a:t>
            </a:r>
          </a:p>
        </p:txBody>
      </p:sp>
      <p:sp>
        <p:nvSpPr>
          <p:cNvPr id="41" name="Rectangle 40"/>
          <p:cNvSpPr/>
          <p:nvPr/>
        </p:nvSpPr>
        <p:spPr>
          <a:xfrm>
            <a:off x="7625080" y="5704913"/>
            <a:ext cx="3444240" cy="6821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Vertex: A</a:t>
            </a:r>
          </a:p>
          <a:p>
            <a:pPr algn="ctr"/>
            <a:r>
              <a:rPr lang="en-US" sz="2400" dirty="0"/>
              <a:t>Last edge used: ---</a:t>
            </a:r>
          </a:p>
        </p:txBody>
      </p:sp>
      <p:sp>
        <p:nvSpPr>
          <p:cNvPr id="42" name="Rectangle 41"/>
          <p:cNvSpPr/>
          <p:nvPr/>
        </p:nvSpPr>
        <p:spPr>
          <a:xfrm>
            <a:off x="7625080" y="4857454"/>
            <a:ext cx="3444240" cy="6821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Vertex: B</a:t>
            </a:r>
          </a:p>
          <a:p>
            <a:pPr algn="ctr"/>
            <a:r>
              <a:rPr lang="en-US" sz="2400" dirty="0"/>
              <a:t>Last edge used: --</a:t>
            </a:r>
          </a:p>
        </p:txBody>
      </p:sp>
      <p:sp>
        <p:nvSpPr>
          <p:cNvPr id="43" name="Rectangle 42"/>
          <p:cNvSpPr/>
          <p:nvPr/>
        </p:nvSpPr>
        <p:spPr>
          <a:xfrm>
            <a:off x="7625080" y="4078536"/>
            <a:ext cx="3444240" cy="6821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Vertex: C</a:t>
            </a:r>
          </a:p>
          <a:p>
            <a:pPr algn="ctr"/>
            <a:r>
              <a:rPr lang="en-US" sz="2400" dirty="0"/>
              <a:t>Last edge used: --</a:t>
            </a:r>
          </a:p>
        </p:txBody>
      </p:sp>
      <p:sp>
        <p:nvSpPr>
          <p:cNvPr id="44" name="Rectangle 43"/>
          <p:cNvSpPr/>
          <p:nvPr/>
        </p:nvSpPr>
        <p:spPr>
          <a:xfrm>
            <a:off x="7625080" y="3311045"/>
            <a:ext cx="3444240" cy="6821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Vertex: D</a:t>
            </a:r>
          </a:p>
          <a:p>
            <a:pPr algn="ctr"/>
            <a:r>
              <a:rPr lang="en-US" sz="2400" dirty="0"/>
              <a:t>Last edge used: --</a:t>
            </a:r>
          </a:p>
        </p:txBody>
      </p:sp>
      <p:sp>
        <p:nvSpPr>
          <p:cNvPr id="45" name="Rectangle 44"/>
          <p:cNvSpPr/>
          <p:nvPr/>
        </p:nvSpPr>
        <p:spPr>
          <a:xfrm>
            <a:off x="7625080" y="4857454"/>
            <a:ext cx="3444240" cy="6821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Vertex: B</a:t>
            </a:r>
          </a:p>
          <a:p>
            <a:pPr algn="ctr"/>
            <a:r>
              <a:rPr lang="en-US" sz="2400" dirty="0"/>
              <a:t>Last edge used: (B,C)</a:t>
            </a:r>
          </a:p>
        </p:txBody>
      </p:sp>
      <p:sp>
        <p:nvSpPr>
          <p:cNvPr id="46" name="Rectangle 45"/>
          <p:cNvSpPr/>
          <p:nvPr/>
        </p:nvSpPr>
        <p:spPr>
          <a:xfrm>
            <a:off x="7625080" y="4070658"/>
            <a:ext cx="3444240" cy="6821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Vertex: C</a:t>
            </a:r>
          </a:p>
          <a:p>
            <a:pPr algn="ctr"/>
            <a:r>
              <a:rPr lang="en-US" sz="2400" dirty="0"/>
              <a:t>Last edge used: (C,D)</a:t>
            </a:r>
          </a:p>
        </p:txBody>
      </p:sp>
      <p:sp>
        <p:nvSpPr>
          <p:cNvPr id="47" name="Rectangle 46"/>
          <p:cNvSpPr/>
          <p:nvPr/>
        </p:nvSpPr>
        <p:spPr>
          <a:xfrm>
            <a:off x="7612839" y="3311634"/>
            <a:ext cx="3444240" cy="6821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Vertex: D</a:t>
            </a:r>
          </a:p>
          <a:p>
            <a:pPr algn="ctr"/>
            <a:r>
              <a:rPr lang="en-US" sz="2400" dirty="0"/>
              <a:t>Last edge used: (D,B)</a:t>
            </a:r>
          </a:p>
        </p:txBody>
      </p:sp>
      <p:sp>
        <p:nvSpPr>
          <p:cNvPr id="48" name="Rectangle 47"/>
          <p:cNvSpPr/>
          <p:nvPr/>
        </p:nvSpPr>
        <p:spPr>
          <a:xfrm>
            <a:off x="7625080" y="5704913"/>
            <a:ext cx="3444240" cy="6821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Vertex: A</a:t>
            </a:r>
          </a:p>
          <a:p>
            <a:pPr algn="ctr"/>
            <a:r>
              <a:rPr lang="en-US" sz="2400" dirty="0"/>
              <a:t>Last edge used: (A,B)</a:t>
            </a:r>
          </a:p>
        </p:txBody>
      </p:sp>
      <p:sp>
        <p:nvSpPr>
          <p:cNvPr id="49" name="Rectangle 48"/>
          <p:cNvSpPr/>
          <p:nvPr/>
        </p:nvSpPr>
        <p:spPr>
          <a:xfrm>
            <a:off x="7625080" y="5704912"/>
            <a:ext cx="3444240" cy="6821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Vertex: A</a:t>
            </a:r>
          </a:p>
          <a:p>
            <a:pPr algn="ctr"/>
            <a:r>
              <a:rPr lang="en-US" sz="2400" dirty="0"/>
              <a:t>Last edge used: (A,F)</a:t>
            </a:r>
          </a:p>
        </p:txBody>
      </p:sp>
      <p:sp>
        <p:nvSpPr>
          <p:cNvPr id="51" name="Rectangle 50"/>
          <p:cNvSpPr/>
          <p:nvPr/>
        </p:nvSpPr>
        <p:spPr>
          <a:xfrm>
            <a:off x="7619538" y="4074578"/>
            <a:ext cx="3444240" cy="6821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Vertex: E</a:t>
            </a:r>
          </a:p>
          <a:p>
            <a:pPr algn="ctr"/>
            <a:r>
              <a:rPr lang="en-US" sz="2400" dirty="0"/>
              <a:t>Last edge used: ---</a:t>
            </a:r>
          </a:p>
        </p:txBody>
      </p:sp>
      <p:sp>
        <p:nvSpPr>
          <p:cNvPr id="52" name="Rectangle 51"/>
          <p:cNvSpPr/>
          <p:nvPr/>
        </p:nvSpPr>
        <p:spPr>
          <a:xfrm>
            <a:off x="7625080" y="4857454"/>
            <a:ext cx="3444240" cy="6821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Vertex: B</a:t>
            </a:r>
          </a:p>
          <a:p>
            <a:pPr algn="ctr"/>
            <a:r>
              <a:rPr lang="en-US" sz="2400" dirty="0"/>
              <a:t>Last edge used: (B,E)</a:t>
            </a:r>
          </a:p>
        </p:txBody>
      </p:sp>
      <p:sp>
        <p:nvSpPr>
          <p:cNvPr id="54" name="Rectangle 53"/>
          <p:cNvSpPr/>
          <p:nvPr/>
        </p:nvSpPr>
        <p:spPr>
          <a:xfrm>
            <a:off x="7622420" y="4069744"/>
            <a:ext cx="3444240" cy="6821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Vertex: E</a:t>
            </a:r>
          </a:p>
          <a:p>
            <a:pPr algn="ctr"/>
            <a:r>
              <a:rPr lang="en-US" sz="2400" dirty="0"/>
              <a:t>Last edge used: (E,F)</a:t>
            </a:r>
          </a:p>
        </p:txBody>
      </p:sp>
      <p:sp>
        <p:nvSpPr>
          <p:cNvPr id="55" name="Rectangle 54"/>
          <p:cNvSpPr/>
          <p:nvPr/>
        </p:nvSpPr>
        <p:spPr>
          <a:xfrm>
            <a:off x="7623023" y="3317819"/>
            <a:ext cx="3444240" cy="6821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Vertex: F</a:t>
            </a:r>
          </a:p>
          <a:p>
            <a:pPr algn="ctr"/>
            <a:r>
              <a:rPr lang="en-US" sz="2400" dirty="0"/>
              <a:t>Last edge used: ---</a:t>
            </a:r>
          </a:p>
        </p:txBody>
      </p:sp>
      <p:sp>
        <p:nvSpPr>
          <p:cNvPr id="57" name="Arc 56"/>
          <p:cNvSpPr/>
          <p:nvPr/>
        </p:nvSpPr>
        <p:spPr>
          <a:xfrm>
            <a:off x="4692073" y="2033050"/>
            <a:ext cx="710277" cy="3404716"/>
          </a:xfrm>
          <a:prstGeom prst="arc">
            <a:avLst>
              <a:gd name="adj1" fmla="val 16335227"/>
              <a:gd name="adj2" fmla="val 5144971"/>
            </a:avLst>
          </a:prstGeom>
          <a:ln w="28575">
            <a:tailEnd type="triangle" w="lg" len="lg"/>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58" name="Rectangle 57"/>
          <p:cNvSpPr/>
          <p:nvPr/>
        </p:nvSpPr>
        <p:spPr>
          <a:xfrm>
            <a:off x="7600598" y="3324593"/>
            <a:ext cx="3444240" cy="6821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Vertex: F</a:t>
            </a:r>
          </a:p>
          <a:p>
            <a:pPr algn="ctr"/>
            <a:r>
              <a:rPr lang="en-US" sz="2400" dirty="0"/>
              <a:t>Last edge used: (F,D)</a:t>
            </a:r>
          </a:p>
        </p:txBody>
      </p:sp>
    </p:spTree>
    <p:extLst>
      <p:ext uri="{BB962C8B-B14F-4D97-AF65-F5344CB8AC3E}">
        <p14:creationId xmlns:p14="http://schemas.microsoft.com/office/powerpoint/2010/main" val="123975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mph" presetSubtype="2" fill="hold" nodeType="clickEffect">
                                  <p:stCondLst>
                                    <p:cond delay="0"/>
                                  </p:stCondLst>
                                  <p:childTnLst>
                                    <p:animClr clrSpc="rgb" dir="cw">
                                      <p:cBhvr>
                                        <p:cTn id="10" dur="2000" fill="hold"/>
                                        <p:tgtEl>
                                          <p:spTgt spid="6"/>
                                        </p:tgtEl>
                                        <p:attrNameLst>
                                          <p:attrName>fillcolor</p:attrName>
                                        </p:attrNameLst>
                                      </p:cBhvr>
                                      <p:to>
                                        <a:srgbClr val="FFD965"/>
                                      </p:to>
                                    </p:animClr>
                                    <p:set>
                                      <p:cBhvr>
                                        <p:cTn id="11" dur="2000" fill="hold"/>
                                        <p:tgtEl>
                                          <p:spTgt spid="6"/>
                                        </p:tgtEl>
                                        <p:attrNameLst>
                                          <p:attrName>fill.type</p:attrName>
                                        </p:attrNameLst>
                                      </p:cBhvr>
                                      <p:to>
                                        <p:strVal val="solid"/>
                                      </p:to>
                                    </p:set>
                                    <p:set>
                                      <p:cBhvr>
                                        <p:cTn id="12" dur="2000" fill="hold"/>
                                        <p:tgtEl>
                                          <p:spTgt spid="6"/>
                                        </p:tgtEl>
                                        <p:attrNameLst>
                                          <p:attrName>fill.on</p:attrName>
                                        </p:attrNameLst>
                                      </p:cBhvr>
                                      <p:to>
                                        <p:strVal val="tru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41"/>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4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2"/>
                                        </p:tgtEl>
                                        <p:attrNameLst>
                                          <p:attrName>style.visibility</p:attrName>
                                        </p:attrNameLst>
                                      </p:cBhvr>
                                      <p:to>
                                        <p:strVal val="visible"/>
                                      </p:to>
                                    </p:set>
                                  </p:childTnLst>
                                </p:cTn>
                              </p:par>
                              <p:par>
                                <p:cTn id="23" presetID="1" presetClass="emph" presetSubtype="2" fill="hold" nodeType="withEffect">
                                  <p:stCondLst>
                                    <p:cond delay="0"/>
                                  </p:stCondLst>
                                  <p:childTnLst>
                                    <p:animClr clrSpc="rgb" dir="cw">
                                      <p:cBhvr>
                                        <p:cTn id="24" dur="2000" fill="hold"/>
                                        <p:tgtEl>
                                          <p:spTgt spid="14"/>
                                        </p:tgtEl>
                                        <p:attrNameLst>
                                          <p:attrName>fillcolor</p:attrName>
                                        </p:attrNameLst>
                                      </p:cBhvr>
                                      <p:to>
                                        <a:srgbClr val="FFD965"/>
                                      </p:to>
                                    </p:animClr>
                                    <p:set>
                                      <p:cBhvr>
                                        <p:cTn id="25" dur="2000" fill="hold"/>
                                        <p:tgtEl>
                                          <p:spTgt spid="14"/>
                                        </p:tgtEl>
                                        <p:attrNameLst>
                                          <p:attrName>fill.type</p:attrName>
                                        </p:attrNameLst>
                                      </p:cBhvr>
                                      <p:to>
                                        <p:strVal val="solid"/>
                                      </p:to>
                                    </p:set>
                                    <p:set>
                                      <p:cBhvr>
                                        <p:cTn id="26" dur="2000" fill="hold"/>
                                        <p:tgtEl>
                                          <p:spTgt spid="14"/>
                                        </p:tgtEl>
                                        <p:attrNameLst>
                                          <p:attrName>fill.on</p:attrName>
                                        </p:attrNameLst>
                                      </p:cBhvr>
                                      <p:to>
                                        <p:strVal val="tru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42"/>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4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3"/>
                                        </p:tgtEl>
                                        <p:attrNameLst>
                                          <p:attrName>style.visibility</p:attrName>
                                        </p:attrNameLst>
                                      </p:cBhvr>
                                      <p:to>
                                        <p:strVal val="visible"/>
                                      </p:to>
                                    </p:set>
                                  </p:childTnLst>
                                </p:cTn>
                              </p:par>
                              <p:par>
                                <p:cTn id="35" presetID="1" presetClass="emph" presetSubtype="2" fill="hold" nodeType="withEffect">
                                  <p:stCondLst>
                                    <p:cond delay="0"/>
                                  </p:stCondLst>
                                  <p:childTnLst>
                                    <p:animClr clrSpc="rgb" dir="cw">
                                      <p:cBhvr>
                                        <p:cTn id="36" dur="2000" fill="hold"/>
                                        <p:tgtEl>
                                          <p:spTgt spid="13"/>
                                        </p:tgtEl>
                                        <p:attrNameLst>
                                          <p:attrName>fillcolor</p:attrName>
                                        </p:attrNameLst>
                                      </p:cBhvr>
                                      <p:to>
                                        <a:srgbClr val="FFD965"/>
                                      </p:to>
                                    </p:animClr>
                                    <p:set>
                                      <p:cBhvr>
                                        <p:cTn id="37" dur="2000" fill="hold"/>
                                        <p:tgtEl>
                                          <p:spTgt spid="13"/>
                                        </p:tgtEl>
                                        <p:attrNameLst>
                                          <p:attrName>fill.type</p:attrName>
                                        </p:attrNameLst>
                                      </p:cBhvr>
                                      <p:to>
                                        <p:strVal val="solid"/>
                                      </p:to>
                                    </p:set>
                                    <p:set>
                                      <p:cBhvr>
                                        <p:cTn id="38" dur="2000" fill="hold"/>
                                        <p:tgtEl>
                                          <p:spTgt spid="13"/>
                                        </p:tgtEl>
                                        <p:attrNameLst>
                                          <p:attrName>fill.on</p:attrName>
                                        </p:attrNameLst>
                                      </p:cBhvr>
                                      <p:to>
                                        <p:strVal val="tru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43"/>
                                        </p:tgtEl>
                                        <p:attrNameLst>
                                          <p:attrName>style.visibility</p:attrName>
                                        </p:attrNameLst>
                                      </p:cBhvr>
                                      <p:to>
                                        <p:strVal val="hidden"/>
                                      </p:to>
                                    </p:set>
                                  </p:childTnLst>
                                </p:cTn>
                              </p:par>
                              <p:par>
                                <p:cTn id="43" presetID="1" presetClass="entr" presetSubtype="0" fill="hold" grpId="0" nodeType="withEffect">
                                  <p:stCondLst>
                                    <p:cond delay="0"/>
                                  </p:stCondLst>
                                  <p:childTnLst>
                                    <p:set>
                                      <p:cBhvr>
                                        <p:cTn id="44" dur="1" fill="hold">
                                          <p:stCondLst>
                                            <p:cond delay="0"/>
                                          </p:stCondLst>
                                        </p:cTn>
                                        <p:tgtEl>
                                          <p:spTgt spid="4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4"/>
                                        </p:tgtEl>
                                        <p:attrNameLst>
                                          <p:attrName>style.visibility</p:attrName>
                                        </p:attrNameLst>
                                      </p:cBhvr>
                                      <p:to>
                                        <p:strVal val="visible"/>
                                      </p:to>
                                    </p:set>
                                  </p:childTnLst>
                                </p:cTn>
                              </p:par>
                              <p:par>
                                <p:cTn id="47" presetID="1" presetClass="emph" presetSubtype="2" fill="hold" nodeType="withEffect">
                                  <p:stCondLst>
                                    <p:cond delay="0"/>
                                  </p:stCondLst>
                                  <p:childTnLst>
                                    <p:animClr clrSpc="rgb" dir="cw">
                                      <p:cBhvr>
                                        <p:cTn id="48" dur="2000" fill="hold"/>
                                        <p:tgtEl>
                                          <p:spTgt spid="11"/>
                                        </p:tgtEl>
                                        <p:attrNameLst>
                                          <p:attrName>fillcolor</p:attrName>
                                        </p:attrNameLst>
                                      </p:cBhvr>
                                      <p:to>
                                        <a:srgbClr val="FFD965"/>
                                      </p:to>
                                    </p:animClr>
                                    <p:set>
                                      <p:cBhvr>
                                        <p:cTn id="49" dur="2000" fill="hold"/>
                                        <p:tgtEl>
                                          <p:spTgt spid="11"/>
                                        </p:tgtEl>
                                        <p:attrNameLst>
                                          <p:attrName>fill.type</p:attrName>
                                        </p:attrNameLst>
                                      </p:cBhvr>
                                      <p:to>
                                        <p:strVal val="solid"/>
                                      </p:to>
                                    </p:set>
                                    <p:set>
                                      <p:cBhvr>
                                        <p:cTn id="50" dur="2000" fill="hold"/>
                                        <p:tgtEl>
                                          <p:spTgt spid="11"/>
                                        </p:tgtEl>
                                        <p:attrNameLst>
                                          <p:attrName>fill.on</p:attrName>
                                        </p:attrNameLst>
                                      </p:cBhvr>
                                      <p:to>
                                        <p:strVal val="true"/>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1" nodeType="clickEffect">
                                  <p:stCondLst>
                                    <p:cond delay="0"/>
                                  </p:stCondLst>
                                  <p:childTnLst>
                                    <p:set>
                                      <p:cBhvr>
                                        <p:cTn id="54" dur="1" fill="hold">
                                          <p:stCondLst>
                                            <p:cond delay="0"/>
                                          </p:stCondLst>
                                        </p:cTn>
                                        <p:tgtEl>
                                          <p:spTgt spid="44"/>
                                        </p:tgtEl>
                                        <p:attrNameLst>
                                          <p:attrName>style.visibility</p:attrName>
                                        </p:attrNameLst>
                                      </p:cBhvr>
                                      <p:to>
                                        <p:strVal val="hidden"/>
                                      </p:to>
                                    </p:set>
                                  </p:childTnLst>
                                </p:cTn>
                              </p:par>
                              <p:par>
                                <p:cTn id="55" presetID="1" presetClass="entr" presetSubtype="0" fill="hold" grpId="0" nodeType="withEffect">
                                  <p:stCondLst>
                                    <p:cond delay="0"/>
                                  </p:stCondLst>
                                  <p:childTnLst>
                                    <p:set>
                                      <p:cBhvr>
                                        <p:cTn id="56" dur="1" fill="hold">
                                          <p:stCondLst>
                                            <p:cond delay="0"/>
                                          </p:stCondLst>
                                        </p:cTn>
                                        <p:tgtEl>
                                          <p:spTgt spid="47"/>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xit" presetSubtype="0" fill="hold" grpId="1" nodeType="clickEffect">
                                  <p:stCondLst>
                                    <p:cond delay="0"/>
                                  </p:stCondLst>
                                  <p:childTnLst>
                                    <p:set>
                                      <p:cBhvr>
                                        <p:cTn id="60" dur="1" fill="hold">
                                          <p:stCondLst>
                                            <p:cond delay="0"/>
                                          </p:stCondLst>
                                        </p:cTn>
                                        <p:tgtEl>
                                          <p:spTgt spid="47"/>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 presetClass="exit" presetSubtype="0" fill="hold" grpId="1" nodeType="clickEffect">
                                  <p:stCondLst>
                                    <p:cond delay="0"/>
                                  </p:stCondLst>
                                  <p:childTnLst>
                                    <p:set>
                                      <p:cBhvr>
                                        <p:cTn id="64" dur="1" fill="hold">
                                          <p:stCondLst>
                                            <p:cond delay="0"/>
                                          </p:stCondLst>
                                        </p:cTn>
                                        <p:tgtEl>
                                          <p:spTgt spid="46"/>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1" presetClass="exit" presetSubtype="0" fill="hold" grpId="1" nodeType="clickEffect">
                                  <p:stCondLst>
                                    <p:cond delay="0"/>
                                  </p:stCondLst>
                                  <p:childTnLst>
                                    <p:set>
                                      <p:cBhvr>
                                        <p:cTn id="68" dur="1" fill="hold">
                                          <p:stCondLst>
                                            <p:cond delay="0"/>
                                          </p:stCondLst>
                                        </p:cTn>
                                        <p:tgtEl>
                                          <p:spTgt spid="45"/>
                                        </p:tgtEl>
                                        <p:attrNameLst>
                                          <p:attrName>style.visibility</p:attrName>
                                        </p:attrNameLst>
                                      </p:cBhvr>
                                      <p:to>
                                        <p:strVal val="hidden"/>
                                      </p:to>
                                    </p:set>
                                  </p:childTnLst>
                                </p:cTn>
                              </p:par>
                              <p:par>
                                <p:cTn id="69" presetID="1" presetClass="entr" presetSubtype="0" fill="hold" grpId="0" nodeType="withEffect">
                                  <p:stCondLst>
                                    <p:cond delay="0"/>
                                  </p:stCondLst>
                                  <p:childTnLst>
                                    <p:set>
                                      <p:cBhvr>
                                        <p:cTn id="70" dur="1" fill="hold">
                                          <p:stCondLst>
                                            <p:cond delay="0"/>
                                          </p:stCondLst>
                                        </p:cTn>
                                        <p:tgtEl>
                                          <p:spTgt spid="52"/>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51"/>
                                        </p:tgtEl>
                                        <p:attrNameLst>
                                          <p:attrName>style.visibility</p:attrName>
                                        </p:attrNameLst>
                                      </p:cBhvr>
                                      <p:to>
                                        <p:strVal val="visible"/>
                                      </p:to>
                                    </p:set>
                                  </p:childTnLst>
                                </p:cTn>
                              </p:par>
                              <p:par>
                                <p:cTn id="75" presetID="1" presetClass="emph" presetSubtype="2" fill="hold" nodeType="withEffect">
                                  <p:stCondLst>
                                    <p:cond delay="0"/>
                                  </p:stCondLst>
                                  <p:childTnLst>
                                    <p:animClr clrSpc="rgb" dir="cw">
                                      <p:cBhvr>
                                        <p:cTn id="76" dur="2000" fill="hold"/>
                                        <p:tgtEl>
                                          <p:spTgt spid="12"/>
                                        </p:tgtEl>
                                        <p:attrNameLst>
                                          <p:attrName>fillcolor</p:attrName>
                                        </p:attrNameLst>
                                      </p:cBhvr>
                                      <p:to>
                                        <a:srgbClr val="FFD965"/>
                                      </p:to>
                                    </p:animClr>
                                    <p:set>
                                      <p:cBhvr>
                                        <p:cTn id="77" dur="2000" fill="hold"/>
                                        <p:tgtEl>
                                          <p:spTgt spid="12"/>
                                        </p:tgtEl>
                                        <p:attrNameLst>
                                          <p:attrName>fill.type</p:attrName>
                                        </p:attrNameLst>
                                      </p:cBhvr>
                                      <p:to>
                                        <p:strVal val="solid"/>
                                      </p:to>
                                    </p:set>
                                    <p:set>
                                      <p:cBhvr>
                                        <p:cTn id="78" dur="2000" fill="hold"/>
                                        <p:tgtEl>
                                          <p:spTgt spid="12"/>
                                        </p:tgtEl>
                                        <p:attrNameLst>
                                          <p:attrName>fill.on</p:attrName>
                                        </p:attrNameLst>
                                      </p:cBhvr>
                                      <p:to>
                                        <p:strVal val="true"/>
                                      </p:to>
                                    </p:set>
                                  </p:childTnLst>
                                </p:cTn>
                              </p:par>
                            </p:childTnLst>
                          </p:cTn>
                        </p:par>
                      </p:childTnLst>
                    </p:cTn>
                  </p:par>
                  <p:par>
                    <p:cTn id="79" fill="hold">
                      <p:stCondLst>
                        <p:cond delay="indefinite"/>
                      </p:stCondLst>
                      <p:childTnLst>
                        <p:par>
                          <p:cTn id="80" fill="hold">
                            <p:stCondLst>
                              <p:cond delay="0"/>
                            </p:stCondLst>
                            <p:childTnLst>
                              <p:par>
                                <p:cTn id="81" presetID="1" presetClass="exit" presetSubtype="0" fill="hold" grpId="1" nodeType="clickEffect">
                                  <p:stCondLst>
                                    <p:cond delay="0"/>
                                  </p:stCondLst>
                                  <p:childTnLst>
                                    <p:set>
                                      <p:cBhvr>
                                        <p:cTn id="82" dur="1" fill="hold">
                                          <p:stCondLst>
                                            <p:cond delay="0"/>
                                          </p:stCondLst>
                                        </p:cTn>
                                        <p:tgtEl>
                                          <p:spTgt spid="51"/>
                                        </p:tgtEl>
                                        <p:attrNameLst>
                                          <p:attrName>style.visibility</p:attrName>
                                        </p:attrNameLst>
                                      </p:cBhvr>
                                      <p:to>
                                        <p:strVal val="hidden"/>
                                      </p:to>
                                    </p:set>
                                  </p:childTnLst>
                                </p:cTn>
                              </p:par>
                              <p:par>
                                <p:cTn id="83" presetID="1" presetClass="entr" presetSubtype="0" fill="hold" grpId="0" nodeType="withEffect">
                                  <p:stCondLst>
                                    <p:cond delay="0"/>
                                  </p:stCondLst>
                                  <p:childTnLst>
                                    <p:set>
                                      <p:cBhvr>
                                        <p:cTn id="84" dur="1" fill="hold">
                                          <p:stCondLst>
                                            <p:cond delay="0"/>
                                          </p:stCondLst>
                                        </p:cTn>
                                        <p:tgtEl>
                                          <p:spTgt spid="54"/>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55"/>
                                        </p:tgtEl>
                                        <p:attrNameLst>
                                          <p:attrName>style.visibility</p:attrName>
                                        </p:attrNameLst>
                                      </p:cBhvr>
                                      <p:to>
                                        <p:strVal val="visible"/>
                                      </p:to>
                                    </p:set>
                                  </p:childTnLst>
                                </p:cTn>
                              </p:par>
                              <p:par>
                                <p:cTn id="87" presetID="1" presetClass="emph" presetSubtype="2" fill="hold" nodeType="withEffect">
                                  <p:stCondLst>
                                    <p:cond delay="0"/>
                                  </p:stCondLst>
                                  <p:childTnLst>
                                    <p:animClr clrSpc="rgb" dir="cw">
                                      <p:cBhvr>
                                        <p:cTn id="88" dur="2000" fill="hold"/>
                                        <p:tgtEl>
                                          <p:spTgt spid="10"/>
                                        </p:tgtEl>
                                        <p:attrNameLst>
                                          <p:attrName>fillcolor</p:attrName>
                                        </p:attrNameLst>
                                      </p:cBhvr>
                                      <p:to>
                                        <a:srgbClr val="FFD965"/>
                                      </p:to>
                                    </p:animClr>
                                    <p:set>
                                      <p:cBhvr>
                                        <p:cTn id="89" dur="2000" fill="hold"/>
                                        <p:tgtEl>
                                          <p:spTgt spid="10"/>
                                        </p:tgtEl>
                                        <p:attrNameLst>
                                          <p:attrName>fill.type</p:attrName>
                                        </p:attrNameLst>
                                      </p:cBhvr>
                                      <p:to>
                                        <p:strVal val="solid"/>
                                      </p:to>
                                    </p:set>
                                    <p:set>
                                      <p:cBhvr>
                                        <p:cTn id="90" dur="2000" fill="hold"/>
                                        <p:tgtEl>
                                          <p:spTgt spid="10"/>
                                        </p:tgtEl>
                                        <p:attrNameLst>
                                          <p:attrName>fill.on</p:attrName>
                                        </p:attrNameLst>
                                      </p:cBhvr>
                                      <p:to>
                                        <p:strVal val="true"/>
                                      </p:to>
                                    </p:set>
                                  </p:childTnLst>
                                </p:cTn>
                              </p:par>
                            </p:childTnLst>
                          </p:cTn>
                        </p:par>
                      </p:childTnLst>
                    </p:cTn>
                  </p:par>
                  <p:par>
                    <p:cTn id="91" fill="hold">
                      <p:stCondLst>
                        <p:cond delay="indefinite"/>
                      </p:stCondLst>
                      <p:childTnLst>
                        <p:par>
                          <p:cTn id="92" fill="hold">
                            <p:stCondLst>
                              <p:cond delay="0"/>
                            </p:stCondLst>
                            <p:childTnLst>
                              <p:par>
                                <p:cTn id="93" presetID="1" presetClass="exit" presetSubtype="0" fill="hold" grpId="1" nodeType="clickEffect">
                                  <p:stCondLst>
                                    <p:cond delay="0"/>
                                  </p:stCondLst>
                                  <p:childTnLst>
                                    <p:set>
                                      <p:cBhvr>
                                        <p:cTn id="94" dur="1" fill="hold">
                                          <p:stCondLst>
                                            <p:cond delay="0"/>
                                          </p:stCondLst>
                                        </p:cTn>
                                        <p:tgtEl>
                                          <p:spTgt spid="55"/>
                                        </p:tgtEl>
                                        <p:attrNameLst>
                                          <p:attrName>style.visibility</p:attrName>
                                        </p:attrNameLst>
                                      </p:cBhvr>
                                      <p:to>
                                        <p:strVal val="hidden"/>
                                      </p:to>
                                    </p:set>
                                  </p:childTnLst>
                                </p:cTn>
                              </p:par>
                              <p:par>
                                <p:cTn id="95" presetID="1" presetClass="entr" presetSubtype="0" fill="hold" grpId="0" nodeType="withEffect">
                                  <p:stCondLst>
                                    <p:cond delay="0"/>
                                  </p:stCondLst>
                                  <p:childTnLst>
                                    <p:set>
                                      <p:cBhvr>
                                        <p:cTn id="96" dur="1" fill="hold">
                                          <p:stCondLst>
                                            <p:cond delay="0"/>
                                          </p:stCondLst>
                                        </p:cTn>
                                        <p:tgtEl>
                                          <p:spTgt spid="58"/>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xit" presetSubtype="0" fill="hold" grpId="1" nodeType="clickEffect">
                                  <p:stCondLst>
                                    <p:cond delay="0"/>
                                  </p:stCondLst>
                                  <p:childTnLst>
                                    <p:set>
                                      <p:cBhvr>
                                        <p:cTn id="100" dur="1" fill="hold">
                                          <p:stCondLst>
                                            <p:cond delay="0"/>
                                          </p:stCondLst>
                                        </p:cTn>
                                        <p:tgtEl>
                                          <p:spTgt spid="58"/>
                                        </p:tgtEl>
                                        <p:attrNameLst>
                                          <p:attrName>style.visibility</p:attrName>
                                        </p:attrNameLst>
                                      </p:cBhvr>
                                      <p:to>
                                        <p:strVal val="hidden"/>
                                      </p:to>
                                    </p:set>
                                  </p:childTnLst>
                                </p:cTn>
                              </p:par>
                            </p:childTnLst>
                          </p:cTn>
                        </p:par>
                      </p:childTnLst>
                    </p:cTn>
                  </p:par>
                  <p:par>
                    <p:cTn id="101" fill="hold">
                      <p:stCondLst>
                        <p:cond delay="indefinite"/>
                      </p:stCondLst>
                      <p:childTnLst>
                        <p:par>
                          <p:cTn id="102" fill="hold">
                            <p:stCondLst>
                              <p:cond delay="0"/>
                            </p:stCondLst>
                            <p:childTnLst>
                              <p:par>
                                <p:cTn id="103" presetID="1" presetClass="exit" presetSubtype="0" fill="hold" grpId="1" nodeType="clickEffect">
                                  <p:stCondLst>
                                    <p:cond delay="0"/>
                                  </p:stCondLst>
                                  <p:childTnLst>
                                    <p:set>
                                      <p:cBhvr>
                                        <p:cTn id="104" dur="1" fill="hold">
                                          <p:stCondLst>
                                            <p:cond delay="0"/>
                                          </p:stCondLst>
                                        </p:cTn>
                                        <p:tgtEl>
                                          <p:spTgt spid="54"/>
                                        </p:tgtEl>
                                        <p:attrNameLst>
                                          <p:attrName>style.visibility</p:attrName>
                                        </p:attrNameLst>
                                      </p:cBhvr>
                                      <p:to>
                                        <p:strVal val="hidden"/>
                                      </p:to>
                                    </p:set>
                                  </p:childTnLst>
                                </p:cTn>
                              </p:par>
                            </p:childTnLst>
                          </p:cTn>
                        </p:par>
                      </p:childTnLst>
                    </p:cTn>
                  </p:par>
                  <p:par>
                    <p:cTn id="105" fill="hold">
                      <p:stCondLst>
                        <p:cond delay="indefinite"/>
                      </p:stCondLst>
                      <p:childTnLst>
                        <p:par>
                          <p:cTn id="106" fill="hold">
                            <p:stCondLst>
                              <p:cond delay="0"/>
                            </p:stCondLst>
                            <p:childTnLst>
                              <p:par>
                                <p:cTn id="107" presetID="1" presetClass="exit" presetSubtype="0" fill="hold" grpId="1" nodeType="clickEffect">
                                  <p:stCondLst>
                                    <p:cond delay="0"/>
                                  </p:stCondLst>
                                  <p:childTnLst>
                                    <p:set>
                                      <p:cBhvr>
                                        <p:cTn id="108" dur="1" fill="hold">
                                          <p:stCondLst>
                                            <p:cond delay="0"/>
                                          </p:stCondLst>
                                        </p:cTn>
                                        <p:tgtEl>
                                          <p:spTgt spid="52"/>
                                        </p:tgtEl>
                                        <p:attrNameLst>
                                          <p:attrName>style.visibility</p:attrName>
                                        </p:attrNameLst>
                                      </p:cBhvr>
                                      <p:to>
                                        <p:strVal val="hidden"/>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grpId="0" nodeType="clickEffect">
                                  <p:stCondLst>
                                    <p:cond delay="0"/>
                                  </p:stCondLst>
                                  <p:childTnLst>
                                    <p:set>
                                      <p:cBhvr>
                                        <p:cTn id="112" dur="1" fill="hold">
                                          <p:stCondLst>
                                            <p:cond delay="0"/>
                                          </p:stCondLst>
                                        </p:cTn>
                                        <p:tgtEl>
                                          <p:spTgt spid="49"/>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 presetClass="exit" presetSubtype="0" fill="hold" grpId="1" nodeType="clickEffect">
                                  <p:stCondLst>
                                    <p:cond delay="0"/>
                                  </p:stCondLst>
                                  <p:childTnLst>
                                    <p:set>
                                      <p:cBhvr>
                                        <p:cTn id="116" dur="1" fill="hold">
                                          <p:stCondLst>
                                            <p:cond delay="0"/>
                                          </p:stCondLst>
                                        </p:cTn>
                                        <p:tgtEl>
                                          <p:spTgt spid="48"/>
                                        </p:tgtEl>
                                        <p:attrNameLst>
                                          <p:attrName>style.visibility</p:attrName>
                                        </p:attrNameLst>
                                      </p:cBhvr>
                                      <p:to>
                                        <p:strVal val="hidden"/>
                                      </p:to>
                                    </p:set>
                                  </p:childTnLst>
                                </p:cTn>
                              </p:par>
                            </p:childTnLst>
                          </p:cTn>
                        </p:par>
                      </p:childTnLst>
                    </p:cTn>
                  </p:par>
                  <p:par>
                    <p:cTn id="117" fill="hold">
                      <p:stCondLst>
                        <p:cond delay="indefinite"/>
                      </p:stCondLst>
                      <p:childTnLst>
                        <p:par>
                          <p:cTn id="118" fill="hold">
                            <p:stCondLst>
                              <p:cond delay="0"/>
                            </p:stCondLst>
                            <p:childTnLst>
                              <p:par>
                                <p:cTn id="119" presetID="1" presetClass="exit" presetSubtype="0" fill="hold" grpId="1" nodeType="clickEffect">
                                  <p:stCondLst>
                                    <p:cond delay="0"/>
                                  </p:stCondLst>
                                  <p:childTnLst>
                                    <p:set>
                                      <p:cBhvr>
                                        <p:cTn id="120" dur="1" fill="hold">
                                          <p:stCondLst>
                                            <p:cond delay="0"/>
                                          </p:stCondLst>
                                        </p:cTn>
                                        <p:tgtEl>
                                          <p:spTgt spid="4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7" grpId="0" animBg="1"/>
      <p:bldP spid="47" grpId="1" animBg="1"/>
      <p:bldP spid="48" grpId="0" animBg="1"/>
      <p:bldP spid="48" grpId="1" animBg="1"/>
      <p:bldP spid="49" grpId="0" animBg="1"/>
      <p:bldP spid="49" grpId="1" animBg="1"/>
      <p:bldP spid="51" grpId="0" animBg="1"/>
      <p:bldP spid="51" grpId="1" animBg="1"/>
      <p:bldP spid="52" grpId="0" animBg="1"/>
      <p:bldP spid="52" grpId="1" animBg="1"/>
      <p:bldP spid="54" grpId="0" animBg="1"/>
      <p:bldP spid="54" grpId="1" animBg="1"/>
      <p:bldP spid="55" grpId="0" animBg="1"/>
      <p:bldP spid="55" grpId="1" animBg="1"/>
      <p:bldP spid="58" grpId="0" animBg="1"/>
      <p:bldP spid="58" grpId="1"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DFS Discovery</a:t>
            </a:r>
          </a:p>
        </p:txBody>
      </p:sp>
      <p:sp>
        <p:nvSpPr>
          <p:cNvPr id="4" name="Oval 3"/>
          <p:cNvSpPr/>
          <p:nvPr/>
        </p:nvSpPr>
        <p:spPr>
          <a:xfrm>
            <a:off x="1634836" y="2743417"/>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A</a:t>
            </a:r>
          </a:p>
        </p:txBody>
      </p:sp>
      <p:sp>
        <p:nvSpPr>
          <p:cNvPr id="5" name="Oval 4"/>
          <p:cNvSpPr/>
          <p:nvPr/>
        </p:nvSpPr>
        <p:spPr>
          <a:xfrm>
            <a:off x="4484255" y="1571385"/>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F</a:t>
            </a:r>
          </a:p>
        </p:txBody>
      </p:sp>
      <p:sp>
        <p:nvSpPr>
          <p:cNvPr id="6" name="Oval 5"/>
          <p:cNvSpPr/>
          <p:nvPr/>
        </p:nvSpPr>
        <p:spPr>
          <a:xfrm>
            <a:off x="4511964" y="5126182"/>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D</a:t>
            </a:r>
          </a:p>
        </p:txBody>
      </p:sp>
      <p:sp>
        <p:nvSpPr>
          <p:cNvPr id="7" name="Oval 6"/>
          <p:cNvSpPr/>
          <p:nvPr/>
        </p:nvSpPr>
        <p:spPr>
          <a:xfrm>
            <a:off x="4382655" y="3442663"/>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E</a:t>
            </a:r>
          </a:p>
        </p:txBody>
      </p:sp>
      <p:sp>
        <p:nvSpPr>
          <p:cNvPr id="8" name="Oval 7"/>
          <p:cNvSpPr/>
          <p:nvPr/>
        </p:nvSpPr>
        <p:spPr>
          <a:xfrm>
            <a:off x="2096655" y="5458691"/>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C</a:t>
            </a:r>
          </a:p>
        </p:txBody>
      </p:sp>
      <p:sp>
        <p:nvSpPr>
          <p:cNvPr id="9" name="Oval 8"/>
          <p:cNvSpPr/>
          <p:nvPr/>
        </p:nvSpPr>
        <p:spPr>
          <a:xfrm>
            <a:off x="595746" y="4548910"/>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B</a:t>
            </a:r>
          </a:p>
        </p:txBody>
      </p:sp>
      <p:cxnSp>
        <p:nvCxnSpPr>
          <p:cNvPr id="10" name="Straight Arrow Connector 9"/>
          <p:cNvCxnSpPr>
            <a:stCxn id="4" idx="3"/>
            <a:endCxn id="9" idx="0"/>
          </p:cNvCxnSpPr>
          <p:nvPr/>
        </p:nvCxnSpPr>
        <p:spPr>
          <a:xfrm flipH="1">
            <a:off x="928255" y="3311045"/>
            <a:ext cx="803971" cy="1237865"/>
          </a:xfrm>
          <a:prstGeom prst="straightConnector1">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11" name="Straight Connector 10"/>
          <p:cNvCxnSpPr>
            <a:stCxn id="9" idx="5"/>
            <a:endCxn id="8" idx="1"/>
          </p:cNvCxnSpPr>
          <p:nvPr/>
        </p:nvCxnSpPr>
        <p:spPr>
          <a:xfrm>
            <a:off x="1163374" y="5116538"/>
            <a:ext cx="1030671" cy="439543"/>
          </a:xfrm>
          <a:prstGeom prst="line">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12" name="Straight Connector 11"/>
          <p:cNvCxnSpPr>
            <a:stCxn id="8" idx="6"/>
            <a:endCxn id="6" idx="2"/>
          </p:cNvCxnSpPr>
          <p:nvPr/>
        </p:nvCxnSpPr>
        <p:spPr>
          <a:xfrm flipV="1">
            <a:off x="2761673" y="5458691"/>
            <a:ext cx="1750291" cy="332509"/>
          </a:xfrm>
          <a:prstGeom prst="line">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13" name="Straight Connector 12"/>
          <p:cNvCxnSpPr>
            <a:stCxn id="6" idx="1"/>
            <a:endCxn id="9" idx="6"/>
          </p:cNvCxnSpPr>
          <p:nvPr/>
        </p:nvCxnSpPr>
        <p:spPr>
          <a:xfrm flipH="1" flipV="1">
            <a:off x="1260764" y="4881419"/>
            <a:ext cx="3348590" cy="342153"/>
          </a:xfrm>
          <a:prstGeom prst="line">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14" name="Straight Connector 13"/>
          <p:cNvCxnSpPr>
            <a:stCxn id="9" idx="7"/>
            <a:endCxn id="7" idx="2"/>
          </p:cNvCxnSpPr>
          <p:nvPr/>
        </p:nvCxnSpPr>
        <p:spPr>
          <a:xfrm flipV="1">
            <a:off x="1163374" y="3775172"/>
            <a:ext cx="3219281" cy="871128"/>
          </a:xfrm>
          <a:prstGeom prst="line">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15" name="Straight Connector 14"/>
          <p:cNvCxnSpPr>
            <a:stCxn id="7" idx="0"/>
            <a:endCxn id="5" idx="4"/>
          </p:cNvCxnSpPr>
          <p:nvPr/>
        </p:nvCxnSpPr>
        <p:spPr>
          <a:xfrm flipV="1">
            <a:off x="4715164" y="2236403"/>
            <a:ext cx="101600" cy="1206260"/>
          </a:xfrm>
          <a:prstGeom prst="line">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16" name="Straight Connector 15"/>
          <p:cNvCxnSpPr>
            <a:stCxn id="4" idx="7"/>
            <a:endCxn id="5" idx="2"/>
          </p:cNvCxnSpPr>
          <p:nvPr/>
        </p:nvCxnSpPr>
        <p:spPr>
          <a:xfrm flipV="1">
            <a:off x="2202464" y="1903894"/>
            <a:ext cx="2281791" cy="936913"/>
          </a:xfrm>
          <a:prstGeom prst="line">
            <a:avLst/>
          </a:prstGeom>
          <a:ln w="28575">
            <a:tailEnd type="triangle" w="lg" len="lg"/>
          </a:ln>
        </p:spPr>
        <p:style>
          <a:lnRef idx="1">
            <a:schemeClr val="dk1"/>
          </a:lnRef>
          <a:fillRef idx="0">
            <a:schemeClr val="dk1"/>
          </a:fillRef>
          <a:effectRef idx="0">
            <a:schemeClr val="dk1"/>
          </a:effectRef>
          <a:fontRef idx="minor">
            <a:schemeClr val="tx1"/>
          </a:fontRef>
        </p:style>
      </p:cxnSp>
      <p:sp>
        <p:nvSpPr>
          <p:cNvPr id="17" name="Oval 16"/>
          <p:cNvSpPr/>
          <p:nvPr/>
        </p:nvSpPr>
        <p:spPr>
          <a:xfrm>
            <a:off x="5539971" y="2507024"/>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G</a:t>
            </a:r>
          </a:p>
        </p:txBody>
      </p:sp>
      <p:sp>
        <p:nvSpPr>
          <p:cNvPr id="18" name="Rectangle 17"/>
          <p:cNvSpPr/>
          <p:nvPr/>
        </p:nvSpPr>
        <p:spPr>
          <a:xfrm>
            <a:off x="5503950" y="85774"/>
            <a:ext cx="6521795" cy="2462213"/>
          </a:xfrm>
          <a:prstGeom prst="rect">
            <a:avLst/>
          </a:prstGeom>
        </p:spPr>
        <p:txBody>
          <a:bodyPr wrap="square">
            <a:spAutoFit/>
          </a:bodyPr>
          <a:lstStyle/>
          <a:p>
            <a:r>
              <a:rPr lang="en-US" sz="2200" dirty="0">
                <a:latin typeface="Courier New" panose="02070309020205020404" pitchFamily="49" charset="0"/>
                <a:cs typeface="Courier New" panose="02070309020205020404" pitchFamily="49" charset="0"/>
              </a:rPr>
              <a:t>DFS(u)</a:t>
            </a:r>
          </a:p>
          <a:p>
            <a:r>
              <a:rPr lang="en-US" sz="2200" dirty="0">
                <a:latin typeface="Courier New" panose="02070309020205020404" pitchFamily="49" charset="0"/>
                <a:cs typeface="Courier New" panose="02070309020205020404" pitchFamily="49" charset="0"/>
              </a:rPr>
              <a:t>	Mark u as “seen”</a:t>
            </a:r>
          </a:p>
          <a:p>
            <a:r>
              <a:rPr lang="en-US" sz="2200" dirty="0">
                <a:latin typeface="Courier New" panose="02070309020205020404" pitchFamily="49" charset="0"/>
                <a:cs typeface="Courier New" panose="02070309020205020404" pitchFamily="49" charset="0"/>
              </a:rPr>
              <a:t>	For each edge (</a:t>
            </a:r>
            <a:r>
              <a:rPr lang="en-US" sz="2200" dirty="0" err="1">
                <a:latin typeface="Courier New" panose="02070309020205020404" pitchFamily="49" charset="0"/>
                <a:cs typeface="Courier New" panose="02070309020205020404" pitchFamily="49" charset="0"/>
              </a:rPr>
              <a:t>u,v</a:t>
            </a:r>
            <a:r>
              <a:rPr lang="en-US" sz="2200" dirty="0">
                <a:latin typeface="Courier New" panose="02070309020205020404" pitchFamily="49" charset="0"/>
                <a:cs typeface="Courier New" panose="02070309020205020404" pitchFamily="49" charset="0"/>
              </a:rPr>
              <a:t>) //leaving u</a:t>
            </a:r>
          </a:p>
          <a:p>
            <a:r>
              <a:rPr lang="en-US" sz="2200" dirty="0">
                <a:latin typeface="Courier New" panose="02070309020205020404" pitchFamily="49" charset="0"/>
                <a:cs typeface="Courier New" panose="02070309020205020404" pitchFamily="49" charset="0"/>
              </a:rPr>
              <a:t>		If v is not “seen”</a:t>
            </a:r>
          </a:p>
          <a:p>
            <a:r>
              <a:rPr lang="en-US" sz="2200" dirty="0">
                <a:latin typeface="Courier New" panose="02070309020205020404" pitchFamily="49" charset="0"/>
                <a:cs typeface="Courier New" panose="02070309020205020404" pitchFamily="49" charset="0"/>
              </a:rPr>
              <a:t>			DFS(v)</a:t>
            </a:r>
          </a:p>
          <a:p>
            <a:r>
              <a:rPr lang="en-US" sz="2200" dirty="0">
                <a:latin typeface="Courier New" panose="02070309020205020404" pitchFamily="49" charset="0"/>
                <a:cs typeface="Courier New" panose="02070309020205020404" pitchFamily="49" charset="0"/>
              </a:rPr>
              <a:t>		End If</a:t>
            </a:r>
          </a:p>
          <a:p>
            <a:r>
              <a:rPr lang="en-US" sz="2200" dirty="0">
                <a:latin typeface="Courier New" panose="02070309020205020404" pitchFamily="49" charset="0"/>
                <a:cs typeface="Courier New" panose="02070309020205020404" pitchFamily="49" charset="0"/>
              </a:rPr>
              <a:t>	End For</a:t>
            </a:r>
          </a:p>
        </p:txBody>
      </p:sp>
      <p:sp>
        <p:nvSpPr>
          <p:cNvPr id="19" name="TextBox 18"/>
          <p:cNvSpPr txBox="1"/>
          <p:nvPr/>
        </p:nvSpPr>
        <p:spPr>
          <a:xfrm>
            <a:off x="6132946" y="2556694"/>
            <a:ext cx="5754254" cy="1569660"/>
          </a:xfrm>
          <a:prstGeom prst="rect">
            <a:avLst/>
          </a:prstGeom>
          <a:noFill/>
        </p:spPr>
        <p:txBody>
          <a:bodyPr wrap="square" rtlCol="0">
            <a:spAutoFit/>
          </a:bodyPr>
          <a:lstStyle/>
          <a:p>
            <a:r>
              <a:rPr lang="en-US" sz="3200" dirty="0"/>
              <a:t>HEY!</a:t>
            </a:r>
            <a:br>
              <a:rPr lang="en-US" sz="3200" dirty="0"/>
            </a:br>
            <a:r>
              <a:rPr lang="en-US" sz="3200" dirty="0"/>
              <a:t>We missed something!</a:t>
            </a:r>
          </a:p>
          <a:p>
            <a:endParaRPr lang="en-US" sz="3200" dirty="0"/>
          </a:p>
        </p:txBody>
      </p:sp>
      <p:sp>
        <p:nvSpPr>
          <p:cNvPr id="20" name="Arc 19"/>
          <p:cNvSpPr/>
          <p:nvPr/>
        </p:nvSpPr>
        <p:spPr>
          <a:xfrm>
            <a:off x="4692073" y="2033050"/>
            <a:ext cx="710277" cy="3404716"/>
          </a:xfrm>
          <a:prstGeom prst="arc">
            <a:avLst>
              <a:gd name="adj1" fmla="val 16335227"/>
              <a:gd name="adj2" fmla="val 5144971"/>
            </a:avLst>
          </a:prstGeom>
          <a:ln w="28575">
            <a:tailEnd type="triangle" w="lg" len="lg"/>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1" name="Rectangle 20"/>
              <p:cNvSpPr/>
              <p:nvPr/>
            </p:nvSpPr>
            <p:spPr>
              <a:xfrm>
                <a:off x="5969000" y="3708400"/>
                <a:ext cx="5918200" cy="214814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3600" dirty="0"/>
              </a:p>
              <a:p>
                <a:pPr algn="ctr"/>
                <a:r>
                  <a:rPr lang="en-US" sz="3600" dirty="0">
                    <a:latin typeface="Courier New" panose="02070309020205020404" pitchFamily="49" charset="0"/>
                    <a:cs typeface="Courier New" panose="02070309020205020404" pitchFamily="49" charset="0"/>
                  </a:rPr>
                  <a:t>DFS(v)</a:t>
                </a:r>
                <a:r>
                  <a:rPr lang="en-US" sz="3600" dirty="0"/>
                  <a:t> finds exactly the (unseen) vertices reachable from </a:t>
                </a:r>
                <a14:m>
                  <m:oMath xmlns:m="http://schemas.openxmlformats.org/officeDocument/2006/math">
                    <m:r>
                      <a:rPr lang="en-US" sz="3600" b="0" i="1" smtClean="0">
                        <a:latin typeface="Cambria Math" panose="02040503050406030204" pitchFamily="18" charset="0"/>
                      </a:rPr>
                      <m:t>𝑣</m:t>
                    </m:r>
                    <m:r>
                      <a:rPr lang="en-US" sz="3600" b="0" i="1" smtClean="0">
                        <a:latin typeface="Cambria Math" panose="02040503050406030204" pitchFamily="18" charset="0"/>
                      </a:rPr>
                      <m:t>.</m:t>
                    </m:r>
                  </m:oMath>
                </a14:m>
                <a:r>
                  <a:rPr lang="en-US" sz="3600" dirty="0"/>
                  <a:t> </a:t>
                </a:r>
              </a:p>
            </p:txBody>
          </p:sp>
        </mc:Choice>
        <mc:Fallback xmlns="">
          <p:sp>
            <p:nvSpPr>
              <p:cNvPr id="21" name="Rectangle 20"/>
              <p:cNvSpPr>
                <a:spLocks noRot="1" noChangeAspect="1" noMove="1" noResize="1" noEditPoints="1" noAdjustHandles="1" noChangeArrowheads="1" noChangeShapeType="1" noTextEdit="1"/>
              </p:cNvSpPr>
              <p:nvPr/>
            </p:nvSpPr>
            <p:spPr>
              <a:xfrm>
                <a:off x="5969000" y="3708400"/>
                <a:ext cx="5918200" cy="2148140"/>
              </a:xfrm>
              <a:prstGeom prst="rect">
                <a:avLst/>
              </a:prstGeom>
              <a:blipFill>
                <a:blip r:embed="rId2"/>
                <a:stretch>
                  <a:fillRect b="-13202"/>
                </a:stretch>
              </a:blipFill>
              <a:ln>
                <a:solidFill>
                  <a:schemeClr val="tx1"/>
                </a:solidFill>
              </a:ln>
            </p:spPr>
            <p:txBody>
              <a:bodyPr/>
              <a:lstStyle/>
              <a:p>
                <a:r>
                  <a:rPr lang="en-US">
                    <a:noFill/>
                  </a:rPr>
                  <a:t> </a:t>
                </a:r>
              </a:p>
            </p:txBody>
          </p:sp>
        </mc:Fallback>
      </mc:AlternateContent>
      <p:sp>
        <p:nvSpPr>
          <p:cNvPr id="22" name="Rectangle 21"/>
          <p:cNvSpPr/>
          <p:nvPr/>
        </p:nvSpPr>
        <p:spPr>
          <a:xfrm>
            <a:off x="5969000" y="3708401"/>
            <a:ext cx="5918200" cy="556708"/>
          </a:xfrm>
          <a:prstGeom prst="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a:t>DFS discovery</a:t>
            </a:r>
          </a:p>
        </p:txBody>
      </p:sp>
    </p:spTree>
    <p:extLst>
      <p:ext uri="{BB962C8B-B14F-4D97-AF65-F5344CB8AC3E}">
        <p14:creationId xmlns:p14="http://schemas.microsoft.com/office/powerpoint/2010/main" val="2628051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mph" presetSubtype="2" fill="hold" nodeType="withEffect">
                                  <p:stCondLst>
                                    <p:cond delay="0"/>
                                  </p:stCondLst>
                                  <p:childTnLst>
                                    <p:animClr clrSpc="rgb" dir="cw">
                                      <p:cBhvr>
                                        <p:cTn id="6" dur="100" fill="hold"/>
                                        <p:tgtEl>
                                          <p:spTgt spid="4"/>
                                        </p:tgtEl>
                                        <p:attrNameLst>
                                          <p:attrName>fillcolor</p:attrName>
                                        </p:attrNameLst>
                                      </p:cBhvr>
                                      <p:to>
                                        <a:srgbClr val="FFD965"/>
                                      </p:to>
                                    </p:animClr>
                                    <p:set>
                                      <p:cBhvr>
                                        <p:cTn id="7" dur="100" fill="hold"/>
                                        <p:tgtEl>
                                          <p:spTgt spid="4"/>
                                        </p:tgtEl>
                                        <p:attrNameLst>
                                          <p:attrName>fill.type</p:attrName>
                                        </p:attrNameLst>
                                      </p:cBhvr>
                                      <p:to>
                                        <p:strVal val="solid"/>
                                      </p:to>
                                    </p:set>
                                    <p:set>
                                      <p:cBhvr>
                                        <p:cTn id="8" dur="100" fill="hold"/>
                                        <p:tgtEl>
                                          <p:spTgt spid="4"/>
                                        </p:tgtEl>
                                        <p:attrNameLst>
                                          <p:attrName>fill.on</p:attrName>
                                        </p:attrNameLst>
                                      </p:cBhvr>
                                      <p:to>
                                        <p:strVal val="true"/>
                                      </p:to>
                                    </p:set>
                                  </p:childTnLst>
                                </p:cTn>
                              </p:par>
                              <p:par>
                                <p:cTn id="9" presetID="1" presetClass="emph" presetSubtype="2" fill="hold" nodeType="withEffect">
                                  <p:stCondLst>
                                    <p:cond delay="0"/>
                                  </p:stCondLst>
                                  <p:childTnLst>
                                    <p:animClr clrSpc="rgb" dir="cw">
                                      <p:cBhvr>
                                        <p:cTn id="10" dur="100" fill="hold"/>
                                        <p:tgtEl>
                                          <p:spTgt spid="9"/>
                                        </p:tgtEl>
                                        <p:attrNameLst>
                                          <p:attrName>fillcolor</p:attrName>
                                        </p:attrNameLst>
                                      </p:cBhvr>
                                      <p:to>
                                        <a:srgbClr val="FFD965"/>
                                      </p:to>
                                    </p:animClr>
                                    <p:set>
                                      <p:cBhvr>
                                        <p:cTn id="11" dur="100" fill="hold"/>
                                        <p:tgtEl>
                                          <p:spTgt spid="9"/>
                                        </p:tgtEl>
                                        <p:attrNameLst>
                                          <p:attrName>fill.type</p:attrName>
                                        </p:attrNameLst>
                                      </p:cBhvr>
                                      <p:to>
                                        <p:strVal val="solid"/>
                                      </p:to>
                                    </p:set>
                                    <p:set>
                                      <p:cBhvr>
                                        <p:cTn id="12" dur="100" fill="hold"/>
                                        <p:tgtEl>
                                          <p:spTgt spid="9"/>
                                        </p:tgtEl>
                                        <p:attrNameLst>
                                          <p:attrName>fill.on</p:attrName>
                                        </p:attrNameLst>
                                      </p:cBhvr>
                                      <p:to>
                                        <p:strVal val="true"/>
                                      </p:to>
                                    </p:set>
                                  </p:childTnLst>
                                </p:cTn>
                              </p:par>
                              <p:par>
                                <p:cTn id="13" presetID="1" presetClass="emph" presetSubtype="2" fill="hold" nodeType="withEffect">
                                  <p:stCondLst>
                                    <p:cond delay="0"/>
                                  </p:stCondLst>
                                  <p:childTnLst>
                                    <p:animClr clrSpc="rgb" dir="cw">
                                      <p:cBhvr>
                                        <p:cTn id="14" dur="100" fill="hold"/>
                                        <p:tgtEl>
                                          <p:spTgt spid="8"/>
                                        </p:tgtEl>
                                        <p:attrNameLst>
                                          <p:attrName>fillcolor</p:attrName>
                                        </p:attrNameLst>
                                      </p:cBhvr>
                                      <p:to>
                                        <a:srgbClr val="FFD965"/>
                                      </p:to>
                                    </p:animClr>
                                    <p:set>
                                      <p:cBhvr>
                                        <p:cTn id="15" dur="100" fill="hold"/>
                                        <p:tgtEl>
                                          <p:spTgt spid="8"/>
                                        </p:tgtEl>
                                        <p:attrNameLst>
                                          <p:attrName>fill.type</p:attrName>
                                        </p:attrNameLst>
                                      </p:cBhvr>
                                      <p:to>
                                        <p:strVal val="solid"/>
                                      </p:to>
                                    </p:set>
                                    <p:set>
                                      <p:cBhvr>
                                        <p:cTn id="16" dur="100" fill="hold"/>
                                        <p:tgtEl>
                                          <p:spTgt spid="8"/>
                                        </p:tgtEl>
                                        <p:attrNameLst>
                                          <p:attrName>fill.on</p:attrName>
                                        </p:attrNameLst>
                                      </p:cBhvr>
                                      <p:to>
                                        <p:strVal val="true"/>
                                      </p:to>
                                    </p:set>
                                  </p:childTnLst>
                                </p:cTn>
                              </p:par>
                              <p:par>
                                <p:cTn id="17" presetID="1" presetClass="emph" presetSubtype="2" fill="hold" nodeType="withEffect">
                                  <p:stCondLst>
                                    <p:cond delay="0"/>
                                  </p:stCondLst>
                                  <p:childTnLst>
                                    <p:animClr clrSpc="rgb" dir="cw">
                                      <p:cBhvr>
                                        <p:cTn id="18" dur="100" fill="hold"/>
                                        <p:tgtEl>
                                          <p:spTgt spid="6"/>
                                        </p:tgtEl>
                                        <p:attrNameLst>
                                          <p:attrName>fillcolor</p:attrName>
                                        </p:attrNameLst>
                                      </p:cBhvr>
                                      <p:to>
                                        <a:srgbClr val="FFD965"/>
                                      </p:to>
                                    </p:animClr>
                                    <p:set>
                                      <p:cBhvr>
                                        <p:cTn id="19" dur="100" fill="hold"/>
                                        <p:tgtEl>
                                          <p:spTgt spid="6"/>
                                        </p:tgtEl>
                                        <p:attrNameLst>
                                          <p:attrName>fill.type</p:attrName>
                                        </p:attrNameLst>
                                      </p:cBhvr>
                                      <p:to>
                                        <p:strVal val="solid"/>
                                      </p:to>
                                    </p:set>
                                    <p:set>
                                      <p:cBhvr>
                                        <p:cTn id="20" dur="100" fill="hold"/>
                                        <p:tgtEl>
                                          <p:spTgt spid="6"/>
                                        </p:tgtEl>
                                        <p:attrNameLst>
                                          <p:attrName>fill.on</p:attrName>
                                        </p:attrNameLst>
                                      </p:cBhvr>
                                      <p:to>
                                        <p:strVal val="true"/>
                                      </p:to>
                                    </p:set>
                                  </p:childTnLst>
                                </p:cTn>
                              </p:par>
                              <p:par>
                                <p:cTn id="21" presetID="1" presetClass="emph" presetSubtype="2" fill="hold" nodeType="withEffect">
                                  <p:stCondLst>
                                    <p:cond delay="0"/>
                                  </p:stCondLst>
                                  <p:childTnLst>
                                    <p:animClr clrSpc="rgb" dir="cw">
                                      <p:cBhvr>
                                        <p:cTn id="22" dur="100" fill="hold"/>
                                        <p:tgtEl>
                                          <p:spTgt spid="7"/>
                                        </p:tgtEl>
                                        <p:attrNameLst>
                                          <p:attrName>fillcolor</p:attrName>
                                        </p:attrNameLst>
                                      </p:cBhvr>
                                      <p:to>
                                        <a:srgbClr val="FFD965"/>
                                      </p:to>
                                    </p:animClr>
                                    <p:set>
                                      <p:cBhvr>
                                        <p:cTn id="23" dur="100" fill="hold"/>
                                        <p:tgtEl>
                                          <p:spTgt spid="7"/>
                                        </p:tgtEl>
                                        <p:attrNameLst>
                                          <p:attrName>fill.type</p:attrName>
                                        </p:attrNameLst>
                                      </p:cBhvr>
                                      <p:to>
                                        <p:strVal val="solid"/>
                                      </p:to>
                                    </p:set>
                                    <p:set>
                                      <p:cBhvr>
                                        <p:cTn id="24" dur="100" fill="hold"/>
                                        <p:tgtEl>
                                          <p:spTgt spid="7"/>
                                        </p:tgtEl>
                                        <p:attrNameLst>
                                          <p:attrName>fill.on</p:attrName>
                                        </p:attrNameLst>
                                      </p:cBhvr>
                                      <p:to>
                                        <p:strVal val="true"/>
                                      </p:to>
                                    </p:set>
                                  </p:childTnLst>
                                </p:cTn>
                              </p:par>
                              <p:par>
                                <p:cTn id="25" presetID="1" presetClass="emph" presetSubtype="2" fill="hold" nodeType="withEffect">
                                  <p:stCondLst>
                                    <p:cond delay="0"/>
                                  </p:stCondLst>
                                  <p:childTnLst>
                                    <p:animClr clrSpc="rgb" dir="cw">
                                      <p:cBhvr>
                                        <p:cTn id="26" dur="100" fill="hold"/>
                                        <p:tgtEl>
                                          <p:spTgt spid="5"/>
                                        </p:tgtEl>
                                        <p:attrNameLst>
                                          <p:attrName>fillcolor</p:attrName>
                                        </p:attrNameLst>
                                      </p:cBhvr>
                                      <p:to>
                                        <a:srgbClr val="FFD965"/>
                                      </p:to>
                                    </p:animClr>
                                    <p:set>
                                      <p:cBhvr>
                                        <p:cTn id="27" dur="100" fill="hold"/>
                                        <p:tgtEl>
                                          <p:spTgt spid="5"/>
                                        </p:tgtEl>
                                        <p:attrNameLst>
                                          <p:attrName>fill.type</p:attrName>
                                        </p:attrNameLst>
                                      </p:cBhvr>
                                      <p:to>
                                        <p:strVal val="solid"/>
                                      </p:to>
                                    </p:set>
                                    <p:set>
                                      <p:cBhvr>
                                        <p:cTn id="28" dur="100" fill="hold"/>
                                        <p:tgtEl>
                                          <p:spTgt spid="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Reaching Everything</a:t>
            </a:r>
          </a:p>
        </p:txBody>
      </p:sp>
      <p:sp>
        <p:nvSpPr>
          <p:cNvPr id="3" name="Content Placeholder 2"/>
          <p:cNvSpPr>
            <a:spLocks noGrp="1"/>
          </p:cNvSpPr>
          <p:nvPr>
            <p:ph idx="1"/>
          </p:nvPr>
        </p:nvSpPr>
        <p:spPr>
          <a:xfrm>
            <a:off x="838200" y="1825625"/>
            <a:ext cx="10515600" cy="2327275"/>
          </a:xfrm>
        </p:spPr>
        <p:txBody>
          <a:bodyPr>
            <a:normAutofit lnSpcReduction="10000"/>
          </a:bodyPr>
          <a:lstStyle/>
          <a:p>
            <a:r>
              <a:rPr lang="en-US" dirty="0"/>
              <a:t>One possible use of DFS is visiting every vertex</a:t>
            </a:r>
          </a:p>
          <a:p>
            <a:r>
              <a:rPr lang="en-US" dirty="0"/>
              <a:t>How can we make sure that happens?</a:t>
            </a:r>
          </a:p>
          <a:p>
            <a:pPr lvl="1"/>
            <a:r>
              <a:rPr lang="en-US" dirty="0"/>
              <a:t>What did you do for BFS when you had this problem?</a:t>
            </a:r>
          </a:p>
          <a:p>
            <a:pPr lvl="1"/>
            <a:endParaRPr lang="en-US" dirty="0"/>
          </a:p>
          <a:p>
            <a:r>
              <a:rPr lang="en-US" dirty="0"/>
              <a:t>Add a while loop, and call DFS from each vertex. </a:t>
            </a:r>
          </a:p>
        </p:txBody>
      </p:sp>
      <p:sp>
        <p:nvSpPr>
          <p:cNvPr id="4" name="Rectangle 3"/>
          <p:cNvSpPr/>
          <p:nvPr/>
        </p:nvSpPr>
        <p:spPr>
          <a:xfrm>
            <a:off x="5670205" y="4152899"/>
            <a:ext cx="6521795" cy="2462213"/>
          </a:xfrm>
          <a:prstGeom prst="rect">
            <a:avLst/>
          </a:prstGeom>
        </p:spPr>
        <p:txBody>
          <a:bodyPr wrap="square">
            <a:spAutoFit/>
          </a:bodyPr>
          <a:lstStyle/>
          <a:p>
            <a:r>
              <a:rPr lang="en-US" sz="2200" dirty="0">
                <a:latin typeface="Courier New" panose="02070309020205020404" pitchFamily="49" charset="0"/>
                <a:cs typeface="Courier New" panose="02070309020205020404" pitchFamily="49" charset="0"/>
              </a:rPr>
              <a:t>DFS(u)</a:t>
            </a:r>
          </a:p>
          <a:p>
            <a:r>
              <a:rPr lang="en-US" sz="2200" dirty="0">
                <a:latin typeface="Courier New" panose="02070309020205020404" pitchFamily="49" charset="0"/>
                <a:cs typeface="Courier New" panose="02070309020205020404" pitchFamily="49" charset="0"/>
              </a:rPr>
              <a:t>	Mark u as “seen”</a:t>
            </a:r>
          </a:p>
          <a:p>
            <a:r>
              <a:rPr lang="en-US" sz="2200" dirty="0">
                <a:latin typeface="Courier New" panose="02070309020205020404" pitchFamily="49" charset="0"/>
                <a:cs typeface="Courier New" panose="02070309020205020404" pitchFamily="49" charset="0"/>
              </a:rPr>
              <a:t>	For each edge (</a:t>
            </a:r>
            <a:r>
              <a:rPr lang="en-US" sz="2200" dirty="0" err="1">
                <a:latin typeface="Courier New" panose="02070309020205020404" pitchFamily="49" charset="0"/>
                <a:cs typeface="Courier New" panose="02070309020205020404" pitchFamily="49" charset="0"/>
              </a:rPr>
              <a:t>u,v</a:t>
            </a:r>
            <a:r>
              <a:rPr lang="en-US" sz="2200" dirty="0">
                <a:latin typeface="Courier New" panose="02070309020205020404" pitchFamily="49" charset="0"/>
                <a:cs typeface="Courier New" panose="02070309020205020404" pitchFamily="49" charset="0"/>
              </a:rPr>
              <a:t>) //leaving u</a:t>
            </a:r>
          </a:p>
          <a:p>
            <a:r>
              <a:rPr lang="en-US" sz="2200" dirty="0">
                <a:latin typeface="Courier New" panose="02070309020205020404" pitchFamily="49" charset="0"/>
                <a:cs typeface="Courier New" panose="02070309020205020404" pitchFamily="49" charset="0"/>
              </a:rPr>
              <a:t>		If v is not “seen”</a:t>
            </a:r>
          </a:p>
          <a:p>
            <a:r>
              <a:rPr lang="en-US" sz="2200" dirty="0">
                <a:latin typeface="Courier New" panose="02070309020205020404" pitchFamily="49" charset="0"/>
                <a:cs typeface="Courier New" panose="02070309020205020404" pitchFamily="49" charset="0"/>
              </a:rPr>
              <a:t>			DFS(v)</a:t>
            </a:r>
          </a:p>
          <a:p>
            <a:r>
              <a:rPr lang="en-US" sz="2200" dirty="0">
                <a:latin typeface="Courier New" panose="02070309020205020404" pitchFamily="49" charset="0"/>
                <a:cs typeface="Courier New" panose="02070309020205020404" pitchFamily="49" charset="0"/>
              </a:rPr>
              <a:t>		End If</a:t>
            </a:r>
          </a:p>
          <a:p>
            <a:r>
              <a:rPr lang="en-US" sz="2200" dirty="0">
                <a:latin typeface="Courier New" panose="02070309020205020404" pitchFamily="49" charset="0"/>
                <a:cs typeface="Courier New" panose="02070309020205020404" pitchFamily="49" charset="0"/>
              </a:rPr>
              <a:t>	End For</a:t>
            </a:r>
          </a:p>
        </p:txBody>
      </p:sp>
      <p:sp>
        <p:nvSpPr>
          <p:cNvPr id="5" name="Rectangle 4"/>
          <p:cNvSpPr/>
          <p:nvPr/>
        </p:nvSpPr>
        <p:spPr>
          <a:xfrm>
            <a:off x="228600" y="4152898"/>
            <a:ext cx="5441605" cy="2123658"/>
          </a:xfrm>
          <a:prstGeom prst="rect">
            <a:avLst/>
          </a:prstGeom>
        </p:spPr>
        <p:txBody>
          <a:bodyPr wrap="square">
            <a:spAutoFit/>
          </a:bodyPr>
          <a:lstStyle/>
          <a:p>
            <a:r>
              <a:rPr lang="en-US" sz="2200" dirty="0" err="1">
                <a:latin typeface="Courier New" panose="02070309020205020404" pitchFamily="49" charset="0"/>
                <a:cs typeface="Courier New" panose="02070309020205020404" pitchFamily="49" charset="0"/>
              </a:rPr>
              <a:t>DFSWrapper</a:t>
            </a:r>
            <a:r>
              <a:rPr lang="en-US" sz="2200" dirty="0">
                <a:latin typeface="Courier New" panose="02070309020205020404" pitchFamily="49" charset="0"/>
                <a:cs typeface="Courier New" panose="02070309020205020404" pitchFamily="49" charset="0"/>
              </a:rPr>
              <a:t>(G)</a:t>
            </a:r>
          </a:p>
          <a:p>
            <a:r>
              <a:rPr lang="en-US" sz="2200" dirty="0">
                <a:latin typeface="Courier New" panose="02070309020205020404" pitchFamily="49" charset="0"/>
                <a:cs typeface="Courier New" panose="02070309020205020404" pitchFamily="49" charset="0"/>
              </a:rPr>
              <a:t>	For each vertex u of G</a:t>
            </a:r>
          </a:p>
          <a:p>
            <a:r>
              <a:rPr lang="en-US" sz="2200" dirty="0">
                <a:latin typeface="Courier New" panose="02070309020205020404" pitchFamily="49" charset="0"/>
                <a:cs typeface="Courier New" panose="02070309020205020404" pitchFamily="49" charset="0"/>
              </a:rPr>
              <a:t>		If u is not “seen”</a:t>
            </a:r>
          </a:p>
          <a:p>
            <a:r>
              <a:rPr lang="en-US" sz="2200" dirty="0">
                <a:latin typeface="Courier New" panose="02070309020205020404" pitchFamily="49" charset="0"/>
                <a:cs typeface="Courier New" panose="02070309020205020404" pitchFamily="49" charset="0"/>
              </a:rPr>
              <a:t>			DFS(u)</a:t>
            </a:r>
          </a:p>
          <a:p>
            <a:r>
              <a:rPr lang="en-US" sz="2200" dirty="0">
                <a:latin typeface="Courier New" panose="02070309020205020404" pitchFamily="49" charset="0"/>
                <a:cs typeface="Courier New" panose="02070309020205020404" pitchFamily="49" charset="0"/>
              </a:rPr>
              <a:t>		End If</a:t>
            </a:r>
          </a:p>
          <a:p>
            <a:r>
              <a:rPr lang="en-US" sz="2200" dirty="0">
                <a:latin typeface="Courier New" panose="02070309020205020404" pitchFamily="49" charset="0"/>
                <a:cs typeface="Courier New" panose="02070309020205020404" pitchFamily="49" charset="0"/>
              </a:rPr>
              <a:t>	End For</a:t>
            </a:r>
          </a:p>
        </p:txBody>
      </p:sp>
    </p:spTree>
    <p:extLst>
      <p:ext uri="{BB962C8B-B14F-4D97-AF65-F5344CB8AC3E}">
        <p14:creationId xmlns:p14="http://schemas.microsoft.com/office/powerpoint/2010/main" val="36818249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88925"/>
            <a:ext cx="10515600" cy="879475"/>
          </a:xfrm>
        </p:spPr>
        <p:txBody>
          <a:bodyPr/>
          <a:lstStyle/>
          <a:p>
            <a:r>
              <a:rPr lang="en-US" dirty="0"/>
              <a:t>Bells and Whistles</a:t>
            </a:r>
          </a:p>
        </p:txBody>
      </p:sp>
      <p:sp>
        <p:nvSpPr>
          <p:cNvPr id="3" name="Content Placeholder 2"/>
          <p:cNvSpPr>
            <a:spLocks noGrp="1"/>
          </p:cNvSpPr>
          <p:nvPr>
            <p:ph idx="1"/>
          </p:nvPr>
        </p:nvSpPr>
        <p:spPr>
          <a:xfrm>
            <a:off x="838200" y="1168401"/>
            <a:ext cx="10515600" cy="2247900"/>
          </a:xfrm>
        </p:spPr>
        <p:txBody>
          <a:bodyPr/>
          <a:lstStyle/>
          <a:p>
            <a:r>
              <a:rPr lang="en-US" dirty="0"/>
              <a:t>Depending on your application, you may add a few extra lines to the DFS code to compute the thing you want. </a:t>
            </a:r>
          </a:p>
          <a:p>
            <a:pPr lvl="1"/>
            <a:r>
              <a:rPr lang="en-US" dirty="0"/>
              <a:t>Usually just an extra variable or two per vertex.</a:t>
            </a:r>
          </a:p>
          <a:p>
            <a:r>
              <a:rPr lang="en-US" dirty="0"/>
              <a:t>For today’s application, we need to know what order vertices come onto and off of the stack.</a:t>
            </a:r>
          </a:p>
          <a:p>
            <a:endParaRPr lang="en-US" dirty="0"/>
          </a:p>
        </p:txBody>
      </p:sp>
      <p:sp>
        <p:nvSpPr>
          <p:cNvPr id="4" name="Rectangle 3"/>
          <p:cNvSpPr/>
          <p:nvPr/>
        </p:nvSpPr>
        <p:spPr>
          <a:xfrm>
            <a:off x="0" y="3403601"/>
            <a:ext cx="6874393" cy="3416320"/>
          </a:xfrm>
          <a:prstGeom prst="rect">
            <a:avLst/>
          </a:prstGeom>
        </p:spPr>
        <p:txBody>
          <a:bodyPr wrap="square">
            <a:spAutoFit/>
          </a:bodyPr>
          <a:lstStyle/>
          <a:p>
            <a:r>
              <a:rPr lang="en-US" sz="2400" dirty="0">
                <a:latin typeface="Courier New" panose="02070309020205020404" pitchFamily="49" charset="0"/>
                <a:cs typeface="Courier New" panose="02070309020205020404" pitchFamily="49" charset="0"/>
              </a:rPr>
              <a:t>DFS(u)</a:t>
            </a:r>
          </a:p>
          <a:p>
            <a:r>
              <a:rPr lang="en-US" sz="2400" dirty="0">
                <a:latin typeface="Courier New" panose="02070309020205020404" pitchFamily="49" charset="0"/>
                <a:cs typeface="Courier New" panose="02070309020205020404" pitchFamily="49" charset="0"/>
              </a:rPr>
              <a:t>	Mark u as “seen”</a:t>
            </a:r>
          </a:p>
          <a:p>
            <a:r>
              <a:rPr lang="en-US" sz="2400" dirty="0">
                <a:latin typeface="Courier New" panose="02070309020205020404" pitchFamily="49" charset="0"/>
                <a:cs typeface="Courier New" panose="02070309020205020404" pitchFamily="49" charset="0"/>
              </a:rPr>
              <a:t>	</a:t>
            </a:r>
            <a:r>
              <a:rPr lang="en-US" sz="2400" dirty="0" err="1">
                <a:solidFill>
                  <a:srgbClr val="FF0000"/>
                </a:solidFill>
                <a:latin typeface="Courier New" panose="02070309020205020404" pitchFamily="49" charset="0"/>
                <a:cs typeface="Courier New" panose="02070309020205020404" pitchFamily="49" charset="0"/>
              </a:rPr>
              <a:t>u.start</a:t>
            </a:r>
            <a:r>
              <a:rPr lang="en-US" sz="2400" dirty="0">
                <a:solidFill>
                  <a:srgbClr val="FF0000"/>
                </a:solidFill>
                <a:latin typeface="Courier New" panose="02070309020205020404" pitchFamily="49" charset="0"/>
                <a:cs typeface="Courier New" panose="02070309020205020404" pitchFamily="49" charset="0"/>
              </a:rPr>
              <a:t> = counter++</a:t>
            </a:r>
          </a:p>
          <a:p>
            <a:r>
              <a:rPr lang="en-US" sz="2400" dirty="0">
                <a:latin typeface="Courier New" panose="02070309020205020404" pitchFamily="49" charset="0"/>
                <a:cs typeface="Courier New" panose="02070309020205020404" pitchFamily="49" charset="0"/>
              </a:rPr>
              <a:t>	For each edge (</a:t>
            </a:r>
            <a:r>
              <a:rPr lang="en-US" sz="2400" dirty="0" err="1">
                <a:latin typeface="Courier New" panose="02070309020205020404" pitchFamily="49" charset="0"/>
                <a:cs typeface="Courier New" panose="02070309020205020404" pitchFamily="49" charset="0"/>
              </a:rPr>
              <a:t>u,v</a:t>
            </a:r>
            <a:r>
              <a:rPr lang="en-US" sz="2400" dirty="0">
                <a:latin typeface="Courier New" panose="02070309020205020404" pitchFamily="49" charset="0"/>
                <a:cs typeface="Courier New" panose="02070309020205020404" pitchFamily="49" charset="0"/>
              </a:rPr>
              <a:t>) //leaving u</a:t>
            </a:r>
          </a:p>
          <a:p>
            <a:r>
              <a:rPr lang="en-US" sz="2400" dirty="0">
                <a:latin typeface="Courier New" panose="02070309020205020404" pitchFamily="49" charset="0"/>
                <a:cs typeface="Courier New" panose="02070309020205020404" pitchFamily="49" charset="0"/>
              </a:rPr>
              <a:t>		If v is not “seen”</a:t>
            </a:r>
          </a:p>
          <a:p>
            <a:r>
              <a:rPr lang="en-US" sz="2400" dirty="0">
                <a:latin typeface="Courier New" panose="02070309020205020404" pitchFamily="49" charset="0"/>
                <a:cs typeface="Courier New" panose="02070309020205020404" pitchFamily="49" charset="0"/>
              </a:rPr>
              <a:t>			DFS(v)</a:t>
            </a:r>
          </a:p>
          <a:p>
            <a:r>
              <a:rPr lang="en-US" sz="2400" dirty="0">
                <a:latin typeface="Courier New" panose="02070309020205020404" pitchFamily="49" charset="0"/>
                <a:cs typeface="Courier New" panose="02070309020205020404" pitchFamily="49" charset="0"/>
              </a:rPr>
              <a:t>		End If</a:t>
            </a:r>
          </a:p>
          <a:p>
            <a:r>
              <a:rPr lang="en-US" sz="2400" dirty="0">
                <a:latin typeface="Courier New" panose="02070309020205020404" pitchFamily="49" charset="0"/>
                <a:cs typeface="Courier New" panose="02070309020205020404" pitchFamily="49" charset="0"/>
              </a:rPr>
              <a:t>	End For</a:t>
            </a:r>
          </a:p>
          <a:p>
            <a:r>
              <a:rPr lang="en-US" sz="2400" dirty="0">
                <a:latin typeface="Courier New" panose="02070309020205020404" pitchFamily="49" charset="0"/>
                <a:cs typeface="Courier New" panose="02070309020205020404" pitchFamily="49" charset="0"/>
              </a:rPr>
              <a:t>	</a:t>
            </a:r>
            <a:r>
              <a:rPr lang="en-US" sz="2400" dirty="0" err="1">
                <a:solidFill>
                  <a:srgbClr val="FF0000"/>
                </a:solidFill>
                <a:latin typeface="Courier New" panose="02070309020205020404" pitchFamily="49" charset="0"/>
                <a:cs typeface="Courier New" panose="02070309020205020404" pitchFamily="49" charset="0"/>
              </a:rPr>
              <a:t>u.end</a:t>
            </a:r>
            <a:r>
              <a:rPr lang="en-US" sz="2400" dirty="0">
                <a:solidFill>
                  <a:srgbClr val="FF0000"/>
                </a:solidFill>
                <a:latin typeface="Courier New" panose="02070309020205020404" pitchFamily="49" charset="0"/>
                <a:cs typeface="Courier New" panose="02070309020205020404" pitchFamily="49" charset="0"/>
              </a:rPr>
              <a:t> = counter++</a:t>
            </a:r>
          </a:p>
        </p:txBody>
      </p:sp>
      <p:sp>
        <p:nvSpPr>
          <p:cNvPr id="5" name="Rectangle 4"/>
          <p:cNvSpPr/>
          <p:nvPr/>
        </p:nvSpPr>
        <p:spPr>
          <a:xfrm>
            <a:off x="6470650" y="3416301"/>
            <a:ext cx="5981700" cy="2677656"/>
          </a:xfrm>
          <a:prstGeom prst="rect">
            <a:avLst/>
          </a:prstGeom>
        </p:spPr>
        <p:txBody>
          <a:bodyPr wrap="square">
            <a:spAutoFit/>
          </a:bodyPr>
          <a:lstStyle/>
          <a:p>
            <a:r>
              <a:rPr lang="en-US" sz="2400" dirty="0" err="1">
                <a:latin typeface="Courier New" panose="02070309020205020404" pitchFamily="49" charset="0"/>
                <a:cs typeface="Courier New" panose="02070309020205020404" pitchFamily="49" charset="0"/>
              </a:rPr>
              <a:t>DFSWrapper</a:t>
            </a:r>
            <a:r>
              <a:rPr lang="en-US" sz="2400" dirty="0">
                <a:latin typeface="Courier New" panose="02070309020205020404" pitchFamily="49" charset="0"/>
                <a:cs typeface="Courier New" panose="02070309020205020404" pitchFamily="49" charset="0"/>
              </a:rPr>
              <a:t>(G)</a:t>
            </a:r>
          </a:p>
          <a:p>
            <a:r>
              <a:rPr lang="en-US" sz="2400" dirty="0">
                <a:latin typeface="Courier New" panose="02070309020205020404" pitchFamily="49" charset="0"/>
                <a:cs typeface="Courier New" panose="02070309020205020404" pitchFamily="49" charset="0"/>
              </a:rPr>
              <a:t>	</a:t>
            </a:r>
            <a:r>
              <a:rPr lang="en-US" sz="2400" dirty="0">
                <a:solidFill>
                  <a:srgbClr val="FF0000"/>
                </a:solidFill>
                <a:latin typeface="Courier New" panose="02070309020205020404" pitchFamily="49" charset="0"/>
                <a:cs typeface="Courier New" panose="02070309020205020404" pitchFamily="49" charset="0"/>
              </a:rPr>
              <a:t>counter = 1</a:t>
            </a:r>
          </a:p>
          <a:p>
            <a:r>
              <a:rPr lang="en-US" sz="2400" dirty="0">
                <a:latin typeface="Courier New" panose="02070309020205020404" pitchFamily="49" charset="0"/>
                <a:cs typeface="Courier New" panose="02070309020205020404" pitchFamily="49" charset="0"/>
              </a:rPr>
              <a:t>	For each vertex u of G</a:t>
            </a:r>
          </a:p>
          <a:p>
            <a:r>
              <a:rPr lang="en-US" sz="2400" dirty="0">
                <a:latin typeface="Courier New" panose="02070309020205020404" pitchFamily="49" charset="0"/>
                <a:cs typeface="Courier New" panose="02070309020205020404" pitchFamily="49" charset="0"/>
              </a:rPr>
              <a:t>		If u is not “seen”</a:t>
            </a:r>
          </a:p>
          <a:p>
            <a:r>
              <a:rPr lang="en-US" sz="2400" dirty="0">
                <a:latin typeface="Courier New" panose="02070309020205020404" pitchFamily="49" charset="0"/>
                <a:cs typeface="Courier New" panose="02070309020205020404" pitchFamily="49" charset="0"/>
              </a:rPr>
              <a:t>			DFS(u)</a:t>
            </a:r>
          </a:p>
          <a:p>
            <a:r>
              <a:rPr lang="en-US" sz="2400" dirty="0">
                <a:latin typeface="Courier New" panose="02070309020205020404" pitchFamily="49" charset="0"/>
                <a:cs typeface="Courier New" panose="02070309020205020404" pitchFamily="49" charset="0"/>
              </a:rPr>
              <a:t>		End If</a:t>
            </a:r>
          </a:p>
          <a:p>
            <a:r>
              <a:rPr lang="en-US" sz="2400" dirty="0">
                <a:latin typeface="Courier New" panose="02070309020205020404" pitchFamily="49" charset="0"/>
                <a:cs typeface="Courier New" panose="02070309020205020404" pitchFamily="49" charset="0"/>
              </a:rPr>
              <a:t>	End For</a:t>
            </a:r>
          </a:p>
        </p:txBody>
      </p:sp>
    </p:spTree>
    <p:extLst>
      <p:ext uri="{BB962C8B-B14F-4D97-AF65-F5344CB8AC3E}">
        <p14:creationId xmlns:p14="http://schemas.microsoft.com/office/powerpoint/2010/main" val="19641110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Edge Classification</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3C85D619-C9ED-43AD-AA20-9CDA36D5551B}"/>
                  </a:ext>
                </a:extLst>
              </p:cNvPr>
              <p:cNvSpPr txBox="1"/>
              <p:nvPr/>
            </p:nvSpPr>
            <p:spPr>
              <a:xfrm>
                <a:off x="469900" y="1498600"/>
                <a:ext cx="11187259" cy="4647426"/>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When we use DFS to search through a graph, we’ll have different “kinds” of edges.</a:t>
                </a:r>
              </a:p>
              <a:p>
                <a:r>
                  <a:rPr lang="en-US" sz="2800" dirty="0">
                    <a:latin typeface="Segoe UI Semilight" panose="020B0402040204020203" pitchFamily="34" charset="0"/>
                    <a:cs typeface="Segoe UI Semilight" panose="020B0402040204020203" pitchFamily="34" charset="0"/>
                  </a:rPr>
                  <a:t>Like when we did BFS, we had:</a:t>
                </a:r>
              </a:p>
              <a:p>
                <a:pPr marL="457200" indent="-457200">
                  <a:buFont typeface="Arial" panose="020B0604020202020204" pitchFamily="34" charset="0"/>
                  <a:buChar char="•"/>
                </a:pPr>
                <a:r>
                  <a:rPr lang="en-US" sz="2800" dirty="0">
                    <a:latin typeface="Segoe UI Semilight" panose="020B0402040204020203" pitchFamily="34" charset="0"/>
                    <a:cs typeface="Segoe UI Semilight" panose="020B0402040204020203" pitchFamily="34" charset="0"/>
                  </a:rPr>
                  <a:t>Edges that went from level </a:t>
                </a:r>
                <a14:m>
                  <m:oMath xmlns:m="http://schemas.openxmlformats.org/officeDocument/2006/math">
                    <m:r>
                      <a:rPr lang="en-US" sz="2800" b="0" i="1" smtClean="0">
                        <a:latin typeface="Cambria Math" panose="02040503050406030204" pitchFamily="18" charset="0"/>
                        <a:cs typeface="Segoe UI Semilight" panose="020B0402040204020203" pitchFamily="34" charset="0"/>
                      </a:rPr>
                      <m:t>𝑖</m:t>
                    </m:r>
                  </m:oMath>
                </a14:m>
                <a:r>
                  <a:rPr lang="en-US" sz="2800" dirty="0">
                    <a:latin typeface="Segoe UI Semilight" panose="020B0402040204020203" pitchFamily="34" charset="0"/>
                    <a:cs typeface="Segoe UI Semilight" panose="020B0402040204020203" pitchFamily="34" charset="0"/>
                  </a:rPr>
                  <a:t> to level </a:t>
                </a:r>
                <a14:m>
                  <m:oMath xmlns:m="http://schemas.openxmlformats.org/officeDocument/2006/math">
                    <m:r>
                      <a:rPr lang="en-US" sz="2800" b="0" i="1" smtClean="0">
                        <a:latin typeface="Cambria Math" panose="02040503050406030204" pitchFamily="18" charset="0"/>
                        <a:cs typeface="Segoe UI Semilight" panose="020B0402040204020203" pitchFamily="34" charset="0"/>
                      </a:rPr>
                      <m:t>𝑖</m:t>
                    </m:r>
                    <m:r>
                      <a:rPr lang="en-US" sz="2800" b="0" i="1" smtClean="0">
                        <a:latin typeface="Cambria Math" panose="02040503050406030204" pitchFamily="18" charset="0"/>
                        <a:cs typeface="Segoe UI Semilight" panose="020B0402040204020203" pitchFamily="34" charset="0"/>
                      </a:rPr>
                      <m:t>+1</m:t>
                    </m:r>
                  </m:oMath>
                </a14:m>
                <a:endParaRPr lang="en-US" sz="2800" dirty="0">
                  <a:latin typeface="Segoe UI Semilight" panose="020B0402040204020203" pitchFamily="34" charset="0"/>
                  <a:cs typeface="Segoe UI Semilight" panose="020B0402040204020203" pitchFamily="34" charset="0"/>
                </a:endParaRPr>
              </a:p>
              <a:p>
                <a:pPr marL="457200" indent="-457200">
                  <a:buFont typeface="Arial" panose="020B0604020202020204" pitchFamily="34" charset="0"/>
                  <a:buChar char="•"/>
                </a:pPr>
                <a:r>
                  <a:rPr lang="en-US" sz="2800" dirty="0">
                    <a:latin typeface="Segoe UI Semilight" panose="020B0402040204020203" pitchFamily="34" charset="0"/>
                    <a:cs typeface="Segoe UI Semilight" panose="020B0402040204020203" pitchFamily="34" charset="0"/>
                  </a:rPr>
                  <a:t>Intra-level edges.</a:t>
                </a:r>
              </a:p>
              <a:p>
                <a:endParaRPr lang="en-US" sz="2800" dirty="0">
                  <a:latin typeface="Segoe UI Semilight" panose="020B0402040204020203" pitchFamily="34" charset="0"/>
                  <a:cs typeface="Segoe UI Semilight" panose="020B0402040204020203" pitchFamily="34" charset="0"/>
                </a:endParaRPr>
              </a:p>
              <a:p>
                <a:r>
                  <a:rPr lang="en-US" sz="2800" dirty="0">
                    <a:latin typeface="Segoe UI Semilight" panose="020B0402040204020203" pitchFamily="34" charset="0"/>
                    <a:cs typeface="Segoe UI Semilight" panose="020B0402040204020203" pitchFamily="34" charset="0"/>
                  </a:rPr>
                  <a:t>DFS is a bit more complicated.</a:t>
                </a:r>
              </a:p>
              <a:p>
                <a:r>
                  <a:rPr lang="en-US" sz="2400" dirty="0">
                    <a:latin typeface="Segoe UI Semilight" panose="020B0402040204020203" pitchFamily="34" charset="0"/>
                    <a:cs typeface="Segoe UI Semilight" panose="020B0402040204020203" pitchFamily="34" charset="0"/>
                  </a:rPr>
                  <a:t>You’re not responsible for the details. </a:t>
                </a:r>
                <a:endParaRPr lang="en-US" sz="2800" dirty="0">
                  <a:latin typeface="Segoe UI Semilight" panose="020B0402040204020203" pitchFamily="34" charset="0"/>
                  <a:cs typeface="Segoe UI Semilight" panose="020B0402040204020203" pitchFamily="34" charset="0"/>
                </a:endParaRPr>
              </a:p>
              <a:p>
                <a:r>
                  <a:rPr lang="en-US" sz="2800" dirty="0">
                    <a:latin typeface="Segoe UI Semilight" panose="020B0402040204020203" pitchFamily="34" charset="0"/>
                    <a:cs typeface="Segoe UI Semilight" panose="020B0402040204020203" pitchFamily="34" charset="0"/>
                  </a:rPr>
                  <a:t>What we want you to know:</a:t>
                </a:r>
              </a:p>
              <a:p>
                <a:r>
                  <a:rPr lang="en-US" sz="2400" dirty="0">
                    <a:latin typeface="Segoe UI Semilight" panose="020B0402040204020203" pitchFamily="34" charset="0"/>
                    <a:cs typeface="Segoe UI Semilight" panose="020B0402040204020203" pitchFamily="34" charset="0"/>
                  </a:rPr>
                  <a:t>“pre” and “post” (aka “stop”/“end”) times when you come onto and off of the stack</a:t>
                </a:r>
              </a:p>
              <a:p>
                <a:r>
                  <a:rPr lang="en-US" sz="2400" dirty="0">
                    <a:latin typeface="Segoe UI Semilight" panose="020B0402040204020203" pitchFamily="34" charset="0"/>
                    <a:cs typeface="Segoe UI Semilight" panose="020B0402040204020203" pitchFamily="34" charset="0"/>
                  </a:rPr>
                  <a:t>Will tell you what “type” of edge you are</a:t>
                </a:r>
              </a:p>
            </p:txBody>
          </p:sp>
        </mc:Choice>
        <mc:Fallback xmlns="">
          <p:sp>
            <p:nvSpPr>
              <p:cNvPr id="3" name="TextBox 2">
                <a:extLst>
                  <a:ext uri="{FF2B5EF4-FFF2-40B4-BE49-F238E27FC236}">
                    <a16:creationId xmlns:a16="http://schemas.microsoft.com/office/drawing/2014/main" id="{3C85D619-C9ED-43AD-AA20-9CDA36D5551B}"/>
                  </a:ext>
                </a:extLst>
              </p:cNvPr>
              <p:cNvSpPr txBox="1">
                <a:spLocks noRot="1" noChangeAspect="1" noMove="1" noResize="1" noEditPoints="1" noAdjustHandles="1" noChangeArrowheads="1" noChangeShapeType="1" noTextEdit="1"/>
              </p:cNvSpPr>
              <p:nvPr/>
            </p:nvSpPr>
            <p:spPr>
              <a:xfrm>
                <a:off x="469900" y="1498600"/>
                <a:ext cx="11187259" cy="4647426"/>
              </a:xfrm>
              <a:prstGeom prst="rect">
                <a:avLst/>
              </a:prstGeom>
              <a:blipFill>
                <a:blip r:embed="rId2"/>
                <a:stretch>
                  <a:fillRect l="-1090" t="-1444" r="-1907" b="-2231"/>
                </a:stretch>
              </a:blipFill>
            </p:spPr>
            <p:txBody>
              <a:bodyPr/>
              <a:lstStyle/>
              <a:p>
                <a:r>
                  <a:rPr lang="en-US">
                    <a:noFill/>
                  </a:rPr>
                  <a:t> </a:t>
                </a:r>
              </a:p>
            </p:txBody>
          </p:sp>
        </mc:Fallback>
      </mc:AlternateContent>
    </p:spTree>
    <p:extLst>
      <p:ext uri="{BB962C8B-B14F-4D97-AF65-F5344CB8AC3E}">
        <p14:creationId xmlns:p14="http://schemas.microsoft.com/office/powerpoint/2010/main" val="15287054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Graphs (basics)</a:t>
            </a:r>
          </a:p>
        </p:txBody>
      </p:sp>
      <p:sp>
        <p:nvSpPr>
          <p:cNvPr id="3" name="Content Placeholder 2"/>
          <p:cNvSpPr>
            <a:spLocks noGrp="1"/>
          </p:cNvSpPr>
          <p:nvPr>
            <p:ph idx="1"/>
          </p:nvPr>
        </p:nvSpPr>
        <p:spPr/>
        <p:txBody>
          <a:bodyPr>
            <a:normAutofit/>
          </a:bodyPr>
          <a:lstStyle/>
          <a:p>
            <a:r>
              <a:rPr lang="en-US" sz="2800" dirty="0"/>
              <a:t>Represent data points and the relationships between them.</a:t>
            </a:r>
          </a:p>
          <a:p>
            <a:r>
              <a:rPr lang="en-US" sz="2800" dirty="0"/>
              <a:t>That’s vague.</a:t>
            </a:r>
          </a:p>
          <a:p>
            <a:endParaRPr lang="en-US" sz="2800" dirty="0"/>
          </a:p>
          <a:p>
            <a:r>
              <a:rPr lang="en-US" sz="2800" dirty="0"/>
              <a:t>Formally: </a:t>
            </a:r>
          </a:p>
          <a:p>
            <a:r>
              <a:rPr lang="en-US" sz="2800" dirty="0"/>
              <a:t>A graph is a pair: G = (V,E)</a:t>
            </a:r>
          </a:p>
          <a:p>
            <a:r>
              <a:rPr lang="en-US" sz="2800" dirty="0"/>
              <a:t>V: set of </a:t>
            </a:r>
            <a:r>
              <a:rPr lang="en-US" sz="2800" b="1" dirty="0"/>
              <a:t>vertices</a:t>
            </a:r>
            <a:r>
              <a:rPr lang="en-US" sz="2800" dirty="0"/>
              <a:t> (aka </a:t>
            </a:r>
            <a:r>
              <a:rPr lang="en-US" sz="2800" b="1" dirty="0"/>
              <a:t>nodes</a:t>
            </a:r>
            <a:r>
              <a:rPr lang="en-US" sz="2800" dirty="0"/>
              <a:t>)</a:t>
            </a:r>
          </a:p>
          <a:p>
            <a:r>
              <a:rPr lang="en-US" sz="2800" dirty="0"/>
              <a:t>E: set of </a:t>
            </a:r>
            <a:r>
              <a:rPr lang="en-US" sz="2800" b="1" dirty="0"/>
              <a:t>edges</a:t>
            </a:r>
          </a:p>
          <a:p>
            <a:pPr lvl="1"/>
            <a:r>
              <a:rPr lang="en-US" sz="2400" dirty="0"/>
              <a:t>Each edge is a pair of vertices. </a:t>
            </a:r>
          </a:p>
        </p:txBody>
      </p:sp>
      <p:grpSp>
        <p:nvGrpSpPr>
          <p:cNvPr id="4" name="Group 3" descr="Undirected Graph with 4 vertices {A,B,C,D}&#10;Edges: {(A,B), (B,C), (C,D), (B,D)}&#10;">
            <a:extLst>
              <a:ext uri="{FF2B5EF4-FFF2-40B4-BE49-F238E27FC236}">
                <a16:creationId xmlns:a16="http://schemas.microsoft.com/office/drawing/2014/main" id="{516C98DA-3A2B-B43F-D1A2-9B803174C2E7}"/>
              </a:ext>
            </a:extLst>
          </p:cNvPr>
          <p:cNvGrpSpPr/>
          <p:nvPr/>
        </p:nvGrpSpPr>
        <p:grpSpPr>
          <a:xfrm>
            <a:off x="6086241" y="2655406"/>
            <a:ext cx="4255474" cy="1540616"/>
            <a:chOff x="6086241" y="2655406"/>
            <a:chExt cx="4255474" cy="1540616"/>
          </a:xfrm>
        </p:grpSpPr>
        <p:grpSp>
          <p:nvGrpSpPr>
            <p:cNvPr id="7" name="Group 6">
              <a:extLst>
                <a:ext uri="{FF2B5EF4-FFF2-40B4-BE49-F238E27FC236}">
                  <a16:creationId xmlns:a16="http://schemas.microsoft.com/office/drawing/2014/main" id="{9B7ED82C-6F17-4BBD-A7E7-55BA450C57D5}"/>
                </a:ext>
              </a:extLst>
            </p:cNvPr>
            <p:cNvGrpSpPr/>
            <p:nvPr/>
          </p:nvGrpSpPr>
          <p:grpSpPr>
            <a:xfrm>
              <a:off x="6086241" y="3345519"/>
              <a:ext cx="690113" cy="690113"/>
              <a:chOff x="1660725" y="5803810"/>
              <a:chExt cx="690113" cy="690113"/>
            </a:xfrm>
          </p:grpSpPr>
          <p:sp>
            <p:nvSpPr>
              <p:cNvPr id="21" name="Oval 20">
                <a:extLst>
                  <a:ext uri="{FF2B5EF4-FFF2-40B4-BE49-F238E27FC236}">
                    <a16:creationId xmlns:a16="http://schemas.microsoft.com/office/drawing/2014/main" id="{080F25F2-1B4E-483C-9CE4-3294C8C6A100}"/>
                  </a:ext>
                </a:extLst>
              </p:cNvPr>
              <p:cNvSpPr/>
              <p:nvPr/>
            </p:nvSpPr>
            <p:spPr>
              <a:xfrm>
                <a:off x="1660725" y="5803810"/>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CAFAF44-6E91-4D17-9036-92F014AB6E6C}"/>
                  </a:ext>
                </a:extLst>
              </p:cNvPr>
              <p:cNvSpPr txBox="1"/>
              <p:nvPr/>
            </p:nvSpPr>
            <p:spPr>
              <a:xfrm>
                <a:off x="1839710" y="5964200"/>
                <a:ext cx="332142" cy="369332"/>
              </a:xfrm>
              <a:prstGeom prst="rect">
                <a:avLst/>
              </a:prstGeom>
              <a:noFill/>
            </p:spPr>
            <p:txBody>
              <a:bodyPr wrap="none" rtlCol="0">
                <a:spAutoFit/>
              </a:bodyPr>
              <a:lstStyle/>
              <a:p>
                <a:r>
                  <a:rPr lang="en-US" dirty="0"/>
                  <a:t>A</a:t>
                </a:r>
              </a:p>
            </p:txBody>
          </p:sp>
        </p:grpSp>
        <p:grpSp>
          <p:nvGrpSpPr>
            <p:cNvPr id="8" name="Group 7">
              <a:extLst>
                <a:ext uri="{FF2B5EF4-FFF2-40B4-BE49-F238E27FC236}">
                  <a16:creationId xmlns:a16="http://schemas.microsoft.com/office/drawing/2014/main" id="{D8B767A9-11B7-4447-B580-1AB26BF26CA4}"/>
                </a:ext>
              </a:extLst>
            </p:cNvPr>
            <p:cNvGrpSpPr/>
            <p:nvPr/>
          </p:nvGrpSpPr>
          <p:grpSpPr>
            <a:xfrm>
              <a:off x="7140619" y="2655406"/>
              <a:ext cx="690113" cy="690113"/>
              <a:chOff x="1660725" y="5803810"/>
              <a:chExt cx="690113" cy="690113"/>
            </a:xfrm>
          </p:grpSpPr>
          <p:sp>
            <p:nvSpPr>
              <p:cNvPr id="19" name="Oval 18">
                <a:extLst>
                  <a:ext uri="{FF2B5EF4-FFF2-40B4-BE49-F238E27FC236}">
                    <a16:creationId xmlns:a16="http://schemas.microsoft.com/office/drawing/2014/main" id="{B0CD5362-9795-4B7D-A564-6FF29A24AC01}"/>
                  </a:ext>
                </a:extLst>
              </p:cNvPr>
              <p:cNvSpPr/>
              <p:nvPr/>
            </p:nvSpPr>
            <p:spPr>
              <a:xfrm>
                <a:off x="1660725" y="5803810"/>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B1EF5E4A-1C1D-4409-8974-3A206387B002}"/>
                  </a:ext>
                </a:extLst>
              </p:cNvPr>
              <p:cNvSpPr txBox="1"/>
              <p:nvPr/>
            </p:nvSpPr>
            <p:spPr>
              <a:xfrm>
                <a:off x="1839710" y="5964200"/>
                <a:ext cx="312906" cy="369332"/>
              </a:xfrm>
              <a:prstGeom prst="rect">
                <a:avLst/>
              </a:prstGeom>
              <a:noFill/>
            </p:spPr>
            <p:txBody>
              <a:bodyPr wrap="none" rtlCol="0">
                <a:spAutoFit/>
              </a:bodyPr>
              <a:lstStyle/>
              <a:p>
                <a:r>
                  <a:rPr lang="en-US" dirty="0"/>
                  <a:t>B</a:t>
                </a:r>
              </a:p>
            </p:txBody>
          </p:sp>
        </p:grpSp>
        <p:grpSp>
          <p:nvGrpSpPr>
            <p:cNvPr id="9" name="Group 8">
              <a:extLst>
                <a:ext uri="{FF2B5EF4-FFF2-40B4-BE49-F238E27FC236}">
                  <a16:creationId xmlns:a16="http://schemas.microsoft.com/office/drawing/2014/main" id="{0806EF38-E678-4555-B0D7-097CDF40E72F}"/>
                </a:ext>
              </a:extLst>
            </p:cNvPr>
            <p:cNvGrpSpPr/>
            <p:nvPr/>
          </p:nvGrpSpPr>
          <p:grpSpPr>
            <a:xfrm>
              <a:off x="8420032" y="3505909"/>
              <a:ext cx="690113" cy="690113"/>
              <a:chOff x="1660725" y="5803810"/>
              <a:chExt cx="690113" cy="690113"/>
            </a:xfrm>
          </p:grpSpPr>
          <p:sp>
            <p:nvSpPr>
              <p:cNvPr id="17" name="Oval 16">
                <a:extLst>
                  <a:ext uri="{FF2B5EF4-FFF2-40B4-BE49-F238E27FC236}">
                    <a16:creationId xmlns:a16="http://schemas.microsoft.com/office/drawing/2014/main" id="{45A095F2-B650-4C6D-8562-4F5F881FDDA7}"/>
                  </a:ext>
                </a:extLst>
              </p:cNvPr>
              <p:cNvSpPr/>
              <p:nvPr/>
            </p:nvSpPr>
            <p:spPr>
              <a:xfrm>
                <a:off x="1660725" y="5803810"/>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8EF67D1-D89E-4BAA-88E6-6D17BF794E78}"/>
                  </a:ext>
                </a:extLst>
              </p:cNvPr>
              <p:cNvSpPr txBox="1"/>
              <p:nvPr/>
            </p:nvSpPr>
            <p:spPr>
              <a:xfrm>
                <a:off x="1839710" y="5964200"/>
                <a:ext cx="332142" cy="369332"/>
              </a:xfrm>
              <a:prstGeom prst="rect">
                <a:avLst/>
              </a:prstGeom>
              <a:noFill/>
            </p:spPr>
            <p:txBody>
              <a:bodyPr wrap="none" rtlCol="0">
                <a:spAutoFit/>
              </a:bodyPr>
              <a:lstStyle/>
              <a:p>
                <a:r>
                  <a:rPr lang="en-US" dirty="0"/>
                  <a:t>C</a:t>
                </a:r>
              </a:p>
            </p:txBody>
          </p:sp>
        </p:grpSp>
        <p:cxnSp>
          <p:nvCxnSpPr>
            <p:cNvPr id="10" name="Straight Connector 9">
              <a:extLst>
                <a:ext uri="{FF2B5EF4-FFF2-40B4-BE49-F238E27FC236}">
                  <a16:creationId xmlns:a16="http://schemas.microsoft.com/office/drawing/2014/main" id="{4729C801-1A20-4364-B43C-1D277FBE28A7}"/>
                </a:ext>
              </a:extLst>
            </p:cNvPr>
            <p:cNvCxnSpPr>
              <a:cxnSpLocks/>
              <a:stCxn id="19" idx="6"/>
              <a:endCxn id="17" idx="2"/>
            </p:cNvCxnSpPr>
            <p:nvPr/>
          </p:nvCxnSpPr>
          <p:spPr>
            <a:xfrm>
              <a:off x="7830732" y="3000463"/>
              <a:ext cx="589300" cy="85050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DE2D4C7B-761B-4239-B4FF-DB857EB83783}"/>
                </a:ext>
              </a:extLst>
            </p:cNvPr>
            <p:cNvGrpSpPr/>
            <p:nvPr/>
          </p:nvGrpSpPr>
          <p:grpSpPr>
            <a:xfrm>
              <a:off x="9651602" y="2666038"/>
              <a:ext cx="690113" cy="690113"/>
              <a:chOff x="1660725" y="5803810"/>
              <a:chExt cx="690113" cy="690113"/>
            </a:xfrm>
          </p:grpSpPr>
          <p:sp>
            <p:nvSpPr>
              <p:cNvPr id="15" name="Oval 14">
                <a:extLst>
                  <a:ext uri="{FF2B5EF4-FFF2-40B4-BE49-F238E27FC236}">
                    <a16:creationId xmlns:a16="http://schemas.microsoft.com/office/drawing/2014/main" id="{20A9052A-164D-4BD4-A82D-00BBBD40D49E}"/>
                  </a:ext>
                </a:extLst>
              </p:cNvPr>
              <p:cNvSpPr/>
              <p:nvPr/>
            </p:nvSpPr>
            <p:spPr>
              <a:xfrm>
                <a:off x="1660725" y="5803810"/>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BA60B3AF-22B2-49C9-8ACC-5D89F55D69AA}"/>
                  </a:ext>
                </a:extLst>
              </p:cNvPr>
              <p:cNvSpPr txBox="1"/>
              <p:nvPr/>
            </p:nvSpPr>
            <p:spPr>
              <a:xfrm>
                <a:off x="1839710" y="5964200"/>
                <a:ext cx="343364" cy="369332"/>
              </a:xfrm>
              <a:prstGeom prst="rect">
                <a:avLst/>
              </a:prstGeom>
              <a:noFill/>
            </p:spPr>
            <p:txBody>
              <a:bodyPr wrap="none" rtlCol="0">
                <a:spAutoFit/>
              </a:bodyPr>
              <a:lstStyle/>
              <a:p>
                <a:r>
                  <a:rPr lang="en-US" dirty="0"/>
                  <a:t>D</a:t>
                </a:r>
              </a:p>
            </p:txBody>
          </p:sp>
        </p:grpSp>
        <p:cxnSp>
          <p:nvCxnSpPr>
            <p:cNvPr id="12" name="Straight Connector 11">
              <a:extLst>
                <a:ext uri="{FF2B5EF4-FFF2-40B4-BE49-F238E27FC236}">
                  <a16:creationId xmlns:a16="http://schemas.microsoft.com/office/drawing/2014/main" id="{82EFE5D6-88D3-4936-80A8-A3A53CB4D640}"/>
                </a:ext>
              </a:extLst>
            </p:cNvPr>
            <p:cNvCxnSpPr>
              <a:cxnSpLocks/>
              <a:stCxn id="21" idx="6"/>
              <a:endCxn id="19" idx="2"/>
            </p:cNvCxnSpPr>
            <p:nvPr/>
          </p:nvCxnSpPr>
          <p:spPr>
            <a:xfrm flipV="1">
              <a:off x="6776354" y="3000463"/>
              <a:ext cx="364265" cy="69011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439EE96-8A24-4476-86EC-42C166856683}"/>
                </a:ext>
              </a:extLst>
            </p:cNvPr>
            <p:cNvCxnSpPr>
              <a:cxnSpLocks/>
              <a:stCxn id="17" idx="6"/>
              <a:endCxn id="15" idx="2"/>
            </p:cNvCxnSpPr>
            <p:nvPr/>
          </p:nvCxnSpPr>
          <p:spPr>
            <a:xfrm flipV="1">
              <a:off x="9110145" y="3011095"/>
              <a:ext cx="541457" cy="83987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2EFE5D6-88D3-4936-80A8-A3A53CB4D640}"/>
                </a:ext>
              </a:extLst>
            </p:cNvPr>
            <p:cNvCxnSpPr>
              <a:cxnSpLocks/>
              <a:stCxn id="19" idx="6"/>
              <a:endCxn id="15" idx="2"/>
            </p:cNvCxnSpPr>
            <p:nvPr/>
          </p:nvCxnSpPr>
          <p:spPr>
            <a:xfrm>
              <a:off x="7830732" y="3000463"/>
              <a:ext cx="1820870" cy="1063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26" name="TextBox 25"/>
              <p:cNvSpPr txBox="1"/>
              <p:nvPr/>
            </p:nvSpPr>
            <p:spPr>
              <a:xfrm>
                <a:off x="4847986" y="4319186"/>
                <a:ext cx="2834480"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i="1" dirty="0" smtClean="0">
                          <a:latin typeface="Cambria Math" panose="02040503050406030204" pitchFamily="18" charset="0"/>
                        </a:rPr>
                        <m:t>{</m:t>
                      </m:r>
                      <m:r>
                        <a:rPr lang="en-US" sz="2800" i="1" dirty="0" smtClean="0">
                          <a:latin typeface="Cambria Math" panose="02040503050406030204" pitchFamily="18" charset="0"/>
                        </a:rPr>
                        <m:t>𝐴</m:t>
                      </m:r>
                      <m:r>
                        <a:rPr lang="en-US" sz="2800" i="1" dirty="0" smtClean="0">
                          <a:latin typeface="Cambria Math" panose="02040503050406030204" pitchFamily="18" charset="0"/>
                        </a:rPr>
                        <m:t>,</m:t>
                      </m:r>
                      <m:r>
                        <a:rPr lang="en-US" sz="2800" i="1" dirty="0" smtClean="0">
                          <a:latin typeface="Cambria Math" panose="02040503050406030204" pitchFamily="18" charset="0"/>
                        </a:rPr>
                        <m:t>𝐵</m:t>
                      </m:r>
                      <m:r>
                        <a:rPr lang="en-US" sz="2800" i="1" dirty="0" smtClean="0">
                          <a:latin typeface="Cambria Math" panose="02040503050406030204" pitchFamily="18" charset="0"/>
                        </a:rPr>
                        <m:t>,</m:t>
                      </m:r>
                      <m:r>
                        <a:rPr lang="en-US" sz="2800" i="1" dirty="0" smtClean="0">
                          <a:latin typeface="Cambria Math" panose="02040503050406030204" pitchFamily="18" charset="0"/>
                        </a:rPr>
                        <m:t>𝐶</m:t>
                      </m:r>
                      <m:r>
                        <a:rPr lang="en-US" sz="2800" i="1" dirty="0" smtClean="0">
                          <a:latin typeface="Cambria Math" panose="02040503050406030204" pitchFamily="18" charset="0"/>
                        </a:rPr>
                        <m:t>,</m:t>
                      </m:r>
                      <m:r>
                        <a:rPr lang="en-US" sz="2800" i="1" dirty="0" smtClean="0">
                          <a:latin typeface="Cambria Math" panose="02040503050406030204" pitchFamily="18" charset="0"/>
                        </a:rPr>
                        <m:t>𝐷</m:t>
                      </m:r>
                      <m:r>
                        <a:rPr lang="en-US" sz="2800" i="1" dirty="0" smtClean="0">
                          <a:latin typeface="Cambria Math" panose="02040503050406030204" pitchFamily="18" charset="0"/>
                        </a:rPr>
                        <m:t>}</m:t>
                      </m:r>
                    </m:oMath>
                  </m:oMathPara>
                </a14:m>
                <a:endParaRPr lang="en-US" sz="2800" dirty="0"/>
              </a:p>
            </p:txBody>
          </p:sp>
        </mc:Choice>
        <mc:Fallback xmlns="">
          <p:sp>
            <p:nvSpPr>
              <p:cNvPr id="26" name="TextBox 25"/>
              <p:cNvSpPr txBox="1">
                <a:spLocks noRot="1" noChangeAspect="1" noMove="1" noResize="1" noEditPoints="1" noAdjustHandles="1" noChangeArrowheads="1" noChangeShapeType="1" noTextEdit="1"/>
              </p:cNvSpPr>
              <p:nvPr/>
            </p:nvSpPr>
            <p:spPr>
              <a:xfrm>
                <a:off x="4847986" y="4319186"/>
                <a:ext cx="2834480" cy="523220"/>
              </a:xfrm>
              <a:prstGeom prst="rect">
                <a:avLst/>
              </a:prstGeom>
              <a:blipFill rotWithShape="0">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5041916" y="4939896"/>
                <a:ext cx="4338957"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i="1" dirty="0" smtClean="0">
                          <a:latin typeface="Cambria Math" panose="02040503050406030204" pitchFamily="18" charset="0"/>
                        </a:rPr>
                        <m:t>{(</m:t>
                      </m:r>
                      <m:r>
                        <a:rPr lang="en-US" sz="2800" i="1" dirty="0" smtClean="0">
                          <a:latin typeface="Cambria Math" panose="02040503050406030204" pitchFamily="18" charset="0"/>
                        </a:rPr>
                        <m:t>𝐴</m:t>
                      </m:r>
                      <m:r>
                        <a:rPr lang="en-US" sz="2800" i="1" dirty="0" smtClean="0">
                          <a:latin typeface="Cambria Math" panose="02040503050406030204" pitchFamily="18" charset="0"/>
                        </a:rPr>
                        <m:t>,</m:t>
                      </m:r>
                      <m:r>
                        <a:rPr lang="en-US" sz="2800" i="1" dirty="0" smtClean="0">
                          <a:latin typeface="Cambria Math" panose="02040503050406030204" pitchFamily="18" charset="0"/>
                        </a:rPr>
                        <m:t>𝐵</m:t>
                      </m:r>
                      <m:r>
                        <a:rPr lang="en-US" sz="2800" i="1" dirty="0" smtClean="0">
                          <a:latin typeface="Cambria Math" panose="02040503050406030204" pitchFamily="18" charset="0"/>
                        </a:rPr>
                        <m:t>), (</m:t>
                      </m:r>
                      <m:r>
                        <a:rPr lang="en-US" sz="2800" i="1" dirty="0" smtClean="0">
                          <a:latin typeface="Cambria Math" panose="02040503050406030204" pitchFamily="18" charset="0"/>
                        </a:rPr>
                        <m:t>𝐵</m:t>
                      </m:r>
                      <m:r>
                        <a:rPr lang="en-US" sz="2800" i="1" dirty="0" smtClean="0">
                          <a:latin typeface="Cambria Math" panose="02040503050406030204" pitchFamily="18" charset="0"/>
                        </a:rPr>
                        <m:t>,</m:t>
                      </m:r>
                      <m:r>
                        <a:rPr lang="en-US" sz="2800" i="1" dirty="0" smtClean="0">
                          <a:latin typeface="Cambria Math" panose="02040503050406030204" pitchFamily="18" charset="0"/>
                        </a:rPr>
                        <m:t>𝐶</m:t>
                      </m:r>
                      <m:r>
                        <a:rPr lang="en-US" sz="2800" i="1" dirty="0" smtClean="0">
                          <a:latin typeface="Cambria Math" panose="02040503050406030204" pitchFamily="18" charset="0"/>
                        </a:rPr>
                        <m:t>), (</m:t>
                      </m:r>
                      <m:r>
                        <a:rPr lang="en-US" sz="2800" i="1" dirty="0" smtClean="0">
                          <a:latin typeface="Cambria Math" panose="02040503050406030204" pitchFamily="18" charset="0"/>
                        </a:rPr>
                        <m:t>𝐵</m:t>
                      </m:r>
                      <m:r>
                        <a:rPr lang="en-US" sz="2800" i="1" dirty="0" smtClean="0">
                          <a:latin typeface="Cambria Math" panose="02040503050406030204" pitchFamily="18" charset="0"/>
                        </a:rPr>
                        <m:t>,</m:t>
                      </m:r>
                      <m:r>
                        <a:rPr lang="en-US" sz="2800" i="1" dirty="0" smtClean="0">
                          <a:latin typeface="Cambria Math" panose="02040503050406030204" pitchFamily="18" charset="0"/>
                        </a:rPr>
                        <m:t>𝐷</m:t>
                      </m:r>
                      <m:r>
                        <a:rPr lang="en-US" sz="2800" i="1" dirty="0" smtClean="0">
                          <a:latin typeface="Cambria Math" panose="02040503050406030204" pitchFamily="18" charset="0"/>
                        </a:rPr>
                        <m:t>), (</m:t>
                      </m:r>
                      <m:r>
                        <a:rPr lang="en-US" sz="2800" i="1" dirty="0" smtClean="0">
                          <a:latin typeface="Cambria Math" panose="02040503050406030204" pitchFamily="18" charset="0"/>
                        </a:rPr>
                        <m:t>𝐶</m:t>
                      </m:r>
                      <m:r>
                        <a:rPr lang="en-US" sz="2800" i="1" dirty="0" smtClean="0">
                          <a:latin typeface="Cambria Math" panose="02040503050406030204" pitchFamily="18" charset="0"/>
                        </a:rPr>
                        <m:t>,</m:t>
                      </m:r>
                      <m:r>
                        <a:rPr lang="en-US" sz="2800" i="1" dirty="0" smtClean="0">
                          <a:latin typeface="Cambria Math" panose="02040503050406030204" pitchFamily="18" charset="0"/>
                        </a:rPr>
                        <m:t>𝐷</m:t>
                      </m:r>
                      <m:r>
                        <a:rPr lang="en-US" sz="2800" i="1" dirty="0" smtClean="0">
                          <a:latin typeface="Cambria Math" panose="02040503050406030204" pitchFamily="18" charset="0"/>
                        </a:rPr>
                        <m:t>)}</m:t>
                      </m:r>
                    </m:oMath>
                  </m:oMathPara>
                </a14:m>
                <a:endParaRPr lang="en-US" sz="2800" dirty="0"/>
              </a:p>
            </p:txBody>
          </p:sp>
        </mc:Choice>
        <mc:Fallback xmlns="">
          <p:sp>
            <p:nvSpPr>
              <p:cNvPr id="27" name="TextBox 26"/>
              <p:cNvSpPr txBox="1">
                <a:spLocks noRot="1" noChangeAspect="1" noMove="1" noResize="1" noEditPoints="1" noAdjustHandles="1" noChangeArrowheads="1" noChangeShapeType="1" noTextEdit="1"/>
              </p:cNvSpPr>
              <p:nvPr/>
            </p:nvSpPr>
            <p:spPr>
              <a:xfrm>
                <a:off x="5041916" y="4939896"/>
                <a:ext cx="4338957" cy="523220"/>
              </a:xfrm>
              <a:prstGeom prst="rect">
                <a:avLst/>
              </a:prstGeom>
              <a:blipFill rotWithShape="0">
                <a:blip r:embed="rId3"/>
                <a:stretch>
                  <a:fillRect r="-983"/>
                </a:stretch>
              </a:blipFill>
            </p:spPr>
            <p:txBody>
              <a:bodyPr/>
              <a:lstStyle/>
              <a:p>
                <a:r>
                  <a:rPr lang="en-US">
                    <a:noFill/>
                  </a:rPr>
                  <a:t> </a:t>
                </a:r>
              </a:p>
            </p:txBody>
          </p:sp>
        </mc:Fallback>
      </mc:AlternateContent>
      <mc:AlternateContent xmlns:mc="http://schemas.openxmlformats.org/markup-compatibility/2006">
        <mc:Choice xmlns:p14="http://schemas.microsoft.com/office/powerpoint/2010/main" Requires="p14">
          <p:contentPart p14:bwMode="auto" r:id="rId4">
            <p14:nvContentPartPr>
              <p14:cNvPr id="5" name="Ink 4">
                <a:extLst>
                  <a:ext uri="{FF2B5EF4-FFF2-40B4-BE49-F238E27FC236}">
                    <a16:creationId xmlns:a16="http://schemas.microsoft.com/office/drawing/2014/main" id="{F4F20A61-5994-DF6F-C29B-01B6B95F90A3}"/>
                  </a:ext>
                </a:extLst>
              </p14:cNvPr>
              <p14:cNvContentPartPr/>
              <p14:nvPr/>
            </p14:nvContentPartPr>
            <p14:xfrm>
              <a:off x="1965960" y="4723560"/>
              <a:ext cx="2640960" cy="40320"/>
            </p14:xfrm>
          </p:contentPart>
        </mc:Choice>
        <mc:Fallback>
          <p:pic>
            <p:nvPicPr>
              <p:cNvPr id="5" name="Ink 4">
                <a:extLst>
                  <a:ext uri="{FF2B5EF4-FFF2-40B4-BE49-F238E27FC236}">
                    <a16:creationId xmlns:a16="http://schemas.microsoft.com/office/drawing/2014/main" id="{F4F20A61-5994-DF6F-C29B-01B6B95F90A3}"/>
                  </a:ext>
                </a:extLst>
              </p:cNvPr>
              <p:cNvPicPr/>
              <p:nvPr/>
            </p:nvPicPr>
            <p:blipFill>
              <a:blip r:embed="rId5"/>
              <a:stretch>
                <a:fillRect/>
              </a:stretch>
            </p:blipFill>
            <p:spPr>
              <a:xfrm>
                <a:off x="1956600" y="4714200"/>
                <a:ext cx="2659680" cy="59040"/>
              </a:xfrm>
              <a:prstGeom prst="rect">
                <a:avLst/>
              </a:prstGeom>
            </p:spPr>
          </p:pic>
        </mc:Fallback>
      </mc:AlternateContent>
    </p:spTree>
    <p:extLst>
      <p:ext uri="{BB962C8B-B14F-4D97-AF65-F5344CB8AC3E}">
        <p14:creationId xmlns:p14="http://schemas.microsoft.com/office/powerpoint/2010/main" val="4201030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4F8F0BC-93F5-4176-A570-A1CF8453911E}"/>
              </a:ext>
            </a:extLst>
          </p:cNvPr>
          <p:cNvSpPr>
            <a:spLocks noGrp="1"/>
          </p:cNvSpPr>
          <p:nvPr>
            <p:ph type="title"/>
          </p:nvPr>
        </p:nvSpPr>
        <p:spPr/>
        <p:txBody>
          <a:bodyPr/>
          <a:lstStyle/>
          <a:p>
            <a:r>
              <a:rPr lang="en-US" dirty="0"/>
              <a:t>A lot of Details: DFS</a:t>
            </a:r>
          </a:p>
        </p:txBody>
      </p:sp>
      <p:sp>
        <p:nvSpPr>
          <p:cNvPr id="5" name="Text Placeholder 4">
            <a:extLst>
              <a:ext uri="{FF2B5EF4-FFF2-40B4-BE49-F238E27FC236}">
                <a16:creationId xmlns:a16="http://schemas.microsoft.com/office/drawing/2014/main" id="{511BDBCE-913D-4CA1-8881-DE15ECC7C7D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1837056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Running DFS </a:t>
            </a:r>
            <a:r>
              <a:rPr lang="en-US" sz="1800" dirty="0"/>
              <a:t>(you try)</a:t>
            </a:r>
          </a:p>
        </p:txBody>
      </p:sp>
      <p:sp>
        <p:nvSpPr>
          <p:cNvPr id="6" name="Oval 5"/>
          <p:cNvSpPr/>
          <p:nvPr/>
        </p:nvSpPr>
        <p:spPr>
          <a:xfrm>
            <a:off x="1634836" y="2743417"/>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A</a:t>
            </a:r>
          </a:p>
        </p:txBody>
      </p:sp>
      <p:sp>
        <p:nvSpPr>
          <p:cNvPr id="10" name="Oval 9"/>
          <p:cNvSpPr/>
          <p:nvPr/>
        </p:nvSpPr>
        <p:spPr>
          <a:xfrm>
            <a:off x="4484255" y="1571385"/>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F</a:t>
            </a:r>
          </a:p>
        </p:txBody>
      </p:sp>
      <p:sp>
        <p:nvSpPr>
          <p:cNvPr id="11" name="Oval 10"/>
          <p:cNvSpPr/>
          <p:nvPr/>
        </p:nvSpPr>
        <p:spPr>
          <a:xfrm>
            <a:off x="4511964" y="5126182"/>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D</a:t>
            </a:r>
          </a:p>
        </p:txBody>
      </p:sp>
      <p:sp>
        <p:nvSpPr>
          <p:cNvPr id="12" name="Oval 11"/>
          <p:cNvSpPr/>
          <p:nvPr/>
        </p:nvSpPr>
        <p:spPr>
          <a:xfrm>
            <a:off x="4382655" y="3442663"/>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E</a:t>
            </a:r>
          </a:p>
        </p:txBody>
      </p:sp>
      <p:sp>
        <p:nvSpPr>
          <p:cNvPr id="13" name="Oval 12"/>
          <p:cNvSpPr/>
          <p:nvPr/>
        </p:nvSpPr>
        <p:spPr>
          <a:xfrm>
            <a:off x="2096655" y="5458691"/>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C</a:t>
            </a:r>
          </a:p>
        </p:txBody>
      </p:sp>
      <p:sp>
        <p:nvSpPr>
          <p:cNvPr id="14" name="Oval 13"/>
          <p:cNvSpPr/>
          <p:nvPr/>
        </p:nvSpPr>
        <p:spPr>
          <a:xfrm>
            <a:off x="595746" y="4548910"/>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B</a:t>
            </a:r>
          </a:p>
        </p:txBody>
      </p:sp>
      <p:cxnSp>
        <p:nvCxnSpPr>
          <p:cNvPr id="16" name="Straight Arrow Connector 15"/>
          <p:cNvCxnSpPr>
            <a:stCxn id="6" idx="3"/>
            <a:endCxn id="14" idx="0"/>
          </p:cNvCxnSpPr>
          <p:nvPr/>
        </p:nvCxnSpPr>
        <p:spPr>
          <a:xfrm flipH="1">
            <a:off x="928255" y="3311045"/>
            <a:ext cx="803971" cy="1237865"/>
          </a:xfrm>
          <a:prstGeom prst="straightConnector1">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22" name="Straight Connector 21"/>
          <p:cNvCxnSpPr>
            <a:stCxn id="14" idx="5"/>
            <a:endCxn id="13" idx="1"/>
          </p:cNvCxnSpPr>
          <p:nvPr/>
        </p:nvCxnSpPr>
        <p:spPr>
          <a:xfrm>
            <a:off x="1163374" y="5116538"/>
            <a:ext cx="1030671" cy="439543"/>
          </a:xfrm>
          <a:prstGeom prst="line">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26" name="Straight Connector 25"/>
          <p:cNvCxnSpPr>
            <a:stCxn id="13" idx="6"/>
            <a:endCxn id="11" idx="2"/>
          </p:cNvCxnSpPr>
          <p:nvPr/>
        </p:nvCxnSpPr>
        <p:spPr>
          <a:xfrm flipV="1">
            <a:off x="2761673" y="5458691"/>
            <a:ext cx="1750291" cy="332509"/>
          </a:xfrm>
          <a:prstGeom prst="line">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30" name="Straight Connector 29"/>
          <p:cNvCxnSpPr>
            <a:stCxn id="11" idx="1"/>
            <a:endCxn id="14" idx="6"/>
          </p:cNvCxnSpPr>
          <p:nvPr/>
        </p:nvCxnSpPr>
        <p:spPr>
          <a:xfrm flipH="1" flipV="1">
            <a:off x="1260764" y="4881419"/>
            <a:ext cx="3348590" cy="342153"/>
          </a:xfrm>
          <a:prstGeom prst="line">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32" name="Straight Connector 31"/>
          <p:cNvCxnSpPr>
            <a:stCxn id="14" idx="7"/>
            <a:endCxn id="12" idx="2"/>
          </p:cNvCxnSpPr>
          <p:nvPr/>
        </p:nvCxnSpPr>
        <p:spPr>
          <a:xfrm flipV="1">
            <a:off x="1163374" y="3775172"/>
            <a:ext cx="3219281" cy="871128"/>
          </a:xfrm>
          <a:prstGeom prst="line">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34" name="Straight Connector 33"/>
          <p:cNvCxnSpPr>
            <a:stCxn id="12" idx="0"/>
            <a:endCxn id="10" idx="4"/>
          </p:cNvCxnSpPr>
          <p:nvPr/>
        </p:nvCxnSpPr>
        <p:spPr>
          <a:xfrm flipV="1">
            <a:off x="4715164" y="2236403"/>
            <a:ext cx="101600" cy="1206260"/>
          </a:xfrm>
          <a:prstGeom prst="line">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36" name="Straight Connector 35"/>
          <p:cNvCxnSpPr>
            <a:stCxn id="6" idx="7"/>
            <a:endCxn id="10" idx="2"/>
          </p:cNvCxnSpPr>
          <p:nvPr/>
        </p:nvCxnSpPr>
        <p:spPr>
          <a:xfrm flipV="1">
            <a:off x="2202464" y="1903894"/>
            <a:ext cx="2281791" cy="936913"/>
          </a:xfrm>
          <a:prstGeom prst="line">
            <a:avLst/>
          </a:prstGeom>
          <a:ln w="28575">
            <a:tailEnd type="triangle" w="lg" len="lg"/>
          </a:ln>
        </p:spPr>
        <p:style>
          <a:lnRef idx="1">
            <a:schemeClr val="dk1"/>
          </a:lnRef>
          <a:fillRef idx="0">
            <a:schemeClr val="dk1"/>
          </a:fillRef>
          <a:effectRef idx="0">
            <a:schemeClr val="dk1"/>
          </a:effectRef>
          <a:fontRef idx="minor">
            <a:schemeClr val="tx1"/>
          </a:fontRef>
        </p:style>
      </p:cxnSp>
      <p:sp>
        <p:nvSpPr>
          <p:cNvPr id="39" name="Oval 38"/>
          <p:cNvSpPr/>
          <p:nvPr/>
        </p:nvSpPr>
        <p:spPr>
          <a:xfrm>
            <a:off x="5539971" y="2507024"/>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G</a:t>
            </a:r>
          </a:p>
        </p:txBody>
      </p:sp>
      <p:sp>
        <p:nvSpPr>
          <p:cNvPr id="40" name="TextBox 39"/>
          <p:cNvSpPr txBox="1"/>
          <p:nvPr/>
        </p:nvSpPr>
        <p:spPr>
          <a:xfrm>
            <a:off x="162560" y="1571385"/>
            <a:ext cx="3302000" cy="461665"/>
          </a:xfrm>
          <a:prstGeom prst="rect">
            <a:avLst/>
          </a:prstGeom>
          <a:noFill/>
        </p:spPr>
        <p:txBody>
          <a:bodyPr wrap="square" rtlCol="0">
            <a:spAutoFit/>
          </a:bodyPr>
          <a:lstStyle/>
          <a:p>
            <a:r>
              <a:rPr lang="en-US" sz="2400" dirty="0"/>
              <a:t>Start from A</a:t>
            </a:r>
          </a:p>
        </p:txBody>
      </p:sp>
      <p:sp>
        <p:nvSpPr>
          <p:cNvPr id="57" name="Arc 56"/>
          <p:cNvSpPr/>
          <p:nvPr/>
        </p:nvSpPr>
        <p:spPr>
          <a:xfrm>
            <a:off x="4692073" y="2033050"/>
            <a:ext cx="710277" cy="3404716"/>
          </a:xfrm>
          <a:prstGeom prst="arc">
            <a:avLst>
              <a:gd name="adj1" fmla="val 16335227"/>
              <a:gd name="adj2" fmla="val 5144971"/>
            </a:avLst>
          </a:prstGeom>
          <a:ln w="28575">
            <a:tailEnd type="triangle" w="lg" len="lg"/>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35" name="Rectangle 34"/>
          <p:cNvSpPr/>
          <p:nvPr/>
        </p:nvSpPr>
        <p:spPr>
          <a:xfrm>
            <a:off x="5818679" y="98114"/>
            <a:ext cx="6874393" cy="3139321"/>
          </a:xfrm>
          <a:prstGeom prst="rect">
            <a:avLst/>
          </a:prstGeom>
        </p:spPr>
        <p:txBody>
          <a:bodyPr wrap="square">
            <a:spAutoFit/>
          </a:bodyPr>
          <a:lstStyle/>
          <a:p>
            <a:r>
              <a:rPr lang="en-US" sz="2200" dirty="0">
                <a:latin typeface="Courier New" panose="02070309020205020404" pitchFamily="49" charset="0"/>
                <a:cs typeface="Courier New" panose="02070309020205020404" pitchFamily="49" charset="0"/>
              </a:rPr>
              <a:t>DFS(u)</a:t>
            </a:r>
          </a:p>
          <a:p>
            <a:r>
              <a:rPr lang="en-US" sz="2200" dirty="0">
                <a:latin typeface="Courier New" panose="02070309020205020404" pitchFamily="49" charset="0"/>
                <a:cs typeface="Courier New" panose="02070309020205020404" pitchFamily="49" charset="0"/>
              </a:rPr>
              <a:t>	Mark u as “seen”</a:t>
            </a:r>
          </a:p>
          <a:p>
            <a:r>
              <a:rPr lang="en-US" sz="2200" dirty="0">
                <a:latin typeface="Courier New" panose="02070309020205020404" pitchFamily="49" charset="0"/>
                <a:cs typeface="Courier New" panose="02070309020205020404" pitchFamily="49" charset="0"/>
              </a:rPr>
              <a:t>	</a:t>
            </a:r>
            <a:r>
              <a:rPr lang="en-US" sz="2200" dirty="0" err="1">
                <a:solidFill>
                  <a:srgbClr val="FF0000"/>
                </a:solidFill>
                <a:latin typeface="Courier New" panose="02070309020205020404" pitchFamily="49" charset="0"/>
                <a:cs typeface="Courier New" panose="02070309020205020404" pitchFamily="49" charset="0"/>
              </a:rPr>
              <a:t>u.start</a:t>
            </a:r>
            <a:r>
              <a:rPr lang="en-US" sz="2200" dirty="0">
                <a:solidFill>
                  <a:srgbClr val="FF0000"/>
                </a:solidFill>
                <a:latin typeface="Courier New" panose="02070309020205020404" pitchFamily="49" charset="0"/>
                <a:cs typeface="Courier New" panose="02070309020205020404" pitchFamily="49" charset="0"/>
              </a:rPr>
              <a:t> = counter++</a:t>
            </a:r>
          </a:p>
          <a:p>
            <a:r>
              <a:rPr lang="en-US" sz="2200" dirty="0">
                <a:latin typeface="Courier New" panose="02070309020205020404" pitchFamily="49" charset="0"/>
                <a:cs typeface="Courier New" panose="02070309020205020404" pitchFamily="49" charset="0"/>
              </a:rPr>
              <a:t>	For each edge (</a:t>
            </a:r>
            <a:r>
              <a:rPr lang="en-US" sz="2200" dirty="0" err="1">
                <a:latin typeface="Courier New" panose="02070309020205020404" pitchFamily="49" charset="0"/>
                <a:cs typeface="Courier New" panose="02070309020205020404" pitchFamily="49" charset="0"/>
              </a:rPr>
              <a:t>u,v</a:t>
            </a:r>
            <a:r>
              <a:rPr lang="en-US" sz="2200" dirty="0">
                <a:latin typeface="Courier New" panose="02070309020205020404" pitchFamily="49" charset="0"/>
                <a:cs typeface="Courier New" panose="02070309020205020404" pitchFamily="49" charset="0"/>
              </a:rPr>
              <a:t>) //leaving u</a:t>
            </a:r>
          </a:p>
          <a:p>
            <a:r>
              <a:rPr lang="en-US" sz="2200" dirty="0">
                <a:latin typeface="Courier New" panose="02070309020205020404" pitchFamily="49" charset="0"/>
                <a:cs typeface="Courier New" panose="02070309020205020404" pitchFamily="49" charset="0"/>
              </a:rPr>
              <a:t>		If v is not “seen”</a:t>
            </a:r>
          </a:p>
          <a:p>
            <a:r>
              <a:rPr lang="en-US" sz="2200" dirty="0">
                <a:latin typeface="Courier New" panose="02070309020205020404" pitchFamily="49" charset="0"/>
                <a:cs typeface="Courier New" panose="02070309020205020404" pitchFamily="49" charset="0"/>
              </a:rPr>
              <a:t>			DFS(v)</a:t>
            </a:r>
          </a:p>
          <a:p>
            <a:r>
              <a:rPr lang="en-US" sz="2200" dirty="0">
                <a:latin typeface="Courier New" panose="02070309020205020404" pitchFamily="49" charset="0"/>
                <a:cs typeface="Courier New" panose="02070309020205020404" pitchFamily="49" charset="0"/>
              </a:rPr>
              <a:t>		End If</a:t>
            </a:r>
          </a:p>
          <a:p>
            <a:r>
              <a:rPr lang="en-US" sz="2200" dirty="0">
                <a:latin typeface="Courier New" panose="02070309020205020404" pitchFamily="49" charset="0"/>
                <a:cs typeface="Courier New" panose="02070309020205020404" pitchFamily="49" charset="0"/>
              </a:rPr>
              <a:t>	End For</a:t>
            </a:r>
          </a:p>
          <a:p>
            <a:r>
              <a:rPr lang="en-US" sz="2200" dirty="0">
                <a:latin typeface="Courier New" panose="02070309020205020404" pitchFamily="49" charset="0"/>
                <a:cs typeface="Courier New" panose="02070309020205020404" pitchFamily="49" charset="0"/>
              </a:rPr>
              <a:t>	</a:t>
            </a:r>
            <a:r>
              <a:rPr lang="en-US" sz="2200" dirty="0" err="1">
                <a:solidFill>
                  <a:srgbClr val="FF0000"/>
                </a:solidFill>
                <a:latin typeface="Courier New" panose="02070309020205020404" pitchFamily="49" charset="0"/>
                <a:cs typeface="Courier New" panose="02070309020205020404" pitchFamily="49" charset="0"/>
              </a:rPr>
              <a:t>u.end</a:t>
            </a:r>
            <a:r>
              <a:rPr lang="en-US" sz="2200" dirty="0">
                <a:solidFill>
                  <a:srgbClr val="FF0000"/>
                </a:solidFill>
                <a:latin typeface="Courier New" panose="02070309020205020404" pitchFamily="49" charset="0"/>
                <a:cs typeface="Courier New" panose="02070309020205020404" pitchFamily="49" charset="0"/>
              </a:rPr>
              <a:t> = counter++</a:t>
            </a:r>
          </a:p>
        </p:txBody>
      </p:sp>
    </p:spTree>
    <p:extLst>
      <p:ext uri="{BB962C8B-B14F-4D97-AF65-F5344CB8AC3E}">
        <p14:creationId xmlns:p14="http://schemas.microsoft.com/office/powerpoint/2010/main" val="3566184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6"/>
                                        </p:tgtEl>
                                        <p:attrNameLst>
                                          <p:attrName>fillcolor</p:attrName>
                                        </p:attrNameLst>
                                      </p:cBhvr>
                                      <p:to>
                                        <a:srgbClr val="FFD965"/>
                                      </p:to>
                                    </p:animClr>
                                    <p:set>
                                      <p:cBhvr>
                                        <p:cTn id="7" dur="2000" fill="hold"/>
                                        <p:tgtEl>
                                          <p:spTgt spid="6"/>
                                        </p:tgtEl>
                                        <p:attrNameLst>
                                          <p:attrName>fill.type</p:attrName>
                                        </p:attrNameLst>
                                      </p:cBhvr>
                                      <p:to>
                                        <p:strVal val="solid"/>
                                      </p:to>
                                    </p:set>
                                    <p:set>
                                      <p:cBhvr>
                                        <p:cTn id="8" dur="2000" fill="hold"/>
                                        <p:tgtEl>
                                          <p:spTgt spid="6"/>
                                        </p:tgtEl>
                                        <p:attrNameLst>
                                          <p:attrName>fill.on</p:attrName>
                                        </p:attrNameLst>
                                      </p:cBhvr>
                                      <p:to>
                                        <p:strVal val="true"/>
                                      </p:to>
                                    </p:set>
                                  </p:childTnLst>
                                </p:cTn>
                              </p:par>
                              <p:par>
                                <p:cTn id="9" presetID="1" presetClass="emph" presetSubtype="2" fill="hold" nodeType="withEffect">
                                  <p:stCondLst>
                                    <p:cond delay="0"/>
                                  </p:stCondLst>
                                  <p:childTnLst>
                                    <p:animClr clrSpc="rgb" dir="cw">
                                      <p:cBhvr>
                                        <p:cTn id="10" dur="2000" fill="hold"/>
                                        <p:tgtEl>
                                          <p:spTgt spid="14"/>
                                        </p:tgtEl>
                                        <p:attrNameLst>
                                          <p:attrName>fillcolor</p:attrName>
                                        </p:attrNameLst>
                                      </p:cBhvr>
                                      <p:to>
                                        <a:srgbClr val="FFD965"/>
                                      </p:to>
                                    </p:animClr>
                                    <p:set>
                                      <p:cBhvr>
                                        <p:cTn id="11" dur="2000" fill="hold"/>
                                        <p:tgtEl>
                                          <p:spTgt spid="14"/>
                                        </p:tgtEl>
                                        <p:attrNameLst>
                                          <p:attrName>fill.type</p:attrName>
                                        </p:attrNameLst>
                                      </p:cBhvr>
                                      <p:to>
                                        <p:strVal val="solid"/>
                                      </p:to>
                                    </p:set>
                                    <p:set>
                                      <p:cBhvr>
                                        <p:cTn id="12" dur="2000" fill="hold"/>
                                        <p:tgtEl>
                                          <p:spTgt spid="14"/>
                                        </p:tgtEl>
                                        <p:attrNameLst>
                                          <p:attrName>fill.on</p:attrName>
                                        </p:attrNameLst>
                                      </p:cBhvr>
                                      <p:to>
                                        <p:strVal val="true"/>
                                      </p:to>
                                    </p:set>
                                  </p:childTnLst>
                                </p:cTn>
                              </p:par>
                            </p:childTnLst>
                          </p:cTn>
                        </p:par>
                      </p:childTnLst>
                    </p:cTn>
                  </p:par>
                  <p:par>
                    <p:cTn id="13" fill="hold">
                      <p:stCondLst>
                        <p:cond delay="indefinite"/>
                      </p:stCondLst>
                      <p:childTnLst>
                        <p:par>
                          <p:cTn id="14" fill="hold">
                            <p:stCondLst>
                              <p:cond delay="0"/>
                            </p:stCondLst>
                            <p:childTnLst>
                              <p:par>
                                <p:cTn id="15" presetID="7" presetClass="emph" presetSubtype="2" fill="hold" nodeType="clickEffect">
                                  <p:stCondLst>
                                    <p:cond delay="0"/>
                                  </p:stCondLst>
                                  <p:childTnLst>
                                    <p:animClr clrSpc="rgb" dir="cw">
                                      <p:cBhvr>
                                        <p:cTn id="16" dur="2000" fill="hold"/>
                                        <p:tgtEl>
                                          <p:spTgt spid="16"/>
                                        </p:tgtEl>
                                        <p:attrNameLst>
                                          <p:attrName>stroke.color</p:attrName>
                                        </p:attrNameLst>
                                      </p:cBhvr>
                                      <p:to>
                                        <a:schemeClr val="accent2"/>
                                      </p:to>
                                    </p:animClr>
                                    <p:set>
                                      <p:cBhvr>
                                        <p:cTn id="17" dur="2000" fill="hold"/>
                                        <p:tgtEl>
                                          <p:spTgt spid="16"/>
                                        </p:tgtEl>
                                        <p:attrNameLst>
                                          <p:attrName>stroke.on</p:attrName>
                                        </p:attrNameLst>
                                      </p:cBhvr>
                                      <p:to>
                                        <p:strVal val="true"/>
                                      </p:to>
                                    </p:set>
                                  </p:childTnLst>
                                </p:cTn>
                              </p:par>
                            </p:childTnLst>
                          </p:cTn>
                        </p:par>
                      </p:childTnLst>
                    </p:cTn>
                  </p:par>
                  <p:par>
                    <p:cTn id="18" fill="hold">
                      <p:stCondLst>
                        <p:cond delay="indefinite"/>
                      </p:stCondLst>
                      <p:childTnLst>
                        <p:par>
                          <p:cTn id="19" fill="hold">
                            <p:stCondLst>
                              <p:cond delay="0"/>
                            </p:stCondLst>
                            <p:childTnLst>
                              <p:par>
                                <p:cTn id="20" presetID="7" presetClass="emph" presetSubtype="2" fill="hold" nodeType="clickEffect">
                                  <p:stCondLst>
                                    <p:cond delay="0"/>
                                  </p:stCondLst>
                                  <p:childTnLst>
                                    <p:animClr clrSpc="rgb" dir="cw">
                                      <p:cBhvr>
                                        <p:cTn id="21" dur="2000" fill="hold"/>
                                        <p:tgtEl>
                                          <p:spTgt spid="22"/>
                                        </p:tgtEl>
                                        <p:attrNameLst>
                                          <p:attrName>stroke.color</p:attrName>
                                        </p:attrNameLst>
                                      </p:cBhvr>
                                      <p:to>
                                        <a:schemeClr val="accent2"/>
                                      </p:to>
                                    </p:animClr>
                                    <p:set>
                                      <p:cBhvr>
                                        <p:cTn id="22" dur="2000" fill="hold"/>
                                        <p:tgtEl>
                                          <p:spTgt spid="22"/>
                                        </p:tgtEl>
                                        <p:attrNameLst>
                                          <p:attrName>stroke.on</p:attrName>
                                        </p:attrNameLst>
                                      </p:cBhvr>
                                      <p:to>
                                        <p:strVal val="true"/>
                                      </p:to>
                                    </p:set>
                                  </p:childTnLst>
                                </p:cTn>
                              </p:par>
                              <p:par>
                                <p:cTn id="23" presetID="1" presetClass="emph" presetSubtype="2" fill="hold" nodeType="withEffect">
                                  <p:stCondLst>
                                    <p:cond delay="0"/>
                                  </p:stCondLst>
                                  <p:childTnLst>
                                    <p:animClr clrSpc="rgb" dir="cw">
                                      <p:cBhvr>
                                        <p:cTn id="24" dur="2000" fill="hold"/>
                                        <p:tgtEl>
                                          <p:spTgt spid="13"/>
                                        </p:tgtEl>
                                        <p:attrNameLst>
                                          <p:attrName>fillcolor</p:attrName>
                                        </p:attrNameLst>
                                      </p:cBhvr>
                                      <p:to>
                                        <a:srgbClr val="FFD965"/>
                                      </p:to>
                                    </p:animClr>
                                    <p:set>
                                      <p:cBhvr>
                                        <p:cTn id="25" dur="2000" fill="hold"/>
                                        <p:tgtEl>
                                          <p:spTgt spid="13"/>
                                        </p:tgtEl>
                                        <p:attrNameLst>
                                          <p:attrName>fill.type</p:attrName>
                                        </p:attrNameLst>
                                      </p:cBhvr>
                                      <p:to>
                                        <p:strVal val="solid"/>
                                      </p:to>
                                    </p:set>
                                    <p:set>
                                      <p:cBhvr>
                                        <p:cTn id="26" dur="2000" fill="hold"/>
                                        <p:tgtEl>
                                          <p:spTgt spid="13"/>
                                        </p:tgtEl>
                                        <p:attrNameLst>
                                          <p:attrName>fill.on</p:attrName>
                                        </p:attrNameLst>
                                      </p:cBhvr>
                                      <p:to>
                                        <p:strVal val="true"/>
                                      </p:to>
                                    </p:set>
                                  </p:childTnLst>
                                </p:cTn>
                              </p:par>
                            </p:childTnLst>
                          </p:cTn>
                        </p:par>
                      </p:childTnLst>
                    </p:cTn>
                  </p:par>
                  <p:par>
                    <p:cTn id="27" fill="hold">
                      <p:stCondLst>
                        <p:cond delay="indefinite"/>
                      </p:stCondLst>
                      <p:childTnLst>
                        <p:par>
                          <p:cTn id="28" fill="hold">
                            <p:stCondLst>
                              <p:cond delay="0"/>
                            </p:stCondLst>
                            <p:childTnLst>
                              <p:par>
                                <p:cTn id="29" presetID="7" presetClass="emph" presetSubtype="2" fill="hold" nodeType="clickEffect">
                                  <p:stCondLst>
                                    <p:cond delay="0"/>
                                  </p:stCondLst>
                                  <p:childTnLst>
                                    <p:animClr clrSpc="rgb" dir="cw">
                                      <p:cBhvr>
                                        <p:cTn id="30" dur="2000" fill="hold"/>
                                        <p:tgtEl>
                                          <p:spTgt spid="26"/>
                                        </p:tgtEl>
                                        <p:attrNameLst>
                                          <p:attrName>stroke.color</p:attrName>
                                        </p:attrNameLst>
                                      </p:cBhvr>
                                      <p:to>
                                        <a:schemeClr val="accent2"/>
                                      </p:to>
                                    </p:animClr>
                                    <p:set>
                                      <p:cBhvr>
                                        <p:cTn id="31" dur="2000" fill="hold"/>
                                        <p:tgtEl>
                                          <p:spTgt spid="26"/>
                                        </p:tgtEl>
                                        <p:attrNameLst>
                                          <p:attrName>stroke.on</p:attrName>
                                        </p:attrNameLst>
                                      </p:cBhvr>
                                      <p:to>
                                        <p:strVal val="true"/>
                                      </p:to>
                                    </p:set>
                                  </p:childTnLst>
                                </p:cTn>
                              </p:par>
                              <p:par>
                                <p:cTn id="32" presetID="1" presetClass="emph" presetSubtype="2" fill="hold" nodeType="withEffect">
                                  <p:stCondLst>
                                    <p:cond delay="0"/>
                                  </p:stCondLst>
                                  <p:childTnLst>
                                    <p:animClr clrSpc="rgb" dir="cw">
                                      <p:cBhvr>
                                        <p:cTn id="33" dur="2000" fill="hold"/>
                                        <p:tgtEl>
                                          <p:spTgt spid="11"/>
                                        </p:tgtEl>
                                        <p:attrNameLst>
                                          <p:attrName>fillcolor</p:attrName>
                                        </p:attrNameLst>
                                      </p:cBhvr>
                                      <p:to>
                                        <a:srgbClr val="FFD965"/>
                                      </p:to>
                                    </p:animClr>
                                    <p:set>
                                      <p:cBhvr>
                                        <p:cTn id="34" dur="2000" fill="hold"/>
                                        <p:tgtEl>
                                          <p:spTgt spid="11"/>
                                        </p:tgtEl>
                                        <p:attrNameLst>
                                          <p:attrName>fill.type</p:attrName>
                                        </p:attrNameLst>
                                      </p:cBhvr>
                                      <p:to>
                                        <p:strVal val="solid"/>
                                      </p:to>
                                    </p:set>
                                    <p:set>
                                      <p:cBhvr>
                                        <p:cTn id="35" dur="2000" fill="hold"/>
                                        <p:tgtEl>
                                          <p:spTgt spid="11"/>
                                        </p:tgtEl>
                                        <p:attrNameLst>
                                          <p:attrName>fill.on</p:attrName>
                                        </p:attrNameLst>
                                      </p:cBhvr>
                                      <p:to>
                                        <p:strVal val="true"/>
                                      </p:to>
                                    </p:set>
                                  </p:childTnLst>
                                </p:cTn>
                              </p:par>
                              <p:par>
                                <p:cTn id="36" presetID="7" presetClass="emph" presetSubtype="2" fill="hold" nodeType="withEffect">
                                  <p:stCondLst>
                                    <p:cond delay="0"/>
                                  </p:stCondLst>
                                  <p:childTnLst>
                                    <p:animClr clrSpc="rgb" dir="cw">
                                      <p:cBhvr>
                                        <p:cTn id="37" dur="2000" fill="hold"/>
                                        <p:tgtEl>
                                          <p:spTgt spid="30"/>
                                        </p:tgtEl>
                                        <p:attrNameLst>
                                          <p:attrName>stroke.color</p:attrName>
                                        </p:attrNameLst>
                                      </p:cBhvr>
                                      <p:to>
                                        <a:srgbClr val="0070C0"/>
                                      </p:to>
                                    </p:animClr>
                                    <p:set>
                                      <p:cBhvr>
                                        <p:cTn id="38" dur="2000" fill="hold"/>
                                        <p:tgtEl>
                                          <p:spTgt spid="30"/>
                                        </p:tgtEl>
                                        <p:attrNameLst>
                                          <p:attrName>stroke.on</p:attrName>
                                        </p:attrNameLst>
                                      </p:cBhvr>
                                      <p:to>
                                        <p:strVal val="true"/>
                                      </p:to>
                                    </p:set>
                                  </p:childTnLst>
                                </p:cTn>
                              </p:par>
                              <p:par>
                                <p:cTn id="39" presetID="1" presetClass="emph" presetSubtype="2" fill="hold" nodeType="withEffect">
                                  <p:stCondLst>
                                    <p:cond delay="0"/>
                                  </p:stCondLst>
                                  <p:childTnLst>
                                    <p:animClr clrSpc="rgb" dir="cw">
                                      <p:cBhvr>
                                        <p:cTn id="40" dur="2000" fill="hold"/>
                                        <p:tgtEl>
                                          <p:spTgt spid="12"/>
                                        </p:tgtEl>
                                        <p:attrNameLst>
                                          <p:attrName>fillcolor</p:attrName>
                                        </p:attrNameLst>
                                      </p:cBhvr>
                                      <p:to>
                                        <a:srgbClr val="FFD965"/>
                                      </p:to>
                                    </p:animClr>
                                    <p:set>
                                      <p:cBhvr>
                                        <p:cTn id="41" dur="2000" fill="hold"/>
                                        <p:tgtEl>
                                          <p:spTgt spid="12"/>
                                        </p:tgtEl>
                                        <p:attrNameLst>
                                          <p:attrName>fill.type</p:attrName>
                                        </p:attrNameLst>
                                      </p:cBhvr>
                                      <p:to>
                                        <p:strVal val="solid"/>
                                      </p:to>
                                    </p:set>
                                    <p:set>
                                      <p:cBhvr>
                                        <p:cTn id="42" dur="2000" fill="hold"/>
                                        <p:tgtEl>
                                          <p:spTgt spid="12"/>
                                        </p:tgtEl>
                                        <p:attrNameLst>
                                          <p:attrName>fill.on</p:attrName>
                                        </p:attrNameLst>
                                      </p:cBhvr>
                                      <p:to>
                                        <p:strVal val="true"/>
                                      </p:to>
                                    </p:set>
                                  </p:childTnLst>
                                </p:cTn>
                              </p:par>
                              <p:par>
                                <p:cTn id="43" presetID="7" presetClass="emph" presetSubtype="2" fill="hold" nodeType="withEffect">
                                  <p:stCondLst>
                                    <p:cond delay="0"/>
                                  </p:stCondLst>
                                  <p:childTnLst>
                                    <p:animClr clrSpc="rgb" dir="cw">
                                      <p:cBhvr>
                                        <p:cTn id="44" dur="2000" fill="hold"/>
                                        <p:tgtEl>
                                          <p:spTgt spid="32"/>
                                        </p:tgtEl>
                                        <p:attrNameLst>
                                          <p:attrName>stroke.color</p:attrName>
                                        </p:attrNameLst>
                                      </p:cBhvr>
                                      <p:to>
                                        <a:schemeClr val="accent2"/>
                                      </p:to>
                                    </p:animClr>
                                    <p:set>
                                      <p:cBhvr>
                                        <p:cTn id="45" dur="2000" fill="hold"/>
                                        <p:tgtEl>
                                          <p:spTgt spid="32"/>
                                        </p:tgtEl>
                                        <p:attrNameLst>
                                          <p:attrName>stroke.on</p:attrName>
                                        </p:attrNameLst>
                                      </p:cBhvr>
                                      <p:to>
                                        <p:strVal val="true"/>
                                      </p:to>
                                    </p:set>
                                  </p:childTnLst>
                                </p:cTn>
                              </p:par>
                              <p:par>
                                <p:cTn id="46" presetID="1" presetClass="emph" presetSubtype="2" fill="hold" nodeType="withEffect">
                                  <p:stCondLst>
                                    <p:cond delay="0"/>
                                  </p:stCondLst>
                                  <p:childTnLst>
                                    <p:animClr clrSpc="rgb" dir="cw">
                                      <p:cBhvr>
                                        <p:cTn id="47" dur="2000" fill="hold"/>
                                        <p:tgtEl>
                                          <p:spTgt spid="10"/>
                                        </p:tgtEl>
                                        <p:attrNameLst>
                                          <p:attrName>fillcolor</p:attrName>
                                        </p:attrNameLst>
                                      </p:cBhvr>
                                      <p:to>
                                        <a:srgbClr val="FFD965"/>
                                      </p:to>
                                    </p:animClr>
                                    <p:set>
                                      <p:cBhvr>
                                        <p:cTn id="48" dur="2000" fill="hold"/>
                                        <p:tgtEl>
                                          <p:spTgt spid="10"/>
                                        </p:tgtEl>
                                        <p:attrNameLst>
                                          <p:attrName>fill.type</p:attrName>
                                        </p:attrNameLst>
                                      </p:cBhvr>
                                      <p:to>
                                        <p:strVal val="solid"/>
                                      </p:to>
                                    </p:set>
                                    <p:set>
                                      <p:cBhvr>
                                        <p:cTn id="49" dur="2000" fill="hold"/>
                                        <p:tgtEl>
                                          <p:spTgt spid="10"/>
                                        </p:tgtEl>
                                        <p:attrNameLst>
                                          <p:attrName>fill.on</p:attrName>
                                        </p:attrNameLst>
                                      </p:cBhvr>
                                      <p:to>
                                        <p:strVal val="true"/>
                                      </p:to>
                                    </p:set>
                                  </p:childTnLst>
                                </p:cTn>
                              </p:par>
                              <p:par>
                                <p:cTn id="50" presetID="7" presetClass="emph" presetSubtype="2" fill="hold" nodeType="withEffect">
                                  <p:stCondLst>
                                    <p:cond delay="0"/>
                                  </p:stCondLst>
                                  <p:childTnLst>
                                    <p:animClr clrSpc="rgb" dir="cw">
                                      <p:cBhvr>
                                        <p:cTn id="51" dur="2000" fill="hold"/>
                                        <p:tgtEl>
                                          <p:spTgt spid="34"/>
                                        </p:tgtEl>
                                        <p:attrNameLst>
                                          <p:attrName>stroke.color</p:attrName>
                                        </p:attrNameLst>
                                      </p:cBhvr>
                                      <p:to>
                                        <a:schemeClr val="accent2"/>
                                      </p:to>
                                    </p:animClr>
                                    <p:set>
                                      <p:cBhvr>
                                        <p:cTn id="52" dur="2000" fill="hold"/>
                                        <p:tgtEl>
                                          <p:spTgt spid="34"/>
                                        </p:tgtEl>
                                        <p:attrNameLst>
                                          <p:attrName>stroke.on</p:attrName>
                                        </p:attrNameLst>
                                      </p:cBhvr>
                                      <p:to>
                                        <p:strVal val="true"/>
                                      </p:to>
                                    </p:set>
                                  </p:childTnLst>
                                </p:cTn>
                              </p:par>
                              <p:par>
                                <p:cTn id="53" presetID="7" presetClass="emph" presetSubtype="2" fill="hold" nodeType="withEffect">
                                  <p:stCondLst>
                                    <p:cond delay="0"/>
                                  </p:stCondLst>
                                  <p:childTnLst>
                                    <p:animClr clrSpc="rgb" dir="cw">
                                      <p:cBhvr>
                                        <p:cTn id="54" dur="2000" fill="hold"/>
                                        <p:tgtEl>
                                          <p:spTgt spid="57"/>
                                        </p:tgtEl>
                                        <p:attrNameLst>
                                          <p:attrName>stroke.color</p:attrName>
                                        </p:attrNameLst>
                                      </p:cBhvr>
                                      <p:to>
                                        <a:srgbClr val="7030A0"/>
                                      </p:to>
                                    </p:animClr>
                                    <p:set>
                                      <p:cBhvr>
                                        <p:cTn id="55" dur="2000" fill="hold"/>
                                        <p:tgtEl>
                                          <p:spTgt spid="57"/>
                                        </p:tgtEl>
                                        <p:attrNameLst>
                                          <p:attrName>stroke.on</p:attrName>
                                        </p:attrNameLst>
                                      </p:cBhvr>
                                      <p:to>
                                        <p:strVal val="true"/>
                                      </p:to>
                                    </p:set>
                                  </p:childTnLst>
                                </p:cTn>
                              </p:par>
                              <p:par>
                                <p:cTn id="56" presetID="7" presetClass="emph" presetSubtype="2" fill="hold" nodeType="withEffect">
                                  <p:stCondLst>
                                    <p:cond delay="0"/>
                                  </p:stCondLst>
                                  <p:childTnLst>
                                    <p:animClr clrSpc="rgb" dir="cw">
                                      <p:cBhvr>
                                        <p:cTn id="57" dur="2000" fill="hold"/>
                                        <p:tgtEl>
                                          <p:spTgt spid="36"/>
                                        </p:tgtEl>
                                        <p:attrNameLst>
                                          <p:attrName>stroke.color</p:attrName>
                                        </p:attrNameLst>
                                      </p:cBhvr>
                                      <p:to>
                                        <a:srgbClr val="00B050"/>
                                      </p:to>
                                    </p:animClr>
                                    <p:set>
                                      <p:cBhvr>
                                        <p:cTn id="58" dur="2000" fill="hold"/>
                                        <p:tgtEl>
                                          <p:spTgt spid="36"/>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DFS: start/end</a:t>
            </a:r>
          </a:p>
        </p:txBody>
      </p:sp>
      <p:sp>
        <p:nvSpPr>
          <p:cNvPr id="6" name="Oval 5"/>
          <p:cNvSpPr/>
          <p:nvPr/>
        </p:nvSpPr>
        <p:spPr>
          <a:xfrm>
            <a:off x="1634836" y="2743417"/>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A</a:t>
            </a:r>
          </a:p>
        </p:txBody>
      </p:sp>
      <p:sp>
        <p:nvSpPr>
          <p:cNvPr id="10" name="Oval 9"/>
          <p:cNvSpPr/>
          <p:nvPr/>
        </p:nvSpPr>
        <p:spPr>
          <a:xfrm>
            <a:off x="4484255" y="1571385"/>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F</a:t>
            </a:r>
          </a:p>
        </p:txBody>
      </p:sp>
      <p:sp>
        <p:nvSpPr>
          <p:cNvPr id="11" name="Oval 10"/>
          <p:cNvSpPr/>
          <p:nvPr/>
        </p:nvSpPr>
        <p:spPr>
          <a:xfrm>
            <a:off x="4511964" y="5126182"/>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D</a:t>
            </a:r>
          </a:p>
        </p:txBody>
      </p:sp>
      <p:sp>
        <p:nvSpPr>
          <p:cNvPr id="12" name="Oval 11"/>
          <p:cNvSpPr/>
          <p:nvPr/>
        </p:nvSpPr>
        <p:spPr>
          <a:xfrm>
            <a:off x="4382655" y="3442663"/>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E</a:t>
            </a:r>
          </a:p>
        </p:txBody>
      </p:sp>
      <p:sp>
        <p:nvSpPr>
          <p:cNvPr id="13" name="Oval 12"/>
          <p:cNvSpPr/>
          <p:nvPr/>
        </p:nvSpPr>
        <p:spPr>
          <a:xfrm>
            <a:off x="2096655" y="5458691"/>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C</a:t>
            </a:r>
          </a:p>
        </p:txBody>
      </p:sp>
      <p:sp>
        <p:nvSpPr>
          <p:cNvPr id="14" name="Oval 13"/>
          <p:cNvSpPr/>
          <p:nvPr/>
        </p:nvSpPr>
        <p:spPr>
          <a:xfrm>
            <a:off x="595746" y="4548910"/>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B</a:t>
            </a:r>
          </a:p>
        </p:txBody>
      </p:sp>
      <p:cxnSp>
        <p:nvCxnSpPr>
          <p:cNvPr id="16" name="Straight Arrow Connector 15"/>
          <p:cNvCxnSpPr>
            <a:stCxn id="6" idx="3"/>
            <a:endCxn id="14" idx="0"/>
          </p:cNvCxnSpPr>
          <p:nvPr/>
        </p:nvCxnSpPr>
        <p:spPr>
          <a:xfrm flipH="1">
            <a:off x="928255" y="3311045"/>
            <a:ext cx="803971" cy="1237865"/>
          </a:xfrm>
          <a:prstGeom prst="straightConnector1">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22" name="Straight Connector 21"/>
          <p:cNvCxnSpPr>
            <a:stCxn id="14" idx="5"/>
            <a:endCxn id="13" idx="1"/>
          </p:cNvCxnSpPr>
          <p:nvPr/>
        </p:nvCxnSpPr>
        <p:spPr>
          <a:xfrm>
            <a:off x="1163374" y="5116538"/>
            <a:ext cx="1030671" cy="439543"/>
          </a:xfrm>
          <a:prstGeom prst="line">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26" name="Straight Connector 25"/>
          <p:cNvCxnSpPr>
            <a:stCxn id="13" idx="6"/>
            <a:endCxn id="11" idx="2"/>
          </p:cNvCxnSpPr>
          <p:nvPr/>
        </p:nvCxnSpPr>
        <p:spPr>
          <a:xfrm flipV="1">
            <a:off x="2761673" y="5458691"/>
            <a:ext cx="1750291" cy="332509"/>
          </a:xfrm>
          <a:prstGeom prst="line">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30" name="Straight Connector 29"/>
          <p:cNvCxnSpPr>
            <a:stCxn id="11" idx="1"/>
            <a:endCxn id="14" idx="6"/>
          </p:cNvCxnSpPr>
          <p:nvPr/>
        </p:nvCxnSpPr>
        <p:spPr>
          <a:xfrm flipH="1" flipV="1">
            <a:off x="1260764" y="4881419"/>
            <a:ext cx="3348590" cy="342153"/>
          </a:xfrm>
          <a:prstGeom prst="line">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32" name="Straight Connector 31"/>
          <p:cNvCxnSpPr>
            <a:stCxn id="14" idx="7"/>
            <a:endCxn id="12" idx="2"/>
          </p:cNvCxnSpPr>
          <p:nvPr/>
        </p:nvCxnSpPr>
        <p:spPr>
          <a:xfrm flipV="1">
            <a:off x="1163374" y="3775172"/>
            <a:ext cx="3219281" cy="871128"/>
          </a:xfrm>
          <a:prstGeom prst="line">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34" name="Straight Connector 33"/>
          <p:cNvCxnSpPr>
            <a:stCxn id="12" idx="0"/>
            <a:endCxn id="10" idx="4"/>
          </p:cNvCxnSpPr>
          <p:nvPr/>
        </p:nvCxnSpPr>
        <p:spPr>
          <a:xfrm flipV="1">
            <a:off x="4715164" y="2236403"/>
            <a:ext cx="101600" cy="1206260"/>
          </a:xfrm>
          <a:prstGeom prst="line">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36" name="Straight Connector 35"/>
          <p:cNvCxnSpPr>
            <a:stCxn id="6" idx="7"/>
            <a:endCxn id="10" idx="2"/>
          </p:cNvCxnSpPr>
          <p:nvPr/>
        </p:nvCxnSpPr>
        <p:spPr>
          <a:xfrm flipV="1">
            <a:off x="2202464" y="1903894"/>
            <a:ext cx="2281791" cy="936913"/>
          </a:xfrm>
          <a:prstGeom prst="line">
            <a:avLst/>
          </a:prstGeom>
          <a:ln w="28575">
            <a:tailEnd type="triangle" w="lg" len="lg"/>
          </a:ln>
        </p:spPr>
        <p:style>
          <a:lnRef idx="1">
            <a:schemeClr val="dk1"/>
          </a:lnRef>
          <a:fillRef idx="0">
            <a:schemeClr val="dk1"/>
          </a:fillRef>
          <a:effectRef idx="0">
            <a:schemeClr val="dk1"/>
          </a:effectRef>
          <a:fontRef idx="minor">
            <a:schemeClr val="tx1"/>
          </a:fontRef>
        </p:style>
      </p:cxnSp>
      <p:sp>
        <p:nvSpPr>
          <p:cNvPr id="39" name="Oval 38"/>
          <p:cNvSpPr/>
          <p:nvPr/>
        </p:nvSpPr>
        <p:spPr>
          <a:xfrm>
            <a:off x="5539971" y="2507024"/>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G</a:t>
            </a:r>
          </a:p>
        </p:txBody>
      </p:sp>
      <p:sp>
        <p:nvSpPr>
          <p:cNvPr id="40" name="TextBox 39"/>
          <p:cNvSpPr txBox="1"/>
          <p:nvPr/>
        </p:nvSpPr>
        <p:spPr>
          <a:xfrm>
            <a:off x="162560" y="1571385"/>
            <a:ext cx="3302000" cy="461665"/>
          </a:xfrm>
          <a:prstGeom prst="rect">
            <a:avLst/>
          </a:prstGeom>
          <a:noFill/>
        </p:spPr>
        <p:txBody>
          <a:bodyPr wrap="square" rtlCol="0">
            <a:spAutoFit/>
          </a:bodyPr>
          <a:lstStyle/>
          <a:p>
            <a:r>
              <a:rPr lang="en-US" sz="2400" dirty="0"/>
              <a:t>Start from A</a:t>
            </a:r>
          </a:p>
        </p:txBody>
      </p:sp>
      <p:sp>
        <p:nvSpPr>
          <p:cNvPr id="41" name="Rectangle 40"/>
          <p:cNvSpPr/>
          <p:nvPr/>
        </p:nvSpPr>
        <p:spPr>
          <a:xfrm>
            <a:off x="7625080" y="5704913"/>
            <a:ext cx="3444240" cy="6821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Vertex: A</a:t>
            </a:r>
          </a:p>
          <a:p>
            <a:pPr algn="ctr"/>
            <a:r>
              <a:rPr lang="en-US" sz="2400" dirty="0"/>
              <a:t>Last edge used: ---</a:t>
            </a:r>
          </a:p>
        </p:txBody>
      </p:sp>
      <p:sp>
        <p:nvSpPr>
          <p:cNvPr id="42" name="Rectangle 41"/>
          <p:cNvSpPr/>
          <p:nvPr/>
        </p:nvSpPr>
        <p:spPr>
          <a:xfrm>
            <a:off x="7625080" y="4857454"/>
            <a:ext cx="3444240" cy="6821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Vertex: B</a:t>
            </a:r>
          </a:p>
          <a:p>
            <a:pPr algn="ctr"/>
            <a:r>
              <a:rPr lang="en-US" sz="2400" dirty="0"/>
              <a:t>Last edge used: --</a:t>
            </a:r>
          </a:p>
        </p:txBody>
      </p:sp>
      <p:sp>
        <p:nvSpPr>
          <p:cNvPr id="43" name="Rectangle 42"/>
          <p:cNvSpPr/>
          <p:nvPr/>
        </p:nvSpPr>
        <p:spPr>
          <a:xfrm>
            <a:off x="7625080" y="4078536"/>
            <a:ext cx="3444240" cy="6821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Vertex: C</a:t>
            </a:r>
          </a:p>
          <a:p>
            <a:pPr algn="ctr"/>
            <a:r>
              <a:rPr lang="en-US" sz="2400" dirty="0"/>
              <a:t>Last edge used: --</a:t>
            </a:r>
          </a:p>
        </p:txBody>
      </p:sp>
      <p:sp>
        <p:nvSpPr>
          <p:cNvPr id="44" name="Rectangle 43"/>
          <p:cNvSpPr/>
          <p:nvPr/>
        </p:nvSpPr>
        <p:spPr>
          <a:xfrm>
            <a:off x="7625080" y="3311045"/>
            <a:ext cx="3444240" cy="6821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Vertex: D</a:t>
            </a:r>
          </a:p>
          <a:p>
            <a:pPr algn="ctr"/>
            <a:r>
              <a:rPr lang="en-US" sz="2400" dirty="0"/>
              <a:t>Last edge used: --</a:t>
            </a:r>
          </a:p>
        </p:txBody>
      </p:sp>
      <p:sp>
        <p:nvSpPr>
          <p:cNvPr id="45" name="Rectangle 44"/>
          <p:cNvSpPr/>
          <p:nvPr/>
        </p:nvSpPr>
        <p:spPr>
          <a:xfrm>
            <a:off x="7625080" y="4857454"/>
            <a:ext cx="3444240" cy="6821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Vertex: B</a:t>
            </a:r>
          </a:p>
          <a:p>
            <a:pPr algn="ctr"/>
            <a:r>
              <a:rPr lang="en-US" sz="2400" dirty="0"/>
              <a:t>Last edge used: (B,C)</a:t>
            </a:r>
          </a:p>
        </p:txBody>
      </p:sp>
      <p:sp>
        <p:nvSpPr>
          <p:cNvPr id="46" name="Rectangle 45"/>
          <p:cNvSpPr/>
          <p:nvPr/>
        </p:nvSpPr>
        <p:spPr>
          <a:xfrm>
            <a:off x="7625080" y="4070658"/>
            <a:ext cx="3444240" cy="6821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Vertex: C</a:t>
            </a:r>
          </a:p>
          <a:p>
            <a:pPr algn="ctr"/>
            <a:r>
              <a:rPr lang="en-US" sz="2400" dirty="0"/>
              <a:t>Last edge used: (C,D)</a:t>
            </a:r>
          </a:p>
        </p:txBody>
      </p:sp>
      <p:sp>
        <p:nvSpPr>
          <p:cNvPr id="47" name="Rectangle 46"/>
          <p:cNvSpPr/>
          <p:nvPr/>
        </p:nvSpPr>
        <p:spPr>
          <a:xfrm>
            <a:off x="7612839" y="3311634"/>
            <a:ext cx="3444240" cy="6821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Vertex: D</a:t>
            </a:r>
          </a:p>
          <a:p>
            <a:pPr algn="ctr"/>
            <a:r>
              <a:rPr lang="en-US" sz="2400" dirty="0"/>
              <a:t>Last edge used: (D,B)</a:t>
            </a:r>
          </a:p>
        </p:txBody>
      </p:sp>
      <p:sp>
        <p:nvSpPr>
          <p:cNvPr id="48" name="Rectangle 47"/>
          <p:cNvSpPr/>
          <p:nvPr/>
        </p:nvSpPr>
        <p:spPr>
          <a:xfrm>
            <a:off x="7625080" y="5704913"/>
            <a:ext cx="3444240" cy="6821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Vertex: A</a:t>
            </a:r>
          </a:p>
          <a:p>
            <a:pPr algn="ctr"/>
            <a:r>
              <a:rPr lang="en-US" sz="2400" dirty="0"/>
              <a:t>Last edge used: (A,B)</a:t>
            </a:r>
          </a:p>
        </p:txBody>
      </p:sp>
      <p:sp>
        <p:nvSpPr>
          <p:cNvPr id="49" name="Rectangle 48"/>
          <p:cNvSpPr/>
          <p:nvPr/>
        </p:nvSpPr>
        <p:spPr>
          <a:xfrm>
            <a:off x="7625080" y="5704912"/>
            <a:ext cx="3444240" cy="6821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Vertex: A</a:t>
            </a:r>
          </a:p>
          <a:p>
            <a:pPr algn="ctr"/>
            <a:r>
              <a:rPr lang="en-US" sz="2400" dirty="0"/>
              <a:t>Last edge used: (A,F)</a:t>
            </a:r>
          </a:p>
        </p:txBody>
      </p:sp>
      <p:sp>
        <p:nvSpPr>
          <p:cNvPr id="51" name="Rectangle 50"/>
          <p:cNvSpPr/>
          <p:nvPr/>
        </p:nvSpPr>
        <p:spPr>
          <a:xfrm>
            <a:off x="7619538" y="4074578"/>
            <a:ext cx="3444240" cy="6821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Vertex: E</a:t>
            </a:r>
          </a:p>
          <a:p>
            <a:pPr algn="ctr"/>
            <a:r>
              <a:rPr lang="en-US" sz="2400" dirty="0"/>
              <a:t>Last edge used: ---</a:t>
            </a:r>
          </a:p>
        </p:txBody>
      </p:sp>
      <p:sp>
        <p:nvSpPr>
          <p:cNvPr id="52" name="Rectangle 51"/>
          <p:cNvSpPr/>
          <p:nvPr/>
        </p:nvSpPr>
        <p:spPr>
          <a:xfrm>
            <a:off x="7625080" y="4857454"/>
            <a:ext cx="3444240" cy="6821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Vertex: B</a:t>
            </a:r>
          </a:p>
          <a:p>
            <a:pPr algn="ctr"/>
            <a:r>
              <a:rPr lang="en-US" sz="2400" dirty="0"/>
              <a:t>Last edge used: (B,E)</a:t>
            </a:r>
          </a:p>
        </p:txBody>
      </p:sp>
      <p:sp>
        <p:nvSpPr>
          <p:cNvPr id="54" name="Rectangle 53"/>
          <p:cNvSpPr/>
          <p:nvPr/>
        </p:nvSpPr>
        <p:spPr>
          <a:xfrm>
            <a:off x="7622420" y="4069744"/>
            <a:ext cx="3444240" cy="6821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Vertex: E</a:t>
            </a:r>
          </a:p>
          <a:p>
            <a:pPr algn="ctr"/>
            <a:r>
              <a:rPr lang="en-US" sz="2400" dirty="0"/>
              <a:t>Last edge used: (E,F)</a:t>
            </a:r>
          </a:p>
        </p:txBody>
      </p:sp>
      <p:sp>
        <p:nvSpPr>
          <p:cNvPr id="55" name="Rectangle 54"/>
          <p:cNvSpPr/>
          <p:nvPr/>
        </p:nvSpPr>
        <p:spPr>
          <a:xfrm>
            <a:off x="7623023" y="3317819"/>
            <a:ext cx="3444240" cy="6821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Vertex: F</a:t>
            </a:r>
          </a:p>
          <a:p>
            <a:pPr algn="ctr"/>
            <a:r>
              <a:rPr lang="en-US" sz="2400" dirty="0"/>
              <a:t>Last edge used: ---</a:t>
            </a:r>
          </a:p>
        </p:txBody>
      </p:sp>
      <p:sp>
        <p:nvSpPr>
          <p:cNvPr id="57" name="Arc 56"/>
          <p:cNvSpPr/>
          <p:nvPr/>
        </p:nvSpPr>
        <p:spPr>
          <a:xfrm>
            <a:off x="4692073" y="2033050"/>
            <a:ext cx="710277" cy="3404716"/>
          </a:xfrm>
          <a:prstGeom prst="arc">
            <a:avLst>
              <a:gd name="adj1" fmla="val 16335227"/>
              <a:gd name="adj2" fmla="val 5144971"/>
            </a:avLst>
          </a:prstGeom>
          <a:ln w="28575">
            <a:tailEnd type="triangle" w="lg" len="lg"/>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58" name="Rectangle 57"/>
          <p:cNvSpPr/>
          <p:nvPr/>
        </p:nvSpPr>
        <p:spPr>
          <a:xfrm>
            <a:off x="7600598" y="3324593"/>
            <a:ext cx="3444240" cy="6821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Vertex: F</a:t>
            </a:r>
          </a:p>
          <a:p>
            <a:pPr algn="ctr"/>
            <a:r>
              <a:rPr lang="en-US" sz="2400" dirty="0"/>
              <a:t>Last edge used: (F,D)</a:t>
            </a:r>
          </a:p>
        </p:txBody>
      </p:sp>
      <p:sp>
        <p:nvSpPr>
          <p:cNvPr id="35" name="Rectangle 34"/>
          <p:cNvSpPr/>
          <p:nvPr/>
        </p:nvSpPr>
        <p:spPr>
          <a:xfrm>
            <a:off x="5818679" y="98114"/>
            <a:ext cx="6874393" cy="3139321"/>
          </a:xfrm>
          <a:prstGeom prst="rect">
            <a:avLst/>
          </a:prstGeom>
        </p:spPr>
        <p:txBody>
          <a:bodyPr wrap="square">
            <a:spAutoFit/>
          </a:bodyPr>
          <a:lstStyle/>
          <a:p>
            <a:r>
              <a:rPr lang="en-US" sz="2200" dirty="0">
                <a:latin typeface="Courier New" panose="02070309020205020404" pitchFamily="49" charset="0"/>
                <a:cs typeface="Courier New" panose="02070309020205020404" pitchFamily="49" charset="0"/>
              </a:rPr>
              <a:t>DFS(u)</a:t>
            </a:r>
          </a:p>
          <a:p>
            <a:r>
              <a:rPr lang="en-US" sz="2200" dirty="0">
                <a:latin typeface="Courier New" panose="02070309020205020404" pitchFamily="49" charset="0"/>
                <a:cs typeface="Courier New" panose="02070309020205020404" pitchFamily="49" charset="0"/>
              </a:rPr>
              <a:t>	Mark u as “seen”</a:t>
            </a:r>
          </a:p>
          <a:p>
            <a:r>
              <a:rPr lang="en-US" sz="2200" dirty="0">
                <a:latin typeface="Courier New" panose="02070309020205020404" pitchFamily="49" charset="0"/>
                <a:cs typeface="Courier New" panose="02070309020205020404" pitchFamily="49" charset="0"/>
              </a:rPr>
              <a:t>	</a:t>
            </a:r>
            <a:r>
              <a:rPr lang="en-US" sz="2200" dirty="0" err="1">
                <a:solidFill>
                  <a:srgbClr val="FF0000"/>
                </a:solidFill>
                <a:latin typeface="Courier New" panose="02070309020205020404" pitchFamily="49" charset="0"/>
                <a:cs typeface="Courier New" panose="02070309020205020404" pitchFamily="49" charset="0"/>
              </a:rPr>
              <a:t>u.start</a:t>
            </a:r>
            <a:r>
              <a:rPr lang="en-US" sz="2200" dirty="0">
                <a:solidFill>
                  <a:srgbClr val="FF0000"/>
                </a:solidFill>
                <a:latin typeface="Courier New" panose="02070309020205020404" pitchFamily="49" charset="0"/>
                <a:cs typeface="Courier New" panose="02070309020205020404" pitchFamily="49" charset="0"/>
              </a:rPr>
              <a:t> = counter++</a:t>
            </a:r>
          </a:p>
          <a:p>
            <a:r>
              <a:rPr lang="en-US" sz="2200" dirty="0">
                <a:latin typeface="Courier New" panose="02070309020205020404" pitchFamily="49" charset="0"/>
                <a:cs typeface="Courier New" panose="02070309020205020404" pitchFamily="49" charset="0"/>
              </a:rPr>
              <a:t>	For each edge (</a:t>
            </a:r>
            <a:r>
              <a:rPr lang="en-US" sz="2200" dirty="0" err="1">
                <a:latin typeface="Courier New" panose="02070309020205020404" pitchFamily="49" charset="0"/>
                <a:cs typeface="Courier New" panose="02070309020205020404" pitchFamily="49" charset="0"/>
              </a:rPr>
              <a:t>u,v</a:t>
            </a:r>
            <a:r>
              <a:rPr lang="en-US" sz="2200" dirty="0">
                <a:latin typeface="Courier New" panose="02070309020205020404" pitchFamily="49" charset="0"/>
                <a:cs typeface="Courier New" panose="02070309020205020404" pitchFamily="49" charset="0"/>
              </a:rPr>
              <a:t>) //leaving u</a:t>
            </a:r>
          </a:p>
          <a:p>
            <a:r>
              <a:rPr lang="en-US" sz="2200" dirty="0">
                <a:latin typeface="Courier New" panose="02070309020205020404" pitchFamily="49" charset="0"/>
                <a:cs typeface="Courier New" panose="02070309020205020404" pitchFamily="49" charset="0"/>
              </a:rPr>
              <a:t>		If v is not “seen”</a:t>
            </a:r>
          </a:p>
          <a:p>
            <a:r>
              <a:rPr lang="en-US" sz="2200" dirty="0">
                <a:latin typeface="Courier New" panose="02070309020205020404" pitchFamily="49" charset="0"/>
                <a:cs typeface="Courier New" panose="02070309020205020404" pitchFamily="49" charset="0"/>
              </a:rPr>
              <a:t>			DFS(v)</a:t>
            </a:r>
          </a:p>
          <a:p>
            <a:r>
              <a:rPr lang="en-US" sz="2200" dirty="0">
                <a:latin typeface="Courier New" panose="02070309020205020404" pitchFamily="49" charset="0"/>
                <a:cs typeface="Courier New" panose="02070309020205020404" pitchFamily="49" charset="0"/>
              </a:rPr>
              <a:t>		End If</a:t>
            </a:r>
          </a:p>
          <a:p>
            <a:r>
              <a:rPr lang="en-US" sz="2200" dirty="0">
                <a:latin typeface="Courier New" panose="02070309020205020404" pitchFamily="49" charset="0"/>
                <a:cs typeface="Courier New" panose="02070309020205020404" pitchFamily="49" charset="0"/>
              </a:rPr>
              <a:t>	End For</a:t>
            </a:r>
          </a:p>
          <a:p>
            <a:r>
              <a:rPr lang="en-US" sz="2200" dirty="0">
                <a:latin typeface="Courier New" panose="02070309020205020404" pitchFamily="49" charset="0"/>
                <a:cs typeface="Courier New" panose="02070309020205020404" pitchFamily="49" charset="0"/>
              </a:rPr>
              <a:t>	</a:t>
            </a:r>
            <a:r>
              <a:rPr lang="en-US" sz="2200" dirty="0" err="1">
                <a:solidFill>
                  <a:srgbClr val="FF0000"/>
                </a:solidFill>
                <a:latin typeface="Courier New" panose="02070309020205020404" pitchFamily="49" charset="0"/>
                <a:cs typeface="Courier New" panose="02070309020205020404" pitchFamily="49" charset="0"/>
              </a:rPr>
              <a:t>u.end</a:t>
            </a:r>
            <a:r>
              <a:rPr lang="en-US" sz="2200" dirty="0">
                <a:solidFill>
                  <a:srgbClr val="FF0000"/>
                </a:solidFill>
                <a:latin typeface="Courier New" panose="02070309020205020404" pitchFamily="49" charset="0"/>
                <a:cs typeface="Courier New" panose="02070309020205020404" pitchFamily="49" charset="0"/>
              </a:rPr>
              <a:t> = counter++</a:t>
            </a:r>
          </a:p>
        </p:txBody>
      </p:sp>
      <p:sp>
        <p:nvSpPr>
          <p:cNvPr id="3" name="TextBox 2"/>
          <p:cNvSpPr txBox="1"/>
          <p:nvPr/>
        </p:nvSpPr>
        <p:spPr>
          <a:xfrm>
            <a:off x="277500" y="2706204"/>
            <a:ext cx="594930" cy="584775"/>
          </a:xfrm>
          <a:prstGeom prst="rect">
            <a:avLst/>
          </a:prstGeom>
          <a:noFill/>
        </p:spPr>
        <p:txBody>
          <a:bodyPr wrap="square" rtlCol="0">
            <a:spAutoFit/>
          </a:bodyPr>
          <a:lstStyle/>
          <a:p>
            <a:r>
              <a:rPr lang="en-US" sz="3200" dirty="0"/>
              <a:t>1</a:t>
            </a:r>
          </a:p>
        </p:txBody>
      </p:sp>
      <p:sp>
        <p:nvSpPr>
          <p:cNvPr id="37" name="TextBox 36"/>
          <p:cNvSpPr txBox="1"/>
          <p:nvPr/>
        </p:nvSpPr>
        <p:spPr>
          <a:xfrm>
            <a:off x="747045" y="2706204"/>
            <a:ext cx="776140" cy="584775"/>
          </a:xfrm>
          <a:prstGeom prst="rect">
            <a:avLst/>
          </a:prstGeom>
          <a:noFill/>
        </p:spPr>
        <p:txBody>
          <a:bodyPr wrap="square" rtlCol="0">
            <a:spAutoFit/>
          </a:bodyPr>
          <a:lstStyle/>
          <a:p>
            <a:r>
              <a:rPr lang="en-US" sz="3200" dirty="0"/>
              <a:t>12</a:t>
            </a:r>
          </a:p>
        </p:txBody>
      </p:sp>
      <p:sp>
        <p:nvSpPr>
          <p:cNvPr id="38" name="TextBox 37"/>
          <p:cNvSpPr txBox="1"/>
          <p:nvPr/>
        </p:nvSpPr>
        <p:spPr>
          <a:xfrm>
            <a:off x="227854" y="5247225"/>
            <a:ext cx="594930" cy="584775"/>
          </a:xfrm>
          <a:prstGeom prst="rect">
            <a:avLst/>
          </a:prstGeom>
          <a:noFill/>
        </p:spPr>
        <p:txBody>
          <a:bodyPr wrap="square" rtlCol="0">
            <a:spAutoFit/>
          </a:bodyPr>
          <a:lstStyle/>
          <a:p>
            <a:r>
              <a:rPr lang="en-US" sz="3200" dirty="0"/>
              <a:t>2</a:t>
            </a:r>
          </a:p>
        </p:txBody>
      </p:sp>
      <p:sp>
        <p:nvSpPr>
          <p:cNvPr id="50" name="TextBox 49"/>
          <p:cNvSpPr txBox="1"/>
          <p:nvPr/>
        </p:nvSpPr>
        <p:spPr>
          <a:xfrm>
            <a:off x="865909" y="5247225"/>
            <a:ext cx="657276" cy="584775"/>
          </a:xfrm>
          <a:prstGeom prst="rect">
            <a:avLst/>
          </a:prstGeom>
          <a:noFill/>
        </p:spPr>
        <p:txBody>
          <a:bodyPr wrap="square" rtlCol="0">
            <a:spAutoFit/>
          </a:bodyPr>
          <a:lstStyle/>
          <a:p>
            <a:r>
              <a:rPr lang="en-US" sz="3200" dirty="0"/>
              <a:t>11</a:t>
            </a:r>
          </a:p>
        </p:txBody>
      </p:sp>
      <p:sp>
        <p:nvSpPr>
          <p:cNvPr id="53" name="TextBox 52"/>
          <p:cNvSpPr txBox="1"/>
          <p:nvPr/>
        </p:nvSpPr>
        <p:spPr>
          <a:xfrm>
            <a:off x="1896580" y="6029229"/>
            <a:ext cx="594930" cy="584775"/>
          </a:xfrm>
          <a:prstGeom prst="rect">
            <a:avLst/>
          </a:prstGeom>
          <a:noFill/>
        </p:spPr>
        <p:txBody>
          <a:bodyPr wrap="square" rtlCol="0">
            <a:spAutoFit/>
          </a:bodyPr>
          <a:lstStyle/>
          <a:p>
            <a:r>
              <a:rPr lang="en-US" sz="3200" dirty="0"/>
              <a:t>3</a:t>
            </a:r>
          </a:p>
        </p:txBody>
      </p:sp>
      <p:sp>
        <p:nvSpPr>
          <p:cNvPr id="56" name="TextBox 55"/>
          <p:cNvSpPr txBox="1"/>
          <p:nvPr/>
        </p:nvSpPr>
        <p:spPr>
          <a:xfrm>
            <a:off x="2547335" y="6029229"/>
            <a:ext cx="594930" cy="584775"/>
          </a:xfrm>
          <a:prstGeom prst="rect">
            <a:avLst/>
          </a:prstGeom>
          <a:noFill/>
        </p:spPr>
        <p:txBody>
          <a:bodyPr wrap="square" rtlCol="0">
            <a:spAutoFit/>
          </a:bodyPr>
          <a:lstStyle/>
          <a:p>
            <a:r>
              <a:rPr lang="en-US" sz="3200" dirty="0"/>
              <a:t>6</a:t>
            </a:r>
          </a:p>
        </p:txBody>
      </p:sp>
      <p:sp>
        <p:nvSpPr>
          <p:cNvPr id="59" name="TextBox 58"/>
          <p:cNvSpPr txBox="1"/>
          <p:nvPr/>
        </p:nvSpPr>
        <p:spPr>
          <a:xfrm>
            <a:off x="4358941" y="5743575"/>
            <a:ext cx="594930" cy="584775"/>
          </a:xfrm>
          <a:prstGeom prst="rect">
            <a:avLst/>
          </a:prstGeom>
          <a:noFill/>
        </p:spPr>
        <p:txBody>
          <a:bodyPr wrap="square" rtlCol="0">
            <a:spAutoFit/>
          </a:bodyPr>
          <a:lstStyle/>
          <a:p>
            <a:r>
              <a:rPr lang="en-US" sz="3200" dirty="0"/>
              <a:t>4</a:t>
            </a:r>
          </a:p>
        </p:txBody>
      </p:sp>
      <p:sp>
        <p:nvSpPr>
          <p:cNvPr id="60" name="TextBox 59"/>
          <p:cNvSpPr txBox="1"/>
          <p:nvPr/>
        </p:nvSpPr>
        <p:spPr>
          <a:xfrm>
            <a:off x="5009696" y="5743575"/>
            <a:ext cx="594930" cy="584775"/>
          </a:xfrm>
          <a:prstGeom prst="rect">
            <a:avLst/>
          </a:prstGeom>
          <a:noFill/>
        </p:spPr>
        <p:txBody>
          <a:bodyPr wrap="square" rtlCol="0">
            <a:spAutoFit/>
          </a:bodyPr>
          <a:lstStyle/>
          <a:p>
            <a:r>
              <a:rPr lang="en-US" sz="3200" dirty="0"/>
              <a:t>5</a:t>
            </a:r>
          </a:p>
        </p:txBody>
      </p:sp>
      <p:sp>
        <p:nvSpPr>
          <p:cNvPr id="61" name="TextBox 60"/>
          <p:cNvSpPr txBox="1"/>
          <p:nvPr/>
        </p:nvSpPr>
        <p:spPr>
          <a:xfrm>
            <a:off x="4026594" y="4069028"/>
            <a:ext cx="594930" cy="584775"/>
          </a:xfrm>
          <a:prstGeom prst="rect">
            <a:avLst/>
          </a:prstGeom>
          <a:noFill/>
        </p:spPr>
        <p:txBody>
          <a:bodyPr wrap="square" rtlCol="0">
            <a:spAutoFit/>
          </a:bodyPr>
          <a:lstStyle/>
          <a:p>
            <a:r>
              <a:rPr lang="en-US" sz="3200" dirty="0"/>
              <a:t>7</a:t>
            </a:r>
          </a:p>
        </p:txBody>
      </p:sp>
      <p:sp>
        <p:nvSpPr>
          <p:cNvPr id="62" name="TextBox 61"/>
          <p:cNvSpPr txBox="1"/>
          <p:nvPr/>
        </p:nvSpPr>
        <p:spPr>
          <a:xfrm>
            <a:off x="4586264" y="4069028"/>
            <a:ext cx="686015" cy="584775"/>
          </a:xfrm>
          <a:prstGeom prst="rect">
            <a:avLst/>
          </a:prstGeom>
          <a:noFill/>
        </p:spPr>
        <p:txBody>
          <a:bodyPr wrap="square" rtlCol="0">
            <a:spAutoFit/>
          </a:bodyPr>
          <a:lstStyle/>
          <a:p>
            <a:r>
              <a:rPr lang="en-US" sz="3200" dirty="0"/>
              <a:t>10</a:t>
            </a:r>
          </a:p>
        </p:txBody>
      </p:sp>
      <p:sp>
        <p:nvSpPr>
          <p:cNvPr id="63" name="TextBox 62"/>
          <p:cNvSpPr txBox="1"/>
          <p:nvPr/>
        </p:nvSpPr>
        <p:spPr>
          <a:xfrm>
            <a:off x="4324059" y="1042808"/>
            <a:ext cx="594930" cy="584775"/>
          </a:xfrm>
          <a:prstGeom prst="rect">
            <a:avLst/>
          </a:prstGeom>
          <a:noFill/>
        </p:spPr>
        <p:txBody>
          <a:bodyPr wrap="square" rtlCol="0">
            <a:spAutoFit/>
          </a:bodyPr>
          <a:lstStyle/>
          <a:p>
            <a:r>
              <a:rPr lang="en-US" sz="3200" dirty="0"/>
              <a:t>8</a:t>
            </a:r>
          </a:p>
        </p:txBody>
      </p:sp>
      <p:sp>
        <p:nvSpPr>
          <p:cNvPr id="64" name="TextBox 63"/>
          <p:cNvSpPr txBox="1"/>
          <p:nvPr/>
        </p:nvSpPr>
        <p:spPr>
          <a:xfrm>
            <a:off x="4974814" y="1042808"/>
            <a:ext cx="594930" cy="584775"/>
          </a:xfrm>
          <a:prstGeom prst="rect">
            <a:avLst/>
          </a:prstGeom>
          <a:noFill/>
        </p:spPr>
        <p:txBody>
          <a:bodyPr wrap="square" rtlCol="0">
            <a:spAutoFit/>
          </a:bodyPr>
          <a:lstStyle/>
          <a:p>
            <a:r>
              <a:rPr lang="en-US" sz="3200" dirty="0"/>
              <a:t>9</a:t>
            </a:r>
          </a:p>
        </p:txBody>
      </p:sp>
    </p:spTree>
    <p:extLst>
      <p:ext uri="{BB962C8B-B14F-4D97-AF65-F5344CB8AC3E}">
        <p14:creationId xmlns:p14="http://schemas.microsoft.com/office/powerpoint/2010/main" val="223410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mph" presetSubtype="2" fill="hold" nodeType="clickEffect">
                                  <p:stCondLst>
                                    <p:cond delay="0"/>
                                  </p:stCondLst>
                                  <p:childTnLst>
                                    <p:animClr clrSpc="rgb" dir="cw">
                                      <p:cBhvr>
                                        <p:cTn id="10" dur="2000" fill="hold"/>
                                        <p:tgtEl>
                                          <p:spTgt spid="6"/>
                                        </p:tgtEl>
                                        <p:attrNameLst>
                                          <p:attrName>fillcolor</p:attrName>
                                        </p:attrNameLst>
                                      </p:cBhvr>
                                      <p:to>
                                        <a:srgbClr val="FFD965"/>
                                      </p:to>
                                    </p:animClr>
                                    <p:set>
                                      <p:cBhvr>
                                        <p:cTn id="11" dur="2000" fill="hold"/>
                                        <p:tgtEl>
                                          <p:spTgt spid="6"/>
                                        </p:tgtEl>
                                        <p:attrNameLst>
                                          <p:attrName>fill.type</p:attrName>
                                        </p:attrNameLst>
                                      </p:cBhvr>
                                      <p:to>
                                        <p:strVal val="solid"/>
                                      </p:to>
                                    </p:set>
                                    <p:set>
                                      <p:cBhvr>
                                        <p:cTn id="12" dur="2000" fill="hold"/>
                                        <p:tgtEl>
                                          <p:spTgt spid="6"/>
                                        </p:tgtEl>
                                        <p:attrNameLst>
                                          <p:attrName>fill.on</p:attrName>
                                        </p:attrNameLst>
                                      </p:cBhvr>
                                      <p:to>
                                        <p:strVal val="tru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41"/>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4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2"/>
                                        </p:tgtEl>
                                        <p:attrNameLst>
                                          <p:attrName>style.visibility</p:attrName>
                                        </p:attrNameLst>
                                      </p:cBhvr>
                                      <p:to>
                                        <p:strVal val="visible"/>
                                      </p:to>
                                    </p:set>
                                  </p:childTnLst>
                                </p:cTn>
                              </p:par>
                              <p:par>
                                <p:cTn id="25" presetID="1" presetClass="emph" presetSubtype="2" fill="hold" nodeType="withEffect">
                                  <p:stCondLst>
                                    <p:cond delay="0"/>
                                  </p:stCondLst>
                                  <p:childTnLst>
                                    <p:animClr clrSpc="rgb" dir="cw">
                                      <p:cBhvr>
                                        <p:cTn id="26" dur="2000" fill="hold"/>
                                        <p:tgtEl>
                                          <p:spTgt spid="14"/>
                                        </p:tgtEl>
                                        <p:attrNameLst>
                                          <p:attrName>fillcolor</p:attrName>
                                        </p:attrNameLst>
                                      </p:cBhvr>
                                      <p:to>
                                        <a:srgbClr val="FFD965"/>
                                      </p:to>
                                    </p:animClr>
                                    <p:set>
                                      <p:cBhvr>
                                        <p:cTn id="27" dur="2000" fill="hold"/>
                                        <p:tgtEl>
                                          <p:spTgt spid="14"/>
                                        </p:tgtEl>
                                        <p:attrNameLst>
                                          <p:attrName>fill.type</p:attrName>
                                        </p:attrNameLst>
                                      </p:cBhvr>
                                      <p:to>
                                        <p:strVal val="solid"/>
                                      </p:to>
                                    </p:set>
                                    <p:set>
                                      <p:cBhvr>
                                        <p:cTn id="28" dur="2000" fill="hold"/>
                                        <p:tgtEl>
                                          <p:spTgt spid="14"/>
                                        </p:tgtEl>
                                        <p:attrNameLst>
                                          <p:attrName>fill.on</p:attrName>
                                        </p:attrNameLst>
                                      </p:cBhvr>
                                      <p:to>
                                        <p:strVal val="true"/>
                                      </p:to>
                                    </p:set>
                                  </p:childTnLst>
                                </p:cTn>
                              </p:par>
                              <p:par>
                                <p:cTn id="29" presetID="1" presetClass="entr" presetSubtype="0"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7" presetClass="emph" presetSubtype="2" fill="hold" nodeType="clickEffect">
                                  <p:stCondLst>
                                    <p:cond delay="0"/>
                                  </p:stCondLst>
                                  <p:childTnLst>
                                    <p:animClr clrSpc="rgb" dir="cw">
                                      <p:cBhvr>
                                        <p:cTn id="34" dur="2000" fill="hold"/>
                                        <p:tgtEl>
                                          <p:spTgt spid="16"/>
                                        </p:tgtEl>
                                        <p:attrNameLst>
                                          <p:attrName>stroke.color</p:attrName>
                                        </p:attrNameLst>
                                      </p:cBhvr>
                                      <p:to>
                                        <a:srgbClr val="FF6600"/>
                                      </p:to>
                                    </p:animClr>
                                    <p:set>
                                      <p:cBhvr>
                                        <p:cTn id="35" dur="2000" fill="hold"/>
                                        <p:tgtEl>
                                          <p:spTgt spid="16"/>
                                        </p:tgtEl>
                                        <p:attrNameLst>
                                          <p:attrName>stroke.on</p:attrName>
                                        </p:attrNameLst>
                                      </p:cBhvr>
                                      <p:to>
                                        <p:strVal val="true"/>
                                      </p:to>
                                    </p:set>
                                  </p:childTnLst>
                                </p:cTn>
                              </p:par>
                            </p:childTnLst>
                          </p:cTn>
                        </p:par>
                      </p:childTnLst>
                    </p:cTn>
                  </p:par>
                  <p:par>
                    <p:cTn id="36" fill="hold">
                      <p:stCondLst>
                        <p:cond delay="indefinite"/>
                      </p:stCondLst>
                      <p:childTnLst>
                        <p:par>
                          <p:cTn id="37" fill="hold">
                            <p:stCondLst>
                              <p:cond delay="0"/>
                            </p:stCondLst>
                            <p:childTnLst>
                              <p:par>
                                <p:cTn id="38" presetID="1" presetClass="exit" presetSubtype="0" fill="hold" grpId="1" nodeType="clickEffect">
                                  <p:stCondLst>
                                    <p:cond delay="0"/>
                                  </p:stCondLst>
                                  <p:childTnLst>
                                    <p:set>
                                      <p:cBhvr>
                                        <p:cTn id="39" dur="1" fill="hold">
                                          <p:stCondLst>
                                            <p:cond delay="0"/>
                                          </p:stCondLst>
                                        </p:cTn>
                                        <p:tgtEl>
                                          <p:spTgt spid="42"/>
                                        </p:tgtEl>
                                        <p:attrNameLst>
                                          <p:attrName>style.visibility</p:attrName>
                                        </p:attrNameLst>
                                      </p:cBhvr>
                                      <p:to>
                                        <p:strVal val="hidden"/>
                                      </p:to>
                                    </p:set>
                                  </p:childTnLst>
                                </p:cTn>
                              </p:par>
                              <p:par>
                                <p:cTn id="40" presetID="1" presetClass="entr" presetSubtype="0"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43"/>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7" presetClass="emph" presetSubtype="2" fill="hold" nodeType="clickEffect">
                                  <p:stCondLst>
                                    <p:cond delay="0"/>
                                  </p:stCondLst>
                                  <p:childTnLst>
                                    <p:animClr clrSpc="rgb" dir="cw">
                                      <p:cBhvr>
                                        <p:cTn id="47" dur="2000" fill="hold"/>
                                        <p:tgtEl>
                                          <p:spTgt spid="22"/>
                                        </p:tgtEl>
                                        <p:attrNameLst>
                                          <p:attrName>stroke.color</p:attrName>
                                        </p:attrNameLst>
                                      </p:cBhvr>
                                      <p:to>
                                        <a:srgbClr val="FF6600"/>
                                      </p:to>
                                    </p:animClr>
                                    <p:set>
                                      <p:cBhvr>
                                        <p:cTn id="48" dur="2000" fill="hold"/>
                                        <p:tgtEl>
                                          <p:spTgt spid="22"/>
                                        </p:tgtEl>
                                        <p:attrNameLst>
                                          <p:attrName>stroke.on</p:attrName>
                                        </p:attrNameLst>
                                      </p:cBhvr>
                                      <p:to>
                                        <p:strVal val="true"/>
                                      </p:to>
                                    </p:set>
                                  </p:childTnLst>
                                </p:cTn>
                              </p:par>
                              <p:par>
                                <p:cTn id="49" presetID="1" presetClass="emph" presetSubtype="2" fill="hold" nodeType="withEffect">
                                  <p:stCondLst>
                                    <p:cond delay="0"/>
                                  </p:stCondLst>
                                  <p:childTnLst>
                                    <p:animClr clrSpc="rgb" dir="cw">
                                      <p:cBhvr>
                                        <p:cTn id="50" dur="2000" fill="hold"/>
                                        <p:tgtEl>
                                          <p:spTgt spid="13"/>
                                        </p:tgtEl>
                                        <p:attrNameLst>
                                          <p:attrName>fillcolor</p:attrName>
                                        </p:attrNameLst>
                                      </p:cBhvr>
                                      <p:to>
                                        <a:srgbClr val="FFD965"/>
                                      </p:to>
                                    </p:animClr>
                                    <p:set>
                                      <p:cBhvr>
                                        <p:cTn id="51" dur="2000" fill="hold"/>
                                        <p:tgtEl>
                                          <p:spTgt spid="13"/>
                                        </p:tgtEl>
                                        <p:attrNameLst>
                                          <p:attrName>fill.type</p:attrName>
                                        </p:attrNameLst>
                                      </p:cBhvr>
                                      <p:to>
                                        <p:strVal val="solid"/>
                                      </p:to>
                                    </p:set>
                                    <p:set>
                                      <p:cBhvr>
                                        <p:cTn id="52" dur="2000" fill="hold"/>
                                        <p:tgtEl>
                                          <p:spTgt spid="13"/>
                                        </p:tgtEl>
                                        <p:attrNameLst>
                                          <p:attrName>fill.on</p:attrName>
                                        </p:attrNameLst>
                                      </p:cBhvr>
                                      <p:to>
                                        <p:strVal val="true"/>
                                      </p:to>
                                    </p:set>
                                  </p:childTnLst>
                                </p:cTn>
                              </p:par>
                              <p:par>
                                <p:cTn id="53" presetID="1" presetClass="entr" presetSubtype="0"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1" nodeType="clickEffect">
                                  <p:stCondLst>
                                    <p:cond delay="0"/>
                                  </p:stCondLst>
                                  <p:childTnLst>
                                    <p:set>
                                      <p:cBhvr>
                                        <p:cTn id="58" dur="1" fill="hold">
                                          <p:stCondLst>
                                            <p:cond delay="0"/>
                                          </p:stCondLst>
                                        </p:cTn>
                                        <p:tgtEl>
                                          <p:spTgt spid="43"/>
                                        </p:tgtEl>
                                        <p:attrNameLst>
                                          <p:attrName>style.visibility</p:attrName>
                                        </p:attrNameLst>
                                      </p:cBhvr>
                                      <p:to>
                                        <p:strVal val="hidden"/>
                                      </p:to>
                                    </p:set>
                                  </p:childTnLst>
                                </p:cTn>
                              </p:par>
                              <p:par>
                                <p:cTn id="59" presetID="1" presetClass="entr" presetSubtype="0" fill="hold" grpId="0" nodeType="withEffect">
                                  <p:stCondLst>
                                    <p:cond delay="0"/>
                                  </p:stCondLst>
                                  <p:childTnLst>
                                    <p:set>
                                      <p:cBhvr>
                                        <p:cTn id="60" dur="1" fill="hold">
                                          <p:stCondLst>
                                            <p:cond delay="0"/>
                                          </p:stCondLst>
                                        </p:cTn>
                                        <p:tgtEl>
                                          <p:spTgt spid="46"/>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7" presetClass="emph" presetSubtype="2" fill="hold" nodeType="clickEffect">
                                  <p:stCondLst>
                                    <p:cond delay="0"/>
                                  </p:stCondLst>
                                  <p:childTnLst>
                                    <p:animClr clrSpc="rgb" dir="cw">
                                      <p:cBhvr>
                                        <p:cTn id="66" dur="2000" fill="hold"/>
                                        <p:tgtEl>
                                          <p:spTgt spid="26"/>
                                        </p:tgtEl>
                                        <p:attrNameLst>
                                          <p:attrName>stroke.color</p:attrName>
                                        </p:attrNameLst>
                                      </p:cBhvr>
                                      <p:to>
                                        <a:srgbClr val="FF6600"/>
                                      </p:to>
                                    </p:animClr>
                                    <p:set>
                                      <p:cBhvr>
                                        <p:cTn id="67" dur="2000" fill="hold"/>
                                        <p:tgtEl>
                                          <p:spTgt spid="26"/>
                                        </p:tgtEl>
                                        <p:attrNameLst>
                                          <p:attrName>stroke.on</p:attrName>
                                        </p:attrNameLst>
                                      </p:cBhvr>
                                      <p:to>
                                        <p:strVal val="true"/>
                                      </p:to>
                                    </p:set>
                                  </p:childTnLst>
                                </p:cTn>
                              </p:par>
                              <p:par>
                                <p:cTn id="68" presetID="1" presetClass="emph" presetSubtype="2" fill="hold" nodeType="withEffect">
                                  <p:stCondLst>
                                    <p:cond delay="0"/>
                                  </p:stCondLst>
                                  <p:childTnLst>
                                    <p:animClr clrSpc="rgb" dir="cw">
                                      <p:cBhvr>
                                        <p:cTn id="69" dur="2000" fill="hold"/>
                                        <p:tgtEl>
                                          <p:spTgt spid="11"/>
                                        </p:tgtEl>
                                        <p:attrNameLst>
                                          <p:attrName>fillcolor</p:attrName>
                                        </p:attrNameLst>
                                      </p:cBhvr>
                                      <p:to>
                                        <a:srgbClr val="FFD965"/>
                                      </p:to>
                                    </p:animClr>
                                    <p:set>
                                      <p:cBhvr>
                                        <p:cTn id="70" dur="2000" fill="hold"/>
                                        <p:tgtEl>
                                          <p:spTgt spid="11"/>
                                        </p:tgtEl>
                                        <p:attrNameLst>
                                          <p:attrName>fill.type</p:attrName>
                                        </p:attrNameLst>
                                      </p:cBhvr>
                                      <p:to>
                                        <p:strVal val="solid"/>
                                      </p:to>
                                    </p:set>
                                    <p:set>
                                      <p:cBhvr>
                                        <p:cTn id="71" dur="2000" fill="hold"/>
                                        <p:tgtEl>
                                          <p:spTgt spid="11"/>
                                        </p:tgtEl>
                                        <p:attrNameLst>
                                          <p:attrName>fill.on</p:attrName>
                                        </p:attrNameLst>
                                      </p:cBhvr>
                                      <p:to>
                                        <p:strVal val="true"/>
                                      </p:to>
                                    </p:set>
                                  </p:childTnLst>
                                </p:cTn>
                              </p:par>
                              <p:par>
                                <p:cTn id="72" presetID="1" presetClass="entr" presetSubtype="0" fill="hold" grpId="0" nodeType="withEffect">
                                  <p:stCondLst>
                                    <p:cond delay="0"/>
                                  </p:stCondLst>
                                  <p:childTnLst>
                                    <p:set>
                                      <p:cBhvr>
                                        <p:cTn id="73" dur="1" fill="hold">
                                          <p:stCondLst>
                                            <p:cond delay="0"/>
                                          </p:stCondLst>
                                        </p:cTn>
                                        <p:tgtEl>
                                          <p:spTgt spid="59"/>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 presetClass="exit" presetSubtype="0" fill="hold" grpId="1" nodeType="clickEffect">
                                  <p:stCondLst>
                                    <p:cond delay="0"/>
                                  </p:stCondLst>
                                  <p:childTnLst>
                                    <p:set>
                                      <p:cBhvr>
                                        <p:cTn id="77" dur="1" fill="hold">
                                          <p:stCondLst>
                                            <p:cond delay="0"/>
                                          </p:stCondLst>
                                        </p:cTn>
                                        <p:tgtEl>
                                          <p:spTgt spid="44"/>
                                        </p:tgtEl>
                                        <p:attrNameLst>
                                          <p:attrName>style.visibility</p:attrName>
                                        </p:attrNameLst>
                                      </p:cBhvr>
                                      <p:to>
                                        <p:strVal val="hidden"/>
                                      </p:to>
                                    </p:set>
                                  </p:childTnLst>
                                </p:cTn>
                              </p:par>
                              <p:par>
                                <p:cTn id="78" presetID="1" presetClass="entr" presetSubtype="0" fill="hold" grpId="0" nodeType="withEffect">
                                  <p:stCondLst>
                                    <p:cond delay="0"/>
                                  </p:stCondLst>
                                  <p:childTnLst>
                                    <p:set>
                                      <p:cBhvr>
                                        <p:cTn id="79" dur="1" fill="hold">
                                          <p:stCondLst>
                                            <p:cond delay="0"/>
                                          </p:stCondLst>
                                        </p:cTn>
                                        <p:tgtEl>
                                          <p:spTgt spid="47"/>
                                        </p:tgtEl>
                                        <p:attrNameLst>
                                          <p:attrName>style.visibility</p:attrName>
                                        </p:attrNameLst>
                                      </p:cBhvr>
                                      <p:to>
                                        <p:strVal val="visible"/>
                                      </p:to>
                                    </p:set>
                                  </p:childTnLst>
                                </p:cTn>
                              </p:par>
                              <p:par>
                                <p:cTn id="80" presetID="7" presetClass="emph" presetSubtype="2" fill="hold" nodeType="withEffect">
                                  <p:stCondLst>
                                    <p:cond delay="0"/>
                                  </p:stCondLst>
                                  <p:childTnLst>
                                    <p:animClr clrSpc="rgb" dir="cw">
                                      <p:cBhvr>
                                        <p:cTn id="81" dur="2000" fill="hold"/>
                                        <p:tgtEl>
                                          <p:spTgt spid="30"/>
                                        </p:tgtEl>
                                        <p:attrNameLst>
                                          <p:attrName>stroke.color</p:attrName>
                                        </p:attrNameLst>
                                      </p:cBhvr>
                                      <p:to>
                                        <a:srgbClr val="0070C0"/>
                                      </p:to>
                                    </p:animClr>
                                    <p:set>
                                      <p:cBhvr>
                                        <p:cTn id="82" dur="2000" fill="hold"/>
                                        <p:tgtEl>
                                          <p:spTgt spid="30"/>
                                        </p:tgtEl>
                                        <p:attrNameLst>
                                          <p:attrName>stroke.on</p:attrName>
                                        </p:attrNameLst>
                                      </p:cBhvr>
                                      <p:to>
                                        <p:strVal val="true"/>
                                      </p:to>
                                    </p:set>
                                  </p:childTnLst>
                                </p:cTn>
                              </p:par>
                            </p:childTnLst>
                          </p:cTn>
                        </p:par>
                      </p:childTnLst>
                    </p:cTn>
                  </p:par>
                  <p:par>
                    <p:cTn id="83" fill="hold">
                      <p:stCondLst>
                        <p:cond delay="indefinite"/>
                      </p:stCondLst>
                      <p:childTnLst>
                        <p:par>
                          <p:cTn id="84" fill="hold">
                            <p:stCondLst>
                              <p:cond delay="0"/>
                            </p:stCondLst>
                            <p:childTnLst>
                              <p:par>
                                <p:cTn id="85" presetID="1" presetClass="exit" presetSubtype="0" fill="hold" grpId="1" nodeType="clickEffect">
                                  <p:stCondLst>
                                    <p:cond delay="0"/>
                                  </p:stCondLst>
                                  <p:childTnLst>
                                    <p:set>
                                      <p:cBhvr>
                                        <p:cTn id="86" dur="1" fill="hold">
                                          <p:stCondLst>
                                            <p:cond delay="0"/>
                                          </p:stCondLst>
                                        </p:cTn>
                                        <p:tgtEl>
                                          <p:spTgt spid="47"/>
                                        </p:tgtEl>
                                        <p:attrNameLst>
                                          <p:attrName>style.visibility</p:attrName>
                                        </p:attrNameLst>
                                      </p:cBhvr>
                                      <p:to>
                                        <p:strVal val="hidden"/>
                                      </p:to>
                                    </p:set>
                                  </p:childTnLst>
                                </p:cTn>
                              </p:par>
                              <p:par>
                                <p:cTn id="87" presetID="1" presetClass="entr" presetSubtype="0" fill="hold" grpId="0" nodeType="withEffect">
                                  <p:stCondLst>
                                    <p:cond delay="0"/>
                                  </p:stCondLst>
                                  <p:childTnLst>
                                    <p:set>
                                      <p:cBhvr>
                                        <p:cTn id="88" dur="1" fill="hold">
                                          <p:stCondLst>
                                            <p:cond delay="0"/>
                                          </p:stCondLst>
                                        </p:cTn>
                                        <p:tgtEl>
                                          <p:spTgt spid="60"/>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xit" presetSubtype="0" fill="hold" grpId="1" nodeType="clickEffect">
                                  <p:stCondLst>
                                    <p:cond delay="0"/>
                                  </p:stCondLst>
                                  <p:childTnLst>
                                    <p:set>
                                      <p:cBhvr>
                                        <p:cTn id="92" dur="1" fill="hold">
                                          <p:stCondLst>
                                            <p:cond delay="0"/>
                                          </p:stCondLst>
                                        </p:cTn>
                                        <p:tgtEl>
                                          <p:spTgt spid="46"/>
                                        </p:tgtEl>
                                        <p:attrNameLst>
                                          <p:attrName>style.visibility</p:attrName>
                                        </p:attrNameLst>
                                      </p:cBhvr>
                                      <p:to>
                                        <p:strVal val="hidden"/>
                                      </p:to>
                                    </p:set>
                                  </p:childTnLst>
                                </p:cTn>
                              </p:par>
                              <p:par>
                                <p:cTn id="93" presetID="1" presetClass="entr" presetSubtype="0" fill="hold" grpId="0" nodeType="withEffect">
                                  <p:stCondLst>
                                    <p:cond delay="0"/>
                                  </p:stCondLst>
                                  <p:childTnLst>
                                    <p:set>
                                      <p:cBhvr>
                                        <p:cTn id="94" dur="1" fill="hold">
                                          <p:stCondLst>
                                            <p:cond delay="0"/>
                                          </p:stCondLst>
                                        </p:cTn>
                                        <p:tgtEl>
                                          <p:spTgt spid="56"/>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xit" presetSubtype="0" fill="hold" grpId="1" nodeType="clickEffect">
                                  <p:stCondLst>
                                    <p:cond delay="0"/>
                                  </p:stCondLst>
                                  <p:childTnLst>
                                    <p:set>
                                      <p:cBhvr>
                                        <p:cTn id="98" dur="1" fill="hold">
                                          <p:stCondLst>
                                            <p:cond delay="0"/>
                                          </p:stCondLst>
                                        </p:cTn>
                                        <p:tgtEl>
                                          <p:spTgt spid="45"/>
                                        </p:tgtEl>
                                        <p:attrNameLst>
                                          <p:attrName>style.visibility</p:attrName>
                                        </p:attrNameLst>
                                      </p:cBhvr>
                                      <p:to>
                                        <p:strVal val="hidden"/>
                                      </p:to>
                                    </p:set>
                                  </p:childTnLst>
                                </p:cTn>
                              </p:par>
                              <p:par>
                                <p:cTn id="99" presetID="1" presetClass="entr" presetSubtype="0" fill="hold" grpId="0" nodeType="withEffect">
                                  <p:stCondLst>
                                    <p:cond delay="0"/>
                                  </p:stCondLst>
                                  <p:childTnLst>
                                    <p:set>
                                      <p:cBhvr>
                                        <p:cTn id="100" dur="1" fill="hold">
                                          <p:stCondLst>
                                            <p:cond delay="0"/>
                                          </p:stCondLst>
                                        </p:cTn>
                                        <p:tgtEl>
                                          <p:spTgt spid="52"/>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51"/>
                                        </p:tgtEl>
                                        <p:attrNameLst>
                                          <p:attrName>style.visibility</p:attrName>
                                        </p:attrNameLst>
                                      </p:cBhvr>
                                      <p:to>
                                        <p:strVal val="visible"/>
                                      </p:to>
                                    </p:set>
                                  </p:childTnLst>
                                </p:cTn>
                              </p:par>
                              <p:par>
                                <p:cTn id="105" presetID="1" presetClass="emph" presetSubtype="2" fill="hold" nodeType="withEffect">
                                  <p:stCondLst>
                                    <p:cond delay="0"/>
                                  </p:stCondLst>
                                  <p:childTnLst>
                                    <p:animClr clrSpc="rgb" dir="cw">
                                      <p:cBhvr>
                                        <p:cTn id="106" dur="2000" fill="hold"/>
                                        <p:tgtEl>
                                          <p:spTgt spid="12"/>
                                        </p:tgtEl>
                                        <p:attrNameLst>
                                          <p:attrName>fillcolor</p:attrName>
                                        </p:attrNameLst>
                                      </p:cBhvr>
                                      <p:to>
                                        <a:srgbClr val="FFD965"/>
                                      </p:to>
                                    </p:animClr>
                                    <p:set>
                                      <p:cBhvr>
                                        <p:cTn id="107" dur="2000" fill="hold"/>
                                        <p:tgtEl>
                                          <p:spTgt spid="12"/>
                                        </p:tgtEl>
                                        <p:attrNameLst>
                                          <p:attrName>fill.type</p:attrName>
                                        </p:attrNameLst>
                                      </p:cBhvr>
                                      <p:to>
                                        <p:strVal val="solid"/>
                                      </p:to>
                                    </p:set>
                                    <p:set>
                                      <p:cBhvr>
                                        <p:cTn id="108" dur="2000" fill="hold"/>
                                        <p:tgtEl>
                                          <p:spTgt spid="12"/>
                                        </p:tgtEl>
                                        <p:attrNameLst>
                                          <p:attrName>fill.on</p:attrName>
                                        </p:attrNameLst>
                                      </p:cBhvr>
                                      <p:to>
                                        <p:strVal val="true"/>
                                      </p:to>
                                    </p:set>
                                  </p:childTnLst>
                                </p:cTn>
                              </p:par>
                              <p:par>
                                <p:cTn id="109" presetID="1" presetClass="entr" presetSubtype="0" fill="hold" grpId="0" nodeType="withEffect">
                                  <p:stCondLst>
                                    <p:cond delay="0"/>
                                  </p:stCondLst>
                                  <p:childTnLst>
                                    <p:set>
                                      <p:cBhvr>
                                        <p:cTn id="110" dur="1" fill="hold">
                                          <p:stCondLst>
                                            <p:cond delay="0"/>
                                          </p:stCondLst>
                                        </p:cTn>
                                        <p:tgtEl>
                                          <p:spTgt spid="61"/>
                                        </p:tgtEl>
                                        <p:attrNameLst>
                                          <p:attrName>style.visibility</p:attrName>
                                        </p:attrNameLst>
                                      </p:cBhvr>
                                      <p:to>
                                        <p:strVal val="visible"/>
                                      </p:to>
                                    </p:set>
                                  </p:childTnLst>
                                </p:cTn>
                              </p:par>
                              <p:par>
                                <p:cTn id="111" presetID="7" presetClass="emph" presetSubtype="2" fill="hold" nodeType="withEffect">
                                  <p:stCondLst>
                                    <p:cond delay="0"/>
                                  </p:stCondLst>
                                  <p:childTnLst>
                                    <p:animClr clrSpc="rgb" dir="cw">
                                      <p:cBhvr>
                                        <p:cTn id="112" dur="2000" fill="hold"/>
                                        <p:tgtEl>
                                          <p:spTgt spid="32"/>
                                        </p:tgtEl>
                                        <p:attrNameLst>
                                          <p:attrName>stroke.color</p:attrName>
                                        </p:attrNameLst>
                                      </p:cBhvr>
                                      <p:to>
                                        <a:srgbClr val="FF6600"/>
                                      </p:to>
                                    </p:animClr>
                                    <p:set>
                                      <p:cBhvr>
                                        <p:cTn id="113" dur="2000" fill="hold"/>
                                        <p:tgtEl>
                                          <p:spTgt spid="32"/>
                                        </p:tgtEl>
                                        <p:attrNameLst>
                                          <p:attrName>stroke.on</p:attrName>
                                        </p:attrNameLst>
                                      </p:cBhvr>
                                      <p:to>
                                        <p:strVal val="true"/>
                                      </p:to>
                                    </p:set>
                                  </p:childTnLst>
                                </p:cTn>
                              </p:par>
                            </p:childTnLst>
                          </p:cTn>
                        </p:par>
                      </p:childTnLst>
                    </p:cTn>
                  </p:par>
                  <p:par>
                    <p:cTn id="114" fill="hold">
                      <p:stCondLst>
                        <p:cond delay="indefinite"/>
                      </p:stCondLst>
                      <p:childTnLst>
                        <p:par>
                          <p:cTn id="115" fill="hold">
                            <p:stCondLst>
                              <p:cond delay="0"/>
                            </p:stCondLst>
                            <p:childTnLst>
                              <p:par>
                                <p:cTn id="116" presetID="1" presetClass="exit" presetSubtype="0" fill="hold" grpId="1" nodeType="clickEffect">
                                  <p:stCondLst>
                                    <p:cond delay="0"/>
                                  </p:stCondLst>
                                  <p:childTnLst>
                                    <p:set>
                                      <p:cBhvr>
                                        <p:cTn id="117" dur="1" fill="hold">
                                          <p:stCondLst>
                                            <p:cond delay="0"/>
                                          </p:stCondLst>
                                        </p:cTn>
                                        <p:tgtEl>
                                          <p:spTgt spid="51"/>
                                        </p:tgtEl>
                                        <p:attrNameLst>
                                          <p:attrName>style.visibility</p:attrName>
                                        </p:attrNameLst>
                                      </p:cBhvr>
                                      <p:to>
                                        <p:strVal val="hidden"/>
                                      </p:to>
                                    </p:set>
                                  </p:childTnLst>
                                </p:cTn>
                              </p:par>
                              <p:par>
                                <p:cTn id="118" presetID="1" presetClass="entr" presetSubtype="0" fill="hold" grpId="0" nodeType="withEffect">
                                  <p:stCondLst>
                                    <p:cond delay="0"/>
                                  </p:stCondLst>
                                  <p:childTnLst>
                                    <p:set>
                                      <p:cBhvr>
                                        <p:cTn id="119" dur="1" fill="hold">
                                          <p:stCondLst>
                                            <p:cond delay="0"/>
                                          </p:stCondLst>
                                        </p:cTn>
                                        <p:tgtEl>
                                          <p:spTgt spid="54"/>
                                        </p:tgtEl>
                                        <p:attrNameLst>
                                          <p:attrName>style.visibility</p:attrName>
                                        </p:attrNameLst>
                                      </p:cBhvr>
                                      <p:to>
                                        <p:strVal val="visible"/>
                                      </p:to>
                                    </p:set>
                                  </p:childTnLst>
                                </p:cTn>
                              </p:par>
                              <p:par>
                                <p:cTn id="120" presetID="1" presetClass="entr" presetSubtype="0" fill="hold" grpId="0" nodeType="withEffect">
                                  <p:stCondLst>
                                    <p:cond delay="0"/>
                                  </p:stCondLst>
                                  <p:childTnLst>
                                    <p:set>
                                      <p:cBhvr>
                                        <p:cTn id="121" dur="1" fill="hold">
                                          <p:stCondLst>
                                            <p:cond delay="0"/>
                                          </p:stCondLst>
                                        </p:cTn>
                                        <p:tgtEl>
                                          <p:spTgt spid="55"/>
                                        </p:tgtEl>
                                        <p:attrNameLst>
                                          <p:attrName>style.visibility</p:attrName>
                                        </p:attrNameLst>
                                      </p:cBhvr>
                                      <p:to>
                                        <p:strVal val="visible"/>
                                      </p:to>
                                    </p:set>
                                  </p:childTnLst>
                                </p:cTn>
                              </p:par>
                              <p:par>
                                <p:cTn id="122" presetID="1" presetClass="emph" presetSubtype="2" fill="hold" nodeType="withEffect">
                                  <p:stCondLst>
                                    <p:cond delay="0"/>
                                  </p:stCondLst>
                                  <p:childTnLst>
                                    <p:animClr clrSpc="rgb" dir="cw">
                                      <p:cBhvr>
                                        <p:cTn id="123" dur="2000" fill="hold"/>
                                        <p:tgtEl>
                                          <p:spTgt spid="10"/>
                                        </p:tgtEl>
                                        <p:attrNameLst>
                                          <p:attrName>fillcolor</p:attrName>
                                        </p:attrNameLst>
                                      </p:cBhvr>
                                      <p:to>
                                        <a:srgbClr val="FFD965"/>
                                      </p:to>
                                    </p:animClr>
                                    <p:set>
                                      <p:cBhvr>
                                        <p:cTn id="124" dur="2000" fill="hold"/>
                                        <p:tgtEl>
                                          <p:spTgt spid="10"/>
                                        </p:tgtEl>
                                        <p:attrNameLst>
                                          <p:attrName>fill.type</p:attrName>
                                        </p:attrNameLst>
                                      </p:cBhvr>
                                      <p:to>
                                        <p:strVal val="solid"/>
                                      </p:to>
                                    </p:set>
                                    <p:set>
                                      <p:cBhvr>
                                        <p:cTn id="125" dur="2000" fill="hold"/>
                                        <p:tgtEl>
                                          <p:spTgt spid="10"/>
                                        </p:tgtEl>
                                        <p:attrNameLst>
                                          <p:attrName>fill.on</p:attrName>
                                        </p:attrNameLst>
                                      </p:cBhvr>
                                      <p:to>
                                        <p:strVal val="true"/>
                                      </p:to>
                                    </p:set>
                                  </p:childTnLst>
                                </p:cTn>
                              </p:par>
                              <p:par>
                                <p:cTn id="126" presetID="1" presetClass="entr" presetSubtype="0" fill="hold" grpId="0" nodeType="withEffect">
                                  <p:stCondLst>
                                    <p:cond delay="0"/>
                                  </p:stCondLst>
                                  <p:childTnLst>
                                    <p:set>
                                      <p:cBhvr>
                                        <p:cTn id="127" dur="1" fill="hold">
                                          <p:stCondLst>
                                            <p:cond delay="0"/>
                                          </p:stCondLst>
                                        </p:cTn>
                                        <p:tgtEl>
                                          <p:spTgt spid="63"/>
                                        </p:tgtEl>
                                        <p:attrNameLst>
                                          <p:attrName>style.visibility</p:attrName>
                                        </p:attrNameLst>
                                      </p:cBhvr>
                                      <p:to>
                                        <p:strVal val="visible"/>
                                      </p:to>
                                    </p:set>
                                  </p:childTnLst>
                                </p:cTn>
                              </p:par>
                              <p:par>
                                <p:cTn id="128" presetID="7" presetClass="emph" presetSubtype="2" fill="hold" nodeType="withEffect">
                                  <p:stCondLst>
                                    <p:cond delay="0"/>
                                  </p:stCondLst>
                                  <p:childTnLst>
                                    <p:animClr clrSpc="rgb" dir="cw">
                                      <p:cBhvr>
                                        <p:cTn id="129" dur="2000" fill="hold"/>
                                        <p:tgtEl>
                                          <p:spTgt spid="34"/>
                                        </p:tgtEl>
                                        <p:attrNameLst>
                                          <p:attrName>stroke.color</p:attrName>
                                        </p:attrNameLst>
                                      </p:cBhvr>
                                      <p:to>
                                        <a:srgbClr val="FF6600"/>
                                      </p:to>
                                    </p:animClr>
                                    <p:set>
                                      <p:cBhvr>
                                        <p:cTn id="130" dur="2000" fill="hold"/>
                                        <p:tgtEl>
                                          <p:spTgt spid="34"/>
                                        </p:tgtEl>
                                        <p:attrNameLst>
                                          <p:attrName>stroke.on</p:attrName>
                                        </p:attrNameLst>
                                      </p:cBhvr>
                                      <p:to>
                                        <p:strVal val="true"/>
                                      </p:to>
                                    </p:set>
                                  </p:childTnLst>
                                </p:cTn>
                              </p:par>
                            </p:childTnLst>
                          </p:cTn>
                        </p:par>
                      </p:childTnLst>
                    </p:cTn>
                  </p:par>
                  <p:par>
                    <p:cTn id="131" fill="hold">
                      <p:stCondLst>
                        <p:cond delay="indefinite"/>
                      </p:stCondLst>
                      <p:childTnLst>
                        <p:par>
                          <p:cTn id="132" fill="hold">
                            <p:stCondLst>
                              <p:cond delay="0"/>
                            </p:stCondLst>
                            <p:childTnLst>
                              <p:par>
                                <p:cTn id="133" presetID="1" presetClass="exit" presetSubtype="0" fill="hold" grpId="1" nodeType="clickEffect">
                                  <p:stCondLst>
                                    <p:cond delay="0"/>
                                  </p:stCondLst>
                                  <p:childTnLst>
                                    <p:set>
                                      <p:cBhvr>
                                        <p:cTn id="134" dur="1" fill="hold">
                                          <p:stCondLst>
                                            <p:cond delay="0"/>
                                          </p:stCondLst>
                                        </p:cTn>
                                        <p:tgtEl>
                                          <p:spTgt spid="55"/>
                                        </p:tgtEl>
                                        <p:attrNameLst>
                                          <p:attrName>style.visibility</p:attrName>
                                        </p:attrNameLst>
                                      </p:cBhvr>
                                      <p:to>
                                        <p:strVal val="hidden"/>
                                      </p:to>
                                    </p:set>
                                  </p:childTnLst>
                                </p:cTn>
                              </p:par>
                              <p:par>
                                <p:cTn id="135" presetID="1" presetClass="entr" presetSubtype="0" fill="hold" grpId="0" nodeType="withEffect">
                                  <p:stCondLst>
                                    <p:cond delay="0"/>
                                  </p:stCondLst>
                                  <p:childTnLst>
                                    <p:set>
                                      <p:cBhvr>
                                        <p:cTn id="136" dur="1" fill="hold">
                                          <p:stCondLst>
                                            <p:cond delay="0"/>
                                          </p:stCondLst>
                                        </p:cTn>
                                        <p:tgtEl>
                                          <p:spTgt spid="58"/>
                                        </p:tgtEl>
                                        <p:attrNameLst>
                                          <p:attrName>style.visibility</p:attrName>
                                        </p:attrNameLst>
                                      </p:cBhvr>
                                      <p:to>
                                        <p:strVal val="visible"/>
                                      </p:to>
                                    </p:set>
                                  </p:childTnLst>
                                </p:cTn>
                              </p:par>
                              <p:par>
                                <p:cTn id="137" presetID="7" presetClass="emph" presetSubtype="2" fill="hold" nodeType="withEffect">
                                  <p:stCondLst>
                                    <p:cond delay="0"/>
                                  </p:stCondLst>
                                  <p:childTnLst>
                                    <p:animClr clrSpc="rgb" dir="cw">
                                      <p:cBhvr>
                                        <p:cTn id="138" dur="2000" fill="hold"/>
                                        <p:tgtEl>
                                          <p:spTgt spid="57"/>
                                        </p:tgtEl>
                                        <p:attrNameLst>
                                          <p:attrName>stroke.color</p:attrName>
                                        </p:attrNameLst>
                                      </p:cBhvr>
                                      <p:to>
                                        <a:srgbClr val="7030A0"/>
                                      </p:to>
                                    </p:animClr>
                                    <p:set>
                                      <p:cBhvr>
                                        <p:cTn id="139" dur="2000" fill="hold"/>
                                        <p:tgtEl>
                                          <p:spTgt spid="57"/>
                                        </p:tgtEl>
                                        <p:attrNameLst>
                                          <p:attrName>stroke.on</p:attrName>
                                        </p:attrNameLst>
                                      </p:cBhvr>
                                      <p:to>
                                        <p:strVal val="true"/>
                                      </p:to>
                                    </p:set>
                                  </p:childTnLst>
                                </p:cTn>
                              </p:par>
                            </p:childTnLst>
                          </p:cTn>
                        </p:par>
                      </p:childTnLst>
                    </p:cTn>
                  </p:par>
                  <p:par>
                    <p:cTn id="140" fill="hold">
                      <p:stCondLst>
                        <p:cond delay="indefinite"/>
                      </p:stCondLst>
                      <p:childTnLst>
                        <p:par>
                          <p:cTn id="141" fill="hold">
                            <p:stCondLst>
                              <p:cond delay="0"/>
                            </p:stCondLst>
                            <p:childTnLst>
                              <p:par>
                                <p:cTn id="142" presetID="1" presetClass="exit" presetSubtype="0" fill="hold" grpId="1" nodeType="clickEffect">
                                  <p:stCondLst>
                                    <p:cond delay="0"/>
                                  </p:stCondLst>
                                  <p:childTnLst>
                                    <p:set>
                                      <p:cBhvr>
                                        <p:cTn id="143" dur="1" fill="hold">
                                          <p:stCondLst>
                                            <p:cond delay="0"/>
                                          </p:stCondLst>
                                        </p:cTn>
                                        <p:tgtEl>
                                          <p:spTgt spid="58"/>
                                        </p:tgtEl>
                                        <p:attrNameLst>
                                          <p:attrName>style.visibility</p:attrName>
                                        </p:attrNameLst>
                                      </p:cBhvr>
                                      <p:to>
                                        <p:strVal val="hidden"/>
                                      </p:to>
                                    </p:set>
                                  </p:childTnLst>
                                </p:cTn>
                              </p:par>
                              <p:par>
                                <p:cTn id="144" presetID="1" presetClass="entr" presetSubtype="0" fill="hold" grpId="0" nodeType="withEffect">
                                  <p:stCondLst>
                                    <p:cond delay="0"/>
                                  </p:stCondLst>
                                  <p:childTnLst>
                                    <p:set>
                                      <p:cBhvr>
                                        <p:cTn id="145" dur="1" fill="hold">
                                          <p:stCondLst>
                                            <p:cond delay="0"/>
                                          </p:stCondLst>
                                        </p:cTn>
                                        <p:tgtEl>
                                          <p:spTgt spid="64"/>
                                        </p:tgtEl>
                                        <p:attrNameLst>
                                          <p:attrName>style.visibility</p:attrName>
                                        </p:attrNameLst>
                                      </p:cBhvr>
                                      <p:to>
                                        <p:strVal val="visible"/>
                                      </p:to>
                                    </p:set>
                                  </p:childTnLst>
                                </p:cTn>
                              </p:par>
                            </p:childTnLst>
                          </p:cTn>
                        </p:par>
                      </p:childTnLst>
                    </p:cTn>
                  </p:par>
                  <p:par>
                    <p:cTn id="146" fill="hold">
                      <p:stCondLst>
                        <p:cond delay="indefinite"/>
                      </p:stCondLst>
                      <p:childTnLst>
                        <p:par>
                          <p:cTn id="147" fill="hold">
                            <p:stCondLst>
                              <p:cond delay="0"/>
                            </p:stCondLst>
                            <p:childTnLst>
                              <p:par>
                                <p:cTn id="148" presetID="1" presetClass="exit" presetSubtype="0" fill="hold" grpId="1" nodeType="clickEffect">
                                  <p:stCondLst>
                                    <p:cond delay="0"/>
                                  </p:stCondLst>
                                  <p:childTnLst>
                                    <p:set>
                                      <p:cBhvr>
                                        <p:cTn id="149" dur="1" fill="hold">
                                          <p:stCondLst>
                                            <p:cond delay="0"/>
                                          </p:stCondLst>
                                        </p:cTn>
                                        <p:tgtEl>
                                          <p:spTgt spid="54"/>
                                        </p:tgtEl>
                                        <p:attrNameLst>
                                          <p:attrName>style.visibility</p:attrName>
                                        </p:attrNameLst>
                                      </p:cBhvr>
                                      <p:to>
                                        <p:strVal val="hidden"/>
                                      </p:to>
                                    </p:set>
                                  </p:childTnLst>
                                </p:cTn>
                              </p:par>
                              <p:par>
                                <p:cTn id="150" presetID="1" presetClass="entr" presetSubtype="0" fill="hold" grpId="0" nodeType="withEffect">
                                  <p:stCondLst>
                                    <p:cond delay="0"/>
                                  </p:stCondLst>
                                  <p:childTnLst>
                                    <p:set>
                                      <p:cBhvr>
                                        <p:cTn id="151" dur="1" fill="hold">
                                          <p:stCondLst>
                                            <p:cond delay="0"/>
                                          </p:stCondLst>
                                        </p:cTn>
                                        <p:tgtEl>
                                          <p:spTgt spid="62"/>
                                        </p:tgtEl>
                                        <p:attrNameLst>
                                          <p:attrName>style.visibility</p:attrName>
                                        </p:attrNameLst>
                                      </p:cBhvr>
                                      <p:to>
                                        <p:strVal val="visible"/>
                                      </p:to>
                                    </p:set>
                                  </p:childTnLst>
                                </p:cTn>
                              </p:par>
                            </p:childTnLst>
                          </p:cTn>
                        </p:par>
                      </p:childTnLst>
                    </p:cTn>
                  </p:par>
                  <p:par>
                    <p:cTn id="152" fill="hold">
                      <p:stCondLst>
                        <p:cond delay="indefinite"/>
                      </p:stCondLst>
                      <p:childTnLst>
                        <p:par>
                          <p:cTn id="153" fill="hold">
                            <p:stCondLst>
                              <p:cond delay="0"/>
                            </p:stCondLst>
                            <p:childTnLst>
                              <p:par>
                                <p:cTn id="154" presetID="1" presetClass="exit" presetSubtype="0" fill="hold" grpId="1" nodeType="clickEffect">
                                  <p:stCondLst>
                                    <p:cond delay="0"/>
                                  </p:stCondLst>
                                  <p:childTnLst>
                                    <p:set>
                                      <p:cBhvr>
                                        <p:cTn id="155" dur="1" fill="hold">
                                          <p:stCondLst>
                                            <p:cond delay="0"/>
                                          </p:stCondLst>
                                        </p:cTn>
                                        <p:tgtEl>
                                          <p:spTgt spid="52"/>
                                        </p:tgtEl>
                                        <p:attrNameLst>
                                          <p:attrName>style.visibility</p:attrName>
                                        </p:attrNameLst>
                                      </p:cBhvr>
                                      <p:to>
                                        <p:strVal val="hidden"/>
                                      </p:to>
                                    </p:set>
                                  </p:childTnLst>
                                </p:cTn>
                              </p:par>
                              <p:par>
                                <p:cTn id="156" presetID="1" presetClass="entr" presetSubtype="0" fill="hold" grpId="0" nodeType="withEffect">
                                  <p:stCondLst>
                                    <p:cond delay="0"/>
                                  </p:stCondLst>
                                  <p:childTnLst>
                                    <p:set>
                                      <p:cBhvr>
                                        <p:cTn id="157" dur="1" fill="hold">
                                          <p:stCondLst>
                                            <p:cond delay="0"/>
                                          </p:stCondLst>
                                        </p:cTn>
                                        <p:tgtEl>
                                          <p:spTgt spid="50"/>
                                        </p:tgtEl>
                                        <p:attrNameLst>
                                          <p:attrName>style.visibility</p:attrName>
                                        </p:attrNameLst>
                                      </p:cBhvr>
                                      <p:to>
                                        <p:strVal val="visible"/>
                                      </p:to>
                                    </p:set>
                                  </p:childTnLst>
                                </p:cTn>
                              </p:par>
                            </p:childTnLst>
                          </p:cTn>
                        </p:par>
                      </p:childTnLst>
                    </p:cTn>
                  </p:par>
                  <p:par>
                    <p:cTn id="158" fill="hold">
                      <p:stCondLst>
                        <p:cond delay="indefinite"/>
                      </p:stCondLst>
                      <p:childTnLst>
                        <p:par>
                          <p:cTn id="159" fill="hold">
                            <p:stCondLst>
                              <p:cond delay="0"/>
                            </p:stCondLst>
                            <p:childTnLst>
                              <p:par>
                                <p:cTn id="160" presetID="1" presetClass="entr" presetSubtype="0" fill="hold" grpId="0" nodeType="clickEffect">
                                  <p:stCondLst>
                                    <p:cond delay="0"/>
                                  </p:stCondLst>
                                  <p:childTnLst>
                                    <p:set>
                                      <p:cBhvr>
                                        <p:cTn id="161" dur="1" fill="hold">
                                          <p:stCondLst>
                                            <p:cond delay="0"/>
                                          </p:stCondLst>
                                        </p:cTn>
                                        <p:tgtEl>
                                          <p:spTgt spid="49"/>
                                        </p:tgtEl>
                                        <p:attrNameLst>
                                          <p:attrName>style.visibility</p:attrName>
                                        </p:attrNameLst>
                                      </p:cBhvr>
                                      <p:to>
                                        <p:strVal val="visible"/>
                                      </p:to>
                                    </p:set>
                                  </p:childTnLst>
                                </p:cTn>
                              </p:par>
                              <p:par>
                                <p:cTn id="162" presetID="7" presetClass="emph" presetSubtype="2" fill="hold" nodeType="withEffect">
                                  <p:stCondLst>
                                    <p:cond delay="0"/>
                                  </p:stCondLst>
                                  <p:childTnLst>
                                    <p:animClr clrSpc="rgb" dir="cw">
                                      <p:cBhvr>
                                        <p:cTn id="163" dur="2000" fill="hold"/>
                                        <p:tgtEl>
                                          <p:spTgt spid="36"/>
                                        </p:tgtEl>
                                        <p:attrNameLst>
                                          <p:attrName>stroke.color</p:attrName>
                                        </p:attrNameLst>
                                      </p:cBhvr>
                                      <p:to>
                                        <a:srgbClr val="00B050"/>
                                      </p:to>
                                    </p:animClr>
                                    <p:set>
                                      <p:cBhvr>
                                        <p:cTn id="164" dur="2000" fill="hold"/>
                                        <p:tgtEl>
                                          <p:spTgt spid="36"/>
                                        </p:tgtEl>
                                        <p:attrNameLst>
                                          <p:attrName>stroke.on</p:attrName>
                                        </p:attrNameLst>
                                      </p:cBhvr>
                                      <p:to>
                                        <p:strVal val="true"/>
                                      </p:to>
                                    </p:set>
                                  </p:childTnLst>
                                </p:cTn>
                              </p:par>
                            </p:childTnLst>
                          </p:cTn>
                        </p:par>
                      </p:childTnLst>
                    </p:cTn>
                  </p:par>
                  <p:par>
                    <p:cTn id="165" fill="hold">
                      <p:stCondLst>
                        <p:cond delay="indefinite"/>
                      </p:stCondLst>
                      <p:childTnLst>
                        <p:par>
                          <p:cTn id="166" fill="hold">
                            <p:stCondLst>
                              <p:cond delay="0"/>
                            </p:stCondLst>
                            <p:childTnLst>
                              <p:par>
                                <p:cTn id="167" presetID="1" presetClass="exit" presetSubtype="0" fill="hold" grpId="1" nodeType="clickEffect">
                                  <p:stCondLst>
                                    <p:cond delay="0"/>
                                  </p:stCondLst>
                                  <p:childTnLst>
                                    <p:set>
                                      <p:cBhvr>
                                        <p:cTn id="168" dur="1" fill="hold">
                                          <p:stCondLst>
                                            <p:cond delay="0"/>
                                          </p:stCondLst>
                                        </p:cTn>
                                        <p:tgtEl>
                                          <p:spTgt spid="48"/>
                                        </p:tgtEl>
                                        <p:attrNameLst>
                                          <p:attrName>style.visibility</p:attrName>
                                        </p:attrNameLst>
                                      </p:cBhvr>
                                      <p:to>
                                        <p:strVal val="hidden"/>
                                      </p:to>
                                    </p:set>
                                  </p:childTnLst>
                                </p:cTn>
                              </p:par>
                              <p:par>
                                <p:cTn id="169" presetID="1" presetClass="entr" presetSubtype="0" fill="hold" grpId="0" nodeType="withEffect">
                                  <p:stCondLst>
                                    <p:cond delay="0"/>
                                  </p:stCondLst>
                                  <p:childTnLst>
                                    <p:set>
                                      <p:cBhvr>
                                        <p:cTn id="170" dur="1" fill="hold">
                                          <p:stCondLst>
                                            <p:cond delay="0"/>
                                          </p:stCondLst>
                                        </p:cTn>
                                        <p:tgtEl>
                                          <p:spTgt spid="37"/>
                                        </p:tgtEl>
                                        <p:attrNameLst>
                                          <p:attrName>style.visibility</p:attrName>
                                        </p:attrNameLst>
                                      </p:cBhvr>
                                      <p:to>
                                        <p:strVal val="visible"/>
                                      </p:to>
                                    </p:set>
                                  </p:childTnLst>
                                </p:cTn>
                              </p:par>
                              <p:par>
                                <p:cTn id="171" presetID="1" presetClass="exit" presetSubtype="0" fill="hold" grpId="1" nodeType="withEffect">
                                  <p:stCondLst>
                                    <p:cond delay="0"/>
                                  </p:stCondLst>
                                  <p:childTnLst>
                                    <p:set>
                                      <p:cBhvr>
                                        <p:cTn id="172" dur="1" fill="hold">
                                          <p:stCondLst>
                                            <p:cond delay="0"/>
                                          </p:stCondLst>
                                        </p:cTn>
                                        <p:tgtEl>
                                          <p:spTgt spid="4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7" grpId="0" animBg="1"/>
      <p:bldP spid="47" grpId="1" animBg="1"/>
      <p:bldP spid="48" grpId="0" animBg="1"/>
      <p:bldP spid="48" grpId="1" animBg="1"/>
      <p:bldP spid="49" grpId="0" animBg="1"/>
      <p:bldP spid="49" grpId="1" animBg="1"/>
      <p:bldP spid="51" grpId="0" animBg="1"/>
      <p:bldP spid="51" grpId="1" animBg="1"/>
      <p:bldP spid="52" grpId="0" animBg="1"/>
      <p:bldP spid="52" grpId="1" animBg="1"/>
      <p:bldP spid="54" grpId="0" animBg="1"/>
      <p:bldP spid="54" grpId="1" animBg="1"/>
      <p:bldP spid="55" grpId="0" animBg="1"/>
      <p:bldP spid="55" grpId="1" animBg="1"/>
      <p:bldP spid="58" grpId="0" animBg="1"/>
      <p:bldP spid="58" grpId="1" animBg="1"/>
      <p:bldP spid="3" grpId="0"/>
      <p:bldP spid="37" grpId="0"/>
      <p:bldP spid="38" grpId="0"/>
      <p:bldP spid="50" grpId="0"/>
      <p:bldP spid="53" grpId="0"/>
      <p:bldP spid="56" grpId="0"/>
      <p:bldP spid="59" grpId="0"/>
      <p:bldP spid="60" grpId="0"/>
      <p:bldP spid="61" grpId="0"/>
      <p:bldP spid="62" grpId="0"/>
      <p:bldP spid="63" grpId="0"/>
      <p:bldP spid="6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90973" y="1812406"/>
            <a:ext cx="5609243" cy="4552324"/>
            <a:chOff x="595746" y="1571385"/>
            <a:chExt cx="5609243" cy="4552324"/>
          </a:xfrm>
        </p:grpSpPr>
        <p:sp>
          <p:nvSpPr>
            <p:cNvPr id="6" name="Oval 5"/>
            <p:cNvSpPr/>
            <p:nvPr/>
          </p:nvSpPr>
          <p:spPr>
            <a:xfrm>
              <a:off x="1634836" y="2743417"/>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A</a:t>
              </a:r>
            </a:p>
          </p:txBody>
        </p:sp>
        <p:sp>
          <p:nvSpPr>
            <p:cNvPr id="10" name="Oval 9"/>
            <p:cNvSpPr/>
            <p:nvPr/>
          </p:nvSpPr>
          <p:spPr>
            <a:xfrm>
              <a:off x="4484255" y="1571385"/>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F</a:t>
              </a:r>
            </a:p>
          </p:txBody>
        </p:sp>
        <p:sp>
          <p:nvSpPr>
            <p:cNvPr id="11" name="Oval 10"/>
            <p:cNvSpPr/>
            <p:nvPr/>
          </p:nvSpPr>
          <p:spPr>
            <a:xfrm>
              <a:off x="4511964" y="5126182"/>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D</a:t>
              </a:r>
            </a:p>
          </p:txBody>
        </p:sp>
        <p:sp>
          <p:nvSpPr>
            <p:cNvPr id="12" name="Oval 11"/>
            <p:cNvSpPr/>
            <p:nvPr/>
          </p:nvSpPr>
          <p:spPr>
            <a:xfrm>
              <a:off x="4382655" y="3442663"/>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E</a:t>
              </a:r>
            </a:p>
          </p:txBody>
        </p:sp>
        <p:sp>
          <p:nvSpPr>
            <p:cNvPr id="13" name="Oval 12"/>
            <p:cNvSpPr/>
            <p:nvPr/>
          </p:nvSpPr>
          <p:spPr>
            <a:xfrm>
              <a:off x="2096655" y="5458691"/>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C</a:t>
              </a:r>
            </a:p>
          </p:txBody>
        </p:sp>
        <p:sp>
          <p:nvSpPr>
            <p:cNvPr id="14" name="Oval 13"/>
            <p:cNvSpPr/>
            <p:nvPr/>
          </p:nvSpPr>
          <p:spPr>
            <a:xfrm>
              <a:off x="595746" y="4548910"/>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B</a:t>
              </a:r>
            </a:p>
          </p:txBody>
        </p:sp>
        <p:cxnSp>
          <p:nvCxnSpPr>
            <p:cNvPr id="16" name="Straight Arrow Connector 15"/>
            <p:cNvCxnSpPr>
              <a:stCxn id="6" idx="3"/>
              <a:endCxn id="14" idx="0"/>
            </p:cNvCxnSpPr>
            <p:nvPr/>
          </p:nvCxnSpPr>
          <p:spPr>
            <a:xfrm rot="16619196" flipH="1" flipV="1">
              <a:off x="667008" y="3606262"/>
              <a:ext cx="1326466" cy="647430"/>
            </a:xfrm>
            <a:prstGeom prst="straightConnector1">
              <a:avLst/>
            </a:prstGeom>
            <a:ln w="28575">
              <a:solidFill>
                <a:srgbClr val="FF6600"/>
              </a:solidFill>
              <a:tailEnd type="triangle" w="lg" len="lg"/>
            </a:ln>
          </p:spPr>
          <p:style>
            <a:lnRef idx="1">
              <a:schemeClr val="dk1"/>
            </a:lnRef>
            <a:fillRef idx="0">
              <a:schemeClr val="dk1"/>
            </a:fillRef>
            <a:effectRef idx="0">
              <a:schemeClr val="dk1"/>
            </a:effectRef>
            <a:fontRef idx="minor">
              <a:schemeClr val="tx1"/>
            </a:fontRef>
          </p:style>
        </p:cxnSp>
        <p:cxnSp>
          <p:nvCxnSpPr>
            <p:cNvPr id="22" name="Straight Connector 21"/>
            <p:cNvCxnSpPr>
              <a:stCxn id="14" idx="5"/>
              <a:endCxn id="13" idx="1"/>
            </p:cNvCxnSpPr>
            <p:nvPr/>
          </p:nvCxnSpPr>
          <p:spPr>
            <a:xfrm>
              <a:off x="1163374" y="5116538"/>
              <a:ext cx="1030671" cy="439543"/>
            </a:xfrm>
            <a:prstGeom prst="line">
              <a:avLst/>
            </a:prstGeom>
            <a:ln w="28575">
              <a:solidFill>
                <a:srgbClr val="FF6600"/>
              </a:solidFill>
              <a:tailEnd type="triangle" w="lg" len="lg"/>
            </a:ln>
          </p:spPr>
          <p:style>
            <a:lnRef idx="1">
              <a:schemeClr val="dk1"/>
            </a:lnRef>
            <a:fillRef idx="0">
              <a:schemeClr val="dk1"/>
            </a:fillRef>
            <a:effectRef idx="0">
              <a:schemeClr val="dk1"/>
            </a:effectRef>
            <a:fontRef idx="minor">
              <a:schemeClr val="tx1"/>
            </a:fontRef>
          </p:style>
        </p:cxnSp>
        <p:cxnSp>
          <p:nvCxnSpPr>
            <p:cNvPr id="26" name="Straight Connector 25"/>
            <p:cNvCxnSpPr>
              <a:stCxn id="13" idx="6"/>
              <a:endCxn id="11" idx="2"/>
            </p:cNvCxnSpPr>
            <p:nvPr/>
          </p:nvCxnSpPr>
          <p:spPr>
            <a:xfrm flipV="1">
              <a:off x="2761673" y="5458691"/>
              <a:ext cx="1750291" cy="332509"/>
            </a:xfrm>
            <a:prstGeom prst="line">
              <a:avLst/>
            </a:prstGeom>
            <a:ln w="28575">
              <a:solidFill>
                <a:srgbClr val="FF6600"/>
              </a:solidFill>
              <a:tailEnd type="triangle" w="lg" len="lg"/>
            </a:ln>
          </p:spPr>
          <p:style>
            <a:lnRef idx="1">
              <a:schemeClr val="dk1"/>
            </a:lnRef>
            <a:fillRef idx="0">
              <a:schemeClr val="dk1"/>
            </a:fillRef>
            <a:effectRef idx="0">
              <a:schemeClr val="dk1"/>
            </a:effectRef>
            <a:fontRef idx="minor">
              <a:schemeClr val="tx1"/>
            </a:fontRef>
          </p:style>
        </p:cxnSp>
        <p:cxnSp>
          <p:nvCxnSpPr>
            <p:cNvPr id="30" name="Straight Connector 29"/>
            <p:cNvCxnSpPr>
              <a:stCxn id="11" idx="1"/>
              <a:endCxn id="14" idx="6"/>
            </p:cNvCxnSpPr>
            <p:nvPr/>
          </p:nvCxnSpPr>
          <p:spPr>
            <a:xfrm flipH="1" flipV="1">
              <a:off x="1260764" y="4881419"/>
              <a:ext cx="3348590" cy="342153"/>
            </a:xfrm>
            <a:prstGeom prst="line">
              <a:avLst/>
            </a:prstGeom>
            <a:ln w="28575">
              <a:solidFill>
                <a:srgbClr val="0070C0"/>
              </a:solidFill>
              <a:tailEnd type="triangle" w="lg" len="lg"/>
            </a:ln>
          </p:spPr>
          <p:style>
            <a:lnRef idx="1">
              <a:schemeClr val="dk1"/>
            </a:lnRef>
            <a:fillRef idx="0">
              <a:schemeClr val="dk1"/>
            </a:fillRef>
            <a:effectRef idx="0">
              <a:schemeClr val="dk1"/>
            </a:effectRef>
            <a:fontRef idx="minor">
              <a:schemeClr val="tx1"/>
            </a:fontRef>
          </p:style>
        </p:cxnSp>
        <p:cxnSp>
          <p:nvCxnSpPr>
            <p:cNvPr id="32" name="Straight Connector 31"/>
            <p:cNvCxnSpPr>
              <a:stCxn id="14" idx="7"/>
              <a:endCxn id="12" idx="2"/>
            </p:cNvCxnSpPr>
            <p:nvPr/>
          </p:nvCxnSpPr>
          <p:spPr>
            <a:xfrm flipV="1">
              <a:off x="1163374" y="3775172"/>
              <a:ext cx="3219281" cy="871128"/>
            </a:xfrm>
            <a:prstGeom prst="line">
              <a:avLst/>
            </a:prstGeom>
            <a:ln w="28575">
              <a:solidFill>
                <a:srgbClr val="FF6600"/>
              </a:solidFill>
              <a:tailEnd type="triangle" w="lg" len="lg"/>
            </a:ln>
          </p:spPr>
          <p:style>
            <a:lnRef idx="1">
              <a:schemeClr val="dk1"/>
            </a:lnRef>
            <a:fillRef idx="0">
              <a:schemeClr val="dk1"/>
            </a:fillRef>
            <a:effectRef idx="0">
              <a:schemeClr val="dk1"/>
            </a:effectRef>
            <a:fontRef idx="minor">
              <a:schemeClr val="tx1"/>
            </a:fontRef>
          </p:style>
        </p:cxnSp>
        <p:cxnSp>
          <p:nvCxnSpPr>
            <p:cNvPr id="34" name="Straight Connector 33"/>
            <p:cNvCxnSpPr>
              <a:stCxn id="12" idx="0"/>
              <a:endCxn id="10" idx="4"/>
            </p:cNvCxnSpPr>
            <p:nvPr/>
          </p:nvCxnSpPr>
          <p:spPr>
            <a:xfrm flipV="1">
              <a:off x="4715164" y="2236403"/>
              <a:ext cx="101600" cy="1206260"/>
            </a:xfrm>
            <a:prstGeom prst="line">
              <a:avLst/>
            </a:prstGeom>
            <a:ln w="28575">
              <a:solidFill>
                <a:srgbClr val="FF6600"/>
              </a:solidFill>
              <a:tailEnd type="triangle" w="lg" len="lg"/>
            </a:ln>
          </p:spPr>
          <p:style>
            <a:lnRef idx="1">
              <a:schemeClr val="dk1"/>
            </a:lnRef>
            <a:fillRef idx="0">
              <a:schemeClr val="dk1"/>
            </a:fillRef>
            <a:effectRef idx="0">
              <a:schemeClr val="dk1"/>
            </a:effectRef>
            <a:fontRef idx="minor">
              <a:schemeClr val="tx1"/>
            </a:fontRef>
          </p:style>
        </p:cxnSp>
        <p:cxnSp>
          <p:nvCxnSpPr>
            <p:cNvPr id="36" name="Straight Connector 35"/>
            <p:cNvCxnSpPr>
              <a:stCxn id="6" idx="7"/>
              <a:endCxn id="10" idx="2"/>
            </p:cNvCxnSpPr>
            <p:nvPr/>
          </p:nvCxnSpPr>
          <p:spPr>
            <a:xfrm rot="16619196">
              <a:off x="2739606" y="1296908"/>
              <a:ext cx="1207508" cy="2150885"/>
            </a:xfrm>
            <a:prstGeom prst="line">
              <a:avLst/>
            </a:prstGeom>
            <a:ln w="28575">
              <a:solidFill>
                <a:srgbClr val="00B050"/>
              </a:solidFill>
              <a:tailEnd type="triangle" w="lg" len="lg"/>
            </a:ln>
          </p:spPr>
          <p:style>
            <a:lnRef idx="1">
              <a:schemeClr val="dk1"/>
            </a:lnRef>
            <a:fillRef idx="0">
              <a:schemeClr val="dk1"/>
            </a:fillRef>
            <a:effectRef idx="0">
              <a:schemeClr val="dk1"/>
            </a:effectRef>
            <a:fontRef idx="minor">
              <a:schemeClr val="tx1"/>
            </a:fontRef>
          </p:style>
        </p:cxnSp>
        <p:sp>
          <p:nvSpPr>
            <p:cNvPr id="39" name="Oval 38"/>
            <p:cNvSpPr/>
            <p:nvPr/>
          </p:nvSpPr>
          <p:spPr>
            <a:xfrm>
              <a:off x="5539971" y="2507024"/>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G</a:t>
              </a:r>
            </a:p>
          </p:txBody>
        </p:sp>
        <p:sp>
          <p:nvSpPr>
            <p:cNvPr id="35" name="Arc 34"/>
            <p:cNvSpPr/>
            <p:nvPr/>
          </p:nvSpPr>
          <p:spPr>
            <a:xfrm>
              <a:off x="4692073" y="2033050"/>
              <a:ext cx="710277" cy="3404716"/>
            </a:xfrm>
            <a:prstGeom prst="arc">
              <a:avLst>
                <a:gd name="adj1" fmla="val 16335227"/>
                <a:gd name="adj2" fmla="val 5144971"/>
              </a:avLst>
            </a:prstGeom>
            <a:ln w="28575">
              <a:solidFill>
                <a:srgbClr val="7030A0"/>
              </a:solidFill>
              <a:tailEnd type="triangle" w="lg" len="lg"/>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grpSp>
      <p:sp>
        <p:nvSpPr>
          <p:cNvPr id="70" name="Rectangle 69"/>
          <p:cNvSpPr/>
          <p:nvPr/>
        </p:nvSpPr>
        <p:spPr>
          <a:xfrm>
            <a:off x="5818679" y="98114"/>
            <a:ext cx="6874393" cy="3139321"/>
          </a:xfrm>
          <a:prstGeom prst="rect">
            <a:avLst/>
          </a:prstGeom>
        </p:spPr>
        <p:txBody>
          <a:bodyPr wrap="square">
            <a:spAutoFit/>
          </a:bodyPr>
          <a:lstStyle/>
          <a:p>
            <a:r>
              <a:rPr lang="en-US" sz="2200" dirty="0">
                <a:latin typeface="Courier New" panose="02070309020205020404" pitchFamily="49" charset="0"/>
                <a:cs typeface="Courier New" panose="02070309020205020404" pitchFamily="49" charset="0"/>
              </a:rPr>
              <a:t>DFS(u)</a:t>
            </a:r>
          </a:p>
          <a:p>
            <a:r>
              <a:rPr lang="en-US" sz="2200" dirty="0">
                <a:latin typeface="Courier New" panose="02070309020205020404" pitchFamily="49" charset="0"/>
                <a:cs typeface="Courier New" panose="02070309020205020404" pitchFamily="49" charset="0"/>
              </a:rPr>
              <a:t>	Mark u as “seen”</a:t>
            </a:r>
          </a:p>
          <a:p>
            <a:r>
              <a:rPr lang="en-US" sz="2200" dirty="0">
                <a:latin typeface="Courier New" panose="02070309020205020404" pitchFamily="49" charset="0"/>
                <a:cs typeface="Courier New" panose="02070309020205020404" pitchFamily="49" charset="0"/>
              </a:rPr>
              <a:t>	</a:t>
            </a:r>
            <a:r>
              <a:rPr lang="en-US" sz="2200" dirty="0" err="1">
                <a:solidFill>
                  <a:srgbClr val="FF0000"/>
                </a:solidFill>
                <a:latin typeface="Courier New" panose="02070309020205020404" pitchFamily="49" charset="0"/>
                <a:cs typeface="Courier New" panose="02070309020205020404" pitchFamily="49" charset="0"/>
              </a:rPr>
              <a:t>u.start</a:t>
            </a:r>
            <a:r>
              <a:rPr lang="en-US" sz="2200" dirty="0">
                <a:solidFill>
                  <a:srgbClr val="FF0000"/>
                </a:solidFill>
                <a:latin typeface="Courier New" panose="02070309020205020404" pitchFamily="49" charset="0"/>
                <a:cs typeface="Courier New" panose="02070309020205020404" pitchFamily="49" charset="0"/>
              </a:rPr>
              <a:t> = counter++</a:t>
            </a:r>
          </a:p>
          <a:p>
            <a:r>
              <a:rPr lang="en-US" sz="2200" dirty="0">
                <a:latin typeface="Courier New" panose="02070309020205020404" pitchFamily="49" charset="0"/>
                <a:cs typeface="Courier New" panose="02070309020205020404" pitchFamily="49" charset="0"/>
              </a:rPr>
              <a:t>	For each edge (</a:t>
            </a:r>
            <a:r>
              <a:rPr lang="en-US" sz="2200" dirty="0" err="1">
                <a:latin typeface="Courier New" panose="02070309020205020404" pitchFamily="49" charset="0"/>
                <a:cs typeface="Courier New" panose="02070309020205020404" pitchFamily="49" charset="0"/>
              </a:rPr>
              <a:t>u,v</a:t>
            </a:r>
            <a:r>
              <a:rPr lang="en-US" sz="2200" dirty="0">
                <a:latin typeface="Courier New" panose="02070309020205020404" pitchFamily="49" charset="0"/>
                <a:cs typeface="Courier New" panose="02070309020205020404" pitchFamily="49" charset="0"/>
              </a:rPr>
              <a:t>) //leaving u</a:t>
            </a:r>
          </a:p>
          <a:p>
            <a:r>
              <a:rPr lang="en-US" sz="2200" dirty="0">
                <a:latin typeface="Courier New" panose="02070309020205020404" pitchFamily="49" charset="0"/>
                <a:cs typeface="Courier New" panose="02070309020205020404" pitchFamily="49" charset="0"/>
              </a:rPr>
              <a:t>		If v is not “seen”</a:t>
            </a:r>
          </a:p>
          <a:p>
            <a:r>
              <a:rPr lang="en-US" sz="2200" dirty="0">
                <a:latin typeface="Courier New" panose="02070309020205020404" pitchFamily="49" charset="0"/>
                <a:cs typeface="Courier New" panose="02070309020205020404" pitchFamily="49" charset="0"/>
              </a:rPr>
              <a:t>			DFS(v)</a:t>
            </a:r>
          </a:p>
          <a:p>
            <a:r>
              <a:rPr lang="en-US" sz="2200" dirty="0">
                <a:latin typeface="Courier New" panose="02070309020205020404" pitchFamily="49" charset="0"/>
                <a:cs typeface="Courier New" panose="02070309020205020404" pitchFamily="49" charset="0"/>
              </a:rPr>
              <a:t>		End If</a:t>
            </a:r>
          </a:p>
          <a:p>
            <a:r>
              <a:rPr lang="en-US" sz="2200" dirty="0">
                <a:latin typeface="Courier New" panose="02070309020205020404" pitchFamily="49" charset="0"/>
                <a:cs typeface="Courier New" panose="02070309020205020404" pitchFamily="49" charset="0"/>
              </a:rPr>
              <a:t>	End For</a:t>
            </a:r>
          </a:p>
          <a:p>
            <a:r>
              <a:rPr lang="en-US" sz="2200" dirty="0">
                <a:latin typeface="Courier New" panose="02070309020205020404" pitchFamily="49" charset="0"/>
                <a:cs typeface="Courier New" panose="02070309020205020404" pitchFamily="49" charset="0"/>
              </a:rPr>
              <a:t>	</a:t>
            </a:r>
            <a:r>
              <a:rPr lang="en-US" sz="2200" dirty="0" err="1">
                <a:solidFill>
                  <a:srgbClr val="FF0000"/>
                </a:solidFill>
                <a:latin typeface="Courier New" panose="02070309020205020404" pitchFamily="49" charset="0"/>
                <a:cs typeface="Courier New" panose="02070309020205020404" pitchFamily="49" charset="0"/>
              </a:rPr>
              <a:t>u.end</a:t>
            </a:r>
            <a:r>
              <a:rPr lang="en-US" sz="2200" dirty="0">
                <a:solidFill>
                  <a:srgbClr val="FF0000"/>
                </a:solidFill>
                <a:latin typeface="Courier New" panose="02070309020205020404" pitchFamily="49" charset="0"/>
                <a:cs typeface="Courier New" panose="02070309020205020404" pitchFamily="49" charset="0"/>
              </a:rPr>
              <a:t> = counter++</a:t>
            </a:r>
          </a:p>
        </p:txBody>
      </p:sp>
      <p:sp>
        <p:nvSpPr>
          <p:cNvPr id="2" name="Title 1">
            <a:extLst>
              <a:ext uri="{FF2B5EF4-FFF2-40B4-BE49-F238E27FC236}">
                <a16:creationId xmlns:a16="http://schemas.microsoft.com/office/drawing/2014/main" id="{C61DDD0E-C66D-281D-3974-8AADD72A2597}"/>
              </a:ext>
            </a:extLst>
          </p:cNvPr>
          <p:cNvSpPr>
            <a:spLocks noGrp="1"/>
          </p:cNvSpPr>
          <p:nvPr>
            <p:ph type="title"/>
          </p:nvPr>
        </p:nvSpPr>
        <p:spPr>
          <a:xfrm>
            <a:off x="588817" y="-1325563"/>
            <a:ext cx="10829259" cy="1325563"/>
          </a:xfrm>
        </p:spPr>
        <p:txBody>
          <a:bodyPr/>
          <a:lstStyle/>
          <a:p>
            <a:r>
              <a:rPr lang="en-US" dirty="0"/>
              <a:t>Edge classification (first worked example)</a:t>
            </a:r>
          </a:p>
        </p:txBody>
      </p:sp>
    </p:spTree>
    <p:extLst>
      <p:ext uri="{BB962C8B-B14F-4D97-AF65-F5344CB8AC3E}">
        <p14:creationId xmlns:p14="http://schemas.microsoft.com/office/powerpoint/2010/main" val="1389267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6000000">
                                      <p:cBhvr>
                                        <p:cTn id="6" dur="2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123530" y="85774"/>
            <a:ext cx="6902216" cy="5847755"/>
          </a:xfrm>
          <a:prstGeom prst="rect">
            <a:avLst/>
          </a:prstGeom>
        </p:spPr>
        <p:txBody>
          <a:bodyPr wrap="square">
            <a:spAutoFit/>
          </a:bodyPr>
          <a:lstStyle/>
          <a:p>
            <a:r>
              <a:rPr lang="en-US" sz="2200" dirty="0">
                <a:cs typeface="Segoe UI Semilight" panose="020B0402040204020203" pitchFamily="34" charset="0"/>
              </a:rPr>
              <a:t>The orange edges (the ones where we discovered a new vertex) form a tree!*</a:t>
            </a:r>
          </a:p>
          <a:p>
            <a:r>
              <a:rPr lang="en-US" sz="2200" dirty="0">
                <a:cs typeface="Segoe UI Semilight" panose="020B0402040204020203" pitchFamily="34" charset="0"/>
              </a:rPr>
              <a:t>We call them </a:t>
            </a:r>
            <a:r>
              <a:rPr lang="en-US" sz="2200" b="1" dirty="0">
                <a:cs typeface="Segoe UI Semilight" panose="020B0402040204020203" pitchFamily="34" charset="0"/>
              </a:rPr>
              <a:t>tree edges</a:t>
            </a:r>
            <a:r>
              <a:rPr lang="en-US" sz="2200" dirty="0">
                <a:cs typeface="Segoe UI Semilight" panose="020B0402040204020203" pitchFamily="34" charset="0"/>
              </a:rPr>
              <a:t>.</a:t>
            </a:r>
          </a:p>
          <a:p>
            <a:endParaRPr lang="en-US" sz="2200" dirty="0">
              <a:cs typeface="Segoe UI Semilight" panose="020B0402040204020203" pitchFamily="34" charset="0"/>
            </a:endParaRPr>
          </a:p>
          <a:p>
            <a:r>
              <a:rPr lang="en-US" sz="2200" dirty="0">
                <a:cs typeface="Segoe UI Semilight" panose="020B0402040204020203" pitchFamily="34" charset="0"/>
              </a:rPr>
              <a:t>That blue edge went from a descendent to an ancestor</a:t>
            </a:r>
          </a:p>
          <a:p>
            <a:r>
              <a:rPr lang="en-US" sz="2200" dirty="0">
                <a:cs typeface="Segoe UI Semilight" panose="020B0402040204020203" pitchFamily="34" charset="0"/>
              </a:rPr>
              <a:t>B was still on the stack when we found (B,D). </a:t>
            </a:r>
          </a:p>
          <a:p>
            <a:r>
              <a:rPr lang="en-US" sz="2200" dirty="0">
                <a:cs typeface="Segoe UI Semilight" panose="020B0402040204020203" pitchFamily="34" charset="0"/>
              </a:rPr>
              <a:t>We call them </a:t>
            </a:r>
            <a:r>
              <a:rPr lang="en-US" sz="2200" b="1" dirty="0">
                <a:cs typeface="Segoe UI Semilight" panose="020B0402040204020203" pitchFamily="34" charset="0"/>
              </a:rPr>
              <a:t>back edges.</a:t>
            </a:r>
          </a:p>
          <a:p>
            <a:endParaRPr lang="en-US" sz="2200" b="1" dirty="0">
              <a:cs typeface="Segoe UI Semilight" panose="020B0402040204020203" pitchFamily="34" charset="0"/>
            </a:endParaRPr>
          </a:p>
          <a:p>
            <a:r>
              <a:rPr lang="en-US" sz="2200" dirty="0">
                <a:cs typeface="Segoe UI Semilight" panose="020B0402040204020203" pitchFamily="34" charset="0"/>
              </a:rPr>
              <a:t>The green edge went from an ancestor to a descendant</a:t>
            </a:r>
          </a:p>
          <a:p>
            <a:r>
              <a:rPr lang="en-US" sz="2200" dirty="0">
                <a:cs typeface="Segoe UI Semilight" panose="020B0402040204020203" pitchFamily="34" charset="0"/>
              </a:rPr>
              <a:t>F was put on and come off the stack between putting A on the stack and finding (A,F)</a:t>
            </a:r>
          </a:p>
          <a:p>
            <a:r>
              <a:rPr lang="en-US" sz="2200" dirty="0">
                <a:cs typeface="Segoe UI Semilight" panose="020B0402040204020203" pitchFamily="34" charset="0"/>
              </a:rPr>
              <a:t>We call them </a:t>
            </a:r>
            <a:r>
              <a:rPr lang="en-US" sz="2200" b="1" dirty="0">
                <a:cs typeface="Segoe UI Semilight" panose="020B0402040204020203" pitchFamily="34" charset="0"/>
              </a:rPr>
              <a:t>forward edges.</a:t>
            </a:r>
          </a:p>
          <a:p>
            <a:endParaRPr lang="en-US" sz="2200" b="1" dirty="0">
              <a:cs typeface="Segoe UI Semilight" panose="020B0402040204020203" pitchFamily="34" charset="0"/>
            </a:endParaRPr>
          </a:p>
          <a:p>
            <a:r>
              <a:rPr lang="en-US" sz="2200" dirty="0">
                <a:cs typeface="Segoe UI Semilight" panose="020B0402040204020203" pitchFamily="34" charset="0"/>
              </a:rPr>
              <a:t>The purple edge went…some other way.</a:t>
            </a:r>
          </a:p>
          <a:p>
            <a:r>
              <a:rPr lang="en-US" sz="2200" dirty="0">
                <a:cs typeface="Segoe UI Semilight" panose="020B0402040204020203" pitchFamily="34" charset="0"/>
              </a:rPr>
              <a:t>D had been on and come off the stack before we found F or (F,D)</a:t>
            </a:r>
          </a:p>
          <a:p>
            <a:r>
              <a:rPr lang="en-US" sz="2200" dirty="0">
                <a:cs typeface="Segoe UI Semilight" panose="020B0402040204020203" pitchFamily="34" charset="0"/>
              </a:rPr>
              <a:t>We call those </a:t>
            </a:r>
            <a:r>
              <a:rPr lang="en-US" sz="2200" b="1" dirty="0">
                <a:cs typeface="Segoe UI Semilight" panose="020B0402040204020203" pitchFamily="34" charset="0"/>
              </a:rPr>
              <a:t>cross edges.</a:t>
            </a:r>
          </a:p>
        </p:txBody>
      </p:sp>
      <p:sp>
        <p:nvSpPr>
          <p:cNvPr id="6" name="Oval 5"/>
          <p:cNvSpPr/>
          <p:nvPr/>
        </p:nvSpPr>
        <p:spPr>
          <a:xfrm rot="20777557">
            <a:off x="1517414" y="146712"/>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A</a:t>
            </a:r>
          </a:p>
        </p:txBody>
      </p:sp>
      <p:sp>
        <p:nvSpPr>
          <p:cNvPr id="10" name="Oval 9"/>
          <p:cNvSpPr/>
          <p:nvPr/>
        </p:nvSpPr>
        <p:spPr>
          <a:xfrm rot="20777557">
            <a:off x="4041717" y="5490505"/>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F</a:t>
            </a:r>
          </a:p>
        </p:txBody>
      </p:sp>
      <p:sp>
        <p:nvSpPr>
          <p:cNvPr id="11" name="Oval 10"/>
          <p:cNvSpPr/>
          <p:nvPr/>
        </p:nvSpPr>
        <p:spPr>
          <a:xfrm rot="20777557">
            <a:off x="536845" y="4896186"/>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D</a:t>
            </a:r>
          </a:p>
        </p:txBody>
      </p:sp>
      <p:sp>
        <p:nvSpPr>
          <p:cNvPr id="12" name="Oval 11"/>
          <p:cNvSpPr/>
          <p:nvPr/>
        </p:nvSpPr>
        <p:spPr>
          <a:xfrm rot="20777557">
            <a:off x="2503501" y="4244695"/>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E</a:t>
            </a:r>
          </a:p>
        </p:txBody>
      </p:sp>
      <p:sp>
        <p:nvSpPr>
          <p:cNvPr id="13" name="Oval 12"/>
          <p:cNvSpPr/>
          <p:nvPr/>
        </p:nvSpPr>
        <p:spPr>
          <a:xfrm rot="20777557">
            <a:off x="631806" y="2459947"/>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C</a:t>
            </a:r>
          </a:p>
        </p:txBody>
      </p:sp>
      <p:sp>
        <p:nvSpPr>
          <p:cNvPr id="14" name="Oval 13"/>
          <p:cNvSpPr/>
          <p:nvPr/>
        </p:nvSpPr>
        <p:spPr>
          <a:xfrm rot="20777557">
            <a:off x="1790023" y="1141249"/>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B</a:t>
            </a:r>
          </a:p>
        </p:txBody>
      </p:sp>
      <p:cxnSp>
        <p:nvCxnSpPr>
          <p:cNvPr id="16" name="Straight Arrow Connector 15"/>
          <p:cNvCxnSpPr>
            <a:stCxn id="6" idx="4"/>
            <a:endCxn id="14" idx="0"/>
          </p:cNvCxnSpPr>
          <p:nvPr/>
        </p:nvCxnSpPr>
        <p:spPr>
          <a:xfrm>
            <a:off x="1928715" y="802260"/>
            <a:ext cx="115025" cy="348459"/>
          </a:xfrm>
          <a:prstGeom prst="straightConnector1">
            <a:avLst/>
          </a:prstGeom>
          <a:ln w="28575">
            <a:solidFill>
              <a:srgbClr val="FF6600"/>
            </a:solidFill>
            <a:tailEnd type="triangle" w="lg" len="lg"/>
          </a:ln>
        </p:spPr>
        <p:style>
          <a:lnRef idx="1">
            <a:schemeClr val="dk1"/>
          </a:lnRef>
          <a:fillRef idx="0">
            <a:schemeClr val="dk1"/>
          </a:fillRef>
          <a:effectRef idx="0">
            <a:schemeClr val="dk1"/>
          </a:effectRef>
          <a:fontRef idx="minor">
            <a:schemeClr val="tx1"/>
          </a:fontRef>
        </p:style>
      </p:cxnSp>
      <p:cxnSp>
        <p:nvCxnSpPr>
          <p:cNvPr id="22" name="Straight Connector 21"/>
          <p:cNvCxnSpPr>
            <a:stCxn id="14" idx="5"/>
            <a:endCxn id="13" idx="1"/>
          </p:cNvCxnSpPr>
          <p:nvPr/>
        </p:nvCxnSpPr>
        <p:spPr>
          <a:xfrm rot="6004240">
            <a:off x="1028088" y="1913335"/>
            <a:ext cx="1030671" cy="439543"/>
          </a:xfrm>
          <a:prstGeom prst="line">
            <a:avLst/>
          </a:prstGeom>
          <a:ln w="28575">
            <a:solidFill>
              <a:srgbClr val="FF6600"/>
            </a:solidFill>
            <a:tailEnd type="triangle" w="lg" len="lg"/>
          </a:ln>
        </p:spPr>
        <p:style>
          <a:lnRef idx="1">
            <a:schemeClr val="dk1"/>
          </a:lnRef>
          <a:fillRef idx="0">
            <a:schemeClr val="dk1"/>
          </a:fillRef>
          <a:effectRef idx="0">
            <a:schemeClr val="dk1"/>
          </a:effectRef>
          <a:fontRef idx="minor">
            <a:schemeClr val="tx1"/>
          </a:fontRef>
        </p:style>
      </p:cxnSp>
      <p:cxnSp>
        <p:nvCxnSpPr>
          <p:cNvPr id="26" name="Straight Connector 25"/>
          <p:cNvCxnSpPr>
            <a:stCxn id="13" idx="6"/>
            <a:endCxn id="11" idx="2"/>
          </p:cNvCxnSpPr>
          <p:nvPr/>
        </p:nvCxnSpPr>
        <p:spPr>
          <a:xfrm rot="6004240" flipV="1">
            <a:off x="41689" y="3844321"/>
            <a:ext cx="1750291" cy="332509"/>
          </a:xfrm>
          <a:prstGeom prst="line">
            <a:avLst/>
          </a:prstGeom>
          <a:ln w="28575">
            <a:solidFill>
              <a:srgbClr val="FF6600"/>
            </a:solidFill>
            <a:tailEnd type="triangle" w="lg" len="lg"/>
          </a:ln>
        </p:spPr>
        <p:style>
          <a:lnRef idx="1">
            <a:schemeClr val="dk1"/>
          </a:lnRef>
          <a:fillRef idx="0">
            <a:schemeClr val="dk1"/>
          </a:fillRef>
          <a:effectRef idx="0">
            <a:schemeClr val="dk1"/>
          </a:effectRef>
          <a:fontRef idx="minor">
            <a:schemeClr val="tx1"/>
          </a:fontRef>
        </p:style>
      </p:cxnSp>
      <p:cxnSp>
        <p:nvCxnSpPr>
          <p:cNvPr id="30" name="Straight Connector 29"/>
          <p:cNvCxnSpPr>
            <a:stCxn id="11" idx="1"/>
            <a:endCxn id="14" idx="6"/>
          </p:cNvCxnSpPr>
          <p:nvPr/>
        </p:nvCxnSpPr>
        <p:spPr>
          <a:xfrm rot="6004240" flipH="1" flipV="1">
            <a:off x="-71119" y="3248652"/>
            <a:ext cx="3348590" cy="342153"/>
          </a:xfrm>
          <a:prstGeom prst="line">
            <a:avLst/>
          </a:prstGeom>
          <a:ln w="28575">
            <a:solidFill>
              <a:srgbClr val="0070C0"/>
            </a:solidFill>
            <a:tailEnd type="triangle" w="lg" len="lg"/>
          </a:ln>
        </p:spPr>
        <p:style>
          <a:lnRef idx="1">
            <a:schemeClr val="dk1"/>
          </a:lnRef>
          <a:fillRef idx="0">
            <a:schemeClr val="dk1"/>
          </a:fillRef>
          <a:effectRef idx="0">
            <a:schemeClr val="dk1"/>
          </a:effectRef>
          <a:fontRef idx="minor">
            <a:schemeClr val="tx1"/>
          </a:fontRef>
        </p:style>
      </p:cxnSp>
      <p:cxnSp>
        <p:nvCxnSpPr>
          <p:cNvPr id="32" name="Straight Connector 31"/>
          <p:cNvCxnSpPr>
            <a:stCxn id="14" idx="4"/>
            <a:endCxn id="12" idx="0"/>
          </p:cNvCxnSpPr>
          <p:nvPr/>
        </p:nvCxnSpPr>
        <p:spPr>
          <a:xfrm>
            <a:off x="2201324" y="1796797"/>
            <a:ext cx="555894" cy="2457368"/>
          </a:xfrm>
          <a:prstGeom prst="line">
            <a:avLst/>
          </a:prstGeom>
          <a:ln w="28575">
            <a:solidFill>
              <a:srgbClr val="FF6600"/>
            </a:solidFill>
            <a:tailEnd type="triangle" w="lg" len="lg"/>
          </a:ln>
        </p:spPr>
        <p:style>
          <a:lnRef idx="1">
            <a:schemeClr val="dk1"/>
          </a:lnRef>
          <a:fillRef idx="0">
            <a:schemeClr val="dk1"/>
          </a:fillRef>
          <a:effectRef idx="0">
            <a:schemeClr val="dk1"/>
          </a:effectRef>
          <a:fontRef idx="minor">
            <a:schemeClr val="tx1"/>
          </a:fontRef>
        </p:style>
      </p:cxnSp>
      <p:cxnSp>
        <p:nvCxnSpPr>
          <p:cNvPr id="34" name="Straight Connector 33"/>
          <p:cNvCxnSpPr>
            <a:stCxn id="12" idx="5"/>
            <a:endCxn id="10" idx="1"/>
          </p:cNvCxnSpPr>
          <p:nvPr/>
        </p:nvCxnSpPr>
        <p:spPr>
          <a:xfrm>
            <a:off x="3120147" y="4749912"/>
            <a:ext cx="969942" cy="900394"/>
          </a:xfrm>
          <a:prstGeom prst="line">
            <a:avLst/>
          </a:prstGeom>
          <a:ln w="28575">
            <a:solidFill>
              <a:srgbClr val="FF6600"/>
            </a:solidFill>
            <a:tailEnd type="triangle" w="lg" len="lg"/>
          </a:ln>
        </p:spPr>
        <p:style>
          <a:lnRef idx="1">
            <a:schemeClr val="dk1"/>
          </a:lnRef>
          <a:fillRef idx="0">
            <a:schemeClr val="dk1"/>
          </a:fillRef>
          <a:effectRef idx="0">
            <a:schemeClr val="dk1"/>
          </a:effectRef>
          <a:fontRef idx="minor">
            <a:schemeClr val="tx1"/>
          </a:fontRef>
        </p:style>
      </p:cxnSp>
      <p:cxnSp>
        <p:nvCxnSpPr>
          <p:cNvPr id="36" name="Straight Connector 35"/>
          <p:cNvCxnSpPr>
            <a:stCxn id="6" idx="5"/>
            <a:endCxn id="10" idx="0"/>
          </p:cNvCxnSpPr>
          <p:nvPr/>
        </p:nvCxnSpPr>
        <p:spPr>
          <a:xfrm>
            <a:off x="2134060" y="651929"/>
            <a:ext cx="2161374" cy="4848046"/>
          </a:xfrm>
          <a:prstGeom prst="line">
            <a:avLst/>
          </a:prstGeom>
          <a:ln w="28575">
            <a:solidFill>
              <a:srgbClr val="00B050"/>
            </a:solidFill>
            <a:tailEnd type="triangle" w="lg" len="lg"/>
          </a:ln>
        </p:spPr>
        <p:style>
          <a:lnRef idx="1">
            <a:schemeClr val="dk1"/>
          </a:lnRef>
          <a:fillRef idx="0">
            <a:schemeClr val="dk1"/>
          </a:fillRef>
          <a:effectRef idx="0">
            <a:schemeClr val="dk1"/>
          </a:effectRef>
          <a:fontRef idx="minor">
            <a:schemeClr val="tx1"/>
          </a:fontRef>
        </p:style>
      </p:cxnSp>
      <p:sp>
        <p:nvSpPr>
          <p:cNvPr id="39" name="Oval 38"/>
          <p:cNvSpPr/>
          <p:nvPr/>
        </p:nvSpPr>
        <p:spPr>
          <a:xfrm rot="20777557">
            <a:off x="1707796" y="6179759"/>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G</a:t>
            </a:r>
          </a:p>
        </p:txBody>
      </p:sp>
      <p:sp>
        <p:nvSpPr>
          <p:cNvPr id="35" name="Arc 34"/>
          <p:cNvSpPr/>
          <p:nvPr/>
        </p:nvSpPr>
        <p:spPr>
          <a:xfrm rot="6004240">
            <a:off x="2175496" y="4027290"/>
            <a:ext cx="710277" cy="3404716"/>
          </a:xfrm>
          <a:prstGeom prst="arc">
            <a:avLst>
              <a:gd name="adj1" fmla="val 16335227"/>
              <a:gd name="adj2" fmla="val 5144971"/>
            </a:avLst>
          </a:prstGeom>
          <a:ln w="28575">
            <a:solidFill>
              <a:srgbClr val="7030A0"/>
            </a:solidFill>
            <a:tailEnd type="triangle" w="lg" len="lg"/>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46" name="TextBox 45"/>
          <p:cNvSpPr txBox="1"/>
          <p:nvPr/>
        </p:nvSpPr>
        <p:spPr>
          <a:xfrm>
            <a:off x="5799122" y="5918473"/>
            <a:ext cx="6226623" cy="646331"/>
          </a:xfrm>
          <a:prstGeom prst="rect">
            <a:avLst/>
          </a:prstGeom>
          <a:noFill/>
        </p:spPr>
        <p:txBody>
          <a:bodyPr wrap="square" rtlCol="0">
            <a:spAutoFit/>
          </a:bodyPr>
          <a:lstStyle/>
          <a:p>
            <a:r>
              <a:rPr lang="en-US" dirty="0"/>
              <a:t>*Conditions apply. Sometimes the graph is a forest. But we call them tree edges no matter what.</a:t>
            </a:r>
          </a:p>
        </p:txBody>
      </p:sp>
      <p:sp>
        <p:nvSpPr>
          <p:cNvPr id="47" name="TextBox 46"/>
          <p:cNvSpPr txBox="1"/>
          <p:nvPr/>
        </p:nvSpPr>
        <p:spPr>
          <a:xfrm>
            <a:off x="531500" y="229704"/>
            <a:ext cx="594930" cy="584775"/>
          </a:xfrm>
          <a:prstGeom prst="rect">
            <a:avLst/>
          </a:prstGeom>
          <a:noFill/>
        </p:spPr>
        <p:txBody>
          <a:bodyPr wrap="square" rtlCol="0">
            <a:spAutoFit/>
          </a:bodyPr>
          <a:lstStyle/>
          <a:p>
            <a:r>
              <a:rPr lang="en-US" sz="3200" dirty="0"/>
              <a:t>1</a:t>
            </a:r>
          </a:p>
        </p:txBody>
      </p:sp>
      <p:sp>
        <p:nvSpPr>
          <p:cNvPr id="48" name="TextBox 47"/>
          <p:cNvSpPr txBox="1"/>
          <p:nvPr/>
        </p:nvSpPr>
        <p:spPr>
          <a:xfrm>
            <a:off x="1001045" y="229704"/>
            <a:ext cx="776140" cy="584775"/>
          </a:xfrm>
          <a:prstGeom prst="rect">
            <a:avLst/>
          </a:prstGeom>
          <a:noFill/>
        </p:spPr>
        <p:txBody>
          <a:bodyPr wrap="square" rtlCol="0">
            <a:spAutoFit/>
          </a:bodyPr>
          <a:lstStyle/>
          <a:p>
            <a:r>
              <a:rPr lang="en-US" sz="3200" dirty="0"/>
              <a:t>12</a:t>
            </a:r>
          </a:p>
        </p:txBody>
      </p:sp>
      <p:sp>
        <p:nvSpPr>
          <p:cNvPr id="49" name="TextBox 48"/>
          <p:cNvSpPr txBox="1"/>
          <p:nvPr/>
        </p:nvSpPr>
        <p:spPr>
          <a:xfrm>
            <a:off x="570754" y="1221325"/>
            <a:ext cx="594930" cy="584775"/>
          </a:xfrm>
          <a:prstGeom prst="rect">
            <a:avLst/>
          </a:prstGeom>
          <a:noFill/>
        </p:spPr>
        <p:txBody>
          <a:bodyPr wrap="square" rtlCol="0">
            <a:spAutoFit/>
          </a:bodyPr>
          <a:lstStyle/>
          <a:p>
            <a:r>
              <a:rPr lang="en-US" sz="3200" dirty="0"/>
              <a:t>2</a:t>
            </a:r>
          </a:p>
        </p:txBody>
      </p:sp>
      <p:sp>
        <p:nvSpPr>
          <p:cNvPr id="50" name="TextBox 49"/>
          <p:cNvSpPr txBox="1"/>
          <p:nvPr/>
        </p:nvSpPr>
        <p:spPr>
          <a:xfrm>
            <a:off x="1208809" y="1221325"/>
            <a:ext cx="657276" cy="584775"/>
          </a:xfrm>
          <a:prstGeom prst="rect">
            <a:avLst/>
          </a:prstGeom>
          <a:noFill/>
        </p:spPr>
        <p:txBody>
          <a:bodyPr wrap="square" rtlCol="0">
            <a:spAutoFit/>
          </a:bodyPr>
          <a:lstStyle/>
          <a:p>
            <a:r>
              <a:rPr lang="en-US" sz="3200" dirty="0"/>
              <a:t>11</a:t>
            </a:r>
          </a:p>
        </p:txBody>
      </p:sp>
      <p:sp>
        <p:nvSpPr>
          <p:cNvPr id="51" name="TextBox 50"/>
          <p:cNvSpPr txBox="1"/>
          <p:nvPr/>
        </p:nvSpPr>
        <p:spPr>
          <a:xfrm>
            <a:off x="232880" y="2041429"/>
            <a:ext cx="594930" cy="584775"/>
          </a:xfrm>
          <a:prstGeom prst="rect">
            <a:avLst/>
          </a:prstGeom>
          <a:noFill/>
        </p:spPr>
        <p:txBody>
          <a:bodyPr wrap="square" rtlCol="0">
            <a:spAutoFit/>
          </a:bodyPr>
          <a:lstStyle/>
          <a:p>
            <a:r>
              <a:rPr lang="en-US" sz="3200" dirty="0"/>
              <a:t>3</a:t>
            </a:r>
          </a:p>
        </p:txBody>
      </p:sp>
      <p:sp>
        <p:nvSpPr>
          <p:cNvPr id="52" name="TextBox 51"/>
          <p:cNvSpPr txBox="1"/>
          <p:nvPr/>
        </p:nvSpPr>
        <p:spPr>
          <a:xfrm>
            <a:off x="883635" y="2041429"/>
            <a:ext cx="594930" cy="584775"/>
          </a:xfrm>
          <a:prstGeom prst="rect">
            <a:avLst/>
          </a:prstGeom>
          <a:noFill/>
        </p:spPr>
        <p:txBody>
          <a:bodyPr wrap="square" rtlCol="0">
            <a:spAutoFit/>
          </a:bodyPr>
          <a:lstStyle/>
          <a:p>
            <a:r>
              <a:rPr lang="en-US" sz="3200" dirty="0"/>
              <a:t>6</a:t>
            </a:r>
          </a:p>
        </p:txBody>
      </p:sp>
      <p:sp>
        <p:nvSpPr>
          <p:cNvPr id="53" name="TextBox 52"/>
          <p:cNvSpPr txBox="1"/>
          <p:nvPr/>
        </p:nvSpPr>
        <p:spPr>
          <a:xfrm>
            <a:off x="-23444" y="4434047"/>
            <a:ext cx="594930" cy="584775"/>
          </a:xfrm>
          <a:prstGeom prst="rect">
            <a:avLst/>
          </a:prstGeom>
          <a:noFill/>
        </p:spPr>
        <p:txBody>
          <a:bodyPr wrap="square" rtlCol="0">
            <a:spAutoFit/>
          </a:bodyPr>
          <a:lstStyle/>
          <a:p>
            <a:r>
              <a:rPr lang="en-US" sz="3200" dirty="0"/>
              <a:t>4</a:t>
            </a:r>
          </a:p>
        </p:txBody>
      </p:sp>
      <p:sp>
        <p:nvSpPr>
          <p:cNvPr id="54" name="TextBox 53"/>
          <p:cNvSpPr txBox="1"/>
          <p:nvPr/>
        </p:nvSpPr>
        <p:spPr>
          <a:xfrm>
            <a:off x="627311" y="4434047"/>
            <a:ext cx="594930" cy="584775"/>
          </a:xfrm>
          <a:prstGeom prst="rect">
            <a:avLst/>
          </a:prstGeom>
          <a:noFill/>
        </p:spPr>
        <p:txBody>
          <a:bodyPr wrap="square" rtlCol="0">
            <a:spAutoFit/>
          </a:bodyPr>
          <a:lstStyle/>
          <a:p>
            <a:r>
              <a:rPr lang="en-US" sz="3200" dirty="0"/>
              <a:t>5</a:t>
            </a:r>
          </a:p>
        </p:txBody>
      </p:sp>
      <p:sp>
        <p:nvSpPr>
          <p:cNvPr id="55" name="TextBox 54"/>
          <p:cNvSpPr txBox="1"/>
          <p:nvPr/>
        </p:nvSpPr>
        <p:spPr>
          <a:xfrm>
            <a:off x="2111591" y="4891366"/>
            <a:ext cx="594930" cy="584775"/>
          </a:xfrm>
          <a:prstGeom prst="rect">
            <a:avLst/>
          </a:prstGeom>
          <a:noFill/>
        </p:spPr>
        <p:txBody>
          <a:bodyPr wrap="square" rtlCol="0">
            <a:spAutoFit/>
          </a:bodyPr>
          <a:lstStyle/>
          <a:p>
            <a:r>
              <a:rPr lang="en-US" sz="3200" dirty="0"/>
              <a:t>7</a:t>
            </a:r>
          </a:p>
        </p:txBody>
      </p:sp>
      <p:sp>
        <p:nvSpPr>
          <p:cNvPr id="56" name="TextBox 55"/>
          <p:cNvSpPr txBox="1"/>
          <p:nvPr/>
        </p:nvSpPr>
        <p:spPr>
          <a:xfrm>
            <a:off x="2671261" y="4891366"/>
            <a:ext cx="686015" cy="584775"/>
          </a:xfrm>
          <a:prstGeom prst="rect">
            <a:avLst/>
          </a:prstGeom>
          <a:noFill/>
        </p:spPr>
        <p:txBody>
          <a:bodyPr wrap="square" rtlCol="0">
            <a:spAutoFit/>
          </a:bodyPr>
          <a:lstStyle/>
          <a:p>
            <a:r>
              <a:rPr lang="en-US" sz="3200" dirty="0"/>
              <a:t>10</a:t>
            </a:r>
          </a:p>
        </p:txBody>
      </p:sp>
      <p:sp>
        <p:nvSpPr>
          <p:cNvPr id="57" name="TextBox 56"/>
          <p:cNvSpPr txBox="1"/>
          <p:nvPr/>
        </p:nvSpPr>
        <p:spPr>
          <a:xfrm>
            <a:off x="3878703" y="6124465"/>
            <a:ext cx="594930" cy="584775"/>
          </a:xfrm>
          <a:prstGeom prst="rect">
            <a:avLst/>
          </a:prstGeom>
          <a:noFill/>
        </p:spPr>
        <p:txBody>
          <a:bodyPr wrap="square" rtlCol="0">
            <a:spAutoFit/>
          </a:bodyPr>
          <a:lstStyle/>
          <a:p>
            <a:r>
              <a:rPr lang="en-US" sz="3200" dirty="0"/>
              <a:t>8</a:t>
            </a:r>
          </a:p>
        </p:txBody>
      </p:sp>
      <p:sp>
        <p:nvSpPr>
          <p:cNvPr id="58" name="TextBox 57"/>
          <p:cNvSpPr txBox="1"/>
          <p:nvPr/>
        </p:nvSpPr>
        <p:spPr>
          <a:xfrm>
            <a:off x="4529458" y="6124465"/>
            <a:ext cx="594930" cy="584775"/>
          </a:xfrm>
          <a:prstGeom prst="rect">
            <a:avLst/>
          </a:prstGeom>
          <a:noFill/>
        </p:spPr>
        <p:txBody>
          <a:bodyPr wrap="square" rtlCol="0">
            <a:spAutoFit/>
          </a:bodyPr>
          <a:lstStyle/>
          <a:p>
            <a:r>
              <a:rPr lang="en-US" sz="3200" dirty="0"/>
              <a:t>9</a:t>
            </a:r>
          </a:p>
        </p:txBody>
      </p:sp>
      <p:sp>
        <p:nvSpPr>
          <p:cNvPr id="2" name="Title 1">
            <a:extLst>
              <a:ext uri="{FF2B5EF4-FFF2-40B4-BE49-F238E27FC236}">
                <a16:creationId xmlns:a16="http://schemas.microsoft.com/office/drawing/2014/main" id="{C7B68888-49A1-3E51-5797-D19BF051C1A3}"/>
              </a:ext>
            </a:extLst>
          </p:cNvPr>
          <p:cNvSpPr>
            <a:spLocks noGrp="1"/>
          </p:cNvSpPr>
          <p:nvPr>
            <p:ph type="title"/>
          </p:nvPr>
        </p:nvSpPr>
        <p:spPr>
          <a:xfrm>
            <a:off x="588817" y="-1325563"/>
            <a:ext cx="10829259" cy="1325563"/>
          </a:xfrm>
        </p:spPr>
        <p:txBody>
          <a:bodyPr/>
          <a:lstStyle/>
          <a:p>
            <a:r>
              <a:rPr lang="en-US" dirty="0"/>
              <a:t>Edge classification (types)</a:t>
            </a:r>
          </a:p>
        </p:txBody>
      </p:sp>
    </p:spTree>
    <p:extLst>
      <p:ext uri="{BB962C8B-B14F-4D97-AF65-F5344CB8AC3E}">
        <p14:creationId xmlns:p14="http://schemas.microsoft.com/office/powerpoint/2010/main" val="1663061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
                                            <p:txEl>
                                              <p:pRg st="3" end="3"/>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5">
                                            <p:txEl>
                                              <p:pRg st="4" end="4"/>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5">
                                            <p:txEl>
                                              <p:pRg st="7" end="7"/>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5">
                                            <p:txEl>
                                              <p:pRg st="8" end="8"/>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5">
                                            <p:txEl>
                                              <p:pRg st="11" end="11"/>
                                            </p:txEl>
                                          </p:spTgt>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5">
                                            <p:txEl>
                                              <p:pRg st="12" end="12"/>
                                            </p:txEl>
                                          </p:spTgt>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5">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48" grpId="0"/>
      <p:bldP spid="49" grpId="0"/>
      <p:bldP spid="50" grpId="0"/>
      <p:bldP spid="51" grpId="0"/>
      <p:bldP spid="52" grpId="0"/>
      <p:bldP spid="53" grpId="0"/>
      <p:bldP spid="54" grpId="0"/>
      <p:bldP spid="55" grpId="0"/>
      <p:bldP spid="56" grpId="0"/>
      <p:bldP spid="57" grpId="0"/>
      <p:bldP spid="58"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0829259" cy="1325563"/>
          </a:xfrm>
        </p:spPr>
        <p:txBody>
          <a:bodyPr/>
          <a:lstStyle/>
          <a:p>
            <a:r>
              <a:rPr lang="en-US" dirty="0"/>
              <a:t>Edge Classification (for DFS on directed graphs)</a:t>
            </a:r>
          </a:p>
        </p:txBody>
      </p:sp>
      <mc:AlternateContent xmlns:mc="http://schemas.openxmlformats.org/markup-compatibility/2006" xmlns:a14="http://schemas.microsoft.com/office/drawing/2010/main">
        <mc:Choice Requires="a14">
          <p:graphicFrame>
            <p:nvGraphicFramePr>
              <p:cNvPr id="4" name="Content Placeholder 3"/>
              <p:cNvGraphicFramePr>
                <a:graphicFrameLocks noGrp="1"/>
              </p:cNvGraphicFramePr>
              <p:nvPr>
                <p:ph idx="1"/>
              </p:nvPr>
            </p:nvGraphicFramePr>
            <p:xfrm>
              <a:off x="838200" y="1825625"/>
              <a:ext cx="10829259" cy="2661920"/>
            </p:xfrm>
            <a:graphic>
              <a:graphicData uri="http://schemas.openxmlformats.org/drawingml/2006/table">
                <a:tbl>
                  <a:tblPr firstRow="1" bandRow="1">
                    <a:tableStyleId>{5C22544A-7EE6-4342-B048-85BDC9FD1C3A}</a:tableStyleId>
                  </a:tblPr>
                  <a:tblGrid>
                    <a:gridCol w="1919177">
                      <a:extLst>
                        <a:ext uri="{9D8B030D-6E8A-4147-A177-3AD203B41FA5}">
                          <a16:colId xmlns:a16="http://schemas.microsoft.com/office/drawing/2014/main" val="306483226"/>
                        </a:ext>
                      </a:extLst>
                    </a:gridCol>
                    <a:gridCol w="4196316">
                      <a:extLst>
                        <a:ext uri="{9D8B030D-6E8A-4147-A177-3AD203B41FA5}">
                          <a16:colId xmlns:a16="http://schemas.microsoft.com/office/drawing/2014/main" val="2874139937"/>
                        </a:ext>
                      </a:extLst>
                    </a:gridCol>
                    <a:gridCol w="4713766">
                      <a:extLst>
                        <a:ext uri="{9D8B030D-6E8A-4147-A177-3AD203B41FA5}">
                          <a16:colId xmlns:a16="http://schemas.microsoft.com/office/drawing/2014/main" val="1318145121"/>
                        </a:ext>
                      </a:extLst>
                    </a:gridCol>
                  </a:tblGrid>
                  <a:tr h="370840">
                    <a:tc>
                      <a:txBody>
                        <a:bodyPr/>
                        <a:lstStyle/>
                        <a:p>
                          <a:r>
                            <a:rPr lang="en-US" dirty="0"/>
                            <a:t>Edge type</a:t>
                          </a:r>
                        </a:p>
                      </a:txBody>
                      <a:tcPr/>
                    </a:tc>
                    <a:tc>
                      <a:txBody>
                        <a:bodyPr/>
                        <a:lstStyle/>
                        <a:p>
                          <a:r>
                            <a:rPr lang="en-US" dirty="0"/>
                            <a:t>Definition</a:t>
                          </a:r>
                        </a:p>
                      </a:txBody>
                      <a:tcPr/>
                    </a:tc>
                    <a:tc>
                      <a:txBody>
                        <a:bodyPr/>
                        <a:lstStyle/>
                        <a:p>
                          <a:r>
                            <a:rPr lang="en-US" dirty="0"/>
                            <a:t>When</a:t>
                          </a:r>
                          <a:r>
                            <a:rPr lang="en-US" baseline="0" dirty="0"/>
                            <a:t> is </a:t>
                          </a:r>
                          <a14:m>
                            <m:oMath xmlns:m="http://schemas.openxmlformats.org/officeDocument/2006/math">
                              <m:r>
                                <a:rPr lang="en-US" b="1" i="1" baseline="0" smtClean="0">
                                  <a:latin typeface="Cambria Math" panose="02040503050406030204" pitchFamily="18" charset="0"/>
                                </a:rPr>
                                <m:t>(</m:t>
                              </m:r>
                              <m:r>
                                <a:rPr lang="en-US" b="1" i="1" baseline="0" smtClean="0">
                                  <a:latin typeface="Cambria Math" panose="02040503050406030204" pitchFamily="18" charset="0"/>
                                </a:rPr>
                                <m:t>𝒖</m:t>
                              </m:r>
                              <m:r>
                                <a:rPr lang="en-US" b="1" i="1" baseline="0" smtClean="0">
                                  <a:latin typeface="Cambria Math" panose="02040503050406030204" pitchFamily="18" charset="0"/>
                                </a:rPr>
                                <m:t>,</m:t>
                              </m:r>
                              <m:r>
                                <a:rPr lang="en-US" b="1" i="1" baseline="0" smtClean="0">
                                  <a:latin typeface="Cambria Math" panose="02040503050406030204" pitchFamily="18" charset="0"/>
                                </a:rPr>
                                <m:t>𝒗</m:t>
                              </m:r>
                              <m:r>
                                <a:rPr lang="en-US" b="1" i="1" baseline="0" smtClean="0">
                                  <a:latin typeface="Cambria Math" panose="02040503050406030204" pitchFamily="18" charset="0"/>
                                </a:rPr>
                                <m:t>)</m:t>
                              </m:r>
                            </m:oMath>
                          </a14:m>
                          <a:r>
                            <a:rPr lang="en-US" dirty="0"/>
                            <a:t> that edge type?</a:t>
                          </a:r>
                        </a:p>
                      </a:txBody>
                      <a:tcPr/>
                    </a:tc>
                    <a:extLst>
                      <a:ext uri="{0D108BD9-81ED-4DB2-BD59-A6C34878D82A}">
                        <a16:rowId xmlns:a16="http://schemas.microsoft.com/office/drawing/2014/main" val="3125723415"/>
                      </a:ext>
                    </a:extLst>
                  </a:tr>
                  <a:tr h="370840">
                    <a:tc>
                      <a:txBody>
                        <a:bodyPr/>
                        <a:lstStyle/>
                        <a:p>
                          <a:r>
                            <a:rPr lang="en-US" dirty="0"/>
                            <a:t>Tree</a:t>
                          </a:r>
                        </a:p>
                      </a:txBody>
                      <a:tcPr/>
                    </a:tc>
                    <a:tc>
                      <a:txBody>
                        <a:bodyPr/>
                        <a:lstStyle/>
                        <a:p>
                          <a:r>
                            <a:rPr lang="en-US" dirty="0"/>
                            <a:t>Edges forming</a:t>
                          </a:r>
                          <a:r>
                            <a:rPr lang="en-US" baseline="0" dirty="0"/>
                            <a:t> the DFS tree (or forest).</a:t>
                          </a:r>
                          <a:endParaRPr lang="en-US" dirty="0"/>
                        </a:p>
                      </a:txBody>
                      <a:tcPr/>
                    </a:tc>
                    <a:tc>
                      <a:txBody>
                        <a:bodyPr/>
                        <a:lstStyle/>
                        <a:p>
                          <a14:m>
                            <m:oMath xmlns:m="http://schemas.openxmlformats.org/officeDocument/2006/math">
                              <m:r>
                                <a:rPr lang="en-US" b="0" i="1" smtClean="0">
                                  <a:latin typeface="Cambria Math" panose="02040503050406030204" pitchFamily="18" charset="0"/>
                                </a:rPr>
                                <m:t>𝑣</m:t>
                              </m:r>
                            </m:oMath>
                          </a14:m>
                          <a:r>
                            <a:rPr lang="en-US" dirty="0"/>
                            <a:t> was not seen before we processed </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𝑢</m:t>
                                  </m:r>
                                  <m:r>
                                    <a:rPr lang="en-US" b="0" i="1" smtClean="0">
                                      <a:latin typeface="Cambria Math" panose="02040503050406030204" pitchFamily="18" charset="0"/>
                                    </a:rPr>
                                    <m:t>,</m:t>
                                  </m:r>
                                  <m:r>
                                    <a:rPr lang="en-US" b="0" i="1" smtClean="0">
                                      <a:latin typeface="Cambria Math" panose="02040503050406030204" pitchFamily="18" charset="0"/>
                                    </a:rPr>
                                    <m:t>𝑣</m:t>
                                  </m:r>
                                </m:e>
                              </m:d>
                              <m:r>
                                <a:rPr lang="en-US" b="0" i="1" smtClean="0">
                                  <a:latin typeface="Cambria Math" panose="02040503050406030204" pitchFamily="18" charset="0"/>
                                </a:rPr>
                                <m:t>.</m:t>
                              </m:r>
                            </m:oMath>
                          </a14:m>
                          <a:endParaRPr lang="en-US" dirty="0"/>
                        </a:p>
                      </a:txBody>
                      <a:tcPr/>
                    </a:tc>
                    <a:extLst>
                      <a:ext uri="{0D108BD9-81ED-4DB2-BD59-A6C34878D82A}">
                        <a16:rowId xmlns:a16="http://schemas.microsoft.com/office/drawing/2014/main" val="1339907078"/>
                      </a:ext>
                    </a:extLst>
                  </a:tr>
                  <a:tr h="370840">
                    <a:tc>
                      <a:txBody>
                        <a:bodyPr/>
                        <a:lstStyle/>
                        <a:p>
                          <a:r>
                            <a:rPr lang="en-US" dirty="0"/>
                            <a:t>Forward</a:t>
                          </a:r>
                        </a:p>
                      </a:txBody>
                      <a:tcPr/>
                    </a:tc>
                    <a:tc>
                      <a:txBody>
                        <a:bodyPr/>
                        <a:lstStyle/>
                        <a:p>
                          <a:r>
                            <a:rPr lang="en-US" dirty="0"/>
                            <a:t>From ancestor to descendant in tree.</a:t>
                          </a:r>
                        </a:p>
                      </a:txBody>
                      <a:tcPr/>
                    </a:tc>
                    <a:tc>
                      <a:txBody>
                        <a:bodyPr/>
                        <a:lstStyle/>
                        <a:p>
                          <a14:m>
                            <m:oMath xmlns:m="http://schemas.openxmlformats.org/officeDocument/2006/math">
                              <m:r>
                                <a:rPr lang="en-US" b="0" i="1" smtClean="0">
                                  <a:latin typeface="Cambria Math" panose="02040503050406030204" pitchFamily="18" charset="0"/>
                                  <a:cs typeface="Courier New" panose="02070309020205020404" pitchFamily="49" charset="0"/>
                                </a:rPr>
                                <m:t>𝑢</m:t>
                              </m:r>
                              <m:r>
                                <a:rPr lang="en-US" b="0" i="1" smtClean="0">
                                  <a:latin typeface="Cambria Math" panose="02040503050406030204" pitchFamily="18" charset="0"/>
                                  <a:cs typeface="Courier New" panose="02070309020205020404" pitchFamily="49" charset="0"/>
                                </a:rPr>
                                <m:t> </m:t>
                              </m:r>
                            </m:oMath>
                          </a14:m>
                          <a:r>
                            <a:rPr lang="en-US" dirty="0">
                              <a:latin typeface="+mn-lt"/>
                              <a:cs typeface="Courier New" panose="02070309020205020404" pitchFamily="49" charset="0"/>
                            </a:rPr>
                            <a:t>and </a:t>
                          </a:r>
                          <a14:m>
                            <m:oMath xmlns:m="http://schemas.openxmlformats.org/officeDocument/2006/math">
                              <m:r>
                                <a:rPr lang="en-US" b="0" i="1" smtClean="0">
                                  <a:latin typeface="Cambria Math" panose="02040503050406030204" pitchFamily="18" charset="0"/>
                                  <a:cs typeface="Courier New" panose="02070309020205020404" pitchFamily="49" charset="0"/>
                                </a:rPr>
                                <m:t>𝑣</m:t>
                              </m:r>
                            </m:oMath>
                          </a14:m>
                          <a:r>
                            <a:rPr lang="en-US" dirty="0">
                              <a:latin typeface="+mn-lt"/>
                              <a:cs typeface="Courier New" panose="02070309020205020404" pitchFamily="49" charset="0"/>
                            </a:rPr>
                            <a:t> have been seen,</a:t>
                          </a:r>
                          <a:r>
                            <a:rPr lang="en-US" baseline="0" dirty="0">
                              <a:latin typeface="+mn-lt"/>
                              <a:cs typeface="Courier New" panose="02070309020205020404" pitchFamily="49" charset="0"/>
                            </a:rPr>
                            <a:t> and</a:t>
                          </a:r>
                          <a:br>
                            <a:rPr lang="en-US" dirty="0">
                              <a:latin typeface="Courier New" panose="02070309020205020404" pitchFamily="49" charset="0"/>
                              <a:cs typeface="Courier New" panose="02070309020205020404" pitchFamily="49" charset="0"/>
                            </a:rPr>
                          </a:br>
                          <a:r>
                            <a:rPr lang="en-US" dirty="0" err="1">
                              <a:latin typeface="Courier New" panose="02070309020205020404" pitchFamily="49" charset="0"/>
                              <a:cs typeface="Courier New" panose="02070309020205020404" pitchFamily="49" charset="0"/>
                            </a:rPr>
                            <a:t>u.start</a:t>
                          </a:r>
                          <a:r>
                            <a:rPr lang="en-US" baseline="0" dirty="0">
                              <a:latin typeface="Courier New" panose="02070309020205020404" pitchFamily="49" charset="0"/>
                              <a:cs typeface="Courier New" panose="02070309020205020404" pitchFamily="49" charset="0"/>
                            </a:rPr>
                            <a:t> &lt; </a:t>
                          </a:r>
                          <a:r>
                            <a:rPr lang="en-US" baseline="0" dirty="0" err="1">
                              <a:latin typeface="Courier New" panose="02070309020205020404" pitchFamily="49" charset="0"/>
                              <a:cs typeface="Courier New" panose="02070309020205020404" pitchFamily="49" charset="0"/>
                            </a:rPr>
                            <a:t>v.start</a:t>
                          </a:r>
                          <a:r>
                            <a:rPr lang="en-US" baseline="0" dirty="0">
                              <a:latin typeface="Courier New" panose="02070309020205020404" pitchFamily="49" charset="0"/>
                              <a:cs typeface="Courier New" panose="02070309020205020404" pitchFamily="49" charset="0"/>
                            </a:rPr>
                            <a:t> &lt; </a:t>
                          </a:r>
                          <a:r>
                            <a:rPr lang="en-US" baseline="0" dirty="0" err="1">
                              <a:latin typeface="Courier New" panose="02070309020205020404" pitchFamily="49" charset="0"/>
                              <a:cs typeface="Courier New" panose="02070309020205020404" pitchFamily="49" charset="0"/>
                            </a:rPr>
                            <a:t>v.end</a:t>
                          </a:r>
                          <a:r>
                            <a:rPr lang="en-US" baseline="0" dirty="0">
                              <a:latin typeface="Courier New" panose="02070309020205020404" pitchFamily="49" charset="0"/>
                              <a:cs typeface="Courier New" panose="02070309020205020404" pitchFamily="49" charset="0"/>
                            </a:rPr>
                            <a:t> &lt; </a:t>
                          </a:r>
                          <a:r>
                            <a:rPr lang="en-US" baseline="0" dirty="0" err="1">
                              <a:latin typeface="Courier New" panose="02070309020205020404" pitchFamily="49" charset="0"/>
                              <a:cs typeface="Courier New" panose="02070309020205020404" pitchFamily="49" charset="0"/>
                            </a:rPr>
                            <a:t>u.end</a:t>
                          </a:r>
                          <a:endParaRPr lang="en-US" dirty="0">
                            <a:latin typeface="Courier New" panose="02070309020205020404" pitchFamily="49" charset="0"/>
                            <a:cs typeface="Courier New" panose="02070309020205020404" pitchFamily="49" charset="0"/>
                          </a:endParaRPr>
                        </a:p>
                      </a:txBody>
                      <a:tcPr/>
                    </a:tc>
                    <a:extLst>
                      <a:ext uri="{0D108BD9-81ED-4DB2-BD59-A6C34878D82A}">
                        <a16:rowId xmlns:a16="http://schemas.microsoft.com/office/drawing/2014/main" val="978802826"/>
                      </a:ext>
                    </a:extLst>
                  </a:tr>
                  <a:tr h="370840">
                    <a:tc>
                      <a:txBody>
                        <a:bodyPr/>
                        <a:lstStyle/>
                        <a:p>
                          <a:r>
                            <a:rPr lang="en-US" dirty="0"/>
                            <a:t>Back</a:t>
                          </a:r>
                        </a:p>
                      </a:txBody>
                      <a:tcPr/>
                    </a:tc>
                    <a:tc>
                      <a:txBody>
                        <a:bodyPr/>
                        <a:lstStyle/>
                        <a:p>
                          <a:r>
                            <a:rPr lang="en-US" dirty="0"/>
                            <a:t>From descendant to</a:t>
                          </a:r>
                          <a:r>
                            <a:rPr lang="en-US" baseline="0" dirty="0"/>
                            <a:t> ancestor in tree.</a:t>
                          </a:r>
                          <a:endParaRPr lang="en-US" dirty="0"/>
                        </a:p>
                      </a:txBody>
                      <a:tcPr/>
                    </a:tc>
                    <a:tc>
                      <a:txBody>
                        <a:bodyPr/>
                        <a:lstStyle/>
                        <a:p>
                          <a14:m>
                            <m:oMath xmlns:m="http://schemas.openxmlformats.org/officeDocument/2006/math">
                              <m:r>
                                <a:rPr lang="en-US" b="0" i="1" smtClean="0">
                                  <a:latin typeface="Cambria Math" panose="02040503050406030204" pitchFamily="18" charset="0"/>
                                  <a:cs typeface="Courier New" panose="02070309020205020404" pitchFamily="49" charset="0"/>
                                </a:rPr>
                                <m:t>𝑢</m:t>
                              </m:r>
                              <m:r>
                                <a:rPr lang="en-US" b="0" i="1" smtClean="0">
                                  <a:latin typeface="Cambria Math" panose="02040503050406030204" pitchFamily="18" charset="0"/>
                                  <a:cs typeface="Courier New" panose="02070309020205020404" pitchFamily="49" charset="0"/>
                                </a:rPr>
                                <m:t> </m:t>
                              </m:r>
                            </m:oMath>
                          </a14:m>
                          <a:r>
                            <a:rPr lang="en-US" dirty="0">
                              <a:latin typeface="+mn-lt"/>
                              <a:cs typeface="Courier New" panose="02070309020205020404" pitchFamily="49" charset="0"/>
                            </a:rPr>
                            <a:t>and </a:t>
                          </a:r>
                          <a14:m>
                            <m:oMath xmlns:m="http://schemas.openxmlformats.org/officeDocument/2006/math">
                              <m:r>
                                <a:rPr lang="en-US" b="0" i="1" smtClean="0">
                                  <a:latin typeface="Cambria Math" panose="02040503050406030204" pitchFamily="18" charset="0"/>
                                  <a:cs typeface="Courier New" panose="02070309020205020404" pitchFamily="49" charset="0"/>
                                </a:rPr>
                                <m:t>𝑣</m:t>
                              </m:r>
                            </m:oMath>
                          </a14:m>
                          <a:r>
                            <a:rPr lang="en-US" dirty="0">
                              <a:latin typeface="+mn-lt"/>
                              <a:cs typeface="Courier New" panose="02070309020205020404" pitchFamily="49" charset="0"/>
                            </a:rPr>
                            <a:t> have been seen, and</a:t>
                          </a:r>
                          <a:br>
                            <a:rPr lang="en-US" dirty="0">
                              <a:latin typeface="Courier New" panose="02070309020205020404" pitchFamily="49" charset="0"/>
                              <a:cs typeface="Courier New" panose="02070309020205020404" pitchFamily="49" charset="0"/>
                            </a:rPr>
                          </a:br>
                          <a:r>
                            <a:rPr lang="en-US" dirty="0" err="1">
                              <a:latin typeface="Courier New" panose="02070309020205020404" pitchFamily="49" charset="0"/>
                              <a:cs typeface="Courier New" panose="02070309020205020404" pitchFamily="49" charset="0"/>
                            </a:rPr>
                            <a:t>v.start</a:t>
                          </a:r>
                          <a:r>
                            <a:rPr lang="en-US" baseline="0" dirty="0">
                              <a:latin typeface="Courier New" panose="02070309020205020404" pitchFamily="49" charset="0"/>
                              <a:cs typeface="Courier New" panose="02070309020205020404" pitchFamily="49" charset="0"/>
                            </a:rPr>
                            <a:t> &lt; </a:t>
                          </a:r>
                          <a:r>
                            <a:rPr lang="en-US" baseline="0" dirty="0" err="1">
                              <a:latin typeface="Courier New" panose="02070309020205020404" pitchFamily="49" charset="0"/>
                              <a:cs typeface="Courier New" panose="02070309020205020404" pitchFamily="49" charset="0"/>
                            </a:rPr>
                            <a:t>u.start</a:t>
                          </a:r>
                          <a:r>
                            <a:rPr lang="en-US" baseline="0" dirty="0">
                              <a:latin typeface="Courier New" panose="02070309020205020404" pitchFamily="49" charset="0"/>
                              <a:cs typeface="Courier New" panose="02070309020205020404" pitchFamily="49" charset="0"/>
                            </a:rPr>
                            <a:t> &lt; </a:t>
                          </a:r>
                          <a:r>
                            <a:rPr lang="en-US" baseline="0" dirty="0" err="1">
                              <a:latin typeface="Courier New" panose="02070309020205020404" pitchFamily="49" charset="0"/>
                              <a:cs typeface="Courier New" panose="02070309020205020404" pitchFamily="49" charset="0"/>
                            </a:rPr>
                            <a:t>u.end</a:t>
                          </a:r>
                          <a:r>
                            <a:rPr lang="en-US" baseline="0" dirty="0">
                              <a:latin typeface="Courier New" panose="02070309020205020404" pitchFamily="49" charset="0"/>
                              <a:cs typeface="Courier New" panose="02070309020205020404" pitchFamily="49" charset="0"/>
                            </a:rPr>
                            <a:t> &lt; </a:t>
                          </a:r>
                          <a:r>
                            <a:rPr lang="en-US" baseline="0" dirty="0" err="1">
                              <a:latin typeface="Courier New" panose="02070309020205020404" pitchFamily="49" charset="0"/>
                              <a:cs typeface="Courier New" panose="02070309020205020404" pitchFamily="49" charset="0"/>
                            </a:rPr>
                            <a:t>v.end</a:t>
                          </a:r>
                          <a:endParaRPr lang="en-US" dirty="0">
                            <a:latin typeface="Courier New" panose="02070309020205020404" pitchFamily="49" charset="0"/>
                            <a:cs typeface="Courier New" panose="02070309020205020404" pitchFamily="49" charset="0"/>
                          </a:endParaRPr>
                        </a:p>
                      </a:txBody>
                      <a:tcPr/>
                    </a:tc>
                    <a:extLst>
                      <a:ext uri="{0D108BD9-81ED-4DB2-BD59-A6C34878D82A}">
                        <a16:rowId xmlns:a16="http://schemas.microsoft.com/office/drawing/2014/main" val="1022694796"/>
                      </a:ext>
                    </a:extLst>
                  </a:tr>
                  <a:tr h="370840">
                    <a:tc>
                      <a:txBody>
                        <a:bodyPr/>
                        <a:lstStyle/>
                        <a:p>
                          <a:r>
                            <a:rPr lang="en-US" dirty="0"/>
                            <a:t>Cross</a:t>
                          </a:r>
                        </a:p>
                      </a:txBody>
                      <a:tcPr/>
                    </a:tc>
                    <a:tc>
                      <a:txBody>
                        <a:bodyPr/>
                        <a:lstStyle/>
                        <a:p>
                          <a:r>
                            <a:rPr lang="en-US" dirty="0"/>
                            <a:t>Edges</a:t>
                          </a:r>
                          <a:r>
                            <a:rPr lang="en-US" baseline="0" dirty="0"/>
                            <a:t> going between vertices without an ancestor relationship.</a:t>
                          </a:r>
                          <a:endParaRPr lang="en-US" dirty="0"/>
                        </a:p>
                      </a:txBody>
                      <a:tcPr/>
                    </a:tc>
                    <a:tc>
                      <a:txBody>
                        <a:bodyPr/>
                        <a:lstStyle/>
                        <a:p>
                          <a14:m>
                            <m:oMath xmlns:m="http://schemas.openxmlformats.org/officeDocument/2006/math">
                              <m:r>
                                <a:rPr lang="en-US" b="0" i="1" smtClean="0">
                                  <a:latin typeface="Cambria Math" panose="02040503050406030204" pitchFamily="18" charset="0"/>
                                </a:rPr>
                                <m:t>𝑢</m:t>
                              </m:r>
                            </m:oMath>
                          </a14:m>
                          <a:r>
                            <a:rPr lang="en-US" dirty="0"/>
                            <a:t> and </a:t>
                          </a:r>
                          <a14:m>
                            <m:oMath xmlns:m="http://schemas.openxmlformats.org/officeDocument/2006/math">
                              <m:r>
                                <a:rPr lang="en-US" b="0" i="1" smtClean="0">
                                  <a:latin typeface="Cambria Math" panose="02040503050406030204" pitchFamily="18" charset="0"/>
                                </a:rPr>
                                <m:t>𝑣</m:t>
                              </m:r>
                            </m:oMath>
                          </a14:m>
                          <a:r>
                            <a:rPr lang="en-US" dirty="0"/>
                            <a:t> have not been seen, and</a:t>
                          </a:r>
                          <a:br>
                            <a:rPr lang="en-US" dirty="0"/>
                          </a:br>
                          <a:r>
                            <a:rPr lang="en-US" dirty="0" err="1">
                              <a:latin typeface="Courier New" panose="02070309020205020404" pitchFamily="49" charset="0"/>
                              <a:cs typeface="Courier New" panose="02070309020205020404" pitchFamily="49" charset="0"/>
                            </a:rPr>
                            <a:t>v.start</a:t>
                          </a:r>
                          <a:r>
                            <a:rPr lang="en-US" dirty="0">
                              <a:latin typeface="Courier New" panose="02070309020205020404" pitchFamily="49" charset="0"/>
                              <a:cs typeface="Courier New" panose="02070309020205020404" pitchFamily="49" charset="0"/>
                            </a:rPr>
                            <a:t> &lt; </a:t>
                          </a:r>
                          <a:r>
                            <a:rPr lang="en-US" dirty="0" err="1">
                              <a:latin typeface="Courier New" panose="02070309020205020404" pitchFamily="49" charset="0"/>
                              <a:cs typeface="Courier New" panose="02070309020205020404" pitchFamily="49" charset="0"/>
                            </a:rPr>
                            <a:t>v.end</a:t>
                          </a:r>
                          <a:r>
                            <a:rPr lang="en-US" dirty="0">
                              <a:latin typeface="Courier New" panose="02070309020205020404" pitchFamily="49" charset="0"/>
                              <a:cs typeface="Courier New" panose="02070309020205020404" pitchFamily="49" charset="0"/>
                            </a:rPr>
                            <a:t> &lt; </a:t>
                          </a:r>
                          <a:r>
                            <a:rPr lang="en-US" dirty="0" err="1">
                              <a:latin typeface="Courier New" panose="02070309020205020404" pitchFamily="49" charset="0"/>
                              <a:cs typeface="Courier New" panose="02070309020205020404" pitchFamily="49" charset="0"/>
                            </a:rPr>
                            <a:t>u.start</a:t>
                          </a:r>
                          <a:r>
                            <a:rPr lang="en-US" dirty="0">
                              <a:latin typeface="Courier New" panose="02070309020205020404" pitchFamily="49" charset="0"/>
                              <a:cs typeface="Courier New" panose="02070309020205020404" pitchFamily="49" charset="0"/>
                            </a:rPr>
                            <a:t> &lt; </a:t>
                          </a:r>
                          <a:r>
                            <a:rPr lang="en-US" dirty="0" err="1">
                              <a:latin typeface="Courier New" panose="02070309020205020404" pitchFamily="49" charset="0"/>
                              <a:cs typeface="Courier New" panose="02070309020205020404" pitchFamily="49" charset="0"/>
                            </a:rPr>
                            <a:t>u.end</a:t>
                          </a:r>
                          <a:endParaRPr lang="en-US" dirty="0">
                            <a:latin typeface="Courier New" panose="02070309020205020404" pitchFamily="49" charset="0"/>
                            <a:cs typeface="Courier New" panose="02070309020205020404" pitchFamily="49" charset="0"/>
                          </a:endParaRPr>
                        </a:p>
                      </a:txBody>
                      <a:tcPr/>
                    </a:tc>
                    <a:extLst>
                      <a:ext uri="{0D108BD9-81ED-4DB2-BD59-A6C34878D82A}">
                        <a16:rowId xmlns:a16="http://schemas.microsoft.com/office/drawing/2014/main" val="12491357"/>
                      </a:ext>
                    </a:extLst>
                  </a:tr>
                </a:tbl>
              </a:graphicData>
            </a:graphic>
          </p:graphicFrame>
        </mc:Choice>
        <mc:Fallback xmlns="">
          <p:graphicFrame>
            <p:nvGraphicFramePr>
              <p:cNvPr id="4" name="Content Placeholder 3"/>
              <p:cNvGraphicFramePr>
                <a:graphicFrameLocks noGrp="1"/>
              </p:cNvGraphicFramePr>
              <p:nvPr>
                <p:ph idx="1"/>
                <p:extLst>
                  <p:ext uri="{D42A27DB-BD31-4B8C-83A1-F6EECF244321}">
                    <p14:modId xmlns:p14="http://schemas.microsoft.com/office/powerpoint/2010/main" val="2094812094"/>
                  </p:ext>
                </p:extLst>
              </p:nvPr>
            </p:nvGraphicFramePr>
            <p:xfrm>
              <a:off x="838200" y="1825625"/>
              <a:ext cx="10829259" cy="2661920"/>
            </p:xfrm>
            <a:graphic>
              <a:graphicData uri="http://schemas.openxmlformats.org/drawingml/2006/table">
                <a:tbl>
                  <a:tblPr firstRow="1" bandRow="1">
                    <a:tableStyleId>{5C22544A-7EE6-4342-B048-85BDC9FD1C3A}</a:tableStyleId>
                  </a:tblPr>
                  <a:tblGrid>
                    <a:gridCol w="1919177">
                      <a:extLst>
                        <a:ext uri="{9D8B030D-6E8A-4147-A177-3AD203B41FA5}">
                          <a16:colId xmlns:a16="http://schemas.microsoft.com/office/drawing/2014/main" val="306483226"/>
                        </a:ext>
                      </a:extLst>
                    </a:gridCol>
                    <a:gridCol w="4196316">
                      <a:extLst>
                        <a:ext uri="{9D8B030D-6E8A-4147-A177-3AD203B41FA5}">
                          <a16:colId xmlns:a16="http://schemas.microsoft.com/office/drawing/2014/main" val="2874139937"/>
                        </a:ext>
                      </a:extLst>
                    </a:gridCol>
                    <a:gridCol w="4713766">
                      <a:extLst>
                        <a:ext uri="{9D8B030D-6E8A-4147-A177-3AD203B41FA5}">
                          <a16:colId xmlns:a16="http://schemas.microsoft.com/office/drawing/2014/main" val="1318145121"/>
                        </a:ext>
                      </a:extLst>
                    </a:gridCol>
                  </a:tblGrid>
                  <a:tr h="370840">
                    <a:tc>
                      <a:txBody>
                        <a:bodyPr/>
                        <a:lstStyle/>
                        <a:p>
                          <a:r>
                            <a:rPr lang="en-US" dirty="0" smtClean="0"/>
                            <a:t>Edge type</a:t>
                          </a:r>
                          <a:endParaRPr lang="en-US" dirty="0"/>
                        </a:p>
                      </a:txBody>
                      <a:tcPr/>
                    </a:tc>
                    <a:tc>
                      <a:txBody>
                        <a:bodyPr/>
                        <a:lstStyle/>
                        <a:p>
                          <a:r>
                            <a:rPr lang="en-US" dirty="0" smtClean="0"/>
                            <a:t>Definition</a:t>
                          </a:r>
                          <a:endParaRPr lang="en-US" dirty="0"/>
                        </a:p>
                      </a:txBody>
                      <a:tcPr/>
                    </a:tc>
                    <a:tc>
                      <a:txBody>
                        <a:bodyPr/>
                        <a:lstStyle/>
                        <a:p>
                          <a:endParaRPr lang="en-US"/>
                        </a:p>
                      </a:txBody>
                      <a:tcPr>
                        <a:blipFill>
                          <a:blip r:embed="rId2"/>
                          <a:stretch>
                            <a:fillRect l="-130013" t="-8197" r="-647" b="-642623"/>
                          </a:stretch>
                        </a:blipFill>
                      </a:tcPr>
                    </a:tc>
                    <a:extLst>
                      <a:ext uri="{0D108BD9-81ED-4DB2-BD59-A6C34878D82A}">
                        <a16:rowId xmlns:a16="http://schemas.microsoft.com/office/drawing/2014/main" val="3125723415"/>
                      </a:ext>
                    </a:extLst>
                  </a:tr>
                  <a:tr h="370840">
                    <a:tc>
                      <a:txBody>
                        <a:bodyPr/>
                        <a:lstStyle/>
                        <a:p>
                          <a:r>
                            <a:rPr lang="en-US" dirty="0" smtClean="0"/>
                            <a:t>Tree</a:t>
                          </a:r>
                          <a:endParaRPr lang="en-US" dirty="0"/>
                        </a:p>
                      </a:txBody>
                      <a:tcPr/>
                    </a:tc>
                    <a:tc>
                      <a:txBody>
                        <a:bodyPr/>
                        <a:lstStyle/>
                        <a:p>
                          <a:r>
                            <a:rPr lang="en-US" dirty="0" smtClean="0"/>
                            <a:t>Edges forming</a:t>
                          </a:r>
                          <a:r>
                            <a:rPr lang="en-US" baseline="0" dirty="0" smtClean="0"/>
                            <a:t> the DFS tree (or forest).</a:t>
                          </a:r>
                          <a:endParaRPr lang="en-US" dirty="0"/>
                        </a:p>
                      </a:txBody>
                      <a:tcPr/>
                    </a:tc>
                    <a:tc>
                      <a:txBody>
                        <a:bodyPr/>
                        <a:lstStyle/>
                        <a:p>
                          <a:endParaRPr lang="en-US"/>
                        </a:p>
                      </a:txBody>
                      <a:tcPr>
                        <a:blipFill>
                          <a:blip r:embed="rId2"/>
                          <a:stretch>
                            <a:fillRect l="-130013" t="-108197" r="-647" b="-542623"/>
                          </a:stretch>
                        </a:blipFill>
                      </a:tcPr>
                    </a:tc>
                    <a:extLst>
                      <a:ext uri="{0D108BD9-81ED-4DB2-BD59-A6C34878D82A}">
                        <a16:rowId xmlns:a16="http://schemas.microsoft.com/office/drawing/2014/main" val="1339907078"/>
                      </a:ext>
                    </a:extLst>
                  </a:tr>
                  <a:tr h="640080">
                    <a:tc>
                      <a:txBody>
                        <a:bodyPr/>
                        <a:lstStyle/>
                        <a:p>
                          <a:r>
                            <a:rPr lang="en-US" dirty="0" smtClean="0"/>
                            <a:t>Forward</a:t>
                          </a:r>
                          <a:endParaRPr lang="en-US" dirty="0"/>
                        </a:p>
                      </a:txBody>
                      <a:tcPr/>
                    </a:tc>
                    <a:tc>
                      <a:txBody>
                        <a:bodyPr/>
                        <a:lstStyle/>
                        <a:p>
                          <a:r>
                            <a:rPr lang="en-US" dirty="0" smtClean="0"/>
                            <a:t>From ancestor to descendant in tree.</a:t>
                          </a:r>
                          <a:endParaRPr lang="en-US" dirty="0"/>
                        </a:p>
                      </a:txBody>
                      <a:tcPr/>
                    </a:tc>
                    <a:tc>
                      <a:txBody>
                        <a:bodyPr/>
                        <a:lstStyle/>
                        <a:p>
                          <a:endParaRPr lang="en-US"/>
                        </a:p>
                      </a:txBody>
                      <a:tcPr>
                        <a:blipFill>
                          <a:blip r:embed="rId2"/>
                          <a:stretch>
                            <a:fillRect l="-130013" t="-120952" r="-647" b="-215238"/>
                          </a:stretch>
                        </a:blipFill>
                      </a:tcPr>
                    </a:tc>
                    <a:extLst>
                      <a:ext uri="{0D108BD9-81ED-4DB2-BD59-A6C34878D82A}">
                        <a16:rowId xmlns:a16="http://schemas.microsoft.com/office/drawing/2014/main" val="978802826"/>
                      </a:ext>
                    </a:extLst>
                  </a:tr>
                  <a:tr h="640080">
                    <a:tc>
                      <a:txBody>
                        <a:bodyPr/>
                        <a:lstStyle/>
                        <a:p>
                          <a:r>
                            <a:rPr lang="en-US" dirty="0" smtClean="0"/>
                            <a:t>Back</a:t>
                          </a:r>
                          <a:endParaRPr lang="en-US" dirty="0"/>
                        </a:p>
                      </a:txBody>
                      <a:tcPr/>
                    </a:tc>
                    <a:tc>
                      <a:txBody>
                        <a:bodyPr/>
                        <a:lstStyle/>
                        <a:p>
                          <a:r>
                            <a:rPr lang="en-US" dirty="0" smtClean="0"/>
                            <a:t>From descendant to</a:t>
                          </a:r>
                          <a:r>
                            <a:rPr lang="en-US" baseline="0" dirty="0" smtClean="0"/>
                            <a:t> ancestor in tree.</a:t>
                          </a:r>
                          <a:endParaRPr lang="en-US" dirty="0"/>
                        </a:p>
                      </a:txBody>
                      <a:tcPr/>
                    </a:tc>
                    <a:tc>
                      <a:txBody>
                        <a:bodyPr/>
                        <a:lstStyle/>
                        <a:p>
                          <a:endParaRPr lang="en-US"/>
                        </a:p>
                      </a:txBody>
                      <a:tcPr>
                        <a:blipFill>
                          <a:blip r:embed="rId2"/>
                          <a:stretch>
                            <a:fillRect l="-130013" t="-218868" r="-647" b="-113208"/>
                          </a:stretch>
                        </a:blipFill>
                      </a:tcPr>
                    </a:tc>
                    <a:extLst>
                      <a:ext uri="{0D108BD9-81ED-4DB2-BD59-A6C34878D82A}">
                        <a16:rowId xmlns:a16="http://schemas.microsoft.com/office/drawing/2014/main" val="1022694796"/>
                      </a:ext>
                    </a:extLst>
                  </a:tr>
                  <a:tr h="640080">
                    <a:tc>
                      <a:txBody>
                        <a:bodyPr/>
                        <a:lstStyle/>
                        <a:p>
                          <a:r>
                            <a:rPr lang="en-US" dirty="0" smtClean="0"/>
                            <a:t>Cross</a:t>
                          </a:r>
                          <a:endParaRPr lang="en-US" dirty="0"/>
                        </a:p>
                      </a:txBody>
                      <a:tcPr/>
                    </a:tc>
                    <a:tc>
                      <a:txBody>
                        <a:bodyPr/>
                        <a:lstStyle/>
                        <a:p>
                          <a:r>
                            <a:rPr lang="en-US" dirty="0" smtClean="0"/>
                            <a:t>Edges</a:t>
                          </a:r>
                          <a:r>
                            <a:rPr lang="en-US" baseline="0" dirty="0" smtClean="0"/>
                            <a:t> going between vertices without an ancestor relationship.</a:t>
                          </a:r>
                          <a:endParaRPr lang="en-US" dirty="0"/>
                        </a:p>
                      </a:txBody>
                      <a:tcPr/>
                    </a:tc>
                    <a:tc>
                      <a:txBody>
                        <a:bodyPr/>
                        <a:lstStyle/>
                        <a:p>
                          <a:endParaRPr lang="en-US"/>
                        </a:p>
                      </a:txBody>
                      <a:tcPr>
                        <a:blipFill>
                          <a:blip r:embed="rId2"/>
                          <a:stretch>
                            <a:fillRect l="-130013" t="-321905" r="-647" b="-14286"/>
                          </a:stretch>
                        </a:blipFill>
                      </a:tcPr>
                    </a:tc>
                    <a:extLst>
                      <a:ext uri="{0D108BD9-81ED-4DB2-BD59-A6C34878D82A}">
                        <a16:rowId xmlns:a16="http://schemas.microsoft.com/office/drawing/2014/main" val="12491357"/>
                      </a:ext>
                    </a:extLst>
                  </a:tr>
                </a:tbl>
              </a:graphicData>
            </a:graphic>
          </p:graphicFrame>
        </mc:Fallback>
      </mc:AlternateContent>
      <p:sp>
        <p:nvSpPr>
          <p:cNvPr id="5" name="TextBox 4"/>
          <p:cNvSpPr txBox="1"/>
          <p:nvPr/>
        </p:nvSpPr>
        <p:spPr>
          <a:xfrm>
            <a:off x="1325526" y="4671237"/>
            <a:ext cx="9767776" cy="1200329"/>
          </a:xfrm>
          <a:prstGeom prst="rect">
            <a:avLst/>
          </a:prstGeom>
          <a:noFill/>
        </p:spPr>
        <p:txBody>
          <a:bodyPr wrap="square" rtlCol="0">
            <a:spAutoFit/>
          </a:bodyPr>
          <a:lstStyle/>
          <a:p>
            <a:r>
              <a:rPr lang="en-US" dirty="0"/>
              <a:t>The third column doesn’t look like it encompasses all possibilities.</a:t>
            </a:r>
          </a:p>
          <a:p>
            <a:r>
              <a:rPr lang="en-US" dirty="0"/>
              <a:t>It does – the fact that we’re using a stack limits the possibilities:</a:t>
            </a:r>
          </a:p>
          <a:p>
            <a:r>
              <a:rPr lang="en-US" dirty="0"/>
              <a:t>	e.g. </a:t>
            </a:r>
            <a:r>
              <a:rPr lang="en-US" dirty="0" err="1">
                <a:latin typeface="Courier New" panose="02070309020205020404" pitchFamily="49" charset="0"/>
                <a:cs typeface="Courier New" panose="02070309020205020404" pitchFamily="49" charset="0"/>
              </a:rPr>
              <a:t>u.start</a:t>
            </a:r>
            <a:r>
              <a:rPr lang="en-US" dirty="0">
                <a:latin typeface="Courier New" panose="02070309020205020404" pitchFamily="49" charset="0"/>
                <a:cs typeface="Courier New" panose="02070309020205020404" pitchFamily="49" charset="0"/>
              </a:rPr>
              <a:t> &lt; </a:t>
            </a:r>
            <a:r>
              <a:rPr lang="en-US" dirty="0" err="1">
                <a:latin typeface="Courier New" panose="02070309020205020404" pitchFamily="49" charset="0"/>
                <a:cs typeface="Courier New" panose="02070309020205020404" pitchFamily="49" charset="0"/>
              </a:rPr>
              <a:t>v.start</a:t>
            </a:r>
            <a:r>
              <a:rPr lang="en-US" dirty="0">
                <a:latin typeface="Courier New" panose="02070309020205020404" pitchFamily="49" charset="0"/>
                <a:cs typeface="Courier New" panose="02070309020205020404" pitchFamily="49" charset="0"/>
              </a:rPr>
              <a:t> &lt; </a:t>
            </a:r>
            <a:r>
              <a:rPr lang="en-US" dirty="0" err="1">
                <a:latin typeface="Courier New" panose="02070309020205020404" pitchFamily="49" charset="0"/>
                <a:cs typeface="Courier New" panose="02070309020205020404" pitchFamily="49" charset="0"/>
              </a:rPr>
              <a:t>u.end</a:t>
            </a:r>
            <a:r>
              <a:rPr lang="en-US" dirty="0">
                <a:latin typeface="Courier New" panose="02070309020205020404" pitchFamily="49" charset="0"/>
                <a:cs typeface="Courier New" panose="02070309020205020404" pitchFamily="49" charset="0"/>
              </a:rPr>
              <a:t> &lt; </a:t>
            </a:r>
            <a:r>
              <a:rPr lang="en-US" dirty="0" err="1">
                <a:latin typeface="Courier New" panose="02070309020205020404" pitchFamily="49" charset="0"/>
                <a:cs typeface="Courier New" panose="02070309020205020404" pitchFamily="49" charset="0"/>
              </a:rPr>
              <a:t>v.end</a:t>
            </a:r>
            <a:r>
              <a:rPr lang="en-US" dirty="0"/>
              <a:t> is impossible.</a:t>
            </a:r>
          </a:p>
          <a:p>
            <a:r>
              <a:rPr lang="en-US" dirty="0"/>
              <a:t>And the rules of the algorithm eliminate some other possibilities. </a:t>
            </a:r>
          </a:p>
        </p:txBody>
      </p:sp>
    </p:spTree>
    <p:extLst>
      <p:ext uri="{BB962C8B-B14F-4D97-AF65-F5344CB8AC3E}">
        <p14:creationId xmlns:p14="http://schemas.microsoft.com/office/powerpoint/2010/main" val="25794097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89000" y="0"/>
            <a:ext cx="10515600" cy="879475"/>
          </a:xfrm>
        </p:spPr>
        <p:txBody>
          <a:bodyPr/>
          <a:lstStyle/>
          <a:p>
            <a:r>
              <a:rPr lang="en-US" dirty="0"/>
              <a:t>Try it Yourselves!</a:t>
            </a:r>
          </a:p>
        </p:txBody>
      </p:sp>
      <p:sp>
        <p:nvSpPr>
          <p:cNvPr id="6" name="Rectangle 5"/>
          <p:cNvSpPr/>
          <p:nvPr/>
        </p:nvSpPr>
        <p:spPr>
          <a:xfrm>
            <a:off x="0" y="3403601"/>
            <a:ext cx="6874393" cy="3416320"/>
          </a:xfrm>
          <a:prstGeom prst="rect">
            <a:avLst/>
          </a:prstGeom>
        </p:spPr>
        <p:txBody>
          <a:bodyPr wrap="square">
            <a:spAutoFit/>
          </a:bodyPr>
          <a:lstStyle/>
          <a:p>
            <a:r>
              <a:rPr lang="en-US" sz="2400" dirty="0">
                <a:latin typeface="Courier New" panose="02070309020205020404" pitchFamily="49" charset="0"/>
                <a:cs typeface="Courier New" panose="02070309020205020404" pitchFamily="49" charset="0"/>
              </a:rPr>
              <a:t>DFS(u)</a:t>
            </a:r>
          </a:p>
          <a:p>
            <a:r>
              <a:rPr lang="en-US" sz="2400" dirty="0">
                <a:latin typeface="Courier New" panose="02070309020205020404" pitchFamily="49" charset="0"/>
                <a:cs typeface="Courier New" panose="02070309020205020404" pitchFamily="49" charset="0"/>
              </a:rPr>
              <a:t>	Mark u as “seen”</a:t>
            </a:r>
          </a:p>
          <a:p>
            <a:r>
              <a:rPr lang="en-US" sz="2400" dirty="0">
                <a:latin typeface="Courier New" panose="02070309020205020404" pitchFamily="49" charset="0"/>
                <a:cs typeface="Courier New" panose="02070309020205020404" pitchFamily="49" charset="0"/>
              </a:rPr>
              <a:t>	</a:t>
            </a:r>
            <a:r>
              <a:rPr lang="en-US" sz="2400" dirty="0" err="1">
                <a:solidFill>
                  <a:srgbClr val="FF0000"/>
                </a:solidFill>
                <a:latin typeface="Courier New" panose="02070309020205020404" pitchFamily="49" charset="0"/>
                <a:cs typeface="Courier New" panose="02070309020205020404" pitchFamily="49" charset="0"/>
              </a:rPr>
              <a:t>u.start</a:t>
            </a:r>
            <a:r>
              <a:rPr lang="en-US" sz="2400" dirty="0">
                <a:solidFill>
                  <a:srgbClr val="FF0000"/>
                </a:solidFill>
                <a:latin typeface="Courier New" panose="02070309020205020404" pitchFamily="49" charset="0"/>
                <a:cs typeface="Courier New" panose="02070309020205020404" pitchFamily="49" charset="0"/>
              </a:rPr>
              <a:t> = counter++</a:t>
            </a:r>
          </a:p>
          <a:p>
            <a:r>
              <a:rPr lang="en-US" sz="2400" dirty="0">
                <a:latin typeface="Courier New" panose="02070309020205020404" pitchFamily="49" charset="0"/>
                <a:cs typeface="Courier New" panose="02070309020205020404" pitchFamily="49" charset="0"/>
              </a:rPr>
              <a:t>	For each edge (</a:t>
            </a:r>
            <a:r>
              <a:rPr lang="en-US" sz="2400" dirty="0" err="1">
                <a:latin typeface="Courier New" panose="02070309020205020404" pitchFamily="49" charset="0"/>
                <a:cs typeface="Courier New" panose="02070309020205020404" pitchFamily="49" charset="0"/>
              </a:rPr>
              <a:t>u,v</a:t>
            </a:r>
            <a:r>
              <a:rPr lang="en-US" sz="2400" dirty="0">
                <a:latin typeface="Courier New" panose="02070309020205020404" pitchFamily="49" charset="0"/>
                <a:cs typeface="Courier New" panose="02070309020205020404" pitchFamily="49" charset="0"/>
              </a:rPr>
              <a:t>) //leaving u</a:t>
            </a:r>
          </a:p>
          <a:p>
            <a:r>
              <a:rPr lang="en-US" sz="2400" dirty="0">
                <a:latin typeface="Courier New" panose="02070309020205020404" pitchFamily="49" charset="0"/>
                <a:cs typeface="Courier New" panose="02070309020205020404" pitchFamily="49" charset="0"/>
              </a:rPr>
              <a:t>		If v is not “seen”</a:t>
            </a:r>
          </a:p>
          <a:p>
            <a:r>
              <a:rPr lang="en-US" sz="2400" dirty="0">
                <a:latin typeface="Courier New" panose="02070309020205020404" pitchFamily="49" charset="0"/>
                <a:cs typeface="Courier New" panose="02070309020205020404" pitchFamily="49" charset="0"/>
              </a:rPr>
              <a:t>			DFS(v)</a:t>
            </a:r>
          </a:p>
          <a:p>
            <a:r>
              <a:rPr lang="en-US" sz="2400" dirty="0">
                <a:latin typeface="Courier New" panose="02070309020205020404" pitchFamily="49" charset="0"/>
                <a:cs typeface="Courier New" panose="02070309020205020404" pitchFamily="49" charset="0"/>
              </a:rPr>
              <a:t>		End If</a:t>
            </a:r>
          </a:p>
          <a:p>
            <a:r>
              <a:rPr lang="en-US" sz="2400" dirty="0">
                <a:latin typeface="Courier New" panose="02070309020205020404" pitchFamily="49" charset="0"/>
                <a:cs typeface="Courier New" panose="02070309020205020404" pitchFamily="49" charset="0"/>
              </a:rPr>
              <a:t>	End For</a:t>
            </a:r>
          </a:p>
          <a:p>
            <a:r>
              <a:rPr lang="en-US" sz="2400" dirty="0">
                <a:latin typeface="Courier New" panose="02070309020205020404" pitchFamily="49" charset="0"/>
                <a:cs typeface="Courier New" panose="02070309020205020404" pitchFamily="49" charset="0"/>
              </a:rPr>
              <a:t>	</a:t>
            </a:r>
            <a:r>
              <a:rPr lang="en-US" sz="2400" dirty="0" err="1">
                <a:solidFill>
                  <a:srgbClr val="FF0000"/>
                </a:solidFill>
                <a:latin typeface="Courier New" panose="02070309020205020404" pitchFamily="49" charset="0"/>
                <a:cs typeface="Courier New" panose="02070309020205020404" pitchFamily="49" charset="0"/>
              </a:rPr>
              <a:t>u.end</a:t>
            </a:r>
            <a:r>
              <a:rPr lang="en-US" sz="2400" dirty="0">
                <a:solidFill>
                  <a:srgbClr val="FF0000"/>
                </a:solidFill>
                <a:latin typeface="Courier New" panose="02070309020205020404" pitchFamily="49" charset="0"/>
                <a:cs typeface="Courier New" panose="02070309020205020404" pitchFamily="49" charset="0"/>
              </a:rPr>
              <a:t> = counter++</a:t>
            </a:r>
          </a:p>
        </p:txBody>
      </p:sp>
      <p:sp>
        <p:nvSpPr>
          <p:cNvPr id="7" name="Rectangle 6"/>
          <p:cNvSpPr/>
          <p:nvPr/>
        </p:nvSpPr>
        <p:spPr>
          <a:xfrm>
            <a:off x="0" y="728662"/>
            <a:ext cx="5981700" cy="2677656"/>
          </a:xfrm>
          <a:prstGeom prst="rect">
            <a:avLst/>
          </a:prstGeom>
        </p:spPr>
        <p:txBody>
          <a:bodyPr wrap="square">
            <a:spAutoFit/>
          </a:bodyPr>
          <a:lstStyle/>
          <a:p>
            <a:r>
              <a:rPr lang="en-US" sz="2400" dirty="0" err="1">
                <a:latin typeface="Courier New" panose="02070309020205020404" pitchFamily="49" charset="0"/>
                <a:cs typeface="Courier New" panose="02070309020205020404" pitchFamily="49" charset="0"/>
              </a:rPr>
              <a:t>DFSWrapper</a:t>
            </a:r>
            <a:r>
              <a:rPr lang="en-US" sz="2400" dirty="0">
                <a:latin typeface="Courier New" panose="02070309020205020404" pitchFamily="49" charset="0"/>
                <a:cs typeface="Courier New" panose="02070309020205020404" pitchFamily="49" charset="0"/>
              </a:rPr>
              <a:t>(G)</a:t>
            </a:r>
          </a:p>
          <a:p>
            <a:r>
              <a:rPr lang="en-US" sz="2400" dirty="0">
                <a:latin typeface="Courier New" panose="02070309020205020404" pitchFamily="49" charset="0"/>
                <a:cs typeface="Courier New" panose="02070309020205020404" pitchFamily="49" charset="0"/>
              </a:rPr>
              <a:t>	</a:t>
            </a:r>
            <a:r>
              <a:rPr lang="en-US" sz="2400" dirty="0">
                <a:solidFill>
                  <a:srgbClr val="FF0000"/>
                </a:solidFill>
                <a:latin typeface="Courier New" panose="02070309020205020404" pitchFamily="49" charset="0"/>
                <a:cs typeface="Courier New" panose="02070309020205020404" pitchFamily="49" charset="0"/>
              </a:rPr>
              <a:t>counter = 0</a:t>
            </a:r>
          </a:p>
          <a:p>
            <a:r>
              <a:rPr lang="en-US" sz="2400" dirty="0">
                <a:latin typeface="Courier New" panose="02070309020205020404" pitchFamily="49" charset="0"/>
                <a:cs typeface="Courier New" panose="02070309020205020404" pitchFamily="49" charset="0"/>
              </a:rPr>
              <a:t>	For each vertex u of G</a:t>
            </a:r>
          </a:p>
          <a:p>
            <a:r>
              <a:rPr lang="en-US" sz="2400" dirty="0">
                <a:latin typeface="Courier New" panose="02070309020205020404" pitchFamily="49" charset="0"/>
                <a:cs typeface="Courier New" panose="02070309020205020404" pitchFamily="49" charset="0"/>
              </a:rPr>
              <a:t>		If u is not “seen”</a:t>
            </a:r>
          </a:p>
          <a:p>
            <a:r>
              <a:rPr lang="en-US" sz="2400" dirty="0">
                <a:latin typeface="Courier New" panose="02070309020205020404" pitchFamily="49" charset="0"/>
                <a:cs typeface="Courier New" panose="02070309020205020404" pitchFamily="49" charset="0"/>
              </a:rPr>
              <a:t>			DFS(u)</a:t>
            </a:r>
          </a:p>
          <a:p>
            <a:r>
              <a:rPr lang="en-US" sz="2400" dirty="0">
                <a:latin typeface="Courier New" panose="02070309020205020404" pitchFamily="49" charset="0"/>
                <a:cs typeface="Courier New" panose="02070309020205020404" pitchFamily="49" charset="0"/>
              </a:rPr>
              <a:t>		End If</a:t>
            </a:r>
          </a:p>
          <a:p>
            <a:r>
              <a:rPr lang="en-US" sz="2400" dirty="0">
                <a:latin typeface="Courier New" panose="02070309020205020404" pitchFamily="49" charset="0"/>
                <a:cs typeface="Courier New" panose="02070309020205020404" pitchFamily="49" charset="0"/>
              </a:rPr>
              <a:t>	End For</a:t>
            </a:r>
          </a:p>
        </p:txBody>
      </p:sp>
      <p:sp>
        <p:nvSpPr>
          <p:cNvPr id="9" name="Oval 8"/>
          <p:cNvSpPr/>
          <p:nvPr/>
        </p:nvSpPr>
        <p:spPr>
          <a:xfrm>
            <a:off x="8595416" y="805918"/>
            <a:ext cx="503790" cy="503790"/>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A</a:t>
            </a:r>
          </a:p>
        </p:txBody>
      </p:sp>
      <p:sp>
        <p:nvSpPr>
          <p:cNvPr id="10" name="Oval 9"/>
          <p:cNvSpPr/>
          <p:nvPr/>
        </p:nvSpPr>
        <p:spPr>
          <a:xfrm>
            <a:off x="7566226" y="3381132"/>
            <a:ext cx="503790" cy="503790"/>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D</a:t>
            </a:r>
          </a:p>
        </p:txBody>
      </p:sp>
      <p:sp>
        <p:nvSpPr>
          <p:cNvPr id="11" name="Oval 10"/>
          <p:cNvSpPr/>
          <p:nvPr/>
        </p:nvSpPr>
        <p:spPr>
          <a:xfrm>
            <a:off x="9494596" y="2098363"/>
            <a:ext cx="503790" cy="503790"/>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C</a:t>
            </a:r>
          </a:p>
        </p:txBody>
      </p:sp>
      <p:sp>
        <p:nvSpPr>
          <p:cNvPr id="12" name="Oval 11"/>
          <p:cNvSpPr/>
          <p:nvPr/>
        </p:nvSpPr>
        <p:spPr>
          <a:xfrm>
            <a:off x="10615749" y="3410372"/>
            <a:ext cx="503790" cy="503790"/>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E</a:t>
            </a:r>
          </a:p>
        </p:txBody>
      </p:sp>
      <p:sp>
        <p:nvSpPr>
          <p:cNvPr id="13" name="Oval 12"/>
          <p:cNvSpPr/>
          <p:nvPr/>
        </p:nvSpPr>
        <p:spPr>
          <a:xfrm>
            <a:off x="8669194" y="3403505"/>
            <a:ext cx="503790" cy="503790"/>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F</a:t>
            </a:r>
          </a:p>
        </p:txBody>
      </p:sp>
      <p:sp>
        <p:nvSpPr>
          <p:cNvPr id="14" name="Oval 13"/>
          <p:cNvSpPr/>
          <p:nvPr/>
        </p:nvSpPr>
        <p:spPr>
          <a:xfrm>
            <a:off x="7599773" y="2131823"/>
            <a:ext cx="503790" cy="503790"/>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B</a:t>
            </a:r>
          </a:p>
        </p:txBody>
      </p:sp>
      <p:cxnSp>
        <p:nvCxnSpPr>
          <p:cNvPr id="15" name="Straight Arrow Connector 14"/>
          <p:cNvCxnSpPr>
            <a:cxnSpLocks/>
          </p:cNvCxnSpPr>
          <p:nvPr/>
        </p:nvCxnSpPr>
        <p:spPr>
          <a:xfrm flipH="1">
            <a:off x="7851669" y="1235931"/>
            <a:ext cx="817526" cy="895893"/>
          </a:xfrm>
          <a:prstGeom prst="straightConnector1">
            <a:avLst/>
          </a:prstGeom>
          <a:ln w="28575">
            <a:solidFill>
              <a:schemeClr val="tx1"/>
            </a:solidFill>
            <a:tailEnd type="triangle" w="lg" len="lg"/>
          </a:ln>
        </p:spPr>
        <p:style>
          <a:lnRef idx="1">
            <a:schemeClr val="dk1"/>
          </a:lnRef>
          <a:fillRef idx="0">
            <a:schemeClr val="dk1"/>
          </a:fillRef>
          <a:effectRef idx="0">
            <a:schemeClr val="dk1"/>
          </a:effectRef>
          <a:fontRef idx="minor">
            <a:schemeClr val="tx1"/>
          </a:fontRef>
        </p:style>
      </p:cxnSp>
      <p:cxnSp>
        <p:nvCxnSpPr>
          <p:cNvPr id="16" name="Straight Connector 15"/>
          <p:cNvCxnSpPr>
            <a:stCxn id="14" idx="5"/>
            <a:endCxn id="13" idx="1"/>
          </p:cNvCxnSpPr>
          <p:nvPr/>
        </p:nvCxnSpPr>
        <p:spPr>
          <a:xfrm>
            <a:off x="8029785" y="2561835"/>
            <a:ext cx="713187" cy="915448"/>
          </a:xfrm>
          <a:prstGeom prst="line">
            <a:avLst/>
          </a:prstGeom>
          <a:ln w="28575">
            <a:solidFill>
              <a:schemeClr val="tx1"/>
            </a:solidFill>
            <a:tailEnd type="triangle" w="lg" len="lg"/>
          </a:ln>
        </p:spPr>
        <p:style>
          <a:lnRef idx="1">
            <a:schemeClr val="dk1"/>
          </a:lnRef>
          <a:fillRef idx="0">
            <a:schemeClr val="dk1"/>
          </a:fillRef>
          <a:effectRef idx="0">
            <a:schemeClr val="dk1"/>
          </a:effectRef>
          <a:fontRef idx="minor">
            <a:schemeClr val="tx1"/>
          </a:fontRef>
        </p:style>
      </p:cxnSp>
      <p:cxnSp>
        <p:nvCxnSpPr>
          <p:cNvPr id="17" name="Straight Connector 16"/>
          <p:cNvCxnSpPr>
            <a:stCxn id="13" idx="7"/>
            <a:endCxn id="11" idx="4"/>
          </p:cNvCxnSpPr>
          <p:nvPr/>
        </p:nvCxnSpPr>
        <p:spPr>
          <a:xfrm flipV="1">
            <a:off x="9099206" y="2602153"/>
            <a:ext cx="647285" cy="875130"/>
          </a:xfrm>
          <a:prstGeom prst="line">
            <a:avLst/>
          </a:prstGeom>
          <a:ln w="28575">
            <a:solidFill>
              <a:schemeClr val="tx1"/>
            </a:solidFill>
            <a:tailEnd type="triangle" w="lg" len="lg"/>
          </a:ln>
        </p:spPr>
        <p:style>
          <a:lnRef idx="1">
            <a:schemeClr val="dk1"/>
          </a:lnRef>
          <a:fillRef idx="0">
            <a:schemeClr val="dk1"/>
          </a:fillRef>
          <a:effectRef idx="0">
            <a:schemeClr val="dk1"/>
          </a:effectRef>
          <a:fontRef idx="minor">
            <a:schemeClr val="tx1"/>
          </a:fontRef>
        </p:style>
      </p:cxnSp>
      <p:cxnSp>
        <p:nvCxnSpPr>
          <p:cNvPr id="19" name="Straight Connector 18"/>
          <p:cNvCxnSpPr>
            <a:stCxn id="13" idx="6"/>
            <a:endCxn id="12" idx="2"/>
          </p:cNvCxnSpPr>
          <p:nvPr/>
        </p:nvCxnSpPr>
        <p:spPr>
          <a:xfrm>
            <a:off x="9172984" y="3655400"/>
            <a:ext cx="1442765" cy="6867"/>
          </a:xfrm>
          <a:prstGeom prst="line">
            <a:avLst/>
          </a:prstGeom>
          <a:ln w="28575">
            <a:solidFill>
              <a:schemeClr val="tx1"/>
            </a:solidFill>
            <a:tailEnd type="triangle" w="lg" len="lg"/>
          </a:ln>
        </p:spPr>
        <p:style>
          <a:lnRef idx="1">
            <a:schemeClr val="dk1"/>
          </a:lnRef>
          <a:fillRef idx="0">
            <a:schemeClr val="dk1"/>
          </a:fillRef>
          <a:effectRef idx="0">
            <a:schemeClr val="dk1"/>
          </a:effectRef>
          <a:fontRef idx="minor">
            <a:schemeClr val="tx1"/>
          </a:fontRef>
        </p:style>
      </p:cxnSp>
      <p:cxnSp>
        <p:nvCxnSpPr>
          <p:cNvPr id="20" name="Straight Connector 19"/>
          <p:cNvCxnSpPr>
            <a:cxnSpLocks/>
          </p:cNvCxnSpPr>
          <p:nvPr/>
        </p:nvCxnSpPr>
        <p:spPr>
          <a:xfrm>
            <a:off x="8070018" y="3633029"/>
            <a:ext cx="599178" cy="22373"/>
          </a:xfrm>
          <a:prstGeom prst="line">
            <a:avLst/>
          </a:prstGeom>
          <a:ln w="28575">
            <a:solidFill>
              <a:schemeClr val="tx1"/>
            </a:solidFill>
            <a:tailEnd type="triangle" w="lg" len="lg"/>
          </a:ln>
        </p:spPr>
        <p:style>
          <a:lnRef idx="1">
            <a:schemeClr val="dk1"/>
          </a:lnRef>
          <a:fillRef idx="0">
            <a:schemeClr val="dk1"/>
          </a:fillRef>
          <a:effectRef idx="0">
            <a:schemeClr val="dk1"/>
          </a:effectRef>
          <a:fontRef idx="minor">
            <a:schemeClr val="tx1"/>
          </a:fontRef>
        </p:style>
      </p:cxnSp>
      <p:cxnSp>
        <p:nvCxnSpPr>
          <p:cNvPr id="21" name="Straight Connector 20"/>
          <p:cNvCxnSpPr>
            <a:cxnSpLocks/>
          </p:cNvCxnSpPr>
          <p:nvPr/>
        </p:nvCxnSpPr>
        <p:spPr>
          <a:xfrm flipH="1">
            <a:off x="7818122" y="2635614"/>
            <a:ext cx="33547" cy="745519"/>
          </a:xfrm>
          <a:prstGeom prst="line">
            <a:avLst/>
          </a:prstGeom>
          <a:ln w="28575">
            <a:solidFill>
              <a:schemeClr val="tx1"/>
            </a:solidFill>
            <a:tailEnd type="triangle" w="lg" len="lg"/>
          </a:ln>
        </p:spPr>
        <p:style>
          <a:lnRef idx="1">
            <a:schemeClr val="dk1"/>
          </a:lnRef>
          <a:fillRef idx="0">
            <a:schemeClr val="dk1"/>
          </a:fillRef>
          <a:effectRef idx="0">
            <a:schemeClr val="dk1"/>
          </a:effectRef>
          <a:fontRef idx="minor">
            <a:schemeClr val="tx1"/>
          </a:fontRef>
        </p:style>
      </p:cxnSp>
      <p:sp>
        <p:nvSpPr>
          <p:cNvPr id="23" name="Arc 22"/>
          <p:cNvSpPr/>
          <p:nvPr/>
        </p:nvSpPr>
        <p:spPr>
          <a:xfrm rot="16200000" flipH="1">
            <a:off x="8867207" y="2286605"/>
            <a:ext cx="984865" cy="3083032"/>
          </a:xfrm>
          <a:prstGeom prst="arc">
            <a:avLst>
              <a:gd name="adj1" fmla="val 16335227"/>
              <a:gd name="adj2" fmla="val 5202225"/>
            </a:avLst>
          </a:prstGeom>
          <a:ln w="28575">
            <a:solidFill>
              <a:schemeClr val="tx1"/>
            </a:solidFill>
            <a:tailEnd type="triangle" w="lg" len="lg"/>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29" name="Straight Arrow Connector 28"/>
          <p:cNvCxnSpPr>
            <a:stCxn id="11" idx="0"/>
            <a:endCxn id="9" idx="5"/>
          </p:cNvCxnSpPr>
          <p:nvPr/>
        </p:nvCxnSpPr>
        <p:spPr>
          <a:xfrm flipH="1" flipV="1">
            <a:off x="9025428" y="1235930"/>
            <a:ext cx="721063" cy="862433"/>
          </a:xfrm>
          <a:prstGeom prst="straightConnector1">
            <a:avLst/>
          </a:prstGeom>
          <a:ln w="28575">
            <a:solidFill>
              <a:schemeClr val="tx1"/>
            </a:solidFill>
            <a:tailEnd type="triangle" w="lg" len="lg"/>
          </a:ln>
        </p:spPr>
        <p:style>
          <a:lnRef idx="1">
            <a:schemeClr val="dk1"/>
          </a:lnRef>
          <a:fillRef idx="0">
            <a:schemeClr val="dk1"/>
          </a:fillRef>
          <a:effectRef idx="0">
            <a:schemeClr val="dk1"/>
          </a:effectRef>
          <a:fontRef idx="minor">
            <a:schemeClr val="tx1"/>
          </a:fontRef>
        </p:style>
      </p:cxnSp>
      <p:sp>
        <p:nvSpPr>
          <p:cNvPr id="60" name="TextBox 59"/>
          <p:cNvSpPr txBox="1"/>
          <p:nvPr/>
        </p:nvSpPr>
        <p:spPr>
          <a:xfrm>
            <a:off x="7119884" y="728662"/>
            <a:ext cx="574568" cy="523220"/>
          </a:xfrm>
          <a:prstGeom prst="rect">
            <a:avLst/>
          </a:prstGeom>
          <a:noFill/>
        </p:spPr>
        <p:txBody>
          <a:bodyPr wrap="square" rtlCol="0">
            <a:spAutoFit/>
          </a:bodyPr>
          <a:lstStyle/>
          <a:p>
            <a:r>
              <a:rPr lang="en-US" sz="2800" dirty="0"/>
              <a:t>1</a:t>
            </a:r>
          </a:p>
        </p:txBody>
      </p:sp>
      <p:sp>
        <p:nvSpPr>
          <p:cNvPr id="61" name="TextBox 60"/>
          <p:cNvSpPr txBox="1"/>
          <p:nvPr/>
        </p:nvSpPr>
        <p:spPr>
          <a:xfrm>
            <a:off x="7763402" y="728662"/>
            <a:ext cx="697754" cy="523220"/>
          </a:xfrm>
          <a:prstGeom prst="rect">
            <a:avLst/>
          </a:prstGeom>
          <a:noFill/>
        </p:spPr>
        <p:txBody>
          <a:bodyPr wrap="square" rtlCol="0">
            <a:spAutoFit/>
          </a:bodyPr>
          <a:lstStyle/>
          <a:p>
            <a:r>
              <a:rPr lang="en-US" sz="2800" dirty="0"/>
              <a:t>12</a:t>
            </a:r>
          </a:p>
        </p:txBody>
      </p:sp>
      <p:sp>
        <p:nvSpPr>
          <p:cNvPr id="62" name="TextBox 61"/>
          <p:cNvSpPr txBox="1"/>
          <p:nvPr/>
        </p:nvSpPr>
        <p:spPr>
          <a:xfrm>
            <a:off x="6423957" y="2135561"/>
            <a:ext cx="574568" cy="523220"/>
          </a:xfrm>
          <a:prstGeom prst="rect">
            <a:avLst/>
          </a:prstGeom>
          <a:noFill/>
        </p:spPr>
        <p:txBody>
          <a:bodyPr wrap="square" rtlCol="0">
            <a:spAutoFit/>
          </a:bodyPr>
          <a:lstStyle/>
          <a:p>
            <a:r>
              <a:rPr lang="en-US" sz="2800" dirty="0"/>
              <a:t>2</a:t>
            </a:r>
          </a:p>
        </p:txBody>
      </p:sp>
      <p:sp>
        <p:nvSpPr>
          <p:cNvPr id="63" name="TextBox 62"/>
          <p:cNvSpPr txBox="1"/>
          <p:nvPr/>
        </p:nvSpPr>
        <p:spPr>
          <a:xfrm>
            <a:off x="7067474" y="2135561"/>
            <a:ext cx="862735" cy="523220"/>
          </a:xfrm>
          <a:prstGeom prst="rect">
            <a:avLst/>
          </a:prstGeom>
          <a:noFill/>
        </p:spPr>
        <p:txBody>
          <a:bodyPr wrap="square" rtlCol="0">
            <a:spAutoFit/>
          </a:bodyPr>
          <a:lstStyle/>
          <a:p>
            <a:r>
              <a:rPr lang="en-US" sz="2800" dirty="0"/>
              <a:t>11</a:t>
            </a:r>
          </a:p>
        </p:txBody>
      </p:sp>
      <p:sp>
        <p:nvSpPr>
          <p:cNvPr id="64" name="TextBox 63"/>
          <p:cNvSpPr txBox="1"/>
          <p:nvPr/>
        </p:nvSpPr>
        <p:spPr>
          <a:xfrm>
            <a:off x="6379219" y="3334812"/>
            <a:ext cx="574568" cy="523220"/>
          </a:xfrm>
          <a:prstGeom prst="rect">
            <a:avLst/>
          </a:prstGeom>
          <a:noFill/>
        </p:spPr>
        <p:txBody>
          <a:bodyPr wrap="square" rtlCol="0">
            <a:spAutoFit/>
          </a:bodyPr>
          <a:lstStyle/>
          <a:p>
            <a:r>
              <a:rPr lang="en-US" sz="2800" dirty="0"/>
              <a:t>3</a:t>
            </a:r>
          </a:p>
        </p:txBody>
      </p:sp>
      <p:sp>
        <p:nvSpPr>
          <p:cNvPr id="65" name="TextBox 64"/>
          <p:cNvSpPr txBox="1"/>
          <p:nvPr/>
        </p:nvSpPr>
        <p:spPr>
          <a:xfrm>
            <a:off x="7022737" y="3334812"/>
            <a:ext cx="650814" cy="523220"/>
          </a:xfrm>
          <a:prstGeom prst="rect">
            <a:avLst/>
          </a:prstGeom>
          <a:noFill/>
        </p:spPr>
        <p:txBody>
          <a:bodyPr wrap="square" rtlCol="0">
            <a:spAutoFit/>
          </a:bodyPr>
          <a:lstStyle/>
          <a:p>
            <a:r>
              <a:rPr lang="en-US" sz="2800" dirty="0"/>
              <a:t>10</a:t>
            </a:r>
          </a:p>
        </p:txBody>
      </p:sp>
      <p:sp>
        <p:nvSpPr>
          <p:cNvPr id="66" name="TextBox 65"/>
          <p:cNvSpPr txBox="1"/>
          <p:nvPr/>
        </p:nvSpPr>
        <p:spPr>
          <a:xfrm>
            <a:off x="10358094" y="2893126"/>
            <a:ext cx="574568" cy="523220"/>
          </a:xfrm>
          <a:prstGeom prst="rect">
            <a:avLst/>
          </a:prstGeom>
          <a:noFill/>
        </p:spPr>
        <p:txBody>
          <a:bodyPr wrap="square" rtlCol="0">
            <a:spAutoFit/>
          </a:bodyPr>
          <a:lstStyle/>
          <a:p>
            <a:r>
              <a:rPr lang="en-US" sz="2800" dirty="0"/>
              <a:t>4</a:t>
            </a:r>
          </a:p>
        </p:txBody>
      </p:sp>
      <p:sp>
        <p:nvSpPr>
          <p:cNvPr id="67" name="TextBox 66"/>
          <p:cNvSpPr txBox="1"/>
          <p:nvPr/>
        </p:nvSpPr>
        <p:spPr>
          <a:xfrm>
            <a:off x="11001612" y="2893126"/>
            <a:ext cx="574568" cy="523220"/>
          </a:xfrm>
          <a:prstGeom prst="rect">
            <a:avLst/>
          </a:prstGeom>
          <a:noFill/>
        </p:spPr>
        <p:txBody>
          <a:bodyPr wrap="square" rtlCol="0">
            <a:spAutoFit/>
          </a:bodyPr>
          <a:lstStyle/>
          <a:p>
            <a:r>
              <a:rPr lang="en-US" sz="2800" dirty="0"/>
              <a:t>5</a:t>
            </a:r>
          </a:p>
        </p:txBody>
      </p:sp>
      <p:sp>
        <p:nvSpPr>
          <p:cNvPr id="68" name="TextBox 67"/>
          <p:cNvSpPr txBox="1"/>
          <p:nvPr/>
        </p:nvSpPr>
        <p:spPr>
          <a:xfrm>
            <a:off x="8403323" y="3739581"/>
            <a:ext cx="574568" cy="523220"/>
          </a:xfrm>
          <a:prstGeom prst="rect">
            <a:avLst/>
          </a:prstGeom>
          <a:noFill/>
        </p:spPr>
        <p:txBody>
          <a:bodyPr wrap="square" rtlCol="0">
            <a:spAutoFit/>
          </a:bodyPr>
          <a:lstStyle/>
          <a:p>
            <a:r>
              <a:rPr lang="en-US" sz="2800" dirty="0"/>
              <a:t>6</a:t>
            </a:r>
          </a:p>
        </p:txBody>
      </p:sp>
      <p:sp>
        <p:nvSpPr>
          <p:cNvPr id="69" name="TextBox 68"/>
          <p:cNvSpPr txBox="1"/>
          <p:nvPr/>
        </p:nvSpPr>
        <p:spPr>
          <a:xfrm>
            <a:off x="9046840" y="3739580"/>
            <a:ext cx="574568" cy="523220"/>
          </a:xfrm>
          <a:prstGeom prst="rect">
            <a:avLst/>
          </a:prstGeom>
          <a:noFill/>
        </p:spPr>
        <p:txBody>
          <a:bodyPr wrap="square" rtlCol="0">
            <a:spAutoFit/>
          </a:bodyPr>
          <a:lstStyle/>
          <a:p>
            <a:r>
              <a:rPr lang="en-US" sz="2800" dirty="0"/>
              <a:t>9</a:t>
            </a:r>
          </a:p>
        </p:txBody>
      </p:sp>
      <p:sp>
        <p:nvSpPr>
          <p:cNvPr id="70" name="TextBox 69"/>
          <p:cNvSpPr txBox="1"/>
          <p:nvPr/>
        </p:nvSpPr>
        <p:spPr>
          <a:xfrm>
            <a:off x="10106492" y="2098363"/>
            <a:ext cx="574568" cy="523220"/>
          </a:xfrm>
          <a:prstGeom prst="rect">
            <a:avLst/>
          </a:prstGeom>
          <a:noFill/>
        </p:spPr>
        <p:txBody>
          <a:bodyPr wrap="square" rtlCol="0">
            <a:spAutoFit/>
          </a:bodyPr>
          <a:lstStyle/>
          <a:p>
            <a:r>
              <a:rPr lang="en-US" sz="2800" dirty="0"/>
              <a:t>7</a:t>
            </a:r>
          </a:p>
        </p:txBody>
      </p:sp>
      <p:sp>
        <p:nvSpPr>
          <p:cNvPr id="71" name="TextBox 70"/>
          <p:cNvSpPr txBox="1"/>
          <p:nvPr/>
        </p:nvSpPr>
        <p:spPr>
          <a:xfrm>
            <a:off x="10750010" y="2098363"/>
            <a:ext cx="574568" cy="523220"/>
          </a:xfrm>
          <a:prstGeom prst="rect">
            <a:avLst/>
          </a:prstGeom>
          <a:noFill/>
        </p:spPr>
        <p:txBody>
          <a:bodyPr wrap="square" rtlCol="0">
            <a:spAutoFit/>
          </a:bodyPr>
          <a:lstStyle/>
          <a:p>
            <a:r>
              <a:rPr lang="en-US" sz="2800" dirty="0"/>
              <a:t>8</a:t>
            </a:r>
          </a:p>
        </p:txBody>
      </p:sp>
      <p:sp>
        <p:nvSpPr>
          <p:cNvPr id="78" name="TextBox 77"/>
          <p:cNvSpPr txBox="1"/>
          <p:nvPr/>
        </p:nvSpPr>
        <p:spPr>
          <a:xfrm rot="2970271">
            <a:off x="9111833" y="1668032"/>
            <a:ext cx="1624943" cy="430887"/>
          </a:xfrm>
          <a:prstGeom prst="rect">
            <a:avLst/>
          </a:prstGeom>
          <a:noFill/>
        </p:spPr>
        <p:txBody>
          <a:bodyPr wrap="square" rtlCol="0">
            <a:spAutoFit/>
          </a:bodyPr>
          <a:lstStyle/>
          <a:p>
            <a:r>
              <a:rPr lang="en-US" sz="2200" dirty="0">
                <a:solidFill>
                  <a:srgbClr val="00B0F0"/>
                </a:solidFill>
              </a:rPr>
              <a:t>back</a:t>
            </a:r>
          </a:p>
        </p:txBody>
      </p:sp>
      <p:sp>
        <p:nvSpPr>
          <p:cNvPr id="79" name="TextBox 78"/>
          <p:cNvSpPr txBox="1"/>
          <p:nvPr/>
        </p:nvSpPr>
        <p:spPr>
          <a:xfrm>
            <a:off x="9422848" y="3247756"/>
            <a:ext cx="1624943" cy="430887"/>
          </a:xfrm>
          <a:prstGeom prst="rect">
            <a:avLst/>
          </a:prstGeom>
          <a:noFill/>
        </p:spPr>
        <p:txBody>
          <a:bodyPr wrap="square" rtlCol="0">
            <a:spAutoFit/>
          </a:bodyPr>
          <a:lstStyle/>
          <a:p>
            <a:r>
              <a:rPr lang="en-US" sz="2200" dirty="0">
                <a:solidFill>
                  <a:srgbClr val="7030A0"/>
                </a:solidFill>
              </a:rPr>
              <a:t>cross</a:t>
            </a:r>
          </a:p>
        </p:txBody>
      </p:sp>
      <p:sp>
        <p:nvSpPr>
          <p:cNvPr id="80" name="TextBox 79"/>
          <p:cNvSpPr txBox="1"/>
          <p:nvPr/>
        </p:nvSpPr>
        <p:spPr>
          <a:xfrm rot="2970271">
            <a:off x="7878134" y="2766380"/>
            <a:ext cx="1624943" cy="430887"/>
          </a:xfrm>
          <a:prstGeom prst="rect">
            <a:avLst/>
          </a:prstGeom>
          <a:noFill/>
        </p:spPr>
        <p:txBody>
          <a:bodyPr wrap="square" rtlCol="0">
            <a:spAutoFit/>
          </a:bodyPr>
          <a:lstStyle/>
          <a:p>
            <a:r>
              <a:rPr lang="en-US" sz="2200" dirty="0">
                <a:solidFill>
                  <a:srgbClr val="00B050"/>
                </a:solidFill>
              </a:rPr>
              <a:t>forward</a:t>
            </a:r>
          </a:p>
        </p:txBody>
      </p:sp>
    </p:spTree>
    <p:extLst>
      <p:ext uri="{BB962C8B-B14F-4D97-AF65-F5344CB8AC3E}">
        <p14:creationId xmlns:p14="http://schemas.microsoft.com/office/powerpoint/2010/main" val="2174162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childTnLst>
                                </p:cTn>
                              </p:par>
                              <p:par>
                                <p:cTn id="7" presetID="1" presetClass="emph" presetSubtype="2" fill="hold" grpId="0" nodeType="withEffect">
                                  <p:stCondLst>
                                    <p:cond delay="0"/>
                                  </p:stCondLst>
                                  <p:childTnLst>
                                    <p:animClr clrSpc="rgb" dir="cw">
                                      <p:cBhvr>
                                        <p:cTn id="8" dur="2000" fill="hold"/>
                                        <p:tgtEl>
                                          <p:spTgt spid="9"/>
                                        </p:tgtEl>
                                        <p:attrNameLst>
                                          <p:attrName>fillcolor</p:attrName>
                                        </p:attrNameLst>
                                      </p:cBhvr>
                                      <p:to>
                                        <a:srgbClr val="FFD965"/>
                                      </p:to>
                                    </p:animClr>
                                    <p:set>
                                      <p:cBhvr>
                                        <p:cTn id="9" dur="2000" fill="hold"/>
                                        <p:tgtEl>
                                          <p:spTgt spid="9"/>
                                        </p:tgtEl>
                                        <p:attrNameLst>
                                          <p:attrName>fill.type</p:attrName>
                                        </p:attrNameLst>
                                      </p:cBhvr>
                                      <p:to>
                                        <p:strVal val="solid"/>
                                      </p:to>
                                    </p:set>
                                    <p:set>
                                      <p:cBhvr>
                                        <p:cTn id="10" dur="2000" fill="hold"/>
                                        <p:tgtEl>
                                          <p:spTgt spid="9"/>
                                        </p:tgtEl>
                                        <p:attrNameLst>
                                          <p:attrName>fill.on</p:attrName>
                                        </p:attrNameLst>
                                      </p:cBhvr>
                                      <p:to>
                                        <p:strVal val="tru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2"/>
                                        </p:tgtEl>
                                        <p:attrNameLst>
                                          <p:attrName>style.visibility</p:attrName>
                                        </p:attrNameLst>
                                      </p:cBhvr>
                                      <p:to>
                                        <p:strVal val="visible"/>
                                      </p:to>
                                    </p:set>
                                  </p:childTnLst>
                                </p:cTn>
                              </p:par>
                              <p:par>
                                <p:cTn id="15" presetID="7" presetClass="emph" presetSubtype="2" fill="hold" nodeType="withEffect">
                                  <p:stCondLst>
                                    <p:cond delay="0"/>
                                  </p:stCondLst>
                                  <p:childTnLst>
                                    <p:animClr clrSpc="rgb" dir="cw">
                                      <p:cBhvr>
                                        <p:cTn id="16" dur="2000" fill="hold"/>
                                        <p:tgtEl>
                                          <p:spTgt spid="15"/>
                                        </p:tgtEl>
                                        <p:attrNameLst>
                                          <p:attrName>stroke.color</p:attrName>
                                        </p:attrNameLst>
                                      </p:cBhvr>
                                      <p:to>
                                        <a:srgbClr val="FF6600"/>
                                      </p:to>
                                    </p:animClr>
                                    <p:set>
                                      <p:cBhvr>
                                        <p:cTn id="17" dur="2000" fill="hold"/>
                                        <p:tgtEl>
                                          <p:spTgt spid="15"/>
                                        </p:tgtEl>
                                        <p:attrNameLst>
                                          <p:attrName>stroke.on</p:attrName>
                                        </p:attrNameLst>
                                      </p:cBhvr>
                                      <p:to>
                                        <p:strVal val="true"/>
                                      </p:to>
                                    </p:set>
                                  </p:childTnLst>
                                </p:cTn>
                              </p:par>
                              <p:par>
                                <p:cTn id="18" presetID="1" presetClass="emph" presetSubtype="2" fill="hold" grpId="0" nodeType="withEffect">
                                  <p:stCondLst>
                                    <p:cond delay="0"/>
                                  </p:stCondLst>
                                  <p:childTnLst>
                                    <p:animClr clrSpc="rgb" dir="cw">
                                      <p:cBhvr>
                                        <p:cTn id="19" dur="2000" fill="hold"/>
                                        <p:tgtEl>
                                          <p:spTgt spid="14"/>
                                        </p:tgtEl>
                                        <p:attrNameLst>
                                          <p:attrName>fillcolor</p:attrName>
                                        </p:attrNameLst>
                                      </p:cBhvr>
                                      <p:to>
                                        <a:srgbClr val="FFD965"/>
                                      </p:to>
                                    </p:animClr>
                                    <p:set>
                                      <p:cBhvr>
                                        <p:cTn id="20" dur="2000" fill="hold"/>
                                        <p:tgtEl>
                                          <p:spTgt spid="14"/>
                                        </p:tgtEl>
                                        <p:attrNameLst>
                                          <p:attrName>fill.type</p:attrName>
                                        </p:attrNameLst>
                                      </p:cBhvr>
                                      <p:to>
                                        <p:strVal val="solid"/>
                                      </p:to>
                                    </p:set>
                                    <p:set>
                                      <p:cBhvr>
                                        <p:cTn id="21" dur="2000" fill="hold"/>
                                        <p:tgtEl>
                                          <p:spTgt spid="14"/>
                                        </p:tgtEl>
                                        <p:attrNameLst>
                                          <p:attrName>fill.on</p:attrName>
                                        </p:attrNameLst>
                                      </p:cBhvr>
                                      <p:to>
                                        <p:strVal val="true"/>
                                      </p:to>
                                    </p:set>
                                  </p:childTnLst>
                                </p:cTn>
                              </p:par>
                            </p:childTnLst>
                          </p:cTn>
                        </p:par>
                      </p:childTnLst>
                    </p:cTn>
                  </p:par>
                  <p:par>
                    <p:cTn id="22" fill="hold">
                      <p:stCondLst>
                        <p:cond delay="indefinite"/>
                      </p:stCondLst>
                      <p:childTnLst>
                        <p:par>
                          <p:cTn id="23" fill="hold">
                            <p:stCondLst>
                              <p:cond delay="0"/>
                            </p:stCondLst>
                            <p:childTnLst>
                              <p:par>
                                <p:cTn id="24" presetID="1" presetClass="emph" presetSubtype="2" fill="hold" grpId="0" nodeType="clickEffect">
                                  <p:stCondLst>
                                    <p:cond delay="0"/>
                                  </p:stCondLst>
                                  <p:childTnLst>
                                    <p:animClr clrSpc="rgb" dir="cw">
                                      <p:cBhvr>
                                        <p:cTn id="25" dur="2000" fill="hold"/>
                                        <p:tgtEl>
                                          <p:spTgt spid="10"/>
                                        </p:tgtEl>
                                        <p:attrNameLst>
                                          <p:attrName>fillcolor</p:attrName>
                                        </p:attrNameLst>
                                      </p:cBhvr>
                                      <p:to>
                                        <a:srgbClr val="FFD965"/>
                                      </p:to>
                                    </p:animClr>
                                    <p:set>
                                      <p:cBhvr>
                                        <p:cTn id="26" dur="2000" fill="hold"/>
                                        <p:tgtEl>
                                          <p:spTgt spid="10"/>
                                        </p:tgtEl>
                                        <p:attrNameLst>
                                          <p:attrName>fill.type</p:attrName>
                                        </p:attrNameLst>
                                      </p:cBhvr>
                                      <p:to>
                                        <p:strVal val="solid"/>
                                      </p:to>
                                    </p:set>
                                    <p:set>
                                      <p:cBhvr>
                                        <p:cTn id="27" dur="2000" fill="hold"/>
                                        <p:tgtEl>
                                          <p:spTgt spid="10"/>
                                        </p:tgtEl>
                                        <p:attrNameLst>
                                          <p:attrName>fill.on</p:attrName>
                                        </p:attrNameLst>
                                      </p:cBhvr>
                                      <p:to>
                                        <p:strVal val="true"/>
                                      </p:to>
                                    </p:set>
                                  </p:childTnLst>
                                </p:cTn>
                              </p:par>
                              <p:par>
                                <p:cTn id="28" presetID="7" presetClass="emph" presetSubtype="2" fill="hold" nodeType="withEffect">
                                  <p:stCondLst>
                                    <p:cond delay="0"/>
                                  </p:stCondLst>
                                  <p:childTnLst>
                                    <p:animClr clrSpc="rgb" dir="cw">
                                      <p:cBhvr>
                                        <p:cTn id="29" dur="2000" fill="hold"/>
                                        <p:tgtEl>
                                          <p:spTgt spid="21"/>
                                        </p:tgtEl>
                                        <p:attrNameLst>
                                          <p:attrName>stroke.color</p:attrName>
                                        </p:attrNameLst>
                                      </p:cBhvr>
                                      <p:to>
                                        <a:srgbClr val="FF6600"/>
                                      </p:to>
                                    </p:animClr>
                                    <p:set>
                                      <p:cBhvr>
                                        <p:cTn id="30" dur="2000" fill="hold"/>
                                        <p:tgtEl>
                                          <p:spTgt spid="21"/>
                                        </p:tgtEl>
                                        <p:attrNameLst>
                                          <p:attrName>stroke.on</p:attrName>
                                        </p:attrNameLst>
                                      </p:cBhvr>
                                      <p:to>
                                        <p:strVal val="true"/>
                                      </p:to>
                                    </p:set>
                                  </p:childTnLst>
                                </p:cTn>
                              </p:par>
                              <p:par>
                                <p:cTn id="31" presetID="1" presetClass="entr" presetSubtype="0" fill="hold" grpId="0" nodeType="withEffect">
                                  <p:stCondLst>
                                    <p:cond delay="0"/>
                                  </p:stCondLst>
                                  <p:childTnLst>
                                    <p:set>
                                      <p:cBhvr>
                                        <p:cTn id="32" dur="1" fill="hold">
                                          <p:stCondLst>
                                            <p:cond delay="0"/>
                                          </p:stCondLst>
                                        </p:cTn>
                                        <p:tgtEl>
                                          <p:spTgt spid="6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mph" presetSubtype="2" fill="hold" grpId="0" nodeType="clickEffect">
                                  <p:stCondLst>
                                    <p:cond delay="0"/>
                                  </p:stCondLst>
                                  <p:childTnLst>
                                    <p:animClr clrSpc="rgb" dir="cw">
                                      <p:cBhvr>
                                        <p:cTn id="36" dur="2000" fill="hold"/>
                                        <p:tgtEl>
                                          <p:spTgt spid="12"/>
                                        </p:tgtEl>
                                        <p:attrNameLst>
                                          <p:attrName>fillcolor</p:attrName>
                                        </p:attrNameLst>
                                      </p:cBhvr>
                                      <p:to>
                                        <a:srgbClr val="FFD965"/>
                                      </p:to>
                                    </p:animClr>
                                    <p:set>
                                      <p:cBhvr>
                                        <p:cTn id="37" dur="2000" fill="hold"/>
                                        <p:tgtEl>
                                          <p:spTgt spid="12"/>
                                        </p:tgtEl>
                                        <p:attrNameLst>
                                          <p:attrName>fill.type</p:attrName>
                                        </p:attrNameLst>
                                      </p:cBhvr>
                                      <p:to>
                                        <p:strVal val="solid"/>
                                      </p:to>
                                    </p:set>
                                    <p:set>
                                      <p:cBhvr>
                                        <p:cTn id="38" dur="2000" fill="hold"/>
                                        <p:tgtEl>
                                          <p:spTgt spid="12"/>
                                        </p:tgtEl>
                                        <p:attrNameLst>
                                          <p:attrName>fill.on</p:attrName>
                                        </p:attrNameLst>
                                      </p:cBhvr>
                                      <p:to>
                                        <p:strVal val="true"/>
                                      </p:to>
                                    </p:set>
                                  </p:childTnLst>
                                </p:cTn>
                              </p:par>
                              <p:par>
                                <p:cTn id="39" presetID="7" presetClass="emph" presetSubtype="2" fill="hold" nodeType="withEffect">
                                  <p:stCondLst>
                                    <p:cond delay="0"/>
                                  </p:stCondLst>
                                  <p:childTnLst>
                                    <p:animClr clrSpc="rgb" dir="cw">
                                      <p:cBhvr>
                                        <p:cTn id="40" dur="2000" fill="hold"/>
                                        <p:tgtEl>
                                          <p:spTgt spid="23"/>
                                        </p:tgtEl>
                                        <p:attrNameLst>
                                          <p:attrName>stroke.color</p:attrName>
                                        </p:attrNameLst>
                                      </p:cBhvr>
                                      <p:to>
                                        <a:srgbClr val="FF6600"/>
                                      </p:to>
                                    </p:animClr>
                                    <p:set>
                                      <p:cBhvr>
                                        <p:cTn id="41" dur="2000" fill="hold"/>
                                        <p:tgtEl>
                                          <p:spTgt spid="23"/>
                                        </p:tgtEl>
                                        <p:attrNameLst>
                                          <p:attrName>stroke.on</p:attrName>
                                        </p:attrNameLst>
                                      </p:cBhvr>
                                      <p:to>
                                        <p:strVal val="true"/>
                                      </p:to>
                                    </p:set>
                                  </p:childTnLst>
                                </p:cTn>
                              </p:par>
                              <p:par>
                                <p:cTn id="42" presetID="1" presetClass="entr" presetSubtype="0"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67"/>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mph" presetSubtype="2" fill="hold" grpId="0" nodeType="clickEffect">
                                  <p:stCondLst>
                                    <p:cond delay="0"/>
                                  </p:stCondLst>
                                  <p:childTnLst>
                                    <p:animClr clrSpc="rgb" dir="cw">
                                      <p:cBhvr>
                                        <p:cTn id="51" dur="2000" fill="hold"/>
                                        <p:tgtEl>
                                          <p:spTgt spid="13"/>
                                        </p:tgtEl>
                                        <p:attrNameLst>
                                          <p:attrName>fillcolor</p:attrName>
                                        </p:attrNameLst>
                                      </p:cBhvr>
                                      <p:to>
                                        <a:srgbClr val="FFD965"/>
                                      </p:to>
                                    </p:animClr>
                                    <p:set>
                                      <p:cBhvr>
                                        <p:cTn id="52" dur="2000" fill="hold"/>
                                        <p:tgtEl>
                                          <p:spTgt spid="13"/>
                                        </p:tgtEl>
                                        <p:attrNameLst>
                                          <p:attrName>fill.type</p:attrName>
                                        </p:attrNameLst>
                                      </p:cBhvr>
                                      <p:to>
                                        <p:strVal val="solid"/>
                                      </p:to>
                                    </p:set>
                                    <p:set>
                                      <p:cBhvr>
                                        <p:cTn id="53" dur="2000" fill="hold"/>
                                        <p:tgtEl>
                                          <p:spTgt spid="13"/>
                                        </p:tgtEl>
                                        <p:attrNameLst>
                                          <p:attrName>fill.on</p:attrName>
                                        </p:attrNameLst>
                                      </p:cBhvr>
                                      <p:to>
                                        <p:strVal val="true"/>
                                      </p:to>
                                    </p:set>
                                  </p:childTnLst>
                                </p:cTn>
                              </p:par>
                              <p:par>
                                <p:cTn id="54" presetID="7" presetClass="emph" presetSubtype="2" fill="hold" nodeType="withEffect">
                                  <p:stCondLst>
                                    <p:cond delay="0"/>
                                  </p:stCondLst>
                                  <p:childTnLst>
                                    <p:animClr clrSpc="rgb" dir="cw">
                                      <p:cBhvr>
                                        <p:cTn id="55" dur="2000" fill="hold"/>
                                        <p:tgtEl>
                                          <p:spTgt spid="20"/>
                                        </p:tgtEl>
                                        <p:attrNameLst>
                                          <p:attrName>stroke.color</p:attrName>
                                        </p:attrNameLst>
                                      </p:cBhvr>
                                      <p:to>
                                        <a:srgbClr val="FF6600"/>
                                      </p:to>
                                    </p:animClr>
                                    <p:set>
                                      <p:cBhvr>
                                        <p:cTn id="56" dur="2000" fill="hold"/>
                                        <p:tgtEl>
                                          <p:spTgt spid="20"/>
                                        </p:tgtEl>
                                        <p:attrNameLst>
                                          <p:attrName>stroke.on</p:attrName>
                                        </p:attrNameLst>
                                      </p:cBhvr>
                                      <p:to>
                                        <p:strVal val="true"/>
                                      </p:to>
                                    </p:set>
                                  </p:childTnLst>
                                </p:cTn>
                              </p:par>
                              <p:par>
                                <p:cTn id="57" presetID="1" presetClass="entr" presetSubtype="0" fill="hold" grpId="0" nodeType="withEffect">
                                  <p:stCondLst>
                                    <p:cond delay="0"/>
                                  </p:stCondLst>
                                  <p:childTnLst>
                                    <p:set>
                                      <p:cBhvr>
                                        <p:cTn id="58" dur="1" fill="hold">
                                          <p:stCondLst>
                                            <p:cond delay="0"/>
                                          </p:stCondLst>
                                        </p:cTn>
                                        <p:tgtEl>
                                          <p:spTgt spid="6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mph" presetSubtype="2" fill="hold" grpId="0" nodeType="clickEffect">
                                  <p:stCondLst>
                                    <p:cond delay="0"/>
                                  </p:stCondLst>
                                  <p:childTnLst>
                                    <p:animClr clrSpc="rgb" dir="cw">
                                      <p:cBhvr>
                                        <p:cTn id="62" dur="2000" fill="hold"/>
                                        <p:tgtEl>
                                          <p:spTgt spid="11"/>
                                        </p:tgtEl>
                                        <p:attrNameLst>
                                          <p:attrName>fillcolor</p:attrName>
                                        </p:attrNameLst>
                                      </p:cBhvr>
                                      <p:to>
                                        <a:srgbClr val="FFD965"/>
                                      </p:to>
                                    </p:animClr>
                                    <p:set>
                                      <p:cBhvr>
                                        <p:cTn id="63" dur="2000" fill="hold"/>
                                        <p:tgtEl>
                                          <p:spTgt spid="11"/>
                                        </p:tgtEl>
                                        <p:attrNameLst>
                                          <p:attrName>fill.type</p:attrName>
                                        </p:attrNameLst>
                                      </p:cBhvr>
                                      <p:to>
                                        <p:strVal val="solid"/>
                                      </p:to>
                                    </p:set>
                                    <p:set>
                                      <p:cBhvr>
                                        <p:cTn id="64" dur="2000" fill="hold"/>
                                        <p:tgtEl>
                                          <p:spTgt spid="11"/>
                                        </p:tgtEl>
                                        <p:attrNameLst>
                                          <p:attrName>fill.on</p:attrName>
                                        </p:attrNameLst>
                                      </p:cBhvr>
                                      <p:to>
                                        <p:strVal val="true"/>
                                      </p:to>
                                    </p:set>
                                  </p:childTnLst>
                                </p:cTn>
                              </p:par>
                              <p:par>
                                <p:cTn id="65" presetID="7" presetClass="emph" presetSubtype="2" fill="hold" nodeType="withEffect">
                                  <p:stCondLst>
                                    <p:cond delay="0"/>
                                  </p:stCondLst>
                                  <p:childTnLst>
                                    <p:animClr clrSpc="rgb" dir="cw">
                                      <p:cBhvr>
                                        <p:cTn id="66" dur="2000" fill="hold"/>
                                        <p:tgtEl>
                                          <p:spTgt spid="17"/>
                                        </p:tgtEl>
                                        <p:attrNameLst>
                                          <p:attrName>stroke.color</p:attrName>
                                        </p:attrNameLst>
                                      </p:cBhvr>
                                      <p:to>
                                        <a:srgbClr val="FF6600"/>
                                      </p:to>
                                    </p:animClr>
                                    <p:set>
                                      <p:cBhvr>
                                        <p:cTn id="67" dur="2000" fill="hold"/>
                                        <p:tgtEl>
                                          <p:spTgt spid="17"/>
                                        </p:tgtEl>
                                        <p:attrNameLst>
                                          <p:attrName>stroke.on</p:attrName>
                                        </p:attrNameLst>
                                      </p:cBhvr>
                                      <p:to>
                                        <p:strVal val="true"/>
                                      </p:to>
                                    </p:set>
                                  </p:childTnLst>
                                </p:cTn>
                              </p:par>
                              <p:par>
                                <p:cTn id="68" presetID="1" presetClass="entr" presetSubtype="0" fill="hold" grpId="0" nodeType="withEffect">
                                  <p:stCondLst>
                                    <p:cond delay="0"/>
                                  </p:stCondLst>
                                  <p:childTnLst>
                                    <p:set>
                                      <p:cBhvr>
                                        <p:cTn id="69" dur="1" fill="hold">
                                          <p:stCondLst>
                                            <p:cond delay="0"/>
                                          </p:stCondLst>
                                        </p:cTn>
                                        <p:tgtEl>
                                          <p:spTgt spid="70"/>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7" presetClass="emph" presetSubtype="2" fill="hold" nodeType="clickEffect">
                                  <p:stCondLst>
                                    <p:cond delay="0"/>
                                  </p:stCondLst>
                                  <p:childTnLst>
                                    <p:animClr clrSpc="rgb" dir="cw">
                                      <p:cBhvr>
                                        <p:cTn id="73" dur="2000" fill="hold"/>
                                        <p:tgtEl>
                                          <p:spTgt spid="29"/>
                                        </p:tgtEl>
                                        <p:attrNameLst>
                                          <p:attrName>stroke.color</p:attrName>
                                        </p:attrNameLst>
                                      </p:cBhvr>
                                      <p:to>
                                        <a:srgbClr val="00B0F0"/>
                                      </p:to>
                                    </p:animClr>
                                    <p:set>
                                      <p:cBhvr>
                                        <p:cTn id="74" dur="2000" fill="hold"/>
                                        <p:tgtEl>
                                          <p:spTgt spid="29"/>
                                        </p:tgtEl>
                                        <p:attrNameLst>
                                          <p:attrName>stroke.on</p:attrName>
                                        </p:attrNameLst>
                                      </p:cBhvr>
                                      <p:to>
                                        <p:strVal val="true"/>
                                      </p:to>
                                    </p:set>
                                  </p:childTnLst>
                                </p:cTn>
                              </p:par>
                              <p:par>
                                <p:cTn id="75" presetID="1" presetClass="entr" presetSubtype="0" fill="hold" grpId="0" nodeType="withEffect">
                                  <p:stCondLst>
                                    <p:cond delay="0"/>
                                  </p:stCondLst>
                                  <p:childTnLst>
                                    <p:set>
                                      <p:cBhvr>
                                        <p:cTn id="76" dur="1" fill="hold">
                                          <p:stCondLst>
                                            <p:cond delay="0"/>
                                          </p:stCondLst>
                                        </p:cTn>
                                        <p:tgtEl>
                                          <p:spTgt spid="78"/>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63"/>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71"/>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7" presetClass="emph" presetSubtype="2" fill="hold" nodeType="clickEffect">
                                  <p:stCondLst>
                                    <p:cond delay="0"/>
                                  </p:stCondLst>
                                  <p:childTnLst>
                                    <p:animClr clrSpc="rgb" dir="cw">
                                      <p:cBhvr>
                                        <p:cTn id="86" dur="2000" fill="hold"/>
                                        <p:tgtEl>
                                          <p:spTgt spid="19"/>
                                        </p:tgtEl>
                                        <p:attrNameLst>
                                          <p:attrName>stroke.color</p:attrName>
                                        </p:attrNameLst>
                                      </p:cBhvr>
                                      <p:to>
                                        <a:srgbClr val="7030A0"/>
                                      </p:to>
                                    </p:animClr>
                                    <p:set>
                                      <p:cBhvr>
                                        <p:cTn id="87" dur="2000" fill="hold"/>
                                        <p:tgtEl>
                                          <p:spTgt spid="19"/>
                                        </p:tgtEl>
                                        <p:attrNameLst>
                                          <p:attrName>stroke.on</p:attrName>
                                        </p:attrNameLst>
                                      </p:cBhvr>
                                      <p:to>
                                        <p:strVal val="true"/>
                                      </p:to>
                                    </p:set>
                                  </p:childTnLst>
                                </p:cTn>
                              </p:par>
                              <p:par>
                                <p:cTn id="88" presetID="1" presetClass="entr" presetSubtype="0" fill="hold" grpId="0" nodeType="withEffect">
                                  <p:stCondLst>
                                    <p:cond delay="0"/>
                                  </p:stCondLst>
                                  <p:childTnLst>
                                    <p:set>
                                      <p:cBhvr>
                                        <p:cTn id="89" dur="1" fill="hold">
                                          <p:stCondLst>
                                            <p:cond delay="0"/>
                                          </p:stCondLst>
                                        </p:cTn>
                                        <p:tgtEl>
                                          <p:spTgt spid="79"/>
                                        </p:tgtEl>
                                        <p:attrNameLst>
                                          <p:attrName>style.visibility</p:attrName>
                                        </p:attrNameLst>
                                      </p:cBhvr>
                                      <p:to>
                                        <p:strVal val="visible"/>
                                      </p:to>
                                    </p:set>
                                  </p:childTnLst>
                                </p:cTn>
                              </p:par>
                            </p:childTnLst>
                          </p:cTn>
                        </p:par>
                      </p:childTnLst>
                    </p:cTn>
                  </p:par>
                  <p:par>
                    <p:cTn id="90" fill="hold">
                      <p:stCondLst>
                        <p:cond delay="indefinite"/>
                      </p:stCondLst>
                      <p:childTnLst>
                        <p:par>
                          <p:cTn id="91" fill="hold">
                            <p:stCondLst>
                              <p:cond delay="0"/>
                            </p:stCondLst>
                            <p:childTnLst>
                              <p:par>
                                <p:cTn id="92" presetID="1" presetClass="entr" presetSubtype="0" fill="hold" grpId="0" nodeType="clickEffect">
                                  <p:stCondLst>
                                    <p:cond delay="0"/>
                                  </p:stCondLst>
                                  <p:childTnLst>
                                    <p:set>
                                      <p:cBhvr>
                                        <p:cTn id="93" dur="1" fill="hold">
                                          <p:stCondLst>
                                            <p:cond delay="0"/>
                                          </p:stCondLst>
                                        </p:cTn>
                                        <p:tgtEl>
                                          <p:spTgt spid="69"/>
                                        </p:tgtEl>
                                        <p:attrNameLst>
                                          <p:attrName>style.visibility</p:attrName>
                                        </p:attrNameLst>
                                      </p:cBhvr>
                                      <p:to>
                                        <p:strVal val="visible"/>
                                      </p:to>
                                    </p:set>
                                  </p:childTnLst>
                                </p:cTn>
                              </p:par>
                            </p:childTnLst>
                          </p:cTn>
                        </p:par>
                      </p:childTnLst>
                    </p:cTn>
                  </p:par>
                  <p:par>
                    <p:cTn id="94" fill="hold">
                      <p:stCondLst>
                        <p:cond delay="indefinite"/>
                      </p:stCondLst>
                      <p:childTnLst>
                        <p:par>
                          <p:cTn id="95" fill="hold">
                            <p:stCondLst>
                              <p:cond delay="0"/>
                            </p:stCondLst>
                            <p:childTnLst>
                              <p:par>
                                <p:cTn id="96" presetID="1" presetClass="entr" presetSubtype="0" fill="hold" grpId="0" nodeType="clickEffect">
                                  <p:stCondLst>
                                    <p:cond delay="0"/>
                                  </p:stCondLst>
                                  <p:childTnLst>
                                    <p:set>
                                      <p:cBhvr>
                                        <p:cTn id="97" dur="1" fill="hold">
                                          <p:stCondLst>
                                            <p:cond delay="0"/>
                                          </p:stCondLst>
                                        </p:cTn>
                                        <p:tgtEl>
                                          <p:spTgt spid="65"/>
                                        </p:tgtEl>
                                        <p:attrNameLst>
                                          <p:attrName>style.visibility</p:attrName>
                                        </p:attrNameLst>
                                      </p:cBhvr>
                                      <p:to>
                                        <p:strVal val="visible"/>
                                      </p:to>
                                    </p:set>
                                  </p:childTnLst>
                                </p:cTn>
                              </p:par>
                            </p:childTnLst>
                          </p:cTn>
                        </p:par>
                      </p:childTnLst>
                    </p:cTn>
                  </p:par>
                  <p:par>
                    <p:cTn id="98" fill="hold">
                      <p:stCondLst>
                        <p:cond delay="indefinite"/>
                      </p:stCondLst>
                      <p:childTnLst>
                        <p:par>
                          <p:cTn id="99" fill="hold">
                            <p:stCondLst>
                              <p:cond delay="0"/>
                            </p:stCondLst>
                            <p:childTnLst>
                              <p:par>
                                <p:cTn id="100" presetID="7" presetClass="emph" presetSubtype="2" fill="hold" nodeType="clickEffect">
                                  <p:stCondLst>
                                    <p:cond delay="0"/>
                                  </p:stCondLst>
                                  <p:childTnLst>
                                    <p:animClr clrSpc="rgb" dir="cw">
                                      <p:cBhvr>
                                        <p:cTn id="101" dur="2000" fill="hold"/>
                                        <p:tgtEl>
                                          <p:spTgt spid="16"/>
                                        </p:tgtEl>
                                        <p:attrNameLst>
                                          <p:attrName>stroke.color</p:attrName>
                                        </p:attrNameLst>
                                      </p:cBhvr>
                                      <p:to>
                                        <a:srgbClr val="00B050"/>
                                      </p:to>
                                    </p:animClr>
                                    <p:set>
                                      <p:cBhvr>
                                        <p:cTn id="102" dur="2000" fill="hold"/>
                                        <p:tgtEl>
                                          <p:spTgt spid="16"/>
                                        </p:tgtEl>
                                        <p:attrNameLst>
                                          <p:attrName>stroke.on</p:attrName>
                                        </p:attrNameLst>
                                      </p:cBhvr>
                                      <p:to>
                                        <p:strVal val="true"/>
                                      </p:to>
                                    </p:set>
                                  </p:childTnLst>
                                </p:cTn>
                              </p:par>
                              <p:par>
                                <p:cTn id="103" presetID="1" presetClass="entr" presetSubtype="0" fill="hold" grpId="0" nodeType="withEffect">
                                  <p:stCondLst>
                                    <p:cond delay="0"/>
                                  </p:stCondLst>
                                  <p:childTnLst>
                                    <p:set>
                                      <p:cBhvr>
                                        <p:cTn id="104" dur="1" fill="hold">
                                          <p:stCondLst>
                                            <p:cond delay="0"/>
                                          </p:stCondLst>
                                        </p:cTn>
                                        <p:tgtEl>
                                          <p:spTgt spid="80"/>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0" grpId="0"/>
      <p:bldP spid="61" grpId="0"/>
      <p:bldP spid="62" grpId="0"/>
      <p:bldP spid="63" grpId="0"/>
      <p:bldP spid="64" grpId="0"/>
      <p:bldP spid="65" grpId="0"/>
      <p:bldP spid="66" grpId="0"/>
      <p:bldP spid="67" grpId="0"/>
      <p:bldP spid="68" grpId="0"/>
      <p:bldP spid="69" grpId="0"/>
      <p:bldP spid="70" grpId="0"/>
      <p:bldP spid="71" grpId="0"/>
      <p:bldP spid="78" grpId="0"/>
      <p:bldP spid="79" grpId="0"/>
      <p:bldP spid="80" grpId="0"/>
    </p:bld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p:cNvSpPr>
            <a:spLocks noGrp="1"/>
          </p:cNvSpPr>
          <p:nvPr>
            <p:ph type="title"/>
          </p:nvPr>
        </p:nvSpPr>
        <p:spPr>
          <a:xfrm>
            <a:off x="405525" y="0"/>
            <a:ext cx="10515600" cy="879475"/>
          </a:xfrm>
        </p:spPr>
        <p:txBody>
          <a:bodyPr>
            <a:normAutofit/>
          </a:bodyPr>
          <a:lstStyle/>
          <a:p>
            <a:r>
              <a:rPr lang="en-US" sz="2800" dirty="0"/>
              <a:t>Edge Classification (try it!)</a:t>
            </a:r>
          </a:p>
        </p:txBody>
      </p:sp>
      <p:sp>
        <p:nvSpPr>
          <p:cNvPr id="6" name="Rectangle 5"/>
          <p:cNvSpPr/>
          <p:nvPr/>
        </p:nvSpPr>
        <p:spPr>
          <a:xfrm>
            <a:off x="0" y="3403601"/>
            <a:ext cx="6874393" cy="3416320"/>
          </a:xfrm>
          <a:prstGeom prst="rect">
            <a:avLst/>
          </a:prstGeom>
        </p:spPr>
        <p:txBody>
          <a:bodyPr wrap="square">
            <a:spAutoFit/>
          </a:bodyPr>
          <a:lstStyle/>
          <a:p>
            <a:r>
              <a:rPr lang="en-US" sz="2400" dirty="0">
                <a:latin typeface="Courier New" panose="02070309020205020404" pitchFamily="49" charset="0"/>
                <a:cs typeface="Courier New" panose="02070309020205020404" pitchFamily="49" charset="0"/>
              </a:rPr>
              <a:t>DFS(u)</a:t>
            </a:r>
          </a:p>
          <a:p>
            <a:r>
              <a:rPr lang="en-US" sz="2400" dirty="0">
                <a:latin typeface="Courier New" panose="02070309020205020404" pitchFamily="49" charset="0"/>
                <a:cs typeface="Courier New" panose="02070309020205020404" pitchFamily="49" charset="0"/>
              </a:rPr>
              <a:t>	Mark u as “seen”</a:t>
            </a:r>
          </a:p>
          <a:p>
            <a:r>
              <a:rPr lang="en-US" sz="2400" dirty="0">
                <a:latin typeface="Courier New" panose="02070309020205020404" pitchFamily="49" charset="0"/>
                <a:cs typeface="Courier New" panose="02070309020205020404" pitchFamily="49" charset="0"/>
              </a:rPr>
              <a:t>	</a:t>
            </a:r>
            <a:r>
              <a:rPr lang="en-US" sz="2400" dirty="0" err="1">
                <a:solidFill>
                  <a:srgbClr val="FF0000"/>
                </a:solidFill>
                <a:latin typeface="Courier New" panose="02070309020205020404" pitchFamily="49" charset="0"/>
                <a:cs typeface="Courier New" panose="02070309020205020404" pitchFamily="49" charset="0"/>
              </a:rPr>
              <a:t>u.start</a:t>
            </a:r>
            <a:r>
              <a:rPr lang="en-US" sz="2400" dirty="0">
                <a:solidFill>
                  <a:srgbClr val="FF0000"/>
                </a:solidFill>
                <a:latin typeface="Courier New" panose="02070309020205020404" pitchFamily="49" charset="0"/>
                <a:cs typeface="Courier New" panose="02070309020205020404" pitchFamily="49" charset="0"/>
              </a:rPr>
              <a:t> = counter++</a:t>
            </a:r>
          </a:p>
          <a:p>
            <a:r>
              <a:rPr lang="en-US" sz="2400" dirty="0">
                <a:latin typeface="Courier New" panose="02070309020205020404" pitchFamily="49" charset="0"/>
                <a:cs typeface="Courier New" panose="02070309020205020404" pitchFamily="49" charset="0"/>
              </a:rPr>
              <a:t>	For each edge (</a:t>
            </a:r>
            <a:r>
              <a:rPr lang="en-US" sz="2400" dirty="0" err="1">
                <a:latin typeface="Courier New" panose="02070309020205020404" pitchFamily="49" charset="0"/>
                <a:cs typeface="Courier New" panose="02070309020205020404" pitchFamily="49" charset="0"/>
              </a:rPr>
              <a:t>u,v</a:t>
            </a:r>
            <a:r>
              <a:rPr lang="en-US" sz="2400" dirty="0">
                <a:latin typeface="Courier New" panose="02070309020205020404" pitchFamily="49" charset="0"/>
                <a:cs typeface="Courier New" panose="02070309020205020404" pitchFamily="49" charset="0"/>
              </a:rPr>
              <a:t>) //leaving u</a:t>
            </a:r>
          </a:p>
          <a:p>
            <a:r>
              <a:rPr lang="en-US" sz="2400" dirty="0">
                <a:latin typeface="Courier New" panose="02070309020205020404" pitchFamily="49" charset="0"/>
                <a:cs typeface="Courier New" panose="02070309020205020404" pitchFamily="49" charset="0"/>
              </a:rPr>
              <a:t>		If v is not “seen”</a:t>
            </a:r>
          </a:p>
          <a:p>
            <a:r>
              <a:rPr lang="en-US" sz="2400" dirty="0">
                <a:latin typeface="Courier New" panose="02070309020205020404" pitchFamily="49" charset="0"/>
                <a:cs typeface="Courier New" panose="02070309020205020404" pitchFamily="49" charset="0"/>
              </a:rPr>
              <a:t>			DFS(v)</a:t>
            </a:r>
          </a:p>
          <a:p>
            <a:r>
              <a:rPr lang="en-US" sz="2400" dirty="0">
                <a:latin typeface="Courier New" panose="02070309020205020404" pitchFamily="49" charset="0"/>
                <a:cs typeface="Courier New" panose="02070309020205020404" pitchFamily="49" charset="0"/>
              </a:rPr>
              <a:t>		End If</a:t>
            </a:r>
          </a:p>
          <a:p>
            <a:r>
              <a:rPr lang="en-US" sz="2400" dirty="0">
                <a:latin typeface="Courier New" panose="02070309020205020404" pitchFamily="49" charset="0"/>
                <a:cs typeface="Courier New" panose="02070309020205020404" pitchFamily="49" charset="0"/>
              </a:rPr>
              <a:t>	End For</a:t>
            </a:r>
          </a:p>
          <a:p>
            <a:r>
              <a:rPr lang="en-US" sz="2400" dirty="0">
                <a:latin typeface="Courier New" panose="02070309020205020404" pitchFamily="49" charset="0"/>
                <a:cs typeface="Courier New" panose="02070309020205020404" pitchFamily="49" charset="0"/>
              </a:rPr>
              <a:t>	</a:t>
            </a:r>
            <a:r>
              <a:rPr lang="en-US" sz="2400" dirty="0" err="1">
                <a:solidFill>
                  <a:srgbClr val="FF0000"/>
                </a:solidFill>
                <a:latin typeface="Courier New" panose="02070309020205020404" pitchFamily="49" charset="0"/>
                <a:cs typeface="Courier New" panose="02070309020205020404" pitchFamily="49" charset="0"/>
              </a:rPr>
              <a:t>u.end</a:t>
            </a:r>
            <a:r>
              <a:rPr lang="en-US" sz="2400" dirty="0">
                <a:solidFill>
                  <a:srgbClr val="FF0000"/>
                </a:solidFill>
                <a:latin typeface="Courier New" panose="02070309020205020404" pitchFamily="49" charset="0"/>
                <a:cs typeface="Courier New" panose="02070309020205020404" pitchFamily="49" charset="0"/>
              </a:rPr>
              <a:t> = counter++</a:t>
            </a:r>
          </a:p>
        </p:txBody>
      </p:sp>
      <p:sp>
        <p:nvSpPr>
          <p:cNvPr id="7" name="Rectangle 6"/>
          <p:cNvSpPr/>
          <p:nvPr/>
        </p:nvSpPr>
        <p:spPr>
          <a:xfrm>
            <a:off x="0" y="728662"/>
            <a:ext cx="5981700" cy="2677656"/>
          </a:xfrm>
          <a:prstGeom prst="rect">
            <a:avLst/>
          </a:prstGeom>
        </p:spPr>
        <p:txBody>
          <a:bodyPr wrap="square">
            <a:spAutoFit/>
          </a:bodyPr>
          <a:lstStyle/>
          <a:p>
            <a:r>
              <a:rPr lang="en-US" sz="2400" dirty="0" err="1">
                <a:latin typeface="Courier New" panose="02070309020205020404" pitchFamily="49" charset="0"/>
                <a:cs typeface="Courier New" panose="02070309020205020404" pitchFamily="49" charset="0"/>
              </a:rPr>
              <a:t>DFSWrapper</a:t>
            </a:r>
            <a:r>
              <a:rPr lang="en-US" sz="2400" dirty="0">
                <a:latin typeface="Courier New" panose="02070309020205020404" pitchFamily="49" charset="0"/>
                <a:cs typeface="Courier New" panose="02070309020205020404" pitchFamily="49" charset="0"/>
              </a:rPr>
              <a:t>(G)</a:t>
            </a:r>
          </a:p>
          <a:p>
            <a:r>
              <a:rPr lang="en-US" sz="2400" dirty="0">
                <a:latin typeface="Courier New" panose="02070309020205020404" pitchFamily="49" charset="0"/>
                <a:cs typeface="Courier New" panose="02070309020205020404" pitchFamily="49" charset="0"/>
              </a:rPr>
              <a:t>	</a:t>
            </a:r>
            <a:r>
              <a:rPr lang="en-US" sz="2400" dirty="0">
                <a:solidFill>
                  <a:srgbClr val="FF0000"/>
                </a:solidFill>
                <a:latin typeface="Courier New" panose="02070309020205020404" pitchFamily="49" charset="0"/>
                <a:cs typeface="Courier New" panose="02070309020205020404" pitchFamily="49" charset="0"/>
              </a:rPr>
              <a:t>counter = 0</a:t>
            </a:r>
          </a:p>
          <a:p>
            <a:r>
              <a:rPr lang="en-US" sz="2400" dirty="0">
                <a:latin typeface="Courier New" panose="02070309020205020404" pitchFamily="49" charset="0"/>
                <a:cs typeface="Courier New" panose="02070309020205020404" pitchFamily="49" charset="0"/>
              </a:rPr>
              <a:t>	For each vertex u of G</a:t>
            </a:r>
          </a:p>
          <a:p>
            <a:r>
              <a:rPr lang="en-US" sz="2400" dirty="0">
                <a:latin typeface="Courier New" panose="02070309020205020404" pitchFamily="49" charset="0"/>
                <a:cs typeface="Courier New" panose="02070309020205020404" pitchFamily="49" charset="0"/>
              </a:rPr>
              <a:t>		If u is not “seen”</a:t>
            </a:r>
          </a:p>
          <a:p>
            <a:r>
              <a:rPr lang="en-US" sz="2400" dirty="0">
                <a:latin typeface="Courier New" panose="02070309020205020404" pitchFamily="49" charset="0"/>
                <a:cs typeface="Courier New" panose="02070309020205020404" pitchFamily="49" charset="0"/>
              </a:rPr>
              <a:t>			DFS(u)</a:t>
            </a:r>
          </a:p>
          <a:p>
            <a:r>
              <a:rPr lang="en-US" sz="2400" dirty="0">
                <a:latin typeface="Courier New" panose="02070309020205020404" pitchFamily="49" charset="0"/>
                <a:cs typeface="Courier New" panose="02070309020205020404" pitchFamily="49" charset="0"/>
              </a:rPr>
              <a:t>		End If</a:t>
            </a:r>
          </a:p>
          <a:p>
            <a:r>
              <a:rPr lang="en-US" sz="2400" dirty="0">
                <a:latin typeface="Courier New" panose="02070309020205020404" pitchFamily="49" charset="0"/>
                <a:cs typeface="Courier New" panose="02070309020205020404" pitchFamily="49" charset="0"/>
              </a:rPr>
              <a:t>	End For</a:t>
            </a:r>
          </a:p>
        </p:txBody>
      </p:sp>
      <p:sp>
        <p:nvSpPr>
          <p:cNvPr id="9" name="Oval 8"/>
          <p:cNvSpPr/>
          <p:nvPr/>
        </p:nvSpPr>
        <p:spPr>
          <a:xfrm>
            <a:off x="8570016" y="2850618"/>
            <a:ext cx="503790" cy="503790"/>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A</a:t>
            </a:r>
          </a:p>
        </p:txBody>
      </p:sp>
      <p:sp>
        <p:nvSpPr>
          <p:cNvPr id="10" name="Oval 9"/>
          <p:cNvSpPr/>
          <p:nvPr/>
        </p:nvSpPr>
        <p:spPr>
          <a:xfrm>
            <a:off x="7540826" y="5425832"/>
            <a:ext cx="503790" cy="503790"/>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D</a:t>
            </a:r>
          </a:p>
        </p:txBody>
      </p:sp>
      <p:sp>
        <p:nvSpPr>
          <p:cNvPr id="11" name="Oval 10"/>
          <p:cNvSpPr/>
          <p:nvPr/>
        </p:nvSpPr>
        <p:spPr>
          <a:xfrm>
            <a:off x="9469196" y="4143063"/>
            <a:ext cx="503790" cy="503790"/>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C</a:t>
            </a:r>
          </a:p>
        </p:txBody>
      </p:sp>
      <p:sp>
        <p:nvSpPr>
          <p:cNvPr id="12" name="Oval 11"/>
          <p:cNvSpPr/>
          <p:nvPr/>
        </p:nvSpPr>
        <p:spPr>
          <a:xfrm>
            <a:off x="10590349" y="5455072"/>
            <a:ext cx="503790" cy="503790"/>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E</a:t>
            </a:r>
          </a:p>
        </p:txBody>
      </p:sp>
      <p:sp>
        <p:nvSpPr>
          <p:cNvPr id="13" name="Oval 12"/>
          <p:cNvSpPr/>
          <p:nvPr/>
        </p:nvSpPr>
        <p:spPr>
          <a:xfrm>
            <a:off x="8643794" y="5448205"/>
            <a:ext cx="503790" cy="503790"/>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F</a:t>
            </a:r>
          </a:p>
        </p:txBody>
      </p:sp>
      <p:sp>
        <p:nvSpPr>
          <p:cNvPr id="14" name="Oval 13"/>
          <p:cNvSpPr/>
          <p:nvPr/>
        </p:nvSpPr>
        <p:spPr>
          <a:xfrm>
            <a:off x="7574373" y="4176523"/>
            <a:ext cx="503790" cy="503790"/>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B</a:t>
            </a:r>
          </a:p>
        </p:txBody>
      </p:sp>
      <p:cxnSp>
        <p:nvCxnSpPr>
          <p:cNvPr id="15" name="Straight Arrow Connector 14"/>
          <p:cNvCxnSpPr>
            <a:stCxn id="9" idx="3"/>
            <a:endCxn id="14" idx="0"/>
          </p:cNvCxnSpPr>
          <p:nvPr/>
        </p:nvCxnSpPr>
        <p:spPr>
          <a:xfrm flipH="1">
            <a:off x="7826268" y="3280630"/>
            <a:ext cx="817526" cy="895893"/>
          </a:xfrm>
          <a:prstGeom prst="straightConnector1">
            <a:avLst/>
          </a:prstGeom>
          <a:ln w="28575">
            <a:solidFill>
              <a:schemeClr val="tx1"/>
            </a:solidFill>
            <a:tailEnd type="triangle" w="lg" len="lg"/>
          </a:ln>
        </p:spPr>
        <p:style>
          <a:lnRef idx="1">
            <a:schemeClr val="dk1"/>
          </a:lnRef>
          <a:fillRef idx="0">
            <a:schemeClr val="dk1"/>
          </a:fillRef>
          <a:effectRef idx="0">
            <a:schemeClr val="dk1"/>
          </a:effectRef>
          <a:fontRef idx="minor">
            <a:schemeClr val="tx1"/>
          </a:fontRef>
        </p:style>
      </p:cxnSp>
      <p:cxnSp>
        <p:nvCxnSpPr>
          <p:cNvPr id="16" name="Straight Connector 15"/>
          <p:cNvCxnSpPr>
            <a:stCxn id="14" idx="5"/>
            <a:endCxn id="13" idx="1"/>
          </p:cNvCxnSpPr>
          <p:nvPr/>
        </p:nvCxnSpPr>
        <p:spPr>
          <a:xfrm>
            <a:off x="8004385" y="4606535"/>
            <a:ext cx="713187" cy="915448"/>
          </a:xfrm>
          <a:prstGeom prst="line">
            <a:avLst/>
          </a:prstGeom>
          <a:ln w="28575">
            <a:solidFill>
              <a:schemeClr val="tx1"/>
            </a:solidFill>
            <a:tailEnd type="triangle" w="lg" len="lg"/>
          </a:ln>
        </p:spPr>
        <p:style>
          <a:lnRef idx="1">
            <a:schemeClr val="dk1"/>
          </a:lnRef>
          <a:fillRef idx="0">
            <a:schemeClr val="dk1"/>
          </a:fillRef>
          <a:effectRef idx="0">
            <a:schemeClr val="dk1"/>
          </a:effectRef>
          <a:fontRef idx="minor">
            <a:schemeClr val="tx1"/>
          </a:fontRef>
        </p:style>
      </p:cxnSp>
      <p:cxnSp>
        <p:nvCxnSpPr>
          <p:cNvPr id="17" name="Straight Connector 16"/>
          <p:cNvCxnSpPr>
            <a:stCxn id="13" idx="7"/>
            <a:endCxn id="11" idx="4"/>
          </p:cNvCxnSpPr>
          <p:nvPr/>
        </p:nvCxnSpPr>
        <p:spPr>
          <a:xfrm flipV="1">
            <a:off x="9073806" y="4646853"/>
            <a:ext cx="647285" cy="875130"/>
          </a:xfrm>
          <a:prstGeom prst="line">
            <a:avLst/>
          </a:prstGeom>
          <a:ln w="28575">
            <a:solidFill>
              <a:schemeClr val="tx1"/>
            </a:solidFill>
            <a:tailEnd type="triangle" w="lg" len="lg"/>
          </a:ln>
        </p:spPr>
        <p:style>
          <a:lnRef idx="1">
            <a:schemeClr val="dk1"/>
          </a:lnRef>
          <a:fillRef idx="0">
            <a:schemeClr val="dk1"/>
          </a:fillRef>
          <a:effectRef idx="0">
            <a:schemeClr val="dk1"/>
          </a:effectRef>
          <a:fontRef idx="minor">
            <a:schemeClr val="tx1"/>
          </a:fontRef>
        </p:style>
      </p:cxnSp>
      <p:cxnSp>
        <p:nvCxnSpPr>
          <p:cNvPr id="19" name="Straight Connector 18"/>
          <p:cNvCxnSpPr>
            <a:stCxn id="13" idx="6"/>
            <a:endCxn id="12" idx="2"/>
          </p:cNvCxnSpPr>
          <p:nvPr/>
        </p:nvCxnSpPr>
        <p:spPr>
          <a:xfrm>
            <a:off x="9147584" y="5700100"/>
            <a:ext cx="1442765" cy="6867"/>
          </a:xfrm>
          <a:prstGeom prst="line">
            <a:avLst/>
          </a:prstGeom>
          <a:ln w="28575">
            <a:solidFill>
              <a:schemeClr val="tx1"/>
            </a:solidFill>
            <a:tailEnd type="triangle" w="lg" len="lg"/>
          </a:ln>
        </p:spPr>
        <p:style>
          <a:lnRef idx="1">
            <a:schemeClr val="dk1"/>
          </a:lnRef>
          <a:fillRef idx="0">
            <a:schemeClr val="dk1"/>
          </a:fillRef>
          <a:effectRef idx="0">
            <a:schemeClr val="dk1"/>
          </a:effectRef>
          <a:fontRef idx="minor">
            <a:schemeClr val="tx1"/>
          </a:fontRef>
        </p:style>
      </p:cxnSp>
      <p:cxnSp>
        <p:nvCxnSpPr>
          <p:cNvPr id="20" name="Straight Connector 19"/>
          <p:cNvCxnSpPr>
            <a:stCxn id="10" idx="6"/>
            <a:endCxn id="13" idx="2"/>
          </p:cNvCxnSpPr>
          <p:nvPr/>
        </p:nvCxnSpPr>
        <p:spPr>
          <a:xfrm>
            <a:off x="8044616" y="5677727"/>
            <a:ext cx="599178" cy="22373"/>
          </a:xfrm>
          <a:prstGeom prst="line">
            <a:avLst/>
          </a:prstGeom>
          <a:ln w="28575">
            <a:solidFill>
              <a:schemeClr val="tx1"/>
            </a:solidFill>
            <a:tailEnd type="triangle" w="lg" len="lg"/>
          </a:ln>
        </p:spPr>
        <p:style>
          <a:lnRef idx="1">
            <a:schemeClr val="dk1"/>
          </a:lnRef>
          <a:fillRef idx="0">
            <a:schemeClr val="dk1"/>
          </a:fillRef>
          <a:effectRef idx="0">
            <a:schemeClr val="dk1"/>
          </a:effectRef>
          <a:fontRef idx="minor">
            <a:schemeClr val="tx1"/>
          </a:fontRef>
        </p:style>
      </p:cxnSp>
      <p:cxnSp>
        <p:nvCxnSpPr>
          <p:cNvPr id="21" name="Straight Connector 20"/>
          <p:cNvCxnSpPr>
            <a:stCxn id="14" idx="4"/>
            <a:endCxn id="10" idx="0"/>
          </p:cNvCxnSpPr>
          <p:nvPr/>
        </p:nvCxnSpPr>
        <p:spPr>
          <a:xfrm flipH="1">
            <a:off x="7792721" y="4680313"/>
            <a:ext cx="33547" cy="745519"/>
          </a:xfrm>
          <a:prstGeom prst="line">
            <a:avLst/>
          </a:prstGeom>
          <a:ln w="28575">
            <a:solidFill>
              <a:schemeClr val="tx1"/>
            </a:solidFill>
            <a:tailEnd type="triangle" w="lg" len="lg"/>
          </a:ln>
        </p:spPr>
        <p:style>
          <a:lnRef idx="1">
            <a:schemeClr val="dk1"/>
          </a:lnRef>
          <a:fillRef idx="0">
            <a:schemeClr val="dk1"/>
          </a:fillRef>
          <a:effectRef idx="0">
            <a:schemeClr val="dk1"/>
          </a:effectRef>
          <a:fontRef idx="minor">
            <a:schemeClr val="tx1"/>
          </a:fontRef>
        </p:style>
      </p:cxnSp>
      <p:sp>
        <p:nvSpPr>
          <p:cNvPr id="23" name="Arc 22"/>
          <p:cNvSpPr/>
          <p:nvPr/>
        </p:nvSpPr>
        <p:spPr>
          <a:xfrm rot="16200000" flipH="1">
            <a:off x="8841805" y="4331303"/>
            <a:ext cx="984865" cy="3083032"/>
          </a:xfrm>
          <a:prstGeom prst="arc">
            <a:avLst>
              <a:gd name="adj1" fmla="val 16335227"/>
              <a:gd name="adj2" fmla="val 5202225"/>
            </a:avLst>
          </a:prstGeom>
          <a:ln w="28575">
            <a:solidFill>
              <a:schemeClr val="tx1"/>
            </a:solidFill>
            <a:tailEnd type="triangle" w="lg" len="lg"/>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29" name="Straight Arrow Connector 28"/>
          <p:cNvCxnSpPr>
            <a:stCxn id="11" idx="0"/>
            <a:endCxn id="9" idx="5"/>
          </p:cNvCxnSpPr>
          <p:nvPr/>
        </p:nvCxnSpPr>
        <p:spPr>
          <a:xfrm flipH="1" flipV="1">
            <a:off x="9000028" y="3280630"/>
            <a:ext cx="721063" cy="862433"/>
          </a:xfrm>
          <a:prstGeom prst="straightConnector1">
            <a:avLst/>
          </a:prstGeom>
          <a:ln w="28575">
            <a:solidFill>
              <a:schemeClr val="tx1"/>
            </a:solidFill>
            <a:tailEnd type="triangle"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graphicFrame>
            <p:nvGraphicFramePr>
              <p:cNvPr id="22" name="Content Placeholder 3">
                <a:extLst>
                  <a:ext uri="{FF2B5EF4-FFF2-40B4-BE49-F238E27FC236}">
                    <a16:creationId xmlns:a16="http://schemas.microsoft.com/office/drawing/2014/main" id="{72F028CA-C19F-4B57-B6D5-66735674387F}"/>
                  </a:ext>
                </a:extLst>
              </p:cNvPr>
              <p:cNvGraphicFramePr>
                <a:graphicFrameLocks noGrp="1"/>
              </p:cNvGraphicFramePr>
              <p:nvPr>
                <p:ph idx="1"/>
                <p:extLst>
                  <p:ext uri="{D42A27DB-BD31-4B8C-83A1-F6EECF244321}">
                    <p14:modId xmlns:p14="http://schemas.microsoft.com/office/powerpoint/2010/main" val="3255974046"/>
                  </p:ext>
                </p:extLst>
              </p:nvPr>
            </p:nvGraphicFramePr>
            <p:xfrm>
              <a:off x="5234597" y="99431"/>
              <a:ext cx="7016750" cy="2413664"/>
            </p:xfrm>
            <a:graphic>
              <a:graphicData uri="http://schemas.openxmlformats.org/drawingml/2006/table">
                <a:tbl>
                  <a:tblPr firstRow="1" bandRow="1">
                    <a:tableStyleId>{5C22544A-7EE6-4342-B048-85BDC9FD1C3A}</a:tableStyleId>
                  </a:tblPr>
                  <a:tblGrid>
                    <a:gridCol w="732383">
                      <a:extLst>
                        <a:ext uri="{9D8B030D-6E8A-4147-A177-3AD203B41FA5}">
                          <a16:colId xmlns:a16="http://schemas.microsoft.com/office/drawing/2014/main" val="306483226"/>
                        </a:ext>
                      </a:extLst>
                    </a:gridCol>
                    <a:gridCol w="2531516">
                      <a:extLst>
                        <a:ext uri="{9D8B030D-6E8A-4147-A177-3AD203B41FA5}">
                          <a16:colId xmlns:a16="http://schemas.microsoft.com/office/drawing/2014/main" val="2874139937"/>
                        </a:ext>
                      </a:extLst>
                    </a:gridCol>
                    <a:gridCol w="3752851">
                      <a:extLst>
                        <a:ext uri="{9D8B030D-6E8A-4147-A177-3AD203B41FA5}">
                          <a16:colId xmlns:a16="http://schemas.microsoft.com/office/drawing/2014/main" val="1318145121"/>
                        </a:ext>
                      </a:extLst>
                    </a:gridCol>
                  </a:tblGrid>
                  <a:tr h="341024">
                    <a:tc>
                      <a:txBody>
                        <a:bodyPr/>
                        <a:lstStyle/>
                        <a:p>
                          <a:r>
                            <a:rPr lang="en-US" sz="1400" dirty="0"/>
                            <a:t>Type</a:t>
                          </a:r>
                        </a:p>
                      </a:txBody>
                      <a:tcPr/>
                    </a:tc>
                    <a:tc>
                      <a:txBody>
                        <a:bodyPr/>
                        <a:lstStyle/>
                        <a:p>
                          <a:r>
                            <a:rPr lang="en-US" sz="1400" dirty="0"/>
                            <a:t>Definition</a:t>
                          </a:r>
                        </a:p>
                      </a:txBody>
                      <a:tcPr/>
                    </a:tc>
                    <a:tc>
                      <a:txBody>
                        <a:bodyPr/>
                        <a:lstStyle/>
                        <a:p>
                          <a:r>
                            <a:rPr lang="en-US" sz="1400" dirty="0"/>
                            <a:t>When</a:t>
                          </a:r>
                          <a:r>
                            <a:rPr lang="en-US" sz="1400" baseline="0" dirty="0"/>
                            <a:t> is </a:t>
                          </a:r>
                          <a14:m>
                            <m:oMath xmlns:m="http://schemas.openxmlformats.org/officeDocument/2006/math">
                              <m:r>
                                <a:rPr lang="en-US" sz="1400" b="1" i="1" baseline="0" smtClean="0">
                                  <a:latin typeface="Cambria Math" panose="02040503050406030204" pitchFamily="18" charset="0"/>
                                </a:rPr>
                                <m:t>(</m:t>
                              </m:r>
                              <m:r>
                                <a:rPr lang="en-US" sz="1400" b="1" i="1" baseline="0" smtClean="0">
                                  <a:latin typeface="Cambria Math" panose="02040503050406030204" pitchFamily="18" charset="0"/>
                                </a:rPr>
                                <m:t>𝒖</m:t>
                              </m:r>
                              <m:r>
                                <a:rPr lang="en-US" sz="1400" b="1" i="1" baseline="0" smtClean="0">
                                  <a:latin typeface="Cambria Math" panose="02040503050406030204" pitchFamily="18" charset="0"/>
                                </a:rPr>
                                <m:t>,</m:t>
                              </m:r>
                              <m:r>
                                <a:rPr lang="en-US" sz="1400" b="1" i="1" baseline="0" smtClean="0">
                                  <a:latin typeface="Cambria Math" panose="02040503050406030204" pitchFamily="18" charset="0"/>
                                </a:rPr>
                                <m:t>𝒗</m:t>
                              </m:r>
                              <m:r>
                                <a:rPr lang="en-US" sz="1400" b="1" i="1" baseline="0" smtClean="0">
                                  <a:latin typeface="Cambria Math" panose="02040503050406030204" pitchFamily="18" charset="0"/>
                                </a:rPr>
                                <m:t>)</m:t>
                              </m:r>
                            </m:oMath>
                          </a14:m>
                          <a:r>
                            <a:rPr lang="en-US" sz="1400" dirty="0"/>
                            <a:t> that edge type?</a:t>
                          </a:r>
                        </a:p>
                      </a:txBody>
                      <a:tcPr/>
                    </a:tc>
                    <a:extLst>
                      <a:ext uri="{0D108BD9-81ED-4DB2-BD59-A6C34878D82A}">
                        <a16:rowId xmlns:a16="http://schemas.microsoft.com/office/drawing/2014/main" val="3125723415"/>
                      </a:ext>
                    </a:extLst>
                  </a:tr>
                  <a:tr h="476499">
                    <a:tc>
                      <a:txBody>
                        <a:bodyPr/>
                        <a:lstStyle/>
                        <a:p>
                          <a:r>
                            <a:rPr lang="en-US" sz="1400" dirty="0"/>
                            <a:t>Tree</a:t>
                          </a:r>
                        </a:p>
                      </a:txBody>
                      <a:tcPr/>
                    </a:tc>
                    <a:tc>
                      <a:txBody>
                        <a:bodyPr/>
                        <a:lstStyle/>
                        <a:p>
                          <a:r>
                            <a:rPr lang="en-US" sz="1400" dirty="0"/>
                            <a:t>Edges forming</a:t>
                          </a:r>
                          <a:r>
                            <a:rPr lang="en-US" sz="1400" baseline="0" dirty="0"/>
                            <a:t> the DFS tree (or forest).</a:t>
                          </a:r>
                          <a:endParaRPr lang="en-US" sz="1400" dirty="0"/>
                        </a:p>
                      </a:txBody>
                      <a:tcPr/>
                    </a:tc>
                    <a:tc>
                      <a:txBody>
                        <a:bodyPr/>
                        <a:lstStyle/>
                        <a:p>
                          <a14:m>
                            <m:oMath xmlns:m="http://schemas.openxmlformats.org/officeDocument/2006/math">
                              <m:r>
                                <a:rPr lang="en-US" sz="1400" b="0" i="1" smtClean="0">
                                  <a:latin typeface="Cambria Math" panose="02040503050406030204" pitchFamily="18" charset="0"/>
                                </a:rPr>
                                <m:t>𝑣</m:t>
                              </m:r>
                            </m:oMath>
                          </a14:m>
                          <a:r>
                            <a:rPr lang="en-US" sz="1400" dirty="0"/>
                            <a:t> was not seen before we processed </a:t>
                          </a:r>
                          <a14:m>
                            <m:oMath xmlns:m="http://schemas.openxmlformats.org/officeDocument/2006/math">
                              <m:d>
                                <m:dPr>
                                  <m:ctrlPr>
                                    <a:rPr lang="en-US" sz="1400" b="0" i="1" smtClean="0">
                                      <a:latin typeface="Cambria Math" panose="02040503050406030204" pitchFamily="18" charset="0"/>
                                    </a:rPr>
                                  </m:ctrlPr>
                                </m:dPr>
                                <m:e>
                                  <m:r>
                                    <a:rPr lang="en-US" sz="1400" b="0" i="1" smtClean="0">
                                      <a:latin typeface="Cambria Math" panose="02040503050406030204" pitchFamily="18" charset="0"/>
                                    </a:rPr>
                                    <m:t>𝑢</m:t>
                                  </m:r>
                                  <m:r>
                                    <a:rPr lang="en-US" sz="1400" b="0" i="1" smtClean="0">
                                      <a:latin typeface="Cambria Math" panose="02040503050406030204" pitchFamily="18" charset="0"/>
                                    </a:rPr>
                                    <m:t>,</m:t>
                                  </m:r>
                                  <m:r>
                                    <a:rPr lang="en-US" sz="1400" b="0" i="1" smtClean="0">
                                      <a:latin typeface="Cambria Math" panose="02040503050406030204" pitchFamily="18" charset="0"/>
                                    </a:rPr>
                                    <m:t>𝑣</m:t>
                                  </m:r>
                                </m:e>
                              </m:d>
                              <m:r>
                                <a:rPr lang="en-US" sz="1400" b="0" i="1" smtClean="0">
                                  <a:latin typeface="Cambria Math" panose="02040503050406030204" pitchFamily="18" charset="0"/>
                                </a:rPr>
                                <m:t>.</m:t>
                              </m:r>
                            </m:oMath>
                          </a14:m>
                          <a:endParaRPr lang="en-US" sz="1400" dirty="0"/>
                        </a:p>
                      </a:txBody>
                      <a:tcPr/>
                    </a:tc>
                    <a:extLst>
                      <a:ext uri="{0D108BD9-81ED-4DB2-BD59-A6C34878D82A}">
                        <a16:rowId xmlns:a16="http://schemas.microsoft.com/office/drawing/2014/main" val="1339907078"/>
                      </a:ext>
                    </a:extLst>
                  </a:tr>
                  <a:tr h="476499">
                    <a:tc>
                      <a:txBody>
                        <a:bodyPr/>
                        <a:lstStyle/>
                        <a:p>
                          <a:r>
                            <a:rPr lang="en-US" sz="1400" dirty="0"/>
                            <a:t>Forward</a:t>
                          </a:r>
                        </a:p>
                      </a:txBody>
                      <a:tcPr/>
                    </a:tc>
                    <a:tc>
                      <a:txBody>
                        <a:bodyPr/>
                        <a:lstStyle/>
                        <a:p>
                          <a:r>
                            <a:rPr lang="en-US" sz="1400" dirty="0"/>
                            <a:t>From ancestor to descendant in tree.</a:t>
                          </a:r>
                        </a:p>
                      </a:txBody>
                      <a:tcPr/>
                    </a:tc>
                    <a:tc>
                      <a:txBody>
                        <a:bodyPr/>
                        <a:lstStyle/>
                        <a:p>
                          <a14:m>
                            <m:oMath xmlns:m="http://schemas.openxmlformats.org/officeDocument/2006/math">
                              <m:r>
                                <a:rPr lang="en-US" sz="1400" b="0" i="1" smtClean="0">
                                  <a:latin typeface="Cambria Math" panose="02040503050406030204" pitchFamily="18" charset="0"/>
                                  <a:cs typeface="Courier New" panose="02070309020205020404" pitchFamily="49" charset="0"/>
                                </a:rPr>
                                <m:t>𝑢</m:t>
                              </m:r>
                              <m:r>
                                <a:rPr lang="en-US" sz="1400" b="0" i="1" smtClean="0">
                                  <a:latin typeface="Cambria Math" panose="02040503050406030204" pitchFamily="18" charset="0"/>
                                  <a:cs typeface="Courier New" panose="02070309020205020404" pitchFamily="49" charset="0"/>
                                </a:rPr>
                                <m:t> </m:t>
                              </m:r>
                            </m:oMath>
                          </a14:m>
                          <a:r>
                            <a:rPr lang="en-US" sz="1400" dirty="0">
                              <a:latin typeface="+mn-lt"/>
                              <a:cs typeface="Courier New" panose="02070309020205020404" pitchFamily="49" charset="0"/>
                            </a:rPr>
                            <a:t>and </a:t>
                          </a:r>
                          <a14:m>
                            <m:oMath xmlns:m="http://schemas.openxmlformats.org/officeDocument/2006/math">
                              <m:r>
                                <a:rPr lang="en-US" sz="1400" b="0" i="1" smtClean="0">
                                  <a:latin typeface="Cambria Math" panose="02040503050406030204" pitchFamily="18" charset="0"/>
                                  <a:cs typeface="Courier New" panose="02070309020205020404" pitchFamily="49" charset="0"/>
                                </a:rPr>
                                <m:t>𝑣</m:t>
                              </m:r>
                            </m:oMath>
                          </a14:m>
                          <a:r>
                            <a:rPr lang="en-US" sz="1400" dirty="0">
                              <a:latin typeface="+mn-lt"/>
                              <a:cs typeface="Courier New" panose="02070309020205020404" pitchFamily="49" charset="0"/>
                            </a:rPr>
                            <a:t> have been seen,</a:t>
                          </a:r>
                          <a:r>
                            <a:rPr lang="en-US" sz="1400" baseline="0" dirty="0">
                              <a:latin typeface="+mn-lt"/>
                              <a:cs typeface="Courier New" panose="02070309020205020404" pitchFamily="49" charset="0"/>
                            </a:rPr>
                            <a:t> and</a:t>
                          </a:r>
                          <a:br>
                            <a:rPr lang="en-US" sz="1400" dirty="0">
                              <a:latin typeface="Courier New" panose="02070309020205020404" pitchFamily="49" charset="0"/>
                              <a:cs typeface="Courier New" panose="02070309020205020404" pitchFamily="49" charset="0"/>
                            </a:rPr>
                          </a:br>
                          <a:r>
                            <a:rPr lang="en-US" sz="1400" dirty="0" err="1">
                              <a:latin typeface="Courier New" panose="02070309020205020404" pitchFamily="49" charset="0"/>
                              <a:cs typeface="Courier New" panose="02070309020205020404" pitchFamily="49" charset="0"/>
                            </a:rPr>
                            <a:t>u.start</a:t>
                          </a:r>
                          <a:r>
                            <a:rPr lang="en-US" sz="1400" baseline="0" dirty="0">
                              <a:latin typeface="Courier New" panose="02070309020205020404" pitchFamily="49" charset="0"/>
                              <a:cs typeface="Courier New" panose="02070309020205020404" pitchFamily="49" charset="0"/>
                            </a:rPr>
                            <a:t> &lt; </a:t>
                          </a:r>
                          <a:r>
                            <a:rPr lang="en-US" sz="1400" baseline="0" dirty="0" err="1">
                              <a:latin typeface="Courier New" panose="02070309020205020404" pitchFamily="49" charset="0"/>
                              <a:cs typeface="Courier New" panose="02070309020205020404" pitchFamily="49" charset="0"/>
                            </a:rPr>
                            <a:t>v.start</a:t>
                          </a:r>
                          <a:r>
                            <a:rPr lang="en-US" sz="1400" baseline="0" dirty="0">
                              <a:latin typeface="Courier New" panose="02070309020205020404" pitchFamily="49" charset="0"/>
                              <a:cs typeface="Courier New" panose="02070309020205020404" pitchFamily="49" charset="0"/>
                            </a:rPr>
                            <a:t> &lt; </a:t>
                          </a:r>
                          <a:r>
                            <a:rPr lang="en-US" sz="1400" baseline="0" dirty="0" err="1">
                              <a:latin typeface="Courier New" panose="02070309020205020404" pitchFamily="49" charset="0"/>
                              <a:cs typeface="Courier New" panose="02070309020205020404" pitchFamily="49" charset="0"/>
                            </a:rPr>
                            <a:t>v.end</a:t>
                          </a:r>
                          <a:r>
                            <a:rPr lang="en-US" sz="1400" baseline="0" dirty="0">
                              <a:latin typeface="Courier New" panose="02070309020205020404" pitchFamily="49" charset="0"/>
                              <a:cs typeface="Courier New" panose="02070309020205020404" pitchFamily="49" charset="0"/>
                            </a:rPr>
                            <a:t> &lt; </a:t>
                          </a:r>
                          <a:r>
                            <a:rPr lang="en-US" sz="1400" baseline="0" dirty="0" err="1">
                              <a:latin typeface="Courier New" panose="02070309020205020404" pitchFamily="49" charset="0"/>
                              <a:cs typeface="Courier New" panose="02070309020205020404" pitchFamily="49" charset="0"/>
                            </a:rPr>
                            <a:t>u.end</a:t>
                          </a:r>
                          <a:endParaRPr lang="en-US" sz="1400" dirty="0">
                            <a:latin typeface="Courier New" panose="02070309020205020404" pitchFamily="49" charset="0"/>
                            <a:cs typeface="Courier New" panose="02070309020205020404" pitchFamily="49" charset="0"/>
                          </a:endParaRPr>
                        </a:p>
                      </a:txBody>
                      <a:tcPr/>
                    </a:tc>
                    <a:extLst>
                      <a:ext uri="{0D108BD9-81ED-4DB2-BD59-A6C34878D82A}">
                        <a16:rowId xmlns:a16="http://schemas.microsoft.com/office/drawing/2014/main" val="978802826"/>
                      </a:ext>
                    </a:extLst>
                  </a:tr>
                  <a:tr h="476499">
                    <a:tc>
                      <a:txBody>
                        <a:bodyPr/>
                        <a:lstStyle/>
                        <a:p>
                          <a:r>
                            <a:rPr lang="en-US" sz="1400" dirty="0"/>
                            <a:t>Back</a:t>
                          </a:r>
                        </a:p>
                      </a:txBody>
                      <a:tcPr/>
                    </a:tc>
                    <a:tc>
                      <a:txBody>
                        <a:bodyPr/>
                        <a:lstStyle/>
                        <a:p>
                          <a:r>
                            <a:rPr lang="en-US" sz="1400" dirty="0"/>
                            <a:t>From descendant to</a:t>
                          </a:r>
                          <a:r>
                            <a:rPr lang="en-US" sz="1400" baseline="0" dirty="0"/>
                            <a:t> ancestor in tree.</a:t>
                          </a:r>
                          <a:endParaRPr lang="en-US" sz="1400" dirty="0"/>
                        </a:p>
                      </a:txBody>
                      <a:tcPr/>
                    </a:tc>
                    <a:tc>
                      <a:txBody>
                        <a:bodyPr/>
                        <a:lstStyle/>
                        <a:p>
                          <a14:m>
                            <m:oMath xmlns:m="http://schemas.openxmlformats.org/officeDocument/2006/math">
                              <m:r>
                                <a:rPr lang="en-US" sz="1400" b="0" i="1" smtClean="0">
                                  <a:latin typeface="Cambria Math" panose="02040503050406030204" pitchFamily="18" charset="0"/>
                                  <a:cs typeface="Courier New" panose="02070309020205020404" pitchFamily="49" charset="0"/>
                                </a:rPr>
                                <m:t>𝑢</m:t>
                              </m:r>
                              <m:r>
                                <a:rPr lang="en-US" sz="1400" b="0" i="1" smtClean="0">
                                  <a:latin typeface="Cambria Math" panose="02040503050406030204" pitchFamily="18" charset="0"/>
                                  <a:cs typeface="Courier New" panose="02070309020205020404" pitchFamily="49" charset="0"/>
                                </a:rPr>
                                <m:t> </m:t>
                              </m:r>
                            </m:oMath>
                          </a14:m>
                          <a:r>
                            <a:rPr lang="en-US" sz="1400" dirty="0">
                              <a:latin typeface="+mn-lt"/>
                              <a:cs typeface="Courier New" panose="02070309020205020404" pitchFamily="49" charset="0"/>
                            </a:rPr>
                            <a:t>and </a:t>
                          </a:r>
                          <a14:m>
                            <m:oMath xmlns:m="http://schemas.openxmlformats.org/officeDocument/2006/math">
                              <m:r>
                                <a:rPr lang="en-US" sz="1400" b="0" i="1" smtClean="0">
                                  <a:latin typeface="Cambria Math" panose="02040503050406030204" pitchFamily="18" charset="0"/>
                                  <a:cs typeface="Courier New" panose="02070309020205020404" pitchFamily="49" charset="0"/>
                                </a:rPr>
                                <m:t>𝑣</m:t>
                              </m:r>
                            </m:oMath>
                          </a14:m>
                          <a:r>
                            <a:rPr lang="en-US" sz="1400" dirty="0">
                              <a:latin typeface="+mn-lt"/>
                              <a:cs typeface="Courier New" panose="02070309020205020404" pitchFamily="49" charset="0"/>
                            </a:rPr>
                            <a:t> have been seen, and</a:t>
                          </a:r>
                          <a:br>
                            <a:rPr lang="en-US" sz="1400" dirty="0">
                              <a:latin typeface="Courier New" panose="02070309020205020404" pitchFamily="49" charset="0"/>
                              <a:cs typeface="Courier New" panose="02070309020205020404" pitchFamily="49" charset="0"/>
                            </a:rPr>
                          </a:br>
                          <a:r>
                            <a:rPr lang="en-US" sz="1400" dirty="0" err="1">
                              <a:latin typeface="Courier New" panose="02070309020205020404" pitchFamily="49" charset="0"/>
                              <a:cs typeface="Courier New" panose="02070309020205020404" pitchFamily="49" charset="0"/>
                            </a:rPr>
                            <a:t>v.start</a:t>
                          </a:r>
                          <a:r>
                            <a:rPr lang="en-US" sz="1400" baseline="0" dirty="0">
                              <a:latin typeface="Courier New" panose="02070309020205020404" pitchFamily="49" charset="0"/>
                              <a:cs typeface="Courier New" panose="02070309020205020404" pitchFamily="49" charset="0"/>
                            </a:rPr>
                            <a:t> &lt; </a:t>
                          </a:r>
                          <a:r>
                            <a:rPr lang="en-US" sz="1400" baseline="0" dirty="0" err="1">
                              <a:latin typeface="Courier New" panose="02070309020205020404" pitchFamily="49" charset="0"/>
                              <a:cs typeface="Courier New" panose="02070309020205020404" pitchFamily="49" charset="0"/>
                            </a:rPr>
                            <a:t>u.start</a:t>
                          </a:r>
                          <a:r>
                            <a:rPr lang="en-US" sz="1400" baseline="0" dirty="0">
                              <a:latin typeface="Courier New" panose="02070309020205020404" pitchFamily="49" charset="0"/>
                              <a:cs typeface="Courier New" panose="02070309020205020404" pitchFamily="49" charset="0"/>
                            </a:rPr>
                            <a:t> &lt; </a:t>
                          </a:r>
                          <a:r>
                            <a:rPr lang="en-US" sz="1400" baseline="0" dirty="0" err="1">
                              <a:latin typeface="Courier New" panose="02070309020205020404" pitchFamily="49" charset="0"/>
                              <a:cs typeface="Courier New" panose="02070309020205020404" pitchFamily="49" charset="0"/>
                            </a:rPr>
                            <a:t>u.end</a:t>
                          </a:r>
                          <a:r>
                            <a:rPr lang="en-US" sz="1400" baseline="0" dirty="0">
                              <a:latin typeface="Courier New" panose="02070309020205020404" pitchFamily="49" charset="0"/>
                              <a:cs typeface="Courier New" panose="02070309020205020404" pitchFamily="49" charset="0"/>
                            </a:rPr>
                            <a:t> &lt; </a:t>
                          </a:r>
                          <a:r>
                            <a:rPr lang="en-US" sz="1400" baseline="0" dirty="0" err="1">
                              <a:latin typeface="Courier New" panose="02070309020205020404" pitchFamily="49" charset="0"/>
                              <a:cs typeface="Courier New" panose="02070309020205020404" pitchFamily="49" charset="0"/>
                            </a:rPr>
                            <a:t>v.end</a:t>
                          </a:r>
                          <a:endParaRPr lang="en-US" sz="1400" dirty="0">
                            <a:latin typeface="Courier New" panose="02070309020205020404" pitchFamily="49" charset="0"/>
                            <a:cs typeface="Courier New" panose="02070309020205020404" pitchFamily="49" charset="0"/>
                          </a:endParaRPr>
                        </a:p>
                      </a:txBody>
                      <a:tcPr/>
                    </a:tc>
                    <a:extLst>
                      <a:ext uri="{0D108BD9-81ED-4DB2-BD59-A6C34878D82A}">
                        <a16:rowId xmlns:a16="http://schemas.microsoft.com/office/drawing/2014/main" val="1022694796"/>
                      </a:ext>
                    </a:extLst>
                  </a:tr>
                  <a:tr h="476499">
                    <a:tc>
                      <a:txBody>
                        <a:bodyPr/>
                        <a:lstStyle/>
                        <a:p>
                          <a:r>
                            <a:rPr lang="en-US" sz="1400" dirty="0"/>
                            <a:t>Cross</a:t>
                          </a:r>
                        </a:p>
                      </a:txBody>
                      <a:tcPr/>
                    </a:tc>
                    <a:tc>
                      <a:txBody>
                        <a:bodyPr/>
                        <a:lstStyle/>
                        <a:p>
                          <a:r>
                            <a:rPr lang="en-US" sz="1400" dirty="0"/>
                            <a:t>Edges</a:t>
                          </a:r>
                          <a:r>
                            <a:rPr lang="en-US" sz="1400" baseline="0" dirty="0"/>
                            <a:t> going between vertices without an ancestor relationship.</a:t>
                          </a:r>
                          <a:endParaRPr lang="en-US" sz="1400" dirty="0"/>
                        </a:p>
                      </a:txBody>
                      <a:tcPr/>
                    </a:tc>
                    <a:tc>
                      <a:txBody>
                        <a:bodyPr/>
                        <a:lstStyle/>
                        <a:p>
                          <a14:m>
                            <m:oMath xmlns:m="http://schemas.openxmlformats.org/officeDocument/2006/math">
                              <m:r>
                                <a:rPr lang="en-US" sz="1400" b="0" i="1" smtClean="0">
                                  <a:latin typeface="Cambria Math" panose="02040503050406030204" pitchFamily="18" charset="0"/>
                                </a:rPr>
                                <m:t>𝑢</m:t>
                              </m:r>
                            </m:oMath>
                          </a14:m>
                          <a:r>
                            <a:rPr lang="en-US" sz="1400" dirty="0"/>
                            <a:t> and </a:t>
                          </a:r>
                          <a14:m>
                            <m:oMath xmlns:m="http://schemas.openxmlformats.org/officeDocument/2006/math">
                              <m:r>
                                <a:rPr lang="en-US" sz="1400" b="0" i="1" smtClean="0">
                                  <a:latin typeface="Cambria Math" panose="02040503050406030204" pitchFamily="18" charset="0"/>
                                </a:rPr>
                                <m:t>𝑣</m:t>
                              </m:r>
                            </m:oMath>
                          </a14:m>
                          <a:r>
                            <a:rPr lang="en-US" sz="1400" dirty="0"/>
                            <a:t> have not been seen, and</a:t>
                          </a:r>
                          <a:br>
                            <a:rPr lang="en-US" sz="1400" dirty="0"/>
                          </a:br>
                          <a:r>
                            <a:rPr lang="en-US" sz="1400" dirty="0" err="1">
                              <a:latin typeface="Courier New" panose="02070309020205020404" pitchFamily="49" charset="0"/>
                              <a:cs typeface="Courier New" panose="02070309020205020404" pitchFamily="49" charset="0"/>
                            </a:rPr>
                            <a:t>v.start</a:t>
                          </a:r>
                          <a:r>
                            <a:rPr lang="en-US" sz="1400" dirty="0">
                              <a:latin typeface="Courier New" panose="02070309020205020404" pitchFamily="49" charset="0"/>
                              <a:cs typeface="Courier New" panose="02070309020205020404" pitchFamily="49" charset="0"/>
                            </a:rPr>
                            <a:t> &lt; </a:t>
                          </a:r>
                          <a:r>
                            <a:rPr lang="en-US" sz="1400" dirty="0" err="1">
                              <a:latin typeface="Courier New" panose="02070309020205020404" pitchFamily="49" charset="0"/>
                              <a:cs typeface="Courier New" panose="02070309020205020404" pitchFamily="49" charset="0"/>
                            </a:rPr>
                            <a:t>v.end</a:t>
                          </a:r>
                          <a:r>
                            <a:rPr lang="en-US" sz="1400" dirty="0">
                              <a:latin typeface="Courier New" panose="02070309020205020404" pitchFamily="49" charset="0"/>
                              <a:cs typeface="Courier New" panose="02070309020205020404" pitchFamily="49" charset="0"/>
                            </a:rPr>
                            <a:t> &lt; </a:t>
                          </a:r>
                          <a:r>
                            <a:rPr lang="en-US" sz="1400" dirty="0" err="1">
                              <a:latin typeface="Courier New" panose="02070309020205020404" pitchFamily="49" charset="0"/>
                              <a:cs typeface="Courier New" panose="02070309020205020404" pitchFamily="49" charset="0"/>
                            </a:rPr>
                            <a:t>u.start</a:t>
                          </a:r>
                          <a:r>
                            <a:rPr lang="en-US" sz="1400" dirty="0">
                              <a:latin typeface="Courier New" panose="02070309020205020404" pitchFamily="49" charset="0"/>
                              <a:cs typeface="Courier New" panose="02070309020205020404" pitchFamily="49" charset="0"/>
                            </a:rPr>
                            <a:t> &lt; </a:t>
                          </a:r>
                          <a:r>
                            <a:rPr lang="en-US" sz="1400" dirty="0" err="1">
                              <a:latin typeface="Courier New" panose="02070309020205020404" pitchFamily="49" charset="0"/>
                              <a:cs typeface="Courier New" panose="02070309020205020404" pitchFamily="49" charset="0"/>
                            </a:rPr>
                            <a:t>u.end</a:t>
                          </a:r>
                          <a:endParaRPr lang="en-US" sz="1400" dirty="0">
                            <a:latin typeface="Courier New" panose="02070309020205020404" pitchFamily="49" charset="0"/>
                            <a:cs typeface="Courier New" panose="02070309020205020404" pitchFamily="49" charset="0"/>
                          </a:endParaRPr>
                        </a:p>
                      </a:txBody>
                      <a:tcPr/>
                    </a:tc>
                    <a:extLst>
                      <a:ext uri="{0D108BD9-81ED-4DB2-BD59-A6C34878D82A}">
                        <a16:rowId xmlns:a16="http://schemas.microsoft.com/office/drawing/2014/main" val="12491357"/>
                      </a:ext>
                    </a:extLst>
                  </a:tr>
                </a:tbl>
              </a:graphicData>
            </a:graphic>
          </p:graphicFrame>
        </mc:Choice>
        <mc:Fallback xmlns="">
          <p:graphicFrame>
            <p:nvGraphicFramePr>
              <p:cNvPr id="22" name="Content Placeholder 3">
                <a:extLst>
                  <a:ext uri="{FF2B5EF4-FFF2-40B4-BE49-F238E27FC236}">
                    <a16:creationId xmlns:a16="http://schemas.microsoft.com/office/drawing/2014/main" id="{72F028CA-C19F-4B57-B6D5-66735674387F}"/>
                  </a:ext>
                </a:extLst>
              </p:cNvPr>
              <p:cNvGraphicFramePr>
                <a:graphicFrameLocks noGrp="1"/>
              </p:cNvGraphicFramePr>
              <p:nvPr>
                <p:ph idx="1"/>
                <p:extLst>
                  <p:ext uri="{D42A27DB-BD31-4B8C-83A1-F6EECF244321}">
                    <p14:modId xmlns:p14="http://schemas.microsoft.com/office/powerpoint/2010/main" val="3255974046"/>
                  </p:ext>
                </p:extLst>
              </p:nvPr>
            </p:nvGraphicFramePr>
            <p:xfrm>
              <a:off x="5234597" y="99431"/>
              <a:ext cx="7016750" cy="2413664"/>
            </p:xfrm>
            <a:graphic>
              <a:graphicData uri="http://schemas.openxmlformats.org/drawingml/2006/table">
                <a:tbl>
                  <a:tblPr firstRow="1" bandRow="1">
                    <a:tableStyleId>{5C22544A-7EE6-4342-B048-85BDC9FD1C3A}</a:tableStyleId>
                  </a:tblPr>
                  <a:tblGrid>
                    <a:gridCol w="732383">
                      <a:extLst>
                        <a:ext uri="{9D8B030D-6E8A-4147-A177-3AD203B41FA5}">
                          <a16:colId xmlns:a16="http://schemas.microsoft.com/office/drawing/2014/main" val="306483226"/>
                        </a:ext>
                      </a:extLst>
                    </a:gridCol>
                    <a:gridCol w="2531516">
                      <a:extLst>
                        <a:ext uri="{9D8B030D-6E8A-4147-A177-3AD203B41FA5}">
                          <a16:colId xmlns:a16="http://schemas.microsoft.com/office/drawing/2014/main" val="2874139937"/>
                        </a:ext>
                      </a:extLst>
                    </a:gridCol>
                    <a:gridCol w="3752851">
                      <a:extLst>
                        <a:ext uri="{9D8B030D-6E8A-4147-A177-3AD203B41FA5}">
                          <a16:colId xmlns:a16="http://schemas.microsoft.com/office/drawing/2014/main" val="1318145121"/>
                        </a:ext>
                      </a:extLst>
                    </a:gridCol>
                  </a:tblGrid>
                  <a:tr h="341024">
                    <a:tc>
                      <a:txBody>
                        <a:bodyPr/>
                        <a:lstStyle/>
                        <a:p>
                          <a:r>
                            <a:rPr lang="en-US" sz="1400" dirty="0"/>
                            <a:t>Type</a:t>
                          </a:r>
                        </a:p>
                      </a:txBody>
                      <a:tcPr/>
                    </a:tc>
                    <a:tc>
                      <a:txBody>
                        <a:bodyPr/>
                        <a:lstStyle/>
                        <a:p>
                          <a:r>
                            <a:rPr lang="en-US" sz="1400" dirty="0"/>
                            <a:t>Definition</a:t>
                          </a:r>
                        </a:p>
                      </a:txBody>
                      <a:tcPr/>
                    </a:tc>
                    <a:tc>
                      <a:txBody>
                        <a:bodyPr/>
                        <a:lstStyle/>
                        <a:p>
                          <a:endParaRPr lang="en-US"/>
                        </a:p>
                      </a:txBody>
                      <a:tcPr>
                        <a:blipFill>
                          <a:blip r:embed="rId2"/>
                          <a:stretch>
                            <a:fillRect l="-87175" t="-1786" r="-649" b="-628571"/>
                          </a:stretch>
                        </a:blipFill>
                      </a:tcPr>
                    </a:tc>
                    <a:extLst>
                      <a:ext uri="{0D108BD9-81ED-4DB2-BD59-A6C34878D82A}">
                        <a16:rowId xmlns:a16="http://schemas.microsoft.com/office/drawing/2014/main" val="3125723415"/>
                      </a:ext>
                    </a:extLst>
                  </a:tr>
                  <a:tr h="518160">
                    <a:tc>
                      <a:txBody>
                        <a:bodyPr/>
                        <a:lstStyle/>
                        <a:p>
                          <a:r>
                            <a:rPr lang="en-US" sz="1400" dirty="0"/>
                            <a:t>Tree</a:t>
                          </a:r>
                        </a:p>
                      </a:txBody>
                      <a:tcPr/>
                    </a:tc>
                    <a:tc>
                      <a:txBody>
                        <a:bodyPr/>
                        <a:lstStyle/>
                        <a:p>
                          <a:r>
                            <a:rPr lang="en-US" sz="1400" dirty="0"/>
                            <a:t>Edges forming</a:t>
                          </a:r>
                          <a:r>
                            <a:rPr lang="en-US" sz="1400" baseline="0" dirty="0"/>
                            <a:t> the DFS tree (or forest).</a:t>
                          </a:r>
                          <a:endParaRPr lang="en-US" sz="1400" dirty="0"/>
                        </a:p>
                      </a:txBody>
                      <a:tcPr/>
                    </a:tc>
                    <a:tc>
                      <a:txBody>
                        <a:bodyPr/>
                        <a:lstStyle/>
                        <a:p>
                          <a:endParaRPr lang="en-US"/>
                        </a:p>
                      </a:txBody>
                      <a:tcPr>
                        <a:blipFill>
                          <a:blip r:embed="rId2"/>
                          <a:stretch>
                            <a:fillRect l="-87175" t="-67059" r="-649" b="-314118"/>
                          </a:stretch>
                        </a:blipFill>
                      </a:tcPr>
                    </a:tc>
                    <a:extLst>
                      <a:ext uri="{0D108BD9-81ED-4DB2-BD59-A6C34878D82A}">
                        <a16:rowId xmlns:a16="http://schemas.microsoft.com/office/drawing/2014/main" val="1339907078"/>
                      </a:ext>
                    </a:extLst>
                  </a:tr>
                  <a:tr h="518160">
                    <a:tc>
                      <a:txBody>
                        <a:bodyPr/>
                        <a:lstStyle/>
                        <a:p>
                          <a:r>
                            <a:rPr lang="en-US" sz="1400" dirty="0"/>
                            <a:t>Forward</a:t>
                          </a:r>
                        </a:p>
                      </a:txBody>
                      <a:tcPr/>
                    </a:tc>
                    <a:tc>
                      <a:txBody>
                        <a:bodyPr/>
                        <a:lstStyle/>
                        <a:p>
                          <a:r>
                            <a:rPr lang="en-US" sz="1400" dirty="0"/>
                            <a:t>From ancestor to descendant in tree.</a:t>
                          </a:r>
                        </a:p>
                      </a:txBody>
                      <a:tcPr/>
                    </a:tc>
                    <a:tc>
                      <a:txBody>
                        <a:bodyPr/>
                        <a:lstStyle/>
                        <a:p>
                          <a:endParaRPr lang="en-US"/>
                        </a:p>
                      </a:txBody>
                      <a:tcPr>
                        <a:blipFill>
                          <a:blip r:embed="rId2"/>
                          <a:stretch>
                            <a:fillRect l="-87175" t="-165116" r="-649" b="-210465"/>
                          </a:stretch>
                        </a:blipFill>
                      </a:tcPr>
                    </a:tc>
                    <a:extLst>
                      <a:ext uri="{0D108BD9-81ED-4DB2-BD59-A6C34878D82A}">
                        <a16:rowId xmlns:a16="http://schemas.microsoft.com/office/drawing/2014/main" val="978802826"/>
                      </a:ext>
                    </a:extLst>
                  </a:tr>
                  <a:tr h="518160">
                    <a:tc>
                      <a:txBody>
                        <a:bodyPr/>
                        <a:lstStyle/>
                        <a:p>
                          <a:r>
                            <a:rPr lang="en-US" sz="1400" dirty="0"/>
                            <a:t>Back</a:t>
                          </a:r>
                        </a:p>
                      </a:txBody>
                      <a:tcPr/>
                    </a:tc>
                    <a:tc>
                      <a:txBody>
                        <a:bodyPr/>
                        <a:lstStyle/>
                        <a:p>
                          <a:r>
                            <a:rPr lang="en-US" sz="1400" dirty="0"/>
                            <a:t>From descendant to</a:t>
                          </a:r>
                          <a:r>
                            <a:rPr lang="en-US" sz="1400" baseline="0" dirty="0"/>
                            <a:t> ancestor in tree.</a:t>
                          </a:r>
                          <a:endParaRPr lang="en-US" sz="1400" dirty="0"/>
                        </a:p>
                      </a:txBody>
                      <a:tcPr/>
                    </a:tc>
                    <a:tc>
                      <a:txBody>
                        <a:bodyPr/>
                        <a:lstStyle/>
                        <a:p>
                          <a:endParaRPr lang="en-US"/>
                        </a:p>
                      </a:txBody>
                      <a:tcPr>
                        <a:blipFill>
                          <a:blip r:embed="rId2"/>
                          <a:stretch>
                            <a:fillRect l="-87175" t="-268235" r="-649" b="-112941"/>
                          </a:stretch>
                        </a:blipFill>
                      </a:tcPr>
                    </a:tc>
                    <a:extLst>
                      <a:ext uri="{0D108BD9-81ED-4DB2-BD59-A6C34878D82A}">
                        <a16:rowId xmlns:a16="http://schemas.microsoft.com/office/drawing/2014/main" val="1022694796"/>
                      </a:ext>
                    </a:extLst>
                  </a:tr>
                  <a:tr h="518160">
                    <a:tc>
                      <a:txBody>
                        <a:bodyPr/>
                        <a:lstStyle/>
                        <a:p>
                          <a:r>
                            <a:rPr lang="en-US" sz="1400" dirty="0"/>
                            <a:t>Cross</a:t>
                          </a:r>
                        </a:p>
                      </a:txBody>
                      <a:tcPr/>
                    </a:tc>
                    <a:tc>
                      <a:txBody>
                        <a:bodyPr/>
                        <a:lstStyle/>
                        <a:p>
                          <a:r>
                            <a:rPr lang="en-US" sz="1400" dirty="0"/>
                            <a:t>Edges</a:t>
                          </a:r>
                          <a:r>
                            <a:rPr lang="en-US" sz="1400" baseline="0" dirty="0"/>
                            <a:t> going between vertices without an ancestor relationship.</a:t>
                          </a:r>
                          <a:endParaRPr lang="en-US" sz="1400" dirty="0"/>
                        </a:p>
                      </a:txBody>
                      <a:tcPr/>
                    </a:tc>
                    <a:tc>
                      <a:txBody>
                        <a:bodyPr/>
                        <a:lstStyle/>
                        <a:p>
                          <a:endParaRPr lang="en-US"/>
                        </a:p>
                      </a:txBody>
                      <a:tcPr>
                        <a:blipFill>
                          <a:blip r:embed="rId2"/>
                          <a:stretch>
                            <a:fillRect l="-87175" t="-368235" r="-649" b="-12941"/>
                          </a:stretch>
                        </a:blipFill>
                      </a:tcPr>
                    </a:tc>
                    <a:extLst>
                      <a:ext uri="{0D108BD9-81ED-4DB2-BD59-A6C34878D82A}">
                        <a16:rowId xmlns:a16="http://schemas.microsoft.com/office/drawing/2014/main" val="12491357"/>
                      </a:ext>
                    </a:extLst>
                  </a:tr>
                </a:tbl>
              </a:graphicData>
            </a:graphic>
          </p:graphicFrame>
        </mc:Fallback>
      </mc:AlternateContent>
    </p:spTree>
    <p:extLst>
      <p:ext uri="{BB962C8B-B14F-4D97-AF65-F5344CB8AC3E}">
        <p14:creationId xmlns:p14="http://schemas.microsoft.com/office/powerpoint/2010/main" val="317903309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Actually Using DFS</a:t>
            </a:r>
          </a:p>
        </p:txBody>
      </p:sp>
      <p:sp>
        <p:nvSpPr>
          <p:cNvPr id="3" name="Content Placeholder 2"/>
          <p:cNvSpPr>
            <a:spLocks noGrp="1"/>
          </p:cNvSpPr>
          <p:nvPr>
            <p:ph idx="1"/>
          </p:nvPr>
        </p:nvSpPr>
        <p:spPr>
          <a:xfrm>
            <a:off x="838200" y="1825625"/>
            <a:ext cx="10515600" cy="549275"/>
          </a:xfrm>
        </p:spPr>
        <p:txBody>
          <a:bodyPr/>
          <a:lstStyle/>
          <a:p>
            <a:r>
              <a:rPr lang="en-US" dirty="0"/>
              <a:t>Here’s a claim that will let us use DFS for something!</a:t>
            </a:r>
          </a:p>
        </p:txBody>
      </p:sp>
      <p:sp>
        <p:nvSpPr>
          <p:cNvPr id="4" name="Rectangle 3"/>
          <p:cNvSpPr/>
          <p:nvPr/>
        </p:nvSpPr>
        <p:spPr>
          <a:xfrm>
            <a:off x="495300" y="2387600"/>
            <a:ext cx="11366500" cy="15748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3600" dirty="0"/>
          </a:p>
          <a:p>
            <a:pPr algn="ctr"/>
            <a:r>
              <a:rPr lang="en-US" sz="3600" dirty="0"/>
              <a:t>DFS run on a directed graph has a back edge if and only if it has a cycle.</a:t>
            </a:r>
          </a:p>
        </p:txBody>
      </p:sp>
      <p:sp>
        <p:nvSpPr>
          <p:cNvPr id="5" name="Rectangle 4"/>
          <p:cNvSpPr/>
          <p:nvPr/>
        </p:nvSpPr>
        <p:spPr>
          <a:xfrm>
            <a:off x="495300" y="2387600"/>
            <a:ext cx="11366500" cy="558800"/>
          </a:xfrm>
          <a:prstGeom prst="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a:t>Back Edge Characterization</a:t>
            </a:r>
          </a:p>
        </p:txBody>
      </p:sp>
      <p:sp>
        <p:nvSpPr>
          <p:cNvPr id="6" name="TextBox 5">
            <a:extLst>
              <a:ext uri="{FF2B5EF4-FFF2-40B4-BE49-F238E27FC236}">
                <a16:creationId xmlns:a16="http://schemas.microsoft.com/office/drawing/2014/main" id="{C4F33E2B-2212-4CD2-8284-57E2EFFC3679}"/>
              </a:ext>
            </a:extLst>
          </p:cNvPr>
          <p:cNvSpPr txBox="1"/>
          <p:nvPr/>
        </p:nvSpPr>
        <p:spPr>
          <a:xfrm>
            <a:off x="575239" y="4420415"/>
            <a:ext cx="11286561" cy="2246769"/>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Not responsible for the details, just notice the similarity to the type of proof we did before (differentiate types of edges, use them to find information)</a:t>
            </a:r>
          </a:p>
          <a:p>
            <a:r>
              <a:rPr lang="en-US" sz="2800" dirty="0">
                <a:latin typeface="Segoe UI Semilight" panose="020B0402040204020203" pitchFamily="34" charset="0"/>
                <a:cs typeface="Segoe UI Semilight" panose="020B0402040204020203" pitchFamily="34" charset="0"/>
              </a:rPr>
              <a:t>More examples in any of the books on the resources tab. (also this proof in last quarter’s slides).</a:t>
            </a:r>
          </a:p>
        </p:txBody>
      </p:sp>
    </p:spTree>
    <p:extLst>
      <p:ext uri="{BB962C8B-B14F-4D97-AF65-F5344CB8AC3E}">
        <p14:creationId xmlns:p14="http://schemas.microsoft.com/office/powerpoint/2010/main" val="22305092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9D1CC-ADDF-4892-A796-B9138698900F}"/>
              </a:ext>
            </a:extLst>
          </p:cNvPr>
          <p:cNvSpPr>
            <a:spLocks noGrp="1"/>
          </p:cNvSpPr>
          <p:nvPr>
            <p:ph type="title"/>
          </p:nvPr>
        </p:nvSpPr>
        <p:spPr/>
        <p:txBody>
          <a:bodyPr/>
          <a:lstStyle/>
          <a:p>
            <a:r>
              <a:rPr lang="en-US" dirty="0"/>
              <a:t>BFS/DFS caveats and cautions</a:t>
            </a:r>
          </a:p>
        </p:txBody>
      </p:sp>
      <p:sp>
        <p:nvSpPr>
          <p:cNvPr id="3" name="Content Placeholder 2">
            <a:extLst>
              <a:ext uri="{FF2B5EF4-FFF2-40B4-BE49-F238E27FC236}">
                <a16:creationId xmlns:a16="http://schemas.microsoft.com/office/drawing/2014/main" id="{362443AB-8707-488C-AFF8-642BE3C9D99E}"/>
              </a:ext>
            </a:extLst>
          </p:cNvPr>
          <p:cNvSpPr>
            <a:spLocks noGrp="1"/>
          </p:cNvSpPr>
          <p:nvPr>
            <p:ph idx="1"/>
          </p:nvPr>
        </p:nvSpPr>
        <p:spPr/>
        <p:txBody>
          <a:bodyPr/>
          <a:lstStyle/>
          <a:p>
            <a:r>
              <a:rPr lang="en-US" dirty="0"/>
              <a:t>Edge classifications are different for directed graphs and undirected graphs.</a:t>
            </a:r>
          </a:p>
          <a:p>
            <a:endParaRPr lang="en-US" dirty="0"/>
          </a:p>
          <a:p>
            <a:r>
              <a:rPr lang="en-US" dirty="0"/>
              <a:t>DFS in undirected graphs don’t have cross edges.</a:t>
            </a:r>
          </a:p>
          <a:p>
            <a:r>
              <a:rPr lang="en-US" dirty="0"/>
              <a:t>BFS in directed graphs can have edges skipping levels (only as back edges, skipping levels up though!)</a:t>
            </a:r>
          </a:p>
          <a:p>
            <a:endParaRPr lang="en-US" dirty="0"/>
          </a:p>
          <a:p>
            <a:endParaRPr lang="en-US" dirty="0"/>
          </a:p>
        </p:txBody>
      </p:sp>
    </p:spTree>
    <p:extLst>
      <p:ext uri="{BB962C8B-B14F-4D97-AF65-F5344CB8AC3E}">
        <p14:creationId xmlns:p14="http://schemas.microsoft.com/office/powerpoint/2010/main" val="1090483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50728-44A4-43B7-96A2-3BBAE82EF22C}"/>
              </a:ext>
            </a:extLst>
          </p:cNvPr>
          <p:cNvSpPr>
            <a:spLocks noGrp="1"/>
          </p:cNvSpPr>
          <p:nvPr>
            <p:ph type="title"/>
          </p:nvPr>
        </p:nvSpPr>
        <p:spPr/>
        <p:txBody>
          <a:bodyPr/>
          <a:lstStyle/>
          <a:p>
            <a:r>
              <a:rPr lang="en-US" dirty="0"/>
              <a:t>Adjacency Matrix</a:t>
            </a:r>
          </a:p>
        </p:txBody>
      </p:sp>
      <p:graphicFrame>
        <p:nvGraphicFramePr>
          <p:cNvPr id="36" name="Content Placeholder 35">
            <a:extLst>
              <a:ext uri="{FF2B5EF4-FFF2-40B4-BE49-F238E27FC236}">
                <a16:creationId xmlns:a16="http://schemas.microsoft.com/office/drawing/2014/main" id="{CDA7B705-6349-4711-8483-50B9905B4682}"/>
              </a:ext>
            </a:extLst>
          </p:cNvPr>
          <p:cNvGraphicFramePr>
            <a:graphicFrameLocks noGrp="1"/>
          </p:cNvGraphicFramePr>
          <p:nvPr>
            <p:ph idx="1"/>
          </p:nvPr>
        </p:nvGraphicFramePr>
        <p:xfrm>
          <a:off x="6477234" y="2102951"/>
          <a:ext cx="5460536" cy="3768384"/>
        </p:xfrm>
        <a:graphic>
          <a:graphicData uri="http://schemas.openxmlformats.org/drawingml/2006/table">
            <a:tbl>
              <a:tblPr firstRow="1" bandRow="1">
                <a:tableStyleId>{5940675A-B579-460E-94D1-54222C63F5DA}</a:tableStyleId>
              </a:tblPr>
              <a:tblGrid>
                <a:gridCol w="682567">
                  <a:extLst>
                    <a:ext uri="{9D8B030D-6E8A-4147-A177-3AD203B41FA5}">
                      <a16:colId xmlns:a16="http://schemas.microsoft.com/office/drawing/2014/main" val="2433620398"/>
                    </a:ext>
                  </a:extLst>
                </a:gridCol>
                <a:gridCol w="682567">
                  <a:extLst>
                    <a:ext uri="{9D8B030D-6E8A-4147-A177-3AD203B41FA5}">
                      <a16:colId xmlns:a16="http://schemas.microsoft.com/office/drawing/2014/main" val="3266730138"/>
                    </a:ext>
                  </a:extLst>
                </a:gridCol>
                <a:gridCol w="682567">
                  <a:extLst>
                    <a:ext uri="{9D8B030D-6E8A-4147-A177-3AD203B41FA5}">
                      <a16:colId xmlns:a16="http://schemas.microsoft.com/office/drawing/2014/main" val="3703898110"/>
                    </a:ext>
                  </a:extLst>
                </a:gridCol>
                <a:gridCol w="682567">
                  <a:extLst>
                    <a:ext uri="{9D8B030D-6E8A-4147-A177-3AD203B41FA5}">
                      <a16:colId xmlns:a16="http://schemas.microsoft.com/office/drawing/2014/main" val="401438749"/>
                    </a:ext>
                  </a:extLst>
                </a:gridCol>
                <a:gridCol w="682567">
                  <a:extLst>
                    <a:ext uri="{9D8B030D-6E8A-4147-A177-3AD203B41FA5}">
                      <a16:colId xmlns:a16="http://schemas.microsoft.com/office/drawing/2014/main" val="3106380728"/>
                    </a:ext>
                  </a:extLst>
                </a:gridCol>
                <a:gridCol w="682567">
                  <a:extLst>
                    <a:ext uri="{9D8B030D-6E8A-4147-A177-3AD203B41FA5}">
                      <a16:colId xmlns:a16="http://schemas.microsoft.com/office/drawing/2014/main" val="2799085732"/>
                    </a:ext>
                  </a:extLst>
                </a:gridCol>
                <a:gridCol w="682567">
                  <a:extLst>
                    <a:ext uri="{9D8B030D-6E8A-4147-A177-3AD203B41FA5}">
                      <a16:colId xmlns:a16="http://schemas.microsoft.com/office/drawing/2014/main" val="2089397823"/>
                    </a:ext>
                  </a:extLst>
                </a:gridCol>
                <a:gridCol w="682567">
                  <a:extLst>
                    <a:ext uri="{9D8B030D-6E8A-4147-A177-3AD203B41FA5}">
                      <a16:colId xmlns:a16="http://schemas.microsoft.com/office/drawing/2014/main" val="1881925754"/>
                    </a:ext>
                  </a:extLst>
                </a:gridCol>
              </a:tblGrid>
              <a:tr h="426997">
                <a:tc>
                  <a:txBody>
                    <a:bodyPr/>
                    <a:lstStyle/>
                    <a:p>
                      <a:endParaRPr lang="en-US" sz="2400" dirty="0"/>
                    </a:p>
                  </a:txBody>
                  <a:tcPr marL="105287" marR="105287" marT="52644" marB="52644">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t>0</a:t>
                      </a:r>
                    </a:p>
                  </a:txBody>
                  <a:tcPr marL="105287" marR="105287" marT="52644" marB="52644">
                    <a:lnT w="12700" cap="flat" cmpd="sng" algn="ctr">
                      <a:noFill/>
                      <a:prstDash val="solid"/>
                      <a:round/>
                      <a:headEnd type="none" w="med" len="med"/>
                      <a:tailEnd type="none" w="med" len="med"/>
                    </a:lnT>
                  </a:tcPr>
                </a:tc>
                <a:tc>
                  <a:txBody>
                    <a:bodyPr/>
                    <a:lstStyle/>
                    <a:p>
                      <a:r>
                        <a:rPr lang="en-US" sz="2400" dirty="0"/>
                        <a:t>1</a:t>
                      </a:r>
                    </a:p>
                  </a:txBody>
                  <a:tcPr marL="105287" marR="105287" marT="52644" marB="52644">
                    <a:lnT w="12700" cap="flat" cmpd="sng" algn="ctr">
                      <a:noFill/>
                      <a:prstDash val="solid"/>
                      <a:round/>
                      <a:headEnd type="none" w="med" len="med"/>
                      <a:tailEnd type="none" w="med" len="med"/>
                    </a:lnT>
                  </a:tcPr>
                </a:tc>
                <a:tc>
                  <a:txBody>
                    <a:bodyPr/>
                    <a:lstStyle/>
                    <a:p>
                      <a:r>
                        <a:rPr lang="en-US" sz="2400" dirty="0"/>
                        <a:t>2</a:t>
                      </a:r>
                    </a:p>
                  </a:txBody>
                  <a:tcPr marL="105287" marR="105287" marT="52644" marB="52644">
                    <a:lnT w="12700" cap="flat" cmpd="sng" algn="ctr">
                      <a:noFill/>
                      <a:prstDash val="solid"/>
                      <a:round/>
                      <a:headEnd type="none" w="med" len="med"/>
                      <a:tailEnd type="none" w="med" len="med"/>
                    </a:lnT>
                  </a:tcPr>
                </a:tc>
                <a:tc>
                  <a:txBody>
                    <a:bodyPr/>
                    <a:lstStyle/>
                    <a:p>
                      <a:r>
                        <a:rPr lang="en-US" sz="2400" dirty="0"/>
                        <a:t>3</a:t>
                      </a:r>
                    </a:p>
                  </a:txBody>
                  <a:tcPr marL="105287" marR="105287" marT="52644" marB="52644">
                    <a:lnT w="12700" cap="flat" cmpd="sng" algn="ctr">
                      <a:noFill/>
                      <a:prstDash val="solid"/>
                      <a:round/>
                      <a:headEnd type="none" w="med" len="med"/>
                      <a:tailEnd type="none" w="med" len="med"/>
                    </a:lnT>
                  </a:tcPr>
                </a:tc>
                <a:tc>
                  <a:txBody>
                    <a:bodyPr/>
                    <a:lstStyle/>
                    <a:p>
                      <a:r>
                        <a:rPr lang="en-US" sz="2400" dirty="0"/>
                        <a:t>4</a:t>
                      </a:r>
                    </a:p>
                  </a:txBody>
                  <a:tcPr marL="105287" marR="105287" marT="52644" marB="52644">
                    <a:lnT w="12700" cap="flat" cmpd="sng" algn="ctr">
                      <a:noFill/>
                      <a:prstDash val="solid"/>
                      <a:round/>
                      <a:headEnd type="none" w="med" len="med"/>
                      <a:tailEnd type="none" w="med" len="med"/>
                    </a:lnT>
                  </a:tcPr>
                </a:tc>
                <a:tc>
                  <a:txBody>
                    <a:bodyPr/>
                    <a:lstStyle/>
                    <a:p>
                      <a:r>
                        <a:rPr lang="en-US" sz="2400" dirty="0"/>
                        <a:t>5</a:t>
                      </a:r>
                    </a:p>
                  </a:txBody>
                  <a:tcPr marL="105287" marR="105287" marT="52644" marB="52644">
                    <a:lnT w="12700" cap="flat" cmpd="sng" algn="ctr">
                      <a:noFill/>
                      <a:prstDash val="solid"/>
                      <a:round/>
                      <a:headEnd type="none" w="med" len="med"/>
                      <a:tailEnd type="none" w="med" len="med"/>
                    </a:lnT>
                  </a:tcPr>
                </a:tc>
                <a:tc>
                  <a:txBody>
                    <a:bodyPr/>
                    <a:lstStyle/>
                    <a:p>
                      <a:r>
                        <a:rPr lang="en-US" sz="2400" dirty="0"/>
                        <a:t>6</a:t>
                      </a:r>
                    </a:p>
                  </a:txBody>
                  <a:tcPr marL="105287" marR="105287" marT="52644" marB="52644">
                    <a:lnT w="12700" cap="flat" cmpd="sng" algn="ctr">
                      <a:noFill/>
                      <a:prstDash val="solid"/>
                      <a:round/>
                      <a:headEnd type="none" w="med" len="med"/>
                      <a:tailEnd type="none" w="med" len="med"/>
                    </a:lnT>
                  </a:tcPr>
                </a:tc>
                <a:extLst>
                  <a:ext uri="{0D108BD9-81ED-4DB2-BD59-A6C34878D82A}">
                    <a16:rowId xmlns:a16="http://schemas.microsoft.com/office/drawing/2014/main" val="429028320"/>
                  </a:ext>
                </a:extLst>
              </a:tr>
              <a:tr h="426997">
                <a:tc>
                  <a:txBody>
                    <a:bodyPr/>
                    <a:lstStyle/>
                    <a:p>
                      <a:r>
                        <a:rPr lang="en-US" sz="2400" dirty="0"/>
                        <a:t>0</a:t>
                      </a:r>
                    </a:p>
                  </a:txBody>
                  <a:tcPr marL="105287" marR="105287" marT="52644" marB="52644">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2400" dirty="0"/>
                        <a:t>0</a:t>
                      </a:r>
                    </a:p>
                  </a:txBody>
                  <a:tcPr marL="105287" marR="105287" marT="52644" marB="52644"/>
                </a:tc>
                <a:tc>
                  <a:txBody>
                    <a:bodyPr/>
                    <a:lstStyle/>
                    <a:p>
                      <a:pPr algn="ctr"/>
                      <a:r>
                        <a:rPr lang="en-US" sz="2400" b="1" dirty="0">
                          <a:solidFill>
                            <a:srgbClr val="FF0000"/>
                          </a:solidFill>
                        </a:rPr>
                        <a:t>1</a:t>
                      </a:r>
                    </a:p>
                  </a:txBody>
                  <a:tcPr marL="105287" marR="105287" marT="52644" marB="52644"/>
                </a:tc>
                <a:tc>
                  <a:txBody>
                    <a:bodyPr/>
                    <a:lstStyle/>
                    <a:p>
                      <a:pPr algn="ctr"/>
                      <a:r>
                        <a:rPr lang="en-US" sz="2400" b="1" dirty="0">
                          <a:solidFill>
                            <a:srgbClr val="FF0000"/>
                          </a:solidFill>
                        </a:rPr>
                        <a:t>1</a:t>
                      </a:r>
                    </a:p>
                  </a:txBody>
                  <a:tcPr marL="105287" marR="105287" marT="52644" marB="52644"/>
                </a:tc>
                <a:tc>
                  <a:txBody>
                    <a:bodyPr/>
                    <a:lstStyle/>
                    <a:p>
                      <a:pPr algn="ctr"/>
                      <a:r>
                        <a:rPr lang="en-US" sz="2400" dirty="0"/>
                        <a:t>0</a:t>
                      </a:r>
                    </a:p>
                  </a:txBody>
                  <a:tcPr marL="105287" marR="105287" marT="52644" marB="52644"/>
                </a:tc>
                <a:tc>
                  <a:txBody>
                    <a:bodyPr/>
                    <a:lstStyle/>
                    <a:p>
                      <a:pPr algn="ctr"/>
                      <a:r>
                        <a:rPr lang="en-US" sz="2400" dirty="0"/>
                        <a:t>0</a:t>
                      </a:r>
                    </a:p>
                  </a:txBody>
                  <a:tcPr marL="105287" marR="105287" marT="52644" marB="52644"/>
                </a:tc>
                <a:tc>
                  <a:txBody>
                    <a:bodyPr/>
                    <a:lstStyle/>
                    <a:p>
                      <a:pPr algn="ctr"/>
                      <a:r>
                        <a:rPr lang="en-US" sz="2400" dirty="0"/>
                        <a:t>0</a:t>
                      </a:r>
                    </a:p>
                  </a:txBody>
                  <a:tcPr marL="105287" marR="105287" marT="52644" marB="52644"/>
                </a:tc>
                <a:tc>
                  <a:txBody>
                    <a:bodyPr/>
                    <a:lstStyle/>
                    <a:p>
                      <a:pPr algn="ctr"/>
                      <a:r>
                        <a:rPr lang="en-US" sz="2400" dirty="0"/>
                        <a:t>0</a:t>
                      </a:r>
                    </a:p>
                  </a:txBody>
                  <a:tcPr marL="105287" marR="105287" marT="52644" marB="52644"/>
                </a:tc>
                <a:extLst>
                  <a:ext uri="{0D108BD9-81ED-4DB2-BD59-A6C34878D82A}">
                    <a16:rowId xmlns:a16="http://schemas.microsoft.com/office/drawing/2014/main" val="2046825130"/>
                  </a:ext>
                </a:extLst>
              </a:tr>
              <a:tr h="426997">
                <a:tc>
                  <a:txBody>
                    <a:bodyPr/>
                    <a:lstStyle/>
                    <a:p>
                      <a:r>
                        <a:rPr lang="en-US" sz="2400" dirty="0"/>
                        <a:t>1</a:t>
                      </a:r>
                    </a:p>
                  </a:txBody>
                  <a:tcPr marL="105287" marR="105287" marT="52644" marB="52644">
                    <a:lnL w="12700" cap="flat" cmpd="sng" algn="ctr">
                      <a:noFill/>
                      <a:prstDash val="solid"/>
                      <a:round/>
                      <a:headEnd type="none" w="med" len="med"/>
                      <a:tailEnd type="none" w="med" len="med"/>
                    </a:lnL>
                  </a:tcPr>
                </a:tc>
                <a:tc>
                  <a:txBody>
                    <a:bodyPr/>
                    <a:lstStyle/>
                    <a:p>
                      <a:pPr algn="ctr"/>
                      <a:r>
                        <a:rPr lang="en-US" sz="2400" b="1" dirty="0">
                          <a:solidFill>
                            <a:srgbClr val="FF0000"/>
                          </a:solidFill>
                        </a:rPr>
                        <a:t>1</a:t>
                      </a:r>
                    </a:p>
                  </a:txBody>
                  <a:tcPr marL="105287" marR="105287" marT="52644" marB="52644"/>
                </a:tc>
                <a:tc>
                  <a:txBody>
                    <a:bodyPr/>
                    <a:lstStyle/>
                    <a:p>
                      <a:pPr algn="ctr"/>
                      <a:r>
                        <a:rPr lang="en-US" sz="2400" dirty="0"/>
                        <a:t>0</a:t>
                      </a:r>
                    </a:p>
                  </a:txBody>
                  <a:tcPr marL="105287" marR="105287" marT="52644" marB="52644"/>
                </a:tc>
                <a:tc>
                  <a:txBody>
                    <a:bodyPr/>
                    <a:lstStyle/>
                    <a:p>
                      <a:pPr algn="ctr"/>
                      <a:r>
                        <a:rPr lang="en-US" sz="2400" dirty="0"/>
                        <a:t>0</a:t>
                      </a:r>
                    </a:p>
                  </a:txBody>
                  <a:tcPr marL="105287" marR="105287" marT="52644" marB="52644"/>
                </a:tc>
                <a:tc>
                  <a:txBody>
                    <a:bodyPr/>
                    <a:lstStyle/>
                    <a:p>
                      <a:pPr algn="ctr"/>
                      <a:r>
                        <a:rPr lang="en-US" sz="2400" b="1" dirty="0">
                          <a:solidFill>
                            <a:srgbClr val="FF0000"/>
                          </a:solidFill>
                        </a:rPr>
                        <a:t>1</a:t>
                      </a:r>
                    </a:p>
                  </a:txBody>
                  <a:tcPr marL="105287" marR="105287" marT="52644" marB="52644"/>
                </a:tc>
                <a:tc>
                  <a:txBody>
                    <a:bodyPr/>
                    <a:lstStyle/>
                    <a:p>
                      <a:pPr algn="ctr"/>
                      <a:r>
                        <a:rPr lang="en-US" sz="2400" dirty="0"/>
                        <a:t>0</a:t>
                      </a:r>
                    </a:p>
                  </a:txBody>
                  <a:tcPr marL="105287" marR="105287" marT="52644" marB="52644"/>
                </a:tc>
                <a:tc>
                  <a:txBody>
                    <a:bodyPr/>
                    <a:lstStyle/>
                    <a:p>
                      <a:pPr algn="ctr"/>
                      <a:r>
                        <a:rPr lang="en-US" sz="2400" dirty="0"/>
                        <a:t>0</a:t>
                      </a:r>
                    </a:p>
                  </a:txBody>
                  <a:tcPr marL="105287" marR="105287" marT="52644" marB="52644"/>
                </a:tc>
                <a:tc>
                  <a:txBody>
                    <a:bodyPr/>
                    <a:lstStyle/>
                    <a:p>
                      <a:pPr algn="ctr"/>
                      <a:r>
                        <a:rPr lang="en-US" sz="2400" dirty="0"/>
                        <a:t>0</a:t>
                      </a:r>
                    </a:p>
                  </a:txBody>
                  <a:tcPr marL="105287" marR="105287" marT="52644" marB="52644"/>
                </a:tc>
                <a:extLst>
                  <a:ext uri="{0D108BD9-81ED-4DB2-BD59-A6C34878D82A}">
                    <a16:rowId xmlns:a16="http://schemas.microsoft.com/office/drawing/2014/main" val="1743430437"/>
                  </a:ext>
                </a:extLst>
              </a:tr>
              <a:tr h="426997">
                <a:tc>
                  <a:txBody>
                    <a:bodyPr/>
                    <a:lstStyle/>
                    <a:p>
                      <a:r>
                        <a:rPr lang="en-US" sz="2400" dirty="0"/>
                        <a:t>2</a:t>
                      </a:r>
                    </a:p>
                  </a:txBody>
                  <a:tcPr marL="105287" marR="105287" marT="52644" marB="52644">
                    <a:lnL w="12700" cap="flat" cmpd="sng" algn="ctr">
                      <a:noFill/>
                      <a:prstDash val="solid"/>
                      <a:round/>
                      <a:headEnd type="none" w="med" len="med"/>
                      <a:tailEnd type="none" w="med" len="med"/>
                    </a:lnL>
                  </a:tcPr>
                </a:tc>
                <a:tc>
                  <a:txBody>
                    <a:bodyPr/>
                    <a:lstStyle/>
                    <a:p>
                      <a:pPr algn="ctr"/>
                      <a:r>
                        <a:rPr lang="en-US" sz="2400" b="1" dirty="0">
                          <a:solidFill>
                            <a:srgbClr val="FF0000"/>
                          </a:solidFill>
                        </a:rPr>
                        <a:t>1</a:t>
                      </a:r>
                    </a:p>
                  </a:txBody>
                  <a:tcPr marL="105287" marR="105287" marT="52644" marB="52644"/>
                </a:tc>
                <a:tc>
                  <a:txBody>
                    <a:bodyPr/>
                    <a:lstStyle/>
                    <a:p>
                      <a:pPr algn="ctr"/>
                      <a:r>
                        <a:rPr lang="en-US" sz="2400" dirty="0"/>
                        <a:t>0</a:t>
                      </a:r>
                    </a:p>
                  </a:txBody>
                  <a:tcPr marL="105287" marR="105287" marT="52644" marB="52644"/>
                </a:tc>
                <a:tc>
                  <a:txBody>
                    <a:bodyPr/>
                    <a:lstStyle/>
                    <a:p>
                      <a:pPr algn="ctr"/>
                      <a:r>
                        <a:rPr lang="en-US" sz="2400" dirty="0"/>
                        <a:t>0</a:t>
                      </a:r>
                    </a:p>
                  </a:txBody>
                  <a:tcPr marL="105287" marR="105287" marT="52644" marB="52644"/>
                </a:tc>
                <a:tc>
                  <a:txBody>
                    <a:bodyPr/>
                    <a:lstStyle/>
                    <a:p>
                      <a:pPr algn="ctr"/>
                      <a:r>
                        <a:rPr lang="en-US" sz="2400" b="1" dirty="0">
                          <a:solidFill>
                            <a:srgbClr val="FF0000"/>
                          </a:solidFill>
                        </a:rPr>
                        <a:t>1</a:t>
                      </a:r>
                    </a:p>
                  </a:txBody>
                  <a:tcPr marL="105287" marR="105287" marT="52644" marB="52644"/>
                </a:tc>
                <a:tc>
                  <a:txBody>
                    <a:bodyPr/>
                    <a:lstStyle/>
                    <a:p>
                      <a:pPr algn="ctr"/>
                      <a:r>
                        <a:rPr lang="en-US" sz="2400" dirty="0"/>
                        <a:t>0</a:t>
                      </a:r>
                    </a:p>
                  </a:txBody>
                  <a:tcPr marL="105287" marR="105287" marT="52644" marB="52644"/>
                </a:tc>
                <a:tc>
                  <a:txBody>
                    <a:bodyPr/>
                    <a:lstStyle/>
                    <a:p>
                      <a:pPr algn="ctr"/>
                      <a:r>
                        <a:rPr lang="en-US" sz="2400" dirty="0"/>
                        <a:t>0</a:t>
                      </a:r>
                    </a:p>
                  </a:txBody>
                  <a:tcPr marL="105287" marR="105287" marT="52644" marB="52644"/>
                </a:tc>
                <a:tc>
                  <a:txBody>
                    <a:bodyPr/>
                    <a:lstStyle/>
                    <a:p>
                      <a:pPr algn="ctr"/>
                      <a:r>
                        <a:rPr lang="en-US" sz="2400" dirty="0"/>
                        <a:t>0</a:t>
                      </a:r>
                    </a:p>
                  </a:txBody>
                  <a:tcPr marL="105287" marR="105287" marT="52644" marB="52644"/>
                </a:tc>
                <a:extLst>
                  <a:ext uri="{0D108BD9-81ED-4DB2-BD59-A6C34878D82A}">
                    <a16:rowId xmlns:a16="http://schemas.microsoft.com/office/drawing/2014/main" val="2623021980"/>
                  </a:ext>
                </a:extLst>
              </a:tr>
              <a:tr h="426997">
                <a:tc>
                  <a:txBody>
                    <a:bodyPr/>
                    <a:lstStyle/>
                    <a:p>
                      <a:r>
                        <a:rPr lang="en-US" sz="2400" dirty="0"/>
                        <a:t>3</a:t>
                      </a:r>
                    </a:p>
                  </a:txBody>
                  <a:tcPr marL="105287" marR="105287" marT="52644" marB="52644">
                    <a:lnL w="12700" cap="flat" cmpd="sng" algn="ctr">
                      <a:noFill/>
                      <a:prstDash val="solid"/>
                      <a:round/>
                      <a:headEnd type="none" w="med" len="med"/>
                      <a:tailEnd type="none" w="med" len="med"/>
                    </a:lnL>
                  </a:tcPr>
                </a:tc>
                <a:tc>
                  <a:txBody>
                    <a:bodyPr/>
                    <a:lstStyle/>
                    <a:p>
                      <a:pPr algn="ctr"/>
                      <a:r>
                        <a:rPr lang="en-US" sz="2400" dirty="0"/>
                        <a:t>0</a:t>
                      </a:r>
                    </a:p>
                  </a:txBody>
                  <a:tcPr marL="105287" marR="105287" marT="52644" marB="52644"/>
                </a:tc>
                <a:tc>
                  <a:txBody>
                    <a:bodyPr/>
                    <a:lstStyle/>
                    <a:p>
                      <a:pPr algn="ctr"/>
                      <a:r>
                        <a:rPr lang="en-US" sz="2400" b="1" dirty="0">
                          <a:solidFill>
                            <a:srgbClr val="FF0000"/>
                          </a:solidFill>
                        </a:rPr>
                        <a:t>1</a:t>
                      </a:r>
                    </a:p>
                  </a:txBody>
                  <a:tcPr marL="105287" marR="105287" marT="52644" marB="52644"/>
                </a:tc>
                <a:tc>
                  <a:txBody>
                    <a:bodyPr/>
                    <a:lstStyle/>
                    <a:p>
                      <a:pPr algn="ctr"/>
                      <a:r>
                        <a:rPr lang="en-US" sz="2400" b="1" dirty="0">
                          <a:solidFill>
                            <a:srgbClr val="FF0000"/>
                          </a:solidFill>
                        </a:rPr>
                        <a:t>1</a:t>
                      </a:r>
                    </a:p>
                  </a:txBody>
                  <a:tcPr marL="105287" marR="105287" marT="52644" marB="52644"/>
                </a:tc>
                <a:tc>
                  <a:txBody>
                    <a:bodyPr/>
                    <a:lstStyle/>
                    <a:p>
                      <a:pPr algn="ctr"/>
                      <a:r>
                        <a:rPr lang="en-US" sz="2400" dirty="0"/>
                        <a:t>0</a:t>
                      </a:r>
                    </a:p>
                  </a:txBody>
                  <a:tcPr marL="105287" marR="105287" marT="52644" marB="52644"/>
                </a:tc>
                <a:tc>
                  <a:txBody>
                    <a:bodyPr/>
                    <a:lstStyle/>
                    <a:p>
                      <a:pPr algn="ctr"/>
                      <a:r>
                        <a:rPr lang="en-US" sz="2400" dirty="0"/>
                        <a:t>0</a:t>
                      </a:r>
                    </a:p>
                  </a:txBody>
                  <a:tcPr marL="105287" marR="105287" marT="52644" marB="52644"/>
                </a:tc>
                <a:tc>
                  <a:txBody>
                    <a:bodyPr/>
                    <a:lstStyle/>
                    <a:p>
                      <a:pPr algn="ctr"/>
                      <a:r>
                        <a:rPr lang="en-US" sz="2400" b="1" dirty="0">
                          <a:solidFill>
                            <a:srgbClr val="FF0000"/>
                          </a:solidFill>
                        </a:rPr>
                        <a:t>1</a:t>
                      </a:r>
                    </a:p>
                  </a:txBody>
                  <a:tcPr marL="105287" marR="105287" marT="52644" marB="52644"/>
                </a:tc>
                <a:tc>
                  <a:txBody>
                    <a:bodyPr/>
                    <a:lstStyle/>
                    <a:p>
                      <a:pPr algn="ctr"/>
                      <a:r>
                        <a:rPr lang="en-US" sz="2400" dirty="0"/>
                        <a:t>0</a:t>
                      </a:r>
                    </a:p>
                  </a:txBody>
                  <a:tcPr marL="105287" marR="105287" marT="52644" marB="52644"/>
                </a:tc>
                <a:extLst>
                  <a:ext uri="{0D108BD9-81ED-4DB2-BD59-A6C34878D82A}">
                    <a16:rowId xmlns:a16="http://schemas.microsoft.com/office/drawing/2014/main" val="741938339"/>
                  </a:ext>
                </a:extLst>
              </a:tr>
              <a:tr h="426997">
                <a:tc>
                  <a:txBody>
                    <a:bodyPr/>
                    <a:lstStyle/>
                    <a:p>
                      <a:r>
                        <a:rPr lang="en-US" sz="2400" dirty="0"/>
                        <a:t>4</a:t>
                      </a:r>
                    </a:p>
                  </a:txBody>
                  <a:tcPr marL="105287" marR="105287" marT="52644" marB="52644">
                    <a:lnL w="12700" cap="flat" cmpd="sng" algn="ctr">
                      <a:noFill/>
                      <a:prstDash val="solid"/>
                      <a:round/>
                      <a:headEnd type="none" w="med" len="med"/>
                      <a:tailEnd type="none" w="med" len="med"/>
                    </a:lnL>
                  </a:tcPr>
                </a:tc>
                <a:tc>
                  <a:txBody>
                    <a:bodyPr/>
                    <a:lstStyle/>
                    <a:p>
                      <a:pPr algn="ctr"/>
                      <a:r>
                        <a:rPr lang="en-US" sz="2400" dirty="0"/>
                        <a:t>0</a:t>
                      </a:r>
                    </a:p>
                  </a:txBody>
                  <a:tcPr marL="105287" marR="105287" marT="52644" marB="52644"/>
                </a:tc>
                <a:tc>
                  <a:txBody>
                    <a:bodyPr/>
                    <a:lstStyle/>
                    <a:p>
                      <a:pPr algn="ctr"/>
                      <a:r>
                        <a:rPr lang="en-US" sz="2400" dirty="0"/>
                        <a:t>0</a:t>
                      </a:r>
                    </a:p>
                  </a:txBody>
                  <a:tcPr marL="105287" marR="105287" marT="52644" marB="52644"/>
                </a:tc>
                <a:tc>
                  <a:txBody>
                    <a:bodyPr/>
                    <a:lstStyle/>
                    <a:p>
                      <a:pPr algn="ctr"/>
                      <a:r>
                        <a:rPr lang="en-US" sz="2400" dirty="0"/>
                        <a:t>0</a:t>
                      </a:r>
                    </a:p>
                  </a:txBody>
                  <a:tcPr marL="105287" marR="105287" marT="52644" marB="52644"/>
                </a:tc>
                <a:tc>
                  <a:txBody>
                    <a:bodyPr/>
                    <a:lstStyle/>
                    <a:p>
                      <a:pPr algn="ctr"/>
                      <a:r>
                        <a:rPr lang="en-US" sz="2400" dirty="0"/>
                        <a:t>0</a:t>
                      </a:r>
                    </a:p>
                  </a:txBody>
                  <a:tcPr marL="105287" marR="105287" marT="52644" marB="52644"/>
                </a:tc>
                <a:tc>
                  <a:txBody>
                    <a:bodyPr/>
                    <a:lstStyle/>
                    <a:p>
                      <a:pPr algn="ctr"/>
                      <a:r>
                        <a:rPr lang="en-US" sz="2400" dirty="0"/>
                        <a:t>0</a:t>
                      </a:r>
                    </a:p>
                  </a:txBody>
                  <a:tcPr marL="105287" marR="105287" marT="52644" marB="52644"/>
                </a:tc>
                <a:tc>
                  <a:txBody>
                    <a:bodyPr/>
                    <a:lstStyle/>
                    <a:p>
                      <a:pPr algn="ctr"/>
                      <a:r>
                        <a:rPr lang="en-US" sz="2400" b="1" dirty="0">
                          <a:solidFill>
                            <a:srgbClr val="FF0000"/>
                          </a:solidFill>
                        </a:rPr>
                        <a:t>1</a:t>
                      </a:r>
                    </a:p>
                  </a:txBody>
                  <a:tcPr marL="105287" marR="105287" marT="52644" marB="52644"/>
                </a:tc>
                <a:tc>
                  <a:txBody>
                    <a:bodyPr/>
                    <a:lstStyle/>
                    <a:p>
                      <a:pPr algn="ctr"/>
                      <a:r>
                        <a:rPr lang="en-US" sz="2400" dirty="0"/>
                        <a:t>0</a:t>
                      </a:r>
                    </a:p>
                  </a:txBody>
                  <a:tcPr marL="105287" marR="105287" marT="52644" marB="52644"/>
                </a:tc>
                <a:extLst>
                  <a:ext uri="{0D108BD9-81ED-4DB2-BD59-A6C34878D82A}">
                    <a16:rowId xmlns:a16="http://schemas.microsoft.com/office/drawing/2014/main" val="1178445184"/>
                  </a:ext>
                </a:extLst>
              </a:tr>
              <a:tr h="426997">
                <a:tc>
                  <a:txBody>
                    <a:bodyPr/>
                    <a:lstStyle/>
                    <a:p>
                      <a:r>
                        <a:rPr lang="en-US" sz="2400" dirty="0"/>
                        <a:t>5</a:t>
                      </a:r>
                    </a:p>
                  </a:txBody>
                  <a:tcPr marL="105287" marR="105287" marT="52644" marB="52644">
                    <a:lnL w="12700" cap="flat" cmpd="sng" algn="ctr">
                      <a:noFill/>
                      <a:prstDash val="solid"/>
                      <a:round/>
                      <a:headEnd type="none" w="med" len="med"/>
                      <a:tailEnd type="none" w="med" len="med"/>
                    </a:lnL>
                  </a:tcPr>
                </a:tc>
                <a:tc>
                  <a:txBody>
                    <a:bodyPr/>
                    <a:lstStyle/>
                    <a:p>
                      <a:pPr algn="ctr"/>
                      <a:r>
                        <a:rPr lang="en-US" sz="2400" dirty="0"/>
                        <a:t>0</a:t>
                      </a:r>
                    </a:p>
                  </a:txBody>
                  <a:tcPr marL="105287" marR="105287" marT="52644" marB="52644"/>
                </a:tc>
                <a:tc>
                  <a:txBody>
                    <a:bodyPr/>
                    <a:lstStyle/>
                    <a:p>
                      <a:pPr algn="ctr"/>
                      <a:r>
                        <a:rPr lang="en-US" sz="2400" dirty="0"/>
                        <a:t>0</a:t>
                      </a:r>
                    </a:p>
                  </a:txBody>
                  <a:tcPr marL="105287" marR="105287" marT="52644" marB="52644"/>
                </a:tc>
                <a:tc>
                  <a:txBody>
                    <a:bodyPr/>
                    <a:lstStyle/>
                    <a:p>
                      <a:pPr algn="ctr"/>
                      <a:r>
                        <a:rPr lang="en-US" sz="2400" dirty="0"/>
                        <a:t>0</a:t>
                      </a:r>
                    </a:p>
                  </a:txBody>
                  <a:tcPr marL="105287" marR="105287" marT="52644" marB="52644"/>
                </a:tc>
                <a:tc>
                  <a:txBody>
                    <a:bodyPr/>
                    <a:lstStyle/>
                    <a:p>
                      <a:pPr algn="ctr"/>
                      <a:r>
                        <a:rPr lang="en-US" sz="2400" dirty="0">
                          <a:solidFill>
                            <a:srgbClr val="FF0000"/>
                          </a:solidFill>
                        </a:rPr>
                        <a:t>1</a:t>
                      </a:r>
                    </a:p>
                  </a:txBody>
                  <a:tcPr marL="105287" marR="105287" marT="52644" marB="52644"/>
                </a:tc>
                <a:tc>
                  <a:txBody>
                    <a:bodyPr/>
                    <a:lstStyle/>
                    <a:p>
                      <a:pPr algn="ctr"/>
                      <a:r>
                        <a:rPr lang="en-US" sz="2400" dirty="0">
                          <a:solidFill>
                            <a:srgbClr val="FF0000"/>
                          </a:solidFill>
                        </a:rPr>
                        <a:t>1</a:t>
                      </a:r>
                    </a:p>
                  </a:txBody>
                  <a:tcPr marL="105287" marR="105287" marT="52644" marB="52644"/>
                </a:tc>
                <a:tc>
                  <a:txBody>
                    <a:bodyPr/>
                    <a:lstStyle/>
                    <a:p>
                      <a:pPr algn="ctr"/>
                      <a:r>
                        <a:rPr lang="en-US" sz="2400" dirty="0"/>
                        <a:t>0</a:t>
                      </a:r>
                    </a:p>
                  </a:txBody>
                  <a:tcPr marL="105287" marR="105287" marT="52644" marB="52644"/>
                </a:tc>
                <a:tc>
                  <a:txBody>
                    <a:bodyPr/>
                    <a:lstStyle/>
                    <a:p>
                      <a:pPr algn="ctr"/>
                      <a:r>
                        <a:rPr lang="en-US" sz="2400" dirty="0"/>
                        <a:t>0</a:t>
                      </a:r>
                    </a:p>
                  </a:txBody>
                  <a:tcPr marL="105287" marR="105287" marT="52644" marB="52644"/>
                </a:tc>
                <a:extLst>
                  <a:ext uri="{0D108BD9-81ED-4DB2-BD59-A6C34878D82A}">
                    <a16:rowId xmlns:a16="http://schemas.microsoft.com/office/drawing/2014/main" val="2651587359"/>
                  </a:ext>
                </a:extLst>
              </a:tr>
              <a:tr h="426997">
                <a:tc>
                  <a:txBody>
                    <a:bodyPr/>
                    <a:lstStyle/>
                    <a:p>
                      <a:r>
                        <a:rPr lang="en-US" sz="2400" dirty="0"/>
                        <a:t>6</a:t>
                      </a:r>
                    </a:p>
                  </a:txBody>
                  <a:tcPr marL="105287" marR="105287" marT="52644" marB="52644">
                    <a:lnL w="12700" cap="flat" cmpd="sng" algn="ctr">
                      <a:noFill/>
                      <a:prstDash val="solid"/>
                      <a:round/>
                      <a:headEnd type="none" w="med" len="med"/>
                      <a:tailEnd type="none" w="med" len="med"/>
                    </a:lnL>
                  </a:tcPr>
                </a:tc>
                <a:tc>
                  <a:txBody>
                    <a:bodyPr/>
                    <a:lstStyle/>
                    <a:p>
                      <a:pPr algn="ctr"/>
                      <a:r>
                        <a:rPr lang="en-US" sz="2400" dirty="0"/>
                        <a:t>0</a:t>
                      </a:r>
                    </a:p>
                  </a:txBody>
                  <a:tcPr marL="105287" marR="105287" marT="52644" marB="52644"/>
                </a:tc>
                <a:tc>
                  <a:txBody>
                    <a:bodyPr/>
                    <a:lstStyle/>
                    <a:p>
                      <a:pPr algn="ctr"/>
                      <a:r>
                        <a:rPr lang="en-US" sz="2400" dirty="0"/>
                        <a:t>0</a:t>
                      </a:r>
                    </a:p>
                  </a:txBody>
                  <a:tcPr marL="105287" marR="105287" marT="52644" marB="52644"/>
                </a:tc>
                <a:tc>
                  <a:txBody>
                    <a:bodyPr/>
                    <a:lstStyle/>
                    <a:p>
                      <a:pPr algn="ctr"/>
                      <a:r>
                        <a:rPr lang="en-US" sz="2400" dirty="0"/>
                        <a:t>0</a:t>
                      </a:r>
                    </a:p>
                  </a:txBody>
                  <a:tcPr marL="105287" marR="105287" marT="52644" marB="52644"/>
                </a:tc>
                <a:tc>
                  <a:txBody>
                    <a:bodyPr/>
                    <a:lstStyle/>
                    <a:p>
                      <a:pPr algn="ctr"/>
                      <a:r>
                        <a:rPr lang="en-US" sz="2400" dirty="0"/>
                        <a:t>0</a:t>
                      </a:r>
                    </a:p>
                  </a:txBody>
                  <a:tcPr marL="105287" marR="105287" marT="52644" marB="52644"/>
                </a:tc>
                <a:tc>
                  <a:txBody>
                    <a:bodyPr/>
                    <a:lstStyle/>
                    <a:p>
                      <a:pPr algn="ctr"/>
                      <a:r>
                        <a:rPr lang="en-US" sz="2400" dirty="0"/>
                        <a:t>0</a:t>
                      </a:r>
                    </a:p>
                  </a:txBody>
                  <a:tcPr marL="105287" marR="105287" marT="52644" marB="52644"/>
                </a:tc>
                <a:tc>
                  <a:txBody>
                    <a:bodyPr/>
                    <a:lstStyle/>
                    <a:p>
                      <a:pPr algn="ctr"/>
                      <a:r>
                        <a:rPr lang="en-US" sz="2400" dirty="0"/>
                        <a:t>0</a:t>
                      </a:r>
                    </a:p>
                  </a:txBody>
                  <a:tcPr marL="105287" marR="105287" marT="52644" marB="52644"/>
                </a:tc>
                <a:tc>
                  <a:txBody>
                    <a:bodyPr/>
                    <a:lstStyle/>
                    <a:p>
                      <a:pPr algn="ctr"/>
                      <a:r>
                        <a:rPr lang="en-US" sz="2400" dirty="0"/>
                        <a:t>0</a:t>
                      </a:r>
                    </a:p>
                  </a:txBody>
                  <a:tcPr marL="105287" marR="105287" marT="52644" marB="52644"/>
                </a:tc>
                <a:extLst>
                  <a:ext uri="{0D108BD9-81ED-4DB2-BD59-A6C34878D82A}">
                    <a16:rowId xmlns:a16="http://schemas.microsoft.com/office/drawing/2014/main" val="1435938195"/>
                  </a:ext>
                </a:extLst>
              </a:tr>
            </a:tbl>
          </a:graphicData>
        </a:graphic>
      </p:graphicFrame>
      <p:grpSp>
        <p:nvGrpSpPr>
          <p:cNvPr id="6" name="Group 5" descr="Graph with 7 vertices, numbered 0 to 6. &#10;Edges: {(0,1), (0,2), (1,3),(2,3), (3,5), (4,5)}">
            <a:extLst>
              <a:ext uri="{FF2B5EF4-FFF2-40B4-BE49-F238E27FC236}">
                <a16:creationId xmlns:a16="http://schemas.microsoft.com/office/drawing/2014/main" id="{64592BAB-3A1B-4B05-A271-76692EB8790B}"/>
              </a:ext>
            </a:extLst>
          </p:cNvPr>
          <p:cNvGrpSpPr/>
          <p:nvPr/>
        </p:nvGrpSpPr>
        <p:grpSpPr>
          <a:xfrm>
            <a:off x="7238082" y="143219"/>
            <a:ext cx="4197425" cy="1959734"/>
            <a:chOff x="4202258" y="3421009"/>
            <a:chExt cx="5122837" cy="2194774"/>
          </a:xfrm>
        </p:grpSpPr>
        <p:grpSp>
          <p:nvGrpSpPr>
            <p:cNvPr id="7" name="Group 6">
              <a:extLst>
                <a:ext uri="{FF2B5EF4-FFF2-40B4-BE49-F238E27FC236}">
                  <a16:creationId xmlns:a16="http://schemas.microsoft.com/office/drawing/2014/main" id="{12F8A343-9981-4111-BD50-BBB0D8591020}"/>
                </a:ext>
              </a:extLst>
            </p:cNvPr>
            <p:cNvGrpSpPr/>
            <p:nvPr/>
          </p:nvGrpSpPr>
          <p:grpSpPr>
            <a:xfrm>
              <a:off x="4202258" y="4542602"/>
              <a:ext cx="690113" cy="813463"/>
              <a:chOff x="9831042" y="3675297"/>
              <a:chExt cx="690113" cy="813463"/>
            </a:xfrm>
          </p:grpSpPr>
          <p:sp>
            <p:nvSpPr>
              <p:cNvPr id="34" name="Oval 33">
                <a:extLst>
                  <a:ext uri="{FF2B5EF4-FFF2-40B4-BE49-F238E27FC236}">
                    <a16:creationId xmlns:a16="http://schemas.microsoft.com/office/drawing/2014/main" id="{44A235BE-3CCC-498B-B423-36CDEECC4643}"/>
                  </a:ext>
                </a:extLst>
              </p:cNvPr>
              <p:cNvSpPr/>
              <p:nvPr/>
            </p:nvSpPr>
            <p:spPr>
              <a:xfrm>
                <a:off x="9831042" y="367529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TextBox 34">
                <a:extLst>
                  <a:ext uri="{FF2B5EF4-FFF2-40B4-BE49-F238E27FC236}">
                    <a16:creationId xmlns:a16="http://schemas.microsoft.com/office/drawing/2014/main" id="{C432EFB7-CCB0-4FC1-A568-AD99A5735B7D}"/>
                  </a:ext>
                </a:extLst>
              </p:cNvPr>
              <p:cNvSpPr txBox="1"/>
              <p:nvPr/>
            </p:nvSpPr>
            <p:spPr>
              <a:xfrm>
                <a:off x="9895648" y="3675297"/>
                <a:ext cx="610662" cy="813463"/>
              </a:xfrm>
              <a:prstGeom prst="rect">
                <a:avLst/>
              </a:prstGeom>
              <a:noFill/>
            </p:spPr>
            <p:txBody>
              <a:bodyPr wrap="none" rtlCol="0">
                <a:spAutoFit/>
              </a:bodyPr>
              <a:lstStyle/>
              <a:p>
                <a:r>
                  <a:rPr lang="en-US" sz="2400" dirty="0"/>
                  <a:t>6</a:t>
                </a:r>
              </a:p>
            </p:txBody>
          </p:sp>
        </p:grpSp>
        <p:grpSp>
          <p:nvGrpSpPr>
            <p:cNvPr id="8" name="Group 7">
              <a:extLst>
                <a:ext uri="{FF2B5EF4-FFF2-40B4-BE49-F238E27FC236}">
                  <a16:creationId xmlns:a16="http://schemas.microsoft.com/office/drawing/2014/main" id="{41362196-C14E-48CB-A01A-617F740520FA}"/>
                </a:ext>
              </a:extLst>
            </p:cNvPr>
            <p:cNvGrpSpPr/>
            <p:nvPr/>
          </p:nvGrpSpPr>
          <p:grpSpPr>
            <a:xfrm>
              <a:off x="5481419" y="4747370"/>
              <a:ext cx="2042568" cy="868413"/>
              <a:chOff x="9076131" y="1419304"/>
              <a:chExt cx="2042568" cy="868413"/>
            </a:xfrm>
          </p:grpSpPr>
          <p:grpSp>
            <p:nvGrpSpPr>
              <p:cNvPr id="27" name="Group 26">
                <a:extLst>
                  <a:ext uri="{FF2B5EF4-FFF2-40B4-BE49-F238E27FC236}">
                    <a16:creationId xmlns:a16="http://schemas.microsoft.com/office/drawing/2014/main" id="{CA7347EE-991A-44A0-BBC4-97686F6756D5}"/>
                  </a:ext>
                </a:extLst>
              </p:cNvPr>
              <p:cNvGrpSpPr/>
              <p:nvPr/>
            </p:nvGrpSpPr>
            <p:grpSpPr>
              <a:xfrm>
                <a:off x="9076131" y="1419304"/>
                <a:ext cx="690193" cy="813465"/>
                <a:chOff x="9831042" y="3601112"/>
                <a:chExt cx="690193" cy="813465"/>
              </a:xfrm>
            </p:grpSpPr>
            <p:sp>
              <p:nvSpPr>
                <p:cNvPr id="32" name="Oval 31">
                  <a:extLst>
                    <a:ext uri="{FF2B5EF4-FFF2-40B4-BE49-F238E27FC236}">
                      <a16:creationId xmlns:a16="http://schemas.microsoft.com/office/drawing/2014/main" id="{48B70330-047D-4B31-BA46-579FFCC649B1}"/>
                    </a:ext>
                  </a:extLst>
                </p:cNvPr>
                <p:cNvSpPr/>
                <p:nvPr/>
              </p:nvSpPr>
              <p:spPr>
                <a:xfrm>
                  <a:off x="9831042" y="367529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TextBox 32">
                  <a:extLst>
                    <a:ext uri="{FF2B5EF4-FFF2-40B4-BE49-F238E27FC236}">
                      <a16:creationId xmlns:a16="http://schemas.microsoft.com/office/drawing/2014/main" id="{2DA7DB84-E5B9-4DB4-A55E-75583B4B41C8}"/>
                    </a:ext>
                  </a:extLst>
                </p:cNvPr>
                <p:cNvSpPr txBox="1"/>
                <p:nvPr/>
              </p:nvSpPr>
              <p:spPr>
                <a:xfrm>
                  <a:off x="9910573" y="3601112"/>
                  <a:ext cx="610662" cy="813465"/>
                </a:xfrm>
                <a:prstGeom prst="rect">
                  <a:avLst/>
                </a:prstGeom>
                <a:noFill/>
              </p:spPr>
              <p:txBody>
                <a:bodyPr wrap="none" rtlCol="0">
                  <a:spAutoFit/>
                </a:bodyPr>
                <a:lstStyle/>
                <a:p>
                  <a:r>
                    <a:rPr lang="en-US" sz="2400" dirty="0"/>
                    <a:t>2</a:t>
                  </a:r>
                </a:p>
              </p:txBody>
            </p:sp>
          </p:grpSp>
          <p:grpSp>
            <p:nvGrpSpPr>
              <p:cNvPr id="28" name="Group 27">
                <a:extLst>
                  <a:ext uri="{FF2B5EF4-FFF2-40B4-BE49-F238E27FC236}">
                    <a16:creationId xmlns:a16="http://schemas.microsoft.com/office/drawing/2014/main" id="{71997680-9F18-4A50-879A-C501EC32B8CF}"/>
                  </a:ext>
                </a:extLst>
              </p:cNvPr>
              <p:cNvGrpSpPr/>
              <p:nvPr/>
            </p:nvGrpSpPr>
            <p:grpSpPr>
              <a:xfrm>
                <a:off x="10406967" y="1474252"/>
                <a:ext cx="711732" cy="813465"/>
                <a:chOff x="9831042" y="3656061"/>
                <a:chExt cx="711732" cy="813465"/>
              </a:xfrm>
            </p:grpSpPr>
            <p:sp>
              <p:nvSpPr>
                <p:cNvPr id="30" name="Oval 29">
                  <a:extLst>
                    <a:ext uri="{FF2B5EF4-FFF2-40B4-BE49-F238E27FC236}">
                      <a16:creationId xmlns:a16="http://schemas.microsoft.com/office/drawing/2014/main" id="{F2147EEA-CEC4-4C25-8F47-4020BDA8E774}"/>
                    </a:ext>
                  </a:extLst>
                </p:cNvPr>
                <p:cNvSpPr/>
                <p:nvPr/>
              </p:nvSpPr>
              <p:spPr>
                <a:xfrm>
                  <a:off x="9831042" y="367529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TextBox 30">
                  <a:extLst>
                    <a:ext uri="{FF2B5EF4-FFF2-40B4-BE49-F238E27FC236}">
                      <a16:creationId xmlns:a16="http://schemas.microsoft.com/office/drawing/2014/main" id="{C5DECB14-06EC-4844-8890-691FFAB1EF62}"/>
                    </a:ext>
                  </a:extLst>
                </p:cNvPr>
                <p:cNvSpPr txBox="1"/>
                <p:nvPr/>
              </p:nvSpPr>
              <p:spPr>
                <a:xfrm>
                  <a:off x="9932112" y="3656061"/>
                  <a:ext cx="610662" cy="813465"/>
                </a:xfrm>
                <a:prstGeom prst="rect">
                  <a:avLst/>
                </a:prstGeom>
                <a:noFill/>
              </p:spPr>
              <p:txBody>
                <a:bodyPr wrap="none" rtlCol="0">
                  <a:spAutoFit/>
                </a:bodyPr>
                <a:lstStyle/>
                <a:p>
                  <a:r>
                    <a:rPr lang="en-US" sz="2400" dirty="0"/>
                    <a:t>3</a:t>
                  </a:r>
                </a:p>
              </p:txBody>
            </p:sp>
          </p:grpSp>
          <p:cxnSp>
            <p:nvCxnSpPr>
              <p:cNvPr id="29" name="Straight Arrow Connector 28">
                <a:extLst>
                  <a:ext uri="{FF2B5EF4-FFF2-40B4-BE49-F238E27FC236}">
                    <a16:creationId xmlns:a16="http://schemas.microsoft.com/office/drawing/2014/main" id="{93950012-D2E8-4D0C-AF92-AA20AC63FC20}"/>
                  </a:ext>
                </a:extLst>
              </p:cNvPr>
              <p:cNvCxnSpPr>
                <a:cxnSpLocks/>
                <a:endCxn id="30" idx="2"/>
              </p:cNvCxnSpPr>
              <p:nvPr/>
            </p:nvCxnSpPr>
            <p:spPr>
              <a:xfrm>
                <a:off x="9766243" y="1838545"/>
                <a:ext cx="640724" cy="0"/>
              </a:xfrm>
              <a:prstGeom prst="straightConnector1">
                <a:avLst/>
              </a:prstGeom>
              <a:ln w="28575">
                <a:solidFill>
                  <a:srgbClr val="B6A479"/>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0AE2D4B6-F2B6-45D7-8308-217635DEEB4B}"/>
                </a:ext>
              </a:extLst>
            </p:cNvPr>
            <p:cNvGrpSpPr/>
            <p:nvPr/>
          </p:nvGrpSpPr>
          <p:grpSpPr>
            <a:xfrm>
              <a:off x="7318349" y="3421009"/>
              <a:ext cx="724189" cy="860181"/>
              <a:chOff x="9831042" y="3675297"/>
              <a:chExt cx="724189" cy="860181"/>
            </a:xfrm>
          </p:grpSpPr>
          <p:sp>
            <p:nvSpPr>
              <p:cNvPr id="25" name="Oval 24">
                <a:extLst>
                  <a:ext uri="{FF2B5EF4-FFF2-40B4-BE49-F238E27FC236}">
                    <a16:creationId xmlns:a16="http://schemas.microsoft.com/office/drawing/2014/main" id="{FE63141F-8B47-40C3-A17D-ACFF164ACCB5}"/>
                  </a:ext>
                </a:extLst>
              </p:cNvPr>
              <p:cNvSpPr/>
              <p:nvPr/>
            </p:nvSpPr>
            <p:spPr>
              <a:xfrm>
                <a:off x="9831042" y="367529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extLst>
                  <a:ext uri="{FF2B5EF4-FFF2-40B4-BE49-F238E27FC236}">
                    <a16:creationId xmlns:a16="http://schemas.microsoft.com/office/drawing/2014/main" id="{D6E96029-FB81-437C-97CB-99BB4130A0B8}"/>
                  </a:ext>
                </a:extLst>
              </p:cNvPr>
              <p:cNvSpPr txBox="1"/>
              <p:nvPr/>
            </p:nvSpPr>
            <p:spPr>
              <a:xfrm>
                <a:off x="9933269" y="3722015"/>
                <a:ext cx="621962" cy="813463"/>
              </a:xfrm>
              <a:prstGeom prst="rect">
                <a:avLst/>
              </a:prstGeom>
              <a:noFill/>
            </p:spPr>
            <p:txBody>
              <a:bodyPr wrap="none" rtlCol="0">
                <a:spAutoFit/>
              </a:bodyPr>
              <a:lstStyle/>
              <a:p>
                <a:r>
                  <a:rPr lang="en-US" sz="2400" dirty="0"/>
                  <a:t>4</a:t>
                </a:r>
              </a:p>
            </p:txBody>
          </p:sp>
        </p:grpSp>
        <p:grpSp>
          <p:nvGrpSpPr>
            <p:cNvPr id="10" name="Group 9">
              <a:extLst>
                <a:ext uri="{FF2B5EF4-FFF2-40B4-BE49-F238E27FC236}">
                  <a16:creationId xmlns:a16="http://schemas.microsoft.com/office/drawing/2014/main" id="{50A458B2-37C1-434B-9CCA-389CD8E99749}"/>
                </a:ext>
              </a:extLst>
            </p:cNvPr>
            <p:cNvGrpSpPr/>
            <p:nvPr/>
          </p:nvGrpSpPr>
          <p:grpSpPr>
            <a:xfrm>
              <a:off x="8634982" y="4004709"/>
              <a:ext cx="690113" cy="813462"/>
              <a:chOff x="9831042" y="3641523"/>
              <a:chExt cx="690113" cy="813462"/>
            </a:xfrm>
          </p:grpSpPr>
          <p:sp>
            <p:nvSpPr>
              <p:cNvPr id="23" name="Oval 22">
                <a:extLst>
                  <a:ext uri="{FF2B5EF4-FFF2-40B4-BE49-F238E27FC236}">
                    <a16:creationId xmlns:a16="http://schemas.microsoft.com/office/drawing/2014/main" id="{F0F3D1E5-C744-4405-8733-37621652DCE3}"/>
                  </a:ext>
                </a:extLst>
              </p:cNvPr>
              <p:cNvSpPr/>
              <p:nvPr/>
            </p:nvSpPr>
            <p:spPr>
              <a:xfrm>
                <a:off x="9831042" y="367529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TextBox 23">
                <a:extLst>
                  <a:ext uri="{FF2B5EF4-FFF2-40B4-BE49-F238E27FC236}">
                    <a16:creationId xmlns:a16="http://schemas.microsoft.com/office/drawing/2014/main" id="{937949F6-3DDD-42F5-967D-6E991464F7E3}"/>
                  </a:ext>
                </a:extLst>
              </p:cNvPr>
              <p:cNvSpPr txBox="1"/>
              <p:nvPr/>
            </p:nvSpPr>
            <p:spPr>
              <a:xfrm>
                <a:off x="9919769" y="3641523"/>
                <a:ext cx="312907" cy="813462"/>
              </a:xfrm>
              <a:prstGeom prst="rect">
                <a:avLst/>
              </a:prstGeom>
              <a:noFill/>
            </p:spPr>
            <p:txBody>
              <a:bodyPr wrap="square" rtlCol="0">
                <a:spAutoFit/>
              </a:bodyPr>
              <a:lstStyle/>
              <a:p>
                <a:r>
                  <a:rPr lang="en-US" sz="2400" dirty="0"/>
                  <a:t>5</a:t>
                </a:r>
              </a:p>
            </p:txBody>
          </p:sp>
        </p:grpSp>
        <p:cxnSp>
          <p:nvCxnSpPr>
            <p:cNvPr id="11" name="Straight Arrow Connector 10">
              <a:extLst>
                <a:ext uri="{FF2B5EF4-FFF2-40B4-BE49-F238E27FC236}">
                  <a16:creationId xmlns:a16="http://schemas.microsoft.com/office/drawing/2014/main" id="{7D0AD190-501D-42DF-B924-FA141AB8B830}"/>
                </a:ext>
              </a:extLst>
            </p:cNvPr>
            <p:cNvCxnSpPr>
              <a:cxnSpLocks/>
              <a:stCxn id="25" idx="5"/>
              <a:endCxn id="23" idx="2"/>
            </p:cNvCxnSpPr>
            <p:nvPr/>
          </p:nvCxnSpPr>
          <p:spPr>
            <a:xfrm>
              <a:off x="7907397" y="4010057"/>
              <a:ext cx="727585" cy="373483"/>
            </a:xfrm>
            <a:prstGeom prst="straightConnector1">
              <a:avLst/>
            </a:prstGeom>
            <a:ln w="28575">
              <a:solidFill>
                <a:srgbClr val="B6A479"/>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B4DD0E54-24E3-43BE-A6BA-404D2542F04F}"/>
                </a:ext>
              </a:extLst>
            </p:cNvPr>
            <p:cNvGrpSpPr/>
            <p:nvPr/>
          </p:nvGrpSpPr>
          <p:grpSpPr>
            <a:xfrm>
              <a:off x="4452719" y="3569416"/>
              <a:ext cx="2020949" cy="825449"/>
              <a:chOff x="9076131" y="1481504"/>
              <a:chExt cx="2020949" cy="825449"/>
            </a:xfrm>
          </p:grpSpPr>
          <p:grpSp>
            <p:nvGrpSpPr>
              <p:cNvPr id="16" name="Group 15">
                <a:extLst>
                  <a:ext uri="{FF2B5EF4-FFF2-40B4-BE49-F238E27FC236}">
                    <a16:creationId xmlns:a16="http://schemas.microsoft.com/office/drawing/2014/main" id="{45FE3619-A7C4-48CB-8543-F5D949656284}"/>
                  </a:ext>
                </a:extLst>
              </p:cNvPr>
              <p:cNvGrpSpPr/>
              <p:nvPr/>
            </p:nvGrpSpPr>
            <p:grpSpPr>
              <a:xfrm>
                <a:off x="9076131" y="1481504"/>
                <a:ext cx="690175" cy="813465"/>
                <a:chOff x="9831042" y="3663312"/>
                <a:chExt cx="690175" cy="813465"/>
              </a:xfrm>
            </p:grpSpPr>
            <p:sp>
              <p:nvSpPr>
                <p:cNvPr id="21" name="Oval 20">
                  <a:extLst>
                    <a:ext uri="{FF2B5EF4-FFF2-40B4-BE49-F238E27FC236}">
                      <a16:creationId xmlns:a16="http://schemas.microsoft.com/office/drawing/2014/main" id="{1A6D0E7F-2E5D-405E-985B-E471D918DEA0}"/>
                    </a:ext>
                  </a:extLst>
                </p:cNvPr>
                <p:cNvSpPr/>
                <p:nvPr/>
              </p:nvSpPr>
              <p:spPr>
                <a:xfrm>
                  <a:off x="9831042" y="367529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TextBox 21">
                  <a:extLst>
                    <a:ext uri="{FF2B5EF4-FFF2-40B4-BE49-F238E27FC236}">
                      <a16:creationId xmlns:a16="http://schemas.microsoft.com/office/drawing/2014/main" id="{86A4DB5C-E231-40DF-A861-3302CC67C96A}"/>
                    </a:ext>
                  </a:extLst>
                </p:cNvPr>
                <p:cNvSpPr txBox="1"/>
                <p:nvPr/>
              </p:nvSpPr>
              <p:spPr>
                <a:xfrm>
                  <a:off x="9910555" y="3663312"/>
                  <a:ext cx="610662" cy="813465"/>
                </a:xfrm>
                <a:prstGeom prst="rect">
                  <a:avLst/>
                </a:prstGeom>
                <a:noFill/>
              </p:spPr>
              <p:txBody>
                <a:bodyPr wrap="none" rtlCol="0">
                  <a:spAutoFit/>
                </a:bodyPr>
                <a:lstStyle/>
                <a:p>
                  <a:r>
                    <a:rPr lang="en-US" sz="2400" dirty="0"/>
                    <a:t>0</a:t>
                  </a:r>
                </a:p>
              </p:txBody>
            </p:sp>
          </p:grpSp>
          <p:grpSp>
            <p:nvGrpSpPr>
              <p:cNvPr id="17" name="Group 16">
                <a:extLst>
                  <a:ext uri="{FF2B5EF4-FFF2-40B4-BE49-F238E27FC236}">
                    <a16:creationId xmlns:a16="http://schemas.microsoft.com/office/drawing/2014/main" id="{85647B03-D697-4824-988A-43C01D5AA90F}"/>
                  </a:ext>
                </a:extLst>
              </p:cNvPr>
              <p:cNvGrpSpPr/>
              <p:nvPr/>
            </p:nvGrpSpPr>
            <p:grpSpPr>
              <a:xfrm>
                <a:off x="10406967" y="1493488"/>
                <a:ext cx="690113" cy="813465"/>
                <a:chOff x="9831042" y="3675297"/>
                <a:chExt cx="690113" cy="813465"/>
              </a:xfrm>
            </p:grpSpPr>
            <p:sp>
              <p:nvSpPr>
                <p:cNvPr id="19" name="Oval 18">
                  <a:extLst>
                    <a:ext uri="{FF2B5EF4-FFF2-40B4-BE49-F238E27FC236}">
                      <a16:creationId xmlns:a16="http://schemas.microsoft.com/office/drawing/2014/main" id="{8CAC5B7F-1D91-468A-A781-C8610FF778C3}"/>
                    </a:ext>
                  </a:extLst>
                </p:cNvPr>
                <p:cNvSpPr/>
                <p:nvPr/>
              </p:nvSpPr>
              <p:spPr>
                <a:xfrm>
                  <a:off x="9831042" y="367529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TextBox 19">
                  <a:extLst>
                    <a:ext uri="{FF2B5EF4-FFF2-40B4-BE49-F238E27FC236}">
                      <a16:creationId xmlns:a16="http://schemas.microsoft.com/office/drawing/2014/main" id="{33D96133-1F40-4055-BBD5-DFBB0D558B27}"/>
                    </a:ext>
                  </a:extLst>
                </p:cNvPr>
                <p:cNvSpPr txBox="1"/>
                <p:nvPr/>
              </p:nvSpPr>
              <p:spPr>
                <a:xfrm>
                  <a:off x="9950683" y="3675297"/>
                  <a:ext cx="528751" cy="813465"/>
                </a:xfrm>
                <a:prstGeom prst="rect">
                  <a:avLst/>
                </a:prstGeom>
                <a:noFill/>
              </p:spPr>
              <p:txBody>
                <a:bodyPr wrap="none" rtlCol="0">
                  <a:spAutoFit/>
                </a:bodyPr>
                <a:lstStyle/>
                <a:p>
                  <a:r>
                    <a:rPr lang="en-US" sz="2400" dirty="0"/>
                    <a:t>1</a:t>
                  </a:r>
                </a:p>
              </p:txBody>
            </p:sp>
          </p:grpSp>
          <p:cxnSp>
            <p:nvCxnSpPr>
              <p:cNvPr id="18" name="Straight Arrow Connector 17">
                <a:extLst>
                  <a:ext uri="{FF2B5EF4-FFF2-40B4-BE49-F238E27FC236}">
                    <a16:creationId xmlns:a16="http://schemas.microsoft.com/office/drawing/2014/main" id="{9E84CA2C-0BED-4D37-ADD4-9AC5037140CB}"/>
                  </a:ext>
                </a:extLst>
              </p:cNvPr>
              <p:cNvCxnSpPr>
                <a:cxnSpLocks/>
                <a:endCxn id="19" idx="2"/>
              </p:cNvCxnSpPr>
              <p:nvPr/>
            </p:nvCxnSpPr>
            <p:spPr>
              <a:xfrm>
                <a:off x="9766243" y="1838545"/>
                <a:ext cx="640724" cy="0"/>
              </a:xfrm>
              <a:prstGeom prst="straightConnector1">
                <a:avLst/>
              </a:prstGeom>
              <a:ln w="28575">
                <a:solidFill>
                  <a:srgbClr val="B6A479"/>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13" name="Straight Arrow Connector 12">
              <a:extLst>
                <a:ext uri="{FF2B5EF4-FFF2-40B4-BE49-F238E27FC236}">
                  <a16:creationId xmlns:a16="http://schemas.microsoft.com/office/drawing/2014/main" id="{5259A4B6-2DEB-4E4F-86EF-D8AEC3183841}"/>
                </a:ext>
              </a:extLst>
            </p:cNvPr>
            <p:cNvCxnSpPr>
              <a:cxnSpLocks/>
              <a:stCxn id="21" idx="5"/>
              <a:endCxn id="32" idx="1"/>
            </p:cNvCxnSpPr>
            <p:nvPr/>
          </p:nvCxnSpPr>
          <p:spPr>
            <a:xfrm>
              <a:off x="5041767" y="4170449"/>
              <a:ext cx="540717" cy="752171"/>
            </a:xfrm>
            <a:prstGeom prst="straightConnector1">
              <a:avLst/>
            </a:prstGeom>
            <a:ln w="28575">
              <a:solidFill>
                <a:srgbClr val="B6A479"/>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CA8CD619-A402-4574-92D3-923DB0BC90B8}"/>
                </a:ext>
              </a:extLst>
            </p:cNvPr>
            <p:cNvCxnSpPr>
              <a:cxnSpLocks/>
              <a:stCxn id="30" idx="7"/>
              <a:endCxn id="23" idx="3"/>
            </p:cNvCxnSpPr>
            <p:nvPr/>
          </p:nvCxnSpPr>
          <p:spPr>
            <a:xfrm flipV="1">
              <a:off x="7401303" y="4627531"/>
              <a:ext cx="1334744" cy="295088"/>
            </a:xfrm>
            <a:prstGeom prst="straightConnector1">
              <a:avLst/>
            </a:prstGeom>
            <a:ln w="28575">
              <a:solidFill>
                <a:srgbClr val="B6A479"/>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C04AF993-DBCA-4B3D-92EA-D66743EC51BF}"/>
                </a:ext>
              </a:extLst>
            </p:cNvPr>
            <p:cNvCxnSpPr>
              <a:cxnSpLocks/>
              <a:stCxn id="19" idx="5"/>
              <a:endCxn id="30" idx="1"/>
            </p:cNvCxnSpPr>
            <p:nvPr/>
          </p:nvCxnSpPr>
          <p:spPr>
            <a:xfrm>
              <a:off x="6372603" y="4170448"/>
              <a:ext cx="540717" cy="752171"/>
            </a:xfrm>
            <a:prstGeom prst="straightConnector1">
              <a:avLst/>
            </a:prstGeom>
            <a:ln w="28575">
              <a:solidFill>
                <a:srgbClr val="B6A479"/>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37" name="TextBox 36">
            <a:extLst>
              <a:ext uri="{FF2B5EF4-FFF2-40B4-BE49-F238E27FC236}">
                <a16:creationId xmlns:a16="http://schemas.microsoft.com/office/drawing/2014/main" id="{B6C9AB0F-164E-46F5-A7A6-F2336FB8D1E4}"/>
              </a:ext>
            </a:extLst>
          </p:cNvPr>
          <p:cNvSpPr txBox="1"/>
          <p:nvPr/>
        </p:nvSpPr>
        <p:spPr>
          <a:xfrm>
            <a:off x="657225" y="1505782"/>
            <a:ext cx="5901459" cy="4832092"/>
          </a:xfrm>
          <a:prstGeom prst="rect">
            <a:avLst/>
          </a:prstGeom>
          <a:noFill/>
        </p:spPr>
        <p:txBody>
          <a:bodyPr wrap="square" rtlCol="0">
            <a:spAutoFit/>
          </a:bodyPr>
          <a:lstStyle/>
          <a:p>
            <a:r>
              <a:rPr lang="en-US" sz="2800" dirty="0"/>
              <a:t>In an adjacency matrix a[u][v] is 1 if there is an edge (</a:t>
            </a:r>
            <a:r>
              <a:rPr lang="en-US" sz="2800" dirty="0" err="1"/>
              <a:t>u,v</a:t>
            </a:r>
            <a:r>
              <a:rPr lang="en-US" sz="2800" dirty="0"/>
              <a:t>), and 0 otherwise.</a:t>
            </a:r>
          </a:p>
          <a:p>
            <a:r>
              <a:rPr lang="en-US" sz="2800" dirty="0"/>
              <a:t>Worst-case Time Complexity </a:t>
            </a:r>
            <a:br>
              <a:rPr lang="en-US" sz="2800" dirty="0"/>
            </a:br>
            <a:r>
              <a:rPr lang="en-US" sz="2800" dirty="0"/>
              <a:t>(|V| = n, |E| = m):</a:t>
            </a:r>
          </a:p>
          <a:p>
            <a:pPr lvl="1"/>
            <a:r>
              <a:rPr lang="en-US" sz="2800" dirty="0"/>
              <a:t>Add Edge: </a:t>
            </a:r>
          </a:p>
          <a:p>
            <a:pPr lvl="1"/>
            <a:r>
              <a:rPr lang="en-US" sz="2800" dirty="0"/>
              <a:t>Remove Edge: </a:t>
            </a:r>
          </a:p>
          <a:p>
            <a:pPr lvl="1"/>
            <a:r>
              <a:rPr lang="en-US" sz="2800" dirty="0"/>
              <a:t>Check edge exists from (</a:t>
            </a:r>
            <a:r>
              <a:rPr lang="en-US" sz="2800" dirty="0" err="1"/>
              <a:t>u,v</a:t>
            </a:r>
            <a:r>
              <a:rPr lang="en-US" sz="2800" dirty="0"/>
              <a:t>): </a:t>
            </a:r>
          </a:p>
          <a:p>
            <a:pPr lvl="1"/>
            <a:r>
              <a:rPr lang="en-US" sz="2800" dirty="0"/>
              <a:t>Get </a:t>
            </a:r>
            <a:r>
              <a:rPr lang="en-US" sz="2800" dirty="0" err="1"/>
              <a:t>outneighbors</a:t>
            </a:r>
            <a:r>
              <a:rPr lang="en-US" sz="2800" dirty="0"/>
              <a:t> of u: </a:t>
            </a:r>
          </a:p>
          <a:p>
            <a:pPr lvl="1"/>
            <a:r>
              <a:rPr lang="en-US" sz="2800" dirty="0"/>
              <a:t>Get </a:t>
            </a:r>
            <a:r>
              <a:rPr lang="en-US" sz="2800" dirty="0" err="1"/>
              <a:t>inneighbors</a:t>
            </a:r>
            <a:r>
              <a:rPr lang="en-US" sz="2800" dirty="0"/>
              <a:t> of u:</a:t>
            </a:r>
          </a:p>
          <a:p>
            <a:endParaRPr lang="en-US" sz="2800" dirty="0"/>
          </a:p>
          <a:p>
            <a:r>
              <a:rPr lang="en-US" sz="2800" dirty="0"/>
              <a:t>Space Complexity:</a:t>
            </a:r>
          </a:p>
        </p:txBody>
      </p:sp>
      <mc:AlternateContent xmlns:mc="http://schemas.openxmlformats.org/markup-compatibility/2006" xmlns:a14="http://schemas.microsoft.com/office/drawing/2010/main">
        <mc:Choice Requires="a14">
          <p:sp>
            <p:nvSpPr>
              <p:cNvPr id="38" name="Rectangle 37">
                <a:extLst>
                  <a:ext uri="{FF2B5EF4-FFF2-40B4-BE49-F238E27FC236}">
                    <a16:creationId xmlns:a16="http://schemas.microsoft.com/office/drawing/2014/main" id="{CA842778-2747-46F4-B3A4-9BC47B005F6C}"/>
                  </a:ext>
                </a:extLst>
              </p:cNvPr>
              <p:cNvSpPr/>
              <p:nvPr/>
            </p:nvSpPr>
            <p:spPr>
              <a:xfrm>
                <a:off x="2246485" y="3164877"/>
                <a:ext cx="1476686" cy="523220"/>
              </a:xfrm>
              <a:prstGeom prst="rect">
                <a:avLst/>
              </a:prstGeom>
            </p:spPr>
            <p:txBody>
              <a:bodyPr wrap="none">
                <a:spAutoFit/>
              </a:bodyPr>
              <a:lstStyle/>
              <a:p>
                <a:pPr lvl="1"/>
                <a14:m>
                  <m:oMathPara xmlns:m="http://schemas.openxmlformats.org/officeDocument/2006/math">
                    <m:oMathParaPr>
                      <m:jc m:val="centerGroup"/>
                    </m:oMathParaPr>
                    <m:oMath xmlns:m="http://schemas.openxmlformats.org/officeDocument/2006/math">
                      <m:r>
                        <m:rPr>
                          <m:sty m:val="p"/>
                        </m:rPr>
                        <a:rPr lang="en-US" sz="2800" b="0" i="0" dirty="0" smtClean="0">
                          <a:latin typeface="Cambria Math" panose="02040503050406030204" pitchFamily="18" charset="0"/>
                        </a:rPr>
                        <m:t>Θ</m:t>
                      </m:r>
                      <m:r>
                        <a:rPr lang="en-US" sz="2800" i="1" dirty="0" smtClean="0">
                          <a:latin typeface="Cambria Math" panose="02040503050406030204" pitchFamily="18" charset="0"/>
                        </a:rPr>
                        <m:t>(1)</m:t>
                      </m:r>
                    </m:oMath>
                  </m:oMathPara>
                </a14:m>
                <a:endParaRPr lang="en-US" sz="2800" dirty="0"/>
              </a:p>
            </p:txBody>
          </p:sp>
        </mc:Choice>
        <mc:Fallback xmlns="">
          <p:sp>
            <p:nvSpPr>
              <p:cNvPr id="38" name="Rectangle 37">
                <a:extLst>
                  <a:ext uri="{FF2B5EF4-FFF2-40B4-BE49-F238E27FC236}">
                    <a16:creationId xmlns:a16="http://schemas.microsoft.com/office/drawing/2014/main" id="{CA842778-2747-46F4-B3A4-9BC47B005F6C}"/>
                  </a:ext>
                </a:extLst>
              </p:cNvPr>
              <p:cNvSpPr>
                <a:spLocks noRot="1" noChangeAspect="1" noMove="1" noResize="1" noEditPoints="1" noAdjustHandles="1" noChangeArrowheads="1" noChangeShapeType="1" noTextEdit="1"/>
              </p:cNvSpPr>
              <p:nvPr/>
            </p:nvSpPr>
            <p:spPr>
              <a:xfrm>
                <a:off x="2246485" y="3164877"/>
                <a:ext cx="1476686" cy="523220"/>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Rectangle 38">
                <a:extLst>
                  <a:ext uri="{FF2B5EF4-FFF2-40B4-BE49-F238E27FC236}">
                    <a16:creationId xmlns:a16="http://schemas.microsoft.com/office/drawing/2014/main" id="{6AD11300-528C-4A50-9818-345D75EEC2AB}"/>
                  </a:ext>
                </a:extLst>
              </p:cNvPr>
              <p:cNvSpPr/>
              <p:nvPr/>
            </p:nvSpPr>
            <p:spPr>
              <a:xfrm>
                <a:off x="2796264" y="3654326"/>
                <a:ext cx="1476686" cy="523220"/>
              </a:xfrm>
              <a:prstGeom prst="rect">
                <a:avLst/>
              </a:prstGeom>
            </p:spPr>
            <p:txBody>
              <a:bodyPr wrap="none">
                <a:spAutoFit/>
              </a:bodyPr>
              <a:lstStyle/>
              <a:p>
                <a:pPr lvl="1"/>
                <a14:m>
                  <m:oMathPara xmlns:m="http://schemas.openxmlformats.org/officeDocument/2006/math">
                    <m:oMathParaPr>
                      <m:jc m:val="centerGroup"/>
                    </m:oMathParaPr>
                    <m:oMath xmlns:m="http://schemas.openxmlformats.org/officeDocument/2006/math">
                      <m:r>
                        <m:rPr>
                          <m:sty m:val="p"/>
                        </m:rPr>
                        <a:rPr lang="en-US" sz="2800" b="0" i="0" dirty="0" smtClean="0">
                          <a:latin typeface="Cambria Math" panose="02040503050406030204" pitchFamily="18" charset="0"/>
                        </a:rPr>
                        <m:t>Θ</m:t>
                      </m:r>
                      <m:r>
                        <a:rPr lang="en-US" sz="2800" i="1" dirty="0" smtClean="0">
                          <a:latin typeface="Cambria Math" panose="02040503050406030204" pitchFamily="18" charset="0"/>
                        </a:rPr>
                        <m:t>(1)</m:t>
                      </m:r>
                    </m:oMath>
                  </m:oMathPara>
                </a14:m>
                <a:endParaRPr lang="en-US" sz="2800" dirty="0"/>
              </a:p>
            </p:txBody>
          </p:sp>
        </mc:Choice>
        <mc:Fallback xmlns="">
          <p:sp>
            <p:nvSpPr>
              <p:cNvPr id="39" name="Rectangle 38">
                <a:extLst>
                  <a:ext uri="{FF2B5EF4-FFF2-40B4-BE49-F238E27FC236}">
                    <a16:creationId xmlns:a16="http://schemas.microsoft.com/office/drawing/2014/main" id="{6AD11300-528C-4A50-9818-345D75EEC2AB}"/>
                  </a:ext>
                </a:extLst>
              </p:cNvPr>
              <p:cNvSpPr>
                <a:spLocks noRot="1" noChangeAspect="1" noMove="1" noResize="1" noEditPoints="1" noAdjustHandles="1" noChangeArrowheads="1" noChangeShapeType="1" noTextEdit="1"/>
              </p:cNvSpPr>
              <p:nvPr/>
            </p:nvSpPr>
            <p:spPr>
              <a:xfrm>
                <a:off x="2796264" y="3654326"/>
                <a:ext cx="1476686" cy="52322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Rectangle 39">
                <a:extLst>
                  <a:ext uri="{FF2B5EF4-FFF2-40B4-BE49-F238E27FC236}">
                    <a16:creationId xmlns:a16="http://schemas.microsoft.com/office/drawing/2014/main" id="{EFBFBF07-3BBD-4C6B-BC30-FB8A3562A386}"/>
                  </a:ext>
                </a:extLst>
              </p:cNvPr>
              <p:cNvSpPr/>
              <p:nvPr/>
            </p:nvSpPr>
            <p:spPr>
              <a:xfrm>
                <a:off x="4786263" y="4128941"/>
                <a:ext cx="1476686" cy="523220"/>
              </a:xfrm>
              <a:prstGeom prst="rect">
                <a:avLst/>
              </a:prstGeom>
            </p:spPr>
            <p:txBody>
              <a:bodyPr wrap="none">
                <a:spAutoFit/>
              </a:bodyPr>
              <a:lstStyle/>
              <a:p>
                <a:pPr lvl="1"/>
                <a14:m>
                  <m:oMathPara xmlns:m="http://schemas.openxmlformats.org/officeDocument/2006/math">
                    <m:oMathParaPr>
                      <m:jc m:val="centerGroup"/>
                    </m:oMathParaPr>
                    <m:oMath xmlns:m="http://schemas.openxmlformats.org/officeDocument/2006/math">
                      <m:r>
                        <m:rPr>
                          <m:sty m:val="p"/>
                        </m:rPr>
                        <a:rPr lang="en-US" sz="2800" b="0" i="0" dirty="0" smtClean="0">
                          <a:latin typeface="Cambria Math" panose="02040503050406030204" pitchFamily="18" charset="0"/>
                        </a:rPr>
                        <m:t>Θ</m:t>
                      </m:r>
                      <m:r>
                        <a:rPr lang="en-US" sz="2800" i="1" dirty="0" smtClean="0">
                          <a:latin typeface="Cambria Math" panose="02040503050406030204" pitchFamily="18" charset="0"/>
                        </a:rPr>
                        <m:t>(1)</m:t>
                      </m:r>
                    </m:oMath>
                  </m:oMathPara>
                </a14:m>
                <a:endParaRPr lang="en-US" sz="2800" dirty="0"/>
              </a:p>
            </p:txBody>
          </p:sp>
        </mc:Choice>
        <mc:Fallback xmlns="">
          <p:sp>
            <p:nvSpPr>
              <p:cNvPr id="40" name="Rectangle 39">
                <a:extLst>
                  <a:ext uri="{FF2B5EF4-FFF2-40B4-BE49-F238E27FC236}">
                    <a16:creationId xmlns:a16="http://schemas.microsoft.com/office/drawing/2014/main" id="{EFBFBF07-3BBD-4C6B-BC30-FB8A3562A386}"/>
                  </a:ext>
                </a:extLst>
              </p:cNvPr>
              <p:cNvSpPr>
                <a:spLocks noRot="1" noChangeAspect="1" noMove="1" noResize="1" noEditPoints="1" noAdjustHandles="1" noChangeArrowheads="1" noChangeShapeType="1" noTextEdit="1"/>
              </p:cNvSpPr>
              <p:nvPr/>
            </p:nvSpPr>
            <p:spPr>
              <a:xfrm>
                <a:off x="4786263" y="4128941"/>
                <a:ext cx="1476686" cy="52322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B6874907-4D12-4D7A-943E-0338131A5386}"/>
                  </a:ext>
                </a:extLst>
              </p:cNvPr>
              <p:cNvSpPr/>
              <p:nvPr/>
            </p:nvSpPr>
            <p:spPr>
              <a:xfrm>
                <a:off x="4239606" y="4530132"/>
                <a:ext cx="1490857" cy="523220"/>
              </a:xfrm>
              <a:prstGeom prst="rect">
                <a:avLst/>
              </a:prstGeom>
            </p:spPr>
            <p:txBody>
              <a:bodyPr wrap="none">
                <a:spAutoFit/>
              </a:bodyPr>
              <a:lstStyle/>
              <a:p>
                <a:pPr lvl="1"/>
                <a14:m>
                  <m:oMathPara xmlns:m="http://schemas.openxmlformats.org/officeDocument/2006/math">
                    <m:oMathParaPr>
                      <m:jc m:val="centerGroup"/>
                    </m:oMathParaPr>
                    <m:oMath xmlns:m="http://schemas.openxmlformats.org/officeDocument/2006/math">
                      <m:r>
                        <m:rPr>
                          <m:sty m:val="p"/>
                        </m:rPr>
                        <a:rPr lang="en-US" sz="2800" b="0" i="0" dirty="0" smtClean="0">
                          <a:latin typeface="Cambria Math" panose="02040503050406030204" pitchFamily="18" charset="0"/>
                        </a:rPr>
                        <m:t>Θ</m:t>
                      </m:r>
                      <m:r>
                        <a:rPr lang="en-US" sz="2800" i="1" dirty="0" smtClean="0">
                          <a:latin typeface="Cambria Math" panose="02040503050406030204" pitchFamily="18" charset="0"/>
                        </a:rPr>
                        <m:t>(</m:t>
                      </m:r>
                      <m:r>
                        <a:rPr lang="en-US" sz="2800" i="1" dirty="0" smtClean="0">
                          <a:latin typeface="Cambria Math" panose="02040503050406030204" pitchFamily="18" charset="0"/>
                        </a:rPr>
                        <m:t>𝑛</m:t>
                      </m:r>
                      <m:r>
                        <a:rPr lang="en-US" sz="2800" i="1" dirty="0" smtClean="0">
                          <a:latin typeface="Cambria Math" panose="02040503050406030204" pitchFamily="18" charset="0"/>
                        </a:rPr>
                        <m:t>)</m:t>
                      </m:r>
                    </m:oMath>
                  </m:oMathPara>
                </a14:m>
                <a:endParaRPr lang="en-US" sz="2800" dirty="0"/>
              </a:p>
            </p:txBody>
          </p:sp>
        </mc:Choice>
        <mc:Fallback xmlns="">
          <p:sp>
            <p:nvSpPr>
              <p:cNvPr id="41" name="Rectangle 40">
                <a:extLst>
                  <a:ext uri="{FF2B5EF4-FFF2-40B4-BE49-F238E27FC236}">
                    <a16:creationId xmlns:a16="http://schemas.microsoft.com/office/drawing/2014/main" id="{B6874907-4D12-4D7A-943E-0338131A5386}"/>
                  </a:ext>
                </a:extLst>
              </p:cNvPr>
              <p:cNvSpPr>
                <a:spLocks noRot="1" noChangeAspect="1" noMove="1" noResize="1" noEditPoints="1" noAdjustHandles="1" noChangeArrowheads="1" noChangeShapeType="1" noTextEdit="1"/>
              </p:cNvSpPr>
              <p:nvPr/>
            </p:nvSpPr>
            <p:spPr>
              <a:xfrm>
                <a:off x="4239606" y="4530132"/>
                <a:ext cx="1490857" cy="523220"/>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Rectangle 41">
                <a:extLst>
                  <a:ext uri="{FF2B5EF4-FFF2-40B4-BE49-F238E27FC236}">
                    <a16:creationId xmlns:a16="http://schemas.microsoft.com/office/drawing/2014/main" id="{32F49931-B997-4CCF-A955-89CEE452D650}"/>
                  </a:ext>
                </a:extLst>
              </p:cNvPr>
              <p:cNvSpPr/>
              <p:nvPr/>
            </p:nvSpPr>
            <p:spPr>
              <a:xfrm>
                <a:off x="3755467" y="4958058"/>
                <a:ext cx="1490857" cy="523220"/>
              </a:xfrm>
              <a:prstGeom prst="rect">
                <a:avLst/>
              </a:prstGeom>
            </p:spPr>
            <p:txBody>
              <a:bodyPr wrap="none">
                <a:spAutoFit/>
              </a:bodyPr>
              <a:lstStyle/>
              <a:p>
                <a:pPr lvl="1"/>
                <a14:m>
                  <m:oMathPara xmlns:m="http://schemas.openxmlformats.org/officeDocument/2006/math">
                    <m:oMathParaPr>
                      <m:jc m:val="centerGroup"/>
                    </m:oMathParaPr>
                    <m:oMath xmlns:m="http://schemas.openxmlformats.org/officeDocument/2006/math">
                      <m:r>
                        <m:rPr>
                          <m:sty m:val="p"/>
                        </m:rPr>
                        <a:rPr lang="en-US" sz="2800" b="0" i="0" dirty="0" smtClean="0">
                          <a:latin typeface="Cambria Math" panose="02040503050406030204" pitchFamily="18" charset="0"/>
                        </a:rPr>
                        <m:t>Θ</m:t>
                      </m:r>
                      <m:r>
                        <a:rPr lang="en-US" sz="2800" i="1" dirty="0" smtClean="0">
                          <a:latin typeface="Cambria Math" panose="02040503050406030204" pitchFamily="18" charset="0"/>
                        </a:rPr>
                        <m:t>(</m:t>
                      </m:r>
                      <m:r>
                        <a:rPr lang="en-US" sz="2800" i="1" dirty="0" smtClean="0">
                          <a:latin typeface="Cambria Math" panose="02040503050406030204" pitchFamily="18" charset="0"/>
                        </a:rPr>
                        <m:t>𝑛</m:t>
                      </m:r>
                      <m:r>
                        <a:rPr lang="en-US" sz="2800" i="1" dirty="0" smtClean="0">
                          <a:latin typeface="Cambria Math" panose="02040503050406030204" pitchFamily="18" charset="0"/>
                        </a:rPr>
                        <m:t>)</m:t>
                      </m:r>
                    </m:oMath>
                  </m:oMathPara>
                </a14:m>
                <a:endParaRPr lang="en-US" sz="2800" dirty="0"/>
              </a:p>
            </p:txBody>
          </p:sp>
        </mc:Choice>
        <mc:Fallback xmlns="">
          <p:sp>
            <p:nvSpPr>
              <p:cNvPr id="42" name="Rectangle 41">
                <a:extLst>
                  <a:ext uri="{FF2B5EF4-FFF2-40B4-BE49-F238E27FC236}">
                    <a16:creationId xmlns:a16="http://schemas.microsoft.com/office/drawing/2014/main" id="{32F49931-B997-4CCF-A955-89CEE452D650}"/>
                  </a:ext>
                </a:extLst>
              </p:cNvPr>
              <p:cNvSpPr>
                <a:spLocks noRot="1" noChangeAspect="1" noMove="1" noResize="1" noEditPoints="1" noAdjustHandles="1" noChangeArrowheads="1" noChangeShapeType="1" noTextEdit="1"/>
              </p:cNvSpPr>
              <p:nvPr/>
            </p:nvSpPr>
            <p:spPr>
              <a:xfrm>
                <a:off x="3755467" y="4958058"/>
                <a:ext cx="1490857" cy="523220"/>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Rectangle 42">
                <a:extLst>
                  <a:ext uri="{FF2B5EF4-FFF2-40B4-BE49-F238E27FC236}">
                    <a16:creationId xmlns:a16="http://schemas.microsoft.com/office/drawing/2014/main" id="{27C9A584-C3BE-4DAA-9AC3-AF53ABBAE8A9}"/>
                  </a:ext>
                </a:extLst>
              </p:cNvPr>
              <p:cNvSpPr/>
              <p:nvPr/>
            </p:nvSpPr>
            <p:spPr>
              <a:xfrm>
                <a:off x="3427206" y="5738570"/>
                <a:ext cx="1196353"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sz="2800" b="0" i="0" dirty="0" smtClean="0">
                          <a:latin typeface="Cambria Math" panose="02040503050406030204" pitchFamily="18" charset="0"/>
                        </a:rPr>
                        <m:t>Θ</m:t>
                      </m:r>
                      <m:r>
                        <a:rPr lang="en-US" sz="2800" b="0" i="1" dirty="0" smtClean="0">
                          <a:latin typeface="Cambria Math" panose="02040503050406030204" pitchFamily="18" charset="0"/>
                        </a:rPr>
                        <m:t>(</m:t>
                      </m:r>
                      <m:sSup>
                        <m:sSupPr>
                          <m:ctrlPr>
                            <a:rPr lang="en-US" sz="2800" b="0" i="1" dirty="0" smtClean="0">
                              <a:latin typeface="Cambria Math" panose="02040503050406030204" pitchFamily="18" charset="0"/>
                            </a:rPr>
                          </m:ctrlPr>
                        </m:sSupPr>
                        <m:e>
                          <m:r>
                            <a:rPr lang="en-US" sz="2800" b="0" i="1" dirty="0" smtClean="0">
                              <a:latin typeface="Cambria Math" panose="02040503050406030204" pitchFamily="18" charset="0"/>
                            </a:rPr>
                            <m:t>𝑛</m:t>
                          </m:r>
                        </m:e>
                        <m:sup>
                          <m:r>
                            <a:rPr lang="en-US" sz="2800" b="0" i="1" dirty="0" smtClean="0">
                              <a:latin typeface="Cambria Math" panose="02040503050406030204" pitchFamily="18" charset="0"/>
                            </a:rPr>
                            <m:t>2</m:t>
                          </m:r>
                        </m:sup>
                      </m:sSup>
                      <m:r>
                        <a:rPr lang="en-US" sz="2800" b="0" i="1" dirty="0" smtClean="0">
                          <a:latin typeface="Cambria Math" panose="02040503050406030204" pitchFamily="18" charset="0"/>
                        </a:rPr>
                        <m:t>)</m:t>
                      </m:r>
                    </m:oMath>
                  </m:oMathPara>
                </a14:m>
                <a:endParaRPr lang="en-US" sz="2800" dirty="0"/>
              </a:p>
            </p:txBody>
          </p:sp>
        </mc:Choice>
        <mc:Fallback xmlns="">
          <p:sp>
            <p:nvSpPr>
              <p:cNvPr id="43" name="Rectangle 42">
                <a:extLst>
                  <a:ext uri="{FF2B5EF4-FFF2-40B4-BE49-F238E27FC236}">
                    <a16:creationId xmlns:a16="http://schemas.microsoft.com/office/drawing/2014/main" id="{27C9A584-C3BE-4DAA-9AC3-AF53ABBAE8A9}"/>
                  </a:ext>
                </a:extLst>
              </p:cNvPr>
              <p:cNvSpPr>
                <a:spLocks noRot="1" noChangeAspect="1" noMove="1" noResize="1" noEditPoints="1" noAdjustHandles="1" noChangeArrowheads="1" noChangeShapeType="1" noTextEdit="1"/>
              </p:cNvSpPr>
              <p:nvPr/>
            </p:nvSpPr>
            <p:spPr>
              <a:xfrm>
                <a:off x="3427206" y="5738570"/>
                <a:ext cx="1196353" cy="523220"/>
              </a:xfrm>
              <a:prstGeom prst="rect">
                <a:avLst/>
              </a:prstGeom>
              <a:blipFill>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813538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7">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7">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7">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0" grpId="0"/>
      <p:bldP spid="41" grpId="0"/>
      <p:bldP spid="42" grpId="0"/>
      <p:bldP spid="43"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400034-CD68-00D4-542D-2BFA75267806}"/>
              </a:ext>
            </a:extLst>
          </p:cNvPr>
          <p:cNvSpPr>
            <a:spLocks noGrp="1"/>
          </p:cNvSpPr>
          <p:nvPr>
            <p:ph type="title"/>
          </p:nvPr>
        </p:nvSpPr>
        <p:spPr/>
        <p:txBody>
          <a:bodyPr/>
          <a:lstStyle/>
          <a:p>
            <a:r>
              <a:rPr lang="en-US" dirty="0"/>
              <a:t>Graph Search Takeaways</a:t>
            </a:r>
          </a:p>
        </p:txBody>
      </p:sp>
      <p:sp>
        <p:nvSpPr>
          <p:cNvPr id="5" name="Text Placeholder 4">
            <a:extLst>
              <a:ext uri="{FF2B5EF4-FFF2-40B4-BE49-F238E27FC236}">
                <a16:creationId xmlns:a16="http://schemas.microsoft.com/office/drawing/2014/main" id="{4DC80373-2332-740B-9EC0-7A62C4D43D3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08024486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9D7E3-0560-4C80-B2AA-8AED498DB534}"/>
              </a:ext>
            </a:extLst>
          </p:cNvPr>
          <p:cNvSpPr>
            <a:spLocks noGrp="1"/>
          </p:cNvSpPr>
          <p:nvPr>
            <p:ph type="title"/>
          </p:nvPr>
        </p:nvSpPr>
        <p:spPr/>
        <p:txBody>
          <a:bodyPr/>
          <a:lstStyle/>
          <a:p>
            <a:r>
              <a:rPr lang="en-US" dirty="0"/>
              <a:t>Your Takeaways</a:t>
            </a:r>
          </a:p>
        </p:txBody>
      </p:sp>
      <p:sp>
        <p:nvSpPr>
          <p:cNvPr id="3" name="Content Placeholder 2">
            <a:extLst>
              <a:ext uri="{FF2B5EF4-FFF2-40B4-BE49-F238E27FC236}">
                <a16:creationId xmlns:a16="http://schemas.microsoft.com/office/drawing/2014/main" id="{3194CF12-8220-412D-8BD6-01A4C17431CB}"/>
              </a:ext>
            </a:extLst>
          </p:cNvPr>
          <p:cNvSpPr>
            <a:spLocks noGrp="1"/>
          </p:cNvSpPr>
          <p:nvPr>
            <p:ph idx="1"/>
          </p:nvPr>
        </p:nvSpPr>
        <p:spPr/>
        <p:txBody>
          <a:bodyPr/>
          <a:lstStyle/>
          <a:p>
            <a:r>
              <a:rPr lang="en-US" dirty="0"/>
              <a:t>When searching through a graph, order matters! </a:t>
            </a:r>
          </a:p>
          <a:p>
            <a:r>
              <a:rPr lang="en-US" dirty="0"/>
              <a:t>BFS and DFS do different things!</a:t>
            </a:r>
          </a:p>
          <a:p>
            <a:r>
              <a:rPr lang="en-US" dirty="0"/>
              <a:t>BFS/DFS algorithms usually keep track of extra information/calculate something at each vertex/use edge classification to solve the problem.</a:t>
            </a:r>
          </a:p>
          <a:p>
            <a:pPr lvl="1"/>
            <a:r>
              <a:rPr lang="en-US" dirty="0"/>
              <a:t>A few extra bells and whistles in the code, but usually little more.</a:t>
            </a:r>
          </a:p>
          <a:p>
            <a:r>
              <a:rPr lang="en-US" dirty="0"/>
              <a:t>DFS can solve a wide-variety of problems, but the algorithms tend to be subtle.</a:t>
            </a:r>
          </a:p>
          <a:p>
            <a:r>
              <a:rPr lang="en-US" dirty="0"/>
              <a:t>BFS a lot more intuitive, start there if you can.</a:t>
            </a:r>
          </a:p>
          <a:p>
            <a:r>
              <a:rPr lang="en-US" dirty="0"/>
              <a:t>BE CAREFUL with directed/undirected graphs. The algorithms aren’t always easy to convert.</a:t>
            </a:r>
          </a:p>
        </p:txBody>
      </p:sp>
    </p:spTree>
    <p:extLst>
      <p:ext uri="{BB962C8B-B14F-4D97-AF65-F5344CB8AC3E}">
        <p14:creationId xmlns:p14="http://schemas.microsoft.com/office/powerpoint/2010/main" val="344525317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FDE96-D261-4BCE-913F-AED3FF89685B}"/>
              </a:ext>
            </a:extLst>
          </p:cNvPr>
          <p:cNvSpPr>
            <a:spLocks noGrp="1"/>
          </p:cNvSpPr>
          <p:nvPr>
            <p:ph type="title"/>
          </p:nvPr>
        </p:nvSpPr>
        <p:spPr/>
        <p:txBody>
          <a:bodyPr/>
          <a:lstStyle/>
          <a:p>
            <a:r>
              <a:rPr lang="en-US" dirty="0"/>
              <a:t>Summary – Graph Search Applications</a:t>
            </a:r>
          </a:p>
        </p:txBody>
      </p:sp>
      <p:sp>
        <p:nvSpPr>
          <p:cNvPr id="4" name="Text Placeholder 3">
            <a:extLst>
              <a:ext uri="{FF2B5EF4-FFF2-40B4-BE49-F238E27FC236}">
                <a16:creationId xmlns:a16="http://schemas.microsoft.com/office/drawing/2014/main" id="{A00F8131-FC47-44FC-8621-4360CAD0DE14}"/>
              </a:ext>
            </a:extLst>
          </p:cNvPr>
          <p:cNvSpPr>
            <a:spLocks noGrp="1"/>
          </p:cNvSpPr>
          <p:nvPr>
            <p:ph type="body" idx="1"/>
          </p:nvPr>
        </p:nvSpPr>
        <p:spPr/>
        <p:txBody>
          <a:bodyPr/>
          <a:lstStyle/>
          <a:p>
            <a:r>
              <a:rPr lang="en-US" dirty="0"/>
              <a:t>BFS</a:t>
            </a:r>
          </a:p>
        </p:txBody>
      </p:sp>
      <p:sp>
        <p:nvSpPr>
          <p:cNvPr id="5" name="Content Placeholder 4">
            <a:extLst>
              <a:ext uri="{FF2B5EF4-FFF2-40B4-BE49-F238E27FC236}">
                <a16:creationId xmlns:a16="http://schemas.microsoft.com/office/drawing/2014/main" id="{130C76A6-6A9A-449E-96B0-BB08EBD7B20B}"/>
              </a:ext>
            </a:extLst>
          </p:cNvPr>
          <p:cNvSpPr>
            <a:spLocks noGrp="1"/>
          </p:cNvSpPr>
          <p:nvPr>
            <p:ph sz="half" idx="13"/>
          </p:nvPr>
        </p:nvSpPr>
        <p:spPr>
          <a:xfrm>
            <a:off x="584218" y="2096447"/>
            <a:ext cx="5397689" cy="2405704"/>
          </a:xfrm>
        </p:spPr>
        <p:txBody>
          <a:bodyPr/>
          <a:lstStyle/>
          <a:p>
            <a:r>
              <a:rPr lang="en-US" dirty="0"/>
              <a:t>Shortest Paths (unweighted) graphs)</a:t>
            </a:r>
          </a:p>
          <a:p>
            <a:endParaRPr lang="en-US" dirty="0"/>
          </a:p>
          <a:p>
            <a:endParaRPr lang="en-US" dirty="0"/>
          </a:p>
        </p:txBody>
      </p:sp>
      <p:sp>
        <p:nvSpPr>
          <p:cNvPr id="6" name="Text Placeholder 5">
            <a:extLst>
              <a:ext uri="{FF2B5EF4-FFF2-40B4-BE49-F238E27FC236}">
                <a16:creationId xmlns:a16="http://schemas.microsoft.com/office/drawing/2014/main" id="{904B658D-DF9E-44CF-BD18-735A841A2917}"/>
              </a:ext>
            </a:extLst>
          </p:cNvPr>
          <p:cNvSpPr>
            <a:spLocks noGrp="1"/>
          </p:cNvSpPr>
          <p:nvPr>
            <p:ph type="body" idx="14"/>
          </p:nvPr>
        </p:nvSpPr>
        <p:spPr/>
        <p:txBody>
          <a:bodyPr/>
          <a:lstStyle/>
          <a:p>
            <a:r>
              <a:rPr lang="en-US" dirty="0" err="1"/>
              <a:t>dfs</a:t>
            </a:r>
            <a:endParaRPr lang="en-US" dirty="0"/>
          </a:p>
        </p:txBody>
      </p:sp>
      <p:sp>
        <p:nvSpPr>
          <p:cNvPr id="7" name="Content Placeholder 6">
            <a:extLst>
              <a:ext uri="{FF2B5EF4-FFF2-40B4-BE49-F238E27FC236}">
                <a16:creationId xmlns:a16="http://schemas.microsoft.com/office/drawing/2014/main" id="{723FC083-B0BB-47CC-85DE-E485B1AA1402}"/>
              </a:ext>
            </a:extLst>
          </p:cNvPr>
          <p:cNvSpPr>
            <a:spLocks noGrp="1"/>
          </p:cNvSpPr>
          <p:nvPr>
            <p:ph sz="half" idx="15"/>
          </p:nvPr>
        </p:nvSpPr>
        <p:spPr>
          <a:xfrm>
            <a:off x="6364809" y="2096447"/>
            <a:ext cx="5397689" cy="2323154"/>
          </a:xfrm>
        </p:spPr>
        <p:txBody>
          <a:bodyPr/>
          <a:lstStyle/>
          <a:p>
            <a:r>
              <a:rPr lang="en-US" dirty="0"/>
              <a:t>Cycle detection (directed graphs)</a:t>
            </a:r>
          </a:p>
          <a:p>
            <a:r>
              <a:rPr lang="en-US" dirty="0"/>
              <a:t>Topological sort</a:t>
            </a:r>
          </a:p>
          <a:p>
            <a:r>
              <a:rPr lang="en-US" dirty="0"/>
              <a:t>Strongly connected components</a:t>
            </a:r>
          </a:p>
        </p:txBody>
      </p:sp>
      <p:sp>
        <p:nvSpPr>
          <p:cNvPr id="8" name="TextBox 7">
            <a:extLst>
              <a:ext uri="{FF2B5EF4-FFF2-40B4-BE49-F238E27FC236}">
                <a16:creationId xmlns:a16="http://schemas.microsoft.com/office/drawing/2014/main" id="{D32618F9-BA92-4977-9068-CD1C900FEF67}"/>
              </a:ext>
            </a:extLst>
          </p:cNvPr>
          <p:cNvSpPr txBox="1"/>
          <p:nvPr/>
        </p:nvSpPr>
        <p:spPr>
          <a:xfrm>
            <a:off x="2076450" y="4502151"/>
            <a:ext cx="5911850" cy="1384995"/>
          </a:xfrm>
          <a:prstGeom prst="rect">
            <a:avLst/>
          </a:prstGeom>
          <a:noFill/>
        </p:spPr>
        <p:txBody>
          <a:bodyPr wrap="square" rtlCol="0">
            <a:spAutoFit/>
          </a:bodyPr>
          <a:lstStyle/>
          <a:p>
            <a:r>
              <a:rPr lang="en-US" sz="2800" dirty="0">
                <a:solidFill>
                  <a:schemeClr val="accent3"/>
                </a:solidFill>
                <a:latin typeface="Segoe UI Semilight" panose="020B0402040204020203" pitchFamily="34" charset="0"/>
                <a:cs typeface="Segoe UI Semilight" panose="020B0402040204020203" pitchFamily="34" charset="0"/>
              </a:rPr>
              <a:t>EITHER</a:t>
            </a:r>
          </a:p>
          <a:p>
            <a:r>
              <a:rPr lang="en-US" sz="2800" dirty="0">
                <a:latin typeface="Segoe UI Semilight" panose="020B0402040204020203" pitchFamily="34" charset="0"/>
                <a:cs typeface="Segoe UI Semilight" panose="020B0402040204020203" pitchFamily="34" charset="0"/>
              </a:rPr>
              <a:t>2-coloring</a:t>
            </a:r>
          </a:p>
          <a:p>
            <a:r>
              <a:rPr lang="en-US" sz="2800" dirty="0">
                <a:latin typeface="Segoe UI Semilight" panose="020B0402040204020203" pitchFamily="34" charset="0"/>
                <a:cs typeface="Segoe UI Semilight" panose="020B0402040204020203" pitchFamily="34" charset="0"/>
              </a:rPr>
              <a:t>Connected components (undirected)</a:t>
            </a:r>
          </a:p>
        </p:txBody>
      </p:sp>
      <p:sp>
        <p:nvSpPr>
          <p:cNvPr id="9" name="TextBox 8">
            <a:extLst>
              <a:ext uri="{FF2B5EF4-FFF2-40B4-BE49-F238E27FC236}">
                <a16:creationId xmlns:a16="http://schemas.microsoft.com/office/drawing/2014/main" id="{C8879409-2045-41D3-A86E-A69B6BEF653C}"/>
              </a:ext>
            </a:extLst>
          </p:cNvPr>
          <p:cNvSpPr txBox="1"/>
          <p:nvPr/>
        </p:nvSpPr>
        <p:spPr>
          <a:xfrm>
            <a:off x="1030809" y="5887146"/>
            <a:ext cx="3028950" cy="830997"/>
          </a:xfrm>
          <a:prstGeom prst="rect">
            <a:avLst/>
          </a:prstGeom>
          <a:noFill/>
          <a:ln w="38100">
            <a:solidFill>
              <a:schemeClr val="accent4"/>
            </a:solidFill>
          </a:ln>
        </p:spPr>
        <p:txBody>
          <a:bodyPr wrap="square" rtlCol="0">
            <a:spAutoFit/>
          </a:bodyPr>
          <a:lstStyle/>
          <a:p>
            <a:r>
              <a:rPr lang="en-US" sz="2400" dirty="0">
                <a:latin typeface="Segoe UI Semilight" panose="020B0402040204020203" pitchFamily="34" charset="0"/>
                <a:cs typeface="Segoe UI Semilight" panose="020B0402040204020203" pitchFamily="34" charset="0"/>
              </a:rPr>
              <a:t>Usually use BFS – easier to understand.</a:t>
            </a:r>
          </a:p>
        </p:txBody>
      </p:sp>
    </p:spTree>
    <p:extLst>
      <p:ext uri="{BB962C8B-B14F-4D97-AF65-F5344CB8AC3E}">
        <p14:creationId xmlns:p14="http://schemas.microsoft.com/office/powerpoint/2010/main" val="156070635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4AA5854-AA5D-4399-888F-5F8974A1C12B}"/>
              </a:ext>
            </a:extLst>
          </p:cNvPr>
          <p:cNvSpPr>
            <a:spLocks noGrp="1"/>
          </p:cNvSpPr>
          <p:nvPr>
            <p:ph type="title"/>
          </p:nvPr>
        </p:nvSpPr>
        <p:spPr/>
        <p:txBody>
          <a:bodyPr/>
          <a:lstStyle/>
          <a:p>
            <a:r>
              <a:rPr lang="en-US" dirty="0"/>
              <a:t>Solving new problems:</a:t>
            </a:r>
            <a:br>
              <a:rPr lang="en-US" dirty="0"/>
            </a:br>
            <a:r>
              <a:rPr lang="en-US" dirty="0"/>
              <a:t>Graph Modeling</a:t>
            </a:r>
          </a:p>
        </p:txBody>
      </p:sp>
      <p:sp>
        <p:nvSpPr>
          <p:cNvPr id="8" name="Text Placeholder 7">
            <a:extLst>
              <a:ext uri="{FF2B5EF4-FFF2-40B4-BE49-F238E27FC236}">
                <a16:creationId xmlns:a16="http://schemas.microsoft.com/office/drawing/2014/main" id="{7F0DE6B6-0DDA-4947-9550-C968FAAD2986}"/>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41505893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Problem 1: Ordering Dependencies	</a:t>
            </a:r>
          </a:p>
        </p:txBody>
      </p:sp>
      <p:sp>
        <p:nvSpPr>
          <p:cNvPr id="3" name="Content Placeholder 2"/>
          <p:cNvSpPr>
            <a:spLocks noGrp="1"/>
          </p:cNvSpPr>
          <p:nvPr>
            <p:ph idx="1"/>
          </p:nvPr>
        </p:nvSpPr>
        <p:spPr>
          <a:xfrm>
            <a:off x="575240" y="1463857"/>
            <a:ext cx="11187258" cy="1433133"/>
          </a:xfrm>
        </p:spPr>
        <p:txBody>
          <a:bodyPr>
            <a:normAutofit fontScale="92500" lnSpcReduction="20000"/>
          </a:bodyPr>
          <a:lstStyle/>
          <a:p>
            <a:r>
              <a:rPr lang="en-US" dirty="0"/>
              <a:t>Given a directed graph G, where we have an edge from u to v if u must happen before v.</a:t>
            </a:r>
          </a:p>
          <a:p>
            <a:r>
              <a:rPr lang="en-US" dirty="0"/>
              <a:t>We can only do things one at a time, can we find an order that </a:t>
            </a:r>
            <a:r>
              <a:rPr lang="en-US" b="1" dirty="0"/>
              <a:t>respects dependencies</a:t>
            </a:r>
            <a:r>
              <a:rPr lang="en-US" dirty="0"/>
              <a:t>?</a:t>
            </a:r>
          </a:p>
        </p:txBody>
      </p:sp>
      <p:sp>
        <p:nvSpPr>
          <p:cNvPr id="6" name="Rectangle 5"/>
          <p:cNvSpPr/>
          <p:nvPr/>
        </p:nvSpPr>
        <p:spPr>
          <a:xfrm>
            <a:off x="575239" y="2896990"/>
            <a:ext cx="8072372" cy="1485900"/>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200" dirty="0"/>
          </a:p>
          <a:p>
            <a:r>
              <a:rPr lang="en-US" sz="2200" b="1" dirty="0"/>
              <a:t>Given: </a:t>
            </a:r>
            <a:r>
              <a:rPr lang="en-US" sz="2200" dirty="0"/>
              <a:t>a directed graph G</a:t>
            </a:r>
          </a:p>
          <a:p>
            <a:r>
              <a:rPr lang="en-US" sz="2200" b="1" dirty="0"/>
              <a:t>Find: </a:t>
            </a:r>
            <a:r>
              <a:rPr lang="en-US" sz="2200" dirty="0"/>
              <a:t>an ordering of the vertices so all edges go from left to right. </a:t>
            </a:r>
          </a:p>
        </p:txBody>
      </p:sp>
      <p:sp>
        <p:nvSpPr>
          <p:cNvPr id="7" name="Rectangle 6"/>
          <p:cNvSpPr/>
          <p:nvPr/>
        </p:nvSpPr>
        <p:spPr>
          <a:xfrm>
            <a:off x="575239" y="2896990"/>
            <a:ext cx="8072372" cy="476250"/>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dirty="0"/>
              <a:t>Topological Sort (aka Topological Ordering)</a:t>
            </a:r>
          </a:p>
        </p:txBody>
      </p:sp>
      <p:sp>
        <p:nvSpPr>
          <p:cNvPr id="8" name="Rectangle 7"/>
          <p:cNvSpPr/>
          <p:nvPr/>
        </p:nvSpPr>
        <p:spPr>
          <a:xfrm>
            <a:off x="575238" y="4545893"/>
            <a:ext cx="11041521" cy="1107996"/>
          </a:xfrm>
          <a:prstGeom prst="rect">
            <a:avLst/>
          </a:prstGeom>
        </p:spPr>
        <p:txBody>
          <a:bodyPr wrap="square">
            <a:spAutoFit/>
          </a:bodyPr>
          <a:lstStyle/>
          <a:p>
            <a:r>
              <a:rPr lang="en-US" sz="2200" dirty="0"/>
              <a:t>Uses: </a:t>
            </a:r>
          </a:p>
          <a:p>
            <a:r>
              <a:rPr lang="en-US" sz="2200" dirty="0"/>
              <a:t>Compiling multiple files</a:t>
            </a:r>
          </a:p>
          <a:p>
            <a:r>
              <a:rPr lang="en-US" sz="2200" dirty="0"/>
              <a:t>Graduating</a:t>
            </a:r>
          </a:p>
        </p:txBody>
      </p:sp>
    </p:spTree>
    <p:extLst>
      <p:ext uri="{BB962C8B-B14F-4D97-AF65-F5344CB8AC3E}">
        <p14:creationId xmlns:p14="http://schemas.microsoft.com/office/powerpoint/2010/main" val="2278413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Topological Ordering</a:t>
            </a:r>
          </a:p>
        </p:txBody>
      </p:sp>
      <p:sp>
        <p:nvSpPr>
          <p:cNvPr id="3" name="Content Placeholder 2"/>
          <p:cNvSpPr>
            <a:spLocks noGrp="1"/>
          </p:cNvSpPr>
          <p:nvPr>
            <p:ph idx="1"/>
          </p:nvPr>
        </p:nvSpPr>
        <p:spPr>
          <a:xfrm>
            <a:off x="575240" y="1463857"/>
            <a:ext cx="11187258" cy="879489"/>
          </a:xfrm>
        </p:spPr>
        <p:txBody>
          <a:bodyPr/>
          <a:lstStyle/>
          <a:p>
            <a:r>
              <a:rPr lang="en-US" dirty="0"/>
              <a:t>A course prerequisite chart and a possible topological ordering.</a:t>
            </a:r>
          </a:p>
          <a:p>
            <a:endParaRPr lang="en-US" dirty="0"/>
          </a:p>
        </p:txBody>
      </p:sp>
      <p:sp>
        <p:nvSpPr>
          <p:cNvPr id="6" name="Rectangle 5"/>
          <p:cNvSpPr/>
          <p:nvPr/>
        </p:nvSpPr>
        <p:spPr>
          <a:xfrm>
            <a:off x="1793105" y="2381795"/>
            <a:ext cx="1389888" cy="4206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Math 126</a:t>
            </a:r>
          </a:p>
        </p:txBody>
      </p:sp>
      <p:sp>
        <p:nvSpPr>
          <p:cNvPr id="7" name="Rectangle 6"/>
          <p:cNvSpPr/>
          <p:nvPr/>
        </p:nvSpPr>
        <p:spPr>
          <a:xfrm>
            <a:off x="1793105" y="3216947"/>
            <a:ext cx="1389888" cy="4206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CSE 142</a:t>
            </a:r>
          </a:p>
        </p:txBody>
      </p:sp>
      <p:sp>
        <p:nvSpPr>
          <p:cNvPr id="8" name="Rectangle 7"/>
          <p:cNvSpPr/>
          <p:nvPr/>
        </p:nvSpPr>
        <p:spPr>
          <a:xfrm>
            <a:off x="3754203" y="2774216"/>
            <a:ext cx="1389888" cy="4206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CSE 143</a:t>
            </a:r>
          </a:p>
        </p:txBody>
      </p:sp>
      <p:sp>
        <p:nvSpPr>
          <p:cNvPr id="9" name="Rectangle 8"/>
          <p:cNvSpPr/>
          <p:nvPr/>
        </p:nvSpPr>
        <p:spPr>
          <a:xfrm>
            <a:off x="5845932" y="3454600"/>
            <a:ext cx="1389888" cy="4206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CSE 373</a:t>
            </a:r>
          </a:p>
        </p:txBody>
      </p:sp>
      <p:sp>
        <p:nvSpPr>
          <p:cNvPr id="10" name="Rectangle 9"/>
          <p:cNvSpPr/>
          <p:nvPr/>
        </p:nvSpPr>
        <p:spPr>
          <a:xfrm>
            <a:off x="5880554" y="2279301"/>
            <a:ext cx="1389888" cy="4206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CSE 374</a:t>
            </a:r>
          </a:p>
        </p:txBody>
      </p:sp>
      <p:sp>
        <p:nvSpPr>
          <p:cNvPr id="11" name="Rectangle 10"/>
          <p:cNvSpPr/>
          <p:nvPr/>
        </p:nvSpPr>
        <p:spPr>
          <a:xfrm>
            <a:off x="8180392" y="3965153"/>
            <a:ext cx="1389888" cy="4206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CSE 417</a:t>
            </a:r>
          </a:p>
        </p:txBody>
      </p:sp>
      <p:cxnSp>
        <p:nvCxnSpPr>
          <p:cNvPr id="12" name="Straight Arrow Connector 11"/>
          <p:cNvCxnSpPr>
            <a:stCxn id="6" idx="3"/>
            <a:endCxn id="8" idx="1"/>
          </p:cNvCxnSpPr>
          <p:nvPr/>
        </p:nvCxnSpPr>
        <p:spPr>
          <a:xfrm>
            <a:off x="3182993" y="2592107"/>
            <a:ext cx="571210" cy="392421"/>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7" idx="3"/>
            <a:endCxn id="8" idx="1"/>
          </p:cNvCxnSpPr>
          <p:nvPr/>
        </p:nvCxnSpPr>
        <p:spPr>
          <a:xfrm flipV="1">
            <a:off x="3182993" y="2984528"/>
            <a:ext cx="571210" cy="442731"/>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8" idx="3"/>
            <a:endCxn id="10" idx="1"/>
          </p:cNvCxnSpPr>
          <p:nvPr/>
        </p:nvCxnSpPr>
        <p:spPr>
          <a:xfrm flipV="1">
            <a:off x="5144091" y="2489613"/>
            <a:ext cx="736463" cy="49491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8" idx="3"/>
            <a:endCxn id="9" idx="1"/>
          </p:cNvCxnSpPr>
          <p:nvPr/>
        </p:nvCxnSpPr>
        <p:spPr>
          <a:xfrm>
            <a:off x="5144091" y="2984528"/>
            <a:ext cx="701841" cy="680384"/>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9" idx="3"/>
            <a:endCxn id="11" idx="1"/>
          </p:cNvCxnSpPr>
          <p:nvPr/>
        </p:nvCxnSpPr>
        <p:spPr>
          <a:xfrm>
            <a:off x="7235820" y="3664912"/>
            <a:ext cx="944572" cy="510553"/>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1207455" y="5540401"/>
            <a:ext cx="1389888" cy="4206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Math 126</a:t>
            </a:r>
          </a:p>
        </p:txBody>
      </p:sp>
      <p:sp>
        <p:nvSpPr>
          <p:cNvPr id="18" name="Rectangle 17"/>
          <p:cNvSpPr/>
          <p:nvPr/>
        </p:nvSpPr>
        <p:spPr>
          <a:xfrm>
            <a:off x="2942640" y="5540401"/>
            <a:ext cx="1389888" cy="4206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CSE 142</a:t>
            </a:r>
          </a:p>
        </p:txBody>
      </p:sp>
      <p:sp>
        <p:nvSpPr>
          <p:cNvPr id="19" name="Rectangle 18"/>
          <p:cNvSpPr/>
          <p:nvPr/>
        </p:nvSpPr>
        <p:spPr>
          <a:xfrm>
            <a:off x="4766575" y="5540401"/>
            <a:ext cx="1389888" cy="4206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CSE 143</a:t>
            </a:r>
          </a:p>
        </p:txBody>
      </p:sp>
      <p:sp>
        <p:nvSpPr>
          <p:cNvPr id="20" name="Rectangle 19"/>
          <p:cNvSpPr/>
          <p:nvPr/>
        </p:nvSpPr>
        <p:spPr>
          <a:xfrm>
            <a:off x="6536620" y="5547508"/>
            <a:ext cx="1389888" cy="4206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CSE 373</a:t>
            </a:r>
          </a:p>
        </p:txBody>
      </p:sp>
      <p:sp>
        <p:nvSpPr>
          <p:cNvPr id="21" name="Rectangle 20"/>
          <p:cNvSpPr/>
          <p:nvPr/>
        </p:nvSpPr>
        <p:spPr>
          <a:xfrm>
            <a:off x="8364440" y="5552576"/>
            <a:ext cx="1389888" cy="4206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CSE 374</a:t>
            </a:r>
          </a:p>
        </p:txBody>
      </p:sp>
      <p:sp>
        <p:nvSpPr>
          <p:cNvPr id="22" name="Rectangle 21"/>
          <p:cNvSpPr/>
          <p:nvPr/>
        </p:nvSpPr>
        <p:spPr>
          <a:xfrm>
            <a:off x="10171661" y="5540401"/>
            <a:ext cx="1389888" cy="4206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CSE 417</a:t>
            </a:r>
          </a:p>
        </p:txBody>
      </p:sp>
      <p:cxnSp>
        <p:nvCxnSpPr>
          <p:cNvPr id="25" name="Curved Connector 24"/>
          <p:cNvCxnSpPr>
            <a:stCxn id="17" idx="2"/>
            <a:endCxn id="19" idx="2"/>
          </p:cNvCxnSpPr>
          <p:nvPr/>
        </p:nvCxnSpPr>
        <p:spPr>
          <a:xfrm rot="16200000" flipH="1">
            <a:off x="3681959" y="4181465"/>
            <a:ext cx="12700" cy="3559120"/>
          </a:xfrm>
          <a:prstGeom prst="curvedConnector3">
            <a:avLst>
              <a:gd name="adj1" fmla="val 1800000"/>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7" name="Curved Connector 26"/>
          <p:cNvCxnSpPr>
            <a:stCxn id="18" idx="0"/>
            <a:endCxn id="19" idx="0"/>
          </p:cNvCxnSpPr>
          <p:nvPr/>
        </p:nvCxnSpPr>
        <p:spPr>
          <a:xfrm rot="5400000" flipH="1" flipV="1">
            <a:off x="4549551" y="4628434"/>
            <a:ext cx="12700" cy="1823935"/>
          </a:xfrm>
          <a:prstGeom prst="curvedConnector3">
            <a:avLst>
              <a:gd name="adj1" fmla="val 1800000"/>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3" name="Curved Connector 32"/>
          <p:cNvCxnSpPr>
            <a:stCxn id="19" idx="0"/>
          </p:cNvCxnSpPr>
          <p:nvPr/>
        </p:nvCxnSpPr>
        <p:spPr>
          <a:xfrm rot="16200000" flipH="1">
            <a:off x="6310883" y="4691036"/>
            <a:ext cx="20991" cy="1719721"/>
          </a:xfrm>
          <a:prstGeom prst="curvedConnector4">
            <a:avLst>
              <a:gd name="adj1" fmla="val -1089038"/>
              <a:gd name="adj2" fmla="val 9679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9" name="Curved Connector 38"/>
          <p:cNvCxnSpPr>
            <a:stCxn id="19" idx="2"/>
          </p:cNvCxnSpPr>
          <p:nvPr/>
        </p:nvCxnSpPr>
        <p:spPr>
          <a:xfrm rot="5400000" flipH="1" flipV="1">
            <a:off x="7312892" y="4081153"/>
            <a:ext cx="28498" cy="3731245"/>
          </a:xfrm>
          <a:prstGeom prst="curvedConnector4">
            <a:avLst>
              <a:gd name="adj1" fmla="val -802162"/>
              <a:gd name="adj2" fmla="val 1002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8" name="Curved Connector 47"/>
          <p:cNvCxnSpPr>
            <a:stCxn id="20" idx="0"/>
            <a:endCxn id="22" idx="0"/>
          </p:cNvCxnSpPr>
          <p:nvPr/>
        </p:nvCxnSpPr>
        <p:spPr>
          <a:xfrm rot="5400000" flipH="1" flipV="1">
            <a:off x="9045531" y="3726435"/>
            <a:ext cx="7107" cy="3635041"/>
          </a:xfrm>
          <a:prstGeom prst="curvedConnector3">
            <a:avLst>
              <a:gd name="adj1" fmla="val 533837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606268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66549-8F76-460D-94B8-D5E6078A1654}"/>
              </a:ext>
            </a:extLst>
          </p:cNvPr>
          <p:cNvSpPr>
            <a:spLocks noGrp="1"/>
          </p:cNvSpPr>
          <p:nvPr>
            <p:ph type="title"/>
          </p:nvPr>
        </p:nvSpPr>
        <p:spPr/>
        <p:txBody>
          <a:bodyPr/>
          <a:lstStyle/>
          <a:p>
            <a:r>
              <a:rPr lang="en-US" dirty="0"/>
              <a:t>Problem 2</a:t>
            </a:r>
          </a:p>
        </p:txBody>
      </p:sp>
      <p:sp>
        <p:nvSpPr>
          <p:cNvPr id="3" name="Content Placeholder 2">
            <a:extLst>
              <a:ext uri="{FF2B5EF4-FFF2-40B4-BE49-F238E27FC236}">
                <a16:creationId xmlns:a16="http://schemas.microsoft.com/office/drawing/2014/main" id="{56614AA9-EE25-4BE7-88C7-7669AACCFC5D}"/>
              </a:ext>
            </a:extLst>
          </p:cNvPr>
          <p:cNvSpPr>
            <a:spLocks noGrp="1"/>
          </p:cNvSpPr>
          <p:nvPr>
            <p:ph idx="1"/>
          </p:nvPr>
        </p:nvSpPr>
        <p:spPr/>
        <p:txBody>
          <a:bodyPr/>
          <a:lstStyle/>
          <a:p>
            <a:r>
              <a:rPr lang="en-US" dirty="0"/>
              <a:t>Given a graph, find its strongly connected components</a:t>
            </a:r>
          </a:p>
        </p:txBody>
      </p:sp>
      <p:sp>
        <p:nvSpPr>
          <p:cNvPr id="4" name="Oval 3">
            <a:extLst>
              <a:ext uri="{FF2B5EF4-FFF2-40B4-BE49-F238E27FC236}">
                <a16:creationId xmlns:a16="http://schemas.microsoft.com/office/drawing/2014/main" id="{555173D3-1D01-4037-AA89-E5549FB4AB78}"/>
              </a:ext>
            </a:extLst>
          </p:cNvPr>
          <p:cNvSpPr/>
          <p:nvPr/>
        </p:nvSpPr>
        <p:spPr>
          <a:xfrm>
            <a:off x="5907947" y="4860745"/>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
            </a:r>
          </a:p>
        </p:txBody>
      </p:sp>
      <p:sp>
        <p:nvSpPr>
          <p:cNvPr id="5" name="Oval 4">
            <a:extLst>
              <a:ext uri="{FF2B5EF4-FFF2-40B4-BE49-F238E27FC236}">
                <a16:creationId xmlns:a16="http://schemas.microsoft.com/office/drawing/2014/main" id="{5E3F8639-FCAB-4ECC-8D22-AE606F32B9FE}"/>
              </a:ext>
            </a:extLst>
          </p:cNvPr>
          <p:cNvSpPr/>
          <p:nvPr/>
        </p:nvSpPr>
        <p:spPr>
          <a:xfrm>
            <a:off x="5491850" y="5660894"/>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t>
            </a:r>
          </a:p>
        </p:txBody>
      </p:sp>
      <p:sp>
        <p:nvSpPr>
          <p:cNvPr id="6" name="Oval 5">
            <a:extLst>
              <a:ext uri="{FF2B5EF4-FFF2-40B4-BE49-F238E27FC236}">
                <a16:creationId xmlns:a16="http://schemas.microsoft.com/office/drawing/2014/main" id="{CAE84245-D883-470F-9ED2-375E85912003}"/>
              </a:ext>
            </a:extLst>
          </p:cNvPr>
          <p:cNvSpPr/>
          <p:nvPr/>
        </p:nvSpPr>
        <p:spPr>
          <a:xfrm>
            <a:off x="6553198" y="5647873"/>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a:t>
            </a:r>
          </a:p>
        </p:txBody>
      </p:sp>
      <p:cxnSp>
        <p:nvCxnSpPr>
          <p:cNvPr id="7" name="Straight Arrow Connector 6">
            <a:extLst>
              <a:ext uri="{FF2B5EF4-FFF2-40B4-BE49-F238E27FC236}">
                <a16:creationId xmlns:a16="http://schemas.microsoft.com/office/drawing/2014/main" id="{29DB6373-4D9C-4C54-A18A-A63A520D9EC3}"/>
              </a:ext>
            </a:extLst>
          </p:cNvPr>
          <p:cNvCxnSpPr>
            <a:stCxn id="5" idx="7"/>
            <a:endCxn id="4" idx="3"/>
          </p:cNvCxnSpPr>
          <p:nvPr/>
        </p:nvCxnSpPr>
        <p:spPr>
          <a:xfrm flipV="1">
            <a:off x="5912525" y="5272438"/>
            <a:ext cx="67598" cy="459091"/>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E1D10C81-0177-4A31-81A5-7AF0ACF701EC}"/>
              </a:ext>
            </a:extLst>
          </p:cNvPr>
          <p:cNvCxnSpPr>
            <a:stCxn id="4" idx="5"/>
            <a:endCxn id="6" idx="0"/>
          </p:cNvCxnSpPr>
          <p:nvPr/>
        </p:nvCxnSpPr>
        <p:spPr>
          <a:xfrm>
            <a:off x="6328622" y="5272438"/>
            <a:ext cx="471002" cy="37543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EAE7A15A-0409-48A3-970A-E8CE80423B3B}"/>
              </a:ext>
            </a:extLst>
          </p:cNvPr>
          <p:cNvCxnSpPr>
            <a:stCxn id="4" idx="4"/>
            <a:endCxn id="5" idx="6"/>
          </p:cNvCxnSpPr>
          <p:nvPr/>
        </p:nvCxnSpPr>
        <p:spPr>
          <a:xfrm flipH="1">
            <a:off x="5984701" y="5343073"/>
            <a:ext cx="169672" cy="55898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76DF4F79-212C-46A4-A80F-CA1CDF9F41F5}"/>
              </a:ext>
            </a:extLst>
          </p:cNvPr>
          <p:cNvSpPr/>
          <p:nvPr/>
        </p:nvSpPr>
        <p:spPr>
          <a:xfrm>
            <a:off x="3283654" y="4864830"/>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t>
            </a:r>
          </a:p>
        </p:txBody>
      </p:sp>
      <p:sp>
        <p:nvSpPr>
          <p:cNvPr id="11" name="Oval 10">
            <a:extLst>
              <a:ext uri="{FF2B5EF4-FFF2-40B4-BE49-F238E27FC236}">
                <a16:creationId xmlns:a16="http://schemas.microsoft.com/office/drawing/2014/main" id="{02F2E47A-B043-4098-88BB-37E02749858D}"/>
              </a:ext>
            </a:extLst>
          </p:cNvPr>
          <p:cNvSpPr/>
          <p:nvPr/>
        </p:nvSpPr>
        <p:spPr>
          <a:xfrm>
            <a:off x="7451055" y="4864830"/>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a:t>
            </a:r>
          </a:p>
        </p:txBody>
      </p:sp>
      <p:cxnSp>
        <p:nvCxnSpPr>
          <p:cNvPr id="12" name="Straight Arrow Connector 11">
            <a:extLst>
              <a:ext uri="{FF2B5EF4-FFF2-40B4-BE49-F238E27FC236}">
                <a16:creationId xmlns:a16="http://schemas.microsoft.com/office/drawing/2014/main" id="{3F11D0AF-EC4F-46F2-9315-8EDD98A72D5B}"/>
              </a:ext>
            </a:extLst>
          </p:cNvPr>
          <p:cNvCxnSpPr>
            <a:stCxn id="10" idx="6"/>
            <a:endCxn id="4" idx="2"/>
          </p:cNvCxnSpPr>
          <p:nvPr/>
        </p:nvCxnSpPr>
        <p:spPr>
          <a:xfrm flipV="1">
            <a:off x="3776505" y="5101909"/>
            <a:ext cx="2131442" cy="408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C4E6AA1F-656D-4C59-9338-BCEFCA96C9ED}"/>
              </a:ext>
            </a:extLst>
          </p:cNvPr>
          <p:cNvCxnSpPr>
            <a:stCxn id="6" idx="7"/>
            <a:endCxn id="11" idx="3"/>
          </p:cNvCxnSpPr>
          <p:nvPr/>
        </p:nvCxnSpPr>
        <p:spPr>
          <a:xfrm flipV="1">
            <a:off x="6973873" y="5276523"/>
            <a:ext cx="549358" cy="44198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B8DC8D4D-8012-4E3A-A572-EBFA261E855E}"/>
              </a:ext>
            </a:extLst>
          </p:cNvPr>
          <p:cNvCxnSpPr>
            <a:stCxn id="11" idx="2"/>
            <a:endCxn id="4" idx="6"/>
          </p:cNvCxnSpPr>
          <p:nvPr/>
        </p:nvCxnSpPr>
        <p:spPr>
          <a:xfrm flipH="1" flipV="1">
            <a:off x="6400798" y="5101909"/>
            <a:ext cx="1050257" cy="408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48BB7D95-F750-4FDA-B0F4-A5F80C356719}"/>
              </a:ext>
            </a:extLst>
          </p:cNvPr>
          <p:cNvSpPr/>
          <p:nvPr/>
        </p:nvSpPr>
        <p:spPr>
          <a:xfrm>
            <a:off x="1544256" y="4873781"/>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a:t>
            </a:r>
          </a:p>
        </p:txBody>
      </p:sp>
      <p:cxnSp>
        <p:nvCxnSpPr>
          <p:cNvPr id="16" name="Straight Arrow Connector 15">
            <a:extLst>
              <a:ext uri="{FF2B5EF4-FFF2-40B4-BE49-F238E27FC236}">
                <a16:creationId xmlns:a16="http://schemas.microsoft.com/office/drawing/2014/main" id="{C3F5295A-4B97-43CA-8975-55223169CB73}"/>
              </a:ext>
            </a:extLst>
          </p:cNvPr>
          <p:cNvCxnSpPr>
            <a:stCxn id="15" idx="6"/>
            <a:endCxn id="10" idx="2"/>
          </p:cNvCxnSpPr>
          <p:nvPr/>
        </p:nvCxnSpPr>
        <p:spPr>
          <a:xfrm flipV="1">
            <a:off x="2037107" y="5105994"/>
            <a:ext cx="1246547" cy="8951"/>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E0E1F096-277F-42C1-A646-905ECCA89531}"/>
              </a:ext>
            </a:extLst>
          </p:cNvPr>
          <p:cNvSpPr/>
          <p:nvPr/>
        </p:nvSpPr>
        <p:spPr>
          <a:xfrm>
            <a:off x="9801890" y="4905315"/>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K</a:t>
            </a:r>
          </a:p>
        </p:txBody>
      </p:sp>
      <p:cxnSp>
        <p:nvCxnSpPr>
          <p:cNvPr id="18" name="Straight Arrow Connector 17">
            <a:extLst>
              <a:ext uri="{FF2B5EF4-FFF2-40B4-BE49-F238E27FC236}">
                <a16:creationId xmlns:a16="http://schemas.microsoft.com/office/drawing/2014/main" id="{D00581B1-FEAF-4585-8957-9DF0CC07062A}"/>
              </a:ext>
            </a:extLst>
          </p:cNvPr>
          <p:cNvCxnSpPr>
            <a:stCxn id="11" idx="6"/>
            <a:endCxn id="17" idx="2"/>
          </p:cNvCxnSpPr>
          <p:nvPr/>
        </p:nvCxnSpPr>
        <p:spPr>
          <a:xfrm>
            <a:off x="7943906" y="5105994"/>
            <a:ext cx="1857984" cy="4048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FDABE5FD-0581-495E-B8F4-F815204A8BF1}"/>
              </a:ext>
            </a:extLst>
          </p:cNvPr>
          <p:cNvSpPr/>
          <p:nvPr/>
        </p:nvSpPr>
        <p:spPr>
          <a:xfrm>
            <a:off x="9309039" y="5731529"/>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J</a:t>
            </a:r>
          </a:p>
        </p:txBody>
      </p:sp>
      <p:cxnSp>
        <p:nvCxnSpPr>
          <p:cNvPr id="20" name="Straight Arrow Connector 19">
            <a:extLst>
              <a:ext uri="{FF2B5EF4-FFF2-40B4-BE49-F238E27FC236}">
                <a16:creationId xmlns:a16="http://schemas.microsoft.com/office/drawing/2014/main" id="{BF93BB86-68DE-4F61-AB91-58A7158038A6}"/>
              </a:ext>
            </a:extLst>
          </p:cNvPr>
          <p:cNvCxnSpPr>
            <a:stCxn id="6" idx="6"/>
            <a:endCxn id="19" idx="2"/>
          </p:cNvCxnSpPr>
          <p:nvPr/>
        </p:nvCxnSpPr>
        <p:spPr>
          <a:xfrm>
            <a:off x="7046049" y="5889037"/>
            <a:ext cx="2262990" cy="8365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E84CC7BE-7CE7-48AA-91D7-451918E03108}"/>
              </a:ext>
            </a:extLst>
          </p:cNvPr>
          <p:cNvCxnSpPr>
            <a:stCxn id="17" idx="4"/>
            <a:endCxn id="19" idx="7"/>
          </p:cNvCxnSpPr>
          <p:nvPr/>
        </p:nvCxnSpPr>
        <p:spPr>
          <a:xfrm flipH="1">
            <a:off x="9729714" y="5387643"/>
            <a:ext cx="318602" cy="414521"/>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E370C277-ED86-43B7-B703-2D36C3F095BF}"/>
              </a:ext>
            </a:extLst>
          </p:cNvPr>
          <p:cNvCxnSpPr>
            <a:stCxn id="19" idx="0"/>
            <a:endCxn id="17" idx="3"/>
          </p:cNvCxnSpPr>
          <p:nvPr/>
        </p:nvCxnSpPr>
        <p:spPr>
          <a:xfrm flipV="1">
            <a:off x="9555465" y="5317008"/>
            <a:ext cx="318601" cy="414521"/>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12AE1C49-232D-49F9-A2B2-C1480B8C53A2}"/>
              </a:ext>
            </a:extLst>
          </p:cNvPr>
          <p:cNvSpPr txBox="1"/>
          <p:nvPr/>
        </p:nvSpPr>
        <p:spPr>
          <a:xfrm>
            <a:off x="1278517" y="5230007"/>
            <a:ext cx="290464" cy="430887"/>
          </a:xfrm>
          <a:prstGeom prst="rect">
            <a:avLst/>
          </a:prstGeom>
          <a:ln/>
        </p:spPr>
        <p:style>
          <a:lnRef idx="1">
            <a:schemeClr val="accent1"/>
          </a:lnRef>
          <a:fillRef idx="3">
            <a:schemeClr val="accent1"/>
          </a:fillRef>
          <a:effectRef idx="2">
            <a:schemeClr val="accent1"/>
          </a:effectRef>
          <a:fontRef idx="minor">
            <a:schemeClr val="lt1"/>
          </a:fontRef>
        </p:style>
        <p:txBody>
          <a:bodyPr wrap="none" rtlCol="0">
            <a:spAutoFit/>
          </a:bodyPr>
          <a:lstStyle/>
          <a:p>
            <a:r>
              <a:rPr lang="en-US" sz="2200" dirty="0"/>
              <a:t>1</a:t>
            </a:r>
          </a:p>
        </p:txBody>
      </p:sp>
      <p:sp>
        <p:nvSpPr>
          <p:cNvPr id="27" name="TextBox 26">
            <a:extLst>
              <a:ext uri="{FF2B5EF4-FFF2-40B4-BE49-F238E27FC236}">
                <a16:creationId xmlns:a16="http://schemas.microsoft.com/office/drawing/2014/main" id="{28D66F5D-6650-4DAE-8AF2-E0332413709A}"/>
              </a:ext>
            </a:extLst>
          </p:cNvPr>
          <p:cNvSpPr txBox="1"/>
          <p:nvPr/>
        </p:nvSpPr>
        <p:spPr>
          <a:xfrm>
            <a:off x="7248552" y="6024409"/>
            <a:ext cx="333894" cy="430887"/>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sz="2200" dirty="0"/>
              <a:t>3</a:t>
            </a:r>
          </a:p>
        </p:txBody>
      </p:sp>
      <p:sp>
        <p:nvSpPr>
          <p:cNvPr id="28" name="TextBox 27">
            <a:extLst>
              <a:ext uri="{FF2B5EF4-FFF2-40B4-BE49-F238E27FC236}">
                <a16:creationId xmlns:a16="http://schemas.microsoft.com/office/drawing/2014/main" id="{0813D28E-DF3F-460A-A518-475E20D1669D}"/>
              </a:ext>
            </a:extLst>
          </p:cNvPr>
          <p:cNvSpPr txBox="1"/>
          <p:nvPr/>
        </p:nvSpPr>
        <p:spPr>
          <a:xfrm>
            <a:off x="10174056" y="5964268"/>
            <a:ext cx="340158" cy="430887"/>
          </a:xfrm>
          <a:prstGeom prst="rect">
            <a:avLst/>
          </a:prstGeom>
          <a:ln/>
        </p:spPr>
        <p:style>
          <a:lnRef idx="1">
            <a:schemeClr val="accent1"/>
          </a:lnRef>
          <a:fillRef idx="3">
            <a:schemeClr val="accent1"/>
          </a:fillRef>
          <a:effectRef idx="2">
            <a:schemeClr val="accent1"/>
          </a:effectRef>
          <a:fontRef idx="minor">
            <a:schemeClr val="lt1"/>
          </a:fontRef>
        </p:style>
        <p:txBody>
          <a:bodyPr wrap="none" rtlCol="0">
            <a:spAutoFit/>
          </a:bodyPr>
          <a:lstStyle/>
          <a:p>
            <a:r>
              <a:rPr lang="en-US" sz="2200" dirty="0"/>
              <a:t>4</a:t>
            </a:r>
          </a:p>
        </p:txBody>
      </p:sp>
      <p:sp>
        <p:nvSpPr>
          <p:cNvPr id="29" name="TextBox 28">
            <a:extLst>
              <a:ext uri="{FF2B5EF4-FFF2-40B4-BE49-F238E27FC236}">
                <a16:creationId xmlns:a16="http://schemas.microsoft.com/office/drawing/2014/main" id="{6402E2EE-A045-4A74-8DBB-0E1C42563E62}"/>
              </a:ext>
            </a:extLst>
          </p:cNvPr>
          <p:cNvSpPr txBox="1"/>
          <p:nvPr/>
        </p:nvSpPr>
        <p:spPr>
          <a:xfrm>
            <a:off x="3013941" y="5363087"/>
            <a:ext cx="333746" cy="430887"/>
          </a:xfrm>
          <a:prstGeom prst="rect">
            <a:avLst/>
          </a:prstGeom>
          <a:ln/>
        </p:spPr>
        <p:style>
          <a:lnRef idx="1">
            <a:schemeClr val="accent1"/>
          </a:lnRef>
          <a:fillRef idx="3">
            <a:schemeClr val="accent1"/>
          </a:fillRef>
          <a:effectRef idx="2">
            <a:schemeClr val="accent1"/>
          </a:effectRef>
          <a:fontRef idx="minor">
            <a:schemeClr val="lt1"/>
          </a:fontRef>
        </p:style>
        <p:txBody>
          <a:bodyPr wrap="none" rtlCol="0">
            <a:spAutoFit/>
          </a:bodyPr>
          <a:lstStyle/>
          <a:p>
            <a:r>
              <a:rPr lang="en-US" sz="2200" dirty="0"/>
              <a:t>2</a:t>
            </a:r>
          </a:p>
        </p:txBody>
      </p:sp>
      <p:sp>
        <p:nvSpPr>
          <p:cNvPr id="30" name="Oval 29">
            <a:extLst>
              <a:ext uri="{FF2B5EF4-FFF2-40B4-BE49-F238E27FC236}">
                <a16:creationId xmlns:a16="http://schemas.microsoft.com/office/drawing/2014/main" id="{0D34A6E6-041B-41E7-822F-FF1519236939}"/>
              </a:ext>
            </a:extLst>
          </p:cNvPr>
          <p:cNvSpPr/>
          <p:nvPr/>
        </p:nvSpPr>
        <p:spPr>
          <a:xfrm>
            <a:off x="1043195" y="4519180"/>
            <a:ext cx="1360698" cy="1360698"/>
          </a:xfrm>
          <a:prstGeom prst="ellipse">
            <a:avLst/>
          </a:prstGeom>
          <a:solidFill>
            <a:schemeClr val="accent1">
              <a:alpha val="2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C138AA7-D8CC-47F4-9A46-D6DAEF1EEDE7}"/>
              </a:ext>
            </a:extLst>
          </p:cNvPr>
          <p:cNvSpPr/>
          <p:nvPr/>
        </p:nvSpPr>
        <p:spPr>
          <a:xfrm>
            <a:off x="2921291" y="4541360"/>
            <a:ext cx="1360698" cy="1360698"/>
          </a:xfrm>
          <a:prstGeom prst="ellipse">
            <a:avLst/>
          </a:prstGeom>
          <a:solidFill>
            <a:schemeClr val="accent1">
              <a:alpha val="2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06B4EEFD-66F0-45E3-8B5C-8CB45AE9C8CB}"/>
              </a:ext>
            </a:extLst>
          </p:cNvPr>
          <p:cNvSpPr/>
          <p:nvPr/>
        </p:nvSpPr>
        <p:spPr>
          <a:xfrm>
            <a:off x="5299773" y="4554031"/>
            <a:ext cx="2980051" cy="2079105"/>
          </a:xfrm>
          <a:prstGeom prst="ellipse">
            <a:avLst/>
          </a:prstGeom>
          <a:solidFill>
            <a:schemeClr val="accent1">
              <a:alpha val="2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D8E48F88-2EC3-4332-96AC-493500E86814}"/>
              </a:ext>
            </a:extLst>
          </p:cNvPr>
          <p:cNvSpPr/>
          <p:nvPr/>
        </p:nvSpPr>
        <p:spPr>
          <a:xfrm>
            <a:off x="9065704" y="4677746"/>
            <a:ext cx="1789532" cy="1966296"/>
          </a:xfrm>
          <a:prstGeom prst="ellipse">
            <a:avLst/>
          </a:prstGeom>
          <a:solidFill>
            <a:schemeClr val="accent1">
              <a:alpha val="2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28B17189-75B7-46F1-BE31-94799FE07598}"/>
              </a:ext>
            </a:extLst>
          </p:cNvPr>
          <p:cNvGrpSpPr/>
          <p:nvPr/>
        </p:nvGrpSpPr>
        <p:grpSpPr>
          <a:xfrm>
            <a:off x="635336" y="1952493"/>
            <a:ext cx="10689573" cy="2200372"/>
            <a:chOff x="498764" y="4764762"/>
            <a:chExt cx="8072372" cy="1387844"/>
          </a:xfrm>
        </p:grpSpPr>
        <p:sp>
          <p:nvSpPr>
            <p:cNvPr id="35" name="Rectangle 34">
              <a:extLst>
                <a:ext uri="{FF2B5EF4-FFF2-40B4-BE49-F238E27FC236}">
                  <a16:creationId xmlns:a16="http://schemas.microsoft.com/office/drawing/2014/main" id="{F9E10D68-64F6-4158-95C9-07242E981730}"/>
                </a:ext>
              </a:extLst>
            </p:cNvPr>
            <p:cNvSpPr/>
            <p:nvPr/>
          </p:nvSpPr>
          <p:spPr>
            <a:xfrm>
              <a:off x="498764" y="4764762"/>
              <a:ext cx="8072372" cy="1387844"/>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a:p>
              <a:r>
                <a:rPr lang="en-US" sz="2800" dirty="0"/>
                <a:t>A set of vertices C such that every pair of vertices in C is connected via some path </a:t>
              </a:r>
              <a:r>
                <a:rPr lang="en-US" sz="2800" b="1" dirty="0"/>
                <a:t>in both directions, </a:t>
              </a:r>
              <a:r>
                <a:rPr lang="en-US" sz="2800" dirty="0"/>
                <a:t>and there is no other vertex which is connected to every vertex of C in both directions.</a:t>
              </a:r>
            </a:p>
          </p:txBody>
        </p:sp>
        <p:sp>
          <p:nvSpPr>
            <p:cNvPr id="36" name="Rectangle 35">
              <a:extLst>
                <a:ext uri="{FF2B5EF4-FFF2-40B4-BE49-F238E27FC236}">
                  <a16:creationId xmlns:a16="http://schemas.microsoft.com/office/drawing/2014/main" id="{9D92D10E-C467-46B6-BD84-DB5C3DBCCD70}"/>
                </a:ext>
              </a:extLst>
            </p:cNvPr>
            <p:cNvSpPr/>
            <p:nvPr/>
          </p:nvSpPr>
          <p:spPr>
            <a:xfrm>
              <a:off x="498764" y="4764762"/>
              <a:ext cx="8072372" cy="417278"/>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Strongly Connected Component</a:t>
              </a:r>
            </a:p>
          </p:txBody>
        </p:sp>
      </p:grpSp>
    </p:spTree>
    <p:extLst>
      <p:ext uri="{BB962C8B-B14F-4D97-AF65-F5344CB8AC3E}">
        <p14:creationId xmlns:p14="http://schemas.microsoft.com/office/powerpoint/2010/main" val="3311832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30" grpId="0" animBg="1"/>
      <p:bldP spid="31" grpId="0" animBg="1"/>
      <p:bldP spid="32" grpId="0" animBg="1"/>
      <p:bldP spid="33"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24F5C-3F0C-412D-B347-459982363312}"/>
              </a:ext>
            </a:extLst>
          </p:cNvPr>
          <p:cNvSpPr>
            <a:spLocks noGrp="1"/>
          </p:cNvSpPr>
          <p:nvPr>
            <p:ph type="title"/>
          </p:nvPr>
        </p:nvSpPr>
        <p:spPr/>
        <p:txBody>
          <a:bodyPr/>
          <a:lstStyle/>
          <a:p>
            <a:r>
              <a:rPr lang="en-US" dirty="0"/>
              <a:t>How do these work?</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B96CEA3-E9FC-4136-8CDC-580381601C07}"/>
                  </a:ext>
                </a:extLst>
              </p:cNvPr>
              <p:cNvSpPr>
                <a:spLocks noGrp="1"/>
              </p:cNvSpPr>
              <p:nvPr>
                <p:ph idx="1"/>
              </p:nvPr>
            </p:nvSpPr>
            <p:spPr/>
            <p:txBody>
              <a:bodyPr>
                <a:normAutofit lnSpcReduction="10000"/>
              </a:bodyPr>
              <a:lstStyle/>
              <a:p>
                <a:r>
                  <a:rPr lang="en-US" dirty="0"/>
                  <a:t>A couple of different ways to use DFS to find strongly connected components. </a:t>
                </a:r>
              </a:p>
              <a:p>
                <a:r>
                  <a:rPr lang="en-US" sz="2400" dirty="0"/>
                  <a:t>Wikipedia has the details. </a:t>
                </a:r>
              </a:p>
              <a:p>
                <a:r>
                  <a:rPr lang="en-US" sz="2400" dirty="0"/>
                  <a:t>High level: need to keep track of “highest point” in DFS tree you can reach back up to. </a:t>
                </a:r>
              </a:p>
              <a:p>
                <a:r>
                  <a:rPr lang="en-US" dirty="0"/>
                  <a:t>You can use this algorithm as a library function!</a:t>
                </a:r>
              </a:p>
              <a:p>
                <a:r>
                  <a:rPr lang="en-US" dirty="0"/>
                  <a:t>We also listed </a:t>
                </a:r>
                <a:r>
                  <a:rPr lang="en-US" dirty="0">
                    <a:hlinkClick r:id="rId2"/>
                  </a:rPr>
                  <a:t>all the ones from 332 on this webpage</a:t>
                </a:r>
                <a:r>
                  <a:rPr lang="en-US" dirty="0"/>
                  <a:t>.</a:t>
                </a:r>
              </a:p>
              <a:p>
                <a:r>
                  <a:rPr lang="en-US" dirty="0"/>
                  <a:t>Topological sort</a:t>
                </a:r>
              </a:p>
              <a:p>
                <a:r>
                  <a:rPr lang="en-US" sz="2400" dirty="0"/>
                  <a:t>You saw an algorithm in 332</a:t>
                </a:r>
                <a:endParaRPr lang="en-US" dirty="0"/>
              </a:p>
              <a:p>
                <a:r>
                  <a:rPr lang="en-US" dirty="0"/>
                  <a:t>Important thing: both run in </a:t>
                </a:r>
                <a14:m>
                  <m:oMath xmlns:m="http://schemas.openxmlformats.org/officeDocument/2006/math">
                    <m:r>
                      <m:rPr>
                        <m:sty m:val="p"/>
                      </m:rPr>
                      <a:rPr lang="en-US" b="0" i="0" smtClean="0">
                        <a:latin typeface="Cambria Math" panose="02040503050406030204" pitchFamily="18" charset="0"/>
                      </a:rPr>
                      <m:t>Θ</m:t>
                    </m:r>
                    <m:r>
                      <a:rPr lang="en-US" b="0" i="1" smtClean="0">
                        <a:latin typeface="Cambria Math" panose="02040503050406030204" pitchFamily="18" charset="0"/>
                      </a:rPr>
                      <m:t>(</m:t>
                    </m:r>
                    <m:r>
                      <a:rPr lang="en-US" b="0" i="1" smtClean="0">
                        <a:latin typeface="Cambria Math" panose="02040503050406030204" pitchFamily="18" charset="0"/>
                      </a:rPr>
                      <m:t>𝑚</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time.</a:t>
                </a:r>
              </a:p>
            </p:txBody>
          </p:sp>
        </mc:Choice>
        <mc:Fallback xmlns="">
          <p:sp>
            <p:nvSpPr>
              <p:cNvPr id="3" name="Content Placeholder 2">
                <a:extLst>
                  <a:ext uri="{FF2B5EF4-FFF2-40B4-BE49-F238E27FC236}">
                    <a16:creationId xmlns:a16="http://schemas.microsoft.com/office/drawing/2014/main" id="{EB96CEA3-E9FC-4136-8CDC-580381601C07}"/>
                  </a:ext>
                </a:extLst>
              </p:cNvPr>
              <p:cNvSpPr>
                <a:spLocks noGrp="1" noRot="1" noChangeAspect="1" noMove="1" noResize="1" noEditPoints="1" noAdjustHandles="1" noChangeArrowheads="1" noChangeShapeType="1" noTextEdit="1"/>
              </p:cNvSpPr>
              <p:nvPr>
                <p:ph idx="1"/>
              </p:nvPr>
            </p:nvSpPr>
            <p:spPr>
              <a:blipFill>
                <a:blip r:embed="rId3"/>
                <a:stretch>
                  <a:fillRect l="-708" t="-3019"/>
                </a:stretch>
              </a:blipFill>
            </p:spPr>
            <p:txBody>
              <a:bodyPr/>
              <a:lstStyle/>
              <a:p>
                <a:r>
                  <a:rPr lang="en-US">
                    <a:noFill/>
                  </a:rPr>
                  <a:t> </a:t>
                </a:r>
              </a:p>
            </p:txBody>
          </p:sp>
        </mc:Fallback>
      </mc:AlternateContent>
    </p:spTree>
    <p:extLst>
      <p:ext uri="{BB962C8B-B14F-4D97-AF65-F5344CB8AC3E}">
        <p14:creationId xmlns:p14="http://schemas.microsoft.com/office/powerpoint/2010/main" val="262925810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177DC-97D2-4D07-B2D6-E674C14794E4}"/>
              </a:ext>
            </a:extLst>
          </p:cNvPr>
          <p:cNvSpPr>
            <a:spLocks noGrp="1"/>
          </p:cNvSpPr>
          <p:nvPr>
            <p:ph type="title"/>
          </p:nvPr>
        </p:nvSpPr>
        <p:spPr/>
        <p:txBody>
          <a:bodyPr/>
          <a:lstStyle/>
          <a:p>
            <a:r>
              <a:rPr lang="en-US" dirty="0"/>
              <a:t>Designing New Algorithms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CA829F9-4077-45F8-8256-FBF87C04A271}"/>
                  </a:ext>
                </a:extLst>
              </p:cNvPr>
              <p:cNvSpPr>
                <a:spLocks noGrp="1"/>
              </p:cNvSpPr>
              <p:nvPr>
                <p:ph idx="1"/>
              </p:nvPr>
            </p:nvSpPr>
            <p:spPr/>
            <p:txBody>
              <a:bodyPr/>
              <a:lstStyle/>
              <a:p>
                <a:r>
                  <a:rPr lang="en-US" dirty="0"/>
                  <a:t>When you need to design a new algorithm on graphs, whatever you do is probably going to take at least </a:t>
                </a:r>
                <a14:m>
                  <m:oMath xmlns:m="http://schemas.openxmlformats.org/officeDocument/2006/math">
                    <m:r>
                      <m:rPr>
                        <m:sty m:val="p"/>
                      </m:rPr>
                      <a:rPr lang="en-US" b="0" i="0" smtClean="0">
                        <a:latin typeface="Cambria Math" panose="02040503050406030204" pitchFamily="18" charset="0"/>
                      </a:rPr>
                      <m:t>Ω</m:t>
                    </m:r>
                    <m:r>
                      <a:rPr lang="en-US" b="0" i="1" smtClean="0">
                        <a:latin typeface="Cambria Math" panose="02040503050406030204" pitchFamily="18" charset="0"/>
                      </a:rPr>
                      <m:t>(</m:t>
                    </m:r>
                    <m:r>
                      <a:rPr lang="en-US" b="0" i="1" smtClean="0">
                        <a:latin typeface="Cambria Math" panose="02040503050406030204" pitchFamily="18" charset="0"/>
                      </a:rPr>
                      <m:t>𝑚</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time. </a:t>
                </a:r>
              </a:p>
              <a:p>
                <a:r>
                  <a:rPr lang="en-US" dirty="0"/>
                  <a:t>So you can run any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r>
                      <a:rPr lang="en-US" b="0" i="1" smtClean="0">
                        <a:latin typeface="Cambria Math" panose="02040503050406030204" pitchFamily="18" charset="0"/>
                      </a:rPr>
                      <m:t>𝑚</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algorithm as “preprocessing”</a:t>
                </a:r>
              </a:p>
              <a:p>
                <a:endParaRPr lang="en-US" dirty="0"/>
              </a:p>
              <a:p>
                <a:r>
                  <a:rPr lang="en-US" dirty="0"/>
                  <a:t>Finding connected components (undirected graphs)</a:t>
                </a:r>
              </a:p>
              <a:p>
                <a:r>
                  <a:rPr lang="en-US" dirty="0"/>
                  <a:t>Finding SCCs (directed graphs)</a:t>
                </a:r>
              </a:p>
              <a:p>
                <a:r>
                  <a:rPr lang="en-US" dirty="0"/>
                  <a:t>Do a topological sort (DAGs)</a:t>
                </a:r>
              </a:p>
            </p:txBody>
          </p:sp>
        </mc:Choice>
        <mc:Fallback xmlns="">
          <p:sp>
            <p:nvSpPr>
              <p:cNvPr id="3" name="Content Placeholder 2">
                <a:extLst>
                  <a:ext uri="{FF2B5EF4-FFF2-40B4-BE49-F238E27FC236}">
                    <a16:creationId xmlns:a16="http://schemas.microsoft.com/office/drawing/2014/main" id="{6CA829F9-4077-45F8-8256-FBF87C04A271}"/>
                  </a:ext>
                </a:extLst>
              </p:cNvPr>
              <p:cNvSpPr>
                <a:spLocks noGrp="1" noRot="1" noChangeAspect="1" noMove="1" noResize="1" noEditPoints="1" noAdjustHandles="1" noChangeArrowheads="1" noChangeShapeType="1" noTextEdit="1"/>
              </p:cNvSpPr>
              <p:nvPr>
                <p:ph idx="1"/>
              </p:nvPr>
            </p:nvSpPr>
            <p:spPr>
              <a:blipFill>
                <a:blip r:embed="rId2"/>
                <a:stretch>
                  <a:fillRect l="-708" t="-2138" r="-1144"/>
                </a:stretch>
              </a:blipFill>
            </p:spPr>
            <p:txBody>
              <a:bodyPr/>
              <a:lstStyle/>
              <a:p>
                <a:r>
                  <a:rPr lang="en-US">
                    <a:noFill/>
                  </a:rPr>
                  <a:t> </a:t>
                </a:r>
              </a:p>
            </p:txBody>
          </p:sp>
        </mc:Fallback>
      </mc:AlternateContent>
    </p:spTree>
    <p:extLst>
      <p:ext uri="{BB962C8B-B14F-4D97-AF65-F5344CB8AC3E}">
        <p14:creationId xmlns:p14="http://schemas.microsoft.com/office/powerpoint/2010/main" val="393800789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EACBD-02C9-4FA2-A609-7E193A434713}"/>
              </a:ext>
            </a:extLst>
          </p:cNvPr>
          <p:cNvSpPr>
            <a:spLocks noGrp="1"/>
          </p:cNvSpPr>
          <p:nvPr>
            <p:ph type="title"/>
          </p:nvPr>
        </p:nvSpPr>
        <p:spPr/>
        <p:txBody>
          <a:bodyPr/>
          <a:lstStyle/>
          <a:p>
            <a:r>
              <a:rPr lang="en-US" dirty="0"/>
              <a:t>Designing New Algorithms (combining)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0B51759-7C38-48DE-B0C9-5B85CF77DB41}"/>
                  </a:ext>
                </a:extLst>
              </p:cNvPr>
              <p:cNvSpPr>
                <a:spLocks noGrp="1"/>
              </p:cNvSpPr>
              <p:nvPr>
                <p:ph idx="1"/>
              </p:nvPr>
            </p:nvSpPr>
            <p:spPr/>
            <p:txBody>
              <a:bodyPr/>
              <a:lstStyle/>
              <a:p>
                <a:r>
                  <a:rPr lang="en-US" dirty="0"/>
                  <a:t>Finding SCCs and topological sort go well together:</a:t>
                </a:r>
              </a:p>
              <a:p>
                <a:endParaRPr lang="en-US" dirty="0"/>
              </a:p>
              <a:p>
                <a:r>
                  <a:rPr lang="en-US" dirty="0"/>
                  <a:t>From a graph </a:t>
                </a:r>
                <a14:m>
                  <m:oMath xmlns:m="http://schemas.openxmlformats.org/officeDocument/2006/math">
                    <m:r>
                      <a:rPr lang="en-US" b="0" i="1" smtClean="0">
                        <a:latin typeface="Cambria Math" panose="02040503050406030204" pitchFamily="18" charset="0"/>
                      </a:rPr>
                      <m:t>𝐺</m:t>
                    </m:r>
                  </m:oMath>
                </a14:m>
                <a:r>
                  <a:rPr lang="en-US" dirty="0"/>
                  <a:t> you can define the “meta-graph”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𝐺</m:t>
                        </m:r>
                      </m:e>
                      <m:sup>
                        <m:r>
                          <a:rPr lang="en-US" b="0" i="1" smtClean="0">
                            <a:latin typeface="Cambria Math" panose="02040503050406030204" pitchFamily="18" charset="0"/>
                          </a:rPr>
                          <m:t>𝑆𝐶𝐶</m:t>
                        </m:r>
                      </m:sup>
                    </m:sSup>
                  </m:oMath>
                </a14:m>
                <a:br>
                  <a:rPr lang="en-US" dirty="0"/>
                </a:br>
                <a:r>
                  <a:rPr lang="en-US" dirty="0"/>
                  <a:t>(aka “condensation”, aka “graph of SCCs”)</a:t>
                </a:r>
              </a:p>
              <a:p>
                <a:endParaRPr lang="en-US" dirty="0"/>
              </a:p>
              <a:p>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𝐺</m:t>
                        </m:r>
                      </m:e>
                      <m:sup>
                        <m:r>
                          <a:rPr lang="en-US" b="0" i="1" smtClean="0">
                            <a:latin typeface="Cambria Math" panose="02040503050406030204" pitchFamily="18" charset="0"/>
                          </a:rPr>
                          <m:t>𝑆𝐶𝐶</m:t>
                        </m:r>
                      </m:sup>
                    </m:sSup>
                  </m:oMath>
                </a14:m>
                <a:r>
                  <a:rPr lang="en-US" dirty="0"/>
                  <a:t> has a vertex for every SCC of </a:t>
                </a:r>
                <a14:m>
                  <m:oMath xmlns:m="http://schemas.openxmlformats.org/officeDocument/2006/math">
                    <m:r>
                      <a:rPr lang="en-US" b="0" i="1" smtClean="0">
                        <a:latin typeface="Cambria Math" panose="02040503050406030204" pitchFamily="18" charset="0"/>
                      </a:rPr>
                      <m:t>𝐺</m:t>
                    </m:r>
                  </m:oMath>
                </a14:m>
                <a:endParaRPr lang="en-US" dirty="0"/>
              </a:p>
              <a:p>
                <a:r>
                  <a:rPr lang="en-US" dirty="0"/>
                  <a:t>There’s an edge from </a:t>
                </a:r>
                <a14:m>
                  <m:oMath xmlns:m="http://schemas.openxmlformats.org/officeDocument/2006/math">
                    <m:r>
                      <a:rPr lang="en-US" b="0" i="1" smtClean="0">
                        <a:latin typeface="Cambria Math" panose="02040503050406030204" pitchFamily="18" charset="0"/>
                      </a:rPr>
                      <m:t>𝑢</m:t>
                    </m:r>
                  </m:oMath>
                </a14:m>
                <a:r>
                  <a:rPr lang="en-US" dirty="0"/>
                  <a:t> to </a:t>
                </a:r>
                <a14:m>
                  <m:oMath xmlns:m="http://schemas.openxmlformats.org/officeDocument/2006/math">
                    <m:r>
                      <a:rPr lang="en-US" b="0" i="1" smtClean="0">
                        <a:latin typeface="Cambria Math" panose="02040503050406030204" pitchFamily="18" charset="0"/>
                      </a:rPr>
                      <m:t>𝑣</m:t>
                    </m:r>
                  </m:oMath>
                </a14:m>
                <a:r>
                  <a:rPr lang="en-US" dirty="0"/>
                  <a:t> in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𝐺</m:t>
                        </m:r>
                      </m:e>
                      <m:sup>
                        <m:r>
                          <a:rPr lang="en-US" b="0" i="1" smtClean="0">
                            <a:latin typeface="Cambria Math" panose="02040503050406030204" pitchFamily="18" charset="0"/>
                          </a:rPr>
                          <m:t>𝑆𝐶𝐶</m:t>
                        </m:r>
                      </m:sup>
                    </m:sSup>
                    <m:r>
                      <a:rPr lang="en-US" b="0" i="1" smtClean="0">
                        <a:latin typeface="Cambria Math" panose="02040503050406030204" pitchFamily="18" charset="0"/>
                      </a:rPr>
                      <m:t> </m:t>
                    </m:r>
                  </m:oMath>
                </a14:m>
                <a:r>
                  <a:rPr lang="en-US" dirty="0"/>
                  <a:t>if and only if there’s an edge in </a:t>
                </a:r>
                <a14:m>
                  <m:oMath xmlns:m="http://schemas.openxmlformats.org/officeDocument/2006/math">
                    <m:r>
                      <a:rPr lang="en-US" b="0" i="1" smtClean="0">
                        <a:latin typeface="Cambria Math" panose="02040503050406030204" pitchFamily="18" charset="0"/>
                      </a:rPr>
                      <m:t>𝐺</m:t>
                    </m:r>
                  </m:oMath>
                </a14:m>
                <a:r>
                  <a:rPr lang="en-US" dirty="0"/>
                  <a:t> from a vertex in </a:t>
                </a:r>
                <a14:m>
                  <m:oMath xmlns:m="http://schemas.openxmlformats.org/officeDocument/2006/math">
                    <m:r>
                      <a:rPr lang="en-US" b="0" i="1" smtClean="0">
                        <a:latin typeface="Cambria Math" panose="02040503050406030204" pitchFamily="18" charset="0"/>
                      </a:rPr>
                      <m:t>𝑢</m:t>
                    </m:r>
                  </m:oMath>
                </a14:m>
                <a:r>
                  <a:rPr lang="en-US" dirty="0"/>
                  <a:t> to a vertex in </a:t>
                </a:r>
                <a14:m>
                  <m:oMath xmlns:m="http://schemas.openxmlformats.org/officeDocument/2006/math">
                    <m:r>
                      <a:rPr lang="en-US" b="0" i="1" smtClean="0">
                        <a:latin typeface="Cambria Math" panose="02040503050406030204" pitchFamily="18" charset="0"/>
                      </a:rPr>
                      <m:t>𝑣</m:t>
                    </m:r>
                    <m:r>
                      <a:rPr lang="en-US" b="0" i="1" smtClean="0">
                        <a:latin typeface="Cambria Math" panose="02040503050406030204" pitchFamily="18" charset="0"/>
                      </a:rPr>
                      <m:t>.</m:t>
                    </m:r>
                  </m:oMath>
                </a14:m>
                <a:endParaRPr lang="en-US" dirty="0"/>
              </a:p>
            </p:txBody>
          </p:sp>
        </mc:Choice>
        <mc:Fallback xmlns="">
          <p:sp>
            <p:nvSpPr>
              <p:cNvPr id="3" name="Content Placeholder 2">
                <a:extLst>
                  <a:ext uri="{FF2B5EF4-FFF2-40B4-BE49-F238E27FC236}">
                    <a16:creationId xmlns:a16="http://schemas.microsoft.com/office/drawing/2014/main" id="{A0B51759-7C38-48DE-B0C9-5B85CF77DB41}"/>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11721074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50728-44A4-43B7-96A2-3BBAE82EF22C}"/>
              </a:ext>
            </a:extLst>
          </p:cNvPr>
          <p:cNvSpPr>
            <a:spLocks noGrp="1"/>
          </p:cNvSpPr>
          <p:nvPr>
            <p:ph type="title"/>
          </p:nvPr>
        </p:nvSpPr>
        <p:spPr/>
        <p:txBody>
          <a:bodyPr/>
          <a:lstStyle/>
          <a:p>
            <a:r>
              <a:rPr lang="en-US" dirty="0"/>
              <a:t>Adjacency List</a:t>
            </a:r>
          </a:p>
        </p:txBody>
      </p:sp>
      <mc:AlternateContent xmlns:mc="http://schemas.openxmlformats.org/markup-compatibility/2006" xmlns:a14="http://schemas.microsoft.com/office/drawing/2010/main">
        <mc:Choice Requires="a14">
          <p:sp>
            <p:nvSpPr>
              <p:cNvPr id="66" name="TextBox 65">
                <a:extLst>
                  <a:ext uri="{FF2B5EF4-FFF2-40B4-BE49-F238E27FC236}">
                    <a16:creationId xmlns:a16="http://schemas.microsoft.com/office/drawing/2014/main" id="{DCC4FA51-F160-47CB-843D-6A01198DED13}"/>
                  </a:ext>
                </a:extLst>
              </p:cNvPr>
              <p:cNvSpPr txBox="1"/>
              <p:nvPr/>
            </p:nvSpPr>
            <p:spPr>
              <a:xfrm>
                <a:off x="657225" y="1505782"/>
                <a:ext cx="8021616" cy="5262979"/>
              </a:xfrm>
              <a:prstGeom prst="rect">
                <a:avLst/>
              </a:prstGeom>
              <a:noFill/>
            </p:spPr>
            <p:txBody>
              <a:bodyPr wrap="square" rtlCol="0">
                <a:spAutoFit/>
              </a:bodyPr>
              <a:lstStyle/>
              <a:p>
                <a:r>
                  <a:rPr lang="en-US" sz="2800" dirty="0"/>
                  <a:t>An array where the </a:t>
                </a:r>
                <a14:m>
                  <m:oMath xmlns:m="http://schemas.openxmlformats.org/officeDocument/2006/math">
                    <m:sSup>
                      <m:sSupPr>
                        <m:ctrlPr>
                          <a:rPr lang="en-US" sz="2800" b="0" i="1" dirty="0" smtClean="0">
                            <a:latin typeface="Cambria Math" panose="02040503050406030204" pitchFamily="18" charset="0"/>
                          </a:rPr>
                        </m:ctrlPr>
                      </m:sSupPr>
                      <m:e>
                        <m:r>
                          <a:rPr lang="en-US" sz="2800" i="1" dirty="0" smtClean="0">
                            <a:latin typeface="Cambria Math" panose="02040503050406030204" pitchFamily="18" charset="0"/>
                          </a:rPr>
                          <m:t>𝑢</m:t>
                        </m:r>
                      </m:e>
                      <m:sup>
                        <m:r>
                          <m:rPr>
                            <m:sty m:val="p"/>
                          </m:rPr>
                          <a:rPr lang="en-US" sz="2800" b="0" i="0" dirty="0" smtClean="0">
                            <a:latin typeface="Cambria Math" panose="02040503050406030204" pitchFamily="18" charset="0"/>
                          </a:rPr>
                          <m:t>th</m:t>
                        </m:r>
                      </m:sup>
                    </m:sSup>
                  </m:oMath>
                </a14:m>
                <a:r>
                  <a:rPr lang="en-US" sz="2800" dirty="0"/>
                  <a:t> element contains a list of neighbors of </a:t>
                </a:r>
                <a14:m>
                  <m:oMath xmlns:m="http://schemas.openxmlformats.org/officeDocument/2006/math">
                    <m:r>
                      <a:rPr lang="en-US" sz="2800" i="1" dirty="0" smtClean="0">
                        <a:latin typeface="Cambria Math" panose="02040503050406030204" pitchFamily="18" charset="0"/>
                      </a:rPr>
                      <m:t>𝑢</m:t>
                    </m:r>
                  </m:oMath>
                </a14:m>
                <a:r>
                  <a:rPr lang="en-US" sz="2800" dirty="0"/>
                  <a:t>.</a:t>
                </a:r>
                <a:endParaRPr lang="en-US" sz="2800" b="1" dirty="0"/>
              </a:p>
              <a:p>
                <a:r>
                  <a:rPr lang="en-US" sz="2800" dirty="0"/>
                  <a:t>Directed graphs: list of out-neighbors (a[u] has v for all (</a:t>
                </a:r>
                <a:r>
                  <a:rPr lang="en-US" sz="2800" dirty="0" err="1"/>
                  <a:t>u,v</a:t>
                </a:r>
                <a:r>
                  <a:rPr lang="en-US" sz="2800" dirty="0"/>
                  <a:t>) in E)</a:t>
                </a:r>
              </a:p>
              <a:p>
                <a:r>
                  <a:rPr lang="en-US" sz="2800" dirty="0"/>
                  <a:t>Time Complexity (|V| = n, |E| = m):</a:t>
                </a:r>
              </a:p>
              <a:p>
                <a:pPr lvl="1"/>
                <a:r>
                  <a:rPr lang="en-US" sz="2800" dirty="0"/>
                  <a:t>Add Edge: </a:t>
                </a:r>
              </a:p>
              <a:p>
                <a:pPr lvl="1"/>
                <a:r>
                  <a:rPr lang="en-US" sz="2800" dirty="0"/>
                  <a:t>Remove Edge: </a:t>
                </a:r>
              </a:p>
              <a:p>
                <a:pPr lvl="1"/>
                <a:r>
                  <a:rPr lang="en-US" sz="2800" dirty="0"/>
                  <a:t>Check edge exists from (</a:t>
                </a:r>
                <a:r>
                  <a:rPr lang="en-US" sz="2800" dirty="0" err="1"/>
                  <a:t>u,v</a:t>
                </a:r>
                <a:r>
                  <a:rPr lang="en-US" sz="2800" dirty="0"/>
                  <a:t>): </a:t>
                </a:r>
              </a:p>
              <a:p>
                <a:pPr lvl="1"/>
                <a:r>
                  <a:rPr lang="en-US" sz="2800" dirty="0"/>
                  <a:t>Get neighbors of u (out):</a:t>
                </a:r>
              </a:p>
              <a:p>
                <a:pPr lvl="1"/>
                <a:r>
                  <a:rPr lang="en-US" sz="2800" dirty="0"/>
                  <a:t>Get neighbors of u (in):</a:t>
                </a:r>
              </a:p>
              <a:p>
                <a:pPr lvl="1"/>
                <a:endParaRPr lang="en-US" sz="2800" dirty="0"/>
              </a:p>
              <a:p>
                <a:r>
                  <a:rPr lang="en-US" sz="2800" dirty="0"/>
                  <a:t>Space Complexity:</a:t>
                </a:r>
              </a:p>
            </p:txBody>
          </p:sp>
        </mc:Choice>
        <mc:Fallback xmlns="">
          <p:sp>
            <p:nvSpPr>
              <p:cNvPr id="66" name="TextBox 65">
                <a:extLst>
                  <a:ext uri="{FF2B5EF4-FFF2-40B4-BE49-F238E27FC236}">
                    <a16:creationId xmlns:a16="http://schemas.microsoft.com/office/drawing/2014/main" id="{DCC4FA51-F160-47CB-843D-6A01198DED13}"/>
                  </a:ext>
                </a:extLst>
              </p:cNvPr>
              <p:cNvSpPr txBox="1">
                <a:spLocks noRot="1" noChangeAspect="1" noMove="1" noResize="1" noEditPoints="1" noAdjustHandles="1" noChangeArrowheads="1" noChangeShapeType="1" noTextEdit="1"/>
              </p:cNvSpPr>
              <p:nvPr/>
            </p:nvSpPr>
            <p:spPr>
              <a:xfrm>
                <a:off x="657225" y="1505782"/>
                <a:ext cx="8021616" cy="5262979"/>
              </a:xfrm>
              <a:prstGeom prst="rect">
                <a:avLst/>
              </a:prstGeom>
              <a:blipFill>
                <a:blip r:embed="rId2"/>
                <a:stretch>
                  <a:fillRect l="-1596" t="-695" r="-1976" b="-2665"/>
                </a:stretch>
              </a:blipFill>
            </p:spPr>
            <p:txBody>
              <a:bodyPr/>
              <a:lstStyle/>
              <a:p>
                <a:r>
                  <a:rPr lang="en-US">
                    <a:noFill/>
                  </a:rPr>
                  <a:t> </a:t>
                </a:r>
              </a:p>
            </p:txBody>
          </p:sp>
        </mc:Fallback>
      </mc:AlternateContent>
      <p:sp>
        <p:nvSpPr>
          <p:cNvPr id="3" name="TextBox 2"/>
          <p:cNvSpPr txBox="1"/>
          <p:nvPr/>
        </p:nvSpPr>
        <p:spPr>
          <a:xfrm>
            <a:off x="7011431" y="5128059"/>
            <a:ext cx="4131758" cy="954107"/>
          </a:xfrm>
          <a:prstGeom prst="rect">
            <a:avLst/>
          </a:prstGeom>
          <a:noFill/>
        </p:spPr>
        <p:txBody>
          <a:bodyPr wrap="square" rtlCol="0">
            <a:spAutoFit/>
          </a:bodyPr>
          <a:lstStyle/>
          <a:p>
            <a:r>
              <a:rPr lang="en-US" sz="2800" dirty="0"/>
              <a:t>Assume we have hash tables AND linked lists </a:t>
            </a:r>
          </a:p>
        </p:txBody>
      </p:sp>
      <p:grpSp>
        <p:nvGrpSpPr>
          <p:cNvPr id="6" name="Group 5" descr="Graph with 7 vertices, numbered 0 to 6. &#10;Edges: {(0,1), (0,2), (1,3),(2,3), (3,5), (4,5)}">
            <a:extLst>
              <a:ext uri="{FF2B5EF4-FFF2-40B4-BE49-F238E27FC236}">
                <a16:creationId xmlns:a16="http://schemas.microsoft.com/office/drawing/2014/main" id="{64592BAB-3A1B-4B05-A271-76692EB8790B}"/>
              </a:ext>
            </a:extLst>
          </p:cNvPr>
          <p:cNvGrpSpPr/>
          <p:nvPr/>
        </p:nvGrpSpPr>
        <p:grpSpPr>
          <a:xfrm>
            <a:off x="8202395" y="303098"/>
            <a:ext cx="2907362" cy="1186511"/>
            <a:chOff x="4202258" y="3421009"/>
            <a:chExt cx="5122837" cy="2090659"/>
          </a:xfrm>
        </p:grpSpPr>
        <p:grpSp>
          <p:nvGrpSpPr>
            <p:cNvPr id="7" name="Group 6">
              <a:extLst>
                <a:ext uri="{FF2B5EF4-FFF2-40B4-BE49-F238E27FC236}">
                  <a16:creationId xmlns:a16="http://schemas.microsoft.com/office/drawing/2014/main" id="{12F8A343-9981-4111-BD50-BBB0D8591020}"/>
                </a:ext>
              </a:extLst>
            </p:cNvPr>
            <p:cNvGrpSpPr/>
            <p:nvPr/>
          </p:nvGrpSpPr>
          <p:grpSpPr>
            <a:xfrm>
              <a:off x="4202258" y="4542602"/>
              <a:ext cx="690113" cy="690113"/>
              <a:chOff x="9831042" y="3675297"/>
              <a:chExt cx="690113" cy="690113"/>
            </a:xfrm>
          </p:grpSpPr>
          <p:sp>
            <p:nvSpPr>
              <p:cNvPr id="34" name="Oval 33">
                <a:extLst>
                  <a:ext uri="{FF2B5EF4-FFF2-40B4-BE49-F238E27FC236}">
                    <a16:creationId xmlns:a16="http://schemas.microsoft.com/office/drawing/2014/main" id="{44A235BE-3CCC-498B-B423-36CDEECC4643}"/>
                  </a:ext>
                </a:extLst>
              </p:cNvPr>
              <p:cNvSpPr/>
              <p:nvPr/>
            </p:nvSpPr>
            <p:spPr>
              <a:xfrm>
                <a:off x="9831042" y="367529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C432EFB7-CCB0-4FC1-A568-AD99A5735B7D}"/>
                  </a:ext>
                </a:extLst>
              </p:cNvPr>
              <p:cNvSpPr txBox="1"/>
              <p:nvPr/>
            </p:nvSpPr>
            <p:spPr>
              <a:xfrm>
                <a:off x="10010027" y="3835687"/>
                <a:ext cx="306494" cy="369332"/>
              </a:xfrm>
              <a:prstGeom prst="rect">
                <a:avLst/>
              </a:prstGeom>
              <a:noFill/>
            </p:spPr>
            <p:txBody>
              <a:bodyPr wrap="none" rtlCol="0">
                <a:spAutoFit/>
              </a:bodyPr>
              <a:lstStyle/>
              <a:p>
                <a:r>
                  <a:rPr lang="en-US" dirty="0"/>
                  <a:t>6</a:t>
                </a:r>
              </a:p>
            </p:txBody>
          </p:sp>
        </p:grpSp>
        <p:grpSp>
          <p:nvGrpSpPr>
            <p:cNvPr id="8" name="Group 7">
              <a:extLst>
                <a:ext uri="{FF2B5EF4-FFF2-40B4-BE49-F238E27FC236}">
                  <a16:creationId xmlns:a16="http://schemas.microsoft.com/office/drawing/2014/main" id="{41362196-C14E-48CB-A01A-617F740520FA}"/>
                </a:ext>
              </a:extLst>
            </p:cNvPr>
            <p:cNvGrpSpPr/>
            <p:nvPr/>
          </p:nvGrpSpPr>
          <p:grpSpPr>
            <a:xfrm>
              <a:off x="5481419" y="4821554"/>
              <a:ext cx="2020949" cy="690114"/>
              <a:chOff x="9076131" y="1493488"/>
              <a:chExt cx="2020949" cy="690114"/>
            </a:xfrm>
          </p:grpSpPr>
          <p:grpSp>
            <p:nvGrpSpPr>
              <p:cNvPr id="27" name="Group 26">
                <a:extLst>
                  <a:ext uri="{FF2B5EF4-FFF2-40B4-BE49-F238E27FC236}">
                    <a16:creationId xmlns:a16="http://schemas.microsoft.com/office/drawing/2014/main" id="{CA7347EE-991A-44A0-BBC4-97686F6756D5}"/>
                  </a:ext>
                </a:extLst>
              </p:cNvPr>
              <p:cNvGrpSpPr/>
              <p:nvPr/>
            </p:nvGrpSpPr>
            <p:grpSpPr>
              <a:xfrm>
                <a:off x="9076131" y="1493489"/>
                <a:ext cx="690113" cy="690113"/>
                <a:chOff x="9831042" y="3675297"/>
                <a:chExt cx="690113" cy="690113"/>
              </a:xfrm>
            </p:grpSpPr>
            <p:sp>
              <p:nvSpPr>
                <p:cNvPr id="32" name="Oval 31">
                  <a:extLst>
                    <a:ext uri="{FF2B5EF4-FFF2-40B4-BE49-F238E27FC236}">
                      <a16:creationId xmlns:a16="http://schemas.microsoft.com/office/drawing/2014/main" id="{48B70330-047D-4B31-BA46-579FFCC649B1}"/>
                    </a:ext>
                  </a:extLst>
                </p:cNvPr>
                <p:cNvSpPr/>
                <p:nvPr/>
              </p:nvSpPr>
              <p:spPr>
                <a:xfrm>
                  <a:off x="9831042" y="367529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2DA7DB84-E5B9-4DB4-A55E-75583B4B41C8}"/>
                    </a:ext>
                  </a:extLst>
                </p:cNvPr>
                <p:cNvSpPr txBox="1"/>
                <p:nvPr/>
              </p:nvSpPr>
              <p:spPr>
                <a:xfrm>
                  <a:off x="10010027" y="3835687"/>
                  <a:ext cx="306494" cy="369332"/>
                </a:xfrm>
                <a:prstGeom prst="rect">
                  <a:avLst/>
                </a:prstGeom>
                <a:noFill/>
              </p:spPr>
              <p:txBody>
                <a:bodyPr wrap="none" rtlCol="0">
                  <a:spAutoFit/>
                </a:bodyPr>
                <a:lstStyle/>
                <a:p>
                  <a:r>
                    <a:rPr lang="en-US" dirty="0"/>
                    <a:t>2</a:t>
                  </a:r>
                </a:p>
              </p:txBody>
            </p:sp>
          </p:grpSp>
          <p:grpSp>
            <p:nvGrpSpPr>
              <p:cNvPr id="28" name="Group 27">
                <a:extLst>
                  <a:ext uri="{FF2B5EF4-FFF2-40B4-BE49-F238E27FC236}">
                    <a16:creationId xmlns:a16="http://schemas.microsoft.com/office/drawing/2014/main" id="{71997680-9F18-4A50-879A-C501EC32B8CF}"/>
                  </a:ext>
                </a:extLst>
              </p:cNvPr>
              <p:cNvGrpSpPr/>
              <p:nvPr/>
            </p:nvGrpSpPr>
            <p:grpSpPr>
              <a:xfrm>
                <a:off x="10406967" y="1493488"/>
                <a:ext cx="690113" cy="690113"/>
                <a:chOff x="9831042" y="3675297"/>
                <a:chExt cx="690113" cy="690113"/>
              </a:xfrm>
            </p:grpSpPr>
            <p:sp>
              <p:nvSpPr>
                <p:cNvPr id="30" name="Oval 29">
                  <a:extLst>
                    <a:ext uri="{FF2B5EF4-FFF2-40B4-BE49-F238E27FC236}">
                      <a16:creationId xmlns:a16="http://schemas.microsoft.com/office/drawing/2014/main" id="{F2147EEA-CEC4-4C25-8F47-4020BDA8E774}"/>
                    </a:ext>
                  </a:extLst>
                </p:cNvPr>
                <p:cNvSpPr/>
                <p:nvPr/>
              </p:nvSpPr>
              <p:spPr>
                <a:xfrm>
                  <a:off x="9831042" y="367529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C5DECB14-06EC-4844-8890-691FFAB1EF62}"/>
                    </a:ext>
                  </a:extLst>
                </p:cNvPr>
                <p:cNvSpPr txBox="1"/>
                <p:nvPr/>
              </p:nvSpPr>
              <p:spPr>
                <a:xfrm>
                  <a:off x="10010027" y="3835687"/>
                  <a:ext cx="312906" cy="369332"/>
                </a:xfrm>
                <a:prstGeom prst="rect">
                  <a:avLst/>
                </a:prstGeom>
                <a:noFill/>
              </p:spPr>
              <p:txBody>
                <a:bodyPr wrap="none" rtlCol="0">
                  <a:spAutoFit/>
                </a:bodyPr>
                <a:lstStyle/>
                <a:p>
                  <a:r>
                    <a:rPr lang="en-US" dirty="0"/>
                    <a:t>3</a:t>
                  </a:r>
                </a:p>
              </p:txBody>
            </p:sp>
          </p:grpSp>
          <p:cxnSp>
            <p:nvCxnSpPr>
              <p:cNvPr id="29" name="Straight Arrow Connector 28">
                <a:extLst>
                  <a:ext uri="{FF2B5EF4-FFF2-40B4-BE49-F238E27FC236}">
                    <a16:creationId xmlns:a16="http://schemas.microsoft.com/office/drawing/2014/main" id="{93950012-D2E8-4D0C-AF92-AA20AC63FC20}"/>
                  </a:ext>
                </a:extLst>
              </p:cNvPr>
              <p:cNvCxnSpPr>
                <a:cxnSpLocks/>
                <a:endCxn id="30" idx="2"/>
              </p:cNvCxnSpPr>
              <p:nvPr/>
            </p:nvCxnSpPr>
            <p:spPr>
              <a:xfrm>
                <a:off x="9766243" y="1838545"/>
                <a:ext cx="640724" cy="0"/>
              </a:xfrm>
              <a:prstGeom prst="straightConnector1">
                <a:avLst/>
              </a:prstGeom>
              <a:ln w="28575">
                <a:solidFill>
                  <a:srgbClr val="B6A479"/>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0AE2D4B6-F2B6-45D7-8308-217635DEEB4B}"/>
                </a:ext>
              </a:extLst>
            </p:cNvPr>
            <p:cNvGrpSpPr/>
            <p:nvPr/>
          </p:nvGrpSpPr>
          <p:grpSpPr>
            <a:xfrm>
              <a:off x="7318349" y="3421009"/>
              <a:ext cx="690113" cy="690113"/>
              <a:chOff x="9831042" y="3675297"/>
              <a:chExt cx="690113" cy="690113"/>
            </a:xfrm>
          </p:grpSpPr>
          <p:sp>
            <p:nvSpPr>
              <p:cNvPr id="25" name="Oval 24">
                <a:extLst>
                  <a:ext uri="{FF2B5EF4-FFF2-40B4-BE49-F238E27FC236}">
                    <a16:creationId xmlns:a16="http://schemas.microsoft.com/office/drawing/2014/main" id="{FE63141F-8B47-40C3-A17D-ACFF164ACCB5}"/>
                  </a:ext>
                </a:extLst>
              </p:cNvPr>
              <p:cNvSpPr/>
              <p:nvPr/>
            </p:nvSpPr>
            <p:spPr>
              <a:xfrm>
                <a:off x="9831042" y="367529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D6E96029-FB81-437C-97CB-99BB4130A0B8}"/>
                  </a:ext>
                </a:extLst>
              </p:cNvPr>
              <p:cNvSpPr txBox="1"/>
              <p:nvPr/>
            </p:nvSpPr>
            <p:spPr>
              <a:xfrm>
                <a:off x="10010027" y="3835687"/>
                <a:ext cx="311304" cy="369332"/>
              </a:xfrm>
              <a:prstGeom prst="rect">
                <a:avLst/>
              </a:prstGeom>
              <a:noFill/>
            </p:spPr>
            <p:txBody>
              <a:bodyPr wrap="none" rtlCol="0">
                <a:spAutoFit/>
              </a:bodyPr>
              <a:lstStyle/>
              <a:p>
                <a:r>
                  <a:rPr lang="en-US" dirty="0"/>
                  <a:t>4</a:t>
                </a:r>
              </a:p>
            </p:txBody>
          </p:sp>
        </p:grpSp>
        <p:grpSp>
          <p:nvGrpSpPr>
            <p:cNvPr id="10" name="Group 9">
              <a:extLst>
                <a:ext uri="{FF2B5EF4-FFF2-40B4-BE49-F238E27FC236}">
                  <a16:creationId xmlns:a16="http://schemas.microsoft.com/office/drawing/2014/main" id="{50A458B2-37C1-434B-9CCA-389CD8E99749}"/>
                </a:ext>
              </a:extLst>
            </p:cNvPr>
            <p:cNvGrpSpPr/>
            <p:nvPr/>
          </p:nvGrpSpPr>
          <p:grpSpPr>
            <a:xfrm>
              <a:off x="8634982" y="4038483"/>
              <a:ext cx="690113" cy="690113"/>
              <a:chOff x="9831042" y="3675297"/>
              <a:chExt cx="690113" cy="690113"/>
            </a:xfrm>
          </p:grpSpPr>
          <p:sp>
            <p:nvSpPr>
              <p:cNvPr id="23" name="Oval 22">
                <a:extLst>
                  <a:ext uri="{FF2B5EF4-FFF2-40B4-BE49-F238E27FC236}">
                    <a16:creationId xmlns:a16="http://schemas.microsoft.com/office/drawing/2014/main" id="{F0F3D1E5-C744-4405-8733-37621652DCE3}"/>
                  </a:ext>
                </a:extLst>
              </p:cNvPr>
              <p:cNvSpPr/>
              <p:nvPr/>
            </p:nvSpPr>
            <p:spPr>
              <a:xfrm>
                <a:off x="9831042" y="367529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937949F6-3DDD-42F5-967D-6E991464F7E3}"/>
                  </a:ext>
                </a:extLst>
              </p:cNvPr>
              <p:cNvSpPr txBox="1"/>
              <p:nvPr/>
            </p:nvSpPr>
            <p:spPr>
              <a:xfrm>
                <a:off x="10019645" y="3832010"/>
                <a:ext cx="312906" cy="369332"/>
              </a:xfrm>
              <a:prstGeom prst="rect">
                <a:avLst/>
              </a:prstGeom>
              <a:noFill/>
            </p:spPr>
            <p:txBody>
              <a:bodyPr wrap="square" rtlCol="0">
                <a:spAutoFit/>
              </a:bodyPr>
              <a:lstStyle/>
              <a:p>
                <a:r>
                  <a:rPr lang="en-US" dirty="0"/>
                  <a:t>5</a:t>
                </a:r>
              </a:p>
            </p:txBody>
          </p:sp>
        </p:grpSp>
        <p:cxnSp>
          <p:nvCxnSpPr>
            <p:cNvPr id="11" name="Straight Arrow Connector 10">
              <a:extLst>
                <a:ext uri="{FF2B5EF4-FFF2-40B4-BE49-F238E27FC236}">
                  <a16:creationId xmlns:a16="http://schemas.microsoft.com/office/drawing/2014/main" id="{7D0AD190-501D-42DF-B924-FA141AB8B830}"/>
                </a:ext>
              </a:extLst>
            </p:cNvPr>
            <p:cNvCxnSpPr>
              <a:cxnSpLocks/>
              <a:stCxn id="25" idx="5"/>
              <a:endCxn id="23" idx="2"/>
            </p:cNvCxnSpPr>
            <p:nvPr/>
          </p:nvCxnSpPr>
          <p:spPr>
            <a:xfrm>
              <a:off x="7907397" y="4010057"/>
              <a:ext cx="727585" cy="373483"/>
            </a:xfrm>
            <a:prstGeom prst="straightConnector1">
              <a:avLst/>
            </a:prstGeom>
            <a:ln w="28575">
              <a:solidFill>
                <a:srgbClr val="B6A479"/>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B4DD0E54-24E3-43BE-A6BA-404D2542F04F}"/>
                </a:ext>
              </a:extLst>
            </p:cNvPr>
            <p:cNvGrpSpPr/>
            <p:nvPr/>
          </p:nvGrpSpPr>
          <p:grpSpPr>
            <a:xfrm>
              <a:off x="4452719" y="3581400"/>
              <a:ext cx="2020949" cy="690114"/>
              <a:chOff x="9076131" y="1493488"/>
              <a:chExt cx="2020949" cy="690114"/>
            </a:xfrm>
          </p:grpSpPr>
          <p:grpSp>
            <p:nvGrpSpPr>
              <p:cNvPr id="16" name="Group 15">
                <a:extLst>
                  <a:ext uri="{FF2B5EF4-FFF2-40B4-BE49-F238E27FC236}">
                    <a16:creationId xmlns:a16="http://schemas.microsoft.com/office/drawing/2014/main" id="{45FE3619-A7C4-48CB-8543-F5D949656284}"/>
                  </a:ext>
                </a:extLst>
              </p:cNvPr>
              <p:cNvGrpSpPr/>
              <p:nvPr/>
            </p:nvGrpSpPr>
            <p:grpSpPr>
              <a:xfrm>
                <a:off x="9076131" y="1493489"/>
                <a:ext cx="690113" cy="690113"/>
                <a:chOff x="9831042" y="3675297"/>
                <a:chExt cx="690113" cy="690113"/>
              </a:xfrm>
            </p:grpSpPr>
            <p:sp>
              <p:nvSpPr>
                <p:cNvPr id="21" name="Oval 20">
                  <a:extLst>
                    <a:ext uri="{FF2B5EF4-FFF2-40B4-BE49-F238E27FC236}">
                      <a16:creationId xmlns:a16="http://schemas.microsoft.com/office/drawing/2014/main" id="{1A6D0E7F-2E5D-405E-985B-E471D918DEA0}"/>
                    </a:ext>
                  </a:extLst>
                </p:cNvPr>
                <p:cNvSpPr/>
                <p:nvPr/>
              </p:nvSpPr>
              <p:spPr>
                <a:xfrm>
                  <a:off x="9831042" y="367529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86A4DB5C-E231-40DF-A861-3302CC67C96A}"/>
                    </a:ext>
                  </a:extLst>
                </p:cNvPr>
                <p:cNvSpPr txBox="1"/>
                <p:nvPr/>
              </p:nvSpPr>
              <p:spPr>
                <a:xfrm>
                  <a:off x="10010027" y="3835687"/>
                  <a:ext cx="306494" cy="369332"/>
                </a:xfrm>
                <a:prstGeom prst="rect">
                  <a:avLst/>
                </a:prstGeom>
                <a:noFill/>
              </p:spPr>
              <p:txBody>
                <a:bodyPr wrap="none" rtlCol="0">
                  <a:spAutoFit/>
                </a:bodyPr>
                <a:lstStyle/>
                <a:p>
                  <a:r>
                    <a:rPr lang="en-US" dirty="0"/>
                    <a:t>0</a:t>
                  </a:r>
                </a:p>
              </p:txBody>
            </p:sp>
          </p:grpSp>
          <p:grpSp>
            <p:nvGrpSpPr>
              <p:cNvPr id="17" name="Group 16">
                <a:extLst>
                  <a:ext uri="{FF2B5EF4-FFF2-40B4-BE49-F238E27FC236}">
                    <a16:creationId xmlns:a16="http://schemas.microsoft.com/office/drawing/2014/main" id="{85647B03-D697-4824-988A-43C01D5AA90F}"/>
                  </a:ext>
                </a:extLst>
              </p:cNvPr>
              <p:cNvGrpSpPr/>
              <p:nvPr/>
            </p:nvGrpSpPr>
            <p:grpSpPr>
              <a:xfrm>
                <a:off x="10406967" y="1493488"/>
                <a:ext cx="690113" cy="690113"/>
                <a:chOff x="9831042" y="3675297"/>
                <a:chExt cx="690113" cy="690113"/>
              </a:xfrm>
            </p:grpSpPr>
            <p:sp>
              <p:nvSpPr>
                <p:cNvPr id="19" name="Oval 18">
                  <a:extLst>
                    <a:ext uri="{FF2B5EF4-FFF2-40B4-BE49-F238E27FC236}">
                      <a16:creationId xmlns:a16="http://schemas.microsoft.com/office/drawing/2014/main" id="{8CAC5B7F-1D91-468A-A781-C8610FF778C3}"/>
                    </a:ext>
                  </a:extLst>
                </p:cNvPr>
                <p:cNvSpPr/>
                <p:nvPr/>
              </p:nvSpPr>
              <p:spPr>
                <a:xfrm>
                  <a:off x="9831042" y="367529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33D96133-1F40-4055-BBD5-DFBB0D558B27}"/>
                    </a:ext>
                  </a:extLst>
                </p:cNvPr>
                <p:cNvSpPr txBox="1"/>
                <p:nvPr/>
              </p:nvSpPr>
              <p:spPr>
                <a:xfrm>
                  <a:off x="10010027" y="3835687"/>
                  <a:ext cx="271228" cy="369332"/>
                </a:xfrm>
                <a:prstGeom prst="rect">
                  <a:avLst/>
                </a:prstGeom>
                <a:noFill/>
              </p:spPr>
              <p:txBody>
                <a:bodyPr wrap="none" rtlCol="0">
                  <a:spAutoFit/>
                </a:bodyPr>
                <a:lstStyle/>
                <a:p>
                  <a:r>
                    <a:rPr lang="en-US" dirty="0"/>
                    <a:t>1</a:t>
                  </a:r>
                </a:p>
              </p:txBody>
            </p:sp>
          </p:grpSp>
          <p:cxnSp>
            <p:nvCxnSpPr>
              <p:cNvPr id="18" name="Straight Arrow Connector 17">
                <a:extLst>
                  <a:ext uri="{FF2B5EF4-FFF2-40B4-BE49-F238E27FC236}">
                    <a16:creationId xmlns:a16="http://schemas.microsoft.com/office/drawing/2014/main" id="{9E84CA2C-0BED-4D37-ADD4-9AC5037140CB}"/>
                  </a:ext>
                </a:extLst>
              </p:cNvPr>
              <p:cNvCxnSpPr>
                <a:cxnSpLocks/>
                <a:endCxn id="19" idx="2"/>
              </p:cNvCxnSpPr>
              <p:nvPr/>
            </p:nvCxnSpPr>
            <p:spPr>
              <a:xfrm>
                <a:off x="9766243" y="1838545"/>
                <a:ext cx="640724" cy="0"/>
              </a:xfrm>
              <a:prstGeom prst="straightConnector1">
                <a:avLst/>
              </a:prstGeom>
              <a:ln w="28575">
                <a:solidFill>
                  <a:srgbClr val="B6A479"/>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13" name="Straight Arrow Connector 12">
              <a:extLst>
                <a:ext uri="{FF2B5EF4-FFF2-40B4-BE49-F238E27FC236}">
                  <a16:creationId xmlns:a16="http://schemas.microsoft.com/office/drawing/2014/main" id="{5259A4B6-2DEB-4E4F-86EF-D8AEC3183841}"/>
                </a:ext>
              </a:extLst>
            </p:cNvPr>
            <p:cNvCxnSpPr>
              <a:cxnSpLocks/>
              <a:stCxn id="21" idx="5"/>
              <a:endCxn id="32" idx="1"/>
            </p:cNvCxnSpPr>
            <p:nvPr/>
          </p:nvCxnSpPr>
          <p:spPr>
            <a:xfrm>
              <a:off x="5041767" y="4170449"/>
              <a:ext cx="540717" cy="752171"/>
            </a:xfrm>
            <a:prstGeom prst="straightConnector1">
              <a:avLst/>
            </a:prstGeom>
            <a:ln w="28575">
              <a:solidFill>
                <a:srgbClr val="B6A479"/>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CA8CD619-A402-4574-92D3-923DB0BC90B8}"/>
                </a:ext>
              </a:extLst>
            </p:cNvPr>
            <p:cNvCxnSpPr>
              <a:cxnSpLocks/>
              <a:stCxn id="30" idx="7"/>
              <a:endCxn id="23" idx="3"/>
            </p:cNvCxnSpPr>
            <p:nvPr/>
          </p:nvCxnSpPr>
          <p:spPr>
            <a:xfrm flipV="1">
              <a:off x="7401303" y="4627531"/>
              <a:ext cx="1334744" cy="295088"/>
            </a:xfrm>
            <a:prstGeom prst="straightConnector1">
              <a:avLst/>
            </a:prstGeom>
            <a:ln w="28575">
              <a:solidFill>
                <a:srgbClr val="B6A479"/>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C04AF993-DBCA-4B3D-92EA-D66743EC51BF}"/>
                </a:ext>
              </a:extLst>
            </p:cNvPr>
            <p:cNvCxnSpPr>
              <a:cxnSpLocks/>
              <a:stCxn id="19" idx="5"/>
              <a:endCxn id="30" idx="1"/>
            </p:cNvCxnSpPr>
            <p:nvPr/>
          </p:nvCxnSpPr>
          <p:spPr>
            <a:xfrm>
              <a:off x="6372603" y="4170448"/>
              <a:ext cx="540717" cy="752171"/>
            </a:xfrm>
            <a:prstGeom prst="straightConnector1">
              <a:avLst/>
            </a:prstGeom>
            <a:ln w="28575">
              <a:solidFill>
                <a:srgbClr val="B6A479"/>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aphicFrame>
        <p:nvGraphicFramePr>
          <p:cNvPr id="36" name="Content Placeholder 35">
            <a:extLst>
              <a:ext uri="{FF2B5EF4-FFF2-40B4-BE49-F238E27FC236}">
                <a16:creationId xmlns:a16="http://schemas.microsoft.com/office/drawing/2014/main" id="{E41FE2E6-47B5-4C9E-97D9-2BB2F65DC54A}"/>
              </a:ext>
            </a:extLst>
          </p:cNvPr>
          <p:cNvGraphicFramePr>
            <a:graphicFrameLocks noGrp="1"/>
          </p:cNvGraphicFramePr>
          <p:nvPr>
            <p:ph idx="1"/>
          </p:nvPr>
        </p:nvGraphicFramePr>
        <p:xfrm>
          <a:off x="9029935" y="2485689"/>
          <a:ext cx="755290" cy="2595880"/>
        </p:xfrm>
        <a:graphic>
          <a:graphicData uri="http://schemas.openxmlformats.org/drawingml/2006/table">
            <a:tbl>
              <a:tblPr firstRow="1" bandRow="1">
                <a:tableStyleId>{5940675A-B579-460E-94D1-54222C63F5DA}</a:tableStyleId>
              </a:tblPr>
              <a:tblGrid>
                <a:gridCol w="377645">
                  <a:extLst>
                    <a:ext uri="{9D8B030D-6E8A-4147-A177-3AD203B41FA5}">
                      <a16:colId xmlns:a16="http://schemas.microsoft.com/office/drawing/2014/main" val="2272861457"/>
                    </a:ext>
                  </a:extLst>
                </a:gridCol>
                <a:gridCol w="377645">
                  <a:extLst>
                    <a:ext uri="{9D8B030D-6E8A-4147-A177-3AD203B41FA5}">
                      <a16:colId xmlns:a16="http://schemas.microsoft.com/office/drawing/2014/main" val="3819096857"/>
                    </a:ext>
                  </a:extLst>
                </a:gridCol>
              </a:tblGrid>
              <a:tr h="370840">
                <a:tc>
                  <a:txBody>
                    <a:bodyPr/>
                    <a:lstStyle/>
                    <a:p>
                      <a:pPr algn="r"/>
                      <a:r>
                        <a:rPr lang="en-US" dirty="0"/>
                        <a:t>0</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75244311"/>
                  </a:ext>
                </a:extLst>
              </a:tr>
              <a:tr h="370840">
                <a:tc>
                  <a:txBody>
                    <a:bodyPr/>
                    <a:lstStyle/>
                    <a:p>
                      <a:pPr algn="r"/>
                      <a:r>
                        <a:rPr lang="en-US" dirty="0"/>
                        <a:t>1</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65716144"/>
                  </a:ext>
                </a:extLst>
              </a:tr>
              <a:tr h="370840">
                <a:tc>
                  <a:txBody>
                    <a:bodyPr/>
                    <a:lstStyle/>
                    <a:p>
                      <a:pPr algn="r"/>
                      <a:r>
                        <a:rPr lang="en-US" dirty="0"/>
                        <a:t>2</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50619476"/>
                  </a:ext>
                </a:extLst>
              </a:tr>
              <a:tr h="370840">
                <a:tc>
                  <a:txBody>
                    <a:bodyPr/>
                    <a:lstStyle/>
                    <a:p>
                      <a:pPr algn="r"/>
                      <a:r>
                        <a:rPr lang="en-US" dirty="0"/>
                        <a:t>3</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06951736"/>
                  </a:ext>
                </a:extLst>
              </a:tr>
              <a:tr h="370840">
                <a:tc>
                  <a:txBody>
                    <a:bodyPr/>
                    <a:lstStyle/>
                    <a:p>
                      <a:pPr algn="r"/>
                      <a:r>
                        <a:rPr lang="en-US" dirty="0"/>
                        <a:t>4</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20036761"/>
                  </a:ext>
                </a:extLst>
              </a:tr>
              <a:tr h="370840">
                <a:tc>
                  <a:txBody>
                    <a:bodyPr/>
                    <a:lstStyle/>
                    <a:p>
                      <a:pPr algn="r"/>
                      <a:r>
                        <a:rPr lang="en-US" dirty="0"/>
                        <a:t>5</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79177536"/>
                  </a:ext>
                </a:extLst>
              </a:tr>
              <a:tr h="370840">
                <a:tc>
                  <a:txBody>
                    <a:bodyPr/>
                    <a:lstStyle/>
                    <a:p>
                      <a:pPr algn="r"/>
                      <a:r>
                        <a:rPr lang="en-US" dirty="0"/>
                        <a:t>6</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70520023"/>
                  </a:ext>
                </a:extLst>
              </a:tr>
            </a:tbl>
          </a:graphicData>
        </a:graphic>
      </p:graphicFrame>
      <p:grpSp>
        <p:nvGrpSpPr>
          <p:cNvPr id="84" name="Group 83" descr="Adjacency List: An array with an entry for each vertx. each entry has a linked list of its neighbors, for example vertex 2 has a list with 0 pointing to 3.  Index 6 has a linked list pointing to nowhere (null).">
            <a:extLst>
              <a:ext uri="{FF2B5EF4-FFF2-40B4-BE49-F238E27FC236}">
                <a16:creationId xmlns:a16="http://schemas.microsoft.com/office/drawing/2014/main" id="{A8226674-EAA2-14C5-D67A-D62F011A393F}"/>
              </a:ext>
            </a:extLst>
          </p:cNvPr>
          <p:cNvGrpSpPr/>
          <p:nvPr/>
        </p:nvGrpSpPr>
        <p:grpSpPr>
          <a:xfrm>
            <a:off x="9544563" y="2465643"/>
            <a:ext cx="1716541" cy="2495836"/>
            <a:chOff x="9544563" y="2465643"/>
            <a:chExt cx="1716541" cy="2495836"/>
          </a:xfrm>
        </p:grpSpPr>
        <p:cxnSp>
          <p:nvCxnSpPr>
            <p:cNvPr id="38" name="Straight Arrow Connector 37">
              <a:extLst>
                <a:ext uri="{FF2B5EF4-FFF2-40B4-BE49-F238E27FC236}">
                  <a16:creationId xmlns:a16="http://schemas.microsoft.com/office/drawing/2014/main" id="{3C19B5A4-AF31-4FD1-8F77-DDF7B6F51EDE}"/>
                </a:ext>
              </a:extLst>
            </p:cNvPr>
            <p:cNvCxnSpPr/>
            <p:nvPr/>
          </p:nvCxnSpPr>
          <p:spPr>
            <a:xfrm>
              <a:off x="9589683" y="2673365"/>
              <a:ext cx="504825" cy="0"/>
            </a:xfrm>
            <a:prstGeom prst="straightConnector1">
              <a:avLst/>
            </a:prstGeom>
            <a:ln w="381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39" name="Oval 38">
              <a:extLst>
                <a:ext uri="{FF2B5EF4-FFF2-40B4-BE49-F238E27FC236}">
                  <a16:creationId xmlns:a16="http://schemas.microsoft.com/office/drawing/2014/main" id="{F45BDEDA-6A33-4A32-A55C-A35F34B658CA}"/>
                </a:ext>
              </a:extLst>
            </p:cNvPr>
            <p:cNvSpPr/>
            <p:nvPr/>
          </p:nvSpPr>
          <p:spPr>
            <a:xfrm>
              <a:off x="9544563" y="2626875"/>
              <a:ext cx="114300" cy="1143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Arrow Connector 41">
              <a:extLst>
                <a:ext uri="{FF2B5EF4-FFF2-40B4-BE49-F238E27FC236}">
                  <a16:creationId xmlns:a16="http://schemas.microsoft.com/office/drawing/2014/main" id="{FF2E3778-4957-4544-BB5E-1399E5C470EC}"/>
                </a:ext>
              </a:extLst>
            </p:cNvPr>
            <p:cNvCxnSpPr/>
            <p:nvPr/>
          </p:nvCxnSpPr>
          <p:spPr>
            <a:xfrm>
              <a:off x="9589683" y="3025336"/>
              <a:ext cx="504825" cy="0"/>
            </a:xfrm>
            <a:prstGeom prst="straightConnector1">
              <a:avLst/>
            </a:prstGeom>
            <a:ln w="381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43" name="Oval 42">
              <a:extLst>
                <a:ext uri="{FF2B5EF4-FFF2-40B4-BE49-F238E27FC236}">
                  <a16:creationId xmlns:a16="http://schemas.microsoft.com/office/drawing/2014/main" id="{34E06CAC-6BC8-491F-A6B4-9ED1E480E2A7}"/>
                </a:ext>
              </a:extLst>
            </p:cNvPr>
            <p:cNvSpPr/>
            <p:nvPr/>
          </p:nvSpPr>
          <p:spPr>
            <a:xfrm>
              <a:off x="9544563" y="2978846"/>
              <a:ext cx="114300" cy="1143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 name="Straight Arrow Connector 44">
              <a:extLst>
                <a:ext uri="{FF2B5EF4-FFF2-40B4-BE49-F238E27FC236}">
                  <a16:creationId xmlns:a16="http://schemas.microsoft.com/office/drawing/2014/main" id="{32B88EFA-20AF-467B-86C2-E2B43EDF6C57}"/>
                </a:ext>
              </a:extLst>
            </p:cNvPr>
            <p:cNvCxnSpPr/>
            <p:nvPr/>
          </p:nvCxnSpPr>
          <p:spPr>
            <a:xfrm>
              <a:off x="9589683" y="3397669"/>
              <a:ext cx="504825" cy="0"/>
            </a:xfrm>
            <a:prstGeom prst="straightConnector1">
              <a:avLst/>
            </a:prstGeom>
            <a:ln w="381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46" name="Oval 45">
              <a:extLst>
                <a:ext uri="{FF2B5EF4-FFF2-40B4-BE49-F238E27FC236}">
                  <a16:creationId xmlns:a16="http://schemas.microsoft.com/office/drawing/2014/main" id="{9C998CF8-D807-422E-8E85-5358CF12D103}"/>
                </a:ext>
              </a:extLst>
            </p:cNvPr>
            <p:cNvSpPr/>
            <p:nvPr/>
          </p:nvSpPr>
          <p:spPr>
            <a:xfrm>
              <a:off x="9544563" y="3351179"/>
              <a:ext cx="114300" cy="1143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Arrow Connector 47">
              <a:extLst>
                <a:ext uri="{FF2B5EF4-FFF2-40B4-BE49-F238E27FC236}">
                  <a16:creationId xmlns:a16="http://schemas.microsoft.com/office/drawing/2014/main" id="{17B3D179-BB36-47A2-AC97-F0A3DE7445DE}"/>
                </a:ext>
              </a:extLst>
            </p:cNvPr>
            <p:cNvCxnSpPr/>
            <p:nvPr/>
          </p:nvCxnSpPr>
          <p:spPr>
            <a:xfrm>
              <a:off x="9589683" y="3759342"/>
              <a:ext cx="504825" cy="0"/>
            </a:xfrm>
            <a:prstGeom prst="straightConnector1">
              <a:avLst/>
            </a:prstGeom>
            <a:ln w="381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49" name="Oval 48">
              <a:extLst>
                <a:ext uri="{FF2B5EF4-FFF2-40B4-BE49-F238E27FC236}">
                  <a16:creationId xmlns:a16="http://schemas.microsoft.com/office/drawing/2014/main" id="{397DDFD6-B395-480B-AF52-829A8ADD2D57}"/>
                </a:ext>
              </a:extLst>
            </p:cNvPr>
            <p:cNvSpPr/>
            <p:nvPr/>
          </p:nvSpPr>
          <p:spPr>
            <a:xfrm>
              <a:off x="9544563" y="3712852"/>
              <a:ext cx="114300" cy="1143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1" name="Straight Arrow Connector 50">
              <a:extLst>
                <a:ext uri="{FF2B5EF4-FFF2-40B4-BE49-F238E27FC236}">
                  <a16:creationId xmlns:a16="http://schemas.microsoft.com/office/drawing/2014/main" id="{8386429A-8B3D-4BD3-A4E3-DF34F2F66328}"/>
                </a:ext>
              </a:extLst>
            </p:cNvPr>
            <p:cNvCxnSpPr/>
            <p:nvPr/>
          </p:nvCxnSpPr>
          <p:spPr>
            <a:xfrm>
              <a:off x="9589683" y="4111313"/>
              <a:ext cx="504825" cy="0"/>
            </a:xfrm>
            <a:prstGeom prst="straightConnector1">
              <a:avLst/>
            </a:prstGeom>
            <a:ln w="381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52" name="Oval 51">
              <a:extLst>
                <a:ext uri="{FF2B5EF4-FFF2-40B4-BE49-F238E27FC236}">
                  <a16:creationId xmlns:a16="http://schemas.microsoft.com/office/drawing/2014/main" id="{390E7119-4E8E-4E05-9A7D-EF8B6946626F}"/>
                </a:ext>
              </a:extLst>
            </p:cNvPr>
            <p:cNvSpPr/>
            <p:nvPr/>
          </p:nvSpPr>
          <p:spPr>
            <a:xfrm>
              <a:off x="9544563" y="4064823"/>
              <a:ext cx="114300" cy="1143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Straight Arrow Connector 53">
              <a:extLst>
                <a:ext uri="{FF2B5EF4-FFF2-40B4-BE49-F238E27FC236}">
                  <a16:creationId xmlns:a16="http://schemas.microsoft.com/office/drawing/2014/main" id="{EFF8A98E-757E-4C73-B259-B17FC18D2870}"/>
                </a:ext>
              </a:extLst>
            </p:cNvPr>
            <p:cNvCxnSpPr/>
            <p:nvPr/>
          </p:nvCxnSpPr>
          <p:spPr>
            <a:xfrm>
              <a:off x="9589683" y="4483646"/>
              <a:ext cx="504825" cy="0"/>
            </a:xfrm>
            <a:prstGeom prst="straightConnector1">
              <a:avLst/>
            </a:prstGeom>
            <a:ln w="381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55" name="Oval 54">
              <a:extLst>
                <a:ext uri="{FF2B5EF4-FFF2-40B4-BE49-F238E27FC236}">
                  <a16:creationId xmlns:a16="http://schemas.microsoft.com/office/drawing/2014/main" id="{DACE3BFC-9EA1-4961-8311-B15BAC5A712A}"/>
                </a:ext>
              </a:extLst>
            </p:cNvPr>
            <p:cNvSpPr/>
            <p:nvPr/>
          </p:nvSpPr>
          <p:spPr>
            <a:xfrm>
              <a:off x="9544563" y="4437156"/>
              <a:ext cx="114300" cy="1143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7" name="Straight Arrow Connector 56">
              <a:extLst>
                <a:ext uri="{FF2B5EF4-FFF2-40B4-BE49-F238E27FC236}">
                  <a16:creationId xmlns:a16="http://schemas.microsoft.com/office/drawing/2014/main" id="{A97D50C6-AB0E-4455-855A-F7CEB097D49B}"/>
                </a:ext>
              </a:extLst>
            </p:cNvPr>
            <p:cNvCxnSpPr/>
            <p:nvPr/>
          </p:nvCxnSpPr>
          <p:spPr>
            <a:xfrm>
              <a:off x="9589683" y="4893669"/>
              <a:ext cx="504825" cy="0"/>
            </a:xfrm>
            <a:prstGeom prst="straightConnector1">
              <a:avLst/>
            </a:prstGeom>
            <a:ln w="381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58" name="Oval 57">
              <a:extLst>
                <a:ext uri="{FF2B5EF4-FFF2-40B4-BE49-F238E27FC236}">
                  <a16:creationId xmlns:a16="http://schemas.microsoft.com/office/drawing/2014/main" id="{58188015-7B35-4919-B0C4-E2AB918A0DEB}"/>
                </a:ext>
              </a:extLst>
            </p:cNvPr>
            <p:cNvSpPr/>
            <p:nvPr/>
          </p:nvSpPr>
          <p:spPr>
            <a:xfrm>
              <a:off x="9544563" y="4847179"/>
              <a:ext cx="114300" cy="1143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DCB7BC5D-8BF9-4EC0-87E4-91DF53F07608}"/>
                </a:ext>
              </a:extLst>
            </p:cNvPr>
            <p:cNvSpPr txBox="1"/>
            <p:nvPr/>
          </p:nvSpPr>
          <p:spPr>
            <a:xfrm>
              <a:off x="10098606" y="2465643"/>
              <a:ext cx="716863" cy="369332"/>
            </a:xfrm>
            <a:prstGeom prst="rect">
              <a:avLst/>
            </a:prstGeom>
            <a:noFill/>
          </p:spPr>
          <p:txBody>
            <a:bodyPr wrap="none" rtlCol="0">
              <a:spAutoFit/>
            </a:bodyPr>
            <a:lstStyle/>
            <a:p>
              <a:r>
                <a:rPr lang="en-US" dirty="0"/>
                <a:t>1 → 2</a:t>
              </a:r>
            </a:p>
          </p:txBody>
        </p:sp>
        <p:sp>
          <p:nvSpPr>
            <p:cNvPr id="60" name="TextBox 59">
              <a:extLst>
                <a:ext uri="{FF2B5EF4-FFF2-40B4-BE49-F238E27FC236}">
                  <a16:creationId xmlns:a16="http://schemas.microsoft.com/office/drawing/2014/main" id="{7FD5B7B3-0224-4ADA-9E20-0E9E05ACD8A0}"/>
                </a:ext>
              </a:extLst>
            </p:cNvPr>
            <p:cNvSpPr txBox="1"/>
            <p:nvPr/>
          </p:nvSpPr>
          <p:spPr>
            <a:xfrm>
              <a:off x="10098606" y="2837949"/>
              <a:ext cx="752129" cy="369332"/>
            </a:xfrm>
            <a:prstGeom prst="rect">
              <a:avLst/>
            </a:prstGeom>
            <a:noFill/>
          </p:spPr>
          <p:txBody>
            <a:bodyPr wrap="none" rtlCol="0">
              <a:spAutoFit/>
            </a:bodyPr>
            <a:lstStyle/>
            <a:p>
              <a:r>
                <a:rPr lang="en-US" dirty="0"/>
                <a:t>0 → 3</a:t>
              </a:r>
            </a:p>
          </p:txBody>
        </p:sp>
        <p:sp>
          <p:nvSpPr>
            <p:cNvPr id="61" name="TextBox 60">
              <a:extLst>
                <a:ext uri="{FF2B5EF4-FFF2-40B4-BE49-F238E27FC236}">
                  <a16:creationId xmlns:a16="http://schemas.microsoft.com/office/drawing/2014/main" id="{CE764959-8801-4BF1-B099-3CE470A972AA}"/>
                </a:ext>
              </a:extLst>
            </p:cNvPr>
            <p:cNvSpPr txBox="1"/>
            <p:nvPr/>
          </p:nvSpPr>
          <p:spPr>
            <a:xfrm>
              <a:off x="10098606" y="3210255"/>
              <a:ext cx="752129" cy="369332"/>
            </a:xfrm>
            <a:prstGeom prst="rect">
              <a:avLst/>
            </a:prstGeom>
            <a:noFill/>
          </p:spPr>
          <p:txBody>
            <a:bodyPr wrap="none" rtlCol="0">
              <a:spAutoFit/>
            </a:bodyPr>
            <a:lstStyle/>
            <a:p>
              <a:r>
                <a:rPr lang="en-US" dirty="0"/>
                <a:t>0 → 3</a:t>
              </a:r>
            </a:p>
          </p:txBody>
        </p:sp>
        <p:sp>
          <p:nvSpPr>
            <p:cNvPr id="63" name="TextBox 62">
              <a:extLst>
                <a:ext uri="{FF2B5EF4-FFF2-40B4-BE49-F238E27FC236}">
                  <a16:creationId xmlns:a16="http://schemas.microsoft.com/office/drawing/2014/main" id="{8643C4E2-9901-4012-A230-A0CC7D32962E}"/>
                </a:ext>
              </a:extLst>
            </p:cNvPr>
            <p:cNvSpPr txBox="1"/>
            <p:nvPr/>
          </p:nvSpPr>
          <p:spPr>
            <a:xfrm>
              <a:off x="10098606" y="4327173"/>
              <a:ext cx="756938" cy="369332"/>
            </a:xfrm>
            <a:prstGeom prst="rect">
              <a:avLst/>
            </a:prstGeom>
            <a:noFill/>
          </p:spPr>
          <p:txBody>
            <a:bodyPr wrap="none" rtlCol="0">
              <a:spAutoFit/>
            </a:bodyPr>
            <a:lstStyle/>
            <a:p>
              <a:r>
                <a:rPr lang="en-US" dirty="0"/>
                <a:t>3 → 4</a:t>
              </a:r>
            </a:p>
          </p:txBody>
        </p:sp>
        <p:sp>
          <p:nvSpPr>
            <p:cNvPr id="64" name="TextBox 63">
              <a:extLst>
                <a:ext uri="{FF2B5EF4-FFF2-40B4-BE49-F238E27FC236}">
                  <a16:creationId xmlns:a16="http://schemas.microsoft.com/office/drawing/2014/main" id="{99A866C1-B33C-43B9-A8E3-DCD4F9E30A2B}"/>
                </a:ext>
              </a:extLst>
            </p:cNvPr>
            <p:cNvSpPr txBox="1"/>
            <p:nvPr/>
          </p:nvSpPr>
          <p:spPr>
            <a:xfrm>
              <a:off x="10098606" y="3954867"/>
              <a:ext cx="306494" cy="369332"/>
            </a:xfrm>
            <a:prstGeom prst="rect">
              <a:avLst/>
            </a:prstGeom>
            <a:noFill/>
          </p:spPr>
          <p:txBody>
            <a:bodyPr wrap="none" rtlCol="0">
              <a:spAutoFit/>
            </a:bodyPr>
            <a:lstStyle/>
            <a:p>
              <a:r>
                <a:rPr lang="en-US" dirty="0"/>
                <a:t>5</a:t>
              </a:r>
            </a:p>
          </p:txBody>
        </p:sp>
        <p:sp>
          <p:nvSpPr>
            <p:cNvPr id="65" name="TextBox 64">
              <a:extLst>
                <a:ext uri="{FF2B5EF4-FFF2-40B4-BE49-F238E27FC236}">
                  <a16:creationId xmlns:a16="http://schemas.microsoft.com/office/drawing/2014/main" id="{81A7110B-D0C7-495B-9E7F-592BAD0132A4}"/>
                </a:ext>
              </a:extLst>
            </p:cNvPr>
            <p:cNvSpPr txBox="1"/>
            <p:nvPr/>
          </p:nvSpPr>
          <p:spPr>
            <a:xfrm>
              <a:off x="10098606" y="3582561"/>
              <a:ext cx="1162498" cy="369332"/>
            </a:xfrm>
            <a:prstGeom prst="rect">
              <a:avLst/>
            </a:prstGeom>
            <a:noFill/>
          </p:spPr>
          <p:txBody>
            <a:bodyPr wrap="none" rtlCol="0">
              <a:spAutoFit/>
            </a:bodyPr>
            <a:lstStyle/>
            <a:p>
              <a:r>
                <a:rPr lang="en-US" dirty="0"/>
                <a:t>1 → 2 → 5</a:t>
              </a:r>
            </a:p>
          </p:txBody>
        </p:sp>
      </p:grpSp>
      <mc:AlternateContent xmlns:mc="http://schemas.openxmlformats.org/markup-compatibility/2006" xmlns:a14="http://schemas.microsoft.com/office/drawing/2010/main">
        <mc:Choice Requires="a14">
          <p:sp>
            <p:nvSpPr>
              <p:cNvPr id="67" name="Rectangle 66">
                <a:extLst>
                  <a:ext uri="{FF2B5EF4-FFF2-40B4-BE49-F238E27FC236}">
                    <a16:creationId xmlns:a16="http://schemas.microsoft.com/office/drawing/2014/main" id="{75BA2393-FB34-4950-AB2F-A19A5C6CC272}"/>
                  </a:ext>
                </a:extLst>
              </p:cNvPr>
              <p:cNvSpPr/>
              <p:nvPr/>
            </p:nvSpPr>
            <p:spPr>
              <a:xfrm>
                <a:off x="2656793" y="3702684"/>
                <a:ext cx="1476686" cy="523220"/>
              </a:xfrm>
              <a:prstGeom prst="rect">
                <a:avLst/>
              </a:prstGeom>
            </p:spPr>
            <p:txBody>
              <a:bodyPr wrap="none">
                <a:spAutoFit/>
              </a:bodyPr>
              <a:lstStyle/>
              <a:p>
                <a:pPr lvl="1"/>
                <a14:m>
                  <m:oMathPara xmlns:m="http://schemas.openxmlformats.org/officeDocument/2006/math">
                    <m:oMathParaPr>
                      <m:jc m:val="centerGroup"/>
                    </m:oMathParaPr>
                    <m:oMath xmlns:m="http://schemas.openxmlformats.org/officeDocument/2006/math">
                      <m:r>
                        <m:rPr>
                          <m:sty m:val="p"/>
                        </m:rPr>
                        <a:rPr lang="en-US" sz="2800" b="0" i="0" dirty="0" smtClean="0">
                          <a:latin typeface="Cambria Math" panose="02040503050406030204" pitchFamily="18" charset="0"/>
                        </a:rPr>
                        <m:t>Θ</m:t>
                      </m:r>
                      <m:r>
                        <a:rPr lang="en-US" sz="2800" i="1" dirty="0" smtClean="0">
                          <a:latin typeface="Cambria Math" panose="02040503050406030204" pitchFamily="18" charset="0"/>
                        </a:rPr>
                        <m:t>(1)</m:t>
                      </m:r>
                    </m:oMath>
                  </m:oMathPara>
                </a14:m>
                <a:endParaRPr lang="en-US" sz="2800" dirty="0"/>
              </a:p>
            </p:txBody>
          </p:sp>
        </mc:Choice>
        <mc:Fallback xmlns="">
          <p:sp>
            <p:nvSpPr>
              <p:cNvPr id="67" name="Rectangle 66">
                <a:extLst>
                  <a:ext uri="{FF2B5EF4-FFF2-40B4-BE49-F238E27FC236}">
                    <a16:creationId xmlns:a16="http://schemas.microsoft.com/office/drawing/2014/main" id="{75BA2393-FB34-4950-AB2F-A19A5C6CC272}"/>
                  </a:ext>
                </a:extLst>
              </p:cNvPr>
              <p:cNvSpPr>
                <a:spLocks noRot="1" noChangeAspect="1" noMove="1" noResize="1" noEditPoints="1" noAdjustHandles="1" noChangeArrowheads="1" noChangeShapeType="1" noTextEdit="1"/>
              </p:cNvSpPr>
              <p:nvPr/>
            </p:nvSpPr>
            <p:spPr>
              <a:xfrm>
                <a:off x="2656793" y="3702684"/>
                <a:ext cx="1476686" cy="523220"/>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8" name="Rectangle 67">
                <a:extLst>
                  <a:ext uri="{FF2B5EF4-FFF2-40B4-BE49-F238E27FC236}">
                    <a16:creationId xmlns:a16="http://schemas.microsoft.com/office/drawing/2014/main" id="{61EFFF4B-2CB5-44E1-81C7-B92F9F44EDA5}"/>
                  </a:ext>
                </a:extLst>
              </p:cNvPr>
              <p:cNvSpPr/>
              <p:nvPr/>
            </p:nvSpPr>
            <p:spPr>
              <a:xfrm>
                <a:off x="2956074" y="4105548"/>
                <a:ext cx="1633781" cy="523220"/>
              </a:xfrm>
              <a:prstGeom prst="rect">
                <a:avLst/>
              </a:prstGeom>
            </p:spPr>
            <p:txBody>
              <a:bodyPr wrap="none">
                <a:spAutoFit/>
              </a:bodyPr>
              <a:lstStyle/>
              <a:p>
                <a:pPr lvl="1"/>
                <a14:m>
                  <m:oMathPara xmlns:m="http://schemas.openxmlformats.org/officeDocument/2006/math">
                    <m:oMathParaPr>
                      <m:jc m:val="centerGroup"/>
                    </m:oMathParaPr>
                    <m:oMath xmlns:m="http://schemas.openxmlformats.org/officeDocument/2006/math">
                      <m:r>
                        <m:rPr>
                          <m:sty m:val="p"/>
                        </m:rPr>
                        <a:rPr lang="en-US" sz="2800" b="0" i="0" dirty="0" smtClean="0">
                          <a:latin typeface="Cambria Math" panose="02040503050406030204" pitchFamily="18" charset="0"/>
                        </a:rPr>
                        <m:t>Θ</m:t>
                      </m:r>
                      <m:r>
                        <a:rPr lang="en-US" sz="2800" i="1" dirty="0" smtClean="0">
                          <a:latin typeface="Cambria Math" panose="02040503050406030204" pitchFamily="18" charset="0"/>
                        </a:rPr>
                        <m:t>( 1 </m:t>
                      </m:r>
                      <m:r>
                        <a:rPr lang="en-US" sz="2800" i="1" dirty="0">
                          <a:latin typeface="Cambria Math" panose="02040503050406030204" pitchFamily="18" charset="0"/>
                        </a:rPr>
                        <m:t>)</m:t>
                      </m:r>
                    </m:oMath>
                  </m:oMathPara>
                </a14:m>
                <a:endParaRPr lang="en-US" sz="2800" dirty="0"/>
              </a:p>
            </p:txBody>
          </p:sp>
        </mc:Choice>
        <mc:Fallback xmlns="">
          <p:sp>
            <p:nvSpPr>
              <p:cNvPr id="68" name="Rectangle 67">
                <a:extLst>
                  <a:ext uri="{FF2B5EF4-FFF2-40B4-BE49-F238E27FC236}">
                    <a16:creationId xmlns:a16="http://schemas.microsoft.com/office/drawing/2014/main" id="{61EFFF4B-2CB5-44E1-81C7-B92F9F44EDA5}"/>
                  </a:ext>
                </a:extLst>
              </p:cNvPr>
              <p:cNvSpPr>
                <a:spLocks noRot="1" noChangeAspect="1" noMove="1" noResize="1" noEditPoints="1" noAdjustHandles="1" noChangeArrowheads="1" noChangeShapeType="1" noTextEdit="1"/>
              </p:cNvSpPr>
              <p:nvPr/>
            </p:nvSpPr>
            <p:spPr>
              <a:xfrm>
                <a:off x="2956074" y="4105548"/>
                <a:ext cx="1633781" cy="52322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9" name="Rectangle 68">
                <a:extLst>
                  <a:ext uri="{FF2B5EF4-FFF2-40B4-BE49-F238E27FC236}">
                    <a16:creationId xmlns:a16="http://schemas.microsoft.com/office/drawing/2014/main" id="{F92572B5-642A-4A20-8EAE-B115DC8506A0}"/>
                  </a:ext>
                </a:extLst>
              </p:cNvPr>
              <p:cNvSpPr/>
              <p:nvPr/>
            </p:nvSpPr>
            <p:spPr>
              <a:xfrm>
                <a:off x="5121273" y="4534699"/>
                <a:ext cx="1633781" cy="523220"/>
              </a:xfrm>
              <a:prstGeom prst="rect">
                <a:avLst/>
              </a:prstGeom>
            </p:spPr>
            <p:txBody>
              <a:bodyPr wrap="none">
                <a:spAutoFit/>
              </a:bodyPr>
              <a:lstStyle/>
              <a:p>
                <a:pPr lvl="1"/>
                <a14:m>
                  <m:oMathPara xmlns:m="http://schemas.openxmlformats.org/officeDocument/2006/math">
                    <m:oMathParaPr>
                      <m:jc m:val="centerGroup"/>
                    </m:oMathParaPr>
                    <m:oMath xmlns:m="http://schemas.openxmlformats.org/officeDocument/2006/math">
                      <m:r>
                        <m:rPr>
                          <m:sty m:val="p"/>
                        </m:rPr>
                        <a:rPr lang="en-US" sz="2800" b="0" i="0" dirty="0" smtClean="0">
                          <a:latin typeface="Cambria Math" panose="02040503050406030204" pitchFamily="18" charset="0"/>
                        </a:rPr>
                        <m:t>Θ</m:t>
                      </m:r>
                      <m:r>
                        <a:rPr lang="en-US" sz="2800" i="1" dirty="0" smtClean="0">
                          <a:latin typeface="Cambria Math" panose="02040503050406030204" pitchFamily="18" charset="0"/>
                        </a:rPr>
                        <m:t>( 1 </m:t>
                      </m:r>
                      <m:r>
                        <a:rPr lang="en-US" sz="2800" i="1" dirty="0">
                          <a:latin typeface="Cambria Math" panose="02040503050406030204" pitchFamily="18" charset="0"/>
                        </a:rPr>
                        <m:t>)</m:t>
                      </m:r>
                    </m:oMath>
                  </m:oMathPara>
                </a14:m>
                <a:endParaRPr lang="en-US" sz="2800" dirty="0"/>
              </a:p>
            </p:txBody>
          </p:sp>
        </mc:Choice>
        <mc:Fallback xmlns="">
          <p:sp>
            <p:nvSpPr>
              <p:cNvPr id="69" name="Rectangle 68">
                <a:extLst>
                  <a:ext uri="{FF2B5EF4-FFF2-40B4-BE49-F238E27FC236}">
                    <a16:creationId xmlns:a16="http://schemas.microsoft.com/office/drawing/2014/main" id="{F92572B5-642A-4A20-8EAE-B115DC8506A0}"/>
                  </a:ext>
                </a:extLst>
              </p:cNvPr>
              <p:cNvSpPr>
                <a:spLocks noRot="1" noChangeAspect="1" noMove="1" noResize="1" noEditPoints="1" noAdjustHandles="1" noChangeArrowheads="1" noChangeShapeType="1" noTextEdit="1"/>
              </p:cNvSpPr>
              <p:nvPr/>
            </p:nvSpPr>
            <p:spPr>
              <a:xfrm>
                <a:off x="5121273" y="4534699"/>
                <a:ext cx="1633781" cy="52322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0" name="Rectangle 69">
                <a:extLst>
                  <a:ext uri="{FF2B5EF4-FFF2-40B4-BE49-F238E27FC236}">
                    <a16:creationId xmlns:a16="http://schemas.microsoft.com/office/drawing/2014/main" id="{AFC0505C-A1F0-454C-ABD4-F45ED7921BE0}"/>
                  </a:ext>
                </a:extLst>
              </p:cNvPr>
              <p:cNvSpPr/>
              <p:nvPr/>
            </p:nvSpPr>
            <p:spPr>
              <a:xfrm>
                <a:off x="4668033" y="4982317"/>
                <a:ext cx="2343398" cy="523220"/>
              </a:xfrm>
              <a:prstGeom prst="rect">
                <a:avLst/>
              </a:prstGeom>
            </p:spPr>
            <p:txBody>
              <a:bodyPr wrap="none">
                <a:spAutoFit/>
              </a:bodyPr>
              <a:lstStyle/>
              <a:p>
                <a:pPr lvl="1"/>
                <a:r>
                  <a:rPr lang="en-US" sz="2800" dirty="0"/>
                  <a:t> </a:t>
                </a:r>
                <a14:m>
                  <m:oMath xmlns:m="http://schemas.openxmlformats.org/officeDocument/2006/math">
                    <m:r>
                      <m:rPr>
                        <m:sty m:val="p"/>
                      </m:rPr>
                      <a:rPr lang="en-US" sz="2800" b="0" i="0" dirty="0" smtClean="0">
                        <a:latin typeface="Cambria Math" panose="02040503050406030204" pitchFamily="18" charset="0"/>
                      </a:rPr>
                      <m:t>Θ</m:t>
                    </m:r>
                    <m:r>
                      <a:rPr lang="en-US" sz="2800" i="1" dirty="0" smtClean="0">
                        <a:latin typeface="Cambria Math" panose="02040503050406030204" pitchFamily="18" charset="0"/>
                      </a:rPr>
                      <m:t>(</m:t>
                    </m:r>
                    <m:r>
                      <m:rPr>
                        <m:sty m:val="p"/>
                      </m:rPr>
                      <a:rPr lang="en-US" sz="2800" b="0" i="0" dirty="0" smtClean="0">
                        <a:latin typeface="Cambria Math" panose="02040503050406030204" pitchFamily="18" charset="0"/>
                      </a:rPr>
                      <m:t>deg</m:t>
                    </m:r>
                    <m:r>
                      <a:rPr lang="en-US" sz="2800" b="0" i="1" dirty="0" smtClean="0">
                        <a:latin typeface="Cambria Math" panose="02040503050406030204" pitchFamily="18" charset="0"/>
                      </a:rPr>
                      <m:t>⁡(</m:t>
                    </m:r>
                    <m:r>
                      <a:rPr lang="en-US" sz="2800" b="0" i="1" dirty="0" smtClean="0">
                        <a:latin typeface="Cambria Math" panose="02040503050406030204" pitchFamily="18" charset="0"/>
                      </a:rPr>
                      <m:t>𝑢</m:t>
                    </m:r>
                    <m:r>
                      <a:rPr lang="en-US" sz="2800" b="0" i="1" dirty="0" smtClean="0">
                        <a:latin typeface="Cambria Math" panose="02040503050406030204" pitchFamily="18" charset="0"/>
                      </a:rPr>
                      <m:t>))</m:t>
                    </m:r>
                  </m:oMath>
                </a14:m>
                <a:endParaRPr lang="en-US" sz="2800" dirty="0"/>
              </a:p>
            </p:txBody>
          </p:sp>
        </mc:Choice>
        <mc:Fallback xmlns="">
          <p:sp>
            <p:nvSpPr>
              <p:cNvPr id="70" name="Rectangle 69">
                <a:extLst>
                  <a:ext uri="{FF2B5EF4-FFF2-40B4-BE49-F238E27FC236}">
                    <a16:creationId xmlns:a16="http://schemas.microsoft.com/office/drawing/2014/main" id="{AFC0505C-A1F0-454C-ABD4-F45ED7921BE0}"/>
                  </a:ext>
                </a:extLst>
              </p:cNvPr>
              <p:cNvSpPr>
                <a:spLocks noRot="1" noChangeAspect="1" noMove="1" noResize="1" noEditPoints="1" noAdjustHandles="1" noChangeArrowheads="1" noChangeShapeType="1" noTextEdit="1"/>
              </p:cNvSpPr>
              <p:nvPr/>
            </p:nvSpPr>
            <p:spPr>
              <a:xfrm>
                <a:off x="4668033" y="4982317"/>
                <a:ext cx="2343398" cy="523220"/>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1" name="Rectangle 70">
                <a:extLst>
                  <a:ext uri="{FF2B5EF4-FFF2-40B4-BE49-F238E27FC236}">
                    <a16:creationId xmlns:a16="http://schemas.microsoft.com/office/drawing/2014/main" id="{B968BCFC-DC6C-4C6F-90BB-3471AB233AB1}"/>
                  </a:ext>
                </a:extLst>
              </p:cNvPr>
              <p:cNvSpPr/>
              <p:nvPr/>
            </p:nvSpPr>
            <p:spPr>
              <a:xfrm>
                <a:off x="4710721" y="5441309"/>
                <a:ext cx="1569404" cy="523220"/>
              </a:xfrm>
              <a:prstGeom prst="rect">
                <a:avLst/>
              </a:prstGeom>
            </p:spPr>
            <p:txBody>
              <a:bodyPr wrap="none">
                <a:spAutoFit/>
              </a:bodyPr>
              <a:lstStyle/>
              <a:p>
                <a:pPr lvl="1"/>
                <a14:m>
                  <m:oMathPara xmlns:m="http://schemas.openxmlformats.org/officeDocument/2006/math">
                    <m:oMathParaPr>
                      <m:jc m:val="centerGroup"/>
                    </m:oMathParaPr>
                    <m:oMath xmlns:m="http://schemas.openxmlformats.org/officeDocument/2006/math">
                      <m:r>
                        <m:rPr>
                          <m:sty m:val="p"/>
                        </m:rPr>
                        <a:rPr lang="en-US" sz="2800" b="0" i="0" dirty="0" smtClean="0">
                          <a:latin typeface="Cambria Math" panose="02040503050406030204" pitchFamily="18" charset="0"/>
                        </a:rPr>
                        <m:t>Θ</m:t>
                      </m:r>
                      <m:r>
                        <a:rPr lang="en-US" sz="2800" i="1" dirty="0" smtClean="0">
                          <a:latin typeface="Cambria Math" panose="02040503050406030204" pitchFamily="18" charset="0"/>
                        </a:rPr>
                        <m:t>(</m:t>
                      </m:r>
                      <m:r>
                        <a:rPr lang="en-US" sz="2800" i="1" dirty="0" smtClean="0">
                          <a:latin typeface="Cambria Math" panose="02040503050406030204" pitchFamily="18" charset="0"/>
                        </a:rPr>
                        <m:t>𝑛</m:t>
                      </m:r>
                      <m:r>
                        <a:rPr lang="en-US" sz="2800" i="1" dirty="0" smtClean="0">
                          <a:latin typeface="Cambria Math" panose="02040503050406030204" pitchFamily="18" charset="0"/>
                        </a:rPr>
                        <m:t> )</m:t>
                      </m:r>
                    </m:oMath>
                  </m:oMathPara>
                </a14:m>
                <a:endParaRPr lang="en-US" sz="2800" dirty="0"/>
              </a:p>
            </p:txBody>
          </p:sp>
        </mc:Choice>
        <mc:Fallback xmlns="">
          <p:sp>
            <p:nvSpPr>
              <p:cNvPr id="71" name="Rectangle 70">
                <a:extLst>
                  <a:ext uri="{FF2B5EF4-FFF2-40B4-BE49-F238E27FC236}">
                    <a16:creationId xmlns:a16="http://schemas.microsoft.com/office/drawing/2014/main" id="{B968BCFC-DC6C-4C6F-90BB-3471AB233AB1}"/>
                  </a:ext>
                </a:extLst>
              </p:cNvPr>
              <p:cNvSpPr>
                <a:spLocks noRot="1" noChangeAspect="1" noMove="1" noResize="1" noEditPoints="1" noAdjustHandles="1" noChangeArrowheads="1" noChangeShapeType="1" noTextEdit="1"/>
              </p:cNvSpPr>
              <p:nvPr/>
            </p:nvSpPr>
            <p:spPr>
              <a:xfrm>
                <a:off x="4710721" y="5441309"/>
                <a:ext cx="1569404" cy="523220"/>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2" name="Rectangle 71">
                <a:extLst>
                  <a:ext uri="{FF2B5EF4-FFF2-40B4-BE49-F238E27FC236}">
                    <a16:creationId xmlns:a16="http://schemas.microsoft.com/office/drawing/2014/main" id="{9233970F-0288-422C-BA4E-AF5EDFEE82FB}"/>
                  </a:ext>
                </a:extLst>
              </p:cNvPr>
              <p:cNvSpPr/>
              <p:nvPr/>
            </p:nvSpPr>
            <p:spPr>
              <a:xfrm>
                <a:off x="3549184" y="6213427"/>
                <a:ext cx="1921039"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sz="2800" b="0" i="0" dirty="0" smtClean="0">
                          <a:latin typeface="Cambria Math" panose="02040503050406030204" pitchFamily="18" charset="0"/>
                        </a:rPr>
                        <m:t>Θ</m:t>
                      </m:r>
                      <m:r>
                        <a:rPr lang="en-US" sz="2800" i="1" dirty="0" smtClean="0">
                          <a:latin typeface="Cambria Math" panose="02040503050406030204" pitchFamily="18" charset="0"/>
                        </a:rPr>
                        <m:t>(</m:t>
                      </m:r>
                      <m:r>
                        <a:rPr lang="en-US" sz="2800" i="1" dirty="0" smtClean="0">
                          <a:latin typeface="Cambria Math" panose="02040503050406030204" pitchFamily="18" charset="0"/>
                        </a:rPr>
                        <m:t>𝑛</m:t>
                      </m:r>
                      <m:r>
                        <a:rPr lang="en-US" sz="2800" i="1" dirty="0" smtClean="0">
                          <a:latin typeface="Cambria Math" panose="02040503050406030204" pitchFamily="18" charset="0"/>
                        </a:rPr>
                        <m:t> + </m:t>
                      </m:r>
                      <m:r>
                        <a:rPr lang="en-US" sz="2800" i="1" dirty="0" smtClean="0">
                          <a:latin typeface="Cambria Math" panose="02040503050406030204" pitchFamily="18" charset="0"/>
                        </a:rPr>
                        <m:t>𝑚</m:t>
                      </m:r>
                      <m:r>
                        <a:rPr lang="en-US" sz="2800" i="1" dirty="0" smtClean="0">
                          <a:latin typeface="Cambria Math" panose="02040503050406030204" pitchFamily="18" charset="0"/>
                        </a:rPr>
                        <m:t>)</m:t>
                      </m:r>
                    </m:oMath>
                  </m:oMathPara>
                </a14:m>
                <a:endParaRPr lang="en-US" sz="2800" dirty="0"/>
              </a:p>
            </p:txBody>
          </p:sp>
        </mc:Choice>
        <mc:Fallback xmlns="">
          <p:sp>
            <p:nvSpPr>
              <p:cNvPr id="72" name="Rectangle 71">
                <a:extLst>
                  <a:ext uri="{FF2B5EF4-FFF2-40B4-BE49-F238E27FC236}">
                    <a16:creationId xmlns:a16="http://schemas.microsoft.com/office/drawing/2014/main" id="{9233970F-0288-422C-BA4E-AF5EDFEE82FB}"/>
                  </a:ext>
                </a:extLst>
              </p:cNvPr>
              <p:cNvSpPr>
                <a:spLocks noRot="1" noChangeAspect="1" noMove="1" noResize="1" noEditPoints="1" noAdjustHandles="1" noChangeArrowheads="1" noChangeShapeType="1" noTextEdit="1"/>
              </p:cNvSpPr>
              <p:nvPr/>
            </p:nvSpPr>
            <p:spPr>
              <a:xfrm>
                <a:off x="3549184" y="6213427"/>
                <a:ext cx="1921039" cy="523220"/>
              </a:xfrm>
              <a:prstGeom prst="rect">
                <a:avLst/>
              </a:prstGeom>
              <a:blipFill>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605519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p:bldP spid="72"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Find SCCs?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75240" y="1463857"/>
                <a:ext cx="11187258" cy="2129433"/>
              </a:xfrm>
            </p:spPr>
            <p:txBody>
              <a:bodyPr>
                <a:normAutofit/>
              </a:bodyPr>
              <a:lstStyle/>
              <a:p>
                <a:r>
                  <a:rPr lang="en-US" dirty="0"/>
                  <a:t>Let’s build a new graph out of them! Call it </a:t>
                </a:r>
                <a14:m>
                  <m:oMath xmlns:m="http://schemas.openxmlformats.org/officeDocument/2006/math">
                    <m:sSup>
                      <m:sSupPr>
                        <m:ctrlPr>
                          <a:rPr lang="en-US" b="0" i="1" smtClean="0">
                            <a:solidFill>
                              <a:schemeClr val="accent1"/>
                            </a:solidFill>
                            <a:latin typeface="Cambria Math" panose="02040503050406030204" pitchFamily="18" charset="0"/>
                          </a:rPr>
                        </m:ctrlPr>
                      </m:sSupPr>
                      <m:e>
                        <m:r>
                          <a:rPr lang="en-US" b="0" i="1" smtClean="0">
                            <a:solidFill>
                              <a:schemeClr val="accent1"/>
                            </a:solidFill>
                            <a:latin typeface="Cambria Math" panose="02040503050406030204" pitchFamily="18" charset="0"/>
                          </a:rPr>
                          <m:t>𝐺</m:t>
                        </m:r>
                      </m:e>
                      <m:sup>
                        <m:r>
                          <a:rPr lang="en-US" b="0" i="1" smtClean="0">
                            <a:solidFill>
                              <a:schemeClr val="accent1"/>
                            </a:solidFill>
                            <a:latin typeface="Cambria Math" panose="02040503050406030204" pitchFamily="18" charset="0"/>
                          </a:rPr>
                          <m:t>𝑆𝐶𝐶</m:t>
                        </m:r>
                      </m:sup>
                    </m:sSup>
                  </m:oMath>
                </a14:m>
                <a:r>
                  <a:rPr lang="en-US" dirty="0">
                    <a:solidFill>
                      <a:schemeClr val="accent1"/>
                    </a:solidFill>
                  </a:rPr>
                  <a:t> </a:t>
                </a:r>
              </a:p>
              <a:p>
                <a:pPr lvl="1"/>
                <a:r>
                  <a:rPr lang="en-US" dirty="0"/>
                  <a:t>Have a vertex for each of the strongly connected components</a:t>
                </a:r>
              </a:p>
              <a:p>
                <a:pPr lvl="1"/>
                <a:r>
                  <a:rPr lang="en-US" dirty="0"/>
                  <a:t>Add an edge from component 1 to component 2 if there is an edge from a vertex inside 1 to one inside 2.</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75240" y="1463857"/>
                <a:ext cx="11187258" cy="2129433"/>
              </a:xfrm>
              <a:blipFill>
                <a:blip r:embed="rId2"/>
                <a:stretch>
                  <a:fillRect l="-654" t="-4871"/>
                </a:stretch>
              </a:blipFill>
            </p:spPr>
            <p:txBody>
              <a:bodyPr/>
              <a:lstStyle/>
              <a:p>
                <a:r>
                  <a:rPr lang="en-US">
                    <a:noFill/>
                  </a:rPr>
                  <a:t> </a:t>
                </a:r>
              </a:p>
            </p:txBody>
          </p:sp>
        </mc:Fallback>
      </mc:AlternateContent>
      <p:sp>
        <p:nvSpPr>
          <p:cNvPr id="53" name="Oval 52"/>
          <p:cNvSpPr/>
          <p:nvPr/>
        </p:nvSpPr>
        <p:spPr>
          <a:xfrm>
            <a:off x="5907947" y="4166781"/>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
            </a:r>
          </a:p>
        </p:txBody>
      </p:sp>
      <p:sp>
        <p:nvSpPr>
          <p:cNvPr id="54" name="Oval 53"/>
          <p:cNvSpPr/>
          <p:nvPr/>
        </p:nvSpPr>
        <p:spPr>
          <a:xfrm>
            <a:off x="5491850" y="4966930"/>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t>
            </a:r>
          </a:p>
        </p:txBody>
      </p:sp>
      <p:sp>
        <p:nvSpPr>
          <p:cNvPr id="55" name="Oval 54"/>
          <p:cNvSpPr/>
          <p:nvPr/>
        </p:nvSpPr>
        <p:spPr>
          <a:xfrm>
            <a:off x="6553198" y="4953909"/>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a:t>
            </a:r>
          </a:p>
        </p:txBody>
      </p:sp>
      <p:cxnSp>
        <p:nvCxnSpPr>
          <p:cNvPr id="56" name="Straight Arrow Connector 55"/>
          <p:cNvCxnSpPr>
            <a:stCxn id="54" idx="7"/>
            <a:endCxn id="53" idx="3"/>
          </p:cNvCxnSpPr>
          <p:nvPr/>
        </p:nvCxnSpPr>
        <p:spPr>
          <a:xfrm flipV="1">
            <a:off x="5912525" y="4578474"/>
            <a:ext cx="67598" cy="459091"/>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53" idx="5"/>
            <a:endCxn id="55" idx="0"/>
          </p:cNvCxnSpPr>
          <p:nvPr/>
        </p:nvCxnSpPr>
        <p:spPr>
          <a:xfrm>
            <a:off x="6328622" y="4578474"/>
            <a:ext cx="471002" cy="37543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53" idx="4"/>
            <a:endCxn id="54" idx="6"/>
          </p:cNvCxnSpPr>
          <p:nvPr/>
        </p:nvCxnSpPr>
        <p:spPr>
          <a:xfrm flipH="1">
            <a:off x="5984701" y="4649109"/>
            <a:ext cx="169672" cy="55898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59" name="Oval 58"/>
          <p:cNvSpPr/>
          <p:nvPr/>
        </p:nvSpPr>
        <p:spPr>
          <a:xfrm>
            <a:off x="3283654" y="4170866"/>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t>
            </a:r>
          </a:p>
        </p:txBody>
      </p:sp>
      <p:sp>
        <p:nvSpPr>
          <p:cNvPr id="60" name="Oval 59"/>
          <p:cNvSpPr/>
          <p:nvPr/>
        </p:nvSpPr>
        <p:spPr>
          <a:xfrm>
            <a:off x="7451055" y="4170866"/>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a:t>
            </a:r>
          </a:p>
        </p:txBody>
      </p:sp>
      <p:cxnSp>
        <p:nvCxnSpPr>
          <p:cNvPr id="61" name="Straight Arrow Connector 60"/>
          <p:cNvCxnSpPr>
            <a:stCxn id="59" idx="6"/>
            <a:endCxn id="53" idx="2"/>
          </p:cNvCxnSpPr>
          <p:nvPr/>
        </p:nvCxnSpPr>
        <p:spPr>
          <a:xfrm flipV="1">
            <a:off x="3776505" y="4407945"/>
            <a:ext cx="2131442" cy="408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stCxn id="55" idx="7"/>
            <a:endCxn id="60" idx="3"/>
          </p:cNvCxnSpPr>
          <p:nvPr/>
        </p:nvCxnSpPr>
        <p:spPr>
          <a:xfrm flipV="1">
            <a:off x="6973873" y="4582559"/>
            <a:ext cx="549358" cy="44198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stCxn id="60" idx="2"/>
            <a:endCxn id="53" idx="6"/>
          </p:cNvCxnSpPr>
          <p:nvPr/>
        </p:nvCxnSpPr>
        <p:spPr>
          <a:xfrm flipH="1" flipV="1">
            <a:off x="6400798" y="4407945"/>
            <a:ext cx="1050257" cy="408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64" name="Oval 63"/>
          <p:cNvSpPr/>
          <p:nvPr/>
        </p:nvSpPr>
        <p:spPr>
          <a:xfrm>
            <a:off x="1544256" y="4179817"/>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a:t>
            </a:r>
          </a:p>
        </p:txBody>
      </p:sp>
      <p:cxnSp>
        <p:nvCxnSpPr>
          <p:cNvPr id="65" name="Straight Arrow Connector 64"/>
          <p:cNvCxnSpPr>
            <a:stCxn id="64" idx="6"/>
            <a:endCxn id="59" idx="2"/>
          </p:cNvCxnSpPr>
          <p:nvPr/>
        </p:nvCxnSpPr>
        <p:spPr>
          <a:xfrm flipV="1">
            <a:off x="2037107" y="4412030"/>
            <a:ext cx="1246547" cy="8951"/>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66" name="Oval 65"/>
          <p:cNvSpPr/>
          <p:nvPr/>
        </p:nvSpPr>
        <p:spPr>
          <a:xfrm>
            <a:off x="9801890" y="4211351"/>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K</a:t>
            </a:r>
          </a:p>
        </p:txBody>
      </p:sp>
      <p:cxnSp>
        <p:nvCxnSpPr>
          <p:cNvPr id="67" name="Straight Arrow Connector 66"/>
          <p:cNvCxnSpPr>
            <a:stCxn id="60" idx="6"/>
            <a:endCxn id="66" idx="2"/>
          </p:cNvCxnSpPr>
          <p:nvPr/>
        </p:nvCxnSpPr>
        <p:spPr>
          <a:xfrm>
            <a:off x="7943906" y="4412030"/>
            <a:ext cx="1857984" cy="4048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68" name="Oval 67"/>
          <p:cNvSpPr/>
          <p:nvPr/>
        </p:nvSpPr>
        <p:spPr>
          <a:xfrm>
            <a:off x="9309039" y="5037565"/>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J</a:t>
            </a:r>
          </a:p>
        </p:txBody>
      </p:sp>
      <p:cxnSp>
        <p:nvCxnSpPr>
          <p:cNvPr id="69" name="Straight Arrow Connector 68"/>
          <p:cNvCxnSpPr>
            <a:stCxn id="55" idx="6"/>
            <a:endCxn id="68" idx="2"/>
          </p:cNvCxnSpPr>
          <p:nvPr/>
        </p:nvCxnSpPr>
        <p:spPr>
          <a:xfrm>
            <a:off x="7046049" y="5195073"/>
            <a:ext cx="2262990" cy="8365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stCxn id="66" idx="4"/>
            <a:endCxn id="68" idx="7"/>
          </p:cNvCxnSpPr>
          <p:nvPr/>
        </p:nvCxnSpPr>
        <p:spPr>
          <a:xfrm flipH="1">
            <a:off x="9729714" y="4693679"/>
            <a:ext cx="318602" cy="414521"/>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a:stCxn id="68" idx="0"/>
            <a:endCxn id="66" idx="3"/>
          </p:cNvCxnSpPr>
          <p:nvPr/>
        </p:nvCxnSpPr>
        <p:spPr>
          <a:xfrm flipV="1">
            <a:off x="9555465" y="4623044"/>
            <a:ext cx="318601" cy="414521"/>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72" name="Right Arrow 71"/>
          <p:cNvSpPr/>
          <p:nvPr/>
        </p:nvSpPr>
        <p:spPr>
          <a:xfrm>
            <a:off x="2302846" y="4084678"/>
            <a:ext cx="722027" cy="2602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ight Arrow 72"/>
          <p:cNvSpPr/>
          <p:nvPr/>
        </p:nvSpPr>
        <p:spPr>
          <a:xfrm>
            <a:off x="4289324" y="4505565"/>
            <a:ext cx="1010449" cy="3407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ight Arrow 73"/>
          <p:cNvSpPr/>
          <p:nvPr/>
        </p:nvSpPr>
        <p:spPr>
          <a:xfrm>
            <a:off x="8289540" y="4578474"/>
            <a:ext cx="722027" cy="3884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p:cNvSpPr txBox="1"/>
          <p:nvPr/>
        </p:nvSpPr>
        <p:spPr>
          <a:xfrm>
            <a:off x="1278517" y="4536043"/>
            <a:ext cx="290464" cy="430887"/>
          </a:xfrm>
          <a:prstGeom prst="rect">
            <a:avLst/>
          </a:prstGeom>
          <a:ln/>
        </p:spPr>
        <p:style>
          <a:lnRef idx="1">
            <a:schemeClr val="accent1"/>
          </a:lnRef>
          <a:fillRef idx="3">
            <a:schemeClr val="accent1"/>
          </a:fillRef>
          <a:effectRef idx="2">
            <a:schemeClr val="accent1"/>
          </a:effectRef>
          <a:fontRef idx="minor">
            <a:schemeClr val="lt1"/>
          </a:fontRef>
        </p:style>
        <p:txBody>
          <a:bodyPr wrap="none" rtlCol="0">
            <a:spAutoFit/>
          </a:bodyPr>
          <a:lstStyle/>
          <a:p>
            <a:r>
              <a:rPr lang="en-US" sz="2200" dirty="0"/>
              <a:t>1</a:t>
            </a:r>
          </a:p>
        </p:txBody>
      </p:sp>
      <p:sp>
        <p:nvSpPr>
          <p:cNvPr id="76" name="TextBox 75"/>
          <p:cNvSpPr txBox="1"/>
          <p:nvPr/>
        </p:nvSpPr>
        <p:spPr>
          <a:xfrm>
            <a:off x="7248552" y="5330445"/>
            <a:ext cx="333894" cy="430887"/>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sz="2200" dirty="0"/>
              <a:t>3</a:t>
            </a:r>
          </a:p>
        </p:txBody>
      </p:sp>
      <p:sp>
        <p:nvSpPr>
          <p:cNvPr id="77" name="TextBox 76"/>
          <p:cNvSpPr txBox="1"/>
          <p:nvPr/>
        </p:nvSpPr>
        <p:spPr>
          <a:xfrm>
            <a:off x="10174056" y="5270304"/>
            <a:ext cx="340158" cy="430887"/>
          </a:xfrm>
          <a:prstGeom prst="rect">
            <a:avLst/>
          </a:prstGeom>
          <a:ln/>
        </p:spPr>
        <p:style>
          <a:lnRef idx="1">
            <a:schemeClr val="accent1"/>
          </a:lnRef>
          <a:fillRef idx="3">
            <a:schemeClr val="accent1"/>
          </a:fillRef>
          <a:effectRef idx="2">
            <a:schemeClr val="accent1"/>
          </a:effectRef>
          <a:fontRef idx="minor">
            <a:schemeClr val="lt1"/>
          </a:fontRef>
        </p:style>
        <p:txBody>
          <a:bodyPr wrap="none" rtlCol="0">
            <a:spAutoFit/>
          </a:bodyPr>
          <a:lstStyle/>
          <a:p>
            <a:r>
              <a:rPr lang="en-US" sz="2200" dirty="0"/>
              <a:t>4</a:t>
            </a:r>
          </a:p>
        </p:txBody>
      </p:sp>
      <p:sp>
        <p:nvSpPr>
          <p:cNvPr id="78" name="TextBox 77"/>
          <p:cNvSpPr txBox="1"/>
          <p:nvPr/>
        </p:nvSpPr>
        <p:spPr>
          <a:xfrm>
            <a:off x="3013941" y="4669123"/>
            <a:ext cx="333746" cy="430887"/>
          </a:xfrm>
          <a:prstGeom prst="rect">
            <a:avLst/>
          </a:prstGeom>
          <a:ln/>
        </p:spPr>
        <p:style>
          <a:lnRef idx="1">
            <a:schemeClr val="accent1"/>
          </a:lnRef>
          <a:fillRef idx="3">
            <a:schemeClr val="accent1"/>
          </a:fillRef>
          <a:effectRef idx="2">
            <a:schemeClr val="accent1"/>
          </a:effectRef>
          <a:fontRef idx="minor">
            <a:schemeClr val="lt1"/>
          </a:fontRef>
        </p:style>
        <p:txBody>
          <a:bodyPr wrap="none" rtlCol="0">
            <a:spAutoFit/>
          </a:bodyPr>
          <a:lstStyle/>
          <a:p>
            <a:r>
              <a:rPr lang="en-US" sz="2200" dirty="0"/>
              <a:t>2</a:t>
            </a:r>
          </a:p>
        </p:txBody>
      </p:sp>
      <p:sp>
        <p:nvSpPr>
          <p:cNvPr id="79" name="Oval 78"/>
          <p:cNvSpPr/>
          <p:nvPr/>
        </p:nvSpPr>
        <p:spPr>
          <a:xfrm>
            <a:off x="1043195" y="3825216"/>
            <a:ext cx="1360698" cy="1360698"/>
          </a:xfrm>
          <a:prstGeom prst="ellipse">
            <a:avLst/>
          </a:prstGeom>
          <a:solidFill>
            <a:schemeClr val="accent1">
              <a:alpha val="2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2921291" y="3847396"/>
            <a:ext cx="1360698" cy="1360698"/>
          </a:xfrm>
          <a:prstGeom prst="ellipse">
            <a:avLst/>
          </a:prstGeom>
          <a:solidFill>
            <a:schemeClr val="accent1">
              <a:alpha val="2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5299773" y="3860067"/>
            <a:ext cx="2980051" cy="2079105"/>
          </a:xfrm>
          <a:prstGeom prst="ellipse">
            <a:avLst/>
          </a:prstGeom>
          <a:solidFill>
            <a:schemeClr val="accent1">
              <a:alpha val="2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9065704" y="3983782"/>
            <a:ext cx="1789532" cy="1966296"/>
          </a:xfrm>
          <a:prstGeom prst="ellipse">
            <a:avLst/>
          </a:prstGeom>
          <a:solidFill>
            <a:schemeClr val="accent1">
              <a:alpha val="2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4627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1247B-94B6-4C73-A884-4F600D7818F1}"/>
              </a:ext>
            </a:extLst>
          </p:cNvPr>
          <p:cNvSpPr>
            <a:spLocks noGrp="1"/>
          </p:cNvSpPr>
          <p:nvPr>
            <p:ph type="title"/>
          </p:nvPr>
        </p:nvSpPr>
        <p:spPr/>
        <p:txBody>
          <a:bodyPr/>
          <a:lstStyle/>
          <a:p>
            <a:r>
              <a:rPr lang="en-US" dirty="0"/>
              <a:t>Designing New Graph Algorithms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A2B2C97-732E-46C5-BD9A-7845A4DD01C8}"/>
                  </a:ext>
                </a:extLst>
              </p:cNvPr>
              <p:cNvSpPr>
                <a:spLocks noGrp="1"/>
              </p:cNvSpPr>
              <p:nvPr>
                <p:ph idx="1"/>
              </p:nvPr>
            </p:nvSpPr>
            <p:spPr>
              <a:xfrm>
                <a:off x="321547" y="1463857"/>
                <a:ext cx="11440951" cy="4845504"/>
              </a:xfrm>
            </p:spPr>
            <p:txBody>
              <a:bodyPr>
                <a:normAutofit/>
              </a:bodyPr>
              <a:lstStyle/>
              <a:p>
                <a:r>
                  <a:rPr lang="en-US" dirty="0"/>
                  <a:t>Not a common task – most graph problems have been asked before.</a:t>
                </a:r>
              </a:p>
              <a:p>
                <a:r>
                  <a:rPr lang="en-US" dirty="0"/>
                  <a:t>When you need to do it, Robbie recommends:</a:t>
                </a:r>
              </a:p>
              <a:p>
                <a:r>
                  <a:rPr lang="en-US" dirty="0"/>
                  <a:t>Start with a simpler case (topo-sorted DAG or [strongly] connected graph).</a:t>
                </a:r>
              </a:p>
              <a:p>
                <a:r>
                  <a:rPr lang="en-US" dirty="0"/>
                  <a:t>HW problem walks you through designing an algorithm by:</a:t>
                </a:r>
              </a:p>
              <a:p>
                <a:r>
                  <a:rPr lang="en-US" dirty="0"/>
                  <a:t>1. Figuring out what you’d do if the graph is strongly connected</a:t>
                </a:r>
              </a:p>
              <a:p>
                <a:r>
                  <a:rPr lang="en-US" dirty="0"/>
                  <a:t>2. Figuring out what you’d do if the graph is a topologically ordered DAG</a:t>
                </a:r>
              </a:p>
              <a:p>
                <a:r>
                  <a:rPr lang="en-US" dirty="0"/>
                  <a:t>3. Stitching together those two ideas (using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𝐺</m:t>
                        </m:r>
                      </m:e>
                      <m:sup>
                        <m:r>
                          <a:rPr lang="en-US" b="0" i="1" smtClean="0">
                            <a:latin typeface="Cambria Math" panose="02040503050406030204" pitchFamily="18" charset="0"/>
                          </a:rPr>
                          <m:t>𝑆𝐶𝐶</m:t>
                        </m:r>
                      </m:sup>
                    </m:sSup>
                  </m:oMath>
                </a14:m>
                <a:r>
                  <a:rPr lang="en-US" dirty="0"/>
                  <a:t>). </a:t>
                </a:r>
              </a:p>
            </p:txBody>
          </p:sp>
        </mc:Choice>
        <mc:Fallback xmlns="">
          <p:sp>
            <p:nvSpPr>
              <p:cNvPr id="3" name="Content Placeholder 2">
                <a:extLst>
                  <a:ext uri="{FF2B5EF4-FFF2-40B4-BE49-F238E27FC236}">
                    <a16:creationId xmlns:a16="http://schemas.microsoft.com/office/drawing/2014/main" id="{9A2B2C97-732E-46C5-BD9A-7845A4DD01C8}"/>
                  </a:ext>
                </a:extLst>
              </p:cNvPr>
              <p:cNvSpPr>
                <a:spLocks noGrp="1" noRot="1" noChangeAspect="1" noMove="1" noResize="1" noEditPoints="1" noAdjustHandles="1" noChangeArrowheads="1" noChangeShapeType="1" noTextEdit="1"/>
              </p:cNvSpPr>
              <p:nvPr>
                <p:ph idx="1"/>
              </p:nvPr>
            </p:nvSpPr>
            <p:spPr>
              <a:xfrm>
                <a:off x="321547" y="1463857"/>
                <a:ext cx="11440951" cy="4845504"/>
              </a:xfrm>
              <a:blipFill>
                <a:blip r:embed="rId2"/>
                <a:stretch>
                  <a:fillRect l="-693" t="-2138"/>
                </a:stretch>
              </a:blipFill>
            </p:spPr>
            <p:txBody>
              <a:bodyPr/>
              <a:lstStyle/>
              <a:p>
                <a:r>
                  <a:rPr lang="en-US">
                    <a:noFill/>
                  </a:rPr>
                  <a:t> </a:t>
                </a:r>
              </a:p>
            </p:txBody>
          </p:sp>
        </mc:Fallback>
      </mc:AlternateContent>
    </p:spTree>
    <p:extLst>
      <p:ext uri="{BB962C8B-B14F-4D97-AF65-F5344CB8AC3E}">
        <p14:creationId xmlns:p14="http://schemas.microsoft.com/office/powerpoint/2010/main" val="34380748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C3DFC-9269-4DC7-98BC-262B646D2048}"/>
              </a:ext>
            </a:extLst>
          </p:cNvPr>
          <p:cNvSpPr>
            <a:spLocks noGrp="1"/>
          </p:cNvSpPr>
          <p:nvPr>
            <p:ph type="title"/>
          </p:nvPr>
        </p:nvSpPr>
        <p:spPr/>
        <p:txBody>
          <a:bodyPr/>
          <a:lstStyle/>
          <a:p>
            <a:r>
              <a:rPr lang="en-US" dirty="0"/>
              <a:t>Problem Solving Suggestions</a:t>
            </a:r>
          </a:p>
        </p:txBody>
      </p:sp>
      <p:sp>
        <p:nvSpPr>
          <p:cNvPr id="3" name="Content Placeholder 2">
            <a:extLst>
              <a:ext uri="{FF2B5EF4-FFF2-40B4-BE49-F238E27FC236}">
                <a16:creationId xmlns:a16="http://schemas.microsoft.com/office/drawing/2014/main" id="{B9A09931-EA78-4130-9798-4E8EEECA67E0}"/>
              </a:ext>
            </a:extLst>
          </p:cNvPr>
          <p:cNvSpPr>
            <a:spLocks noGrp="1"/>
          </p:cNvSpPr>
          <p:nvPr>
            <p:ph idx="1"/>
          </p:nvPr>
        </p:nvSpPr>
        <p:spPr/>
        <p:txBody>
          <a:bodyPr>
            <a:normAutofit/>
          </a:bodyPr>
          <a:lstStyle/>
          <a:p>
            <a:r>
              <a:rPr lang="en-US" dirty="0"/>
              <a:t>Read the problem carefully.</a:t>
            </a:r>
          </a:p>
          <a:p>
            <a:pPr lvl="1"/>
            <a:r>
              <a:rPr lang="en-US" dirty="0"/>
              <a:t>Are there any technical terms in the question? Any formulas?</a:t>
            </a:r>
          </a:p>
          <a:p>
            <a:pPr lvl="1"/>
            <a:r>
              <a:rPr lang="en-US" dirty="0"/>
              <a:t>What kind of object will you get as input? What type is your output?</a:t>
            </a:r>
          </a:p>
          <a:p>
            <a:r>
              <a:rPr lang="en-US" dirty="0"/>
              <a:t>Do you understand it? Write sample inputs and outputs</a:t>
            </a:r>
          </a:p>
          <a:p>
            <a:pPr lvl="1"/>
            <a:r>
              <a:rPr lang="en-US" dirty="0"/>
              <a:t>We’ll often give you samples, but it helps to add your own.</a:t>
            </a:r>
          </a:p>
          <a:p>
            <a:r>
              <a:rPr lang="en-US" dirty="0"/>
              <a:t>Now start thinking about solutions</a:t>
            </a:r>
          </a:p>
          <a:p>
            <a:pPr lvl="1"/>
            <a:r>
              <a:rPr lang="en-US" dirty="0"/>
              <a:t>On those examples, how would you get the solution?</a:t>
            </a:r>
          </a:p>
          <a:p>
            <a:pPr lvl="1"/>
            <a:r>
              <a:rPr lang="en-US" dirty="0"/>
              <a:t>Does this remind you of any algorithms from class?</a:t>
            </a:r>
          </a:p>
          <a:p>
            <a:pPr lvl="1"/>
            <a:r>
              <a:rPr lang="en-US" dirty="0"/>
              <a:t>Can you think of a new idea?</a:t>
            </a:r>
          </a:p>
          <a:p>
            <a:pPr lvl="1"/>
            <a:r>
              <a:rPr lang="en-US" dirty="0"/>
              <a:t>It’s ok to start with slow solutions and try to speed them up!</a:t>
            </a:r>
          </a:p>
          <a:p>
            <a:pPr lvl="1"/>
            <a:r>
              <a:rPr lang="en-US" dirty="0"/>
              <a:t>Try the graph modeling process.</a:t>
            </a:r>
          </a:p>
        </p:txBody>
      </p:sp>
    </p:spTree>
    <p:extLst>
      <p:ext uri="{BB962C8B-B14F-4D97-AF65-F5344CB8AC3E}">
        <p14:creationId xmlns:p14="http://schemas.microsoft.com/office/powerpoint/2010/main" val="278500292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CBFB0-D8A2-4CEC-9140-151EF6A054C8}"/>
              </a:ext>
            </a:extLst>
          </p:cNvPr>
          <p:cNvSpPr>
            <a:spLocks noGrp="1"/>
          </p:cNvSpPr>
          <p:nvPr>
            <p:ph type="title"/>
          </p:nvPr>
        </p:nvSpPr>
        <p:spPr/>
        <p:txBody>
          <a:bodyPr/>
          <a:lstStyle/>
          <a:p>
            <a:r>
              <a:rPr lang="en-US" dirty="0"/>
              <a:t>Graph Modeling</a:t>
            </a:r>
          </a:p>
        </p:txBody>
      </p:sp>
      <p:sp>
        <p:nvSpPr>
          <p:cNvPr id="3" name="Content Placeholder 2">
            <a:extLst>
              <a:ext uri="{FF2B5EF4-FFF2-40B4-BE49-F238E27FC236}">
                <a16:creationId xmlns:a16="http://schemas.microsoft.com/office/drawing/2014/main" id="{0F556317-9F80-4438-B813-5C803B596679}"/>
              </a:ext>
            </a:extLst>
          </p:cNvPr>
          <p:cNvSpPr>
            <a:spLocks noGrp="1"/>
          </p:cNvSpPr>
          <p:nvPr>
            <p:ph idx="1"/>
          </p:nvPr>
        </p:nvSpPr>
        <p:spPr/>
        <p:txBody>
          <a:bodyPr/>
          <a:lstStyle/>
          <a:p>
            <a:r>
              <a:rPr lang="en-US" dirty="0"/>
              <a:t>But…Most of the time you don’t need a new graph algorithm.</a:t>
            </a:r>
          </a:p>
          <a:p>
            <a:r>
              <a:rPr lang="en-US" dirty="0"/>
              <a:t>What you need is to figure out what graph to make and which graph algorithm to run.</a:t>
            </a:r>
          </a:p>
          <a:p>
            <a:endParaRPr lang="en-US" dirty="0"/>
          </a:p>
          <a:p>
            <a:r>
              <a:rPr lang="en-US" dirty="0"/>
              <a:t>“Graph modeling”</a:t>
            </a:r>
          </a:p>
          <a:p>
            <a:r>
              <a:rPr lang="en-US" dirty="0"/>
              <a:t>Going from word problem to graph algorithm. </a:t>
            </a:r>
          </a:p>
          <a:p>
            <a:r>
              <a:rPr lang="en-US" dirty="0"/>
              <a:t>Often finding a clever way to turn your requirements into graph features. </a:t>
            </a:r>
          </a:p>
          <a:p>
            <a:r>
              <a:rPr lang="en-US" dirty="0"/>
              <a:t>Mix of “standard bag of tricks” and new creativity. </a:t>
            </a:r>
          </a:p>
        </p:txBody>
      </p:sp>
    </p:spTree>
    <p:extLst>
      <p:ext uri="{BB962C8B-B14F-4D97-AF65-F5344CB8AC3E}">
        <p14:creationId xmlns:p14="http://schemas.microsoft.com/office/powerpoint/2010/main" val="208806536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Graph Modeling Process</a:t>
            </a:r>
          </a:p>
        </p:txBody>
      </p:sp>
      <p:sp>
        <p:nvSpPr>
          <p:cNvPr id="9" name="Content Placeholder 8"/>
          <p:cNvSpPr>
            <a:spLocks noGrp="1"/>
          </p:cNvSpPr>
          <p:nvPr>
            <p:ph idx="1"/>
          </p:nvPr>
        </p:nvSpPr>
        <p:spPr/>
        <p:txBody>
          <a:bodyPr/>
          <a:lstStyle/>
          <a:p>
            <a:r>
              <a:rPr lang="en-US" dirty="0"/>
              <a:t>1. What are your fundamental objects?</a:t>
            </a:r>
          </a:p>
          <a:p>
            <a:pPr lvl="1"/>
            <a:r>
              <a:rPr lang="en-US" dirty="0"/>
              <a:t>Those will probably become your vertices.</a:t>
            </a:r>
          </a:p>
          <a:p>
            <a:r>
              <a:rPr lang="en-US" dirty="0"/>
              <a:t>2. How are those objects related?</a:t>
            </a:r>
          </a:p>
          <a:p>
            <a:pPr lvl="1"/>
            <a:r>
              <a:rPr lang="en-US" dirty="0"/>
              <a:t>Represent those relationships with edges.</a:t>
            </a:r>
          </a:p>
          <a:p>
            <a:r>
              <a:rPr lang="en-US" dirty="0"/>
              <a:t>3. How is what I’m looking for encoded in the graph?</a:t>
            </a:r>
          </a:p>
          <a:p>
            <a:pPr lvl="1"/>
            <a:r>
              <a:rPr lang="en-US" dirty="0"/>
              <a:t>Do I need a path from s to t? The shortest path from s to t? A minimum spanning tree? Something else?</a:t>
            </a:r>
          </a:p>
          <a:p>
            <a:r>
              <a:rPr lang="en-US" dirty="0"/>
              <a:t>4. Do I know how to find what I’m looking for?</a:t>
            </a:r>
          </a:p>
          <a:p>
            <a:pPr lvl="1"/>
            <a:r>
              <a:rPr lang="en-US" dirty="0"/>
              <a:t>Then run that algorithm/combination of algorithms</a:t>
            </a:r>
          </a:p>
          <a:p>
            <a:pPr lvl="1"/>
            <a:r>
              <a:rPr lang="en-US" dirty="0"/>
              <a:t>Otherwise go back to step 1 and try again.</a:t>
            </a:r>
          </a:p>
        </p:txBody>
      </p:sp>
    </p:spTree>
    <p:extLst>
      <p:ext uri="{BB962C8B-B14F-4D97-AF65-F5344CB8AC3E}">
        <p14:creationId xmlns:p14="http://schemas.microsoft.com/office/powerpoint/2010/main" val="198065011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AC2D6-47CE-47BC-8527-4B2CF948FE14}"/>
              </a:ext>
            </a:extLst>
          </p:cNvPr>
          <p:cNvSpPr>
            <a:spLocks noGrp="1"/>
          </p:cNvSpPr>
          <p:nvPr>
            <p:ph type="title"/>
          </p:nvPr>
        </p:nvSpPr>
        <p:spPr/>
        <p:txBody>
          <a:bodyPr/>
          <a:lstStyle/>
          <a:p>
            <a:r>
              <a:rPr lang="en-US" dirty="0"/>
              <a:t>Scenario #1</a:t>
            </a:r>
          </a:p>
        </p:txBody>
      </p:sp>
      <p:sp>
        <p:nvSpPr>
          <p:cNvPr id="4" name="TextBox 3">
            <a:extLst>
              <a:ext uri="{FF2B5EF4-FFF2-40B4-BE49-F238E27FC236}">
                <a16:creationId xmlns:a16="http://schemas.microsoft.com/office/drawing/2014/main" id="{6228E262-51E4-453B-B5FA-06D5014034F1}"/>
              </a:ext>
            </a:extLst>
          </p:cNvPr>
          <p:cNvSpPr txBox="1"/>
          <p:nvPr/>
        </p:nvSpPr>
        <p:spPr>
          <a:xfrm>
            <a:off x="7571280" y="1430343"/>
            <a:ext cx="4425884" cy="4401205"/>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What are the vertices?</a:t>
            </a:r>
          </a:p>
          <a:p>
            <a:endParaRPr lang="en-US" sz="2800" dirty="0">
              <a:latin typeface="Segoe UI Semilight" panose="020B0402040204020203" pitchFamily="34" charset="0"/>
              <a:cs typeface="Segoe UI Semilight" panose="020B0402040204020203" pitchFamily="34" charset="0"/>
            </a:endParaRPr>
          </a:p>
          <a:p>
            <a:endParaRPr lang="en-US" sz="2800" dirty="0">
              <a:latin typeface="Segoe UI Semilight" panose="020B0402040204020203" pitchFamily="34" charset="0"/>
              <a:cs typeface="Segoe UI Semilight" panose="020B0402040204020203" pitchFamily="34" charset="0"/>
            </a:endParaRPr>
          </a:p>
          <a:p>
            <a:r>
              <a:rPr lang="en-US" sz="2800" dirty="0">
                <a:latin typeface="Segoe UI Semilight" panose="020B0402040204020203" pitchFamily="34" charset="0"/>
                <a:cs typeface="Segoe UI Semilight" panose="020B0402040204020203" pitchFamily="34" charset="0"/>
              </a:rPr>
              <a:t>What are the edges?</a:t>
            </a:r>
          </a:p>
          <a:p>
            <a:endParaRPr lang="en-US" sz="2800" dirty="0">
              <a:latin typeface="Segoe UI Semilight" panose="020B0402040204020203" pitchFamily="34" charset="0"/>
              <a:cs typeface="Segoe UI Semilight" panose="020B0402040204020203" pitchFamily="34" charset="0"/>
            </a:endParaRPr>
          </a:p>
          <a:p>
            <a:endParaRPr lang="en-US" sz="2800" dirty="0">
              <a:latin typeface="Segoe UI Semilight" panose="020B0402040204020203" pitchFamily="34" charset="0"/>
              <a:cs typeface="Segoe UI Semilight" panose="020B0402040204020203" pitchFamily="34" charset="0"/>
            </a:endParaRPr>
          </a:p>
          <a:p>
            <a:r>
              <a:rPr lang="en-US" sz="2800" dirty="0">
                <a:latin typeface="Segoe UI Semilight" panose="020B0402040204020203" pitchFamily="34" charset="0"/>
                <a:cs typeface="Segoe UI Semilight" panose="020B0402040204020203" pitchFamily="34" charset="0"/>
              </a:rPr>
              <a:t>What are we looking for?</a:t>
            </a:r>
          </a:p>
          <a:p>
            <a:endParaRPr lang="en-US" sz="2800" dirty="0">
              <a:latin typeface="Segoe UI Semilight" panose="020B0402040204020203" pitchFamily="34" charset="0"/>
              <a:cs typeface="Segoe UI Semilight" panose="020B0402040204020203" pitchFamily="34" charset="0"/>
            </a:endParaRPr>
          </a:p>
          <a:p>
            <a:endParaRPr lang="en-US" sz="2800" dirty="0">
              <a:latin typeface="Segoe UI Semilight" panose="020B0402040204020203" pitchFamily="34" charset="0"/>
              <a:cs typeface="Segoe UI Semilight" panose="020B0402040204020203" pitchFamily="34" charset="0"/>
            </a:endParaRPr>
          </a:p>
          <a:p>
            <a:r>
              <a:rPr lang="en-US" sz="2800" dirty="0">
                <a:latin typeface="Segoe UI Semilight" panose="020B0402040204020203" pitchFamily="34" charset="0"/>
                <a:cs typeface="Segoe UI Semilight" panose="020B0402040204020203" pitchFamily="34" charset="0"/>
              </a:rPr>
              <a:t>What do we run?</a:t>
            </a:r>
          </a:p>
        </p:txBody>
      </p:sp>
      <p:sp>
        <p:nvSpPr>
          <p:cNvPr id="8" name="Content Placeholder 2">
            <a:extLst>
              <a:ext uri="{FF2B5EF4-FFF2-40B4-BE49-F238E27FC236}">
                <a16:creationId xmlns:a16="http://schemas.microsoft.com/office/drawing/2014/main" id="{B0D125C6-4AB3-4C41-8FC0-B1AE8D70D205}"/>
              </a:ext>
            </a:extLst>
          </p:cNvPr>
          <p:cNvSpPr txBox="1">
            <a:spLocks/>
          </p:cNvSpPr>
          <p:nvPr/>
        </p:nvSpPr>
        <p:spPr>
          <a:xfrm>
            <a:off x="575240" y="1277943"/>
            <a:ext cx="6653991" cy="5276138"/>
          </a:xfrm>
          <a:prstGeom prst="rect">
            <a:avLst/>
          </a:prstGeom>
        </p:spPr>
        <p:txBody>
          <a:bodyPr vert="horz" lIns="45720" tIns="45720" rIns="45720" bIns="45720" rtlCol="0">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128016" indent="0" algn="l"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2400" kern="1200" baseline="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sz="2400" dirty="0"/>
              <a:t>You’ve made a new social networking app, </a:t>
            </a:r>
            <a:r>
              <a:rPr lang="en-US" sz="2400" dirty="0" err="1"/>
              <a:t>Convrs</a:t>
            </a:r>
            <a:r>
              <a:rPr lang="en-US" sz="2400" dirty="0"/>
              <a:t>. Users on </a:t>
            </a:r>
            <a:r>
              <a:rPr lang="en-US" sz="2400" dirty="0" err="1"/>
              <a:t>Convrs</a:t>
            </a:r>
            <a:r>
              <a:rPr lang="en-US" sz="2400" dirty="0"/>
              <a:t> can have “asymmetric” following (I can follow you, without you following me). You decide to allow people to form multi-user direct messages, but only if people are probably in similar social circles (to avoid spamming).</a:t>
            </a:r>
          </a:p>
          <a:p>
            <a:r>
              <a:rPr lang="en-US" sz="2400" dirty="0"/>
              <a:t>You’ll allow a messaging channel to form only if for every pair of users </a:t>
            </a:r>
            <a:r>
              <a:rPr lang="en-US" sz="2400" dirty="0" err="1"/>
              <a:t>a,b</a:t>
            </a:r>
            <a:r>
              <a:rPr lang="en-US" sz="2400" dirty="0"/>
              <a:t> in the channel: a must follow b or follow someone who follows b or follow someone who follows someone who follows b, or …</a:t>
            </a:r>
            <a:br>
              <a:rPr lang="en-US" sz="2400" dirty="0"/>
            </a:br>
            <a:r>
              <a:rPr lang="en-US" sz="2400" dirty="0"/>
              <a:t>And the same for b to a. </a:t>
            </a:r>
          </a:p>
          <a:p>
            <a:r>
              <a:rPr lang="en-US" sz="2400" dirty="0"/>
              <a:t>You’d like to be able to quickly check for any new proposed channel whether it meets this condition.</a:t>
            </a:r>
          </a:p>
        </p:txBody>
      </p:sp>
    </p:spTree>
    <p:extLst>
      <p:ext uri="{BB962C8B-B14F-4D97-AF65-F5344CB8AC3E}">
        <p14:creationId xmlns:p14="http://schemas.microsoft.com/office/powerpoint/2010/main" val="220631444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AC2D6-47CE-47BC-8527-4B2CF948FE14}"/>
              </a:ext>
            </a:extLst>
          </p:cNvPr>
          <p:cNvSpPr>
            <a:spLocks noGrp="1"/>
          </p:cNvSpPr>
          <p:nvPr>
            <p:ph type="title"/>
          </p:nvPr>
        </p:nvSpPr>
        <p:spPr/>
        <p:txBody>
          <a:bodyPr/>
          <a:lstStyle/>
          <a:p>
            <a:r>
              <a:rPr lang="en-US" dirty="0"/>
              <a:t>Scenario #1 (answer)</a:t>
            </a:r>
          </a:p>
        </p:txBody>
      </p:sp>
      <p:sp>
        <p:nvSpPr>
          <p:cNvPr id="3" name="Content Placeholder 2">
            <a:extLst>
              <a:ext uri="{FF2B5EF4-FFF2-40B4-BE49-F238E27FC236}">
                <a16:creationId xmlns:a16="http://schemas.microsoft.com/office/drawing/2014/main" id="{5B8F425E-F3FE-46F4-9405-03ACAF1816C3}"/>
              </a:ext>
            </a:extLst>
          </p:cNvPr>
          <p:cNvSpPr>
            <a:spLocks noGrp="1"/>
          </p:cNvSpPr>
          <p:nvPr>
            <p:ph idx="1"/>
          </p:nvPr>
        </p:nvSpPr>
        <p:spPr>
          <a:xfrm>
            <a:off x="575240" y="1277943"/>
            <a:ext cx="6653991" cy="5276138"/>
          </a:xfrm>
        </p:spPr>
        <p:txBody>
          <a:bodyPr>
            <a:normAutofit lnSpcReduction="10000"/>
          </a:bodyPr>
          <a:lstStyle/>
          <a:p>
            <a:r>
              <a:rPr lang="en-US" sz="2400" dirty="0"/>
              <a:t>You’ve made a new social networking app, </a:t>
            </a:r>
            <a:r>
              <a:rPr lang="en-US" sz="2400" dirty="0" err="1"/>
              <a:t>Convrs</a:t>
            </a:r>
            <a:r>
              <a:rPr lang="en-US" sz="2400" dirty="0"/>
              <a:t>. Users on </a:t>
            </a:r>
            <a:r>
              <a:rPr lang="en-US" sz="2400" dirty="0" err="1"/>
              <a:t>Convrs</a:t>
            </a:r>
            <a:r>
              <a:rPr lang="en-US" sz="2400" dirty="0"/>
              <a:t> can have “asymmetric” following (I can follow you, without you following me). You decide to allow people to form multi-user direct messages, but only if people are probably in similar social circles (to avoid spamming).</a:t>
            </a:r>
          </a:p>
          <a:p>
            <a:r>
              <a:rPr lang="en-US" sz="2400" dirty="0"/>
              <a:t>You’ll allow a messaging channel to form only if for every pair of users </a:t>
            </a:r>
            <a:r>
              <a:rPr lang="en-US" sz="2400" dirty="0" err="1"/>
              <a:t>a,b</a:t>
            </a:r>
            <a:r>
              <a:rPr lang="en-US" sz="2400" dirty="0"/>
              <a:t> in the channel: a must follow b or follow someone who follows b or follow someone who follows someone who follows b, or …</a:t>
            </a:r>
            <a:br>
              <a:rPr lang="en-US" sz="2400" dirty="0"/>
            </a:br>
            <a:r>
              <a:rPr lang="en-US" sz="2400" dirty="0"/>
              <a:t>And the same for b to a. </a:t>
            </a:r>
          </a:p>
          <a:p>
            <a:r>
              <a:rPr lang="en-US" sz="2400" dirty="0"/>
              <a:t>You’d like to be able to quickly check for any new proposed channel whether it meets this condition.</a:t>
            </a:r>
          </a:p>
        </p:txBody>
      </p:sp>
      <p:sp>
        <p:nvSpPr>
          <p:cNvPr id="4" name="TextBox 3">
            <a:extLst>
              <a:ext uri="{FF2B5EF4-FFF2-40B4-BE49-F238E27FC236}">
                <a16:creationId xmlns:a16="http://schemas.microsoft.com/office/drawing/2014/main" id="{6228E262-51E4-453B-B5FA-06D5014034F1}"/>
              </a:ext>
            </a:extLst>
          </p:cNvPr>
          <p:cNvSpPr txBox="1"/>
          <p:nvPr/>
        </p:nvSpPr>
        <p:spPr>
          <a:xfrm>
            <a:off x="7555584" y="1442301"/>
            <a:ext cx="4425884" cy="4401205"/>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What are the vertices?</a:t>
            </a:r>
          </a:p>
          <a:p>
            <a:endParaRPr lang="en-US" sz="2800" dirty="0">
              <a:latin typeface="Segoe UI Semilight" panose="020B0402040204020203" pitchFamily="34" charset="0"/>
              <a:cs typeface="Segoe UI Semilight" panose="020B0402040204020203" pitchFamily="34" charset="0"/>
            </a:endParaRPr>
          </a:p>
          <a:p>
            <a:endParaRPr lang="en-US" sz="2800" dirty="0">
              <a:latin typeface="Segoe UI Semilight" panose="020B0402040204020203" pitchFamily="34" charset="0"/>
              <a:cs typeface="Segoe UI Semilight" panose="020B0402040204020203" pitchFamily="34" charset="0"/>
            </a:endParaRPr>
          </a:p>
          <a:p>
            <a:r>
              <a:rPr lang="en-US" sz="2800" dirty="0">
                <a:latin typeface="Segoe UI Semilight" panose="020B0402040204020203" pitchFamily="34" charset="0"/>
                <a:cs typeface="Segoe UI Semilight" panose="020B0402040204020203" pitchFamily="34" charset="0"/>
              </a:rPr>
              <a:t>What are the edges?</a:t>
            </a:r>
          </a:p>
          <a:p>
            <a:endParaRPr lang="en-US" sz="2800" dirty="0">
              <a:latin typeface="Segoe UI Semilight" panose="020B0402040204020203" pitchFamily="34" charset="0"/>
              <a:cs typeface="Segoe UI Semilight" panose="020B0402040204020203" pitchFamily="34" charset="0"/>
            </a:endParaRPr>
          </a:p>
          <a:p>
            <a:endParaRPr lang="en-US" sz="2800" dirty="0">
              <a:latin typeface="Segoe UI Semilight" panose="020B0402040204020203" pitchFamily="34" charset="0"/>
              <a:cs typeface="Segoe UI Semilight" panose="020B0402040204020203" pitchFamily="34" charset="0"/>
            </a:endParaRPr>
          </a:p>
          <a:p>
            <a:r>
              <a:rPr lang="en-US" sz="2800" dirty="0">
                <a:latin typeface="Segoe UI Semilight" panose="020B0402040204020203" pitchFamily="34" charset="0"/>
                <a:cs typeface="Segoe UI Semilight" panose="020B0402040204020203" pitchFamily="34" charset="0"/>
              </a:rPr>
              <a:t>What are we looking for?</a:t>
            </a:r>
          </a:p>
          <a:p>
            <a:endParaRPr lang="en-US" sz="2800" dirty="0">
              <a:latin typeface="Segoe UI Semilight" panose="020B0402040204020203" pitchFamily="34" charset="0"/>
              <a:cs typeface="Segoe UI Semilight" panose="020B0402040204020203" pitchFamily="34" charset="0"/>
            </a:endParaRPr>
          </a:p>
          <a:p>
            <a:endParaRPr lang="en-US" sz="2800" dirty="0">
              <a:latin typeface="Segoe UI Semilight" panose="020B0402040204020203" pitchFamily="34" charset="0"/>
              <a:cs typeface="Segoe UI Semilight" panose="020B0402040204020203" pitchFamily="34" charset="0"/>
            </a:endParaRPr>
          </a:p>
          <a:p>
            <a:r>
              <a:rPr lang="en-US" sz="2800" dirty="0">
                <a:latin typeface="Segoe UI Semilight" panose="020B0402040204020203" pitchFamily="34" charset="0"/>
                <a:cs typeface="Segoe UI Semilight" panose="020B0402040204020203" pitchFamily="34" charset="0"/>
              </a:rPr>
              <a:t>What do we run?</a:t>
            </a:r>
          </a:p>
        </p:txBody>
      </p:sp>
      <p:sp>
        <p:nvSpPr>
          <p:cNvPr id="5" name="TextBox 4">
            <a:extLst>
              <a:ext uri="{FF2B5EF4-FFF2-40B4-BE49-F238E27FC236}">
                <a16:creationId xmlns:a16="http://schemas.microsoft.com/office/drawing/2014/main" id="{FF649641-0DC1-40B4-81E0-342F617E12F4}"/>
              </a:ext>
            </a:extLst>
          </p:cNvPr>
          <p:cNvSpPr txBox="1"/>
          <p:nvPr/>
        </p:nvSpPr>
        <p:spPr>
          <a:xfrm>
            <a:off x="7805394" y="1965488"/>
            <a:ext cx="2318994" cy="523220"/>
          </a:xfrm>
          <a:prstGeom prst="rect">
            <a:avLst/>
          </a:prstGeom>
          <a:noFill/>
        </p:spPr>
        <p:txBody>
          <a:bodyPr wrap="square" rtlCol="0">
            <a:spAutoFit/>
          </a:bodyPr>
          <a:lstStyle/>
          <a:p>
            <a:r>
              <a:rPr lang="en-US" sz="2800" dirty="0">
                <a:solidFill>
                  <a:schemeClr val="accent3"/>
                </a:solidFill>
                <a:latin typeface="Segoe UI Semilight" panose="020B0402040204020203" pitchFamily="34" charset="0"/>
                <a:cs typeface="Segoe UI Semilight" panose="020B0402040204020203" pitchFamily="34" charset="0"/>
              </a:rPr>
              <a:t>Users</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C57B2184-1AAA-4185-A41A-D0E13B517C7A}"/>
                  </a:ext>
                </a:extLst>
              </p:cNvPr>
              <p:cNvSpPr txBox="1"/>
              <p:nvPr/>
            </p:nvSpPr>
            <p:spPr>
              <a:xfrm>
                <a:off x="7805394" y="3201970"/>
                <a:ext cx="3957104" cy="954107"/>
              </a:xfrm>
              <a:prstGeom prst="rect">
                <a:avLst/>
              </a:prstGeom>
              <a:noFill/>
            </p:spPr>
            <p:txBody>
              <a:bodyPr wrap="square" rtlCol="0">
                <a:spAutoFit/>
              </a:bodyPr>
              <a:lstStyle/>
              <a:p>
                <a:r>
                  <a:rPr lang="en-US" sz="2800" dirty="0">
                    <a:solidFill>
                      <a:schemeClr val="accent3"/>
                    </a:solidFill>
                    <a:latin typeface="Segoe UI Semilight" panose="020B0402040204020203" pitchFamily="34" charset="0"/>
                    <a:cs typeface="Segoe UI Semilight" panose="020B0402040204020203" pitchFamily="34" charset="0"/>
                  </a:rPr>
                  <a:t>Directed – from </a:t>
                </a:r>
                <a14:m>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𝑢</m:t>
                    </m:r>
                  </m:oMath>
                </a14:m>
                <a:r>
                  <a:rPr lang="en-US" sz="2800" dirty="0">
                    <a:solidFill>
                      <a:schemeClr val="accent3"/>
                    </a:solidFill>
                    <a:latin typeface="Segoe UI Semilight" panose="020B0402040204020203" pitchFamily="34" charset="0"/>
                    <a:cs typeface="Segoe UI Semilight" panose="020B0402040204020203" pitchFamily="34" charset="0"/>
                  </a:rPr>
                  <a:t> to </a:t>
                </a:r>
                <a14:m>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𝑣</m:t>
                    </m:r>
                  </m:oMath>
                </a14:m>
                <a:r>
                  <a:rPr lang="en-US" sz="2800" dirty="0">
                    <a:solidFill>
                      <a:schemeClr val="accent3"/>
                    </a:solidFill>
                    <a:latin typeface="Segoe UI Semilight" panose="020B0402040204020203" pitchFamily="34" charset="0"/>
                    <a:cs typeface="Segoe UI Semilight" panose="020B0402040204020203" pitchFamily="34" charset="0"/>
                  </a:rPr>
                  <a:t> if </a:t>
                </a:r>
                <a14:m>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𝑢</m:t>
                    </m:r>
                  </m:oMath>
                </a14:m>
                <a:r>
                  <a:rPr lang="en-US" sz="2800" dirty="0">
                    <a:solidFill>
                      <a:schemeClr val="accent3"/>
                    </a:solidFill>
                    <a:latin typeface="Segoe UI Semilight" panose="020B0402040204020203" pitchFamily="34" charset="0"/>
                    <a:cs typeface="Segoe UI Semilight" panose="020B0402040204020203" pitchFamily="34" charset="0"/>
                  </a:rPr>
                  <a:t> follows </a:t>
                </a:r>
                <a14:m>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𝑣</m:t>
                    </m:r>
                  </m:oMath>
                </a14:m>
                <a:endParaRPr lang="en-US" sz="2800" dirty="0">
                  <a:solidFill>
                    <a:schemeClr val="accent3"/>
                  </a:solidFill>
                  <a:latin typeface="Segoe UI Semilight" panose="020B0402040204020203" pitchFamily="34" charset="0"/>
                  <a:cs typeface="Segoe UI Semilight" panose="020B0402040204020203" pitchFamily="34" charset="0"/>
                </a:endParaRPr>
              </a:p>
            </p:txBody>
          </p:sp>
        </mc:Choice>
        <mc:Fallback xmlns="">
          <p:sp>
            <p:nvSpPr>
              <p:cNvPr id="6" name="TextBox 5">
                <a:extLst>
                  <a:ext uri="{FF2B5EF4-FFF2-40B4-BE49-F238E27FC236}">
                    <a16:creationId xmlns:a16="http://schemas.microsoft.com/office/drawing/2014/main" id="{C57B2184-1AAA-4185-A41A-D0E13B517C7A}"/>
                  </a:ext>
                </a:extLst>
              </p:cNvPr>
              <p:cNvSpPr txBox="1">
                <a:spLocks noRot="1" noChangeAspect="1" noMove="1" noResize="1" noEditPoints="1" noAdjustHandles="1" noChangeArrowheads="1" noChangeShapeType="1" noTextEdit="1"/>
              </p:cNvSpPr>
              <p:nvPr/>
            </p:nvSpPr>
            <p:spPr>
              <a:xfrm>
                <a:off x="7805394" y="3201970"/>
                <a:ext cx="3957104" cy="954107"/>
              </a:xfrm>
              <a:prstGeom prst="rect">
                <a:avLst/>
              </a:prstGeom>
              <a:blipFill>
                <a:blip r:embed="rId2"/>
                <a:stretch>
                  <a:fillRect l="-3077" t="-6369" r="-2923" b="-16561"/>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8229EB69-23B9-4DBA-908B-0DCD44DFC70A}"/>
              </a:ext>
            </a:extLst>
          </p:cNvPr>
          <p:cNvSpPr txBox="1"/>
          <p:nvPr/>
        </p:nvSpPr>
        <p:spPr>
          <a:xfrm>
            <a:off x="7486650" y="4392285"/>
            <a:ext cx="4744627" cy="954107"/>
          </a:xfrm>
          <a:prstGeom prst="rect">
            <a:avLst/>
          </a:prstGeom>
          <a:noFill/>
        </p:spPr>
        <p:txBody>
          <a:bodyPr wrap="square" rtlCol="0">
            <a:spAutoFit/>
          </a:bodyPr>
          <a:lstStyle/>
          <a:p>
            <a:r>
              <a:rPr lang="en-US" sz="2800" dirty="0">
                <a:solidFill>
                  <a:schemeClr val="accent3"/>
                </a:solidFill>
                <a:latin typeface="Segoe UI Semilight" panose="020B0402040204020203" pitchFamily="34" charset="0"/>
                <a:cs typeface="Segoe UI Semilight" panose="020B0402040204020203" pitchFamily="34" charset="0"/>
              </a:rPr>
              <a:t>If everyone in the channel is in the same SCC.</a:t>
            </a:r>
          </a:p>
        </p:txBody>
      </p:sp>
      <p:sp>
        <p:nvSpPr>
          <p:cNvPr id="8" name="TextBox 7">
            <a:extLst>
              <a:ext uri="{FF2B5EF4-FFF2-40B4-BE49-F238E27FC236}">
                <a16:creationId xmlns:a16="http://schemas.microsoft.com/office/drawing/2014/main" id="{7A192489-C1EA-4A81-8F51-C5989C74DA0C}"/>
              </a:ext>
            </a:extLst>
          </p:cNvPr>
          <p:cNvSpPr txBox="1"/>
          <p:nvPr/>
        </p:nvSpPr>
        <p:spPr>
          <a:xfrm>
            <a:off x="7058025" y="5723084"/>
            <a:ext cx="5242186" cy="830997"/>
          </a:xfrm>
          <a:prstGeom prst="rect">
            <a:avLst/>
          </a:prstGeom>
          <a:noFill/>
        </p:spPr>
        <p:txBody>
          <a:bodyPr wrap="square" rtlCol="0">
            <a:spAutoFit/>
          </a:bodyPr>
          <a:lstStyle/>
          <a:p>
            <a:r>
              <a:rPr lang="en-US" sz="2400" dirty="0">
                <a:solidFill>
                  <a:schemeClr val="accent3"/>
                </a:solidFill>
                <a:latin typeface="Segoe UI Semilight" panose="020B0402040204020203" pitchFamily="34" charset="0"/>
                <a:cs typeface="Segoe UI Semilight" panose="020B0402040204020203" pitchFamily="34" charset="0"/>
              </a:rPr>
              <a:t>Find SCCs, to test a new channel, make sure all are in same component.</a:t>
            </a:r>
          </a:p>
        </p:txBody>
      </p:sp>
    </p:spTree>
    <p:extLst>
      <p:ext uri="{BB962C8B-B14F-4D97-AF65-F5344CB8AC3E}">
        <p14:creationId xmlns:p14="http://schemas.microsoft.com/office/powerpoint/2010/main" val="218609586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9E32E-5498-435A-891A-94BF29EB5926}"/>
              </a:ext>
            </a:extLst>
          </p:cNvPr>
          <p:cNvSpPr>
            <a:spLocks noGrp="1"/>
          </p:cNvSpPr>
          <p:nvPr>
            <p:ph type="title"/>
          </p:nvPr>
        </p:nvSpPr>
        <p:spPr/>
        <p:txBody>
          <a:bodyPr/>
          <a:lstStyle/>
          <a:p>
            <a:r>
              <a:rPr lang="en-US" dirty="0"/>
              <a:t>Scenario #2</a:t>
            </a:r>
          </a:p>
        </p:txBody>
      </p:sp>
      <p:sp>
        <p:nvSpPr>
          <p:cNvPr id="3" name="Content Placeholder 2">
            <a:extLst>
              <a:ext uri="{FF2B5EF4-FFF2-40B4-BE49-F238E27FC236}">
                <a16:creationId xmlns:a16="http://schemas.microsoft.com/office/drawing/2014/main" id="{CF92BB20-DE42-4BD4-A490-FDD4B6AD20AE}"/>
              </a:ext>
            </a:extLst>
          </p:cNvPr>
          <p:cNvSpPr>
            <a:spLocks noGrp="1"/>
          </p:cNvSpPr>
          <p:nvPr>
            <p:ph idx="1"/>
          </p:nvPr>
        </p:nvSpPr>
        <p:spPr>
          <a:xfrm>
            <a:off x="575240" y="1463857"/>
            <a:ext cx="5616010" cy="4845504"/>
          </a:xfrm>
        </p:spPr>
        <p:txBody>
          <a:bodyPr/>
          <a:lstStyle/>
          <a:p>
            <a:r>
              <a:rPr lang="en-US" dirty="0"/>
              <a:t>Sports fans often use the “transitive law” to predict sports outcomes --  </a:t>
            </a:r>
            <a:br>
              <a:rPr lang="en-US" dirty="0"/>
            </a:br>
            <a:r>
              <a:rPr lang="en-US" dirty="0"/>
              <a:t>In general, if you think A is better than B, and B is also better than C, then you expect that A is better than C.</a:t>
            </a:r>
          </a:p>
          <a:p>
            <a:r>
              <a:rPr lang="en-US" dirty="0"/>
              <a:t>Teams don’t all play each other – from data of games that have been played, determine if the “transitive law” is realistic, or misleading about at least one outcome.  </a:t>
            </a:r>
          </a:p>
        </p:txBody>
      </p:sp>
      <p:sp>
        <p:nvSpPr>
          <p:cNvPr id="4" name="TextBox 3">
            <a:extLst>
              <a:ext uri="{FF2B5EF4-FFF2-40B4-BE49-F238E27FC236}">
                <a16:creationId xmlns:a16="http://schemas.microsoft.com/office/drawing/2014/main" id="{90505321-B4C6-4FE1-A579-A3D5CB42A368}"/>
              </a:ext>
            </a:extLst>
          </p:cNvPr>
          <p:cNvSpPr txBox="1"/>
          <p:nvPr/>
        </p:nvSpPr>
        <p:spPr>
          <a:xfrm>
            <a:off x="6888834" y="1463857"/>
            <a:ext cx="4425884" cy="4401205"/>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What are the vertices?</a:t>
            </a:r>
          </a:p>
          <a:p>
            <a:endParaRPr lang="en-US" sz="2800" dirty="0">
              <a:latin typeface="Segoe UI Semilight" panose="020B0402040204020203" pitchFamily="34" charset="0"/>
              <a:cs typeface="Segoe UI Semilight" panose="020B0402040204020203" pitchFamily="34" charset="0"/>
            </a:endParaRPr>
          </a:p>
          <a:p>
            <a:endParaRPr lang="en-US" sz="2800" dirty="0">
              <a:latin typeface="Segoe UI Semilight" panose="020B0402040204020203" pitchFamily="34" charset="0"/>
              <a:cs typeface="Segoe UI Semilight" panose="020B0402040204020203" pitchFamily="34" charset="0"/>
            </a:endParaRPr>
          </a:p>
          <a:p>
            <a:r>
              <a:rPr lang="en-US" sz="2800" dirty="0">
                <a:latin typeface="Segoe UI Semilight" panose="020B0402040204020203" pitchFamily="34" charset="0"/>
                <a:cs typeface="Segoe UI Semilight" panose="020B0402040204020203" pitchFamily="34" charset="0"/>
              </a:rPr>
              <a:t>What are the edges?</a:t>
            </a:r>
          </a:p>
          <a:p>
            <a:endParaRPr lang="en-US" sz="2800" dirty="0">
              <a:latin typeface="Segoe UI Semilight" panose="020B0402040204020203" pitchFamily="34" charset="0"/>
              <a:cs typeface="Segoe UI Semilight" panose="020B0402040204020203" pitchFamily="34" charset="0"/>
            </a:endParaRPr>
          </a:p>
          <a:p>
            <a:endParaRPr lang="en-US" sz="2800" dirty="0">
              <a:latin typeface="Segoe UI Semilight" panose="020B0402040204020203" pitchFamily="34" charset="0"/>
              <a:cs typeface="Segoe UI Semilight" panose="020B0402040204020203" pitchFamily="34" charset="0"/>
            </a:endParaRPr>
          </a:p>
          <a:p>
            <a:r>
              <a:rPr lang="en-US" sz="2800" dirty="0">
                <a:latin typeface="Segoe UI Semilight" panose="020B0402040204020203" pitchFamily="34" charset="0"/>
                <a:cs typeface="Segoe UI Semilight" panose="020B0402040204020203" pitchFamily="34" charset="0"/>
              </a:rPr>
              <a:t>What are we looking for?</a:t>
            </a:r>
          </a:p>
          <a:p>
            <a:endParaRPr lang="en-US" sz="2800" dirty="0">
              <a:latin typeface="Segoe UI Semilight" panose="020B0402040204020203" pitchFamily="34" charset="0"/>
              <a:cs typeface="Segoe UI Semilight" panose="020B0402040204020203" pitchFamily="34" charset="0"/>
            </a:endParaRPr>
          </a:p>
          <a:p>
            <a:endParaRPr lang="en-US" sz="2800" dirty="0">
              <a:latin typeface="Segoe UI Semilight" panose="020B0402040204020203" pitchFamily="34" charset="0"/>
              <a:cs typeface="Segoe UI Semilight" panose="020B0402040204020203" pitchFamily="34" charset="0"/>
            </a:endParaRPr>
          </a:p>
          <a:p>
            <a:r>
              <a:rPr lang="en-US" sz="2800" dirty="0">
                <a:latin typeface="Segoe UI Semilight" panose="020B0402040204020203" pitchFamily="34" charset="0"/>
                <a:cs typeface="Segoe UI Semilight" panose="020B0402040204020203" pitchFamily="34" charset="0"/>
              </a:rPr>
              <a:t>What do we run?</a:t>
            </a:r>
          </a:p>
        </p:txBody>
      </p:sp>
    </p:spTree>
    <p:extLst>
      <p:ext uri="{BB962C8B-B14F-4D97-AF65-F5344CB8AC3E}">
        <p14:creationId xmlns:p14="http://schemas.microsoft.com/office/powerpoint/2010/main" val="298243367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9E32E-5498-435A-891A-94BF29EB5926}"/>
              </a:ext>
            </a:extLst>
          </p:cNvPr>
          <p:cNvSpPr>
            <a:spLocks noGrp="1"/>
          </p:cNvSpPr>
          <p:nvPr>
            <p:ph type="title"/>
          </p:nvPr>
        </p:nvSpPr>
        <p:spPr/>
        <p:txBody>
          <a:bodyPr/>
          <a:lstStyle/>
          <a:p>
            <a:r>
              <a:rPr lang="en-US" dirty="0"/>
              <a:t>Scenario #2 (answer)</a:t>
            </a:r>
          </a:p>
        </p:txBody>
      </p:sp>
      <p:sp>
        <p:nvSpPr>
          <p:cNvPr id="3" name="Content Placeholder 2">
            <a:extLst>
              <a:ext uri="{FF2B5EF4-FFF2-40B4-BE49-F238E27FC236}">
                <a16:creationId xmlns:a16="http://schemas.microsoft.com/office/drawing/2014/main" id="{CF92BB20-DE42-4BD4-A490-FDD4B6AD20AE}"/>
              </a:ext>
            </a:extLst>
          </p:cNvPr>
          <p:cNvSpPr>
            <a:spLocks noGrp="1"/>
          </p:cNvSpPr>
          <p:nvPr>
            <p:ph idx="1"/>
          </p:nvPr>
        </p:nvSpPr>
        <p:spPr>
          <a:xfrm>
            <a:off x="575240" y="1463857"/>
            <a:ext cx="5616010" cy="4845504"/>
          </a:xfrm>
        </p:spPr>
        <p:txBody>
          <a:bodyPr/>
          <a:lstStyle/>
          <a:p>
            <a:r>
              <a:rPr lang="en-US" dirty="0"/>
              <a:t>Sports fans often use the “transitive law” to predict sports outcomes -- . </a:t>
            </a:r>
            <a:br>
              <a:rPr lang="en-US" dirty="0"/>
            </a:br>
            <a:r>
              <a:rPr lang="en-US" dirty="0"/>
              <a:t>In general, if you think A is better than B, and B is also better than C, then you expect that A is better than C.</a:t>
            </a:r>
          </a:p>
          <a:p>
            <a:r>
              <a:rPr lang="en-US" dirty="0"/>
              <a:t>Teams don’t all play each other – from data of games that have been played, determine if the “transitive law” is realistic, or misleading about at least one outcome.  </a:t>
            </a:r>
          </a:p>
        </p:txBody>
      </p:sp>
      <p:sp>
        <p:nvSpPr>
          <p:cNvPr id="4" name="TextBox 3">
            <a:extLst>
              <a:ext uri="{FF2B5EF4-FFF2-40B4-BE49-F238E27FC236}">
                <a16:creationId xmlns:a16="http://schemas.microsoft.com/office/drawing/2014/main" id="{90505321-B4C6-4FE1-A579-A3D5CB42A368}"/>
              </a:ext>
            </a:extLst>
          </p:cNvPr>
          <p:cNvSpPr txBox="1"/>
          <p:nvPr/>
        </p:nvSpPr>
        <p:spPr>
          <a:xfrm>
            <a:off x="6888834" y="1242328"/>
            <a:ext cx="4425884" cy="4401205"/>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What are the vertices?</a:t>
            </a:r>
          </a:p>
          <a:p>
            <a:endParaRPr lang="en-US" sz="2800" dirty="0">
              <a:latin typeface="Segoe UI Semilight" panose="020B0402040204020203" pitchFamily="34" charset="0"/>
              <a:cs typeface="Segoe UI Semilight" panose="020B0402040204020203" pitchFamily="34" charset="0"/>
            </a:endParaRPr>
          </a:p>
          <a:p>
            <a:endParaRPr lang="en-US" sz="2800" dirty="0">
              <a:latin typeface="Segoe UI Semilight" panose="020B0402040204020203" pitchFamily="34" charset="0"/>
              <a:cs typeface="Segoe UI Semilight" panose="020B0402040204020203" pitchFamily="34" charset="0"/>
            </a:endParaRPr>
          </a:p>
          <a:p>
            <a:r>
              <a:rPr lang="en-US" sz="2800" dirty="0">
                <a:latin typeface="Segoe UI Semilight" panose="020B0402040204020203" pitchFamily="34" charset="0"/>
                <a:cs typeface="Segoe UI Semilight" panose="020B0402040204020203" pitchFamily="34" charset="0"/>
              </a:rPr>
              <a:t>What are the edges?</a:t>
            </a:r>
          </a:p>
          <a:p>
            <a:endParaRPr lang="en-US" sz="2800" dirty="0">
              <a:latin typeface="Segoe UI Semilight" panose="020B0402040204020203" pitchFamily="34" charset="0"/>
              <a:cs typeface="Segoe UI Semilight" panose="020B0402040204020203" pitchFamily="34" charset="0"/>
            </a:endParaRPr>
          </a:p>
          <a:p>
            <a:endParaRPr lang="en-US" sz="2800" dirty="0">
              <a:latin typeface="Segoe UI Semilight" panose="020B0402040204020203" pitchFamily="34" charset="0"/>
              <a:cs typeface="Segoe UI Semilight" panose="020B0402040204020203" pitchFamily="34" charset="0"/>
            </a:endParaRPr>
          </a:p>
          <a:p>
            <a:r>
              <a:rPr lang="en-US" sz="2800" dirty="0">
                <a:latin typeface="Segoe UI Semilight" panose="020B0402040204020203" pitchFamily="34" charset="0"/>
                <a:cs typeface="Segoe UI Semilight" panose="020B0402040204020203" pitchFamily="34" charset="0"/>
              </a:rPr>
              <a:t>What are we looking for?</a:t>
            </a:r>
          </a:p>
          <a:p>
            <a:endParaRPr lang="en-US" sz="2800" dirty="0">
              <a:latin typeface="Segoe UI Semilight" panose="020B0402040204020203" pitchFamily="34" charset="0"/>
              <a:cs typeface="Segoe UI Semilight" panose="020B0402040204020203" pitchFamily="34" charset="0"/>
            </a:endParaRPr>
          </a:p>
          <a:p>
            <a:endParaRPr lang="en-US" sz="2800" dirty="0">
              <a:latin typeface="Segoe UI Semilight" panose="020B0402040204020203" pitchFamily="34" charset="0"/>
              <a:cs typeface="Segoe UI Semilight" panose="020B0402040204020203" pitchFamily="34" charset="0"/>
            </a:endParaRPr>
          </a:p>
          <a:p>
            <a:r>
              <a:rPr lang="en-US" sz="2800" dirty="0">
                <a:latin typeface="Segoe UI Semilight" panose="020B0402040204020203" pitchFamily="34" charset="0"/>
                <a:cs typeface="Segoe UI Semilight" panose="020B0402040204020203" pitchFamily="34" charset="0"/>
              </a:rPr>
              <a:t>What do we run?</a:t>
            </a:r>
          </a:p>
        </p:txBody>
      </p:sp>
      <p:sp>
        <p:nvSpPr>
          <p:cNvPr id="5" name="TextBox 4">
            <a:extLst>
              <a:ext uri="{FF2B5EF4-FFF2-40B4-BE49-F238E27FC236}">
                <a16:creationId xmlns:a16="http://schemas.microsoft.com/office/drawing/2014/main" id="{AED8EC4A-9BA3-4390-892A-35E461FB13EB}"/>
              </a:ext>
            </a:extLst>
          </p:cNvPr>
          <p:cNvSpPr txBox="1"/>
          <p:nvPr/>
        </p:nvSpPr>
        <p:spPr>
          <a:xfrm>
            <a:off x="7164371" y="1758100"/>
            <a:ext cx="2318994" cy="523220"/>
          </a:xfrm>
          <a:prstGeom prst="rect">
            <a:avLst/>
          </a:prstGeom>
          <a:noFill/>
        </p:spPr>
        <p:txBody>
          <a:bodyPr wrap="square" rtlCol="0">
            <a:spAutoFit/>
          </a:bodyPr>
          <a:lstStyle/>
          <a:p>
            <a:r>
              <a:rPr lang="en-US" sz="2800" dirty="0">
                <a:solidFill>
                  <a:schemeClr val="accent3"/>
                </a:solidFill>
                <a:latin typeface="Segoe UI Semilight" panose="020B0402040204020203" pitchFamily="34" charset="0"/>
                <a:cs typeface="Segoe UI Semilight" panose="020B0402040204020203" pitchFamily="34" charset="0"/>
              </a:rPr>
              <a:t>Teams</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60D8B147-47F3-4B6C-A307-14A34E7C6691}"/>
                  </a:ext>
                </a:extLst>
              </p:cNvPr>
              <p:cNvSpPr txBox="1"/>
              <p:nvPr/>
            </p:nvSpPr>
            <p:spPr>
              <a:xfrm>
                <a:off x="7164370" y="2945861"/>
                <a:ext cx="3601039" cy="954107"/>
              </a:xfrm>
              <a:prstGeom prst="rect">
                <a:avLst/>
              </a:prstGeom>
              <a:noFill/>
            </p:spPr>
            <p:txBody>
              <a:bodyPr wrap="square" rtlCol="0">
                <a:spAutoFit/>
              </a:bodyPr>
              <a:lstStyle/>
              <a:p>
                <a:r>
                  <a:rPr lang="en-US" sz="2800" dirty="0">
                    <a:solidFill>
                      <a:schemeClr val="accent3"/>
                    </a:solidFill>
                    <a:latin typeface="Segoe UI Semilight" panose="020B0402040204020203" pitchFamily="34" charset="0"/>
                    <a:cs typeface="Segoe UI Semilight" panose="020B0402040204020203" pitchFamily="34" charset="0"/>
                  </a:rPr>
                  <a:t>Directed – Edge from </a:t>
                </a:r>
                <a14:m>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𝑢</m:t>
                    </m:r>
                  </m:oMath>
                </a14:m>
                <a:r>
                  <a:rPr lang="en-US" sz="2800" dirty="0">
                    <a:solidFill>
                      <a:schemeClr val="accent3"/>
                    </a:solidFill>
                    <a:latin typeface="Segoe UI Semilight" panose="020B0402040204020203" pitchFamily="34" charset="0"/>
                    <a:cs typeface="Segoe UI Semilight" panose="020B0402040204020203" pitchFamily="34" charset="0"/>
                  </a:rPr>
                  <a:t> to </a:t>
                </a:r>
                <a14:m>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𝑣</m:t>
                    </m:r>
                  </m:oMath>
                </a14:m>
                <a:r>
                  <a:rPr lang="en-US" sz="2800" dirty="0">
                    <a:solidFill>
                      <a:schemeClr val="accent3"/>
                    </a:solidFill>
                    <a:latin typeface="Segoe UI Semilight" panose="020B0402040204020203" pitchFamily="34" charset="0"/>
                    <a:cs typeface="Segoe UI Semilight" panose="020B0402040204020203" pitchFamily="34" charset="0"/>
                  </a:rPr>
                  <a:t> if </a:t>
                </a:r>
                <a14:m>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𝑢</m:t>
                    </m:r>
                  </m:oMath>
                </a14:m>
                <a:r>
                  <a:rPr lang="en-US" sz="2800" dirty="0">
                    <a:solidFill>
                      <a:schemeClr val="accent3"/>
                    </a:solidFill>
                    <a:latin typeface="Segoe UI Semilight" panose="020B0402040204020203" pitchFamily="34" charset="0"/>
                    <a:cs typeface="Segoe UI Semilight" panose="020B0402040204020203" pitchFamily="34" charset="0"/>
                  </a:rPr>
                  <a:t> beat </a:t>
                </a:r>
                <a14:m>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𝑣</m:t>
                    </m:r>
                  </m:oMath>
                </a14:m>
                <a:r>
                  <a:rPr lang="en-US" sz="2800" dirty="0">
                    <a:solidFill>
                      <a:schemeClr val="accent3"/>
                    </a:solidFill>
                    <a:latin typeface="Segoe UI Semilight" panose="020B0402040204020203" pitchFamily="34" charset="0"/>
                    <a:cs typeface="Segoe UI Semilight" panose="020B0402040204020203" pitchFamily="34" charset="0"/>
                  </a:rPr>
                  <a:t>.</a:t>
                </a:r>
              </a:p>
            </p:txBody>
          </p:sp>
        </mc:Choice>
        <mc:Fallback xmlns="">
          <p:sp>
            <p:nvSpPr>
              <p:cNvPr id="6" name="TextBox 5">
                <a:extLst>
                  <a:ext uri="{FF2B5EF4-FFF2-40B4-BE49-F238E27FC236}">
                    <a16:creationId xmlns:a16="http://schemas.microsoft.com/office/drawing/2014/main" id="{60D8B147-47F3-4B6C-A307-14A34E7C6691}"/>
                  </a:ext>
                </a:extLst>
              </p:cNvPr>
              <p:cNvSpPr txBox="1">
                <a:spLocks noRot="1" noChangeAspect="1" noMove="1" noResize="1" noEditPoints="1" noAdjustHandles="1" noChangeArrowheads="1" noChangeShapeType="1" noTextEdit="1"/>
              </p:cNvSpPr>
              <p:nvPr/>
            </p:nvSpPr>
            <p:spPr>
              <a:xfrm>
                <a:off x="7164370" y="2945861"/>
                <a:ext cx="3601039" cy="954107"/>
              </a:xfrm>
              <a:prstGeom prst="rect">
                <a:avLst/>
              </a:prstGeom>
              <a:blipFill>
                <a:blip r:embed="rId2"/>
                <a:stretch>
                  <a:fillRect l="-3384" t="-6369" b="-16561"/>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2DB3304A-1907-4FF8-8F24-4248651BAA7B}"/>
              </a:ext>
            </a:extLst>
          </p:cNvPr>
          <p:cNvSpPr txBox="1"/>
          <p:nvPr/>
        </p:nvSpPr>
        <p:spPr>
          <a:xfrm>
            <a:off x="7128234" y="4282913"/>
            <a:ext cx="5063766" cy="830997"/>
          </a:xfrm>
          <a:prstGeom prst="rect">
            <a:avLst/>
          </a:prstGeom>
          <a:noFill/>
        </p:spPr>
        <p:txBody>
          <a:bodyPr wrap="square" rtlCol="0">
            <a:spAutoFit/>
          </a:bodyPr>
          <a:lstStyle/>
          <a:p>
            <a:r>
              <a:rPr lang="en-US" sz="2400" dirty="0">
                <a:solidFill>
                  <a:schemeClr val="accent3"/>
                </a:solidFill>
                <a:latin typeface="Segoe UI Semilight" panose="020B0402040204020203" pitchFamily="34" charset="0"/>
                <a:cs typeface="Segoe UI Semilight" panose="020B0402040204020203" pitchFamily="34" charset="0"/>
              </a:rPr>
              <a:t>A cycle would say it’s not realistic.</a:t>
            </a:r>
          </a:p>
          <a:p>
            <a:r>
              <a:rPr lang="en-US" sz="2400" dirty="0">
                <a:solidFill>
                  <a:schemeClr val="accent4"/>
                </a:solidFill>
                <a:latin typeface="Segoe UI Semilight" panose="020B0402040204020203" pitchFamily="34" charset="0"/>
                <a:cs typeface="Segoe UI Semilight" panose="020B0402040204020203" pitchFamily="34" charset="0"/>
              </a:rPr>
              <a:t>OR a topological sort would say it is.</a:t>
            </a:r>
          </a:p>
        </p:txBody>
      </p:sp>
      <p:sp>
        <p:nvSpPr>
          <p:cNvPr id="8" name="TextBox 7">
            <a:extLst>
              <a:ext uri="{FF2B5EF4-FFF2-40B4-BE49-F238E27FC236}">
                <a16:creationId xmlns:a16="http://schemas.microsoft.com/office/drawing/2014/main" id="{D5214DD3-9BCF-43BB-B842-659561D452D7}"/>
              </a:ext>
            </a:extLst>
          </p:cNvPr>
          <p:cNvSpPr txBox="1"/>
          <p:nvPr/>
        </p:nvSpPr>
        <p:spPr>
          <a:xfrm>
            <a:off x="7128234" y="5533397"/>
            <a:ext cx="5063766" cy="1200329"/>
          </a:xfrm>
          <a:prstGeom prst="rect">
            <a:avLst/>
          </a:prstGeom>
          <a:noFill/>
        </p:spPr>
        <p:txBody>
          <a:bodyPr wrap="square" rtlCol="0">
            <a:spAutoFit/>
          </a:bodyPr>
          <a:lstStyle/>
          <a:p>
            <a:r>
              <a:rPr lang="en-US" sz="2400" dirty="0">
                <a:solidFill>
                  <a:schemeClr val="accent3"/>
                </a:solidFill>
                <a:latin typeface="Segoe UI Semilight" panose="020B0402040204020203" pitchFamily="34" charset="0"/>
                <a:cs typeface="Segoe UI Semilight" panose="020B0402040204020203" pitchFamily="34" charset="0"/>
              </a:rPr>
              <a:t>Cycle-detection DFS.</a:t>
            </a:r>
          </a:p>
          <a:p>
            <a:r>
              <a:rPr lang="en-US" sz="2400" dirty="0">
                <a:solidFill>
                  <a:schemeClr val="accent4"/>
                </a:solidFill>
                <a:latin typeface="Segoe UI Semilight" panose="020B0402040204020203" pitchFamily="34" charset="0"/>
                <a:cs typeface="Segoe UI Semilight" panose="020B0402040204020203" pitchFamily="34" charset="0"/>
              </a:rPr>
              <a:t>a topological sort algorithm (with error detection)</a:t>
            </a:r>
          </a:p>
        </p:txBody>
      </p:sp>
    </p:spTree>
    <p:extLst>
      <p:ext uri="{BB962C8B-B14F-4D97-AF65-F5344CB8AC3E}">
        <p14:creationId xmlns:p14="http://schemas.microsoft.com/office/powerpoint/2010/main" val="121239111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Scenario #3</a:t>
            </a:r>
          </a:p>
        </p:txBody>
      </p:sp>
      <p:sp>
        <p:nvSpPr>
          <p:cNvPr id="8" name="Content Placeholder 2">
            <a:extLst>
              <a:ext uri="{FF2B5EF4-FFF2-40B4-BE49-F238E27FC236}">
                <a16:creationId xmlns:a16="http://schemas.microsoft.com/office/drawing/2014/main" id="{962802FD-77F5-544B-BCC5-4632BCF7C842}"/>
              </a:ext>
            </a:extLst>
          </p:cNvPr>
          <p:cNvSpPr txBox="1">
            <a:spLocks/>
          </p:cNvSpPr>
          <p:nvPr/>
        </p:nvSpPr>
        <p:spPr>
          <a:xfrm>
            <a:off x="575238" y="1123354"/>
            <a:ext cx="6494925" cy="5506045"/>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dirty="0"/>
              <a:t>You are at Splash Mountain. Your best friend is at Space Mountain. You have to tell each other about your experiences in person as soon as possible. Where do you meet and how quickly can you get there?</a:t>
            </a:r>
          </a:p>
          <a:p>
            <a:r>
              <a:rPr lang="en-US" dirty="0"/>
              <a:t>What are the vertices? </a:t>
            </a:r>
          </a:p>
          <a:p>
            <a:endParaRPr lang="en-US" dirty="0"/>
          </a:p>
          <a:p>
            <a:r>
              <a:rPr lang="en-US" dirty="0"/>
              <a:t>What are the edges? </a:t>
            </a:r>
          </a:p>
          <a:p>
            <a:pPr marL="128016" lvl="1" indent="0">
              <a:buFont typeface="Segoe UI Semilight" panose="020B0402040204020203" pitchFamily="34" charset="0"/>
              <a:buNone/>
            </a:pPr>
            <a:r>
              <a:rPr lang="en-US" dirty="0">
                <a:solidFill>
                  <a:srgbClr val="4C3282"/>
                </a:solidFill>
              </a:rPr>
              <a:t> </a:t>
            </a:r>
          </a:p>
          <a:p>
            <a:r>
              <a:rPr lang="en-US" dirty="0"/>
              <a:t>What are we looking for?</a:t>
            </a:r>
          </a:p>
          <a:p>
            <a:pPr lvl="1"/>
            <a:endParaRPr lang="en-US" dirty="0">
              <a:solidFill>
                <a:srgbClr val="4C3282"/>
              </a:solidFill>
            </a:endParaRPr>
          </a:p>
          <a:p>
            <a:r>
              <a:rPr lang="en-US" dirty="0"/>
              <a:t>What do we run?</a:t>
            </a:r>
          </a:p>
        </p:txBody>
      </p:sp>
      <p:grpSp>
        <p:nvGrpSpPr>
          <p:cNvPr id="117" name="Group 116">
            <a:extLst>
              <a:ext uri="{FF2B5EF4-FFF2-40B4-BE49-F238E27FC236}">
                <a16:creationId xmlns:a16="http://schemas.microsoft.com/office/drawing/2014/main" id="{1E363727-313E-1941-8149-CB4F0876A0F4}"/>
              </a:ext>
            </a:extLst>
          </p:cNvPr>
          <p:cNvGrpSpPr/>
          <p:nvPr/>
        </p:nvGrpSpPr>
        <p:grpSpPr>
          <a:xfrm>
            <a:off x="5074873" y="704255"/>
            <a:ext cx="7028720" cy="5606846"/>
            <a:chOff x="1765004" y="980556"/>
            <a:chExt cx="7028720" cy="5606846"/>
          </a:xfrm>
        </p:grpSpPr>
        <p:grpSp>
          <p:nvGrpSpPr>
            <p:cNvPr id="118" name="Group 117">
              <a:extLst>
                <a:ext uri="{FF2B5EF4-FFF2-40B4-BE49-F238E27FC236}">
                  <a16:creationId xmlns:a16="http://schemas.microsoft.com/office/drawing/2014/main" id="{6D0AACF5-94E8-6444-BA21-B4216FD92DAA}"/>
                </a:ext>
              </a:extLst>
            </p:cNvPr>
            <p:cNvGrpSpPr/>
            <p:nvPr/>
          </p:nvGrpSpPr>
          <p:grpSpPr>
            <a:xfrm>
              <a:off x="5130244" y="3311583"/>
              <a:ext cx="838200" cy="838200"/>
              <a:chOff x="5115008" y="3216614"/>
              <a:chExt cx="838200" cy="838200"/>
            </a:xfrm>
          </p:grpSpPr>
          <p:sp>
            <p:nvSpPr>
              <p:cNvPr id="166" name="Oval 165">
                <a:extLst>
                  <a:ext uri="{FF2B5EF4-FFF2-40B4-BE49-F238E27FC236}">
                    <a16:creationId xmlns:a16="http://schemas.microsoft.com/office/drawing/2014/main" id="{3863D911-3B15-1A49-968B-40C873579C17}"/>
                  </a:ext>
                </a:extLst>
              </p:cNvPr>
              <p:cNvSpPr/>
              <p:nvPr/>
            </p:nvSpPr>
            <p:spPr>
              <a:xfrm>
                <a:off x="5115008" y="3216614"/>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TextBox 166">
                <a:extLst>
                  <a:ext uri="{FF2B5EF4-FFF2-40B4-BE49-F238E27FC236}">
                    <a16:creationId xmlns:a16="http://schemas.microsoft.com/office/drawing/2014/main" id="{BFED6DC1-AC38-2848-A99D-CE2922AC4F66}"/>
                  </a:ext>
                </a:extLst>
              </p:cNvPr>
              <p:cNvSpPr txBox="1"/>
              <p:nvPr/>
            </p:nvSpPr>
            <p:spPr>
              <a:xfrm>
                <a:off x="5181230" y="3465015"/>
                <a:ext cx="687304" cy="338554"/>
              </a:xfrm>
              <a:prstGeom prst="rect">
                <a:avLst/>
              </a:prstGeom>
              <a:noFill/>
            </p:spPr>
            <p:txBody>
              <a:bodyPr wrap="none" rtlCol="0">
                <a:spAutoFit/>
              </a:bodyPr>
              <a:lstStyle/>
              <a:p>
                <a:r>
                  <a:rPr lang="en-US" sz="1600" dirty="0"/>
                  <a:t>Castle</a:t>
                </a:r>
              </a:p>
            </p:txBody>
          </p:sp>
        </p:grpSp>
        <p:grpSp>
          <p:nvGrpSpPr>
            <p:cNvPr id="119" name="Group 118">
              <a:extLst>
                <a:ext uri="{FF2B5EF4-FFF2-40B4-BE49-F238E27FC236}">
                  <a16:creationId xmlns:a16="http://schemas.microsoft.com/office/drawing/2014/main" id="{12CC05DF-2170-6A47-9BA2-A82AF57165E4}"/>
                </a:ext>
              </a:extLst>
            </p:cNvPr>
            <p:cNvGrpSpPr/>
            <p:nvPr/>
          </p:nvGrpSpPr>
          <p:grpSpPr>
            <a:xfrm>
              <a:off x="5163235" y="5391478"/>
              <a:ext cx="838200" cy="838200"/>
              <a:chOff x="5135573" y="5342583"/>
              <a:chExt cx="838200" cy="838200"/>
            </a:xfrm>
          </p:grpSpPr>
          <p:sp>
            <p:nvSpPr>
              <p:cNvPr id="164" name="Oval 163">
                <a:extLst>
                  <a:ext uri="{FF2B5EF4-FFF2-40B4-BE49-F238E27FC236}">
                    <a16:creationId xmlns:a16="http://schemas.microsoft.com/office/drawing/2014/main" id="{A4FD93E9-2F3D-084C-BCEC-2F00142364A3}"/>
                  </a:ext>
                </a:extLst>
              </p:cNvPr>
              <p:cNvSpPr/>
              <p:nvPr/>
            </p:nvSpPr>
            <p:spPr>
              <a:xfrm>
                <a:off x="5135573" y="5342583"/>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extBox 164">
                <a:extLst>
                  <a:ext uri="{FF2B5EF4-FFF2-40B4-BE49-F238E27FC236}">
                    <a16:creationId xmlns:a16="http://schemas.microsoft.com/office/drawing/2014/main" id="{E9A5A6DD-181F-F547-9FAF-0E2DB68547D1}"/>
                  </a:ext>
                </a:extLst>
              </p:cNvPr>
              <p:cNvSpPr txBox="1"/>
              <p:nvPr/>
            </p:nvSpPr>
            <p:spPr>
              <a:xfrm>
                <a:off x="5271582" y="5477631"/>
                <a:ext cx="566181" cy="584775"/>
              </a:xfrm>
              <a:prstGeom prst="rect">
                <a:avLst/>
              </a:prstGeom>
              <a:noFill/>
            </p:spPr>
            <p:txBody>
              <a:bodyPr wrap="none" rtlCol="0">
                <a:spAutoFit/>
              </a:bodyPr>
              <a:lstStyle/>
              <a:p>
                <a:pPr algn="ctr"/>
                <a:r>
                  <a:rPr lang="en-US" sz="1600" dirty="0"/>
                  <a:t>Flag </a:t>
                </a:r>
              </a:p>
              <a:p>
                <a:pPr algn="ctr"/>
                <a:r>
                  <a:rPr lang="en-US" sz="1600" dirty="0"/>
                  <a:t>Pole</a:t>
                </a:r>
              </a:p>
            </p:txBody>
          </p:sp>
        </p:grpSp>
        <p:grpSp>
          <p:nvGrpSpPr>
            <p:cNvPr id="120" name="Group 119">
              <a:extLst>
                <a:ext uri="{FF2B5EF4-FFF2-40B4-BE49-F238E27FC236}">
                  <a16:creationId xmlns:a16="http://schemas.microsoft.com/office/drawing/2014/main" id="{4B857DBC-75CC-AD41-83C4-DC8A008FB35D}"/>
                </a:ext>
              </a:extLst>
            </p:cNvPr>
            <p:cNvGrpSpPr/>
            <p:nvPr/>
          </p:nvGrpSpPr>
          <p:grpSpPr>
            <a:xfrm>
              <a:off x="4730935" y="1197207"/>
              <a:ext cx="838200" cy="838200"/>
              <a:chOff x="4730935" y="1197207"/>
              <a:chExt cx="838200" cy="838200"/>
            </a:xfrm>
          </p:grpSpPr>
          <p:sp>
            <p:nvSpPr>
              <p:cNvPr id="162" name="Oval 161">
                <a:extLst>
                  <a:ext uri="{FF2B5EF4-FFF2-40B4-BE49-F238E27FC236}">
                    <a16:creationId xmlns:a16="http://schemas.microsoft.com/office/drawing/2014/main" id="{5E878B05-54BE-FA48-B851-446C1BEBFF86}"/>
                  </a:ext>
                </a:extLst>
              </p:cNvPr>
              <p:cNvSpPr/>
              <p:nvPr/>
            </p:nvSpPr>
            <p:spPr>
              <a:xfrm>
                <a:off x="4730935" y="1197207"/>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CB414EB2-E31E-8641-B4E2-5510AE598933}"/>
                  </a:ext>
                </a:extLst>
              </p:cNvPr>
              <p:cNvSpPr txBox="1"/>
              <p:nvPr/>
            </p:nvSpPr>
            <p:spPr>
              <a:xfrm>
                <a:off x="4750727" y="1431321"/>
                <a:ext cx="798617" cy="338554"/>
              </a:xfrm>
              <a:prstGeom prst="rect">
                <a:avLst/>
              </a:prstGeom>
              <a:noFill/>
            </p:spPr>
            <p:txBody>
              <a:bodyPr wrap="none" rtlCol="0">
                <a:spAutoFit/>
              </a:bodyPr>
              <a:lstStyle/>
              <a:p>
                <a:r>
                  <a:rPr lang="en-US" sz="1600" dirty="0"/>
                  <a:t>Dumbo</a:t>
                </a:r>
              </a:p>
            </p:txBody>
          </p:sp>
        </p:grpSp>
        <p:grpSp>
          <p:nvGrpSpPr>
            <p:cNvPr id="121" name="Group 120">
              <a:extLst>
                <a:ext uri="{FF2B5EF4-FFF2-40B4-BE49-F238E27FC236}">
                  <a16:creationId xmlns:a16="http://schemas.microsoft.com/office/drawing/2014/main" id="{C573F4B4-E1BB-5E4A-AB23-66681C83FD67}"/>
                </a:ext>
              </a:extLst>
            </p:cNvPr>
            <p:cNvGrpSpPr/>
            <p:nvPr/>
          </p:nvGrpSpPr>
          <p:grpSpPr>
            <a:xfrm>
              <a:off x="6425942" y="980556"/>
              <a:ext cx="838200" cy="842059"/>
              <a:chOff x="6425942" y="980556"/>
              <a:chExt cx="838200" cy="842059"/>
            </a:xfrm>
          </p:grpSpPr>
          <p:sp>
            <p:nvSpPr>
              <p:cNvPr id="160" name="Oval 159">
                <a:extLst>
                  <a:ext uri="{FF2B5EF4-FFF2-40B4-BE49-F238E27FC236}">
                    <a16:creationId xmlns:a16="http://schemas.microsoft.com/office/drawing/2014/main" id="{55791A0A-754E-4840-9470-77969D500C6B}"/>
                  </a:ext>
                </a:extLst>
              </p:cNvPr>
              <p:cNvSpPr/>
              <p:nvPr/>
            </p:nvSpPr>
            <p:spPr>
              <a:xfrm>
                <a:off x="6425942" y="980556"/>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a:extLst>
                  <a:ext uri="{FF2B5EF4-FFF2-40B4-BE49-F238E27FC236}">
                    <a16:creationId xmlns:a16="http://schemas.microsoft.com/office/drawing/2014/main" id="{579265AE-666F-9746-893E-9A5FF63A74B4}"/>
                  </a:ext>
                </a:extLst>
              </p:cNvPr>
              <p:cNvSpPr txBox="1"/>
              <p:nvPr/>
            </p:nvSpPr>
            <p:spPr>
              <a:xfrm>
                <a:off x="6537804" y="991618"/>
                <a:ext cx="665567" cy="830997"/>
              </a:xfrm>
              <a:prstGeom prst="rect">
                <a:avLst/>
              </a:prstGeom>
              <a:noFill/>
            </p:spPr>
            <p:txBody>
              <a:bodyPr wrap="none" rtlCol="0">
                <a:spAutoFit/>
              </a:bodyPr>
              <a:lstStyle/>
              <a:p>
                <a:pPr algn="ctr"/>
                <a:r>
                  <a:rPr lang="en-US" sz="1600" dirty="0"/>
                  <a:t>It’s a </a:t>
                </a:r>
              </a:p>
              <a:p>
                <a:pPr algn="ctr"/>
                <a:r>
                  <a:rPr lang="en-US" sz="1600" dirty="0"/>
                  <a:t>small </a:t>
                </a:r>
              </a:p>
              <a:p>
                <a:pPr algn="ctr"/>
                <a:r>
                  <a:rPr lang="en-US" sz="1600" dirty="0"/>
                  <a:t>world</a:t>
                </a:r>
              </a:p>
            </p:txBody>
          </p:sp>
        </p:grpSp>
        <p:grpSp>
          <p:nvGrpSpPr>
            <p:cNvPr id="122" name="Group 121">
              <a:extLst>
                <a:ext uri="{FF2B5EF4-FFF2-40B4-BE49-F238E27FC236}">
                  <a16:creationId xmlns:a16="http://schemas.microsoft.com/office/drawing/2014/main" id="{974D6D86-D98D-7B48-BE1A-83AE2EE72D53}"/>
                </a:ext>
              </a:extLst>
            </p:cNvPr>
            <p:cNvGrpSpPr/>
            <p:nvPr/>
          </p:nvGrpSpPr>
          <p:grpSpPr>
            <a:xfrm>
              <a:off x="7026729" y="2643561"/>
              <a:ext cx="848635" cy="838200"/>
              <a:chOff x="7026729" y="2643561"/>
              <a:chExt cx="848635" cy="838200"/>
            </a:xfrm>
          </p:grpSpPr>
          <p:sp>
            <p:nvSpPr>
              <p:cNvPr id="158" name="Oval 157">
                <a:extLst>
                  <a:ext uri="{FF2B5EF4-FFF2-40B4-BE49-F238E27FC236}">
                    <a16:creationId xmlns:a16="http://schemas.microsoft.com/office/drawing/2014/main" id="{C5437DF4-969F-6E48-B8A4-40537B12BCA8}"/>
                  </a:ext>
                </a:extLst>
              </p:cNvPr>
              <p:cNvSpPr/>
              <p:nvPr/>
            </p:nvSpPr>
            <p:spPr>
              <a:xfrm>
                <a:off x="7026729" y="2643561"/>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TextBox 158">
                <a:extLst>
                  <a:ext uri="{FF2B5EF4-FFF2-40B4-BE49-F238E27FC236}">
                    <a16:creationId xmlns:a16="http://schemas.microsoft.com/office/drawing/2014/main" id="{0B062662-6FE8-7D4D-A9F1-42B96F4AF9C5}"/>
                  </a:ext>
                </a:extLst>
              </p:cNvPr>
              <p:cNvSpPr txBox="1"/>
              <p:nvPr/>
            </p:nvSpPr>
            <p:spPr>
              <a:xfrm>
                <a:off x="7056101" y="2795513"/>
                <a:ext cx="819263" cy="584775"/>
              </a:xfrm>
              <a:prstGeom prst="rect">
                <a:avLst/>
              </a:prstGeom>
              <a:noFill/>
            </p:spPr>
            <p:txBody>
              <a:bodyPr wrap="none" rtlCol="0">
                <a:spAutoFit/>
              </a:bodyPr>
              <a:lstStyle/>
              <a:p>
                <a:r>
                  <a:rPr lang="en-US" sz="1600" dirty="0"/>
                  <a:t>Matter-</a:t>
                </a:r>
              </a:p>
              <a:p>
                <a:r>
                  <a:rPr lang="en-US" sz="1600" dirty="0"/>
                  <a:t>horn</a:t>
                </a:r>
              </a:p>
            </p:txBody>
          </p:sp>
        </p:grpSp>
        <p:grpSp>
          <p:nvGrpSpPr>
            <p:cNvPr id="123" name="Group 122">
              <a:extLst>
                <a:ext uri="{FF2B5EF4-FFF2-40B4-BE49-F238E27FC236}">
                  <a16:creationId xmlns:a16="http://schemas.microsoft.com/office/drawing/2014/main" id="{C46B99BA-DB64-6A4D-ABAC-ED1082E70CF0}"/>
                </a:ext>
              </a:extLst>
            </p:cNvPr>
            <p:cNvGrpSpPr/>
            <p:nvPr/>
          </p:nvGrpSpPr>
          <p:grpSpPr>
            <a:xfrm>
              <a:off x="7955524" y="4692014"/>
              <a:ext cx="838200" cy="838200"/>
              <a:chOff x="7955524" y="4692014"/>
              <a:chExt cx="838200" cy="838200"/>
            </a:xfrm>
          </p:grpSpPr>
          <p:sp>
            <p:nvSpPr>
              <p:cNvPr id="156" name="Oval 155">
                <a:extLst>
                  <a:ext uri="{FF2B5EF4-FFF2-40B4-BE49-F238E27FC236}">
                    <a16:creationId xmlns:a16="http://schemas.microsoft.com/office/drawing/2014/main" id="{357511F1-D354-2C46-99D2-475811CBD5AF}"/>
                  </a:ext>
                </a:extLst>
              </p:cNvPr>
              <p:cNvSpPr/>
              <p:nvPr/>
            </p:nvSpPr>
            <p:spPr>
              <a:xfrm>
                <a:off x="7955524" y="4692014"/>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TextBox 156">
                <a:extLst>
                  <a:ext uri="{FF2B5EF4-FFF2-40B4-BE49-F238E27FC236}">
                    <a16:creationId xmlns:a16="http://schemas.microsoft.com/office/drawing/2014/main" id="{73AEAF8D-A965-1548-8AD7-11C5F053AADF}"/>
                  </a:ext>
                </a:extLst>
              </p:cNvPr>
              <p:cNvSpPr txBox="1"/>
              <p:nvPr/>
            </p:nvSpPr>
            <p:spPr>
              <a:xfrm>
                <a:off x="8014368" y="4819207"/>
                <a:ext cx="720069" cy="584775"/>
              </a:xfrm>
              <a:prstGeom prst="rect">
                <a:avLst/>
              </a:prstGeom>
              <a:noFill/>
            </p:spPr>
            <p:txBody>
              <a:bodyPr wrap="none" rtlCol="0">
                <a:spAutoFit/>
              </a:bodyPr>
              <a:lstStyle/>
              <a:p>
                <a:pPr algn="ctr"/>
                <a:r>
                  <a:rPr lang="en-US" sz="1600" dirty="0"/>
                  <a:t>Space </a:t>
                </a:r>
              </a:p>
              <a:p>
                <a:pPr algn="ctr"/>
                <a:r>
                  <a:rPr lang="en-US" sz="1600" dirty="0" err="1"/>
                  <a:t>Mtn</a:t>
                </a:r>
                <a:endParaRPr lang="en-US" sz="1600" dirty="0"/>
              </a:p>
            </p:txBody>
          </p:sp>
        </p:grpSp>
        <p:grpSp>
          <p:nvGrpSpPr>
            <p:cNvPr id="124" name="Group 123">
              <a:extLst>
                <a:ext uri="{FF2B5EF4-FFF2-40B4-BE49-F238E27FC236}">
                  <a16:creationId xmlns:a16="http://schemas.microsoft.com/office/drawing/2014/main" id="{5FA5551D-CCF6-494B-9F1F-C0FCE409DA4C}"/>
                </a:ext>
              </a:extLst>
            </p:cNvPr>
            <p:cNvGrpSpPr/>
            <p:nvPr/>
          </p:nvGrpSpPr>
          <p:grpSpPr>
            <a:xfrm>
              <a:off x="6578162" y="5255510"/>
              <a:ext cx="838200" cy="838200"/>
              <a:chOff x="6578162" y="5255510"/>
              <a:chExt cx="838200" cy="838200"/>
            </a:xfrm>
          </p:grpSpPr>
          <p:sp>
            <p:nvSpPr>
              <p:cNvPr id="154" name="Oval 153">
                <a:extLst>
                  <a:ext uri="{FF2B5EF4-FFF2-40B4-BE49-F238E27FC236}">
                    <a16:creationId xmlns:a16="http://schemas.microsoft.com/office/drawing/2014/main" id="{ACD047EF-924D-E346-840F-DB23475B04CE}"/>
                  </a:ext>
                </a:extLst>
              </p:cNvPr>
              <p:cNvSpPr/>
              <p:nvPr/>
            </p:nvSpPr>
            <p:spPr>
              <a:xfrm>
                <a:off x="6578162" y="5255510"/>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TextBox 154">
                <a:extLst>
                  <a:ext uri="{FF2B5EF4-FFF2-40B4-BE49-F238E27FC236}">
                    <a16:creationId xmlns:a16="http://schemas.microsoft.com/office/drawing/2014/main" id="{2CD86D0F-893E-CE4B-AF1E-3F05BCFA5A64}"/>
                  </a:ext>
                </a:extLst>
              </p:cNvPr>
              <p:cNvSpPr txBox="1"/>
              <p:nvPr/>
            </p:nvSpPr>
            <p:spPr>
              <a:xfrm>
                <a:off x="6676191" y="5384207"/>
                <a:ext cx="631006" cy="584775"/>
              </a:xfrm>
              <a:prstGeom prst="rect">
                <a:avLst/>
              </a:prstGeom>
              <a:noFill/>
            </p:spPr>
            <p:txBody>
              <a:bodyPr wrap="none" rtlCol="0">
                <a:spAutoFit/>
              </a:bodyPr>
              <a:lstStyle/>
              <a:p>
                <a:pPr algn="ctr"/>
                <a:r>
                  <a:rPr lang="en-US" sz="1600" dirty="0"/>
                  <a:t>Star</a:t>
                </a:r>
              </a:p>
              <a:p>
                <a:pPr algn="ctr"/>
                <a:r>
                  <a:rPr lang="en-US" sz="1600" dirty="0"/>
                  <a:t>Tours</a:t>
                </a:r>
              </a:p>
            </p:txBody>
          </p:sp>
        </p:grpSp>
        <p:grpSp>
          <p:nvGrpSpPr>
            <p:cNvPr id="125" name="Group 124">
              <a:extLst>
                <a:ext uri="{FF2B5EF4-FFF2-40B4-BE49-F238E27FC236}">
                  <a16:creationId xmlns:a16="http://schemas.microsoft.com/office/drawing/2014/main" id="{29904DE7-04CC-9C48-BEC6-413367A8AB89}"/>
                </a:ext>
              </a:extLst>
            </p:cNvPr>
            <p:cNvGrpSpPr/>
            <p:nvPr/>
          </p:nvGrpSpPr>
          <p:grpSpPr>
            <a:xfrm>
              <a:off x="3544031" y="5749202"/>
              <a:ext cx="838200" cy="838200"/>
              <a:chOff x="3544031" y="5749202"/>
              <a:chExt cx="838200" cy="838200"/>
            </a:xfrm>
          </p:grpSpPr>
          <p:sp>
            <p:nvSpPr>
              <p:cNvPr id="152" name="Oval 151">
                <a:extLst>
                  <a:ext uri="{FF2B5EF4-FFF2-40B4-BE49-F238E27FC236}">
                    <a16:creationId xmlns:a16="http://schemas.microsoft.com/office/drawing/2014/main" id="{36C8F6B2-A16E-5C45-876C-77DA8F00F086}"/>
                  </a:ext>
                </a:extLst>
              </p:cNvPr>
              <p:cNvSpPr/>
              <p:nvPr/>
            </p:nvSpPr>
            <p:spPr>
              <a:xfrm>
                <a:off x="3544031" y="5749202"/>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a:extLst>
                  <a:ext uri="{FF2B5EF4-FFF2-40B4-BE49-F238E27FC236}">
                    <a16:creationId xmlns:a16="http://schemas.microsoft.com/office/drawing/2014/main" id="{B08BAEA9-F514-2048-ADCC-4E2896B5BA72}"/>
                  </a:ext>
                </a:extLst>
              </p:cNvPr>
              <p:cNvSpPr txBox="1"/>
              <p:nvPr/>
            </p:nvSpPr>
            <p:spPr>
              <a:xfrm>
                <a:off x="3607905" y="5906602"/>
                <a:ext cx="710451" cy="584775"/>
              </a:xfrm>
              <a:prstGeom prst="rect">
                <a:avLst/>
              </a:prstGeom>
              <a:noFill/>
            </p:spPr>
            <p:txBody>
              <a:bodyPr wrap="none" rtlCol="0">
                <a:spAutoFit/>
              </a:bodyPr>
              <a:lstStyle/>
              <a:p>
                <a:pPr algn="ctr"/>
                <a:r>
                  <a:rPr lang="en-US" sz="1600" dirty="0"/>
                  <a:t>Jungle</a:t>
                </a:r>
              </a:p>
              <a:p>
                <a:pPr algn="ctr"/>
                <a:r>
                  <a:rPr lang="en-US" sz="1600" dirty="0"/>
                  <a:t>Cruise</a:t>
                </a:r>
              </a:p>
            </p:txBody>
          </p:sp>
        </p:grpSp>
        <p:grpSp>
          <p:nvGrpSpPr>
            <p:cNvPr id="126" name="Group 125">
              <a:extLst>
                <a:ext uri="{FF2B5EF4-FFF2-40B4-BE49-F238E27FC236}">
                  <a16:creationId xmlns:a16="http://schemas.microsoft.com/office/drawing/2014/main" id="{4A903D1F-8ED9-9949-8A39-EFF066925200}"/>
                </a:ext>
              </a:extLst>
            </p:cNvPr>
            <p:cNvGrpSpPr/>
            <p:nvPr/>
          </p:nvGrpSpPr>
          <p:grpSpPr>
            <a:xfrm>
              <a:off x="2455030" y="4790529"/>
              <a:ext cx="838200" cy="838200"/>
              <a:chOff x="2455030" y="4790529"/>
              <a:chExt cx="838200" cy="838200"/>
            </a:xfrm>
          </p:grpSpPr>
          <p:sp>
            <p:nvSpPr>
              <p:cNvPr id="150" name="TextBox 149">
                <a:extLst>
                  <a:ext uri="{FF2B5EF4-FFF2-40B4-BE49-F238E27FC236}">
                    <a16:creationId xmlns:a16="http://schemas.microsoft.com/office/drawing/2014/main" id="{1A25C948-7BCD-8B4D-BB3C-C2DBA93C3604}"/>
                  </a:ext>
                </a:extLst>
              </p:cNvPr>
              <p:cNvSpPr txBox="1"/>
              <p:nvPr/>
            </p:nvSpPr>
            <p:spPr>
              <a:xfrm>
                <a:off x="2473625" y="4931049"/>
                <a:ext cx="800219" cy="584775"/>
              </a:xfrm>
              <a:prstGeom prst="rect">
                <a:avLst/>
              </a:prstGeom>
              <a:noFill/>
            </p:spPr>
            <p:txBody>
              <a:bodyPr wrap="none" rtlCol="0">
                <a:spAutoFit/>
              </a:bodyPr>
              <a:lstStyle/>
              <a:p>
                <a:pPr algn="ctr"/>
                <a:r>
                  <a:rPr lang="en-US" sz="1600" dirty="0"/>
                  <a:t>Indiana</a:t>
                </a:r>
              </a:p>
              <a:p>
                <a:pPr algn="ctr"/>
                <a:r>
                  <a:rPr lang="en-US" sz="1600" dirty="0"/>
                  <a:t>Jones</a:t>
                </a:r>
              </a:p>
            </p:txBody>
          </p:sp>
          <p:sp>
            <p:nvSpPr>
              <p:cNvPr id="151" name="Oval 150">
                <a:extLst>
                  <a:ext uri="{FF2B5EF4-FFF2-40B4-BE49-F238E27FC236}">
                    <a16:creationId xmlns:a16="http://schemas.microsoft.com/office/drawing/2014/main" id="{B30306B3-15B7-4242-BEBA-C91964F8BED2}"/>
                  </a:ext>
                </a:extLst>
              </p:cNvPr>
              <p:cNvSpPr/>
              <p:nvPr/>
            </p:nvSpPr>
            <p:spPr>
              <a:xfrm>
                <a:off x="2455030" y="4790529"/>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4F87194D-A524-F847-96EA-2DDF58165C93}"/>
                </a:ext>
              </a:extLst>
            </p:cNvPr>
            <p:cNvGrpSpPr/>
            <p:nvPr/>
          </p:nvGrpSpPr>
          <p:grpSpPr>
            <a:xfrm>
              <a:off x="1765004" y="3363499"/>
              <a:ext cx="838200" cy="838200"/>
              <a:chOff x="1765004" y="3363499"/>
              <a:chExt cx="838200" cy="838200"/>
            </a:xfrm>
          </p:grpSpPr>
          <p:sp>
            <p:nvSpPr>
              <p:cNvPr id="148" name="Oval 147">
                <a:extLst>
                  <a:ext uri="{FF2B5EF4-FFF2-40B4-BE49-F238E27FC236}">
                    <a16:creationId xmlns:a16="http://schemas.microsoft.com/office/drawing/2014/main" id="{337107B7-7569-9940-9B37-9160D4CC5A69}"/>
                  </a:ext>
                </a:extLst>
              </p:cNvPr>
              <p:cNvSpPr/>
              <p:nvPr/>
            </p:nvSpPr>
            <p:spPr>
              <a:xfrm>
                <a:off x="1765004" y="3363499"/>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DFD72169-332E-4D4D-B977-C21882ED1B50}"/>
                  </a:ext>
                </a:extLst>
              </p:cNvPr>
              <p:cNvSpPr txBox="1"/>
              <p:nvPr/>
            </p:nvSpPr>
            <p:spPr>
              <a:xfrm>
                <a:off x="1822005" y="3478188"/>
                <a:ext cx="718466" cy="584775"/>
              </a:xfrm>
              <a:prstGeom prst="rect">
                <a:avLst/>
              </a:prstGeom>
              <a:noFill/>
            </p:spPr>
            <p:txBody>
              <a:bodyPr wrap="none" rtlCol="0">
                <a:spAutoFit/>
              </a:bodyPr>
              <a:lstStyle/>
              <a:p>
                <a:pPr algn="ctr"/>
                <a:r>
                  <a:rPr lang="en-US" sz="1600" dirty="0"/>
                  <a:t>Splash</a:t>
                </a:r>
              </a:p>
              <a:p>
                <a:pPr algn="ctr"/>
                <a:r>
                  <a:rPr lang="en-US" sz="1600" dirty="0" err="1"/>
                  <a:t>Mtn</a:t>
                </a:r>
                <a:endParaRPr lang="en-US" sz="1600" dirty="0"/>
              </a:p>
            </p:txBody>
          </p:sp>
        </p:grpSp>
        <p:grpSp>
          <p:nvGrpSpPr>
            <p:cNvPr id="128" name="Group 127">
              <a:extLst>
                <a:ext uri="{FF2B5EF4-FFF2-40B4-BE49-F238E27FC236}">
                  <a16:creationId xmlns:a16="http://schemas.microsoft.com/office/drawing/2014/main" id="{381604F1-78C5-C84E-9D08-CA394AC74F46}"/>
                </a:ext>
              </a:extLst>
            </p:cNvPr>
            <p:cNvGrpSpPr/>
            <p:nvPr/>
          </p:nvGrpSpPr>
          <p:grpSpPr>
            <a:xfrm>
              <a:off x="3454438" y="2842152"/>
              <a:ext cx="888385" cy="838200"/>
              <a:chOff x="3454438" y="2842152"/>
              <a:chExt cx="888385" cy="838200"/>
            </a:xfrm>
          </p:grpSpPr>
          <p:sp>
            <p:nvSpPr>
              <p:cNvPr id="146" name="Oval 145">
                <a:extLst>
                  <a:ext uri="{FF2B5EF4-FFF2-40B4-BE49-F238E27FC236}">
                    <a16:creationId xmlns:a16="http://schemas.microsoft.com/office/drawing/2014/main" id="{9AC1BBEC-42CB-1A4F-9FE8-DEB995D71213}"/>
                  </a:ext>
                </a:extLst>
              </p:cNvPr>
              <p:cNvSpPr/>
              <p:nvPr/>
            </p:nvSpPr>
            <p:spPr>
              <a:xfrm>
                <a:off x="3482901" y="2842152"/>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TextBox 146">
                <a:extLst>
                  <a:ext uri="{FF2B5EF4-FFF2-40B4-BE49-F238E27FC236}">
                    <a16:creationId xmlns:a16="http://schemas.microsoft.com/office/drawing/2014/main" id="{A2BAC156-1828-B34F-AF96-424F5629ADBF}"/>
                  </a:ext>
                </a:extLst>
              </p:cNvPr>
              <p:cNvSpPr txBox="1"/>
              <p:nvPr/>
            </p:nvSpPr>
            <p:spPr>
              <a:xfrm>
                <a:off x="3454438" y="2984854"/>
                <a:ext cx="888385" cy="584775"/>
              </a:xfrm>
              <a:prstGeom prst="rect">
                <a:avLst/>
              </a:prstGeom>
              <a:noFill/>
            </p:spPr>
            <p:txBody>
              <a:bodyPr wrap="none" rtlCol="0">
                <a:spAutoFit/>
              </a:bodyPr>
              <a:lstStyle/>
              <a:p>
                <a:pPr algn="ctr"/>
                <a:r>
                  <a:rPr lang="en-US" sz="1600" dirty="0"/>
                  <a:t>Thunder</a:t>
                </a:r>
              </a:p>
              <a:p>
                <a:pPr algn="ctr"/>
                <a:r>
                  <a:rPr lang="en-US" sz="1600" dirty="0" err="1"/>
                  <a:t>Mtn</a:t>
                </a:r>
                <a:endParaRPr lang="en-US" sz="1600" dirty="0"/>
              </a:p>
            </p:txBody>
          </p:sp>
        </p:grpSp>
        <p:cxnSp>
          <p:nvCxnSpPr>
            <p:cNvPr id="129" name="Straight Connector 128">
              <a:extLst>
                <a:ext uri="{FF2B5EF4-FFF2-40B4-BE49-F238E27FC236}">
                  <a16:creationId xmlns:a16="http://schemas.microsoft.com/office/drawing/2014/main" id="{3327CCAF-BB7A-4A4C-A604-6F82BBF0C574}"/>
                </a:ext>
              </a:extLst>
            </p:cNvPr>
            <p:cNvCxnSpPr>
              <a:stCxn id="166" idx="4"/>
              <a:endCxn id="164" idx="0"/>
            </p:cNvCxnSpPr>
            <p:nvPr/>
          </p:nvCxnSpPr>
          <p:spPr>
            <a:xfrm>
              <a:off x="5549344" y="4149783"/>
              <a:ext cx="32991" cy="12416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C3627AF5-5590-F845-83E5-81ECE0B4FFDE}"/>
                </a:ext>
              </a:extLst>
            </p:cNvPr>
            <p:cNvCxnSpPr>
              <a:cxnSpLocks/>
              <a:stCxn id="151" idx="6"/>
              <a:endCxn id="164" idx="2"/>
            </p:cNvCxnSpPr>
            <p:nvPr/>
          </p:nvCxnSpPr>
          <p:spPr>
            <a:xfrm>
              <a:off x="3293230" y="5209629"/>
              <a:ext cx="1870005" cy="60094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2255462F-8712-4C4A-A05B-DE02E3F1A84A}"/>
                </a:ext>
              </a:extLst>
            </p:cNvPr>
            <p:cNvCxnSpPr>
              <a:cxnSpLocks/>
              <a:stCxn id="151" idx="5"/>
              <a:endCxn id="152" idx="1"/>
            </p:cNvCxnSpPr>
            <p:nvPr/>
          </p:nvCxnSpPr>
          <p:spPr>
            <a:xfrm>
              <a:off x="3170478" y="5505977"/>
              <a:ext cx="496305" cy="36597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BE5D3D85-2625-1649-997D-F80B17F0309C}"/>
                </a:ext>
              </a:extLst>
            </p:cNvPr>
            <p:cNvCxnSpPr>
              <a:cxnSpLocks/>
              <a:stCxn id="164" idx="3"/>
              <a:endCxn id="152" idx="6"/>
            </p:cNvCxnSpPr>
            <p:nvPr/>
          </p:nvCxnSpPr>
          <p:spPr>
            <a:xfrm flipH="1">
              <a:off x="4382231" y="6106926"/>
              <a:ext cx="903756" cy="613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621888E2-0AC1-AF4B-9ABE-34F325F6B892}"/>
                </a:ext>
              </a:extLst>
            </p:cNvPr>
            <p:cNvCxnSpPr>
              <a:cxnSpLocks/>
              <a:stCxn id="148" idx="4"/>
              <a:endCxn id="151" idx="1"/>
            </p:cNvCxnSpPr>
            <p:nvPr/>
          </p:nvCxnSpPr>
          <p:spPr>
            <a:xfrm>
              <a:off x="2184104" y="4201699"/>
              <a:ext cx="393678" cy="71158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43BD079F-AE39-334B-A69C-136231D41FDC}"/>
                </a:ext>
              </a:extLst>
            </p:cNvPr>
            <p:cNvCxnSpPr>
              <a:cxnSpLocks/>
              <a:stCxn id="146" idx="3"/>
              <a:endCxn id="151" idx="7"/>
            </p:cNvCxnSpPr>
            <p:nvPr/>
          </p:nvCxnSpPr>
          <p:spPr>
            <a:xfrm flipH="1">
              <a:off x="3170478" y="3557600"/>
              <a:ext cx="435175" cy="13556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6F399AB7-3FF8-804F-B9D1-DD679E07B6BD}"/>
                </a:ext>
              </a:extLst>
            </p:cNvPr>
            <p:cNvCxnSpPr>
              <a:cxnSpLocks/>
              <a:stCxn id="148" idx="7"/>
              <a:endCxn id="146" idx="2"/>
            </p:cNvCxnSpPr>
            <p:nvPr/>
          </p:nvCxnSpPr>
          <p:spPr>
            <a:xfrm flipV="1">
              <a:off x="2480452" y="3261252"/>
              <a:ext cx="1002449" cy="22499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9A8F2B4-AD1B-1746-B82D-DA265AF311E3}"/>
                </a:ext>
              </a:extLst>
            </p:cNvPr>
            <p:cNvCxnSpPr>
              <a:cxnSpLocks/>
              <a:stCxn id="146" idx="7"/>
              <a:endCxn id="162" idx="3"/>
            </p:cNvCxnSpPr>
            <p:nvPr/>
          </p:nvCxnSpPr>
          <p:spPr>
            <a:xfrm flipV="1">
              <a:off x="4198349" y="1912655"/>
              <a:ext cx="655338" cy="105224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0FE618DE-52F1-254D-BC29-3C4650989760}"/>
                </a:ext>
              </a:extLst>
            </p:cNvPr>
            <p:cNvCxnSpPr>
              <a:cxnSpLocks/>
              <a:stCxn id="162" idx="4"/>
              <a:endCxn id="166" idx="0"/>
            </p:cNvCxnSpPr>
            <p:nvPr/>
          </p:nvCxnSpPr>
          <p:spPr>
            <a:xfrm>
              <a:off x="5150035" y="2035407"/>
              <a:ext cx="399309" cy="12761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FC9C64E1-5CF4-CB43-A924-2D497509F618}"/>
                </a:ext>
              </a:extLst>
            </p:cNvPr>
            <p:cNvCxnSpPr>
              <a:cxnSpLocks/>
              <a:stCxn id="162" idx="6"/>
              <a:endCxn id="160" idx="2"/>
            </p:cNvCxnSpPr>
            <p:nvPr/>
          </p:nvCxnSpPr>
          <p:spPr>
            <a:xfrm flipV="1">
              <a:off x="5569135" y="1399656"/>
              <a:ext cx="856807" cy="21665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796989D6-F2F7-B14D-A67E-DB8B53B6A2AE}"/>
                </a:ext>
              </a:extLst>
            </p:cNvPr>
            <p:cNvCxnSpPr>
              <a:cxnSpLocks/>
              <a:stCxn id="166" idx="6"/>
              <a:endCxn id="158" idx="2"/>
            </p:cNvCxnSpPr>
            <p:nvPr/>
          </p:nvCxnSpPr>
          <p:spPr>
            <a:xfrm flipV="1">
              <a:off x="5968444" y="3062661"/>
              <a:ext cx="1058285" cy="6680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0B99F259-B541-2746-93A7-AAE37DD834AA}"/>
                </a:ext>
              </a:extLst>
            </p:cNvPr>
            <p:cNvCxnSpPr>
              <a:cxnSpLocks/>
              <a:stCxn id="166" idx="5"/>
              <a:endCxn id="156" idx="1"/>
            </p:cNvCxnSpPr>
            <p:nvPr/>
          </p:nvCxnSpPr>
          <p:spPr>
            <a:xfrm>
              <a:off x="5845692" y="4027031"/>
              <a:ext cx="2232584" cy="7877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C80A4DE0-2938-AE4E-82C6-C09A4E6684B0}"/>
                </a:ext>
              </a:extLst>
            </p:cNvPr>
            <p:cNvCxnSpPr>
              <a:cxnSpLocks/>
              <a:stCxn id="166" idx="2"/>
              <a:endCxn id="146" idx="5"/>
            </p:cNvCxnSpPr>
            <p:nvPr/>
          </p:nvCxnSpPr>
          <p:spPr>
            <a:xfrm flipH="1" flipV="1">
              <a:off x="4198349" y="3557600"/>
              <a:ext cx="931895" cy="17308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F4B38CB-8356-BA4D-9FC4-0DD98B14018D}"/>
                </a:ext>
              </a:extLst>
            </p:cNvPr>
            <p:cNvCxnSpPr>
              <a:cxnSpLocks/>
              <a:stCxn id="160" idx="3"/>
              <a:endCxn id="166" idx="7"/>
            </p:cNvCxnSpPr>
            <p:nvPr/>
          </p:nvCxnSpPr>
          <p:spPr>
            <a:xfrm flipH="1">
              <a:off x="5845692" y="1696004"/>
              <a:ext cx="703002" cy="17383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3910EDA0-D720-0A49-8AB1-D93F91AF3495}"/>
                </a:ext>
              </a:extLst>
            </p:cNvPr>
            <p:cNvCxnSpPr>
              <a:cxnSpLocks/>
              <a:stCxn id="158" idx="5"/>
              <a:endCxn id="156" idx="0"/>
            </p:cNvCxnSpPr>
            <p:nvPr/>
          </p:nvCxnSpPr>
          <p:spPr>
            <a:xfrm>
              <a:off x="7742177" y="3359009"/>
              <a:ext cx="632447" cy="133300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6CABD4FB-BC71-3747-9E9B-61C6FB0DEB60}"/>
                </a:ext>
              </a:extLst>
            </p:cNvPr>
            <p:cNvCxnSpPr>
              <a:cxnSpLocks/>
              <a:stCxn id="160" idx="5"/>
              <a:endCxn id="158" idx="0"/>
            </p:cNvCxnSpPr>
            <p:nvPr/>
          </p:nvCxnSpPr>
          <p:spPr>
            <a:xfrm>
              <a:off x="7141390" y="1696004"/>
              <a:ext cx="304439" cy="9475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0A9F91CC-EC76-FE4F-B92E-2F65E2867E36}"/>
                </a:ext>
              </a:extLst>
            </p:cNvPr>
            <p:cNvCxnSpPr>
              <a:cxnSpLocks/>
              <a:stCxn id="156" idx="3"/>
              <a:endCxn id="154" idx="6"/>
            </p:cNvCxnSpPr>
            <p:nvPr/>
          </p:nvCxnSpPr>
          <p:spPr>
            <a:xfrm flipH="1">
              <a:off x="7416362" y="5407462"/>
              <a:ext cx="661914" cy="2671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8" name="Group 167"/>
          <p:cNvGrpSpPr/>
          <p:nvPr/>
        </p:nvGrpSpPr>
        <p:grpSpPr>
          <a:xfrm>
            <a:off x="5337255" y="909157"/>
            <a:ext cx="6488846" cy="5230646"/>
            <a:chOff x="5337255" y="909157"/>
            <a:chExt cx="6488846" cy="5230646"/>
          </a:xfrm>
        </p:grpSpPr>
        <p:sp>
          <p:nvSpPr>
            <p:cNvPr id="169" name="TextBox 168">
              <a:extLst>
                <a:ext uri="{FF2B5EF4-FFF2-40B4-BE49-F238E27FC236}">
                  <a16:creationId xmlns:a16="http://schemas.microsoft.com/office/drawing/2014/main" id="{43721F2B-4726-B14F-8EEF-E593B90A60F2}"/>
                </a:ext>
              </a:extLst>
            </p:cNvPr>
            <p:cNvSpPr txBox="1"/>
            <p:nvPr/>
          </p:nvSpPr>
          <p:spPr>
            <a:xfrm>
              <a:off x="8732455" y="5066232"/>
              <a:ext cx="288862" cy="338554"/>
            </a:xfrm>
            <a:prstGeom prst="rect">
              <a:avLst/>
            </a:prstGeom>
            <a:noFill/>
          </p:spPr>
          <p:txBody>
            <a:bodyPr wrap="none" rtlCol="0">
              <a:spAutoFit/>
            </a:bodyPr>
            <a:lstStyle/>
            <a:p>
              <a:r>
                <a:rPr lang="en-US" sz="1600" dirty="0">
                  <a:solidFill>
                    <a:srgbClr val="B6A479"/>
                  </a:solidFill>
                </a:rPr>
                <a:t>0</a:t>
              </a:r>
            </a:p>
          </p:txBody>
        </p:sp>
        <p:sp>
          <p:nvSpPr>
            <p:cNvPr id="170" name="TextBox 169">
              <a:extLst>
                <a:ext uri="{FF2B5EF4-FFF2-40B4-BE49-F238E27FC236}">
                  <a16:creationId xmlns:a16="http://schemas.microsoft.com/office/drawing/2014/main" id="{137B1D63-3680-3445-99C0-FCBC51B36ECE}"/>
                </a:ext>
              </a:extLst>
            </p:cNvPr>
            <p:cNvSpPr txBox="1"/>
            <p:nvPr/>
          </p:nvSpPr>
          <p:spPr>
            <a:xfrm>
              <a:off x="8710977" y="3010511"/>
              <a:ext cx="288862" cy="338554"/>
            </a:xfrm>
            <a:prstGeom prst="rect">
              <a:avLst/>
            </a:prstGeom>
            <a:noFill/>
          </p:spPr>
          <p:txBody>
            <a:bodyPr wrap="none" rtlCol="0">
              <a:spAutoFit/>
            </a:bodyPr>
            <a:lstStyle/>
            <a:p>
              <a:r>
                <a:rPr lang="en-US" sz="1600" dirty="0">
                  <a:solidFill>
                    <a:srgbClr val="B6A479"/>
                  </a:solidFill>
                </a:rPr>
                <a:t>1</a:t>
              </a:r>
            </a:p>
          </p:txBody>
        </p:sp>
        <p:sp>
          <p:nvSpPr>
            <p:cNvPr id="171" name="TextBox 170">
              <a:extLst>
                <a:ext uri="{FF2B5EF4-FFF2-40B4-BE49-F238E27FC236}">
                  <a16:creationId xmlns:a16="http://schemas.microsoft.com/office/drawing/2014/main" id="{53187642-07D6-654A-95D1-36531A49EED8}"/>
                </a:ext>
              </a:extLst>
            </p:cNvPr>
            <p:cNvSpPr txBox="1"/>
            <p:nvPr/>
          </p:nvSpPr>
          <p:spPr>
            <a:xfrm>
              <a:off x="7128568" y="5455903"/>
              <a:ext cx="288862" cy="338554"/>
            </a:xfrm>
            <a:prstGeom prst="rect">
              <a:avLst/>
            </a:prstGeom>
            <a:noFill/>
          </p:spPr>
          <p:txBody>
            <a:bodyPr wrap="none" rtlCol="0">
              <a:spAutoFit/>
            </a:bodyPr>
            <a:lstStyle/>
            <a:p>
              <a:r>
                <a:rPr lang="en-US" sz="1600" dirty="0">
                  <a:solidFill>
                    <a:srgbClr val="B6A479"/>
                  </a:solidFill>
                </a:rPr>
                <a:t>2</a:t>
              </a:r>
            </a:p>
          </p:txBody>
        </p:sp>
        <p:sp>
          <p:nvSpPr>
            <p:cNvPr id="172" name="TextBox 171">
              <a:extLst>
                <a:ext uri="{FF2B5EF4-FFF2-40B4-BE49-F238E27FC236}">
                  <a16:creationId xmlns:a16="http://schemas.microsoft.com/office/drawing/2014/main" id="{6AF547EC-C598-CA4A-BE23-E864AC0A6325}"/>
                </a:ext>
              </a:extLst>
            </p:cNvPr>
            <p:cNvSpPr txBox="1"/>
            <p:nvPr/>
          </p:nvSpPr>
          <p:spPr>
            <a:xfrm>
              <a:off x="6044468" y="4468776"/>
              <a:ext cx="288862" cy="338554"/>
            </a:xfrm>
            <a:prstGeom prst="rect">
              <a:avLst/>
            </a:prstGeom>
            <a:noFill/>
          </p:spPr>
          <p:txBody>
            <a:bodyPr wrap="none" rtlCol="0">
              <a:spAutoFit/>
            </a:bodyPr>
            <a:lstStyle/>
            <a:p>
              <a:r>
                <a:rPr lang="en-US" sz="1600" dirty="0">
                  <a:solidFill>
                    <a:srgbClr val="B6A479"/>
                  </a:solidFill>
                </a:rPr>
                <a:t>3</a:t>
              </a:r>
            </a:p>
          </p:txBody>
        </p:sp>
        <p:sp>
          <p:nvSpPr>
            <p:cNvPr id="173" name="TextBox 172">
              <a:extLst>
                <a:ext uri="{FF2B5EF4-FFF2-40B4-BE49-F238E27FC236}">
                  <a16:creationId xmlns:a16="http://schemas.microsoft.com/office/drawing/2014/main" id="{ED99D75F-42D3-214B-A389-EFC6396053AF}"/>
                </a:ext>
              </a:extLst>
            </p:cNvPr>
            <p:cNvSpPr txBox="1"/>
            <p:nvPr/>
          </p:nvSpPr>
          <p:spPr>
            <a:xfrm>
              <a:off x="5345248" y="3050781"/>
              <a:ext cx="288862" cy="338554"/>
            </a:xfrm>
            <a:prstGeom prst="rect">
              <a:avLst/>
            </a:prstGeom>
            <a:noFill/>
          </p:spPr>
          <p:txBody>
            <a:bodyPr wrap="none" rtlCol="0">
              <a:spAutoFit/>
            </a:bodyPr>
            <a:lstStyle/>
            <a:p>
              <a:r>
                <a:rPr lang="en-US" sz="1600" dirty="0">
                  <a:solidFill>
                    <a:srgbClr val="B6A479"/>
                  </a:solidFill>
                </a:rPr>
                <a:t>4</a:t>
              </a:r>
            </a:p>
          </p:txBody>
        </p:sp>
        <p:sp>
          <p:nvSpPr>
            <p:cNvPr id="174" name="TextBox 173">
              <a:extLst>
                <a:ext uri="{FF2B5EF4-FFF2-40B4-BE49-F238E27FC236}">
                  <a16:creationId xmlns:a16="http://schemas.microsoft.com/office/drawing/2014/main" id="{1567CE93-CBF8-2743-8B81-DC1C9DE51208}"/>
                </a:ext>
              </a:extLst>
            </p:cNvPr>
            <p:cNvSpPr txBox="1"/>
            <p:nvPr/>
          </p:nvSpPr>
          <p:spPr>
            <a:xfrm>
              <a:off x="7063145" y="2530214"/>
              <a:ext cx="288862" cy="338554"/>
            </a:xfrm>
            <a:prstGeom prst="rect">
              <a:avLst/>
            </a:prstGeom>
            <a:noFill/>
          </p:spPr>
          <p:txBody>
            <a:bodyPr wrap="none" rtlCol="0">
              <a:spAutoFit/>
            </a:bodyPr>
            <a:lstStyle/>
            <a:p>
              <a:r>
                <a:rPr lang="en-US" sz="1600" dirty="0">
                  <a:solidFill>
                    <a:srgbClr val="B6A479"/>
                  </a:solidFill>
                </a:rPr>
                <a:t>5</a:t>
              </a:r>
            </a:p>
          </p:txBody>
        </p:sp>
        <p:sp>
          <p:nvSpPr>
            <p:cNvPr id="175" name="TextBox 174">
              <a:extLst>
                <a:ext uri="{FF2B5EF4-FFF2-40B4-BE49-F238E27FC236}">
                  <a16:creationId xmlns:a16="http://schemas.microsoft.com/office/drawing/2014/main" id="{E3B732ED-D655-FA40-AA41-2781A96D7925}"/>
                </a:ext>
              </a:extLst>
            </p:cNvPr>
            <p:cNvSpPr txBox="1"/>
            <p:nvPr/>
          </p:nvSpPr>
          <p:spPr>
            <a:xfrm>
              <a:off x="8318464" y="909157"/>
              <a:ext cx="288862" cy="338554"/>
            </a:xfrm>
            <a:prstGeom prst="rect">
              <a:avLst/>
            </a:prstGeom>
            <a:noFill/>
          </p:spPr>
          <p:txBody>
            <a:bodyPr wrap="none" rtlCol="0">
              <a:spAutoFit/>
            </a:bodyPr>
            <a:lstStyle/>
            <a:p>
              <a:r>
                <a:rPr lang="en-US" sz="1600" dirty="0">
                  <a:solidFill>
                    <a:srgbClr val="B6A479"/>
                  </a:solidFill>
                </a:rPr>
                <a:t>6</a:t>
              </a:r>
            </a:p>
          </p:txBody>
        </p:sp>
        <p:sp>
          <p:nvSpPr>
            <p:cNvPr id="176" name="TextBox 175">
              <a:extLst>
                <a:ext uri="{FF2B5EF4-FFF2-40B4-BE49-F238E27FC236}">
                  <a16:creationId xmlns:a16="http://schemas.microsoft.com/office/drawing/2014/main" id="{A2927744-DC62-6C40-8EFF-FBE7A63ABEB9}"/>
                </a:ext>
              </a:extLst>
            </p:cNvPr>
            <p:cNvSpPr txBox="1"/>
            <p:nvPr/>
          </p:nvSpPr>
          <p:spPr>
            <a:xfrm>
              <a:off x="9719233" y="953008"/>
              <a:ext cx="288862" cy="338554"/>
            </a:xfrm>
            <a:prstGeom prst="rect">
              <a:avLst/>
            </a:prstGeom>
            <a:noFill/>
          </p:spPr>
          <p:txBody>
            <a:bodyPr wrap="none" rtlCol="0">
              <a:spAutoFit/>
            </a:bodyPr>
            <a:lstStyle/>
            <a:p>
              <a:r>
                <a:rPr lang="en-US" sz="1600" dirty="0">
                  <a:solidFill>
                    <a:srgbClr val="B6A479"/>
                  </a:solidFill>
                </a:rPr>
                <a:t>7</a:t>
              </a:r>
            </a:p>
          </p:txBody>
        </p:sp>
        <p:sp>
          <p:nvSpPr>
            <p:cNvPr id="177" name="TextBox 176">
              <a:extLst>
                <a:ext uri="{FF2B5EF4-FFF2-40B4-BE49-F238E27FC236}">
                  <a16:creationId xmlns:a16="http://schemas.microsoft.com/office/drawing/2014/main" id="{07F6A2ED-EE3A-FF48-9C31-D77965CE3BA3}"/>
                </a:ext>
              </a:extLst>
            </p:cNvPr>
            <p:cNvSpPr txBox="1"/>
            <p:nvPr/>
          </p:nvSpPr>
          <p:spPr>
            <a:xfrm>
              <a:off x="10624225" y="2343015"/>
              <a:ext cx="288862" cy="338554"/>
            </a:xfrm>
            <a:prstGeom prst="rect">
              <a:avLst/>
            </a:prstGeom>
            <a:noFill/>
          </p:spPr>
          <p:txBody>
            <a:bodyPr wrap="none" rtlCol="0">
              <a:spAutoFit/>
            </a:bodyPr>
            <a:lstStyle/>
            <a:p>
              <a:r>
                <a:rPr lang="en-US" sz="1600" dirty="0">
                  <a:solidFill>
                    <a:srgbClr val="B6A479"/>
                  </a:solidFill>
                </a:rPr>
                <a:t>8</a:t>
              </a:r>
            </a:p>
          </p:txBody>
        </p:sp>
        <p:sp>
          <p:nvSpPr>
            <p:cNvPr id="178" name="TextBox 177">
              <a:extLst>
                <a:ext uri="{FF2B5EF4-FFF2-40B4-BE49-F238E27FC236}">
                  <a16:creationId xmlns:a16="http://schemas.microsoft.com/office/drawing/2014/main" id="{13ACE1C5-DDC6-2043-8320-08B5720817B0}"/>
                </a:ext>
              </a:extLst>
            </p:cNvPr>
            <p:cNvSpPr txBox="1"/>
            <p:nvPr/>
          </p:nvSpPr>
          <p:spPr>
            <a:xfrm>
              <a:off x="11537239" y="4385876"/>
              <a:ext cx="288862" cy="338554"/>
            </a:xfrm>
            <a:prstGeom prst="rect">
              <a:avLst/>
            </a:prstGeom>
            <a:noFill/>
          </p:spPr>
          <p:txBody>
            <a:bodyPr wrap="none" rtlCol="0">
              <a:spAutoFit/>
            </a:bodyPr>
            <a:lstStyle/>
            <a:p>
              <a:r>
                <a:rPr lang="en-US" sz="1600" dirty="0">
                  <a:solidFill>
                    <a:srgbClr val="B6A479"/>
                  </a:solidFill>
                </a:rPr>
                <a:t>9</a:t>
              </a:r>
            </a:p>
          </p:txBody>
        </p:sp>
        <p:sp>
          <p:nvSpPr>
            <p:cNvPr id="179" name="TextBox 178">
              <a:extLst>
                <a:ext uri="{FF2B5EF4-FFF2-40B4-BE49-F238E27FC236}">
                  <a16:creationId xmlns:a16="http://schemas.microsoft.com/office/drawing/2014/main" id="{29039F01-BF30-CC48-8067-03497C6A4A92}"/>
                </a:ext>
              </a:extLst>
            </p:cNvPr>
            <p:cNvSpPr txBox="1"/>
            <p:nvPr/>
          </p:nvSpPr>
          <p:spPr>
            <a:xfrm>
              <a:off x="10112068" y="4933449"/>
              <a:ext cx="393056" cy="338554"/>
            </a:xfrm>
            <a:prstGeom prst="rect">
              <a:avLst/>
            </a:prstGeom>
            <a:noFill/>
          </p:spPr>
          <p:txBody>
            <a:bodyPr wrap="none" rtlCol="0">
              <a:spAutoFit/>
            </a:bodyPr>
            <a:lstStyle/>
            <a:p>
              <a:r>
                <a:rPr lang="en-US" sz="1600" dirty="0">
                  <a:solidFill>
                    <a:srgbClr val="B6A479"/>
                  </a:solidFill>
                </a:rPr>
                <a:t>10</a:t>
              </a:r>
            </a:p>
          </p:txBody>
        </p:sp>
        <p:sp>
          <p:nvSpPr>
            <p:cNvPr id="180" name="TextBox 179">
              <a:extLst>
                <a:ext uri="{FF2B5EF4-FFF2-40B4-BE49-F238E27FC236}">
                  <a16:creationId xmlns:a16="http://schemas.microsoft.com/office/drawing/2014/main" id="{33E02118-111C-3A4F-9218-122D9E2D34BC}"/>
                </a:ext>
              </a:extLst>
            </p:cNvPr>
            <p:cNvSpPr txBox="1"/>
            <p:nvPr/>
          </p:nvSpPr>
          <p:spPr>
            <a:xfrm>
              <a:off x="8538198" y="4296179"/>
              <a:ext cx="418704" cy="369332"/>
            </a:xfrm>
            <a:prstGeom prst="rect">
              <a:avLst/>
            </a:prstGeom>
            <a:noFill/>
          </p:spPr>
          <p:txBody>
            <a:bodyPr wrap="none" rtlCol="0">
              <a:spAutoFit/>
            </a:bodyPr>
            <a:lstStyle/>
            <a:p>
              <a:r>
                <a:rPr lang="en-US" dirty="0">
                  <a:solidFill>
                    <a:srgbClr val="4C3282"/>
                  </a:solidFill>
                </a:rPr>
                <a:t>11</a:t>
              </a:r>
            </a:p>
          </p:txBody>
        </p:sp>
        <p:sp>
          <p:nvSpPr>
            <p:cNvPr id="181" name="TextBox 180">
              <a:extLst>
                <a:ext uri="{FF2B5EF4-FFF2-40B4-BE49-F238E27FC236}">
                  <a16:creationId xmlns:a16="http://schemas.microsoft.com/office/drawing/2014/main" id="{1A820E3D-F901-7C4F-A344-2583606306EC}"/>
                </a:ext>
              </a:extLst>
            </p:cNvPr>
            <p:cNvSpPr txBox="1"/>
            <p:nvPr/>
          </p:nvSpPr>
          <p:spPr>
            <a:xfrm>
              <a:off x="7829041" y="3041194"/>
              <a:ext cx="301686" cy="369332"/>
            </a:xfrm>
            <a:prstGeom prst="rect">
              <a:avLst/>
            </a:prstGeom>
            <a:noFill/>
          </p:spPr>
          <p:txBody>
            <a:bodyPr wrap="none" rtlCol="0">
              <a:spAutoFit/>
            </a:bodyPr>
            <a:lstStyle/>
            <a:p>
              <a:r>
                <a:rPr lang="en-US" dirty="0">
                  <a:solidFill>
                    <a:srgbClr val="4C3282"/>
                  </a:solidFill>
                </a:rPr>
                <a:t>5</a:t>
              </a:r>
            </a:p>
          </p:txBody>
        </p:sp>
        <p:sp>
          <p:nvSpPr>
            <p:cNvPr id="182" name="TextBox 181">
              <a:extLst>
                <a:ext uri="{FF2B5EF4-FFF2-40B4-BE49-F238E27FC236}">
                  <a16:creationId xmlns:a16="http://schemas.microsoft.com/office/drawing/2014/main" id="{05A57B55-E397-7941-8DB4-E1AACE7002EC}"/>
                </a:ext>
              </a:extLst>
            </p:cNvPr>
            <p:cNvSpPr txBox="1"/>
            <p:nvPr/>
          </p:nvSpPr>
          <p:spPr>
            <a:xfrm>
              <a:off x="9955828" y="4077628"/>
              <a:ext cx="418704" cy="369332"/>
            </a:xfrm>
            <a:prstGeom prst="rect">
              <a:avLst/>
            </a:prstGeom>
            <a:noFill/>
          </p:spPr>
          <p:txBody>
            <a:bodyPr wrap="none" rtlCol="0">
              <a:spAutoFit/>
            </a:bodyPr>
            <a:lstStyle/>
            <a:p>
              <a:r>
                <a:rPr lang="en-US" dirty="0">
                  <a:solidFill>
                    <a:srgbClr val="4C3282"/>
                  </a:solidFill>
                </a:rPr>
                <a:t>17</a:t>
              </a:r>
            </a:p>
          </p:txBody>
        </p:sp>
        <p:sp>
          <p:nvSpPr>
            <p:cNvPr id="183" name="TextBox 182">
              <a:extLst>
                <a:ext uri="{FF2B5EF4-FFF2-40B4-BE49-F238E27FC236}">
                  <a16:creationId xmlns:a16="http://schemas.microsoft.com/office/drawing/2014/main" id="{5F06666A-17A6-9140-BDB3-2FB3E1D39859}"/>
                </a:ext>
              </a:extLst>
            </p:cNvPr>
            <p:cNvSpPr txBox="1"/>
            <p:nvPr/>
          </p:nvSpPr>
          <p:spPr>
            <a:xfrm>
              <a:off x="9791735" y="3020003"/>
              <a:ext cx="418704" cy="369332"/>
            </a:xfrm>
            <a:prstGeom prst="rect">
              <a:avLst/>
            </a:prstGeom>
            <a:noFill/>
          </p:spPr>
          <p:txBody>
            <a:bodyPr wrap="none" rtlCol="0">
              <a:spAutoFit/>
            </a:bodyPr>
            <a:lstStyle/>
            <a:p>
              <a:r>
                <a:rPr lang="en-US" dirty="0">
                  <a:solidFill>
                    <a:srgbClr val="4C3282"/>
                  </a:solidFill>
                </a:rPr>
                <a:t>13</a:t>
              </a:r>
            </a:p>
          </p:txBody>
        </p:sp>
        <p:sp>
          <p:nvSpPr>
            <p:cNvPr id="184" name="TextBox 183">
              <a:extLst>
                <a:ext uri="{FF2B5EF4-FFF2-40B4-BE49-F238E27FC236}">
                  <a16:creationId xmlns:a16="http://schemas.microsoft.com/office/drawing/2014/main" id="{3E7A0C07-5B07-7B40-897E-288D8F91439E}"/>
                </a:ext>
              </a:extLst>
            </p:cNvPr>
            <p:cNvSpPr txBox="1"/>
            <p:nvPr/>
          </p:nvSpPr>
          <p:spPr>
            <a:xfrm>
              <a:off x="9542357" y="2020608"/>
              <a:ext cx="418704" cy="369332"/>
            </a:xfrm>
            <a:prstGeom prst="rect">
              <a:avLst/>
            </a:prstGeom>
            <a:noFill/>
          </p:spPr>
          <p:txBody>
            <a:bodyPr wrap="none" rtlCol="0">
              <a:spAutoFit/>
            </a:bodyPr>
            <a:lstStyle/>
            <a:p>
              <a:r>
                <a:rPr lang="en-US" dirty="0">
                  <a:solidFill>
                    <a:srgbClr val="4C3282"/>
                  </a:solidFill>
                </a:rPr>
                <a:t>12</a:t>
              </a:r>
            </a:p>
          </p:txBody>
        </p:sp>
        <p:sp>
          <p:nvSpPr>
            <p:cNvPr id="185" name="TextBox 184">
              <a:extLst>
                <a:ext uri="{FF2B5EF4-FFF2-40B4-BE49-F238E27FC236}">
                  <a16:creationId xmlns:a16="http://schemas.microsoft.com/office/drawing/2014/main" id="{5337F8DB-3126-0E4C-AD58-4F27F9BA84A5}"/>
                </a:ext>
              </a:extLst>
            </p:cNvPr>
            <p:cNvSpPr txBox="1"/>
            <p:nvPr/>
          </p:nvSpPr>
          <p:spPr>
            <a:xfrm>
              <a:off x="8616549" y="2080176"/>
              <a:ext cx="418704" cy="369332"/>
            </a:xfrm>
            <a:prstGeom prst="rect">
              <a:avLst/>
            </a:prstGeom>
            <a:noFill/>
          </p:spPr>
          <p:txBody>
            <a:bodyPr wrap="none" rtlCol="0">
              <a:spAutoFit/>
            </a:bodyPr>
            <a:lstStyle/>
            <a:p>
              <a:r>
                <a:rPr lang="en-US" dirty="0">
                  <a:solidFill>
                    <a:srgbClr val="4C3282"/>
                  </a:solidFill>
                </a:rPr>
                <a:t>10</a:t>
              </a:r>
            </a:p>
          </p:txBody>
        </p:sp>
        <p:sp>
          <p:nvSpPr>
            <p:cNvPr id="186" name="TextBox 185">
              <a:extLst>
                <a:ext uri="{FF2B5EF4-FFF2-40B4-BE49-F238E27FC236}">
                  <a16:creationId xmlns:a16="http://schemas.microsoft.com/office/drawing/2014/main" id="{E7CF206B-F0DD-2B43-8A6E-329089009550}"/>
                </a:ext>
              </a:extLst>
            </p:cNvPr>
            <p:cNvSpPr txBox="1"/>
            <p:nvPr/>
          </p:nvSpPr>
          <p:spPr>
            <a:xfrm>
              <a:off x="10989682" y="5176146"/>
              <a:ext cx="301686" cy="369332"/>
            </a:xfrm>
            <a:prstGeom prst="rect">
              <a:avLst/>
            </a:prstGeom>
            <a:noFill/>
          </p:spPr>
          <p:txBody>
            <a:bodyPr wrap="none" rtlCol="0">
              <a:spAutoFit/>
            </a:bodyPr>
            <a:lstStyle/>
            <a:p>
              <a:r>
                <a:rPr lang="en-US" dirty="0">
                  <a:solidFill>
                    <a:srgbClr val="4C3282"/>
                  </a:solidFill>
                </a:rPr>
                <a:t>1</a:t>
              </a:r>
            </a:p>
          </p:txBody>
        </p:sp>
        <p:sp>
          <p:nvSpPr>
            <p:cNvPr id="187" name="TextBox 186">
              <a:extLst>
                <a:ext uri="{FF2B5EF4-FFF2-40B4-BE49-F238E27FC236}">
                  <a16:creationId xmlns:a16="http://schemas.microsoft.com/office/drawing/2014/main" id="{80BCFA89-F123-384F-A441-3DC19F863FF8}"/>
                </a:ext>
              </a:extLst>
            </p:cNvPr>
            <p:cNvSpPr txBox="1"/>
            <p:nvPr/>
          </p:nvSpPr>
          <p:spPr>
            <a:xfrm>
              <a:off x="11303204" y="3477512"/>
              <a:ext cx="301686" cy="369332"/>
            </a:xfrm>
            <a:prstGeom prst="rect">
              <a:avLst/>
            </a:prstGeom>
            <a:noFill/>
          </p:spPr>
          <p:txBody>
            <a:bodyPr wrap="none" rtlCol="0">
              <a:spAutoFit/>
            </a:bodyPr>
            <a:lstStyle/>
            <a:p>
              <a:r>
                <a:rPr lang="en-US" dirty="0">
                  <a:solidFill>
                    <a:srgbClr val="4C3282"/>
                  </a:solidFill>
                </a:rPr>
                <a:t>9</a:t>
              </a:r>
            </a:p>
          </p:txBody>
        </p:sp>
        <p:sp>
          <p:nvSpPr>
            <p:cNvPr id="188" name="TextBox 187">
              <a:extLst>
                <a:ext uri="{FF2B5EF4-FFF2-40B4-BE49-F238E27FC236}">
                  <a16:creationId xmlns:a16="http://schemas.microsoft.com/office/drawing/2014/main" id="{C87A2EB5-ECAD-0E4A-B435-879FF000B0FD}"/>
                </a:ext>
              </a:extLst>
            </p:cNvPr>
            <p:cNvSpPr txBox="1"/>
            <p:nvPr/>
          </p:nvSpPr>
          <p:spPr>
            <a:xfrm>
              <a:off x="10575388" y="1627529"/>
              <a:ext cx="301686" cy="369332"/>
            </a:xfrm>
            <a:prstGeom prst="rect">
              <a:avLst/>
            </a:prstGeom>
            <a:noFill/>
          </p:spPr>
          <p:txBody>
            <a:bodyPr wrap="none" rtlCol="0">
              <a:spAutoFit/>
            </a:bodyPr>
            <a:lstStyle/>
            <a:p>
              <a:r>
                <a:rPr lang="en-US" dirty="0">
                  <a:solidFill>
                    <a:srgbClr val="4C3282"/>
                  </a:solidFill>
                </a:rPr>
                <a:t>6</a:t>
              </a:r>
            </a:p>
          </p:txBody>
        </p:sp>
        <p:sp>
          <p:nvSpPr>
            <p:cNvPr id="189" name="TextBox 188">
              <a:extLst>
                <a:ext uri="{FF2B5EF4-FFF2-40B4-BE49-F238E27FC236}">
                  <a16:creationId xmlns:a16="http://schemas.microsoft.com/office/drawing/2014/main" id="{0F2726AA-2982-4D48-8392-6FC1106DCEB4}"/>
                </a:ext>
              </a:extLst>
            </p:cNvPr>
            <p:cNvSpPr txBox="1"/>
            <p:nvPr/>
          </p:nvSpPr>
          <p:spPr>
            <a:xfrm>
              <a:off x="9071491" y="921773"/>
              <a:ext cx="301686" cy="369332"/>
            </a:xfrm>
            <a:prstGeom prst="rect">
              <a:avLst/>
            </a:prstGeom>
            <a:noFill/>
          </p:spPr>
          <p:txBody>
            <a:bodyPr wrap="none" rtlCol="0">
              <a:spAutoFit/>
            </a:bodyPr>
            <a:lstStyle/>
            <a:p>
              <a:r>
                <a:rPr lang="en-US" dirty="0">
                  <a:solidFill>
                    <a:srgbClr val="4C3282"/>
                  </a:solidFill>
                </a:rPr>
                <a:t>4</a:t>
              </a:r>
            </a:p>
          </p:txBody>
        </p:sp>
        <p:sp>
          <p:nvSpPr>
            <p:cNvPr id="190" name="TextBox 189">
              <a:extLst>
                <a:ext uri="{FF2B5EF4-FFF2-40B4-BE49-F238E27FC236}">
                  <a16:creationId xmlns:a16="http://schemas.microsoft.com/office/drawing/2014/main" id="{8D6F64F2-4C69-AE4C-9925-668EA552AD1C}"/>
                </a:ext>
              </a:extLst>
            </p:cNvPr>
            <p:cNvSpPr txBox="1"/>
            <p:nvPr/>
          </p:nvSpPr>
          <p:spPr>
            <a:xfrm>
              <a:off x="7469254" y="1899101"/>
              <a:ext cx="418704" cy="369332"/>
            </a:xfrm>
            <a:prstGeom prst="rect">
              <a:avLst/>
            </a:prstGeom>
            <a:noFill/>
          </p:spPr>
          <p:txBody>
            <a:bodyPr wrap="none" rtlCol="0">
              <a:spAutoFit/>
            </a:bodyPr>
            <a:lstStyle/>
            <a:p>
              <a:r>
                <a:rPr lang="en-US" dirty="0">
                  <a:solidFill>
                    <a:srgbClr val="4C3282"/>
                  </a:solidFill>
                </a:rPr>
                <a:t>16</a:t>
              </a:r>
            </a:p>
          </p:txBody>
        </p:sp>
        <p:sp>
          <p:nvSpPr>
            <p:cNvPr id="191" name="TextBox 190">
              <a:extLst>
                <a:ext uri="{FF2B5EF4-FFF2-40B4-BE49-F238E27FC236}">
                  <a16:creationId xmlns:a16="http://schemas.microsoft.com/office/drawing/2014/main" id="{E20F7B95-3B56-4F41-9E84-B55A5D5EFF3D}"/>
                </a:ext>
              </a:extLst>
            </p:cNvPr>
            <p:cNvSpPr txBox="1"/>
            <p:nvPr/>
          </p:nvSpPr>
          <p:spPr>
            <a:xfrm>
              <a:off x="6668703" y="3726927"/>
              <a:ext cx="301686" cy="369332"/>
            </a:xfrm>
            <a:prstGeom prst="rect">
              <a:avLst/>
            </a:prstGeom>
            <a:noFill/>
          </p:spPr>
          <p:txBody>
            <a:bodyPr wrap="none" rtlCol="0">
              <a:spAutoFit/>
            </a:bodyPr>
            <a:lstStyle/>
            <a:p>
              <a:r>
                <a:rPr lang="en-US" dirty="0">
                  <a:solidFill>
                    <a:srgbClr val="4C3282"/>
                  </a:solidFill>
                </a:rPr>
                <a:t>7</a:t>
              </a:r>
            </a:p>
          </p:txBody>
        </p:sp>
        <p:sp>
          <p:nvSpPr>
            <p:cNvPr id="192" name="TextBox 191">
              <a:extLst>
                <a:ext uri="{FF2B5EF4-FFF2-40B4-BE49-F238E27FC236}">
                  <a16:creationId xmlns:a16="http://schemas.microsoft.com/office/drawing/2014/main" id="{78D3AFBF-95AE-8548-90B7-89C1DF899AE8}"/>
                </a:ext>
              </a:extLst>
            </p:cNvPr>
            <p:cNvSpPr txBox="1"/>
            <p:nvPr/>
          </p:nvSpPr>
          <p:spPr>
            <a:xfrm>
              <a:off x="7432798" y="4870683"/>
              <a:ext cx="301686" cy="369332"/>
            </a:xfrm>
            <a:prstGeom prst="rect">
              <a:avLst/>
            </a:prstGeom>
            <a:noFill/>
          </p:spPr>
          <p:txBody>
            <a:bodyPr wrap="none" rtlCol="0">
              <a:spAutoFit/>
            </a:bodyPr>
            <a:lstStyle/>
            <a:p>
              <a:r>
                <a:rPr lang="en-US" dirty="0">
                  <a:solidFill>
                    <a:srgbClr val="4C3282"/>
                  </a:solidFill>
                </a:rPr>
                <a:t>8</a:t>
              </a:r>
            </a:p>
          </p:txBody>
        </p:sp>
        <p:sp>
          <p:nvSpPr>
            <p:cNvPr id="193" name="TextBox 192">
              <a:extLst>
                <a:ext uri="{FF2B5EF4-FFF2-40B4-BE49-F238E27FC236}">
                  <a16:creationId xmlns:a16="http://schemas.microsoft.com/office/drawing/2014/main" id="{D4B9BBEE-6A33-3942-8504-15FF5B314758}"/>
                </a:ext>
              </a:extLst>
            </p:cNvPr>
            <p:cNvSpPr txBox="1"/>
            <p:nvPr/>
          </p:nvSpPr>
          <p:spPr>
            <a:xfrm>
              <a:off x="7994157" y="5770471"/>
              <a:ext cx="301686" cy="369332"/>
            </a:xfrm>
            <a:prstGeom prst="rect">
              <a:avLst/>
            </a:prstGeom>
            <a:noFill/>
          </p:spPr>
          <p:txBody>
            <a:bodyPr wrap="none" rtlCol="0">
              <a:spAutoFit/>
            </a:bodyPr>
            <a:lstStyle/>
            <a:p>
              <a:r>
                <a:rPr lang="en-US" dirty="0">
                  <a:solidFill>
                    <a:srgbClr val="4C3282"/>
                  </a:solidFill>
                </a:rPr>
                <a:t>3</a:t>
              </a:r>
            </a:p>
          </p:txBody>
        </p:sp>
        <p:sp>
          <p:nvSpPr>
            <p:cNvPr id="194" name="TextBox 193">
              <a:extLst>
                <a:ext uri="{FF2B5EF4-FFF2-40B4-BE49-F238E27FC236}">
                  <a16:creationId xmlns:a16="http://schemas.microsoft.com/office/drawing/2014/main" id="{90260696-5B6A-5B46-9429-86A7A63F8129}"/>
                </a:ext>
              </a:extLst>
            </p:cNvPr>
            <p:cNvSpPr txBox="1"/>
            <p:nvPr/>
          </p:nvSpPr>
          <p:spPr>
            <a:xfrm>
              <a:off x="6479812" y="5306874"/>
              <a:ext cx="301686" cy="369332"/>
            </a:xfrm>
            <a:prstGeom prst="rect">
              <a:avLst/>
            </a:prstGeom>
            <a:noFill/>
          </p:spPr>
          <p:txBody>
            <a:bodyPr wrap="none" rtlCol="0">
              <a:spAutoFit/>
            </a:bodyPr>
            <a:lstStyle/>
            <a:p>
              <a:r>
                <a:rPr lang="en-US" dirty="0">
                  <a:solidFill>
                    <a:srgbClr val="4C3282"/>
                  </a:solidFill>
                </a:rPr>
                <a:t>2</a:t>
              </a:r>
            </a:p>
          </p:txBody>
        </p:sp>
        <p:sp>
          <p:nvSpPr>
            <p:cNvPr id="195" name="TextBox 194">
              <a:extLst>
                <a:ext uri="{FF2B5EF4-FFF2-40B4-BE49-F238E27FC236}">
                  <a16:creationId xmlns:a16="http://schemas.microsoft.com/office/drawing/2014/main" id="{4F8573FB-8A30-4945-A62C-877F5B6E5FE3}"/>
                </a:ext>
              </a:extLst>
            </p:cNvPr>
            <p:cNvSpPr txBox="1"/>
            <p:nvPr/>
          </p:nvSpPr>
          <p:spPr>
            <a:xfrm>
              <a:off x="5337255" y="4118066"/>
              <a:ext cx="418704" cy="369332"/>
            </a:xfrm>
            <a:prstGeom prst="rect">
              <a:avLst/>
            </a:prstGeom>
            <a:noFill/>
          </p:spPr>
          <p:txBody>
            <a:bodyPr wrap="none" rtlCol="0">
              <a:spAutoFit/>
            </a:bodyPr>
            <a:lstStyle/>
            <a:p>
              <a:r>
                <a:rPr lang="en-US" dirty="0">
                  <a:solidFill>
                    <a:srgbClr val="4C3282"/>
                  </a:solidFill>
                </a:rPr>
                <a:t>15</a:t>
              </a:r>
            </a:p>
          </p:txBody>
        </p:sp>
        <p:sp>
          <p:nvSpPr>
            <p:cNvPr id="196" name="TextBox 195">
              <a:extLst>
                <a:ext uri="{FF2B5EF4-FFF2-40B4-BE49-F238E27FC236}">
                  <a16:creationId xmlns:a16="http://schemas.microsoft.com/office/drawing/2014/main" id="{52ABD77D-3BD7-6B4D-90D2-A0A78CB18C7C}"/>
                </a:ext>
              </a:extLst>
            </p:cNvPr>
            <p:cNvSpPr txBox="1"/>
            <p:nvPr/>
          </p:nvSpPr>
          <p:spPr>
            <a:xfrm>
              <a:off x="6016144" y="2770199"/>
              <a:ext cx="418704" cy="369332"/>
            </a:xfrm>
            <a:prstGeom prst="rect">
              <a:avLst/>
            </a:prstGeom>
            <a:noFill/>
          </p:spPr>
          <p:txBody>
            <a:bodyPr wrap="none" rtlCol="0">
              <a:spAutoFit/>
            </a:bodyPr>
            <a:lstStyle/>
            <a:p>
              <a:r>
                <a:rPr lang="en-US" dirty="0">
                  <a:solidFill>
                    <a:srgbClr val="4C3282"/>
                  </a:solidFill>
                </a:rPr>
                <a:t>14</a:t>
              </a:r>
            </a:p>
          </p:txBody>
        </p:sp>
      </p:grpSp>
      <p:grpSp>
        <p:nvGrpSpPr>
          <p:cNvPr id="208" name="Group 207"/>
          <p:cNvGrpSpPr/>
          <p:nvPr/>
        </p:nvGrpSpPr>
        <p:grpSpPr>
          <a:xfrm>
            <a:off x="5697104" y="1149683"/>
            <a:ext cx="6439166" cy="5260399"/>
            <a:chOff x="5697104" y="1149683"/>
            <a:chExt cx="6439166" cy="5260399"/>
          </a:xfrm>
        </p:grpSpPr>
        <p:sp>
          <p:nvSpPr>
            <p:cNvPr id="197" name="TextBox 196"/>
            <p:cNvSpPr txBox="1"/>
            <p:nvPr/>
          </p:nvSpPr>
          <p:spPr>
            <a:xfrm>
              <a:off x="5697104" y="3750730"/>
              <a:ext cx="247335" cy="367336"/>
            </a:xfrm>
            <a:prstGeom prst="rect">
              <a:avLst/>
            </a:prstGeom>
            <a:noFill/>
          </p:spPr>
          <p:txBody>
            <a:bodyPr wrap="square" rtlCol="0">
              <a:spAutoFit/>
            </a:bodyPr>
            <a:lstStyle/>
            <a:p>
              <a:endParaRPr lang="en-US" dirty="0">
                <a:solidFill>
                  <a:srgbClr val="FF0000"/>
                </a:solidFill>
              </a:endParaRPr>
            </a:p>
          </p:txBody>
        </p:sp>
        <p:sp>
          <p:nvSpPr>
            <p:cNvPr id="198" name="TextBox 197"/>
            <p:cNvSpPr txBox="1"/>
            <p:nvPr/>
          </p:nvSpPr>
          <p:spPr>
            <a:xfrm>
              <a:off x="6540171" y="4986622"/>
              <a:ext cx="508883" cy="369332"/>
            </a:xfrm>
            <a:prstGeom prst="rect">
              <a:avLst/>
            </a:prstGeom>
            <a:noFill/>
          </p:spPr>
          <p:txBody>
            <a:bodyPr wrap="square" rtlCol="0">
              <a:spAutoFit/>
            </a:bodyPr>
            <a:lstStyle/>
            <a:p>
              <a:endParaRPr lang="en-US" dirty="0">
                <a:solidFill>
                  <a:srgbClr val="FF0000"/>
                </a:solidFill>
              </a:endParaRPr>
            </a:p>
          </p:txBody>
        </p:sp>
        <p:sp>
          <p:nvSpPr>
            <p:cNvPr id="199" name="TextBox 198"/>
            <p:cNvSpPr txBox="1"/>
            <p:nvPr/>
          </p:nvSpPr>
          <p:spPr>
            <a:xfrm>
              <a:off x="7571271" y="2831268"/>
              <a:ext cx="466812" cy="369332"/>
            </a:xfrm>
            <a:prstGeom prst="rect">
              <a:avLst/>
            </a:prstGeom>
            <a:noFill/>
          </p:spPr>
          <p:txBody>
            <a:bodyPr wrap="square" rtlCol="0">
              <a:spAutoFit/>
            </a:bodyPr>
            <a:lstStyle/>
            <a:p>
              <a:endParaRPr lang="en-US" dirty="0">
                <a:solidFill>
                  <a:srgbClr val="FF0000"/>
                </a:solidFill>
              </a:endParaRPr>
            </a:p>
          </p:txBody>
        </p:sp>
        <p:sp>
          <p:nvSpPr>
            <p:cNvPr id="200" name="TextBox 199"/>
            <p:cNvSpPr txBox="1"/>
            <p:nvPr/>
          </p:nvSpPr>
          <p:spPr>
            <a:xfrm>
              <a:off x="8657495" y="1522124"/>
              <a:ext cx="489620" cy="369332"/>
            </a:xfrm>
            <a:prstGeom prst="rect">
              <a:avLst/>
            </a:prstGeom>
            <a:noFill/>
          </p:spPr>
          <p:txBody>
            <a:bodyPr wrap="square" rtlCol="0">
              <a:spAutoFit/>
            </a:bodyPr>
            <a:lstStyle/>
            <a:p>
              <a:endParaRPr lang="en-US" dirty="0">
                <a:solidFill>
                  <a:srgbClr val="FF0000"/>
                </a:solidFill>
              </a:endParaRPr>
            </a:p>
          </p:txBody>
        </p:sp>
        <p:sp>
          <p:nvSpPr>
            <p:cNvPr id="201" name="TextBox 200"/>
            <p:cNvSpPr txBox="1"/>
            <p:nvPr/>
          </p:nvSpPr>
          <p:spPr>
            <a:xfrm>
              <a:off x="10547920" y="1149683"/>
              <a:ext cx="455518" cy="369332"/>
            </a:xfrm>
            <a:prstGeom prst="rect">
              <a:avLst/>
            </a:prstGeom>
            <a:noFill/>
          </p:spPr>
          <p:txBody>
            <a:bodyPr wrap="square" rtlCol="0">
              <a:spAutoFit/>
            </a:bodyPr>
            <a:lstStyle/>
            <a:p>
              <a:endParaRPr lang="en-US" dirty="0">
                <a:solidFill>
                  <a:srgbClr val="FF0000"/>
                </a:solidFill>
              </a:endParaRPr>
            </a:p>
          </p:txBody>
        </p:sp>
        <p:sp>
          <p:nvSpPr>
            <p:cNvPr id="202" name="TextBox 201"/>
            <p:cNvSpPr txBox="1"/>
            <p:nvPr/>
          </p:nvSpPr>
          <p:spPr>
            <a:xfrm>
              <a:off x="11174798" y="2779267"/>
              <a:ext cx="628799" cy="369332"/>
            </a:xfrm>
            <a:prstGeom prst="rect">
              <a:avLst/>
            </a:prstGeom>
            <a:noFill/>
          </p:spPr>
          <p:txBody>
            <a:bodyPr wrap="square" rtlCol="0">
              <a:spAutoFit/>
            </a:bodyPr>
            <a:lstStyle/>
            <a:p>
              <a:endParaRPr lang="en-US" dirty="0">
                <a:solidFill>
                  <a:srgbClr val="FF0000"/>
                </a:solidFill>
              </a:endParaRPr>
            </a:p>
          </p:txBody>
        </p:sp>
        <p:sp>
          <p:nvSpPr>
            <p:cNvPr id="203" name="TextBox 202"/>
            <p:cNvSpPr txBox="1"/>
            <p:nvPr/>
          </p:nvSpPr>
          <p:spPr>
            <a:xfrm>
              <a:off x="9321129" y="3446318"/>
              <a:ext cx="470606" cy="369332"/>
            </a:xfrm>
            <a:prstGeom prst="rect">
              <a:avLst/>
            </a:prstGeom>
            <a:noFill/>
          </p:spPr>
          <p:txBody>
            <a:bodyPr wrap="square" rtlCol="0">
              <a:spAutoFit/>
            </a:bodyPr>
            <a:lstStyle/>
            <a:p>
              <a:endParaRPr lang="en-US" dirty="0">
                <a:solidFill>
                  <a:srgbClr val="FF0000"/>
                </a:solidFill>
              </a:endParaRPr>
            </a:p>
          </p:txBody>
        </p:sp>
        <p:sp>
          <p:nvSpPr>
            <p:cNvPr id="204" name="TextBox 203"/>
            <p:cNvSpPr txBox="1"/>
            <p:nvPr/>
          </p:nvSpPr>
          <p:spPr>
            <a:xfrm>
              <a:off x="7566274" y="6040750"/>
              <a:ext cx="686387" cy="369332"/>
            </a:xfrm>
            <a:prstGeom prst="rect">
              <a:avLst/>
            </a:prstGeom>
            <a:noFill/>
          </p:spPr>
          <p:txBody>
            <a:bodyPr wrap="square" rtlCol="0">
              <a:spAutoFit/>
            </a:bodyPr>
            <a:lstStyle/>
            <a:p>
              <a:endParaRPr lang="en-US" dirty="0">
                <a:solidFill>
                  <a:srgbClr val="FF0000"/>
                </a:solidFill>
              </a:endParaRPr>
            </a:p>
          </p:txBody>
        </p:sp>
        <p:sp>
          <p:nvSpPr>
            <p:cNvPr id="205" name="TextBox 204"/>
            <p:cNvSpPr txBox="1"/>
            <p:nvPr/>
          </p:nvSpPr>
          <p:spPr>
            <a:xfrm>
              <a:off x="9220291" y="5677041"/>
              <a:ext cx="606531" cy="369332"/>
            </a:xfrm>
            <a:prstGeom prst="rect">
              <a:avLst/>
            </a:prstGeom>
            <a:noFill/>
          </p:spPr>
          <p:txBody>
            <a:bodyPr wrap="square" rtlCol="0">
              <a:spAutoFit/>
            </a:bodyPr>
            <a:lstStyle/>
            <a:p>
              <a:endParaRPr lang="en-US" dirty="0">
                <a:solidFill>
                  <a:srgbClr val="FF0000"/>
                </a:solidFill>
              </a:endParaRPr>
            </a:p>
          </p:txBody>
        </p:sp>
        <p:sp>
          <p:nvSpPr>
            <p:cNvPr id="206" name="TextBox 205"/>
            <p:cNvSpPr txBox="1"/>
            <p:nvPr/>
          </p:nvSpPr>
          <p:spPr>
            <a:xfrm>
              <a:off x="10365971" y="5774958"/>
              <a:ext cx="511104" cy="369332"/>
            </a:xfrm>
            <a:prstGeom prst="rect">
              <a:avLst/>
            </a:prstGeom>
            <a:noFill/>
          </p:spPr>
          <p:txBody>
            <a:bodyPr wrap="square" rtlCol="0">
              <a:spAutoFit/>
            </a:bodyPr>
            <a:lstStyle/>
            <a:p>
              <a:endParaRPr lang="en-US" dirty="0">
                <a:solidFill>
                  <a:srgbClr val="FF0000"/>
                </a:solidFill>
              </a:endParaRPr>
            </a:p>
          </p:txBody>
        </p:sp>
        <p:sp>
          <p:nvSpPr>
            <p:cNvPr id="207" name="TextBox 206"/>
            <p:cNvSpPr txBox="1"/>
            <p:nvPr/>
          </p:nvSpPr>
          <p:spPr>
            <a:xfrm>
              <a:off x="11681670" y="5162488"/>
              <a:ext cx="454600" cy="369332"/>
            </a:xfrm>
            <a:prstGeom prst="rect">
              <a:avLst/>
            </a:prstGeom>
            <a:noFill/>
          </p:spPr>
          <p:txBody>
            <a:bodyPr wrap="square" rtlCol="0">
              <a:spAutoFit/>
            </a:bodyPr>
            <a:lstStyle/>
            <a:p>
              <a:endParaRPr lang="en-US" dirty="0">
                <a:solidFill>
                  <a:srgbClr val="FF0000"/>
                </a:solidFill>
              </a:endParaRPr>
            </a:p>
          </p:txBody>
        </p:sp>
      </p:grpSp>
      <p:grpSp>
        <p:nvGrpSpPr>
          <p:cNvPr id="221" name="Group 220"/>
          <p:cNvGrpSpPr/>
          <p:nvPr/>
        </p:nvGrpSpPr>
        <p:grpSpPr>
          <a:xfrm>
            <a:off x="5837241" y="739187"/>
            <a:ext cx="6353696" cy="5193451"/>
            <a:chOff x="5837241" y="739187"/>
            <a:chExt cx="6353696" cy="5193451"/>
          </a:xfrm>
        </p:grpSpPr>
        <p:sp>
          <p:nvSpPr>
            <p:cNvPr id="210" name="TextBox 209"/>
            <p:cNvSpPr txBox="1"/>
            <p:nvPr/>
          </p:nvSpPr>
          <p:spPr>
            <a:xfrm>
              <a:off x="5837241" y="3340234"/>
              <a:ext cx="477862" cy="369332"/>
            </a:xfrm>
            <a:prstGeom prst="rect">
              <a:avLst/>
            </a:prstGeom>
            <a:noFill/>
          </p:spPr>
          <p:txBody>
            <a:bodyPr wrap="square" rtlCol="0">
              <a:spAutoFit/>
            </a:bodyPr>
            <a:lstStyle/>
            <a:p>
              <a:endParaRPr lang="en-US" dirty="0">
                <a:solidFill>
                  <a:srgbClr val="00B0F0"/>
                </a:solidFill>
              </a:endParaRPr>
            </a:p>
          </p:txBody>
        </p:sp>
        <p:sp>
          <p:nvSpPr>
            <p:cNvPr id="211" name="TextBox 210"/>
            <p:cNvSpPr txBox="1"/>
            <p:nvPr/>
          </p:nvSpPr>
          <p:spPr>
            <a:xfrm>
              <a:off x="6680308" y="4576126"/>
              <a:ext cx="508883" cy="369332"/>
            </a:xfrm>
            <a:prstGeom prst="rect">
              <a:avLst/>
            </a:prstGeom>
            <a:noFill/>
          </p:spPr>
          <p:txBody>
            <a:bodyPr wrap="square" rtlCol="0">
              <a:spAutoFit/>
            </a:bodyPr>
            <a:lstStyle/>
            <a:p>
              <a:endParaRPr lang="en-US" dirty="0">
                <a:solidFill>
                  <a:srgbClr val="00B0F0"/>
                </a:solidFill>
              </a:endParaRPr>
            </a:p>
          </p:txBody>
        </p:sp>
        <p:sp>
          <p:nvSpPr>
            <p:cNvPr id="212" name="TextBox 211"/>
            <p:cNvSpPr txBox="1"/>
            <p:nvPr/>
          </p:nvSpPr>
          <p:spPr>
            <a:xfrm>
              <a:off x="7711408" y="2420772"/>
              <a:ext cx="466812" cy="369332"/>
            </a:xfrm>
            <a:prstGeom prst="rect">
              <a:avLst/>
            </a:prstGeom>
            <a:noFill/>
          </p:spPr>
          <p:txBody>
            <a:bodyPr wrap="square" rtlCol="0">
              <a:spAutoFit/>
            </a:bodyPr>
            <a:lstStyle/>
            <a:p>
              <a:endParaRPr lang="en-US" dirty="0">
                <a:solidFill>
                  <a:srgbClr val="00B0F0"/>
                </a:solidFill>
              </a:endParaRPr>
            </a:p>
          </p:txBody>
        </p:sp>
        <p:sp>
          <p:nvSpPr>
            <p:cNvPr id="213" name="TextBox 212"/>
            <p:cNvSpPr txBox="1"/>
            <p:nvPr/>
          </p:nvSpPr>
          <p:spPr>
            <a:xfrm>
              <a:off x="8627268" y="761216"/>
              <a:ext cx="489620" cy="369332"/>
            </a:xfrm>
            <a:prstGeom prst="rect">
              <a:avLst/>
            </a:prstGeom>
            <a:noFill/>
          </p:spPr>
          <p:txBody>
            <a:bodyPr wrap="square" rtlCol="0">
              <a:spAutoFit/>
            </a:bodyPr>
            <a:lstStyle/>
            <a:p>
              <a:endParaRPr lang="en-US" dirty="0">
                <a:solidFill>
                  <a:srgbClr val="00B0F0"/>
                </a:solidFill>
              </a:endParaRPr>
            </a:p>
          </p:txBody>
        </p:sp>
        <p:sp>
          <p:nvSpPr>
            <p:cNvPr id="214" name="TextBox 213"/>
            <p:cNvSpPr txBox="1"/>
            <p:nvPr/>
          </p:nvSpPr>
          <p:spPr>
            <a:xfrm>
              <a:off x="10688057" y="739187"/>
              <a:ext cx="455518" cy="369332"/>
            </a:xfrm>
            <a:prstGeom prst="rect">
              <a:avLst/>
            </a:prstGeom>
            <a:noFill/>
          </p:spPr>
          <p:txBody>
            <a:bodyPr wrap="square" rtlCol="0">
              <a:spAutoFit/>
            </a:bodyPr>
            <a:lstStyle/>
            <a:p>
              <a:endParaRPr lang="en-US" dirty="0">
                <a:solidFill>
                  <a:srgbClr val="00B0F0"/>
                </a:solidFill>
              </a:endParaRPr>
            </a:p>
          </p:txBody>
        </p:sp>
        <p:sp>
          <p:nvSpPr>
            <p:cNvPr id="215" name="TextBox 214"/>
            <p:cNvSpPr txBox="1"/>
            <p:nvPr/>
          </p:nvSpPr>
          <p:spPr>
            <a:xfrm>
              <a:off x="10985494" y="2262766"/>
              <a:ext cx="628799" cy="369332"/>
            </a:xfrm>
            <a:prstGeom prst="rect">
              <a:avLst/>
            </a:prstGeom>
            <a:noFill/>
          </p:spPr>
          <p:txBody>
            <a:bodyPr wrap="square" rtlCol="0">
              <a:spAutoFit/>
            </a:bodyPr>
            <a:lstStyle/>
            <a:p>
              <a:endParaRPr lang="en-US" dirty="0">
                <a:solidFill>
                  <a:srgbClr val="00B0F0"/>
                </a:solidFill>
              </a:endParaRPr>
            </a:p>
          </p:txBody>
        </p:sp>
        <p:sp>
          <p:nvSpPr>
            <p:cNvPr id="216" name="TextBox 215"/>
            <p:cNvSpPr txBox="1"/>
            <p:nvPr/>
          </p:nvSpPr>
          <p:spPr>
            <a:xfrm>
              <a:off x="9234750" y="3005574"/>
              <a:ext cx="697122" cy="369332"/>
            </a:xfrm>
            <a:prstGeom prst="rect">
              <a:avLst/>
            </a:prstGeom>
            <a:noFill/>
          </p:spPr>
          <p:txBody>
            <a:bodyPr wrap="square" rtlCol="0">
              <a:spAutoFit/>
            </a:bodyPr>
            <a:lstStyle/>
            <a:p>
              <a:endParaRPr lang="en-US" dirty="0">
                <a:solidFill>
                  <a:srgbClr val="00B0F0"/>
                </a:solidFill>
              </a:endParaRPr>
            </a:p>
          </p:txBody>
        </p:sp>
        <p:sp>
          <p:nvSpPr>
            <p:cNvPr id="217" name="TextBox 216"/>
            <p:cNvSpPr txBox="1"/>
            <p:nvPr/>
          </p:nvSpPr>
          <p:spPr>
            <a:xfrm>
              <a:off x="7651044" y="5563306"/>
              <a:ext cx="400245" cy="369332"/>
            </a:xfrm>
            <a:prstGeom prst="rect">
              <a:avLst/>
            </a:prstGeom>
            <a:noFill/>
          </p:spPr>
          <p:txBody>
            <a:bodyPr wrap="square" rtlCol="0">
              <a:spAutoFit/>
            </a:bodyPr>
            <a:lstStyle/>
            <a:p>
              <a:endParaRPr lang="en-US" dirty="0">
                <a:solidFill>
                  <a:srgbClr val="00B0F0"/>
                </a:solidFill>
              </a:endParaRPr>
            </a:p>
          </p:txBody>
        </p:sp>
        <p:sp>
          <p:nvSpPr>
            <p:cNvPr id="218" name="TextBox 217"/>
            <p:cNvSpPr txBox="1"/>
            <p:nvPr/>
          </p:nvSpPr>
          <p:spPr>
            <a:xfrm>
              <a:off x="9234171" y="5171288"/>
              <a:ext cx="431238" cy="369332"/>
            </a:xfrm>
            <a:prstGeom prst="rect">
              <a:avLst/>
            </a:prstGeom>
            <a:noFill/>
          </p:spPr>
          <p:txBody>
            <a:bodyPr wrap="square" rtlCol="0">
              <a:spAutoFit/>
            </a:bodyPr>
            <a:lstStyle/>
            <a:p>
              <a:endParaRPr lang="en-US" dirty="0">
                <a:solidFill>
                  <a:srgbClr val="00B0F0"/>
                </a:solidFill>
              </a:endParaRPr>
            </a:p>
          </p:txBody>
        </p:sp>
        <p:sp>
          <p:nvSpPr>
            <p:cNvPr id="220" name="TextBox 219"/>
            <p:cNvSpPr txBox="1"/>
            <p:nvPr/>
          </p:nvSpPr>
          <p:spPr>
            <a:xfrm>
              <a:off x="11736337" y="4115087"/>
              <a:ext cx="454600" cy="369332"/>
            </a:xfrm>
            <a:prstGeom prst="rect">
              <a:avLst/>
            </a:prstGeom>
            <a:noFill/>
          </p:spPr>
          <p:txBody>
            <a:bodyPr wrap="square" rtlCol="0">
              <a:spAutoFit/>
            </a:bodyPr>
            <a:lstStyle/>
            <a:p>
              <a:endParaRPr lang="en-US" dirty="0">
                <a:solidFill>
                  <a:srgbClr val="00B0F0"/>
                </a:solidFill>
              </a:endParaRPr>
            </a:p>
          </p:txBody>
        </p:sp>
      </p:grpSp>
    </p:spTree>
    <p:extLst>
      <p:ext uri="{BB962C8B-B14F-4D97-AF65-F5344CB8AC3E}">
        <p14:creationId xmlns:p14="http://schemas.microsoft.com/office/powerpoint/2010/main" val="2547306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500"/>
                                        <p:tgtEl>
                                          <p:spTgt spid="8">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3" end="3"/>
                                            </p:txEl>
                                          </p:spTgt>
                                        </p:tgtEl>
                                        <p:attrNameLst>
                                          <p:attrName>style.visibility</p:attrName>
                                        </p:attrNameLst>
                                      </p:cBhvr>
                                      <p:to>
                                        <p:strVal val="visible"/>
                                      </p:to>
                                    </p:set>
                                    <p:animEffect transition="in" filter="fade">
                                      <p:cBhvr>
                                        <p:cTn id="10" dur="500"/>
                                        <p:tgtEl>
                                          <p:spTgt spid="8">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8">
                                            <p:txEl>
                                              <p:pRg st="5" end="5"/>
                                            </p:txEl>
                                          </p:spTgt>
                                        </p:tgtEl>
                                        <p:attrNameLst>
                                          <p:attrName>style.visibility</p:attrName>
                                        </p:attrNameLst>
                                      </p:cBhvr>
                                      <p:to>
                                        <p:strVal val="visible"/>
                                      </p:to>
                                    </p:set>
                                    <p:animEffect transition="in" filter="fade">
                                      <p:cBhvr>
                                        <p:cTn id="13" dur="500"/>
                                        <p:tgtEl>
                                          <p:spTgt spid="8">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8">
                                            <p:txEl>
                                              <p:pRg st="7" end="7"/>
                                            </p:txEl>
                                          </p:spTgt>
                                        </p:tgtEl>
                                        <p:attrNameLst>
                                          <p:attrName>style.visibility</p:attrName>
                                        </p:attrNameLst>
                                      </p:cBhvr>
                                      <p:to>
                                        <p:strVal val="visible"/>
                                      </p:to>
                                    </p:set>
                                    <p:animEffect transition="in" filter="fade">
                                      <p:cBhvr>
                                        <p:cTn id="16" dur="500"/>
                                        <p:tgtEl>
                                          <p:spTgt spid="8">
                                            <p:txEl>
                                              <p:pRg st="7" end="7"/>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8">
                                            <p:txEl>
                                              <p:pRg st="4" end="4"/>
                                            </p:txEl>
                                          </p:spTgt>
                                        </p:tgtEl>
                                        <p:attrNameLst>
                                          <p:attrName>style.visibility</p:attrName>
                                        </p:attrNameLst>
                                      </p:cBhvr>
                                      <p:to>
                                        <p:strVal val="visible"/>
                                      </p:to>
                                    </p:set>
                                    <p:animEffect transition="in" filter="fade">
                                      <p:cBhvr>
                                        <p:cTn id="21" dur="500"/>
                                        <p:tgtEl>
                                          <p:spTgt spid="8">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17"/>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168"/>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208"/>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2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Tradeoffs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75240" y="1463856"/>
                <a:ext cx="11187258" cy="5233505"/>
              </a:xfrm>
            </p:spPr>
            <p:txBody>
              <a:bodyPr>
                <a:normAutofit/>
              </a:bodyPr>
              <a:lstStyle/>
              <a:p>
                <a:r>
                  <a:rPr lang="en-US" dirty="0"/>
                  <a:t>Adjacency Matrices take more space, and have slower </a:t>
                </a:r>
                <a14:m>
                  <m:oMath xmlns:m="http://schemas.openxmlformats.org/officeDocument/2006/math">
                    <m:r>
                      <m:rPr>
                        <m:sty m:val="p"/>
                      </m:rPr>
                      <a:rPr lang="en-US" b="0" i="0" smtClean="0">
                        <a:latin typeface="Cambria Math" panose="02040503050406030204" pitchFamily="18" charset="0"/>
                      </a:rPr>
                      <m:t>Θ</m:t>
                    </m:r>
                    <m:r>
                      <a:rPr lang="en-US" b="0" i="1" smtClean="0">
                        <a:latin typeface="Cambria Math" panose="02040503050406030204" pitchFamily="18" charset="0"/>
                      </a:rPr>
                      <m:t>()</m:t>
                    </m:r>
                  </m:oMath>
                </a14:m>
                <a:r>
                  <a:rPr lang="en-US" dirty="0"/>
                  <a:t> bounds, why would you use them?</a:t>
                </a:r>
              </a:p>
              <a:p>
                <a:pPr lvl="1"/>
                <a:r>
                  <a:rPr lang="en-US" dirty="0"/>
                  <a:t>For </a:t>
                </a:r>
                <a:r>
                  <a:rPr lang="en-US" b="1" dirty="0"/>
                  <a:t>dense</a:t>
                </a:r>
                <a:r>
                  <a:rPr lang="en-US" dirty="0"/>
                  <a:t> graphs (where </a:t>
                </a:r>
                <a14:m>
                  <m:oMath xmlns:m="http://schemas.openxmlformats.org/officeDocument/2006/math">
                    <m:r>
                      <a:rPr lang="en-US" b="0" i="1" smtClean="0">
                        <a:latin typeface="Cambria Math" panose="02040503050406030204" pitchFamily="18" charset="0"/>
                      </a:rPr>
                      <m:t>𝑚</m:t>
                    </m:r>
                    <m:r>
                      <a:rPr lang="en-US" b="0" i="1" smtClean="0">
                        <a:latin typeface="Cambria Math" panose="02040503050406030204" pitchFamily="18" charset="0"/>
                      </a:rPr>
                      <m:t> </m:t>
                    </m:r>
                  </m:oMath>
                </a14:m>
                <a:r>
                  <a:rPr lang="en-US" b="0" i="0" dirty="0"/>
                  <a:t>is close to</a:t>
                </a:r>
                <a14:m>
                  <m:oMath xmlns:m="http://schemas.openxmlformats.org/officeDocument/2006/math">
                    <m:r>
                      <a:rPr lang="en-US" b="0" i="1" smtClean="0">
                        <a:latin typeface="Cambria Math" panose="02040503050406030204" pitchFamily="18" charset="0"/>
                      </a:rPr>
                      <m:t> </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2</m:t>
                        </m:r>
                      </m:sup>
                    </m:sSup>
                  </m:oMath>
                </a14:m>
                <a:r>
                  <a:rPr lang="en-US" dirty="0"/>
                  <a:t>), the running times will be close</a:t>
                </a:r>
              </a:p>
              <a:p>
                <a:pPr lvl="1"/>
                <a:r>
                  <a:rPr lang="en-US" dirty="0"/>
                  <a:t>And the constant factors can be much better for matrices than for lists. </a:t>
                </a:r>
              </a:p>
              <a:p>
                <a:pPr lvl="1"/>
                <a:r>
                  <a:rPr lang="en-US" dirty="0"/>
                  <a:t>Sometimes the matrix itself is useful (“spectral graph theory”)</a:t>
                </a:r>
              </a:p>
              <a:p>
                <a:r>
                  <a:rPr lang="en-US" dirty="0"/>
                  <a:t>For this class, unless we say otherwise, we’ll assume we’re using Adjacency Lists and the following operations are all </a:t>
                </a:r>
                <a14:m>
                  <m:oMath xmlns:m="http://schemas.openxmlformats.org/officeDocument/2006/math">
                    <m:r>
                      <m:rPr>
                        <m:sty m:val="p"/>
                      </m:rPr>
                      <a:rPr lang="en-US" b="0" i="0" smtClean="0">
                        <a:latin typeface="Cambria Math" panose="02040503050406030204" pitchFamily="18" charset="0"/>
                      </a:rPr>
                      <m:t>Θ</m:t>
                    </m:r>
                    <m:r>
                      <a:rPr lang="en-US" b="0" i="1" smtClean="0">
                        <a:latin typeface="Cambria Math" panose="02040503050406030204" pitchFamily="18" charset="0"/>
                      </a:rPr>
                      <m:t>(1)</m:t>
                    </m:r>
                  </m:oMath>
                </a14:m>
                <a:endParaRPr lang="en-US" dirty="0"/>
              </a:p>
              <a:p>
                <a:pPr lvl="1"/>
                <a:r>
                  <a:rPr lang="en-US" dirty="0"/>
                  <a:t>Checking if an edge exists.</a:t>
                </a:r>
              </a:p>
              <a:p>
                <a:pPr lvl="1"/>
                <a:r>
                  <a:rPr lang="en-US" dirty="0"/>
                  <a:t>Getting the next edge leaving </a:t>
                </a:r>
                <a14:m>
                  <m:oMath xmlns:m="http://schemas.openxmlformats.org/officeDocument/2006/math">
                    <m:r>
                      <a:rPr lang="en-US" b="0" i="1" smtClean="0">
                        <a:latin typeface="Cambria Math" panose="02040503050406030204" pitchFamily="18" charset="0"/>
                      </a:rPr>
                      <m:t>𝑢</m:t>
                    </m:r>
                  </m:oMath>
                </a14:m>
                <a:r>
                  <a:rPr lang="en-US" dirty="0"/>
                  <a:t> (when iterating over them all)</a:t>
                </a:r>
              </a:p>
              <a:p>
                <a:pPr lvl="1"/>
                <a:r>
                  <a:rPr lang="en-US" dirty="0"/>
                  <a:t>“following” an edge (getting access to the other vertex)</a:t>
                </a:r>
              </a:p>
              <a:p>
                <a:r>
                  <a:rPr lang="en-US" dirty="0"/>
                  <a:t>To make this work, we usually assume the vertices are numbered.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75240" y="1463856"/>
                <a:ext cx="11187258" cy="5233505"/>
              </a:xfrm>
              <a:blipFill>
                <a:blip r:embed="rId2"/>
                <a:stretch>
                  <a:fillRect l="-708" t="-1979" r="-763"/>
                </a:stretch>
              </a:blipFill>
            </p:spPr>
            <p:txBody>
              <a:bodyPr/>
              <a:lstStyle/>
              <a:p>
                <a:r>
                  <a:rPr lang="en-US">
                    <a:noFill/>
                  </a:rPr>
                  <a:t> </a:t>
                </a:r>
              </a:p>
            </p:txBody>
          </p:sp>
        </mc:Fallback>
      </mc:AlternateContent>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2837F7BC-4B05-3C8F-40B2-184D686905A8}"/>
                  </a:ext>
                </a:extLst>
              </p14:cNvPr>
              <p14:cNvContentPartPr/>
              <p14:nvPr/>
            </p14:nvContentPartPr>
            <p14:xfrm>
              <a:off x="-46800" y="2182320"/>
              <a:ext cx="9331920" cy="4098240"/>
            </p14:xfrm>
          </p:contentPart>
        </mc:Choice>
        <mc:Fallback>
          <p:pic>
            <p:nvPicPr>
              <p:cNvPr id="4" name="Ink 3">
                <a:extLst>
                  <a:ext uri="{FF2B5EF4-FFF2-40B4-BE49-F238E27FC236}">
                    <a16:creationId xmlns:a16="http://schemas.microsoft.com/office/drawing/2014/main" id="{2837F7BC-4B05-3C8F-40B2-184D686905A8}"/>
                  </a:ext>
                </a:extLst>
              </p:cNvPr>
              <p:cNvPicPr/>
              <p:nvPr/>
            </p:nvPicPr>
            <p:blipFill>
              <a:blip r:embed="rId4"/>
              <a:stretch>
                <a:fillRect/>
              </a:stretch>
            </p:blipFill>
            <p:spPr>
              <a:xfrm>
                <a:off x="-56160" y="2172960"/>
                <a:ext cx="9350640" cy="4116960"/>
              </a:xfrm>
              <a:prstGeom prst="rect">
                <a:avLst/>
              </a:prstGeom>
            </p:spPr>
          </p:pic>
        </mc:Fallback>
      </mc:AlternateContent>
    </p:spTree>
    <p:extLst>
      <p:ext uri="{BB962C8B-B14F-4D97-AF65-F5344CB8AC3E}">
        <p14:creationId xmlns:p14="http://schemas.microsoft.com/office/powerpoint/2010/main" val="421039892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Scenario #3 (answer)</a:t>
            </a:r>
          </a:p>
        </p:txBody>
      </p:sp>
      <p:sp>
        <p:nvSpPr>
          <p:cNvPr id="8" name="Content Placeholder 2">
            <a:extLst>
              <a:ext uri="{FF2B5EF4-FFF2-40B4-BE49-F238E27FC236}">
                <a16:creationId xmlns:a16="http://schemas.microsoft.com/office/drawing/2014/main" id="{962802FD-77F5-544B-BCC5-4632BCF7C842}"/>
              </a:ext>
            </a:extLst>
          </p:cNvPr>
          <p:cNvSpPr txBox="1">
            <a:spLocks/>
          </p:cNvSpPr>
          <p:nvPr/>
        </p:nvSpPr>
        <p:spPr>
          <a:xfrm>
            <a:off x="575238" y="1123354"/>
            <a:ext cx="6494925" cy="5506045"/>
          </a:xfrm>
          <a:prstGeom prst="rect">
            <a:avLst/>
          </a:prstGeom>
        </p:spPr>
        <p:txBody>
          <a:bodyPr vert="horz" lIns="45720" tIns="45720" rIns="45720" bIns="45720" rtlCol="0">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dirty="0"/>
              <a:t>You are at Splash Mountain. Your best friend is at Space Mountain. You have to tell each other about your experiences in person as soon as possible. Where do you meet and how quickly can you get there?</a:t>
            </a:r>
          </a:p>
          <a:p>
            <a:r>
              <a:rPr lang="en-US" dirty="0"/>
              <a:t>What are the vertices? </a:t>
            </a:r>
          </a:p>
          <a:p>
            <a:pPr marL="128016" lvl="1" indent="0">
              <a:buFont typeface="Segoe UI Semilight" panose="020B0402040204020203" pitchFamily="34" charset="0"/>
              <a:buNone/>
            </a:pPr>
            <a:r>
              <a:rPr lang="en-US" dirty="0">
                <a:solidFill>
                  <a:srgbClr val="4C3282"/>
                </a:solidFill>
              </a:rPr>
              <a:t>Rides</a:t>
            </a:r>
          </a:p>
          <a:p>
            <a:r>
              <a:rPr lang="en-US" dirty="0"/>
              <a:t>What are the edges? </a:t>
            </a:r>
          </a:p>
          <a:p>
            <a:pPr marL="128016" lvl="1" indent="0">
              <a:buFont typeface="Segoe UI Semilight" panose="020B0402040204020203" pitchFamily="34" charset="0"/>
              <a:buNone/>
            </a:pPr>
            <a:r>
              <a:rPr lang="en-US" dirty="0">
                <a:solidFill>
                  <a:srgbClr val="4C3282"/>
                </a:solidFill>
              </a:rPr>
              <a:t>Walkways with how long it would take to walk</a:t>
            </a:r>
          </a:p>
          <a:p>
            <a:r>
              <a:rPr lang="en-US" dirty="0"/>
              <a:t>What are we looking for?</a:t>
            </a:r>
          </a:p>
          <a:p>
            <a:pPr lvl="1"/>
            <a:r>
              <a:rPr lang="en-US" dirty="0">
                <a:solidFill>
                  <a:srgbClr val="4C3282"/>
                </a:solidFill>
              </a:rPr>
              <a:t>The “midpoint” </a:t>
            </a:r>
          </a:p>
          <a:p>
            <a:r>
              <a:rPr lang="en-US" dirty="0"/>
              <a:t>What do we run?</a:t>
            </a:r>
          </a:p>
          <a:p>
            <a:pPr lvl="1"/>
            <a:r>
              <a:rPr lang="en-US" dirty="0">
                <a:solidFill>
                  <a:srgbClr val="4C3282"/>
                </a:solidFill>
              </a:rPr>
              <a:t>Run </a:t>
            </a:r>
            <a:r>
              <a:rPr lang="en-US" dirty="0" err="1">
                <a:solidFill>
                  <a:srgbClr val="4C3282"/>
                </a:solidFill>
              </a:rPr>
              <a:t>Dijkstra’s</a:t>
            </a:r>
            <a:r>
              <a:rPr lang="en-US" dirty="0">
                <a:solidFill>
                  <a:srgbClr val="4C3282"/>
                </a:solidFill>
              </a:rPr>
              <a:t> from Splash Mountain, store distances</a:t>
            </a:r>
          </a:p>
          <a:p>
            <a:pPr lvl="1"/>
            <a:r>
              <a:rPr lang="en-US" dirty="0">
                <a:solidFill>
                  <a:srgbClr val="4C3282"/>
                </a:solidFill>
              </a:rPr>
              <a:t>Run </a:t>
            </a:r>
            <a:r>
              <a:rPr lang="en-US" dirty="0" err="1">
                <a:solidFill>
                  <a:srgbClr val="4C3282"/>
                </a:solidFill>
              </a:rPr>
              <a:t>Dijkstra’s</a:t>
            </a:r>
            <a:r>
              <a:rPr lang="en-US" dirty="0">
                <a:solidFill>
                  <a:srgbClr val="4C3282"/>
                </a:solidFill>
              </a:rPr>
              <a:t> from Space Mountain, store distances</a:t>
            </a:r>
          </a:p>
          <a:p>
            <a:pPr lvl="1"/>
            <a:r>
              <a:rPr lang="en-US" dirty="0">
                <a:solidFill>
                  <a:srgbClr val="4C3282"/>
                </a:solidFill>
              </a:rPr>
              <a:t>Iterate over vertices, for each vertex remember max of two</a:t>
            </a:r>
          </a:p>
          <a:p>
            <a:pPr lvl="1"/>
            <a:r>
              <a:rPr lang="en-US" dirty="0">
                <a:solidFill>
                  <a:srgbClr val="4C3282"/>
                </a:solidFill>
              </a:rPr>
              <a:t>Iterate over vertices, find minimum of remembered numbers</a:t>
            </a:r>
          </a:p>
        </p:txBody>
      </p:sp>
      <p:grpSp>
        <p:nvGrpSpPr>
          <p:cNvPr id="117" name="Group 116">
            <a:extLst>
              <a:ext uri="{FF2B5EF4-FFF2-40B4-BE49-F238E27FC236}">
                <a16:creationId xmlns:a16="http://schemas.microsoft.com/office/drawing/2014/main" id="{1E363727-313E-1941-8149-CB4F0876A0F4}"/>
              </a:ext>
            </a:extLst>
          </p:cNvPr>
          <p:cNvGrpSpPr/>
          <p:nvPr/>
        </p:nvGrpSpPr>
        <p:grpSpPr>
          <a:xfrm>
            <a:off x="5074873" y="704255"/>
            <a:ext cx="7028720" cy="5606846"/>
            <a:chOff x="1765004" y="980556"/>
            <a:chExt cx="7028720" cy="5606846"/>
          </a:xfrm>
        </p:grpSpPr>
        <p:grpSp>
          <p:nvGrpSpPr>
            <p:cNvPr id="118" name="Group 117">
              <a:extLst>
                <a:ext uri="{FF2B5EF4-FFF2-40B4-BE49-F238E27FC236}">
                  <a16:creationId xmlns:a16="http://schemas.microsoft.com/office/drawing/2014/main" id="{6D0AACF5-94E8-6444-BA21-B4216FD92DAA}"/>
                </a:ext>
              </a:extLst>
            </p:cNvPr>
            <p:cNvGrpSpPr/>
            <p:nvPr/>
          </p:nvGrpSpPr>
          <p:grpSpPr>
            <a:xfrm>
              <a:off x="5130244" y="3311583"/>
              <a:ext cx="838200" cy="838200"/>
              <a:chOff x="5115008" y="3216614"/>
              <a:chExt cx="838200" cy="838200"/>
            </a:xfrm>
          </p:grpSpPr>
          <p:sp>
            <p:nvSpPr>
              <p:cNvPr id="166" name="Oval 165">
                <a:extLst>
                  <a:ext uri="{FF2B5EF4-FFF2-40B4-BE49-F238E27FC236}">
                    <a16:creationId xmlns:a16="http://schemas.microsoft.com/office/drawing/2014/main" id="{3863D911-3B15-1A49-968B-40C873579C17}"/>
                  </a:ext>
                </a:extLst>
              </p:cNvPr>
              <p:cNvSpPr/>
              <p:nvPr/>
            </p:nvSpPr>
            <p:spPr>
              <a:xfrm>
                <a:off x="5115008" y="3216614"/>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TextBox 166">
                <a:extLst>
                  <a:ext uri="{FF2B5EF4-FFF2-40B4-BE49-F238E27FC236}">
                    <a16:creationId xmlns:a16="http://schemas.microsoft.com/office/drawing/2014/main" id="{BFED6DC1-AC38-2848-A99D-CE2922AC4F66}"/>
                  </a:ext>
                </a:extLst>
              </p:cNvPr>
              <p:cNvSpPr txBox="1"/>
              <p:nvPr/>
            </p:nvSpPr>
            <p:spPr>
              <a:xfrm>
                <a:off x="5181230" y="3465015"/>
                <a:ext cx="687304" cy="338554"/>
              </a:xfrm>
              <a:prstGeom prst="rect">
                <a:avLst/>
              </a:prstGeom>
              <a:noFill/>
            </p:spPr>
            <p:txBody>
              <a:bodyPr wrap="none" rtlCol="0">
                <a:spAutoFit/>
              </a:bodyPr>
              <a:lstStyle/>
              <a:p>
                <a:r>
                  <a:rPr lang="en-US" sz="1600" dirty="0"/>
                  <a:t>Castle</a:t>
                </a:r>
              </a:p>
            </p:txBody>
          </p:sp>
        </p:grpSp>
        <p:grpSp>
          <p:nvGrpSpPr>
            <p:cNvPr id="119" name="Group 118">
              <a:extLst>
                <a:ext uri="{FF2B5EF4-FFF2-40B4-BE49-F238E27FC236}">
                  <a16:creationId xmlns:a16="http://schemas.microsoft.com/office/drawing/2014/main" id="{12CC05DF-2170-6A47-9BA2-A82AF57165E4}"/>
                </a:ext>
              </a:extLst>
            </p:cNvPr>
            <p:cNvGrpSpPr/>
            <p:nvPr/>
          </p:nvGrpSpPr>
          <p:grpSpPr>
            <a:xfrm>
              <a:off x="5163235" y="5391478"/>
              <a:ext cx="838200" cy="838200"/>
              <a:chOff x="5135573" y="5342583"/>
              <a:chExt cx="838200" cy="838200"/>
            </a:xfrm>
          </p:grpSpPr>
          <p:sp>
            <p:nvSpPr>
              <p:cNvPr id="164" name="Oval 163">
                <a:extLst>
                  <a:ext uri="{FF2B5EF4-FFF2-40B4-BE49-F238E27FC236}">
                    <a16:creationId xmlns:a16="http://schemas.microsoft.com/office/drawing/2014/main" id="{A4FD93E9-2F3D-084C-BCEC-2F00142364A3}"/>
                  </a:ext>
                </a:extLst>
              </p:cNvPr>
              <p:cNvSpPr/>
              <p:nvPr/>
            </p:nvSpPr>
            <p:spPr>
              <a:xfrm>
                <a:off x="5135573" y="5342583"/>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extBox 164">
                <a:extLst>
                  <a:ext uri="{FF2B5EF4-FFF2-40B4-BE49-F238E27FC236}">
                    <a16:creationId xmlns:a16="http://schemas.microsoft.com/office/drawing/2014/main" id="{E9A5A6DD-181F-F547-9FAF-0E2DB68547D1}"/>
                  </a:ext>
                </a:extLst>
              </p:cNvPr>
              <p:cNvSpPr txBox="1"/>
              <p:nvPr/>
            </p:nvSpPr>
            <p:spPr>
              <a:xfrm>
                <a:off x="5271582" y="5477631"/>
                <a:ext cx="566181" cy="584775"/>
              </a:xfrm>
              <a:prstGeom prst="rect">
                <a:avLst/>
              </a:prstGeom>
              <a:noFill/>
            </p:spPr>
            <p:txBody>
              <a:bodyPr wrap="none" rtlCol="0">
                <a:spAutoFit/>
              </a:bodyPr>
              <a:lstStyle/>
              <a:p>
                <a:pPr algn="ctr"/>
                <a:r>
                  <a:rPr lang="en-US" sz="1600" dirty="0"/>
                  <a:t>Flag </a:t>
                </a:r>
              </a:p>
              <a:p>
                <a:pPr algn="ctr"/>
                <a:r>
                  <a:rPr lang="en-US" sz="1600" dirty="0"/>
                  <a:t>Pole</a:t>
                </a:r>
              </a:p>
            </p:txBody>
          </p:sp>
        </p:grpSp>
        <p:grpSp>
          <p:nvGrpSpPr>
            <p:cNvPr id="120" name="Group 119">
              <a:extLst>
                <a:ext uri="{FF2B5EF4-FFF2-40B4-BE49-F238E27FC236}">
                  <a16:creationId xmlns:a16="http://schemas.microsoft.com/office/drawing/2014/main" id="{4B857DBC-75CC-AD41-83C4-DC8A008FB35D}"/>
                </a:ext>
              </a:extLst>
            </p:cNvPr>
            <p:cNvGrpSpPr/>
            <p:nvPr/>
          </p:nvGrpSpPr>
          <p:grpSpPr>
            <a:xfrm>
              <a:off x="4730935" y="1197207"/>
              <a:ext cx="838200" cy="838200"/>
              <a:chOff x="4730935" y="1197207"/>
              <a:chExt cx="838200" cy="838200"/>
            </a:xfrm>
          </p:grpSpPr>
          <p:sp>
            <p:nvSpPr>
              <p:cNvPr id="162" name="Oval 161">
                <a:extLst>
                  <a:ext uri="{FF2B5EF4-FFF2-40B4-BE49-F238E27FC236}">
                    <a16:creationId xmlns:a16="http://schemas.microsoft.com/office/drawing/2014/main" id="{5E878B05-54BE-FA48-B851-446C1BEBFF86}"/>
                  </a:ext>
                </a:extLst>
              </p:cNvPr>
              <p:cNvSpPr/>
              <p:nvPr/>
            </p:nvSpPr>
            <p:spPr>
              <a:xfrm>
                <a:off x="4730935" y="1197207"/>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CB414EB2-E31E-8641-B4E2-5510AE598933}"/>
                  </a:ext>
                </a:extLst>
              </p:cNvPr>
              <p:cNvSpPr txBox="1"/>
              <p:nvPr/>
            </p:nvSpPr>
            <p:spPr>
              <a:xfrm>
                <a:off x="4750727" y="1431321"/>
                <a:ext cx="798617" cy="338554"/>
              </a:xfrm>
              <a:prstGeom prst="rect">
                <a:avLst/>
              </a:prstGeom>
              <a:noFill/>
            </p:spPr>
            <p:txBody>
              <a:bodyPr wrap="none" rtlCol="0">
                <a:spAutoFit/>
              </a:bodyPr>
              <a:lstStyle/>
              <a:p>
                <a:r>
                  <a:rPr lang="en-US" sz="1600" dirty="0"/>
                  <a:t>Dumbo</a:t>
                </a:r>
              </a:p>
            </p:txBody>
          </p:sp>
        </p:grpSp>
        <p:grpSp>
          <p:nvGrpSpPr>
            <p:cNvPr id="121" name="Group 120">
              <a:extLst>
                <a:ext uri="{FF2B5EF4-FFF2-40B4-BE49-F238E27FC236}">
                  <a16:creationId xmlns:a16="http://schemas.microsoft.com/office/drawing/2014/main" id="{C573F4B4-E1BB-5E4A-AB23-66681C83FD67}"/>
                </a:ext>
              </a:extLst>
            </p:cNvPr>
            <p:cNvGrpSpPr/>
            <p:nvPr/>
          </p:nvGrpSpPr>
          <p:grpSpPr>
            <a:xfrm>
              <a:off x="6425942" y="980556"/>
              <a:ext cx="838200" cy="842059"/>
              <a:chOff x="6425942" y="980556"/>
              <a:chExt cx="838200" cy="842059"/>
            </a:xfrm>
          </p:grpSpPr>
          <p:sp>
            <p:nvSpPr>
              <p:cNvPr id="160" name="Oval 159">
                <a:extLst>
                  <a:ext uri="{FF2B5EF4-FFF2-40B4-BE49-F238E27FC236}">
                    <a16:creationId xmlns:a16="http://schemas.microsoft.com/office/drawing/2014/main" id="{55791A0A-754E-4840-9470-77969D500C6B}"/>
                  </a:ext>
                </a:extLst>
              </p:cNvPr>
              <p:cNvSpPr/>
              <p:nvPr/>
            </p:nvSpPr>
            <p:spPr>
              <a:xfrm>
                <a:off x="6425942" y="980556"/>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a:extLst>
                  <a:ext uri="{FF2B5EF4-FFF2-40B4-BE49-F238E27FC236}">
                    <a16:creationId xmlns:a16="http://schemas.microsoft.com/office/drawing/2014/main" id="{579265AE-666F-9746-893E-9A5FF63A74B4}"/>
                  </a:ext>
                </a:extLst>
              </p:cNvPr>
              <p:cNvSpPr txBox="1"/>
              <p:nvPr/>
            </p:nvSpPr>
            <p:spPr>
              <a:xfrm>
                <a:off x="6537804" y="991618"/>
                <a:ext cx="665567" cy="830997"/>
              </a:xfrm>
              <a:prstGeom prst="rect">
                <a:avLst/>
              </a:prstGeom>
              <a:noFill/>
            </p:spPr>
            <p:txBody>
              <a:bodyPr wrap="none" rtlCol="0">
                <a:spAutoFit/>
              </a:bodyPr>
              <a:lstStyle/>
              <a:p>
                <a:pPr algn="ctr"/>
                <a:r>
                  <a:rPr lang="en-US" sz="1600" dirty="0"/>
                  <a:t>It’s a </a:t>
                </a:r>
              </a:p>
              <a:p>
                <a:pPr algn="ctr"/>
                <a:r>
                  <a:rPr lang="en-US" sz="1600" dirty="0"/>
                  <a:t>small </a:t>
                </a:r>
              </a:p>
              <a:p>
                <a:pPr algn="ctr"/>
                <a:r>
                  <a:rPr lang="en-US" sz="1600" dirty="0"/>
                  <a:t>world</a:t>
                </a:r>
              </a:p>
            </p:txBody>
          </p:sp>
        </p:grpSp>
        <p:grpSp>
          <p:nvGrpSpPr>
            <p:cNvPr id="122" name="Group 121">
              <a:extLst>
                <a:ext uri="{FF2B5EF4-FFF2-40B4-BE49-F238E27FC236}">
                  <a16:creationId xmlns:a16="http://schemas.microsoft.com/office/drawing/2014/main" id="{974D6D86-D98D-7B48-BE1A-83AE2EE72D53}"/>
                </a:ext>
              </a:extLst>
            </p:cNvPr>
            <p:cNvGrpSpPr/>
            <p:nvPr/>
          </p:nvGrpSpPr>
          <p:grpSpPr>
            <a:xfrm>
              <a:off x="7026729" y="2643561"/>
              <a:ext cx="848635" cy="838200"/>
              <a:chOff x="7026729" y="2643561"/>
              <a:chExt cx="848635" cy="838200"/>
            </a:xfrm>
          </p:grpSpPr>
          <p:sp>
            <p:nvSpPr>
              <p:cNvPr id="158" name="Oval 157">
                <a:extLst>
                  <a:ext uri="{FF2B5EF4-FFF2-40B4-BE49-F238E27FC236}">
                    <a16:creationId xmlns:a16="http://schemas.microsoft.com/office/drawing/2014/main" id="{C5437DF4-969F-6E48-B8A4-40537B12BCA8}"/>
                  </a:ext>
                </a:extLst>
              </p:cNvPr>
              <p:cNvSpPr/>
              <p:nvPr/>
            </p:nvSpPr>
            <p:spPr>
              <a:xfrm>
                <a:off x="7026729" y="2643561"/>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TextBox 158">
                <a:extLst>
                  <a:ext uri="{FF2B5EF4-FFF2-40B4-BE49-F238E27FC236}">
                    <a16:creationId xmlns:a16="http://schemas.microsoft.com/office/drawing/2014/main" id="{0B062662-6FE8-7D4D-A9F1-42B96F4AF9C5}"/>
                  </a:ext>
                </a:extLst>
              </p:cNvPr>
              <p:cNvSpPr txBox="1"/>
              <p:nvPr/>
            </p:nvSpPr>
            <p:spPr>
              <a:xfrm>
                <a:off x="7056101" y="2795513"/>
                <a:ext cx="819263" cy="584775"/>
              </a:xfrm>
              <a:prstGeom prst="rect">
                <a:avLst/>
              </a:prstGeom>
              <a:noFill/>
            </p:spPr>
            <p:txBody>
              <a:bodyPr wrap="none" rtlCol="0">
                <a:spAutoFit/>
              </a:bodyPr>
              <a:lstStyle/>
              <a:p>
                <a:r>
                  <a:rPr lang="en-US" sz="1600" dirty="0"/>
                  <a:t>Matter-</a:t>
                </a:r>
              </a:p>
              <a:p>
                <a:r>
                  <a:rPr lang="en-US" sz="1600" dirty="0"/>
                  <a:t>horn</a:t>
                </a:r>
              </a:p>
            </p:txBody>
          </p:sp>
        </p:grpSp>
        <p:grpSp>
          <p:nvGrpSpPr>
            <p:cNvPr id="123" name="Group 122">
              <a:extLst>
                <a:ext uri="{FF2B5EF4-FFF2-40B4-BE49-F238E27FC236}">
                  <a16:creationId xmlns:a16="http://schemas.microsoft.com/office/drawing/2014/main" id="{C46B99BA-DB64-6A4D-ABAC-ED1082E70CF0}"/>
                </a:ext>
              </a:extLst>
            </p:cNvPr>
            <p:cNvGrpSpPr/>
            <p:nvPr/>
          </p:nvGrpSpPr>
          <p:grpSpPr>
            <a:xfrm>
              <a:off x="7955524" y="4692014"/>
              <a:ext cx="838200" cy="838200"/>
              <a:chOff x="7955524" y="4692014"/>
              <a:chExt cx="838200" cy="838200"/>
            </a:xfrm>
          </p:grpSpPr>
          <p:sp>
            <p:nvSpPr>
              <p:cNvPr id="156" name="Oval 155">
                <a:extLst>
                  <a:ext uri="{FF2B5EF4-FFF2-40B4-BE49-F238E27FC236}">
                    <a16:creationId xmlns:a16="http://schemas.microsoft.com/office/drawing/2014/main" id="{357511F1-D354-2C46-99D2-475811CBD5AF}"/>
                  </a:ext>
                </a:extLst>
              </p:cNvPr>
              <p:cNvSpPr/>
              <p:nvPr/>
            </p:nvSpPr>
            <p:spPr>
              <a:xfrm>
                <a:off x="7955524" y="4692014"/>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TextBox 156">
                <a:extLst>
                  <a:ext uri="{FF2B5EF4-FFF2-40B4-BE49-F238E27FC236}">
                    <a16:creationId xmlns:a16="http://schemas.microsoft.com/office/drawing/2014/main" id="{73AEAF8D-A965-1548-8AD7-11C5F053AADF}"/>
                  </a:ext>
                </a:extLst>
              </p:cNvPr>
              <p:cNvSpPr txBox="1"/>
              <p:nvPr/>
            </p:nvSpPr>
            <p:spPr>
              <a:xfrm>
                <a:off x="8014368" y="4819207"/>
                <a:ext cx="720069" cy="584775"/>
              </a:xfrm>
              <a:prstGeom prst="rect">
                <a:avLst/>
              </a:prstGeom>
              <a:noFill/>
            </p:spPr>
            <p:txBody>
              <a:bodyPr wrap="none" rtlCol="0">
                <a:spAutoFit/>
              </a:bodyPr>
              <a:lstStyle/>
              <a:p>
                <a:pPr algn="ctr"/>
                <a:r>
                  <a:rPr lang="en-US" sz="1600" dirty="0"/>
                  <a:t>Space </a:t>
                </a:r>
              </a:p>
              <a:p>
                <a:pPr algn="ctr"/>
                <a:r>
                  <a:rPr lang="en-US" sz="1600" dirty="0" err="1"/>
                  <a:t>Mtn</a:t>
                </a:r>
                <a:endParaRPr lang="en-US" sz="1600" dirty="0"/>
              </a:p>
            </p:txBody>
          </p:sp>
        </p:grpSp>
        <p:grpSp>
          <p:nvGrpSpPr>
            <p:cNvPr id="124" name="Group 123">
              <a:extLst>
                <a:ext uri="{FF2B5EF4-FFF2-40B4-BE49-F238E27FC236}">
                  <a16:creationId xmlns:a16="http://schemas.microsoft.com/office/drawing/2014/main" id="{5FA5551D-CCF6-494B-9F1F-C0FCE409DA4C}"/>
                </a:ext>
              </a:extLst>
            </p:cNvPr>
            <p:cNvGrpSpPr/>
            <p:nvPr/>
          </p:nvGrpSpPr>
          <p:grpSpPr>
            <a:xfrm>
              <a:off x="6578162" y="5255510"/>
              <a:ext cx="838200" cy="838200"/>
              <a:chOff x="6578162" y="5255510"/>
              <a:chExt cx="838200" cy="838200"/>
            </a:xfrm>
          </p:grpSpPr>
          <p:sp>
            <p:nvSpPr>
              <p:cNvPr id="154" name="Oval 153">
                <a:extLst>
                  <a:ext uri="{FF2B5EF4-FFF2-40B4-BE49-F238E27FC236}">
                    <a16:creationId xmlns:a16="http://schemas.microsoft.com/office/drawing/2014/main" id="{ACD047EF-924D-E346-840F-DB23475B04CE}"/>
                  </a:ext>
                </a:extLst>
              </p:cNvPr>
              <p:cNvSpPr/>
              <p:nvPr/>
            </p:nvSpPr>
            <p:spPr>
              <a:xfrm>
                <a:off x="6578162" y="5255510"/>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TextBox 154">
                <a:extLst>
                  <a:ext uri="{FF2B5EF4-FFF2-40B4-BE49-F238E27FC236}">
                    <a16:creationId xmlns:a16="http://schemas.microsoft.com/office/drawing/2014/main" id="{2CD86D0F-893E-CE4B-AF1E-3F05BCFA5A64}"/>
                  </a:ext>
                </a:extLst>
              </p:cNvPr>
              <p:cNvSpPr txBox="1"/>
              <p:nvPr/>
            </p:nvSpPr>
            <p:spPr>
              <a:xfrm>
                <a:off x="6676191" y="5384207"/>
                <a:ext cx="631006" cy="584775"/>
              </a:xfrm>
              <a:prstGeom prst="rect">
                <a:avLst/>
              </a:prstGeom>
              <a:noFill/>
            </p:spPr>
            <p:txBody>
              <a:bodyPr wrap="none" rtlCol="0">
                <a:spAutoFit/>
              </a:bodyPr>
              <a:lstStyle/>
              <a:p>
                <a:pPr algn="ctr"/>
                <a:r>
                  <a:rPr lang="en-US" sz="1600" dirty="0"/>
                  <a:t>Star</a:t>
                </a:r>
              </a:p>
              <a:p>
                <a:pPr algn="ctr"/>
                <a:r>
                  <a:rPr lang="en-US" sz="1600" dirty="0"/>
                  <a:t>Tours</a:t>
                </a:r>
              </a:p>
            </p:txBody>
          </p:sp>
        </p:grpSp>
        <p:grpSp>
          <p:nvGrpSpPr>
            <p:cNvPr id="125" name="Group 124">
              <a:extLst>
                <a:ext uri="{FF2B5EF4-FFF2-40B4-BE49-F238E27FC236}">
                  <a16:creationId xmlns:a16="http://schemas.microsoft.com/office/drawing/2014/main" id="{29904DE7-04CC-9C48-BEC6-413367A8AB89}"/>
                </a:ext>
              </a:extLst>
            </p:cNvPr>
            <p:cNvGrpSpPr/>
            <p:nvPr/>
          </p:nvGrpSpPr>
          <p:grpSpPr>
            <a:xfrm>
              <a:off x="3544031" y="5749202"/>
              <a:ext cx="838200" cy="838200"/>
              <a:chOff x="3544031" y="5749202"/>
              <a:chExt cx="838200" cy="838200"/>
            </a:xfrm>
          </p:grpSpPr>
          <p:sp>
            <p:nvSpPr>
              <p:cNvPr id="152" name="Oval 151">
                <a:extLst>
                  <a:ext uri="{FF2B5EF4-FFF2-40B4-BE49-F238E27FC236}">
                    <a16:creationId xmlns:a16="http://schemas.microsoft.com/office/drawing/2014/main" id="{36C8F6B2-A16E-5C45-876C-77DA8F00F086}"/>
                  </a:ext>
                </a:extLst>
              </p:cNvPr>
              <p:cNvSpPr/>
              <p:nvPr/>
            </p:nvSpPr>
            <p:spPr>
              <a:xfrm>
                <a:off x="3544031" y="5749202"/>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a:extLst>
                  <a:ext uri="{FF2B5EF4-FFF2-40B4-BE49-F238E27FC236}">
                    <a16:creationId xmlns:a16="http://schemas.microsoft.com/office/drawing/2014/main" id="{B08BAEA9-F514-2048-ADCC-4E2896B5BA72}"/>
                  </a:ext>
                </a:extLst>
              </p:cNvPr>
              <p:cNvSpPr txBox="1"/>
              <p:nvPr/>
            </p:nvSpPr>
            <p:spPr>
              <a:xfrm>
                <a:off x="3607905" y="5906602"/>
                <a:ext cx="710451" cy="584775"/>
              </a:xfrm>
              <a:prstGeom prst="rect">
                <a:avLst/>
              </a:prstGeom>
              <a:noFill/>
            </p:spPr>
            <p:txBody>
              <a:bodyPr wrap="none" rtlCol="0">
                <a:spAutoFit/>
              </a:bodyPr>
              <a:lstStyle/>
              <a:p>
                <a:pPr algn="ctr"/>
                <a:r>
                  <a:rPr lang="en-US" sz="1600" dirty="0"/>
                  <a:t>Jungle</a:t>
                </a:r>
              </a:p>
              <a:p>
                <a:pPr algn="ctr"/>
                <a:r>
                  <a:rPr lang="en-US" sz="1600" dirty="0"/>
                  <a:t>Cruise</a:t>
                </a:r>
              </a:p>
            </p:txBody>
          </p:sp>
        </p:grpSp>
        <p:grpSp>
          <p:nvGrpSpPr>
            <p:cNvPr id="126" name="Group 125">
              <a:extLst>
                <a:ext uri="{FF2B5EF4-FFF2-40B4-BE49-F238E27FC236}">
                  <a16:creationId xmlns:a16="http://schemas.microsoft.com/office/drawing/2014/main" id="{4A903D1F-8ED9-9949-8A39-EFF066925200}"/>
                </a:ext>
              </a:extLst>
            </p:cNvPr>
            <p:cNvGrpSpPr/>
            <p:nvPr/>
          </p:nvGrpSpPr>
          <p:grpSpPr>
            <a:xfrm>
              <a:off x="2455030" y="4790529"/>
              <a:ext cx="838200" cy="838200"/>
              <a:chOff x="2455030" y="4790529"/>
              <a:chExt cx="838200" cy="838200"/>
            </a:xfrm>
          </p:grpSpPr>
          <p:sp>
            <p:nvSpPr>
              <p:cNvPr id="150" name="TextBox 149">
                <a:extLst>
                  <a:ext uri="{FF2B5EF4-FFF2-40B4-BE49-F238E27FC236}">
                    <a16:creationId xmlns:a16="http://schemas.microsoft.com/office/drawing/2014/main" id="{1A25C948-7BCD-8B4D-BB3C-C2DBA93C3604}"/>
                  </a:ext>
                </a:extLst>
              </p:cNvPr>
              <p:cNvSpPr txBox="1"/>
              <p:nvPr/>
            </p:nvSpPr>
            <p:spPr>
              <a:xfrm>
                <a:off x="2473625" y="4931049"/>
                <a:ext cx="800219" cy="584775"/>
              </a:xfrm>
              <a:prstGeom prst="rect">
                <a:avLst/>
              </a:prstGeom>
              <a:noFill/>
            </p:spPr>
            <p:txBody>
              <a:bodyPr wrap="none" rtlCol="0">
                <a:spAutoFit/>
              </a:bodyPr>
              <a:lstStyle/>
              <a:p>
                <a:pPr algn="ctr"/>
                <a:r>
                  <a:rPr lang="en-US" sz="1600" dirty="0"/>
                  <a:t>Indiana</a:t>
                </a:r>
              </a:p>
              <a:p>
                <a:pPr algn="ctr"/>
                <a:r>
                  <a:rPr lang="en-US" sz="1600" dirty="0"/>
                  <a:t>Jones</a:t>
                </a:r>
              </a:p>
            </p:txBody>
          </p:sp>
          <p:sp>
            <p:nvSpPr>
              <p:cNvPr id="151" name="Oval 150">
                <a:extLst>
                  <a:ext uri="{FF2B5EF4-FFF2-40B4-BE49-F238E27FC236}">
                    <a16:creationId xmlns:a16="http://schemas.microsoft.com/office/drawing/2014/main" id="{B30306B3-15B7-4242-BEBA-C91964F8BED2}"/>
                  </a:ext>
                </a:extLst>
              </p:cNvPr>
              <p:cNvSpPr/>
              <p:nvPr/>
            </p:nvSpPr>
            <p:spPr>
              <a:xfrm>
                <a:off x="2455030" y="4790529"/>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4F87194D-A524-F847-96EA-2DDF58165C93}"/>
                </a:ext>
              </a:extLst>
            </p:cNvPr>
            <p:cNvGrpSpPr/>
            <p:nvPr/>
          </p:nvGrpSpPr>
          <p:grpSpPr>
            <a:xfrm>
              <a:off x="1765004" y="3363499"/>
              <a:ext cx="838200" cy="838200"/>
              <a:chOff x="1765004" y="3363499"/>
              <a:chExt cx="838200" cy="838200"/>
            </a:xfrm>
          </p:grpSpPr>
          <p:sp>
            <p:nvSpPr>
              <p:cNvPr id="148" name="Oval 147">
                <a:extLst>
                  <a:ext uri="{FF2B5EF4-FFF2-40B4-BE49-F238E27FC236}">
                    <a16:creationId xmlns:a16="http://schemas.microsoft.com/office/drawing/2014/main" id="{337107B7-7569-9940-9B37-9160D4CC5A69}"/>
                  </a:ext>
                </a:extLst>
              </p:cNvPr>
              <p:cNvSpPr/>
              <p:nvPr/>
            </p:nvSpPr>
            <p:spPr>
              <a:xfrm>
                <a:off x="1765004" y="3363499"/>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DFD72169-332E-4D4D-B977-C21882ED1B50}"/>
                  </a:ext>
                </a:extLst>
              </p:cNvPr>
              <p:cNvSpPr txBox="1"/>
              <p:nvPr/>
            </p:nvSpPr>
            <p:spPr>
              <a:xfrm>
                <a:off x="1822005" y="3478188"/>
                <a:ext cx="718466" cy="584775"/>
              </a:xfrm>
              <a:prstGeom prst="rect">
                <a:avLst/>
              </a:prstGeom>
              <a:noFill/>
            </p:spPr>
            <p:txBody>
              <a:bodyPr wrap="none" rtlCol="0">
                <a:spAutoFit/>
              </a:bodyPr>
              <a:lstStyle/>
              <a:p>
                <a:pPr algn="ctr"/>
                <a:r>
                  <a:rPr lang="en-US" sz="1600" dirty="0"/>
                  <a:t>Splash</a:t>
                </a:r>
              </a:p>
              <a:p>
                <a:pPr algn="ctr"/>
                <a:r>
                  <a:rPr lang="en-US" sz="1600" dirty="0" err="1"/>
                  <a:t>Mtn</a:t>
                </a:r>
                <a:endParaRPr lang="en-US" sz="1600" dirty="0"/>
              </a:p>
            </p:txBody>
          </p:sp>
        </p:grpSp>
        <p:grpSp>
          <p:nvGrpSpPr>
            <p:cNvPr id="128" name="Group 127">
              <a:extLst>
                <a:ext uri="{FF2B5EF4-FFF2-40B4-BE49-F238E27FC236}">
                  <a16:creationId xmlns:a16="http://schemas.microsoft.com/office/drawing/2014/main" id="{381604F1-78C5-C84E-9D08-CA394AC74F46}"/>
                </a:ext>
              </a:extLst>
            </p:cNvPr>
            <p:cNvGrpSpPr/>
            <p:nvPr/>
          </p:nvGrpSpPr>
          <p:grpSpPr>
            <a:xfrm>
              <a:off x="3454438" y="2842152"/>
              <a:ext cx="888385" cy="838200"/>
              <a:chOff x="3454438" y="2842152"/>
              <a:chExt cx="888385" cy="838200"/>
            </a:xfrm>
          </p:grpSpPr>
          <p:sp>
            <p:nvSpPr>
              <p:cNvPr id="146" name="Oval 145">
                <a:extLst>
                  <a:ext uri="{FF2B5EF4-FFF2-40B4-BE49-F238E27FC236}">
                    <a16:creationId xmlns:a16="http://schemas.microsoft.com/office/drawing/2014/main" id="{9AC1BBEC-42CB-1A4F-9FE8-DEB995D71213}"/>
                  </a:ext>
                </a:extLst>
              </p:cNvPr>
              <p:cNvSpPr/>
              <p:nvPr/>
            </p:nvSpPr>
            <p:spPr>
              <a:xfrm>
                <a:off x="3482901" y="2842152"/>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TextBox 146">
                <a:extLst>
                  <a:ext uri="{FF2B5EF4-FFF2-40B4-BE49-F238E27FC236}">
                    <a16:creationId xmlns:a16="http://schemas.microsoft.com/office/drawing/2014/main" id="{A2BAC156-1828-B34F-AF96-424F5629ADBF}"/>
                  </a:ext>
                </a:extLst>
              </p:cNvPr>
              <p:cNvSpPr txBox="1"/>
              <p:nvPr/>
            </p:nvSpPr>
            <p:spPr>
              <a:xfrm>
                <a:off x="3454438" y="2984854"/>
                <a:ext cx="888385" cy="584775"/>
              </a:xfrm>
              <a:prstGeom prst="rect">
                <a:avLst/>
              </a:prstGeom>
              <a:noFill/>
            </p:spPr>
            <p:txBody>
              <a:bodyPr wrap="none" rtlCol="0">
                <a:spAutoFit/>
              </a:bodyPr>
              <a:lstStyle/>
              <a:p>
                <a:pPr algn="ctr"/>
                <a:r>
                  <a:rPr lang="en-US" sz="1600" dirty="0"/>
                  <a:t>Thunder</a:t>
                </a:r>
              </a:p>
              <a:p>
                <a:pPr algn="ctr"/>
                <a:r>
                  <a:rPr lang="en-US" sz="1600" dirty="0" err="1"/>
                  <a:t>Mtn</a:t>
                </a:r>
                <a:endParaRPr lang="en-US" sz="1600" dirty="0"/>
              </a:p>
            </p:txBody>
          </p:sp>
        </p:grpSp>
        <p:cxnSp>
          <p:nvCxnSpPr>
            <p:cNvPr id="129" name="Straight Connector 128">
              <a:extLst>
                <a:ext uri="{FF2B5EF4-FFF2-40B4-BE49-F238E27FC236}">
                  <a16:creationId xmlns:a16="http://schemas.microsoft.com/office/drawing/2014/main" id="{3327CCAF-BB7A-4A4C-A604-6F82BBF0C574}"/>
                </a:ext>
              </a:extLst>
            </p:cNvPr>
            <p:cNvCxnSpPr>
              <a:stCxn id="166" idx="4"/>
              <a:endCxn id="164" idx="0"/>
            </p:cNvCxnSpPr>
            <p:nvPr/>
          </p:nvCxnSpPr>
          <p:spPr>
            <a:xfrm>
              <a:off x="5549344" y="4149783"/>
              <a:ext cx="32991" cy="12416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C3627AF5-5590-F845-83E5-81ECE0B4FFDE}"/>
                </a:ext>
              </a:extLst>
            </p:cNvPr>
            <p:cNvCxnSpPr>
              <a:cxnSpLocks/>
              <a:stCxn id="151" idx="6"/>
              <a:endCxn id="164" idx="2"/>
            </p:cNvCxnSpPr>
            <p:nvPr/>
          </p:nvCxnSpPr>
          <p:spPr>
            <a:xfrm>
              <a:off x="3293230" y="5209629"/>
              <a:ext cx="1870005" cy="60094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2255462F-8712-4C4A-A05B-DE02E3F1A84A}"/>
                </a:ext>
              </a:extLst>
            </p:cNvPr>
            <p:cNvCxnSpPr>
              <a:cxnSpLocks/>
              <a:stCxn id="151" idx="5"/>
              <a:endCxn id="152" idx="1"/>
            </p:cNvCxnSpPr>
            <p:nvPr/>
          </p:nvCxnSpPr>
          <p:spPr>
            <a:xfrm>
              <a:off x="3170478" y="5505977"/>
              <a:ext cx="496305" cy="36597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BE5D3D85-2625-1649-997D-F80B17F0309C}"/>
                </a:ext>
              </a:extLst>
            </p:cNvPr>
            <p:cNvCxnSpPr>
              <a:cxnSpLocks/>
              <a:stCxn id="164" idx="3"/>
              <a:endCxn id="152" idx="6"/>
            </p:cNvCxnSpPr>
            <p:nvPr/>
          </p:nvCxnSpPr>
          <p:spPr>
            <a:xfrm flipH="1">
              <a:off x="4382231" y="6106926"/>
              <a:ext cx="903756" cy="613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621888E2-0AC1-AF4B-9ABE-34F325F6B892}"/>
                </a:ext>
              </a:extLst>
            </p:cNvPr>
            <p:cNvCxnSpPr>
              <a:cxnSpLocks/>
              <a:stCxn id="148" idx="4"/>
              <a:endCxn id="151" idx="1"/>
            </p:cNvCxnSpPr>
            <p:nvPr/>
          </p:nvCxnSpPr>
          <p:spPr>
            <a:xfrm>
              <a:off x="2184104" y="4201699"/>
              <a:ext cx="393678" cy="71158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43BD079F-AE39-334B-A69C-136231D41FDC}"/>
                </a:ext>
              </a:extLst>
            </p:cNvPr>
            <p:cNvCxnSpPr>
              <a:cxnSpLocks/>
              <a:stCxn id="146" idx="3"/>
              <a:endCxn id="151" idx="7"/>
            </p:cNvCxnSpPr>
            <p:nvPr/>
          </p:nvCxnSpPr>
          <p:spPr>
            <a:xfrm flipH="1">
              <a:off x="3170478" y="3557600"/>
              <a:ext cx="435175" cy="13556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6F399AB7-3FF8-804F-B9D1-DD679E07B6BD}"/>
                </a:ext>
              </a:extLst>
            </p:cNvPr>
            <p:cNvCxnSpPr>
              <a:cxnSpLocks/>
              <a:stCxn id="148" idx="7"/>
              <a:endCxn id="146" idx="2"/>
            </p:cNvCxnSpPr>
            <p:nvPr/>
          </p:nvCxnSpPr>
          <p:spPr>
            <a:xfrm flipV="1">
              <a:off x="2480452" y="3261252"/>
              <a:ext cx="1002449" cy="22499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9A8F2B4-AD1B-1746-B82D-DA265AF311E3}"/>
                </a:ext>
              </a:extLst>
            </p:cNvPr>
            <p:cNvCxnSpPr>
              <a:cxnSpLocks/>
              <a:stCxn id="146" idx="7"/>
              <a:endCxn id="162" idx="3"/>
            </p:cNvCxnSpPr>
            <p:nvPr/>
          </p:nvCxnSpPr>
          <p:spPr>
            <a:xfrm flipV="1">
              <a:off x="4198349" y="1912655"/>
              <a:ext cx="655338" cy="105224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0FE618DE-52F1-254D-BC29-3C4650989760}"/>
                </a:ext>
              </a:extLst>
            </p:cNvPr>
            <p:cNvCxnSpPr>
              <a:cxnSpLocks/>
              <a:stCxn id="162" idx="4"/>
              <a:endCxn id="166" idx="0"/>
            </p:cNvCxnSpPr>
            <p:nvPr/>
          </p:nvCxnSpPr>
          <p:spPr>
            <a:xfrm>
              <a:off x="5150035" y="2035407"/>
              <a:ext cx="399309" cy="12761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FC9C64E1-5CF4-CB43-A924-2D497509F618}"/>
                </a:ext>
              </a:extLst>
            </p:cNvPr>
            <p:cNvCxnSpPr>
              <a:cxnSpLocks/>
              <a:stCxn id="162" idx="6"/>
              <a:endCxn id="160" idx="2"/>
            </p:cNvCxnSpPr>
            <p:nvPr/>
          </p:nvCxnSpPr>
          <p:spPr>
            <a:xfrm flipV="1">
              <a:off x="5569135" y="1399656"/>
              <a:ext cx="856807" cy="21665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796989D6-F2F7-B14D-A67E-DB8B53B6A2AE}"/>
                </a:ext>
              </a:extLst>
            </p:cNvPr>
            <p:cNvCxnSpPr>
              <a:cxnSpLocks/>
              <a:stCxn id="166" idx="6"/>
              <a:endCxn id="158" idx="2"/>
            </p:cNvCxnSpPr>
            <p:nvPr/>
          </p:nvCxnSpPr>
          <p:spPr>
            <a:xfrm flipV="1">
              <a:off x="5968444" y="3062661"/>
              <a:ext cx="1058285" cy="6680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0B99F259-B541-2746-93A7-AAE37DD834AA}"/>
                </a:ext>
              </a:extLst>
            </p:cNvPr>
            <p:cNvCxnSpPr>
              <a:cxnSpLocks/>
              <a:stCxn id="166" idx="5"/>
              <a:endCxn id="156" idx="1"/>
            </p:cNvCxnSpPr>
            <p:nvPr/>
          </p:nvCxnSpPr>
          <p:spPr>
            <a:xfrm>
              <a:off x="5845692" y="4027031"/>
              <a:ext cx="2232584" cy="7877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C80A4DE0-2938-AE4E-82C6-C09A4E6684B0}"/>
                </a:ext>
              </a:extLst>
            </p:cNvPr>
            <p:cNvCxnSpPr>
              <a:cxnSpLocks/>
              <a:stCxn id="166" idx="2"/>
              <a:endCxn id="146" idx="5"/>
            </p:cNvCxnSpPr>
            <p:nvPr/>
          </p:nvCxnSpPr>
          <p:spPr>
            <a:xfrm flipH="1" flipV="1">
              <a:off x="4198349" y="3557600"/>
              <a:ext cx="931895" cy="17308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F4B38CB-8356-BA4D-9FC4-0DD98B14018D}"/>
                </a:ext>
              </a:extLst>
            </p:cNvPr>
            <p:cNvCxnSpPr>
              <a:cxnSpLocks/>
              <a:stCxn id="160" idx="3"/>
              <a:endCxn id="166" idx="7"/>
            </p:cNvCxnSpPr>
            <p:nvPr/>
          </p:nvCxnSpPr>
          <p:spPr>
            <a:xfrm flipH="1">
              <a:off x="5845692" y="1696004"/>
              <a:ext cx="703002" cy="17383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3910EDA0-D720-0A49-8AB1-D93F91AF3495}"/>
                </a:ext>
              </a:extLst>
            </p:cNvPr>
            <p:cNvCxnSpPr>
              <a:cxnSpLocks/>
              <a:stCxn id="158" idx="5"/>
              <a:endCxn id="156" idx="0"/>
            </p:cNvCxnSpPr>
            <p:nvPr/>
          </p:nvCxnSpPr>
          <p:spPr>
            <a:xfrm>
              <a:off x="7742177" y="3359009"/>
              <a:ext cx="632447" cy="133300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6CABD4FB-BC71-3747-9E9B-61C6FB0DEB60}"/>
                </a:ext>
              </a:extLst>
            </p:cNvPr>
            <p:cNvCxnSpPr>
              <a:cxnSpLocks/>
              <a:stCxn id="160" idx="5"/>
              <a:endCxn id="158" idx="0"/>
            </p:cNvCxnSpPr>
            <p:nvPr/>
          </p:nvCxnSpPr>
          <p:spPr>
            <a:xfrm>
              <a:off x="7141390" y="1696004"/>
              <a:ext cx="304439" cy="9475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0A9F91CC-EC76-FE4F-B92E-2F65E2867E36}"/>
                </a:ext>
              </a:extLst>
            </p:cNvPr>
            <p:cNvCxnSpPr>
              <a:cxnSpLocks/>
              <a:stCxn id="156" idx="3"/>
              <a:endCxn id="154" idx="6"/>
            </p:cNvCxnSpPr>
            <p:nvPr/>
          </p:nvCxnSpPr>
          <p:spPr>
            <a:xfrm flipH="1">
              <a:off x="7416362" y="5407462"/>
              <a:ext cx="661914" cy="2671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8" name="Group 167"/>
          <p:cNvGrpSpPr/>
          <p:nvPr/>
        </p:nvGrpSpPr>
        <p:grpSpPr>
          <a:xfrm>
            <a:off x="5337255" y="909157"/>
            <a:ext cx="6488846" cy="5230646"/>
            <a:chOff x="5337255" y="909157"/>
            <a:chExt cx="6488846" cy="5230646"/>
          </a:xfrm>
        </p:grpSpPr>
        <p:sp>
          <p:nvSpPr>
            <p:cNvPr id="169" name="TextBox 168">
              <a:extLst>
                <a:ext uri="{FF2B5EF4-FFF2-40B4-BE49-F238E27FC236}">
                  <a16:creationId xmlns:a16="http://schemas.microsoft.com/office/drawing/2014/main" id="{43721F2B-4726-B14F-8EEF-E593B90A60F2}"/>
                </a:ext>
              </a:extLst>
            </p:cNvPr>
            <p:cNvSpPr txBox="1"/>
            <p:nvPr/>
          </p:nvSpPr>
          <p:spPr>
            <a:xfrm>
              <a:off x="8732455" y="5066232"/>
              <a:ext cx="288862" cy="338554"/>
            </a:xfrm>
            <a:prstGeom prst="rect">
              <a:avLst/>
            </a:prstGeom>
            <a:noFill/>
          </p:spPr>
          <p:txBody>
            <a:bodyPr wrap="none" rtlCol="0">
              <a:spAutoFit/>
            </a:bodyPr>
            <a:lstStyle/>
            <a:p>
              <a:r>
                <a:rPr lang="en-US" sz="1600" dirty="0">
                  <a:solidFill>
                    <a:srgbClr val="B6A479"/>
                  </a:solidFill>
                </a:rPr>
                <a:t>0</a:t>
              </a:r>
            </a:p>
          </p:txBody>
        </p:sp>
        <p:sp>
          <p:nvSpPr>
            <p:cNvPr id="170" name="TextBox 169">
              <a:extLst>
                <a:ext uri="{FF2B5EF4-FFF2-40B4-BE49-F238E27FC236}">
                  <a16:creationId xmlns:a16="http://schemas.microsoft.com/office/drawing/2014/main" id="{137B1D63-3680-3445-99C0-FCBC51B36ECE}"/>
                </a:ext>
              </a:extLst>
            </p:cNvPr>
            <p:cNvSpPr txBox="1"/>
            <p:nvPr/>
          </p:nvSpPr>
          <p:spPr>
            <a:xfrm>
              <a:off x="8710977" y="3010511"/>
              <a:ext cx="288862" cy="338554"/>
            </a:xfrm>
            <a:prstGeom prst="rect">
              <a:avLst/>
            </a:prstGeom>
            <a:noFill/>
          </p:spPr>
          <p:txBody>
            <a:bodyPr wrap="none" rtlCol="0">
              <a:spAutoFit/>
            </a:bodyPr>
            <a:lstStyle/>
            <a:p>
              <a:r>
                <a:rPr lang="en-US" sz="1600" dirty="0">
                  <a:solidFill>
                    <a:srgbClr val="B6A479"/>
                  </a:solidFill>
                </a:rPr>
                <a:t>1</a:t>
              </a:r>
            </a:p>
          </p:txBody>
        </p:sp>
        <p:sp>
          <p:nvSpPr>
            <p:cNvPr id="171" name="TextBox 170">
              <a:extLst>
                <a:ext uri="{FF2B5EF4-FFF2-40B4-BE49-F238E27FC236}">
                  <a16:creationId xmlns:a16="http://schemas.microsoft.com/office/drawing/2014/main" id="{53187642-07D6-654A-95D1-36531A49EED8}"/>
                </a:ext>
              </a:extLst>
            </p:cNvPr>
            <p:cNvSpPr txBox="1"/>
            <p:nvPr/>
          </p:nvSpPr>
          <p:spPr>
            <a:xfrm>
              <a:off x="7128568" y="5455903"/>
              <a:ext cx="288862" cy="338554"/>
            </a:xfrm>
            <a:prstGeom prst="rect">
              <a:avLst/>
            </a:prstGeom>
            <a:noFill/>
          </p:spPr>
          <p:txBody>
            <a:bodyPr wrap="none" rtlCol="0">
              <a:spAutoFit/>
            </a:bodyPr>
            <a:lstStyle/>
            <a:p>
              <a:r>
                <a:rPr lang="en-US" sz="1600" dirty="0">
                  <a:solidFill>
                    <a:srgbClr val="B6A479"/>
                  </a:solidFill>
                </a:rPr>
                <a:t>2</a:t>
              </a:r>
            </a:p>
          </p:txBody>
        </p:sp>
        <p:sp>
          <p:nvSpPr>
            <p:cNvPr id="172" name="TextBox 171">
              <a:extLst>
                <a:ext uri="{FF2B5EF4-FFF2-40B4-BE49-F238E27FC236}">
                  <a16:creationId xmlns:a16="http://schemas.microsoft.com/office/drawing/2014/main" id="{6AF547EC-C598-CA4A-BE23-E864AC0A6325}"/>
                </a:ext>
              </a:extLst>
            </p:cNvPr>
            <p:cNvSpPr txBox="1"/>
            <p:nvPr/>
          </p:nvSpPr>
          <p:spPr>
            <a:xfrm>
              <a:off x="6044468" y="4468776"/>
              <a:ext cx="288862" cy="338554"/>
            </a:xfrm>
            <a:prstGeom prst="rect">
              <a:avLst/>
            </a:prstGeom>
            <a:noFill/>
          </p:spPr>
          <p:txBody>
            <a:bodyPr wrap="none" rtlCol="0">
              <a:spAutoFit/>
            </a:bodyPr>
            <a:lstStyle/>
            <a:p>
              <a:r>
                <a:rPr lang="en-US" sz="1600" dirty="0">
                  <a:solidFill>
                    <a:srgbClr val="B6A479"/>
                  </a:solidFill>
                </a:rPr>
                <a:t>3</a:t>
              </a:r>
            </a:p>
          </p:txBody>
        </p:sp>
        <p:sp>
          <p:nvSpPr>
            <p:cNvPr id="173" name="TextBox 172">
              <a:extLst>
                <a:ext uri="{FF2B5EF4-FFF2-40B4-BE49-F238E27FC236}">
                  <a16:creationId xmlns:a16="http://schemas.microsoft.com/office/drawing/2014/main" id="{ED99D75F-42D3-214B-A389-EFC6396053AF}"/>
                </a:ext>
              </a:extLst>
            </p:cNvPr>
            <p:cNvSpPr txBox="1"/>
            <p:nvPr/>
          </p:nvSpPr>
          <p:spPr>
            <a:xfrm>
              <a:off x="5345248" y="3050781"/>
              <a:ext cx="288862" cy="338554"/>
            </a:xfrm>
            <a:prstGeom prst="rect">
              <a:avLst/>
            </a:prstGeom>
            <a:noFill/>
          </p:spPr>
          <p:txBody>
            <a:bodyPr wrap="none" rtlCol="0">
              <a:spAutoFit/>
            </a:bodyPr>
            <a:lstStyle/>
            <a:p>
              <a:r>
                <a:rPr lang="en-US" sz="1600" dirty="0">
                  <a:solidFill>
                    <a:srgbClr val="B6A479"/>
                  </a:solidFill>
                </a:rPr>
                <a:t>4</a:t>
              </a:r>
            </a:p>
          </p:txBody>
        </p:sp>
        <p:sp>
          <p:nvSpPr>
            <p:cNvPr id="174" name="TextBox 173">
              <a:extLst>
                <a:ext uri="{FF2B5EF4-FFF2-40B4-BE49-F238E27FC236}">
                  <a16:creationId xmlns:a16="http://schemas.microsoft.com/office/drawing/2014/main" id="{1567CE93-CBF8-2743-8B81-DC1C9DE51208}"/>
                </a:ext>
              </a:extLst>
            </p:cNvPr>
            <p:cNvSpPr txBox="1"/>
            <p:nvPr/>
          </p:nvSpPr>
          <p:spPr>
            <a:xfrm>
              <a:off x="7063145" y="2530214"/>
              <a:ext cx="288862" cy="338554"/>
            </a:xfrm>
            <a:prstGeom prst="rect">
              <a:avLst/>
            </a:prstGeom>
            <a:noFill/>
          </p:spPr>
          <p:txBody>
            <a:bodyPr wrap="none" rtlCol="0">
              <a:spAutoFit/>
            </a:bodyPr>
            <a:lstStyle/>
            <a:p>
              <a:r>
                <a:rPr lang="en-US" sz="1600" dirty="0">
                  <a:solidFill>
                    <a:srgbClr val="B6A479"/>
                  </a:solidFill>
                </a:rPr>
                <a:t>5</a:t>
              </a:r>
            </a:p>
          </p:txBody>
        </p:sp>
        <p:sp>
          <p:nvSpPr>
            <p:cNvPr id="175" name="TextBox 174">
              <a:extLst>
                <a:ext uri="{FF2B5EF4-FFF2-40B4-BE49-F238E27FC236}">
                  <a16:creationId xmlns:a16="http://schemas.microsoft.com/office/drawing/2014/main" id="{E3B732ED-D655-FA40-AA41-2781A96D7925}"/>
                </a:ext>
              </a:extLst>
            </p:cNvPr>
            <p:cNvSpPr txBox="1"/>
            <p:nvPr/>
          </p:nvSpPr>
          <p:spPr>
            <a:xfrm>
              <a:off x="8318464" y="909157"/>
              <a:ext cx="288862" cy="338554"/>
            </a:xfrm>
            <a:prstGeom prst="rect">
              <a:avLst/>
            </a:prstGeom>
            <a:noFill/>
          </p:spPr>
          <p:txBody>
            <a:bodyPr wrap="none" rtlCol="0">
              <a:spAutoFit/>
            </a:bodyPr>
            <a:lstStyle/>
            <a:p>
              <a:r>
                <a:rPr lang="en-US" sz="1600" dirty="0">
                  <a:solidFill>
                    <a:srgbClr val="B6A479"/>
                  </a:solidFill>
                </a:rPr>
                <a:t>6</a:t>
              </a:r>
            </a:p>
          </p:txBody>
        </p:sp>
        <p:sp>
          <p:nvSpPr>
            <p:cNvPr id="176" name="TextBox 175">
              <a:extLst>
                <a:ext uri="{FF2B5EF4-FFF2-40B4-BE49-F238E27FC236}">
                  <a16:creationId xmlns:a16="http://schemas.microsoft.com/office/drawing/2014/main" id="{A2927744-DC62-6C40-8EFF-FBE7A63ABEB9}"/>
                </a:ext>
              </a:extLst>
            </p:cNvPr>
            <p:cNvSpPr txBox="1"/>
            <p:nvPr/>
          </p:nvSpPr>
          <p:spPr>
            <a:xfrm>
              <a:off x="9719233" y="953008"/>
              <a:ext cx="288862" cy="338554"/>
            </a:xfrm>
            <a:prstGeom prst="rect">
              <a:avLst/>
            </a:prstGeom>
            <a:noFill/>
          </p:spPr>
          <p:txBody>
            <a:bodyPr wrap="none" rtlCol="0">
              <a:spAutoFit/>
            </a:bodyPr>
            <a:lstStyle/>
            <a:p>
              <a:r>
                <a:rPr lang="en-US" sz="1600" dirty="0">
                  <a:solidFill>
                    <a:srgbClr val="B6A479"/>
                  </a:solidFill>
                </a:rPr>
                <a:t>7</a:t>
              </a:r>
            </a:p>
          </p:txBody>
        </p:sp>
        <p:sp>
          <p:nvSpPr>
            <p:cNvPr id="177" name="TextBox 176">
              <a:extLst>
                <a:ext uri="{FF2B5EF4-FFF2-40B4-BE49-F238E27FC236}">
                  <a16:creationId xmlns:a16="http://schemas.microsoft.com/office/drawing/2014/main" id="{07F6A2ED-EE3A-FF48-9C31-D77965CE3BA3}"/>
                </a:ext>
              </a:extLst>
            </p:cNvPr>
            <p:cNvSpPr txBox="1"/>
            <p:nvPr/>
          </p:nvSpPr>
          <p:spPr>
            <a:xfrm>
              <a:off x="10624225" y="2343015"/>
              <a:ext cx="288862" cy="338554"/>
            </a:xfrm>
            <a:prstGeom prst="rect">
              <a:avLst/>
            </a:prstGeom>
            <a:noFill/>
          </p:spPr>
          <p:txBody>
            <a:bodyPr wrap="none" rtlCol="0">
              <a:spAutoFit/>
            </a:bodyPr>
            <a:lstStyle/>
            <a:p>
              <a:r>
                <a:rPr lang="en-US" sz="1600" dirty="0">
                  <a:solidFill>
                    <a:srgbClr val="B6A479"/>
                  </a:solidFill>
                </a:rPr>
                <a:t>8</a:t>
              </a:r>
            </a:p>
          </p:txBody>
        </p:sp>
        <p:sp>
          <p:nvSpPr>
            <p:cNvPr id="178" name="TextBox 177">
              <a:extLst>
                <a:ext uri="{FF2B5EF4-FFF2-40B4-BE49-F238E27FC236}">
                  <a16:creationId xmlns:a16="http://schemas.microsoft.com/office/drawing/2014/main" id="{13ACE1C5-DDC6-2043-8320-08B5720817B0}"/>
                </a:ext>
              </a:extLst>
            </p:cNvPr>
            <p:cNvSpPr txBox="1"/>
            <p:nvPr/>
          </p:nvSpPr>
          <p:spPr>
            <a:xfrm>
              <a:off x="11537239" y="4385876"/>
              <a:ext cx="288862" cy="338554"/>
            </a:xfrm>
            <a:prstGeom prst="rect">
              <a:avLst/>
            </a:prstGeom>
            <a:noFill/>
          </p:spPr>
          <p:txBody>
            <a:bodyPr wrap="none" rtlCol="0">
              <a:spAutoFit/>
            </a:bodyPr>
            <a:lstStyle/>
            <a:p>
              <a:r>
                <a:rPr lang="en-US" sz="1600" dirty="0">
                  <a:solidFill>
                    <a:srgbClr val="B6A479"/>
                  </a:solidFill>
                </a:rPr>
                <a:t>9</a:t>
              </a:r>
            </a:p>
          </p:txBody>
        </p:sp>
        <p:sp>
          <p:nvSpPr>
            <p:cNvPr id="179" name="TextBox 178">
              <a:extLst>
                <a:ext uri="{FF2B5EF4-FFF2-40B4-BE49-F238E27FC236}">
                  <a16:creationId xmlns:a16="http://schemas.microsoft.com/office/drawing/2014/main" id="{29039F01-BF30-CC48-8067-03497C6A4A92}"/>
                </a:ext>
              </a:extLst>
            </p:cNvPr>
            <p:cNvSpPr txBox="1"/>
            <p:nvPr/>
          </p:nvSpPr>
          <p:spPr>
            <a:xfrm>
              <a:off x="10112068" y="4933449"/>
              <a:ext cx="393056" cy="338554"/>
            </a:xfrm>
            <a:prstGeom prst="rect">
              <a:avLst/>
            </a:prstGeom>
            <a:noFill/>
          </p:spPr>
          <p:txBody>
            <a:bodyPr wrap="none" rtlCol="0">
              <a:spAutoFit/>
            </a:bodyPr>
            <a:lstStyle/>
            <a:p>
              <a:r>
                <a:rPr lang="en-US" sz="1600" dirty="0">
                  <a:solidFill>
                    <a:srgbClr val="B6A479"/>
                  </a:solidFill>
                </a:rPr>
                <a:t>10</a:t>
              </a:r>
            </a:p>
          </p:txBody>
        </p:sp>
        <p:sp>
          <p:nvSpPr>
            <p:cNvPr id="180" name="TextBox 179">
              <a:extLst>
                <a:ext uri="{FF2B5EF4-FFF2-40B4-BE49-F238E27FC236}">
                  <a16:creationId xmlns:a16="http://schemas.microsoft.com/office/drawing/2014/main" id="{33E02118-111C-3A4F-9218-122D9E2D34BC}"/>
                </a:ext>
              </a:extLst>
            </p:cNvPr>
            <p:cNvSpPr txBox="1"/>
            <p:nvPr/>
          </p:nvSpPr>
          <p:spPr>
            <a:xfrm>
              <a:off x="8538198" y="4296179"/>
              <a:ext cx="418704" cy="369332"/>
            </a:xfrm>
            <a:prstGeom prst="rect">
              <a:avLst/>
            </a:prstGeom>
            <a:noFill/>
          </p:spPr>
          <p:txBody>
            <a:bodyPr wrap="none" rtlCol="0">
              <a:spAutoFit/>
            </a:bodyPr>
            <a:lstStyle/>
            <a:p>
              <a:r>
                <a:rPr lang="en-US" dirty="0">
                  <a:solidFill>
                    <a:srgbClr val="4C3282"/>
                  </a:solidFill>
                </a:rPr>
                <a:t>11</a:t>
              </a:r>
            </a:p>
          </p:txBody>
        </p:sp>
        <p:sp>
          <p:nvSpPr>
            <p:cNvPr id="181" name="TextBox 180">
              <a:extLst>
                <a:ext uri="{FF2B5EF4-FFF2-40B4-BE49-F238E27FC236}">
                  <a16:creationId xmlns:a16="http://schemas.microsoft.com/office/drawing/2014/main" id="{1A820E3D-F901-7C4F-A344-2583606306EC}"/>
                </a:ext>
              </a:extLst>
            </p:cNvPr>
            <p:cNvSpPr txBox="1"/>
            <p:nvPr/>
          </p:nvSpPr>
          <p:spPr>
            <a:xfrm>
              <a:off x="7829041" y="3041194"/>
              <a:ext cx="301686" cy="369332"/>
            </a:xfrm>
            <a:prstGeom prst="rect">
              <a:avLst/>
            </a:prstGeom>
            <a:noFill/>
          </p:spPr>
          <p:txBody>
            <a:bodyPr wrap="none" rtlCol="0">
              <a:spAutoFit/>
            </a:bodyPr>
            <a:lstStyle/>
            <a:p>
              <a:r>
                <a:rPr lang="en-US" dirty="0">
                  <a:solidFill>
                    <a:srgbClr val="4C3282"/>
                  </a:solidFill>
                </a:rPr>
                <a:t>5</a:t>
              </a:r>
            </a:p>
          </p:txBody>
        </p:sp>
        <p:sp>
          <p:nvSpPr>
            <p:cNvPr id="182" name="TextBox 181">
              <a:extLst>
                <a:ext uri="{FF2B5EF4-FFF2-40B4-BE49-F238E27FC236}">
                  <a16:creationId xmlns:a16="http://schemas.microsoft.com/office/drawing/2014/main" id="{05A57B55-E397-7941-8DB4-E1AACE7002EC}"/>
                </a:ext>
              </a:extLst>
            </p:cNvPr>
            <p:cNvSpPr txBox="1"/>
            <p:nvPr/>
          </p:nvSpPr>
          <p:spPr>
            <a:xfrm>
              <a:off x="9955828" y="4077628"/>
              <a:ext cx="418704" cy="369332"/>
            </a:xfrm>
            <a:prstGeom prst="rect">
              <a:avLst/>
            </a:prstGeom>
            <a:noFill/>
          </p:spPr>
          <p:txBody>
            <a:bodyPr wrap="none" rtlCol="0">
              <a:spAutoFit/>
            </a:bodyPr>
            <a:lstStyle/>
            <a:p>
              <a:r>
                <a:rPr lang="en-US" dirty="0">
                  <a:solidFill>
                    <a:srgbClr val="4C3282"/>
                  </a:solidFill>
                </a:rPr>
                <a:t>17</a:t>
              </a:r>
            </a:p>
          </p:txBody>
        </p:sp>
        <p:sp>
          <p:nvSpPr>
            <p:cNvPr id="183" name="TextBox 182">
              <a:extLst>
                <a:ext uri="{FF2B5EF4-FFF2-40B4-BE49-F238E27FC236}">
                  <a16:creationId xmlns:a16="http://schemas.microsoft.com/office/drawing/2014/main" id="{5F06666A-17A6-9140-BDB3-2FB3E1D39859}"/>
                </a:ext>
              </a:extLst>
            </p:cNvPr>
            <p:cNvSpPr txBox="1"/>
            <p:nvPr/>
          </p:nvSpPr>
          <p:spPr>
            <a:xfrm>
              <a:off x="9791735" y="3020003"/>
              <a:ext cx="418704" cy="369332"/>
            </a:xfrm>
            <a:prstGeom prst="rect">
              <a:avLst/>
            </a:prstGeom>
            <a:noFill/>
          </p:spPr>
          <p:txBody>
            <a:bodyPr wrap="none" rtlCol="0">
              <a:spAutoFit/>
            </a:bodyPr>
            <a:lstStyle/>
            <a:p>
              <a:r>
                <a:rPr lang="en-US" dirty="0">
                  <a:solidFill>
                    <a:srgbClr val="4C3282"/>
                  </a:solidFill>
                </a:rPr>
                <a:t>13</a:t>
              </a:r>
            </a:p>
          </p:txBody>
        </p:sp>
        <p:sp>
          <p:nvSpPr>
            <p:cNvPr id="184" name="TextBox 183">
              <a:extLst>
                <a:ext uri="{FF2B5EF4-FFF2-40B4-BE49-F238E27FC236}">
                  <a16:creationId xmlns:a16="http://schemas.microsoft.com/office/drawing/2014/main" id="{3E7A0C07-5B07-7B40-897E-288D8F91439E}"/>
                </a:ext>
              </a:extLst>
            </p:cNvPr>
            <p:cNvSpPr txBox="1"/>
            <p:nvPr/>
          </p:nvSpPr>
          <p:spPr>
            <a:xfrm>
              <a:off x="9542357" y="2020608"/>
              <a:ext cx="418704" cy="369332"/>
            </a:xfrm>
            <a:prstGeom prst="rect">
              <a:avLst/>
            </a:prstGeom>
            <a:noFill/>
          </p:spPr>
          <p:txBody>
            <a:bodyPr wrap="none" rtlCol="0">
              <a:spAutoFit/>
            </a:bodyPr>
            <a:lstStyle/>
            <a:p>
              <a:r>
                <a:rPr lang="en-US" dirty="0">
                  <a:solidFill>
                    <a:srgbClr val="4C3282"/>
                  </a:solidFill>
                </a:rPr>
                <a:t>12</a:t>
              </a:r>
            </a:p>
          </p:txBody>
        </p:sp>
        <p:sp>
          <p:nvSpPr>
            <p:cNvPr id="185" name="TextBox 184">
              <a:extLst>
                <a:ext uri="{FF2B5EF4-FFF2-40B4-BE49-F238E27FC236}">
                  <a16:creationId xmlns:a16="http://schemas.microsoft.com/office/drawing/2014/main" id="{5337F8DB-3126-0E4C-AD58-4F27F9BA84A5}"/>
                </a:ext>
              </a:extLst>
            </p:cNvPr>
            <p:cNvSpPr txBox="1"/>
            <p:nvPr/>
          </p:nvSpPr>
          <p:spPr>
            <a:xfrm>
              <a:off x="8616549" y="2080176"/>
              <a:ext cx="418704" cy="369332"/>
            </a:xfrm>
            <a:prstGeom prst="rect">
              <a:avLst/>
            </a:prstGeom>
            <a:noFill/>
          </p:spPr>
          <p:txBody>
            <a:bodyPr wrap="none" rtlCol="0">
              <a:spAutoFit/>
            </a:bodyPr>
            <a:lstStyle/>
            <a:p>
              <a:r>
                <a:rPr lang="en-US" dirty="0">
                  <a:solidFill>
                    <a:srgbClr val="4C3282"/>
                  </a:solidFill>
                </a:rPr>
                <a:t>10</a:t>
              </a:r>
            </a:p>
          </p:txBody>
        </p:sp>
        <p:sp>
          <p:nvSpPr>
            <p:cNvPr id="186" name="TextBox 185">
              <a:extLst>
                <a:ext uri="{FF2B5EF4-FFF2-40B4-BE49-F238E27FC236}">
                  <a16:creationId xmlns:a16="http://schemas.microsoft.com/office/drawing/2014/main" id="{E7CF206B-F0DD-2B43-8A6E-329089009550}"/>
                </a:ext>
              </a:extLst>
            </p:cNvPr>
            <p:cNvSpPr txBox="1"/>
            <p:nvPr/>
          </p:nvSpPr>
          <p:spPr>
            <a:xfrm>
              <a:off x="10989682" y="5176146"/>
              <a:ext cx="301686" cy="369332"/>
            </a:xfrm>
            <a:prstGeom prst="rect">
              <a:avLst/>
            </a:prstGeom>
            <a:noFill/>
          </p:spPr>
          <p:txBody>
            <a:bodyPr wrap="none" rtlCol="0">
              <a:spAutoFit/>
            </a:bodyPr>
            <a:lstStyle/>
            <a:p>
              <a:r>
                <a:rPr lang="en-US" dirty="0">
                  <a:solidFill>
                    <a:srgbClr val="4C3282"/>
                  </a:solidFill>
                </a:rPr>
                <a:t>1</a:t>
              </a:r>
            </a:p>
          </p:txBody>
        </p:sp>
        <p:sp>
          <p:nvSpPr>
            <p:cNvPr id="187" name="TextBox 186">
              <a:extLst>
                <a:ext uri="{FF2B5EF4-FFF2-40B4-BE49-F238E27FC236}">
                  <a16:creationId xmlns:a16="http://schemas.microsoft.com/office/drawing/2014/main" id="{80BCFA89-F123-384F-A441-3DC19F863FF8}"/>
                </a:ext>
              </a:extLst>
            </p:cNvPr>
            <p:cNvSpPr txBox="1"/>
            <p:nvPr/>
          </p:nvSpPr>
          <p:spPr>
            <a:xfrm>
              <a:off x="11303204" y="3477512"/>
              <a:ext cx="301686" cy="369332"/>
            </a:xfrm>
            <a:prstGeom prst="rect">
              <a:avLst/>
            </a:prstGeom>
            <a:noFill/>
          </p:spPr>
          <p:txBody>
            <a:bodyPr wrap="none" rtlCol="0">
              <a:spAutoFit/>
            </a:bodyPr>
            <a:lstStyle/>
            <a:p>
              <a:r>
                <a:rPr lang="en-US" dirty="0">
                  <a:solidFill>
                    <a:srgbClr val="4C3282"/>
                  </a:solidFill>
                </a:rPr>
                <a:t>9</a:t>
              </a:r>
            </a:p>
          </p:txBody>
        </p:sp>
        <p:sp>
          <p:nvSpPr>
            <p:cNvPr id="188" name="TextBox 187">
              <a:extLst>
                <a:ext uri="{FF2B5EF4-FFF2-40B4-BE49-F238E27FC236}">
                  <a16:creationId xmlns:a16="http://schemas.microsoft.com/office/drawing/2014/main" id="{C87A2EB5-ECAD-0E4A-B435-879FF000B0FD}"/>
                </a:ext>
              </a:extLst>
            </p:cNvPr>
            <p:cNvSpPr txBox="1"/>
            <p:nvPr/>
          </p:nvSpPr>
          <p:spPr>
            <a:xfrm>
              <a:off x="10575388" y="1627529"/>
              <a:ext cx="301686" cy="369332"/>
            </a:xfrm>
            <a:prstGeom prst="rect">
              <a:avLst/>
            </a:prstGeom>
            <a:noFill/>
          </p:spPr>
          <p:txBody>
            <a:bodyPr wrap="none" rtlCol="0">
              <a:spAutoFit/>
            </a:bodyPr>
            <a:lstStyle/>
            <a:p>
              <a:r>
                <a:rPr lang="en-US" dirty="0">
                  <a:solidFill>
                    <a:srgbClr val="4C3282"/>
                  </a:solidFill>
                </a:rPr>
                <a:t>6</a:t>
              </a:r>
            </a:p>
          </p:txBody>
        </p:sp>
        <p:sp>
          <p:nvSpPr>
            <p:cNvPr id="189" name="TextBox 188">
              <a:extLst>
                <a:ext uri="{FF2B5EF4-FFF2-40B4-BE49-F238E27FC236}">
                  <a16:creationId xmlns:a16="http://schemas.microsoft.com/office/drawing/2014/main" id="{0F2726AA-2982-4D48-8392-6FC1106DCEB4}"/>
                </a:ext>
              </a:extLst>
            </p:cNvPr>
            <p:cNvSpPr txBox="1"/>
            <p:nvPr/>
          </p:nvSpPr>
          <p:spPr>
            <a:xfrm>
              <a:off x="9071491" y="921773"/>
              <a:ext cx="301686" cy="369332"/>
            </a:xfrm>
            <a:prstGeom prst="rect">
              <a:avLst/>
            </a:prstGeom>
            <a:noFill/>
          </p:spPr>
          <p:txBody>
            <a:bodyPr wrap="none" rtlCol="0">
              <a:spAutoFit/>
            </a:bodyPr>
            <a:lstStyle/>
            <a:p>
              <a:r>
                <a:rPr lang="en-US" dirty="0">
                  <a:solidFill>
                    <a:srgbClr val="4C3282"/>
                  </a:solidFill>
                </a:rPr>
                <a:t>4</a:t>
              </a:r>
            </a:p>
          </p:txBody>
        </p:sp>
        <p:sp>
          <p:nvSpPr>
            <p:cNvPr id="190" name="TextBox 189">
              <a:extLst>
                <a:ext uri="{FF2B5EF4-FFF2-40B4-BE49-F238E27FC236}">
                  <a16:creationId xmlns:a16="http://schemas.microsoft.com/office/drawing/2014/main" id="{8D6F64F2-4C69-AE4C-9925-668EA552AD1C}"/>
                </a:ext>
              </a:extLst>
            </p:cNvPr>
            <p:cNvSpPr txBox="1"/>
            <p:nvPr/>
          </p:nvSpPr>
          <p:spPr>
            <a:xfrm>
              <a:off x="7469254" y="1899101"/>
              <a:ext cx="418704" cy="369332"/>
            </a:xfrm>
            <a:prstGeom prst="rect">
              <a:avLst/>
            </a:prstGeom>
            <a:noFill/>
          </p:spPr>
          <p:txBody>
            <a:bodyPr wrap="none" rtlCol="0">
              <a:spAutoFit/>
            </a:bodyPr>
            <a:lstStyle/>
            <a:p>
              <a:r>
                <a:rPr lang="en-US" dirty="0">
                  <a:solidFill>
                    <a:srgbClr val="4C3282"/>
                  </a:solidFill>
                </a:rPr>
                <a:t>16</a:t>
              </a:r>
            </a:p>
          </p:txBody>
        </p:sp>
        <p:sp>
          <p:nvSpPr>
            <p:cNvPr id="191" name="TextBox 190">
              <a:extLst>
                <a:ext uri="{FF2B5EF4-FFF2-40B4-BE49-F238E27FC236}">
                  <a16:creationId xmlns:a16="http://schemas.microsoft.com/office/drawing/2014/main" id="{E20F7B95-3B56-4F41-9E84-B55A5D5EFF3D}"/>
                </a:ext>
              </a:extLst>
            </p:cNvPr>
            <p:cNvSpPr txBox="1"/>
            <p:nvPr/>
          </p:nvSpPr>
          <p:spPr>
            <a:xfrm>
              <a:off x="6668703" y="3726927"/>
              <a:ext cx="301686" cy="369332"/>
            </a:xfrm>
            <a:prstGeom prst="rect">
              <a:avLst/>
            </a:prstGeom>
            <a:noFill/>
          </p:spPr>
          <p:txBody>
            <a:bodyPr wrap="none" rtlCol="0">
              <a:spAutoFit/>
            </a:bodyPr>
            <a:lstStyle/>
            <a:p>
              <a:r>
                <a:rPr lang="en-US" dirty="0">
                  <a:solidFill>
                    <a:srgbClr val="4C3282"/>
                  </a:solidFill>
                </a:rPr>
                <a:t>7</a:t>
              </a:r>
            </a:p>
          </p:txBody>
        </p:sp>
        <p:sp>
          <p:nvSpPr>
            <p:cNvPr id="192" name="TextBox 191">
              <a:extLst>
                <a:ext uri="{FF2B5EF4-FFF2-40B4-BE49-F238E27FC236}">
                  <a16:creationId xmlns:a16="http://schemas.microsoft.com/office/drawing/2014/main" id="{78D3AFBF-95AE-8548-90B7-89C1DF899AE8}"/>
                </a:ext>
              </a:extLst>
            </p:cNvPr>
            <p:cNvSpPr txBox="1"/>
            <p:nvPr/>
          </p:nvSpPr>
          <p:spPr>
            <a:xfrm>
              <a:off x="7432798" y="4870683"/>
              <a:ext cx="301686" cy="369332"/>
            </a:xfrm>
            <a:prstGeom prst="rect">
              <a:avLst/>
            </a:prstGeom>
            <a:noFill/>
          </p:spPr>
          <p:txBody>
            <a:bodyPr wrap="none" rtlCol="0">
              <a:spAutoFit/>
            </a:bodyPr>
            <a:lstStyle/>
            <a:p>
              <a:r>
                <a:rPr lang="en-US" dirty="0">
                  <a:solidFill>
                    <a:srgbClr val="4C3282"/>
                  </a:solidFill>
                </a:rPr>
                <a:t>8</a:t>
              </a:r>
            </a:p>
          </p:txBody>
        </p:sp>
        <p:sp>
          <p:nvSpPr>
            <p:cNvPr id="193" name="TextBox 192">
              <a:extLst>
                <a:ext uri="{FF2B5EF4-FFF2-40B4-BE49-F238E27FC236}">
                  <a16:creationId xmlns:a16="http://schemas.microsoft.com/office/drawing/2014/main" id="{D4B9BBEE-6A33-3942-8504-15FF5B314758}"/>
                </a:ext>
              </a:extLst>
            </p:cNvPr>
            <p:cNvSpPr txBox="1"/>
            <p:nvPr/>
          </p:nvSpPr>
          <p:spPr>
            <a:xfrm>
              <a:off x="7994157" y="5770471"/>
              <a:ext cx="301686" cy="369332"/>
            </a:xfrm>
            <a:prstGeom prst="rect">
              <a:avLst/>
            </a:prstGeom>
            <a:noFill/>
          </p:spPr>
          <p:txBody>
            <a:bodyPr wrap="none" rtlCol="0">
              <a:spAutoFit/>
            </a:bodyPr>
            <a:lstStyle/>
            <a:p>
              <a:r>
                <a:rPr lang="en-US" dirty="0">
                  <a:solidFill>
                    <a:srgbClr val="4C3282"/>
                  </a:solidFill>
                </a:rPr>
                <a:t>3</a:t>
              </a:r>
            </a:p>
          </p:txBody>
        </p:sp>
        <p:sp>
          <p:nvSpPr>
            <p:cNvPr id="194" name="TextBox 193">
              <a:extLst>
                <a:ext uri="{FF2B5EF4-FFF2-40B4-BE49-F238E27FC236}">
                  <a16:creationId xmlns:a16="http://schemas.microsoft.com/office/drawing/2014/main" id="{90260696-5B6A-5B46-9429-86A7A63F8129}"/>
                </a:ext>
              </a:extLst>
            </p:cNvPr>
            <p:cNvSpPr txBox="1"/>
            <p:nvPr/>
          </p:nvSpPr>
          <p:spPr>
            <a:xfrm>
              <a:off x="6479812" y="5306874"/>
              <a:ext cx="301686" cy="369332"/>
            </a:xfrm>
            <a:prstGeom prst="rect">
              <a:avLst/>
            </a:prstGeom>
            <a:noFill/>
          </p:spPr>
          <p:txBody>
            <a:bodyPr wrap="none" rtlCol="0">
              <a:spAutoFit/>
            </a:bodyPr>
            <a:lstStyle/>
            <a:p>
              <a:r>
                <a:rPr lang="en-US" dirty="0">
                  <a:solidFill>
                    <a:srgbClr val="4C3282"/>
                  </a:solidFill>
                </a:rPr>
                <a:t>2</a:t>
              </a:r>
            </a:p>
          </p:txBody>
        </p:sp>
        <p:sp>
          <p:nvSpPr>
            <p:cNvPr id="195" name="TextBox 194">
              <a:extLst>
                <a:ext uri="{FF2B5EF4-FFF2-40B4-BE49-F238E27FC236}">
                  <a16:creationId xmlns:a16="http://schemas.microsoft.com/office/drawing/2014/main" id="{4F8573FB-8A30-4945-A62C-877F5B6E5FE3}"/>
                </a:ext>
              </a:extLst>
            </p:cNvPr>
            <p:cNvSpPr txBox="1"/>
            <p:nvPr/>
          </p:nvSpPr>
          <p:spPr>
            <a:xfrm>
              <a:off x="5337255" y="4118066"/>
              <a:ext cx="418704" cy="369332"/>
            </a:xfrm>
            <a:prstGeom prst="rect">
              <a:avLst/>
            </a:prstGeom>
            <a:noFill/>
          </p:spPr>
          <p:txBody>
            <a:bodyPr wrap="none" rtlCol="0">
              <a:spAutoFit/>
            </a:bodyPr>
            <a:lstStyle/>
            <a:p>
              <a:r>
                <a:rPr lang="en-US" dirty="0">
                  <a:solidFill>
                    <a:srgbClr val="4C3282"/>
                  </a:solidFill>
                </a:rPr>
                <a:t>15</a:t>
              </a:r>
            </a:p>
          </p:txBody>
        </p:sp>
        <p:sp>
          <p:nvSpPr>
            <p:cNvPr id="196" name="TextBox 195">
              <a:extLst>
                <a:ext uri="{FF2B5EF4-FFF2-40B4-BE49-F238E27FC236}">
                  <a16:creationId xmlns:a16="http://schemas.microsoft.com/office/drawing/2014/main" id="{52ABD77D-3BD7-6B4D-90D2-A0A78CB18C7C}"/>
                </a:ext>
              </a:extLst>
            </p:cNvPr>
            <p:cNvSpPr txBox="1"/>
            <p:nvPr/>
          </p:nvSpPr>
          <p:spPr>
            <a:xfrm>
              <a:off x="6016144" y="2770199"/>
              <a:ext cx="418704" cy="369332"/>
            </a:xfrm>
            <a:prstGeom prst="rect">
              <a:avLst/>
            </a:prstGeom>
            <a:noFill/>
          </p:spPr>
          <p:txBody>
            <a:bodyPr wrap="none" rtlCol="0">
              <a:spAutoFit/>
            </a:bodyPr>
            <a:lstStyle/>
            <a:p>
              <a:r>
                <a:rPr lang="en-US" dirty="0">
                  <a:solidFill>
                    <a:srgbClr val="4C3282"/>
                  </a:solidFill>
                </a:rPr>
                <a:t>14</a:t>
              </a:r>
            </a:p>
          </p:txBody>
        </p:sp>
      </p:grpSp>
      <p:grpSp>
        <p:nvGrpSpPr>
          <p:cNvPr id="208" name="Group 207"/>
          <p:cNvGrpSpPr/>
          <p:nvPr/>
        </p:nvGrpSpPr>
        <p:grpSpPr>
          <a:xfrm>
            <a:off x="5697104" y="1149683"/>
            <a:ext cx="6439166" cy="5260399"/>
            <a:chOff x="5697104" y="1149683"/>
            <a:chExt cx="6439166" cy="5260399"/>
          </a:xfrm>
        </p:grpSpPr>
        <p:sp>
          <p:nvSpPr>
            <p:cNvPr id="197" name="TextBox 196"/>
            <p:cNvSpPr txBox="1"/>
            <p:nvPr/>
          </p:nvSpPr>
          <p:spPr>
            <a:xfrm>
              <a:off x="5697104" y="3750730"/>
              <a:ext cx="247335" cy="367336"/>
            </a:xfrm>
            <a:prstGeom prst="rect">
              <a:avLst/>
            </a:prstGeom>
            <a:noFill/>
          </p:spPr>
          <p:txBody>
            <a:bodyPr wrap="square" rtlCol="0">
              <a:spAutoFit/>
            </a:bodyPr>
            <a:lstStyle/>
            <a:p>
              <a:r>
                <a:rPr lang="en-US" dirty="0">
                  <a:solidFill>
                    <a:srgbClr val="FF0000"/>
                  </a:solidFill>
                </a:rPr>
                <a:t>0</a:t>
              </a:r>
            </a:p>
          </p:txBody>
        </p:sp>
        <p:sp>
          <p:nvSpPr>
            <p:cNvPr id="198" name="TextBox 197"/>
            <p:cNvSpPr txBox="1"/>
            <p:nvPr/>
          </p:nvSpPr>
          <p:spPr>
            <a:xfrm>
              <a:off x="6540171" y="4986622"/>
              <a:ext cx="508883" cy="369332"/>
            </a:xfrm>
            <a:prstGeom prst="rect">
              <a:avLst/>
            </a:prstGeom>
            <a:noFill/>
          </p:spPr>
          <p:txBody>
            <a:bodyPr wrap="square" rtlCol="0">
              <a:spAutoFit/>
            </a:bodyPr>
            <a:lstStyle/>
            <a:p>
              <a:r>
                <a:rPr lang="en-US" dirty="0">
                  <a:solidFill>
                    <a:srgbClr val="FF0000"/>
                  </a:solidFill>
                </a:rPr>
                <a:t>15</a:t>
              </a:r>
            </a:p>
          </p:txBody>
        </p:sp>
        <p:sp>
          <p:nvSpPr>
            <p:cNvPr id="199" name="TextBox 198"/>
            <p:cNvSpPr txBox="1"/>
            <p:nvPr/>
          </p:nvSpPr>
          <p:spPr>
            <a:xfrm>
              <a:off x="7571271" y="2831268"/>
              <a:ext cx="466812" cy="369332"/>
            </a:xfrm>
            <a:prstGeom prst="rect">
              <a:avLst/>
            </a:prstGeom>
            <a:noFill/>
          </p:spPr>
          <p:txBody>
            <a:bodyPr wrap="square" rtlCol="0">
              <a:spAutoFit/>
            </a:bodyPr>
            <a:lstStyle/>
            <a:p>
              <a:r>
                <a:rPr lang="en-US" dirty="0">
                  <a:solidFill>
                    <a:srgbClr val="FF0000"/>
                  </a:solidFill>
                </a:rPr>
                <a:t>14</a:t>
              </a:r>
            </a:p>
          </p:txBody>
        </p:sp>
        <p:sp>
          <p:nvSpPr>
            <p:cNvPr id="200" name="TextBox 199"/>
            <p:cNvSpPr txBox="1"/>
            <p:nvPr/>
          </p:nvSpPr>
          <p:spPr>
            <a:xfrm>
              <a:off x="8657495" y="1522124"/>
              <a:ext cx="489620" cy="369332"/>
            </a:xfrm>
            <a:prstGeom prst="rect">
              <a:avLst/>
            </a:prstGeom>
            <a:noFill/>
          </p:spPr>
          <p:txBody>
            <a:bodyPr wrap="square" rtlCol="0">
              <a:spAutoFit/>
            </a:bodyPr>
            <a:lstStyle/>
            <a:p>
              <a:r>
                <a:rPr lang="en-US" dirty="0">
                  <a:solidFill>
                    <a:srgbClr val="FF0000"/>
                  </a:solidFill>
                </a:rPr>
                <a:t>29</a:t>
              </a:r>
            </a:p>
          </p:txBody>
        </p:sp>
        <p:sp>
          <p:nvSpPr>
            <p:cNvPr id="201" name="TextBox 200"/>
            <p:cNvSpPr txBox="1"/>
            <p:nvPr/>
          </p:nvSpPr>
          <p:spPr>
            <a:xfrm>
              <a:off x="10547920" y="1149683"/>
              <a:ext cx="455518" cy="369332"/>
            </a:xfrm>
            <a:prstGeom prst="rect">
              <a:avLst/>
            </a:prstGeom>
            <a:noFill/>
          </p:spPr>
          <p:txBody>
            <a:bodyPr wrap="square" rtlCol="0">
              <a:spAutoFit/>
            </a:bodyPr>
            <a:lstStyle/>
            <a:p>
              <a:r>
                <a:rPr lang="en-US" dirty="0">
                  <a:solidFill>
                    <a:srgbClr val="FF0000"/>
                  </a:solidFill>
                </a:rPr>
                <a:t>33</a:t>
              </a:r>
            </a:p>
          </p:txBody>
        </p:sp>
        <p:sp>
          <p:nvSpPr>
            <p:cNvPr id="202" name="TextBox 201"/>
            <p:cNvSpPr txBox="1"/>
            <p:nvPr/>
          </p:nvSpPr>
          <p:spPr>
            <a:xfrm>
              <a:off x="11174798" y="2779267"/>
              <a:ext cx="628799" cy="369332"/>
            </a:xfrm>
            <a:prstGeom prst="rect">
              <a:avLst/>
            </a:prstGeom>
            <a:noFill/>
          </p:spPr>
          <p:txBody>
            <a:bodyPr wrap="square" rtlCol="0">
              <a:spAutoFit/>
            </a:bodyPr>
            <a:lstStyle/>
            <a:p>
              <a:r>
                <a:rPr lang="en-US" dirty="0">
                  <a:solidFill>
                    <a:srgbClr val="FF0000"/>
                  </a:solidFill>
                </a:rPr>
                <a:t>32</a:t>
              </a:r>
            </a:p>
          </p:txBody>
        </p:sp>
        <p:sp>
          <p:nvSpPr>
            <p:cNvPr id="203" name="TextBox 202"/>
            <p:cNvSpPr txBox="1"/>
            <p:nvPr/>
          </p:nvSpPr>
          <p:spPr>
            <a:xfrm>
              <a:off x="9321129" y="3446318"/>
              <a:ext cx="470606" cy="369332"/>
            </a:xfrm>
            <a:prstGeom prst="rect">
              <a:avLst/>
            </a:prstGeom>
            <a:noFill/>
          </p:spPr>
          <p:txBody>
            <a:bodyPr wrap="square" rtlCol="0">
              <a:spAutoFit/>
            </a:bodyPr>
            <a:lstStyle/>
            <a:p>
              <a:r>
                <a:rPr lang="en-US" dirty="0">
                  <a:solidFill>
                    <a:srgbClr val="FF0000"/>
                  </a:solidFill>
                </a:rPr>
                <a:t>19</a:t>
              </a:r>
            </a:p>
          </p:txBody>
        </p:sp>
        <p:sp>
          <p:nvSpPr>
            <p:cNvPr id="204" name="TextBox 203"/>
            <p:cNvSpPr txBox="1"/>
            <p:nvPr/>
          </p:nvSpPr>
          <p:spPr>
            <a:xfrm>
              <a:off x="7566274" y="6040750"/>
              <a:ext cx="686387" cy="369332"/>
            </a:xfrm>
            <a:prstGeom prst="rect">
              <a:avLst/>
            </a:prstGeom>
            <a:noFill/>
          </p:spPr>
          <p:txBody>
            <a:bodyPr wrap="square" rtlCol="0">
              <a:spAutoFit/>
            </a:bodyPr>
            <a:lstStyle/>
            <a:p>
              <a:r>
                <a:rPr lang="en-US" dirty="0">
                  <a:solidFill>
                    <a:srgbClr val="FF0000"/>
                  </a:solidFill>
                </a:rPr>
                <a:t>17</a:t>
              </a:r>
            </a:p>
          </p:txBody>
        </p:sp>
        <p:sp>
          <p:nvSpPr>
            <p:cNvPr id="205" name="TextBox 204"/>
            <p:cNvSpPr txBox="1"/>
            <p:nvPr/>
          </p:nvSpPr>
          <p:spPr>
            <a:xfrm>
              <a:off x="9220291" y="5677041"/>
              <a:ext cx="606531" cy="369332"/>
            </a:xfrm>
            <a:prstGeom prst="rect">
              <a:avLst/>
            </a:prstGeom>
            <a:noFill/>
          </p:spPr>
          <p:txBody>
            <a:bodyPr wrap="square" rtlCol="0">
              <a:spAutoFit/>
            </a:bodyPr>
            <a:lstStyle/>
            <a:p>
              <a:r>
                <a:rPr lang="en-US" dirty="0">
                  <a:solidFill>
                    <a:srgbClr val="FF0000"/>
                  </a:solidFill>
                </a:rPr>
                <a:t>20</a:t>
              </a:r>
            </a:p>
          </p:txBody>
        </p:sp>
        <p:sp>
          <p:nvSpPr>
            <p:cNvPr id="206" name="TextBox 205"/>
            <p:cNvSpPr txBox="1"/>
            <p:nvPr/>
          </p:nvSpPr>
          <p:spPr>
            <a:xfrm>
              <a:off x="10365971" y="5774958"/>
              <a:ext cx="511104" cy="369332"/>
            </a:xfrm>
            <a:prstGeom prst="rect">
              <a:avLst/>
            </a:prstGeom>
            <a:noFill/>
          </p:spPr>
          <p:txBody>
            <a:bodyPr wrap="square" rtlCol="0">
              <a:spAutoFit/>
            </a:bodyPr>
            <a:lstStyle/>
            <a:p>
              <a:r>
                <a:rPr lang="en-US" dirty="0">
                  <a:solidFill>
                    <a:srgbClr val="FF0000"/>
                  </a:solidFill>
                </a:rPr>
                <a:t>37</a:t>
              </a:r>
            </a:p>
          </p:txBody>
        </p:sp>
        <p:sp>
          <p:nvSpPr>
            <p:cNvPr id="207" name="TextBox 206"/>
            <p:cNvSpPr txBox="1"/>
            <p:nvPr/>
          </p:nvSpPr>
          <p:spPr>
            <a:xfrm>
              <a:off x="11681670" y="5162488"/>
              <a:ext cx="454600" cy="369332"/>
            </a:xfrm>
            <a:prstGeom prst="rect">
              <a:avLst/>
            </a:prstGeom>
            <a:noFill/>
          </p:spPr>
          <p:txBody>
            <a:bodyPr wrap="square" rtlCol="0">
              <a:spAutoFit/>
            </a:bodyPr>
            <a:lstStyle/>
            <a:p>
              <a:r>
                <a:rPr lang="en-US" dirty="0">
                  <a:solidFill>
                    <a:srgbClr val="FF0000"/>
                  </a:solidFill>
                </a:rPr>
                <a:t>36</a:t>
              </a:r>
            </a:p>
          </p:txBody>
        </p:sp>
      </p:grpSp>
      <p:sp>
        <p:nvSpPr>
          <p:cNvPr id="219" name="TextBox 218"/>
          <p:cNvSpPr txBox="1"/>
          <p:nvPr/>
        </p:nvSpPr>
        <p:spPr>
          <a:xfrm>
            <a:off x="10562607" y="4841532"/>
            <a:ext cx="425815" cy="369332"/>
          </a:xfrm>
          <a:prstGeom prst="rect">
            <a:avLst/>
          </a:prstGeom>
          <a:noFill/>
        </p:spPr>
        <p:txBody>
          <a:bodyPr wrap="square" rtlCol="0">
            <a:spAutoFit/>
          </a:bodyPr>
          <a:lstStyle/>
          <a:p>
            <a:r>
              <a:rPr lang="en-US" dirty="0">
                <a:solidFill>
                  <a:srgbClr val="00B0F0"/>
                </a:solidFill>
              </a:rPr>
              <a:t>1</a:t>
            </a:r>
          </a:p>
        </p:txBody>
      </p:sp>
      <p:grpSp>
        <p:nvGrpSpPr>
          <p:cNvPr id="221" name="Group 220"/>
          <p:cNvGrpSpPr/>
          <p:nvPr/>
        </p:nvGrpSpPr>
        <p:grpSpPr>
          <a:xfrm>
            <a:off x="5837241" y="739187"/>
            <a:ext cx="6353696" cy="5193451"/>
            <a:chOff x="5837241" y="739187"/>
            <a:chExt cx="6353696" cy="5193451"/>
          </a:xfrm>
        </p:grpSpPr>
        <p:sp>
          <p:nvSpPr>
            <p:cNvPr id="210" name="TextBox 209"/>
            <p:cNvSpPr txBox="1"/>
            <p:nvPr/>
          </p:nvSpPr>
          <p:spPr>
            <a:xfrm>
              <a:off x="5837241" y="3340234"/>
              <a:ext cx="477862" cy="369332"/>
            </a:xfrm>
            <a:prstGeom prst="rect">
              <a:avLst/>
            </a:prstGeom>
            <a:noFill/>
          </p:spPr>
          <p:txBody>
            <a:bodyPr wrap="square" rtlCol="0">
              <a:spAutoFit/>
            </a:bodyPr>
            <a:lstStyle/>
            <a:p>
              <a:r>
                <a:rPr lang="en-US" dirty="0">
                  <a:solidFill>
                    <a:srgbClr val="00B0F0"/>
                  </a:solidFill>
                </a:rPr>
                <a:t>36</a:t>
              </a:r>
            </a:p>
          </p:txBody>
        </p:sp>
        <p:sp>
          <p:nvSpPr>
            <p:cNvPr id="211" name="TextBox 210"/>
            <p:cNvSpPr txBox="1"/>
            <p:nvPr/>
          </p:nvSpPr>
          <p:spPr>
            <a:xfrm>
              <a:off x="6680308" y="4576126"/>
              <a:ext cx="508883" cy="369332"/>
            </a:xfrm>
            <a:prstGeom prst="rect">
              <a:avLst/>
            </a:prstGeom>
            <a:noFill/>
          </p:spPr>
          <p:txBody>
            <a:bodyPr wrap="square" rtlCol="0">
              <a:spAutoFit/>
            </a:bodyPr>
            <a:lstStyle/>
            <a:p>
              <a:r>
                <a:rPr lang="en-US" dirty="0">
                  <a:solidFill>
                    <a:srgbClr val="00B0F0"/>
                  </a:solidFill>
                </a:rPr>
                <a:t>29</a:t>
              </a:r>
            </a:p>
          </p:txBody>
        </p:sp>
        <p:sp>
          <p:nvSpPr>
            <p:cNvPr id="212" name="TextBox 211"/>
            <p:cNvSpPr txBox="1"/>
            <p:nvPr/>
          </p:nvSpPr>
          <p:spPr>
            <a:xfrm>
              <a:off x="7711408" y="2420772"/>
              <a:ext cx="466812" cy="369332"/>
            </a:xfrm>
            <a:prstGeom prst="rect">
              <a:avLst/>
            </a:prstGeom>
            <a:noFill/>
          </p:spPr>
          <p:txBody>
            <a:bodyPr wrap="square" rtlCol="0">
              <a:spAutoFit/>
            </a:bodyPr>
            <a:lstStyle/>
            <a:p>
              <a:r>
                <a:rPr lang="en-US" dirty="0">
                  <a:solidFill>
                    <a:srgbClr val="00B0F0"/>
                  </a:solidFill>
                </a:rPr>
                <a:t>22</a:t>
              </a:r>
            </a:p>
          </p:txBody>
        </p:sp>
        <p:sp>
          <p:nvSpPr>
            <p:cNvPr id="213" name="TextBox 212"/>
            <p:cNvSpPr txBox="1"/>
            <p:nvPr/>
          </p:nvSpPr>
          <p:spPr>
            <a:xfrm>
              <a:off x="8627268" y="761216"/>
              <a:ext cx="489620" cy="369332"/>
            </a:xfrm>
            <a:prstGeom prst="rect">
              <a:avLst/>
            </a:prstGeom>
            <a:noFill/>
          </p:spPr>
          <p:txBody>
            <a:bodyPr wrap="square" rtlCol="0">
              <a:spAutoFit/>
            </a:bodyPr>
            <a:lstStyle/>
            <a:p>
              <a:r>
                <a:rPr lang="en-US" dirty="0">
                  <a:solidFill>
                    <a:srgbClr val="00B0F0"/>
                  </a:solidFill>
                </a:rPr>
                <a:t>19</a:t>
              </a:r>
            </a:p>
          </p:txBody>
        </p:sp>
        <p:sp>
          <p:nvSpPr>
            <p:cNvPr id="214" name="TextBox 213"/>
            <p:cNvSpPr txBox="1"/>
            <p:nvPr/>
          </p:nvSpPr>
          <p:spPr>
            <a:xfrm>
              <a:off x="10688057" y="739187"/>
              <a:ext cx="455518" cy="369332"/>
            </a:xfrm>
            <a:prstGeom prst="rect">
              <a:avLst/>
            </a:prstGeom>
            <a:noFill/>
          </p:spPr>
          <p:txBody>
            <a:bodyPr wrap="square" rtlCol="0">
              <a:spAutoFit/>
            </a:bodyPr>
            <a:lstStyle/>
            <a:p>
              <a:r>
                <a:rPr lang="en-US" dirty="0">
                  <a:solidFill>
                    <a:srgbClr val="00B0F0"/>
                  </a:solidFill>
                </a:rPr>
                <a:t>15</a:t>
              </a:r>
            </a:p>
          </p:txBody>
        </p:sp>
        <p:sp>
          <p:nvSpPr>
            <p:cNvPr id="215" name="TextBox 214"/>
            <p:cNvSpPr txBox="1"/>
            <p:nvPr/>
          </p:nvSpPr>
          <p:spPr>
            <a:xfrm>
              <a:off x="10985494" y="2262766"/>
              <a:ext cx="628799" cy="369332"/>
            </a:xfrm>
            <a:prstGeom prst="rect">
              <a:avLst/>
            </a:prstGeom>
            <a:noFill/>
          </p:spPr>
          <p:txBody>
            <a:bodyPr wrap="square" rtlCol="0">
              <a:spAutoFit/>
            </a:bodyPr>
            <a:lstStyle/>
            <a:p>
              <a:r>
                <a:rPr lang="en-US" dirty="0">
                  <a:solidFill>
                    <a:srgbClr val="00B0F0"/>
                  </a:solidFill>
                </a:rPr>
                <a:t>9</a:t>
              </a:r>
            </a:p>
          </p:txBody>
        </p:sp>
        <p:sp>
          <p:nvSpPr>
            <p:cNvPr id="216" name="TextBox 215"/>
            <p:cNvSpPr txBox="1"/>
            <p:nvPr/>
          </p:nvSpPr>
          <p:spPr>
            <a:xfrm>
              <a:off x="9234750" y="3005574"/>
              <a:ext cx="697122" cy="369332"/>
            </a:xfrm>
            <a:prstGeom prst="rect">
              <a:avLst/>
            </a:prstGeom>
            <a:noFill/>
          </p:spPr>
          <p:txBody>
            <a:bodyPr wrap="square" rtlCol="0">
              <a:spAutoFit/>
            </a:bodyPr>
            <a:lstStyle/>
            <a:p>
              <a:r>
                <a:rPr lang="en-US" dirty="0">
                  <a:solidFill>
                    <a:srgbClr val="00B0F0"/>
                  </a:solidFill>
                </a:rPr>
                <a:t>17</a:t>
              </a:r>
            </a:p>
          </p:txBody>
        </p:sp>
        <p:sp>
          <p:nvSpPr>
            <p:cNvPr id="217" name="TextBox 216"/>
            <p:cNvSpPr txBox="1"/>
            <p:nvPr/>
          </p:nvSpPr>
          <p:spPr>
            <a:xfrm>
              <a:off x="7651044" y="5563306"/>
              <a:ext cx="547390" cy="369332"/>
            </a:xfrm>
            <a:prstGeom prst="rect">
              <a:avLst/>
            </a:prstGeom>
            <a:noFill/>
          </p:spPr>
          <p:txBody>
            <a:bodyPr wrap="square" rtlCol="0">
              <a:spAutoFit/>
            </a:bodyPr>
            <a:lstStyle/>
            <a:p>
              <a:r>
                <a:rPr lang="en-US" dirty="0">
                  <a:solidFill>
                    <a:srgbClr val="00B0F0"/>
                  </a:solidFill>
                </a:rPr>
                <a:t>31</a:t>
              </a:r>
            </a:p>
          </p:txBody>
        </p:sp>
        <p:sp>
          <p:nvSpPr>
            <p:cNvPr id="218" name="TextBox 217"/>
            <p:cNvSpPr txBox="1"/>
            <p:nvPr/>
          </p:nvSpPr>
          <p:spPr>
            <a:xfrm>
              <a:off x="9234171" y="5166623"/>
              <a:ext cx="600926" cy="369332"/>
            </a:xfrm>
            <a:prstGeom prst="rect">
              <a:avLst/>
            </a:prstGeom>
            <a:noFill/>
          </p:spPr>
          <p:txBody>
            <a:bodyPr wrap="square" rtlCol="0">
              <a:spAutoFit/>
            </a:bodyPr>
            <a:lstStyle/>
            <a:p>
              <a:r>
                <a:rPr lang="en-US" dirty="0">
                  <a:solidFill>
                    <a:srgbClr val="00B0F0"/>
                  </a:solidFill>
                </a:rPr>
                <a:t>28</a:t>
              </a:r>
            </a:p>
          </p:txBody>
        </p:sp>
        <p:sp>
          <p:nvSpPr>
            <p:cNvPr id="220" name="TextBox 219"/>
            <p:cNvSpPr txBox="1"/>
            <p:nvPr/>
          </p:nvSpPr>
          <p:spPr>
            <a:xfrm>
              <a:off x="11736337" y="4115087"/>
              <a:ext cx="454600" cy="369332"/>
            </a:xfrm>
            <a:prstGeom prst="rect">
              <a:avLst/>
            </a:prstGeom>
            <a:noFill/>
          </p:spPr>
          <p:txBody>
            <a:bodyPr wrap="square" rtlCol="0">
              <a:spAutoFit/>
            </a:bodyPr>
            <a:lstStyle/>
            <a:p>
              <a:r>
                <a:rPr lang="en-US" dirty="0">
                  <a:solidFill>
                    <a:srgbClr val="00B0F0"/>
                  </a:solidFill>
                </a:rPr>
                <a:t>0</a:t>
              </a:r>
            </a:p>
          </p:txBody>
        </p:sp>
      </p:grpSp>
    </p:spTree>
    <p:extLst>
      <p:ext uri="{BB962C8B-B14F-4D97-AF65-F5344CB8AC3E}">
        <p14:creationId xmlns:p14="http://schemas.microsoft.com/office/powerpoint/2010/main" val="1782103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500"/>
                                        <p:tgtEl>
                                          <p:spTgt spid="8">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3" end="3"/>
                                            </p:txEl>
                                          </p:spTgt>
                                        </p:tgtEl>
                                        <p:attrNameLst>
                                          <p:attrName>style.visibility</p:attrName>
                                        </p:attrNameLst>
                                      </p:cBhvr>
                                      <p:to>
                                        <p:strVal val="visible"/>
                                      </p:to>
                                    </p:set>
                                    <p:animEffect transition="in" filter="fade">
                                      <p:cBhvr>
                                        <p:cTn id="10" dur="500"/>
                                        <p:tgtEl>
                                          <p:spTgt spid="8">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8">
                                            <p:txEl>
                                              <p:pRg st="5" end="5"/>
                                            </p:txEl>
                                          </p:spTgt>
                                        </p:tgtEl>
                                        <p:attrNameLst>
                                          <p:attrName>style.visibility</p:attrName>
                                        </p:attrNameLst>
                                      </p:cBhvr>
                                      <p:to>
                                        <p:strVal val="visible"/>
                                      </p:to>
                                    </p:set>
                                    <p:animEffect transition="in" filter="fade">
                                      <p:cBhvr>
                                        <p:cTn id="13" dur="500"/>
                                        <p:tgtEl>
                                          <p:spTgt spid="8">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8">
                                            <p:txEl>
                                              <p:pRg st="7" end="7"/>
                                            </p:txEl>
                                          </p:spTgt>
                                        </p:tgtEl>
                                        <p:attrNameLst>
                                          <p:attrName>style.visibility</p:attrName>
                                        </p:attrNameLst>
                                      </p:cBhvr>
                                      <p:to>
                                        <p:strVal val="visible"/>
                                      </p:to>
                                    </p:set>
                                    <p:animEffect transition="in" filter="fade">
                                      <p:cBhvr>
                                        <p:cTn id="16" dur="500"/>
                                        <p:tgtEl>
                                          <p:spTgt spid="8">
                                            <p:txEl>
                                              <p:pRg st="7" end="7"/>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Effect transition="in" filter="fade">
                                      <p:cBhvr>
                                        <p:cTn id="21" dur="500"/>
                                        <p:tgtEl>
                                          <p:spTgt spid="8">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8">
                                            <p:txEl>
                                              <p:pRg st="4" end="4"/>
                                            </p:txEl>
                                          </p:spTgt>
                                        </p:tgtEl>
                                        <p:attrNameLst>
                                          <p:attrName>style.visibility</p:attrName>
                                        </p:attrNameLst>
                                      </p:cBhvr>
                                      <p:to>
                                        <p:strVal val="visible"/>
                                      </p:to>
                                    </p:set>
                                    <p:animEffect transition="in" filter="fade">
                                      <p:cBhvr>
                                        <p:cTn id="26" dur="500"/>
                                        <p:tgtEl>
                                          <p:spTgt spid="8">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6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
                                            <p:txEl>
                                              <p:pRg st="6" end="6"/>
                                            </p:txEl>
                                          </p:spTgt>
                                        </p:tgtEl>
                                        <p:attrNameLst>
                                          <p:attrName>style.visibility</p:attrName>
                                        </p:attrNameLst>
                                      </p:cBhvr>
                                      <p:to>
                                        <p:strVal val="visible"/>
                                      </p:to>
                                    </p:set>
                                    <p:animEffect transition="in" filter="fade">
                                      <p:cBhvr>
                                        <p:cTn id="37" dur="500"/>
                                        <p:tgtEl>
                                          <p:spTgt spid="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8">
                                            <p:txEl>
                                              <p:pRg st="8" end="8"/>
                                            </p:txEl>
                                          </p:spTgt>
                                        </p:tgtEl>
                                        <p:attrNameLst>
                                          <p:attrName>style.visibility</p:attrName>
                                        </p:attrNameLst>
                                      </p:cBhvr>
                                      <p:to>
                                        <p:strVal val="visible"/>
                                      </p:to>
                                    </p:set>
                                    <p:animEffect transition="in" filter="fade">
                                      <p:cBhvr>
                                        <p:cTn id="42" dur="500"/>
                                        <p:tgtEl>
                                          <p:spTgt spid="8">
                                            <p:txEl>
                                              <p:pRg st="8" end="8"/>
                                            </p:txEl>
                                          </p:spTgt>
                                        </p:tgtEl>
                                      </p:cBhvr>
                                    </p:animEffect>
                                  </p:childTnLst>
                                </p:cTn>
                              </p:par>
                              <p:par>
                                <p:cTn id="43" presetID="1" presetClass="entr" presetSubtype="0" fill="hold" nodeType="withEffect">
                                  <p:stCondLst>
                                    <p:cond delay="0"/>
                                  </p:stCondLst>
                                  <p:childTnLst>
                                    <p:set>
                                      <p:cBhvr>
                                        <p:cTn id="44" dur="1" fill="hold">
                                          <p:stCondLst>
                                            <p:cond delay="0"/>
                                          </p:stCondLst>
                                        </p:cTn>
                                        <p:tgtEl>
                                          <p:spTgt spid="20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8">
                                            <p:txEl>
                                              <p:pRg st="9" end="9"/>
                                            </p:txEl>
                                          </p:spTgt>
                                        </p:tgtEl>
                                        <p:attrNameLst>
                                          <p:attrName>style.visibility</p:attrName>
                                        </p:attrNameLst>
                                      </p:cBhvr>
                                      <p:to>
                                        <p:strVal val="visible"/>
                                      </p:to>
                                    </p:set>
                                    <p:animEffect transition="in" filter="fade">
                                      <p:cBhvr>
                                        <p:cTn id="49" dur="500"/>
                                        <p:tgtEl>
                                          <p:spTgt spid="8">
                                            <p:txEl>
                                              <p:pRg st="9" end="9"/>
                                            </p:txEl>
                                          </p:spTgt>
                                        </p:tgtEl>
                                      </p:cBhvr>
                                    </p:animEffect>
                                  </p:childTnLst>
                                </p:cTn>
                              </p:par>
                              <p:par>
                                <p:cTn id="50" presetID="1" presetClass="entr" presetSubtype="0" fill="hold" nodeType="withEffect">
                                  <p:stCondLst>
                                    <p:cond delay="0"/>
                                  </p:stCondLst>
                                  <p:childTnLst>
                                    <p:set>
                                      <p:cBhvr>
                                        <p:cTn id="51" dur="1" fill="hold">
                                          <p:stCondLst>
                                            <p:cond delay="0"/>
                                          </p:stCondLst>
                                        </p:cTn>
                                        <p:tgtEl>
                                          <p:spTgt spid="221"/>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8">
                                            <p:txEl>
                                              <p:pRg st="10" end="10"/>
                                            </p:txEl>
                                          </p:spTgt>
                                        </p:tgtEl>
                                        <p:attrNameLst>
                                          <p:attrName>style.visibility</p:attrName>
                                        </p:attrNameLst>
                                      </p:cBhvr>
                                      <p:to>
                                        <p:strVal val="visible"/>
                                      </p:to>
                                    </p:set>
                                    <p:animEffect transition="in" filter="fade">
                                      <p:cBhvr>
                                        <p:cTn id="56" dur="500"/>
                                        <p:tgtEl>
                                          <p:spTgt spid="8">
                                            <p:txEl>
                                              <p:pRg st="10" end="10"/>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8">
                                            <p:txEl>
                                              <p:pRg st="11" end="11"/>
                                            </p:txEl>
                                          </p:spTgt>
                                        </p:tgtEl>
                                        <p:attrNameLst>
                                          <p:attrName>style.visibility</p:attrName>
                                        </p:attrNameLst>
                                      </p:cBhvr>
                                      <p:to>
                                        <p:strVal val="visible"/>
                                      </p:to>
                                    </p:set>
                                    <p:animEffect transition="in" filter="fade">
                                      <p:cBhvr>
                                        <p:cTn id="61" dur="500"/>
                                        <p:tgtEl>
                                          <p:spTgt spid="8">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5239" y="318977"/>
            <a:ext cx="11187259" cy="803518"/>
          </a:xfrm>
        </p:spPr>
        <p:txBody>
          <a:bodyPr/>
          <a:lstStyle/>
          <a:p>
            <a:r>
              <a:rPr lang="en-US" dirty="0"/>
              <a:t>Scenario #4</a:t>
            </a:r>
          </a:p>
        </p:txBody>
      </p:sp>
      <p:sp>
        <p:nvSpPr>
          <p:cNvPr id="5" name="Slide Number Placeholder 4"/>
          <p:cNvSpPr>
            <a:spLocks noGrp="1"/>
          </p:cNvSpPr>
          <p:nvPr>
            <p:ph type="sldNum" sz="quarter" idx="12"/>
          </p:nvPr>
        </p:nvSpPr>
        <p:spPr/>
        <p:txBody>
          <a:bodyPr/>
          <a:lstStyle/>
          <a:p>
            <a:fld id="{659665DE-58FC-41F4-AC58-2C90A5E00527}" type="slidenum">
              <a:rPr lang="en-US" smtClean="0"/>
              <a:t>71</a:t>
            </a:fld>
            <a:endParaRPr lang="en-US"/>
          </a:p>
        </p:txBody>
      </p:sp>
      <p:sp>
        <p:nvSpPr>
          <p:cNvPr id="6" name="Content Placeholder 2">
            <a:extLst>
              <a:ext uri="{FF2B5EF4-FFF2-40B4-BE49-F238E27FC236}">
                <a16:creationId xmlns:a16="http://schemas.microsoft.com/office/drawing/2014/main" id="{962802FD-77F5-544B-BCC5-4632BCF7C842}"/>
              </a:ext>
            </a:extLst>
          </p:cNvPr>
          <p:cNvSpPr txBox="1">
            <a:spLocks/>
          </p:cNvSpPr>
          <p:nvPr/>
        </p:nvSpPr>
        <p:spPr>
          <a:xfrm>
            <a:off x="575238" y="1123354"/>
            <a:ext cx="11041522" cy="5506045"/>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dirty="0"/>
              <a:t>You’re a Disneyland employee, working the front of the Splash Mountain line. </a:t>
            </a:r>
            <a:r>
              <a:rPr lang="en-US"/>
              <a:t>Suddenly, </a:t>
            </a:r>
            <a:r>
              <a:rPr lang="en-US" dirty="0"/>
              <a:t>the crowd-control gates fall over and the line degrades into an unordered mass of people.</a:t>
            </a:r>
          </a:p>
          <a:p>
            <a:r>
              <a:rPr lang="en-US" dirty="0"/>
              <a:t>Sometimes you can tell who was in line before who; for other groups you aren’t quite sure. </a:t>
            </a:r>
            <a:br>
              <a:rPr lang="en-US" dirty="0"/>
            </a:br>
            <a:r>
              <a:rPr lang="en-US" dirty="0"/>
              <a:t>You need to restore the line, while ensuring if you </a:t>
            </a:r>
            <a:r>
              <a:rPr lang="en-US" b="1" dirty="0"/>
              <a:t>knew </a:t>
            </a:r>
            <a:r>
              <a:rPr lang="en-US" dirty="0"/>
              <a:t>A came before B before the incident, they will still be in the right order afterward.</a:t>
            </a:r>
            <a:br>
              <a:rPr lang="en-US" dirty="0"/>
            </a:br>
            <a:br>
              <a:rPr lang="en-US" dirty="0"/>
            </a:br>
            <a:r>
              <a:rPr lang="en-US" dirty="0"/>
              <a:t>What are the vertices? </a:t>
            </a:r>
          </a:p>
          <a:p>
            <a:pPr marL="128016" lvl="1" indent="0">
              <a:buFont typeface="Segoe UI Semilight" panose="020B0402040204020203" pitchFamily="34" charset="0"/>
              <a:buNone/>
            </a:pPr>
            <a:r>
              <a:rPr lang="en-US" dirty="0">
                <a:solidFill>
                  <a:srgbClr val="4C3282"/>
                </a:solidFill>
              </a:rPr>
              <a:t>People</a:t>
            </a:r>
          </a:p>
          <a:p>
            <a:r>
              <a:rPr lang="en-US" dirty="0"/>
              <a:t>What are the edges? </a:t>
            </a:r>
          </a:p>
          <a:p>
            <a:pPr marL="128016" lvl="1" indent="0">
              <a:buFont typeface="Segoe UI Semilight" panose="020B0402040204020203" pitchFamily="34" charset="0"/>
              <a:buNone/>
            </a:pPr>
            <a:r>
              <a:rPr lang="en-US" dirty="0">
                <a:solidFill>
                  <a:srgbClr val="4C3282"/>
                </a:solidFill>
              </a:rPr>
              <a:t>Edges are directed, have an edge from X to Y if you know X came before Y.</a:t>
            </a:r>
          </a:p>
          <a:p>
            <a:r>
              <a:rPr lang="en-US" dirty="0"/>
              <a:t>What are we looking for?</a:t>
            </a:r>
          </a:p>
          <a:p>
            <a:pPr lvl="1"/>
            <a:r>
              <a:rPr lang="en-US" dirty="0">
                <a:solidFill>
                  <a:srgbClr val="4C3282"/>
                </a:solidFill>
              </a:rPr>
              <a:t>A total ordering consistent with all the ordering we do know.</a:t>
            </a:r>
          </a:p>
          <a:p>
            <a:r>
              <a:rPr lang="en-US" dirty="0"/>
              <a:t>What do we run?</a:t>
            </a:r>
          </a:p>
          <a:p>
            <a:pPr lvl="1"/>
            <a:r>
              <a:rPr lang="en-US" dirty="0">
                <a:solidFill>
                  <a:srgbClr val="4C3282"/>
                </a:solidFill>
              </a:rPr>
              <a:t>Topological Sort!</a:t>
            </a:r>
          </a:p>
        </p:txBody>
      </p:sp>
    </p:spTree>
    <p:extLst>
      <p:ext uri="{BB962C8B-B14F-4D97-AF65-F5344CB8AC3E}">
        <p14:creationId xmlns:p14="http://schemas.microsoft.com/office/powerpoint/2010/main" val="2907984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animEffect transition="in" filter="fade">
                                      <p:cBhvr>
                                        <p:cTn id="13" dur="500"/>
                                        <p:tgtEl>
                                          <p:spTgt spid="6">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6">
                                            <p:txEl>
                                              <p:pRg st="5" end="5"/>
                                            </p:txEl>
                                          </p:spTgt>
                                        </p:tgtEl>
                                        <p:attrNameLst>
                                          <p:attrName>style.visibility</p:attrName>
                                        </p:attrNameLst>
                                      </p:cBhvr>
                                      <p:to>
                                        <p:strVal val="visible"/>
                                      </p:to>
                                    </p:set>
                                    <p:animEffect transition="in" filter="fade">
                                      <p:cBhvr>
                                        <p:cTn id="16" dur="500"/>
                                        <p:tgtEl>
                                          <p:spTgt spid="6">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6">
                                            <p:txEl>
                                              <p:pRg st="7" end="7"/>
                                            </p:txEl>
                                          </p:spTgt>
                                        </p:tgtEl>
                                        <p:attrNameLst>
                                          <p:attrName>style.visibility</p:attrName>
                                        </p:attrNameLst>
                                      </p:cBhvr>
                                      <p:to>
                                        <p:strVal val="visible"/>
                                      </p:to>
                                    </p:set>
                                    <p:animEffect transition="in" filter="fade">
                                      <p:cBhvr>
                                        <p:cTn id="19" dur="500"/>
                                        <p:tgtEl>
                                          <p:spTgt spid="6">
                                            <p:txEl>
                                              <p:pRg st="7" end="7"/>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6">
                                            <p:txEl>
                                              <p:pRg st="2" end="2"/>
                                            </p:txEl>
                                          </p:spTgt>
                                        </p:tgtEl>
                                        <p:attrNameLst>
                                          <p:attrName>style.visibility</p:attrName>
                                        </p:attrNameLst>
                                      </p:cBhvr>
                                      <p:to>
                                        <p:strVal val="visible"/>
                                      </p:to>
                                    </p:set>
                                    <p:animEffect transition="in" filter="fade">
                                      <p:cBhvr>
                                        <p:cTn id="24" dur="500"/>
                                        <p:tgtEl>
                                          <p:spTgt spid="6">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6">
                                            <p:txEl>
                                              <p:pRg st="4" end="4"/>
                                            </p:txEl>
                                          </p:spTgt>
                                        </p:tgtEl>
                                        <p:attrNameLst>
                                          <p:attrName>style.visibility</p:attrName>
                                        </p:attrNameLst>
                                      </p:cBhvr>
                                      <p:to>
                                        <p:strVal val="visible"/>
                                      </p:to>
                                    </p:set>
                                    <p:animEffect transition="in" filter="fade">
                                      <p:cBhvr>
                                        <p:cTn id="29" dur="500"/>
                                        <p:tgtEl>
                                          <p:spTgt spid="6">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6">
                                            <p:txEl>
                                              <p:pRg st="6" end="6"/>
                                            </p:txEl>
                                          </p:spTgt>
                                        </p:tgtEl>
                                        <p:attrNameLst>
                                          <p:attrName>style.visibility</p:attrName>
                                        </p:attrNameLst>
                                      </p:cBhvr>
                                      <p:to>
                                        <p:strVal val="visible"/>
                                      </p:to>
                                    </p:set>
                                    <p:animEffect transition="in" filter="fade">
                                      <p:cBhvr>
                                        <p:cTn id="34" dur="500"/>
                                        <p:tgtEl>
                                          <p:spTgt spid="6">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6">
                                            <p:txEl>
                                              <p:pRg st="8" end="8"/>
                                            </p:txEl>
                                          </p:spTgt>
                                        </p:tgtEl>
                                        <p:attrNameLst>
                                          <p:attrName>style.visibility</p:attrName>
                                        </p:attrNameLst>
                                      </p:cBhvr>
                                      <p:to>
                                        <p:strVal val="visible"/>
                                      </p:to>
                                    </p:set>
                                    <p:animEffect transition="in" filter="fade">
                                      <p:cBhvr>
                                        <p:cTn id="39"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Graph Algorithms</a:t>
            </a:r>
          </a:p>
        </p:txBody>
      </p:sp>
      <p:sp>
        <p:nvSpPr>
          <p:cNvPr id="5" name="Content Placeholder 4"/>
          <p:cNvSpPr>
            <a:spLocks noGrp="1"/>
          </p:cNvSpPr>
          <p:nvPr>
            <p:ph idx="1"/>
          </p:nvPr>
        </p:nvSpPr>
        <p:spPr>
          <a:xfrm>
            <a:off x="575240" y="1463857"/>
            <a:ext cx="11187258" cy="5140790"/>
          </a:xfrm>
        </p:spPr>
        <p:txBody>
          <a:bodyPr>
            <a:normAutofit/>
          </a:bodyPr>
          <a:lstStyle/>
          <a:p>
            <a:r>
              <a:rPr lang="en-US" dirty="0"/>
              <a:t>From 332 you already know:</a:t>
            </a:r>
          </a:p>
          <a:p>
            <a:pPr lvl="1"/>
            <a:r>
              <a:rPr lang="en-US" dirty="0"/>
              <a:t>How to find a topological sort</a:t>
            </a:r>
          </a:p>
          <a:p>
            <a:pPr lvl="1"/>
            <a:r>
              <a:rPr lang="en-US" dirty="0"/>
              <a:t>Use </a:t>
            </a:r>
            <a:r>
              <a:rPr lang="en-US" dirty="0" err="1"/>
              <a:t>Dijkstra’s</a:t>
            </a:r>
            <a:r>
              <a:rPr lang="en-US" dirty="0"/>
              <a:t> Algorithm to find shortest paths in (positively) weighted graphs</a:t>
            </a:r>
          </a:p>
          <a:p>
            <a:pPr lvl="1"/>
            <a:r>
              <a:rPr lang="en-US" dirty="0"/>
              <a:t>Use Prim’s and </a:t>
            </a:r>
            <a:r>
              <a:rPr lang="en-US" dirty="0" err="1"/>
              <a:t>Kruskal’s</a:t>
            </a:r>
            <a:r>
              <a:rPr lang="en-US" dirty="0"/>
              <a:t> Algorithms to find minimum spanning trees.</a:t>
            </a:r>
          </a:p>
          <a:p>
            <a:r>
              <a:rPr lang="en-US" dirty="0"/>
              <a:t>Depending on which quarter you took 332, you also know:</a:t>
            </a:r>
          </a:p>
          <a:p>
            <a:pPr lvl="1"/>
            <a:r>
              <a:rPr lang="en-US" dirty="0"/>
              <a:t>BFS, and at least one application.</a:t>
            </a:r>
          </a:p>
          <a:p>
            <a:pPr lvl="1"/>
            <a:r>
              <a:rPr lang="en-US" dirty="0"/>
              <a:t>That might have been 2-coloring, unweighted shortest paths, or something else.</a:t>
            </a:r>
          </a:p>
          <a:p>
            <a:pPr lvl="1"/>
            <a:r>
              <a:rPr lang="en-US" dirty="0"/>
              <a:t>DFS, and at least one application.</a:t>
            </a:r>
          </a:p>
          <a:p>
            <a:pPr lvl="1"/>
            <a:r>
              <a:rPr lang="en-US" dirty="0"/>
              <a:t>Likely cycle detection, but it might have been something else.</a:t>
            </a:r>
          </a:p>
          <a:p>
            <a:pPr lvl="1"/>
            <a:r>
              <a:rPr lang="en-US" dirty="0"/>
              <a:t>Our goal is </a:t>
            </a:r>
            <a:r>
              <a:rPr lang="en-US" b="1" i="1" dirty="0"/>
              <a:t>not </a:t>
            </a:r>
            <a:r>
              <a:rPr lang="en-US" dirty="0"/>
              <a:t>to memorize algorithms! Our goal is to solve new problems. Even if you’ve seen these applications, we’re coming from a new angle this week.</a:t>
            </a:r>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78B83AE9-90E1-7B6F-C063-7D063E2B79F7}"/>
                  </a:ext>
                </a:extLst>
              </p14:cNvPr>
              <p14:cNvContentPartPr/>
              <p14:nvPr/>
            </p14:nvContentPartPr>
            <p14:xfrm>
              <a:off x="88560" y="1831320"/>
              <a:ext cx="720000" cy="3667320"/>
            </p14:xfrm>
          </p:contentPart>
        </mc:Choice>
        <mc:Fallback>
          <p:pic>
            <p:nvPicPr>
              <p:cNvPr id="2" name="Ink 1">
                <a:extLst>
                  <a:ext uri="{FF2B5EF4-FFF2-40B4-BE49-F238E27FC236}">
                    <a16:creationId xmlns:a16="http://schemas.microsoft.com/office/drawing/2014/main" id="{78B83AE9-90E1-7B6F-C063-7D063E2B79F7}"/>
                  </a:ext>
                </a:extLst>
              </p:cNvPr>
              <p:cNvPicPr/>
              <p:nvPr/>
            </p:nvPicPr>
            <p:blipFill>
              <a:blip r:embed="rId3"/>
              <a:stretch>
                <a:fillRect/>
              </a:stretch>
            </p:blipFill>
            <p:spPr>
              <a:xfrm>
                <a:off x="79200" y="1821960"/>
                <a:ext cx="738720" cy="3686040"/>
              </a:xfrm>
              <a:prstGeom prst="rect">
                <a:avLst/>
              </a:prstGeom>
            </p:spPr>
          </p:pic>
        </mc:Fallback>
      </mc:AlternateContent>
    </p:spTree>
    <p:extLst>
      <p:ext uri="{BB962C8B-B14F-4D97-AF65-F5344CB8AC3E}">
        <p14:creationId xmlns:p14="http://schemas.microsoft.com/office/powerpoint/2010/main" val="4384852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Traversals</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64469177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with UW colors">
      <a:dk1>
        <a:sysClr val="windowText" lastClr="000000"/>
      </a:dk1>
      <a:lt1>
        <a:sysClr val="window" lastClr="FFFFFF"/>
      </a:lt1>
      <a:dk2>
        <a:srgbClr val="335B74"/>
      </a:dk2>
      <a:lt2>
        <a:srgbClr val="DFE3E5"/>
      </a:lt2>
      <a:accent1>
        <a:srgbClr val="1CADE4"/>
      </a:accent1>
      <a:accent2>
        <a:srgbClr val="A48DD3"/>
      </a:accent2>
      <a:accent3>
        <a:srgbClr val="4C3282"/>
      </a:accent3>
      <a:accent4>
        <a:srgbClr val="B6A479"/>
      </a:accent4>
      <a:accent5>
        <a:srgbClr val="3E8853"/>
      </a:accent5>
      <a:accent6>
        <a:srgbClr val="62A39F"/>
      </a:accent6>
      <a:hlink>
        <a:srgbClr val="33006F"/>
      </a:hlink>
      <a:folHlink>
        <a:srgbClr val="9A7B4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311_template" id="{CF2E33B2-997D-4F55-9C04-23BC94CAE906}" vid="{863C565C-B775-42FC-8F75-344706EF3AA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417_template</Template>
  <TotalTime>3278</TotalTime>
  <Words>7035</Words>
  <Application>Microsoft Office PowerPoint</Application>
  <PresentationFormat>Widescreen</PresentationFormat>
  <Paragraphs>1157</Paragraphs>
  <Slides>71</Slides>
  <Notes>2</Notes>
  <HiddenSlides>2</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71</vt:i4>
      </vt:variant>
    </vt:vector>
  </HeadingPairs>
  <TitlesOfParts>
    <vt:vector size="83" baseType="lpstr">
      <vt:lpstr>Aptos</vt:lpstr>
      <vt:lpstr>Arial</vt:lpstr>
      <vt:lpstr>Cambria Math</vt:lpstr>
      <vt:lpstr>Courier New</vt:lpstr>
      <vt:lpstr>Segoe UI</vt:lpstr>
      <vt:lpstr>Segoe UI Historic</vt:lpstr>
      <vt:lpstr>Segoe UI Light</vt:lpstr>
      <vt:lpstr>Segoe UI Semibold</vt:lpstr>
      <vt:lpstr>Segoe UI Semilight</vt:lpstr>
      <vt:lpstr>Tw Cen MT</vt:lpstr>
      <vt:lpstr>Wingdings 3</vt:lpstr>
      <vt:lpstr>Integral</vt:lpstr>
      <vt:lpstr>BFS,DFS</vt:lpstr>
      <vt:lpstr>Announcement</vt:lpstr>
      <vt:lpstr>Graphs</vt:lpstr>
      <vt:lpstr>Graphs (basics)</vt:lpstr>
      <vt:lpstr>Adjacency Matrix</vt:lpstr>
      <vt:lpstr>Adjacency List</vt:lpstr>
      <vt:lpstr>Tradeoffs</vt:lpstr>
      <vt:lpstr>Graph Algorithms</vt:lpstr>
      <vt:lpstr>Traversals</vt:lpstr>
      <vt:lpstr>Breadth First Search</vt:lpstr>
      <vt:lpstr>Breadth First Search (example)</vt:lpstr>
      <vt:lpstr>Running Time</vt:lpstr>
      <vt:lpstr>Old Breadth-First Search Application</vt:lpstr>
      <vt:lpstr>Unweighted Graphs</vt:lpstr>
      <vt:lpstr>A detailed application</vt:lpstr>
      <vt:lpstr>A detailed application (example)</vt:lpstr>
      <vt:lpstr>Lemma 1</vt:lpstr>
      <vt:lpstr>BFS with Layers</vt:lpstr>
      <vt:lpstr>BFS With Layers (pseudocode</vt:lpstr>
      <vt:lpstr>Layers</vt:lpstr>
      <vt:lpstr>Testing Bipartiteness</vt:lpstr>
      <vt:lpstr>Lemma 2</vt:lpstr>
      <vt:lpstr>Lemma 2 (pf)</vt:lpstr>
      <vt:lpstr>Lemma 3</vt:lpstr>
      <vt:lpstr>The Big Result</vt:lpstr>
      <vt:lpstr>Algorithm -&gt; proof</vt:lpstr>
      <vt:lpstr>Wrapping it up</vt:lpstr>
      <vt:lpstr>Testing Bipartiteness (two statements)</vt:lpstr>
      <vt:lpstr>Proving Algorithm Correct</vt:lpstr>
      <vt:lpstr>DFS vs. BFS</vt:lpstr>
      <vt:lpstr>DFS vs. BFS (DFS example)</vt:lpstr>
      <vt:lpstr>DFS – pseudocode </vt:lpstr>
      <vt:lpstr>DFS – pseudocode</vt:lpstr>
      <vt:lpstr>DFS – iterative vs. recursive</vt:lpstr>
      <vt:lpstr>Running DFS</vt:lpstr>
      <vt:lpstr>DFS Discovery</vt:lpstr>
      <vt:lpstr>Reaching Everything</vt:lpstr>
      <vt:lpstr>Bells and Whistles</vt:lpstr>
      <vt:lpstr>Edge Classification</vt:lpstr>
      <vt:lpstr>A lot of Details: DFS</vt:lpstr>
      <vt:lpstr>Running DFS (you try)</vt:lpstr>
      <vt:lpstr>DFS: start/end</vt:lpstr>
      <vt:lpstr>Edge classification (first worked example)</vt:lpstr>
      <vt:lpstr>Edge classification (types)</vt:lpstr>
      <vt:lpstr>Edge Classification (for DFS on directed graphs)</vt:lpstr>
      <vt:lpstr>Try it Yourselves!</vt:lpstr>
      <vt:lpstr>Edge Classification (try it!)</vt:lpstr>
      <vt:lpstr>Actually Using DFS</vt:lpstr>
      <vt:lpstr>BFS/DFS caveats and cautions</vt:lpstr>
      <vt:lpstr>Graph Search Takeaways</vt:lpstr>
      <vt:lpstr>Your Takeaways</vt:lpstr>
      <vt:lpstr>Summary – Graph Search Applications</vt:lpstr>
      <vt:lpstr>Solving new problems: Graph Modeling</vt:lpstr>
      <vt:lpstr>Problem 1: Ordering Dependencies </vt:lpstr>
      <vt:lpstr>Topological Ordering</vt:lpstr>
      <vt:lpstr>Problem 2</vt:lpstr>
      <vt:lpstr>How do these work?</vt:lpstr>
      <vt:lpstr>Designing New Algorithms</vt:lpstr>
      <vt:lpstr>Designing New Algorithms (combining)</vt:lpstr>
      <vt:lpstr>Why Find SCCs?</vt:lpstr>
      <vt:lpstr>Designing New Graph Algorithms</vt:lpstr>
      <vt:lpstr>Problem Solving Suggestions</vt:lpstr>
      <vt:lpstr>Graph Modeling</vt:lpstr>
      <vt:lpstr>Graph Modeling Process</vt:lpstr>
      <vt:lpstr>Scenario #1</vt:lpstr>
      <vt:lpstr>Scenario #1 (answer)</vt:lpstr>
      <vt:lpstr>Scenario #2</vt:lpstr>
      <vt:lpstr>Scenario #2 (answer)</vt:lpstr>
      <vt:lpstr>Scenario #3</vt:lpstr>
      <vt:lpstr>Scenario #3 (answer)</vt:lpstr>
      <vt:lpstr>Scenario #4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rtweber2</dc:creator>
  <cp:lastModifiedBy>Robbie Weber</cp:lastModifiedBy>
  <cp:revision>35</cp:revision>
  <cp:lastPrinted>2026-04-04T00:42:50Z</cp:lastPrinted>
  <dcterms:created xsi:type="dcterms:W3CDTF">2021-01-12T18:29:18Z</dcterms:created>
  <dcterms:modified xsi:type="dcterms:W3CDTF">2026-04-06T21:21:13Z</dcterms:modified>
</cp:coreProperties>
</file>