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240.xml" ContentType="application/vnd.openxmlformats-officedocument.presentationml.tags+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455" r:id="rId3"/>
    <p:sldId id="456" r:id="rId4"/>
    <p:sldId id="488" r:id="rId5"/>
    <p:sldId id="458" r:id="rId6"/>
    <p:sldId id="470" r:id="rId7"/>
    <p:sldId id="484" r:id="rId8"/>
    <p:sldId id="485" r:id="rId9"/>
    <p:sldId id="486" r:id="rId10"/>
    <p:sldId id="467" r:id="rId11"/>
    <p:sldId id="460" r:id="rId12"/>
    <p:sldId id="461" r:id="rId13"/>
    <p:sldId id="482" r:id="rId14"/>
    <p:sldId id="490" r:id="rId15"/>
    <p:sldId id="353" r:id="rId16"/>
    <p:sldId id="491" r:id="rId17"/>
    <p:sldId id="489" r:id="rId18"/>
    <p:sldId id="308" r:id="rId19"/>
    <p:sldId id="307" r:id="rId20"/>
    <p:sldId id="257" r:id="rId21"/>
    <p:sldId id="259" r:id="rId22"/>
    <p:sldId id="260" r:id="rId23"/>
    <p:sldId id="261" r:id="rId24"/>
    <p:sldId id="262" r:id="rId25"/>
    <p:sldId id="305" r:id="rId26"/>
    <p:sldId id="306" r:id="rId27"/>
    <p:sldId id="263" r:id="rId28"/>
    <p:sldId id="264" r:id="rId29"/>
    <p:sldId id="269" r:id="rId30"/>
    <p:sldId id="266" r:id="rId31"/>
    <p:sldId id="281" r:id="rId32"/>
    <p:sldId id="286" r:id="rId33"/>
    <p:sldId id="271" r:id="rId34"/>
    <p:sldId id="280" r:id="rId35"/>
    <p:sldId id="309" r:id="rId36"/>
    <p:sldId id="278" r:id="rId37"/>
    <p:sldId id="272" r:id="rId38"/>
    <p:sldId id="273" r:id="rId39"/>
    <p:sldId id="288" r:id="rId40"/>
    <p:sldId id="267" r:id="rId41"/>
    <p:sldId id="289" r:id="rId42"/>
    <p:sldId id="268" r:id="rId43"/>
    <p:sldId id="304" r:id="rId44"/>
    <p:sldId id="290" r:id="rId45"/>
    <p:sldId id="293" r:id="rId46"/>
    <p:sldId id="492" r:id="rId47"/>
    <p:sldId id="298" r:id="rId48"/>
    <p:sldId id="295" r:id="rId49"/>
    <p:sldId id="299" r:id="rId50"/>
    <p:sldId id="291" r:id="rId51"/>
    <p:sldId id="292" r:id="rId52"/>
    <p:sldId id="487" r:id="rId53"/>
    <p:sldId id="296" r:id="rId54"/>
    <p:sldId id="297" r:id="rId55"/>
    <p:sldId id="301" r:id="rId56"/>
    <p:sldId id="300" r:id="rId57"/>
    <p:sldId id="30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8"/>
    <a:srgbClr val="7D5CC0"/>
    <a:srgbClr val="70A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2749" autoAdjust="0"/>
  </p:normalViewPr>
  <p:slideViewPr>
    <p:cSldViewPr snapToGrid="0">
      <p:cViewPr>
        <p:scale>
          <a:sx n="60" d="100"/>
          <a:sy n="60" d="100"/>
        </p:scale>
        <p:origin x="90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6106-606D-4F4C-A218-6298B51889B3}"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FD708-1A19-46FC-A719-07312E89E7C5}" type="slidenum">
              <a:rPr lang="en-US" smtClean="0"/>
              <a:t>‹#›</a:t>
            </a:fld>
            <a:endParaRPr lang="en-US"/>
          </a:p>
        </p:txBody>
      </p:sp>
    </p:spTree>
    <p:extLst>
      <p:ext uri="{BB962C8B-B14F-4D97-AF65-F5344CB8AC3E}">
        <p14:creationId xmlns:p14="http://schemas.microsoft.com/office/powerpoint/2010/main" val="257179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D65659-B54E-48B8-BD44-3137712F46D8}" type="slidenum">
              <a:rPr lang="en-US" altLang="en-US" smtClean="0"/>
              <a:pPr eaLnBrk="1" hangingPunct="1"/>
              <a:t>2</a:t>
            </a:fld>
            <a:endParaRPr lang="en-US" altLang="en-US"/>
          </a:p>
        </p:txBody>
      </p:sp>
    </p:spTree>
    <p:extLst>
      <p:ext uri="{BB962C8B-B14F-4D97-AF65-F5344CB8AC3E}">
        <p14:creationId xmlns:p14="http://schemas.microsoft.com/office/powerpoint/2010/main" val="201195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end of paragraph 1, draw h prefers r’ to r</a:t>
            </a:r>
          </a:p>
        </p:txBody>
      </p:sp>
      <p:sp>
        <p:nvSpPr>
          <p:cNvPr id="4" name="Slide Number Placeholder 3"/>
          <p:cNvSpPr>
            <a:spLocks noGrp="1"/>
          </p:cNvSpPr>
          <p:nvPr>
            <p:ph type="sldNum" sz="quarter" idx="5"/>
          </p:nvPr>
        </p:nvSpPr>
        <p:spPr/>
        <p:txBody>
          <a:bodyPr/>
          <a:lstStyle/>
          <a:p>
            <a:fld id="{BCBCC519-DDD5-4E06-8EA4-17F0B2021571}" type="slidenum">
              <a:rPr lang="en-US" smtClean="0"/>
              <a:t>6</a:t>
            </a:fld>
            <a:endParaRPr lang="en-US"/>
          </a:p>
        </p:txBody>
      </p:sp>
    </p:spTree>
    <p:extLst>
      <p:ext uri="{BB962C8B-B14F-4D97-AF65-F5344CB8AC3E}">
        <p14:creationId xmlns:p14="http://schemas.microsoft.com/office/powerpoint/2010/main" val="271760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15</a:t>
            </a:fld>
            <a:endParaRPr lang="en-US" altLang="en-US"/>
          </a:p>
        </p:txBody>
      </p:sp>
    </p:spTree>
    <p:extLst>
      <p:ext uri="{BB962C8B-B14F-4D97-AF65-F5344CB8AC3E}">
        <p14:creationId xmlns:p14="http://schemas.microsoft.com/office/powerpoint/2010/main" val="63195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C31A5-73C3-902B-56D1-75FCFDCA4866}"/>
            </a:ext>
          </a:extLst>
        </p:cNvPr>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2D7698E-4F35-74EE-99F8-7DEABF282B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84774E9-FD98-6BD7-731D-2F27F7DBA8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514DCEDD-1201-36F0-CCEF-EB519B99E2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16</a:t>
            </a:fld>
            <a:endParaRPr lang="en-US" altLang="en-US"/>
          </a:p>
        </p:txBody>
      </p:sp>
    </p:spTree>
    <p:extLst>
      <p:ext uri="{BB962C8B-B14F-4D97-AF65-F5344CB8AC3E}">
        <p14:creationId xmlns:p14="http://schemas.microsoft.com/office/powerpoint/2010/main" val="389852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FD708-1A19-46FC-A719-07312E89E7C5}" type="slidenum">
              <a:rPr lang="en-US" smtClean="0"/>
              <a:t>25</a:t>
            </a:fld>
            <a:endParaRPr lang="en-US"/>
          </a:p>
        </p:txBody>
      </p:sp>
    </p:spTree>
    <p:extLst>
      <p:ext uri="{BB962C8B-B14F-4D97-AF65-F5344CB8AC3E}">
        <p14:creationId xmlns:p14="http://schemas.microsoft.com/office/powerpoint/2010/main" val="7137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102110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description: Breadth first search run on a graph. The search starts at vertex A, visits neighbors of A, those vertices neighbors, their neighbors, etc. moving steadily through the graph. </a:t>
            </a:r>
          </a:p>
        </p:txBody>
      </p:sp>
      <p:sp>
        <p:nvSpPr>
          <p:cNvPr id="4" name="Slide Number Placeholder 3"/>
          <p:cNvSpPr>
            <a:spLocks noGrp="1"/>
          </p:cNvSpPr>
          <p:nvPr>
            <p:ph type="sldNum" sz="quarter" idx="5"/>
          </p:nvPr>
        </p:nvSpPr>
        <p:spPr/>
        <p:txBody>
          <a:bodyPr/>
          <a:lstStyle/>
          <a:p>
            <a:fld id="{816FD708-1A19-46FC-A719-07312E89E7C5}" type="slidenum">
              <a:rPr lang="en-US" smtClean="0"/>
              <a:t>37</a:t>
            </a:fld>
            <a:endParaRPr lang="en-US"/>
          </a:p>
        </p:txBody>
      </p:sp>
    </p:spTree>
    <p:extLst>
      <p:ext uri="{BB962C8B-B14F-4D97-AF65-F5344CB8AC3E}">
        <p14:creationId xmlns:p14="http://schemas.microsoft.com/office/powerpoint/2010/main" val="262892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FD708-1A19-46FC-A719-07312E89E7C5}" type="slidenum">
              <a:rPr lang="en-US" smtClean="0"/>
              <a:t>44</a:t>
            </a:fld>
            <a:endParaRPr lang="en-US"/>
          </a:p>
        </p:txBody>
      </p:sp>
    </p:spTree>
    <p:extLst>
      <p:ext uri="{BB962C8B-B14F-4D97-AF65-F5344CB8AC3E}">
        <p14:creationId xmlns:p14="http://schemas.microsoft.com/office/powerpoint/2010/main" val="337478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5135149-88FD-4AA0-8BE5-76B8300964C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5135149-88FD-4AA0-8BE5-76B8300964CD}" type="datetimeFigureOut">
              <a:rPr lang="en-US" smtClean="0"/>
              <a:t>4/3/2026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04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5135149-88FD-4AA0-8BE5-76B8300964CD}" type="datetimeFigureOut">
              <a:rPr lang="en-US" smtClean="0"/>
              <a:t>4/3/2026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0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7008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135149-88FD-4AA0-8BE5-76B8300964C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39780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05135149-88FD-4AA0-8BE5-76B8300964CD}" type="datetimeFigureOut">
              <a:rPr lang="en-US" smtClean="0"/>
              <a:t>4/3/2026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F4A190B-903A-46ED-AD52-16C435530C3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570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05135149-88FD-4AA0-8BE5-76B8300964CD}"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A190B-903A-46ED-AD52-16C435530C3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26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35149-88FD-4AA0-8BE5-76B8300964CD}"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12420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135149-88FD-4AA0-8BE5-76B8300964C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82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135149-88FD-4AA0-8BE5-76B8300964C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6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5149-88FD-4AA0-8BE5-76B8300964CD}"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233966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135149-88FD-4AA0-8BE5-76B8300964C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135149-88FD-4AA0-8BE5-76B8300964CD}" type="datetimeFigureOut">
              <a:rPr lang="en-US" smtClean="0"/>
              <a:t>4/3/2026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A190B-903A-46ED-AD52-16C435530C3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2.xml"/><Relationship Id="rId7" Type="http://schemas.openxmlformats.org/officeDocument/2006/relationships/tags" Target="../tags/tag1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tags" Target="../tags/tag6.xml"/><Relationship Id="rId4"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70.png"/><Relationship Id="rId5" Type="http://schemas.openxmlformats.org/officeDocument/2006/relationships/tags" Target="../tags/tag240.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s.cs.washington.edu/courses/cse417/21au/resources/373blackboxe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0.png"/><Relationship Id="rId7"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0.png"/><Relationship Id="rId7" Type="http://schemas.openxmlformats.org/officeDocument/2006/relationships/image" Target="../media/image250.png"/><Relationship Id="rId2" Type="http://schemas.openxmlformats.org/officeDocument/2006/relationships/image" Target="../media/image140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30.png"/><Relationship Id="rId4" Type="http://schemas.openxmlformats.org/officeDocument/2006/relationships/image" Target="../media/image220.png"/></Relationships>
</file>

<file path=ppt/slides/_rels/slide3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8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86.png"/><Relationship Id="rId5" Type="http://schemas.openxmlformats.org/officeDocument/2006/relationships/image" Target="../media/image30.png"/><Relationship Id="rId10" Type="http://schemas.openxmlformats.org/officeDocument/2006/relationships/image" Target="../media/image85.png"/><Relationship Id="rId4" Type="http://schemas.openxmlformats.org/officeDocument/2006/relationships/image" Target="../media/image29.png"/><Relationship Id="rId9" Type="http://schemas.openxmlformats.org/officeDocument/2006/relationships/image" Target="../media/image8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7.png"/><Relationship Id="rId12" Type="http://schemas.openxmlformats.org/officeDocument/2006/relationships/image" Target="../media/image87.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86.png"/><Relationship Id="rId5" Type="http://schemas.openxmlformats.org/officeDocument/2006/relationships/image" Target="../media/image35.png"/><Relationship Id="rId10" Type="http://schemas.openxmlformats.org/officeDocument/2006/relationships/image" Target="../media/image85.png"/><Relationship Id="rId4" Type="http://schemas.openxmlformats.org/officeDocument/2006/relationships/image" Target="../media/image34.png"/><Relationship Id="rId9"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7.png"/><Relationship Id="rId12" Type="http://schemas.openxmlformats.org/officeDocument/2006/relationships/image" Target="../media/image87.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86.png"/><Relationship Id="rId5" Type="http://schemas.openxmlformats.org/officeDocument/2006/relationships/image" Target="../media/image35.png"/><Relationship Id="rId10" Type="http://schemas.openxmlformats.org/officeDocument/2006/relationships/image" Target="../media/image85.png"/><Relationship Id="rId4" Type="http://schemas.openxmlformats.org/officeDocument/2006/relationships/image" Target="../media/image34.png"/><Relationship Id="rId9" Type="http://schemas.openxmlformats.org/officeDocument/2006/relationships/image" Target="../media/image84.pn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62E-B2E1-418E-983B-F5463842ABF6}"/>
              </a:ext>
            </a:extLst>
          </p:cNvPr>
          <p:cNvSpPr>
            <a:spLocks noGrp="1"/>
          </p:cNvSpPr>
          <p:nvPr>
            <p:ph type="ctrTitle"/>
          </p:nvPr>
        </p:nvSpPr>
        <p:spPr/>
        <p:txBody>
          <a:bodyPr/>
          <a:lstStyle/>
          <a:p>
            <a:r>
              <a:rPr lang="en-US" dirty="0"/>
              <a:t>Running Times, BFS</a:t>
            </a:r>
          </a:p>
        </p:txBody>
      </p:sp>
      <p:sp>
        <p:nvSpPr>
          <p:cNvPr id="3" name="Subtitle 2">
            <a:extLst>
              <a:ext uri="{FF2B5EF4-FFF2-40B4-BE49-F238E27FC236}">
                <a16:creationId xmlns:a16="http://schemas.microsoft.com/office/drawing/2014/main" id="{95B8A5A5-BE59-4240-9E15-454D080BB36D}"/>
              </a:ext>
            </a:extLst>
          </p:cNvPr>
          <p:cNvSpPr>
            <a:spLocks noGrp="1"/>
          </p:cNvSpPr>
          <p:nvPr>
            <p:ph type="subTitle" idx="1"/>
          </p:nvPr>
        </p:nvSpPr>
        <p:spPr/>
        <p:txBody>
          <a:bodyPr/>
          <a:lstStyle/>
          <a:p>
            <a:r>
              <a:rPr lang="en-US" dirty="0"/>
              <a:t>CSE 421 Spring 26</a:t>
            </a:r>
          </a:p>
          <a:p>
            <a:r>
              <a:rPr lang="en-US" dirty="0"/>
              <a:t>Lecture 3</a:t>
            </a:r>
          </a:p>
        </p:txBody>
      </p:sp>
    </p:spTree>
    <p:extLst>
      <p:ext uri="{BB962C8B-B14F-4D97-AF65-F5344CB8AC3E}">
        <p14:creationId xmlns:p14="http://schemas.microsoft.com/office/powerpoint/2010/main" val="121890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DB7C-E5F7-44AF-B438-40FCC3F0358F}"/>
              </a:ext>
            </a:extLst>
          </p:cNvPr>
          <p:cNvSpPr>
            <a:spLocks noGrp="1"/>
          </p:cNvSpPr>
          <p:nvPr>
            <p:ph type="title"/>
          </p:nvPr>
        </p:nvSpPr>
        <p:spPr/>
        <p:txBody>
          <a:bodyPr/>
          <a:lstStyle/>
          <a:p>
            <a:r>
              <a:rPr lang="en-US" dirty="0"/>
              <a:t>Implications of Proposer Optimality</a:t>
            </a:r>
          </a:p>
        </p:txBody>
      </p:sp>
      <p:sp>
        <p:nvSpPr>
          <p:cNvPr id="3" name="Content Placeholder 2">
            <a:extLst>
              <a:ext uri="{FF2B5EF4-FFF2-40B4-BE49-F238E27FC236}">
                <a16:creationId xmlns:a16="http://schemas.microsoft.com/office/drawing/2014/main" id="{AA5B2D77-E7B2-43BB-BD99-DA325E609D04}"/>
              </a:ext>
            </a:extLst>
          </p:cNvPr>
          <p:cNvSpPr>
            <a:spLocks noGrp="1"/>
          </p:cNvSpPr>
          <p:nvPr>
            <p:ph idx="1"/>
          </p:nvPr>
        </p:nvSpPr>
        <p:spPr>
          <a:xfrm>
            <a:off x="575240" y="3177987"/>
            <a:ext cx="11187258" cy="3131373"/>
          </a:xfrm>
        </p:spPr>
        <p:txBody>
          <a:bodyPr/>
          <a:lstStyle/>
          <a:p>
            <a:r>
              <a:rPr lang="en-US" dirty="0"/>
              <a:t>We didn’t specify in our pseudocode which rider proposes when more than one is free</a:t>
            </a:r>
          </a:p>
          <a:p>
            <a:pPr lvl="1"/>
            <a:r>
              <a:rPr lang="en-US" dirty="0"/>
              <a:t>Proposer-optimality says it doesn’t matter! You always get the proposer-optimal matching.</a:t>
            </a:r>
          </a:p>
          <a:p>
            <a:endParaRPr lang="en-US" dirty="0"/>
          </a:p>
          <a:p>
            <a:r>
              <a:rPr lang="en-US" dirty="0"/>
              <a:t>So what happens to the other side?</a:t>
            </a:r>
          </a:p>
        </p:txBody>
      </p:sp>
      <p:sp>
        <p:nvSpPr>
          <p:cNvPr id="6" name="Rectangle 5">
            <a:extLst>
              <a:ext uri="{FF2B5EF4-FFF2-40B4-BE49-F238E27FC236}">
                <a16:creationId xmlns:a16="http://schemas.microsoft.com/office/drawing/2014/main" id="{ECF17CF1-BC05-4BDE-96CA-4AC0643FC2F1}"/>
              </a:ext>
            </a:extLst>
          </p:cNvPr>
          <p:cNvSpPr/>
          <p:nvPr/>
        </p:nvSpPr>
        <p:spPr>
          <a:xfrm>
            <a:off x="575238" y="1435506"/>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their favorite of their feasible partners.</a:t>
            </a:r>
            <a:endParaRPr lang="en-US" altLang="en-US" sz="2800" dirty="0">
              <a:solidFill>
                <a:schemeClr val="hlink"/>
              </a:solidFill>
            </a:endParaRPr>
          </a:p>
        </p:txBody>
      </p:sp>
      <p:sp>
        <p:nvSpPr>
          <p:cNvPr id="7" name="Rectangle 6">
            <a:extLst>
              <a:ext uri="{FF2B5EF4-FFF2-40B4-BE49-F238E27FC236}">
                <a16:creationId xmlns:a16="http://schemas.microsoft.com/office/drawing/2014/main" id="{D2E48ED5-3A40-4547-80C4-D94789AB5E5C}"/>
              </a:ext>
            </a:extLst>
          </p:cNvPr>
          <p:cNvSpPr/>
          <p:nvPr/>
        </p:nvSpPr>
        <p:spPr>
          <a:xfrm>
            <a:off x="575239" y="1435506"/>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spTree>
    <p:extLst>
      <p:ext uri="{BB962C8B-B14F-4D97-AF65-F5344CB8AC3E}">
        <p14:creationId xmlns:p14="http://schemas.microsoft.com/office/powerpoint/2010/main" val="404578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Chooser-</a:t>
            </a:r>
            <a:r>
              <a:rPr lang="en-US" dirty="0" err="1"/>
              <a:t>Pessimality</a:t>
            </a:r>
            <a:endParaRPr lang="en-US" dirty="0"/>
          </a:p>
        </p:txBody>
      </p:sp>
      <p:sp>
        <p:nvSpPr>
          <p:cNvPr id="3" name="Content Placeholder 2"/>
          <p:cNvSpPr>
            <a:spLocks noGrp="1"/>
          </p:cNvSpPr>
          <p:nvPr>
            <p:ph idx="1"/>
          </p:nvPr>
        </p:nvSpPr>
        <p:spPr/>
        <p:txBody>
          <a:bodyPr/>
          <a:lstStyle/>
          <a:p>
            <a:r>
              <a:rPr lang="en-US" dirty="0"/>
              <a:t>A similar argument (it’s another tricky proof-by-contradiction, but very similar to proposer-optimality), will show that choosing among proposals is a much worse position to be in.</a:t>
            </a:r>
          </a:p>
        </p:txBody>
      </p:sp>
      <p:sp>
        <p:nvSpPr>
          <p:cNvPr id="7" name="Rectangle 6"/>
          <p:cNvSpPr/>
          <p:nvPr/>
        </p:nvSpPr>
        <p:spPr>
          <a:xfrm>
            <a:off x="1524000" y="3094380"/>
            <a:ext cx="8356269"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choosing (non-proposing) side is matched to their least favorite of their feasible partners.</a:t>
            </a:r>
            <a:endParaRPr lang="en-US" altLang="en-US" sz="2800" dirty="0">
              <a:solidFill>
                <a:schemeClr val="hlink"/>
              </a:solidFill>
            </a:endParaRPr>
          </a:p>
        </p:txBody>
      </p:sp>
      <p:sp>
        <p:nvSpPr>
          <p:cNvPr id="8" name="Rectangle 7"/>
          <p:cNvSpPr/>
          <p:nvPr/>
        </p:nvSpPr>
        <p:spPr>
          <a:xfrm>
            <a:off x="1524001" y="3094380"/>
            <a:ext cx="8356268"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Chooser-</a:t>
            </a:r>
            <a:r>
              <a:rPr lang="en-US" sz="2800" b="1" dirty="0" err="1">
                <a:solidFill>
                  <a:schemeClr val="bg1"/>
                </a:solidFill>
              </a:rPr>
              <a:t>Pessimality</a:t>
            </a:r>
            <a:endParaRPr lang="en-US" sz="2800" b="1" dirty="0">
              <a:solidFill>
                <a:schemeClr val="bg1"/>
              </a:solidFill>
            </a:endParaRPr>
          </a:p>
        </p:txBody>
      </p:sp>
    </p:spTree>
    <p:extLst>
      <p:ext uri="{BB962C8B-B14F-4D97-AF65-F5344CB8AC3E}">
        <p14:creationId xmlns:p14="http://schemas.microsoft.com/office/powerpoint/2010/main" val="19549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More Context and Takeaways</a:t>
            </a:r>
          </a:p>
        </p:txBody>
      </p:sp>
      <p:sp>
        <p:nvSpPr>
          <p:cNvPr id="3" name="Content Placeholder 2"/>
          <p:cNvSpPr>
            <a:spLocks noGrp="1"/>
          </p:cNvSpPr>
          <p:nvPr>
            <p:ph idx="1"/>
          </p:nvPr>
        </p:nvSpPr>
        <p:spPr/>
        <p:txBody>
          <a:bodyPr>
            <a:normAutofit/>
          </a:bodyPr>
          <a:lstStyle/>
          <a:p>
            <a:r>
              <a:rPr lang="en-US" dirty="0"/>
              <a:t>Stable Matching has another common name: “Stable Marriage”</a:t>
            </a:r>
          </a:p>
          <a:p>
            <a:r>
              <a:rPr lang="en-US" dirty="0"/>
              <a:t>The metaphor used there is “men” and “women” getting married.</a:t>
            </a:r>
          </a:p>
          <a:p>
            <a:endParaRPr lang="en-US" dirty="0"/>
          </a:p>
          <a:p>
            <a:r>
              <a:rPr lang="en-US" dirty="0"/>
              <a:t>When choosing or analyzing an algorithm, or choosing which parts of a problem to model and which ones to ignore, think about everyone involved, not just the people you’re optimizing for; you might not be able to have it all.</a:t>
            </a:r>
          </a:p>
        </p:txBody>
      </p:sp>
    </p:spTree>
    <p:extLst>
      <p:ext uri="{BB962C8B-B14F-4D97-AF65-F5344CB8AC3E}">
        <p14:creationId xmlns:p14="http://schemas.microsoft.com/office/powerpoint/2010/main" val="3746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1BF7-CA87-4728-AF19-8208F2CDAA48}"/>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885ED08A-499A-41D6-8DCC-19E65745B032}"/>
              </a:ext>
            </a:extLst>
          </p:cNvPr>
          <p:cNvSpPr>
            <a:spLocks noGrp="1"/>
          </p:cNvSpPr>
          <p:nvPr>
            <p:ph idx="1"/>
          </p:nvPr>
        </p:nvSpPr>
        <p:spPr/>
        <p:txBody>
          <a:bodyPr/>
          <a:lstStyle/>
          <a:p>
            <a:r>
              <a:rPr lang="en-US" dirty="0"/>
              <a:t>Stable Matchings always exist, and we can find them efficiently.</a:t>
            </a:r>
          </a:p>
          <a:p>
            <a:r>
              <a:rPr lang="en-US" dirty="0"/>
              <a:t>The GS Algorithm gives proposers their best possible partner</a:t>
            </a:r>
          </a:p>
          <a:p>
            <a:pPr lvl="1"/>
            <a:r>
              <a:rPr lang="en-US" dirty="0"/>
              <a:t>At the expense of those receiving proposals getting their worst possible.</a:t>
            </a:r>
          </a:p>
          <a:p>
            <a:r>
              <a:rPr lang="en-US" dirty="0"/>
              <a:t>When doing a proof by contradiction, it sometimes helps to analyze the first time something happens instead of just some time where it happens.</a:t>
            </a:r>
          </a:p>
        </p:txBody>
      </p:sp>
    </p:spTree>
    <p:extLst>
      <p:ext uri="{BB962C8B-B14F-4D97-AF65-F5344CB8AC3E}">
        <p14:creationId xmlns:p14="http://schemas.microsoft.com/office/powerpoint/2010/main" val="363597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F2FAF-B1AF-4174-BC25-E04ED1E3CB67}"/>
              </a:ext>
            </a:extLst>
          </p:cNvPr>
          <p:cNvSpPr>
            <a:spLocks noGrp="1"/>
          </p:cNvSpPr>
          <p:nvPr>
            <p:ph type="title"/>
          </p:nvPr>
        </p:nvSpPr>
        <p:spPr/>
        <p:txBody>
          <a:bodyPr/>
          <a:lstStyle/>
          <a:p>
            <a:r>
              <a:rPr lang="en-US" dirty="0"/>
              <a:t>Some Pseudocode Advice </a:t>
            </a:r>
          </a:p>
        </p:txBody>
      </p:sp>
      <p:sp>
        <p:nvSpPr>
          <p:cNvPr id="7" name="Text Placeholder 6">
            <a:extLst>
              <a:ext uri="{FF2B5EF4-FFF2-40B4-BE49-F238E27FC236}">
                <a16:creationId xmlns:a16="http://schemas.microsoft.com/office/drawing/2014/main" id="{524782D7-A2F1-D1A9-3930-BA4390E886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720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140368"/>
            <a:ext cx="10917950" cy="1143000"/>
          </a:xfrm>
        </p:spPr>
        <p:txBody>
          <a:bodyPr>
            <a:normAutofit/>
          </a:bodyPr>
          <a:lstStyle/>
          <a:p>
            <a:pPr eaLnBrk="1" hangingPunct="1"/>
            <a:r>
              <a:rPr lang="en-US" altLang="en-US" dirty="0"/>
              <a:t>Gale-Shapley Algorithm (pseudocode)</a:t>
            </a:r>
          </a:p>
        </p:txBody>
      </p:sp>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Speech Bubble: Rectangle with Corners Rounded 2">
            <a:extLst>
              <a:ext uri="{FF2B5EF4-FFF2-40B4-BE49-F238E27FC236}">
                <a16:creationId xmlns:a16="http://schemas.microsoft.com/office/drawing/2014/main" id="{3C1F172F-B278-CA04-3534-F9E766A96146}"/>
              </a:ext>
            </a:extLst>
          </p:cNvPr>
          <p:cNvSpPr/>
          <p:nvPr/>
        </p:nvSpPr>
        <p:spPr>
          <a:xfrm>
            <a:off x="7507224" y="1024128"/>
            <a:ext cx="3227832" cy="603504"/>
          </a:xfrm>
          <a:prstGeom prst="wedgeRoundRectCallout">
            <a:avLst>
              <a:gd name="adj1" fmla="val -36500"/>
              <a:gd name="adj2" fmla="val 100798"/>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your own technical terms (just tell us what they mean)</a:t>
            </a:r>
          </a:p>
        </p:txBody>
      </p:sp>
      <p:sp>
        <p:nvSpPr>
          <p:cNvPr id="4" name="Speech Bubble: Rectangle with Corners Rounded 3">
            <a:extLst>
              <a:ext uri="{FF2B5EF4-FFF2-40B4-BE49-F238E27FC236}">
                <a16:creationId xmlns:a16="http://schemas.microsoft.com/office/drawing/2014/main" id="{B222E9F1-9884-0EB9-AA44-E5CEB0A2564B}"/>
              </a:ext>
            </a:extLst>
          </p:cNvPr>
          <p:cNvSpPr/>
          <p:nvPr/>
        </p:nvSpPr>
        <p:spPr>
          <a:xfrm>
            <a:off x="6135624" y="3051048"/>
            <a:ext cx="5705856" cy="807720"/>
          </a:xfrm>
          <a:prstGeom prst="wedgeRoundRectCallout">
            <a:avLst>
              <a:gd name="adj1" fmla="val -31178"/>
              <a:gd name="adj2" fmla="val -84886"/>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can easily come up with ways to do this in constant time (</a:t>
            </a:r>
            <a:r>
              <a:rPr lang="en-US" dirty="0">
                <a:latin typeface="Courier New" panose="02070309020205020404" pitchFamily="49" charset="0"/>
                <a:cs typeface="Courier New" panose="02070309020205020404" pitchFamily="49" charset="0"/>
              </a:rPr>
              <a:t>int</a:t>
            </a:r>
            <a:r>
              <a:rPr lang="en-US" dirty="0"/>
              <a:t> in each </a:t>
            </a:r>
            <a:r>
              <a:rPr lang="en-US" dirty="0">
                <a:latin typeface="Courier New" panose="02070309020205020404" pitchFamily="49" charset="0"/>
                <a:cs typeface="Courier New" panose="02070309020205020404" pitchFamily="49" charset="0"/>
              </a:rPr>
              <a:t>rider</a:t>
            </a:r>
            <a:r>
              <a:rPr lang="en-US" dirty="0"/>
              <a:t> object)</a:t>
            </a:r>
          </a:p>
          <a:p>
            <a:pPr algn="ctr"/>
            <a:r>
              <a:rPr lang="en-US" dirty="0"/>
              <a:t>Don’t spend time telling us unless it requires data structures</a:t>
            </a:r>
          </a:p>
        </p:txBody>
      </p:sp>
      <p:sp>
        <p:nvSpPr>
          <p:cNvPr id="5" name="TextBox 4">
            <a:extLst>
              <a:ext uri="{FF2B5EF4-FFF2-40B4-BE49-F238E27FC236}">
                <a16:creationId xmlns:a16="http://schemas.microsoft.com/office/drawing/2014/main" id="{C416AC76-EEAC-53B0-D8CA-552619FE42E6}"/>
              </a:ext>
            </a:extLst>
          </p:cNvPr>
          <p:cNvSpPr txBox="1"/>
          <p:nvPr/>
        </p:nvSpPr>
        <p:spPr>
          <a:xfrm>
            <a:off x="6007608" y="4224528"/>
            <a:ext cx="6117336" cy="923330"/>
          </a:xfrm>
          <a:prstGeom prst="rect">
            <a:avLst/>
          </a:prstGeom>
          <a:noFill/>
          <a:ln w="19050">
            <a:solidFill>
              <a:schemeClr val="accent3"/>
            </a:solidFill>
          </a:ln>
        </p:spPr>
        <p:txBody>
          <a:bodyPr wrap="square" rtlCol="0">
            <a:spAutoFit/>
          </a:bodyPr>
          <a:lstStyle/>
          <a:p>
            <a:r>
              <a:rPr lang="en-US" dirty="0"/>
              <a:t>Evaluating the “if” is a tricky step. Needs more detail, and an additional data structure for O(1) time [if O(n) time were fine, no more detail required]</a:t>
            </a:r>
          </a:p>
        </p:txBody>
      </p:sp>
      <p:sp>
        <p:nvSpPr>
          <p:cNvPr id="7" name="Speech Bubble: Rectangle with Corners Rounded 6">
            <a:extLst>
              <a:ext uri="{FF2B5EF4-FFF2-40B4-BE49-F238E27FC236}">
                <a16:creationId xmlns:a16="http://schemas.microsoft.com/office/drawing/2014/main" id="{DD2AABBB-8A6B-5C96-4B40-40A6E12DC031}"/>
              </a:ext>
            </a:extLst>
          </p:cNvPr>
          <p:cNvSpPr/>
          <p:nvPr/>
        </p:nvSpPr>
        <p:spPr>
          <a:xfrm>
            <a:off x="1764632" y="5486400"/>
            <a:ext cx="4764505" cy="786063"/>
          </a:xfrm>
          <a:prstGeom prst="wedgeRoundRectCallout">
            <a:avLst>
              <a:gd name="adj1" fmla="val -35985"/>
              <a:gd name="adj2" fmla="val -151786"/>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code idioms (while, if/else, indenting, etc.) when they help</a:t>
            </a:r>
          </a:p>
        </p:txBody>
      </p:sp>
      <p:sp>
        <p:nvSpPr>
          <p:cNvPr id="8" name="Speech Bubble: Rectangle with Corners Rounded 7">
            <a:extLst>
              <a:ext uri="{FF2B5EF4-FFF2-40B4-BE49-F238E27FC236}">
                <a16:creationId xmlns:a16="http://schemas.microsoft.com/office/drawing/2014/main" id="{03B8CDB8-25A7-8721-1296-B8868EBB19C5}"/>
              </a:ext>
            </a:extLst>
          </p:cNvPr>
          <p:cNvSpPr/>
          <p:nvPr/>
        </p:nvSpPr>
        <p:spPr>
          <a:xfrm>
            <a:off x="1307432" y="810126"/>
            <a:ext cx="4764505" cy="786063"/>
          </a:xfrm>
          <a:prstGeom prst="wedgeRoundRectCallout">
            <a:avLst>
              <a:gd name="adj1" fmla="val 11490"/>
              <a:gd name="adj2" fmla="val 111479"/>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English when that’s clearer; omit details that don’t affect correctness or running time.</a:t>
            </a:r>
          </a:p>
        </p:txBody>
      </p:sp>
    </p:spTree>
    <p:extLst>
      <p:ext uri="{BB962C8B-B14F-4D97-AF65-F5344CB8AC3E}">
        <p14:creationId xmlns:p14="http://schemas.microsoft.com/office/powerpoint/2010/main" val="38019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8DCF5-9849-4B37-8B7F-1CA2E9C9B90C}"/>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62B9EE2A-91E4-956F-A604-1A32E455C151}"/>
              </a:ext>
            </a:extLst>
          </p:cNvPr>
          <p:cNvSpPr>
            <a:spLocks noGrp="1" noChangeArrowheads="1"/>
          </p:cNvSpPr>
          <p:nvPr>
            <p:ph type="title"/>
            <p:custDataLst>
              <p:tags r:id="rId1"/>
            </p:custDataLst>
          </p:nvPr>
        </p:nvSpPr>
        <p:spPr>
          <a:xfrm>
            <a:off x="541525" y="-1568116"/>
            <a:ext cx="10917950" cy="1143000"/>
          </a:xfrm>
        </p:spPr>
        <p:txBody>
          <a:bodyPr>
            <a:normAutofit fontScale="90000"/>
          </a:bodyPr>
          <a:lstStyle/>
          <a:p>
            <a:pPr eaLnBrk="1" hangingPunct="1"/>
            <a:r>
              <a:rPr lang="en-US" altLang="en-US" dirty="0"/>
              <a:t>Gale-Shapley Algorithm (pseudocode) final version</a:t>
            </a:r>
          </a:p>
        </p:txBody>
      </p:sp>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D3585AB0-6769-D221-499C-4DE8618D077D}"/>
                  </a:ext>
                </a:extLst>
              </p:cNvPr>
              <p:cNvSpPr txBox="1">
                <a:spLocks noChangeArrowheads="1"/>
              </p:cNvSpPr>
              <p:nvPr>
                <p:custDataLst>
                  <p:tags r:id="rId2"/>
                </p:custDataLst>
              </p:nvPr>
            </p:nvSpPr>
            <p:spPr bwMode="auto">
              <a:xfrm>
                <a:off x="571779" y="255086"/>
                <a:ext cx="11620221" cy="59708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dirty="0">
                    <a:solidFill>
                      <a:srgbClr val="70A1C0"/>
                    </a:solidFill>
                    <a:latin typeface="Courier New" panose="02070309020205020404" pitchFamily="49" charset="0"/>
                    <a:cs typeface="Courier New" panose="02070309020205020404" pitchFamily="49" charset="0"/>
                  </a:rPr>
                  <a:t>//</a:t>
                </a:r>
                <a:r>
                  <a:rPr lang="en-US" altLang="en-US" sz="2200" dirty="0">
                    <a:solidFill>
                      <a:srgbClr val="70A1C0"/>
                    </a:solidFill>
                    <a:latin typeface="Segoe UI Semilight" panose="020B0402040204020203" pitchFamily="34" charset="0"/>
                    <a:cs typeface="Segoe UI Semilight" panose="020B0402040204020203" pitchFamily="34" charset="0"/>
                  </a:rPr>
                  <a:t>preprocess, </a:t>
                </a:r>
                <a:r>
                  <a:rPr lang="en-US" sz="2200" dirty="0">
                    <a:solidFill>
                      <a:srgbClr val="70A1C0"/>
                    </a:solidFill>
                    <a:latin typeface="Courier New" panose="02070309020205020404" pitchFamily="49" charset="0"/>
                    <a:cs typeface="Courier New" panose="02070309020205020404" pitchFamily="49" charset="0"/>
                  </a:rPr>
                  <a:t>Inv[</a:t>
                </a:r>
                <a:r>
                  <a:rPr lang="en-US" sz="2200" dirty="0" err="1">
                    <a:solidFill>
                      <a:srgbClr val="70A1C0"/>
                    </a:solidFill>
                    <a:latin typeface="Courier New" panose="02070309020205020404" pitchFamily="49" charset="0"/>
                    <a:cs typeface="Courier New" panose="02070309020205020404" pitchFamily="49" charset="0"/>
                  </a:rPr>
                  <a:t>i</a:t>
                </a:r>
                <a:r>
                  <a:rPr lang="en-US" sz="2200" dirty="0">
                    <a:solidFill>
                      <a:srgbClr val="70A1C0"/>
                    </a:solidFill>
                    <a:latin typeface="Courier New" panose="02070309020205020404" pitchFamily="49" charset="0"/>
                    <a:cs typeface="Courier New" panose="02070309020205020404" pitchFamily="49" charset="0"/>
                  </a:rPr>
                  <a:t>][j]</a:t>
                </a:r>
                <a:r>
                  <a:rPr lang="en-US" sz="2200" dirty="0">
                    <a:solidFill>
                      <a:srgbClr val="70A1C0"/>
                    </a:solidFill>
                  </a:rPr>
                  <a:t> </a:t>
                </a:r>
                <a:r>
                  <a:rPr lang="en-US" sz="2200" dirty="0">
                    <a:solidFill>
                      <a:srgbClr val="70A1C0"/>
                    </a:solidFill>
                    <a:latin typeface="Segoe UI Semilight" panose="020B0402040204020203" pitchFamily="34" charset="0"/>
                    <a:cs typeface="Segoe UI Semilight" panose="020B0402040204020203" pitchFamily="34" charset="0"/>
                  </a:rPr>
                  <a:t>answers the question “horse </a:t>
                </a:r>
                <a14:m>
                  <m:oMath xmlns:m="http://schemas.openxmlformats.org/officeDocument/2006/math">
                    <m:r>
                      <a:rPr lang="en-US" sz="2200" i="1">
                        <a:solidFill>
                          <a:srgbClr val="70A1C0"/>
                        </a:solidFill>
                        <a:latin typeface="Cambria Math" panose="02040503050406030204" pitchFamily="18" charset="0"/>
                      </a:rPr>
                      <m:t>𝑖</m:t>
                    </m:r>
                  </m:oMath>
                </a14:m>
                <a:r>
                  <a:rPr lang="en-US" sz="2200" dirty="0">
                    <a:solidFill>
                      <a:srgbClr val="70A1C0"/>
                    </a:solidFill>
                    <a:latin typeface="Segoe UI Semilight" panose="020B0402040204020203" pitchFamily="34" charset="0"/>
                    <a:cs typeface="Segoe UI Semilight" panose="020B0402040204020203" pitchFamily="34" charset="0"/>
                  </a:rPr>
                  <a:t>, what position in your list is rider </a:t>
                </a:r>
                <a14:m>
                  <m:oMath xmlns:m="http://schemas.openxmlformats.org/officeDocument/2006/math">
                    <m:r>
                      <a:rPr lang="en-US" sz="2200" i="1">
                        <a:solidFill>
                          <a:srgbClr val="70A1C0"/>
                        </a:solidFill>
                        <a:latin typeface="Cambria Math" panose="02040503050406030204" pitchFamily="18" charset="0"/>
                      </a:rPr>
                      <m:t>𝑗</m:t>
                    </m:r>
                  </m:oMath>
                </a14:m>
                <a:r>
                  <a:rPr lang="en-US" sz="2200" dirty="0">
                    <a:solidFill>
                      <a:srgbClr val="70A1C0"/>
                    </a:solidFill>
                    <a:latin typeface="Segoe UI Semilight" panose="020B0402040204020203" pitchFamily="34" charset="0"/>
                    <a:cs typeface="Segoe UI Semilight" panose="020B0402040204020203" pitchFamily="34" charset="0"/>
                  </a:rPr>
                  <a:t>?</a:t>
                </a:r>
                <a:endParaRPr lang="en-US" sz="2200" dirty="0">
                  <a:latin typeface="Segoe UI Semilight" panose="020B0402040204020203" pitchFamily="34" charset="0"/>
                  <a:cs typeface="Segoe UI Semilight" panose="020B0402040204020203" pitchFamily="34" charset="0"/>
                </a:endParaRPr>
              </a:p>
              <a:p>
                <a:r>
                  <a:rPr lang="en-US" sz="2400" dirty="0">
                    <a:latin typeface="Courier New" panose="02070309020205020404" pitchFamily="49" charset="0"/>
                    <a:cs typeface="Courier New" panose="02070309020205020404" pitchFamily="49" charset="0"/>
                  </a:rPr>
                  <a:t>for(int k=0; k&lt;n; k++){</a:t>
                </a:r>
              </a:p>
              <a:p>
                <a:r>
                  <a:rPr lang="en-US" sz="2400" dirty="0">
                    <a:latin typeface="Courier New" panose="02070309020205020404" pitchFamily="49" charset="0"/>
                    <a:cs typeface="Courier New" panose="02070309020205020404" pitchFamily="49" charset="0"/>
                  </a:rPr>
                  <a:t>  int </a:t>
                </a:r>
                <a:r>
                  <a:rPr lang="en-US" sz="2400" dirty="0" err="1">
                    <a:latin typeface="Courier New" panose="02070309020205020404" pitchFamily="49" charset="0"/>
                    <a:cs typeface="Courier New" panose="02070309020205020404" pitchFamily="49" charset="0"/>
                  </a:rPr>
                  <a:t>riderNum</a:t>
                </a:r>
                <a:r>
                  <a:rPr lang="en-US" sz="2400" dirty="0">
                    <a:latin typeface="Courier New" panose="02070309020205020404" pitchFamily="49" charset="0"/>
                    <a:cs typeface="Courier New" panose="02070309020205020404" pitchFamily="49" charset="0"/>
                  </a:rPr>
                  <a:t> = horse[</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][k];</a:t>
                </a:r>
              </a:p>
              <a:p>
                <a:r>
                  <a:rPr lang="en-US" sz="2400" dirty="0">
                    <a:latin typeface="Courier New" panose="02070309020205020404" pitchFamily="49" charset="0"/>
                    <a:cs typeface="Courier New" panose="02070309020205020404" pitchFamily="49" charset="0"/>
                  </a:rPr>
                  <a:t>  Inv[</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riderNum</a:t>
                </a:r>
                <a:r>
                  <a:rPr lang="en-US" sz="2400" dirty="0">
                    <a:latin typeface="Courier New" panose="02070309020205020404" pitchFamily="49" charset="0"/>
                    <a:cs typeface="Courier New" panose="02070309020205020404" pitchFamily="49" charset="0"/>
                  </a:rPr>
                  <a:t>]=k;</a:t>
                </a:r>
              </a:p>
              <a:p>
                <a:r>
                  <a:rPr lang="en-US" sz="2400" dirty="0">
                    <a:latin typeface="Courier New" panose="02070309020205020404" pitchFamily="49" charset="0"/>
                    <a:cs typeface="Courier New" panose="02070309020205020404" pitchFamily="49" charset="0"/>
                  </a:rPr>
                  <a:t>}</a:t>
                </a:r>
              </a:p>
              <a:p>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𝐼𝑛𝑣</m:t>
                    </m:r>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h</m:t>
                        </m:r>
                      </m:e>
                    </m:d>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𝑟</m:t>
                        </m:r>
                      </m:e>
                    </m:d>
                    <m:r>
                      <a:rPr lang="en-US" altLang="en-US" sz="2400" b="0" i="1" smtClean="0">
                        <a:latin typeface="Cambria Math" panose="02040503050406030204" pitchFamily="18" charset="0"/>
                      </a:rPr>
                      <m:t>&lt;</m:t>
                    </m:r>
                    <m:r>
                      <a:rPr lang="en-US" altLang="en-US" sz="2400" b="0" i="1" smtClean="0">
                        <a:latin typeface="Cambria Math" panose="02040503050406030204" pitchFamily="18" charset="0"/>
                      </a:rPr>
                      <m:t>𝐼𝑛𝑣</m:t>
                    </m:r>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h</m:t>
                        </m:r>
                      </m:e>
                    </m:d>
                    <m:r>
                      <a:rPr lang="en-US" altLang="en-US" sz="2400" b="0" i="1" smtClean="0">
                        <a:latin typeface="Cambria Math" panose="02040503050406030204" pitchFamily="18" charset="0"/>
                      </a:rPr>
                      <m:t>[</m:t>
                    </m:r>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𝑟</m:t>
                        </m:r>
                      </m:e>
                      <m:sup>
                        <m:r>
                          <a:rPr lang="en-US" altLang="en-US" sz="2400" b="0" i="1" smtClean="0">
                            <a:latin typeface="Cambria Math" panose="02040503050406030204" pitchFamily="18" charset="0"/>
                          </a:rPr>
                          <m:t>′</m:t>
                        </m:r>
                      </m:sup>
                    </m:sSup>
                    <m:r>
                      <a:rPr lang="en-US" altLang="en-US" sz="2400" b="0" i="1" smtClean="0">
                        <a:latin typeface="Cambria Math" panose="02040503050406030204" pitchFamily="18" charset="0"/>
                      </a:rPr>
                      <m:t>]</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a:t>
                </a:r>
                <a:r>
                  <a:rPr lang="en-US" altLang="en-US" sz="2400" dirty="0">
                    <a:solidFill>
                      <a:schemeClr val="tx2">
                        <a:lumMod val="60000"/>
                        <a:lumOff val="40000"/>
                      </a:schemeClr>
                    </a:solidFill>
                    <a:latin typeface="Segoe UI Semilight" panose="020B0402040204020203" pitchFamily="34" charset="0"/>
                    <a:cs typeface="Segoe UI Semilight" panose="020B0402040204020203" pitchFamily="34" charset="0"/>
                  </a:rPr>
                  <a:t>h prefers r to r’. </a:t>
                </a:r>
                <a:endParaRPr lang="en-US" altLang="en-US" sz="2400" baseline="-25000" dirty="0">
                  <a:latin typeface="Segoe UI Semilight" panose="020B0402040204020203" pitchFamily="34" charset="0"/>
                  <a:cs typeface="Segoe UI Semilight" panose="020B0402040204020203" pitchFamily="34"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D3585AB0-6769-D221-499C-4DE8618D077D}"/>
                  </a:ext>
                </a:extLst>
              </p:cNvPr>
              <p:cNvSpPr txBox="1">
                <a:spLocks noRot="1" noChangeAspect="1" noMove="1" noResize="1" noEditPoints="1" noAdjustHandles="1" noChangeArrowheads="1" noChangeShapeType="1" noTextEdit="1"/>
              </p:cNvSpPr>
              <p:nvPr>
                <p:custDataLst>
                  <p:tags r:id="rId5"/>
                </p:custDataLst>
              </p:nvPr>
            </p:nvSpPr>
            <p:spPr bwMode="auto">
              <a:xfrm>
                <a:off x="571779" y="255086"/>
                <a:ext cx="11620221" cy="5970865"/>
              </a:xfrm>
              <a:prstGeom prst="rect">
                <a:avLst/>
              </a:prstGeom>
              <a:blipFill>
                <a:blip r:embed="rId6"/>
                <a:stretch>
                  <a:fillRect l="-839" t="-1021" b="-15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97616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A49A6-1643-3729-D31B-B36AB19F107A}"/>
              </a:ext>
            </a:extLst>
          </p:cNvPr>
          <p:cNvSpPr>
            <a:spLocks noGrp="1"/>
          </p:cNvSpPr>
          <p:nvPr>
            <p:ph type="title"/>
          </p:nvPr>
        </p:nvSpPr>
        <p:spPr/>
        <p:txBody>
          <a:bodyPr/>
          <a:lstStyle/>
          <a:p>
            <a:r>
              <a:rPr lang="en-US" dirty="0"/>
              <a:t>332 Review </a:t>
            </a:r>
          </a:p>
        </p:txBody>
      </p:sp>
      <p:sp>
        <p:nvSpPr>
          <p:cNvPr id="5" name="Text Placeholder 4">
            <a:extLst>
              <a:ext uri="{FF2B5EF4-FFF2-40B4-BE49-F238E27FC236}">
                <a16:creationId xmlns:a16="http://schemas.microsoft.com/office/drawing/2014/main" id="{719393C4-1212-B8ED-DFA4-CE017BF058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877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sp>
        <p:nvSpPr>
          <p:cNvPr id="3" name="Content Placeholder 2"/>
          <p:cNvSpPr>
            <a:spLocks noGrp="1"/>
          </p:cNvSpPr>
          <p:nvPr>
            <p:ph idx="1"/>
          </p:nvPr>
        </p:nvSpPr>
        <p:spPr/>
        <p:txBody>
          <a:bodyPr/>
          <a:lstStyle/>
          <a:p>
            <a:r>
              <a:rPr lang="en-US" dirty="0"/>
              <a:t>So Far:</a:t>
            </a:r>
          </a:p>
          <a:p>
            <a:r>
              <a:rPr lang="en-US" dirty="0"/>
              <a:t>A useful algorithm for matching up agents in two groups.</a:t>
            </a:r>
          </a:p>
          <a:p>
            <a:r>
              <a:rPr lang="en-US" dirty="0"/>
              <a:t>Coming Up:</a:t>
            </a:r>
          </a:p>
          <a:p>
            <a:r>
              <a:rPr lang="en-US" dirty="0"/>
              <a:t>Not a single algorithm – a method of designing your own algorithms.</a:t>
            </a:r>
          </a:p>
          <a:p>
            <a:r>
              <a:rPr lang="en-US" dirty="0"/>
              <a:t>How do we search through graphs?</a:t>
            </a:r>
          </a:p>
          <a:p>
            <a:pPr lvl="1"/>
            <a:r>
              <a:rPr lang="en-US" dirty="0"/>
              <a:t>You’ve already seen the basic tools – BFS and DFS</a:t>
            </a:r>
          </a:p>
          <a:p>
            <a:pPr lvl="1"/>
            <a:r>
              <a:rPr lang="en-US" dirty="0"/>
              <a:t>Don’t just want to see what BFS/DFS can do, want you to be able to use them in new scenarios.</a:t>
            </a:r>
          </a:p>
        </p:txBody>
      </p:sp>
    </p:spTree>
    <p:extLst>
      <p:ext uri="{BB962C8B-B14F-4D97-AF65-F5344CB8AC3E}">
        <p14:creationId xmlns:p14="http://schemas.microsoft.com/office/powerpoint/2010/main" val="421655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F79A-3D04-4458-839F-0D1BB9994586}"/>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493D224B-43FB-4846-8C1E-51841DF18103}"/>
              </a:ext>
            </a:extLst>
          </p:cNvPr>
          <p:cNvSpPr>
            <a:spLocks noGrp="1"/>
          </p:cNvSpPr>
          <p:nvPr>
            <p:ph idx="1"/>
          </p:nvPr>
        </p:nvSpPr>
        <p:spPr/>
        <p:txBody>
          <a:bodyPr/>
          <a:lstStyle/>
          <a:p>
            <a:r>
              <a:rPr lang="en-US" dirty="0"/>
              <a:t>What running times are good?</a:t>
            </a:r>
          </a:p>
          <a:p>
            <a:r>
              <a:rPr lang="en-US" dirty="0"/>
              <a:t>Review some graph terms</a:t>
            </a:r>
          </a:p>
          <a:p>
            <a:r>
              <a:rPr lang="en-US" dirty="0"/>
              <a:t>BFS and applications</a:t>
            </a:r>
          </a:p>
        </p:txBody>
      </p:sp>
    </p:spTree>
    <p:extLst>
      <p:ext uri="{BB962C8B-B14F-4D97-AF65-F5344CB8AC3E}">
        <p14:creationId xmlns:p14="http://schemas.microsoft.com/office/powerpoint/2010/main" val="160372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p:txBody>
          <a:bodyPr/>
          <a:lstStyle/>
          <a:p>
            <a:pPr eaLnBrk="1" hangingPunct="1"/>
            <a:r>
              <a:rPr lang="en-US" altLang="en-US"/>
              <a:t>Result</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idx="1"/>
                <p:custDataLst>
                  <p:tags r:id="rId2"/>
                </p:custDataLst>
              </p:nvPr>
            </p:nvSpPr>
            <p:spPr/>
            <p:txBody>
              <a:bodyPr>
                <a:normAutofit/>
              </a:bodyPr>
              <a:lstStyle/>
              <a:p>
                <a:pPr eaLnBrk="1" hangingPunct="1"/>
                <a:r>
                  <a:rPr lang="en-US" altLang="en-US" dirty="0"/>
                  <a:t>Simple, </a:t>
                </a:r>
                <a14:m>
                  <m:oMath xmlns:m="http://schemas.openxmlformats.org/officeDocument/2006/math">
                    <m:r>
                      <a:rPr lang="en-US" altLang="en-US" i="1" dirty="0">
                        <a:latin typeface="Cambria Math" panose="02040503050406030204" pitchFamily="18" charset="0"/>
                      </a:rPr>
                      <m:t>𝑂</m:t>
                    </m:r>
                    <m:r>
                      <a:rPr lang="en-US" altLang="en-US" i="1" dirty="0">
                        <a:latin typeface="Cambria Math" panose="02040503050406030204" pitchFamily="18" charset="0"/>
                      </a:rPr>
                      <m:t>(</m:t>
                    </m:r>
                    <m:r>
                      <a:rPr lang="en-US" altLang="en-US" i="1" dirty="0">
                        <a:latin typeface="Cambria Math" panose="02040503050406030204" pitchFamily="18" charset="0"/>
                      </a:rPr>
                      <m:t>𝑛</m:t>
                    </m:r>
                    <m:r>
                      <a:rPr lang="en-US" altLang="en-US" i="1" baseline="30000" dirty="0">
                        <a:latin typeface="Cambria Math" panose="02040503050406030204" pitchFamily="18" charset="0"/>
                      </a:rPr>
                      <m:t>2</m:t>
                    </m:r>
                    <m:r>
                      <a:rPr lang="en-US" altLang="en-US" i="1" dirty="0">
                        <a:latin typeface="Cambria Math" panose="02040503050406030204" pitchFamily="18" charset="0"/>
                      </a:rPr>
                      <m:t>)</m:t>
                    </m:r>
                  </m:oMath>
                </a14:m>
                <a:r>
                  <a:rPr lang="en-US" altLang="en-US" dirty="0"/>
                  <a:t> algorithm to compute a stable matching</a:t>
                </a:r>
              </a:p>
              <a:p>
                <a:pPr eaLnBrk="1" hangingPunct="1"/>
                <a:r>
                  <a:rPr lang="en-US" altLang="en-US" dirty="0"/>
                  <a:t>Corollary</a:t>
                </a:r>
              </a:p>
              <a:p>
                <a:pPr lvl="1" eaLnBrk="1" hangingPunct="1"/>
                <a:r>
                  <a:rPr lang="en-US" altLang="en-US" sz="2800" dirty="0"/>
                  <a:t>A stable matching always exists.</a:t>
                </a:r>
              </a:p>
              <a:p>
                <a:r>
                  <a:rPr lang="en-US" altLang="en-US" sz="3100" dirty="0"/>
                  <a:t>The corollary isn’t obvious!</a:t>
                </a:r>
              </a:p>
              <a:p>
                <a:r>
                  <a:rPr lang="en-US" altLang="en-US" sz="3100" dirty="0"/>
                  <a:t>The “stable roommates problem” doesn’t always have a solution:</a:t>
                </a:r>
              </a:p>
              <a:p>
                <a:pPr lvl="1"/>
                <a14:m>
                  <m:oMath xmlns:m="http://schemas.openxmlformats.org/officeDocument/2006/math">
                    <m:r>
                      <a:rPr lang="en-US" altLang="en-US" sz="2800" i="1" dirty="0">
                        <a:latin typeface="Cambria Math" panose="02040503050406030204" pitchFamily="18" charset="0"/>
                      </a:rPr>
                      <m:t>2</m:t>
                    </m:r>
                    <m:r>
                      <a:rPr lang="en-US" altLang="en-US" sz="2800" i="1" dirty="0">
                        <a:latin typeface="Cambria Math" panose="02040503050406030204" pitchFamily="18" charset="0"/>
                      </a:rPr>
                      <m:t>𝑛</m:t>
                    </m:r>
                    <m:r>
                      <a:rPr lang="en-US" altLang="en-US" sz="2800" i="1" dirty="0">
                        <a:latin typeface="Cambria Math" panose="02040503050406030204" pitchFamily="18" charset="0"/>
                      </a:rPr>
                      <m:t> </m:t>
                    </m:r>
                  </m:oMath>
                </a14:m>
                <a:r>
                  <a:rPr lang="en-US" altLang="en-US" sz="2800" dirty="0"/>
                  <a:t>people, rank the other </a:t>
                </a:r>
                <a14:m>
                  <m:oMath xmlns:m="http://schemas.openxmlformats.org/officeDocument/2006/math">
                    <m:r>
                      <a:rPr lang="en-US" altLang="en-US" sz="2800" i="1">
                        <a:latin typeface="Cambria Math" panose="02040503050406030204" pitchFamily="18" charset="0"/>
                      </a:rPr>
                      <m:t>2</m:t>
                    </m:r>
                    <m:r>
                      <a:rPr lang="en-US" altLang="en-US" sz="2800" i="1">
                        <a:latin typeface="Cambria Math" panose="02040503050406030204" pitchFamily="18" charset="0"/>
                      </a:rPr>
                      <m:t>𝑛</m:t>
                    </m:r>
                    <m:r>
                      <a:rPr lang="en-US" altLang="en-US" sz="2800" i="1">
                        <a:latin typeface="Cambria Math" panose="02040503050406030204" pitchFamily="18" charset="0"/>
                      </a:rPr>
                      <m:t>−1</m:t>
                    </m:r>
                  </m:oMath>
                </a14:m>
                <a:endParaRPr lang="en-US" altLang="en-US" sz="2800" dirty="0"/>
              </a:p>
              <a:p>
                <a:pPr lvl="1"/>
                <a:r>
                  <a:rPr lang="en-US" altLang="en-US" sz="2800" dirty="0"/>
                  <a:t>Goal is to pair them without any blocking pairs.  </a:t>
                </a:r>
              </a:p>
            </p:txBody>
          </p:sp>
        </mc:Choice>
        <mc:Fallback xmlns="">
          <p:sp>
            <p:nvSpPr>
              <p:cNvPr id="22531" name="Rectangle 3"/>
              <p:cNvSpPr>
                <a:spLocks noGrp="1" noRot="1" noChangeAspect="1" noMove="1" noResize="1" noEditPoints="1" noAdjustHandles="1" noChangeArrowheads="1" noChangeShapeType="1" noTextEdit="1"/>
              </p:cNvSpPr>
              <p:nvPr>
                <p:ph idx="1"/>
                <p:custDataLst>
                  <p:tags r:id="rId5"/>
                </p:custDataLst>
              </p:nvPr>
            </p:nvSpPr>
            <p:spPr>
              <a:blipFill>
                <a:blip r:embed="rId6"/>
                <a:stretch>
                  <a:fillRect l="-1275" t="-2241"/>
                </a:stretch>
              </a:blipFill>
            </p:spPr>
            <p:txBody>
              <a:bodyPr/>
              <a:lstStyle/>
              <a:p>
                <a:r>
                  <a:rPr lang="en-US">
                    <a:noFill/>
                  </a:rPr>
                  <a:t> </a:t>
                </a:r>
              </a:p>
            </p:txBody>
          </p:sp>
        </mc:Fallback>
      </mc:AlternateContent>
    </p:spTree>
    <p:extLst>
      <p:ext uri="{BB962C8B-B14F-4D97-AF65-F5344CB8AC3E}">
        <p14:creationId xmlns:p14="http://schemas.microsoft.com/office/powerpoint/2010/main" val="13603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57C6-DE48-44B2-8C14-F7076A3307A6}"/>
              </a:ext>
            </a:extLst>
          </p:cNvPr>
          <p:cNvSpPr>
            <a:spLocks noGrp="1"/>
          </p:cNvSpPr>
          <p:nvPr>
            <p:ph type="title"/>
          </p:nvPr>
        </p:nvSpPr>
        <p:spPr/>
        <p:txBody>
          <a:bodyPr/>
          <a:lstStyle/>
          <a:p>
            <a:r>
              <a:rPr lang="en-US" dirty="0"/>
              <a:t>Running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35FF03-6FAB-4581-BA6D-07196BB172ED}"/>
                  </a:ext>
                </a:extLst>
              </p:cNvPr>
              <p:cNvSpPr>
                <a:spLocks noGrp="1"/>
              </p:cNvSpPr>
              <p:nvPr>
                <p:ph idx="1"/>
              </p:nvPr>
            </p:nvSpPr>
            <p:spPr>
              <a:xfrm>
                <a:off x="575240" y="1463857"/>
                <a:ext cx="5106560" cy="4845504"/>
              </a:xfrm>
            </p:spPr>
            <p:txBody>
              <a:bodyPr/>
              <a:lstStyle/>
              <a:p>
                <a:r>
                  <a:rPr lang="en-US" dirty="0"/>
                  <a:t>Recall the definition of big-O, big-Omega, big-Theta</a:t>
                </a:r>
              </a:p>
              <a:p>
                <a:endParaRPr lang="en-US" dirty="0"/>
              </a:p>
              <a:p>
                <a:r>
                  <a:rPr lang="en-US" dirty="0"/>
                  <a:t>Big-O is “at most” – it’s a fancy version of “</a:t>
                </a:r>
                <a14:m>
                  <m:oMath xmlns:m="http://schemas.openxmlformats.org/officeDocument/2006/math">
                    <m:r>
                      <a:rPr lang="en-US" b="0" i="1" smtClean="0">
                        <a:latin typeface="Cambria Math" panose="02040503050406030204" pitchFamily="18" charset="0"/>
                      </a:rPr>
                      <m:t>≤</m:t>
                    </m:r>
                  </m:oMath>
                </a14:m>
                <a:r>
                  <a:rPr lang="en-US" dirty="0"/>
                  <a:t>” </a:t>
                </a:r>
              </a:p>
              <a:p>
                <a:r>
                  <a:rPr lang="en-US" dirty="0"/>
                  <a:t>Big-Omega is “at least” – it’s a fancy version of “</a:t>
                </a:r>
                <a14:m>
                  <m:oMath xmlns:m="http://schemas.openxmlformats.org/officeDocument/2006/math">
                    <m:r>
                      <a:rPr lang="en-US" b="0" i="1" smtClean="0">
                        <a:latin typeface="Cambria Math" panose="02040503050406030204" pitchFamily="18" charset="0"/>
                      </a:rPr>
                      <m:t>≥"</m:t>
                    </m:r>
                  </m:oMath>
                </a14:m>
                <a:endParaRPr lang="en-US" dirty="0"/>
              </a:p>
              <a:p>
                <a:r>
                  <a:rPr lang="en-US" dirty="0"/>
                  <a:t>Big-Theta is “about equal to” – it’s a fancy version of “</a:t>
                </a:r>
                <a14:m>
                  <m:oMath xmlns:m="http://schemas.openxmlformats.org/officeDocument/2006/math">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2C35FF03-6FAB-4581-BA6D-07196BB172ED}"/>
                  </a:ext>
                </a:extLst>
              </p:cNvPr>
              <p:cNvSpPr>
                <a:spLocks noGrp="1" noRot="1" noChangeAspect="1" noMove="1" noResize="1" noEditPoints="1" noAdjustHandles="1" noChangeArrowheads="1" noChangeShapeType="1" noTextEdit="1"/>
              </p:cNvSpPr>
              <p:nvPr>
                <p:ph idx="1"/>
              </p:nvPr>
            </p:nvSpPr>
            <p:spPr>
              <a:xfrm>
                <a:off x="575240" y="1463857"/>
                <a:ext cx="5106560" cy="4845504"/>
              </a:xfrm>
              <a:blipFill>
                <a:blip r:embed="rId2"/>
                <a:stretch>
                  <a:fillRect l="-1551" t="-2138"/>
                </a:stretch>
              </a:blipFill>
            </p:spPr>
            <p:txBody>
              <a:bodyPr/>
              <a:lstStyle/>
              <a:p>
                <a:r>
                  <a:rPr lang="en-US">
                    <a:noFill/>
                  </a:rPr>
                  <a:t> </a:t>
                </a:r>
              </a:p>
            </p:txBody>
          </p:sp>
        </mc:Fallback>
      </mc:AlternateContent>
      <p:grpSp>
        <p:nvGrpSpPr>
          <p:cNvPr id="10" name="Group 9" descr="Big O definition box">
            <a:extLst>
              <a:ext uri="{FF2B5EF4-FFF2-40B4-BE49-F238E27FC236}">
                <a16:creationId xmlns:a16="http://schemas.microsoft.com/office/drawing/2014/main" id="{9333DFAD-01BC-427D-8E79-ABB5ECD32423}"/>
              </a:ext>
            </a:extLst>
          </p:cNvPr>
          <p:cNvGrpSpPr/>
          <p:nvPr/>
        </p:nvGrpSpPr>
        <p:grpSpPr>
          <a:xfrm>
            <a:off x="6510201" y="1128869"/>
            <a:ext cx="5366370" cy="1516921"/>
            <a:chOff x="677853" y="1580757"/>
            <a:chExt cx="4114499" cy="151692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576F4F1-1058-4F9A-8FEF-46EBE36D050F}"/>
                    </a:ext>
                  </a:extLst>
                </p:cNvPr>
                <p:cNvSpPr/>
                <p:nvPr/>
              </p:nvSpPr>
              <p:spPr>
                <a:xfrm>
                  <a:off x="677853" y="1580757"/>
                  <a:ext cx="4114499"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000" dirty="0"/>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11" name="Rectangle 10">
                  <a:extLst>
                    <a:ext uri="{FF2B5EF4-FFF2-40B4-BE49-F238E27FC236}">
                      <a16:creationId xmlns:a16="http://schemas.microsoft.com/office/drawing/2014/main" id="{2576F4F1-1058-4F9A-8FEF-46EBE36D050F}"/>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5"/>
                  <a:stretch>
                    <a:fillRect l="-1250"/>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F922738-8ED5-49FF-9847-EB37BFF43699}"/>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grpSp>
        <p:nvGrpSpPr>
          <p:cNvPr id="4" name="Group 3" descr="Big Omega defintion box">
            <a:extLst>
              <a:ext uri="{FF2B5EF4-FFF2-40B4-BE49-F238E27FC236}">
                <a16:creationId xmlns:a16="http://schemas.microsoft.com/office/drawing/2014/main" id="{B13DDA76-3136-4FD5-8426-C183BC524FFC}"/>
              </a:ext>
            </a:extLst>
          </p:cNvPr>
          <p:cNvGrpSpPr/>
          <p:nvPr/>
        </p:nvGrpSpPr>
        <p:grpSpPr>
          <a:xfrm>
            <a:off x="6510200" y="2728590"/>
            <a:ext cx="5366372" cy="1609494"/>
            <a:chOff x="677852" y="1580757"/>
            <a:chExt cx="6576586" cy="160949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9A6C4-BD4A-4215-B53A-B4668845321A}"/>
                    </a:ext>
                  </a:extLst>
                </p:cNvPr>
                <p:cNvSpPr/>
                <p:nvPr/>
              </p:nvSpPr>
              <p:spPr>
                <a:xfrm>
                  <a:off x="677853" y="1580757"/>
                  <a:ext cx="6576585" cy="1609494"/>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000" b="0" i="0" smtClean="0">
                          <a:latin typeface="Cambria Math" panose="02040503050406030204" pitchFamily="18" charset="0"/>
                        </a:rPr>
                        <m:t>Ω</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000">
                          <a:solidFill>
                            <a:schemeClr val="bg1"/>
                          </a:solidFill>
                          <a:latin typeface="Cambria Math" panose="02040503050406030204" pitchFamily="18" charset="0"/>
                          <a:cs typeface="Segoe UI Semilight" panose="020B0402040204020203" pitchFamily="34" charset="0"/>
                        </a:rPr>
                        <m:t>𝑐</m:t>
                      </m:r>
                      <m:r>
                        <a:rPr lang="en-US" sz="2000">
                          <a:solidFill>
                            <a:schemeClr val="bg1"/>
                          </a:solidFill>
                          <a:latin typeface="Cambria Math" panose="02040503050406030204" pitchFamily="18" charset="0"/>
                          <a:cs typeface="Segoe UI Semilight" panose="020B0402040204020203" pitchFamily="34" charset="0"/>
                        </a:rPr>
                        <m:t>, </m:t>
                      </m:r>
                      <m:sSub>
                        <m:sSubPr>
                          <m:ctrlPr>
                            <a:rPr lang="en-US" sz="2000" i="1">
                              <a:solidFill>
                                <a:schemeClr val="bg1"/>
                              </a:solidFill>
                              <a:latin typeface="Cambria Math" panose="02040503050406030204" pitchFamily="18" charset="0"/>
                              <a:cs typeface="Segoe UI Semilight" panose="020B0402040204020203" pitchFamily="34" charset="0"/>
                            </a:rPr>
                          </m:ctrlPr>
                        </m:sSubPr>
                        <m:e>
                          <m:r>
                            <a:rPr lang="en-US" sz="2000">
                              <a:solidFill>
                                <a:schemeClr val="bg1"/>
                              </a:solidFill>
                              <a:latin typeface="Cambria Math" panose="02040503050406030204" pitchFamily="18" charset="0"/>
                              <a:cs typeface="Segoe UI Semilight" panose="020B0402040204020203" pitchFamily="34" charset="0"/>
                            </a:rPr>
                            <m:t>𝑛</m:t>
                          </m:r>
                        </m:e>
                        <m:sub>
                          <m:r>
                            <a:rPr lang="en-US" sz="2000">
                              <a:solidFill>
                                <a:schemeClr val="bg1"/>
                              </a:solidFill>
                              <a:latin typeface="Cambria Math" panose="02040503050406030204" pitchFamily="18" charset="0"/>
                              <a:cs typeface="Segoe UI Semilight" panose="020B0402040204020203" pitchFamily="34" charset="0"/>
                            </a:rPr>
                            <m:t>0</m:t>
                          </m:r>
                        </m:sub>
                      </m:sSub>
                    </m:oMath>
                  </a14:m>
                  <a:r>
                    <a:rPr lang="en-US" sz="20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5" name="Rectangle 4">
                  <a:extLst>
                    <a:ext uri="{FF2B5EF4-FFF2-40B4-BE49-F238E27FC236}">
                      <a16:creationId xmlns:a16="http://schemas.microsoft.com/office/drawing/2014/main" id="{4979A6C4-BD4A-4215-B53A-B4668845321A}"/>
                    </a:ext>
                  </a:extLst>
                </p:cNvPr>
                <p:cNvSpPr>
                  <a:spLocks noRot="1" noChangeAspect="1" noMove="1" noResize="1" noEditPoints="1" noAdjustHandles="1" noChangeArrowheads="1" noChangeShapeType="1" noTextEdit="1"/>
                </p:cNvSpPr>
                <p:nvPr/>
              </p:nvSpPr>
              <p:spPr>
                <a:xfrm>
                  <a:off x="677853" y="1580757"/>
                  <a:ext cx="6576585" cy="1609494"/>
                </a:xfrm>
                <a:prstGeom prst="rect">
                  <a:avLst/>
                </a:prstGeom>
                <a:blipFill>
                  <a:blip r:embed="rId3"/>
                  <a:stretch>
                    <a:fillRect l="-568" r="-102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1728861-7BE6-4B50-AE66-03CE57A46478}"/>
                </a:ext>
              </a:extLst>
            </p:cNvPr>
            <p:cNvSpPr/>
            <p:nvPr/>
          </p:nvSpPr>
          <p:spPr>
            <a:xfrm>
              <a:off x="677852" y="1580758"/>
              <a:ext cx="657658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grpSp>
        <p:nvGrpSpPr>
          <p:cNvPr id="7" name="Group 6" descr="Big Theta definition box">
            <a:extLst>
              <a:ext uri="{FF2B5EF4-FFF2-40B4-BE49-F238E27FC236}">
                <a16:creationId xmlns:a16="http://schemas.microsoft.com/office/drawing/2014/main" id="{EC6DB8A5-2EC4-4F4A-B7BE-418DF217D33B}"/>
              </a:ext>
            </a:extLst>
          </p:cNvPr>
          <p:cNvGrpSpPr/>
          <p:nvPr/>
        </p:nvGrpSpPr>
        <p:grpSpPr>
          <a:xfrm>
            <a:off x="6462711" y="4594129"/>
            <a:ext cx="5356824" cy="1645620"/>
            <a:chOff x="672906" y="5149727"/>
            <a:chExt cx="6580155" cy="164562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EDE1C1-7229-4AF9-A724-7187207C40E1}"/>
                    </a:ext>
                  </a:extLst>
                </p:cNvPr>
                <p:cNvSpPr/>
                <p:nvPr/>
              </p:nvSpPr>
              <p:spPr>
                <a:xfrm>
                  <a:off x="672907" y="5149727"/>
                  <a:ext cx="6580154" cy="1645620"/>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p>
              </p:txBody>
            </p:sp>
          </mc:Choice>
          <mc:Fallback xmlns="">
            <p:sp>
              <p:nvSpPr>
                <p:cNvPr id="8" name="Rectangle 7">
                  <a:extLst>
                    <a:ext uri="{FF2B5EF4-FFF2-40B4-BE49-F238E27FC236}">
                      <a16:creationId xmlns:a16="http://schemas.microsoft.com/office/drawing/2014/main" id="{50EDE1C1-7229-4AF9-A724-7187207C40E1}"/>
                    </a:ext>
                  </a:extLst>
                </p:cNvPr>
                <p:cNvSpPr>
                  <a:spLocks noRot="1" noChangeAspect="1" noMove="1" noResize="1" noEditPoints="1" noAdjustHandles="1" noChangeArrowheads="1" noChangeShapeType="1" noTextEdit="1"/>
                </p:cNvSpPr>
                <p:nvPr/>
              </p:nvSpPr>
              <p:spPr>
                <a:xfrm>
                  <a:off x="672907" y="5149727"/>
                  <a:ext cx="6580154" cy="1645620"/>
                </a:xfrm>
                <a:prstGeom prst="rect">
                  <a:avLst/>
                </a:prstGeom>
                <a:blipFill>
                  <a:blip r:embed="rId4"/>
                  <a:stretch>
                    <a:fillRect l="-91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02FF4A7-EE31-43CB-A121-C85E882BAB86}"/>
                </a:ext>
              </a:extLst>
            </p:cNvPr>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p:spTree>
    <p:extLst>
      <p:ext uri="{BB962C8B-B14F-4D97-AF65-F5344CB8AC3E}">
        <p14:creationId xmlns:p14="http://schemas.microsoft.com/office/powerpoint/2010/main" val="336616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D4E1-7863-42C8-B9EB-78D59B2BFDC3}"/>
              </a:ext>
            </a:extLst>
          </p:cNvPr>
          <p:cNvSpPr>
            <a:spLocks noGrp="1"/>
          </p:cNvSpPr>
          <p:nvPr>
            <p:ph type="title"/>
          </p:nvPr>
        </p:nvSpPr>
        <p:spPr/>
        <p:txBody>
          <a:bodyPr/>
          <a:lstStyle/>
          <a:p>
            <a:r>
              <a:rPr lang="en-US" dirty="0"/>
              <a:t>What don’t we care about?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C5E444-6A04-4E95-8882-A0777C07DFF1}"/>
                  </a:ext>
                </a:extLst>
              </p:cNvPr>
              <p:cNvSpPr>
                <a:spLocks noGrp="1"/>
              </p:cNvSpPr>
              <p:nvPr>
                <p:ph idx="1"/>
              </p:nvPr>
            </p:nvSpPr>
            <p:spPr/>
            <p:txBody>
              <a:bodyPr/>
              <a:lstStyle/>
              <a:p>
                <a:r>
                  <a:rPr lang="en-US" dirty="0"/>
                  <a:t>Ignore lower-order terms.</a:t>
                </a:r>
              </a:p>
              <a:p>
                <a:r>
                  <a:rPr lang="en-US" dirty="0"/>
                  <a:t>If there’s a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a:t>that’s more important than </a:t>
                </a:r>
                <a14:m>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oMath>
                </a14:m>
                <a:r>
                  <a:rPr lang="en-US" dirty="0"/>
                  <a:t> for very large </a:t>
                </a:r>
                <a14:m>
                  <m:oMath xmlns:m="http://schemas.openxmlformats.org/officeDocument/2006/math">
                    <m:r>
                      <a:rPr lang="en-US" b="0" i="1" smtClean="0">
                        <a:latin typeface="Cambria Math" panose="02040503050406030204" pitchFamily="18" charset="0"/>
                      </a:rPr>
                      <m:t>𝑛</m:t>
                    </m:r>
                  </m:oMath>
                </a14:m>
                <a:endParaRPr lang="en-US" dirty="0"/>
              </a:p>
              <a:p>
                <a:endParaRPr lang="en-US" dirty="0"/>
              </a:p>
              <a:p>
                <a:r>
                  <a:rPr lang="en-US" dirty="0"/>
                  <a:t>Ignore constant factors.</a:t>
                </a:r>
              </a:p>
              <a:p>
                <a:r>
                  <a:rPr lang="en-US" dirty="0"/>
                  <a:t>We can’t see clearly what will happen when we convert from pseudocode to Java code (and Java code to machine code)</a:t>
                </a:r>
              </a:p>
              <a:p>
                <a:endParaRPr lang="en-US" dirty="0"/>
              </a:p>
              <a:p>
                <a:r>
                  <a:rPr lang="en-US" dirty="0"/>
                  <a:t>Ignore small inputs.</a:t>
                </a:r>
              </a:p>
              <a:p>
                <a:r>
                  <a:rPr lang="en-US" dirty="0"/>
                  <a:t>Small enough and it happens in the blink of an eye anyway…</a:t>
                </a:r>
              </a:p>
            </p:txBody>
          </p:sp>
        </mc:Choice>
        <mc:Fallback xmlns="">
          <p:sp>
            <p:nvSpPr>
              <p:cNvPr id="3" name="Content Placeholder 2">
                <a:extLst>
                  <a:ext uri="{FF2B5EF4-FFF2-40B4-BE49-F238E27FC236}">
                    <a16:creationId xmlns:a16="http://schemas.microsoft.com/office/drawing/2014/main" id="{A6C5E444-6A04-4E95-8882-A0777C07DFF1}"/>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866635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755-532E-495F-B409-6657E0460549}"/>
              </a:ext>
            </a:extLst>
          </p:cNvPr>
          <p:cNvSpPr>
            <a:spLocks noGrp="1"/>
          </p:cNvSpPr>
          <p:nvPr>
            <p:ph type="title"/>
          </p:nvPr>
        </p:nvSpPr>
        <p:spPr/>
        <p:txBody>
          <a:bodyPr/>
          <a:lstStyle/>
          <a:p>
            <a:r>
              <a:rPr lang="en-US" dirty="0"/>
              <a:t>Big-O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6CBFD-97E1-4188-BCA9-BCC285F8FB4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=1,000,000,000,000,000,000,000</m:t>
                    </m:r>
                    <m:r>
                      <a:rPr lang="en-US" b="0" i="1" smtClean="0">
                        <a:latin typeface="Cambria Math" panose="02040503050406030204" pitchFamily="18" charset="0"/>
                      </a:rPr>
                      <m:t>𝑛</m:t>
                    </m:r>
                  </m:oMath>
                </a14:m>
                <a:r>
                  <a:rPr lang="en-US" dirty="0"/>
                  <a:t> is slower than </a:t>
                </a:r>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for “practical” sizes of </a:t>
                </a:r>
                <a14:m>
                  <m:oMath xmlns:m="http://schemas.openxmlformats.org/officeDocument/2006/math">
                    <m:r>
                      <a:rPr lang="en-US" b="0" i="1" smtClean="0">
                        <a:latin typeface="Cambria Math" panose="02040503050406030204" pitchFamily="18" charset="0"/>
                      </a:rPr>
                      <m:t>𝑛</m:t>
                    </m:r>
                  </m:oMath>
                </a14:m>
                <a:r>
                  <a:rPr lang="en-US" dirty="0"/>
                  <a:t>.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says treat </a:t>
                </a:r>
                <a14:m>
                  <m:oMath xmlns:m="http://schemas.openxmlformats.org/officeDocument/2006/math">
                    <m:r>
                      <a:rPr lang="en-US" b="0" i="1" smtClean="0">
                        <a:latin typeface="Cambria Math" panose="02040503050406030204" pitchFamily="18" charset="0"/>
                      </a:rPr>
                      <m:t>𝑓</m:t>
                    </m:r>
                  </m:oMath>
                </a14:m>
                <a:r>
                  <a:rPr lang="en-US" dirty="0"/>
                  <a:t> as faster)</a:t>
                </a:r>
              </a:p>
              <a:p>
                <a:pPr marL="0" indent="0">
                  <a:buNone/>
                </a:pPr>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m:t>
                    </m:r>
                    <m:r>
                      <a:rPr lang="en-US" b="0" i="1" smtClean="0">
                        <a:latin typeface="Cambria Math" panose="02040503050406030204" pitchFamily="18" charset="0"/>
                      </a:rPr>
                      <m:t>𝑛</m:t>
                    </m:r>
                  </m:oMath>
                </a14:m>
                <a:r>
                  <a:rPr lang="en-US" dirty="0"/>
                  <a:t> aren’t the same for practical purposes.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treat them identically.</a:t>
                </a:r>
              </a:p>
              <a:p>
                <a:endParaRPr lang="en-US" dirty="0"/>
              </a:p>
            </p:txBody>
          </p:sp>
        </mc:Choice>
        <mc:Fallback xmlns="">
          <p:sp>
            <p:nvSpPr>
              <p:cNvPr id="3" name="Content Placeholder 2">
                <a:extLst>
                  <a:ext uri="{FF2B5EF4-FFF2-40B4-BE49-F238E27FC236}">
                    <a16:creationId xmlns:a16="http://schemas.microsoft.com/office/drawing/2014/main" id="{C046CBFD-97E1-4188-BCA9-BCC285F8FB44}"/>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47157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C447-5B5C-4147-B67B-69F640A7C4F7}"/>
              </a:ext>
            </a:extLst>
          </p:cNvPr>
          <p:cNvSpPr>
            <a:spLocks noGrp="1"/>
          </p:cNvSpPr>
          <p:nvPr>
            <p:ph type="title"/>
          </p:nvPr>
        </p:nvSpPr>
        <p:spPr/>
        <p:txBody>
          <a:bodyPr/>
          <a:lstStyle/>
          <a:p>
            <a:r>
              <a:rPr lang="en-US" dirty="0"/>
              <a:t>Polynomial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32B4B0-E08A-442A-925B-644348F83C34}"/>
                  </a:ext>
                </a:extLst>
              </p:cNvPr>
              <p:cNvSpPr>
                <a:spLocks noGrp="1"/>
              </p:cNvSpPr>
              <p:nvPr>
                <p:ph idx="1"/>
              </p:nvPr>
            </p:nvSpPr>
            <p:spPr/>
            <p:txBody>
              <a:bodyPr/>
              <a:lstStyle/>
              <a:p>
                <a:r>
                  <a:rPr lang="en-US" dirty="0"/>
                  <a:t>We’ll say an algorithm is “efficient” if it runs in </a:t>
                </a:r>
                <a:r>
                  <a:rPr lang="en-US" b="1" dirty="0"/>
                  <a:t>polynomial time</a:t>
                </a:r>
              </a:p>
              <a:p>
                <a:endParaRPr lang="en-US" dirty="0"/>
              </a:p>
              <a:p>
                <a:endParaRPr lang="en-US" dirty="0"/>
              </a:p>
              <a:p>
                <a:endParaRPr lang="en-US" dirty="0"/>
              </a:p>
              <a:p>
                <a:endParaRPr lang="en-US" dirty="0"/>
              </a:p>
              <a:p>
                <a:r>
                  <a:rPr lang="en-US" dirty="0"/>
                  <a:t>Sorting algorithms (e.g. the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a14:m>
                <a:r>
                  <a:rPr lang="en-US" dirty="0"/>
                  <a:t> ones) – polynomial time.</a:t>
                </a:r>
              </a:p>
              <a:p>
                <a:r>
                  <a:rPr lang="en-US" dirty="0"/>
                  <a:t>Graph algorithms from 332 – polynomial time </a:t>
                </a:r>
              </a:p>
            </p:txBody>
          </p:sp>
        </mc:Choice>
        <mc:Fallback xmlns="">
          <p:sp>
            <p:nvSpPr>
              <p:cNvPr id="3" name="Content Placeholder 2">
                <a:extLst>
                  <a:ext uri="{FF2B5EF4-FFF2-40B4-BE49-F238E27FC236}">
                    <a16:creationId xmlns:a16="http://schemas.microsoft.com/office/drawing/2014/main" id="{8032B4B0-E08A-442A-925B-644348F83C3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descr="Polynomial time definition box.">
            <a:extLst>
              <a:ext uri="{FF2B5EF4-FFF2-40B4-BE49-F238E27FC236}">
                <a16:creationId xmlns:a16="http://schemas.microsoft.com/office/drawing/2014/main" id="{A63FF029-F007-4F24-A483-CE7D03451BDC}"/>
              </a:ext>
            </a:extLst>
          </p:cNvPr>
          <p:cNvGrpSpPr/>
          <p:nvPr/>
        </p:nvGrpSpPr>
        <p:grpSpPr>
          <a:xfrm>
            <a:off x="1570876" y="2496561"/>
            <a:ext cx="9237798"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D2C0D30-E346-426D-9224-617D7153CA3C}"/>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We say an algorithm runs in polynomial time if on an input of size </a:t>
                  </a:r>
                  <a14:m>
                    <m:oMath xmlns:m="http://schemas.openxmlformats.org/officeDocument/2006/math">
                      <m:r>
                        <a:rPr lang="en-US" sz="2400" b="0" i="1" smtClean="0">
                          <a:latin typeface="Cambria Math" panose="02040503050406030204" pitchFamily="18" charset="0"/>
                          <a:cs typeface="Segoe UI Semibold" panose="020B0702040204020203" pitchFamily="34" charset="0"/>
                        </a:rPr>
                        <m:t>𝑛</m:t>
                      </m:r>
                      <m:r>
                        <a:rPr lang="en-US" sz="2400" b="0" i="1" smtClean="0">
                          <a:latin typeface="Cambria Math" panose="02040503050406030204" pitchFamily="18" charset="0"/>
                          <a:cs typeface="Segoe UI Semibold" panose="020B0702040204020203" pitchFamily="34" charset="0"/>
                        </a:rPr>
                        <m:t>, </m:t>
                      </m:r>
                    </m:oMath>
                  </a14:m>
                  <a:r>
                    <a:rPr lang="en-US" sz="2400" dirty="0">
                      <a:latin typeface="Segoe UI Semibold" panose="020B0702040204020203" pitchFamily="34" charset="0"/>
                      <a:cs typeface="Segoe UI Semibold" panose="020B0702040204020203" pitchFamily="34" charset="0"/>
                    </a:rPr>
                    <a:t>the algorithm runs in time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latin typeface="Segoe UI Semibold" panose="020B0702040204020203" pitchFamily="34" charset="0"/>
                      <a:cs typeface="Segoe UI Semibold" panose="020B0702040204020203" pitchFamily="34" charset="0"/>
                    </a:rPr>
                    <a:t> for some constant </a:t>
                  </a:r>
                  <a14:m>
                    <m:oMath xmlns:m="http://schemas.openxmlformats.org/officeDocument/2006/math">
                      <m:r>
                        <a:rPr lang="en-US" sz="2400" b="0" i="1" smtClean="0">
                          <a:latin typeface="Cambria Math" panose="02040503050406030204" pitchFamily="18" charset="0"/>
                        </a:rPr>
                        <m:t>𝑐</m:t>
                      </m:r>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AD2C0D30-E346-426D-9224-617D7153CA3C}"/>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5270724-00B7-43EB-816E-A0A7AD7C9802}"/>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Polynomial Time</a:t>
              </a:r>
            </a:p>
          </p:txBody>
        </p:sp>
      </p:grpSp>
    </p:spTree>
    <p:extLst>
      <p:ext uri="{BB962C8B-B14F-4D97-AF65-F5344CB8AC3E}">
        <p14:creationId xmlns:p14="http://schemas.microsoft.com/office/powerpoint/2010/main" val="48160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EBA6-6451-4892-B7D7-F98BCCC7C2DF}"/>
              </a:ext>
            </a:extLst>
          </p:cNvPr>
          <p:cNvSpPr>
            <a:spLocks noGrp="1"/>
          </p:cNvSpPr>
          <p:nvPr>
            <p:ph type="title"/>
          </p:nvPr>
        </p:nvSpPr>
        <p:spPr/>
        <p:txBody>
          <a:bodyPr/>
          <a:lstStyle/>
          <a:p>
            <a:r>
              <a:rPr lang="en-US" dirty="0"/>
              <a:t>Why Polynomial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458C93-F97E-462C-A81C-105CBB8BAB7A}"/>
                  </a:ext>
                </a:extLst>
              </p:cNvPr>
              <p:cNvSpPr>
                <a:spLocks noGrp="1"/>
              </p:cNvSpPr>
              <p:nvPr>
                <p:ph idx="1"/>
              </p:nvPr>
            </p:nvSpPr>
            <p:spPr/>
            <p:txBody>
              <a:bodyPr/>
              <a:lstStyle/>
              <a:p>
                <a:r>
                  <a:rPr lang="en-US" dirty="0"/>
                  <a:t>Most “in-practice efficient” algorithms are polynomial time, and most polynomial time algorithms </a:t>
                </a:r>
                <a:r>
                  <a:rPr lang="en-US" b="1" dirty="0"/>
                  <a:t>can be made</a:t>
                </a:r>
                <a:r>
                  <a:rPr lang="en-US" dirty="0"/>
                  <a:t> “in-practice efficient.”</a:t>
                </a:r>
              </a:p>
              <a:p>
                <a:pPr lvl="1"/>
                <a:r>
                  <a:rPr lang="en-US" dirty="0"/>
                  <a:t>Not all of them! But a good number.</a:t>
                </a:r>
              </a:p>
              <a:p>
                <a:r>
                  <a:rPr lang="en-US" dirty="0"/>
                  <a:t>It’s an easy definition to state and check.</a:t>
                </a:r>
              </a:p>
              <a:p>
                <a:r>
                  <a:rPr lang="en-US" dirty="0"/>
                  <a:t>It’s easy to work with (a polynomial time algorithm, run on the output of a polynomial time algorithm is overall a polynomial time algorithm).</a:t>
                </a:r>
              </a:p>
              <a:p>
                <a:pPr lvl="1"/>
                <a:r>
                  <a:rPr lang="en-US" dirty="0"/>
                  <a:t>e.g. you can find a minimum spanning tree, then sort the edges. The overall running time is polynomial.</a:t>
                </a:r>
              </a:p>
              <a:p>
                <a:pPr lvl="1"/>
                <a:r>
                  <a:rPr lang="en-US" sz="2800" dirty="0"/>
                  <a:t>It lets us focus on the big-issues.</a:t>
                </a:r>
              </a:p>
              <a:p>
                <a:pPr lvl="1"/>
                <a:r>
                  <a:rPr lang="en-US" dirty="0"/>
                  <a:t>Thinking carefully about data structures might get us from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𝑛</m:t>
                        </m:r>
                      </m:e>
                    </m:d>
                  </m:oMath>
                </a14:m>
                <a:r>
                  <a:rPr lang="en-US" dirty="0"/>
                  <a:t>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but we don’t waste time doing the second one. </a:t>
                </a:r>
              </a:p>
            </p:txBody>
          </p:sp>
        </mc:Choice>
        <mc:Fallback xmlns="">
          <p:sp>
            <p:nvSpPr>
              <p:cNvPr id="3" name="Content Placeholder 2">
                <a:extLst>
                  <a:ext uri="{FF2B5EF4-FFF2-40B4-BE49-F238E27FC236}">
                    <a16:creationId xmlns:a16="http://schemas.microsoft.com/office/drawing/2014/main" id="{B7458C93-F97E-462C-A81C-105CBB8BAB7A}"/>
                  </a:ext>
                </a:extLst>
              </p:cNvPr>
              <p:cNvSpPr>
                <a:spLocks noGrp="1" noRot="1" noChangeAspect="1" noMove="1" noResize="1" noEditPoints="1" noAdjustHandles="1" noChangeArrowheads="1" noChangeShapeType="1" noTextEdit="1"/>
              </p:cNvSpPr>
              <p:nvPr>
                <p:ph idx="1"/>
              </p:nvPr>
            </p:nvSpPr>
            <p:spPr>
              <a:blipFill>
                <a:blip r:embed="rId2"/>
                <a:stretch>
                  <a:fillRect l="-708" t="-2138" r="-1797" b="-377"/>
                </a:stretch>
              </a:blipFill>
            </p:spPr>
            <p:txBody>
              <a:bodyPr/>
              <a:lstStyle/>
              <a:p>
                <a:r>
                  <a:rPr lang="en-US">
                    <a:noFill/>
                  </a:rPr>
                  <a:t> </a:t>
                </a:r>
              </a:p>
            </p:txBody>
          </p:sp>
        </mc:Fallback>
      </mc:AlternateContent>
    </p:spTree>
    <p:extLst>
      <p:ext uri="{BB962C8B-B14F-4D97-AF65-F5344CB8AC3E}">
        <p14:creationId xmlns:p14="http://schemas.microsoft.com/office/powerpoint/2010/main" val="12692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If you have an algorithm that takes exactly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microseconds, how large of an </a:t>
                </a:r>
                <a14:m>
                  <m:oMath xmlns:m="http://schemas.openxmlformats.org/officeDocument/2006/math">
                    <m:r>
                      <a:rPr lang="en-US" b="0" i="1" smtClean="0">
                        <a:latin typeface="Cambria Math" panose="02040503050406030204" pitchFamily="18" charset="0"/>
                      </a:rPr>
                      <m:t>𝑛</m:t>
                    </m:r>
                  </m:oMath>
                </a14:m>
                <a:r>
                  <a:rPr lang="en-US" dirty="0"/>
                  <a:t> can you handle in the given time?</a:t>
                </a:r>
              </a:p>
            </p:txBody>
          </p:sp>
        </mc:Choice>
        <mc:Fallback xmlns="">
          <p:sp>
            <p:nvSpPr>
              <p:cNvPr id="3" name="Content Placeholder 2">
                <a:extLst>
                  <a:ext uri="{FF2B5EF4-FFF2-40B4-BE49-F238E27FC236}">
                    <a16:creationId xmlns:a16="http://schemas.microsoft.com/office/drawing/2014/main" id="{1EFC66CE-D167-48FE-BE1C-1B6784E30961}"/>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pic>
        <p:nvPicPr>
          <p:cNvPr id="1026" name="Picture 2" descr="https://i.stack.imgur.com/DZiN6.png">
            <a:extLst>
              <a:ext uri="{FF2B5EF4-FFF2-40B4-BE49-F238E27FC236}">
                <a16:creationId xmlns:a16="http://schemas.microsoft.com/office/drawing/2014/main" id="{9D4CE8EC-E9F2-4372-B708-11AD257DE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47" y="2341985"/>
            <a:ext cx="11080551" cy="446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0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 (</a:t>
            </a:r>
            <a:r>
              <a:rPr lang="en-US" dirty="0" err="1"/>
              <a:t>mult</a:t>
            </a:r>
            <a:r>
              <a:rPr lang="en-US" dirty="0"/>
              <a:t> vs. add)</a:t>
            </a:r>
          </a:p>
        </p:txBody>
      </p:sp>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For polynomial time, throwing (a lot) more time/compute power can make a significant difference. For exponential (or worse) time, the improvement is minimal.</a:t>
            </a:r>
          </a:p>
          <a:p>
            <a:r>
              <a:rPr lang="en-US" dirty="0"/>
              <a:t>With polynomial time, the increase in size is multiplicative..</a:t>
            </a:r>
          </a:p>
          <a:p>
            <a:r>
              <a:rPr lang="en-US" dirty="0"/>
              <a:t>For exponential time, it’s only additive.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3796238592"/>
                  </p:ext>
                </p:extLst>
              </p:nvPr>
            </p:nvGraphicFramePr>
            <p:xfrm>
              <a:off x="1713719" y="4287229"/>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solidFill>
                          <a:srgbClr val="004F88"/>
                        </a:solidFill>
                      </a:tcPr>
                    </a:tc>
                    <a:tc>
                      <a:txBody>
                        <a:bodyPr/>
                        <a:lstStyle/>
                        <a:p>
                          <a:r>
                            <a:rPr lang="en-US" dirty="0"/>
                            <a:t>Handle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oMath>
                          </a14:m>
                          <a:r>
                            <a:rPr lang="en-US" dirty="0"/>
                            <a:t>…</a:t>
                          </a:r>
                        </a:p>
                      </a:txBody>
                      <a:tcPr>
                        <a:solidFill>
                          <a:srgbClr val="004F88"/>
                        </a:solidFill>
                      </a:tcPr>
                    </a:tc>
                    <a:tc>
                      <a:txBody>
                        <a:bodyPr/>
                        <a:lstStyle/>
                        <a:p>
                          <a:r>
                            <a:rPr lang="en-US" dirty="0"/>
                            <a:t>Twice as fast processor</a:t>
                          </a:r>
                        </a:p>
                      </a:txBody>
                      <a:tcPr>
                        <a:solidFill>
                          <a:srgbClr val="004F88"/>
                        </a:solidFill>
                      </a:tcPr>
                    </a:tc>
                    <a:extLst>
                      <a:ext uri="{0D108BD9-81ED-4DB2-BD59-A6C34878D82A}">
                        <a16:rowId xmlns:a16="http://schemas.microsoft.com/office/drawing/2014/main" val="238329812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245201180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oMath>
                            </m:oMathPara>
                          </a14:m>
                          <a:endParaRPr lang="en-US" dirty="0"/>
                        </a:p>
                      </a:txBody>
                      <a:tcPr/>
                    </a:tc>
                    <a:tc>
                      <a:txBody>
                        <a:bodyPr/>
                        <a:lstStyle/>
                        <a:p>
                          <a:r>
                            <a:rPr lang="en-US" dirty="0"/>
                            <a:t> </a:t>
                          </a:r>
                          <a14:m>
                            <m:oMath xmlns:m="http://schemas.openxmlformats.org/officeDocument/2006/math">
                              <m:r>
                                <a:rPr lang="en-US" b="0" i="1" smtClean="0">
                                  <a:latin typeface="Cambria Math" panose="02040503050406030204" pitchFamily="18" charset="0"/>
                                </a:rPr>
                                <m:t>100⋅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1/3</m:t>
                                  </m:r>
                                </m:sup>
                              </m:sSup>
                            </m:oMath>
                          </a14:m>
                          <a:r>
                            <a:rPr lang="en-US" dirty="0"/>
                            <a:t> </a:t>
                          </a:r>
                          <a14:m>
                            <m:oMath xmlns:m="http://schemas.openxmlformats.org/officeDocument/2006/math">
                              <m:r>
                                <a:rPr lang="en-US" b="0" i="1" dirty="0" smtClean="0">
                                  <a:latin typeface="Cambria Math" panose="02040503050406030204" pitchFamily="18" charset="0"/>
                                </a:rPr>
                                <m:t>≈126</m:t>
                              </m:r>
                            </m:oMath>
                          </a14:m>
                          <a:endParaRPr lang="en-US" dirty="0"/>
                        </a:p>
                      </a:txBody>
                      <a:tcPr/>
                    </a:tc>
                    <a:extLst>
                      <a:ext uri="{0D108BD9-81ED-4DB2-BD59-A6C34878D82A}">
                        <a16:rowId xmlns:a16="http://schemas.microsoft.com/office/drawing/2014/main" val="375345286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19+1=20</m:t>
                                </m:r>
                              </m:oMath>
                            </m:oMathPara>
                          </a14:m>
                          <a:endParaRPr lang="en-US" dirty="0"/>
                        </a:p>
                      </a:txBody>
                      <a:tcPr/>
                    </a:tc>
                    <a:extLst>
                      <a:ext uri="{0D108BD9-81ED-4DB2-BD59-A6C34878D82A}">
                        <a16:rowId xmlns:a16="http://schemas.microsoft.com/office/drawing/2014/main" val="2212912882"/>
                      </a:ext>
                    </a:extLst>
                  </a:tr>
                </a:tbl>
              </a:graphicData>
            </a:graphic>
          </p:graphicFrame>
        </mc:Choice>
        <mc:Fallback xmlns="">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3796238592"/>
                  </p:ext>
                </p:extLst>
              </p:nvPr>
            </p:nvGraphicFramePr>
            <p:xfrm>
              <a:off x="1713719" y="4287229"/>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solidFill>
                          <a:srgbClr val="004F88"/>
                        </a:solidFill>
                      </a:tcPr>
                    </a:tc>
                    <a:tc>
                      <a:txBody>
                        <a:bodyPr/>
                        <a:lstStyle/>
                        <a:p>
                          <a:endParaRPr lang="en-US"/>
                        </a:p>
                      </a:txBody>
                      <a:tcPr>
                        <a:blipFill>
                          <a:blip r:embed="rId2"/>
                          <a:stretch>
                            <a:fillRect l="-100450" t="-8197" r="-101126" b="-313115"/>
                          </a:stretch>
                        </a:blipFill>
                      </a:tcPr>
                    </a:tc>
                    <a:tc>
                      <a:txBody>
                        <a:bodyPr/>
                        <a:lstStyle/>
                        <a:p>
                          <a:r>
                            <a:rPr lang="en-US" dirty="0"/>
                            <a:t>Twice as fast processor</a:t>
                          </a:r>
                        </a:p>
                      </a:txBody>
                      <a:tcPr>
                        <a:solidFill>
                          <a:srgbClr val="004F88"/>
                        </a:solidFill>
                      </a:tcPr>
                    </a:tc>
                    <a:extLst>
                      <a:ext uri="{0D108BD9-81ED-4DB2-BD59-A6C34878D82A}">
                        <a16:rowId xmlns:a16="http://schemas.microsoft.com/office/drawing/2014/main" val="2383298128"/>
                      </a:ext>
                    </a:extLst>
                  </a:tr>
                  <a:tr h="370840">
                    <a:tc>
                      <a:txBody>
                        <a:bodyPr/>
                        <a:lstStyle/>
                        <a:p>
                          <a:endParaRPr lang="en-US"/>
                        </a:p>
                      </a:txBody>
                      <a:tcPr>
                        <a:blipFill>
                          <a:blip r:embed="rId2"/>
                          <a:stretch>
                            <a:fillRect l="-225" t="-108197" r="-200674" b="-213115"/>
                          </a:stretch>
                        </a:blipFill>
                      </a:tcPr>
                    </a:tc>
                    <a:tc>
                      <a:txBody>
                        <a:bodyPr/>
                        <a:lstStyle/>
                        <a:p>
                          <a:endParaRPr lang="en-US"/>
                        </a:p>
                      </a:txBody>
                      <a:tcPr>
                        <a:blipFill>
                          <a:blip r:embed="rId2"/>
                          <a:stretch>
                            <a:fillRect l="-100450" t="-108197" r="-101126" b="-213115"/>
                          </a:stretch>
                        </a:blipFill>
                      </a:tcPr>
                    </a:tc>
                    <a:tc>
                      <a:txBody>
                        <a:bodyPr/>
                        <a:lstStyle/>
                        <a:p>
                          <a:endParaRPr lang="en-US"/>
                        </a:p>
                      </a:txBody>
                      <a:tcPr>
                        <a:blipFill>
                          <a:blip r:embed="rId2"/>
                          <a:stretch>
                            <a:fillRect l="-200000" t="-108197" r="-899" b="-213115"/>
                          </a:stretch>
                        </a:blipFill>
                      </a:tcPr>
                    </a:tc>
                    <a:extLst>
                      <a:ext uri="{0D108BD9-81ED-4DB2-BD59-A6C34878D82A}">
                        <a16:rowId xmlns:a16="http://schemas.microsoft.com/office/drawing/2014/main" val="2452011806"/>
                      </a:ext>
                    </a:extLst>
                  </a:tr>
                  <a:tr h="375984">
                    <a:tc>
                      <a:txBody>
                        <a:bodyPr/>
                        <a:lstStyle/>
                        <a:p>
                          <a:endParaRPr lang="en-US"/>
                        </a:p>
                      </a:txBody>
                      <a:tcPr>
                        <a:blipFill>
                          <a:blip r:embed="rId2"/>
                          <a:stretch>
                            <a:fillRect l="-225" t="-204839" r="-200674" b="-109677"/>
                          </a:stretch>
                        </a:blipFill>
                      </a:tcPr>
                    </a:tc>
                    <a:tc>
                      <a:txBody>
                        <a:bodyPr/>
                        <a:lstStyle/>
                        <a:p>
                          <a:endParaRPr lang="en-US"/>
                        </a:p>
                      </a:txBody>
                      <a:tcPr>
                        <a:blipFill>
                          <a:blip r:embed="rId2"/>
                          <a:stretch>
                            <a:fillRect l="-100450" t="-204839" r="-101126" b="-109677"/>
                          </a:stretch>
                        </a:blipFill>
                      </a:tcPr>
                    </a:tc>
                    <a:tc>
                      <a:txBody>
                        <a:bodyPr/>
                        <a:lstStyle/>
                        <a:p>
                          <a:endParaRPr lang="en-US"/>
                        </a:p>
                      </a:txBody>
                      <a:tcPr>
                        <a:blipFill>
                          <a:blip r:embed="rId2"/>
                          <a:stretch>
                            <a:fillRect l="-200000" t="-204839" r="-899" b="-109677"/>
                          </a:stretch>
                        </a:blipFill>
                      </a:tcPr>
                    </a:tc>
                    <a:extLst>
                      <a:ext uri="{0D108BD9-81ED-4DB2-BD59-A6C34878D82A}">
                        <a16:rowId xmlns:a16="http://schemas.microsoft.com/office/drawing/2014/main" val="3753452869"/>
                      </a:ext>
                    </a:extLst>
                  </a:tr>
                  <a:tr h="370840">
                    <a:tc>
                      <a:txBody>
                        <a:bodyPr/>
                        <a:lstStyle/>
                        <a:p>
                          <a:endParaRPr lang="en-US"/>
                        </a:p>
                      </a:txBody>
                      <a:tcPr>
                        <a:blipFill>
                          <a:blip r:embed="rId2"/>
                          <a:stretch>
                            <a:fillRect l="-225" t="-309836" r="-200674" b="-11475"/>
                          </a:stretch>
                        </a:blipFill>
                      </a:tcPr>
                    </a:tc>
                    <a:tc>
                      <a:txBody>
                        <a:bodyPr/>
                        <a:lstStyle/>
                        <a:p>
                          <a:endParaRPr lang="en-US"/>
                        </a:p>
                      </a:txBody>
                      <a:tcPr>
                        <a:blipFill>
                          <a:blip r:embed="rId2"/>
                          <a:stretch>
                            <a:fillRect l="-100450" t="-309836" r="-101126" b="-11475"/>
                          </a:stretch>
                        </a:blipFill>
                      </a:tcPr>
                    </a:tc>
                    <a:tc>
                      <a:txBody>
                        <a:bodyPr/>
                        <a:lstStyle/>
                        <a:p>
                          <a:endParaRPr lang="en-US"/>
                        </a:p>
                      </a:txBody>
                      <a:tcPr>
                        <a:blipFill>
                          <a:blip r:embed="rId2"/>
                          <a:stretch>
                            <a:fillRect l="-200000" t="-309836" r="-899" b="-11475"/>
                          </a:stretch>
                        </a:blipFill>
                      </a:tcPr>
                    </a:tc>
                    <a:extLst>
                      <a:ext uri="{0D108BD9-81ED-4DB2-BD59-A6C34878D82A}">
                        <a16:rowId xmlns:a16="http://schemas.microsoft.com/office/drawing/2014/main" val="2212912882"/>
                      </a:ext>
                    </a:extLst>
                  </a:tr>
                </a:tbl>
              </a:graphicData>
            </a:graphic>
          </p:graphicFrame>
        </mc:Fallback>
      </mc:AlternateContent>
    </p:spTree>
    <p:extLst>
      <p:ext uri="{BB962C8B-B14F-4D97-AF65-F5344CB8AC3E}">
        <p14:creationId xmlns:p14="http://schemas.microsoft.com/office/powerpoint/2010/main" val="1249346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1C99-77C8-4AB4-BA0B-F16B27124012}"/>
              </a:ext>
            </a:extLst>
          </p:cNvPr>
          <p:cNvSpPr>
            <a:spLocks noGrp="1"/>
          </p:cNvSpPr>
          <p:nvPr>
            <p:ph type="title"/>
          </p:nvPr>
        </p:nvSpPr>
        <p:spPr/>
        <p:txBody>
          <a:bodyPr/>
          <a:lstStyle/>
          <a:p>
            <a:r>
              <a:rPr lang="en-US" dirty="0"/>
              <a:t>Polynomial Time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C2CE9B-B95E-46F8-8E20-0B12C803377A}"/>
                  </a:ext>
                </a:extLst>
              </p:cNvPr>
              <p:cNvSpPr>
                <a:spLocks noGrp="1"/>
              </p:cNvSpPr>
              <p:nvPr>
                <p:ph idx="1"/>
              </p:nvPr>
            </p:nvSpPr>
            <p:spPr/>
            <p:txBody>
              <a:bodyPr>
                <a:normAutofit/>
              </a:bodyPr>
              <a:lstStyle/>
              <a:p>
                <a:r>
                  <a:rPr lang="en-US" dirty="0"/>
                  <a:t>It has all the problems big-O had.</a:t>
                </a:r>
              </a:p>
              <a:p>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10000</m:t>
                        </m:r>
                      </m:sup>
                    </m:sSup>
                  </m:oMath>
                </a14:m>
                <a:r>
                  <a:rPr lang="en-US" dirty="0"/>
                  <a:t> is polynomial-time.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1.0000000001</m:t>
                        </m:r>
                      </m:e>
                      <m:sup>
                        <m:r>
                          <a:rPr lang="en-US" i="1">
                            <a:latin typeface="Cambria Math" panose="02040503050406030204" pitchFamily="18" charset="0"/>
                          </a:rPr>
                          <m:t>𝑛</m:t>
                        </m:r>
                      </m:sup>
                    </m:sSup>
                  </m:oMath>
                </a14:m>
                <a:r>
                  <a:rPr lang="en-US" dirty="0"/>
                  <a:t> is not. You’d rather run a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algorithm.</a:t>
                </a:r>
              </a:p>
              <a:p>
                <a:endParaRPr lang="en-US" dirty="0"/>
              </a:p>
              <a:p>
                <a:r>
                  <a:rPr lang="en-US" dirty="0"/>
                  <a:t>Just like big-O, it’s still useful, and we can handle the edge-cases as they arise. </a:t>
                </a:r>
              </a:p>
            </p:txBody>
          </p:sp>
        </mc:Choice>
        <mc:Fallback xmlns="">
          <p:sp>
            <p:nvSpPr>
              <p:cNvPr id="3" name="Content Placeholder 2">
                <a:extLst>
                  <a:ext uri="{FF2B5EF4-FFF2-40B4-BE49-F238E27FC236}">
                    <a16:creationId xmlns:a16="http://schemas.microsoft.com/office/drawing/2014/main" id="{D8C2CE9B-B95E-46F8-8E20-0B12C803377A}"/>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409036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C1B-6DE0-41E5-947A-D3109BF3DB99}"/>
              </a:ext>
            </a:extLst>
          </p:cNvPr>
          <p:cNvSpPr>
            <a:spLocks noGrp="1"/>
          </p:cNvSpPr>
          <p:nvPr>
            <p:ph type="title"/>
          </p:nvPr>
        </p:nvSpPr>
        <p:spPr/>
        <p:txBody>
          <a:bodyPr/>
          <a:lstStyle/>
          <a:p>
            <a:r>
              <a:rPr lang="en-US" dirty="0"/>
              <a:t>Tools for running time analysis</a:t>
            </a:r>
          </a:p>
        </p:txBody>
      </p:sp>
      <p:sp>
        <p:nvSpPr>
          <p:cNvPr id="3" name="Content Placeholder 2">
            <a:extLst>
              <a:ext uri="{FF2B5EF4-FFF2-40B4-BE49-F238E27FC236}">
                <a16:creationId xmlns:a16="http://schemas.microsoft.com/office/drawing/2014/main" id="{3FE883A0-17FD-47C7-BFC4-6F6ADB93793C}"/>
              </a:ext>
            </a:extLst>
          </p:cNvPr>
          <p:cNvSpPr>
            <a:spLocks noGrp="1"/>
          </p:cNvSpPr>
          <p:nvPr>
            <p:ph idx="1"/>
          </p:nvPr>
        </p:nvSpPr>
        <p:spPr/>
        <p:txBody>
          <a:bodyPr/>
          <a:lstStyle/>
          <a:p>
            <a:r>
              <a:rPr lang="en-US" dirty="0"/>
              <a:t>Recurrences</a:t>
            </a:r>
          </a:p>
          <a:p>
            <a:pPr lvl="1"/>
            <a:r>
              <a:rPr lang="en-US" dirty="0"/>
              <a:t>Solved with Master Theorem, tree method, or unrolling</a:t>
            </a:r>
          </a:p>
          <a:p>
            <a:r>
              <a:rPr lang="en-US" dirty="0"/>
              <a:t>Facts from 332</a:t>
            </a:r>
          </a:p>
          <a:p>
            <a:pPr lvl="1"/>
            <a:r>
              <a:rPr lang="en-US" dirty="0"/>
              <a:t>Known running times of data structures from that course– just use those as facts.</a:t>
            </a:r>
          </a:p>
          <a:p>
            <a:pPr lvl="1"/>
            <a:r>
              <a:rPr lang="en-US" dirty="0"/>
              <a:t>We have a reference for you on the </a:t>
            </a:r>
            <a:r>
              <a:rPr lang="en-US" dirty="0">
                <a:hlinkClick r:id="rId2"/>
              </a:rPr>
              <a:t>webpage</a:t>
            </a:r>
            <a:endParaRPr lang="en-US" dirty="0"/>
          </a:p>
          <a:p>
            <a:r>
              <a:rPr lang="en-US" dirty="0"/>
              <a:t>Style of analysis you did in 332</a:t>
            </a:r>
          </a:p>
          <a:p>
            <a:pPr lvl="1"/>
            <a:r>
              <a:rPr lang="en-US" dirty="0"/>
              <a:t>How many iterations do loops need, and what’s the running time of each?</a:t>
            </a:r>
          </a:p>
          <a:p>
            <a:pPr lvl="1"/>
            <a:r>
              <a:rPr lang="en-US" dirty="0"/>
              <a:t>Occasionally, summations to answer those questions. </a:t>
            </a:r>
          </a:p>
        </p:txBody>
      </p:sp>
      <p:sp>
        <p:nvSpPr>
          <p:cNvPr id="4" name="Speech Bubble: Rectangle with Corners Rounded 3">
            <a:extLst>
              <a:ext uri="{FF2B5EF4-FFF2-40B4-BE49-F238E27FC236}">
                <a16:creationId xmlns:a16="http://schemas.microsoft.com/office/drawing/2014/main" id="{0AB52738-D271-4714-5217-1819DA0030BB}"/>
              </a:ext>
            </a:extLst>
          </p:cNvPr>
          <p:cNvSpPr/>
          <p:nvPr/>
        </p:nvSpPr>
        <p:spPr>
          <a:xfrm>
            <a:off x="3154680" y="1389888"/>
            <a:ext cx="1216152" cy="484632"/>
          </a:xfrm>
          <a:prstGeom prst="wedgeRoundRectCallout">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New!</a:t>
            </a:r>
          </a:p>
        </p:txBody>
      </p:sp>
      <p:sp>
        <p:nvSpPr>
          <p:cNvPr id="5" name="Speech Bubble: Rectangle with Corners Rounded 4">
            <a:extLst>
              <a:ext uri="{FF2B5EF4-FFF2-40B4-BE49-F238E27FC236}">
                <a16:creationId xmlns:a16="http://schemas.microsoft.com/office/drawing/2014/main" id="{A8711F80-BE98-F6F2-41E1-3B496C5DE9CE}"/>
              </a:ext>
            </a:extLst>
          </p:cNvPr>
          <p:cNvSpPr/>
          <p:nvPr/>
        </p:nvSpPr>
        <p:spPr>
          <a:xfrm>
            <a:off x="5364480" y="1322832"/>
            <a:ext cx="2014728" cy="484632"/>
          </a:xfrm>
          <a:prstGeom prst="wedgeRoundRectCallout">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From 332</a:t>
            </a:r>
          </a:p>
        </p:txBody>
      </p:sp>
      <p:sp>
        <p:nvSpPr>
          <p:cNvPr id="6" name="Speech Bubble: Rectangle with Corners Rounded 5">
            <a:extLst>
              <a:ext uri="{FF2B5EF4-FFF2-40B4-BE49-F238E27FC236}">
                <a16:creationId xmlns:a16="http://schemas.microsoft.com/office/drawing/2014/main" id="{B0AFC2E7-BF2D-FE26-40A6-A65D8442E05F}"/>
              </a:ext>
            </a:extLst>
          </p:cNvPr>
          <p:cNvSpPr/>
          <p:nvPr/>
        </p:nvSpPr>
        <p:spPr>
          <a:xfrm>
            <a:off x="5388864" y="1328928"/>
            <a:ext cx="2014728" cy="484632"/>
          </a:xfrm>
          <a:prstGeom prst="wedgeRoundRectCallout">
            <a:avLst>
              <a:gd name="adj1" fmla="val 36807"/>
              <a:gd name="adj2" fmla="val 90802"/>
              <a:gd name="adj3" fmla="val 16667"/>
            </a:avLst>
          </a:prstGeom>
          <a:solidFill>
            <a:srgbClr val="004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From 332</a:t>
            </a:r>
          </a:p>
        </p:txBody>
      </p:sp>
    </p:spTree>
    <p:extLst>
      <p:ext uri="{BB962C8B-B14F-4D97-AF65-F5344CB8AC3E}">
        <p14:creationId xmlns:p14="http://schemas.microsoft.com/office/powerpoint/2010/main" val="670203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0922-8424-48C7-91CE-BA07D1624641}"/>
              </a:ext>
            </a:extLst>
          </p:cNvPr>
          <p:cNvSpPr>
            <a:spLocks noGrp="1"/>
          </p:cNvSpPr>
          <p:nvPr>
            <p:ph type="title"/>
          </p:nvPr>
        </p:nvSpPr>
        <p:spPr/>
        <p:txBody>
          <a:bodyPr/>
          <a:lstStyle/>
          <a:p>
            <a:r>
              <a:rPr lang="en-US" dirty="0"/>
              <a:t>Be Careful with hash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3A4110-B38C-42D7-A4E0-9A06E76A27FF}"/>
                  </a:ext>
                </a:extLst>
              </p:cNvPr>
              <p:cNvSpPr>
                <a:spLocks noGrp="1"/>
              </p:cNvSpPr>
              <p:nvPr>
                <p:ph idx="1"/>
              </p:nvPr>
            </p:nvSpPr>
            <p:spPr/>
            <p:txBody>
              <a:bodyPr/>
              <a:lstStyle/>
              <a:p>
                <a:r>
                  <a:rPr lang="en-US" dirty="0"/>
                  <a:t>In-practice hash tables are amazing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for every dictionary operation.</a:t>
                </a:r>
              </a:p>
              <a:p>
                <a:r>
                  <a:rPr lang="en-US" dirty="0"/>
                  <a:t>But what about in-theory? In the worst-case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operations are possible. </a:t>
                </a:r>
              </a:p>
              <a:p>
                <a:r>
                  <a:rPr lang="en-US" dirty="0"/>
                  <a:t>Only use a dictionary if you can be sure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operations. </a:t>
                </a:r>
              </a:p>
              <a:p>
                <a:r>
                  <a:rPr lang="en-US" dirty="0"/>
                  <a:t>Usually the way we accomplish that is by assuming our input comes to us numbered.</a:t>
                </a:r>
              </a:p>
              <a:p>
                <a:r>
                  <a:rPr lang="en-US" dirty="0"/>
                  <a:t>E.g. our riders and horses were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And for graphs are vertices are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p>
            </p:txBody>
          </p:sp>
        </mc:Choice>
        <mc:Fallback xmlns="">
          <p:sp>
            <p:nvSpPr>
              <p:cNvPr id="3" name="Content Placeholder 2">
                <a:extLst>
                  <a:ext uri="{FF2B5EF4-FFF2-40B4-BE49-F238E27FC236}">
                    <a16:creationId xmlns:a16="http://schemas.microsoft.com/office/drawing/2014/main" id="{F13A4110-B38C-42D7-A4E0-9A06E76A27F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0972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Stable Matchings</a:t>
            </a:r>
          </a:p>
        </p:txBody>
      </p:sp>
      <p:sp>
        <p:nvSpPr>
          <p:cNvPr id="3" name="Content Placeholder 2"/>
          <p:cNvSpPr>
            <a:spLocks noGrp="1"/>
          </p:cNvSpPr>
          <p:nvPr>
            <p:ph idx="1"/>
          </p:nvPr>
        </p:nvSpPr>
        <p:spPr>
          <a:xfrm>
            <a:off x="838200" y="1825625"/>
            <a:ext cx="10515600" cy="863787"/>
          </a:xfrm>
        </p:spPr>
        <p:txBody>
          <a:bodyPr/>
          <a:lstStyle/>
          <a:p>
            <a:r>
              <a:rPr lang="en-US" dirty="0"/>
              <a:t>Suppose we take our algorithm and let the horses do the “proposing” instead.</a:t>
            </a:r>
          </a:p>
        </p:txBody>
      </p:sp>
      <p:grpSp>
        <p:nvGrpSpPr>
          <p:cNvPr id="4" name="Group 3" descr="A stable matching instance with 2 riders and 2 horses.&#10;Preference lists:&#10;r1: h1,h2&#10;r2: h2, h1&#10;h1: r2, r1&#10;h2: r1, r2">
            <a:extLst>
              <a:ext uri="{FF2B5EF4-FFF2-40B4-BE49-F238E27FC236}">
                <a16:creationId xmlns:a16="http://schemas.microsoft.com/office/drawing/2014/main" id="{ADFF932B-002E-2584-93F2-A89C52775C76}"/>
              </a:ext>
            </a:extLst>
          </p:cNvPr>
          <p:cNvGrpSpPr/>
          <p:nvPr/>
        </p:nvGrpSpPr>
        <p:grpSpPr>
          <a:xfrm>
            <a:off x="3846292" y="2985788"/>
            <a:ext cx="4117654" cy="1541915"/>
            <a:chOff x="3846292" y="2985788"/>
            <a:chExt cx="4117654" cy="1541915"/>
          </a:xfrm>
        </p:grpSpPr>
        <p:sp>
          <p:nvSpPr>
            <p:cNvPr id="5" name="Oval 4"/>
            <p:cNvSpPr/>
            <p:nvPr/>
          </p:nvSpPr>
          <p:spPr>
            <a:xfrm>
              <a:off x="4879426" y="30251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4879426" y="4059537"/>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6296769" y="30251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6296769" y="40570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6267590" y="301224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267590" y="3012245"/>
                  <a:ext cx="454013" cy="461665"/>
                </a:xfrm>
                <a:prstGeom prst="rect">
                  <a:avLst/>
                </a:prstGeom>
                <a:blipFill>
                  <a:blip r:embed="rId2"/>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28843" y="298578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28843" y="2985788"/>
                  <a:ext cx="45401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28842" y="40198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828842" y="4019868"/>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38410" y="40198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238410" y="4019868"/>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46292" y="304276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846292" y="3042760"/>
                  <a:ext cx="950414" cy="461665"/>
                </a:xfrm>
                <a:prstGeom prst="rect">
                  <a:avLst/>
                </a:prstGeom>
                <a:blipFill>
                  <a:blip r:embed="rId6"/>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99060" y="301908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599060" y="3019084"/>
                  <a:ext cx="1364886" cy="461665"/>
                </a:xfrm>
                <a:prstGeom prst="rect">
                  <a:avLst/>
                </a:prstGeom>
                <a:blipFill>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846292" y="4055676"/>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46292" y="4055676"/>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599060" y="401986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599060" y="4019868"/>
                  <a:ext cx="1364886" cy="461665"/>
                </a:xfrm>
                <a:prstGeom prst="rect">
                  <a:avLst/>
                </a:prstGeom>
                <a:blipFill>
                  <a:blip r:embed="rId9"/>
                  <a:stretch>
                    <a:fillRect b="-1316"/>
                  </a:stretch>
                </a:blipFill>
              </p:spPr>
              <p:txBody>
                <a:bodyPr/>
                <a:lstStyle/>
                <a:p>
                  <a:r>
                    <a:rPr lang="en-US">
                      <a:noFill/>
                    </a:rPr>
                    <a:t> </a:t>
                  </a:r>
                </a:p>
              </p:txBody>
            </p:sp>
          </mc:Fallback>
        </mc:AlternateContent>
      </p:grpSp>
    </p:spTree>
    <p:extLst>
      <p:ext uri="{BB962C8B-B14F-4D97-AF65-F5344CB8AC3E}">
        <p14:creationId xmlns:p14="http://schemas.microsoft.com/office/powerpoint/2010/main" val="354517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r>
              <a:rPr lang="en-US" dirty="0"/>
              <a:t>332 review</a:t>
            </a:r>
          </a:p>
        </p:txBody>
      </p:sp>
    </p:spTree>
    <p:extLst>
      <p:ext uri="{BB962C8B-B14F-4D97-AF65-F5344CB8AC3E}">
        <p14:creationId xmlns:p14="http://schemas.microsoft.com/office/powerpoint/2010/main" val="3302722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(basics)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4" name="Group 3" descr="Undirected Graph with 4 vertices {A,B,C,D}&#10;Edges: {(A,B), (B,C), (C,D), (B,D)}&#10;">
            <a:extLst>
              <a:ext uri="{FF2B5EF4-FFF2-40B4-BE49-F238E27FC236}">
                <a16:creationId xmlns:a16="http://schemas.microsoft.com/office/drawing/2014/main" id="{516C98DA-3A2B-B43F-D1A2-9B803174C2E7}"/>
              </a:ext>
            </a:extLst>
          </p:cNvPr>
          <p:cNvGrpSpPr/>
          <p:nvPr/>
        </p:nvGrpSpPr>
        <p:grpSpPr>
          <a:xfrm>
            <a:off x="6086241" y="2655406"/>
            <a:ext cx="4255474" cy="1540616"/>
            <a:chOff x="6086241" y="2655406"/>
            <a:chExt cx="4255474" cy="1540616"/>
          </a:xfrm>
        </p:grpSpPr>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descr="Graph with 7 vertices, numbered 0 to 6. &#10;Edges: {(0,1), (0,2), (1,3),(2,3), (3,5), (4,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xmlns="">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grpSp>
        <p:nvGrpSpPr>
          <p:cNvPr id="6" name="Group 5" descr="Graph with 7 vertices, numbered 0 to 6. &#10;Edges: {(0,1), (0,2), (1,3),(2,3), (3,5), (4,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extLst>
              <p:ext uri="{D42A27DB-BD31-4B8C-83A1-F6EECF244321}">
                <p14:modId xmlns:p14="http://schemas.microsoft.com/office/powerpoint/2010/main" val="2257910688"/>
              </p:ext>
            </p:extLst>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84" name="Group 83" descr="Adjacency List: An array with an entry for each vertx. each entry has a linked list of its neighbors, for example vertex 2 has a list with 0 pointing to 3.  Index 6 has a linked list pointing to nowhere (null).">
            <a:extLst>
              <a:ext uri="{FF2B5EF4-FFF2-40B4-BE49-F238E27FC236}">
                <a16:creationId xmlns:a16="http://schemas.microsoft.com/office/drawing/2014/main" id="{A8226674-EAA2-14C5-D67A-D62F011A393F}"/>
              </a:ext>
            </a:extLst>
          </p:cNvPr>
          <p:cNvGrpSpPr/>
          <p:nvPr/>
        </p:nvGrpSpPr>
        <p:grpSpPr>
          <a:xfrm>
            <a:off x="9544563" y="2465643"/>
            <a:ext cx="1716541" cy="2495836"/>
            <a:chOff x="9544563" y="2465643"/>
            <a:chExt cx="1716541" cy="2495836"/>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9589683" y="2673365"/>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9544563" y="2626875"/>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9589683" y="3025336"/>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9544563" y="297884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9589683" y="3397669"/>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9544563" y="3351179"/>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9589683" y="3759342"/>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9544563" y="3712852"/>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9589683" y="4111313"/>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9544563" y="4064823"/>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9589683" y="4483646"/>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9544563" y="443715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9589683" y="4893669"/>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9544563" y="4847179"/>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p:gr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xmlns="">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edge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p:spTree>
    <p:extLst>
      <p:ext uri="{BB962C8B-B14F-4D97-AF65-F5344CB8AC3E}">
        <p14:creationId xmlns:p14="http://schemas.microsoft.com/office/powerpoint/2010/main" val="4210398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Graph Algorithms</a:t>
            </a:r>
          </a:p>
        </p:txBody>
      </p:sp>
      <p:sp>
        <p:nvSpPr>
          <p:cNvPr id="5" name="Content Placeholder 4"/>
          <p:cNvSpPr>
            <a:spLocks noGrp="1"/>
          </p:cNvSpPr>
          <p:nvPr>
            <p:ph idx="1"/>
          </p:nvPr>
        </p:nvSpPr>
        <p:spPr>
          <a:xfrm>
            <a:off x="575240" y="1463857"/>
            <a:ext cx="11187258" cy="5140790"/>
          </a:xfrm>
        </p:spPr>
        <p:txBody>
          <a:bodyPr>
            <a:normAutofit/>
          </a:bodyPr>
          <a:lstStyle/>
          <a:p>
            <a:r>
              <a:rPr lang="en-US" dirty="0"/>
              <a:t>From 332 you already know:</a:t>
            </a:r>
          </a:p>
          <a:p>
            <a:pPr lvl="1"/>
            <a:r>
              <a:rPr lang="en-US" dirty="0"/>
              <a:t>How to find a topological sort</a:t>
            </a:r>
          </a:p>
          <a:p>
            <a:pPr lvl="1"/>
            <a:r>
              <a:rPr lang="en-US" dirty="0"/>
              <a:t>Use </a:t>
            </a:r>
            <a:r>
              <a:rPr lang="en-US" dirty="0" err="1"/>
              <a:t>Dijkstra’s</a:t>
            </a:r>
            <a:r>
              <a:rPr lang="en-US" dirty="0"/>
              <a:t> Algorithm to find shortest paths in (positively) weighted graphs</a:t>
            </a:r>
          </a:p>
          <a:p>
            <a:pPr lvl="1"/>
            <a:r>
              <a:rPr lang="en-US" dirty="0"/>
              <a:t>Use Prim’s and </a:t>
            </a:r>
            <a:r>
              <a:rPr lang="en-US" dirty="0" err="1"/>
              <a:t>Kruskal’s</a:t>
            </a:r>
            <a:r>
              <a:rPr lang="en-US" dirty="0"/>
              <a:t> Algorithms to find minimum spanning trees.</a:t>
            </a:r>
          </a:p>
          <a:p>
            <a:r>
              <a:rPr lang="en-US" dirty="0"/>
              <a:t>Depending on which quarter you took 332, you also know:</a:t>
            </a:r>
          </a:p>
          <a:p>
            <a:pPr lvl="1"/>
            <a:r>
              <a:rPr lang="en-US" dirty="0"/>
              <a:t>BFS, and at least one application.</a:t>
            </a:r>
          </a:p>
          <a:p>
            <a:pPr lvl="1"/>
            <a:r>
              <a:rPr lang="en-US" dirty="0"/>
              <a:t>That might have been 2-coloring, unweighted shortest paths, or something else.</a:t>
            </a:r>
          </a:p>
          <a:p>
            <a:pPr lvl="1"/>
            <a:r>
              <a:rPr lang="en-US" dirty="0"/>
              <a:t>DFS, and at least one application.</a:t>
            </a:r>
          </a:p>
          <a:p>
            <a:pPr lvl="1"/>
            <a:r>
              <a:rPr lang="en-US" dirty="0"/>
              <a:t>Likely cycle detection, but it might have been something else.</a:t>
            </a:r>
          </a:p>
          <a:p>
            <a:pPr lvl="1"/>
            <a:r>
              <a:rPr lang="en-US" dirty="0"/>
              <a:t>Our goal is </a:t>
            </a:r>
            <a:r>
              <a:rPr lang="en-US" b="1" i="1" dirty="0"/>
              <a:t>not </a:t>
            </a:r>
            <a:r>
              <a:rPr lang="en-US" dirty="0"/>
              <a:t>to memorize algorithms! Our goal is to solve new problems. Even if you’ve seen these applications, we’re coming from a new angle this week.</a:t>
            </a:r>
          </a:p>
        </p:txBody>
      </p:sp>
    </p:spTree>
    <p:extLst>
      <p:ext uri="{BB962C8B-B14F-4D97-AF65-F5344CB8AC3E}">
        <p14:creationId xmlns:p14="http://schemas.microsoft.com/office/powerpoint/2010/main" val="438485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a:extLst>
              <a:ext uri="{C183D7F6-B498-43B3-948B-1728B52AA6E4}">
                <adec:decorative xmlns:adec="http://schemas.microsoft.com/office/drawing/2017/decorative" val="1"/>
              </a:ext>
            </a:extLst>
          </p:cNvPr>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a:extLst>
              <a:ext uri="{C183D7F6-B498-43B3-948B-1728B52AA6E4}">
                <adec:decorative xmlns:adec="http://schemas.microsoft.com/office/drawing/2017/decorative" val="1"/>
              </a:ext>
            </a:extLst>
          </p:cNvPr>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a:extLst>
              <a:ext uri="{C183D7F6-B498-43B3-948B-1728B52AA6E4}">
                <adec:decorative xmlns:adec="http://schemas.microsoft.com/office/drawing/2017/decorative" val="1"/>
              </a:ext>
            </a:extLst>
          </p:cNvPr>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a:extLst>
              <a:ext uri="{C183D7F6-B498-43B3-948B-1728B52AA6E4}">
                <adec:decorative xmlns:adec="http://schemas.microsoft.com/office/drawing/2017/decorative" val="1"/>
              </a:ext>
            </a:extLst>
          </p:cNvPr>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a:extLst>
              <a:ext uri="{C183D7F6-B498-43B3-948B-1728B52AA6E4}">
                <adec:decorative xmlns:adec="http://schemas.microsoft.com/office/drawing/2017/decorative" val="1"/>
              </a:ext>
            </a:extLst>
          </p:cNvPr>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a:extLst>
              <a:ext uri="{C183D7F6-B498-43B3-948B-1728B52AA6E4}">
                <adec:decorative xmlns:adec="http://schemas.microsoft.com/office/drawing/2017/decorative" val="1"/>
              </a:ext>
            </a:extLst>
          </p:cNvPr>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a:extLst>
              <a:ext uri="{C183D7F6-B498-43B3-948B-1728B52AA6E4}">
                <adec:decorative xmlns:adec="http://schemas.microsoft.com/office/drawing/2017/decorative" val="1"/>
              </a:ext>
            </a:extLst>
          </p:cNvPr>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a:extLst>
              <a:ext uri="{C183D7F6-B498-43B3-948B-1728B52AA6E4}">
                <adec:decorative xmlns:adec="http://schemas.microsoft.com/office/drawing/2017/decorative" val="1"/>
              </a:ext>
            </a:extLst>
          </p:cNvPr>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a:extLst>
              <a:ext uri="{C183D7F6-B498-43B3-948B-1728B52AA6E4}">
                <adec:decorative xmlns:adec="http://schemas.microsoft.com/office/drawing/2017/decorative" val="1"/>
              </a:ext>
            </a:extLst>
          </p:cNvPr>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a:extLst>
              <a:ext uri="{C183D7F6-B498-43B3-948B-1728B52AA6E4}">
                <adec:decorative xmlns:adec="http://schemas.microsoft.com/office/drawing/2017/decorative" val="1"/>
              </a:ext>
            </a:extLst>
          </p:cNvPr>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 (example)</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grpSp>
        <p:nvGrpSpPr>
          <p:cNvPr id="3" name="Group 2" descr="Graph with two components. The BFS code found everything in the component where BFS started, but the other component is undiscovered.">
            <a:extLst>
              <a:ext uri="{FF2B5EF4-FFF2-40B4-BE49-F238E27FC236}">
                <a16:creationId xmlns:a16="http://schemas.microsoft.com/office/drawing/2014/main" id="{BCCB966D-0D65-C739-659A-5F80570037FF}"/>
              </a:ext>
            </a:extLst>
          </p:cNvPr>
          <p:cNvGrpSpPr/>
          <p:nvPr/>
        </p:nvGrpSpPr>
        <p:grpSpPr>
          <a:xfrm>
            <a:off x="7265009" y="2191900"/>
            <a:ext cx="4504191" cy="2945697"/>
            <a:chOff x="7265009" y="2191900"/>
            <a:chExt cx="4504191" cy="2945697"/>
          </a:xfrm>
        </p:grpSpPr>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4110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Stable Matchings (answer)</a:t>
            </a:r>
          </a:p>
        </p:txBody>
      </p:sp>
      <p:sp>
        <p:nvSpPr>
          <p:cNvPr id="3" name="Content Placeholder 2"/>
          <p:cNvSpPr>
            <a:spLocks noGrp="1"/>
          </p:cNvSpPr>
          <p:nvPr>
            <p:ph idx="1"/>
          </p:nvPr>
        </p:nvSpPr>
        <p:spPr>
          <a:xfrm>
            <a:off x="838200" y="1825625"/>
            <a:ext cx="10515600" cy="863787"/>
          </a:xfrm>
        </p:spPr>
        <p:txBody>
          <a:bodyPr/>
          <a:lstStyle/>
          <a:p>
            <a:r>
              <a:rPr lang="en-US" dirty="0"/>
              <a:t>Suppose we take our algorithm and let the horses do the “proposing” instead.</a:t>
            </a:r>
          </a:p>
        </p:txBody>
      </p:sp>
      <p:sp>
        <p:nvSpPr>
          <p:cNvPr id="4" name="TextBox 3"/>
          <p:cNvSpPr txBox="1"/>
          <p:nvPr/>
        </p:nvSpPr>
        <p:spPr>
          <a:xfrm>
            <a:off x="838200" y="5316071"/>
            <a:ext cx="10735235"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 got a different answer…</a:t>
            </a:r>
          </a:p>
          <a:p>
            <a:r>
              <a:rPr lang="en-US" sz="2800" dirty="0">
                <a:latin typeface="Segoe UI Semilight" panose="020B0402040204020203" pitchFamily="34" charset="0"/>
                <a:cs typeface="Segoe UI Semilight" panose="020B0402040204020203" pitchFamily="34" charset="0"/>
              </a:rPr>
              <a:t>What does that mean?</a:t>
            </a:r>
          </a:p>
        </p:txBody>
      </p:sp>
      <p:grpSp>
        <p:nvGrpSpPr>
          <p:cNvPr id="44" name="Group 43" descr="A stable matching instance with 2 riders and 2 horses.&#10;In blue, the stable matching (r1,h1); (r2,h2)&#10;In green, the stable matching (r1,h2); (r2,h1)&#10;&#10;Preference lists:&#10;r1: h1,h2&#10;r2: h2, h1&#10;h1: r2, r1&#10;h2: r1, r2">
            <a:extLst>
              <a:ext uri="{FF2B5EF4-FFF2-40B4-BE49-F238E27FC236}">
                <a16:creationId xmlns:a16="http://schemas.microsoft.com/office/drawing/2014/main" id="{FBCFFE0B-A963-FC3F-9068-06C6C312D17F}"/>
              </a:ext>
            </a:extLst>
          </p:cNvPr>
          <p:cNvGrpSpPr/>
          <p:nvPr/>
        </p:nvGrpSpPr>
        <p:grpSpPr>
          <a:xfrm>
            <a:off x="3846292" y="2985788"/>
            <a:ext cx="4117654" cy="1541915"/>
            <a:chOff x="3846292" y="2985788"/>
            <a:chExt cx="4117654" cy="1541915"/>
          </a:xfrm>
        </p:grpSpPr>
        <p:cxnSp>
          <p:nvCxnSpPr>
            <p:cNvPr id="35" name="Straight Connector 34">
              <a:extLst>
                <a:ext uri="{FF2B5EF4-FFF2-40B4-BE49-F238E27FC236}">
                  <a16:creationId xmlns:a16="http://schemas.microsoft.com/office/drawing/2014/main" id="{5EB5349B-EE97-FB3C-7F6D-B1026752D781}"/>
                </a:ext>
              </a:extLst>
            </p:cNvPr>
            <p:cNvCxnSpPr>
              <a:cxnSpLocks/>
              <a:stCxn id="8" idx="6"/>
            </p:cNvCxnSpPr>
            <p:nvPr/>
          </p:nvCxnSpPr>
          <p:spPr>
            <a:xfrm>
              <a:off x="5333438" y="3255299"/>
              <a:ext cx="1017120" cy="1055444"/>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6E0DC4-2B55-AAC4-CB7B-B172C4BF07AB}"/>
                </a:ext>
              </a:extLst>
            </p:cNvPr>
            <p:cNvCxnSpPr>
              <a:cxnSpLocks/>
              <a:stCxn id="8" idx="6"/>
            </p:cNvCxnSpPr>
            <p:nvPr/>
          </p:nvCxnSpPr>
          <p:spPr>
            <a:xfrm>
              <a:off x="5333438" y="3255299"/>
              <a:ext cx="111698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98DAD8-6B36-70B6-A9AF-BC1F4ED72C85}"/>
                </a:ext>
              </a:extLst>
            </p:cNvPr>
            <p:cNvCxnSpPr>
              <a:cxnSpLocks/>
            </p:cNvCxnSpPr>
            <p:nvPr/>
          </p:nvCxnSpPr>
          <p:spPr>
            <a:xfrm>
              <a:off x="5344071" y="4293745"/>
              <a:ext cx="111698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43AED35-6CBF-E332-916A-45BB0F969AF3}"/>
                </a:ext>
              </a:extLst>
            </p:cNvPr>
            <p:cNvCxnSpPr>
              <a:cxnSpLocks/>
              <a:stCxn id="19" idx="6"/>
            </p:cNvCxnSpPr>
            <p:nvPr/>
          </p:nvCxnSpPr>
          <p:spPr>
            <a:xfrm flipV="1">
              <a:off x="5341214" y="3256961"/>
              <a:ext cx="1040732" cy="1036659"/>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 name="Group 6" descr="A stable matching instance with 2 riders and 2 horses.&#10;Preference lists:&#10;r1: h1,h2&#10;r2: h2, h1&#10;h1: r2, r1&#10;h2: r1, r2">
              <a:extLst>
                <a:ext uri="{FF2B5EF4-FFF2-40B4-BE49-F238E27FC236}">
                  <a16:creationId xmlns:a16="http://schemas.microsoft.com/office/drawing/2014/main" id="{C61D72B0-8841-AFE8-E25B-399790C645B7}"/>
                </a:ext>
              </a:extLst>
            </p:cNvPr>
            <p:cNvGrpSpPr/>
            <p:nvPr/>
          </p:nvGrpSpPr>
          <p:grpSpPr>
            <a:xfrm>
              <a:off x="3846292" y="2985788"/>
              <a:ext cx="4117654" cy="1541915"/>
              <a:chOff x="3846292" y="2985788"/>
              <a:chExt cx="4117654" cy="1541915"/>
            </a:xfrm>
          </p:grpSpPr>
          <p:sp>
            <p:nvSpPr>
              <p:cNvPr id="8" name="Oval 7">
                <a:extLst>
                  <a:ext uri="{FF2B5EF4-FFF2-40B4-BE49-F238E27FC236}">
                    <a16:creationId xmlns:a16="http://schemas.microsoft.com/office/drawing/2014/main" id="{FEF2922B-E998-87B6-E8DB-2228F20E6FFD}"/>
                  </a:ext>
                </a:extLst>
              </p:cNvPr>
              <p:cNvSpPr/>
              <p:nvPr/>
            </p:nvSpPr>
            <p:spPr>
              <a:xfrm>
                <a:off x="4879426" y="30251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E6B8AA1-0BAF-C8F2-0407-9761AB4336B7}"/>
                  </a:ext>
                </a:extLst>
              </p:cNvPr>
              <p:cNvSpPr/>
              <p:nvPr/>
            </p:nvSpPr>
            <p:spPr>
              <a:xfrm>
                <a:off x="4879426" y="4059537"/>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9BDFCE2D-B84F-A020-2A21-8A67B475E68C}"/>
                  </a:ext>
                </a:extLst>
              </p:cNvPr>
              <p:cNvSpPr/>
              <p:nvPr/>
            </p:nvSpPr>
            <p:spPr>
              <a:xfrm>
                <a:off x="6296769" y="30251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9086393F-1851-E883-376F-EF558E3910E6}"/>
                  </a:ext>
                </a:extLst>
              </p:cNvPr>
              <p:cNvSpPr/>
              <p:nvPr/>
            </p:nvSpPr>
            <p:spPr>
              <a:xfrm>
                <a:off x="6296769" y="40570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444E5A5-FCEA-87D6-DE45-55495DCA9BDC}"/>
                      </a:ext>
                    </a:extLst>
                  </p:cNvPr>
                  <p:cNvSpPr txBox="1"/>
                  <p:nvPr/>
                </p:nvSpPr>
                <p:spPr>
                  <a:xfrm>
                    <a:off x="6267590" y="301224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2" name="TextBox 21">
                    <a:extLst>
                      <a:ext uri="{FF2B5EF4-FFF2-40B4-BE49-F238E27FC236}">
                        <a16:creationId xmlns:a16="http://schemas.microsoft.com/office/drawing/2014/main" id="{4444E5A5-FCEA-87D6-DE45-55495DCA9BDC}"/>
                      </a:ext>
                    </a:extLst>
                  </p:cNvPr>
                  <p:cNvSpPr txBox="1">
                    <a:spLocks noRot="1" noChangeAspect="1" noMove="1" noResize="1" noEditPoints="1" noAdjustHandles="1" noChangeArrowheads="1" noChangeShapeType="1" noTextEdit="1"/>
                  </p:cNvSpPr>
                  <p:nvPr/>
                </p:nvSpPr>
                <p:spPr>
                  <a:xfrm>
                    <a:off x="6267590" y="3012245"/>
                    <a:ext cx="454013" cy="461665"/>
                  </a:xfrm>
                  <a:prstGeom prst="rect">
                    <a:avLst/>
                  </a:prstGeom>
                  <a:blipFill>
                    <a:blip r:embed="rId2"/>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D9131F-6EC1-22B7-8CF1-C06AC66640DE}"/>
                      </a:ext>
                    </a:extLst>
                  </p:cNvPr>
                  <p:cNvSpPr txBox="1"/>
                  <p:nvPr/>
                </p:nvSpPr>
                <p:spPr>
                  <a:xfrm>
                    <a:off x="4828843" y="298578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3" name="TextBox 22">
                    <a:extLst>
                      <a:ext uri="{FF2B5EF4-FFF2-40B4-BE49-F238E27FC236}">
                        <a16:creationId xmlns:a16="http://schemas.microsoft.com/office/drawing/2014/main" id="{E5D9131F-6EC1-22B7-8CF1-C06AC66640DE}"/>
                      </a:ext>
                    </a:extLst>
                  </p:cNvPr>
                  <p:cNvSpPr txBox="1">
                    <a:spLocks noRot="1" noChangeAspect="1" noMove="1" noResize="1" noEditPoints="1" noAdjustHandles="1" noChangeArrowheads="1" noChangeShapeType="1" noTextEdit="1"/>
                  </p:cNvSpPr>
                  <p:nvPr/>
                </p:nvSpPr>
                <p:spPr>
                  <a:xfrm>
                    <a:off x="4828843" y="2985788"/>
                    <a:ext cx="45401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FE3018E-2EDF-B4DA-E11C-51B71881970C}"/>
                      </a:ext>
                    </a:extLst>
                  </p:cNvPr>
                  <p:cNvSpPr txBox="1"/>
                  <p:nvPr/>
                </p:nvSpPr>
                <p:spPr>
                  <a:xfrm>
                    <a:off x="4828842" y="40198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CFE3018E-2EDF-B4DA-E11C-51B71881970C}"/>
                      </a:ext>
                    </a:extLst>
                  </p:cNvPr>
                  <p:cNvSpPr txBox="1">
                    <a:spLocks noRot="1" noChangeAspect="1" noMove="1" noResize="1" noEditPoints="1" noAdjustHandles="1" noChangeArrowheads="1" noChangeShapeType="1" noTextEdit="1"/>
                  </p:cNvSpPr>
                  <p:nvPr/>
                </p:nvSpPr>
                <p:spPr>
                  <a:xfrm>
                    <a:off x="4828842" y="4019868"/>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F2F7FB4-3295-773E-E1C1-F8131CF774CC}"/>
                      </a:ext>
                    </a:extLst>
                  </p:cNvPr>
                  <p:cNvSpPr txBox="1"/>
                  <p:nvPr/>
                </p:nvSpPr>
                <p:spPr>
                  <a:xfrm>
                    <a:off x="6238410" y="40198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4F2F7FB4-3295-773E-E1C1-F8131CF774CC}"/>
                      </a:ext>
                    </a:extLst>
                  </p:cNvPr>
                  <p:cNvSpPr txBox="1">
                    <a:spLocks noRot="1" noChangeAspect="1" noMove="1" noResize="1" noEditPoints="1" noAdjustHandles="1" noChangeArrowheads="1" noChangeShapeType="1" noTextEdit="1"/>
                  </p:cNvSpPr>
                  <p:nvPr/>
                </p:nvSpPr>
                <p:spPr>
                  <a:xfrm>
                    <a:off x="6238410" y="4019868"/>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D715DF-1099-5662-4BC3-23D5D743A8C3}"/>
                      </a:ext>
                    </a:extLst>
                  </p:cNvPr>
                  <p:cNvSpPr txBox="1"/>
                  <p:nvPr/>
                </p:nvSpPr>
                <p:spPr>
                  <a:xfrm>
                    <a:off x="3846292" y="304276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26" name="TextBox 25">
                    <a:extLst>
                      <a:ext uri="{FF2B5EF4-FFF2-40B4-BE49-F238E27FC236}">
                        <a16:creationId xmlns:a16="http://schemas.microsoft.com/office/drawing/2014/main" id="{49D715DF-1099-5662-4BC3-23D5D743A8C3}"/>
                      </a:ext>
                    </a:extLst>
                  </p:cNvPr>
                  <p:cNvSpPr txBox="1">
                    <a:spLocks noRot="1" noChangeAspect="1" noMove="1" noResize="1" noEditPoints="1" noAdjustHandles="1" noChangeArrowheads="1" noChangeShapeType="1" noTextEdit="1"/>
                  </p:cNvSpPr>
                  <p:nvPr/>
                </p:nvSpPr>
                <p:spPr>
                  <a:xfrm>
                    <a:off x="3846292" y="3042760"/>
                    <a:ext cx="950414" cy="461665"/>
                  </a:xfrm>
                  <a:prstGeom prst="rect">
                    <a:avLst/>
                  </a:prstGeom>
                  <a:blipFill>
                    <a:blip r:embed="rId6"/>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E3DD779-0476-423F-F477-9300EE447269}"/>
                      </a:ext>
                    </a:extLst>
                  </p:cNvPr>
                  <p:cNvSpPr txBox="1"/>
                  <p:nvPr/>
                </p:nvSpPr>
                <p:spPr>
                  <a:xfrm>
                    <a:off x="6599060" y="301908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27" name="TextBox 26">
                    <a:extLst>
                      <a:ext uri="{FF2B5EF4-FFF2-40B4-BE49-F238E27FC236}">
                        <a16:creationId xmlns:a16="http://schemas.microsoft.com/office/drawing/2014/main" id="{FE3DD779-0476-423F-F477-9300EE447269}"/>
                      </a:ext>
                    </a:extLst>
                  </p:cNvPr>
                  <p:cNvSpPr txBox="1">
                    <a:spLocks noRot="1" noChangeAspect="1" noMove="1" noResize="1" noEditPoints="1" noAdjustHandles="1" noChangeArrowheads="1" noChangeShapeType="1" noTextEdit="1"/>
                  </p:cNvSpPr>
                  <p:nvPr/>
                </p:nvSpPr>
                <p:spPr>
                  <a:xfrm>
                    <a:off x="6599060" y="3019084"/>
                    <a:ext cx="1364886" cy="461665"/>
                  </a:xfrm>
                  <a:prstGeom prst="rect">
                    <a:avLst/>
                  </a:prstGeom>
                  <a:blipFill>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3E1CA46-24C2-20E1-F399-63CF9B6A3E67}"/>
                      </a:ext>
                    </a:extLst>
                  </p:cNvPr>
                  <p:cNvSpPr txBox="1"/>
                  <p:nvPr/>
                </p:nvSpPr>
                <p:spPr>
                  <a:xfrm>
                    <a:off x="3846292" y="4055676"/>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28" name="TextBox 27">
                    <a:extLst>
                      <a:ext uri="{FF2B5EF4-FFF2-40B4-BE49-F238E27FC236}">
                        <a16:creationId xmlns:a16="http://schemas.microsoft.com/office/drawing/2014/main" id="{F3E1CA46-24C2-20E1-F399-63CF9B6A3E67}"/>
                      </a:ext>
                    </a:extLst>
                  </p:cNvPr>
                  <p:cNvSpPr txBox="1">
                    <a:spLocks noRot="1" noChangeAspect="1" noMove="1" noResize="1" noEditPoints="1" noAdjustHandles="1" noChangeArrowheads="1" noChangeShapeType="1" noTextEdit="1"/>
                  </p:cNvSpPr>
                  <p:nvPr/>
                </p:nvSpPr>
                <p:spPr>
                  <a:xfrm>
                    <a:off x="3846292" y="4055676"/>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B736EE-9F19-ECBD-C2B8-0381F67FB5BF}"/>
                      </a:ext>
                    </a:extLst>
                  </p:cNvPr>
                  <p:cNvSpPr txBox="1"/>
                  <p:nvPr/>
                </p:nvSpPr>
                <p:spPr>
                  <a:xfrm>
                    <a:off x="6599060" y="401986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9" name="TextBox 28">
                    <a:extLst>
                      <a:ext uri="{FF2B5EF4-FFF2-40B4-BE49-F238E27FC236}">
                        <a16:creationId xmlns:a16="http://schemas.microsoft.com/office/drawing/2014/main" id="{9FB736EE-9F19-ECBD-C2B8-0381F67FB5BF}"/>
                      </a:ext>
                    </a:extLst>
                  </p:cNvPr>
                  <p:cNvSpPr txBox="1">
                    <a:spLocks noRot="1" noChangeAspect="1" noMove="1" noResize="1" noEditPoints="1" noAdjustHandles="1" noChangeArrowheads="1" noChangeShapeType="1" noTextEdit="1"/>
                  </p:cNvSpPr>
                  <p:nvPr/>
                </p:nvSpPr>
                <p:spPr>
                  <a:xfrm>
                    <a:off x="6599060" y="4019868"/>
                    <a:ext cx="1364886" cy="461665"/>
                  </a:xfrm>
                  <a:prstGeom prst="rect">
                    <a:avLst/>
                  </a:prstGeom>
                  <a:blipFill>
                    <a:blip r:embed="rId9"/>
                    <a:stretch>
                      <a:fillRect b="-1316"/>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0225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grpSp>
        <p:nvGrpSpPr>
          <p:cNvPr id="4" name="Group 3" descr="Directed graph with seven vertices {s,u,v,w,x,y,t}&#10;Edges:&#10;{(s,u),(s,v),(u,v),(u,w),(u,x),(v,x),(v,y)(w,t),(y,t),(t,x)}">
            <a:extLst>
              <a:ext uri="{FF2B5EF4-FFF2-40B4-BE49-F238E27FC236}">
                <a16:creationId xmlns:a16="http://schemas.microsoft.com/office/drawing/2014/main" id="{F9BF94AE-C200-5370-649E-9049E9FBBCCE}"/>
              </a:ext>
            </a:extLst>
          </p:cNvPr>
          <p:cNvGrpSpPr/>
          <p:nvPr/>
        </p:nvGrpSpPr>
        <p:grpSpPr>
          <a:xfrm>
            <a:off x="2505075" y="2047875"/>
            <a:ext cx="5800725" cy="1600200"/>
            <a:chOff x="2505075" y="2047875"/>
            <a:chExt cx="5800725" cy="1600200"/>
          </a:xfrm>
        </p:grpSpPr>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descr="Bipartite definition box">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 (example)</a:t>
            </a:r>
          </a:p>
        </p:txBody>
      </p:sp>
      <p:grpSp>
        <p:nvGrpSpPr>
          <p:cNvPr id="4" name="Group 3" descr="Bipartite definition box">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grpSp>
        <p:nvGrpSpPr>
          <p:cNvPr id="27" name="Group 26" descr="A cycle with 5 vertices.">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a:solidFill>
            <a:srgbClr val="00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3" name="Group 2" descr="A 5-vertex cycle.">
            <a:extLst>
              <a:ext uri="{FF2B5EF4-FFF2-40B4-BE49-F238E27FC236}">
                <a16:creationId xmlns:a16="http://schemas.microsoft.com/office/drawing/2014/main" id="{1DF918E2-A064-3960-B2C2-9C14C83B7B54}"/>
              </a:ext>
            </a:extLst>
          </p:cNvPr>
          <p:cNvGrpSpPr/>
          <p:nvPr/>
        </p:nvGrpSpPr>
        <p:grpSpPr>
          <a:xfrm>
            <a:off x="998217" y="2665951"/>
            <a:ext cx="2242868" cy="2082193"/>
            <a:chOff x="998217" y="2665951"/>
            <a:chExt cx="2242868" cy="2082193"/>
          </a:xfrm>
        </p:grpSpPr>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C1B3-FEBD-BC54-612F-5BC3A2C23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E94EE-5B84-65A2-A316-38AB51E54A7C}"/>
              </a:ext>
            </a:extLst>
          </p:cNvPr>
          <p:cNvSpPr>
            <a:spLocks noGrp="1"/>
          </p:cNvSpPr>
          <p:nvPr>
            <p:ph type="title"/>
          </p:nvPr>
        </p:nvSpPr>
        <p:spPr/>
        <p:txBody>
          <a:bodyPr/>
          <a:lstStyle/>
          <a:p>
            <a:r>
              <a:rPr lang="en-US" dirty="0"/>
              <a:t>Unweighted Shortest Paths used layers</a:t>
            </a:r>
          </a:p>
        </p:txBody>
      </p:sp>
      <p:grpSp>
        <p:nvGrpSpPr>
          <p:cNvPr id="4" name="Group 3" descr="Directed graph with seven vertices {s,u,v,w,x,y,t}&#10;Edges:&#10;{(s,u),(s,v),(u,v),(u,w),(u,x),(v,x),(v,y)(w,t),(y,t),(t,x)}">
            <a:extLst>
              <a:ext uri="{FF2B5EF4-FFF2-40B4-BE49-F238E27FC236}">
                <a16:creationId xmlns:a16="http://schemas.microsoft.com/office/drawing/2014/main" id="{96824FA2-558B-0C9A-C1BC-12002D780E81}"/>
              </a:ext>
            </a:extLst>
          </p:cNvPr>
          <p:cNvGrpSpPr/>
          <p:nvPr/>
        </p:nvGrpSpPr>
        <p:grpSpPr>
          <a:xfrm>
            <a:off x="2505075" y="2047875"/>
            <a:ext cx="5800725" cy="1600200"/>
            <a:chOff x="2505075" y="2047875"/>
            <a:chExt cx="5800725" cy="1600200"/>
          </a:xfrm>
        </p:grpSpPr>
        <p:sp>
          <p:nvSpPr>
            <p:cNvPr id="6" name="Oval 5">
              <a:extLst>
                <a:ext uri="{FF2B5EF4-FFF2-40B4-BE49-F238E27FC236}">
                  <a16:creationId xmlns:a16="http://schemas.microsoft.com/office/drawing/2014/main" id="{4CA2F99E-E21E-BA6E-C401-360BE0F419E4}"/>
                </a:ext>
              </a:extLst>
            </p:cNvPr>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a:extLst>
                <a:ext uri="{FF2B5EF4-FFF2-40B4-BE49-F238E27FC236}">
                  <a16:creationId xmlns:a16="http://schemas.microsoft.com/office/drawing/2014/main" id="{7CBA8D12-8FF6-AF56-A5E8-DF303BB5EA70}"/>
                </a:ext>
              </a:extLst>
            </p:cNvPr>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a:extLst>
                <a:ext uri="{FF2B5EF4-FFF2-40B4-BE49-F238E27FC236}">
                  <a16:creationId xmlns:a16="http://schemas.microsoft.com/office/drawing/2014/main" id="{DC7DD540-8EFF-65E9-AD79-B0B75E5E5177}"/>
                </a:ext>
              </a:extLst>
            </p:cNvPr>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a:extLst>
                <a:ext uri="{FF2B5EF4-FFF2-40B4-BE49-F238E27FC236}">
                  <a16:creationId xmlns:a16="http://schemas.microsoft.com/office/drawing/2014/main" id="{D04CD13B-28EC-D092-E1AB-C8C92BC66968}"/>
                </a:ext>
              </a:extLst>
            </p:cNvPr>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a:extLst>
                <a:ext uri="{FF2B5EF4-FFF2-40B4-BE49-F238E27FC236}">
                  <a16:creationId xmlns:a16="http://schemas.microsoft.com/office/drawing/2014/main" id="{AF5BE82D-4573-B699-81B4-D281924B5A82}"/>
                </a:ext>
              </a:extLst>
            </p:cNvPr>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a:extLst>
                <a:ext uri="{FF2B5EF4-FFF2-40B4-BE49-F238E27FC236}">
                  <a16:creationId xmlns:a16="http://schemas.microsoft.com/office/drawing/2014/main" id="{6AE67BF6-1654-0F8C-7E7D-B4A4449EA04F}"/>
                </a:ext>
              </a:extLst>
            </p:cNvPr>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a:extLst>
                <a:ext uri="{FF2B5EF4-FFF2-40B4-BE49-F238E27FC236}">
                  <a16:creationId xmlns:a16="http://schemas.microsoft.com/office/drawing/2014/main" id="{A34B544E-A77B-A95D-6E4B-70D2DD4C3ED8}"/>
                </a:ext>
              </a:extLst>
            </p:cNvPr>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a:extLst>
                <a:ext uri="{FF2B5EF4-FFF2-40B4-BE49-F238E27FC236}">
                  <a16:creationId xmlns:a16="http://schemas.microsoft.com/office/drawing/2014/main" id="{FF2563CE-229D-015B-EE39-D36F44A38495}"/>
                </a:ext>
              </a:extLst>
            </p:cNvPr>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17250F-74A2-898E-5A1D-2813E54C1DC0}"/>
                </a:ext>
              </a:extLst>
            </p:cNvPr>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CC16A7-6750-A8BB-5C6A-83057D56392F}"/>
                </a:ext>
              </a:extLst>
            </p:cNvPr>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F659A24-DD40-0896-57C5-DEA166FF7683}"/>
                </a:ext>
              </a:extLst>
            </p:cNvPr>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7FF44FF-DE66-3CFE-1E35-8FF346722CAD}"/>
                </a:ext>
              </a:extLst>
            </p:cNvPr>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F703EC7-B6DB-B1AC-5DAB-08D3674C62FE}"/>
                </a:ext>
              </a:extLst>
            </p:cNvPr>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032F42C-AC8D-4B81-08B1-561BF5C98F28}"/>
                </a:ext>
              </a:extLst>
            </p:cNvPr>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6786DED-DDED-1872-92F5-F9FF71E8E6D3}"/>
                </a:ext>
              </a:extLst>
            </p:cNvPr>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3E91727-C3FE-274F-F01A-B9237568B5A1}"/>
                </a:ext>
              </a:extLst>
            </p:cNvPr>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08522D-70FE-1830-6588-F62C89503B4B}"/>
                </a:ext>
              </a:extLst>
            </p:cNvPr>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BFC5C37-6156-3AD0-0711-7D01BD4C2440}"/>
                </a:ext>
              </a:extLst>
            </p:cNvPr>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05B05DCF-8BFF-38AE-078A-8C24C8CF568A}"/>
              </a:ext>
            </a:extLst>
          </p:cNvPr>
          <p:cNvSpPr>
            <a:spLocks noGrp="1"/>
          </p:cNvSpPr>
          <p:nvPr>
            <p:ph idx="1"/>
          </p:nvPr>
        </p:nvSpPr>
        <p:spPr/>
        <p:txBody>
          <a:bodyPr>
            <a:normAutofit fontScale="925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10" name="TextBox 9">
            <a:extLst>
              <a:ext uri="{FF2B5EF4-FFF2-40B4-BE49-F238E27FC236}">
                <a16:creationId xmlns:a16="http://schemas.microsoft.com/office/drawing/2014/main" id="{0F19CE05-D4D9-C8D9-E828-A3DE08E14610}"/>
              </a:ext>
            </a:extLst>
          </p:cNvPr>
          <p:cNvSpPr txBox="1"/>
          <p:nvPr/>
        </p:nvSpPr>
        <p:spPr>
          <a:xfrm>
            <a:off x="9909545" y="4061637"/>
            <a:ext cx="1254642" cy="461665"/>
          </a:xfrm>
          <a:prstGeom prst="rect">
            <a:avLst/>
          </a:prstGeom>
          <a:noFill/>
          <a:ln w="38100">
            <a:solidFill>
              <a:schemeClr val="accent2"/>
            </a:solidFill>
          </a:ln>
        </p:spPr>
        <p:txBody>
          <a:bodyPr wrap="square" rtlCol="0">
            <a:spAutoFit/>
          </a:bodyPr>
          <a:lstStyle/>
          <a:p>
            <a:r>
              <a:rPr lang="en-US" sz="2400" dirty="0"/>
              <a:t>Layer 0</a:t>
            </a:r>
          </a:p>
        </p:txBody>
      </p:sp>
      <p:sp>
        <p:nvSpPr>
          <p:cNvPr id="14" name="TextBox 13">
            <a:extLst>
              <a:ext uri="{FF2B5EF4-FFF2-40B4-BE49-F238E27FC236}">
                <a16:creationId xmlns:a16="http://schemas.microsoft.com/office/drawing/2014/main" id="{808C75D5-E49D-F944-9993-4CA8F9079CB8}"/>
              </a:ext>
            </a:extLst>
          </p:cNvPr>
          <p:cNvSpPr txBox="1"/>
          <p:nvPr/>
        </p:nvSpPr>
        <p:spPr>
          <a:xfrm>
            <a:off x="6723321" y="4660604"/>
            <a:ext cx="1254642" cy="461665"/>
          </a:xfrm>
          <a:prstGeom prst="rect">
            <a:avLst/>
          </a:prstGeom>
          <a:noFill/>
          <a:ln w="38100">
            <a:solidFill>
              <a:schemeClr val="accent2"/>
            </a:solidFill>
          </a:ln>
        </p:spPr>
        <p:txBody>
          <a:bodyPr wrap="square" rtlCol="0">
            <a:spAutoFit/>
          </a:bodyPr>
          <a:lstStyle/>
          <a:p>
            <a:r>
              <a:rPr lang="en-US" sz="2400" dirty="0"/>
              <a:t>Layer 1</a:t>
            </a:r>
          </a:p>
        </p:txBody>
      </p:sp>
      <p:sp>
        <p:nvSpPr>
          <p:cNvPr id="16" name="TextBox 15">
            <a:extLst>
              <a:ext uri="{FF2B5EF4-FFF2-40B4-BE49-F238E27FC236}">
                <a16:creationId xmlns:a16="http://schemas.microsoft.com/office/drawing/2014/main" id="{D98D0C1D-4396-BA53-4B76-D985DD60FC21}"/>
              </a:ext>
            </a:extLst>
          </p:cNvPr>
          <p:cNvSpPr txBox="1"/>
          <p:nvPr/>
        </p:nvSpPr>
        <p:spPr>
          <a:xfrm>
            <a:off x="10586484" y="5280837"/>
            <a:ext cx="1254642" cy="461665"/>
          </a:xfrm>
          <a:prstGeom prst="rect">
            <a:avLst/>
          </a:prstGeom>
          <a:noFill/>
          <a:ln w="38100">
            <a:solidFill>
              <a:schemeClr val="accent2"/>
            </a:solidFill>
          </a:ln>
        </p:spPr>
        <p:txBody>
          <a:bodyPr wrap="square" rtlCol="0">
            <a:spAutoFit/>
          </a:bodyPr>
          <a:lstStyle/>
          <a:p>
            <a:r>
              <a:rPr lang="en-US" sz="2400" dirty="0"/>
              <a:t>Layer 2</a:t>
            </a:r>
          </a:p>
        </p:txBody>
      </p:sp>
    </p:spTree>
    <p:extLst>
      <p:ext uri="{BB962C8B-B14F-4D97-AF65-F5344CB8AC3E}">
        <p14:creationId xmlns:p14="http://schemas.microsoft.com/office/powerpoint/2010/main" val="418724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 (pseudocode)</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Tree>
    <p:extLst>
      <p:ext uri="{BB962C8B-B14F-4D97-AF65-F5344CB8AC3E}">
        <p14:creationId xmlns:p14="http://schemas.microsoft.com/office/powerpoint/2010/main" val="3192829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Proposer-Optimality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Some agents might have more than one possible match in a stable matching. </a:t>
                </a:r>
              </a:p>
              <a:p>
                <a:r>
                  <a:rPr lang="en-US" dirty="0"/>
                  <a:t>We say that </a:t>
                </a:r>
                <a14:m>
                  <m:oMath xmlns:m="http://schemas.openxmlformats.org/officeDocument/2006/math">
                    <m:r>
                      <a:rPr lang="en-US" b="0" i="1" smtClean="0">
                        <a:latin typeface="Cambria Math" panose="02040503050406030204" pitchFamily="18" charset="0"/>
                      </a:rPr>
                      <m:t>h</m:t>
                    </m:r>
                  </m:oMath>
                </a14:m>
                <a:r>
                  <a:rPr lang="en-US" dirty="0"/>
                  <a:t> is a </a:t>
                </a:r>
                <a:r>
                  <a:rPr lang="en-US" b="1" dirty="0">
                    <a:solidFill>
                      <a:schemeClr val="accent3"/>
                    </a:solidFill>
                  </a:rPr>
                  <a:t>feasible partner </a:t>
                </a:r>
                <a:r>
                  <a:rPr lang="en-US" dirty="0"/>
                  <a:t>for </a:t>
                </a:r>
                <a14:m>
                  <m:oMath xmlns:m="http://schemas.openxmlformats.org/officeDocument/2006/math">
                    <m:r>
                      <a:rPr lang="en-US" b="0" i="1" smtClean="0">
                        <a:latin typeface="Cambria Math" panose="02040503050406030204" pitchFamily="18" charset="0"/>
                      </a:rPr>
                      <m:t>𝑟</m:t>
                    </m:r>
                  </m:oMath>
                </a14:m>
                <a:r>
                  <a:rPr lang="en-US" dirty="0"/>
                  <a:t> if there is at least one stable matching where </a:t>
                </a:r>
                <a14:m>
                  <m:oMath xmlns:m="http://schemas.openxmlformats.org/officeDocument/2006/math">
                    <m:r>
                      <a:rPr lang="en-US" b="0" i="1" smtClean="0">
                        <a:latin typeface="Cambria Math" panose="02040503050406030204" pitchFamily="18" charset="0"/>
                      </a:rPr>
                      <m:t>𝑟</m:t>
                    </m:r>
                  </m:oMath>
                </a14:m>
                <a:r>
                  <a:rPr lang="en-US" dirty="0"/>
                  <a:t> and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are matched.</a:t>
                </a:r>
              </a:p>
              <a:p>
                <a:r>
                  <a:rPr lang="en-US" dirty="0"/>
                  <a:t>When there’s more than one stable matching, there is a tremendous benefit to being the proposing side.</a:t>
                </a:r>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ectangle 3"/>
          <p:cNvSpPr/>
          <p:nvPr/>
        </p:nvSpPr>
        <p:spPr>
          <a:xfrm>
            <a:off x="1828799" y="4517482"/>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their favorite of their feasible partners.</a:t>
            </a:r>
            <a:endParaRPr lang="en-US" altLang="en-US" sz="2800" dirty="0">
              <a:solidFill>
                <a:schemeClr val="hlink"/>
              </a:solidFill>
            </a:endParaRPr>
          </a:p>
        </p:txBody>
      </p:sp>
      <p:sp>
        <p:nvSpPr>
          <p:cNvPr id="5" name="Rectangle 4"/>
          <p:cNvSpPr/>
          <p:nvPr/>
        </p:nvSpPr>
        <p:spPr>
          <a:xfrm>
            <a:off x="1828800" y="4517482"/>
            <a:ext cx="7652032" cy="5647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spTree>
    <p:extLst>
      <p:ext uri="{BB962C8B-B14F-4D97-AF65-F5344CB8AC3E}">
        <p14:creationId xmlns:p14="http://schemas.microsoft.com/office/powerpoint/2010/main" val="35128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 (pf)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89399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descr="Bipartite definition box">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723195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Proof-by-algorithm</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l=“odd”</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Two Things to Prove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We need to show an if-and-only-if</a:t>
                </a:r>
              </a:p>
              <a:p>
                <a:r>
                  <a:rPr lang="en-US" dirty="0"/>
                  <a:t>“Our algorithm outputs </a:t>
                </a:r>
                <a:r>
                  <a:rPr lang="en-US" dirty="0">
                    <a:latin typeface="Courier New" panose="02070309020205020404" pitchFamily="49" charset="0"/>
                    <a:cs typeface="Courier New" panose="02070309020205020404" pitchFamily="49" charset="0"/>
                  </a:rPr>
                  <a:t>true</a:t>
                </a:r>
                <a:r>
                  <a:rPr lang="en-US" dirty="0"/>
                  <a:t> if and only if </a:t>
                </a:r>
                <a14:m>
                  <m:oMath xmlns:m="http://schemas.openxmlformats.org/officeDocument/2006/math">
                    <m:r>
                      <a:rPr lang="en-US" b="0" i="1" smtClean="0">
                        <a:latin typeface="Cambria Math" panose="02040503050406030204" pitchFamily="18" charset="0"/>
                      </a:rPr>
                      <m:t>𝐺</m:t>
                    </m:r>
                  </m:oMath>
                </a14:m>
                <a:r>
                  <a:rPr lang="en-US" dirty="0"/>
                  <a:t> is bipartite”</a:t>
                </a:r>
              </a:p>
              <a:p>
                <a:r>
                  <a:rPr lang="en-US" dirty="0"/>
                  <a:t>There are </a:t>
                </a:r>
                <a:r>
                  <a:rPr lang="en-US" b="1" i="1" dirty="0"/>
                  <a:t>two </a:t>
                </a:r>
                <a:r>
                  <a:rPr lang="en-US" dirty="0"/>
                  <a:t>implications to prove!</a:t>
                </a:r>
              </a:p>
              <a:p>
                <a:r>
                  <a:rPr lang="en-US" dirty="0"/>
                  <a:t>If we output </a:t>
                </a:r>
                <a:r>
                  <a:rPr lang="en-US" dirty="0">
                    <a:latin typeface="Courier New" panose="02070309020205020404" pitchFamily="49" charset="0"/>
                    <a:cs typeface="Courier New" panose="02070309020205020404" pitchFamily="49" charset="0"/>
                  </a:rPr>
                  <a:t>true</a:t>
                </a:r>
                <a:r>
                  <a:rPr lang="en-US" dirty="0"/>
                  <a:t> then </a:t>
                </a:r>
                <a14:m>
                  <m:oMath xmlns:m="http://schemas.openxmlformats.org/officeDocument/2006/math">
                    <m:r>
                      <a:rPr lang="en-US" b="0" i="1" smtClean="0">
                        <a:latin typeface="Cambria Math" panose="02040503050406030204" pitchFamily="18" charset="0"/>
                      </a:rPr>
                      <m:t>𝐺</m:t>
                    </m:r>
                  </m:oMath>
                </a14:m>
                <a:r>
                  <a:rPr lang="en-US" dirty="0"/>
                  <a:t> really is bipartite.</a:t>
                </a:r>
              </a:p>
              <a:p>
                <a:r>
                  <a:rPr lang="en-US" dirty="0"/>
                  <a:t>If </a:t>
                </a:r>
                <a14:m>
                  <m:oMath xmlns:m="http://schemas.openxmlformats.org/officeDocument/2006/math">
                    <m:r>
                      <a:rPr lang="en-US" b="0" i="1" smtClean="0">
                        <a:latin typeface="Cambria Math" panose="02040503050406030204" pitchFamily="18" charset="0"/>
                      </a:rPr>
                      <m:t>𝐺</m:t>
                    </m:r>
                  </m:oMath>
                </a14:m>
                <a:r>
                  <a:rPr lang="en-US" dirty="0"/>
                  <a:t> is bipartite then our algorithm outputs </a:t>
                </a:r>
                <a:r>
                  <a:rPr lang="en-US" dirty="0">
                    <a:latin typeface="Courier New" panose="02070309020205020404" pitchFamily="49" charset="0"/>
                    <a:cs typeface="Courier New" panose="02070309020205020404" pitchFamily="49" charset="0"/>
                  </a:rPr>
                  <a:t>true</a:t>
                </a:r>
                <a:r>
                  <a:rPr lang="en-US" dirty="0"/>
                  <a:t>.</a:t>
                </a:r>
              </a:p>
              <a:p>
                <a:pPr marL="0" indent="0">
                  <a:buNone/>
                </a:pPr>
                <a:endParaRPr lang="en-US" b="1" i="1" dirty="0"/>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have found a bipartition.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a:t>
            </a:r>
          </a:p>
        </p:txBody>
      </p:sp>
    </p:spTree>
    <p:extLst>
      <p:ext uri="{BB962C8B-B14F-4D97-AF65-F5344CB8AC3E}">
        <p14:creationId xmlns:p14="http://schemas.microsoft.com/office/powerpoint/2010/main" val="11076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8CC7-9518-4534-AC1B-275D21D94077}"/>
              </a:ext>
            </a:extLst>
          </p:cNvPr>
          <p:cNvSpPr>
            <a:spLocks noGrp="1"/>
          </p:cNvSpPr>
          <p:nvPr>
            <p:ph type="title"/>
          </p:nvPr>
        </p:nvSpPr>
        <p:spPr/>
        <p:txBody>
          <a:bodyPr/>
          <a:lstStyle/>
          <a:p>
            <a:r>
              <a:rPr lang="en-US" dirty="0"/>
              <a:t>Proposer-Optimality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19A618-0C64-470D-A6A0-1496C3053547}"/>
                  </a:ext>
                </a:extLst>
              </p:cNvPr>
              <p:cNvSpPr>
                <a:spLocks noGrp="1"/>
              </p:cNvSpPr>
              <p:nvPr>
                <p:ph idx="1"/>
              </p:nvPr>
            </p:nvSpPr>
            <p:spPr>
              <a:xfrm>
                <a:off x="575240" y="1110343"/>
                <a:ext cx="7575050" cy="5565710"/>
              </a:xfrm>
            </p:spPr>
            <p:txBody>
              <a:bodyPr>
                <a:normAutofit fontScale="92500"/>
              </a:bodyPr>
              <a:lstStyle/>
              <a:p>
                <a:r>
                  <a:rPr lang="en-US" dirty="0"/>
                  <a:t>Intuition</a:t>
                </a:r>
              </a:p>
              <a:p>
                <a:r>
                  <a:rPr lang="en-US" dirty="0"/>
                  <a:t>This isn’t a full proof (coming in a second)</a:t>
                </a:r>
              </a:p>
              <a:p>
                <a:r>
                  <a:rPr lang="en-US" dirty="0"/>
                  <a:t>Suppose </a:t>
                </a:r>
                <a14:m>
                  <m:oMath xmlns:m="http://schemas.openxmlformats.org/officeDocument/2006/math">
                    <m:r>
                      <a:rPr lang="en-US" b="0" i="1" smtClean="0">
                        <a:latin typeface="Cambria Math" panose="02040503050406030204" pitchFamily="18" charset="0"/>
                      </a:rPr>
                      <m:t>𝑟</m:t>
                    </m:r>
                  </m:oMath>
                </a14:m>
                <a:r>
                  <a:rPr lang="en-US" dirty="0"/>
                  <a:t> is not matched to their favorite feasible partner, </a:t>
                </a:r>
                <a14:m>
                  <m:oMath xmlns:m="http://schemas.openxmlformats.org/officeDocument/2006/math">
                    <m:r>
                      <a:rPr lang="en-US" b="0" i="1" smtClean="0">
                        <a:latin typeface="Cambria Math" panose="02040503050406030204" pitchFamily="18" charset="0"/>
                      </a:rPr>
                      <m:t>h</m:t>
                    </m:r>
                  </m:oMath>
                </a14:m>
                <a:r>
                  <a:rPr lang="en-US" dirty="0"/>
                  <a:t>. Then </a:t>
                </a:r>
                <a14:m>
                  <m:oMath xmlns:m="http://schemas.openxmlformats.org/officeDocument/2006/math">
                    <m:r>
                      <a:rPr lang="en-US" b="0" i="1" smtClean="0">
                        <a:latin typeface="Cambria Math" panose="02040503050406030204" pitchFamily="18" charset="0"/>
                      </a:rPr>
                      <m:t>𝑟</m:t>
                    </m:r>
                  </m:oMath>
                </a14:m>
                <a:r>
                  <a:rPr lang="en-US" dirty="0"/>
                  <a:t> must have been rejected by </a:t>
                </a:r>
                <a14:m>
                  <m:oMath xmlns:m="http://schemas.openxmlformats.org/officeDocument/2006/math">
                    <m:r>
                      <a:rPr lang="en-US" b="0" i="1" smtClean="0">
                        <a:latin typeface="Cambria Math" panose="02040503050406030204" pitchFamily="18" charset="0"/>
                      </a:rPr>
                      <m:t>h</m:t>
                    </m:r>
                  </m:oMath>
                </a14:m>
                <a:r>
                  <a:rPr lang="en-US" dirty="0"/>
                  <a:t> during the algorithm (otherwise </a:t>
                </a:r>
                <a14:m>
                  <m:oMath xmlns:m="http://schemas.openxmlformats.org/officeDocument/2006/math">
                    <m:r>
                      <a:rPr lang="en-US" b="0" i="1" smtClean="0">
                        <a:latin typeface="Cambria Math" panose="02040503050406030204" pitchFamily="18" charset="0"/>
                      </a:rPr>
                      <m:t>𝑟</m:t>
                    </m:r>
                  </m:oMath>
                </a14:m>
                <a:r>
                  <a:rPr lang="en-US" dirty="0"/>
                  <a:t> matched to </a:t>
                </a:r>
                <a14:m>
                  <m:oMath xmlns:m="http://schemas.openxmlformats.org/officeDocument/2006/math">
                    <m:r>
                      <a:rPr lang="en-US" b="0" i="1" smtClean="0">
                        <a:latin typeface="Cambria Math" panose="02040503050406030204" pitchFamily="18" charset="0"/>
                      </a:rPr>
                      <m:t>h</m:t>
                    </m:r>
                  </m:oMath>
                </a14:m>
                <a:r>
                  <a:rPr lang="en-US" dirty="0"/>
                  <a:t> or better). How did that happen? Well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had to have a better offer. But what’s the source of that better offer? Call them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a:t>
                </a:r>
              </a:p>
              <a:p>
                <a:r>
                  <a:rPr lang="en-US" dirty="0"/>
                  <a:t>There’s some stable matching where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are matched, and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matched to some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For stability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b="0" i="1" smtClean="0">
                        <a:latin typeface="Cambria Math" panose="02040503050406030204" pitchFamily="18" charset="0"/>
                      </a:rPr>
                      <m:t>𝑟</m:t>
                    </m:r>
                  </m:oMath>
                </a14:m>
                <a:r>
                  <a:rPr lang="en-US" dirty="0"/>
                  <a:t> to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prefers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h</m:t>
                    </m:r>
                  </m:oMath>
                </a14:m>
                <a:r>
                  <a:rPr lang="en-US" dirty="0"/>
                  <a:t>.</a:t>
                </a:r>
              </a:p>
              <a:p>
                <a:r>
                  <a:rPr lang="en-US" dirty="0"/>
                  <a:t>Must be the second, so when we hit pause,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had also already rejected by a feasible partner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3D19A618-0C64-470D-A6A0-1496C3053547}"/>
                  </a:ext>
                </a:extLst>
              </p:cNvPr>
              <p:cNvSpPr>
                <a:spLocks noGrp="1" noRot="1" noChangeAspect="1" noMove="1" noResize="1" noEditPoints="1" noAdjustHandles="1" noChangeArrowheads="1" noChangeShapeType="1" noTextEdit="1"/>
              </p:cNvSpPr>
              <p:nvPr>
                <p:ph idx="1"/>
              </p:nvPr>
            </p:nvSpPr>
            <p:spPr>
              <a:xfrm>
                <a:off x="575240" y="1110343"/>
                <a:ext cx="7575050" cy="5565710"/>
              </a:xfrm>
              <a:blipFill>
                <a:blip r:embed="rId3"/>
                <a:stretch>
                  <a:fillRect l="-805" t="-1643" r="-1770" b="-657"/>
                </a:stretch>
              </a:blipFill>
            </p:spPr>
            <p:txBody>
              <a:bodyPr/>
              <a:lstStyle/>
              <a:p>
                <a:r>
                  <a:rPr lang="en-US">
                    <a:noFill/>
                  </a:rPr>
                  <a:t> </a:t>
                </a:r>
              </a:p>
            </p:txBody>
          </p:sp>
        </mc:Fallback>
      </mc:AlternateContent>
      <p:grpSp>
        <p:nvGrpSpPr>
          <p:cNvPr id="26" name="Group 25" descr="Part of a stable matching instance. r' is matched to h. A dotted line indicates that r has proposed to h.">
            <a:extLst>
              <a:ext uri="{FF2B5EF4-FFF2-40B4-BE49-F238E27FC236}">
                <a16:creationId xmlns:a16="http://schemas.microsoft.com/office/drawing/2014/main" id="{01FBBFFF-2227-B34B-5C08-5E9C358A97B1}"/>
              </a:ext>
            </a:extLst>
          </p:cNvPr>
          <p:cNvGrpSpPr/>
          <p:nvPr/>
        </p:nvGrpSpPr>
        <p:grpSpPr>
          <a:xfrm>
            <a:off x="9117581" y="1157864"/>
            <a:ext cx="1921939" cy="1515458"/>
            <a:chOff x="9117581" y="1157864"/>
            <a:chExt cx="1921939" cy="1515458"/>
          </a:xfrm>
        </p:grpSpPr>
        <p:sp>
          <p:nvSpPr>
            <p:cNvPr id="4" name="Oval 3">
              <a:extLst>
                <a:ext uri="{FF2B5EF4-FFF2-40B4-BE49-F238E27FC236}">
                  <a16:creationId xmlns:a16="http://schemas.microsoft.com/office/drawing/2014/main" id="{91129CAE-62F6-4AF5-B0C7-A12981F2991A}"/>
                </a:ext>
              </a:extLst>
            </p:cNvPr>
            <p:cNvSpPr/>
            <p:nvPr/>
          </p:nvSpPr>
          <p:spPr>
            <a:xfrm>
              <a:off x="9168165"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a:extLst>
                <a:ext uri="{FF2B5EF4-FFF2-40B4-BE49-F238E27FC236}">
                  <a16:creationId xmlns:a16="http://schemas.microsoft.com/office/drawing/2014/main" id="{B32CAE9C-60F3-4D4A-93D4-55CEF6FB1F45}"/>
                </a:ext>
              </a:extLst>
            </p:cNvPr>
            <p:cNvSpPr/>
            <p:nvPr/>
          </p:nvSpPr>
          <p:spPr>
            <a:xfrm>
              <a:off x="9168165" y="220515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id="{3FC82887-1512-47C5-872E-87CDF054CF27}"/>
                </a:ext>
              </a:extLst>
            </p:cNvPr>
            <p:cNvSpPr/>
            <p:nvPr/>
          </p:nvSpPr>
          <p:spPr>
            <a:xfrm>
              <a:off x="10585508"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B399BC37-F1E1-4EC4-9C82-9DEE0457179A}"/>
                </a:ext>
              </a:extLst>
            </p:cNvPr>
            <p:cNvSpPr/>
            <p:nvPr/>
          </p:nvSpPr>
          <p:spPr>
            <a:xfrm>
              <a:off x="10585508" y="22026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E2C35A-CB0B-4183-B2AA-0C16DB808BAA}"/>
                    </a:ext>
                  </a:extLst>
                </p:cNvPr>
                <p:cNvSpPr txBox="1"/>
                <p:nvPr/>
              </p:nvSpPr>
              <p:spPr>
                <a:xfrm>
                  <a:off x="10556329" y="115786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8" name="TextBox 7">
                  <a:extLst>
                    <a:ext uri="{FF2B5EF4-FFF2-40B4-BE49-F238E27FC236}">
                      <a16:creationId xmlns:a16="http://schemas.microsoft.com/office/drawing/2014/main" id="{A0E2C35A-CB0B-4183-B2AA-0C16DB808BAA}"/>
                    </a:ext>
                  </a:extLst>
                </p:cNvPr>
                <p:cNvSpPr txBox="1">
                  <a:spLocks noRot="1" noChangeAspect="1" noMove="1" noResize="1" noEditPoints="1" noAdjustHandles="1" noChangeArrowheads="1" noChangeShapeType="1" noTextEdit="1"/>
                </p:cNvSpPr>
                <p:nvPr/>
              </p:nvSpPr>
              <p:spPr>
                <a:xfrm>
                  <a:off x="10556329" y="1157864"/>
                  <a:ext cx="454013" cy="461665"/>
                </a:xfrm>
                <a:prstGeom prst="rect">
                  <a:avLst/>
                </a:prstGeom>
                <a:blipFill>
                  <a:blip r:embed="rId4"/>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D2291C-704F-47A8-96BC-172F421D58D9}"/>
                    </a:ext>
                  </a:extLst>
                </p:cNvPr>
                <p:cNvSpPr txBox="1"/>
                <p:nvPr/>
              </p:nvSpPr>
              <p:spPr>
                <a:xfrm>
                  <a:off x="9182753" y="118594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9" name="TextBox 8">
                  <a:extLst>
                    <a:ext uri="{FF2B5EF4-FFF2-40B4-BE49-F238E27FC236}">
                      <a16:creationId xmlns:a16="http://schemas.microsoft.com/office/drawing/2014/main" id="{ABD2291C-704F-47A8-96BC-172F421D58D9}"/>
                    </a:ext>
                  </a:extLst>
                </p:cNvPr>
                <p:cNvSpPr txBox="1">
                  <a:spLocks noRot="1" noChangeAspect="1" noMove="1" noResize="1" noEditPoints="1" noAdjustHandles="1" noChangeArrowheads="1" noChangeShapeType="1" noTextEdit="1"/>
                </p:cNvSpPr>
                <p:nvPr/>
              </p:nvSpPr>
              <p:spPr>
                <a:xfrm>
                  <a:off x="9182753" y="1185941"/>
                  <a:ext cx="4540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F98B3E-FCF4-4687-91DB-327E54DCC6DC}"/>
                    </a:ext>
                  </a:extLst>
                </p:cNvPr>
                <p:cNvSpPr txBox="1"/>
                <p:nvPr/>
              </p:nvSpPr>
              <p:spPr>
                <a:xfrm>
                  <a:off x="9117581" y="21654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10F98B3E-FCF4-4687-91DB-327E54DCC6DC}"/>
                    </a:ext>
                  </a:extLst>
                </p:cNvPr>
                <p:cNvSpPr txBox="1">
                  <a:spLocks noRot="1" noChangeAspect="1" noMove="1" noResize="1" noEditPoints="1" noAdjustHandles="1" noChangeArrowheads="1" noChangeShapeType="1" noTextEdit="1"/>
                </p:cNvSpPr>
                <p:nvPr/>
              </p:nvSpPr>
              <p:spPr>
                <a:xfrm>
                  <a:off x="9117581" y="2165487"/>
                  <a:ext cx="454013" cy="461665"/>
                </a:xfrm>
                <a:prstGeom prst="rect">
                  <a:avLst/>
                </a:prstGeom>
                <a:blipFill>
                  <a:blip r:embed="rId6"/>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2E478E-E561-46EE-B004-C9460E8E3B83}"/>
                    </a:ext>
                  </a:extLst>
                </p:cNvPr>
                <p:cNvSpPr txBox="1"/>
                <p:nvPr/>
              </p:nvSpPr>
              <p:spPr>
                <a:xfrm>
                  <a:off x="10577732" y="221165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11" name="TextBox 10">
                  <a:extLst>
                    <a:ext uri="{FF2B5EF4-FFF2-40B4-BE49-F238E27FC236}">
                      <a16:creationId xmlns:a16="http://schemas.microsoft.com/office/drawing/2014/main" id="{DD2E478E-E561-46EE-B004-C9460E8E3B83}"/>
                    </a:ext>
                  </a:extLst>
                </p:cNvPr>
                <p:cNvSpPr txBox="1">
                  <a:spLocks noRot="1" noChangeAspect="1" noMove="1" noResize="1" noEditPoints="1" noAdjustHandles="1" noChangeArrowheads="1" noChangeShapeType="1" noTextEdit="1"/>
                </p:cNvSpPr>
                <p:nvPr/>
              </p:nvSpPr>
              <p:spPr>
                <a:xfrm>
                  <a:off x="10577732" y="2211657"/>
                  <a:ext cx="454013" cy="461665"/>
                </a:xfrm>
                <a:prstGeom prst="rect">
                  <a:avLst/>
                </a:prstGeom>
                <a:blipFill>
                  <a:blip r:embed="rId7"/>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1CB3C734-E601-4FC2-9833-FC5FBBBA7509}"/>
                </a:ext>
              </a:extLst>
            </p:cNvPr>
            <p:cNvCxnSpPr/>
            <p:nvPr/>
          </p:nvCxnSpPr>
          <p:spPr>
            <a:xfrm flipV="1">
              <a:off x="9622177" y="243294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F29F10-C1E2-4988-B846-BDB1F797D8E6}"/>
                </a:ext>
              </a:extLst>
            </p:cNvPr>
            <p:cNvCxnSpPr/>
            <p:nvPr/>
          </p:nvCxnSpPr>
          <p:spPr>
            <a:xfrm>
              <a:off x="9680538" y="1460465"/>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descr="A stable matching (r,h); (r',h').">
            <a:extLst>
              <a:ext uri="{FF2B5EF4-FFF2-40B4-BE49-F238E27FC236}">
                <a16:creationId xmlns:a16="http://schemas.microsoft.com/office/drawing/2014/main" id="{81CD5D89-D21C-4C50-90D1-D2F9E619BD25}"/>
              </a:ext>
            </a:extLst>
          </p:cNvPr>
          <p:cNvGrpSpPr/>
          <p:nvPr/>
        </p:nvGrpSpPr>
        <p:grpSpPr>
          <a:xfrm>
            <a:off x="9186643" y="3458659"/>
            <a:ext cx="1921939" cy="1515458"/>
            <a:chOff x="9044350" y="5132842"/>
            <a:chExt cx="1921939" cy="1515458"/>
          </a:xfrm>
        </p:grpSpPr>
        <p:sp>
          <p:nvSpPr>
            <p:cNvPr id="15" name="Oval 14">
              <a:extLst>
                <a:ext uri="{FF2B5EF4-FFF2-40B4-BE49-F238E27FC236}">
                  <a16:creationId xmlns:a16="http://schemas.microsoft.com/office/drawing/2014/main" id="{2B512841-B654-4B7E-A66A-FD694445E78C}"/>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EE9B552D-9640-442D-BF54-756836561482}"/>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77C6244A-0AD2-4467-B511-5CA90B6A7774}"/>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0E4E5AC4-4E59-4199-8C8D-4EF72EE8336F}"/>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AC4546D-7B16-4228-9C54-900B0B57E187}"/>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610738F-FBAA-497E-ABB7-F1344C1B7E12}"/>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8895E0-AD8E-444E-B369-042BAF292066}"/>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D5A7985-AE28-4F56-ACA1-1B3C67181AF0}"/>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D2A28556-69B1-4B91-8E8B-82A1E9A6F3E5}"/>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B59E36-8867-4AD1-B952-994779CB4EE5}"/>
                </a:ext>
              </a:extLst>
            </p:cNvPr>
            <p:cNvCxnSpPr>
              <a:stCxn id="20"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pic>
        <p:nvPicPr>
          <p:cNvPr id="25" name="Graphic 24" descr="Pause">
            <a:extLst>
              <a:ext uri="{FF2B5EF4-FFF2-40B4-BE49-F238E27FC236}">
                <a16:creationId xmlns:a16="http://schemas.microsoft.com/office/drawing/2014/main" id="{A8D9B2B4-7AB8-44C5-8084-2CB60A8D94B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56604" y="1742368"/>
            <a:ext cx="914400" cy="914400"/>
          </a:xfrm>
          <a:prstGeom prst="rect">
            <a:avLst/>
          </a:prstGeom>
        </p:spPr>
      </p:pic>
    </p:spTree>
    <p:extLst>
      <p:ext uri="{BB962C8B-B14F-4D97-AF65-F5344CB8AC3E}">
        <p14:creationId xmlns:p14="http://schemas.microsoft.com/office/powerpoint/2010/main" val="34409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3" y="-1014667"/>
            <a:ext cx="11187259" cy="1014667"/>
          </a:xfrm>
        </p:spPr>
        <p:txBody>
          <a:bodyPr>
            <a:normAutofit fontScale="90000"/>
          </a:bodyPr>
          <a:lstStyle/>
          <a:p>
            <a:r>
              <a:rPr lang="en-US" dirty="0"/>
              <a:t>Proposer-Optimality (formalizing intuition)</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50042"/>
                <a:ext cx="11349318" cy="4665911"/>
              </a:xfrm>
            </p:spPr>
            <p:txBody>
              <a:bodyPr>
                <a:normAutofit/>
              </a:bodyPr>
              <a:lstStyle/>
              <a:p>
                <a:r>
                  <a:rPr lang="en-US" dirty="0"/>
                  <a:t>Intuition:</a:t>
                </a:r>
              </a:p>
              <a:p>
                <a:r>
                  <a:rPr lang="en-US" dirty="0"/>
                  <a:t>The riders start at the top of their lists. For the claim to be false, some rider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 </m:t>
                    </m:r>
                  </m:oMath>
                </a14:m>
                <a:r>
                  <a:rPr lang="en-US" dirty="0"/>
                  <a:t>has to be the first to be rejected by their favorite feasible horse, </a:t>
                </a:r>
                <a14:m>
                  <m:oMath xmlns:m="http://schemas.openxmlformats.org/officeDocument/2006/math">
                    <m:r>
                      <a:rPr lang="en-US" b="0" i="1" smtClean="0">
                        <a:latin typeface="Cambria Math" panose="02040503050406030204" pitchFamily="18" charset="0"/>
                      </a:rPr>
                      <m:t>h</m:t>
                    </m:r>
                  </m:oMath>
                </a14:m>
                <a:r>
                  <a:rPr lang="en-US" dirty="0"/>
                  <a:t>.</a:t>
                </a:r>
              </a:p>
              <a:p>
                <a:r>
                  <a:rPr lang="en-US" dirty="0"/>
                  <a:t>When that happens, </a:t>
                </a:r>
                <a14:m>
                  <m:oMath xmlns:m="http://schemas.openxmlformats.org/officeDocument/2006/math">
                    <m:r>
                      <a:rPr lang="en-US" b="0" i="1" smtClean="0">
                        <a:latin typeface="Cambria Math" panose="02040503050406030204" pitchFamily="18" charset="0"/>
                      </a:rPr>
                      <m:t>h</m:t>
                    </m:r>
                  </m:oMath>
                </a14:m>
                <a:r>
                  <a:rPr lang="en-US" dirty="0"/>
                  <a:t> says it prefers some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(and it does that while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still in the “favorite feasible partner” or “too good for you” sections of their list). So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would block any matching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50042"/>
                <a:ext cx="11349318" cy="4665911"/>
              </a:xfrm>
              <a:blipFill>
                <a:blip r:embed="rId2"/>
                <a:stretch>
                  <a:fillRect l="-698" t="-2353" r="-806"/>
                </a:stretch>
              </a:blipFill>
            </p:spPr>
            <p:txBody>
              <a:bodyPr/>
              <a:lstStyle/>
              <a:p>
                <a:r>
                  <a:rPr lang="en-US">
                    <a:noFill/>
                  </a:rPr>
                  <a:t> </a:t>
                </a:r>
              </a:p>
            </p:txBody>
          </p:sp>
        </mc:Fallback>
      </mc:AlternateContent>
      <p:sp>
        <p:nvSpPr>
          <p:cNvPr id="4" name="Rectangle 3"/>
          <p:cNvSpPr/>
          <p:nvPr/>
        </p:nvSpPr>
        <p:spPr>
          <a:xfrm>
            <a:off x="529726" y="149054"/>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 favorite of their feasible partners.</a:t>
            </a:r>
            <a:endParaRPr lang="en-US" altLang="en-US" sz="2800" dirty="0">
              <a:solidFill>
                <a:schemeClr val="hlink"/>
              </a:solidFill>
            </a:endParaRPr>
          </a:p>
        </p:txBody>
      </p:sp>
      <p:sp>
        <p:nvSpPr>
          <p:cNvPr id="5" name="Rectangle 4"/>
          <p:cNvSpPr/>
          <p:nvPr/>
        </p:nvSpPr>
        <p:spPr>
          <a:xfrm>
            <a:off x="550041" y="162547"/>
            <a:ext cx="7652032" cy="5647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pic>
        <p:nvPicPr>
          <p:cNvPr id="20" name="Graphic 19" descr="Pause">
            <a:extLst>
              <a:ext uri="{FF2B5EF4-FFF2-40B4-BE49-F238E27FC236}">
                <a16:creationId xmlns:a16="http://schemas.microsoft.com/office/drawing/2014/main" id="{6962E414-A09A-470F-8CEE-E919D025EB4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56604" y="1742368"/>
            <a:ext cx="914400" cy="914400"/>
          </a:xfrm>
          <a:prstGeom prst="rect">
            <a:avLst/>
          </a:prstGeom>
        </p:spPr>
      </p:pic>
      <p:grpSp>
        <p:nvGrpSpPr>
          <p:cNvPr id="16" name="Group 15" descr="Part of a stable matching instance. r' is matched to h. A dotted line indicates that r has proposed to h.">
            <a:extLst>
              <a:ext uri="{FF2B5EF4-FFF2-40B4-BE49-F238E27FC236}">
                <a16:creationId xmlns:a16="http://schemas.microsoft.com/office/drawing/2014/main" id="{FD1C6B17-BD1C-7D94-CE31-772E1AF0FBE0}"/>
              </a:ext>
            </a:extLst>
          </p:cNvPr>
          <p:cNvGrpSpPr/>
          <p:nvPr/>
        </p:nvGrpSpPr>
        <p:grpSpPr>
          <a:xfrm>
            <a:off x="9104881" y="408564"/>
            <a:ext cx="1921939" cy="1515458"/>
            <a:chOff x="9117581" y="1157864"/>
            <a:chExt cx="1921939" cy="1515458"/>
          </a:xfrm>
        </p:grpSpPr>
        <p:sp>
          <p:nvSpPr>
            <p:cNvPr id="30" name="Oval 29">
              <a:extLst>
                <a:ext uri="{FF2B5EF4-FFF2-40B4-BE49-F238E27FC236}">
                  <a16:creationId xmlns:a16="http://schemas.microsoft.com/office/drawing/2014/main" id="{34AD0AAE-91E0-71C1-F327-1EE6CFD2EAF2}"/>
                </a:ext>
              </a:extLst>
            </p:cNvPr>
            <p:cNvSpPr/>
            <p:nvPr/>
          </p:nvSpPr>
          <p:spPr>
            <a:xfrm>
              <a:off x="9168165"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id="{DED367F5-4206-4EB4-F264-6F5944924F32}"/>
                </a:ext>
              </a:extLst>
            </p:cNvPr>
            <p:cNvSpPr/>
            <p:nvPr/>
          </p:nvSpPr>
          <p:spPr>
            <a:xfrm>
              <a:off x="9168165" y="220515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Oval 31">
              <a:extLst>
                <a:ext uri="{FF2B5EF4-FFF2-40B4-BE49-F238E27FC236}">
                  <a16:creationId xmlns:a16="http://schemas.microsoft.com/office/drawing/2014/main" id="{12A53C07-5DBA-597C-A798-BBF0D3DFCBA4}"/>
                </a:ext>
              </a:extLst>
            </p:cNvPr>
            <p:cNvSpPr/>
            <p:nvPr/>
          </p:nvSpPr>
          <p:spPr>
            <a:xfrm>
              <a:off x="10585508"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Oval 32">
              <a:extLst>
                <a:ext uri="{FF2B5EF4-FFF2-40B4-BE49-F238E27FC236}">
                  <a16:creationId xmlns:a16="http://schemas.microsoft.com/office/drawing/2014/main" id="{A8F71A5F-4BE1-B9AB-67EA-7E89D8884351}"/>
                </a:ext>
              </a:extLst>
            </p:cNvPr>
            <p:cNvSpPr/>
            <p:nvPr/>
          </p:nvSpPr>
          <p:spPr>
            <a:xfrm>
              <a:off x="10585508" y="22026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77C21E9-5461-8E51-6237-D0E1F6029473}"/>
                    </a:ext>
                  </a:extLst>
                </p:cNvPr>
                <p:cNvSpPr txBox="1"/>
                <p:nvPr/>
              </p:nvSpPr>
              <p:spPr>
                <a:xfrm>
                  <a:off x="10556329" y="115786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34" name="TextBox 33">
                  <a:extLst>
                    <a:ext uri="{FF2B5EF4-FFF2-40B4-BE49-F238E27FC236}">
                      <a16:creationId xmlns:a16="http://schemas.microsoft.com/office/drawing/2014/main" id="{177C21E9-5461-8E51-6237-D0E1F6029473}"/>
                    </a:ext>
                  </a:extLst>
                </p:cNvPr>
                <p:cNvSpPr txBox="1">
                  <a:spLocks noRot="1" noChangeAspect="1" noMove="1" noResize="1" noEditPoints="1" noAdjustHandles="1" noChangeArrowheads="1" noChangeShapeType="1" noTextEdit="1"/>
                </p:cNvSpPr>
                <p:nvPr/>
              </p:nvSpPr>
              <p:spPr>
                <a:xfrm>
                  <a:off x="10556329" y="1157864"/>
                  <a:ext cx="454013" cy="461665"/>
                </a:xfrm>
                <a:prstGeom prst="rect">
                  <a:avLst/>
                </a:prstGeom>
                <a:blipFill>
                  <a:blip r:embed="rId4"/>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344F918-58C8-7160-491D-102E6CA0DD14}"/>
                    </a:ext>
                  </a:extLst>
                </p:cNvPr>
                <p:cNvSpPr txBox="1"/>
                <p:nvPr/>
              </p:nvSpPr>
              <p:spPr>
                <a:xfrm>
                  <a:off x="9182753" y="118594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35" name="TextBox 34">
                  <a:extLst>
                    <a:ext uri="{FF2B5EF4-FFF2-40B4-BE49-F238E27FC236}">
                      <a16:creationId xmlns:a16="http://schemas.microsoft.com/office/drawing/2014/main" id="{E344F918-58C8-7160-491D-102E6CA0DD14}"/>
                    </a:ext>
                  </a:extLst>
                </p:cNvPr>
                <p:cNvSpPr txBox="1">
                  <a:spLocks noRot="1" noChangeAspect="1" noMove="1" noResize="1" noEditPoints="1" noAdjustHandles="1" noChangeArrowheads="1" noChangeShapeType="1" noTextEdit="1"/>
                </p:cNvSpPr>
                <p:nvPr/>
              </p:nvSpPr>
              <p:spPr>
                <a:xfrm>
                  <a:off x="9182753" y="1185941"/>
                  <a:ext cx="4540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6DB5A4B-32D8-6706-4312-2253B003139A}"/>
                    </a:ext>
                  </a:extLst>
                </p:cNvPr>
                <p:cNvSpPr txBox="1"/>
                <p:nvPr/>
              </p:nvSpPr>
              <p:spPr>
                <a:xfrm>
                  <a:off x="9117581" y="21654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36" name="TextBox 35">
                  <a:extLst>
                    <a:ext uri="{FF2B5EF4-FFF2-40B4-BE49-F238E27FC236}">
                      <a16:creationId xmlns:a16="http://schemas.microsoft.com/office/drawing/2014/main" id="{A6DB5A4B-32D8-6706-4312-2253B003139A}"/>
                    </a:ext>
                  </a:extLst>
                </p:cNvPr>
                <p:cNvSpPr txBox="1">
                  <a:spLocks noRot="1" noChangeAspect="1" noMove="1" noResize="1" noEditPoints="1" noAdjustHandles="1" noChangeArrowheads="1" noChangeShapeType="1" noTextEdit="1"/>
                </p:cNvSpPr>
                <p:nvPr/>
              </p:nvSpPr>
              <p:spPr>
                <a:xfrm>
                  <a:off x="9117581" y="2165487"/>
                  <a:ext cx="454013" cy="461665"/>
                </a:xfrm>
                <a:prstGeom prst="rect">
                  <a:avLst/>
                </a:prstGeom>
                <a:blipFill>
                  <a:blip r:embed="rId6"/>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1D18F04-B1F9-EB9F-79D0-33BAA01A9B36}"/>
                    </a:ext>
                  </a:extLst>
                </p:cNvPr>
                <p:cNvSpPr txBox="1"/>
                <p:nvPr/>
              </p:nvSpPr>
              <p:spPr>
                <a:xfrm>
                  <a:off x="10577732" y="221165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37" name="TextBox 36">
                  <a:extLst>
                    <a:ext uri="{FF2B5EF4-FFF2-40B4-BE49-F238E27FC236}">
                      <a16:creationId xmlns:a16="http://schemas.microsoft.com/office/drawing/2014/main" id="{B1D18F04-B1F9-EB9F-79D0-33BAA01A9B36}"/>
                    </a:ext>
                  </a:extLst>
                </p:cNvPr>
                <p:cNvSpPr txBox="1">
                  <a:spLocks noRot="1" noChangeAspect="1" noMove="1" noResize="1" noEditPoints="1" noAdjustHandles="1" noChangeArrowheads="1" noChangeShapeType="1" noTextEdit="1"/>
                </p:cNvSpPr>
                <p:nvPr/>
              </p:nvSpPr>
              <p:spPr>
                <a:xfrm>
                  <a:off x="10577732" y="2211657"/>
                  <a:ext cx="454013" cy="461665"/>
                </a:xfrm>
                <a:prstGeom prst="rect">
                  <a:avLst/>
                </a:prstGeom>
                <a:blipFill>
                  <a:blip r:embed="rId7"/>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C7797893-1D96-A570-0C91-33FA219A2EE0}"/>
                </a:ext>
              </a:extLst>
            </p:cNvPr>
            <p:cNvCxnSpPr/>
            <p:nvPr/>
          </p:nvCxnSpPr>
          <p:spPr>
            <a:xfrm flipV="1">
              <a:off x="9622177" y="243294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2840B03-EA36-B347-5551-0CDF4BC3A423}"/>
                </a:ext>
              </a:extLst>
            </p:cNvPr>
            <p:cNvCxnSpPr/>
            <p:nvPr/>
          </p:nvCxnSpPr>
          <p:spPr>
            <a:xfrm>
              <a:off x="9680538" y="1460465"/>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Group 39" descr="A stable matching (r,h); (r',h').">
            <a:extLst>
              <a:ext uri="{FF2B5EF4-FFF2-40B4-BE49-F238E27FC236}">
                <a16:creationId xmlns:a16="http://schemas.microsoft.com/office/drawing/2014/main" id="{BE664D05-BDE4-C3FD-39A7-5518B42BA7F3}"/>
              </a:ext>
            </a:extLst>
          </p:cNvPr>
          <p:cNvGrpSpPr/>
          <p:nvPr/>
        </p:nvGrpSpPr>
        <p:grpSpPr>
          <a:xfrm>
            <a:off x="9974043" y="5249359"/>
            <a:ext cx="1921939" cy="1515458"/>
            <a:chOff x="9044350" y="5132842"/>
            <a:chExt cx="1921939" cy="1515458"/>
          </a:xfrm>
        </p:grpSpPr>
        <p:sp>
          <p:nvSpPr>
            <p:cNvPr id="41" name="Oval 40">
              <a:extLst>
                <a:ext uri="{FF2B5EF4-FFF2-40B4-BE49-F238E27FC236}">
                  <a16:creationId xmlns:a16="http://schemas.microsoft.com/office/drawing/2014/main" id="{C09C7B6F-CC33-039E-5C83-312012EFF737}"/>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Oval 41">
              <a:extLst>
                <a:ext uri="{FF2B5EF4-FFF2-40B4-BE49-F238E27FC236}">
                  <a16:creationId xmlns:a16="http://schemas.microsoft.com/office/drawing/2014/main" id="{36B332D0-647E-5C22-E580-66BBA50954EC}"/>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a:extLst>
                <a:ext uri="{FF2B5EF4-FFF2-40B4-BE49-F238E27FC236}">
                  <a16:creationId xmlns:a16="http://schemas.microsoft.com/office/drawing/2014/main" id="{9744B95E-F590-084F-AE47-3FFD4BB4C0C9}"/>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a:extLst>
                <a:ext uri="{FF2B5EF4-FFF2-40B4-BE49-F238E27FC236}">
                  <a16:creationId xmlns:a16="http://schemas.microsoft.com/office/drawing/2014/main" id="{96D1ECAA-4459-EADB-ADE8-BA487CA0ED6E}"/>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DF46A82-1072-4074-FC30-E8A4EAE9BE4D}"/>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8AAB815-B173-3FF4-71C6-472770756AAE}"/>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E2B2920-092E-8750-B224-C80533ED1280}"/>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ADFC647-D3C9-A9C8-1461-6C0887800712}"/>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B7B46C58-02EB-5F27-768F-6CD22B329AA9}"/>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6368CC-2658-1C32-F33B-B7E6CC05F4F0}"/>
                </a:ext>
              </a:extLst>
            </p:cNvPr>
            <p:cNvCxnSpPr>
              <a:stCxn id="46"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76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93" y="-1246548"/>
            <a:ext cx="11187259" cy="1014667"/>
          </a:xfrm>
        </p:spPr>
        <p:txBody>
          <a:bodyPr>
            <a:normAutofit fontScale="90000"/>
          </a:bodyPr>
          <a:lstStyle/>
          <a:p>
            <a:r>
              <a:rPr lang="en-US" dirty="0"/>
              <a:t>Proposer-Optimality (final proof)</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12217"/>
                <a:ext cx="11349318" cy="4985133"/>
              </a:xfrm>
            </p:spPr>
            <p:txBody>
              <a:bodyPr>
                <a:normAutofit fontScale="92500" lnSpcReduction="10000"/>
              </a:bodyPr>
              <a:lstStyle/>
              <a:p>
                <a:r>
                  <a:rPr lang="en-US" dirty="0"/>
                  <a:t>Let’s prove it – again by contradiction</a:t>
                </a:r>
              </a:p>
              <a:p>
                <a:pPr marL="0" indent="0">
                  <a:buNone/>
                </a:pPr>
                <a:r>
                  <a:rPr lang="en-US" dirty="0"/>
                  <a:t>Suppose some rider is not matched to their favorite feasible partner.</a:t>
                </a:r>
                <a:br>
                  <a:rPr lang="en-US" dirty="0"/>
                </a:br>
                <a:r>
                  <a:rPr lang="en-US" dirty="0"/>
                  <a:t>Then some </a:t>
                </a:r>
                <a14:m>
                  <m:oMath xmlns:m="http://schemas.openxmlformats.org/officeDocument/2006/math">
                    <m:r>
                      <a:rPr lang="en-US" b="0" i="1" smtClean="0">
                        <a:latin typeface="Cambria Math" panose="02040503050406030204" pitchFamily="18" charset="0"/>
                      </a:rPr>
                      <m:t>𝑟</m:t>
                    </m:r>
                  </m:oMath>
                </a14:m>
                <a:r>
                  <a:rPr lang="en-US" dirty="0"/>
                  <a:t> must have been the </a:t>
                </a:r>
                <a:r>
                  <a:rPr lang="en-US" b="1" dirty="0"/>
                  <a:t>first </a:t>
                </a:r>
                <a:r>
                  <a:rPr lang="en-US" dirty="0"/>
                  <a:t>to be rejected by their favorite feasible partner, </a:t>
                </a:r>
                <a14:m>
                  <m:oMath xmlns:m="http://schemas.openxmlformats.org/officeDocument/2006/math">
                    <m:r>
                      <a:rPr lang="en-US" b="0" i="1" smtClean="0">
                        <a:latin typeface="Cambria Math" panose="02040503050406030204" pitchFamily="18" charset="0"/>
                      </a:rPr>
                      <m:t>h</m:t>
                    </m:r>
                  </m:oMath>
                </a14:m>
                <a:r>
                  <a:rPr lang="en-US" dirty="0"/>
                  <a:t>. (</a:t>
                </a:r>
                <a:r>
                  <a:rPr lang="en-US" dirty="0">
                    <a:solidFill>
                      <a:schemeClr val="accent1"/>
                    </a:solidFill>
                  </a:rPr>
                  <a:t>Observation A</a:t>
                </a:r>
                <a:r>
                  <a:rPr lang="en-US" dirty="0"/>
                  <a:t>)</a:t>
                </a:r>
                <a:br>
                  <a:rPr lang="en-US" dirty="0"/>
                </a:br>
                <a:r>
                  <a:rPr lang="en-US" dirty="0"/>
                  <a:t>And there is an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that </a:t>
                </a:r>
                <a14:m>
                  <m:oMath xmlns:m="http://schemas.openxmlformats.org/officeDocument/2006/math">
                    <m:r>
                      <a:rPr lang="en-US" b="0" i="1" smtClean="0">
                        <a:latin typeface="Cambria Math" panose="02040503050406030204" pitchFamily="18" charset="0"/>
                      </a:rPr>
                      <m:t>h</m:t>
                    </m:r>
                  </m:oMath>
                </a14:m>
                <a:r>
                  <a:rPr lang="en-US" dirty="0"/>
                  <a:t> (temporarily) matched to causing that rejection.</a:t>
                </a:r>
              </a:p>
              <a:p>
                <a:pPr marL="0" indent="0">
                  <a:buNone/>
                </a:pPr>
                <a:endParaRPr lang="en-US" dirty="0"/>
              </a:p>
              <a:p>
                <a:pPr marL="0" indent="0">
                  <a:buNone/>
                </a:pPr>
                <a:r>
                  <a:rPr lang="en-US" dirty="0"/>
                  <a:t>Since </a:t>
                </a:r>
                <a14:m>
                  <m:oMath xmlns:m="http://schemas.openxmlformats.org/officeDocument/2006/math">
                    <m:r>
                      <a:rPr lang="en-US" b="0" i="1" smtClean="0">
                        <a:latin typeface="Cambria Math" panose="02040503050406030204" pitchFamily="18" charset="0"/>
                      </a:rPr>
                      <m:t>𝑟</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are feasible for each other, there is some stable matching (call it </a:t>
                </a:r>
                <a14:m>
                  <m:oMath xmlns:m="http://schemas.openxmlformats.org/officeDocument/2006/math">
                    <m:r>
                      <a:rPr lang="en-US" b="0" i="1" smtClean="0">
                        <a:solidFill>
                          <a:srgbClr val="00B050"/>
                        </a:solidFill>
                        <a:latin typeface="Cambria Math" panose="02040503050406030204" pitchFamily="18" charset="0"/>
                      </a:rPr>
                      <m:t>𝑀</m:t>
                    </m:r>
                    <m:r>
                      <a:rPr lang="en-US" b="0" i="1" smtClean="0">
                        <a:solidFill>
                          <a:srgbClr val="00B050"/>
                        </a:solidFill>
                        <a:latin typeface="Cambria Math" panose="02040503050406030204" pitchFamily="18" charset="0"/>
                      </a:rPr>
                      <m:t>′</m:t>
                    </m:r>
                  </m:oMath>
                </a14:m>
                <a:r>
                  <a:rPr lang="en-US" dirty="0"/>
                  <a:t>) where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0" smtClean="0">
                        <a:latin typeface="Cambria Math" panose="02040503050406030204" pitchFamily="18" charset="0"/>
                      </a:rPr>
                      <m:t> </m:t>
                    </m:r>
                  </m:oMath>
                </a14:m>
                <a:r>
                  <a:rPr lang="en-US" dirty="0"/>
                  <a:t>are matched. The rider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matched to some horse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t>
                </a:r>
              </a:p>
              <a:p>
                <a:pPr marL="0" indent="0">
                  <a:buNone/>
                </a:pPr>
                <a:r>
                  <a:rPr lang="en-US" dirty="0"/>
                  <a:t>What can we say about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They had never been rejected by a feasible partner. So they prefer </a:t>
                </a:r>
                <a14:m>
                  <m:oMath xmlns:m="http://schemas.openxmlformats.org/officeDocument/2006/math">
                    <m:r>
                      <a:rPr lang="en-US" b="0" i="1" smtClean="0">
                        <a:latin typeface="Cambria Math" panose="02040503050406030204" pitchFamily="18" charset="0"/>
                      </a:rPr>
                      <m:t>h</m:t>
                    </m:r>
                  </m:oMath>
                </a14:m>
                <a:r>
                  <a:rPr lang="en-US" dirty="0"/>
                  <a:t> to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t>
                </a:r>
              </a:p>
              <a:p>
                <a:pPr marL="0" indent="0">
                  <a:buNone/>
                </a:pPr>
                <a:r>
                  <a:rPr lang="en-US" dirty="0"/>
                  <a:t>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𝑟</m:t>
                    </m:r>
                  </m:oMath>
                </a14:m>
                <a:r>
                  <a:rPr lang="en-US" dirty="0"/>
                  <a:t> (by the run of the algorithm). </a:t>
                </a:r>
              </a:p>
              <a:p>
                <a:pPr marL="0" indent="0">
                  <a:buNone/>
                </a:pPr>
                <a:r>
                  <a:rPr lang="en-US" dirty="0"/>
                  <a:t>But then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are a blocking pair in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12217"/>
                <a:ext cx="11349318" cy="4985133"/>
              </a:xfrm>
              <a:blipFill>
                <a:blip r:embed="rId2"/>
                <a:stretch>
                  <a:fillRect l="-1343" t="-2567" r="-644" b="-2812"/>
                </a:stretch>
              </a:blipFill>
            </p:spPr>
            <p:txBody>
              <a:bodyPr/>
              <a:lstStyle/>
              <a:p>
                <a:r>
                  <a:rPr lang="en-US">
                    <a:noFill/>
                  </a:rPr>
                  <a:t> </a:t>
                </a:r>
              </a:p>
            </p:txBody>
          </p:sp>
        </mc:Fallback>
      </mc:AlternateContent>
      <p:sp>
        <p:nvSpPr>
          <p:cNvPr id="4" name="Rectangle 3"/>
          <p:cNvSpPr/>
          <p:nvPr/>
        </p:nvSpPr>
        <p:spPr>
          <a:xfrm>
            <a:off x="529726" y="149054"/>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 favorite of their feasible partners.</a:t>
            </a:r>
            <a:endParaRPr lang="en-US" altLang="en-US" sz="2800" dirty="0">
              <a:solidFill>
                <a:schemeClr val="hlink"/>
              </a:solidFill>
            </a:endParaRPr>
          </a:p>
        </p:txBody>
      </p:sp>
      <p:sp>
        <p:nvSpPr>
          <p:cNvPr id="5" name="Rectangle 4"/>
          <p:cNvSpPr/>
          <p:nvPr/>
        </p:nvSpPr>
        <p:spPr>
          <a:xfrm>
            <a:off x="550041" y="162547"/>
            <a:ext cx="7652032" cy="5647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pic>
        <p:nvPicPr>
          <p:cNvPr id="20" name="Graphic 19" descr="Pause">
            <a:extLst>
              <a:ext uri="{FF2B5EF4-FFF2-40B4-BE49-F238E27FC236}">
                <a16:creationId xmlns:a16="http://schemas.microsoft.com/office/drawing/2014/main" id="{6962E414-A09A-470F-8CEE-E919D025EB4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56604" y="1742368"/>
            <a:ext cx="914400" cy="914400"/>
          </a:xfrm>
          <a:prstGeom prst="rect">
            <a:avLst/>
          </a:prstGeom>
        </p:spPr>
      </p:pic>
      <p:grpSp>
        <p:nvGrpSpPr>
          <p:cNvPr id="16" name="Group 15" descr="Part of a stable matching instance. r' is matched to h. A dotted line indicates that r has proposed to h.">
            <a:extLst>
              <a:ext uri="{FF2B5EF4-FFF2-40B4-BE49-F238E27FC236}">
                <a16:creationId xmlns:a16="http://schemas.microsoft.com/office/drawing/2014/main" id="{949F6936-D24B-0BB8-EA0A-2EFAE7559646}"/>
              </a:ext>
            </a:extLst>
          </p:cNvPr>
          <p:cNvGrpSpPr/>
          <p:nvPr/>
        </p:nvGrpSpPr>
        <p:grpSpPr>
          <a:xfrm>
            <a:off x="9104881" y="408564"/>
            <a:ext cx="1921939" cy="1515458"/>
            <a:chOff x="9117581" y="1157864"/>
            <a:chExt cx="1921939" cy="1515458"/>
          </a:xfrm>
        </p:grpSpPr>
        <p:sp>
          <p:nvSpPr>
            <p:cNvPr id="30" name="Oval 29">
              <a:extLst>
                <a:ext uri="{FF2B5EF4-FFF2-40B4-BE49-F238E27FC236}">
                  <a16:creationId xmlns:a16="http://schemas.microsoft.com/office/drawing/2014/main" id="{82C3176C-33DE-00A3-E97E-8D9E61027241}"/>
                </a:ext>
              </a:extLst>
            </p:cNvPr>
            <p:cNvSpPr/>
            <p:nvPr/>
          </p:nvSpPr>
          <p:spPr>
            <a:xfrm>
              <a:off x="9168165"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30">
              <a:extLst>
                <a:ext uri="{FF2B5EF4-FFF2-40B4-BE49-F238E27FC236}">
                  <a16:creationId xmlns:a16="http://schemas.microsoft.com/office/drawing/2014/main" id="{781C7166-7EE7-3709-2DB9-00533EB330BC}"/>
                </a:ext>
              </a:extLst>
            </p:cNvPr>
            <p:cNvSpPr/>
            <p:nvPr/>
          </p:nvSpPr>
          <p:spPr>
            <a:xfrm>
              <a:off x="9168165" y="220515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Oval 31">
              <a:extLst>
                <a:ext uri="{FF2B5EF4-FFF2-40B4-BE49-F238E27FC236}">
                  <a16:creationId xmlns:a16="http://schemas.microsoft.com/office/drawing/2014/main" id="{C42CA58C-649E-32E8-F6F3-EAB78B4F4B66}"/>
                </a:ext>
              </a:extLst>
            </p:cNvPr>
            <p:cNvSpPr/>
            <p:nvPr/>
          </p:nvSpPr>
          <p:spPr>
            <a:xfrm>
              <a:off x="10585508"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Oval 32">
              <a:extLst>
                <a:ext uri="{FF2B5EF4-FFF2-40B4-BE49-F238E27FC236}">
                  <a16:creationId xmlns:a16="http://schemas.microsoft.com/office/drawing/2014/main" id="{A6314A73-A68D-AC23-218D-AEF5D6F5FF5C}"/>
                </a:ext>
              </a:extLst>
            </p:cNvPr>
            <p:cNvSpPr/>
            <p:nvPr/>
          </p:nvSpPr>
          <p:spPr>
            <a:xfrm>
              <a:off x="10585508" y="22026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C5E7254-9947-D00A-FF72-F631F6C37197}"/>
                    </a:ext>
                  </a:extLst>
                </p:cNvPr>
                <p:cNvSpPr txBox="1"/>
                <p:nvPr/>
              </p:nvSpPr>
              <p:spPr>
                <a:xfrm>
                  <a:off x="10556329" y="115786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34" name="TextBox 33">
                  <a:extLst>
                    <a:ext uri="{FF2B5EF4-FFF2-40B4-BE49-F238E27FC236}">
                      <a16:creationId xmlns:a16="http://schemas.microsoft.com/office/drawing/2014/main" id="{8C5E7254-9947-D00A-FF72-F631F6C37197}"/>
                    </a:ext>
                  </a:extLst>
                </p:cNvPr>
                <p:cNvSpPr txBox="1">
                  <a:spLocks noRot="1" noChangeAspect="1" noMove="1" noResize="1" noEditPoints="1" noAdjustHandles="1" noChangeArrowheads="1" noChangeShapeType="1" noTextEdit="1"/>
                </p:cNvSpPr>
                <p:nvPr/>
              </p:nvSpPr>
              <p:spPr>
                <a:xfrm>
                  <a:off x="10556329" y="1157864"/>
                  <a:ext cx="454013" cy="461665"/>
                </a:xfrm>
                <a:prstGeom prst="rect">
                  <a:avLst/>
                </a:prstGeom>
                <a:blipFill>
                  <a:blip r:embed="rId4"/>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0B3F593-4511-7824-9914-8E9544B7981B}"/>
                    </a:ext>
                  </a:extLst>
                </p:cNvPr>
                <p:cNvSpPr txBox="1"/>
                <p:nvPr/>
              </p:nvSpPr>
              <p:spPr>
                <a:xfrm>
                  <a:off x="9182753" y="118594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35" name="TextBox 34">
                  <a:extLst>
                    <a:ext uri="{FF2B5EF4-FFF2-40B4-BE49-F238E27FC236}">
                      <a16:creationId xmlns:a16="http://schemas.microsoft.com/office/drawing/2014/main" id="{C0B3F593-4511-7824-9914-8E9544B7981B}"/>
                    </a:ext>
                  </a:extLst>
                </p:cNvPr>
                <p:cNvSpPr txBox="1">
                  <a:spLocks noRot="1" noChangeAspect="1" noMove="1" noResize="1" noEditPoints="1" noAdjustHandles="1" noChangeArrowheads="1" noChangeShapeType="1" noTextEdit="1"/>
                </p:cNvSpPr>
                <p:nvPr/>
              </p:nvSpPr>
              <p:spPr>
                <a:xfrm>
                  <a:off x="9182753" y="1185941"/>
                  <a:ext cx="4540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FAF629C-3D8E-3FD4-6210-BF8DC93EE49F}"/>
                    </a:ext>
                  </a:extLst>
                </p:cNvPr>
                <p:cNvSpPr txBox="1"/>
                <p:nvPr/>
              </p:nvSpPr>
              <p:spPr>
                <a:xfrm>
                  <a:off x="9117581" y="21654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36" name="TextBox 35">
                  <a:extLst>
                    <a:ext uri="{FF2B5EF4-FFF2-40B4-BE49-F238E27FC236}">
                      <a16:creationId xmlns:a16="http://schemas.microsoft.com/office/drawing/2014/main" id="{8FAF629C-3D8E-3FD4-6210-BF8DC93EE49F}"/>
                    </a:ext>
                  </a:extLst>
                </p:cNvPr>
                <p:cNvSpPr txBox="1">
                  <a:spLocks noRot="1" noChangeAspect="1" noMove="1" noResize="1" noEditPoints="1" noAdjustHandles="1" noChangeArrowheads="1" noChangeShapeType="1" noTextEdit="1"/>
                </p:cNvSpPr>
                <p:nvPr/>
              </p:nvSpPr>
              <p:spPr>
                <a:xfrm>
                  <a:off x="9117581" y="2165487"/>
                  <a:ext cx="454013" cy="461665"/>
                </a:xfrm>
                <a:prstGeom prst="rect">
                  <a:avLst/>
                </a:prstGeom>
                <a:blipFill>
                  <a:blip r:embed="rId6"/>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C24ABB0-28C2-AA41-E09C-375AA6135C2C}"/>
                    </a:ext>
                  </a:extLst>
                </p:cNvPr>
                <p:cNvSpPr txBox="1"/>
                <p:nvPr/>
              </p:nvSpPr>
              <p:spPr>
                <a:xfrm>
                  <a:off x="10577732" y="221165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37" name="TextBox 36">
                  <a:extLst>
                    <a:ext uri="{FF2B5EF4-FFF2-40B4-BE49-F238E27FC236}">
                      <a16:creationId xmlns:a16="http://schemas.microsoft.com/office/drawing/2014/main" id="{4C24ABB0-28C2-AA41-E09C-375AA6135C2C}"/>
                    </a:ext>
                  </a:extLst>
                </p:cNvPr>
                <p:cNvSpPr txBox="1">
                  <a:spLocks noRot="1" noChangeAspect="1" noMove="1" noResize="1" noEditPoints="1" noAdjustHandles="1" noChangeArrowheads="1" noChangeShapeType="1" noTextEdit="1"/>
                </p:cNvSpPr>
                <p:nvPr/>
              </p:nvSpPr>
              <p:spPr>
                <a:xfrm>
                  <a:off x="10577732" y="2211657"/>
                  <a:ext cx="454013" cy="461665"/>
                </a:xfrm>
                <a:prstGeom prst="rect">
                  <a:avLst/>
                </a:prstGeom>
                <a:blipFill>
                  <a:blip r:embed="rId7"/>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CE5B418D-1CB6-5363-02BA-C3F640CCB2BC}"/>
                </a:ext>
              </a:extLst>
            </p:cNvPr>
            <p:cNvCxnSpPr/>
            <p:nvPr/>
          </p:nvCxnSpPr>
          <p:spPr>
            <a:xfrm flipV="1">
              <a:off x="9622177" y="243294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C029EF-1285-09D0-C218-E875ACD586E1}"/>
                </a:ext>
              </a:extLst>
            </p:cNvPr>
            <p:cNvCxnSpPr/>
            <p:nvPr/>
          </p:nvCxnSpPr>
          <p:spPr>
            <a:xfrm>
              <a:off x="9680538" y="1460465"/>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Group 39" descr="A stable matching (r,h); (r',h').">
            <a:extLst>
              <a:ext uri="{FF2B5EF4-FFF2-40B4-BE49-F238E27FC236}">
                <a16:creationId xmlns:a16="http://schemas.microsoft.com/office/drawing/2014/main" id="{0BCD5999-D3E8-6087-9522-A4B24C7DDFE1}"/>
              </a:ext>
            </a:extLst>
          </p:cNvPr>
          <p:cNvGrpSpPr/>
          <p:nvPr/>
        </p:nvGrpSpPr>
        <p:grpSpPr>
          <a:xfrm>
            <a:off x="10050243" y="5342542"/>
            <a:ext cx="1921939" cy="1515458"/>
            <a:chOff x="9044350" y="5132842"/>
            <a:chExt cx="1921939" cy="1515458"/>
          </a:xfrm>
        </p:grpSpPr>
        <p:sp>
          <p:nvSpPr>
            <p:cNvPr id="41" name="Oval 40">
              <a:extLst>
                <a:ext uri="{FF2B5EF4-FFF2-40B4-BE49-F238E27FC236}">
                  <a16:creationId xmlns:a16="http://schemas.microsoft.com/office/drawing/2014/main" id="{68928157-BDDF-3BC2-1646-D53C8537ED9E}"/>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Oval 41">
              <a:extLst>
                <a:ext uri="{FF2B5EF4-FFF2-40B4-BE49-F238E27FC236}">
                  <a16:creationId xmlns:a16="http://schemas.microsoft.com/office/drawing/2014/main" id="{CF673F48-337A-5E49-8C3F-E6A6F83821D1}"/>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a:extLst>
                <a:ext uri="{FF2B5EF4-FFF2-40B4-BE49-F238E27FC236}">
                  <a16:creationId xmlns:a16="http://schemas.microsoft.com/office/drawing/2014/main" id="{A0C8F68B-53C1-709F-9297-DEFD675D5458}"/>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a:extLst>
                <a:ext uri="{FF2B5EF4-FFF2-40B4-BE49-F238E27FC236}">
                  <a16:creationId xmlns:a16="http://schemas.microsoft.com/office/drawing/2014/main" id="{DFBB0181-90C5-6138-5EFF-D989057045A4}"/>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5662CCE-C9E6-0217-2AA1-3CD98DDB0404}"/>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9D68BE0-C908-AF60-2ED6-DA96FEA68256}"/>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0BE17FA-E581-5189-C03D-0C8E33CE136D}"/>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20E75FA-9ADB-5A64-843B-DFFE492546A3}"/>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1549D92E-D510-9563-E477-7D7A3AD8CF19}"/>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F2FE5CD-4F6B-319F-BF7E-CB7D2DC1E1BC}"/>
                </a:ext>
              </a:extLst>
            </p:cNvPr>
            <p:cNvCxnSpPr>
              <a:stCxn id="46"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699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Contradiction With </a:t>
            </a:r>
            <a:r>
              <a:rPr lang="en-US" dirty="0" err="1"/>
              <a:t>Extremality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used a trick to make the proof nicer.</a:t>
                </a:r>
              </a:p>
              <a:p>
                <a:endParaRPr lang="en-US" dirty="0"/>
              </a:p>
              <a:p>
                <a:r>
                  <a:rPr lang="en-US" dirty="0"/>
                  <a:t>Instead of saying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was already rejected by a feasible partner, let’s go back and analyze </a:t>
                </a:r>
                <a:r>
                  <a:rPr lang="en-US" b="1" dirty="0"/>
                  <a:t>that </a:t>
                </a:r>
                <a:r>
                  <a:rPr lang="en-US" dirty="0"/>
                  <a:t>rejection.” And repeat the argument over and over, we jump straight back to the first rejection.</a:t>
                </a:r>
              </a:p>
              <a:p>
                <a:endParaRPr lang="en-US" dirty="0"/>
              </a:p>
              <a:p>
                <a:r>
                  <a:rPr lang="en-US" dirty="0"/>
                  <a:t>If in your proofs, you’re saying “repeat this step until…” you can probably make a cleaner proof with this trick.</a:t>
                </a:r>
              </a:p>
              <a:p>
                <a:r>
                  <a:rPr lang="en-US" dirty="0"/>
                  <a:t>We’ll use this trick a few times later in the quarter.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419816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10464</TotalTime>
  <Words>5002</Words>
  <Application>Microsoft Office PowerPoint</Application>
  <PresentationFormat>Widescreen</PresentationFormat>
  <Paragraphs>695</Paragraphs>
  <Slides>57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Calibri</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Running Times, BFS</vt:lpstr>
      <vt:lpstr>Result</vt:lpstr>
      <vt:lpstr>Multiple Stable Matchings</vt:lpstr>
      <vt:lpstr>Multiple Stable Matchings (answer)</vt:lpstr>
      <vt:lpstr>Proposer-Optimality</vt:lpstr>
      <vt:lpstr>Proposer-Optimality (intuition)</vt:lpstr>
      <vt:lpstr>Proposer-Optimality (formalizing intuition) </vt:lpstr>
      <vt:lpstr>Proposer-Optimality (final proof) </vt:lpstr>
      <vt:lpstr>Contradiction With Extremality</vt:lpstr>
      <vt:lpstr>Implications of Proposer Optimality</vt:lpstr>
      <vt:lpstr>Chooser-Pessimality</vt:lpstr>
      <vt:lpstr>Some More Context and Takeaways</vt:lpstr>
      <vt:lpstr>Takeaways</vt:lpstr>
      <vt:lpstr>Some Pseudocode Advice </vt:lpstr>
      <vt:lpstr>Gale-Shapley Algorithm (pseudocode)</vt:lpstr>
      <vt:lpstr>Gale-Shapley Algorithm (pseudocode) final version</vt:lpstr>
      <vt:lpstr>332 Review </vt:lpstr>
      <vt:lpstr>Where Are We?</vt:lpstr>
      <vt:lpstr>Today</vt:lpstr>
      <vt:lpstr>Running Times</vt:lpstr>
      <vt:lpstr>What don’t we care about?</vt:lpstr>
      <vt:lpstr>Big-O isn’t perfect!</vt:lpstr>
      <vt:lpstr>Polynomial Time</vt:lpstr>
      <vt:lpstr>Why Polynomial Time?</vt:lpstr>
      <vt:lpstr>Polynomial vs. Exponential</vt:lpstr>
      <vt:lpstr>Polynomial vs. Exponential (mult vs. add)</vt:lpstr>
      <vt:lpstr>Polynomial Time isn’t perfect.</vt:lpstr>
      <vt:lpstr>Tools for running time analysis</vt:lpstr>
      <vt:lpstr>Be Careful with hash tables</vt:lpstr>
      <vt:lpstr>Graphs</vt:lpstr>
      <vt:lpstr>Graphs (basics)</vt:lpstr>
      <vt:lpstr>Adjacency Matrix</vt:lpstr>
      <vt:lpstr>Adjacency List</vt:lpstr>
      <vt:lpstr>Tradeoffs</vt:lpstr>
      <vt:lpstr>Graph Algorithms</vt:lpstr>
      <vt:lpstr>Traversals</vt:lpstr>
      <vt:lpstr>Breadth First Search</vt:lpstr>
      <vt:lpstr>Breadth First Search (example)</vt:lpstr>
      <vt:lpstr>Running Time</vt:lpstr>
      <vt:lpstr>Old Breadth-First Search Application</vt:lpstr>
      <vt:lpstr>Unweighted Graphs</vt:lpstr>
      <vt:lpstr>A detailed application</vt:lpstr>
      <vt:lpstr>A detailed application (example)</vt:lpstr>
      <vt:lpstr>Lemma 1</vt:lpstr>
      <vt:lpstr>BFS with Layers</vt:lpstr>
      <vt:lpstr>Unweighted Shortest Paths used layers</vt:lpstr>
      <vt:lpstr>BFS With Layers (pseudocode)</vt:lpstr>
      <vt:lpstr>Layers</vt:lpstr>
      <vt:lpstr>Testing Bipartiteness</vt:lpstr>
      <vt:lpstr>Lemma 2</vt:lpstr>
      <vt:lpstr>Lemma 3</vt:lpstr>
      <vt:lpstr>Lemma 3 (pf)</vt:lpstr>
      <vt:lpstr>The big result</vt:lpstr>
      <vt:lpstr>Proof-by-algorithm</vt:lpstr>
      <vt:lpstr>Wrapping it up</vt:lpstr>
      <vt:lpstr>Two Things to Prove</vt:lpstr>
      <vt:lpstr>Proving Algorithm Correct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Times, BFS</dc:title>
  <dc:creator>rtweber2</dc:creator>
  <cp:lastModifiedBy>Robbie Weber</cp:lastModifiedBy>
  <cp:revision>60</cp:revision>
  <cp:lastPrinted>2026-04-02T23:15:25Z</cp:lastPrinted>
  <dcterms:created xsi:type="dcterms:W3CDTF">2021-01-08T20:51:35Z</dcterms:created>
  <dcterms:modified xsi:type="dcterms:W3CDTF">2026-04-03T17:19:45Z</dcterms:modified>
</cp:coreProperties>
</file>